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activeX/activeX2.xml" ContentType="application/vnd.ms-office.activeX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  <p:sldMasterId id="2147483691" r:id="rId4"/>
    <p:sldMasterId id="2147483709" r:id="rId5"/>
    <p:sldMasterId id="2147483731" r:id="rId6"/>
  </p:sldMasterIdLst>
  <p:notesMasterIdLst>
    <p:notesMasterId r:id="rId143"/>
  </p:notesMasterIdLst>
  <p:sldIdLst>
    <p:sldId id="290" r:id="rId7"/>
    <p:sldId id="432" r:id="rId8"/>
    <p:sldId id="433" r:id="rId9"/>
    <p:sldId id="428" r:id="rId10"/>
    <p:sldId id="430" r:id="rId11"/>
    <p:sldId id="434" r:id="rId12"/>
    <p:sldId id="435" r:id="rId13"/>
    <p:sldId id="436" r:id="rId14"/>
    <p:sldId id="437" r:id="rId15"/>
    <p:sldId id="438" r:id="rId16"/>
    <p:sldId id="439" r:id="rId17"/>
    <p:sldId id="440" r:id="rId18"/>
    <p:sldId id="456" r:id="rId19"/>
    <p:sldId id="454" r:id="rId20"/>
    <p:sldId id="327" r:id="rId21"/>
    <p:sldId id="458" r:id="rId22"/>
    <p:sldId id="459" r:id="rId23"/>
    <p:sldId id="461" r:id="rId24"/>
    <p:sldId id="473" r:id="rId25"/>
    <p:sldId id="474" r:id="rId26"/>
    <p:sldId id="475" r:id="rId27"/>
    <p:sldId id="476" r:id="rId28"/>
    <p:sldId id="477" r:id="rId29"/>
    <p:sldId id="478" r:id="rId30"/>
    <p:sldId id="460" r:id="rId31"/>
    <p:sldId id="471" r:id="rId32"/>
    <p:sldId id="469" r:id="rId33"/>
    <p:sldId id="470" r:id="rId34"/>
    <p:sldId id="466" r:id="rId35"/>
    <p:sldId id="468" r:id="rId36"/>
    <p:sldId id="462" r:id="rId37"/>
    <p:sldId id="463" r:id="rId38"/>
    <p:sldId id="464" r:id="rId39"/>
    <p:sldId id="465" r:id="rId40"/>
    <p:sldId id="388" r:id="rId41"/>
    <p:sldId id="390" r:id="rId42"/>
    <p:sldId id="441" r:id="rId43"/>
    <p:sldId id="442" r:id="rId44"/>
    <p:sldId id="443" r:id="rId45"/>
    <p:sldId id="446" r:id="rId46"/>
    <p:sldId id="447" r:id="rId47"/>
    <p:sldId id="444" r:id="rId48"/>
    <p:sldId id="445" r:id="rId49"/>
    <p:sldId id="448" r:id="rId50"/>
    <p:sldId id="449" r:id="rId51"/>
    <p:sldId id="373" r:id="rId52"/>
    <p:sldId id="479" r:id="rId53"/>
    <p:sldId id="480" r:id="rId54"/>
    <p:sldId id="481" r:id="rId55"/>
    <p:sldId id="482" r:id="rId56"/>
    <p:sldId id="483" r:id="rId57"/>
    <p:sldId id="398" r:id="rId58"/>
    <p:sldId id="400" r:id="rId59"/>
    <p:sldId id="401" r:id="rId60"/>
    <p:sldId id="399" r:id="rId61"/>
    <p:sldId id="406" r:id="rId62"/>
    <p:sldId id="407" r:id="rId63"/>
    <p:sldId id="408" r:id="rId64"/>
    <p:sldId id="409" r:id="rId65"/>
    <p:sldId id="410" r:id="rId66"/>
    <p:sldId id="411" r:id="rId67"/>
    <p:sldId id="423" r:id="rId68"/>
    <p:sldId id="328" r:id="rId69"/>
    <p:sldId id="333" r:id="rId70"/>
    <p:sldId id="380" r:id="rId71"/>
    <p:sldId id="420" r:id="rId72"/>
    <p:sldId id="324" r:id="rId73"/>
    <p:sldId id="419" r:id="rId74"/>
    <p:sldId id="417" r:id="rId75"/>
    <p:sldId id="418" r:id="rId76"/>
    <p:sldId id="415" r:id="rId77"/>
    <p:sldId id="421" r:id="rId78"/>
    <p:sldId id="383" r:id="rId79"/>
    <p:sldId id="384" r:id="rId80"/>
    <p:sldId id="424" r:id="rId81"/>
    <p:sldId id="425" r:id="rId82"/>
    <p:sldId id="426" r:id="rId83"/>
    <p:sldId id="329" r:id="rId84"/>
    <p:sldId id="331" r:id="rId85"/>
    <p:sldId id="330" r:id="rId86"/>
    <p:sldId id="334" r:id="rId87"/>
    <p:sldId id="332" r:id="rId88"/>
    <p:sldId id="335" r:id="rId89"/>
    <p:sldId id="336" r:id="rId90"/>
    <p:sldId id="337" r:id="rId91"/>
    <p:sldId id="386" r:id="rId92"/>
    <p:sldId id="339" r:id="rId93"/>
    <p:sldId id="387" r:id="rId94"/>
    <p:sldId id="378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48" r:id="rId103"/>
    <p:sldId id="349" r:id="rId104"/>
    <p:sldId id="350" r:id="rId105"/>
    <p:sldId id="351" r:id="rId106"/>
    <p:sldId id="352" r:id="rId107"/>
    <p:sldId id="370" r:id="rId108"/>
    <p:sldId id="353" r:id="rId109"/>
    <p:sldId id="354" r:id="rId110"/>
    <p:sldId id="355" r:id="rId111"/>
    <p:sldId id="356" r:id="rId112"/>
    <p:sldId id="357" r:id="rId113"/>
    <p:sldId id="358" r:id="rId114"/>
    <p:sldId id="359" r:id="rId115"/>
    <p:sldId id="360" r:id="rId116"/>
    <p:sldId id="361" r:id="rId117"/>
    <p:sldId id="362" r:id="rId118"/>
    <p:sldId id="365" r:id="rId119"/>
    <p:sldId id="366" r:id="rId120"/>
    <p:sldId id="368" r:id="rId121"/>
    <p:sldId id="369" r:id="rId122"/>
    <p:sldId id="340" r:id="rId123"/>
    <p:sldId id="318" r:id="rId124"/>
    <p:sldId id="319" r:id="rId125"/>
    <p:sldId id="320" r:id="rId126"/>
    <p:sldId id="317" r:id="rId127"/>
    <p:sldId id="300" r:id="rId128"/>
    <p:sldId id="302" r:id="rId129"/>
    <p:sldId id="279" r:id="rId130"/>
    <p:sldId id="303" r:id="rId131"/>
    <p:sldId id="295" r:id="rId132"/>
    <p:sldId id="306" r:id="rId133"/>
    <p:sldId id="277" r:id="rId134"/>
    <p:sldId id="284" r:id="rId135"/>
    <p:sldId id="273" r:id="rId136"/>
    <p:sldId id="274" r:id="rId137"/>
    <p:sldId id="288" r:id="rId138"/>
    <p:sldId id="311" r:id="rId139"/>
    <p:sldId id="289" r:id="rId140"/>
    <p:sldId id="308" r:id="rId141"/>
    <p:sldId id="309" r:id="rId1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6F9"/>
    <a:srgbClr val="CCFFCC"/>
    <a:srgbClr val="4BFF9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>
        <p:scale>
          <a:sx n="63" d="100"/>
          <a:sy n="63" d="100"/>
        </p:scale>
        <p:origin x="782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93C06-F5C0-4DC5-98B3-BB6B10ABD733}" type="datetimeFigureOut">
              <a:rPr lang="fr-FR" smtClean="0"/>
              <a:t>17/03/2025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FA82E-D4A0-4FD1-BE42-2EBC57A9691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5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5035-7877-4205-90D9-07F8B3C60A5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519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47931-D729-4765-BF2A-4A0DACF8F1DC}" type="slidenum">
              <a:rPr lang="en-GB" smtClean="0"/>
              <a:t>116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256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787400"/>
            <a:ext cx="6986587" cy="3929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D0EB8-9661-47A6-92CB-8AE15F546C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02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130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118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8650">
              <a:defRPr/>
            </a:pPr>
            <a:fld id="{8B957210-7F66-4993-86DA-C4808AC66EF9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48650">
                <a:defRPr/>
              </a:pPr>
              <a:t>4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8410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5201CB70-4936-4D56-BD85-7A85A016B8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44148" indent="-231286" defTabSz="46257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06720" indent="-231286" defTabSz="46257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69292" indent="-231286" defTabSz="46257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31864" indent="-231286" defTabSz="46257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514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462572" algn="l"/>
                <a:tab pos="925144" algn="l"/>
                <a:tab pos="1387717" algn="l"/>
                <a:tab pos="1850289" algn="l"/>
                <a:tab pos="2312862" algn="l"/>
                <a:tab pos="2775434" algn="l"/>
              </a:tabLst>
              <a:defRPr/>
            </a:pPr>
            <a:fld id="{66D6A5A0-806E-4E21-A59A-4D6E0AB8A47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pPr marL="0" marR="0" lvl="0" indent="0" algn="r" defTabSz="92514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462572" algn="l"/>
                  <a:tab pos="925144" algn="l"/>
                  <a:tab pos="1387717" algn="l"/>
                  <a:tab pos="1850289" algn="l"/>
                  <a:tab pos="2312862" algn="l"/>
                  <a:tab pos="2775434" algn="l"/>
                </a:tabLst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B4A93988-550D-4E5D-98AD-CF08DFF36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828675"/>
            <a:ext cx="7278688" cy="4095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084EA72E-32BD-4BB9-A9BA-E79977EA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47" y="5185636"/>
            <a:ext cx="6046949" cy="491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14" tIns="46258" rIns="92514" bIns="46258" anchor="ctr"/>
          <a:lstStyle/>
          <a:p>
            <a:pPr marL="0" marR="0" lvl="0" indent="0" algn="l" defTabSz="925144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16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84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1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20EAF-FF79-2C4B-B585-58BEF0C45F8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4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350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B86AA-71E7-4E98-AE4D-D29FD22C48C2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93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377B-9895-4A7A-97A1-D79138EDB550}" type="slidenum">
              <a:rPr lang="en-GB" smtClean="0">
                <a:solidFill>
                  <a:prstClr val="black"/>
                </a:solidFill>
              </a:rPr>
              <a:pPr/>
              <a:t>113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67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4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1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29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17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3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91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8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84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12" y="174050"/>
            <a:ext cx="2160000" cy="6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734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91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8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84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12" y="174050"/>
            <a:ext cx="2160000" cy="6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936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16.03.2025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A. Blondel EW measurements and neutrinos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6" y="6356353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 defTabSz="1097280"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40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39C1BFFD-6ACE-4186-BB5D-92E7BB2BB7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21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4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1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 algn="r" defTabSz="914364">
                <a:defRPr/>
              </a:pPr>
              <a:t>‹#›</a:t>
            </a:fld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39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 algn="r" defTabSz="914364">
                <a:defRPr/>
              </a:pPr>
              <a:t>‹#›</a:t>
            </a:fld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3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90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 algn="r" defTabSz="914364">
                <a:defRPr/>
              </a:pPr>
              <a:t>‹#›</a:t>
            </a:fld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2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 algn="r" defTabSz="914364">
                <a:defRPr/>
              </a:pPr>
              <a:t>‹#›</a:t>
            </a:fld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2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 algn="r" defTabSz="914364">
                <a:defRPr/>
              </a:pPr>
              <a:t>‹#›</a:t>
            </a:fld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91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 algn="r" defTabSz="914364">
                <a:defRPr/>
              </a:pPr>
              <a:t>‹#›</a:t>
            </a:fld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12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 algn="r" defTabSz="914364">
                <a:defRPr/>
              </a:pPr>
              <a:t>‹#›</a:t>
            </a:fld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3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 algn="r" defTabSz="914364">
                <a:defRPr/>
              </a:pPr>
              <a:t>‹#›</a:t>
            </a:fld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15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 algn="r" defTabSz="914364">
                <a:defRPr/>
              </a:pPr>
              <a:t>‹#›</a:t>
            </a:fld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16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 algn="r" defTabSz="914364">
                <a:defRPr/>
              </a:pPr>
              <a:t>‹#›</a:t>
            </a:fld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83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 algn="r" defTabSz="914364">
                <a:defRPr/>
              </a:pPr>
              <a:t>‹#›</a:t>
            </a:fld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00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41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84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480800" cy="762000"/>
          </a:xfrm>
          <a:gradFill>
            <a:gsLst>
              <a:gs pos="0">
                <a:srgbClr val="EBF5FF"/>
              </a:gs>
              <a:gs pos="100000">
                <a:srgbClr val="7F96F9"/>
              </a:gs>
            </a:gsLst>
          </a:gradFill>
          <a:ln>
            <a:solidFill>
              <a:schemeClr val="bg1"/>
            </a:solidFill>
          </a:ln>
        </p:spPr>
        <p:txBody>
          <a:bodyPr/>
          <a:lstStyle>
            <a:lvl1pPr>
              <a:defRPr sz="364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14400"/>
            <a:ext cx="11480800" cy="5378450"/>
          </a:xfrm>
        </p:spPr>
        <p:txBody>
          <a:bodyPr/>
          <a:lstStyle>
            <a:lvl1pPr>
              <a:defRPr sz="2280"/>
            </a:lvl1pPr>
            <a:lvl2pPr>
              <a:defRPr sz="2052"/>
            </a:lvl2pPr>
            <a:lvl3pPr>
              <a:defRPr sz="1824"/>
            </a:lvl3pPr>
            <a:lvl4pPr>
              <a:defRPr sz="1596"/>
            </a:lvl4pPr>
            <a:lvl5pPr>
              <a:buNone/>
              <a:defRPr sz="136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4767" y="6610006"/>
            <a:ext cx="2540000" cy="206375"/>
          </a:xfrm>
        </p:spPr>
        <p:txBody>
          <a:bodyPr/>
          <a:lstStyle>
            <a:lvl1pPr>
              <a:defRPr sz="1368" dirty="0" smtClean="0"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368" dirty="0" err="1" smtClean="0"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8F37CEC-7426-473D-BB9A-C0489BA294D7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9C301-2C13-CF40-B001-28EB5107E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086" y="215330"/>
            <a:ext cx="1604474" cy="6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08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49453E-1DE5-426C-B922-979B5BCB3A31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19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535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22"/>
            </a:lvl1pPr>
            <a:lvl2pPr marL="609228" indent="0">
              <a:buNone/>
              <a:defRPr sz="2394"/>
            </a:lvl2pPr>
            <a:lvl3pPr marL="1218456" indent="0">
              <a:buNone/>
              <a:defRPr sz="2166"/>
            </a:lvl3pPr>
            <a:lvl4pPr marL="1827686" indent="0">
              <a:buNone/>
              <a:defRPr sz="1824"/>
            </a:lvl4pPr>
            <a:lvl5pPr marL="2436914" indent="0">
              <a:buNone/>
              <a:defRPr sz="1824"/>
            </a:lvl5pPr>
            <a:lvl6pPr marL="3046142" indent="0">
              <a:buNone/>
              <a:defRPr sz="1824"/>
            </a:lvl6pPr>
            <a:lvl7pPr marL="3655371" indent="0">
              <a:buNone/>
              <a:defRPr sz="1824"/>
            </a:lvl7pPr>
            <a:lvl8pPr marL="4264600" indent="0">
              <a:buNone/>
              <a:defRPr sz="1824"/>
            </a:lvl8pPr>
            <a:lvl9pPr marL="4873828" indent="0">
              <a:buNone/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F5BE-86E4-4E9A-A8FB-7367990F2C5C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19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914400"/>
            <a:ext cx="5638800" cy="5378450"/>
          </a:xfrm>
        </p:spPr>
        <p:txBody>
          <a:bodyPr/>
          <a:lstStyle>
            <a:lvl1pPr>
              <a:defRPr sz="3761"/>
            </a:lvl1pPr>
            <a:lvl2pPr>
              <a:defRPr sz="3191"/>
            </a:lvl2pPr>
            <a:lvl3pPr>
              <a:defRPr sz="2622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1" y="914400"/>
            <a:ext cx="5638800" cy="5378450"/>
          </a:xfrm>
        </p:spPr>
        <p:txBody>
          <a:bodyPr/>
          <a:lstStyle>
            <a:lvl1pPr>
              <a:defRPr sz="3761"/>
            </a:lvl1pPr>
            <a:lvl2pPr>
              <a:defRPr sz="3191"/>
            </a:lvl2pPr>
            <a:lvl3pPr>
              <a:defRPr sz="2622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1A4C39-1342-4DBF-BA2D-862D2705C813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57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2"/>
          </a:xfrm>
        </p:spPr>
        <p:txBody>
          <a:bodyPr anchor="b"/>
          <a:lstStyle>
            <a:lvl1pPr marL="0" indent="0">
              <a:buNone/>
              <a:defRPr sz="3191" b="1"/>
            </a:lvl1pPr>
            <a:lvl2pPr marL="609228" indent="0">
              <a:buNone/>
              <a:defRPr sz="2622" b="1"/>
            </a:lvl2pPr>
            <a:lvl3pPr marL="1218456" indent="0">
              <a:buNone/>
              <a:defRPr sz="2394" b="1"/>
            </a:lvl3pPr>
            <a:lvl4pPr marL="1827686" indent="0">
              <a:buNone/>
              <a:defRPr sz="2166" b="1"/>
            </a:lvl4pPr>
            <a:lvl5pPr marL="2436914" indent="0">
              <a:buNone/>
              <a:defRPr sz="2166" b="1"/>
            </a:lvl5pPr>
            <a:lvl6pPr marL="3046142" indent="0">
              <a:buNone/>
              <a:defRPr sz="2166" b="1"/>
            </a:lvl6pPr>
            <a:lvl7pPr marL="3655371" indent="0">
              <a:buNone/>
              <a:defRPr sz="2166" b="1"/>
            </a:lvl7pPr>
            <a:lvl8pPr marL="4264600" indent="0">
              <a:buNone/>
              <a:defRPr sz="2166" b="1"/>
            </a:lvl8pPr>
            <a:lvl9pPr marL="4873828" indent="0">
              <a:buNone/>
              <a:defRPr sz="2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9"/>
          </a:xfrm>
        </p:spPr>
        <p:txBody>
          <a:bodyPr/>
          <a:lstStyle>
            <a:lvl1pPr>
              <a:defRPr sz="3191"/>
            </a:lvl1pPr>
            <a:lvl2pPr>
              <a:defRPr sz="2622"/>
            </a:lvl2pPr>
            <a:lvl3pPr>
              <a:defRPr sz="2394"/>
            </a:lvl3pPr>
            <a:lvl4pPr>
              <a:defRPr sz="2166"/>
            </a:lvl4pPr>
            <a:lvl5pPr>
              <a:defRPr sz="2166"/>
            </a:lvl5pPr>
            <a:lvl6pPr>
              <a:defRPr sz="2166"/>
            </a:lvl6pPr>
            <a:lvl7pPr>
              <a:defRPr sz="2166"/>
            </a:lvl7pPr>
            <a:lvl8pPr>
              <a:defRPr sz="2166"/>
            </a:lvl8pPr>
            <a:lvl9pPr>
              <a:defRPr sz="2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2"/>
          </a:xfrm>
        </p:spPr>
        <p:txBody>
          <a:bodyPr anchor="b"/>
          <a:lstStyle>
            <a:lvl1pPr marL="0" indent="0">
              <a:buNone/>
              <a:defRPr sz="3191" b="1"/>
            </a:lvl1pPr>
            <a:lvl2pPr marL="609228" indent="0">
              <a:buNone/>
              <a:defRPr sz="2622" b="1"/>
            </a:lvl2pPr>
            <a:lvl3pPr marL="1218456" indent="0">
              <a:buNone/>
              <a:defRPr sz="2394" b="1"/>
            </a:lvl3pPr>
            <a:lvl4pPr marL="1827686" indent="0">
              <a:buNone/>
              <a:defRPr sz="2166" b="1"/>
            </a:lvl4pPr>
            <a:lvl5pPr marL="2436914" indent="0">
              <a:buNone/>
              <a:defRPr sz="2166" b="1"/>
            </a:lvl5pPr>
            <a:lvl6pPr marL="3046142" indent="0">
              <a:buNone/>
              <a:defRPr sz="2166" b="1"/>
            </a:lvl6pPr>
            <a:lvl7pPr marL="3655371" indent="0">
              <a:buNone/>
              <a:defRPr sz="2166" b="1"/>
            </a:lvl7pPr>
            <a:lvl8pPr marL="4264600" indent="0">
              <a:buNone/>
              <a:defRPr sz="2166" b="1"/>
            </a:lvl8pPr>
            <a:lvl9pPr marL="4873828" indent="0">
              <a:buNone/>
              <a:defRPr sz="2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9"/>
          </a:xfrm>
        </p:spPr>
        <p:txBody>
          <a:bodyPr/>
          <a:lstStyle>
            <a:lvl1pPr>
              <a:defRPr sz="3191"/>
            </a:lvl1pPr>
            <a:lvl2pPr>
              <a:defRPr sz="2622"/>
            </a:lvl2pPr>
            <a:lvl3pPr>
              <a:defRPr sz="2394"/>
            </a:lvl3pPr>
            <a:lvl4pPr>
              <a:defRPr sz="2166"/>
            </a:lvl4pPr>
            <a:lvl5pPr>
              <a:defRPr sz="2166"/>
            </a:lvl5pPr>
            <a:lvl6pPr>
              <a:defRPr sz="2166"/>
            </a:lvl6pPr>
            <a:lvl7pPr>
              <a:defRPr sz="2166"/>
            </a:lvl7pPr>
            <a:lvl8pPr>
              <a:defRPr sz="2166"/>
            </a:lvl8pPr>
            <a:lvl9pPr>
              <a:defRPr sz="2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0E0F29-8CEC-48E4-9081-B3B24D9ED4CA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616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4808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A463A4-1425-4350-AC63-E9ADFA407B67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85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3E0678-3149-443B-8A5D-85EC3119747D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688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0"/>
          </a:xfrm>
        </p:spPr>
        <p:txBody>
          <a:bodyPr anchor="b"/>
          <a:lstStyle>
            <a:lvl1pPr algn="l">
              <a:defRPr sz="26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17"/>
            </a:lvl1pPr>
            <a:lvl2pPr>
              <a:defRPr sz="3761"/>
            </a:lvl2pPr>
            <a:lvl3pPr>
              <a:defRPr sz="3191"/>
            </a:lvl3pPr>
            <a:lvl4pPr>
              <a:defRPr sz="2622"/>
            </a:lvl4pPr>
            <a:lvl5pPr>
              <a:defRPr sz="2622"/>
            </a:lvl5pPr>
            <a:lvl6pPr>
              <a:defRPr sz="2622"/>
            </a:lvl6pPr>
            <a:lvl7pPr>
              <a:defRPr sz="2622"/>
            </a:lvl7pPr>
            <a:lvl8pPr>
              <a:defRPr sz="2622"/>
            </a:lvl8pPr>
            <a:lvl9pPr>
              <a:defRPr sz="26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24"/>
            </a:lvl1pPr>
            <a:lvl2pPr marL="609228" indent="0">
              <a:buNone/>
              <a:defRPr sz="1596"/>
            </a:lvl2pPr>
            <a:lvl3pPr marL="1218456" indent="0">
              <a:buNone/>
              <a:defRPr sz="1368"/>
            </a:lvl3pPr>
            <a:lvl4pPr marL="1827686" indent="0">
              <a:buNone/>
              <a:defRPr sz="1254"/>
            </a:lvl4pPr>
            <a:lvl5pPr marL="2436914" indent="0">
              <a:buNone/>
              <a:defRPr sz="1254"/>
            </a:lvl5pPr>
            <a:lvl6pPr marL="3046142" indent="0">
              <a:buNone/>
              <a:defRPr sz="1254"/>
            </a:lvl6pPr>
            <a:lvl7pPr marL="3655371" indent="0">
              <a:buNone/>
              <a:defRPr sz="1254"/>
            </a:lvl7pPr>
            <a:lvl8pPr marL="4264600" indent="0">
              <a:buNone/>
              <a:defRPr sz="1254"/>
            </a:lvl8pPr>
            <a:lvl9pPr marL="4873828" indent="0">
              <a:buNone/>
              <a:defRPr sz="12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3EB195-D2B7-4D0A-8B1C-749C5BCD3FE8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562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6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4217"/>
            </a:lvl1pPr>
            <a:lvl2pPr marL="609228" indent="0">
              <a:buNone/>
              <a:defRPr sz="3761"/>
            </a:lvl2pPr>
            <a:lvl3pPr marL="1218456" indent="0">
              <a:buNone/>
              <a:defRPr sz="3191"/>
            </a:lvl3pPr>
            <a:lvl4pPr marL="1827686" indent="0">
              <a:buNone/>
              <a:defRPr sz="2622"/>
            </a:lvl4pPr>
            <a:lvl5pPr marL="2436914" indent="0">
              <a:buNone/>
              <a:defRPr sz="2622"/>
            </a:lvl5pPr>
            <a:lvl6pPr marL="3046142" indent="0">
              <a:buNone/>
              <a:defRPr sz="2622"/>
            </a:lvl6pPr>
            <a:lvl7pPr marL="3655371" indent="0">
              <a:buNone/>
              <a:defRPr sz="2622"/>
            </a:lvl7pPr>
            <a:lvl8pPr marL="4264600" indent="0">
              <a:buNone/>
              <a:defRPr sz="2622"/>
            </a:lvl8pPr>
            <a:lvl9pPr marL="4873828" indent="0">
              <a:buNone/>
              <a:defRPr sz="2622"/>
            </a:lvl9pPr>
          </a:lstStyle>
          <a:p>
            <a:pPr lvl="0"/>
            <a:r>
              <a:rPr lang="en-US" noProof="0" dirty="0"/>
              <a:t> 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824"/>
            </a:lvl1pPr>
            <a:lvl2pPr marL="609228" indent="0">
              <a:buNone/>
              <a:defRPr sz="1596"/>
            </a:lvl2pPr>
            <a:lvl3pPr marL="1218456" indent="0">
              <a:buNone/>
              <a:defRPr sz="1368"/>
            </a:lvl3pPr>
            <a:lvl4pPr marL="1827686" indent="0">
              <a:buNone/>
              <a:defRPr sz="1254"/>
            </a:lvl4pPr>
            <a:lvl5pPr marL="2436914" indent="0">
              <a:buNone/>
              <a:defRPr sz="1254"/>
            </a:lvl5pPr>
            <a:lvl6pPr marL="3046142" indent="0">
              <a:buNone/>
              <a:defRPr sz="1254"/>
            </a:lvl6pPr>
            <a:lvl7pPr marL="3655371" indent="0">
              <a:buNone/>
              <a:defRPr sz="1254"/>
            </a:lvl7pPr>
            <a:lvl8pPr marL="4264600" indent="0">
              <a:buNone/>
              <a:defRPr sz="1254"/>
            </a:lvl8pPr>
            <a:lvl9pPr marL="4873828" indent="0">
              <a:buNone/>
              <a:defRPr sz="12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1D6649-B869-482D-9FB7-E5CAAFB5D891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83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5CCB8F-D0CD-49E5-88AB-A8F3F4C00268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64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81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6999" y="152400"/>
            <a:ext cx="2870201" cy="6140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2" y="152400"/>
            <a:ext cx="8407400" cy="6140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B5DD7CF-BEDA-4913-816E-1F120F320F8E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59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58386" y="152400"/>
            <a:ext cx="10428816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1" y="914400"/>
            <a:ext cx="5638800" cy="26130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1" y="914400"/>
            <a:ext cx="5638800" cy="26130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1" y="3679827"/>
            <a:ext cx="5638800" cy="26130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1" y="3679827"/>
            <a:ext cx="5638800" cy="26130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A44971-6174-4D10-B2A6-1EA49BB7016B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1869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86" y="152400"/>
            <a:ext cx="10428816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1" y="914400"/>
            <a:ext cx="5638800" cy="5378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1" y="914400"/>
            <a:ext cx="5638800" cy="26130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1" y="3679827"/>
            <a:ext cx="5638800" cy="26130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B2996AA-51BA-4786-A951-9D5ECE8ABD0C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/27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61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61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5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91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8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84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12" y="174050"/>
            <a:ext cx="2160000" cy="6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56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91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8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84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12" y="174050"/>
            <a:ext cx="2160000" cy="6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176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16.03.2025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A. Blondel EW measurements and neutrinos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6" y="6356353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 defTabSz="1097280"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06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39C1BFFD-6ACE-4186-BB5D-92E7BB2BB7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92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37348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92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32395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09230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78498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69269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35780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91081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03024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167270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24177942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3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0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71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A743F-B8F9-DF4F-B444-0326959A4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81482" cy="7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09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9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0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A.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5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5733" y="6381330"/>
            <a:ext cx="4618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5" y="33184"/>
            <a:ext cx="1807464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iming>
    <p:tnLst>
      <p:par>
        <p:cTn id="1" dur="indefinite" restart="never" nodeType="tmRoot"/>
      </p:par>
    </p:tnLst>
  </p:timing>
  <p:hf hdr="0"/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661E70-0AFA-9846-A20A-57BCF019992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"/>
            <a:ext cx="1406106" cy="6406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5554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480800" cy="762000"/>
          </a:xfrm>
          <a:prstGeom prst="rect">
            <a:avLst/>
          </a:prstGeom>
          <a:gradFill rotWithShape="0">
            <a:gsLst>
              <a:gs pos="0">
                <a:srgbClr val="EBF5FF"/>
              </a:gs>
              <a:gs pos="100000">
                <a:srgbClr val="7F96F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107644" tIns="160351" rIns="107644" bIns="538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914400"/>
            <a:ext cx="114808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644" tIns="53823" rIns="107644" bIns="538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94767" y="6557964"/>
            <a:ext cx="2540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7644" tIns="53823" rIns="107644" bIns="53823" numCol="1" anchor="ctr" anchorCtr="0" compatLnSpc="1">
            <a:prstTxWarp prst="textNoShape">
              <a:avLst/>
            </a:prstTxWarp>
          </a:bodyPr>
          <a:lstStyle>
            <a:lvl1pPr algn="ctr">
              <a:defRPr sz="1596"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2" y="6367462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7644" tIns="53823" rIns="107644" bIns="53823" numCol="1" anchor="ctr" anchorCtr="0" compatLnSpc="1">
            <a:prstTxWarp prst="textNoShape">
              <a:avLst/>
            </a:prstTxWarp>
          </a:bodyPr>
          <a:lstStyle>
            <a:lvl1pPr algn="ctr">
              <a:defRPr sz="1596"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67462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7644" tIns="53823" rIns="107644" bIns="53823" numCol="1" anchor="ctr" anchorCtr="0" compatLnSpc="1">
            <a:prstTxWarp prst="textNoShape">
              <a:avLst/>
            </a:prstTxWarp>
          </a:bodyPr>
          <a:lstStyle>
            <a:lvl1pPr algn="r">
              <a:defRPr sz="1596"/>
            </a:lvl1pPr>
          </a:lstStyle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F9ECCC-5760-4339-B592-055385547EC6}" type="slidenum"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406400" y="6324600"/>
            <a:ext cx="11480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121850" tIns="60926" rIns="121850" bIns="60926" anchor="ctr"/>
          <a:lstStyle/>
          <a:p>
            <a:pPr marL="0" marR="0" lvl="0" indent="0" algn="l" defTabSz="10422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1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64066" y="6343653"/>
            <a:ext cx="816877" cy="31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50" tIns="60926" rIns="121850" bIns="60926">
            <a:spAutoFit/>
          </a:bodyPr>
          <a:lstStyle/>
          <a:p>
            <a:pPr marL="0" marR="0" lvl="0" indent="0" algn="l" defTabSz="10422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5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P. </a:t>
            </a:r>
            <a:r>
              <a:rPr kumimoji="0" lang="en-US" altLang="en-US" sz="125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Janot</a:t>
            </a:r>
            <a:endParaRPr kumimoji="0" lang="en-US" altLang="en-US" sz="125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326FA6-46A5-B34D-BF25-E9C549A2B7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086" y="215330"/>
            <a:ext cx="1604474" cy="6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9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hf hd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217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217" b="1">
          <a:solidFill>
            <a:srgbClr val="003399"/>
          </a:solidFill>
          <a:latin typeface="FG Deanna's Hand" pitchFamily="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217" b="1">
          <a:solidFill>
            <a:srgbClr val="003399"/>
          </a:solidFill>
          <a:latin typeface="FG Deanna's Hand" pitchFamily="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217" b="1">
          <a:solidFill>
            <a:srgbClr val="003399"/>
          </a:solidFill>
          <a:latin typeface="FG Deanna's Hand" pitchFamily="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217" b="1">
          <a:solidFill>
            <a:srgbClr val="003399"/>
          </a:solidFill>
          <a:latin typeface="FG Deanna's Hand" pitchFamily="2" charset="0"/>
        </a:defRPr>
      </a:lvl5pPr>
      <a:lvl6pPr marL="609228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217" b="1">
          <a:solidFill>
            <a:srgbClr val="003399"/>
          </a:solidFill>
          <a:latin typeface="Comic Sans MS" pitchFamily="66" charset="0"/>
        </a:defRPr>
      </a:lvl6pPr>
      <a:lvl7pPr marL="1218456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217" b="1">
          <a:solidFill>
            <a:srgbClr val="003399"/>
          </a:solidFill>
          <a:latin typeface="Comic Sans MS" pitchFamily="66" charset="0"/>
        </a:defRPr>
      </a:lvl7pPr>
      <a:lvl8pPr marL="1827686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217" b="1">
          <a:solidFill>
            <a:srgbClr val="003399"/>
          </a:solidFill>
          <a:latin typeface="Comic Sans MS" pitchFamily="66" charset="0"/>
        </a:defRPr>
      </a:lvl8pPr>
      <a:lvl9pPr marL="2436914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217" b="1">
          <a:solidFill>
            <a:srgbClr val="003399"/>
          </a:solidFill>
          <a:latin typeface="Comic Sans MS" pitchFamily="66" charset="0"/>
        </a:defRPr>
      </a:lvl9pPr>
    </p:titleStyle>
    <p:bodyStyle>
      <a:lvl1pPr marL="456922" indent="-456922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50000"/>
        <a:buFont typeface="Wingdings" pitchFamily="2" charset="2"/>
        <a:buChar char="q"/>
        <a:defRPr kumimoji="1" sz="3191" b="1">
          <a:solidFill>
            <a:srgbClr val="FF0000"/>
          </a:solidFill>
          <a:latin typeface="+mn-lt"/>
          <a:ea typeface="+mn-ea"/>
          <a:cs typeface="+mn-cs"/>
        </a:defRPr>
      </a:lvl1pPr>
      <a:lvl2pPr marL="989995" indent="-380767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SzPct val="60000"/>
        <a:buFont typeface="Zapf Dingbats" charset="2"/>
        <a:buChar char="u"/>
        <a:defRPr kumimoji="1" sz="2622" b="1">
          <a:solidFill>
            <a:srgbClr val="0000CC"/>
          </a:solidFill>
          <a:latin typeface="+mn-lt"/>
        </a:defRPr>
      </a:lvl2pPr>
      <a:lvl3pPr marL="1523071" indent="-304614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5000"/>
        <a:buFont typeface="Zapf Dingbats" charset="2"/>
        <a:buChar char="l"/>
        <a:defRPr kumimoji="1" sz="2622" b="1">
          <a:solidFill>
            <a:srgbClr val="009900"/>
          </a:solidFill>
          <a:latin typeface="+mn-lt"/>
        </a:defRPr>
      </a:lvl3pPr>
      <a:lvl4pPr marL="2132300" indent="-304614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75000"/>
        <a:buFont typeface="Zapf Dingbats" charset="2"/>
        <a:buChar char="è"/>
        <a:defRPr kumimoji="1" sz="2622" b="1">
          <a:solidFill>
            <a:srgbClr val="CC0099"/>
          </a:solidFill>
          <a:latin typeface="+mn-lt"/>
        </a:defRPr>
      </a:lvl4pPr>
      <a:lvl5pPr marL="2741528" indent="-30461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buChar char="»"/>
        <a:defRPr kumimoji="1" sz="2622" b="1">
          <a:solidFill>
            <a:schemeClr val="tx1"/>
          </a:solidFill>
          <a:latin typeface="+mn-lt"/>
        </a:defRPr>
      </a:lvl5pPr>
      <a:lvl6pPr marL="3350757" indent="-30461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622" b="1">
          <a:solidFill>
            <a:schemeClr val="tx1"/>
          </a:solidFill>
          <a:latin typeface="+mn-lt"/>
        </a:defRPr>
      </a:lvl6pPr>
      <a:lvl7pPr marL="3959985" indent="-30461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622" b="1">
          <a:solidFill>
            <a:schemeClr val="tx1"/>
          </a:solidFill>
          <a:latin typeface="+mn-lt"/>
        </a:defRPr>
      </a:lvl7pPr>
      <a:lvl8pPr marL="4569214" indent="-30461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622" b="1">
          <a:solidFill>
            <a:schemeClr val="tx1"/>
          </a:solidFill>
          <a:latin typeface="+mn-lt"/>
        </a:defRPr>
      </a:lvl8pPr>
      <a:lvl9pPr marL="5178442" indent="-30461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622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45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9228" algn="l" defTabSz="121845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8456" algn="l" defTabSz="121845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7686" algn="l" defTabSz="121845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6914" algn="l" defTabSz="121845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6142" algn="l" defTabSz="121845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55371" algn="l" defTabSz="121845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64600" algn="l" defTabSz="121845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73828" algn="l" defTabSz="121845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5733" y="6381330"/>
            <a:ext cx="4618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5" y="33184"/>
            <a:ext cx="1807464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2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</p:sldLayoutIdLst>
  <p:timing>
    <p:tnLst>
      <p:par>
        <p:cTn id="1" dur="indefinite" restart="never" nodeType="tmRoot"/>
      </p:par>
    </p:tnLst>
  </p:timing>
  <p:hf hdr="0"/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/>
        </p:nvSpPr>
        <p:spPr>
          <a:xfrm>
            <a:off x="600" y="6378000"/>
            <a:ext cx="121914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67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1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6498000"/>
            <a:ext cx="597087" cy="24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82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wmf"/><Relationship Id="rId4" Type="http://schemas.openxmlformats.org/officeDocument/2006/relationships/image" Target="../media/image26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124.png"/><Relationship Id="rId7" Type="http://schemas.openxmlformats.org/officeDocument/2006/relationships/image" Target="../media/image60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10" Type="http://schemas.openxmlformats.org/officeDocument/2006/relationships/image" Target="../media/image125.png"/><Relationship Id="rId4" Type="http://schemas.openxmlformats.org/officeDocument/2006/relationships/image" Target="../media/image570.png"/><Relationship Id="rId9" Type="http://schemas.openxmlformats.org/officeDocument/2006/relationships/image" Target="../media/image62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cds.cern.ch/record/2774006/files/English.pdf" TargetMode="Externa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4" Type="http://schemas.openxmlformats.org/officeDocument/2006/relationships/hyperlink" Target="http://cds.cern.ch/record/2774007/files/English.pdf" TargetMode="Externa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00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3.png"/><Relationship Id="rId5" Type="http://schemas.openxmlformats.org/officeDocument/2006/relationships/image" Target="../media/image133.png"/><Relationship Id="rId10" Type="http://schemas.openxmlformats.org/officeDocument/2006/relationships/image" Target="../media/image79.wmf"/><Relationship Id="rId4" Type="http://schemas.openxmlformats.org/officeDocument/2006/relationships/image" Target="../media/image132.png"/><Relationship Id="rId9" Type="http://schemas.openxmlformats.org/officeDocument/2006/relationships/image" Target="../media/image13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511773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em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cern.ch/fcc" TargetMode="External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00.png"/><Relationship Id="rId7" Type="http://schemas.openxmlformats.org/officeDocument/2006/relationships/image" Target="../media/image9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55.jpg"/><Relationship Id="rId5" Type="http://schemas.openxmlformats.org/officeDocument/2006/relationships/image" Target="../media/image700.png"/><Relationship Id="rId10" Type="http://schemas.openxmlformats.org/officeDocument/2006/relationships/image" Target="../media/image120.png"/><Relationship Id="rId4" Type="http://schemas.openxmlformats.org/officeDocument/2006/relationships/image" Target="../media/image600.png"/><Relationship Id="rId9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511.png"/><Relationship Id="rId7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63.png"/><Relationship Id="rId4" Type="http://schemas.openxmlformats.org/officeDocument/2006/relationships/image" Target="../media/image17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9.wmf"/><Relationship Id="rId4" Type="http://schemas.openxmlformats.org/officeDocument/2006/relationships/image" Target="../media/image80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hep-ex/0509008v3" TargetMode="External"/><Relationship Id="rId7" Type="http://schemas.openxmlformats.org/officeDocument/2006/relationships/hyperlink" Target="https://indico.cern.ch/event/669194/" TargetMode="External"/><Relationship Id="rId2" Type="http://schemas.openxmlformats.org/officeDocument/2006/relationships/hyperlink" Target="http://dx.doi.org/10.1063/1.138406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1705.03003" TargetMode="External"/><Relationship Id="rId5" Type="http://schemas.openxmlformats.org/officeDocument/2006/relationships/hyperlink" Target="https://arxiv.org/abs/1506.00933" TargetMode="External"/><Relationship Id="rId4" Type="http://schemas.openxmlformats.org/officeDocument/2006/relationships/hyperlink" Target="http://dx.doi.org/10.1007/JHEP01(2014)164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578" y="541990"/>
            <a:ext cx="10714382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err="1" smtClean="0"/>
              <a:t>Electroweak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Precision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Measurements</a:t>
            </a:r>
            <a:endParaRPr lang="fr-FR" sz="4800" b="1" dirty="0" smtClean="0"/>
          </a:p>
          <a:p>
            <a:pPr algn="ctr"/>
            <a:r>
              <a:rPr lang="fr-FR" sz="4800" b="1" dirty="0" smtClean="0"/>
              <a:t>and Neutrinos et FCC-</a:t>
            </a:r>
            <a:r>
              <a:rPr lang="fr-FR" sz="4800" b="1" dirty="0" err="1" smtClean="0"/>
              <a:t>ee</a:t>
            </a:r>
            <a:endParaRPr lang="fr-FR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15127" y="2789382"/>
            <a:ext cx="66461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1. </a:t>
            </a:r>
            <a:r>
              <a:rPr lang="fr-CH" dirty="0" err="1" smtClean="0"/>
              <a:t>Circular</a:t>
            </a:r>
            <a:r>
              <a:rPr lang="fr-CH" dirty="0" smtClean="0"/>
              <a:t> </a:t>
            </a:r>
            <a:r>
              <a:rPr lang="fr-CH" dirty="0" err="1" smtClean="0"/>
              <a:t>colliders</a:t>
            </a:r>
            <a:r>
              <a:rPr lang="fr-CH" dirty="0" smtClean="0"/>
              <a:t> as «</a:t>
            </a:r>
            <a:r>
              <a:rPr lang="fr-CH" dirty="0" err="1" smtClean="0"/>
              <a:t>Higgs</a:t>
            </a:r>
            <a:r>
              <a:rPr lang="fr-CH" dirty="0" smtClean="0"/>
              <a:t> </a:t>
            </a:r>
            <a:r>
              <a:rPr lang="fr-CH" dirty="0" err="1" smtClean="0"/>
              <a:t>Factories</a:t>
            </a:r>
            <a:r>
              <a:rPr lang="fr-CH" dirty="0" smtClean="0"/>
              <a:t>» (or, </a:t>
            </a:r>
            <a:r>
              <a:rPr lang="fr-CH" dirty="0" err="1" smtClean="0"/>
              <a:t>better</a:t>
            </a:r>
            <a:r>
              <a:rPr lang="fr-CH" dirty="0" smtClean="0"/>
              <a:t>, nurseries) </a:t>
            </a:r>
            <a:br>
              <a:rPr lang="fr-CH" dirty="0" smtClean="0"/>
            </a:br>
            <a:r>
              <a:rPr lang="fr-CH" dirty="0" err="1" smtClean="0"/>
              <a:t>Feasibility</a:t>
            </a:r>
            <a:r>
              <a:rPr lang="fr-CH" dirty="0" smtClean="0"/>
              <a:t> </a:t>
            </a:r>
            <a:r>
              <a:rPr lang="fr-CH" dirty="0" err="1" smtClean="0"/>
              <a:t>study</a:t>
            </a:r>
            <a:r>
              <a:rPr lang="fr-CH" dirty="0" smtClean="0"/>
              <a:t> </a:t>
            </a:r>
            <a:r>
              <a:rPr lang="fr-CH" dirty="0" err="1" smtClean="0"/>
              <a:t>successful</a:t>
            </a:r>
            <a:r>
              <a:rPr lang="fr-CH" dirty="0" smtClean="0"/>
              <a:t> </a:t>
            </a:r>
            <a:r>
              <a:rPr lang="fr-CH" dirty="0" smtClean="0">
                <a:sym typeface="Wingdings" panose="05000000000000000000" pitchFamily="2" charset="2"/>
              </a:rPr>
              <a:t> report out on 31 March 2025 (</a:t>
            </a:r>
            <a:r>
              <a:rPr lang="fr-CH" dirty="0" err="1" smtClean="0">
                <a:sym typeface="Wingdings" panose="05000000000000000000" pitchFamily="2" charset="2"/>
              </a:rPr>
              <a:t>soon</a:t>
            </a:r>
            <a:r>
              <a:rPr lang="fr-CH" dirty="0" smtClean="0">
                <a:sym typeface="Wingdings" panose="05000000000000000000" pitchFamily="2" charset="2"/>
              </a:rPr>
              <a:t>)</a:t>
            </a:r>
          </a:p>
          <a:p>
            <a:endParaRPr lang="fr-CH" dirty="0">
              <a:sym typeface="Wingdings" panose="05000000000000000000" pitchFamily="2" charset="2"/>
            </a:endParaRPr>
          </a:p>
          <a:p>
            <a:r>
              <a:rPr lang="fr-CH" dirty="0" smtClean="0"/>
              <a:t> 2 the </a:t>
            </a:r>
            <a:r>
              <a:rPr lang="fr-CH" dirty="0" err="1" smtClean="0"/>
              <a:t>present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  <a:r>
              <a:rPr lang="fr-CH" dirty="0" err="1" smtClean="0"/>
              <a:t>landscape</a:t>
            </a:r>
            <a:r>
              <a:rPr lang="fr-CH" dirty="0" smtClean="0"/>
              <a:t>, </a:t>
            </a:r>
            <a:r>
              <a:rPr lang="fr-CH" dirty="0" err="1" smtClean="0"/>
              <a:t>what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the best </a:t>
            </a:r>
            <a:r>
              <a:rPr lang="fr-CH" dirty="0" err="1" smtClean="0"/>
              <a:t>tool</a:t>
            </a:r>
            <a:r>
              <a:rPr lang="fr-CH" dirty="0" smtClean="0"/>
              <a:t> to deal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it</a:t>
            </a:r>
            <a:r>
              <a:rPr lang="fr-CH" dirty="0" smtClean="0"/>
              <a:t>.</a:t>
            </a:r>
          </a:p>
          <a:p>
            <a:endParaRPr lang="fr-CH" dirty="0"/>
          </a:p>
          <a:p>
            <a:r>
              <a:rPr lang="fr-CH" dirty="0" smtClean="0"/>
              <a:t>3. Neutrinos</a:t>
            </a:r>
            <a:br>
              <a:rPr lang="fr-CH" dirty="0" smtClean="0"/>
            </a:br>
            <a:endParaRPr lang="fr-CH" dirty="0" smtClean="0"/>
          </a:p>
          <a:p>
            <a:r>
              <a:rPr lang="fr-CH" dirty="0" smtClean="0"/>
              <a:t>4. </a:t>
            </a:r>
            <a:r>
              <a:rPr lang="fr-CH" dirty="0" err="1" smtClean="0"/>
              <a:t>Precision</a:t>
            </a:r>
            <a:r>
              <a:rPr lang="fr-CH" dirty="0" smtClean="0"/>
              <a:t> </a:t>
            </a:r>
            <a:r>
              <a:rPr lang="fr-CH" dirty="0" err="1" smtClean="0"/>
              <a:t>measurements</a:t>
            </a:r>
            <a:r>
              <a:rPr lang="fr-CH" dirty="0" smtClean="0"/>
              <a:t> at the Z and W</a:t>
            </a:r>
          </a:p>
          <a:p>
            <a:endParaRPr lang="fr-CH" dirty="0"/>
          </a:p>
          <a:p>
            <a:r>
              <a:rPr lang="fr-CH" dirty="0"/>
              <a:t> </a:t>
            </a:r>
            <a:r>
              <a:rPr lang="fr-CH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2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2784" y="904464"/>
            <a:ext cx="2496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>
                <a:solidFill>
                  <a:prstClr val="black"/>
                </a:solidFill>
              </a:rPr>
              <a:t>Dark</a:t>
            </a:r>
            <a:r>
              <a:rPr lang="fr-CH" sz="3600" b="1" dirty="0">
                <a:solidFill>
                  <a:prstClr val="black"/>
                </a:solidFill>
              </a:rPr>
              <a:t> </a:t>
            </a:r>
            <a:r>
              <a:rPr lang="fr-CH" sz="3600" b="1" dirty="0" err="1">
                <a:solidFill>
                  <a:prstClr val="black"/>
                </a:solidFill>
              </a:rPr>
              <a:t>matter</a:t>
            </a:r>
            <a:endParaRPr lang="fr-CH" sz="3600" b="1" dirty="0">
              <a:solidFill>
                <a:prstClr val="black"/>
              </a:solidFill>
            </a:endParaRPr>
          </a:p>
        </p:txBody>
      </p:sp>
      <p:pic>
        <p:nvPicPr>
          <p:cNvPr id="3" name="Picture 2" descr="http://apod.cidehom.com/pix/2002/021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0876" y="646331"/>
            <a:ext cx="3159808" cy="217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756" y="41765"/>
            <a:ext cx="3530600" cy="237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03513" y="3220282"/>
            <a:ext cx="513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>
                <a:solidFill>
                  <a:prstClr val="black"/>
                </a:solidFill>
              </a:rPr>
              <a:t>Were</a:t>
            </a:r>
            <a:r>
              <a:rPr lang="fr-CH" sz="3600" b="1" dirty="0">
                <a:solidFill>
                  <a:prstClr val="black"/>
                </a:solidFill>
              </a:rPr>
              <a:t> </a:t>
            </a:r>
            <a:r>
              <a:rPr lang="fr-CH" sz="3600" b="1" dirty="0" err="1">
                <a:solidFill>
                  <a:prstClr val="black"/>
                </a:solidFill>
              </a:rPr>
              <a:t>is</a:t>
            </a:r>
            <a:r>
              <a:rPr lang="fr-CH" sz="3600" b="1" dirty="0">
                <a:solidFill>
                  <a:prstClr val="black"/>
                </a:solidFill>
              </a:rPr>
              <a:t> </a:t>
            </a:r>
            <a:r>
              <a:rPr lang="fr-CH" sz="3600" b="1" dirty="0" err="1">
                <a:solidFill>
                  <a:prstClr val="black"/>
                </a:solidFill>
              </a:rPr>
              <a:t>antimatter</a:t>
            </a:r>
            <a:r>
              <a:rPr lang="fr-CH" sz="3600" b="1" dirty="0">
                <a:solidFill>
                  <a:prstClr val="black"/>
                </a:solidFill>
              </a:rPr>
              <a:t> gone? </a:t>
            </a:r>
          </a:p>
        </p:txBody>
      </p:sp>
      <p:pic>
        <p:nvPicPr>
          <p:cNvPr id="6146" name="Picture 2" descr="http://cronodon.com/images/symmetry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049" y="2879186"/>
            <a:ext cx="2794312" cy="210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891" y="-92270"/>
            <a:ext cx="3867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>
                <a:solidFill>
                  <a:srgbClr val="0000FF"/>
                </a:solidFill>
              </a:rPr>
              <a:t>We</a:t>
            </a:r>
            <a:r>
              <a:rPr lang="fr-CH" sz="3600" b="1" dirty="0">
                <a:solidFill>
                  <a:srgbClr val="0000FF"/>
                </a:solidFill>
              </a:rPr>
              <a:t> </a:t>
            </a:r>
            <a:r>
              <a:rPr lang="fr-CH" sz="3600" b="1" dirty="0" err="1">
                <a:solidFill>
                  <a:srgbClr val="0000FF"/>
                </a:solidFill>
              </a:rPr>
              <a:t>cannot</a:t>
            </a:r>
            <a:r>
              <a:rPr lang="fr-CH" sz="3600" b="1" dirty="0">
                <a:solidFill>
                  <a:srgbClr val="0000FF"/>
                </a:solidFill>
              </a:rPr>
              <a:t> </a:t>
            </a:r>
            <a:r>
              <a:rPr lang="fr-CH" sz="3600" b="1" dirty="0" err="1">
                <a:solidFill>
                  <a:srgbClr val="0000FF"/>
                </a:solidFill>
              </a:rPr>
              <a:t>explain</a:t>
            </a:r>
            <a:r>
              <a:rPr lang="fr-CH" sz="36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3275" y="1594438"/>
            <a:ext cx="2818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Standard Model </a:t>
            </a:r>
            <a:r>
              <a:rPr lang="fr-CH" b="1" dirty="0" err="1">
                <a:solidFill>
                  <a:prstClr val="black"/>
                </a:solidFill>
              </a:rPr>
              <a:t>particles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constitute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only</a:t>
            </a:r>
            <a:r>
              <a:rPr lang="fr-CH" b="1" dirty="0">
                <a:solidFill>
                  <a:prstClr val="black"/>
                </a:solidFill>
              </a:rPr>
              <a:t> 5% of the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in the </a:t>
            </a:r>
            <a:r>
              <a:rPr lang="fr-CH" b="1" dirty="0" err="1">
                <a:solidFill>
                  <a:prstClr val="black"/>
                </a:solidFill>
              </a:rPr>
              <a:t>Universe</a:t>
            </a:r>
            <a:endParaRPr lang="fr-CH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4386" y="4385703"/>
            <a:ext cx="6041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>
                <a:solidFill>
                  <a:prstClr val="black"/>
                </a:solidFill>
              </a:rPr>
              <a:t>What</a:t>
            </a:r>
            <a:r>
              <a:rPr lang="fr-CH" sz="3600" b="1" dirty="0">
                <a:solidFill>
                  <a:prstClr val="black"/>
                </a:solidFill>
              </a:rPr>
              <a:t> </a:t>
            </a:r>
            <a:r>
              <a:rPr lang="fr-CH" sz="3600" b="1" dirty="0" err="1">
                <a:solidFill>
                  <a:prstClr val="black"/>
                </a:solidFill>
              </a:rPr>
              <a:t>makes</a:t>
            </a:r>
            <a:r>
              <a:rPr lang="fr-CH" sz="3600" b="1" dirty="0">
                <a:solidFill>
                  <a:prstClr val="black"/>
                </a:solidFill>
              </a:rPr>
              <a:t> neutrino masses?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3600" b="1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32225" t="39670" r="31047" b="32547"/>
          <a:stretch/>
        </p:blipFill>
        <p:spPr bwMode="auto">
          <a:xfrm>
            <a:off x="6901072" y="4865203"/>
            <a:ext cx="3011555" cy="1560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74175" y="4871640"/>
            <a:ext cx="4629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Not a unique solution in the SM --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Dirac masses (</a:t>
            </a:r>
            <a:r>
              <a:rPr lang="fr-CH" b="1" dirty="0" err="1">
                <a:solidFill>
                  <a:prstClr val="black"/>
                </a:solidFill>
              </a:rPr>
              <a:t>why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so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small</a:t>
            </a:r>
            <a:r>
              <a:rPr lang="fr-CH" b="1" dirty="0">
                <a:solidFill>
                  <a:prstClr val="black"/>
                </a:solidFill>
              </a:rPr>
              <a:t>?)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>
                <a:solidFill>
                  <a:prstClr val="black"/>
                </a:solidFill>
              </a:rPr>
              <a:t>Majorana</a:t>
            </a:r>
            <a:r>
              <a:rPr lang="fr-CH" b="1" dirty="0">
                <a:solidFill>
                  <a:prstClr val="black"/>
                </a:solidFill>
              </a:rPr>
              <a:t> masses (</a:t>
            </a:r>
            <a:r>
              <a:rPr lang="fr-CH" b="1" dirty="0" err="1">
                <a:solidFill>
                  <a:prstClr val="black"/>
                </a:solidFill>
              </a:rPr>
              <a:t>why</a:t>
            </a:r>
            <a:r>
              <a:rPr lang="fr-CH" b="1" dirty="0">
                <a:solidFill>
                  <a:prstClr val="black"/>
                </a:solidFill>
              </a:rPr>
              <a:t> not Dirac?)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>
                <a:solidFill>
                  <a:prstClr val="black"/>
                </a:solidFill>
              </a:rPr>
              <a:t>Both</a:t>
            </a:r>
            <a:r>
              <a:rPr lang="fr-CH" b="1" dirty="0">
                <a:solidFill>
                  <a:prstClr val="black"/>
                </a:solidFill>
              </a:rPr>
              <a:t> (the </a:t>
            </a:r>
            <a:r>
              <a:rPr lang="fr-CH" b="1" dirty="0" err="1">
                <a:solidFill>
                  <a:prstClr val="black"/>
                </a:solidFill>
              </a:rPr>
              <a:t>preferred</a:t>
            </a:r>
            <a:r>
              <a:rPr lang="fr-CH" b="1" dirty="0">
                <a:solidFill>
                  <a:prstClr val="black"/>
                </a:solidFill>
              </a:rPr>
              <a:t> scenarios, </a:t>
            </a:r>
            <a:r>
              <a:rPr lang="fr-CH" b="1" dirty="0" err="1">
                <a:solidFill>
                  <a:prstClr val="black"/>
                </a:solidFill>
              </a:rPr>
              <a:t>see-saw</a:t>
            </a:r>
            <a:r>
              <a:rPr lang="fr-CH" b="1" dirty="0">
                <a:solidFill>
                  <a:prstClr val="black"/>
                </a:solidFill>
              </a:rPr>
              <a:t>...) 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  <a:sym typeface="Wingdings" panose="05000000000000000000" pitchFamily="2" charset="2"/>
              </a:rPr>
              <a:t> </a:t>
            </a:r>
            <a:r>
              <a:rPr lang="fr-CH" b="1" dirty="0" err="1">
                <a:solidFill>
                  <a:prstClr val="black"/>
                </a:solidFill>
                <a:sym typeface="Wingdings" panose="05000000000000000000" pitchFamily="2" charset="2"/>
              </a:rPr>
              <a:t>heavy</a:t>
            </a:r>
            <a:r>
              <a:rPr lang="fr-CH" b="1" dirty="0">
                <a:solidFill>
                  <a:prstClr val="black"/>
                </a:solidFill>
                <a:sym typeface="Wingdings" panose="05000000000000000000" pitchFamily="2" charset="2"/>
              </a:rPr>
              <a:t> right </a:t>
            </a:r>
            <a:r>
              <a:rPr lang="fr-CH" b="1" dirty="0" err="1">
                <a:solidFill>
                  <a:prstClr val="black"/>
                </a:solidFill>
                <a:sym typeface="Wingdings" panose="05000000000000000000" pitchFamily="2" charset="2"/>
              </a:rPr>
              <a:t>handed</a:t>
            </a:r>
            <a:r>
              <a:rPr lang="fr-CH" b="1" dirty="0">
                <a:solidFill>
                  <a:prstClr val="black"/>
                </a:solidFill>
                <a:sym typeface="Wingdings" panose="05000000000000000000" pitchFamily="2" charset="2"/>
              </a:rPr>
              <a:t> neutrinos?</a:t>
            </a:r>
            <a:endParaRPr lang="fr-CH" sz="1400" b="1" dirty="0">
              <a:solidFill>
                <a:prstClr val="black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13CD-BC41-4650-A2B6-E07B0CB5830C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17.03.2025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Challenges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00" y="1328768"/>
            <a:ext cx="11256360" cy="338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 rot="5196017">
            <a:off x="10882113" y="3062287"/>
            <a:ext cx="540060" cy="5093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Down Arrow 6"/>
          <p:cNvSpPr/>
          <p:nvPr/>
        </p:nvSpPr>
        <p:spPr>
          <a:xfrm rot="10800000">
            <a:off x="6696287" y="4738861"/>
            <a:ext cx="540060" cy="5093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TextBox 7"/>
          <p:cNvSpPr txBox="1"/>
          <p:nvPr/>
        </p:nvSpPr>
        <p:spPr>
          <a:xfrm>
            <a:off x="4572863" y="3188973"/>
            <a:ext cx="320922" cy="4205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95601" y="6381328"/>
            <a:ext cx="4618699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94188" y="120388"/>
            <a:ext cx="5729149" cy="6118170"/>
            <a:chOff x="5359744" y="2366343"/>
            <a:chExt cx="6208980" cy="6747083"/>
          </a:xfrm>
        </p:grpSpPr>
        <p:grpSp>
          <p:nvGrpSpPr>
            <p:cNvPr id="6" name="Group 241"/>
            <p:cNvGrpSpPr>
              <a:grpSpLocks noChangeAspect="1"/>
            </p:cNvGrpSpPr>
            <p:nvPr/>
          </p:nvGrpSpPr>
          <p:grpSpPr>
            <a:xfrm>
              <a:off x="5359744" y="2866183"/>
              <a:ext cx="6208980" cy="6192931"/>
              <a:chOff x="0" y="-3"/>
              <a:chExt cx="8182126" cy="8160976"/>
            </a:xfrm>
          </p:grpSpPr>
          <p:grpSp>
            <p:nvGrpSpPr>
              <p:cNvPr id="33" name="Group 213"/>
              <p:cNvGrpSpPr/>
              <p:nvPr/>
            </p:nvGrpSpPr>
            <p:grpSpPr>
              <a:xfrm>
                <a:off x="0" y="-3"/>
                <a:ext cx="4200584" cy="8160975"/>
                <a:chOff x="0" y="-2"/>
                <a:chExt cx="4200583" cy="8160973"/>
              </a:xfrm>
            </p:grpSpPr>
            <p:sp>
              <p:nvSpPr>
                <p:cNvPr id="61" name="Shape 187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47625" tIns="47625" rIns="47625" bIns="47625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3067"/>
                </a:p>
              </p:txBody>
            </p:sp>
            <p:sp>
              <p:nvSpPr>
                <p:cNvPr id="62" name="Shape 188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47625" tIns="47625" rIns="47625" bIns="47625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3067"/>
                </a:p>
              </p:txBody>
            </p:sp>
            <p:grpSp>
              <p:nvGrpSpPr>
                <p:cNvPr id="63" name="Group 199"/>
                <p:cNvGrpSpPr/>
                <p:nvPr/>
              </p:nvGrpSpPr>
              <p:grpSpPr>
                <a:xfrm>
                  <a:off x="217077" y="-2"/>
                  <a:ext cx="3983506" cy="3525473"/>
                  <a:chOff x="0" y="-1"/>
                  <a:chExt cx="3983505" cy="3525471"/>
                </a:xfrm>
              </p:grpSpPr>
              <p:grpSp>
                <p:nvGrpSpPr>
                  <p:cNvPr id="77" name="Group 192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84" name="Shape 189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47625" tIns="47625" rIns="47625" bIns="47625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3067"/>
                    </a:p>
                  </p:txBody>
                </p:sp>
                <p:sp>
                  <p:nvSpPr>
                    <p:cNvPr id="85" name="Shape 190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47625" tIns="47625" rIns="47625" bIns="47625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3067"/>
                    </a:p>
                  </p:txBody>
                </p:sp>
                <p:sp>
                  <p:nvSpPr>
                    <p:cNvPr id="86" name="Shape 191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47625" tIns="47625" rIns="47625" bIns="47625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3067"/>
                    </a:p>
                  </p:txBody>
                </p:sp>
              </p:grpSp>
              <p:sp>
                <p:nvSpPr>
                  <p:cNvPr id="78" name="Shape 193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79" name="Shape 194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80" name="Shape 195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81" name="Shape 196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82" name="Shape 197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</p:grpSp>
            <p:grpSp>
              <p:nvGrpSpPr>
                <p:cNvPr id="64" name="Group 209"/>
                <p:cNvGrpSpPr/>
                <p:nvPr/>
              </p:nvGrpSpPr>
              <p:grpSpPr>
                <a:xfrm>
                  <a:off x="217077" y="4635500"/>
                  <a:ext cx="3983506" cy="3525471"/>
                  <a:chOff x="0" y="0"/>
                  <a:chExt cx="3983505" cy="3525470"/>
                </a:xfrm>
              </p:grpSpPr>
              <p:sp>
                <p:nvSpPr>
                  <p:cNvPr id="68" name="Shape 200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69" name="Shape 201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70" name="Shape 202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71" name="Shape 203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72" name="Shape 204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73" name="Shape 205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74" name="Shape 206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75" name="Shape 207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</p:grpSp>
            <p:sp>
              <p:nvSpPr>
                <p:cNvPr id="65" name="Shape 210"/>
                <p:cNvSpPr/>
                <p:nvPr/>
              </p:nvSpPr>
              <p:spPr>
                <a:xfrm>
                  <a:off x="0" y="3844423"/>
                  <a:ext cx="404376" cy="472124"/>
                </a:xfrm>
                <a:prstGeom prst="rect">
                  <a:avLst/>
                </a:prstGeom>
                <a:blipFill rotWithShape="1">
                  <a:blip r:embed="rId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47625" tIns="47625" rIns="47625" bIns="47625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blurRad="25400" dist="33948" dir="2700000" rotWithShape="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3067"/>
                </a:p>
              </p:txBody>
            </p:sp>
            <p:sp>
              <p:nvSpPr>
                <p:cNvPr id="66" name="Shape 211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47625" tIns="47625" rIns="47625" bIns="47625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3067"/>
                </a:p>
              </p:txBody>
            </p:sp>
            <p:sp>
              <p:nvSpPr>
                <p:cNvPr id="67" name="Shape 212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47625" tIns="47625" rIns="47625" bIns="47625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3067"/>
                </a:p>
              </p:txBody>
            </p:sp>
          </p:grpSp>
          <p:grpSp>
            <p:nvGrpSpPr>
              <p:cNvPr id="34" name="Group 240"/>
              <p:cNvGrpSpPr/>
              <p:nvPr/>
            </p:nvGrpSpPr>
            <p:grpSpPr>
              <a:xfrm rot="10800000">
                <a:off x="4198618" y="-2"/>
                <a:ext cx="3983508" cy="8160975"/>
                <a:chOff x="217077" y="-2"/>
                <a:chExt cx="3983506" cy="8160973"/>
              </a:xfrm>
            </p:grpSpPr>
            <p:sp>
              <p:nvSpPr>
                <p:cNvPr id="35" name="Shape 214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47625" tIns="47625" rIns="47625" bIns="47625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3067"/>
                </a:p>
              </p:txBody>
            </p:sp>
            <p:sp>
              <p:nvSpPr>
                <p:cNvPr id="36" name="Shape 215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47625" tIns="47625" rIns="47625" bIns="47625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3067"/>
                </a:p>
              </p:txBody>
            </p:sp>
            <p:grpSp>
              <p:nvGrpSpPr>
                <p:cNvPr id="37" name="Group 226"/>
                <p:cNvGrpSpPr/>
                <p:nvPr/>
              </p:nvGrpSpPr>
              <p:grpSpPr>
                <a:xfrm>
                  <a:off x="217077" y="-2"/>
                  <a:ext cx="3983506" cy="3525473"/>
                  <a:chOff x="0" y="-1"/>
                  <a:chExt cx="3983505" cy="3525471"/>
                </a:xfrm>
              </p:grpSpPr>
              <p:grpSp>
                <p:nvGrpSpPr>
                  <p:cNvPr id="51" name="Group 219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58" name="Shape 216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47625" tIns="47625" rIns="47625" bIns="47625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3067"/>
                    </a:p>
                  </p:txBody>
                </p:sp>
                <p:sp>
                  <p:nvSpPr>
                    <p:cNvPr id="59" name="Shape 217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47625" tIns="47625" rIns="47625" bIns="47625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3067"/>
                    </a:p>
                  </p:txBody>
                </p:sp>
                <p:sp>
                  <p:nvSpPr>
                    <p:cNvPr id="60" name="Shape 218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47625" tIns="47625" rIns="47625" bIns="47625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3067"/>
                    </a:p>
                  </p:txBody>
                </p:sp>
              </p:grpSp>
              <p:sp>
                <p:nvSpPr>
                  <p:cNvPr id="52" name="Shape 220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53" name="Shape 221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54" name="Shape 222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55" name="Shape 223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56" name="Shape 224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</p:grpSp>
            <p:grpSp>
              <p:nvGrpSpPr>
                <p:cNvPr id="38" name="Group 236"/>
                <p:cNvGrpSpPr/>
                <p:nvPr/>
              </p:nvGrpSpPr>
              <p:grpSpPr>
                <a:xfrm>
                  <a:off x="217077" y="4635500"/>
                  <a:ext cx="3983506" cy="3525471"/>
                  <a:chOff x="0" y="0"/>
                  <a:chExt cx="3983505" cy="3525470"/>
                </a:xfrm>
              </p:grpSpPr>
              <p:sp>
                <p:nvSpPr>
                  <p:cNvPr id="42" name="Shape 227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43" name="Shape 228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44" name="Shape 229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45" name="Shape 230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46" name="Shape 231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47" name="Shape 232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48" name="Shape 233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  <p:sp>
                <p:nvSpPr>
                  <p:cNvPr id="49" name="Shape 234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7625" tIns="47625" rIns="47625" bIns="47625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3067"/>
                  </a:p>
                </p:txBody>
              </p:sp>
            </p:grpSp>
            <p:sp>
              <p:nvSpPr>
                <p:cNvPr id="40" name="Shape 238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47625" tIns="47625" rIns="47625" bIns="47625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3067"/>
                </a:p>
              </p:txBody>
            </p:sp>
            <p:sp>
              <p:nvSpPr>
                <p:cNvPr id="41" name="Shape 239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47625" tIns="47625" rIns="47625" bIns="47625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3067"/>
                </a:p>
              </p:txBody>
            </p:sp>
          </p:grpSp>
        </p:grpSp>
        <p:sp>
          <p:nvSpPr>
            <p:cNvPr id="7" name="Shape 242"/>
            <p:cNvSpPr/>
            <p:nvPr/>
          </p:nvSpPr>
          <p:spPr>
            <a:xfrm>
              <a:off x="8916949" y="2844384"/>
              <a:ext cx="44755" cy="9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extrusionOk="0">
                  <a:moveTo>
                    <a:pt x="0" y="0"/>
                  </a:moveTo>
                  <a:cubicBezTo>
                    <a:pt x="12398" y="538"/>
                    <a:pt x="21600" y="6189"/>
                    <a:pt x="20071" y="12370"/>
                  </a:cubicBezTo>
                  <a:cubicBezTo>
                    <a:pt x="18833" y="17379"/>
                    <a:pt x="10642" y="21233"/>
                    <a:pt x="610" y="21600"/>
                  </a:cubicBezTo>
                </a:path>
              </a:pathLst>
            </a:custGeom>
            <a:ln w="25400">
              <a:solidFill>
                <a:srgbClr val="414141"/>
              </a:solidFill>
              <a:miter lim="400000"/>
            </a:ln>
          </p:spPr>
          <p:txBody>
            <a:bodyPr lIns="47625" tIns="47625" rIns="47625" bIns="47625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3067"/>
            </a:p>
          </p:txBody>
        </p:sp>
        <p:sp>
          <p:nvSpPr>
            <p:cNvPr id="11" name="Shape 246"/>
            <p:cNvSpPr/>
            <p:nvPr/>
          </p:nvSpPr>
          <p:spPr>
            <a:xfrm>
              <a:off x="9051561" y="2514685"/>
              <a:ext cx="1368959" cy="4229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625" tIns="47625" rIns="47625" bIns="47625" anchor="ctr">
              <a:spAutoFit/>
            </a:bodyPr>
            <a:lstStyle>
              <a:lvl1pPr>
                <a:defRPr sz="2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en-GB" sz="1867" dirty="0">
                  <a:sym typeface="Symbol"/>
                </a:rPr>
                <a:t>=</a:t>
              </a:r>
              <a:r>
                <a:rPr sz="1867" dirty="0"/>
                <a:t>30 </a:t>
              </a:r>
              <a:r>
                <a:rPr sz="1867" dirty="0" err="1"/>
                <a:t>mrad</a:t>
              </a:r>
              <a:endParaRPr sz="1867" dirty="0"/>
            </a:p>
          </p:txBody>
        </p:sp>
        <p:sp>
          <p:nvSpPr>
            <p:cNvPr id="12" name="Shape 247"/>
            <p:cNvSpPr/>
            <p:nvPr/>
          </p:nvSpPr>
          <p:spPr>
            <a:xfrm>
              <a:off x="8539304" y="2494757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47625" tIns="47625" rIns="47625" bIns="47625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3067"/>
            </a:p>
          </p:txBody>
        </p:sp>
        <p:sp>
          <p:nvSpPr>
            <p:cNvPr id="19" name="Shape 257"/>
            <p:cNvSpPr/>
            <p:nvPr/>
          </p:nvSpPr>
          <p:spPr>
            <a:xfrm>
              <a:off x="8558906" y="2366343"/>
              <a:ext cx="548974" cy="4680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625" tIns="47625" rIns="47625" bIns="47625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2133" b="1" dirty="0"/>
                <a:t>IP</a:t>
              </a:r>
              <a:r>
                <a:rPr lang="fr-CH" sz="2133" b="1" dirty="0"/>
                <a:t>1</a:t>
              </a:r>
              <a:endParaRPr sz="2133" b="1" dirty="0"/>
            </a:p>
          </p:txBody>
        </p:sp>
        <p:sp>
          <p:nvSpPr>
            <p:cNvPr id="20" name="Shape 258"/>
            <p:cNvSpPr/>
            <p:nvPr/>
          </p:nvSpPr>
          <p:spPr>
            <a:xfrm>
              <a:off x="8371145" y="8482523"/>
              <a:ext cx="548974" cy="4680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625" tIns="47625" rIns="47625" bIns="47625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2133" b="1" dirty="0"/>
                <a:t>IP</a:t>
              </a:r>
              <a:r>
                <a:rPr lang="fr-CH" sz="2133" b="1" dirty="0"/>
                <a:t>2</a:t>
              </a:r>
              <a:endParaRPr sz="2133" b="1" dirty="0"/>
            </a:p>
          </p:txBody>
        </p:sp>
        <p:sp>
          <p:nvSpPr>
            <p:cNvPr id="21" name="Shape 260"/>
            <p:cNvSpPr/>
            <p:nvPr/>
          </p:nvSpPr>
          <p:spPr>
            <a:xfrm flipH="1">
              <a:off x="7074338" y="2973754"/>
              <a:ext cx="347333" cy="101632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47625" tIns="47625" rIns="47625" bIns="47625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3067"/>
            </a:p>
          </p:txBody>
        </p:sp>
        <p:sp>
          <p:nvSpPr>
            <p:cNvPr id="22" name="Shape 261"/>
            <p:cNvSpPr/>
            <p:nvPr/>
          </p:nvSpPr>
          <p:spPr>
            <a:xfrm>
              <a:off x="9654006" y="2973754"/>
              <a:ext cx="347334" cy="101632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47625" tIns="47625" rIns="47625" bIns="47625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3067"/>
            </a:p>
          </p:txBody>
        </p:sp>
        <p:sp>
          <p:nvSpPr>
            <p:cNvPr id="23" name="Shape 262"/>
            <p:cNvSpPr/>
            <p:nvPr/>
          </p:nvSpPr>
          <p:spPr>
            <a:xfrm flipH="1" flipV="1">
              <a:off x="7553634" y="9011793"/>
              <a:ext cx="347333" cy="101633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47625" tIns="47625" rIns="47625" bIns="47625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3067"/>
            </a:p>
          </p:txBody>
        </p:sp>
        <p:sp>
          <p:nvSpPr>
            <p:cNvPr id="24" name="Shape 263"/>
            <p:cNvSpPr/>
            <p:nvPr/>
          </p:nvSpPr>
          <p:spPr>
            <a:xfrm flipV="1">
              <a:off x="9269819" y="9003848"/>
              <a:ext cx="347334" cy="101633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47625" tIns="47625" rIns="47625" bIns="47625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3067"/>
            </a:p>
          </p:txBody>
        </p:sp>
      </p:grpSp>
      <p:sp>
        <p:nvSpPr>
          <p:cNvPr id="87" name="Shape 262"/>
          <p:cNvSpPr/>
          <p:nvPr/>
        </p:nvSpPr>
        <p:spPr>
          <a:xfrm flipH="1">
            <a:off x="11342135" y="3117653"/>
            <a:ext cx="81200" cy="64573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47621" tIns="47621" rIns="47621" bIns="47621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3067"/>
          </a:p>
        </p:txBody>
      </p:sp>
      <p:sp>
        <p:nvSpPr>
          <p:cNvPr id="89" name="TextBox 88"/>
          <p:cNvSpPr txBox="1"/>
          <p:nvPr/>
        </p:nvSpPr>
        <p:spPr>
          <a:xfrm>
            <a:off x="215351" y="1237791"/>
            <a:ext cx="5621459" cy="1600430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 err="1"/>
              <a:t>Energy</a:t>
            </a:r>
            <a:r>
              <a:rPr lang="fr-CH" sz="2400" dirty="0"/>
              <a:t> gain (RF) = </a:t>
            </a:r>
            <a:r>
              <a:rPr lang="fr-CH" sz="2400" dirty="0" err="1"/>
              <a:t>losses</a:t>
            </a:r>
            <a:r>
              <a:rPr lang="fr-CH" sz="2400" dirty="0"/>
              <a:t> in the </a:t>
            </a:r>
            <a:r>
              <a:rPr lang="fr-CH" sz="2400" dirty="0" err="1"/>
              <a:t>storage</a:t>
            </a:r>
            <a:r>
              <a:rPr lang="fr-CH" sz="2400" dirty="0"/>
              <a:t> ring</a:t>
            </a:r>
          </a:p>
          <a:p>
            <a:r>
              <a:rPr lang="fr-CH" sz="2400" dirty="0"/>
              <a:t>Synchrotron radiation (SR)</a:t>
            </a:r>
          </a:p>
          <a:p>
            <a:r>
              <a:rPr lang="fr-CH" sz="2400" dirty="0" err="1"/>
              <a:t>beamstrahlung</a:t>
            </a:r>
            <a:r>
              <a:rPr lang="fr-CH" sz="2400" dirty="0"/>
              <a:t> (BS)</a:t>
            </a:r>
          </a:p>
          <a:p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67" y="645631"/>
            <a:ext cx="3060792" cy="52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352795" y="2396498"/>
            <a:ext cx="3634569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en-GB" sz="2400" dirty="0">
                <a:sym typeface="Symbol"/>
              </a:rPr>
              <a:t> </a:t>
            </a:r>
            <a:r>
              <a:rPr lang="en-GB" sz="2400" baseline="-25000" dirty="0">
                <a:sym typeface="Symbol"/>
              </a:rPr>
              <a:t>RF</a:t>
            </a:r>
            <a:r>
              <a:rPr lang="en-GB" sz="2400" dirty="0">
                <a:sym typeface="Symbol"/>
              </a:rPr>
              <a:t> = 2</a:t>
            </a:r>
            <a:r>
              <a:rPr lang="en-GB" sz="2400" baseline="-25000" dirty="0">
                <a:sym typeface="Symbol"/>
              </a:rPr>
              <a:t>SRi </a:t>
            </a:r>
            <a:r>
              <a:rPr lang="en-GB" sz="2400" dirty="0">
                <a:sym typeface="Symbol"/>
              </a:rPr>
              <a:t>+ 2</a:t>
            </a:r>
            <a:r>
              <a:rPr lang="en-GB" sz="2400" baseline="-25000" dirty="0">
                <a:sym typeface="Symbol"/>
              </a:rPr>
              <a:t>SRe</a:t>
            </a:r>
            <a:r>
              <a:rPr lang="en-GB" sz="2400" dirty="0">
                <a:sym typeface="Symbol"/>
              </a:rPr>
              <a:t> + 2</a:t>
            </a:r>
            <a:r>
              <a:rPr lang="en-GB" sz="2400" baseline="-25000" dirty="0">
                <a:sym typeface="Symbol"/>
              </a:rPr>
              <a:t>BS </a:t>
            </a:r>
            <a:r>
              <a:rPr lang="en-GB" sz="2400" dirty="0">
                <a:sym typeface="Symbol"/>
              </a:rPr>
              <a:t>  </a:t>
            </a:r>
            <a:r>
              <a:rPr lang="en-GB" sz="2400" baseline="-25000" dirty="0">
                <a:sym typeface="Symbol"/>
              </a:rPr>
              <a:t>  </a:t>
            </a:r>
            <a:endParaRPr lang="en-GB" sz="2400" dirty="0"/>
          </a:p>
        </p:txBody>
      </p:sp>
      <p:sp>
        <p:nvSpPr>
          <p:cNvPr id="98" name="Shape 262"/>
          <p:cNvSpPr/>
          <p:nvPr/>
        </p:nvSpPr>
        <p:spPr>
          <a:xfrm flipH="1" flipV="1">
            <a:off x="11355393" y="3083305"/>
            <a:ext cx="81200" cy="645731"/>
          </a:xfrm>
          <a:prstGeom prst="line">
            <a:avLst/>
          </a:prstGeom>
          <a:ln w="25400">
            <a:solidFill>
              <a:srgbClr val="FF0000"/>
            </a:solidFill>
            <a:miter lim="400000"/>
            <a:tailEnd type="triangle"/>
          </a:ln>
        </p:spPr>
        <p:txBody>
          <a:bodyPr lIns="47621" tIns="47621" rIns="47621" bIns="47621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3067"/>
          </a:p>
        </p:txBody>
      </p:sp>
      <p:sp>
        <p:nvSpPr>
          <p:cNvPr id="95" name="TextBox 94"/>
          <p:cNvSpPr txBox="1"/>
          <p:nvPr/>
        </p:nvSpPr>
        <p:spPr>
          <a:xfrm>
            <a:off x="6516051" y="1376386"/>
            <a:ext cx="733518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  <a:sym typeface="Symbol"/>
              </a:rPr>
              <a:t></a:t>
            </a:r>
            <a:r>
              <a:rPr lang="en-GB" sz="2400" baseline="-25000" dirty="0" err="1">
                <a:solidFill>
                  <a:srgbClr val="0000FF"/>
                </a:solidFill>
                <a:sym typeface="Symbol"/>
              </a:rPr>
              <a:t>SRi</a:t>
            </a:r>
            <a:r>
              <a:rPr lang="en-GB" sz="2400" baseline="-25000" dirty="0">
                <a:solidFill>
                  <a:srgbClr val="0000FF"/>
                </a:solidFill>
                <a:sym typeface="Symbol"/>
              </a:rPr>
              <a:t> 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792620" y="971642"/>
            <a:ext cx="808475" cy="492434"/>
          </a:xfrm>
          <a:prstGeom prst="rect">
            <a:avLst/>
          </a:prstGeom>
        </p:spPr>
        <p:txBody>
          <a:bodyPr wrap="none" lIns="121912" tIns="60956" rIns="121912" bIns="60956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sym typeface="Symbol"/>
              </a:rPr>
              <a:t></a:t>
            </a:r>
            <a:r>
              <a:rPr lang="en-GB" sz="2400" baseline="-25000" dirty="0" err="1">
                <a:solidFill>
                  <a:srgbClr val="FF0000"/>
                </a:solidFill>
                <a:sym typeface="Symbol"/>
              </a:rPr>
              <a:t>SRe</a:t>
            </a:r>
            <a:r>
              <a:rPr lang="en-GB" sz="2400" dirty="0">
                <a:solidFill>
                  <a:srgbClr val="FF0000"/>
                </a:solidFill>
                <a:sym typeface="Symbol"/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845916" y="3116578"/>
            <a:ext cx="709473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en-GB" sz="2400" dirty="0">
                <a:sym typeface="Symbol"/>
              </a:rPr>
              <a:t></a:t>
            </a:r>
            <a:r>
              <a:rPr lang="en-GB" sz="2400" baseline="-25000" dirty="0">
                <a:sym typeface="Symbol"/>
              </a:rPr>
              <a:t>RF</a:t>
            </a:r>
            <a:r>
              <a:rPr lang="en-GB" sz="2400" dirty="0">
                <a:sym typeface="Symbol"/>
              </a:rPr>
              <a:t> </a:t>
            </a:r>
            <a:endParaRPr lang="en-GB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395367" y="2888944"/>
            <a:ext cx="5769768" cy="4185753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at the Z (O of </a:t>
            </a:r>
            <a:r>
              <a:rPr lang="fr-CH" sz="2400" dirty="0" err="1"/>
              <a:t>mag</a:t>
            </a:r>
            <a:r>
              <a:rPr lang="fr-CH" sz="2400" dirty="0"/>
              <a:t>.): </a:t>
            </a:r>
          </a:p>
          <a:p>
            <a:r>
              <a:rPr lang="en-GB" sz="2400" dirty="0">
                <a:sym typeface="Symbol"/>
              </a:rPr>
              <a:t></a:t>
            </a:r>
            <a:r>
              <a:rPr lang="en-GB" sz="2400" baseline="-25000" dirty="0">
                <a:sym typeface="Symbol"/>
              </a:rPr>
              <a:t>SR</a:t>
            </a:r>
            <a:r>
              <a:rPr lang="en-GB" sz="2400" dirty="0">
                <a:sym typeface="Symbol"/>
              </a:rPr>
              <a:t> = 2</a:t>
            </a:r>
            <a:r>
              <a:rPr lang="en-GB" sz="2400" baseline="-25000" dirty="0">
                <a:sym typeface="Symbol"/>
              </a:rPr>
              <a:t>SRi </a:t>
            </a:r>
            <a:r>
              <a:rPr lang="en-GB" sz="2400" dirty="0">
                <a:sym typeface="Symbol"/>
              </a:rPr>
              <a:t>+ 2</a:t>
            </a:r>
            <a:r>
              <a:rPr lang="en-GB" sz="2400" baseline="-25000" dirty="0">
                <a:sym typeface="Symbol"/>
              </a:rPr>
              <a:t>SRe</a:t>
            </a:r>
            <a:r>
              <a:rPr lang="en-GB" sz="2400" dirty="0">
                <a:sym typeface="Symbol"/>
              </a:rPr>
              <a:t>      =36 MeV</a:t>
            </a:r>
          </a:p>
          <a:p>
            <a:r>
              <a:rPr lang="en-GB" sz="2400" dirty="0">
                <a:sym typeface="Symbol"/>
              </a:rPr>
              <a:t></a:t>
            </a:r>
            <a:r>
              <a:rPr lang="en-GB" sz="2400" baseline="-25000" dirty="0" err="1">
                <a:sym typeface="Symbol"/>
              </a:rPr>
              <a:t>SRe</a:t>
            </a:r>
            <a:r>
              <a:rPr lang="en-GB" sz="2400" baseline="-25000" dirty="0">
                <a:sym typeface="Symbol"/>
              </a:rPr>
              <a:t> </a:t>
            </a:r>
            <a:r>
              <a:rPr lang="en-GB" sz="2400" dirty="0">
                <a:sym typeface="Symbol"/>
              </a:rPr>
              <a:t>- </a:t>
            </a:r>
            <a:r>
              <a:rPr lang="en-GB" sz="2400" baseline="-25000" dirty="0" err="1">
                <a:sym typeface="Symbol"/>
              </a:rPr>
              <a:t>SRi</a:t>
            </a:r>
            <a:r>
              <a:rPr lang="en-GB" sz="2400" baseline="-25000" dirty="0">
                <a:sym typeface="Symbol"/>
              </a:rPr>
              <a:t> </a:t>
            </a:r>
            <a:r>
              <a:rPr lang="en-GB" sz="2400" dirty="0">
                <a:sym typeface="Symbol"/>
              </a:rPr>
              <a:t> /2 </a:t>
            </a:r>
            <a:r>
              <a:rPr lang="en-GB" sz="2400" baseline="-25000" dirty="0">
                <a:sym typeface="Symbol"/>
              </a:rPr>
              <a:t>SR</a:t>
            </a:r>
            <a:r>
              <a:rPr lang="en-GB" sz="2400" dirty="0">
                <a:sym typeface="Symbol"/>
              </a:rPr>
              <a:t> = </a:t>
            </a:r>
            <a:r>
              <a:rPr lang="en-GB" sz="2400" dirty="0">
                <a:solidFill>
                  <a:srgbClr val="FF0000"/>
                </a:solidFill>
                <a:sym typeface="Symbol"/>
              </a:rPr>
              <a:t>0.17 MeV</a:t>
            </a:r>
          </a:p>
          <a:p>
            <a:r>
              <a:rPr lang="en-GB" sz="2400" dirty="0">
                <a:sym typeface="Symbol"/>
              </a:rPr>
              <a:t></a:t>
            </a:r>
            <a:r>
              <a:rPr lang="en-GB" sz="2400" baseline="-25000" dirty="0">
                <a:sym typeface="Symbol"/>
              </a:rPr>
              <a:t>BS                               </a:t>
            </a:r>
            <a:r>
              <a:rPr lang="en-GB" sz="2400" dirty="0">
                <a:sym typeface="Symbol"/>
              </a:rPr>
              <a:t>= 0  up to </a:t>
            </a:r>
            <a:r>
              <a:rPr lang="fr-CH" sz="2400" dirty="0">
                <a:sym typeface="Symbol"/>
              </a:rPr>
              <a:t>0.62 MeV </a:t>
            </a:r>
            <a:endParaRPr lang="en-GB" sz="2400" dirty="0">
              <a:sym typeface="Symbol"/>
            </a:endParaRPr>
          </a:p>
          <a:p>
            <a:endParaRPr lang="fr-CH" sz="2400" dirty="0"/>
          </a:p>
          <a:p>
            <a:r>
              <a:rPr lang="fr-CH" sz="2400" dirty="0"/>
              <a:t>the </a:t>
            </a:r>
            <a:r>
              <a:rPr lang="fr-CH" sz="2400" dirty="0" err="1"/>
              <a:t>average</a:t>
            </a:r>
            <a:r>
              <a:rPr lang="fr-CH" sz="2400" dirty="0"/>
              <a:t> </a:t>
            </a:r>
            <a:r>
              <a:rPr lang="fr-CH" sz="2400" dirty="0" err="1"/>
              <a:t>energies</a:t>
            </a:r>
            <a:r>
              <a:rPr lang="fr-CH" sz="2400" dirty="0"/>
              <a:t> E</a:t>
            </a:r>
            <a:r>
              <a:rPr lang="fr-CH" sz="2400" baseline="-25000" dirty="0"/>
              <a:t>0 </a:t>
            </a:r>
            <a:r>
              <a:rPr lang="fr-CH" sz="2400" dirty="0" err="1"/>
              <a:t>around</a:t>
            </a:r>
            <a:r>
              <a:rPr lang="fr-CH" sz="2400" dirty="0"/>
              <a:t> the ring </a:t>
            </a:r>
          </a:p>
          <a:p>
            <a:r>
              <a:rPr lang="fr-CH" sz="2400" dirty="0"/>
              <a:t>are </a:t>
            </a:r>
            <a:r>
              <a:rPr lang="fr-CH" sz="2400" dirty="0" err="1"/>
              <a:t>determined</a:t>
            </a:r>
            <a:r>
              <a:rPr lang="fr-CH" sz="2400" dirty="0"/>
              <a:t> by the </a:t>
            </a:r>
            <a:r>
              <a:rPr lang="fr-CH" sz="2400" dirty="0" err="1"/>
              <a:t>magnetic</a:t>
            </a:r>
            <a:r>
              <a:rPr lang="fr-CH" sz="2400" dirty="0"/>
              <a:t> </a:t>
            </a:r>
            <a:r>
              <a:rPr lang="fr-CH" sz="2400" dirty="0" err="1"/>
              <a:t>fields</a:t>
            </a:r>
            <a:r>
              <a:rPr lang="fr-CH" sz="2400" dirty="0"/>
              <a:t> </a:t>
            </a:r>
          </a:p>
          <a:p>
            <a:r>
              <a:rPr lang="fr-CH" sz="2400" u="sng" dirty="0">
                <a:sym typeface="Wingdings" panose="05000000000000000000" pitchFamily="2" charset="2"/>
              </a:rPr>
              <a:t></a:t>
            </a:r>
            <a:r>
              <a:rPr lang="fr-CH" sz="2400" u="sng" dirty="0" err="1"/>
              <a:t>same</a:t>
            </a:r>
            <a:r>
              <a:rPr lang="fr-CH" sz="2400" u="sng" dirty="0"/>
              <a:t> for </a:t>
            </a:r>
            <a:r>
              <a:rPr lang="fr-CH" sz="2400" u="sng" dirty="0" err="1"/>
              <a:t>colliding</a:t>
            </a:r>
            <a:r>
              <a:rPr lang="fr-CH" sz="2400" u="sng" dirty="0"/>
              <a:t> or non-</a:t>
            </a:r>
            <a:r>
              <a:rPr lang="fr-CH" sz="2400" u="sng" dirty="0" err="1"/>
              <a:t>colliding</a:t>
            </a:r>
            <a:r>
              <a:rPr lang="fr-CH" sz="2400" u="sng" dirty="0"/>
              <a:t> </a:t>
            </a:r>
            <a:r>
              <a:rPr lang="fr-CH" sz="2400" u="sng" dirty="0" err="1"/>
              <a:t>beams</a:t>
            </a:r>
            <a:r>
              <a:rPr lang="fr-CH" sz="2400" u="sng" dirty="0"/>
              <a:t> </a:t>
            </a:r>
          </a:p>
          <a:p>
            <a:r>
              <a:rPr lang="fr-CH" sz="2400" dirty="0"/>
              <a:t>-- </a:t>
            </a:r>
            <a:r>
              <a:rPr lang="fr-CH" sz="2400" dirty="0" err="1"/>
              <a:t>measured</a:t>
            </a:r>
            <a:r>
              <a:rPr lang="fr-CH" sz="2400" dirty="0"/>
              <a:t> by </a:t>
            </a:r>
            <a:r>
              <a:rPr lang="fr-CH" sz="2400" dirty="0" err="1"/>
              <a:t>resonant</a:t>
            </a:r>
            <a:r>
              <a:rPr lang="fr-CH" sz="2400" dirty="0"/>
              <a:t> </a:t>
            </a:r>
            <a:r>
              <a:rPr lang="fr-CH" sz="2400" dirty="0" err="1"/>
              <a:t>depolarization</a:t>
            </a:r>
            <a:r>
              <a:rPr lang="fr-CH" sz="2400" dirty="0"/>
              <a:t> </a:t>
            </a:r>
          </a:p>
          <a:p>
            <a:r>
              <a:rPr lang="fr-CH" sz="2400" u="sng" dirty="0"/>
              <a:t>-- </a:t>
            </a:r>
            <a:r>
              <a:rPr lang="fr-CH" sz="2400" u="sng" dirty="0" err="1"/>
              <a:t>can</a:t>
            </a:r>
            <a:r>
              <a:rPr lang="fr-CH" sz="2400" u="sng" dirty="0"/>
              <a:t> </a:t>
            </a:r>
            <a:r>
              <a:rPr lang="fr-CH" sz="2400" u="sng" dirty="0" err="1"/>
              <a:t>be</a:t>
            </a:r>
            <a:r>
              <a:rPr lang="fr-CH" sz="2400" u="sng" dirty="0"/>
              <a:t> </a:t>
            </a:r>
            <a:r>
              <a:rPr lang="fr-CH" sz="2400" u="sng" dirty="0" err="1"/>
              <a:t>different</a:t>
            </a:r>
            <a:r>
              <a:rPr lang="fr-CH" sz="2400" u="sng" dirty="0"/>
              <a:t> for e</a:t>
            </a:r>
            <a:r>
              <a:rPr lang="fr-CH" sz="2400" u="sng" baseline="30000" dirty="0"/>
              <a:t>+</a:t>
            </a:r>
            <a:r>
              <a:rPr lang="fr-CH" sz="2400" u="sng" dirty="0"/>
              <a:t> and e</a:t>
            </a:r>
            <a:r>
              <a:rPr lang="fr-CH" sz="2400" u="sng" baseline="30000" dirty="0"/>
              <a:t>-    </a:t>
            </a:r>
          </a:p>
          <a:p>
            <a:endParaRPr lang="fr-CH" sz="2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6428213" y="1808824"/>
            <a:ext cx="4367526" cy="11077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133" dirty="0">
                <a:solidFill>
                  <a:srgbClr val="FF0000"/>
                </a:solidFill>
              </a:rPr>
              <a:t>E+ </a:t>
            </a:r>
            <a:r>
              <a:rPr lang="fr-CH" sz="2133" dirty="0"/>
              <a:t>= E</a:t>
            </a:r>
            <a:r>
              <a:rPr lang="fr-CH" sz="2133" baseline="-25000" dirty="0"/>
              <a:t>0</a:t>
            </a:r>
            <a:r>
              <a:rPr lang="fr-CH" sz="2133" baseline="30000" dirty="0"/>
              <a:t>+ </a:t>
            </a:r>
            <a:r>
              <a:rPr lang="fr-CH" sz="2133" dirty="0"/>
              <a:t>+</a:t>
            </a:r>
            <a:r>
              <a:rPr lang="en-GB" sz="2133" dirty="0">
                <a:sym typeface="Symbol"/>
              </a:rPr>
              <a:t> 0.5</a:t>
            </a:r>
            <a:r>
              <a:rPr lang="en-GB" sz="2133" baseline="-25000" dirty="0">
                <a:sym typeface="Symbol"/>
              </a:rPr>
              <a:t>RF</a:t>
            </a:r>
            <a:r>
              <a:rPr lang="fr-CH" sz="2133" dirty="0"/>
              <a:t> -</a:t>
            </a:r>
            <a:r>
              <a:rPr lang="en-GB" sz="2133" dirty="0">
                <a:sym typeface="Symbol"/>
              </a:rPr>
              <a:t>2</a:t>
            </a:r>
            <a:r>
              <a:rPr lang="en-GB" sz="2133" baseline="-25000" dirty="0">
                <a:sym typeface="Symbol"/>
              </a:rPr>
              <a:t>SRi </a:t>
            </a:r>
            <a:r>
              <a:rPr lang="en-GB" sz="2133" dirty="0">
                <a:sym typeface="Symbol"/>
              </a:rPr>
              <a:t>- </a:t>
            </a:r>
            <a:r>
              <a:rPr lang="en-GB" sz="2133" baseline="-25000" dirty="0" err="1">
                <a:sym typeface="Symbol"/>
              </a:rPr>
              <a:t>SRe</a:t>
            </a:r>
            <a:r>
              <a:rPr lang="en-GB" sz="2133" dirty="0">
                <a:sym typeface="Symbol"/>
              </a:rPr>
              <a:t> – 1.5</a:t>
            </a:r>
            <a:r>
              <a:rPr lang="en-GB" sz="2133" baseline="-25000" dirty="0">
                <a:sym typeface="Symbol"/>
              </a:rPr>
              <a:t>BS  </a:t>
            </a:r>
          </a:p>
          <a:p>
            <a:r>
              <a:rPr lang="fr-CH" sz="2133" dirty="0">
                <a:solidFill>
                  <a:srgbClr val="0000FF"/>
                </a:solidFill>
              </a:rPr>
              <a:t>E</a:t>
            </a:r>
            <a:r>
              <a:rPr lang="fr-CH" sz="2133" baseline="30000" dirty="0">
                <a:solidFill>
                  <a:srgbClr val="0000FF"/>
                </a:solidFill>
              </a:rPr>
              <a:t>-</a:t>
            </a:r>
            <a:r>
              <a:rPr lang="fr-CH" sz="2133" dirty="0">
                <a:solidFill>
                  <a:srgbClr val="FF0000"/>
                </a:solidFill>
              </a:rPr>
              <a:t> </a:t>
            </a:r>
            <a:r>
              <a:rPr lang="fr-CH" sz="2133" dirty="0"/>
              <a:t>=  E</a:t>
            </a:r>
            <a:r>
              <a:rPr lang="fr-CH" sz="2133" baseline="-25000" dirty="0"/>
              <a:t>0</a:t>
            </a:r>
            <a:r>
              <a:rPr lang="fr-CH" sz="2133" baseline="30000" dirty="0"/>
              <a:t>- </a:t>
            </a:r>
            <a:r>
              <a:rPr lang="fr-CH" sz="2133" dirty="0"/>
              <a:t> -  0.5</a:t>
            </a:r>
            <a:r>
              <a:rPr lang="en-GB" sz="2133" dirty="0">
                <a:sym typeface="Symbol"/>
              </a:rPr>
              <a:t></a:t>
            </a:r>
            <a:r>
              <a:rPr lang="en-GB" sz="2133" baseline="-25000" dirty="0">
                <a:sym typeface="Symbol"/>
              </a:rPr>
              <a:t>RF</a:t>
            </a:r>
            <a:r>
              <a:rPr lang="fr-CH" sz="2133" dirty="0">
                <a:sym typeface="Symbol"/>
              </a:rPr>
              <a:t> </a:t>
            </a:r>
            <a:r>
              <a:rPr lang="fr-CH" sz="2133" dirty="0"/>
              <a:t>- </a:t>
            </a:r>
            <a:r>
              <a:rPr lang="en-GB" sz="2133" dirty="0">
                <a:sym typeface="Symbol"/>
              </a:rPr>
              <a:t></a:t>
            </a:r>
            <a:r>
              <a:rPr lang="en-GB" sz="2133" baseline="-25000" dirty="0" err="1">
                <a:sym typeface="Symbol"/>
              </a:rPr>
              <a:t>SRi</a:t>
            </a:r>
            <a:r>
              <a:rPr lang="en-GB" sz="2133" dirty="0">
                <a:sym typeface="Symbol"/>
              </a:rPr>
              <a:t> – 0.5</a:t>
            </a:r>
            <a:r>
              <a:rPr lang="en-GB" sz="2133" baseline="-25000" dirty="0">
                <a:sym typeface="Symbol"/>
              </a:rPr>
              <a:t>BS</a:t>
            </a:r>
            <a:r>
              <a:rPr lang="fr-CH" sz="2133" dirty="0"/>
              <a:t> </a:t>
            </a:r>
          </a:p>
          <a:p>
            <a:r>
              <a:rPr lang="fr-CH" sz="2133" dirty="0">
                <a:sym typeface="Wingdings" panose="05000000000000000000" pitchFamily="2" charset="2"/>
              </a:rPr>
              <a:t> </a:t>
            </a:r>
            <a:r>
              <a:rPr lang="fr-CH" sz="2133" dirty="0"/>
              <a:t>E</a:t>
            </a:r>
            <a:r>
              <a:rPr lang="fr-CH" sz="2133" baseline="30000" dirty="0"/>
              <a:t>+</a:t>
            </a:r>
            <a:r>
              <a:rPr lang="fr-CH" sz="2133" dirty="0"/>
              <a:t> + E</a:t>
            </a:r>
            <a:r>
              <a:rPr lang="fr-CH" sz="2133" baseline="30000" dirty="0"/>
              <a:t>-</a:t>
            </a:r>
            <a:r>
              <a:rPr lang="fr-CH" sz="2133" dirty="0"/>
              <a:t> = E</a:t>
            </a:r>
            <a:r>
              <a:rPr lang="fr-CH" sz="2133" baseline="-25000" dirty="0"/>
              <a:t>0</a:t>
            </a:r>
            <a:r>
              <a:rPr lang="fr-CH" sz="2133" baseline="30000" dirty="0"/>
              <a:t>-</a:t>
            </a:r>
            <a:r>
              <a:rPr lang="fr-CH" sz="2133" dirty="0"/>
              <a:t>+ E</a:t>
            </a:r>
            <a:r>
              <a:rPr lang="fr-CH" sz="2133" baseline="-25000" dirty="0"/>
              <a:t>0   </a:t>
            </a:r>
            <a:r>
              <a:rPr lang="fr-CH" sz="2133" dirty="0"/>
              <a:t>(+</a:t>
            </a:r>
            <a:r>
              <a:rPr lang="en-GB" sz="2133" dirty="0">
                <a:sym typeface="Symbol"/>
              </a:rPr>
              <a:t> </a:t>
            </a:r>
            <a:r>
              <a:rPr lang="en-GB" sz="2133" baseline="-25000" dirty="0" err="1">
                <a:sym typeface="Symbol"/>
              </a:rPr>
              <a:t>SRe</a:t>
            </a:r>
            <a:r>
              <a:rPr lang="en-GB" sz="2133" baseline="-25000" dirty="0">
                <a:sym typeface="Symbol"/>
              </a:rPr>
              <a:t> </a:t>
            </a:r>
            <a:r>
              <a:rPr lang="en-GB" sz="2133" dirty="0">
                <a:sym typeface="Symbol"/>
              </a:rPr>
              <a:t>- </a:t>
            </a:r>
            <a:r>
              <a:rPr lang="en-GB" sz="2133" baseline="-25000" dirty="0" err="1">
                <a:sym typeface="Symbol"/>
              </a:rPr>
              <a:t>SRi</a:t>
            </a:r>
            <a:r>
              <a:rPr lang="fr-CH" sz="2133" baseline="-25000" dirty="0"/>
              <a:t> </a:t>
            </a:r>
            <a:r>
              <a:rPr lang="fr-CH" sz="2133" dirty="0"/>
              <a:t>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042119" y="3128970"/>
            <a:ext cx="2085170" cy="49243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>
                <a:sym typeface="Wingdings" panose="05000000000000000000" pitchFamily="2" charset="2"/>
              </a:rPr>
              <a:t></a:t>
            </a:r>
            <a:r>
              <a:rPr lang="fr-CH" sz="2400" dirty="0"/>
              <a:t>E</a:t>
            </a:r>
            <a:r>
              <a:rPr lang="fr-CH" sz="2400" baseline="-25000" dirty="0"/>
              <a:t>0 </a:t>
            </a:r>
            <a:r>
              <a:rPr lang="fr-CH" sz="2400" dirty="0"/>
              <a:t> at </a:t>
            </a:r>
            <a:r>
              <a:rPr lang="fr-CH" sz="2400" dirty="0" err="1"/>
              <a:t>half</a:t>
            </a:r>
            <a:r>
              <a:rPr lang="fr-CH" sz="2400" dirty="0"/>
              <a:t> RF</a:t>
            </a:r>
            <a:endParaRPr lang="en-GB" sz="2400" baseline="-25000" dirty="0"/>
          </a:p>
        </p:txBody>
      </p:sp>
      <p:sp>
        <p:nvSpPr>
          <p:cNvPr id="103" name="TextBox 102"/>
          <p:cNvSpPr txBox="1"/>
          <p:nvPr/>
        </p:nvSpPr>
        <p:spPr>
          <a:xfrm>
            <a:off x="6456041" y="3669031"/>
            <a:ext cx="4273846" cy="17642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133" dirty="0"/>
              <a:t>single RF system </a:t>
            </a:r>
            <a:r>
              <a:rPr lang="fr-CH" sz="2133" dirty="0">
                <a:sym typeface="Wingdings" panose="05000000000000000000" pitchFamily="2" charset="2"/>
              </a:rPr>
              <a:t> </a:t>
            </a:r>
            <a:r>
              <a:rPr lang="fr-CH" sz="2133" dirty="0"/>
              <a:t>E</a:t>
            </a:r>
            <a:r>
              <a:rPr lang="fr-CH" sz="2133" baseline="30000" dirty="0"/>
              <a:t>+</a:t>
            </a:r>
            <a:r>
              <a:rPr lang="fr-CH" sz="2133" dirty="0"/>
              <a:t> + E</a:t>
            </a:r>
            <a:r>
              <a:rPr lang="fr-CH" sz="2133" baseline="30000" dirty="0"/>
              <a:t>- </a:t>
            </a:r>
            <a:r>
              <a:rPr lang="fr-CH" sz="2133" dirty="0"/>
              <a:t> constant </a:t>
            </a:r>
          </a:p>
          <a:p>
            <a:r>
              <a:rPr lang="fr-CH" sz="2133" dirty="0"/>
              <a:t>if e+, e- </a:t>
            </a:r>
            <a:r>
              <a:rPr lang="fr-CH" sz="2133" dirty="0" err="1"/>
              <a:t>energy</a:t>
            </a:r>
            <a:r>
              <a:rPr lang="fr-CH" sz="2133" dirty="0"/>
              <a:t> </a:t>
            </a:r>
            <a:r>
              <a:rPr lang="fr-CH" sz="2133" dirty="0" err="1"/>
              <a:t>losses</a:t>
            </a:r>
            <a:r>
              <a:rPr lang="fr-CH" sz="2133" dirty="0"/>
              <a:t> are the </a:t>
            </a:r>
            <a:r>
              <a:rPr lang="fr-CH" sz="2133" dirty="0" err="1"/>
              <a:t>same</a:t>
            </a:r>
            <a:endParaRPr lang="fr-CH" sz="2133" dirty="0"/>
          </a:p>
          <a:p>
            <a:r>
              <a:rPr lang="fr-CH" sz="2133" dirty="0"/>
              <a:t>(</a:t>
            </a:r>
            <a:r>
              <a:rPr lang="fr-CH" sz="2133" dirty="0" err="1"/>
              <a:t>mod</a:t>
            </a:r>
            <a:r>
              <a:rPr lang="fr-CH" sz="2133" dirty="0"/>
              <a:t> </a:t>
            </a:r>
            <a:r>
              <a:rPr lang="fr-CH" sz="2133" dirty="0" err="1"/>
              <a:t>higher</a:t>
            </a:r>
            <a:r>
              <a:rPr lang="fr-CH" sz="2133" dirty="0"/>
              <a:t> </a:t>
            </a:r>
            <a:r>
              <a:rPr lang="fr-CH" sz="2133" dirty="0" err="1"/>
              <a:t>order</a:t>
            </a:r>
            <a:r>
              <a:rPr lang="fr-CH" sz="2133" dirty="0"/>
              <a:t> corrections)</a:t>
            </a:r>
          </a:p>
          <a:p>
            <a:r>
              <a:rPr lang="fr-CH" sz="2133" b="1" dirty="0"/>
              <a:t>cross-</a:t>
            </a:r>
            <a:r>
              <a:rPr lang="fr-CH" sz="2133" b="1" dirty="0" err="1"/>
              <a:t>checks</a:t>
            </a:r>
            <a:r>
              <a:rPr lang="fr-CH" sz="2133" b="1" dirty="0"/>
              <a:t>: </a:t>
            </a:r>
            <a:r>
              <a:rPr lang="fr-CH" sz="2133" dirty="0"/>
              <a:t>E</a:t>
            </a:r>
            <a:r>
              <a:rPr lang="fr-CH" sz="2133" baseline="30000" dirty="0"/>
              <a:t>+</a:t>
            </a:r>
            <a:r>
              <a:rPr lang="fr-CH" sz="2133" dirty="0"/>
              <a:t> - E</a:t>
            </a:r>
            <a:r>
              <a:rPr lang="fr-CH" sz="2133" baseline="30000" dirty="0"/>
              <a:t>-</a:t>
            </a:r>
            <a:r>
              <a:rPr lang="fr-CH" sz="2133" dirty="0"/>
              <a:t> (</a:t>
            </a:r>
            <a:r>
              <a:rPr lang="fr-CH" sz="2133" dirty="0" err="1"/>
              <a:t>boost</a:t>
            </a:r>
            <a:r>
              <a:rPr lang="fr-CH" sz="2133" dirty="0"/>
              <a:t> of CM), </a:t>
            </a:r>
          </a:p>
          <a:p>
            <a:r>
              <a:rPr lang="fr-CH" sz="2133" dirty="0"/>
              <a:t>             + </a:t>
            </a:r>
            <a:r>
              <a:rPr lang="fr-CH" sz="2133" dirty="0" err="1"/>
              <a:t>measured</a:t>
            </a:r>
            <a:r>
              <a:rPr lang="fr-CH" sz="2133" dirty="0"/>
              <a:t> Z masses!</a:t>
            </a:r>
            <a:endParaRPr lang="fr-CH" sz="2133" baseline="-25000" dirty="0"/>
          </a:p>
        </p:txBody>
      </p:sp>
      <p:sp>
        <p:nvSpPr>
          <p:cNvPr id="104" name="TextBox 103"/>
          <p:cNvSpPr txBox="1"/>
          <p:nvPr/>
        </p:nvSpPr>
        <p:spPr>
          <a:xfrm>
            <a:off x="3575723" y="668694"/>
            <a:ext cx="1456473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en-GB" sz="2400" dirty="0">
                <a:sym typeface="Symbol"/>
              </a:rPr>
              <a:t> </a:t>
            </a:r>
            <a:r>
              <a:rPr lang="en-GB" sz="2400" dirty="0" err="1">
                <a:sym typeface="Symbol"/>
              </a:rPr>
              <a:t>E</a:t>
            </a:r>
            <a:r>
              <a:rPr lang="en-GB" sz="2400" baseline="30000" dirty="0" err="1">
                <a:sym typeface="Symbol"/>
              </a:rPr>
              <a:t>+</a:t>
            </a:r>
            <a:r>
              <a:rPr lang="en-GB" sz="2400" baseline="-25000" dirty="0" err="1">
                <a:sym typeface="Symbol"/>
              </a:rPr>
              <a:t>b</a:t>
            </a:r>
            <a:r>
              <a:rPr lang="en-GB" sz="2400" dirty="0">
                <a:sym typeface="Symbol"/>
              </a:rPr>
              <a:t> + E</a:t>
            </a:r>
            <a:r>
              <a:rPr lang="en-GB" sz="2400" baseline="30000" dirty="0">
                <a:sym typeface="Symbol"/>
              </a:rPr>
              <a:t>-</a:t>
            </a:r>
            <a:r>
              <a:rPr lang="en-GB" sz="2400" baseline="-25000" dirty="0">
                <a:sym typeface="Symbol"/>
              </a:rPr>
              <a:t>b</a:t>
            </a:r>
            <a:endParaRPr lang="en-GB" sz="2400" baseline="30000" dirty="0"/>
          </a:p>
        </p:txBody>
      </p:sp>
      <p:cxnSp>
        <p:nvCxnSpPr>
          <p:cNvPr id="106" name="Straight Arrow Connector 105"/>
          <p:cNvCxnSpPr>
            <a:stCxn id="101" idx="0"/>
          </p:cNvCxnSpPr>
          <p:nvPr/>
        </p:nvCxnSpPr>
        <p:spPr>
          <a:xfrm flipV="1">
            <a:off x="8609066" y="668698"/>
            <a:ext cx="26385" cy="11401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895533" y="-6866"/>
            <a:ext cx="4505961" cy="615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3200" b="1" dirty="0" err="1"/>
              <a:t>From</a:t>
            </a:r>
            <a:r>
              <a:rPr lang="fr-CH" sz="3200" b="1" dirty="0"/>
              <a:t> </a:t>
            </a:r>
            <a:r>
              <a:rPr lang="fr-CH" sz="3200" b="1" dirty="0" err="1"/>
              <a:t>beam</a:t>
            </a:r>
            <a:r>
              <a:rPr lang="fr-CH" sz="3200" b="1" dirty="0"/>
              <a:t> </a:t>
            </a:r>
            <a:r>
              <a:rPr lang="fr-CH" sz="3200" b="1" dirty="0" err="1"/>
              <a:t>energy</a:t>
            </a:r>
            <a:r>
              <a:rPr lang="fr-CH" sz="3200" b="1" dirty="0"/>
              <a:t> to E</a:t>
            </a:r>
            <a:r>
              <a:rPr lang="fr-CH" sz="2667" b="1" baseline="-25000" dirty="0"/>
              <a:t>CM</a:t>
            </a:r>
            <a:endParaRPr lang="en-GB" sz="3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1896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102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25" y="418011"/>
            <a:ext cx="10714842" cy="60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854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0" y="-32181"/>
            <a:ext cx="6775400" cy="651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96367" y="6329490"/>
            <a:ext cx="2730860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lvl="0"/>
            <a:r>
              <a:rPr lang="en-US" altLang="en-US" sz="2400" b="1" dirty="0">
                <a:latin typeface="Arial" charset="0"/>
                <a:cs typeface="Arial" charset="0"/>
              </a:rPr>
              <a:t>arXiv:1909.12245</a:t>
            </a:r>
          </a:p>
        </p:txBody>
      </p:sp>
    </p:spTree>
    <p:extLst>
      <p:ext uri="{BB962C8B-B14F-4D97-AF65-F5344CB8AC3E}">
        <p14:creationId xmlns:p14="http://schemas.microsoft.com/office/powerpoint/2010/main" val="15798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5547" y="26506"/>
            <a:ext cx="8526357" cy="615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3200" b="1" dirty="0"/>
              <a:t>FCC-</a:t>
            </a:r>
            <a:r>
              <a:rPr lang="fr-CH" sz="3200" b="1" dirty="0" err="1"/>
              <a:t>ee</a:t>
            </a:r>
            <a:r>
              <a:rPr lang="fr-CH" sz="3200" b="1" dirty="0"/>
              <a:t> </a:t>
            </a:r>
            <a:r>
              <a:rPr lang="fr-CH" sz="3200" b="1" dirty="0" err="1"/>
              <a:t>Beam</a:t>
            </a:r>
            <a:r>
              <a:rPr lang="fr-CH" sz="3200" b="1" dirty="0"/>
              <a:t> </a:t>
            </a:r>
            <a:r>
              <a:rPr lang="fr-CH" sz="3200" b="1" dirty="0" err="1"/>
              <a:t>Polarization</a:t>
            </a:r>
            <a:r>
              <a:rPr lang="fr-CH" sz="3200" b="1" dirty="0"/>
              <a:t> and </a:t>
            </a:r>
            <a:r>
              <a:rPr lang="fr-CH" sz="3200" b="1" dirty="0" err="1"/>
              <a:t>Energy</a:t>
            </a:r>
            <a:r>
              <a:rPr lang="fr-CH" sz="3200" b="1" dirty="0"/>
              <a:t> Calibration</a:t>
            </a:r>
            <a:endParaRPr lang="en-GB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24680" y="604962"/>
                <a:ext cx="12218137" cy="479880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121912" tIns="60956" rIns="121912" bIns="60956" rtlCol="0">
                <a:spAutoFit/>
              </a:bodyPr>
              <a:lstStyle/>
              <a:p>
                <a:r>
                  <a:rPr lang="fr-CH" sz="2400" dirty="0"/>
                  <a:t>3. </a:t>
                </a:r>
                <a:r>
                  <a:rPr lang="fr-CH" sz="2400" b="1" dirty="0" err="1"/>
                  <a:t>From</a:t>
                </a:r>
                <a:r>
                  <a:rPr lang="fr-CH" sz="2400" b="1" dirty="0"/>
                  <a:t> spin tune </a:t>
                </a:r>
                <a:r>
                  <a:rPr lang="fr-CH" sz="2400" b="1" dirty="0" err="1"/>
                  <a:t>measurement</a:t>
                </a:r>
                <a:r>
                  <a:rPr lang="fr-CH" sz="2400" b="1" dirty="0"/>
                  <a:t>  to center-of-mass </a:t>
                </a:r>
                <a:r>
                  <a:rPr lang="fr-CH" sz="2400" b="1" dirty="0" err="1"/>
                  <a:t>determination</a:t>
                </a:r>
                <a:r>
                  <a:rPr lang="fr-CH" sz="2400" b="1" dirty="0"/>
                  <a:t> </a:t>
                </a:r>
                <a:r>
                  <a:rPr lang="fr-CH" sz="2400" dirty="0">
                    <a:sym typeface="Symbol"/>
                  </a:rPr>
                  <a:t></a:t>
                </a:r>
                <a:r>
                  <a:rPr lang="fr-CH" sz="2400" baseline="-25000" dirty="0">
                    <a:sym typeface="Symbol"/>
                  </a:rPr>
                  <a:t>s </a:t>
                </a:r>
                <a:r>
                  <a:rPr lang="fr-CH" sz="2400" dirty="0">
                    <a:sym typeface="Symbol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2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𝑔</m:t>
                        </m:r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−2</m:t>
                        </m:r>
                      </m:num>
                      <m:den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fr-CH" sz="2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𝐸</m:t>
                        </m:r>
                        <m:r>
                          <a:rPr lang="fr-CH" sz="2400" i="1" baseline="-25000" dirty="0">
                            <a:latin typeface="Cambria Math"/>
                            <a:sym typeface="Symbol"/>
                          </a:rPr>
                          <m:t>𝑏</m:t>
                        </m:r>
                      </m:num>
                      <m:den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𝑚</m:t>
                        </m:r>
                        <m:r>
                          <a:rPr lang="fr-CH" sz="2400" i="1" baseline="-25000" dirty="0">
                            <a:latin typeface="Cambria Math"/>
                            <a:sym typeface="Symbol"/>
                          </a:rPr>
                          <m:t>𝑒</m:t>
                        </m:r>
                        <m:r>
                          <a:rPr lang="fr-CH" sz="2400" i="1" baseline="-25000" dirty="0">
                            <a:latin typeface="Cambria Math"/>
                            <a:sym typeface="Symbol"/>
                          </a:rPr>
                          <m:t> </m:t>
                        </m:r>
                      </m:den>
                    </m:f>
                    <m:r>
                      <a:rPr lang="fr-CH" sz="2400" i="1" dirty="0">
                        <a:latin typeface="Cambria Math"/>
                        <a:sym typeface="Symbol"/>
                      </a:rPr>
                      <m:t>= </m:t>
                    </m:r>
                    <m:f>
                      <m:fPr>
                        <m:ctrlPr>
                          <a:rPr lang="fr-CH" sz="2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𝐸</m:t>
                        </m:r>
                        <m:r>
                          <a:rPr lang="fr-CH" sz="2400" i="1" baseline="-25000" dirty="0">
                            <a:latin typeface="Cambria Math"/>
                            <a:sym typeface="Symbol"/>
                          </a:rPr>
                          <m:t>𝑏</m:t>
                        </m:r>
                      </m:num>
                      <m:den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0.4406486(1)</m:t>
                        </m:r>
                      </m:den>
                    </m:f>
                  </m:oMath>
                </a14:m>
                <a:r>
                  <a:rPr lang="fr-CH" sz="2400" dirty="0"/>
                  <a:t> </a:t>
                </a:r>
              </a:p>
              <a:p>
                <a:pPr lvl="1"/>
                <a:r>
                  <a:rPr lang="fr-CH" sz="2400" dirty="0"/>
                  <a:t>3.1 Synchrotron Radiation </a:t>
                </a:r>
                <a:r>
                  <a:rPr lang="fr-CH" sz="2400" dirty="0" err="1"/>
                  <a:t>energy</a:t>
                </a:r>
                <a:r>
                  <a:rPr lang="fr-CH" sz="2400" dirty="0"/>
                  <a:t> </a:t>
                </a:r>
                <a:r>
                  <a:rPr lang="fr-CH" sz="2400" dirty="0" err="1"/>
                  <a:t>loss</a:t>
                </a:r>
                <a:r>
                  <a:rPr lang="fr-CH" sz="2400" dirty="0"/>
                  <a:t> (9 MeV @Z  in 4 ‘arcs’) calculable to &lt; </a:t>
                </a:r>
                <a:r>
                  <a:rPr lang="fr-CH" sz="2400" dirty="0" err="1"/>
                  <a:t>permil</a:t>
                </a:r>
                <a:r>
                  <a:rPr lang="fr-CH" sz="2400" dirty="0"/>
                  <a:t> </a:t>
                </a:r>
                <a:r>
                  <a:rPr lang="fr-CH" sz="2400" dirty="0" err="1"/>
                  <a:t>accuracy</a:t>
                </a:r>
                <a:endParaRPr lang="fr-CH" sz="2400" dirty="0"/>
              </a:p>
              <a:p>
                <a:pPr lvl="1"/>
                <a:r>
                  <a:rPr lang="fr-CH" sz="2400" dirty="0"/>
                  <a:t>3.3 </a:t>
                </a:r>
                <a:r>
                  <a:rPr lang="fr-CH" sz="2400" dirty="0" err="1"/>
                  <a:t>Beamstrahlung</a:t>
                </a:r>
                <a:r>
                  <a:rPr lang="fr-CH" sz="2400" dirty="0"/>
                  <a:t> </a:t>
                </a:r>
                <a:r>
                  <a:rPr lang="fr-CH" sz="2400" dirty="0" err="1"/>
                  <a:t>energy</a:t>
                </a:r>
                <a:r>
                  <a:rPr lang="fr-CH" sz="2400" dirty="0"/>
                  <a:t> </a:t>
                </a:r>
                <a:r>
                  <a:rPr lang="fr-CH" sz="2400" dirty="0" err="1"/>
                  <a:t>loss</a:t>
                </a:r>
                <a:r>
                  <a:rPr lang="fr-CH" sz="2400" dirty="0"/>
                  <a:t> (0.62 MeV per </a:t>
                </a:r>
                <a:r>
                  <a:rPr lang="fr-CH" sz="2400" dirty="0" err="1"/>
                  <a:t>beam</a:t>
                </a:r>
                <a:r>
                  <a:rPr lang="fr-CH" sz="2400" dirty="0"/>
                  <a:t> at Z pole), </a:t>
                </a:r>
                <a:r>
                  <a:rPr lang="fr-CH" sz="2400" dirty="0" err="1"/>
                  <a:t>compensated</a:t>
                </a:r>
                <a:r>
                  <a:rPr lang="fr-CH" sz="2400" dirty="0"/>
                  <a:t> by RF (</a:t>
                </a:r>
                <a:r>
                  <a:rPr lang="fr-CH" sz="2400" dirty="0" err="1"/>
                  <a:t>Shatilov</a:t>
                </a:r>
                <a:r>
                  <a:rPr lang="fr-CH" sz="2400" dirty="0"/>
                  <a:t>)</a:t>
                </a:r>
              </a:p>
              <a:p>
                <a:pPr lvl="1"/>
                <a:r>
                  <a:rPr lang="fr-CH" sz="2400" dirty="0"/>
                  <a:t>3.4 </a:t>
                </a:r>
                <a:r>
                  <a:rPr lang="fr-CH" sz="2400" dirty="0" err="1"/>
                  <a:t>layout</a:t>
                </a:r>
                <a:r>
                  <a:rPr lang="fr-CH" sz="2400" dirty="0"/>
                  <a:t> of </a:t>
                </a:r>
                <a:r>
                  <a:rPr lang="fr-CH" sz="2400" dirty="0" err="1"/>
                  <a:t>accelerator</a:t>
                </a:r>
                <a:r>
                  <a:rPr lang="fr-CH" sz="2400" dirty="0"/>
                  <a:t> </a:t>
                </a:r>
                <a:r>
                  <a:rPr lang="fr-CH" sz="2400" dirty="0" err="1"/>
                  <a:t>with</a:t>
                </a:r>
                <a:r>
                  <a:rPr lang="fr-CH" sz="2400" dirty="0"/>
                  <a:t> </a:t>
                </a:r>
                <a:r>
                  <a:rPr lang="fr-CH" sz="2400" dirty="0" err="1"/>
                  <a:t>IPs</a:t>
                </a:r>
                <a:r>
                  <a:rPr lang="fr-CH" sz="2400" dirty="0"/>
                  <a:t> </a:t>
                </a:r>
                <a:r>
                  <a:rPr lang="fr-CH" sz="2400" dirty="0" err="1"/>
                  <a:t>between</a:t>
                </a:r>
                <a:r>
                  <a:rPr lang="fr-CH" sz="2400" dirty="0"/>
                  <a:t> </a:t>
                </a:r>
                <a:r>
                  <a:rPr lang="fr-CH" sz="2400" dirty="0" err="1"/>
                  <a:t>two</a:t>
                </a:r>
                <a:r>
                  <a:rPr lang="fr-CH" sz="2400" dirty="0"/>
                  <a:t> arcs </a:t>
                </a:r>
                <a:r>
                  <a:rPr lang="fr-CH" sz="2400" dirty="0" err="1"/>
                  <a:t>well</a:t>
                </a:r>
                <a:r>
                  <a:rPr lang="fr-CH" sz="2400" dirty="0"/>
                  <a:t> </a:t>
                </a:r>
                <a:r>
                  <a:rPr lang="fr-CH" sz="2400" dirty="0" err="1"/>
                  <a:t>separated</a:t>
                </a:r>
                <a:r>
                  <a:rPr lang="fr-CH" sz="2400" dirty="0"/>
                  <a:t> </a:t>
                </a:r>
                <a:r>
                  <a:rPr lang="fr-CH" sz="2400" dirty="0" err="1"/>
                  <a:t>from</a:t>
                </a:r>
                <a:r>
                  <a:rPr lang="fr-CH" sz="2400" dirty="0"/>
                  <a:t> single RF section</a:t>
                </a:r>
              </a:p>
              <a:p>
                <a:r>
                  <a:rPr lang="fr-CH" sz="2400" dirty="0"/>
                  <a:t>         3.5 </a:t>
                </a:r>
                <a:r>
                  <a:rPr lang="fr-CH" sz="2400" dirty="0" err="1"/>
                  <a:t>E</a:t>
                </a:r>
                <a:r>
                  <a:rPr lang="fr-CH" sz="2400" baseline="-25000" dirty="0" err="1"/>
                  <a:t>b</a:t>
                </a:r>
                <a:r>
                  <a:rPr lang="fr-CH" sz="2400" baseline="30000" dirty="0"/>
                  <a:t>+</a:t>
                </a:r>
                <a:r>
                  <a:rPr lang="fr-CH" sz="2400" dirty="0"/>
                  <a:t> vs </a:t>
                </a:r>
                <a:r>
                  <a:rPr lang="fr-CH" sz="2400" dirty="0" err="1"/>
                  <a:t>E</a:t>
                </a:r>
                <a:r>
                  <a:rPr lang="fr-CH" sz="2400" baseline="-25000" dirty="0" err="1"/>
                  <a:t>b</a:t>
                </a:r>
                <a:r>
                  <a:rPr lang="fr-CH" sz="2400" baseline="30000" dirty="0"/>
                  <a:t>-</a:t>
                </a:r>
                <a:r>
                  <a:rPr lang="fr-CH" sz="2400" baseline="-25000" dirty="0"/>
                  <a:t> </a:t>
                </a:r>
                <a:r>
                  <a:rPr lang="fr-CH" sz="2400" dirty="0" err="1"/>
                  <a:t>asymmetries</a:t>
                </a:r>
                <a:r>
                  <a:rPr lang="fr-CH" sz="2400" dirty="0"/>
                  <a:t> and </a:t>
                </a:r>
                <a:r>
                  <a:rPr lang="fr-CH" sz="2400" dirty="0" err="1"/>
                  <a:t>energy</a:t>
                </a:r>
                <a:r>
                  <a:rPr lang="fr-CH" sz="2400" dirty="0"/>
                  <a:t> spread </a:t>
                </a:r>
                <a:r>
                  <a:rPr lang="fr-CH" sz="2400" dirty="0" err="1"/>
                  <a:t>can</a:t>
                </a:r>
                <a:r>
                  <a:rPr lang="fr-CH" sz="2400" dirty="0"/>
                  <a:t> </a:t>
                </a:r>
                <a:r>
                  <a:rPr lang="fr-CH" sz="2400" dirty="0" err="1"/>
                  <a:t>be</a:t>
                </a:r>
                <a:r>
                  <a:rPr lang="fr-CH" sz="2400" dirty="0"/>
                  <a:t> </a:t>
                </a:r>
                <a:r>
                  <a:rPr lang="fr-CH" sz="2400" dirty="0" err="1"/>
                  <a:t>measured</a:t>
                </a:r>
                <a:r>
                  <a:rPr lang="fr-CH" sz="2400" dirty="0"/>
                  <a:t>/</a:t>
                </a:r>
                <a:r>
                  <a:rPr lang="fr-CH" sz="2400" dirty="0" err="1"/>
                  <a:t>monitored</a:t>
                </a:r>
                <a:r>
                  <a:rPr lang="fr-CH" sz="2400" dirty="0"/>
                  <a:t> in </a:t>
                </a:r>
                <a:r>
                  <a:rPr lang="fr-CH" sz="2400" dirty="0" err="1"/>
                  <a:t>expt</a:t>
                </a:r>
                <a:r>
                  <a:rPr lang="fr-CH" sz="2400" dirty="0"/>
                  <a:t>:</a:t>
                </a:r>
              </a:p>
              <a:p>
                <a:r>
                  <a:rPr lang="fr-CH" sz="2400" dirty="0"/>
                  <a:t>                         </a:t>
                </a:r>
                <a:r>
                  <a:rPr lang="fr-CH" sz="2400" dirty="0" err="1"/>
                  <a:t>e+e</a:t>
                </a:r>
                <a:r>
                  <a:rPr lang="fr-CH" sz="2400" dirty="0"/>
                  <a:t>- </a:t>
                </a:r>
                <a:r>
                  <a:rPr lang="fr-CH" sz="2400" dirty="0">
                    <a:sym typeface="Symbol"/>
                  </a:rPr>
                  <a:t> + - longitudinal </a:t>
                </a:r>
                <a:r>
                  <a:rPr lang="fr-CH" sz="2400" dirty="0" err="1">
                    <a:sym typeface="Symbol"/>
                  </a:rPr>
                  <a:t>momentum</a:t>
                </a:r>
                <a:r>
                  <a:rPr lang="fr-CH" sz="2400" dirty="0">
                    <a:sym typeface="Symbol"/>
                  </a:rPr>
                  <a:t> shift and spread   (</a:t>
                </a:r>
                <a:r>
                  <a:rPr lang="fr-CH" sz="2400" dirty="0" err="1">
                    <a:sym typeface="Symbol"/>
                  </a:rPr>
                  <a:t>Janot</a:t>
                </a:r>
                <a:r>
                  <a:rPr lang="fr-CH" sz="2400" dirty="0">
                    <a:sym typeface="Symbol"/>
                  </a:rPr>
                  <a:t>)</a:t>
                </a:r>
              </a:p>
              <a:p>
                <a:endParaRPr lang="fr-CH" sz="2400" dirty="0">
                  <a:sym typeface="Symbol"/>
                </a:endParaRPr>
              </a:p>
              <a:p>
                <a:endParaRPr lang="fr-CH" sz="2400" dirty="0">
                  <a:sym typeface="Symbol"/>
                </a:endParaRPr>
              </a:p>
              <a:p>
                <a:endParaRPr lang="fr-CH" sz="2400" dirty="0">
                  <a:sym typeface="Symbol"/>
                </a:endParaRPr>
              </a:p>
              <a:p>
                <a:endParaRPr lang="fr-CH" sz="2400" dirty="0">
                  <a:sym typeface="Symbol"/>
                </a:endParaRPr>
              </a:p>
              <a:p>
                <a:endParaRPr lang="fr-CH" sz="1333" dirty="0">
                  <a:sym typeface="Symbol"/>
                </a:endParaRPr>
              </a:p>
              <a:p>
                <a:endParaRPr lang="fr-CH" sz="1333" dirty="0">
                  <a:sym typeface="Symbol"/>
                </a:endParaRPr>
              </a:p>
              <a:p>
                <a:endParaRPr lang="fr-CH" sz="2400" dirty="0">
                  <a:sym typeface="Symbol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680" y="604962"/>
                <a:ext cx="12218137" cy="4798806"/>
              </a:xfrm>
              <a:prstGeom prst="rect">
                <a:avLst/>
              </a:prstGeom>
              <a:blipFill>
                <a:blip r:embed="rId2"/>
                <a:stretch>
                  <a:fillRect l="-5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0891" y="3128967"/>
            <a:ext cx="6220544" cy="365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5347" y="5349213"/>
            <a:ext cx="5936188" cy="1600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21912" tIns="60956" rIns="121912" bIns="60956" rtlCol="0">
            <a:spAutoFit/>
          </a:bodyPr>
          <a:lstStyle/>
          <a:p>
            <a:r>
              <a:rPr lang="fr-CH" sz="2400" dirty="0"/>
              <a:t>P. </a:t>
            </a:r>
            <a:r>
              <a:rPr lang="fr-CH" sz="2400" dirty="0" err="1"/>
              <a:t>Janot</a:t>
            </a:r>
            <a:r>
              <a:rPr lang="fr-CH" sz="2400" dirty="0"/>
              <a:t>: 5 min/</a:t>
            </a:r>
            <a:r>
              <a:rPr lang="fr-CH" sz="2400" dirty="0" err="1"/>
              <a:t>exp</a:t>
            </a:r>
            <a:r>
              <a:rPr lang="fr-CH" sz="2400" dirty="0"/>
              <a:t> @Z </a:t>
            </a:r>
            <a:r>
              <a:rPr lang="fr-CH" sz="2400" dirty="0">
                <a:sym typeface="Wingdings" panose="05000000000000000000" pitchFamily="2" charset="2"/>
              </a:rPr>
              <a:t>  10</a:t>
            </a:r>
            <a:r>
              <a:rPr lang="fr-CH" sz="2400" baseline="30000" dirty="0">
                <a:sym typeface="Wingdings" panose="05000000000000000000" pitchFamily="2" charset="2"/>
              </a:rPr>
              <a:t>6 </a:t>
            </a:r>
            <a:r>
              <a:rPr lang="fr-CH" sz="2400" dirty="0">
                <a:sym typeface="Symbol"/>
              </a:rPr>
              <a:t>+ - /</a:t>
            </a:r>
            <a:r>
              <a:rPr lang="fr-CH" sz="2400" dirty="0" err="1">
                <a:sym typeface="Symbol"/>
              </a:rPr>
              <a:t>expt</a:t>
            </a:r>
            <a:r>
              <a:rPr lang="fr-CH" sz="2400" dirty="0">
                <a:sym typeface="Symbol"/>
              </a:rPr>
              <a:t>  </a:t>
            </a:r>
            <a:r>
              <a:rPr lang="fr-CH" sz="2400" dirty="0">
                <a:sym typeface="Wingdings" panose="05000000000000000000" pitchFamily="2" charset="2"/>
              </a:rPr>
              <a:t></a:t>
            </a:r>
            <a:endParaRPr lang="fr-CH" sz="2400" dirty="0">
              <a:sym typeface="Symbol"/>
            </a:endParaRPr>
          </a:p>
          <a:p>
            <a:pPr marL="380962" indent="-380962">
              <a:buFont typeface="Wingdings"/>
              <a:buChar char="à"/>
            </a:pPr>
            <a:r>
              <a:rPr lang="fr-CH" sz="2400" dirty="0">
                <a:sym typeface="Wingdings" panose="05000000000000000000" pitchFamily="2" charset="2"/>
              </a:rPr>
              <a:t>50 </a:t>
            </a:r>
            <a:r>
              <a:rPr lang="fr-CH" sz="2400" dirty="0" err="1">
                <a:sym typeface="Wingdings" panose="05000000000000000000" pitchFamily="2" charset="2"/>
              </a:rPr>
              <a:t>keV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meast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both</a:t>
            </a:r>
            <a:r>
              <a:rPr lang="fr-CH" sz="2400" dirty="0">
                <a:sym typeface="Wingdings" panose="05000000000000000000" pitchFamily="2" charset="2"/>
              </a:rPr>
              <a:t> on </a:t>
            </a:r>
            <a:r>
              <a:rPr lang="fr-CH" sz="2400" dirty="0">
                <a:sym typeface="Symbol"/>
              </a:rPr>
              <a:t></a:t>
            </a:r>
            <a:r>
              <a:rPr lang="fr-CH" sz="2400" baseline="-25000" dirty="0">
                <a:sym typeface="Symbol"/>
              </a:rPr>
              <a:t>ECM</a:t>
            </a:r>
            <a:r>
              <a:rPr lang="fr-CH" sz="2400" dirty="0">
                <a:sym typeface="Symbol"/>
              </a:rPr>
              <a:t>  and E</a:t>
            </a:r>
            <a:r>
              <a:rPr lang="fr-CH" sz="2400" baseline="30000" dirty="0">
                <a:sym typeface="Symbol"/>
              </a:rPr>
              <a:t>+</a:t>
            </a:r>
            <a:r>
              <a:rPr lang="fr-CH" sz="2400" dirty="0">
                <a:sym typeface="Symbol"/>
              </a:rPr>
              <a:t> - E</a:t>
            </a:r>
            <a:r>
              <a:rPr lang="fr-CH" sz="2400" baseline="30000" dirty="0">
                <a:sym typeface="Symbol"/>
              </a:rPr>
              <a:t>- </a:t>
            </a:r>
          </a:p>
          <a:p>
            <a:pPr marL="380962" indent="-380962">
              <a:buFont typeface="Wingdings"/>
              <a:buChar char="à"/>
            </a:pPr>
            <a:r>
              <a:rPr lang="fr-CH" sz="2400" dirty="0">
                <a:sym typeface="Symbol"/>
              </a:rPr>
              <a:t>and </a:t>
            </a:r>
            <a:r>
              <a:rPr lang="fr-CH" sz="2400" dirty="0" err="1">
                <a:sym typeface="Symbol"/>
              </a:rPr>
              <a:t>beam</a:t>
            </a:r>
            <a:r>
              <a:rPr lang="fr-CH" sz="2400" dirty="0">
                <a:sym typeface="Symbol"/>
              </a:rPr>
              <a:t> </a:t>
            </a:r>
            <a:r>
              <a:rPr lang="fr-CH" sz="2400" dirty="0" err="1">
                <a:sym typeface="Symbol"/>
              </a:rPr>
              <a:t>crossing</a:t>
            </a:r>
            <a:r>
              <a:rPr lang="fr-CH" sz="2400" dirty="0">
                <a:sym typeface="Symbol"/>
              </a:rPr>
              <a:t> angle   (</a:t>
            </a:r>
            <a:r>
              <a:rPr lang="fr-CH" sz="2400" dirty="0" err="1">
                <a:sym typeface="Symbol"/>
              </a:rPr>
              <a:t>error</a:t>
            </a:r>
            <a:r>
              <a:rPr lang="fr-CH" sz="2400" dirty="0">
                <a:sym typeface="Symbol"/>
              </a:rPr>
              <a:t> </a:t>
            </a:r>
            <a:r>
              <a:rPr lang="fr-CH" sz="2400" dirty="0" err="1">
                <a:sym typeface="Symbol"/>
              </a:rPr>
              <a:t>negl</a:t>
            </a:r>
            <a:r>
              <a:rPr lang="fr-CH" sz="2400" dirty="0">
                <a:sym typeface="Symbol"/>
              </a:rPr>
              <a:t>.)   </a:t>
            </a:r>
          </a:p>
          <a:p>
            <a:pPr marL="380962" indent="-380962">
              <a:buFont typeface="Wingdings"/>
              <a:buChar char="à"/>
            </a:pPr>
            <a:r>
              <a:rPr lang="fr-CH" sz="2400" dirty="0" err="1">
                <a:sym typeface="Symbol"/>
              </a:rPr>
              <a:t>also</a:t>
            </a:r>
            <a:r>
              <a:rPr lang="fr-CH" sz="2400" dirty="0">
                <a:sym typeface="Symbol"/>
              </a:rPr>
              <a:t> monitor relative ECM  (p-t-p!)          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16048" y="6429333"/>
            <a:ext cx="408045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176456" y="3674337"/>
            <a:ext cx="1142028" cy="861766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z </a:t>
            </a:r>
            <a:r>
              <a:rPr lang="fr-CH" sz="2400" dirty="0" err="1"/>
              <a:t>boost</a:t>
            </a:r>
            <a:r>
              <a:rPr lang="fr-CH" sz="2400" baseline="-25000" dirty="0"/>
              <a:t/>
            </a:r>
            <a:br>
              <a:rPr lang="fr-CH" sz="2400" baseline="-25000" dirty="0"/>
            </a:br>
            <a:r>
              <a:rPr lang="fr-CH" sz="2400" dirty="0"/>
              <a:t> </a:t>
            </a:r>
            <a:endParaRPr lang="en-GB" sz="24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5553" y="3128967"/>
            <a:ext cx="3955968" cy="222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24675" y="3319436"/>
            <a:ext cx="2123194" cy="1969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D. </a:t>
            </a:r>
            <a:r>
              <a:rPr lang="fr-CH" sz="2400" dirty="0" err="1"/>
              <a:t>Shatilov</a:t>
            </a:r>
            <a:r>
              <a:rPr lang="fr-CH" sz="2400" dirty="0"/>
              <a:t>:</a:t>
            </a:r>
          </a:p>
          <a:p>
            <a:r>
              <a:rPr lang="fr-CH" sz="2400" dirty="0" err="1"/>
              <a:t>beam</a:t>
            </a:r>
            <a:r>
              <a:rPr lang="fr-CH" sz="2400" dirty="0"/>
              <a:t> </a:t>
            </a:r>
            <a:r>
              <a:rPr lang="fr-CH" sz="2400" dirty="0" err="1"/>
              <a:t>energy</a:t>
            </a:r>
            <a:endParaRPr lang="fr-CH" sz="2400" dirty="0"/>
          </a:p>
          <a:p>
            <a:r>
              <a:rPr lang="fr-CH" sz="2400" dirty="0" err="1"/>
              <a:t>spectrum</a:t>
            </a:r>
            <a:r>
              <a:rPr lang="fr-CH" sz="2400" dirty="0"/>
              <a:t> </a:t>
            </a:r>
          </a:p>
          <a:p>
            <a:r>
              <a:rPr lang="fr-CH" sz="2400" dirty="0" err="1"/>
              <a:t>without</a:t>
            </a:r>
            <a:r>
              <a:rPr lang="fr-CH" sz="2400" dirty="0"/>
              <a:t>/</a:t>
            </a:r>
            <a:r>
              <a:rPr lang="fr-CH" sz="2400" dirty="0" err="1"/>
              <a:t>with</a:t>
            </a:r>
            <a:endParaRPr lang="fr-CH" sz="2400" dirty="0"/>
          </a:p>
          <a:p>
            <a:r>
              <a:rPr lang="fr-CH" sz="2400" dirty="0" err="1"/>
              <a:t>beamstrahlung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669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5521" y="-11755"/>
            <a:ext cx="9601067" cy="779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fr-CH" sz="4267" dirty="0"/>
              <a:t>Hardware </a:t>
            </a:r>
            <a:r>
              <a:rPr lang="fr-CH" sz="4267" dirty="0" err="1"/>
              <a:t>requirements</a:t>
            </a:r>
            <a:r>
              <a:rPr lang="fr-CH" sz="4267" dirty="0"/>
              <a:t>: </a:t>
            </a:r>
            <a:r>
              <a:rPr lang="fr-CH" sz="4267" dirty="0" err="1"/>
              <a:t>wigglers</a:t>
            </a:r>
            <a:r>
              <a:rPr lang="fr-CH" sz="4267" dirty="0"/>
              <a:t> </a:t>
            </a:r>
            <a:endParaRPr lang="en-GB" sz="4267" dirty="0"/>
          </a:p>
        </p:txBody>
      </p:sp>
      <p:sp>
        <p:nvSpPr>
          <p:cNvPr id="6" name="TextBox 5"/>
          <p:cNvSpPr txBox="1"/>
          <p:nvPr/>
        </p:nvSpPr>
        <p:spPr>
          <a:xfrm>
            <a:off x="499404" y="1748816"/>
            <a:ext cx="11692597" cy="48842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121912" tIns="60956" rIns="121912" bIns="60956" rtlCol="0">
            <a:spAutoFit/>
          </a:bodyPr>
          <a:lstStyle/>
          <a:p>
            <a:r>
              <a:rPr lang="fr-CH" sz="2400" b="1" dirty="0" err="1"/>
              <a:t>Polarization</a:t>
            </a:r>
            <a:r>
              <a:rPr lang="fr-CH" sz="2400" b="1" dirty="0"/>
              <a:t> </a:t>
            </a:r>
            <a:r>
              <a:rPr lang="fr-CH" sz="2400" b="1" dirty="0" err="1"/>
              <a:t>wigglers</a:t>
            </a:r>
            <a:r>
              <a:rPr lang="fr-CH" sz="2400" b="1" dirty="0"/>
              <a:t> </a:t>
            </a:r>
          </a:p>
          <a:p>
            <a:r>
              <a:rPr lang="fr-CH" sz="2400" dirty="0"/>
              <a:t>       </a:t>
            </a:r>
            <a:r>
              <a:rPr lang="fr-CH" sz="2133" b="1" dirty="0"/>
              <a:t>8 </a:t>
            </a:r>
            <a:r>
              <a:rPr lang="fr-CH" sz="2133" b="1" dirty="0" err="1"/>
              <a:t>units</a:t>
            </a:r>
            <a:r>
              <a:rPr lang="fr-CH" sz="2133" b="1" dirty="0"/>
              <a:t> per </a:t>
            </a:r>
            <a:r>
              <a:rPr lang="fr-CH" sz="2133" b="1" dirty="0" err="1"/>
              <a:t>beam</a:t>
            </a:r>
            <a:r>
              <a:rPr lang="fr-CH" sz="2133" b="1" dirty="0"/>
              <a:t>, </a:t>
            </a:r>
            <a:r>
              <a:rPr lang="fr-CH" sz="2133" dirty="0"/>
              <a:t>as </a:t>
            </a:r>
            <a:r>
              <a:rPr lang="fr-CH" sz="2133" dirty="0" err="1"/>
              <a:t>specified</a:t>
            </a:r>
            <a:r>
              <a:rPr lang="fr-CH" sz="2133" dirty="0"/>
              <a:t> by </a:t>
            </a:r>
            <a:r>
              <a:rPr lang="fr-CH" sz="2133" i="1" dirty="0" err="1"/>
              <a:t>Eliana</a:t>
            </a:r>
            <a:r>
              <a:rPr lang="fr-CH" sz="2133" i="1" dirty="0"/>
              <a:t> </a:t>
            </a:r>
            <a:r>
              <a:rPr lang="fr-CH" sz="2133" i="1" dirty="0" err="1"/>
              <a:t>Gianfelice</a:t>
            </a:r>
            <a:r>
              <a:rPr lang="fr-CH" sz="2133" i="1" dirty="0"/>
              <a:t> </a:t>
            </a:r>
          </a:p>
          <a:p>
            <a:r>
              <a:rPr lang="fr-CH" sz="1867" dirty="0"/>
              <a:t>          B+=0.7 T  L+ = 43cm L-/L+ = B+/B- = 6 </a:t>
            </a:r>
          </a:p>
          <a:p>
            <a:r>
              <a:rPr lang="fr-CH" sz="1867" dirty="0"/>
              <a:t>         at </a:t>
            </a:r>
            <a:r>
              <a:rPr lang="fr-CH" sz="1867" dirty="0" err="1"/>
              <a:t>Eb</a:t>
            </a:r>
            <a:r>
              <a:rPr lang="fr-CH" sz="1867" dirty="0"/>
              <a:t>= 45.6 </a:t>
            </a:r>
            <a:r>
              <a:rPr lang="fr-CH" sz="1867" dirty="0" err="1"/>
              <a:t>GeV</a:t>
            </a:r>
            <a:r>
              <a:rPr lang="fr-CH" sz="1867" dirty="0"/>
              <a:t>  and B+= 0.67 T </a:t>
            </a:r>
          </a:p>
          <a:p>
            <a:r>
              <a:rPr lang="fr-CH" sz="1867" dirty="0"/>
              <a:t>          =&gt;  P=10% in 1.8H </a:t>
            </a:r>
            <a:r>
              <a:rPr lang="fr-CH" sz="1867" dirty="0">
                <a:sym typeface="Symbol"/>
              </a:rPr>
              <a:t></a:t>
            </a:r>
            <a:r>
              <a:rPr lang="fr-CH" sz="1867" baseline="-25000" dirty="0" err="1">
                <a:sym typeface="Symbol"/>
              </a:rPr>
              <a:t>Eb</a:t>
            </a:r>
            <a:r>
              <a:rPr lang="fr-CH" sz="1867" dirty="0">
                <a:sym typeface="Symbol"/>
              </a:rPr>
              <a:t> = 60 MeV  E</a:t>
            </a:r>
            <a:r>
              <a:rPr lang="fr-CH" sz="1867" baseline="-25000" dirty="0">
                <a:sym typeface="Symbol"/>
              </a:rPr>
              <a:t>crit</a:t>
            </a:r>
            <a:r>
              <a:rPr lang="fr-CH" sz="1867" dirty="0">
                <a:sym typeface="Symbol"/>
              </a:rPr>
              <a:t>=902 </a:t>
            </a:r>
            <a:r>
              <a:rPr lang="fr-CH" sz="1867" dirty="0" err="1">
                <a:sym typeface="Symbol"/>
              </a:rPr>
              <a:t>keV</a:t>
            </a:r>
            <a:r>
              <a:rPr lang="fr-CH" sz="1867" dirty="0">
                <a:sym typeface="Symbol"/>
              </a:rPr>
              <a:t> </a:t>
            </a:r>
          </a:p>
          <a:p>
            <a:r>
              <a:rPr lang="fr-CH" sz="1867" dirty="0">
                <a:sym typeface="Symbol"/>
              </a:rPr>
              <a:t>         </a:t>
            </a:r>
          </a:p>
          <a:p>
            <a:endParaRPr lang="fr-CH" sz="1867" dirty="0">
              <a:sym typeface="Symbol"/>
            </a:endParaRPr>
          </a:p>
          <a:p>
            <a:endParaRPr lang="fr-CH" sz="1867" dirty="0">
              <a:sym typeface="Symbol"/>
            </a:endParaRPr>
          </a:p>
          <a:p>
            <a:endParaRPr lang="fr-CH" sz="1867" dirty="0">
              <a:sym typeface="Symbol"/>
            </a:endParaRPr>
          </a:p>
          <a:p>
            <a:r>
              <a:rPr lang="fr-CH" sz="1867" dirty="0">
                <a:sym typeface="Symbol"/>
              </a:rPr>
              <a:t>                                            </a:t>
            </a:r>
          </a:p>
          <a:p>
            <a:endParaRPr lang="fr-CH" sz="1867" dirty="0">
              <a:sym typeface="Symbol"/>
            </a:endParaRPr>
          </a:p>
          <a:p>
            <a:endParaRPr lang="fr-CH" sz="1867" dirty="0">
              <a:sym typeface="Symbol"/>
            </a:endParaRPr>
          </a:p>
          <a:p>
            <a:r>
              <a:rPr lang="fr-CH" sz="1867" dirty="0">
                <a:sym typeface="Symbol"/>
              </a:rPr>
              <a:t>                                                                                                                </a:t>
            </a:r>
            <a:r>
              <a:rPr lang="fr-CH" sz="1867" b="1" dirty="0" err="1">
                <a:sym typeface="Symbol"/>
              </a:rPr>
              <a:t>placed</a:t>
            </a:r>
            <a:r>
              <a:rPr lang="fr-CH" sz="1867" b="1" dirty="0">
                <a:sym typeface="Symbol"/>
              </a:rPr>
              <a:t> </a:t>
            </a:r>
            <a:r>
              <a:rPr lang="fr-CH" sz="1867" b="1" dirty="0" err="1">
                <a:sym typeface="Symbol"/>
              </a:rPr>
              <a:t>e.g</a:t>
            </a:r>
            <a:r>
              <a:rPr lang="fr-CH" sz="1867" b="1" dirty="0">
                <a:sym typeface="Symbol"/>
              </a:rPr>
              <a:t>. in dispersion-free straight section H and/or F </a:t>
            </a:r>
          </a:p>
          <a:p>
            <a:endParaRPr lang="fr-CH" sz="1867" dirty="0">
              <a:sym typeface="Symbol"/>
            </a:endParaRPr>
          </a:p>
          <a:p>
            <a:r>
              <a:rPr lang="fr-CH" sz="1867" dirty="0">
                <a:sym typeface="Symbol"/>
              </a:rPr>
              <a:t>        </a:t>
            </a:r>
            <a:endParaRPr lang="en-GB" sz="1867" baseline="-25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09" y="3549014"/>
            <a:ext cx="5117987" cy="302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ayout_c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137" y="1824920"/>
            <a:ext cx="3018635" cy="3448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387" y="908725"/>
            <a:ext cx="8264619" cy="861766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 err="1"/>
              <a:t>Given</a:t>
            </a:r>
            <a:r>
              <a:rPr lang="fr-CH" sz="2400" dirty="0"/>
              <a:t> the long </a:t>
            </a:r>
            <a:r>
              <a:rPr lang="fr-CH" sz="2400" dirty="0" err="1"/>
              <a:t>polarization</a:t>
            </a:r>
            <a:r>
              <a:rPr lang="fr-CH" sz="2400" dirty="0"/>
              <a:t> time at Z, </a:t>
            </a:r>
            <a:r>
              <a:rPr lang="fr-CH" sz="2400" dirty="0" err="1"/>
              <a:t>wigglers</a:t>
            </a:r>
            <a:r>
              <a:rPr lang="fr-CH" sz="2400" dirty="0"/>
              <a:t> </a:t>
            </a:r>
            <a:r>
              <a:rPr lang="fr-CH" sz="2400" dirty="0" err="1"/>
              <a:t>will</a:t>
            </a:r>
            <a:r>
              <a:rPr lang="fr-CH" sz="2400" dirty="0"/>
              <a:t>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necessary</a:t>
            </a:r>
            <a:r>
              <a:rPr lang="fr-CH" sz="2400" dirty="0"/>
              <a:t>. </a:t>
            </a:r>
          </a:p>
          <a:p>
            <a:r>
              <a:rPr lang="fr-CH" sz="2400" dirty="0"/>
              <a:t>An agreement </a:t>
            </a:r>
            <a:r>
              <a:rPr lang="fr-CH" sz="2400" dirty="0" err="1"/>
              <a:t>was</a:t>
            </a:r>
            <a:r>
              <a:rPr lang="fr-CH" sz="2400" dirty="0"/>
              <a:t> </a:t>
            </a:r>
            <a:r>
              <a:rPr lang="fr-CH" sz="2400" dirty="0" err="1"/>
              <a:t>reached</a:t>
            </a:r>
            <a:r>
              <a:rPr lang="fr-CH" sz="2400" dirty="0"/>
              <a:t> on a set of </a:t>
            </a:r>
            <a:r>
              <a:rPr lang="fr-CH" sz="2400" b="1" dirty="0"/>
              <a:t>8 </a:t>
            </a:r>
            <a:r>
              <a:rPr lang="fr-CH" sz="2400" b="1" dirty="0" err="1"/>
              <a:t>wiggler</a:t>
            </a:r>
            <a:r>
              <a:rPr lang="fr-CH" sz="2400" b="1" dirty="0"/>
              <a:t> </a:t>
            </a:r>
            <a:r>
              <a:rPr lang="fr-CH" sz="2400" b="1" dirty="0" err="1"/>
              <a:t>units</a:t>
            </a:r>
            <a:r>
              <a:rPr lang="fr-CH" sz="2400" b="1" dirty="0"/>
              <a:t> per </a:t>
            </a:r>
            <a:r>
              <a:rPr lang="fr-CH" sz="2400" b="1" dirty="0" err="1"/>
              <a:t>beam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404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E59A0-3DC2-48C0-A52D-31A153E83E0D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8877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GB" sz="3733" kern="0" dirty="0">
                <a:solidFill>
                  <a:srgbClr val="0033CC"/>
                </a:solidFill>
                <a:latin typeface="Calibri" panose="020F0502020204030204" pitchFamily="34" charset="0"/>
              </a:rPr>
              <a:t>First single pole magnetic concept, keeps some of the ideas of the LEP design, in particular the “floating” poles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4382197" y="5944945"/>
            <a:ext cx="3427611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4267" kern="0" dirty="0">
                <a:latin typeface="Calibri" panose="020F0502020204030204" pitchFamily="34" charset="0"/>
              </a:rPr>
              <a:t>mass ≈ 4 tons</a:t>
            </a:r>
            <a:endParaRPr lang="en-GB" sz="2400" kern="0" dirty="0">
              <a:solidFill>
                <a:srgbClr val="777777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84814" y="1730262"/>
            <a:ext cx="11478031" cy="3760753"/>
            <a:chOff x="22859" y="1487188"/>
            <a:chExt cx="8608523" cy="3760753"/>
          </a:xfrm>
        </p:grpSpPr>
        <p:sp>
          <p:nvSpPr>
            <p:cNvPr id="28" name="Content Placeholder 2"/>
            <p:cNvSpPr txBox="1">
              <a:spLocks/>
            </p:cNvSpPr>
            <p:nvPr/>
          </p:nvSpPr>
          <p:spPr bwMode="auto">
            <a:xfrm>
              <a:off x="22859" y="3607368"/>
              <a:ext cx="3518014" cy="535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GB" sz="4267" kern="0" dirty="0">
                  <a:solidFill>
                    <a:srgbClr val="FF9900"/>
                  </a:solidFill>
                  <a:latin typeface="Calibri" panose="020F0502020204030204" pitchFamily="34" charset="0"/>
                </a:rPr>
                <a:t>beam</a:t>
              </a:r>
              <a:endParaRPr lang="en-GB" sz="2400" kern="0" dirty="0">
                <a:solidFill>
                  <a:srgbClr val="FF99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418" y="2277079"/>
              <a:ext cx="7813964" cy="2282779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5891785" y="1506347"/>
              <a:ext cx="2570708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GB" sz="4267" kern="0" dirty="0">
                  <a:latin typeface="Calibri" panose="020F0502020204030204" pitchFamily="34" charset="0"/>
                </a:rPr>
                <a:t>central main coils</a:t>
              </a:r>
              <a:endParaRPr lang="en-GB" sz="2400" kern="0" dirty="0">
                <a:solidFill>
                  <a:srgbClr val="777777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4995025" y="1913607"/>
              <a:ext cx="989215" cy="98800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lg"/>
              <a:tailEnd type="triangle" w="med" len="lg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5721535" y="1951839"/>
              <a:ext cx="524050" cy="193076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lg"/>
              <a:tailEnd type="triangle" w="med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1295780" y="4194746"/>
              <a:ext cx="472440" cy="7285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lg"/>
              <a:tailEnd type="triangle" w="med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1389456" y="3956523"/>
              <a:ext cx="472440" cy="7457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lg"/>
              <a:tailEnd type="triangle" w="med" len="lg"/>
            </a:ln>
            <a:effectLst/>
          </p:spPr>
        </p:cxnSp>
        <p:sp>
          <p:nvSpPr>
            <p:cNvPr id="25" name="Content Placeholder 2"/>
            <p:cNvSpPr txBox="1">
              <a:spLocks/>
            </p:cNvSpPr>
            <p:nvPr/>
          </p:nvSpPr>
          <p:spPr bwMode="auto">
            <a:xfrm>
              <a:off x="1781867" y="4712807"/>
              <a:ext cx="3518014" cy="535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GB" sz="4267" kern="0" dirty="0">
                  <a:latin typeface="Calibri" panose="020F0502020204030204" pitchFamily="34" charset="0"/>
                </a:rPr>
                <a:t>side trim coils</a:t>
              </a:r>
              <a:endParaRPr lang="en-GB" sz="2400" kern="0" dirty="0">
                <a:solidFill>
                  <a:srgbClr val="77777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 bwMode="auto">
            <a:xfrm>
              <a:off x="5540543" y="4743885"/>
              <a:ext cx="2570708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GB" sz="4267" kern="0" dirty="0">
                  <a:latin typeface="Calibri" panose="020F0502020204030204" pitchFamily="34" charset="0"/>
                </a:rPr>
                <a:t>wider (300 mm) central pole</a:t>
              </a:r>
              <a:endParaRPr lang="en-GB" sz="2400" kern="0" dirty="0">
                <a:solidFill>
                  <a:srgbClr val="777777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H="1" flipV="1">
              <a:off x="4905521" y="3616222"/>
              <a:ext cx="816013" cy="130647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lg"/>
              <a:tailEnd type="triangle" w="med" len="lg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1768220" y="2407608"/>
              <a:ext cx="325931" cy="147499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lg"/>
              <a:tailEnd type="triangle" w="med" len="lg"/>
            </a:ln>
            <a:effectLst/>
          </p:spPr>
        </p:cxnSp>
        <p:sp>
          <p:nvSpPr>
            <p:cNvPr id="33" name="Content Placeholder 2"/>
            <p:cNvSpPr txBox="1">
              <a:spLocks/>
            </p:cNvSpPr>
            <p:nvPr/>
          </p:nvSpPr>
          <p:spPr bwMode="auto">
            <a:xfrm>
              <a:off x="320377" y="1487188"/>
              <a:ext cx="2922979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GB" sz="4267" kern="0" dirty="0">
                  <a:latin typeface="Calibri" panose="020F0502020204030204" pitchFamily="34" charset="0"/>
                </a:rPr>
                <a:t>narrower (200 mm) lateral poles</a:t>
              </a:r>
              <a:endParaRPr lang="en-GB" sz="2400" kern="0" dirty="0">
                <a:solidFill>
                  <a:srgbClr val="777777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102033" y="3998598"/>
              <a:ext cx="865465" cy="12563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9900"/>
              </a:solidFill>
              <a:prstDash val="solid"/>
              <a:round/>
              <a:headEnd type="none" w="sm" len="lg"/>
              <a:tailEnd type="triangle" w="med" len="lg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9646485" y="6365558"/>
            <a:ext cx="1708337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i="1" dirty="0"/>
              <a:t>A. </a:t>
            </a:r>
            <a:r>
              <a:rPr lang="fr-CH" sz="2400" i="1" dirty="0" err="1"/>
              <a:t>Milanese</a:t>
            </a:r>
            <a:endParaRPr lang="en-GB" sz="2400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4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5521" y="-11755"/>
            <a:ext cx="9601067" cy="779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fr-CH" sz="4267" dirty="0"/>
              <a:t>Hardware </a:t>
            </a:r>
            <a:r>
              <a:rPr lang="fr-CH" sz="4267" dirty="0" err="1"/>
              <a:t>requirements</a:t>
            </a:r>
            <a:r>
              <a:rPr lang="fr-CH" sz="4267" dirty="0"/>
              <a:t>: </a:t>
            </a:r>
            <a:r>
              <a:rPr lang="fr-CH" sz="4267" dirty="0" err="1"/>
              <a:t>polarimeters</a:t>
            </a:r>
            <a:r>
              <a:rPr lang="fr-CH" sz="4267" dirty="0"/>
              <a:t> </a:t>
            </a:r>
            <a:endParaRPr lang="en-GB" sz="4267" dirty="0"/>
          </a:p>
        </p:txBody>
      </p:sp>
      <p:sp>
        <p:nvSpPr>
          <p:cNvPr id="8" name="TextBox 7"/>
          <p:cNvSpPr txBox="1"/>
          <p:nvPr/>
        </p:nvSpPr>
        <p:spPr>
          <a:xfrm>
            <a:off x="-24678" y="788711"/>
            <a:ext cx="12457625" cy="1600430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b="1" dirty="0"/>
              <a:t>2 </a:t>
            </a:r>
            <a:r>
              <a:rPr lang="fr-CH" sz="2400" b="1" dirty="0" err="1"/>
              <a:t>Polarimeters</a:t>
            </a:r>
            <a:r>
              <a:rPr lang="fr-CH" sz="2400" b="1" dirty="0"/>
              <a:t>, one for  </a:t>
            </a:r>
            <a:r>
              <a:rPr lang="fr-CH" sz="2400" b="1" dirty="0" err="1"/>
              <a:t>each</a:t>
            </a:r>
            <a:r>
              <a:rPr lang="fr-CH" sz="2400" b="1" dirty="0"/>
              <a:t> </a:t>
            </a:r>
            <a:r>
              <a:rPr lang="fr-CH" sz="2400" b="1" dirty="0" err="1"/>
              <a:t>beam</a:t>
            </a:r>
            <a:r>
              <a:rPr lang="fr-CH" sz="2400" b="1" dirty="0"/>
              <a:t> </a:t>
            </a:r>
          </a:p>
          <a:p>
            <a:r>
              <a:rPr lang="fr-CH" sz="2400" dirty="0" err="1"/>
              <a:t>Backscattered</a:t>
            </a:r>
            <a:r>
              <a:rPr lang="fr-CH" sz="2400" dirty="0"/>
              <a:t> Compton </a:t>
            </a:r>
            <a:r>
              <a:rPr lang="fr-CH" sz="2400" b="1" dirty="0">
                <a:solidFill>
                  <a:srgbClr val="00B050"/>
                </a:solidFill>
                <a:sym typeface="Symbol"/>
              </a:rPr>
              <a:t></a:t>
            </a:r>
            <a:r>
              <a:rPr lang="fr-CH" sz="2400" dirty="0">
                <a:sym typeface="Symbol"/>
              </a:rPr>
              <a:t> +e  </a:t>
            </a:r>
            <a:r>
              <a:rPr lang="fr-CH" sz="2400" b="1" dirty="0">
                <a:solidFill>
                  <a:srgbClr val="FF0000"/>
                </a:solidFill>
                <a:sym typeface="Symbol"/>
              </a:rPr>
              <a:t></a:t>
            </a:r>
            <a:r>
              <a:rPr lang="fr-CH" sz="2400" dirty="0">
                <a:sym typeface="Symbol"/>
              </a:rPr>
              <a:t> + </a:t>
            </a:r>
            <a:r>
              <a:rPr lang="fr-CH" sz="2400" dirty="0">
                <a:solidFill>
                  <a:srgbClr val="00B0F0"/>
                </a:solidFill>
                <a:sym typeface="Symbol"/>
              </a:rPr>
              <a:t>e</a:t>
            </a:r>
            <a:r>
              <a:rPr lang="fr-CH" sz="2400" dirty="0">
                <a:sym typeface="Symbol"/>
              </a:rPr>
              <a:t>   </a:t>
            </a:r>
            <a:r>
              <a:rPr lang="fr-CH" sz="2400" b="1" dirty="0">
                <a:solidFill>
                  <a:srgbClr val="00B050"/>
                </a:solidFill>
                <a:sym typeface="Symbol"/>
              </a:rPr>
              <a:t>532 nm (2.33 eV) laser</a:t>
            </a:r>
            <a:r>
              <a:rPr lang="fr-CH" sz="2400" b="1" dirty="0">
                <a:sym typeface="Symbol"/>
              </a:rPr>
              <a:t>;  </a:t>
            </a:r>
            <a:r>
              <a:rPr lang="fr-CH" sz="2400" b="1" dirty="0" err="1">
                <a:sym typeface="Symbol"/>
              </a:rPr>
              <a:t>detection</a:t>
            </a:r>
            <a:r>
              <a:rPr lang="fr-CH" sz="2400" b="1" dirty="0">
                <a:sym typeface="Symbol"/>
              </a:rPr>
              <a:t> of</a:t>
            </a:r>
            <a:r>
              <a:rPr lang="fr-CH" sz="2400" b="1" dirty="0">
                <a:solidFill>
                  <a:srgbClr val="00B050"/>
                </a:solidFill>
                <a:sym typeface="Symbol"/>
              </a:rPr>
              <a:t> </a:t>
            </a:r>
            <a:r>
              <a:rPr lang="fr-CH" sz="2400" b="1" dirty="0">
                <a:solidFill>
                  <a:srgbClr val="FF0000"/>
                </a:solidFill>
                <a:sym typeface="Symbol"/>
              </a:rPr>
              <a:t>photon</a:t>
            </a:r>
            <a:r>
              <a:rPr lang="fr-CH" sz="2400" b="1" dirty="0">
                <a:solidFill>
                  <a:srgbClr val="00B050"/>
                </a:solidFill>
                <a:sym typeface="Symbol"/>
              </a:rPr>
              <a:t> </a:t>
            </a:r>
            <a:r>
              <a:rPr lang="fr-CH" sz="2400" b="1" dirty="0">
                <a:sym typeface="Symbol"/>
              </a:rPr>
              <a:t>and </a:t>
            </a:r>
            <a:r>
              <a:rPr lang="fr-CH" sz="2400" b="1" dirty="0" err="1">
                <a:solidFill>
                  <a:srgbClr val="00B0F0"/>
                </a:solidFill>
                <a:sym typeface="Symbol"/>
              </a:rPr>
              <a:t>electron</a:t>
            </a:r>
            <a:r>
              <a:rPr lang="fr-CH" sz="2400" b="1" dirty="0">
                <a:solidFill>
                  <a:srgbClr val="00B0F0"/>
                </a:solidFill>
                <a:sym typeface="Symbol"/>
              </a:rPr>
              <a:t>.</a:t>
            </a:r>
            <a:r>
              <a:rPr lang="fr-CH" sz="2400" b="1" dirty="0">
                <a:solidFill>
                  <a:srgbClr val="00B050"/>
                </a:solidFill>
                <a:sym typeface="Symbol"/>
              </a:rPr>
              <a:t> </a:t>
            </a:r>
          </a:p>
          <a:p>
            <a:r>
              <a:rPr lang="fr-CH" sz="2400" b="1" dirty="0">
                <a:sym typeface="Symbol"/>
              </a:rPr>
              <a:t>Change </a:t>
            </a:r>
            <a:r>
              <a:rPr lang="fr-CH" sz="2400" b="1" dirty="0" err="1">
                <a:sym typeface="Symbol"/>
              </a:rPr>
              <a:t>upon</a:t>
            </a:r>
            <a:r>
              <a:rPr lang="fr-CH" sz="2400" b="1" dirty="0">
                <a:sym typeface="Symbol"/>
              </a:rPr>
              <a:t> flip of laser </a:t>
            </a:r>
            <a:r>
              <a:rPr lang="fr-CH" sz="2400" b="1" dirty="0" err="1">
                <a:sym typeface="Symbol"/>
              </a:rPr>
              <a:t>circular</a:t>
            </a:r>
            <a:r>
              <a:rPr lang="fr-CH" sz="2400" b="1" dirty="0">
                <a:sym typeface="Symbol"/>
              </a:rPr>
              <a:t> </a:t>
            </a:r>
            <a:r>
              <a:rPr lang="fr-CH" sz="2400" b="1" dirty="0" err="1">
                <a:sym typeface="Symbol"/>
              </a:rPr>
              <a:t>polarization</a:t>
            </a:r>
            <a:r>
              <a:rPr lang="fr-CH" sz="2400" b="1" dirty="0">
                <a:sym typeface="Symbol"/>
              </a:rPr>
              <a:t> </a:t>
            </a:r>
            <a:r>
              <a:rPr lang="fr-CH" sz="2400" b="1" dirty="0">
                <a:sym typeface="Wingdings" panose="05000000000000000000" pitchFamily="2" charset="2"/>
              </a:rPr>
              <a:t> </a:t>
            </a:r>
            <a:r>
              <a:rPr lang="fr-CH" sz="24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beam</a:t>
            </a:r>
            <a:r>
              <a:rPr lang="fr-CH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fr-CH" sz="24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Polarization</a:t>
            </a:r>
            <a:r>
              <a:rPr lang="fr-CH" sz="2400" b="1" dirty="0">
                <a:solidFill>
                  <a:srgbClr val="0000FF"/>
                </a:solidFill>
                <a:sym typeface="Symbol"/>
              </a:rPr>
              <a:t>  </a:t>
            </a:r>
            <a:r>
              <a:rPr lang="fr-CH" sz="2400" b="1" dirty="0">
                <a:sym typeface="Symbol"/>
              </a:rPr>
              <a:t>0.01 per second </a:t>
            </a:r>
          </a:p>
          <a:p>
            <a:r>
              <a:rPr lang="fr-CH" sz="2400" b="1" dirty="0">
                <a:sym typeface="Symbol"/>
              </a:rPr>
              <a:t>End point of </a:t>
            </a:r>
            <a:r>
              <a:rPr lang="fr-CH" sz="2400" b="1" dirty="0" err="1">
                <a:sym typeface="Symbol"/>
              </a:rPr>
              <a:t>recoil</a:t>
            </a:r>
            <a:r>
              <a:rPr lang="fr-CH" sz="2400" b="1" dirty="0">
                <a:sym typeface="Symbol"/>
              </a:rPr>
              <a:t> </a:t>
            </a:r>
            <a:r>
              <a:rPr lang="fr-CH" sz="2400" b="1" dirty="0" err="1">
                <a:sym typeface="Symbol"/>
              </a:rPr>
              <a:t>electron</a:t>
            </a:r>
            <a:r>
              <a:rPr lang="fr-CH" sz="2400" b="1" dirty="0">
                <a:sym typeface="Symbol"/>
              </a:rPr>
              <a:t> </a:t>
            </a:r>
            <a:r>
              <a:rPr lang="fr-CH" sz="2400" b="1" dirty="0">
                <a:sym typeface="Wingdings" panose="05000000000000000000" pitchFamily="2" charset="2"/>
              </a:rPr>
              <a:t> </a:t>
            </a:r>
            <a:r>
              <a:rPr lang="fr-CH" sz="24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beam</a:t>
            </a:r>
            <a:r>
              <a:rPr lang="fr-CH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fr-CH" sz="24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energy</a:t>
            </a:r>
            <a:r>
              <a:rPr lang="fr-CH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 monitoring </a:t>
            </a:r>
            <a:r>
              <a:rPr lang="fr-CH" sz="2400" b="1" dirty="0">
                <a:sym typeface="Symbol"/>
              </a:rPr>
              <a:t> 4 MeV per second 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407" y="2597119"/>
            <a:ext cx="5940660" cy="407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516052" y="2348881"/>
            <a:ext cx="5340593" cy="4307331"/>
            <a:chOff x="105908" y="38032"/>
            <a:chExt cx="9074604" cy="534203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08" y="519522"/>
              <a:ext cx="9074604" cy="48605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H="1">
              <a:off x="4326357" y="1761660"/>
              <a:ext cx="2232248" cy="12421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4326358" y="87474"/>
              <a:ext cx="45719" cy="29163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4499992" y="141480"/>
              <a:ext cx="1800200" cy="17281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ight Arrow 16"/>
            <p:cNvSpPr/>
            <p:nvPr/>
          </p:nvSpPr>
          <p:spPr>
            <a:xfrm rot="18141857">
              <a:off x="6014265" y="1938523"/>
              <a:ext cx="571852" cy="216024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098" y="2382729"/>
              <a:ext cx="1332475" cy="572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400" dirty="0"/>
                <a:t>laser</a:t>
              </a:r>
              <a:endParaRPr lang="en-GB" sz="24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948264" y="1221600"/>
              <a:ext cx="360040" cy="21602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827513" y="951570"/>
              <a:ext cx="575263" cy="5725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fr-CH" sz="2400" dirty="0">
                  <a:solidFill>
                    <a:srgbClr val="00B050"/>
                  </a:solidFill>
                </a:rPr>
                <a:t>e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16015" y="38032"/>
              <a:ext cx="706004" cy="5725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fr-CH" sz="2400" dirty="0">
                  <a:solidFill>
                    <a:srgbClr val="00B050"/>
                  </a:solidFill>
                </a:rPr>
                <a:t>e’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51920" y="2865300"/>
              <a:ext cx="528960" cy="5725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fr-CH" sz="2400" b="1" dirty="0">
                  <a:solidFill>
                    <a:srgbClr val="00B050"/>
                  </a:solidFill>
                  <a:sym typeface="Symbol"/>
                </a:rPr>
                <a:t></a:t>
              </a:r>
              <a:endParaRPr lang="en-GB" sz="24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636061" y="5949285"/>
            <a:ext cx="5250332" cy="861766"/>
          </a:xfrm>
          <a:prstGeom prst="rect">
            <a:avLst/>
          </a:prstGeom>
          <a:solidFill>
            <a:srgbClr val="FFC000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b="1" dirty="0" err="1"/>
              <a:t>install</a:t>
            </a:r>
            <a:r>
              <a:rPr lang="fr-CH" sz="2400" b="1" dirty="0"/>
              <a:t> photon-</a:t>
            </a:r>
            <a:r>
              <a:rPr lang="fr-CH" sz="2400" b="1" dirty="0" err="1"/>
              <a:t>electron</a:t>
            </a:r>
            <a:r>
              <a:rPr lang="fr-CH" sz="2400" b="1" dirty="0"/>
              <a:t> IP on </a:t>
            </a:r>
            <a:r>
              <a:rPr lang="fr-CH" sz="2400" b="1" dirty="0" err="1"/>
              <a:t>inner</a:t>
            </a:r>
            <a:r>
              <a:rPr lang="fr-CH" sz="2400" b="1" dirty="0"/>
              <a:t> ring </a:t>
            </a:r>
          </a:p>
          <a:p>
            <a:r>
              <a:rPr lang="fr-CH" sz="2400" b="1" dirty="0"/>
              <a:t>              in points H and F   </a:t>
            </a:r>
            <a:r>
              <a:rPr lang="fr-CH" sz="2400" i="1" dirty="0"/>
              <a:t>(</a:t>
            </a:r>
            <a:r>
              <a:rPr lang="fr-CH" sz="2400" i="1" dirty="0" err="1"/>
              <a:t>Oide</a:t>
            </a:r>
            <a:r>
              <a:rPr lang="fr-CH" sz="2400" i="1" dirty="0"/>
              <a:t>)</a:t>
            </a:r>
            <a:endParaRPr lang="en-GB" sz="24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3575720" y="6429334"/>
            <a:ext cx="1566888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i="1" dirty="0" err="1"/>
              <a:t>Munchnoy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5946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31357" y="1705670"/>
          <a:ext cx="10972799" cy="19092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1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0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7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8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8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8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8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89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89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73569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laser (eV)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beam (GeV)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mc2(MeV)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B field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theta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true beam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69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2.33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45.6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0.511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0.013451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11300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24.119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0.002134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45.60005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56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nominal kappa = 4. E_laser.Ebeam_nom/mc2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1.627567296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6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true kappa  = 4. E_laser.Ebeam_true/mc2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1.627568924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56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nominal Emin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17.35445561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56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true </a:t>
                      </a:r>
                      <a:r>
                        <a:rPr lang="en-GB" sz="1100" u="none" strike="noStrike" dirty="0" err="1">
                          <a:effectLst/>
                        </a:rPr>
                        <a:t>Emin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17.35446221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56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position of photons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56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nominal position of beam (m)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0.239182573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56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true position of beam (m)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0.239182334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2.39182E-07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56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nominal position of min (m)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0.628468308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56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true position of min (m)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0.628468069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2.39182E-07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05" marR="7905" marT="5929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8760" y="670632"/>
            <a:ext cx="11507893" cy="985070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r>
              <a:rPr lang="fr-CH" sz="1867" dirty="0" err="1"/>
              <a:t>Using</a:t>
            </a:r>
            <a:r>
              <a:rPr lang="fr-CH" sz="1867" dirty="0"/>
              <a:t> the dispersion </a:t>
            </a:r>
            <a:r>
              <a:rPr lang="fr-CH" sz="1867" dirty="0" err="1"/>
              <a:t>suppressor</a:t>
            </a:r>
            <a:r>
              <a:rPr lang="fr-CH" sz="1867" dirty="0"/>
              <a:t> </a:t>
            </a:r>
            <a:r>
              <a:rPr lang="fr-CH" sz="1867" dirty="0" err="1"/>
              <a:t>dipole</a:t>
            </a:r>
            <a:r>
              <a:rPr lang="fr-CH" sz="1867" dirty="0"/>
              <a:t>  </a:t>
            </a:r>
            <a:r>
              <a:rPr lang="fr-CH" sz="1867" dirty="0" err="1"/>
              <a:t>with</a:t>
            </a:r>
            <a:r>
              <a:rPr lang="fr-CH" sz="1867" dirty="0"/>
              <a:t>  a lever-arm of </a:t>
            </a:r>
            <a:r>
              <a:rPr lang="fr-CH" sz="1867" b="1" dirty="0">
                <a:solidFill>
                  <a:srgbClr val="00B050"/>
                </a:solidFill>
              </a:rPr>
              <a:t>100m </a:t>
            </a:r>
            <a:r>
              <a:rPr lang="fr-CH" sz="1867" dirty="0" err="1"/>
              <a:t>from</a:t>
            </a:r>
            <a:r>
              <a:rPr lang="fr-CH" sz="1867" dirty="0"/>
              <a:t> the end of the </a:t>
            </a:r>
            <a:r>
              <a:rPr lang="fr-CH" sz="1867" dirty="0" err="1"/>
              <a:t>dipole</a:t>
            </a:r>
            <a:r>
              <a:rPr lang="fr-CH" sz="1867" dirty="0"/>
              <a:t>, one </a:t>
            </a:r>
            <a:r>
              <a:rPr lang="fr-CH" sz="1867" dirty="0" err="1"/>
              <a:t>finds</a:t>
            </a:r>
            <a:endParaRPr lang="fr-CH" sz="1867" dirty="0"/>
          </a:p>
          <a:p>
            <a:r>
              <a:rPr lang="fr-CH" sz="1867" dirty="0"/>
              <a:t>-- minimum </a:t>
            </a:r>
            <a:r>
              <a:rPr lang="fr-CH" sz="1867" dirty="0" err="1"/>
              <a:t>compton</a:t>
            </a:r>
            <a:r>
              <a:rPr lang="fr-CH" sz="1867" dirty="0"/>
              <a:t> </a:t>
            </a:r>
            <a:r>
              <a:rPr lang="fr-CH" sz="1867" dirty="0" err="1"/>
              <a:t>scattering</a:t>
            </a:r>
            <a:r>
              <a:rPr lang="fr-CH" sz="1867" dirty="0"/>
              <a:t> </a:t>
            </a:r>
            <a:r>
              <a:rPr lang="fr-CH" sz="1867" dirty="0" err="1"/>
              <a:t>energy</a:t>
            </a:r>
            <a:r>
              <a:rPr lang="fr-CH" sz="1867" dirty="0"/>
              <a:t> at 45.6 </a:t>
            </a:r>
            <a:r>
              <a:rPr lang="fr-CH" sz="1867" dirty="0" err="1"/>
              <a:t>GeV</a:t>
            </a:r>
            <a:r>
              <a:rPr lang="fr-CH" sz="1867" dirty="0"/>
              <a:t> </a:t>
            </a:r>
            <a:r>
              <a:rPr lang="fr-CH" sz="1867" dirty="0" err="1"/>
              <a:t>is</a:t>
            </a:r>
            <a:r>
              <a:rPr lang="fr-CH" sz="1867" dirty="0"/>
              <a:t> 17.354 </a:t>
            </a:r>
            <a:r>
              <a:rPr lang="fr-CH" sz="1867" dirty="0" err="1"/>
              <a:t>GeV</a:t>
            </a:r>
            <a:endParaRPr lang="fr-CH" sz="1867" dirty="0"/>
          </a:p>
          <a:p>
            <a:r>
              <a:rPr lang="fr-CH" sz="1867" dirty="0"/>
              <a:t>-- distance </a:t>
            </a:r>
            <a:r>
              <a:rPr lang="fr-CH" sz="1867" dirty="0" err="1"/>
              <a:t>from</a:t>
            </a:r>
            <a:r>
              <a:rPr lang="fr-CH" sz="1867" dirty="0"/>
              <a:t> photon </a:t>
            </a:r>
            <a:r>
              <a:rPr lang="fr-CH" sz="1867" dirty="0" err="1"/>
              <a:t>recoil</a:t>
            </a:r>
            <a:r>
              <a:rPr lang="fr-CH" sz="1867" dirty="0"/>
              <a:t> to Emin </a:t>
            </a:r>
            <a:r>
              <a:rPr lang="fr-CH" sz="1867" dirty="0" err="1"/>
              <a:t>electron</a:t>
            </a:r>
            <a:r>
              <a:rPr lang="fr-CH" sz="1867" dirty="0"/>
              <a:t> </a:t>
            </a:r>
            <a:r>
              <a:rPr lang="fr-CH" sz="1867" dirty="0" err="1"/>
              <a:t>is</a:t>
            </a:r>
            <a:r>
              <a:rPr lang="fr-CH" sz="1867" dirty="0"/>
              <a:t>          0.628m </a:t>
            </a:r>
            <a:endParaRPr lang="en-GB" sz="1867" dirty="0"/>
          </a:p>
        </p:txBody>
      </p:sp>
      <p:sp>
        <p:nvSpPr>
          <p:cNvPr id="19" name="TextBox 18"/>
          <p:cNvSpPr txBox="1"/>
          <p:nvPr/>
        </p:nvSpPr>
        <p:spPr>
          <a:xfrm>
            <a:off x="1632551" y="2"/>
            <a:ext cx="7845593" cy="492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 err="1"/>
              <a:t>polarimeter-spectrometer</a:t>
            </a:r>
            <a:r>
              <a:rPr lang="fr-CH" sz="2400" dirty="0"/>
              <a:t> </a:t>
            </a:r>
            <a:r>
              <a:rPr lang="fr-CH" sz="2400" dirty="0" err="1"/>
              <a:t>situated</a:t>
            </a:r>
            <a:r>
              <a:rPr lang="fr-CH" sz="2400" dirty="0"/>
              <a:t> 100m </a:t>
            </a:r>
            <a:r>
              <a:rPr lang="fr-CH" sz="2400" dirty="0" err="1"/>
              <a:t>from</a:t>
            </a:r>
            <a:r>
              <a:rPr lang="fr-CH" sz="2400" dirty="0"/>
              <a:t> end of </a:t>
            </a:r>
            <a:r>
              <a:rPr lang="fr-CH" sz="2400" dirty="0" err="1"/>
              <a:t>dipole</a:t>
            </a:r>
            <a:r>
              <a:rPr lang="fr-CH" sz="2400" dirty="0"/>
              <a:t>.</a:t>
            </a:r>
            <a:endParaRPr lang="en-GB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576055" y="2204866"/>
            <a:ext cx="5540411" cy="12310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mouvement of </a:t>
            </a:r>
            <a:r>
              <a:rPr lang="fr-CH" sz="2400" dirty="0" err="1"/>
              <a:t>beam</a:t>
            </a:r>
            <a:r>
              <a:rPr lang="fr-CH" sz="2400" dirty="0"/>
              <a:t> and end point </a:t>
            </a:r>
          </a:p>
          <a:p>
            <a:r>
              <a:rPr lang="fr-CH" sz="2400" dirty="0"/>
              <a:t>are the </a:t>
            </a:r>
            <a:r>
              <a:rPr lang="fr-CH" sz="2400" dirty="0" err="1"/>
              <a:t>same</a:t>
            </a:r>
            <a:r>
              <a:rPr lang="fr-CH" sz="2400" dirty="0"/>
              <a:t>:  </a:t>
            </a:r>
          </a:p>
          <a:p>
            <a:r>
              <a:rPr lang="fr-CH" sz="2400" dirty="0"/>
              <a:t>0.24microns for  </a:t>
            </a:r>
            <a:r>
              <a:rPr lang="fr-CH" sz="2400" dirty="0">
                <a:sym typeface="Symbol"/>
              </a:rPr>
              <a:t></a:t>
            </a:r>
            <a:r>
              <a:rPr lang="fr-CH" sz="2400" dirty="0" err="1"/>
              <a:t>Eb</a:t>
            </a:r>
            <a:r>
              <a:rPr lang="fr-CH" sz="2400" dirty="0"/>
              <a:t>/</a:t>
            </a:r>
            <a:r>
              <a:rPr lang="fr-CH" sz="2400" dirty="0" err="1"/>
              <a:t>Eb</a:t>
            </a:r>
            <a:r>
              <a:rPr lang="fr-CH" sz="2400" dirty="0"/>
              <a:t>=10</a:t>
            </a:r>
            <a:r>
              <a:rPr lang="fr-CH" sz="2400" baseline="30000" dirty="0"/>
              <a:t>-6  </a:t>
            </a:r>
            <a:r>
              <a:rPr lang="fr-CH" sz="2400" dirty="0"/>
              <a:t>(</a:t>
            </a:r>
            <a:r>
              <a:rPr lang="fr-CH" sz="2400" dirty="0">
                <a:sym typeface="Symbol"/>
              </a:rPr>
              <a:t></a:t>
            </a:r>
            <a:r>
              <a:rPr lang="fr-CH" sz="2400" dirty="0" err="1"/>
              <a:t>Eb</a:t>
            </a:r>
            <a:r>
              <a:rPr lang="fr-CH" sz="2400" dirty="0"/>
              <a:t>=45keV)</a:t>
            </a:r>
            <a:endParaRPr lang="en-GB" sz="2400" baseline="30000" dirty="0"/>
          </a:p>
        </p:txBody>
      </p:sp>
      <p:sp>
        <p:nvSpPr>
          <p:cNvPr id="6" name="Right Arrow 5"/>
          <p:cNvSpPr/>
          <p:nvPr/>
        </p:nvSpPr>
        <p:spPr>
          <a:xfrm rot="15763222">
            <a:off x="11168529" y="2241101"/>
            <a:ext cx="378735" cy="231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n-GB" sz="2400"/>
          </a:p>
        </p:txBody>
      </p:sp>
      <p:sp>
        <p:nvSpPr>
          <p:cNvPr id="29" name="Rectangle 28"/>
          <p:cNvSpPr/>
          <p:nvPr/>
        </p:nvSpPr>
        <p:spPr>
          <a:xfrm>
            <a:off x="1428867" y="4490581"/>
            <a:ext cx="8640960" cy="1248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n-GB" sz="2400"/>
          </a:p>
        </p:txBody>
      </p:sp>
      <p:sp>
        <p:nvSpPr>
          <p:cNvPr id="32" name="Oval 31"/>
          <p:cNvSpPr/>
          <p:nvPr/>
        </p:nvSpPr>
        <p:spPr>
          <a:xfrm>
            <a:off x="9013712" y="4874624"/>
            <a:ext cx="480053" cy="4800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n-GB" sz="2400"/>
          </a:p>
        </p:txBody>
      </p:sp>
      <p:cxnSp>
        <p:nvCxnSpPr>
          <p:cNvPr id="33" name="Straight Connector 32"/>
          <p:cNvCxnSpPr/>
          <p:nvPr/>
        </p:nvCxnSpPr>
        <p:spPr>
          <a:xfrm>
            <a:off x="9253736" y="4106539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757459" y="4106539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56793" y="5114651"/>
            <a:ext cx="9601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325411" y="4681411"/>
            <a:ext cx="864096" cy="86409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n-GB" sz="2400"/>
          </a:p>
        </p:txBody>
      </p:sp>
      <p:sp>
        <p:nvSpPr>
          <p:cNvPr id="37" name="Rectangle 36"/>
          <p:cNvSpPr/>
          <p:nvPr/>
        </p:nvSpPr>
        <p:spPr>
          <a:xfrm>
            <a:off x="1620888" y="4994637"/>
            <a:ext cx="4800533" cy="288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n-GB" sz="2400"/>
          </a:p>
        </p:txBody>
      </p:sp>
      <p:sp>
        <p:nvSpPr>
          <p:cNvPr id="38" name="Oval 37"/>
          <p:cNvSpPr/>
          <p:nvPr/>
        </p:nvSpPr>
        <p:spPr>
          <a:xfrm>
            <a:off x="1716899" y="5066645"/>
            <a:ext cx="5040560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n-GB" sz="2400"/>
          </a:p>
        </p:txBody>
      </p:sp>
      <p:cxnSp>
        <p:nvCxnSpPr>
          <p:cNvPr id="39" name="Straight Connector 38"/>
          <p:cNvCxnSpPr/>
          <p:nvPr/>
        </p:nvCxnSpPr>
        <p:spPr>
          <a:xfrm>
            <a:off x="1716899" y="4202549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248859" y="5972557"/>
            <a:ext cx="1980654" cy="861766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algn="ctr"/>
            <a:r>
              <a:rPr lang="fr-CH" sz="2400" dirty="0" err="1">
                <a:solidFill>
                  <a:srgbClr val="00B050"/>
                </a:solidFill>
              </a:rPr>
              <a:t>recoil</a:t>
            </a:r>
            <a:r>
              <a:rPr lang="fr-CH" sz="2400" dirty="0">
                <a:solidFill>
                  <a:srgbClr val="00B050"/>
                </a:solidFill>
              </a:rPr>
              <a:t> photon </a:t>
            </a:r>
          </a:p>
          <a:p>
            <a:pPr algn="ctr"/>
            <a:r>
              <a:rPr lang="fr-CH" sz="2400" dirty="0">
                <a:solidFill>
                  <a:srgbClr val="00B050"/>
                </a:solidFill>
              </a:rPr>
              <a:t>spot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37852" y="6107623"/>
            <a:ext cx="1639214" cy="861766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algn="ctr"/>
            <a:r>
              <a:rPr lang="fr-CH" sz="2400" dirty="0" err="1"/>
              <a:t>beam</a:t>
            </a:r>
            <a:r>
              <a:rPr lang="fr-CH" sz="2400" dirty="0"/>
              <a:t> spot </a:t>
            </a:r>
          </a:p>
          <a:p>
            <a:pPr algn="ctr"/>
            <a:r>
              <a:rPr lang="fr-CH" sz="2400" dirty="0"/>
              <a:t>and BPM</a:t>
            </a:r>
            <a:endParaRPr lang="en-GB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2551719" y="5974878"/>
            <a:ext cx="2960410" cy="861766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 err="1"/>
              <a:t>elliptic</a:t>
            </a:r>
            <a:r>
              <a:rPr lang="fr-CH" sz="2400" dirty="0"/>
              <a:t> distribution </a:t>
            </a:r>
          </a:p>
          <a:p>
            <a:r>
              <a:rPr lang="fr-CH" sz="2400" dirty="0"/>
              <a:t>of </a:t>
            </a:r>
            <a:r>
              <a:rPr lang="fr-CH" sz="2400" dirty="0" err="1"/>
              <a:t>scattered</a:t>
            </a:r>
            <a:r>
              <a:rPr lang="fr-CH" sz="2400" dirty="0"/>
              <a:t> </a:t>
            </a:r>
            <a:r>
              <a:rPr lang="fr-CH" sz="2400" dirty="0" err="1"/>
              <a:t>electrons</a:t>
            </a:r>
            <a:endParaRPr lang="en-GB" sz="2400" dirty="0"/>
          </a:p>
        </p:txBody>
      </p:sp>
      <p:sp>
        <p:nvSpPr>
          <p:cNvPr id="43" name="Oval 42"/>
          <p:cNvSpPr/>
          <p:nvPr/>
        </p:nvSpPr>
        <p:spPr>
          <a:xfrm>
            <a:off x="9170120" y="5043991"/>
            <a:ext cx="167232" cy="13894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n-GB" sz="2400"/>
          </a:p>
        </p:txBody>
      </p:sp>
      <p:sp>
        <p:nvSpPr>
          <p:cNvPr id="44" name="TextBox 43"/>
          <p:cNvSpPr txBox="1"/>
          <p:nvPr/>
        </p:nvSpPr>
        <p:spPr>
          <a:xfrm>
            <a:off x="10387339" y="4570198"/>
            <a:ext cx="1878575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FCC-</a:t>
            </a:r>
            <a:r>
              <a:rPr lang="fr-CH" sz="2400" dirty="0" err="1"/>
              <a:t>ee</a:t>
            </a:r>
            <a:r>
              <a:rPr lang="fr-CH" sz="2400" dirty="0"/>
              <a:t> plane</a:t>
            </a:r>
            <a:endParaRPr lang="en-GB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990333" y="6075654"/>
            <a:ext cx="1448778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>
                <a:solidFill>
                  <a:srgbClr val="FF0000"/>
                </a:solidFill>
              </a:rPr>
              <a:t>end point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716899" y="4106539"/>
            <a:ext cx="75222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013709" y="3668298"/>
            <a:ext cx="401697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0</a:t>
            </a:r>
            <a:endParaRPr lang="en-GB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6421426" y="3668298"/>
            <a:ext cx="1203198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239mm</a:t>
            </a:r>
            <a:endParaRPr lang="en-GB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1386647" y="3668298"/>
            <a:ext cx="1203198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628mm</a:t>
            </a:r>
            <a:endParaRPr lang="en-GB" sz="24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044824" y="4681411"/>
            <a:ext cx="0" cy="8640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68764" y="4681414"/>
            <a:ext cx="1047707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70mm</a:t>
            </a:r>
            <a:endParaRPr lang="en-GB" sz="2400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10482965" y="5114753"/>
            <a:ext cx="1661323" cy="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3983765" y="4436381"/>
            <a:ext cx="0" cy="6542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983765" y="5211229"/>
            <a:ext cx="0" cy="38735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599727" y="4052342"/>
            <a:ext cx="1129460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>
                <a:sym typeface="Symbol"/>
              </a:rPr>
              <a:t></a:t>
            </a:r>
            <a:r>
              <a:rPr lang="fr-CH" sz="2400" dirty="0"/>
              <a:t> 1mm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482967" y="6403442"/>
            <a:ext cx="1434223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i="1" dirty="0" err="1"/>
              <a:t>A.Blondel</a:t>
            </a:r>
            <a:endParaRPr lang="en-GB" sz="2400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108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8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67" y="81608"/>
            <a:ext cx="11162827" cy="679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216013" y="1448780"/>
            <a:ext cx="0" cy="108012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26487" y="1742620"/>
            <a:ext cx="890612" cy="41042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en-GB" sz="1867" b="1" dirty="0">
                <a:solidFill>
                  <a:srgbClr val="FF0000"/>
                </a:solidFill>
                <a:sym typeface="Symbol"/>
              </a:rPr>
              <a:t>1mm</a:t>
            </a:r>
            <a:endParaRPr lang="en-GB" sz="1867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16047" y="3429000"/>
            <a:ext cx="3720416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16217" y="3051756"/>
            <a:ext cx="1002822" cy="41042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en-GB" sz="1867" b="1" dirty="0">
                <a:solidFill>
                  <a:srgbClr val="FF0000"/>
                </a:solidFill>
                <a:sym typeface="Symbol"/>
              </a:rPr>
              <a:t>350mm</a:t>
            </a:r>
            <a:endParaRPr lang="en-GB" sz="1867" b="1" dirty="0">
              <a:solidFill>
                <a:srgbClr val="FF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416147" y="3826998"/>
            <a:ext cx="2489008" cy="2041289"/>
          </a:xfrm>
          <a:custGeom>
            <a:avLst/>
            <a:gdLst>
              <a:gd name="connsiteX0" fmla="*/ 0 w 1866756"/>
              <a:gd name="connsiteY0" fmla="*/ 1508523 h 1530967"/>
              <a:gd name="connsiteX1" fmla="*/ 69011 w 1866756"/>
              <a:gd name="connsiteY1" fmla="*/ 1491270 h 1530967"/>
              <a:gd name="connsiteX2" fmla="*/ 100066 w 1866756"/>
              <a:gd name="connsiteY2" fmla="*/ 1429160 h 1530967"/>
              <a:gd name="connsiteX3" fmla="*/ 234638 w 1866756"/>
              <a:gd name="connsiteY3" fmla="*/ 328430 h 1530967"/>
              <a:gd name="connsiteX4" fmla="*/ 286397 w 1866756"/>
              <a:gd name="connsiteY4" fmla="*/ 152451 h 1530967"/>
              <a:gd name="connsiteX5" fmla="*/ 393364 w 1866756"/>
              <a:gd name="connsiteY5" fmla="*/ 626 h 1530967"/>
              <a:gd name="connsiteX6" fmla="*/ 507233 w 1866756"/>
              <a:gd name="connsiteY6" fmla="*/ 211110 h 1530967"/>
              <a:gd name="connsiteX7" fmla="*/ 614201 w 1866756"/>
              <a:gd name="connsiteY7" fmla="*/ 342232 h 1530967"/>
              <a:gd name="connsiteX8" fmla="*/ 793630 w 1866756"/>
              <a:gd name="connsiteY8" fmla="*/ 407793 h 1530967"/>
              <a:gd name="connsiteX9" fmla="*/ 1031719 w 1866756"/>
              <a:gd name="connsiteY9" fmla="*/ 414694 h 1530967"/>
              <a:gd name="connsiteX10" fmla="*/ 1231852 w 1866756"/>
              <a:gd name="connsiteY10" fmla="*/ 287023 h 1530967"/>
              <a:gd name="connsiteX11" fmla="*/ 1300863 w 1866756"/>
              <a:gd name="connsiteY11" fmla="*/ 117945 h 1530967"/>
              <a:gd name="connsiteX12" fmla="*/ 1356072 w 1866756"/>
              <a:gd name="connsiteY12" fmla="*/ 59286 h 1530967"/>
              <a:gd name="connsiteX13" fmla="*/ 1380226 w 1866756"/>
              <a:gd name="connsiteY13" fmla="*/ 59286 h 1530967"/>
              <a:gd name="connsiteX14" fmla="*/ 1456139 w 1866756"/>
              <a:gd name="connsiteY14" fmla="*/ 142099 h 1530967"/>
              <a:gd name="connsiteX15" fmla="*/ 1518249 w 1866756"/>
              <a:gd name="connsiteY15" fmla="*/ 335331 h 1530967"/>
              <a:gd name="connsiteX16" fmla="*/ 1635568 w 1866756"/>
              <a:gd name="connsiteY16" fmla="*/ 1291138 h 1530967"/>
              <a:gd name="connsiteX17" fmla="*/ 1683876 w 1866756"/>
              <a:gd name="connsiteY17" fmla="*/ 1453314 h 1530967"/>
              <a:gd name="connsiteX18" fmla="*/ 1756338 w 1866756"/>
              <a:gd name="connsiteY18" fmla="*/ 1511974 h 1530967"/>
              <a:gd name="connsiteX19" fmla="*/ 1866756 w 1866756"/>
              <a:gd name="connsiteY19" fmla="*/ 1505073 h 153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66756" h="1530967">
                <a:moveTo>
                  <a:pt x="0" y="1508523"/>
                </a:moveTo>
                <a:cubicBezTo>
                  <a:pt x="26166" y="1506510"/>
                  <a:pt x="52333" y="1504497"/>
                  <a:pt x="69011" y="1491270"/>
                </a:cubicBezTo>
                <a:cubicBezTo>
                  <a:pt x="85689" y="1478043"/>
                  <a:pt x="72462" y="1622967"/>
                  <a:pt x="100066" y="1429160"/>
                </a:cubicBezTo>
                <a:cubicBezTo>
                  <a:pt x="127670" y="1235353"/>
                  <a:pt x="203583" y="541215"/>
                  <a:pt x="234638" y="328430"/>
                </a:cubicBezTo>
                <a:cubicBezTo>
                  <a:pt x="265693" y="115645"/>
                  <a:pt x="259943" y="207085"/>
                  <a:pt x="286397" y="152451"/>
                </a:cubicBezTo>
                <a:cubicBezTo>
                  <a:pt x="312851" y="97817"/>
                  <a:pt x="356558" y="-9150"/>
                  <a:pt x="393364" y="626"/>
                </a:cubicBezTo>
                <a:cubicBezTo>
                  <a:pt x="430170" y="10402"/>
                  <a:pt x="470427" y="154176"/>
                  <a:pt x="507233" y="211110"/>
                </a:cubicBezTo>
                <a:cubicBezTo>
                  <a:pt x="544039" y="268044"/>
                  <a:pt x="566468" y="309452"/>
                  <a:pt x="614201" y="342232"/>
                </a:cubicBezTo>
                <a:cubicBezTo>
                  <a:pt x="661934" y="375012"/>
                  <a:pt x="724044" y="395716"/>
                  <a:pt x="793630" y="407793"/>
                </a:cubicBezTo>
                <a:cubicBezTo>
                  <a:pt x="863216" y="419870"/>
                  <a:pt x="958682" y="434822"/>
                  <a:pt x="1031719" y="414694"/>
                </a:cubicBezTo>
                <a:cubicBezTo>
                  <a:pt x="1104756" y="394566"/>
                  <a:pt x="1186995" y="336481"/>
                  <a:pt x="1231852" y="287023"/>
                </a:cubicBezTo>
                <a:cubicBezTo>
                  <a:pt x="1276709" y="237565"/>
                  <a:pt x="1280160" y="155901"/>
                  <a:pt x="1300863" y="117945"/>
                </a:cubicBezTo>
                <a:cubicBezTo>
                  <a:pt x="1321566" y="79989"/>
                  <a:pt x="1342845" y="69062"/>
                  <a:pt x="1356072" y="59286"/>
                </a:cubicBezTo>
                <a:cubicBezTo>
                  <a:pt x="1369299" y="49510"/>
                  <a:pt x="1363548" y="45484"/>
                  <a:pt x="1380226" y="59286"/>
                </a:cubicBezTo>
                <a:cubicBezTo>
                  <a:pt x="1396904" y="73088"/>
                  <a:pt x="1433135" y="96091"/>
                  <a:pt x="1456139" y="142099"/>
                </a:cubicBezTo>
                <a:cubicBezTo>
                  <a:pt x="1479143" y="188107"/>
                  <a:pt x="1488344" y="143825"/>
                  <a:pt x="1518249" y="335331"/>
                </a:cubicBezTo>
                <a:cubicBezTo>
                  <a:pt x="1548154" y="526837"/>
                  <a:pt x="1607964" y="1104808"/>
                  <a:pt x="1635568" y="1291138"/>
                </a:cubicBezTo>
                <a:cubicBezTo>
                  <a:pt x="1663172" y="1477468"/>
                  <a:pt x="1663748" y="1416508"/>
                  <a:pt x="1683876" y="1453314"/>
                </a:cubicBezTo>
                <a:cubicBezTo>
                  <a:pt x="1704004" y="1490120"/>
                  <a:pt x="1725858" y="1503347"/>
                  <a:pt x="1756338" y="1511974"/>
                </a:cubicBezTo>
                <a:cubicBezTo>
                  <a:pt x="1786818" y="1520601"/>
                  <a:pt x="1826787" y="1512837"/>
                  <a:pt x="1866756" y="15050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n-GB" sz="2400"/>
          </a:p>
        </p:txBody>
      </p:sp>
      <p:sp>
        <p:nvSpPr>
          <p:cNvPr id="16" name="Freeform 15"/>
          <p:cNvSpPr/>
          <p:nvPr/>
        </p:nvSpPr>
        <p:spPr>
          <a:xfrm flipH="1">
            <a:off x="7276600" y="3826997"/>
            <a:ext cx="2489008" cy="2041289"/>
          </a:xfrm>
          <a:custGeom>
            <a:avLst/>
            <a:gdLst>
              <a:gd name="connsiteX0" fmla="*/ 0 w 1866756"/>
              <a:gd name="connsiteY0" fmla="*/ 1508523 h 1530967"/>
              <a:gd name="connsiteX1" fmla="*/ 69011 w 1866756"/>
              <a:gd name="connsiteY1" fmla="*/ 1491270 h 1530967"/>
              <a:gd name="connsiteX2" fmla="*/ 100066 w 1866756"/>
              <a:gd name="connsiteY2" fmla="*/ 1429160 h 1530967"/>
              <a:gd name="connsiteX3" fmla="*/ 234638 w 1866756"/>
              <a:gd name="connsiteY3" fmla="*/ 328430 h 1530967"/>
              <a:gd name="connsiteX4" fmla="*/ 286397 w 1866756"/>
              <a:gd name="connsiteY4" fmla="*/ 152451 h 1530967"/>
              <a:gd name="connsiteX5" fmla="*/ 393364 w 1866756"/>
              <a:gd name="connsiteY5" fmla="*/ 626 h 1530967"/>
              <a:gd name="connsiteX6" fmla="*/ 507233 w 1866756"/>
              <a:gd name="connsiteY6" fmla="*/ 211110 h 1530967"/>
              <a:gd name="connsiteX7" fmla="*/ 614201 w 1866756"/>
              <a:gd name="connsiteY7" fmla="*/ 342232 h 1530967"/>
              <a:gd name="connsiteX8" fmla="*/ 793630 w 1866756"/>
              <a:gd name="connsiteY8" fmla="*/ 407793 h 1530967"/>
              <a:gd name="connsiteX9" fmla="*/ 1031719 w 1866756"/>
              <a:gd name="connsiteY9" fmla="*/ 414694 h 1530967"/>
              <a:gd name="connsiteX10" fmla="*/ 1231852 w 1866756"/>
              <a:gd name="connsiteY10" fmla="*/ 287023 h 1530967"/>
              <a:gd name="connsiteX11" fmla="*/ 1300863 w 1866756"/>
              <a:gd name="connsiteY11" fmla="*/ 117945 h 1530967"/>
              <a:gd name="connsiteX12" fmla="*/ 1356072 w 1866756"/>
              <a:gd name="connsiteY12" fmla="*/ 59286 h 1530967"/>
              <a:gd name="connsiteX13" fmla="*/ 1380226 w 1866756"/>
              <a:gd name="connsiteY13" fmla="*/ 59286 h 1530967"/>
              <a:gd name="connsiteX14" fmla="*/ 1456139 w 1866756"/>
              <a:gd name="connsiteY14" fmla="*/ 142099 h 1530967"/>
              <a:gd name="connsiteX15" fmla="*/ 1518249 w 1866756"/>
              <a:gd name="connsiteY15" fmla="*/ 335331 h 1530967"/>
              <a:gd name="connsiteX16" fmla="*/ 1635568 w 1866756"/>
              <a:gd name="connsiteY16" fmla="*/ 1291138 h 1530967"/>
              <a:gd name="connsiteX17" fmla="*/ 1683876 w 1866756"/>
              <a:gd name="connsiteY17" fmla="*/ 1453314 h 1530967"/>
              <a:gd name="connsiteX18" fmla="*/ 1756338 w 1866756"/>
              <a:gd name="connsiteY18" fmla="*/ 1511974 h 1530967"/>
              <a:gd name="connsiteX19" fmla="*/ 1866756 w 1866756"/>
              <a:gd name="connsiteY19" fmla="*/ 1505073 h 153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66756" h="1530967">
                <a:moveTo>
                  <a:pt x="0" y="1508523"/>
                </a:moveTo>
                <a:cubicBezTo>
                  <a:pt x="26166" y="1506510"/>
                  <a:pt x="52333" y="1504497"/>
                  <a:pt x="69011" y="1491270"/>
                </a:cubicBezTo>
                <a:cubicBezTo>
                  <a:pt x="85689" y="1478043"/>
                  <a:pt x="72462" y="1622967"/>
                  <a:pt x="100066" y="1429160"/>
                </a:cubicBezTo>
                <a:cubicBezTo>
                  <a:pt x="127670" y="1235353"/>
                  <a:pt x="203583" y="541215"/>
                  <a:pt x="234638" y="328430"/>
                </a:cubicBezTo>
                <a:cubicBezTo>
                  <a:pt x="265693" y="115645"/>
                  <a:pt x="259943" y="207085"/>
                  <a:pt x="286397" y="152451"/>
                </a:cubicBezTo>
                <a:cubicBezTo>
                  <a:pt x="312851" y="97817"/>
                  <a:pt x="356558" y="-9150"/>
                  <a:pt x="393364" y="626"/>
                </a:cubicBezTo>
                <a:cubicBezTo>
                  <a:pt x="430170" y="10402"/>
                  <a:pt x="470427" y="154176"/>
                  <a:pt x="507233" y="211110"/>
                </a:cubicBezTo>
                <a:cubicBezTo>
                  <a:pt x="544039" y="268044"/>
                  <a:pt x="566468" y="309452"/>
                  <a:pt x="614201" y="342232"/>
                </a:cubicBezTo>
                <a:cubicBezTo>
                  <a:pt x="661934" y="375012"/>
                  <a:pt x="724044" y="395716"/>
                  <a:pt x="793630" y="407793"/>
                </a:cubicBezTo>
                <a:cubicBezTo>
                  <a:pt x="863216" y="419870"/>
                  <a:pt x="958682" y="434822"/>
                  <a:pt x="1031719" y="414694"/>
                </a:cubicBezTo>
                <a:cubicBezTo>
                  <a:pt x="1104756" y="394566"/>
                  <a:pt x="1186995" y="336481"/>
                  <a:pt x="1231852" y="287023"/>
                </a:cubicBezTo>
                <a:cubicBezTo>
                  <a:pt x="1276709" y="237565"/>
                  <a:pt x="1280160" y="155901"/>
                  <a:pt x="1300863" y="117945"/>
                </a:cubicBezTo>
                <a:cubicBezTo>
                  <a:pt x="1321566" y="79989"/>
                  <a:pt x="1342845" y="69062"/>
                  <a:pt x="1356072" y="59286"/>
                </a:cubicBezTo>
                <a:cubicBezTo>
                  <a:pt x="1369299" y="49510"/>
                  <a:pt x="1363548" y="45484"/>
                  <a:pt x="1380226" y="59286"/>
                </a:cubicBezTo>
                <a:cubicBezTo>
                  <a:pt x="1396904" y="73088"/>
                  <a:pt x="1433135" y="96091"/>
                  <a:pt x="1456139" y="142099"/>
                </a:cubicBezTo>
                <a:cubicBezTo>
                  <a:pt x="1479143" y="188107"/>
                  <a:pt x="1488344" y="143825"/>
                  <a:pt x="1518249" y="335331"/>
                </a:cubicBezTo>
                <a:cubicBezTo>
                  <a:pt x="1548154" y="526837"/>
                  <a:pt x="1607964" y="1104808"/>
                  <a:pt x="1635568" y="1291138"/>
                </a:cubicBezTo>
                <a:cubicBezTo>
                  <a:pt x="1663172" y="1477468"/>
                  <a:pt x="1663748" y="1416508"/>
                  <a:pt x="1683876" y="1453314"/>
                </a:cubicBezTo>
                <a:cubicBezTo>
                  <a:pt x="1704004" y="1490120"/>
                  <a:pt x="1725858" y="1503347"/>
                  <a:pt x="1756338" y="1511974"/>
                </a:cubicBezTo>
                <a:cubicBezTo>
                  <a:pt x="1786818" y="1520601"/>
                  <a:pt x="1826787" y="1512837"/>
                  <a:pt x="1866756" y="150507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n-GB" sz="2400"/>
          </a:p>
        </p:txBody>
      </p:sp>
      <p:sp>
        <p:nvSpPr>
          <p:cNvPr id="5" name="TextBox 4"/>
          <p:cNvSpPr txBox="1"/>
          <p:nvPr/>
        </p:nvSpPr>
        <p:spPr>
          <a:xfrm>
            <a:off x="6876087" y="6369330"/>
            <a:ext cx="1501357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i="1" dirty="0" err="1"/>
              <a:t>Munchnoi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114592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9816" y="188643"/>
            <a:ext cx="260680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dirty="0">
                <a:solidFill>
                  <a:prstClr val="black"/>
                </a:solidFill>
                <a:latin typeface="Calibri"/>
              </a:rPr>
              <a:t>Is </a:t>
            </a:r>
            <a:r>
              <a:rPr lang="fr-CH" sz="3600" dirty="0" err="1">
                <a:solidFill>
                  <a:prstClr val="black"/>
                </a:solidFill>
                <a:latin typeface="Calibri"/>
              </a:rPr>
              <a:t>it</a:t>
            </a:r>
            <a:r>
              <a:rPr lang="fr-CH" sz="3600" dirty="0">
                <a:solidFill>
                  <a:prstClr val="black"/>
                </a:solidFill>
                <a:latin typeface="Calibri"/>
              </a:rPr>
              <a:t> the end?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0249" y="902618"/>
            <a:ext cx="9208739" cy="538609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3200" dirty="0" err="1">
                <a:solidFill>
                  <a:prstClr val="black"/>
                </a:solidFill>
                <a:latin typeface="Calibri"/>
              </a:rPr>
              <a:t>Certainly</a:t>
            </a:r>
            <a:r>
              <a:rPr lang="fr-CH" sz="3200" dirty="0">
                <a:solidFill>
                  <a:prstClr val="black"/>
                </a:solidFill>
                <a:latin typeface="Calibri"/>
              </a:rPr>
              <a:t> not! </a:t>
            </a:r>
          </a:p>
          <a:p>
            <a:r>
              <a:rPr lang="fr-CH" sz="2800" dirty="0">
                <a:solidFill>
                  <a:prstClr val="black"/>
                </a:solidFill>
                <a:latin typeface="Calibri"/>
              </a:rPr>
              <a:t>  -- </a:t>
            </a:r>
            <a:r>
              <a:rPr lang="fr-CH" sz="2800" dirty="0" err="1">
                <a:solidFill>
                  <a:prstClr val="black"/>
                </a:solidFill>
                <a:latin typeface="Calibri"/>
              </a:rPr>
              <a:t>Dark</a:t>
            </a: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err="1">
                <a:solidFill>
                  <a:prstClr val="black"/>
                </a:solidFill>
                <a:latin typeface="Calibri"/>
              </a:rPr>
              <a:t>matter</a:t>
            </a:r>
            <a:endParaRPr lang="fr-CH" sz="2800" dirty="0">
              <a:solidFill>
                <a:prstClr val="black"/>
              </a:solidFill>
              <a:latin typeface="Calibri"/>
            </a:endParaRPr>
          </a:p>
          <a:p>
            <a:r>
              <a:rPr lang="fr-CH" sz="2800" dirty="0">
                <a:solidFill>
                  <a:prstClr val="black"/>
                </a:solidFill>
                <a:latin typeface="Calibri"/>
              </a:rPr>
              <a:t>  -- Baryon </a:t>
            </a:r>
            <a:r>
              <a:rPr lang="fr-CH" sz="2800" dirty="0" err="1">
                <a:solidFill>
                  <a:prstClr val="black"/>
                </a:solidFill>
                <a:latin typeface="Calibri"/>
              </a:rPr>
              <a:t>Asymmetry</a:t>
            </a:r>
            <a:r>
              <a:rPr lang="fr-CH" sz="280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fr-CH" sz="2800" dirty="0" err="1">
                <a:solidFill>
                  <a:prstClr val="black"/>
                </a:solidFill>
                <a:latin typeface="Calibri"/>
              </a:rPr>
              <a:t>Universe</a:t>
            </a:r>
            <a:endParaRPr lang="fr-CH" sz="2800" dirty="0">
              <a:solidFill>
                <a:prstClr val="black"/>
              </a:solidFill>
              <a:latin typeface="Calibri"/>
            </a:endParaRPr>
          </a:p>
          <a:p>
            <a:r>
              <a:rPr lang="fr-CH" sz="2800" dirty="0">
                <a:solidFill>
                  <a:prstClr val="black"/>
                </a:solidFill>
                <a:latin typeface="Calibri"/>
              </a:rPr>
              <a:t>  -- Neutrino masses </a:t>
            </a:r>
          </a:p>
          <a:p>
            <a:endParaRPr lang="fr-CH" sz="1600" dirty="0">
              <a:solidFill>
                <a:prstClr val="black"/>
              </a:solidFill>
              <a:latin typeface="Calibri"/>
            </a:endParaRPr>
          </a:p>
          <a:p>
            <a:r>
              <a:rPr lang="fr-CH" sz="2800" dirty="0">
                <a:solidFill>
                  <a:prstClr val="black"/>
                </a:solidFill>
                <a:latin typeface="Calibri"/>
              </a:rPr>
              <a:t>are </a:t>
            </a:r>
            <a:r>
              <a:rPr lang="fr-CH" sz="2800" dirty="0" err="1">
                <a:solidFill>
                  <a:prstClr val="black"/>
                </a:solidFill>
                <a:latin typeface="Calibri"/>
              </a:rPr>
              <a:t>experimental</a:t>
            </a: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err="1">
                <a:solidFill>
                  <a:prstClr val="black"/>
                </a:solidFill>
                <a:latin typeface="Calibri"/>
              </a:rPr>
              <a:t>proofs</a:t>
            </a: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err="1">
                <a:solidFill>
                  <a:prstClr val="black"/>
                </a:solidFill>
                <a:latin typeface="Calibri"/>
              </a:rPr>
              <a:t>that</a:t>
            </a: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err="1">
                <a:solidFill>
                  <a:prstClr val="black"/>
                </a:solidFill>
                <a:latin typeface="Calibri"/>
              </a:rPr>
              <a:t>there</a:t>
            </a: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fr-CH" sz="2800" dirty="0">
                <a:solidFill>
                  <a:prstClr val="black"/>
                </a:solidFill>
                <a:latin typeface="Calibri"/>
              </a:rPr>
              <a:t> more to </a:t>
            </a:r>
            <a:r>
              <a:rPr lang="fr-CH" sz="2800" dirty="0" err="1">
                <a:solidFill>
                  <a:prstClr val="black"/>
                </a:solidFill>
                <a:latin typeface="Calibri"/>
              </a:rPr>
              <a:t>understand</a:t>
            </a:r>
            <a:r>
              <a:rPr lang="fr-CH" sz="28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r>
              <a:rPr lang="fr-CH" sz="3200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fr-CH" sz="3200" b="1" dirty="0" err="1">
                <a:solidFill>
                  <a:srgbClr val="FF0000"/>
                </a:solidFill>
                <a:latin typeface="Calibri"/>
              </a:rPr>
              <a:t>We</a:t>
            </a:r>
            <a:r>
              <a:rPr lang="fr-CH" sz="3200" b="1" dirty="0">
                <a:solidFill>
                  <a:srgbClr val="FF0000"/>
                </a:solidFill>
                <a:latin typeface="Calibri"/>
              </a:rPr>
              <a:t> must continue </a:t>
            </a:r>
            <a:r>
              <a:rPr lang="fr-CH" sz="3200" b="1" dirty="0" err="1">
                <a:solidFill>
                  <a:srgbClr val="FF0000"/>
                </a:solidFill>
                <a:latin typeface="Calibri"/>
              </a:rPr>
              <a:t>our</a:t>
            </a:r>
            <a:r>
              <a:rPr lang="fr-CH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CH" sz="3200" b="1" dirty="0" err="1">
                <a:solidFill>
                  <a:srgbClr val="FF0000"/>
                </a:solidFill>
                <a:latin typeface="Calibri"/>
              </a:rPr>
              <a:t>quest</a:t>
            </a:r>
            <a:r>
              <a:rPr lang="fr-CH" sz="3200" b="1" dirty="0">
                <a:solidFill>
                  <a:srgbClr val="FF0000"/>
                </a:solidFill>
                <a:latin typeface="Calibri"/>
              </a:rPr>
              <a:t>, but  </a:t>
            </a:r>
            <a:r>
              <a:rPr lang="fr-CH" sz="3600" b="1" dirty="0">
                <a:solidFill>
                  <a:prstClr val="black"/>
                </a:solidFill>
                <a:latin typeface="Calibri"/>
              </a:rPr>
              <a:t>HOW?</a:t>
            </a:r>
            <a:br>
              <a:rPr lang="fr-CH" sz="3600" b="1" dirty="0">
                <a:solidFill>
                  <a:prstClr val="black"/>
                </a:solidFill>
                <a:latin typeface="Calibri"/>
              </a:rPr>
            </a:br>
            <a:endParaRPr lang="fr-CH" sz="1600" b="1" dirty="0">
              <a:solidFill>
                <a:prstClr val="black"/>
              </a:solidFill>
              <a:latin typeface="Calibri"/>
            </a:endParaRPr>
          </a:p>
          <a:p>
            <a:r>
              <a:rPr lang="fr-CH" sz="3200" b="1" dirty="0">
                <a:solidFill>
                  <a:srgbClr val="C00000"/>
                </a:solidFill>
                <a:latin typeface="Calibri"/>
              </a:rPr>
              <a:t>Direct observation of new </a:t>
            </a:r>
            <a:r>
              <a:rPr lang="fr-CH" sz="3200" b="1" dirty="0" err="1">
                <a:solidFill>
                  <a:srgbClr val="C00000"/>
                </a:solidFill>
                <a:latin typeface="Calibri"/>
              </a:rPr>
              <a:t>particles</a:t>
            </a:r>
            <a:r>
              <a:rPr lang="fr-CH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(but not </a:t>
            </a:r>
            <a:r>
              <a:rPr lang="fr-CH" sz="2000" dirty="0" err="1">
                <a:solidFill>
                  <a:prstClr val="black"/>
                </a:solidFill>
                <a:latin typeface="Calibri"/>
              </a:rPr>
              <a:t>only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!)</a:t>
            </a:r>
          </a:p>
          <a:p>
            <a:r>
              <a:rPr lang="fr-CH" sz="3200" b="1" dirty="0">
                <a:solidFill>
                  <a:srgbClr val="C00000"/>
                </a:solidFill>
                <a:latin typeface="Calibri"/>
              </a:rPr>
              <a:t>New </a:t>
            </a:r>
            <a:r>
              <a:rPr lang="fr-CH" sz="3200" b="1" dirty="0" err="1">
                <a:solidFill>
                  <a:srgbClr val="C00000"/>
                </a:solidFill>
                <a:latin typeface="Calibri"/>
              </a:rPr>
              <a:t>phenomena</a:t>
            </a:r>
            <a:r>
              <a:rPr lang="fr-CH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(ex: </a:t>
            </a:r>
            <a:r>
              <a:rPr lang="fr-CH" sz="2000" dirty="0" err="1">
                <a:solidFill>
                  <a:prstClr val="black"/>
                </a:solidFill>
                <a:latin typeface="Calibri"/>
              </a:rPr>
              <a:t>Neutral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>
                <a:solidFill>
                  <a:prstClr val="black"/>
                </a:solidFill>
                <a:latin typeface="Calibri"/>
              </a:rPr>
              <a:t>currents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, neutrino oscillations, CP violation.. )</a:t>
            </a:r>
            <a:endParaRPr lang="fr-CH" sz="3200" b="1" dirty="0">
              <a:solidFill>
                <a:prstClr val="black"/>
              </a:solidFill>
              <a:latin typeface="Calibri"/>
            </a:endParaRPr>
          </a:p>
          <a:p>
            <a:r>
              <a:rPr lang="fr-CH" sz="3200" b="1" dirty="0" err="1">
                <a:solidFill>
                  <a:srgbClr val="C00000"/>
                </a:solidFill>
                <a:latin typeface="Calibri"/>
              </a:rPr>
              <a:t>Deviations</a:t>
            </a:r>
            <a:r>
              <a:rPr lang="fr-CH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>
                <a:solidFill>
                  <a:srgbClr val="C00000"/>
                </a:solidFill>
                <a:latin typeface="Calibri"/>
              </a:rPr>
              <a:t>from</a:t>
            </a:r>
            <a:r>
              <a:rPr lang="fr-CH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>
                <a:solidFill>
                  <a:srgbClr val="C00000"/>
                </a:solidFill>
                <a:latin typeface="Calibri"/>
              </a:rPr>
              <a:t>precise</a:t>
            </a:r>
            <a:r>
              <a:rPr lang="fr-CH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>
                <a:solidFill>
                  <a:srgbClr val="C00000"/>
                </a:solidFill>
                <a:latin typeface="Calibri"/>
              </a:rPr>
              <a:t>predictions</a:t>
            </a:r>
            <a:r>
              <a:rPr lang="fr-CH" sz="3200" b="1" dirty="0">
                <a:solidFill>
                  <a:srgbClr val="C00000"/>
                </a:solidFill>
                <a:latin typeface="Calibri"/>
              </a:rPr>
              <a:t> </a:t>
            </a:r>
            <a:br>
              <a:rPr lang="fr-CH" sz="3200" b="1" dirty="0">
                <a:solidFill>
                  <a:srgbClr val="C00000"/>
                </a:solidFill>
                <a:latin typeface="Calibri"/>
              </a:rPr>
            </a:br>
            <a:r>
              <a:rPr lang="fr-CH" dirty="0">
                <a:solidFill>
                  <a:prstClr val="black"/>
                </a:solidFill>
                <a:latin typeface="Calibri"/>
              </a:rPr>
              <a:t>(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ref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. Uranus to Neptune,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Mercury’s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perihelion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, </a:t>
            </a:r>
          </a:p>
          <a:p>
            <a:r>
              <a:rPr lang="fr-CH" dirty="0">
                <a:solidFill>
                  <a:prstClr val="black"/>
                </a:solidFill>
                <a:latin typeface="Calibri"/>
              </a:rPr>
              <a:t>      top and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Higgs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predictions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from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LEP/SLC/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Tevatron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/B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factories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, g-2, etc…)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86774-0A18-4A2D-9531-51B8D31473C4}" type="datetime1">
              <a:rPr lang="fr-CH" smtClean="0"/>
              <a:t>17.03.2025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Challenges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11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439816" y="2379649"/>
            <a:ext cx="297151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err="1"/>
              <a:t>these</a:t>
            </a:r>
            <a:r>
              <a:rPr lang="fr-CH" dirty="0"/>
              <a:t> </a:t>
            </a:r>
            <a:r>
              <a:rPr lang="fr-CH" u="sng" dirty="0" err="1" smtClean="0"/>
              <a:t>facts</a:t>
            </a:r>
            <a:r>
              <a:rPr lang="fr-CH" dirty="0" smtClean="0"/>
              <a:t> </a:t>
            </a:r>
            <a:r>
              <a:rPr lang="fr-CH" dirty="0" err="1" smtClean="0"/>
              <a:t>may</a:t>
            </a:r>
            <a:r>
              <a:rPr lang="fr-CH" dirty="0" smtClean="0"/>
              <a:t> or do </a:t>
            </a:r>
            <a:r>
              <a:rPr lang="fr-CH" dirty="0" err="1" smtClean="0"/>
              <a:t>require</a:t>
            </a:r>
            <a:r>
              <a:rPr lang="fr-CH" dirty="0" smtClean="0"/>
              <a:t> </a:t>
            </a:r>
            <a:endParaRPr lang="fr-CH" dirty="0"/>
          </a:p>
          <a:p>
            <a:r>
              <a:rPr lang="fr-CH" dirty="0" err="1"/>
              <a:t>particle</a:t>
            </a:r>
            <a:r>
              <a:rPr lang="fr-CH" dirty="0"/>
              <a:t> </a:t>
            </a:r>
            <a:r>
              <a:rPr lang="fr-CH" dirty="0" err="1"/>
              <a:t>physics</a:t>
            </a:r>
            <a:r>
              <a:rPr lang="fr-CH" dirty="0"/>
              <a:t> </a:t>
            </a:r>
            <a:r>
              <a:rPr lang="fr-CH" dirty="0" err="1"/>
              <a:t>explanations</a:t>
            </a:r>
            <a:r>
              <a:rPr lang="fr-CH" dirty="0"/>
              <a:t>.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570495" y="2141240"/>
            <a:ext cx="331236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To </a:t>
            </a:r>
            <a:r>
              <a:rPr lang="fr-CH" dirty="0" err="1"/>
              <a:t>which</a:t>
            </a:r>
            <a:r>
              <a:rPr lang="fr-CH" dirty="0"/>
              <a:t>, one </a:t>
            </a:r>
            <a:r>
              <a:rPr lang="fr-CH" dirty="0" err="1"/>
              <a:t>can</a:t>
            </a:r>
            <a:r>
              <a:rPr lang="fr-CH" dirty="0"/>
              <a:t> </a:t>
            </a:r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many</a:t>
            </a:r>
            <a:r>
              <a:rPr lang="fr-CH" dirty="0"/>
              <a:t> </a:t>
            </a:r>
            <a:r>
              <a:rPr lang="fr-CH" dirty="0" err="1"/>
              <a:t>theoretical</a:t>
            </a:r>
            <a:r>
              <a:rPr lang="fr-CH" dirty="0"/>
              <a:t> questions on the 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3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97"/>
          <a:stretch/>
        </p:blipFill>
        <p:spPr bwMode="auto">
          <a:xfrm>
            <a:off x="1775521" y="1012725"/>
            <a:ext cx="8960347" cy="582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5521" y="-11756"/>
            <a:ext cx="9601067" cy="779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fr-CH" sz="4267" dirty="0"/>
              <a:t>Compton </a:t>
            </a:r>
            <a:r>
              <a:rPr lang="fr-CH" sz="4267" dirty="0" err="1"/>
              <a:t>Polarimeter</a:t>
            </a:r>
            <a:r>
              <a:rPr lang="fr-CH" sz="4267" dirty="0"/>
              <a:t>:  Rates </a:t>
            </a:r>
            <a:endParaRPr lang="en-GB" sz="4267" dirty="0"/>
          </a:p>
        </p:txBody>
      </p:sp>
    </p:spTree>
    <p:extLst>
      <p:ext uri="{BB962C8B-B14F-4D97-AF65-F5344CB8AC3E}">
        <p14:creationId xmlns:p14="http://schemas.microsoft.com/office/powerpoint/2010/main" val="159131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1017" y="128634"/>
            <a:ext cx="2118128" cy="492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b="1" dirty="0" err="1"/>
              <a:t>Depolarization</a:t>
            </a:r>
            <a:endParaRPr lang="en-GB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" y="788708"/>
            <a:ext cx="4394200" cy="233909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This </a:t>
            </a:r>
            <a:r>
              <a:rPr lang="fr-CH" sz="2400" dirty="0" err="1"/>
              <a:t>is</a:t>
            </a:r>
            <a:r>
              <a:rPr lang="fr-CH" sz="2400" dirty="0"/>
              <a:t> not-</a:t>
            </a:r>
            <a:r>
              <a:rPr lang="fr-CH" sz="2400" dirty="0" err="1"/>
              <a:t>so</a:t>
            </a:r>
            <a:r>
              <a:rPr lang="fr-CH" sz="2400" dirty="0"/>
              <a:t> trivial in FCC-</a:t>
            </a:r>
            <a:r>
              <a:rPr lang="fr-CH" sz="2400" dirty="0" err="1"/>
              <a:t>ee</a:t>
            </a:r>
            <a:r>
              <a:rPr lang="fr-CH" sz="2400" dirty="0"/>
              <a:t>! </a:t>
            </a:r>
          </a:p>
          <a:p>
            <a:r>
              <a:rPr lang="fr-CH" sz="2400" dirty="0"/>
              <a:t>16700 </a:t>
            </a:r>
            <a:r>
              <a:rPr lang="fr-CH" sz="2400" dirty="0" err="1"/>
              <a:t>bunches</a:t>
            </a:r>
            <a:r>
              <a:rPr lang="fr-CH" sz="2400" dirty="0"/>
              <a:t> </a:t>
            </a:r>
            <a:r>
              <a:rPr lang="fr-CH" sz="2400" dirty="0" err="1"/>
              <a:t>circulate</a:t>
            </a:r>
            <a:r>
              <a:rPr lang="fr-CH" sz="2400" dirty="0"/>
              <a:t> </a:t>
            </a:r>
          </a:p>
          <a:p>
            <a:r>
              <a:rPr lang="fr-CH" sz="2400" dirty="0"/>
              <a:t>time-</a:t>
            </a:r>
            <a:r>
              <a:rPr lang="fr-CH" sz="2400" dirty="0" err="1"/>
              <a:t>between</a:t>
            </a:r>
            <a:r>
              <a:rPr lang="fr-CH" sz="2400" dirty="0"/>
              <a:t>-</a:t>
            </a:r>
            <a:r>
              <a:rPr lang="fr-CH" sz="2400" dirty="0" err="1"/>
              <a:t>bunches</a:t>
            </a:r>
            <a:r>
              <a:rPr lang="fr-CH" sz="2400" dirty="0"/>
              <a:t> = 19ns, </a:t>
            </a:r>
          </a:p>
          <a:p>
            <a:r>
              <a:rPr lang="fr-CH" sz="2400" dirty="0" err="1"/>
              <a:t>depolarize</a:t>
            </a:r>
            <a:r>
              <a:rPr lang="fr-CH" sz="2400" dirty="0"/>
              <a:t> one-and-</a:t>
            </a:r>
            <a:r>
              <a:rPr lang="fr-CH" sz="2400" dirty="0" err="1"/>
              <a:t>only</a:t>
            </a:r>
            <a:r>
              <a:rPr lang="fr-CH" sz="2400" dirty="0"/>
              <a:t>-one </a:t>
            </a:r>
          </a:p>
          <a:p>
            <a:r>
              <a:rPr lang="fr-CH" sz="2400" dirty="0"/>
              <a:t>of </a:t>
            </a:r>
            <a:r>
              <a:rPr lang="fr-CH" sz="2400" dirty="0" err="1"/>
              <a:t>them</a:t>
            </a:r>
            <a:r>
              <a:rPr lang="fr-CH" sz="2400" dirty="0"/>
              <a:t>. </a:t>
            </a:r>
          </a:p>
          <a:p>
            <a:r>
              <a:rPr lang="fr-CH" sz="2400" dirty="0"/>
              <a:t>Kicker must have </a:t>
            </a:r>
            <a:r>
              <a:rPr lang="fr-CH" sz="2400" dirty="0" err="1"/>
              <a:t>fast</a:t>
            </a:r>
            <a:r>
              <a:rPr lang="fr-CH" sz="2400" dirty="0"/>
              <a:t> (&lt;9ns) </a:t>
            </a:r>
            <a:r>
              <a:rPr lang="fr-CH" sz="2400" dirty="0" err="1"/>
              <a:t>rise</a:t>
            </a:r>
            <a:r>
              <a:rPr lang="fr-CH" sz="2400" dirty="0"/>
              <a:t>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693" y="718050"/>
            <a:ext cx="6674307" cy="618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329" y="3462294"/>
            <a:ext cx="5255907" cy="344708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r>
              <a:rPr lang="en-GB" sz="2400" dirty="0"/>
              <a:t>The LHC TF system works essentially on a bunch by bunch basis for 25ns. </a:t>
            </a:r>
            <a:br>
              <a:rPr lang="en-GB" sz="2400" dirty="0"/>
            </a:br>
            <a:r>
              <a:rPr lang="en-GB" sz="2400" dirty="0"/>
              <a:t>They would provide a transverse kick of up to ~20 </a:t>
            </a:r>
            <a:r>
              <a:rPr lang="en-GB" sz="2400" dirty="0" err="1"/>
              <a:t>mrad</a:t>
            </a:r>
            <a:r>
              <a:rPr lang="en-GB" sz="2400" dirty="0"/>
              <a:t> at the Z peak with ~10 MHz bandwidth. This is 10x more than what we may need-  </a:t>
            </a:r>
          </a:p>
          <a:p>
            <a:pPr marL="380962" indent="-380962">
              <a:buFont typeface="Wingdings" pitchFamily="2" charset="2"/>
              <a:buChar char="è"/>
            </a:pPr>
            <a:r>
              <a:rPr lang="en-GB" sz="2400" b="1" dirty="0"/>
              <a:t>a priori OK !</a:t>
            </a:r>
          </a:p>
          <a:p>
            <a:pPr marL="380962" indent="-380962">
              <a:buFont typeface="Wingdings" pitchFamily="2" charset="2"/>
              <a:buChar char="è"/>
            </a:pPr>
            <a:endParaRPr lang="fr-CH" sz="2400" b="1" dirty="0"/>
          </a:p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589" y="68631"/>
            <a:ext cx="7325323" cy="8617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b="1" dirty="0" err="1"/>
              <a:t>From</a:t>
            </a:r>
            <a:r>
              <a:rPr lang="fr-CH" sz="2400" b="1" dirty="0"/>
              <a:t> </a:t>
            </a:r>
            <a:r>
              <a:rPr lang="fr-CH" sz="2400" b="1" dirty="0" err="1"/>
              <a:t>resonant</a:t>
            </a:r>
            <a:r>
              <a:rPr lang="fr-CH" sz="2400" b="1" dirty="0"/>
              <a:t> </a:t>
            </a:r>
            <a:r>
              <a:rPr lang="fr-CH" sz="2400" b="1" dirty="0" err="1"/>
              <a:t>depolarization</a:t>
            </a:r>
            <a:r>
              <a:rPr lang="fr-CH" sz="2400" b="1" dirty="0"/>
              <a:t> to Center-of-mass </a:t>
            </a:r>
            <a:r>
              <a:rPr lang="fr-CH" sz="2400" b="1" dirty="0" err="1"/>
              <a:t>energy</a:t>
            </a:r>
            <a:endParaRPr lang="fr-CH" sz="2400" b="1" dirty="0"/>
          </a:p>
          <a:p>
            <a:r>
              <a:rPr lang="fr-CH" sz="2400" b="1" dirty="0"/>
              <a:t>                  -- 1. </a:t>
            </a:r>
            <a:r>
              <a:rPr lang="fr-CH" sz="2400" b="1" dirty="0" err="1"/>
              <a:t>from</a:t>
            </a:r>
            <a:r>
              <a:rPr lang="fr-CH" sz="2400" b="1" dirty="0"/>
              <a:t> spin tune to </a:t>
            </a:r>
            <a:r>
              <a:rPr lang="fr-CH" sz="2400" b="1" dirty="0" err="1"/>
              <a:t>beam</a:t>
            </a:r>
            <a:r>
              <a:rPr lang="fr-CH" sz="2400" b="1" dirty="0"/>
              <a:t> </a:t>
            </a:r>
            <a:r>
              <a:rPr lang="fr-CH" sz="2400" b="1" dirty="0" err="1"/>
              <a:t>energy</a:t>
            </a:r>
            <a:r>
              <a:rPr lang="fr-CH" sz="2400" b="1" dirty="0"/>
              <a:t>-- </a:t>
            </a:r>
            <a:endParaRPr lang="en-GB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2115" y="908722"/>
            <a:ext cx="11092572" cy="1231098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The spin tune </a:t>
            </a:r>
            <a:r>
              <a:rPr lang="fr-CH" sz="2400" dirty="0" err="1"/>
              <a:t>may</a:t>
            </a:r>
            <a:r>
              <a:rPr lang="fr-CH" sz="2400" dirty="0"/>
              <a:t> not </a:t>
            </a:r>
            <a:r>
              <a:rPr lang="fr-CH" sz="2400" dirty="0" err="1"/>
              <a:t>be</a:t>
            </a:r>
            <a:r>
              <a:rPr lang="fr-CH" sz="2400" dirty="0"/>
              <a:t> en exact </a:t>
            </a:r>
            <a:r>
              <a:rPr lang="fr-CH" sz="2400" dirty="0" err="1"/>
              <a:t>measurement</a:t>
            </a:r>
            <a:r>
              <a:rPr lang="fr-CH" sz="2400" dirty="0"/>
              <a:t> of the </a:t>
            </a:r>
            <a:r>
              <a:rPr lang="fr-CH" sz="2400" dirty="0" err="1"/>
              <a:t>average</a:t>
            </a:r>
            <a:r>
              <a:rPr lang="fr-CH" sz="2400" dirty="0"/>
              <a:t> of the </a:t>
            </a:r>
            <a:r>
              <a:rPr lang="fr-CH" sz="2400" dirty="0" err="1"/>
              <a:t>beam</a:t>
            </a:r>
            <a:r>
              <a:rPr lang="fr-CH" sz="2400" dirty="0"/>
              <a:t> </a:t>
            </a:r>
            <a:r>
              <a:rPr lang="fr-CH" sz="2400" dirty="0" err="1"/>
              <a:t>energy</a:t>
            </a:r>
            <a:r>
              <a:rPr lang="fr-CH" sz="2400" dirty="0"/>
              <a:t> </a:t>
            </a:r>
          </a:p>
          <a:p>
            <a:r>
              <a:rPr lang="fr-CH" sz="2400" dirty="0" err="1"/>
              <a:t>along</a:t>
            </a:r>
            <a:r>
              <a:rPr lang="fr-CH" sz="2400" dirty="0"/>
              <a:t> the </a:t>
            </a:r>
            <a:r>
              <a:rPr lang="fr-CH" sz="2400" dirty="0" err="1"/>
              <a:t>magnetic</a:t>
            </a:r>
            <a:r>
              <a:rPr lang="fr-CH" sz="2400" dirty="0"/>
              <a:t> </a:t>
            </a:r>
            <a:r>
              <a:rPr lang="fr-CH" sz="2400" dirty="0" err="1"/>
              <a:t>trajectory</a:t>
            </a:r>
            <a:r>
              <a:rPr lang="fr-CH" sz="2400" dirty="0"/>
              <a:t> of </a:t>
            </a:r>
            <a:r>
              <a:rPr lang="fr-CH" sz="2400" dirty="0" err="1"/>
              <a:t>particles</a:t>
            </a:r>
            <a:r>
              <a:rPr lang="fr-CH" sz="2400" dirty="0"/>
              <a:t>. </a:t>
            </a:r>
            <a:r>
              <a:rPr lang="fr-CH" sz="2400" dirty="0" err="1"/>
              <a:t>Additional</a:t>
            </a:r>
            <a:r>
              <a:rPr lang="fr-CH" sz="2400" dirty="0"/>
              <a:t> spin rotations </a:t>
            </a:r>
            <a:r>
              <a:rPr lang="fr-CH" sz="2400" dirty="0" err="1"/>
              <a:t>may</a:t>
            </a:r>
            <a:r>
              <a:rPr lang="fr-CH" sz="2400" dirty="0"/>
              <a:t> </a:t>
            </a:r>
            <a:r>
              <a:rPr lang="fr-CH" sz="2400" dirty="0" err="1"/>
              <a:t>bias</a:t>
            </a:r>
            <a:r>
              <a:rPr lang="fr-CH" sz="2400" dirty="0"/>
              <a:t> the issue. </a:t>
            </a:r>
          </a:p>
          <a:p>
            <a:r>
              <a:rPr lang="fr-CH" sz="2400" i="1" dirty="0"/>
              <a:t>Anton </a:t>
            </a:r>
            <a:r>
              <a:rPr lang="fr-CH" sz="2400" i="1" dirty="0" err="1"/>
              <a:t>Bogomyagkov</a:t>
            </a:r>
            <a:r>
              <a:rPr lang="fr-CH" sz="2400" i="1" dirty="0"/>
              <a:t> </a:t>
            </a:r>
            <a:r>
              <a:rPr lang="fr-CH" sz="2400" dirty="0"/>
              <a:t>and </a:t>
            </a:r>
            <a:r>
              <a:rPr lang="fr-CH" sz="2400" i="1" dirty="0" err="1"/>
              <a:t>Eliana</a:t>
            </a:r>
            <a:r>
              <a:rPr lang="fr-CH" sz="2400" i="1" dirty="0"/>
              <a:t> </a:t>
            </a:r>
            <a:r>
              <a:rPr lang="fr-CH" sz="2400" i="1" dirty="0" err="1"/>
              <a:t>Gianfelice</a:t>
            </a:r>
            <a:r>
              <a:rPr lang="fr-CH" sz="2400" i="1" dirty="0"/>
              <a:t> </a:t>
            </a:r>
            <a:r>
              <a:rPr lang="fr-CH" sz="2400" dirty="0"/>
              <a:t>have made </a:t>
            </a:r>
            <a:r>
              <a:rPr lang="fr-CH" sz="2400" dirty="0" err="1"/>
              <a:t>many</a:t>
            </a:r>
            <a:r>
              <a:rPr lang="fr-CH" sz="2400" dirty="0"/>
              <a:t>  </a:t>
            </a:r>
            <a:r>
              <a:rPr lang="fr-CH" sz="2400" dirty="0" err="1"/>
              <a:t>estimates</a:t>
            </a:r>
            <a:r>
              <a:rPr lang="fr-CH" sz="2400" dirty="0"/>
              <a:t>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154" y="2151436"/>
            <a:ext cx="8776682" cy="307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en-GB" sz="2400" dirty="0"/>
              <a:t>synchrotron oscillations                                        </a:t>
            </a:r>
            <a:r>
              <a:rPr lang="en-GB" sz="2400" dirty="0">
                <a:sym typeface="Symbol"/>
              </a:rPr>
              <a:t>E/E           -2 10</a:t>
            </a:r>
            <a:r>
              <a:rPr lang="en-GB" sz="2400" baseline="30000" dirty="0">
                <a:sym typeface="Symbol"/>
              </a:rPr>
              <a:t>-14</a:t>
            </a:r>
            <a:r>
              <a:rPr lang="en-GB" sz="2400" dirty="0"/>
              <a:t>        </a:t>
            </a:r>
          </a:p>
          <a:p>
            <a:r>
              <a:rPr lang="en-GB" sz="2400" dirty="0"/>
              <a:t>Energy dependent momentum compaction      </a:t>
            </a:r>
            <a:r>
              <a:rPr lang="en-GB" sz="2400" dirty="0">
                <a:sym typeface="Symbol"/>
              </a:rPr>
              <a:t>E/E               10</a:t>
            </a:r>
            <a:r>
              <a:rPr lang="en-GB" sz="2400" baseline="30000" dirty="0">
                <a:sym typeface="Symbol"/>
              </a:rPr>
              <a:t>-7</a:t>
            </a:r>
          </a:p>
          <a:p>
            <a:r>
              <a:rPr lang="fr-CH" sz="2400" dirty="0" err="1">
                <a:sym typeface="Symbol"/>
              </a:rPr>
              <a:t>Solenoid</a:t>
            </a:r>
            <a:r>
              <a:rPr lang="fr-CH" sz="2400" dirty="0">
                <a:sym typeface="Symbol"/>
              </a:rPr>
              <a:t> compensation                                                              2 </a:t>
            </a:r>
            <a:r>
              <a:rPr lang="en-GB" sz="2400" dirty="0">
                <a:sym typeface="Symbol"/>
              </a:rPr>
              <a:t>10</a:t>
            </a:r>
            <a:r>
              <a:rPr lang="en-GB" sz="2400" baseline="30000" dirty="0">
                <a:sym typeface="Symbol"/>
              </a:rPr>
              <a:t>-11</a:t>
            </a:r>
          </a:p>
          <a:p>
            <a:r>
              <a:rPr lang="en-GB" sz="2400" dirty="0">
                <a:sym typeface="Symbol"/>
              </a:rPr>
              <a:t>Horizontal </a:t>
            </a:r>
            <a:r>
              <a:rPr lang="en-GB" sz="2400" dirty="0" err="1">
                <a:sym typeface="Symbol"/>
              </a:rPr>
              <a:t>betatron</a:t>
            </a:r>
            <a:r>
              <a:rPr lang="en-GB" sz="2400" dirty="0">
                <a:sym typeface="Symbol"/>
              </a:rPr>
              <a:t> oscillations </a:t>
            </a:r>
            <a:r>
              <a:rPr lang="en-GB" sz="2400" baseline="30000" dirty="0">
                <a:sym typeface="Symbol"/>
              </a:rPr>
              <a:t> </a:t>
            </a:r>
            <a:r>
              <a:rPr lang="en-GB" sz="2400" dirty="0">
                <a:sym typeface="Symbol"/>
              </a:rPr>
              <a:t>                     </a:t>
            </a:r>
            <a:r>
              <a:rPr lang="en-GB" sz="2400" dirty="0"/>
              <a:t>     </a:t>
            </a:r>
            <a:r>
              <a:rPr lang="en-GB" sz="2400" dirty="0">
                <a:sym typeface="Symbol"/>
              </a:rPr>
              <a:t>E/E         2.5 10</a:t>
            </a:r>
            <a:r>
              <a:rPr lang="en-GB" sz="2400" baseline="30000" dirty="0">
                <a:sym typeface="Symbol"/>
              </a:rPr>
              <a:t>-7</a:t>
            </a:r>
          </a:p>
          <a:p>
            <a:r>
              <a:rPr lang="fr-CH" sz="2400" dirty="0">
                <a:sym typeface="Symbol"/>
              </a:rPr>
              <a:t>Horizontal correctors*)  </a:t>
            </a:r>
            <a:r>
              <a:rPr lang="fr-CH" sz="2400" dirty="0">
                <a:solidFill>
                  <a:srgbClr val="FF0000"/>
                </a:solidFill>
                <a:sym typeface="Symbol"/>
              </a:rPr>
              <a:t>		             </a:t>
            </a:r>
            <a:r>
              <a:rPr lang="en-GB" sz="2400" dirty="0">
                <a:sym typeface="Symbol"/>
              </a:rPr>
              <a:t>E/E         2.5 10</a:t>
            </a:r>
            <a:r>
              <a:rPr lang="en-GB" sz="2400" baseline="30000" dirty="0">
                <a:sym typeface="Symbol"/>
              </a:rPr>
              <a:t>-7</a:t>
            </a:r>
          </a:p>
          <a:p>
            <a:r>
              <a:rPr lang="fr-CH" sz="2400" dirty="0">
                <a:sym typeface="Symbol"/>
              </a:rPr>
              <a:t>Vertical </a:t>
            </a:r>
            <a:r>
              <a:rPr lang="fr-CH" sz="2400" dirty="0" err="1">
                <a:sym typeface="Symbol"/>
              </a:rPr>
              <a:t>betatron</a:t>
            </a:r>
            <a:r>
              <a:rPr lang="fr-CH" sz="2400" dirty="0">
                <a:sym typeface="Symbol"/>
              </a:rPr>
              <a:t> oscillations **)                          </a:t>
            </a:r>
            <a:r>
              <a:rPr lang="en-GB" sz="2400" dirty="0">
                <a:sym typeface="Symbol"/>
              </a:rPr>
              <a:t>E/E         2.5 10</a:t>
            </a:r>
            <a:r>
              <a:rPr lang="en-GB" sz="2400" baseline="30000" dirty="0">
                <a:sym typeface="Symbol"/>
              </a:rPr>
              <a:t>-7</a:t>
            </a:r>
            <a:endParaRPr lang="en-GB" sz="2400" dirty="0">
              <a:sym typeface="Symbol"/>
            </a:endParaRPr>
          </a:p>
          <a:p>
            <a:r>
              <a:rPr lang="fr-CH" sz="2400" dirty="0" err="1">
                <a:sym typeface="Symbol"/>
              </a:rPr>
              <a:t>Uncertainty</a:t>
            </a:r>
            <a:r>
              <a:rPr lang="fr-CH" sz="2400" dirty="0">
                <a:sym typeface="Symbol"/>
              </a:rPr>
              <a:t> in </a:t>
            </a:r>
            <a:r>
              <a:rPr lang="fr-CH" sz="2400" dirty="0" err="1">
                <a:sym typeface="Symbol"/>
              </a:rPr>
              <a:t>chromaticity</a:t>
            </a:r>
            <a:r>
              <a:rPr lang="fr-CH" sz="2400" dirty="0">
                <a:sym typeface="Symbol"/>
              </a:rPr>
              <a:t> correction  O(10</a:t>
            </a:r>
            <a:r>
              <a:rPr lang="fr-CH" sz="2400" baseline="30000" dirty="0">
                <a:sym typeface="Symbol"/>
              </a:rPr>
              <a:t>-6</a:t>
            </a:r>
            <a:r>
              <a:rPr lang="fr-CH" sz="2400" dirty="0">
                <a:sym typeface="Symbol"/>
              </a:rPr>
              <a:t> ) </a:t>
            </a:r>
            <a:r>
              <a:rPr lang="en-GB" sz="2400" dirty="0">
                <a:sym typeface="Symbol"/>
              </a:rPr>
              <a:t>E/E</a:t>
            </a:r>
            <a:r>
              <a:rPr lang="fr-CH" sz="2400" dirty="0">
                <a:sym typeface="Symbol"/>
              </a:rPr>
              <a:t>         5 </a:t>
            </a:r>
            <a:r>
              <a:rPr lang="en-GB" sz="2400" dirty="0">
                <a:sym typeface="Symbol"/>
              </a:rPr>
              <a:t> 10</a:t>
            </a:r>
            <a:r>
              <a:rPr lang="en-GB" sz="2400" baseline="30000" dirty="0">
                <a:sym typeface="Symbol"/>
              </a:rPr>
              <a:t>-8</a:t>
            </a:r>
          </a:p>
          <a:p>
            <a:r>
              <a:rPr lang="fr-CH" sz="2400" dirty="0"/>
              <a:t>invariant mass shift due to </a:t>
            </a:r>
            <a:r>
              <a:rPr lang="fr-CH" sz="2400" dirty="0" err="1"/>
              <a:t>beam</a:t>
            </a:r>
            <a:r>
              <a:rPr lang="fr-CH" sz="2400" dirty="0"/>
              <a:t> </a:t>
            </a:r>
            <a:r>
              <a:rPr lang="fr-CH" sz="2400" dirty="0" err="1"/>
              <a:t>potential</a:t>
            </a:r>
            <a:r>
              <a:rPr lang="fr-CH" sz="2400" dirty="0"/>
              <a:t>                           4 10</a:t>
            </a:r>
            <a:r>
              <a:rPr lang="fr-CH" sz="2400" baseline="30000" dirty="0"/>
              <a:t>-10</a:t>
            </a:r>
            <a:r>
              <a:rPr lang="fr-CH" sz="2400" dirty="0"/>
              <a:t>    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7939" y="5551689"/>
            <a:ext cx="10508630" cy="985070"/>
          </a:xfrm>
          <a:prstGeom prst="rect">
            <a:avLst/>
          </a:prstGeom>
          <a:solidFill>
            <a:schemeClr val="bg2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en-GB" sz="1867" dirty="0">
                <a:sym typeface="Symbol"/>
              </a:rPr>
              <a:t>*) 2.5 10</a:t>
            </a:r>
            <a:r>
              <a:rPr lang="en-GB" sz="1867" baseline="30000" dirty="0">
                <a:sym typeface="Symbol"/>
              </a:rPr>
              <a:t>-6</a:t>
            </a:r>
            <a:r>
              <a:rPr lang="en-GB" sz="1867" dirty="0">
                <a:sym typeface="Symbol"/>
              </a:rPr>
              <a:t> </a:t>
            </a:r>
            <a:r>
              <a:rPr lang="fr-CH" sz="1867" dirty="0">
                <a:sym typeface="Symbol"/>
              </a:rPr>
              <a:t>if horizontal </a:t>
            </a:r>
            <a:r>
              <a:rPr lang="fr-CH" sz="1867" dirty="0" err="1">
                <a:sym typeface="Symbol"/>
              </a:rPr>
              <a:t>orbit</a:t>
            </a:r>
            <a:r>
              <a:rPr lang="fr-CH" sz="1867" dirty="0">
                <a:sym typeface="Symbol"/>
              </a:rPr>
              <a:t> change by &gt;0.8mm </a:t>
            </a:r>
            <a:r>
              <a:rPr lang="fr-CH" sz="1867" dirty="0" err="1">
                <a:sym typeface="Symbol"/>
              </a:rPr>
              <a:t>between</a:t>
            </a:r>
            <a:r>
              <a:rPr lang="fr-CH" sz="1867" dirty="0">
                <a:sym typeface="Symbol"/>
              </a:rPr>
              <a:t> calibration </a:t>
            </a:r>
            <a:r>
              <a:rPr lang="fr-CH" sz="1867" dirty="0" err="1">
                <a:sym typeface="Symbol"/>
              </a:rPr>
              <a:t>is</a:t>
            </a:r>
            <a:r>
              <a:rPr lang="fr-CH" sz="1867" dirty="0">
                <a:sym typeface="Symbol"/>
              </a:rPr>
              <a:t> </a:t>
            </a:r>
            <a:r>
              <a:rPr lang="fr-CH" sz="1867" dirty="0" err="1">
                <a:sym typeface="Symbol"/>
              </a:rPr>
              <a:t>unnoticed</a:t>
            </a:r>
            <a:endParaRPr lang="en-GB" sz="1867" dirty="0">
              <a:sym typeface="Symbol"/>
            </a:endParaRPr>
          </a:p>
          <a:p>
            <a:r>
              <a:rPr lang="fr-CH" sz="1867" dirty="0">
                <a:sym typeface="Symbol"/>
              </a:rPr>
              <a:t>or if </a:t>
            </a:r>
            <a:r>
              <a:rPr lang="fr-CH" sz="1867" dirty="0" err="1">
                <a:sym typeface="Symbol"/>
              </a:rPr>
              <a:t>quadrupole</a:t>
            </a:r>
            <a:r>
              <a:rPr lang="fr-CH" sz="1867" dirty="0">
                <a:sym typeface="Symbol"/>
              </a:rPr>
              <a:t> </a:t>
            </a:r>
            <a:r>
              <a:rPr lang="fr-CH" sz="1867" dirty="0" err="1">
                <a:sym typeface="Symbol"/>
              </a:rPr>
              <a:t>stability</a:t>
            </a:r>
            <a:r>
              <a:rPr lang="fr-CH" sz="1867" dirty="0">
                <a:sym typeface="Symbol"/>
              </a:rPr>
              <a:t> </a:t>
            </a:r>
            <a:r>
              <a:rPr lang="fr-CH" sz="1867" dirty="0" err="1">
                <a:sym typeface="Symbol"/>
              </a:rPr>
              <a:t>worse</a:t>
            </a:r>
            <a:r>
              <a:rPr lang="fr-CH" sz="1867" dirty="0">
                <a:sym typeface="Symbol"/>
              </a:rPr>
              <a:t> </a:t>
            </a:r>
            <a:r>
              <a:rPr lang="fr-CH" sz="1867" dirty="0" err="1">
                <a:sym typeface="Symbol"/>
              </a:rPr>
              <a:t>than</a:t>
            </a:r>
            <a:r>
              <a:rPr lang="fr-CH" sz="1867" dirty="0">
                <a:sym typeface="Symbol"/>
              </a:rPr>
              <a:t> 5 microns over </a:t>
            </a:r>
            <a:r>
              <a:rPr lang="fr-CH" sz="1867" dirty="0" err="1">
                <a:sym typeface="Symbol"/>
              </a:rPr>
              <a:t>that</a:t>
            </a:r>
            <a:r>
              <a:rPr lang="fr-CH" sz="1867" dirty="0">
                <a:sym typeface="Symbol"/>
              </a:rPr>
              <a:t> time.   </a:t>
            </a:r>
            <a:r>
              <a:rPr lang="fr-CH" sz="1867" dirty="0" err="1">
                <a:solidFill>
                  <a:srgbClr val="FF0000"/>
                </a:solidFill>
                <a:sym typeface="Symbol"/>
              </a:rPr>
              <a:t>consider</a:t>
            </a:r>
            <a:r>
              <a:rPr lang="fr-CH" sz="1867" dirty="0">
                <a:solidFill>
                  <a:srgbClr val="FF0000"/>
                </a:solidFill>
                <a:sym typeface="Symbol"/>
              </a:rPr>
              <a:t> </a:t>
            </a:r>
            <a:r>
              <a:rPr lang="fr-CH" sz="1867" dirty="0" err="1">
                <a:solidFill>
                  <a:srgbClr val="FF0000"/>
                </a:solidFill>
                <a:sym typeface="Symbol"/>
              </a:rPr>
              <a:t>that</a:t>
            </a:r>
            <a:r>
              <a:rPr lang="fr-CH" sz="1867" dirty="0">
                <a:solidFill>
                  <a:srgbClr val="FF0000"/>
                </a:solidFill>
                <a:sym typeface="Symbol"/>
              </a:rPr>
              <a:t> 0.2 mm </a:t>
            </a:r>
            <a:r>
              <a:rPr lang="fr-CH" sz="1867" dirty="0" err="1">
                <a:solidFill>
                  <a:srgbClr val="FF0000"/>
                </a:solidFill>
                <a:sym typeface="Symbol"/>
              </a:rPr>
              <a:t>orbit</a:t>
            </a:r>
            <a:r>
              <a:rPr lang="fr-CH" sz="1867" dirty="0">
                <a:solidFill>
                  <a:srgbClr val="FF0000"/>
                </a:solidFill>
                <a:sym typeface="Symbol"/>
              </a:rPr>
              <a:t> </a:t>
            </a:r>
            <a:r>
              <a:rPr lang="fr-CH" sz="1867" dirty="0" err="1">
                <a:solidFill>
                  <a:srgbClr val="FF0000"/>
                </a:solidFill>
                <a:sym typeface="Symbol"/>
              </a:rPr>
              <a:t>will</a:t>
            </a:r>
            <a:r>
              <a:rPr lang="fr-CH" sz="1867" dirty="0">
                <a:solidFill>
                  <a:srgbClr val="FF0000"/>
                </a:solidFill>
                <a:sym typeface="Symbol"/>
              </a:rPr>
              <a:t> </a:t>
            </a:r>
            <a:r>
              <a:rPr lang="fr-CH" sz="1867" dirty="0" err="1">
                <a:solidFill>
                  <a:srgbClr val="FF0000"/>
                </a:solidFill>
                <a:sym typeface="Symbol"/>
              </a:rPr>
              <a:t>be</a:t>
            </a:r>
            <a:r>
              <a:rPr lang="fr-CH" sz="1867" dirty="0">
                <a:solidFill>
                  <a:srgbClr val="FF0000"/>
                </a:solidFill>
                <a:sym typeface="Symbol"/>
              </a:rPr>
              <a:t> </a:t>
            </a:r>
            <a:r>
              <a:rPr lang="fr-CH" sz="1867" dirty="0" err="1">
                <a:solidFill>
                  <a:srgbClr val="FF0000"/>
                </a:solidFill>
                <a:sym typeface="Symbol"/>
              </a:rPr>
              <a:t>noticed</a:t>
            </a:r>
            <a:endParaRPr lang="fr-CH" sz="1867" dirty="0">
              <a:solidFill>
                <a:srgbClr val="FF0000"/>
              </a:solidFill>
              <a:sym typeface="Symbol"/>
            </a:endParaRPr>
          </a:p>
          <a:p>
            <a:r>
              <a:rPr lang="fr-CH" sz="1867" dirty="0">
                <a:sym typeface="Symbol"/>
              </a:rPr>
              <a:t>**) </a:t>
            </a:r>
            <a:r>
              <a:rPr lang="en-GB" sz="1867" dirty="0">
                <a:sym typeface="Symbol"/>
              </a:rPr>
              <a:t>2.5 10</a:t>
            </a:r>
            <a:r>
              <a:rPr lang="en-GB" sz="1867" baseline="30000" dirty="0">
                <a:sym typeface="Symbol"/>
              </a:rPr>
              <a:t>-6</a:t>
            </a:r>
            <a:r>
              <a:rPr lang="en-GB" sz="1867" dirty="0">
                <a:sym typeface="Symbol"/>
              </a:rPr>
              <a:t> for vertical excursion of 1mm. Consider orbit can be corrected better than 0.3 mm. </a:t>
            </a:r>
            <a:endParaRPr lang="fr-CH" sz="1867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1728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62800" y="1107572"/>
            <a:ext cx="4800600" cy="4154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Experience from LEP – Vernier scans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219" y="2853603"/>
            <a:ext cx="4260500" cy="376207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6202" y="989843"/>
            <a:ext cx="4609756" cy="2286759"/>
            <a:chOff x="76200" y="989842"/>
            <a:chExt cx="4609756" cy="2286758"/>
          </a:xfrm>
        </p:grpSpPr>
        <p:grpSp>
          <p:nvGrpSpPr>
            <p:cNvPr id="16" name="Group 15"/>
            <p:cNvGrpSpPr/>
            <p:nvPr/>
          </p:nvGrpSpPr>
          <p:grpSpPr>
            <a:xfrm>
              <a:off x="76200" y="1574664"/>
              <a:ext cx="1937087" cy="1701936"/>
              <a:chOff x="472513" y="1485898"/>
              <a:chExt cx="1937087" cy="1701936"/>
            </a:xfrm>
          </p:grpSpPr>
          <p:sp>
            <p:nvSpPr>
              <p:cNvPr id="10" name="Right Arrow 9"/>
              <p:cNvSpPr/>
              <p:nvPr/>
            </p:nvSpPr>
            <p:spPr>
              <a:xfrm>
                <a:off x="609600" y="1485898"/>
                <a:ext cx="126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ight Arrow 11"/>
              <p:cNvSpPr/>
              <p:nvPr/>
            </p:nvSpPr>
            <p:spPr>
              <a:xfrm>
                <a:off x="609600" y="1782558"/>
                <a:ext cx="144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ight Arrow 12"/>
              <p:cNvSpPr/>
              <p:nvPr/>
            </p:nvSpPr>
            <p:spPr>
              <a:xfrm>
                <a:off x="609600" y="2087358"/>
                <a:ext cx="162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ight Arrow 13"/>
              <p:cNvSpPr/>
              <p:nvPr/>
            </p:nvSpPr>
            <p:spPr>
              <a:xfrm>
                <a:off x="609600" y="2392158"/>
                <a:ext cx="180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472513" y="2692698"/>
                    <a:ext cx="1894174" cy="49513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defTabSz="914354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GB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GB" sz="3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513" y="2692698"/>
                    <a:ext cx="1894174" cy="49513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/>
            <p:cNvGrpSpPr/>
            <p:nvPr/>
          </p:nvGrpSpPr>
          <p:grpSpPr>
            <a:xfrm>
              <a:off x="2380956" y="989842"/>
              <a:ext cx="1937087" cy="1688873"/>
              <a:chOff x="2558713" y="4254727"/>
              <a:chExt cx="1937087" cy="1688873"/>
            </a:xfrm>
          </p:grpSpPr>
          <p:grpSp>
            <p:nvGrpSpPr>
              <p:cNvPr id="17" name="Group 16"/>
              <p:cNvGrpSpPr/>
              <p:nvPr/>
            </p:nvGrpSpPr>
            <p:grpSpPr>
              <a:xfrm flipH="1" flipV="1">
                <a:off x="2558713" y="4821340"/>
                <a:ext cx="1800000" cy="1122260"/>
                <a:chOff x="609600" y="1485898"/>
                <a:chExt cx="1800000" cy="1122260"/>
              </a:xfrm>
              <a:solidFill>
                <a:schemeClr val="accent1"/>
              </a:solidFill>
            </p:grpSpPr>
            <p:sp>
              <p:nvSpPr>
                <p:cNvPr id="18" name="Right Arrow 17"/>
                <p:cNvSpPr/>
                <p:nvPr/>
              </p:nvSpPr>
              <p:spPr>
                <a:xfrm>
                  <a:off x="609600" y="1485898"/>
                  <a:ext cx="1260000" cy="216000"/>
                </a:xfrm>
                <a:prstGeom prst="rightArrow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en-GB" sz="18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ight Arrow 18"/>
                <p:cNvSpPr/>
                <p:nvPr/>
              </p:nvSpPr>
              <p:spPr>
                <a:xfrm>
                  <a:off x="609600" y="1782558"/>
                  <a:ext cx="1440000" cy="216000"/>
                </a:xfrm>
                <a:prstGeom prst="rightArrow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en-GB" sz="18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Right Arrow 19"/>
                <p:cNvSpPr/>
                <p:nvPr/>
              </p:nvSpPr>
              <p:spPr>
                <a:xfrm>
                  <a:off x="609600" y="2087358"/>
                  <a:ext cx="1620000" cy="216000"/>
                </a:xfrm>
                <a:prstGeom prst="rightArrow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en-GB" sz="18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Right Arrow 20"/>
                <p:cNvSpPr/>
                <p:nvPr/>
              </p:nvSpPr>
              <p:spPr>
                <a:xfrm>
                  <a:off x="609600" y="2392158"/>
                  <a:ext cx="1800000" cy="216000"/>
                </a:xfrm>
                <a:prstGeom prst="rightArrow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en-GB" sz="1867">
                    <a:solidFill>
                      <a:prstClr val="white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601626" y="4254727"/>
                    <a:ext cx="1894174" cy="49244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defTabSz="914354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3200" i="1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GB" sz="3200" i="1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GB" sz="3200" dirty="0">
                      <a:solidFill>
                        <a:srgbClr val="4F81BD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1626" y="4254727"/>
                    <a:ext cx="1894174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6" name="Straight Connector 25"/>
            <p:cNvCxnSpPr/>
            <p:nvPr/>
          </p:nvCxnSpPr>
          <p:spPr>
            <a:xfrm>
              <a:off x="213287" y="2129856"/>
              <a:ext cx="4472669" cy="0"/>
            </a:xfrm>
            <a:prstGeom prst="line">
              <a:avLst/>
            </a:prstGeom>
            <a:ln w="57150">
              <a:solidFill>
                <a:srgbClr val="FDB60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510331" y="1617737"/>
                <a:ext cx="3861980" cy="1367232"/>
              </a:xfrm>
              <a:prstGeom prst="rect">
                <a:avLst/>
              </a:prstGeom>
              <a:noFill/>
            </p:spPr>
            <p:txBody>
              <a:bodyPr wrap="square" lIns="91439" tIns="45719" rIns="91439" bIns="45719" rtlCol="0">
                <a:spAutoFit/>
              </a:bodyPr>
              <a:lstStyle/>
              <a:p>
                <a:pPr defTabSz="914354"/>
                <a:r>
                  <a:rPr lang="en-US" sz="3200" dirty="0">
                    <a:solidFill>
                      <a:prstClr val="black"/>
                    </a:solidFill>
                  </a:rPr>
                  <a:t>No effect.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𝐸𝐶𝑀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=(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GB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GB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3200" dirty="0">
                  <a:solidFill>
                    <a:prstClr val="black"/>
                  </a:solidFill>
                </a:endParaRPr>
              </a:p>
              <a:p>
                <a:pPr defTabSz="914354"/>
                <a:r>
                  <a:rPr lang="fr-CH" sz="1867" dirty="0">
                    <a:solidFill>
                      <a:prstClr val="black"/>
                    </a:solidFill>
                  </a:rPr>
                  <a:t>NB </a:t>
                </a:r>
                <a:r>
                  <a:rPr lang="fr-CH" sz="1867" dirty="0" err="1">
                    <a:solidFill>
                      <a:prstClr val="black"/>
                    </a:solidFill>
                  </a:rPr>
                  <a:t>energy</a:t>
                </a:r>
                <a:r>
                  <a:rPr lang="fr-CH" sz="1867" dirty="0">
                    <a:solidFill>
                      <a:prstClr val="black"/>
                    </a:solidFill>
                  </a:rPr>
                  <a:t> spread </a:t>
                </a:r>
                <a:r>
                  <a:rPr lang="fr-CH" sz="1867" dirty="0" err="1">
                    <a:solidFill>
                      <a:prstClr val="black"/>
                    </a:solidFill>
                  </a:rPr>
                  <a:t>is</a:t>
                </a:r>
                <a:r>
                  <a:rPr lang="fr-CH" sz="1867" dirty="0">
                    <a:solidFill>
                      <a:prstClr val="black"/>
                    </a:solidFill>
                  </a:rPr>
                  <a:t> </a:t>
                </a:r>
                <a:r>
                  <a:rPr lang="fr-CH" sz="1867" dirty="0" err="1">
                    <a:solidFill>
                      <a:prstClr val="black"/>
                    </a:solidFill>
                  </a:rPr>
                  <a:t>reduced</a:t>
                </a:r>
                <a:r>
                  <a:rPr lang="fr-CH" sz="1867" dirty="0">
                    <a:solidFill>
                      <a:prstClr val="black"/>
                    </a:solidFill>
                  </a:rPr>
                  <a:t>. </a:t>
                </a:r>
                <a:endParaRPr lang="en-GB" sz="1867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331" y="1617737"/>
                <a:ext cx="3861980" cy="1367232"/>
              </a:xfrm>
              <a:prstGeom prst="rect">
                <a:avLst/>
              </a:prstGeom>
              <a:blipFill>
                <a:blip r:embed="rId6"/>
                <a:stretch>
                  <a:fillRect l="-4107" t="-5778" b="-6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76203" y="4317864"/>
            <a:ext cx="1937087" cy="1701936"/>
            <a:chOff x="472513" y="1485898"/>
            <a:chExt cx="1937087" cy="1701936"/>
          </a:xfrm>
        </p:grpSpPr>
        <p:sp>
          <p:nvSpPr>
            <p:cNvPr id="40" name="Right Arrow 39"/>
            <p:cNvSpPr/>
            <p:nvPr/>
          </p:nvSpPr>
          <p:spPr>
            <a:xfrm>
              <a:off x="609600" y="1485898"/>
              <a:ext cx="1260000" cy="216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1867">
                <a:solidFill>
                  <a:prstClr val="white"/>
                </a:solidFill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609600" y="1782558"/>
              <a:ext cx="1440000" cy="216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1867">
                <a:solidFill>
                  <a:prstClr val="white"/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09600" y="2087358"/>
              <a:ext cx="1620000" cy="216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1867">
                <a:solidFill>
                  <a:prstClr val="white"/>
                </a:solidFill>
              </a:endParaRPr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609600" y="2392158"/>
              <a:ext cx="1800000" cy="216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1867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472513" y="2692698"/>
                  <a:ext cx="1894174" cy="4951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914354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en-GB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513" y="2692698"/>
                  <a:ext cx="1894174" cy="4951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2380959" y="3429002"/>
            <a:ext cx="1937087" cy="1688873"/>
            <a:chOff x="2558713" y="3950685"/>
            <a:chExt cx="1937087" cy="1688873"/>
          </a:xfrm>
        </p:grpSpPr>
        <p:grpSp>
          <p:nvGrpSpPr>
            <p:cNvPr id="34" name="Group 33"/>
            <p:cNvGrpSpPr/>
            <p:nvPr/>
          </p:nvGrpSpPr>
          <p:grpSpPr>
            <a:xfrm flipH="1" flipV="1">
              <a:off x="2558713" y="4517298"/>
              <a:ext cx="1800000" cy="1122260"/>
              <a:chOff x="609600" y="1789940"/>
              <a:chExt cx="1800000" cy="1122260"/>
            </a:xfrm>
            <a:solidFill>
              <a:schemeClr val="accent1"/>
            </a:solidFill>
          </p:grpSpPr>
          <p:sp>
            <p:nvSpPr>
              <p:cNvPr id="36" name="Right Arrow 35"/>
              <p:cNvSpPr/>
              <p:nvPr/>
            </p:nvSpPr>
            <p:spPr>
              <a:xfrm>
                <a:off x="609600" y="1789940"/>
                <a:ext cx="1260000" cy="216000"/>
              </a:xfrm>
              <a:prstGeom prst="rightArrow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ight Arrow 36"/>
              <p:cNvSpPr/>
              <p:nvPr/>
            </p:nvSpPr>
            <p:spPr>
              <a:xfrm>
                <a:off x="609600" y="2086600"/>
                <a:ext cx="1440000" cy="216000"/>
              </a:xfrm>
              <a:prstGeom prst="rightArrow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ight Arrow 37"/>
              <p:cNvSpPr/>
              <p:nvPr/>
            </p:nvSpPr>
            <p:spPr>
              <a:xfrm>
                <a:off x="609600" y="2391400"/>
                <a:ext cx="1620000" cy="216000"/>
              </a:xfrm>
              <a:prstGeom prst="rightArrow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ight Arrow 38"/>
              <p:cNvSpPr/>
              <p:nvPr/>
            </p:nvSpPr>
            <p:spPr>
              <a:xfrm>
                <a:off x="609600" y="2696200"/>
                <a:ext cx="1800000" cy="216000"/>
              </a:xfrm>
              <a:prstGeom prst="rightArrow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2601626" y="3950685"/>
                  <a:ext cx="1894174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914354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3200" i="1">
                                <a:solidFill>
                                  <a:srgbClr val="4F81B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F81BD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sz="3200" i="1">
                                    <a:solidFill>
                                      <a:srgbClr val="4F81B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4F81BD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rgbClr val="4F81BD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en-GB" sz="3200" dirty="0">
                    <a:solidFill>
                      <a:srgbClr val="4F81BD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1626" y="3950685"/>
                  <a:ext cx="189417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3" name="Straight Connector 32"/>
          <p:cNvCxnSpPr/>
          <p:nvPr/>
        </p:nvCxnSpPr>
        <p:spPr>
          <a:xfrm>
            <a:off x="213288" y="4876800"/>
            <a:ext cx="4472669" cy="0"/>
          </a:xfrm>
          <a:prstGeom prst="line">
            <a:avLst/>
          </a:prstGeom>
          <a:ln w="57150">
            <a:solidFill>
              <a:srgbClr val="FDB60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4685958" y="4199727"/>
                <a:ext cx="3062177" cy="1079909"/>
              </a:xfrm>
              <a:prstGeom prst="rect">
                <a:avLst/>
              </a:prstGeom>
              <a:noFill/>
            </p:spPr>
            <p:txBody>
              <a:bodyPr wrap="square" lIns="91439" tIns="45719" rIns="91439" bIns="45719" rtlCol="0">
                <a:spAutoFit/>
              </a:bodyPr>
              <a:lstStyle/>
              <a:p>
                <a:pPr defTabSz="914354"/>
                <a:r>
                  <a:rPr lang="en-US" sz="3200" dirty="0">
                    <a:solidFill>
                      <a:prstClr val="black"/>
                    </a:solidFill>
                  </a:rPr>
                  <a:t>ECM lower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GB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GB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958" y="4199727"/>
                <a:ext cx="3062177" cy="1079909"/>
              </a:xfrm>
              <a:prstGeom prst="rect">
                <a:avLst/>
              </a:prstGeom>
              <a:blipFill>
                <a:blip r:embed="rId9"/>
                <a:stretch>
                  <a:fillRect l="-5179" t="-7345" r="-1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/>
          <p:cNvGrpSpPr/>
          <p:nvPr/>
        </p:nvGrpSpPr>
        <p:grpSpPr>
          <a:xfrm>
            <a:off x="8372311" y="1979326"/>
            <a:ext cx="3331221" cy="1073745"/>
            <a:chOff x="8372311" y="1979324"/>
            <a:chExt cx="3331221" cy="1073745"/>
          </a:xfrm>
        </p:grpSpPr>
        <p:sp>
          <p:nvSpPr>
            <p:cNvPr id="9" name="Right Arrow 8"/>
            <p:cNvSpPr/>
            <p:nvPr/>
          </p:nvSpPr>
          <p:spPr>
            <a:xfrm rot="2082817">
              <a:off x="10095562" y="2841674"/>
              <a:ext cx="1482370" cy="21139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1867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72311" y="1979324"/>
              <a:ext cx="3331221" cy="5847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914354"/>
              <a:r>
                <a:rPr lang="en-US" sz="1600" dirty="0">
                  <a:solidFill>
                    <a:prstClr val="black"/>
                  </a:solidFill>
                </a:rPr>
                <a:t>Relative position of beams measured to 80 nanometers from one scan</a:t>
              </a:r>
              <a:endParaRPr lang="en-GB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0365" y="5539346"/>
            <a:ext cx="4188465" cy="96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375589" y="68631"/>
            <a:ext cx="7325323" cy="8617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b="1" dirty="0" err="1"/>
              <a:t>From</a:t>
            </a:r>
            <a:r>
              <a:rPr lang="fr-CH" sz="2400" b="1" dirty="0"/>
              <a:t> </a:t>
            </a:r>
            <a:r>
              <a:rPr lang="fr-CH" sz="2400" b="1" dirty="0" err="1"/>
              <a:t>resonant</a:t>
            </a:r>
            <a:r>
              <a:rPr lang="fr-CH" sz="2400" b="1" dirty="0"/>
              <a:t> </a:t>
            </a:r>
            <a:r>
              <a:rPr lang="fr-CH" sz="2400" b="1" dirty="0" err="1"/>
              <a:t>depolarization</a:t>
            </a:r>
            <a:r>
              <a:rPr lang="fr-CH" sz="2400" b="1" dirty="0"/>
              <a:t> to Center-of-mass </a:t>
            </a:r>
            <a:r>
              <a:rPr lang="fr-CH" sz="2400" b="1" dirty="0" err="1"/>
              <a:t>energy</a:t>
            </a:r>
            <a:endParaRPr lang="fr-CH" sz="2400" b="1" dirty="0"/>
          </a:p>
          <a:p>
            <a:r>
              <a:rPr lang="fr-CH" sz="2400" b="1" dirty="0"/>
              <a:t>                   2. </a:t>
            </a:r>
            <a:r>
              <a:rPr lang="fr-CH" sz="2400" b="1" dirty="0" err="1"/>
              <a:t>from</a:t>
            </a:r>
            <a:r>
              <a:rPr lang="fr-CH" sz="2400" b="1" dirty="0"/>
              <a:t> </a:t>
            </a:r>
            <a:r>
              <a:rPr lang="fr-CH" sz="2400" b="1" dirty="0" err="1"/>
              <a:t>beam</a:t>
            </a:r>
            <a:r>
              <a:rPr lang="fr-CH" sz="2400" b="1" dirty="0"/>
              <a:t> </a:t>
            </a:r>
            <a:r>
              <a:rPr lang="fr-CH" sz="2400" b="1" dirty="0" err="1"/>
              <a:t>energy</a:t>
            </a:r>
            <a:r>
              <a:rPr lang="fr-CH" sz="2400" b="1" dirty="0"/>
              <a:t> to E</a:t>
            </a:r>
            <a:r>
              <a:rPr lang="fr-CH" sz="2400" b="1" baseline="-25000" dirty="0"/>
              <a:t>CM </a:t>
            </a:r>
            <a:endParaRPr lang="en-GB" sz="2400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8746641" y="1532561"/>
            <a:ext cx="2679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i="1" dirty="0"/>
              <a:t>Van Der </a:t>
            </a:r>
            <a:r>
              <a:rPr lang="fr-CH" sz="2400" i="1" dirty="0" err="1"/>
              <a:t>Meer</a:t>
            </a:r>
            <a:r>
              <a:rPr lang="fr-CH" sz="2400" dirty="0"/>
              <a:t> </a:t>
            </a:r>
            <a:r>
              <a:rPr lang="fr-CH" sz="2400" dirty="0" err="1"/>
              <a:t>today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6202" y="497401"/>
            <a:ext cx="326929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FF0000"/>
                </a:solidFill>
              </a:rPr>
              <a:t>opposite </a:t>
            </a:r>
            <a:r>
              <a:rPr lang="fr-CH" sz="2400" b="1" dirty="0" err="1">
                <a:solidFill>
                  <a:srgbClr val="FF0000"/>
                </a:solidFill>
              </a:rPr>
              <a:t>sign</a:t>
            </a:r>
            <a:r>
              <a:rPr lang="fr-CH" sz="2400" b="1" dirty="0">
                <a:solidFill>
                  <a:srgbClr val="FF0000"/>
                </a:solidFill>
              </a:rPr>
              <a:t> dispersion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1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79" y="848714"/>
            <a:ext cx="6311988" cy="498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6286450" y="428667"/>
                <a:ext cx="5905551" cy="5602524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 fontScale="6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667" dirty="0"/>
                  <a:t>For FCC-</a:t>
                </a:r>
                <a:r>
                  <a:rPr lang="en-GB" sz="2667" dirty="0" err="1"/>
                  <a:t>ee</a:t>
                </a:r>
                <a:r>
                  <a:rPr lang="en-GB" sz="2667" dirty="0"/>
                  <a:t> at the Z we have in vertical direction:</a:t>
                </a:r>
              </a:p>
              <a:p>
                <a:r>
                  <a:rPr lang="en-GB" sz="2667" dirty="0"/>
                  <a:t>Parasitic dispersion of e+ and e- beams at IP  </a:t>
                </a:r>
                <a:r>
                  <a:rPr lang="en-GB" sz="2667" dirty="0">
                    <a:solidFill>
                      <a:srgbClr val="FF0000"/>
                    </a:solidFill>
                  </a:rPr>
                  <a:t>10um</a:t>
                </a:r>
                <a:r>
                  <a:rPr lang="en-GB" sz="2667" dirty="0"/>
                  <a:t> </a:t>
                </a:r>
              </a:p>
              <a:p>
                <a:pPr marL="0" indent="0">
                  <a:buNone/>
                </a:pPr>
                <a:r>
                  <a:rPr lang="en-GB" sz="2667" dirty="0"/>
                  <a:t>         the difference is </a:t>
                </a:r>
                <a14:m>
                  <m:oMath xmlns:m="http://schemas.openxmlformats.org/officeDocument/2006/math">
                    <m:r>
                      <a:rPr lang="en-GB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GB" sz="26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6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26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GB" sz="26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sz="2667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2667" i="1">
                        <a:latin typeface="Cambria Math"/>
                      </a:rPr>
                      <m:t>14</m:t>
                    </m:r>
                    <m:r>
                      <a:rPr lang="en-GB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667" dirty="0"/>
                  <a:t>.</a:t>
                </a:r>
              </a:p>
              <a:p>
                <a:r>
                  <a:rPr lang="en-GB" sz="2667" dirty="0" err="1"/>
                  <a:t>Sigma_y</a:t>
                </a:r>
                <a:r>
                  <a:rPr lang="en-GB" sz="2667" dirty="0"/>
                  <a:t> is 28nm</a:t>
                </a:r>
              </a:p>
              <a:p>
                <a:r>
                  <a:rPr lang="en-GB" sz="2667" dirty="0" err="1"/>
                  <a:t>Sigma_E</a:t>
                </a:r>
                <a:r>
                  <a:rPr lang="en-GB" sz="2667" dirty="0"/>
                  <a:t> is 0.132%*45000MeV=60MeV</a:t>
                </a:r>
                <a:endParaRPr lang="en-GB" sz="2667" b="1" dirty="0"/>
              </a:p>
              <a:p>
                <a:r>
                  <a:rPr lang="en-GB" sz="2667" b="1" dirty="0" err="1"/>
                  <a:t>Delta_ECM</a:t>
                </a:r>
                <a:r>
                  <a:rPr lang="en-GB" sz="2667" b="1" dirty="0"/>
                  <a:t> is therefore </a:t>
                </a:r>
                <a:r>
                  <a:rPr lang="en-GB" sz="2667" b="1" dirty="0">
                    <a:solidFill>
                      <a:srgbClr val="FF0000"/>
                    </a:solidFill>
                  </a:rPr>
                  <a:t>1.4MeV</a:t>
                </a:r>
                <a:r>
                  <a:rPr lang="en-GB" sz="2667" b="1" dirty="0"/>
                  <a:t> for a 1nm offset</a:t>
                </a:r>
                <a:r>
                  <a:rPr lang="en-GB" sz="2667" dirty="0"/>
                  <a:t> </a:t>
                </a:r>
              </a:p>
              <a:p>
                <a:r>
                  <a:rPr lang="en-GB" sz="2667" dirty="0"/>
                  <a:t>Note that we cannot perform Vernier scans like at LEP, we can only displace the two beams by ~10%sigma_y </a:t>
                </a:r>
              </a:p>
              <a:p>
                <a:r>
                  <a:rPr lang="en-GB" sz="2667" dirty="0"/>
                  <a:t>Assume each Vernier scan is accurate to 1% </a:t>
                </a:r>
                <a:r>
                  <a:rPr lang="en-GB" sz="2667" dirty="0" err="1"/>
                  <a:t>sigma_y</a:t>
                </a:r>
                <a:r>
                  <a:rPr lang="en-GB" sz="2667" dirty="0"/>
                  <a:t>, </a:t>
                </a:r>
                <a:br>
                  <a:rPr lang="en-GB" sz="2667" dirty="0"/>
                </a:br>
                <a:r>
                  <a:rPr lang="en-GB" sz="2667" dirty="0"/>
                  <a:t>we get a precision of 400 keV. </a:t>
                </a:r>
              </a:p>
              <a:p>
                <a:pPr marL="0" indent="0">
                  <a:buNone/>
                </a:pPr>
                <a:r>
                  <a:rPr lang="fr-CH" sz="2667" dirty="0"/>
                  <a:t>         </a:t>
                </a:r>
                <a:r>
                  <a:rPr lang="fr-CH" sz="2667" b="1" dirty="0"/>
                  <a:t>the </a:t>
                </a:r>
                <a:r>
                  <a:rPr lang="fr-CH" sz="2667" b="1" dirty="0" err="1"/>
                  <a:t>process</a:t>
                </a:r>
                <a:r>
                  <a:rPr lang="fr-CH" sz="2667" b="1" dirty="0"/>
                  <a:t> </a:t>
                </a:r>
                <a:r>
                  <a:rPr lang="fr-CH" sz="2667" b="1" dirty="0" err="1"/>
                  <a:t>should</a:t>
                </a:r>
                <a:r>
                  <a:rPr lang="fr-CH" sz="2667" b="1" dirty="0"/>
                  <a:t> </a:t>
                </a:r>
                <a:r>
                  <a:rPr lang="fr-CH" sz="2667" b="1" dirty="0" err="1"/>
                  <a:t>be</a:t>
                </a:r>
                <a:r>
                  <a:rPr lang="fr-CH" sz="2667" b="1" dirty="0"/>
                  <a:t> </a:t>
                </a:r>
                <a:r>
                  <a:rPr lang="fr-CH" sz="2667" b="1" dirty="0" err="1"/>
                  <a:t>simulated</a:t>
                </a:r>
                <a:r>
                  <a:rPr lang="fr-CH" sz="2667" b="1" dirty="0"/>
                  <a:t/>
                </a:r>
                <a:br>
                  <a:rPr lang="fr-CH" sz="2667" b="1" dirty="0"/>
                </a:br>
                <a:endParaRPr lang="en-GB" sz="2667" b="1" dirty="0"/>
              </a:p>
              <a:p>
                <a:r>
                  <a:rPr lang="en-GB" sz="2667" dirty="0"/>
                  <a:t>we need 100 beams scans to get an E</a:t>
                </a:r>
                <a:r>
                  <a:rPr lang="en-GB" sz="2667" baseline="-25000" dirty="0"/>
                  <a:t>CM</a:t>
                </a:r>
                <a:r>
                  <a:rPr lang="en-GB" sz="2667" dirty="0"/>
                  <a:t> accuracy of 40keV – suggestion: </a:t>
                </a:r>
                <a:r>
                  <a:rPr lang="en-GB" sz="2667" dirty="0" err="1"/>
                  <a:t>vernier</a:t>
                </a:r>
                <a:r>
                  <a:rPr lang="en-GB" sz="2667" dirty="0"/>
                  <a:t> scan every hour or more. </a:t>
                </a:r>
              </a:p>
              <a:p>
                <a:r>
                  <a:rPr lang="en-GB" sz="2667" dirty="0"/>
                  <a:t>It is likely that Vernier scans will be performed regularly at least once per hour or more. (</a:t>
                </a:r>
                <a:r>
                  <a:rPr lang="en-GB" sz="2667" dirty="0">
                    <a:sym typeface="Wingdings" panose="05000000000000000000" pitchFamily="2" charset="2"/>
                  </a:rPr>
                  <a:t></a:t>
                </a:r>
                <a:r>
                  <a:rPr lang="en-GB" sz="2667" dirty="0"/>
                  <a:t>100 per week) we end up with an uncertainty of ~10keV  </a:t>
                </a:r>
                <a:r>
                  <a:rPr lang="fr-CH" sz="2667" dirty="0"/>
                  <a:t>over the </a:t>
                </a:r>
                <a:r>
                  <a:rPr lang="fr-CH" sz="2667" dirty="0" err="1"/>
                  <a:t>whole</a:t>
                </a:r>
                <a:r>
                  <a:rPr lang="fr-CH" sz="2667" dirty="0"/>
                  <a:t> running </a:t>
                </a:r>
                <a:r>
                  <a:rPr lang="fr-CH" sz="2667" dirty="0" err="1"/>
                  <a:t>period</a:t>
                </a:r>
                <a:r>
                  <a:rPr lang="fr-CH" sz="2667" dirty="0"/>
                  <a:t>. </a:t>
                </a:r>
                <a:br>
                  <a:rPr lang="fr-CH" sz="2667" dirty="0"/>
                </a:br>
                <a:endParaRPr lang="en-GB" sz="2667" dirty="0"/>
              </a:p>
              <a:p>
                <a:r>
                  <a:rPr lang="fr-CH" sz="2667" b="1" dirty="0"/>
                  <a:t>The dispersion must </a:t>
                </a:r>
                <a:r>
                  <a:rPr lang="fr-CH" sz="2667" b="1" dirty="0" err="1"/>
                  <a:t>be</a:t>
                </a:r>
                <a:r>
                  <a:rPr lang="fr-CH" sz="2667" b="1" dirty="0"/>
                  <a:t> </a:t>
                </a:r>
                <a:r>
                  <a:rPr lang="fr-CH" sz="2667" b="1" dirty="0" err="1"/>
                  <a:t>measured</a:t>
                </a:r>
                <a:r>
                  <a:rPr lang="fr-CH" sz="2667" b="1" dirty="0"/>
                  <a:t> as </a:t>
                </a:r>
                <a:r>
                  <a:rPr lang="fr-CH" sz="2667" b="1" dirty="0" err="1"/>
                  <a:t>well</a:t>
                </a:r>
                <a:r>
                  <a:rPr lang="fr-CH" sz="2667" b="1" dirty="0"/>
                  <a:t>; </a:t>
                </a:r>
                <a:r>
                  <a:rPr lang="fr-CH" sz="2667" b="1" dirty="0" err="1"/>
                  <a:t>this</a:t>
                </a:r>
                <a:r>
                  <a:rPr lang="fr-CH" sz="2667" b="1" dirty="0"/>
                  <a:t> </a:t>
                </a:r>
                <a:r>
                  <a:rPr lang="fr-CH" sz="2667" b="1" dirty="0" err="1"/>
                  <a:t>can</a:t>
                </a:r>
                <a:r>
                  <a:rPr lang="fr-CH" sz="2667" b="1" dirty="0"/>
                  <a:t> </a:t>
                </a:r>
                <a:r>
                  <a:rPr lang="fr-CH" sz="2667" b="1" dirty="0" err="1"/>
                  <a:t>be</a:t>
                </a:r>
                <a:r>
                  <a:rPr lang="fr-CH" sz="2667" b="1" dirty="0"/>
                  <a:t> </a:t>
                </a:r>
                <a:r>
                  <a:rPr lang="fr-CH" sz="2667" b="1" dirty="0" err="1"/>
                  <a:t>done</a:t>
                </a:r>
                <a:r>
                  <a:rPr lang="fr-CH" sz="2667" b="1" dirty="0"/>
                  <a:t> by </a:t>
                </a:r>
                <a:r>
                  <a:rPr lang="fr-CH" sz="2667" b="1" dirty="0" err="1"/>
                  <a:t>using</a:t>
                </a:r>
                <a:r>
                  <a:rPr lang="fr-CH" sz="2667" b="1" dirty="0"/>
                  <a:t> the vernier scans </a:t>
                </a:r>
                <a:r>
                  <a:rPr lang="fr-CH" sz="2667" b="1" dirty="0" err="1"/>
                  <a:t>with</a:t>
                </a:r>
                <a:r>
                  <a:rPr lang="fr-CH" sz="2667" b="1" dirty="0"/>
                  <a:t> offset RF </a:t>
                </a:r>
                <a:r>
                  <a:rPr lang="fr-CH" sz="2667" b="1" dirty="0" err="1"/>
                  <a:t>frequency</a:t>
                </a:r>
                <a:endParaRPr lang="fr-CH" sz="2667" b="1" dirty="0"/>
              </a:p>
              <a:p>
                <a:pPr marL="0" indent="0">
                  <a:buNone/>
                </a:pPr>
                <a:endParaRPr lang="fr-CH" sz="2667" dirty="0"/>
              </a:p>
              <a:p>
                <a:endParaRPr lang="en-GB" sz="2667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50" y="428667"/>
                <a:ext cx="5905551" cy="5602524"/>
              </a:xfrm>
              <a:prstGeom prst="rect">
                <a:avLst/>
              </a:prstGeom>
              <a:blipFill>
                <a:blip r:embed="rId3"/>
                <a:stretch>
                  <a:fillRect l="-103" t="-8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5340" y="6031193"/>
            <a:ext cx="1130046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b="1" i="1" dirty="0" err="1"/>
              <a:t>critical</a:t>
            </a:r>
            <a:r>
              <a:rPr lang="fr-CH" sz="2400" b="1" i="1" dirty="0"/>
              <a:t> </a:t>
            </a:r>
            <a:r>
              <a:rPr lang="fr-CH" sz="2400" b="1" i="1" dirty="0" err="1"/>
              <a:t>effect</a:t>
            </a:r>
            <a:r>
              <a:rPr lang="fr-CH" sz="2400" b="1" i="1" dirty="0"/>
              <a:t> </a:t>
            </a:r>
            <a:r>
              <a:rPr lang="fr-CH" sz="2400" b="1" i="1" dirty="0" err="1"/>
              <a:t>is</a:t>
            </a:r>
            <a:r>
              <a:rPr lang="fr-CH" sz="2400" b="1" i="1" dirty="0"/>
              <a:t> in the vertical plane, but horizontal plane </a:t>
            </a:r>
            <a:r>
              <a:rPr lang="fr-CH" sz="2400" b="1" i="1" dirty="0" err="1"/>
              <a:t>should</a:t>
            </a:r>
            <a:r>
              <a:rPr lang="fr-CH" sz="2400" b="1" i="1" dirty="0"/>
              <a:t> </a:t>
            </a:r>
            <a:r>
              <a:rPr lang="fr-CH" sz="2400" b="1" i="1" dirty="0" err="1"/>
              <a:t>be</a:t>
            </a:r>
            <a:r>
              <a:rPr lang="fr-CH" sz="2400" b="1" i="1" dirty="0"/>
              <a:t> </a:t>
            </a:r>
            <a:r>
              <a:rPr lang="fr-CH" sz="2400" b="1" i="1" dirty="0" err="1"/>
              <a:t>investigated</a:t>
            </a:r>
            <a:r>
              <a:rPr lang="fr-CH" sz="2400" b="1" i="1" dirty="0"/>
              <a:t> as </a:t>
            </a:r>
            <a:r>
              <a:rPr lang="fr-CH" sz="2400" b="1" i="1" dirty="0" err="1"/>
              <a:t>well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14924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40" y="488617"/>
            <a:ext cx="11676019" cy="352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15547" y="26952"/>
            <a:ext cx="624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fr-CH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CH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CH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improved</a:t>
            </a:r>
            <a:r>
              <a:rPr lang="fr-CH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fr-CH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fr-CH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67" y="3789041"/>
            <a:ext cx="122576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the point-to-point </a:t>
            </a:r>
            <a:r>
              <a:rPr lang="fr-CH" sz="2400" dirty="0" err="1"/>
              <a:t>uncertainty</a:t>
            </a:r>
            <a:r>
              <a:rPr lang="fr-CH" sz="2400" dirty="0"/>
              <a:t> </a:t>
            </a:r>
            <a:r>
              <a:rPr lang="fr-CH" sz="2400" dirty="0" err="1"/>
              <a:t>estimate</a:t>
            </a:r>
            <a:r>
              <a:rPr lang="fr-CH" sz="2400" dirty="0"/>
              <a:t> </a:t>
            </a:r>
            <a:r>
              <a:rPr lang="fr-CH" sz="2400" dirty="0" err="1"/>
              <a:t>is</a:t>
            </a:r>
            <a:r>
              <a:rPr lang="fr-CH" sz="2400" dirty="0"/>
              <a:t> O(10 </a:t>
            </a:r>
            <a:r>
              <a:rPr lang="fr-CH" sz="2400" dirty="0" err="1"/>
              <a:t>keV</a:t>
            </a:r>
            <a:r>
              <a:rPr lang="fr-CH" sz="2400" dirty="0"/>
              <a:t>) (M.K.) It </a:t>
            </a:r>
            <a:r>
              <a:rPr lang="fr-CH" sz="2400" dirty="0" err="1"/>
              <a:t>can</a:t>
            </a:r>
            <a:r>
              <a:rPr lang="fr-CH" sz="2400" dirty="0"/>
              <a:t>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controlled</a:t>
            </a:r>
            <a:r>
              <a:rPr lang="fr-CH" sz="2400" dirty="0"/>
              <a:t> in </a:t>
            </a:r>
            <a:r>
              <a:rPr lang="fr-CH" sz="2400" dirty="0" err="1"/>
              <a:t>two</a:t>
            </a:r>
            <a:r>
              <a:rPr lang="fr-CH" sz="2400" dirty="0"/>
              <a:t> </a:t>
            </a:r>
            <a:r>
              <a:rPr lang="fr-CH" sz="2400" dirty="0" err="1"/>
              <a:t>ways</a:t>
            </a:r>
            <a:r>
              <a:rPr lang="fr-CH" sz="2400" dirty="0"/>
              <a:t> </a:t>
            </a:r>
            <a:br>
              <a:rPr lang="fr-CH" sz="2400" dirty="0"/>
            </a:br>
            <a:r>
              <a:rPr lang="fr-CH" sz="2400" dirty="0"/>
              <a:t>1. compare the </a:t>
            </a:r>
            <a:r>
              <a:rPr lang="fr-CH" sz="2400" dirty="0" err="1"/>
              <a:t>momentum</a:t>
            </a:r>
            <a:r>
              <a:rPr lang="fr-CH" sz="2400" dirty="0"/>
              <a:t> as </a:t>
            </a:r>
            <a:r>
              <a:rPr lang="fr-CH" sz="2400" dirty="0" err="1"/>
              <a:t>measured</a:t>
            </a:r>
            <a:r>
              <a:rPr lang="fr-CH" sz="2400" dirty="0"/>
              <a:t> </a:t>
            </a:r>
            <a:r>
              <a:rPr lang="fr-CH" sz="2400" dirty="0" err="1"/>
              <a:t>with</a:t>
            </a:r>
            <a:r>
              <a:rPr lang="fr-CH" sz="2400" dirty="0"/>
              <a:t> the </a:t>
            </a:r>
            <a:r>
              <a:rPr lang="fr-CH" sz="2400" dirty="0" err="1"/>
              <a:t>polarimter</a:t>
            </a:r>
            <a:r>
              <a:rPr lang="fr-CH" sz="2400" dirty="0"/>
              <a:t> </a:t>
            </a:r>
            <a:r>
              <a:rPr lang="fr-CH" sz="2400" dirty="0" err="1"/>
              <a:t>spectrometer</a:t>
            </a:r>
            <a:r>
              <a:rPr lang="fr-CH" sz="2400" dirty="0"/>
              <a:t> </a:t>
            </a:r>
            <a:r>
              <a:rPr lang="fr-CH" sz="2400" dirty="0" err="1"/>
              <a:t>between</a:t>
            </a:r>
            <a:r>
              <a:rPr lang="fr-CH" sz="2400" dirty="0"/>
              <a:t> </a:t>
            </a:r>
            <a:r>
              <a:rPr lang="fr-CH" sz="2400" dirty="0" err="1"/>
              <a:t>different</a:t>
            </a:r>
            <a:r>
              <a:rPr lang="fr-CH" sz="2400" dirty="0"/>
              <a:t> </a:t>
            </a:r>
          </a:p>
          <a:p>
            <a:r>
              <a:rPr lang="fr-CH" sz="2400" dirty="0" err="1"/>
              <a:t>energies</a:t>
            </a:r>
            <a:r>
              <a:rPr lang="fr-CH" sz="2400" dirty="0"/>
              <a:t> (</a:t>
            </a:r>
            <a:r>
              <a:rPr lang="fr-CH" sz="2400" dirty="0" err="1"/>
              <a:t>monitored</a:t>
            </a:r>
            <a:r>
              <a:rPr lang="fr-CH" sz="2400" dirty="0"/>
              <a:t> </a:t>
            </a:r>
            <a:r>
              <a:rPr lang="fr-CH" sz="2400" dirty="0" err="1"/>
              <a:t>constantly</a:t>
            </a:r>
            <a:r>
              <a:rPr lang="fr-CH" sz="2400" dirty="0"/>
              <a:t> at </a:t>
            </a:r>
            <a:r>
              <a:rPr lang="fr-CH" sz="2400" dirty="0" err="1"/>
              <a:t>each</a:t>
            </a:r>
            <a:r>
              <a:rPr lang="fr-CH" sz="2400" dirty="0"/>
              <a:t> </a:t>
            </a:r>
            <a:r>
              <a:rPr lang="fr-CH" sz="2400" dirty="0" err="1"/>
              <a:t>energy</a:t>
            </a:r>
            <a:r>
              <a:rPr lang="fr-CH" sz="2400" dirty="0"/>
              <a:t>) </a:t>
            </a:r>
            <a:br>
              <a:rPr lang="fr-CH" sz="2400" dirty="0"/>
            </a:br>
            <a:r>
              <a:rPr lang="fr-CH" sz="2400" dirty="0">
                <a:sym typeface="Wingdings" panose="05000000000000000000" pitchFamily="2" charset="2"/>
              </a:rPr>
              <a:t> </a:t>
            </a:r>
            <a:r>
              <a:rPr lang="fr-CH" sz="2400" dirty="0" err="1"/>
              <a:t>Magnet</a:t>
            </a:r>
            <a:r>
              <a:rPr lang="fr-CH" sz="2400" dirty="0"/>
              <a:t> must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very</a:t>
            </a:r>
            <a:r>
              <a:rPr lang="fr-CH" sz="2400" dirty="0"/>
              <a:t> </a:t>
            </a:r>
            <a:r>
              <a:rPr lang="fr-CH" sz="2400" dirty="0" err="1"/>
              <a:t>precisely</a:t>
            </a:r>
            <a:r>
              <a:rPr lang="fr-CH" sz="2400" dirty="0"/>
              <a:t> </a:t>
            </a:r>
            <a:r>
              <a:rPr lang="fr-CH" sz="2400" dirty="0" err="1"/>
              <a:t>monitored</a:t>
            </a:r>
            <a:r>
              <a:rPr lang="fr-CH" sz="2400" dirty="0"/>
              <a:t> (&lt;10-6) and </a:t>
            </a:r>
            <a:r>
              <a:rPr lang="fr-CH" sz="2400" dirty="0" err="1"/>
              <a:t>dedicated</a:t>
            </a:r>
            <a:r>
              <a:rPr lang="fr-CH" sz="2400" dirty="0"/>
              <a:t> monitoring of the main </a:t>
            </a:r>
            <a:r>
              <a:rPr lang="fr-CH" sz="2400" dirty="0" err="1"/>
              <a:t>beam</a:t>
            </a:r>
            <a:r>
              <a:rPr lang="fr-CH" sz="2400" dirty="0"/>
              <a:t> </a:t>
            </a:r>
            <a:r>
              <a:rPr lang="fr-CH" sz="2400" dirty="0" err="1"/>
              <a:t>after</a:t>
            </a:r>
            <a:r>
              <a:rPr lang="fr-CH" sz="2400" dirty="0"/>
              <a:t> the collision and </a:t>
            </a:r>
            <a:r>
              <a:rPr lang="fr-CH" sz="2400" dirty="0" err="1"/>
              <a:t>magnet</a:t>
            </a:r>
            <a:r>
              <a:rPr lang="fr-CH" sz="2400" dirty="0"/>
              <a:t> </a:t>
            </a:r>
            <a:r>
              <a:rPr lang="fr-CH" sz="2400" dirty="0" err="1"/>
              <a:t>should</a:t>
            </a:r>
            <a:r>
              <a:rPr lang="fr-CH" sz="2400" dirty="0"/>
              <a:t>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discussed</a:t>
            </a:r>
            <a:r>
              <a:rPr lang="fr-CH" sz="2400" dirty="0"/>
              <a:t>. </a:t>
            </a:r>
          </a:p>
          <a:p>
            <a:pPr marL="380990" indent="-380990">
              <a:buFont typeface="Wingdings"/>
              <a:buChar char="è"/>
            </a:pPr>
            <a:r>
              <a:rPr lang="fr-CH" sz="2400" dirty="0" err="1">
                <a:sym typeface="Wingdings" panose="05000000000000000000" pitchFamily="2" charset="2"/>
              </a:rPr>
              <a:t>this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requires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dedicated</a:t>
            </a:r>
            <a:r>
              <a:rPr lang="fr-CH" sz="2400" dirty="0">
                <a:sym typeface="Wingdings" panose="05000000000000000000" pitchFamily="2" charset="2"/>
              </a:rPr>
              <a:t> design of </a:t>
            </a:r>
            <a:r>
              <a:rPr lang="fr-CH" sz="2400" dirty="0" err="1">
                <a:sym typeface="Wingdings" panose="05000000000000000000" pitchFamily="2" charset="2"/>
              </a:rPr>
              <a:t>polarimeter</a:t>
            </a:r>
            <a:endParaRPr lang="fr-CH" sz="2400" dirty="0">
              <a:sym typeface="Wingdings" panose="05000000000000000000" pitchFamily="2" charset="2"/>
            </a:endParaRPr>
          </a:p>
          <a:p>
            <a:r>
              <a:rPr lang="fr-CH" sz="2400" dirty="0">
                <a:sym typeface="Wingdings" panose="05000000000000000000" pitchFamily="2" charset="2"/>
              </a:rPr>
              <a:t>2. use the </a:t>
            </a:r>
            <a:r>
              <a:rPr lang="fr-CH" sz="2400" dirty="0" err="1">
                <a:sym typeface="Wingdings" panose="05000000000000000000" pitchFamily="2" charset="2"/>
              </a:rPr>
              <a:t>e+e</a:t>
            </a:r>
            <a:r>
              <a:rPr lang="fr-CH" sz="2400" dirty="0">
                <a:sym typeface="Wingdings" panose="05000000000000000000" pitchFamily="2" charset="2"/>
              </a:rPr>
              <a:t>-  </a:t>
            </a:r>
            <a:r>
              <a:rPr lang="fr-CH" sz="2400" dirty="0">
                <a:sym typeface="Symbol"/>
              </a:rPr>
              <a:t>+- </a:t>
            </a:r>
            <a:r>
              <a:rPr lang="fr-CH" sz="2400" dirty="0" err="1">
                <a:sym typeface="Symbol"/>
              </a:rPr>
              <a:t>events</a:t>
            </a:r>
            <a:r>
              <a:rPr lang="fr-CH" sz="2400" dirty="0">
                <a:sym typeface="Symbol"/>
              </a:rPr>
              <a:t> in the detectors to </a:t>
            </a:r>
            <a:r>
              <a:rPr lang="fr-CH" sz="2400" dirty="0" err="1">
                <a:sym typeface="Symbol"/>
              </a:rPr>
              <a:t>measure</a:t>
            </a:r>
            <a:r>
              <a:rPr lang="fr-CH" sz="2400" dirty="0">
                <a:sym typeface="Symbol"/>
              </a:rPr>
              <a:t> ECM for </a:t>
            </a:r>
            <a:r>
              <a:rPr lang="fr-CH" sz="2400" dirty="0" err="1">
                <a:sym typeface="Symbol"/>
              </a:rPr>
              <a:t>each</a:t>
            </a:r>
            <a:r>
              <a:rPr lang="fr-CH" sz="2400" dirty="0">
                <a:sym typeface="Symbol"/>
              </a:rPr>
              <a:t> of the </a:t>
            </a:r>
            <a:r>
              <a:rPr lang="fr-CH" sz="2400" dirty="0" err="1">
                <a:sym typeface="Symbol"/>
              </a:rPr>
              <a:t>energies</a:t>
            </a:r>
            <a:r>
              <a:rPr lang="fr-CH" sz="2400" dirty="0">
                <a:sym typeface="Symbol"/>
              </a:rPr>
              <a:t>. </a:t>
            </a:r>
            <a:endParaRPr lang="en-GB" sz="2400" dirty="0">
              <a:sym typeface="Symbol"/>
            </a:endParaRPr>
          </a:p>
          <a:p>
            <a:r>
              <a:rPr lang="fr-CH" sz="2400" dirty="0">
                <a:sym typeface="Wingdings" panose="05000000000000000000" pitchFamily="2" charset="2"/>
              </a:rPr>
              <a:t> monitor </a:t>
            </a:r>
            <a:r>
              <a:rPr lang="fr-CH" sz="2400" dirty="0" err="1">
                <a:sym typeface="Wingdings" panose="05000000000000000000" pitchFamily="2" charset="2"/>
              </a:rPr>
              <a:t>experimental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magnet</a:t>
            </a:r>
            <a:r>
              <a:rPr lang="fr-CH" sz="2400" dirty="0">
                <a:sym typeface="Wingdings" panose="05000000000000000000" pitchFamily="2" charset="2"/>
              </a:rPr>
              <a:t> to (&lt;10-6) </a:t>
            </a:r>
            <a:r>
              <a:rPr lang="fr-CH" sz="2400" dirty="0" err="1">
                <a:sym typeface="Wingdings" panose="05000000000000000000" pitchFamily="2" charset="2"/>
              </a:rPr>
              <a:t>precision</a:t>
            </a:r>
            <a:r>
              <a:rPr lang="fr-CH" sz="2400" dirty="0">
                <a:sym typeface="Wingdings" panose="05000000000000000000" pitchFamily="2" charset="2"/>
              </a:rPr>
              <a:t> + QED issues etc.. </a:t>
            </a:r>
            <a:endParaRPr lang="fr-CH" sz="2400" dirty="0">
              <a:sym typeface="Symbo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6370" y="3"/>
            <a:ext cx="2940854" cy="779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4267" b="1" dirty="0"/>
              <a:t>Conclusions</a:t>
            </a:r>
            <a:endParaRPr lang="en-GB" sz="4267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7441" y="1148747"/>
            <a:ext cx="1195391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err="1"/>
              <a:t>We</a:t>
            </a:r>
            <a:r>
              <a:rPr lang="fr-CH" sz="2400" dirty="0"/>
              <a:t> </a:t>
            </a:r>
            <a:r>
              <a:rPr lang="fr-CH" sz="2400" dirty="0" err="1"/>
              <a:t>had</a:t>
            </a:r>
            <a:r>
              <a:rPr lang="fr-CH" sz="2400" dirty="0"/>
              <a:t> a first look at the </a:t>
            </a:r>
            <a:r>
              <a:rPr lang="fr-CH" sz="2400" dirty="0" err="1"/>
              <a:t>determination</a:t>
            </a:r>
            <a:r>
              <a:rPr lang="fr-CH" sz="2400" dirty="0"/>
              <a:t> of centre of mass </a:t>
            </a:r>
            <a:r>
              <a:rPr lang="fr-CH" sz="2400" dirty="0" err="1"/>
              <a:t>energy</a:t>
            </a:r>
            <a:r>
              <a:rPr lang="fr-CH" sz="2400" dirty="0"/>
              <a:t> and </a:t>
            </a:r>
            <a:r>
              <a:rPr lang="fr-CH" sz="2400" dirty="0" err="1"/>
              <a:t>energy</a:t>
            </a:r>
            <a:r>
              <a:rPr lang="fr-CH" sz="2400" dirty="0"/>
              <a:t> spread in FCC-</a:t>
            </a:r>
            <a:r>
              <a:rPr lang="fr-CH" sz="2400" dirty="0" err="1"/>
              <a:t>ee</a:t>
            </a:r>
            <a:endParaRPr lang="fr-CH" sz="2400" dirty="0"/>
          </a:p>
          <a:p>
            <a:r>
              <a:rPr lang="fr-CH" sz="2400" dirty="0" err="1"/>
              <a:t>Results</a:t>
            </a:r>
            <a:r>
              <a:rPr lang="fr-CH" sz="2400" dirty="0"/>
              <a:t> are </a:t>
            </a:r>
            <a:r>
              <a:rPr lang="fr-CH" sz="2400" dirty="0" err="1"/>
              <a:t>promising</a:t>
            </a:r>
            <a:r>
              <a:rPr lang="fr-CH" sz="2400" dirty="0"/>
              <a:t> of </a:t>
            </a:r>
            <a:r>
              <a:rPr lang="fr-CH" sz="2400" dirty="0" err="1"/>
              <a:t>extraordinary</a:t>
            </a:r>
            <a:r>
              <a:rPr lang="fr-CH" sz="2400" dirty="0"/>
              <a:t>, </a:t>
            </a:r>
            <a:r>
              <a:rPr lang="fr-CH" sz="2400" dirty="0" err="1"/>
              <a:t>historical</a:t>
            </a:r>
            <a:r>
              <a:rPr lang="fr-CH" sz="2400" dirty="0"/>
              <a:t>  </a:t>
            </a:r>
            <a:r>
              <a:rPr lang="fr-CH" sz="2400" dirty="0" err="1"/>
              <a:t>measurements</a:t>
            </a:r>
            <a:r>
              <a:rPr lang="fr-CH" sz="2400" dirty="0"/>
              <a:t>.  </a:t>
            </a:r>
          </a:p>
          <a:p>
            <a:r>
              <a:rPr lang="fr-CH" sz="2400" b="1" dirty="0">
                <a:solidFill>
                  <a:srgbClr val="FF0000"/>
                </a:solidFill>
              </a:rPr>
              <a:t>This must </a:t>
            </a:r>
            <a:r>
              <a:rPr lang="fr-CH" sz="2400" b="1" dirty="0" err="1">
                <a:solidFill>
                  <a:srgbClr val="FF0000"/>
                </a:solidFill>
              </a:rPr>
              <a:t>be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improved</a:t>
            </a:r>
            <a:r>
              <a:rPr lang="fr-CH" sz="2400" b="1" dirty="0">
                <a:solidFill>
                  <a:srgbClr val="FF0000"/>
                </a:solidFill>
              </a:rPr>
              <a:t> and </a:t>
            </a:r>
            <a:r>
              <a:rPr lang="fr-CH" sz="2400" b="1" dirty="0" err="1">
                <a:solidFill>
                  <a:srgbClr val="FF0000"/>
                </a:solidFill>
              </a:rPr>
              <a:t>secured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further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towards</a:t>
            </a:r>
            <a:r>
              <a:rPr lang="fr-CH" sz="2400" b="1" dirty="0">
                <a:solidFill>
                  <a:srgbClr val="FF0000"/>
                </a:solidFill>
              </a:rPr>
              <a:t> the TDR</a:t>
            </a:r>
          </a:p>
          <a:p>
            <a:endParaRPr lang="fr-CH" sz="2400" dirty="0"/>
          </a:p>
          <a:p>
            <a:r>
              <a:rPr lang="fr-CH" sz="2400" dirty="0" smtClean="0"/>
              <a:t>EPOL </a:t>
            </a:r>
            <a:r>
              <a:rPr lang="fr-CH" sz="2400" dirty="0" err="1" smtClean="0"/>
              <a:t>indico</a:t>
            </a:r>
            <a:r>
              <a:rPr lang="fr-CH" sz="2400" dirty="0" smtClean="0"/>
              <a:t> thread</a:t>
            </a:r>
            <a:r>
              <a:rPr lang="fr-CH" sz="2400" dirty="0"/>
              <a:t/>
            </a:r>
            <a:br>
              <a:rPr lang="fr-CH" sz="2400" dirty="0"/>
            </a:br>
            <a:endParaRPr lang="fr-CH" sz="2400" dirty="0"/>
          </a:p>
          <a:p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33544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8780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1" r="5245"/>
          <a:stretch/>
        </p:blipFill>
        <p:spPr>
          <a:xfrm>
            <a:off x="753763" y="543695"/>
            <a:ext cx="10651524" cy="48562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129849" y="729046"/>
            <a:ext cx="667265" cy="284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7055708" y="58076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C. </a:t>
            </a:r>
            <a:r>
              <a:rPr lang="fr-FR" sz="1600" b="1" dirty="0" err="1" smtClean="0"/>
              <a:t>Paus</a:t>
            </a:r>
            <a:endParaRPr lang="fr-FR" sz="1600" b="1" dirty="0" smtClean="0"/>
          </a:p>
          <a:p>
            <a:r>
              <a:rPr lang="fr-FR" sz="1600" b="1" dirty="0" smtClean="0"/>
              <a:t>G. Wilson</a:t>
            </a:r>
            <a:endParaRPr lang="fr-FR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59891" y="5399902"/>
            <a:ext cx="6099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Physics</a:t>
            </a:r>
            <a:r>
              <a:rPr lang="fr-FR" b="1" dirty="0" smtClean="0"/>
              <a:t> groups </a:t>
            </a:r>
            <a:r>
              <a:rPr lang="fr-FR" b="1" dirty="0" err="1" smtClean="0"/>
              <a:t>define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B050"/>
                </a:solidFill>
              </a:rPr>
              <a:t>benchmark </a:t>
            </a:r>
            <a:r>
              <a:rPr lang="fr-FR" b="1" dirty="0" err="1" smtClean="0">
                <a:solidFill>
                  <a:srgbClr val="00B050"/>
                </a:solidFill>
              </a:rPr>
              <a:t>measurements</a:t>
            </a:r>
            <a:endParaRPr lang="fr-FR" b="1" dirty="0" smtClean="0">
              <a:solidFill>
                <a:srgbClr val="00B050"/>
              </a:solidFill>
            </a:endParaRPr>
          </a:p>
          <a:p>
            <a:r>
              <a:rPr lang="fr-FR" b="1" dirty="0"/>
              <a:t> </a:t>
            </a:r>
            <a:r>
              <a:rPr lang="fr-FR" b="1" dirty="0" smtClean="0"/>
              <a:t>to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picked</a:t>
            </a:r>
            <a:r>
              <a:rPr lang="fr-FR" b="1" dirty="0" smtClean="0"/>
              <a:t> up by case </a:t>
            </a:r>
            <a:r>
              <a:rPr lang="fr-FR" b="1" dirty="0" err="1" smtClean="0"/>
              <a:t>studies</a:t>
            </a:r>
            <a:r>
              <a:rPr lang="fr-FR" b="1" dirty="0" smtClean="0"/>
              <a:t> ...</a:t>
            </a:r>
          </a:p>
          <a:p>
            <a:r>
              <a:rPr lang="fr-FR" b="1" dirty="0" err="1" smtClean="0"/>
              <a:t>leading</a:t>
            </a:r>
            <a:r>
              <a:rPr lang="fr-FR" b="1" dirty="0" smtClean="0"/>
              <a:t> to performance </a:t>
            </a:r>
            <a:r>
              <a:rPr lang="fr-FR" b="1" dirty="0" err="1" smtClean="0"/>
              <a:t>evaluation</a:t>
            </a:r>
            <a:r>
              <a:rPr lang="fr-FR" b="1" dirty="0"/>
              <a:t> a</a:t>
            </a:r>
            <a:r>
              <a:rPr lang="fr-FR" b="1" dirty="0" smtClean="0"/>
              <a:t>nd </a:t>
            </a:r>
            <a:r>
              <a:rPr lang="fr-FR" b="1" dirty="0" smtClean="0">
                <a:solidFill>
                  <a:srgbClr val="FF0000"/>
                </a:solidFill>
              </a:rPr>
              <a:t>detector </a:t>
            </a:r>
            <a:r>
              <a:rPr lang="fr-FR" b="1" dirty="0" err="1" smtClean="0">
                <a:solidFill>
                  <a:srgbClr val="FF0000"/>
                </a:solidFill>
              </a:rPr>
              <a:t>requirements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35760" y="6381354"/>
            <a:ext cx="415682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3978" y="0"/>
            <a:ext cx="8908266" cy="6093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CH" sz="3360" b="1" dirty="0">
                <a:solidFill>
                  <a:prstClr val="black"/>
                </a:solidFill>
              </a:rPr>
              <a:t>FCC-</a:t>
            </a:r>
            <a:r>
              <a:rPr lang="fr-CH" sz="3360" b="1" dirty="0" err="1">
                <a:solidFill>
                  <a:prstClr val="black"/>
                </a:solidFill>
              </a:rPr>
              <a:t>ee</a:t>
            </a:r>
            <a:r>
              <a:rPr lang="fr-CH" sz="3360" b="1" dirty="0">
                <a:solidFill>
                  <a:prstClr val="black"/>
                </a:solidFill>
              </a:rPr>
              <a:t> Detectors</a:t>
            </a:r>
            <a:endParaRPr lang="fr-CH" sz="96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7000" y="1090609"/>
            <a:ext cx="8689751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dirty="0" err="1"/>
              <a:t>Two</a:t>
            </a:r>
            <a:r>
              <a:rPr lang="fr-CH" sz="2160" dirty="0"/>
              <a:t> </a:t>
            </a:r>
            <a:r>
              <a:rPr lang="fr-CH" sz="2160" dirty="0" err="1"/>
              <a:t>integration</a:t>
            </a:r>
            <a:r>
              <a:rPr lang="fr-CH" sz="2160" dirty="0"/>
              <a:t>, performance and </a:t>
            </a:r>
            <a:r>
              <a:rPr lang="fr-CH" sz="2160" dirty="0" err="1"/>
              <a:t>cost</a:t>
            </a:r>
            <a:r>
              <a:rPr lang="fr-CH" sz="2160" dirty="0"/>
              <a:t> </a:t>
            </a:r>
            <a:r>
              <a:rPr lang="fr-CH" sz="2160" dirty="0" err="1"/>
              <a:t>estimates</a:t>
            </a:r>
            <a:r>
              <a:rPr lang="fr-CH" sz="2160" dirty="0"/>
              <a:t>:</a:t>
            </a:r>
          </a:p>
          <a:p>
            <a:r>
              <a:rPr lang="fr-CH" sz="2160" dirty="0"/>
              <a:t>    -- </a:t>
            </a:r>
            <a:r>
              <a:rPr lang="fr-CH" sz="2160" dirty="0" err="1"/>
              <a:t>Linear</a:t>
            </a:r>
            <a:r>
              <a:rPr lang="fr-CH" sz="2160" dirty="0"/>
              <a:t> </a:t>
            </a:r>
            <a:r>
              <a:rPr lang="fr-CH" sz="2160" dirty="0" err="1"/>
              <a:t>Collider</a:t>
            </a:r>
            <a:r>
              <a:rPr lang="fr-CH" sz="2160" dirty="0"/>
              <a:t> Detector group at CERN has </a:t>
            </a:r>
            <a:r>
              <a:rPr lang="fr-CH" sz="2160" dirty="0" err="1"/>
              <a:t>undertaken</a:t>
            </a:r>
            <a:r>
              <a:rPr lang="fr-CH" sz="2160" dirty="0"/>
              <a:t> the </a:t>
            </a:r>
            <a:r>
              <a:rPr lang="fr-CH" sz="2160" dirty="0" err="1"/>
              <a:t>adaption</a:t>
            </a:r>
            <a:r>
              <a:rPr lang="fr-CH" sz="2160" dirty="0"/>
              <a:t> of </a:t>
            </a:r>
          </a:p>
          <a:p>
            <a:r>
              <a:rPr lang="fr-CH" sz="2160" dirty="0"/>
              <a:t>         CLIC-SID detector for FCC-</a:t>
            </a:r>
            <a:r>
              <a:rPr lang="fr-CH" sz="2160" dirty="0" err="1"/>
              <a:t>ee</a:t>
            </a:r>
            <a:r>
              <a:rPr lang="fr-CH" sz="2160" dirty="0"/>
              <a:t> </a:t>
            </a:r>
          </a:p>
          <a:p>
            <a:r>
              <a:rPr lang="fr-CH" sz="2160" dirty="0"/>
              <a:t>     --  IDEA, detector </a:t>
            </a:r>
            <a:r>
              <a:rPr lang="fr-CH" sz="2160" dirty="0" err="1"/>
              <a:t>specifically</a:t>
            </a:r>
            <a:r>
              <a:rPr lang="fr-CH" sz="2160" dirty="0"/>
              <a:t> </a:t>
            </a:r>
            <a:r>
              <a:rPr lang="fr-CH" sz="2160" dirty="0" err="1"/>
              <a:t>designed</a:t>
            </a:r>
            <a:r>
              <a:rPr lang="fr-CH" sz="2160" dirty="0"/>
              <a:t> for FCC-</a:t>
            </a:r>
            <a:r>
              <a:rPr lang="fr-CH" sz="2160" dirty="0" err="1"/>
              <a:t>ee</a:t>
            </a:r>
            <a:r>
              <a:rPr lang="fr-CH" sz="2160" dirty="0"/>
              <a:t> (and CEPC)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16" y="2496055"/>
            <a:ext cx="10799828" cy="29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823102" y="3007200"/>
            <a:ext cx="720069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80" b="1" dirty="0"/>
              <a:t>MAPS</a:t>
            </a:r>
            <a:endParaRPr lang="en-GB" sz="168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5015" y="5589240"/>
            <a:ext cx="652890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dirty="0" err="1"/>
              <a:t>SiD</a:t>
            </a:r>
            <a:r>
              <a:rPr lang="fr-CH" sz="2160" dirty="0"/>
              <a:t> at ILC, CLD at FCC-</a:t>
            </a:r>
            <a:r>
              <a:rPr lang="fr-CH" sz="2160" dirty="0" err="1"/>
              <a:t>ee</a:t>
            </a:r>
            <a:r>
              <a:rPr lang="fr-CH" sz="2160" dirty="0"/>
              <a:t>                IDEA at FCC-</a:t>
            </a:r>
            <a:r>
              <a:rPr lang="fr-CH" sz="2160" dirty="0" err="1"/>
              <a:t>ee</a:t>
            </a:r>
            <a:r>
              <a:rPr lang="fr-CH" sz="2160" dirty="0"/>
              <a:t> &amp; CEPC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912" y="627864"/>
            <a:ext cx="11008526" cy="4247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160" b="1" dirty="0"/>
              <a:t>Detectors </a:t>
            </a:r>
            <a:r>
              <a:rPr lang="fr-CH" sz="2160" b="1" dirty="0" err="1"/>
              <a:t>can</a:t>
            </a:r>
            <a:r>
              <a:rPr lang="fr-CH" sz="2160" b="1" dirty="0"/>
              <a:t> </a:t>
            </a:r>
            <a:r>
              <a:rPr lang="fr-CH" sz="2160" b="1" dirty="0" err="1"/>
              <a:t>be</a:t>
            </a:r>
            <a:r>
              <a:rPr lang="fr-CH" sz="2160" b="1" dirty="0"/>
              <a:t> </a:t>
            </a:r>
            <a:r>
              <a:rPr lang="fr-CH" sz="2160" b="1" dirty="0" err="1"/>
              <a:t>done</a:t>
            </a:r>
            <a:r>
              <a:rPr lang="fr-CH" sz="2160" b="1" dirty="0"/>
              <a:t> and </a:t>
            </a:r>
            <a:r>
              <a:rPr lang="fr-CH" sz="2160" b="1" dirty="0" err="1"/>
              <a:t>work</a:t>
            </a:r>
            <a:r>
              <a:rPr lang="fr-CH" sz="2160" b="1" dirty="0"/>
              <a:t> for the FCC-</a:t>
            </a:r>
            <a:r>
              <a:rPr lang="fr-CH" sz="2160" b="1" dirty="0" err="1"/>
              <a:t>ee</a:t>
            </a:r>
            <a:r>
              <a:rPr lang="fr-CH" sz="2160" b="1" dirty="0"/>
              <a:t>, but </a:t>
            </a:r>
            <a:r>
              <a:rPr lang="fr-CH" sz="2160" b="1" dirty="0" err="1"/>
              <a:t>physics</a:t>
            </a:r>
            <a:r>
              <a:rPr lang="fr-CH" sz="2160" b="1" dirty="0"/>
              <a:t> </a:t>
            </a:r>
            <a:r>
              <a:rPr lang="fr-CH" sz="2160" b="1" dirty="0" err="1"/>
              <a:t>optimization</a:t>
            </a:r>
            <a:r>
              <a:rPr lang="fr-CH" sz="2160" b="1" dirty="0"/>
              <a:t> </a:t>
            </a:r>
            <a:r>
              <a:rPr lang="fr-CH" sz="2160" b="1" dirty="0" err="1"/>
              <a:t>remains</a:t>
            </a:r>
            <a:r>
              <a:rPr lang="fr-CH" sz="2160" b="1" dirty="0"/>
              <a:t> to </a:t>
            </a:r>
            <a:r>
              <a:rPr lang="fr-CH" sz="2160" b="1" dirty="0" err="1"/>
              <a:t>be</a:t>
            </a:r>
            <a:r>
              <a:rPr lang="fr-CH" sz="2160" b="1" dirty="0"/>
              <a:t> </a:t>
            </a:r>
            <a:r>
              <a:rPr lang="fr-CH" sz="2160" b="1" dirty="0" err="1"/>
              <a:t>done</a:t>
            </a:r>
            <a:r>
              <a:rPr lang="fr-CH" sz="2160" b="1" dirty="0"/>
              <a:t>.  </a:t>
            </a:r>
            <a:endParaRPr lang="en-GB" sz="216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985255" y="6194107"/>
            <a:ext cx="6549422" cy="4247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160" b="1" dirty="0"/>
              <a:t>Many challenges to come, mainly because of the Z run. </a:t>
            </a:r>
          </a:p>
        </p:txBody>
      </p:sp>
    </p:spTree>
    <p:extLst>
      <p:ext uri="{BB962C8B-B14F-4D97-AF65-F5344CB8AC3E}">
        <p14:creationId xmlns:p14="http://schemas.microsoft.com/office/powerpoint/2010/main" val="101411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77FF-87D8-40E0-AA0D-AE3E334BA7F4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17.03.2025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50770"/>
            <a:ext cx="1081283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200" b="1" dirty="0" smtClean="0">
                <a:solidFill>
                  <a:srgbClr val="C00000"/>
                </a:solidFill>
              </a:rPr>
              <a:t>                           The </a:t>
            </a:r>
            <a:r>
              <a:rPr lang="fr-CH" sz="3200" b="1" dirty="0" err="1">
                <a:solidFill>
                  <a:srgbClr val="C00000"/>
                </a:solidFill>
              </a:rPr>
              <a:t>Physics</a:t>
            </a:r>
            <a:r>
              <a:rPr lang="fr-CH" sz="3200" b="1" dirty="0">
                <a:solidFill>
                  <a:srgbClr val="C00000"/>
                </a:solidFill>
              </a:rPr>
              <a:t> </a:t>
            </a:r>
            <a:r>
              <a:rPr lang="fr-CH" sz="3200" b="1" dirty="0" err="1">
                <a:solidFill>
                  <a:srgbClr val="C00000"/>
                </a:solidFill>
              </a:rPr>
              <a:t>Landscape</a:t>
            </a:r>
            <a:endParaRPr lang="fr-CH" sz="3200" b="1" dirty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800" b="1" dirty="0" err="1">
                <a:solidFill>
                  <a:prstClr val="black"/>
                </a:solidFill>
              </a:rPr>
              <a:t>We</a:t>
            </a:r>
            <a:r>
              <a:rPr lang="fr-CH" sz="2800" b="1" dirty="0">
                <a:solidFill>
                  <a:prstClr val="black"/>
                </a:solidFill>
              </a:rPr>
              <a:t> are in a </a:t>
            </a:r>
            <a:r>
              <a:rPr lang="fr-CH" sz="2800" b="1" dirty="0" err="1">
                <a:solidFill>
                  <a:prstClr val="black"/>
                </a:solidFill>
              </a:rPr>
              <a:t>fascinating</a:t>
            </a:r>
            <a:r>
              <a:rPr lang="fr-CH" sz="2800" b="1" dirty="0">
                <a:solidFill>
                  <a:prstClr val="black"/>
                </a:solidFill>
              </a:rPr>
              <a:t> situation: </a:t>
            </a:r>
            <a:r>
              <a:rPr lang="fr-CH" sz="2800" b="1" dirty="0" err="1">
                <a:solidFill>
                  <a:prstClr val="black"/>
                </a:solidFill>
              </a:rPr>
              <a:t>where</a:t>
            </a:r>
            <a:r>
              <a:rPr lang="fr-CH" sz="2800" b="1" dirty="0">
                <a:solidFill>
                  <a:prstClr val="black"/>
                </a:solidFill>
              </a:rPr>
              <a:t> to look and </a:t>
            </a:r>
            <a:r>
              <a:rPr lang="fr-CH" sz="2800" b="1" dirty="0" err="1">
                <a:solidFill>
                  <a:prstClr val="black"/>
                </a:solidFill>
              </a:rPr>
              <a:t>what</a:t>
            </a:r>
            <a:r>
              <a:rPr lang="fr-CH" sz="2800" b="1" dirty="0">
                <a:solidFill>
                  <a:prstClr val="black"/>
                </a:solidFill>
              </a:rPr>
              <a:t> </a:t>
            </a:r>
            <a:r>
              <a:rPr lang="fr-CH" sz="2800" b="1" dirty="0" err="1">
                <a:solidFill>
                  <a:prstClr val="black"/>
                </a:solidFill>
              </a:rPr>
              <a:t>will</a:t>
            </a:r>
            <a:r>
              <a:rPr lang="fr-CH" sz="2800" b="1" dirty="0">
                <a:solidFill>
                  <a:prstClr val="black"/>
                </a:solidFill>
              </a:rPr>
              <a:t> </a:t>
            </a:r>
            <a:r>
              <a:rPr lang="fr-CH" sz="2800" b="1" dirty="0" err="1">
                <a:solidFill>
                  <a:prstClr val="black"/>
                </a:solidFill>
              </a:rPr>
              <a:t>we</a:t>
            </a:r>
            <a:r>
              <a:rPr lang="fr-CH" sz="2800" b="1" dirty="0">
                <a:solidFill>
                  <a:prstClr val="black"/>
                </a:solidFill>
              </a:rPr>
              <a:t> </a:t>
            </a:r>
            <a:r>
              <a:rPr lang="fr-CH" sz="2800" b="1" dirty="0" err="1">
                <a:solidFill>
                  <a:prstClr val="black"/>
                </a:solidFill>
              </a:rPr>
              <a:t>find</a:t>
            </a:r>
            <a:r>
              <a:rPr lang="fr-CH" sz="2800" b="1" dirty="0">
                <a:solidFill>
                  <a:prstClr val="black"/>
                </a:solidFill>
              </a:rPr>
              <a:t>?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>
                <a:solidFill>
                  <a:prstClr val="black"/>
                </a:solidFill>
              </a:rPr>
              <a:t>For the first time </a:t>
            </a:r>
            <a:r>
              <a:rPr lang="fr-CH" sz="2400" b="1" dirty="0" err="1">
                <a:solidFill>
                  <a:prstClr val="black"/>
                </a:solidFill>
              </a:rPr>
              <a:t>since</a:t>
            </a:r>
            <a:r>
              <a:rPr lang="fr-CH" sz="2400" b="1" dirty="0">
                <a:solidFill>
                  <a:prstClr val="black"/>
                </a:solidFill>
              </a:rPr>
              <a:t> Fermi </a:t>
            </a:r>
            <a:r>
              <a:rPr lang="fr-CH" sz="2400" b="1" dirty="0" err="1">
                <a:solidFill>
                  <a:prstClr val="black"/>
                </a:solidFill>
              </a:rPr>
              <a:t>theory</a:t>
            </a:r>
            <a:r>
              <a:rPr lang="fr-CH" sz="2400" b="1" dirty="0">
                <a:solidFill>
                  <a:prstClr val="black"/>
                </a:solidFill>
              </a:rPr>
              <a:t>, </a:t>
            </a:r>
            <a:r>
              <a:rPr lang="fr-CH" sz="2400" b="1" u="sng" dirty="0">
                <a:solidFill>
                  <a:prstClr val="black"/>
                </a:solidFill>
              </a:rPr>
              <a:t>WE HAVE  NO SCALE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The </a:t>
            </a:r>
            <a:r>
              <a:rPr lang="fr-CH" sz="2000" b="1" dirty="0" err="1">
                <a:solidFill>
                  <a:prstClr val="black"/>
                </a:solidFill>
              </a:rPr>
              <a:t>next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facility</a:t>
            </a:r>
            <a:r>
              <a:rPr lang="fr-CH" sz="2000" b="1" dirty="0">
                <a:solidFill>
                  <a:prstClr val="black"/>
                </a:solidFill>
              </a:rPr>
              <a:t> must </a:t>
            </a:r>
            <a:r>
              <a:rPr lang="fr-CH" sz="2000" b="1" dirty="0" err="1">
                <a:solidFill>
                  <a:prstClr val="black"/>
                </a:solidFill>
              </a:rPr>
              <a:t>be</a:t>
            </a:r>
            <a:r>
              <a:rPr lang="fr-CH" sz="2000" b="1" dirty="0">
                <a:solidFill>
                  <a:prstClr val="black"/>
                </a:solidFill>
              </a:rPr>
              <a:t> versatile </a:t>
            </a:r>
            <a:r>
              <a:rPr lang="fr-CH" sz="2000" b="1" dirty="0" err="1">
                <a:solidFill>
                  <a:prstClr val="black"/>
                </a:solidFill>
              </a:rPr>
              <a:t>with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>
                <a:solidFill>
                  <a:srgbClr val="C00000"/>
                </a:solidFill>
              </a:rPr>
              <a:t>as </a:t>
            </a:r>
            <a:r>
              <a:rPr lang="fr-CH" sz="2000" b="1" dirty="0" err="1">
                <a:solidFill>
                  <a:srgbClr val="C00000"/>
                </a:solidFill>
              </a:rPr>
              <a:t>broad</a:t>
            </a:r>
            <a:r>
              <a:rPr lang="fr-CH" sz="2000" b="1" dirty="0">
                <a:solidFill>
                  <a:srgbClr val="C00000"/>
                </a:solidFill>
              </a:rPr>
              <a:t> and </a:t>
            </a:r>
            <a:r>
              <a:rPr lang="fr-CH" sz="2000" b="1" dirty="0" err="1">
                <a:solidFill>
                  <a:srgbClr val="C00000"/>
                </a:solidFill>
              </a:rPr>
              <a:t>powerful</a:t>
            </a:r>
            <a:r>
              <a:rPr lang="fr-CH" sz="2000" b="1" dirty="0">
                <a:solidFill>
                  <a:srgbClr val="C00000"/>
                </a:solidFill>
              </a:rPr>
              <a:t> </a:t>
            </a:r>
            <a:r>
              <a:rPr lang="fr-CH" sz="2000" b="1" dirty="0" err="1">
                <a:solidFill>
                  <a:srgbClr val="C00000"/>
                </a:solidFill>
              </a:rPr>
              <a:t>reach</a:t>
            </a:r>
            <a:r>
              <a:rPr lang="fr-CH" sz="2000" b="1" dirty="0">
                <a:solidFill>
                  <a:srgbClr val="C00000"/>
                </a:solidFill>
              </a:rPr>
              <a:t> as possible</a:t>
            </a:r>
            <a:r>
              <a:rPr lang="fr-CH" sz="2000" b="1" dirty="0">
                <a:solidFill>
                  <a:prstClr val="black"/>
                </a:solidFill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as </a:t>
            </a:r>
            <a:r>
              <a:rPr lang="fr-CH" sz="2000" b="1" dirty="0" err="1">
                <a:solidFill>
                  <a:prstClr val="black"/>
                </a:solidFill>
              </a:rPr>
              <a:t>there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is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>
                <a:solidFill>
                  <a:srgbClr val="0033CC"/>
                </a:solidFill>
              </a:rPr>
              <a:t>no </a:t>
            </a:r>
            <a:r>
              <a:rPr lang="fr-CH" sz="2000" b="1" dirty="0" err="1">
                <a:solidFill>
                  <a:srgbClr val="0033CC"/>
                </a:solidFill>
              </a:rPr>
              <a:t>precise</a:t>
            </a:r>
            <a:r>
              <a:rPr lang="fr-CH" sz="2000" b="1" dirty="0">
                <a:solidFill>
                  <a:srgbClr val="0033CC"/>
                </a:solidFill>
              </a:rPr>
              <a:t> </a:t>
            </a:r>
            <a:r>
              <a:rPr lang="fr-CH" sz="2000" b="1" dirty="0" err="1">
                <a:solidFill>
                  <a:srgbClr val="0033CC"/>
                </a:solidFill>
              </a:rPr>
              <a:t>target</a:t>
            </a:r>
            <a:endParaRPr lang="fr-CH" sz="2000" b="1" dirty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>
                <a:solidFill>
                  <a:srgbClr val="0033CC"/>
                </a:solidFill>
              </a:rPr>
              <a:t>        </a:t>
            </a:r>
            <a:r>
              <a:rPr lang="fr-CH" sz="2800" b="1" dirty="0">
                <a:solidFill>
                  <a:srgbClr val="C00000"/>
                </a:solidFill>
              </a:rPr>
              <a:t> </a:t>
            </a:r>
            <a:r>
              <a:rPr lang="fr-CH" sz="2800" b="1" u="sng" dirty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CH" sz="2800" b="1" u="sng" dirty="0">
                <a:solidFill>
                  <a:srgbClr val="C00000"/>
                </a:solidFill>
              </a:rPr>
              <a:t>more </a:t>
            </a:r>
            <a:r>
              <a:rPr lang="fr-CH" sz="2800" b="1" u="sng" dirty="0" err="1">
                <a:solidFill>
                  <a:srgbClr val="C00000"/>
                </a:solidFill>
              </a:rPr>
              <a:t>Sensitivity</a:t>
            </a:r>
            <a:r>
              <a:rPr lang="fr-CH" sz="2800" b="1" u="sng" dirty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Precision</a:t>
            </a:r>
            <a:r>
              <a:rPr lang="fr-CH" sz="2800" b="1" u="sng" dirty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Energy</a:t>
            </a:r>
            <a:endParaRPr lang="fr-CH" sz="2800" b="1" u="sng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5519" y="4426309"/>
            <a:ext cx="9206110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2400" b="1" dirty="0"/>
              <a:t>FCC , </a:t>
            </a:r>
            <a:r>
              <a:rPr lang="fr-CH" sz="2400" b="1" dirty="0" err="1"/>
              <a:t>thanks</a:t>
            </a:r>
            <a:r>
              <a:rPr lang="fr-CH" sz="2400" b="1" dirty="0"/>
              <a:t> to synergies and </a:t>
            </a:r>
            <a:r>
              <a:rPr lang="fr-CH" sz="2400" b="1" dirty="0" err="1"/>
              <a:t>complementarities</a:t>
            </a:r>
            <a:r>
              <a:rPr lang="fr-CH" sz="2400" b="1" dirty="0"/>
              <a:t>, </a:t>
            </a:r>
            <a:r>
              <a:rPr lang="fr-CH" sz="2400" b="1" dirty="0" err="1"/>
              <a:t>offers</a:t>
            </a:r>
            <a:r>
              <a:rPr lang="fr-CH" sz="2400" b="1" dirty="0"/>
              <a:t> </a:t>
            </a:r>
          </a:p>
          <a:p>
            <a:r>
              <a:rPr lang="fr-CH" sz="2400" b="1" dirty="0"/>
              <a:t>the </a:t>
            </a:r>
            <a:r>
              <a:rPr lang="fr-CH" sz="2400" b="1" dirty="0" err="1"/>
              <a:t>most</a:t>
            </a:r>
            <a:r>
              <a:rPr lang="fr-CH" sz="2400" b="1" dirty="0"/>
              <a:t> versatile and </a:t>
            </a:r>
            <a:r>
              <a:rPr lang="fr-CH" sz="2400" b="1" dirty="0" err="1"/>
              <a:t>adapted</a:t>
            </a:r>
            <a:r>
              <a:rPr lang="fr-CH" sz="2400" b="1" dirty="0"/>
              <a:t> </a:t>
            </a:r>
            <a:r>
              <a:rPr lang="fr-CH" sz="2400" b="1" dirty="0" err="1"/>
              <a:t>response</a:t>
            </a:r>
            <a:r>
              <a:rPr lang="fr-CH" sz="2400" b="1" dirty="0"/>
              <a:t> to </a:t>
            </a:r>
            <a:r>
              <a:rPr lang="fr-CH" sz="2400" b="1" dirty="0" err="1"/>
              <a:t>today’s</a:t>
            </a:r>
            <a:r>
              <a:rPr lang="fr-CH" sz="2400" b="1" dirty="0"/>
              <a:t> </a:t>
            </a:r>
            <a:r>
              <a:rPr lang="fr-CH" sz="2400" b="1" dirty="0" err="1"/>
              <a:t>physics</a:t>
            </a:r>
            <a:r>
              <a:rPr lang="fr-CH" sz="2400" b="1" dirty="0"/>
              <a:t> </a:t>
            </a:r>
            <a:r>
              <a:rPr lang="fr-CH" sz="2400" b="1" dirty="0" err="1"/>
              <a:t>landscape</a:t>
            </a:r>
            <a:r>
              <a:rPr lang="fr-CH" sz="2400" b="1" dirty="0"/>
              <a:t>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Challenges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7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73" y="1409342"/>
            <a:ext cx="11654471" cy="5274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3578" y="0"/>
            <a:ext cx="731854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New </a:t>
            </a:r>
            <a:r>
              <a:rPr lang="fr-FR" sz="2800" b="1" dirty="0" err="1" smtClean="0"/>
              <a:t>from</a:t>
            </a:r>
            <a:r>
              <a:rPr lang="fr-FR" sz="2800" b="1" dirty="0" smtClean="0"/>
              <a:t> the FCC ‘Liverpool’ </a:t>
            </a:r>
            <a:r>
              <a:rPr lang="fr-FR" sz="2800" b="1" dirty="0" err="1" smtClean="0"/>
              <a:t>physics</a:t>
            </a:r>
            <a:r>
              <a:rPr lang="fr-FR" sz="2800" b="1" dirty="0" smtClean="0"/>
              <a:t> workshop </a:t>
            </a:r>
            <a:endParaRPr lang="fr-FR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61535" y="605482"/>
            <a:ext cx="10545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implementation </a:t>
            </a:r>
            <a:r>
              <a:rPr lang="en-US" sz="2400" dirty="0"/>
              <a:t>of Noble Liquid Calorimeter in </a:t>
            </a:r>
            <a:r>
              <a:rPr lang="en-US" sz="2400" dirty="0" smtClean="0"/>
              <a:t> FCCSW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</a:t>
            </a:r>
            <a:r>
              <a:rPr lang="en-CH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smtClean="0"/>
              <a:t>intention </a:t>
            </a:r>
            <a:r>
              <a:rPr lang="en-US" sz="2400" dirty="0"/>
              <a:t>to develop an entire detector concept around this key element.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576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96" y="518985"/>
            <a:ext cx="11126671" cy="63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4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4560" y="2418080"/>
            <a:ext cx="1751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SPARES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1683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8058" y="2242538"/>
            <a:ext cx="993710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GB" sz="2160" b="1" dirty="0">
                <a:solidFill>
                  <a:prstClr val="black"/>
                </a:solidFill>
                <a:latin typeface="Calibri" panose="020F0502020204030204"/>
              </a:rPr>
              <a:t>“Europe, together with its international partners, should investigate the technical and financial feasibility of a future hadron collider at CERN with a centre-of-mass energy of at least 100 </a:t>
            </a:r>
            <a:r>
              <a:rPr lang="en-GB" sz="2160" b="1" dirty="0" err="1">
                <a:solidFill>
                  <a:prstClr val="black"/>
                </a:solidFill>
                <a:latin typeface="Calibri" panose="020F0502020204030204"/>
              </a:rPr>
              <a:t>TeV</a:t>
            </a:r>
            <a:r>
              <a:rPr lang="en-GB" sz="2160" b="1" dirty="0">
                <a:solidFill>
                  <a:prstClr val="black"/>
                </a:solidFill>
                <a:latin typeface="Calibri" panose="020F0502020204030204"/>
              </a:rPr>
              <a:t>, and with an electron-positron Higgs and electroweak factory as a possible first stage. Such a feasibility study of the colliders and related infrastructure should be established as a global endeavour and be completed on the timescale of the next Strategy update.”</a:t>
            </a:r>
            <a:endParaRPr lang="en-GB" sz="216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2379" y="59027"/>
            <a:ext cx="7844392" cy="683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097280"/>
            <a:r>
              <a:rPr lang="fr-CH" sz="3840" b="1" dirty="0">
                <a:solidFill>
                  <a:prstClr val="black"/>
                </a:solidFill>
                <a:latin typeface="Calibri" panose="020F0502020204030204"/>
              </a:rPr>
              <a:t>Our </a:t>
            </a:r>
            <a:r>
              <a:rPr lang="fr-CH" sz="3840" b="1" dirty="0" err="1">
                <a:solidFill>
                  <a:prstClr val="black"/>
                </a:solidFill>
                <a:latin typeface="Calibri" panose="020F0502020204030204"/>
              </a:rPr>
              <a:t>marching</a:t>
            </a:r>
            <a:r>
              <a:rPr lang="fr-CH" sz="384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CH" sz="3840" b="1" dirty="0" err="1">
                <a:solidFill>
                  <a:prstClr val="black"/>
                </a:solidFill>
                <a:latin typeface="Calibri" panose="020F0502020204030204"/>
              </a:rPr>
              <a:t>orders</a:t>
            </a:r>
            <a:r>
              <a:rPr lang="fr-CH" sz="384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CH" sz="3840" b="1" dirty="0" err="1">
                <a:solidFill>
                  <a:prstClr val="black"/>
                </a:solidFill>
                <a:latin typeface="Calibri" panose="020F0502020204030204"/>
              </a:rPr>
              <a:t>from</a:t>
            </a:r>
            <a:r>
              <a:rPr lang="fr-CH" sz="3840" b="1" dirty="0">
                <a:solidFill>
                  <a:prstClr val="black"/>
                </a:solidFill>
                <a:latin typeface="Calibri" panose="020F0502020204030204"/>
              </a:rPr>
              <a:t> ESPP 2020:</a:t>
            </a:r>
            <a:endParaRPr lang="en-GB" sz="384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2195" y="4984373"/>
            <a:ext cx="1059706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fr-CH" sz="2160" dirty="0" err="1">
                <a:solidFill>
                  <a:prstClr val="black"/>
                </a:solidFill>
                <a:latin typeface="Calibri" panose="020F0502020204030204"/>
              </a:rPr>
              <a:t>Feasibility</a:t>
            </a:r>
            <a:r>
              <a:rPr lang="fr-CH" sz="2160" dirty="0">
                <a:solidFill>
                  <a:prstClr val="black"/>
                </a:solidFill>
                <a:latin typeface="Calibri" panose="020F0502020204030204"/>
              </a:rPr>
              <a:t> of the </a:t>
            </a:r>
            <a:r>
              <a:rPr lang="fr-CH" sz="2160" dirty="0" err="1">
                <a:solidFill>
                  <a:prstClr val="black"/>
                </a:solidFill>
                <a:latin typeface="Calibri" panose="020F0502020204030204"/>
              </a:rPr>
              <a:t>colliders</a:t>
            </a:r>
            <a:r>
              <a:rPr lang="fr-CH" sz="2160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fr-CH" sz="2160" dirty="0" err="1">
                <a:solidFill>
                  <a:prstClr val="black"/>
                </a:solidFill>
                <a:latin typeface="Calibri" panose="020F0502020204030204"/>
              </a:rPr>
              <a:t>ee</a:t>
            </a:r>
            <a:r>
              <a:rPr lang="fr-CH" sz="2160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fr-CH" sz="2160" dirty="0" err="1">
                <a:solidFill>
                  <a:prstClr val="black"/>
                </a:solidFill>
                <a:latin typeface="Calibri" panose="020F0502020204030204"/>
              </a:rPr>
              <a:t>hh</a:t>
            </a:r>
            <a:r>
              <a:rPr lang="fr-CH" sz="2160" dirty="0">
                <a:solidFill>
                  <a:prstClr val="black"/>
                </a:solidFill>
                <a:latin typeface="Calibri" panose="020F0502020204030204"/>
              </a:rPr>
              <a:t>) and </a:t>
            </a:r>
            <a:r>
              <a:rPr lang="fr-CH" sz="2160" dirty="0" err="1">
                <a:solidFill>
                  <a:prstClr val="black"/>
                </a:solidFill>
                <a:latin typeface="Calibri" panose="020F0502020204030204"/>
              </a:rPr>
              <a:t>related</a:t>
            </a:r>
            <a:r>
              <a:rPr lang="fr-CH" sz="2160" dirty="0">
                <a:solidFill>
                  <a:prstClr val="black"/>
                </a:solidFill>
                <a:latin typeface="Calibri" panose="020F0502020204030204"/>
              </a:rPr>
              <a:t> infrastructure.</a:t>
            </a:r>
          </a:p>
          <a:p>
            <a:pPr defTabSz="1097280"/>
            <a:r>
              <a:rPr lang="en-CH" sz="216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</a:t>
            </a:r>
            <a:r>
              <a:rPr lang="en-US" sz="216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en-GB" sz="2160" b="1" dirty="0">
                <a:solidFill>
                  <a:prstClr val="black"/>
                </a:solidFill>
                <a:latin typeface="Calibri" panose="020F0502020204030204"/>
              </a:rPr>
              <a:t>FCC is the highest priority after HL-LHC for Europe and its international partners (Plan A)</a:t>
            </a:r>
            <a:endParaRPr lang="en-GB" sz="216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16.03.2025</a:t>
            </a:r>
            <a:endParaRPr lang="fr-FR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364">
              <a:defRPr/>
            </a:pPr>
            <a:fld id="{D57E2960-37A5-4AAE-8B53-6EBC43190134}" type="slidenum">
              <a:rPr lang="fr-FR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914364">
                <a:defRPr/>
              </a:pPr>
              <a:t>123</a:t>
            </a:fld>
            <a:endParaRPr lang="fr-FR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364">
              <a:defRPr/>
            </a:pPr>
            <a:r>
              <a:rPr lang="en-US" sz="1200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FR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34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124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350414" y="476673"/>
            <a:ext cx="345504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b="1" dirty="0" err="1"/>
              <a:t>Physics</a:t>
            </a:r>
            <a:r>
              <a:rPr lang="fr-CH" sz="3600" b="1" dirty="0"/>
              <a:t> at FCC-</a:t>
            </a:r>
            <a:r>
              <a:rPr lang="fr-CH" sz="3600" b="1" dirty="0" err="1"/>
              <a:t>ee</a:t>
            </a:r>
            <a:endParaRPr lang="en-GB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15828" y="1268761"/>
            <a:ext cx="750237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2" indent="-457182" algn="ctr">
              <a:buAutoNum type="arabicPeriod"/>
            </a:pPr>
            <a:r>
              <a:rPr lang="fr-CH" sz="2000" b="1" dirty="0">
                <a:solidFill>
                  <a:srgbClr val="FF0000"/>
                </a:solidFill>
              </a:rPr>
              <a:t>HIGGS FACTORY </a:t>
            </a:r>
            <a:endParaRPr lang="fr-CH" sz="2000" b="1" dirty="0"/>
          </a:p>
          <a:p>
            <a:pPr algn="ctr"/>
            <a:r>
              <a:rPr lang="fr-CH" sz="2000" b="1" dirty="0" err="1"/>
              <a:t>Higgs</a:t>
            </a:r>
            <a:r>
              <a:rPr lang="fr-CH" sz="2000" b="1" dirty="0"/>
              <a:t> </a:t>
            </a:r>
            <a:r>
              <a:rPr lang="fr-CH" sz="2000" b="1" dirty="0" err="1"/>
              <a:t>provides</a:t>
            </a:r>
            <a:r>
              <a:rPr lang="fr-CH" sz="2000" b="1" dirty="0"/>
              <a:t> a </a:t>
            </a:r>
            <a:r>
              <a:rPr lang="fr-CH" sz="2000" b="1" dirty="0" err="1"/>
              <a:t>very</a:t>
            </a:r>
            <a:r>
              <a:rPr lang="fr-CH" sz="2000" b="1" dirty="0"/>
              <a:t> good </a:t>
            </a:r>
            <a:r>
              <a:rPr lang="fr-CH" sz="2000" b="1" dirty="0" err="1"/>
              <a:t>reason</a:t>
            </a:r>
            <a:r>
              <a:rPr lang="fr-CH" sz="2000" b="1" dirty="0"/>
              <a:t> </a:t>
            </a:r>
            <a:r>
              <a:rPr lang="fr-CH" sz="2000" b="1" dirty="0" err="1"/>
              <a:t>why</a:t>
            </a:r>
            <a:r>
              <a:rPr lang="fr-CH" sz="2000" b="1" dirty="0"/>
              <a:t> </a:t>
            </a:r>
            <a:r>
              <a:rPr lang="fr-CH" sz="2000" b="1" dirty="0" err="1"/>
              <a:t>we</a:t>
            </a:r>
            <a:r>
              <a:rPr lang="fr-CH" sz="2000" b="1" dirty="0"/>
              <a:t> </a:t>
            </a:r>
            <a:r>
              <a:rPr lang="fr-CH" sz="2000" b="1" dirty="0" err="1"/>
              <a:t>need</a:t>
            </a:r>
            <a:r>
              <a:rPr lang="fr-CH" sz="2000" b="1" dirty="0"/>
              <a:t> </a:t>
            </a:r>
            <a:r>
              <a:rPr lang="fr-CH" sz="2000" b="1" dirty="0" err="1"/>
              <a:t>e+e</a:t>
            </a:r>
            <a:r>
              <a:rPr lang="fr-CH" sz="2000" b="1" dirty="0"/>
              <a:t>- </a:t>
            </a:r>
            <a:r>
              <a:rPr lang="fr-CH" sz="2000" b="1" dirty="0" err="1" smtClean="0"/>
              <a:t>collider</a:t>
            </a:r>
            <a:endParaRPr lang="fr-CH" sz="2000" b="1" dirty="0"/>
          </a:p>
          <a:p>
            <a:pPr algn="ctr"/>
            <a:endParaRPr lang="fr-CH" sz="2000" b="1" dirty="0"/>
          </a:p>
          <a:p>
            <a:pPr algn="ctr"/>
            <a:r>
              <a:rPr lang="fr-CH" sz="2000" b="1" dirty="0">
                <a:solidFill>
                  <a:srgbClr val="FF0000"/>
                </a:solidFill>
              </a:rPr>
              <a:t>2. ELECTROWEAK PRECISION  ( 10</a:t>
            </a:r>
            <a:r>
              <a:rPr lang="fr-CH" sz="2000" b="1" baseline="30000" dirty="0">
                <a:solidFill>
                  <a:srgbClr val="FF0000"/>
                </a:solidFill>
              </a:rPr>
              <a:t>-3</a:t>
            </a:r>
            <a:r>
              <a:rPr lang="fr-CH" sz="2000" b="1" dirty="0">
                <a:solidFill>
                  <a:srgbClr val="FF0000"/>
                </a:solidFill>
              </a:rPr>
              <a:t> </a:t>
            </a:r>
            <a:r>
              <a:rPr lang="fr-CH" sz="2000" b="1" dirty="0" err="1">
                <a:solidFill>
                  <a:srgbClr val="FF0000"/>
                </a:solidFill>
              </a:rPr>
              <a:t>today</a:t>
            </a:r>
            <a:r>
              <a:rPr lang="fr-CH" sz="2000" b="1" dirty="0">
                <a:solidFill>
                  <a:srgbClr val="FF0000"/>
                </a:solidFill>
              </a:rPr>
              <a:t> </a:t>
            </a:r>
            <a:r>
              <a:rPr lang="fr-CH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 10</a:t>
            </a:r>
            <a:r>
              <a:rPr lang="fr-CH" sz="20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-5</a:t>
            </a:r>
            <a:r>
              <a:rPr lang="fr-CH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  <a:endParaRPr lang="fr-CH" sz="2000" b="1" dirty="0">
              <a:solidFill>
                <a:srgbClr val="FF0000"/>
              </a:solidFill>
            </a:endParaRPr>
          </a:p>
          <a:p>
            <a:pPr algn="ctr"/>
            <a:r>
              <a:rPr lang="fr-CH" sz="2000" b="1" dirty="0"/>
              <a:t>Z + WW + top </a:t>
            </a:r>
            <a:r>
              <a:rPr lang="fr-CH" sz="2000" b="1" dirty="0" err="1"/>
              <a:t>required</a:t>
            </a:r>
            <a:r>
              <a:rPr lang="fr-CH" sz="2000" b="1" dirty="0"/>
              <a:t>! </a:t>
            </a:r>
          </a:p>
          <a:p>
            <a:pPr algn="ctr"/>
            <a:r>
              <a:rPr lang="fr-CH" sz="2000" b="1" dirty="0" smtClean="0"/>
              <a:t>Test </a:t>
            </a:r>
            <a:r>
              <a:rPr lang="fr-CH" sz="2000" b="1" dirty="0"/>
              <a:t>of the </a:t>
            </a:r>
            <a:r>
              <a:rPr lang="fr-CH" sz="2000" b="1" dirty="0" err="1"/>
              <a:t>completeness</a:t>
            </a:r>
            <a:r>
              <a:rPr lang="fr-CH" sz="2000" b="1" dirty="0"/>
              <a:t> of the SM </a:t>
            </a:r>
            <a:endParaRPr lang="fr-CH" sz="2000" b="1" dirty="0" smtClean="0"/>
          </a:p>
          <a:p>
            <a:pPr algn="ctr"/>
            <a:r>
              <a:rPr lang="fr-CH" sz="2000" b="1" dirty="0" smtClean="0"/>
              <a:t>Are </a:t>
            </a:r>
            <a:r>
              <a:rPr lang="fr-CH" sz="2000" b="1" dirty="0" err="1" smtClean="0"/>
              <a:t>there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further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particles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with</a:t>
            </a:r>
            <a:r>
              <a:rPr lang="fr-CH" sz="2000" b="1" dirty="0" smtClean="0"/>
              <a:t> SM </a:t>
            </a:r>
            <a:r>
              <a:rPr lang="fr-CH" sz="2000" b="1" dirty="0" err="1" smtClean="0"/>
              <a:t>couplings</a:t>
            </a:r>
            <a:r>
              <a:rPr lang="fr-CH" sz="2000" b="1" dirty="0" smtClean="0"/>
              <a:t>?</a:t>
            </a:r>
            <a:endParaRPr lang="fr-CH" sz="2000" b="1" dirty="0"/>
          </a:p>
          <a:p>
            <a:pPr algn="ctr"/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3</a:t>
            </a:r>
            <a:r>
              <a:rPr lang="en-US" sz="2000" b="1" dirty="0">
                <a:solidFill>
                  <a:srgbClr val="FF0000"/>
                </a:solidFill>
              </a:rPr>
              <a:t>. Z FACTORY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 (</a:t>
            </a:r>
            <a:r>
              <a:rPr lang="en-US" sz="2000" b="1" dirty="0">
                <a:solidFill>
                  <a:srgbClr val="FF0000"/>
                </a:solidFill>
              </a:rPr>
              <a:t>5 10</a:t>
            </a:r>
            <a:r>
              <a:rPr lang="en-US" sz="2000" b="1" baseline="30000" dirty="0">
                <a:solidFill>
                  <a:srgbClr val="FF0000"/>
                </a:solidFill>
              </a:rPr>
              <a:t>12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Z   i.e.  1.5 10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11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ee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CH" sz="2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</a:t>
            </a:r>
            <a:r>
              <a:rPr lang="en-US" sz="2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, </a:t>
            </a:r>
            <a:r>
              <a:rPr lang="en-CH" sz="2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</a:t>
            </a:r>
            <a:r>
              <a:rPr lang="en-US" sz="2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;  ~0.7 10</a:t>
            </a:r>
            <a:r>
              <a:rPr lang="en-US" sz="2000" b="1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12 </a:t>
            </a:r>
            <a:r>
              <a:rPr lang="en-US" sz="2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uu,dd,ss,cc,bb</a:t>
            </a:r>
            <a:r>
              <a:rPr lang="en-US" sz="2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;  10</a:t>
            </a:r>
            <a:r>
              <a:rPr lang="en-US" sz="2000" b="1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12 </a:t>
            </a:r>
            <a:r>
              <a:rPr lang="en-CH" sz="2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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/>
              <a:t>High statistics for Heavy </a:t>
            </a:r>
            <a:r>
              <a:rPr lang="en-US" sz="2000" b="1" dirty="0" err="1" smtClean="0"/>
              <a:t>Flavours</a:t>
            </a:r>
            <a:r>
              <a:rPr lang="en-US" sz="2000" b="1" dirty="0" smtClean="0"/>
              <a:t>, QCD  </a:t>
            </a:r>
          </a:p>
          <a:p>
            <a:pPr algn="ctr"/>
            <a:r>
              <a:rPr lang="en-US" sz="2000" b="1" dirty="0" smtClean="0"/>
              <a:t>Search </a:t>
            </a:r>
            <a:r>
              <a:rPr lang="en-US" sz="2000" b="1" dirty="0"/>
              <a:t>for Feebly  Coupled </a:t>
            </a:r>
            <a:r>
              <a:rPr lang="en-US" sz="2000" b="1" dirty="0" smtClean="0"/>
              <a:t>Particles </a:t>
            </a:r>
          </a:p>
          <a:p>
            <a:pPr algn="ctr"/>
            <a:r>
              <a:rPr lang="en-US" sz="2000" b="1" dirty="0" smtClean="0"/>
              <a:t>The </a:t>
            </a:r>
            <a:r>
              <a:rPr lang="en-US" sz="2000" b="1" dirty="0"/>
              <a:t>place for ‘direct discovery’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5640" y="5648089"/>
            <a:ext cx="687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+ </a:t>
            </a:r>
            <a:r>
              <a:rPr lang="fr-CH" b="1" dirty="0" err="1"/>
              <a:t>comments</a:t>
            </a:r>
            <a:r>
              <a:rPr lang="fr-CH" b="1" dirty="0"/>
              <a:t> on the </a:t>
            </a:r>
            <a:r>
              <a:rPr lang="fr-CH" b="1" dirty="0" err="1"/>
              <a:t>synergy</a:t>
            </a:r>
            <a:r>
              <a:rPr lang="fr-CH" b="1" dirty="0"/>
              <a:t> and </a:t>
            </a:r>
            <a:r>
              <a:rPr lang="fr-CH" b="1" dirty="0" err="1"/>
              <a:t>complementarity</a:t>
            </a:r>
            <a:r>
              <a:rPr lang="fr-CH" b="1" dirty="0"/>
              <a:t> of FCC-</a:t>
            </a:r>
            <a:r>
              <a:rPr lang="fr-CH" b="1" dirty="0" err="1"/>
              <a:t>ee</a:t>
            </a:r>
            <a:r>
              <a:rPr lang="fr-CH" b="1" dirty="0"/>
              <a:t> </a:t>
            </a:r>
            <a:r>
              <a:rPr lang="fr-CH" b="1" dirty="0" err="1"/>
              <a:t>hh</a:t>
            </a:r>
            <a:r>
              <a:rPr lang="fr-CH" b="1" dirty="0"/>
              <a:t> and eh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734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36"/>
            <a:r>
              <a:rPr lang="en-US" sz="216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16.03.2025</a:t>
            </a:r>
            <a:endParaRPr lang="en-GB" sz="216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36"/>
            <a:r>
              <a:rPr lang="en-US" sz="216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A. Blondel EW measurements and neutrinos</a:t>
            </a:r>
            <a:endParaRPr lang="en-GB" sz="216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36"/>
            <a:fld id="{B44C473A-E14C-4812-A0D4-922FFA49B43C}" type="slidenum">
              <a:rPr lang="en-GB" sz="216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097236"/>
              <a:t>125</a:t>
            </a:fld>
            <a:endParaRPr lang="en-GB" sz="216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392966" y="750302"/>
            <a:ext cx="11636676" cy="6162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97280"/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-- </a:t>
            </a:r>
            <a:r>
              <a:rPr lang="fr-FR" sz="1867" dirty="0" err="1">
                <a:solidFill>
                  <a:prstClr val="black"/>
                </a:solidFill>
                <a:latin typeface="Calibri" panose="020F0502020204030204"/>
              </a:rPr>
              <a:t>June</a:t>
            </a:r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 2021 The FCC </a:t>
            </a:r>
            <a:r>
              <a:rPr lang="fr-FR" sz="1867" dirty="0" err="1">
                <a:solidFill>
                  <a:prstClr val="black"/>
                </a:solidFill>
                <a:latin typeface="Calibri" panose="020F0502020204030204"/>
              </a:rPr>
              <a:t>Feasibility</a:t>
            </a:r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867" dirty="0" err="1">
                <a:solidFill>
                  <a:prstClr val="black"/>
                </a:solidFill>
                <a:latin typeface="Calibri" panose="020F0502020204030204"/>
              </a:rPr>
              <a:t>Study</a:t>
            </a:r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 (2021-2025) </a:t>
            </a:r>
            <a:r>
              <a:rPr lang="fr-FR" sz="1867" dirty="0" err="1">
                <a:solidFill>
                  <a:prstClr val="black"/>
                </a:solidFill>
                <a:latin typeface="Calibri" panose="020F0502020204030204"/>
              </a:rPr>
              <a:t>organization</a:t>
            </a:r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867" dirty="0" err="1">
                <a:solidFill>
                  <a:prstClr val="black"/>
                </a:solidFill>
                <a:latin typeface="Calibri" panose="020F0502020204030204"/>
              </a:rPr>
              <a:t>was</a:t>
            </a:r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867" dirty="0" err="1">
                <a:solidFill>
                  <a:prstClr val="black"/>
                </a:solidFill>
                <a:latin typeface="Calibri" panose="020F0502020204030204"/>
              </a:rPr>
              <a:t>proposed</a:t>
            </a:r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 to CERN </a:t>
            </a:r>
            <a:r>
              <a:rPr lang="fr-FR" sz="1867" dirty="0" err="1">
                <a:solidFill>
                  <a:prstClr val="black"/>
                </a:solidFill>
                <a:latin typeface="Calibri" panose="020F0502020204030204"/>
              </a:rPr>
              <a:t>council</a:t>
            </a:r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fr-FR" sz="1867" dirty="0" err="1">
                <a:solidFill>
                  <a:prstClr val="black"/>
                </a:solidFill>
                <a:latin typeface="Calibri" panose="020F0502020204030204"/>
              </a:rPr>
              <a:t>approved</a:t>
            </a:r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867" dirty="0" err="1">
                <a:solidFill>
                  <a:prstClr val="black"/>
                </a:solidFill>
                <a:latin typeface="Calibri" panose="020F0502020204030204"/>
              </a:rPr>
              <a:t>unanimously</a:t>
            </a:r>
            <a:endParaRPr lang="fr-FR" sz="1867" dirty="0">
              <a:solidFill>
                <a:prstClr val="black"/>
              </a:solidFill>
              <a:latin typeface="Calibri" panose="020F0502020204030204"/>
            </a:endParaRPr>
          </a:p>
          <a:p>
            <a:pPr defTabSz="1097280"/>
            <a:endParaRPr lang="fr-FR" sz="1867" dirty="0">
              <a:solidFill>
                <a:prstClr val="black"/>
              </a:solidFill>
              <a:latin typeface="Calibri" panose="020F0502020204030204"/>
            </a:endParaRPr>
          </a:p>
          <a:p>
            <a:pPr defTabSz="1097280"/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-- Council documents :</a:t>
            </a:r>
          </a:p>
          <a:p>
            <a:pPr defTabSz="1097280"/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                  </a:t>
            </a:r>
          </a:p>
          <a:p>
            <a:pPr defTabSz="1097280"/>
            <a:r>
              <a:rPr lang="fr-FR" sz="1867" dirty="0">
                <a:solidFill>
                  <a:prstClr val="black"/>
                </a:solidFill>
                <a:latin typeface="Calibri" panose="020F0502020204030204"/>
              </a:rPr>
              <a:t>                             </a:t>
            </a:r>
          </a:p>
          <a:p>
            <a:pPr defTabSz="1097280"/>
            <a:endParaRPr lang="fr-FR" sz="1867" dirty="0">
              <a:solidFill>
                <a:prstClr val="black"/>
              </a:solidFill>
              <a:latin typeface="Calibri" panose="020F0502020204030204"/>
            </a:endParaRPr>
          </a:p>
          <a:p>
            <a:pPr defTabSz="1097280"/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  --  Financial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study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2000" u="sng" dirty="0">
                <a:solidFill>
                  <a:prstClr val="black"/>
                </a:solidFill>
                <a:latin typeface="Calibri" panose="020F0502020204030204"/>
              </a:rPr>
              <a:t>“ The focus will be on the tunnel and the first-stage collider (FCC-</a:t>
            </a:r>
            <a:r>
              <a:rPr lang="en-US" sz="2000" u="sng" dirty="0" err="1">
                <a:solidFill>
                  <a:prstClr val="black"/>
                </a:solidFill>
                <a:latin typeface="Calibri" panose="020F0502020204030204"/>
              </a:rPr>
              <a:t>ee</a:t>
            </a:r>
            <a:r>
              <a:rPr lang="en-US" sz="2000" u="sng" dirty="0">
                <a:solidFill>
                  <a:prstClr val="black"/>
                </a:solidFill>
                <a:latin typeface="Calibri" panose="020F0502020204030204"/>
              </a:rPr>
              <a:t>)”  </a:t>
            </a:r>
          </a:p>
          <a:p>
            <a:pPr defTabSz="1097280"/>
            <a:r>
              <a:rPr lang="en-US" sz="1920" dirty="0">
                <a:solidFill>
                  <a:prstClr val="black"/>
                </a:solidFill>
                <a:latin typeface="Calibri" panose="020F0502020204030204"/>
              </a:rPr>
              <a:t>   --  Design of FCC-</a:t>
            </a:r>
            <a:r>
              <a:rPr lang="en-US" sz="1920" dirty="0" err="1">
                <a:solidFill>
                  <a:prstClr val="black"/>
                </a:solidFill>
                <a:latin typeface="Calibri" panose="020F0502020204030204"/>
              </a:rPr>
              <a:t>ee</a:t>
            </a:r>
            <a:r>
              <a:rPr lang="en-US" sz="1920" dirty="0">
                <a:solidFill>
                  <a:prstClr val="black"/>
                </a:solidFill>
                <a:latin typeface="Calibri" panose="020F0502020204030204"/>
              </a:rPr>
              <a:t> and FCC-</a:t>
            </a:r>
            <a:r>
              <a:rPr lang="en-US" sz="1920" dirty="0" err="1">
                <a:solidFill>
                  <a:prstClr val="black"/>
                </a:solidFill>
                <a:latin typeface="Calibri" panose="020F0502020204030204"/>
              </a:rPr>
              <a:t>hh</a:t>
            </a:r>
            <a:r>
              <a:rPr lang="en-US" sz="1920" dirty="0">
                <a:solidFill>
                  <a:prstClr val="black"/>
                </a:solidFill>
                <a:latin typeface="Calibri" panose="020F0502020204030204"/>
              </a:rPr>
              <a:t>, and their injectors, key technologies, technical infrastructure </a:t>
            </a:r>
          </a:p>
          <a:p>
            <a:pPr defTabSz="1097280"/>
            <a:r>
              <a:rPr lang="en-US" sz="1920" dirty="0">
                <a:solidFill>
                  <a:prstClr val="black"/>
                </a:solidFill>
                <a:latin typeface="Calibri" panose="020F0502020204030204"/>
              </a:rPr>
              <a:t>   --  MDI and </a:t>
            </a:r>
            <a:r>
              <a:rPr lang="en-US" sz="1920" dirty="0" err="1">
                <a:solidFill>
                  <a:prstClr val="black"/>
                </a:solidFill>
                <a:latin typeface="Calibri" panose="020F0502020204030204"/>
              </a:rPr>
              <a:t>Ecm</a:t>
            </a:r>
            <a:r>
              <a:rPr lang="en-US" sz="1920" dirty="0">
                <a:solidFill>
                  <a:prstClr val="black"/>
                </a:solidFill>
                <a:latin typeface="Calibri" panose="020F0502020204030204"/>
              </a:rPr>
              <a:t> calibration for FCC-</a:t>
            </a:r>
            <a:r>
              <a:rPr lang="en-US" sz="1920" dirty="0" err="1">
                <a:solidFill>
                  <a:prstClr val="black"/>
                </a:solidFill>
                <a:latin typeface="Calibri" panose="020F0502020204030204"/>
              </a:rPr>
              <a:t>ee</a:t>
            </a:r>
            <a:r>
              <a:rPr lang="en-US" sz="192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2000" u="sng" dirty="0">
              <a:solidFill>
                <a:prstClr val="black"/>
              </a:solidFill>
              <a:latin typeface="Calibri" panose="020F0502020204030204"/>
            </a:endParaRPr>
          </a:p>
          <a:p>
            <a:pPr defTabSz="109728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/>
              </a:rPr>
              <a:t>-- </a:t>
            </a:r>
            <a:r>
              <a:rPr lang="en-US" sz="1920" b="1" dirty="0">
                <a:solidFill>
                  <a:srgbClr val="0070C0"/>
                </a:solidFill>
                <a:latin typeface="Calibri" panose="020F0502020204030204"/>
              </a:rPr>
              <a:t>The physics case and detector concepts will be consolidated for both colliders (FCC-</a:t>
            </a:r>
            <a:r>
              <a:rPr lang="en-US" sz="1920" b="1" dirty="0" err="1">
                <a:solidFill>
                  <a:srgbClr val="0070C0"/>
                </a:solidFill>
                <a:latin typeface="Calibri" panose="020F0502020204030204"/>
              </a:rPr>
              <a:t>ee</a:t>
            </a:r>
            <a:r>
              <a:rPr lang="en-US" sz="1920" b="1" dirty="0">
                <a:solidFill>
                  <a:srgbClr val="0070C0"/>
                </a:solidFill>
                <a:latin typeface="Calibri" panose="020F0502020204030204"/>
              </a:rPr>
              <a:t> and FCC-</a:t>
            </a:r>
            <a:r>
              <a:rPr lang="en-US" sz="1920" b="1" dirty="0" err="1">
                <a:solidFill>
                  <a:srgbClr val="0070C0"/>
                </a:solidFill>
                <a:latin typeface="Calibri" panose="020F0502020204030204"/>
              </a:rPr>
              <a:t>hh</a:t>
            </a:r>
            <a:r>
              <a:rPr lang="en-US" sz="1920" b="1" dirty="0">
                <a:solidFill>
                  <a:srgbClr val="0070C0"/>
                </a:solidFill>
                <a:latin typeface="Calibri" panose="020F0502020204030204"/>
              </a:rPr>
              <a:t>).</a:t>
            </a:r>
            <a:r>
              <a:rPr lang="en-US" sz="2000" b="1" u="sng" dirty="0">
                <a:solidFill>
                  <a:srgbClr val="0070C0"/>
                </a:solidFill>
                <a:latin typeface="Calibri" panose="020F0502020204030204"/>
              </a:rPr>
              <a:t> </a:t>
            </a:r>
          </a:p>
          <a:p>
            <a:pPr defTabSz="109728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-- intermediate review mid 2023, delivery of Feasibility Study Report (FSR) end 2025, (first collisions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&gt;2040) 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109728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-- Stress the importance of communication towards </a:t>
            </a:r>
            <a:br>
              <a:rPr lang="en-US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            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scientific community,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governments and funding agencies, industries and general public </a:t>
            </a:r>
          </a:p>
          <a:p>
            <a:pPr defTabSz="109728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-- work has started on placement in Geneva area (France and Switzerland)</a:t>
            </a:r>
          </a:p>
          <a:p>
            <a:pPr defTabSz="109728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                             </a:t>
            </a:r>
            <a:r>
              <a:rPr lang="en-CH" sz="20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reduce number of surface points to 8 </a:t>
            </a:r>
          </a:p>
          <a:p>
            <a:pPr defTabSz="1097280"/>
            <a:r>
              <a:rPr lang="en-US" sz="20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                               </a:t>
            </a:r>
            <a:r>
              <a:rPr lang="en-CH" sz="20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en-US" sz="2000" u="sng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layout consistent with later choice of 2 or 4IP for the </a:t>
            </a:r>
            <a:r>
              <a:rPr lang="en-US" sz="2000" u="sng" dirty="0" err="1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e+e</a:t>
            </a:r>
            <a:r>
              <a:rPr lang="en-US" sz="2000" u="sng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- collider     </a:t>
            </a:r>
            <a:endParaRPr lang="en-US" sz="2000" u="sng" dirty="0">
              <a:solidFill>
                <a:prstClr val="black"/>
              </a:solidFill>
              <a:latin typeface="Calibri" panose="020F0502020204030204"/>
            </a:endParaRPr>
          </a:p>
          <a:p>
            <a:pPr defTabSz="1097280"/>
            <a:r>
              <a:rPr lang="en-US" sz="2000" dirty="0">
                <a:solidFill>
                  <a:srgbClr val="0070C0"/>
                </a:solidFill>
                <a:latin typeface="Calibri" panose="020F0502020204030204"/>
              </a:rPr>
              <a:t>  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/>
              </a:rPr>
              <a:t>-- in parallel, high field magnet R&amp;D for FCC-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/>
              </a:rPr>
              <a:t>hh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/>
              </a:rPr>
              <a:t> will be carried out with high priority </a:t>
            </a:r>
          </a:p>
          <a:p>
            <a:pPr defTabSz="109728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1097280"/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        </a:t>
            </a:r>
            <a:r>
              <a:rPr lang="en-US" sz="2400" b="1" u="sng" dirty="0">
                <a:solidFill>
                  <a:srgbClr val="FF0000"/>
                </a:solidFill>
                <a:latin typeface="Calibri" panose="020F0502020204030204"/>
              </a:rPr>
              <a:t>These events bring both FCC-</a:t>
            </a:r>
            <a:r>
              <a:rPr lang="en-US" sz="2400" b="1" u="sng" dirty="0" err="1">
                <a:solidFill>
                  <a:srgbClr val="FF0000"/>
                </a:solidFill>
                <a:latin typeface="Calibri" panose="020F0502020204030204"/>
              </a:rPr>
              <a:t>ee</a:t>
            </a:r>
            <a:r>
              <a:rPr lang="en-US" sz="2400" b="1" u="sng" dirty="0">
                <a:solidFill>
                  <a:srgbClr val="FF0000"/>
                </a:solidFill>
                <a:latin typeface="Calibri" panose="020F0502020204030204"/>
              </a:rPr>
              <a:t> and FCC-</a:t>
            </a:r>
            <a:r>
              <a:rPr lang="en-US" sz="2400" b="1" u="sng" dirty="0" err="1">
                <a:solidFill>
                  <a:srgbClr val="FF0000"/>
                </a:solidFill>
                <a:latin typeface="Calibri" panose="020F0502020204030204"/>
              </a:rPr>
              <a:t>hh</a:t>
            </a:r>
            <a:r>
              <a:rPr lang="en-US" sz="2400" b="1" u="sng" dirty="0">
                <a:solidFill>
                  <a:srgbClr val="FF0000"/>
                </a:solidFill>
                <a:latin typeface="Calibri" panose="020F0502020204030204"/>
              </a:rPr>
              <a:t> one step closer to reality</a:t>
            </a:r>
            <a:r>
              <a:rPr lang="en-US" sz="2400" u="sng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lang="en-US" sz="2000" u="sng" dirty="0">
                <a:solidFill>
                  <a:prstClr val="black"/>
                </a:solidFill>
                <a:latin typeface="Calibri" panose="020F0502020204030204"/>
              </a:rPr>
              <a:t>      </a:t>
            </a:r>
          </a:p>
          <a:p>
            <a:pPr defTabSz="1097280"/>
            <a:r>
              <a:rPr lang="en-US" sz="2000" u="sng" dirty="0">
                <a:solidFill>
                  <a:prstClr val="black"/>
                </a:solidFill>
                <a:latin typeface="Calibri" panose="020F0502020204030204"/>
              </a:rPr>
              <a:t>                                                          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4749" y="-35417"/>
            <a:ext cx="7431226" cy="795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4933"/>
              </a:lnSpc>
              <a:defRPr sz="4000" b="1"/>
            </a:lvl1pPr>
          </a:lstStyle>
          <a:p>
            <a:pPr defTabSz="1097280">
              <a:lnSpc>
                <a:spcPts val="5920"/>
              </a:lnSpc>
            </a:pP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Status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of FCC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06471" y="1355016"/>
            <a:ext cx="61414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6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1F497D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1600" dirty="0" err="1">
                <a:solidFill>
                  <a:srgbClr val="1F497D"/>
                </a:solidFill>
                <a:latin typeface="Arial" panose="020B0604020202020204" pitchFamily="34" charset="0"/>
              </a:rPr>
              <a:t>Organisational</a:t>
            </a:r>
            <a:r>
              <a:rPr lang="en-US" altLang="en-US" sz="1600" dirty="0">
                <a:solidFill>
                  <a:srgbClr val="1F497D"/>
                </a:solidFill>
                <a:latin typeface="Arial" panose="020B0604020202020204" pitchFamily="34" charset="0"/>
              </a:rPr>
              <a:t> structure of the FCC feasibility study       </a:t>
            </a:r>
            <a:endParaRPr lang="en-US" altLang="en-US" sz="1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91436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1F497D"/>
                </a:solidFill>
                <a:latin typeface="Arial" panose="020B0604020202020204" pitchFamily="34" charset="0"/>
                <a:hlinkClick r:id="rId3"/>
              </a:rPr>
              <a:t>http://cds.cern.ch/record/2774006/files/English.pdf</a:t>
            </a:r>
            <a:endParaRPr lang="en-US" altLang="en-US" sz="1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91436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1F497D"/>
                </a:solidFill>
                <a:latin typeface="Arial" panose="020B0604020202020204" pitchFamily="34" charset="0"/>
              </a:rPr>
              <a:t>- Main deliverables and timeline of the FCC feasibility study          </a:t>
            </a:r>
            <a:endParaRPr lang="en-US" altLang="en-US" sz="1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91436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1F497D"/>
                </a:solidFill>
                <a:latin typeface="Arial" panose="020B0604020202020204" pitchFamily="34" charset="0"/>
                <a:hlinkClick r:id="rId4"/>
              </a:rPr>
              <a:t>http://cds.cern.ch/record/2774007/files/English.pdf</a:t>
            </a:r>
            <a:endParaRPr lang="en-US" altLang="en-US" sz="1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06745" y="1182350"/>
            <a:ext cx="2678698" cy="4247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097280"/>
            <a:r>
              <a:rPr lang="fr-FR" sz="2160" dirty="0">
                <a:solidFill>
                  <a:prstClr val="black"/>
                </a:solidFill>
                <a:latin typeface="Calibri" panose="020F0502020204030204"/>
              </a:rPr>
              <a:t>MTP: 100MCHF/5yrs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38793" y="5502831"/>
            <a:ext cx="2246650" cy="4247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097280"/>
            <a:r>
              <a:rPr lang="fr-FR" sz="2160" dirty="0">
                <a:solidFill>
                  <a:prstClr val="black"/>
                </a:solidFill>
                <a:latin typeface="Calibri" panose="020F0502020204030204"/>
              </a:rPr>
              <a:t>  +</a:t>
            </a:r>
            <a:r>
              <a:rPr lang="fr-FR" sz="2160" dirty="0" smtClean="0">
                <a:solidFill>
                  <a:prstClr val="black"/>
                </a:solidFill>
                <a:latin typeface="Calibri" panose="020F0502020204030204"/>
              </a:rPr>
              <a:t>120MCHF/6yrs</a:t>
            </a:r>
            <a:endParaRPr lang="fr-FR" sz="216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1881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126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6266" y="159573"/>
            <a:ext cx="2402261" cy="5355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880" b="1" dirty="0"/>
              <a:t>More on </a:t>
            </a:r>
            <a:r>
              <a:rPr lang="fr-CH" sz="2880" b="1" dirty="0" err="1"/>
              <a:t>TeraZ</a:t>
            </a:r>
            <a:endParaRPr lang="en-GB" sz="288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4625" y="560892"/>
            <a:ext cx="11487375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latin typeface="Corbel-Bold"/>
              </a:rPr>
              <a:t>The </a:t>
            </a:r>
            <a:r>
              <a:rPr lang="fr-CH" sz="2400" b="1" dirty="0" err="1">
                <a:latin typeface="Corbel-Bold"/>
              </a:rPr>
              <a:t>Flavour</a:t>
            </a:r>
            <a:r>
              <a:rPr lang="fr-CH" sz="2400" b="1" dirty="0">
                <a:latin typeface="Corbel-Bold"/>
              </a:rPr>
              <a:t> </a:t>
            </a:r>
            <a:r>
              <a:rPr lang="fr-CH" sz="2400" b="1" dirty="0" err="1">
                <a:latin typeface="Corbel-Bold"/>
              </a:rPr>
              <a:t>Factory</a:t>
            </a:r>
            <a:endParaRPr lang="fr-CH" sz="2400" b="1" dirty="0">
              <a:latin typeface="Corbel-Bold"/>
            </a:endParaRPr>
          </a:p>
          <a:p>
            <a:endParaRPr lang="en-GB" sz="1920" b="1" dirty="0">
              <a:solidFill>
                <a:srgbClr val="FF0000"/>
              </a:solidFill>
              <a:latin typeface="Corbel-Bold"/>
            </a:endParaRPr>
          </a:p>
          <a:p>
            <a:r>
              <a:rPr lang="en-GB" sz="1920" b="1" dirty="0">
                <a:solidFill>
                  <a:srgbClr val="FF0000"/>
                </a:solidFill>
                <a:latin typeface="Corbel-Bold"/>
              </a:rPr>
              <a:t>Progress in flavour physics </a:t>
            </a:r>
            <a:r>
              <a:rPr lang="en-GB" sz="1920" b="1" dirty="0" err="1">
                <a:solidFill>
                  <a:srgbClr val="FF0000"/>
                </a:solidFill>
                <a:latin typeface="Corbel-Bold"/>
              </a:rPr>
              <a:t>wrt</a:t>
            </a:r>
            <a:r>
              <a:rPr lang="en-GB" sz="1920" b="1" dirty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920" b="1" dirty="0" err="1">
                <a:solidFill>
                  <a:srgbClr val="FF0000"/>
                </a:solidFill>
                <a:latin typeface="Corbel-Bold"/>
              </a:rPr>
              <a:t>SuperKEKb</a:t>
            </a:r>
            <a:r>
              <a:rPr lang="en-GB" sz="1920" b="1" dirty="0">
                <a:solidFill>
                  <a:srgbClr val="FF0000"/>
                </a:solidFill>
                <a:latin typeface="Corbel-Bold"/>
              </a:rPr>
              <a:t>/BELLEII requires &gt; 10</a:t>
            </a:r>
            <a:r>
              <a:rPr lang="en-GB" sz="1920" b="1" baseline="30000" dirty="0">
                <a:solidFill>
                  <a:srgbClr val="FF0000"/>
                </a:solidFill>
                <a:latin typeface="Corbel-Bold"/>
              </a:rPr>
              <a:t>11</a:t>
            </a:r>
            <a:r>
              <a:rPr lang="en-GB" sz="1320" b="1" baseline="30000" dirty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320" b="1" dirty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920" b="1" dirty="0">
                <a:solidFill>
                  <a:srgbClr val="FF0000"/>
                </a:solidFill>
                <a:latin typeface="Corbel-Bold"/>
              </a:rPr>
              <a:t>b pair events, </a:t>
            </a:r>
          </a:p>
          <a:p>
            <a:r>
              <a:rPr lang="en-GB" sz="1920" b="1" dirty="0">
                <a:solidFill>
                  <a:srgbClr val="FF0000"/>
                </a:solidFill>
                <a:latin typeface="Corbel-Bold"/>
              </a:rPr>
              <a:t>        FCC-</a:t>
            </a:r>
            <a:r>
              <a:rPr lang="en-GB" sz="1920" b="1" dirty="0" err="1">
                <a:solidFill>
                  <a:srgbClr val="FF0000"/>
                </a:solidFill>
                <a:latin typeface="Corbel-Bold"/>
              </a:rPr>
              <a:t>ee</a:t>
            </a:r>
            <a:r>
              <a:rPr lang="en-GB" sz="1920" b="1" dirty="0">
                <a:solidFill>
                  <a:srgbClr val="FF0000"/>
                </a:solidFill>
                <a:latin typeface="Corbel-Bold"/>
              </a:rPr>
              <a:t>(Z): will provide ~10</a:t>
            </a:r>
            <a:r>
              <a:rPr lang="en-GB" sz="1920" b="1" baseline="30000" dirty="0">
                <a:solidFill>
                  <a:srgbClr val="FF0000"/>
                </a:solidFill>
                <a:latin typeface="Corbel-Bold"/>
              </a:rPr>
              <a:t>12</a:t>
            </a:r>
            <a:r>
              <a:rPr lang="en-GB" sz="1920" baseline="30000" dirty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920" dirty="0">
                <a:solidFill>
                  <a:srgbClr val="FF0000"/>
                </a:solidFill>
                <a:latin typeface="Corbel-Bold"/>
              </a:rPr>
              <a:t>b pairs.</a:t>
            </a:r>
            <a:r>
              <a:rPr lang="en-GB" sz="1920" b="1" baseline="30000" dirty="0">
                <a:solidFill>
                  <a:srgbClr val="FF0000"/>
                </a:solidFill>
                <a:latin typeface="Corbel-Bold"/>
              </a:rPr>
              <a:t> “</a:t>
            </a:r>
            <a:r>
              <a:rPr lang="en-GB" sz="1920" b="1" dirty="0">
                <a:solidFill>
                  <a:srgbClr val="FF0000"/>
                </a:solidFill>
                <a:latin typeface="Corbel-Bold"/>
              </a:rPr>
              <a:t>Want at least 5 10</a:t>
            </a:r>
            <a:r>
              <a:rPr lang="en-GB" sz="1920" b="1" baseline="30000" dirty="0">
                <a:solidFill>
                  <a:srgbClr val="FF0000"/>
                </a:solidFill>
                <a:latin typeface="Corbel-Bold"/>
              </a:rPr>
              <a:t>12</a:t>
            </a:r>
            <a:r>
              <a:rPr lang="en-GB" sz="1920" b="1" dirty="0">
                <a:solidFill>
                  <a:srgbClr val="FF0000"/>
                </a:solidFill>
                <a:latin typeface="Corbel-Bold"/>
              </a:rPr>
              <a:t> Z…” </a:t>
            </a:r>
            <a:endParaRPr lang="en-GB" sz="1920" b="1" baseline="30000" dirty="0">
              <a:solidFill>
                <a:srgbClr val="FF0000"/>
              </a:solidFill>
              <a:latin typeface="Corbel-Bold"/>
            </a:endParaRPr>
          </a:p>
          <a:p>
            <a:r>
              <a:rPr lang="en-GB" sz="1260" dirty="0">
                <a:solidFill>
                  <a:srgbClr val="0000CD"/>
                </a:solidFill>
                <a:latin typeface="Wingdings-Regular"/>
              </a:rPr>
              <a:t>   -- </a:t>
            </a:r>
            <a:r>
              <a:rPr lang="en-GB" sz="1920" dirty="0">
                <a:solidFill>
                  <a:srgbClr val="0000CD"/>
                </a:solidFill>
                <a:latin typeface="Corbel-Bold"/>
              </a:rPr>
              <a:t> precision of CKM matrix elements </a:t>
            </a:r>
          </a:p>
          <a:p>
            <a:r>
              <a:rPr lang="en-GB" sz="1260" dirty="0">
                <a:solidFill>
                  <a:srgbClr val="0000CD"/>
                </a:solidFill>
                <a:latin typeface="Wingdings-Regular"/>
              </a:rPr>
              <a:t>   --  </a:t>
            </a:r>
            <a:r>
              <a:rPr lang="en-GB" sz="1920" dirty="0">
                <a:solidFill>
                  <a:srgbClr val="0000CD"/>
                </a:solidFill>
                <a:latin typeface="Corbel-Bold"/>
              </a:rPr>
              <a:t>Push forward searches for FCNC, CP violation and mixing </a:t>
            </a:r>
          </a:p>
          <a:p>
            <a:r>
              <a:rPr lang="en-GB" sz="1260" dirty="0">
                <a:solidFill>
                  <a:srgbClr val="0000CD"/>
                </a:solidFill>
                <a:latin typeface="Wingdings-Regular"/>
              </a:rPr>
              <a:t>   --  </a:t>
            </a:r>
            <a:r>
              <a:rPr lang="en-GB" sz="1920" dirty="0">
                <a:solidFill>
                  <a:srgbClr val="0000CD"/>
                </a:solidFill>
                <a:latin typeface="Corbel-Bold"/>
              </a:rPr>
              <a:t>Study rare penguin EW transitions such as b </a:t>
            </a:r>
            <a:r>
              <a:rPr lang="en-GB" sz="1920" dirty="0">
                <a:solidFill>
                  <a:srgbClr val="0000CD"/>
                </a:solidFill>
                <a:latin typeface="SegoeUISymbol"/>
              </a:rPr>
              <a:t>➝</a:t>
            </a:r>
            <a:r>
              <a:rPr lang="en-GB" sz="1920" dirty="0">
                <a:solidFill>
                  <a:srgbClr val="0000CD"/>
                </a:solidFill>
                <a:latin typeface="Corbel-Bold"/>
              </a:rPr>
              <a:t>s </a:t>
            </a:r>
            <a:r>
              <a:rPr lang="en-GB" sz="1920" dirty="0">
                <a:solidFill>
                  <a:srgbClr val="0000CD"/>
                </a:solidFill>
                <a:latin typeface="CambriaMath"/>
              </a:rPr>
              <a:t>𝜏</a:t>
            </a:r>
            <a:r>
              <a:rPr lang="en-GB" sz="1320" dirty="0">
                <a:solidFill>
                  <a:srgbClr val="0000CD"/>
                </a:solidFill>
                <a:latin typeface="SymbolMT"/>
              </a:rPr>
              <a:t>+ </a:t>
            </a:r>
            <a:r>
              <a:rPr lang="en-GB" sz="1920" dirty="0">
                <a:solidFill>
                  <a:srgbClr val="0000CD"/>
                </a:solidFill>
                <a:latin typeface="CambriaMath"/>
              </a:rPr>
              <a:t>𝜏</a:t>
            </a:r>
            <a:r>
              <a:rPr lang="en-GB" sz="1320" dirty="0">
                <a:solidFill>
                  <a:srgbClr val="0000CD"/>
                </a:solidFill>
                <a:latin typeface="SymbolMT"/>
              </a:rPr>
              <a:t>-  ,  </a:t>
            </a:r>
            <a:r>
              <a:rPr lang="en-GB" sz="1920" dirty="0">
                <a:solidFill>
                  <a:srgbClr val="0000CD"/>
                </a:solidFill>
                <a:latin typeface="SymbolMT"/>
              </a:rPr>
              <a:t>spectroscopy (produce b-baryons, </a:t>
            </a:r>
            <a:r>
              <a:rPr lang="en-GB" sz="1920" dirty="0" err="1">
                <a:solidFill>
                  <a:srgbClr val="0000CD"/>
                </a:solidFill>
                <a:latin typeface="SymbolMT"/>
              </a:rPr>
              <a:t>B</a:t>
            </a:r>
            <a:r>
              <a:rPr lang="en-GB" sz="1920" baseline="-25000" dirty="0" err="1">
                <a:solidFill>
                  <a:srgbClr val="0000CD"/>
                </a:solidFill>
                <a:latin typeface="SymbolMT"/>
              </a:rPr>
              <a:t>s</a:t>
            </a:r>
            <a:r>
              <a:rPr lang="en-GB" sz="1920" dirty="0">
                <a:solidFill>
                  <a:srgbClr val="0000CD"/>
                </a:solidFill>
                <a:latin typeface="SymbolMT"/>
              </a:rPr>
              <a:t> …)</a:t>
            </a:r>
            <a:endParaRPr lang="en-GB" sz="1320" dirty="0">
              <a:solidFill>
                <a:srgbClr val="0000CD"/>
              </a:solidFill>
              <a:latin typeface="SymbolMT"/>
            </a:endParaRPr>
          </a:p>
          <a:p>
            <a:r>
              <a:rPr lang="en-GB" sz="1260" dirty="0">
                <a:solidFill>
                  <a:srgbClr val="0000CD"/>
                </a:solidFill>
                <a:latin typeface="Wingdings-Regular"/>
              </a:rPr>
              <a:t>   </a:t>
            </a:r>
            <a:r>
              <a:rPr lang="en-GB" sz="1260" b="1" dirty="0">
                <a:solidFill>
                  <a:srgbClr val="00B050"/>
                </a:solidFill>
                <a:latin typeface="Wingdings-Regular"/>
              </a:rPr>
              <a:t>-- </a:t>
            </a:r>
            <a:r>
              <a:rPr lang="en-GB" sz="1920" b="1" dirty="0">
                <a:solidFill>
                  <a:srgbClr val="00B050"/>
                </a:solidFill>
                <a:latin typeface="Corbel-Bold"/>
              </a:rPr>
              <a:t>Test lepton universality with 10</a:t>
            </a:r>
            <a:r>
              <a:rPr lang="en-GB" sz="1920" b="1" baseline="30000" dirty="0">
                <a:solidFill>
                  <a:srgbClr val="00B050"/>
                </a:solidFill>
                <a:latin typeface="Corbel-Bold"/>
              </a:rPr>
              <a:t>11</a:t>
            </a:r>
            <a:r>
              <a:rPr lang="en-GB" sz="1320" b="1" dirty="0">
                <a:solidFill>
                  <a:srgbClr val="00B050"/>
                </a:solidFill>
                <a:latin typeface="Corbel-Bold"/>
              </a:rPr>
              <a:t> </a:t>
            </a:r>
            <a:r>
              <a:rPr lang="en-GB" sz="1920" b="1" dirty="0">
                <a:solidFill>
                  <a:srgbClr val="00B050"/>
                </a:solidFill>
                <a:latin typeface="CambriaMath"/>
              </a:rPr>
              <a:t>𝜏 </a:t>
            </a:r>
            <a:r>
              <a:rPr lang="en-GB" sz="1920" b="1" dirty="0">
                <a:solidFill>
                  <a:srgbClr val="00B050"/>
                </a:solidFill>
                <a:latin typeface="Corbel-Bold"/>
              </a:rPr>
              <a:t>decays (with </a:t>
            </a:r>
            <a:r>
              <a:rPr lang="en-GB" sz="1920" b="1" dirty="0">
                <a:solidFill>
                  <a:srgbClr val="00B050"/>
                </a:solidFill>
                <a:latin typeface="CambriaMath"/>
              </a:rPr>
              <a:t>𝜏 </a:t>
            </a:r>
            <a:r>
              <a:rPr lang="en-GB" sz="1920" b="1" dirty="0">
                <a:solidFill>
                  <a:srgbClr val="00B050"/>
                </a:solidFill>
                <a:latin typeface="Corbel-Bold"/>
              </a:rPr>
              <a:t>lifetime, mass, BRs) at 10</a:t>
            </a:r>
            <a:r>
              <a:rPr lang="en-GB" sz="1920" b="1" baseline="30000" dirty="0">
                <a:solidFill>
                  <a:srgbClr val="00B050"/>
                </a:solidFill>
                <a:latin typeface="Corbel-Bold"/>
              </a:rPr>
              <a:t>-5 </a:t>
            </a:r>
            <a:r>
              <a:rPr lang="en-GB" sz="1920" b="1" dirty="0">
                <a:solidFill>
                  <a:srgbClr val="00B050"/>
                </a:solidFill>
                <a:latin typeface="Corbel-Bold"/>
              </a:rPr>
              <a:t>level, </a:t>
            </a:r>
            <a:r>
              <a:rPr lang="en-GB" sz="1920" b="1" dirty="0" smtClean="0">
                <a:solidFill>
                  <a:srgbClr val="00B050"/>
                </a:solidFill>
                <a:latin typeface="Corbel-Bold"/>
              </a:rPr>
              <a:t> </a:t>
            </a:r>
            <a:r>
              <a:rPr lang="en-GB" sz="1920" b="1" dirty="0" smtClean="0">
                <a:solidFill>
                  <a:schemeClr val="accent6">
                    <a:lumMod val="75000"/>
                  </a:schemeClr>
                </a:solidFill>
                <a:latin typeface="Corbel-Bold"/>
              </a:rPr>
              <a:t>LFV </a:t>
            </a:r>
            <a:r>
              <a:rPr lang="en-GB" sz="1920" b="1" dirty="0">
                <a:solidFill>
                  <a:schemeClr val="accent6">
                    <a:lumMod val="75000"/>
                  </a:schemeClr>
                </a:solidFill>
                <a:latin typeface="Corbel-Bold"/>
              </a:rPr>
              <a:t>to 10</a:t>
            </a:r>
            <a:r>
              <a:rPr lang="en-GB" sz="1920" b="1" baseline="30000" dirty="0">
                <a:solidFill>
                  <a:schemeClr val="accent6">
                    <a:lumMod val="75000"/>
                  </a:schemeClr>
                </a:solidFill>
                <a:latin typeface="Corbel-Bold"/>
              </a:rPr>
              <a:t>-10</a:t>
            </a:r>
          </a:p>
          <a:p>
            <a:r>
              <a:rPr lang="fr-CH" sz="1920" dirty="0">
                <a:solidFill>
                  <a:srgbClr val="0000CD"/>
                </a:solidFill>
                <a:latin typeface="Corbel-Bold"/>
              </a:rPr>
              <a:t>  -- all </a:t>
            </a:r>
            <a:r>
              <a:rPr lang="fr-CH" sz="1920" dirty="0" err="1">
                <a:solidFill>
                  <a:srgbClr val="0000CD"/>
                </a:solidFill>
                <a:latin typeface="Corbel-Bold"/>
              </a:rPr>
              <a:t>very</a:t>
            </a:r>
            <a:r>
              <a:rPr lang="fr-CH" sz="1920" dirty="0">
                <a:solidFill>
                  <a:srgbClr val="0000CD"/>
                </a:solidFill>
                <a:latin typeface="Corbel-Bold"/>
              </a:rPr>
              <a:t> important to </a:t>
            </a:r>
            <a:r>
              <a:rPr lang="fr-CH" sz="1920" dirty="0" err="1">
                <a:solidFill>
                  <a:srgbClr val="0000CD"/>
                </a:solidFill>
                <a:latin typeface="Corbel-Bold"/>
              </a:rPr>
              <a:t>constrain</a:t>
            </a:r>
            <a:r>
              <a:rPr lang="fr-CH" sz="1920" dirty="0">
                <a:solidFill>
                  <a:srgbClr val="0000CD"/>
                </a:solidFill>
                <a:latin typeface="Corbel-Bold"/>
              </a:rPr>
              <a:t> / (</a:t>
            </a:r>
            <a:r>
              <a:rPr lang="fr-CH" sz="1920" dirty="0" err="1">
                <a:solidFill>
                  <a:srgbClr val="0000CD"/>
                </a:solidFill>
                <a:latin typeface="Corbel-Bold"/>
              </a:rPr>
              <a:t>provide</a:t>
            </a:r>
            <a:r>
              <a:rPr lang="fr-CH" sz="1920" dirty="0">
                <a:solidFill>
                  <a:srgbClr val="0000CD"/>
                </a:solidFill>
                <a:latin typeface="Corbel-Bold"/>
              </a:rPr>
              <a:t> </a:t>
            </a:r>
            <a:r>
              <a:rPr lang="fr-CH" sz="1920" dirty="0" err="1">
                <a:solidFill>
                  <a:srgbClr val="0000CD"/>
                </a:solidFill>
                <a:latin typeface="Corbel-Bold"/>
              </a:rPr>
              <a:t>hints</a:t>
            </a:r>
            <a:r>
              <a:rPr lang="fr-CH" sz="1920" dirty="0">
                <a:solidFill>
                  <a:srgbClr val="0000CD"/>
                </a:solidFill>
                <a:latin typeface="Corbel-Bold"/>
              </a:rPr>
              <a:t> of) new BSM </a:t>
            </a:r>
            <a:r>
              <a:rPr lang="fr-CH" sz="1920" dirty="0" err="1">
                <a:solidFill>
                  <a:srgbClr val="0000CD"/>
                </a:solidFill>
                <a:latin typeface="Corbel-Bold"/>
              </a:rPr>
              <a:t>physics</a:t>
            </a:r>
            <a:r>
              <a:rPr lang="fr-CH" sz="1920" dirty="0">
                <a:solidFill>
                  <a:srgbClr val="0000CD"/>
                </a:solidFill>
                <a:latin typeface="Corbel-Bold"/>
              </a:rPr>
              <a:t>.</a:t>
            </a:r>
          </a:p>
          <a:p>
            <a:r>
              <a:rPr lang="fr-CH" sz="1920" dirty="0">
                <a:solidFill>
                  <a:srgbClr val="0000CD"/>
                </a:solidFill>
                <a:latin typeface="Corbel-Bold"/>
              </a:rPr>
              <a:t> </a:t>
            </a:r>
            <a:endParaRPr lang="en-GB" sz="1920" dirty="0">
              <a:solidFill>
                <a:srgbClr val="0000CD"/>
              </a:solidFill>
              <a:latin typeface="Corbel-Bold"/>
            </a:endParaRPr>
          </a:p>
          <a:p>
            <a:r>
              <a:rPr lang="en-GB" sz="2400" b="1" dirty="0">
                <a:solidFill>
                  <a:srgbClr val="009A00"/>
                </a:solidFill>
                <a:latin typeface="Corbel-Bold"/>
              </a:rPr>
              <a:t>             need special detectors (PID);  a story to be written! </a:t>
            </a:r>
          </a:p>
          <a:p>
            <a:endParaRPr lang="en-GB" sz="1920" b="1" dirty="0">
              <a:solidFill>
                <a:srgbClr val="C00000"/>
              </a:solidFill>
              <a:latin typeface="Corbel-Bold"/>
            </a:endParaRPr>
          </a:p>
          <a:p>
            <a:r>
              <a:rPr lang="en-GB" sz="1920" b="1" dirty="0">
                <a:solidFill>
                  <a:srgbClr val="C00000"/>
                </a:solidFill>
                <a:latin typeface="Corbel-Bold"/>
              </a:rPr>
              <a:t>The 3.5 × 10</a:t>
            </a:r>
            <a:r>
              <a:rPr lang="en-GB" sz="1320" b="1" baseline="30000" dirty="0">
                <a:solidFill>
                  <a:srgbClr val="C00000"/>
                </a:solidFill>
                <a:latin typeface="Corbel-Bold"/>
              </a:rPr>
              <a:t>12</a:t>
            </a:r>
            <a:r>
              <a:rPr lang="en-GB" sz="1320" b="1" dirty="0">
                <a:solidFill>
                  <a:srgbClr val="C00000"/>
                </a:solidFill>
                <a:latin typeface="Corbel-Bold"/>
              </a:rPr>
              <a:t> </a:t>
            </a:r>
            <a:r>
              <a:rPr lang="en-GB" sz="1920" b="1" dirty="0">
                <a:solidFill>
                  <a:srgbClr val="C00000"/>
                </a:solidFill>
                <a:latin typeface="Corbel-Bold"/>
              </a:rPr>
              <a:t>hadronic Z decay also provide precious input for QCD studies</a:t>
            </a:r>
          </a:p>
          <a:p>
            <a:r>
              <a:rPr lang="en-GB" sz="1200" dirty="0">
                <a:solidFill>
                  <a:srgbClr val="0000CD"/>
                </a:solidFill>
                <a:latin typeface="Wingdings-Regular"/>
              </a:rPr>
              <a:t>   </a:t>
            </a:r>
            <a:r>
              <a:rPr lang="en-GB" sz="1680" dirty="0">
                <a:solidFill>
                  <a:srgbClr val="0000CD"/>
                </a:solidFill>
                <a:latin typeface="Corbel-Bold"/>
              </a:rPr>
              <a:t>High-precision measurement of </a:t>
            </a:r>
            <a:r>
              <a:rPr lang="en-GB" sz="1680" dirty="0">
                <a:solidFill>
                  <a:srgbClr val="0000CD"/>
                </a:solidFill>
                <a:latin typeface="SymbolMT"/>
                <a:sym typeface="Symbol"/>
              </a:rPr>
              <a:t></a:t>
            </a:r>
            <a:r>
              <a:rPr lang="en-GB" sz="1260" dirty="0">
                <a:solidFill>
                  <a:srgbClr val="0000CD"/>
                </a:solidFill>
                <a:latin typeface="Corbel-Bold"/>
              </a:rPr>
              <a:t>s</a:t>
            </a:r>
            <a:r>
              <a:rPr lang="en-GB" sz="1680" dirty="0">
                <a:solidFill>
                  <a:srgbClr val="0000CD"/>
                </a:solidFill>
                <a:latin typeface="Corbel-Bold"/>
              </a:rPr>
              <a:t>(</a:t>
            </a:r>
            <a:r>
              <a:rPr lang="en-GB" sz="1680" dirty="0" err="1">
                <a:solidFill>
                  <a:srgbClr val="0000CD"/>
                </a:solidFill>
                <a:latin typeface="Corbel-Bold"/>
              </a:rPr>
              <a:t>m</a:t>
            </a:r>
            <a:r>
              <a:rPr lang="en-GB" sz="1260" dirty="0" err="1">
                <a:solidFill>
                  <a:srgbClr val="0000CD"/>
                </a:solidFill>
                <a:latin typeface="Corbel-Bold"/>
              </a:rPr>
              <a:t>Z</a:t>
            </a:r>
            <a:r>
              <a:rPr lang="en-GB" sz="1680" dirty="0">
                <a:solidFill>
                  <a:srgbClr val="0000CD"/>
                </a:solidFill>
                <a:latin typeface="Corbel-Bold"/>
              </a:rPr>
              <a:t>) with R</a:t>
            </a:r>
            <a:r>
              <a:rPr lang="en-GB" sz="1260" dirty="0">
                <a:solidFill>
                  <a:srgbClr val="0000CD"/>
                </a:solidFill>
                <a:latin typeface="CambriaMath"/>
              </a:rPr>
              <a:t>ℓ</a:t>
            </a:r>
            <a:r>
              <a:rPr lang="en-GB" sz="1680" dirty="0">
                <a:solidFill>
                  <a:srgbClr val="0000CD"/>
                </a:solidFill>
                <a:latin typeface="Corbel-Bold"/>
              </a:rPr>
              <a:t>  in Z and W decay, jet rates, </a:t>
            </a:r>
            <a:r>
              <a:rPr lang="en-GB" sz="1680" dirty="0">
                <a:solidFill>
                  <a:srgbClr val="0000CD"/>
                </a:solidFill>
                <a:latin typeface="CambriaMath"/>
              </a:rPr>
              <a:t>𝜏 </a:t>
            </a:r>
            <a:r>
              <a:rPr lang="en-GB" sz="1680" dirty="0">
                <a:solidFill>
                  <a:srgbClr val="0000CD"/>
                </a:solidFill>
                <a:latin typeface="Corbel-Bold"/>
              </a:rPr>
              <a:t>decays, etc. : 10 </a:t>
            </a:r>
            <a:r>
              <a:rPr lang="en-GB" sz="1680" baseline="30000" dirty="0">
                <a:solidFill>
                  <a:srgbClr val="0000CD"/>
                </a:solidFill>
                <a:latin typeface="Corbel-Bold"/>
              </a:rPr>
              <a:t>-- 3</a:t>
            </a:r>
            <a:r>
              <a:rPr lang="en-GB" sz="1680" dirty="0">
                <a:solidFill>
                  <a:srgbClr val="0000CD"/>
                </a:solidFill>
                <a:latin typeface="Corbel-Bold"/>
              </a:rPr>
              <a:t>  </a:t>
            </a:r>
            <a:r>
              <a:rPr lang="en-GB" sz="1920" dirty="0">
                <a:solidFill>
                  <a:srgbClr val="0000CD"/>
                </a:solidFill>
                <a:latin typeface="SegoeUISymbol"/>
              </a:rPr>
              <a:t>➝</a:t>
            </a:r>
            <a:r>
              <a:rPr lang="en-GB" sz="1680" dirty="0">
                <a:solidFill>
                  <a:srgbClr val="0000CD"/>
                </a:solidFill>
                <a:latin typeface="Corbel-Bold"/>
              </a:rPr>
              <a:t>10 </a:t>
            </a:r>
            <a:r>
              <a:rPr lang="en-GB" sz="1680" baseline="30000" dirty="0">
                <a:solidFill>
                  <a:srgbClr val="0000CD"/>
                </a:solidFill>
                <a:latin typeface="Corbel-Bold"/>
              </a:rPr>
              <a:t>-- 4</a:t>
            </a:r>
            <a:endParaRPr lang="en-GB" sz="1260" baseline="30000" dirty="0">
              <a:solidFill>
                <a:srgbClr val="0000CD"/>
              </a:solidFill>
              <a:latin typeface="Corbel-Bold"/>
            </a:endParaRPr>
          </a:p>
          <a:p>
            <a:r>
              <a:rPr lang="en-GB" sz="1680" dirty="0">
                <a:solidFill>
                  <a:srgbClr val="0000CD"/>
                </a:solidFill>
                <a:latin typeface="Corbel-Bold"/>
              </a:rPr>
              <a:t>  </a:t>
            </a:r>
            <a:r>
              <a:rPr lang="en-GB" sz="1920" dirty="0">
                <a:solidFill>
                  <a:srgbClr val="0000CD"/>
                </a:solidFill>
                <a:latin typeface="Corbel-Bold"/>
              </a:rPr>
              <a:t>huge √s lever-arm between 30 GeV and </a:t>
            </a:r>
            <a:r>
              <a:rPr lang="en-GB" sz="1920" dirty="0" smtClean="0">
                <a:solidFill>
                  <a:srgbClr val="0000CD"/>
                </a:solidFill>
                <a:latin typeface="Corbel-Bold"/>
              </a:rPr>
              <a:t> 365 GeV, </a:t>
            </a:r>
            <a:r>
              <a:rPr lang="en-GB" sz="1920" dirty="0">
                <a:solidFill>
                  <a:srgbClr val="0000CD"/>
                </a:solidFill>
                <a:latin typeface="Corbel-Bold"/>
              </a:rPr>
              <a:t>fragmentation, baryon production ….   </a:t>
            </a:r>
          </a:p>
          <a:p>
            <a:r>
              <a:rPr lang="en-GB" sz="1080" dirty="0" smtClean="0">
                <a:solidFill>
                  <a:srgbClr val="C00000"/>
                </a:solidFill>
                <a:latin typeface="Wingdings-Regular"/>
              </a:rPr>
              <a:t> </a:t>
            </a:r>
            <a:r>
              <a:rPr lang="en-GB" sz="1920" b="1" dirty="0">
                <a:solidFill>
                  <a:srgbClr val="C00000"/>
                </a:solidFill>
                <a:latin typeface="Corbel-Bold"/>
              </a:rPr>
              <a:t>Testing running of </a:t>
            </a:r>
            <a:r>
              <a:rPr lang="en-GB" sz="1920" dirty="0">
                <a:solidFill>
                  <a:srgbClr val="C00000"/>
                </a:solidFill>
                <a:latin typeface="SymbolMT"/>
                <a:sym typeface="Symbol"/>
              </a:rPr>
              <a:t></a:t>
            </a:r>
            <a:r>
              <a:rPr lang="en-GB" sz="1320" b="1" dirty="0">
                <a:solidFill>
                  <a:srgbClr val="C00000"/>
                </a:solidFill>
                <a:latin typeface="Corbel-Bold"/>
              </a:rPr>
              <a:t>s </a:t>
            </a:r>
            <a:r>
              <a:rPr lang="en-GB" sz="1920" b="1" dirty="0">
                <a:solidFill>
                  <a:srgbClr val="C00000"/>
                </a:solidFill>
                <a:latin typeface="Corbel-Bold"/>
              </a:rPr>
              <a:t>to excellent </a:t>
            </a:r>
            <a:r>
              <a:rPr lang="en-GB" sz="1920" b="1" dirty="0" smtClean="0">
                <a:solidFill>
                  <a:srgbClr val="C00000"/>
                </a:solidFill>
                <a:latin typeface="Corbel-Bold"/>
              </a:rPr>
              <a:t>precision  with hadron production from low energy (</a:t>
            </a:r>
            <a:r>
              <a:rPr lang="en-CH" sz="1920" b="1" dirty="0" smtClean="0">
                <a:solidFill>
                  <a:srgbClr val="C00000"/>
                </a:solidFill>
                <a:latin typeface="Corbel-Bold"/>
                <a:sym typeface="Symbol" panose="05050102010706020507" pitchFamily="18" charset="2"/>
              </a:rPr>
              <a:t></a:t>
            </a:r>
            <a:r>
              <a:rPr lang="en-US" sz="1920" b="1" dirty="0" smtClean="0">
                <a:solidFill>
                  <a:srgbClr val="C00000"/>
                </a:solidFill>
                <a:latin typeface="Corbel-Bold"/>
                <a:sym typeface="Symbol" panose="05050102010706020507" pitchFamily="18" charset="2"/>
              </a:rPr>
              <a:t>*/</a:t>
            </a:r>
            <a:r>
              <a:rPr lang="en-GB" sz="1920" b="1" dirty="0" smtClean="0">
                <a:solidFill>
                  <a:srgbClr val="C00000"/>
                </a:solidFill>
                <a:latin typeface="Corbel-Bold"/>
              </a:rPr>
              <a:t>Z* +</a:t>
            </a:r>
            <a:r>
              <a:rPr lang="en-CH" sz="1920" b="1" dirty="0" smtClean="0">
                <a:solidFill>
                  <a:srgbClr val="C00000"/>
                </a:solidFill>
                <a:latin typeface="Corbel-Bold"/>
                <a:sym typeface="Symbol" panose="05050102010706020507" pitchFamily="18" charset="2"/>
              </a:rPr>
              <a:t></a:t>
            </a:r>
            <a:r>
              <a:rPr lang="en-US" sz="1920" b="1" dirty="0" smtClean="0">
                <a:solidFill>
                  <a:srgbClr val="C00000"/>
                </a:solidFill>
                <a:latin typeface="Corbel-Bold"/>
                <a:sym typeface="Symbol" panose="05050102010706020507" pitchFamily="18" charset="2"/>
              </a:rPr>
              <a:t> )</a:t>
            </a:r>
            <a:r>
              <a:rPr lang="en-GB" sz="1920" b="1" dirty="0" smtClean="0">
                <a:solidFill>
                  <a:srgbClr val="C00000"/>
                </a:solidFill>
                <a:latin typeface="Corbel-Bold"/>
              </a:rPr>
              <a:t> </a:t>
            </a:r>
          </a:p>
          <a:p>
            <a:r>
              <a:rPr lang="en-GB" sz="1920" b="1" dirty="0" smtClean="0">
                <a:solidFill>
                  <a:srgbClr val="C00000"/>
                </a:solidFill>
                <a:latin typeface="Corbel-Bold"/>
              </a:rPr>
              <a:t>to 365 GeV</a:t>
            </a:r>
          </a:p>
          <a:p>
            <a:endParaRPr lang="en-GB" sz="1920" b="1" dirty="0" smtClean="0">
              <a:solidFill>
                <a:srgbClr val="C00000"/>
              </a:solidFill>
              <a:latin typeface="Corbel-Bold"/>
            </a:endParaRPr>
          </a:p>
          <a:p>
            <a:r>
              <a:rPr lang="en-GB" sz="1920" b="1" dirty="0" smtClean="0">
                <a:solidFill>
                  <a:srgbClr val="C00000"/>
                </a:solidFill>
                <a:latin typeface="Corbel-Bold"/>
              </a:rPr>
              <a:t>And... H</a:t>
            </a:r>
            <a:r>
              <a:rPr lang="en-CH" sz="1920" b="1" dirty="0" smtClean="0">
                <a:solidFill>
                  <a:srgbClr val="C00000"/>
                </a:solidFill>
                <a:latin typeface="Corbel-Bold"/>
                <a:sym typeface="Wingdings" panose="05000000000000000000" pitchFamily="2" charset="2"/>
              </a:rPr>
              <a:t></a:t>
            </a:r>
            <a:r>
              <a:rPr lang="en-US" sz="1920" b="1" dirty="0" smtClean="0">
                <a:solidFill>
                  <a:srgbClr val="C00000"/>
                </a:solidFill>
                <a:latin typeface="Corbel-Bold"/>
                <a:sym typeface="Wingdings" panose="05000000000000000000" pitchFamily="2" charset="2"/>
              </a:rPr>
              <a:t>gg is a pure gluon factory (100’000 events)  </a:t>
            </a:r>
            <a:endParaRPr lang="en-GB" sz="1920" b="1" dirty="0" smtClean="0">
              <a:solidFill>
                <a:srgbClr val="C00000"/>
              </a:solidFill>
              <a:latin typeface="Corbel-Bold"/>
            </a:endParaRPr>
          </a:p>
          <a:p>
            <a:r>
              <a:rPr lang="en-GB" sz="1920" b="1" dirty="0" smtClean="0">
                <a:solidFill>
                  <a:srgbClr val="C00000"/>
                </a:solidFill>
                <a:latin typeface="Corbel-Bold"/>
              </a:rPr>
              <a:t> </a:t>
            </a:r>
            <a:endParaRPr lang="en-GB" sz="2400" dirty="0">
              <a:solidFill>
                <a:srgbClr val="C00000"/>
              </a:solidFill>
            </a:endParaRPr>
          </a:p>
          <a:p>
            <a:endParaRPr lang="en-GB" sz="1440" b="1" dirty="0">
              <a:solidFill>
                <a:srgbClr val="009A00"/>
              </a:solidFill>
              <a:latin typeface="Corbel-Bold"/>
            </a:endParaRPr>
          </a:p>
        </p:txBody>
      </p:sp>
    </p:spTree>
    <p:extLst>
      <p:ext uri="{BB962C8B-B14F-4D97-AF65-F5344CB8AC3E}">
        <p14:creationId xmlns:p14="http://schemas.microsoft.com/office/powerpoint/2010/main" val="314782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167" y="2657487"/>
            <a:ext cx="5597317" cy="205366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127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5519" y="0"/>
            <a:ext cx="1032648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defTabSz="914364"/>
            <a:r>
              <a:rPr lang="en-US" sz="2400" b="1" dirty="0" smtClean="0">
                <a:solidFill>
                  <a:prstClr val="black"/>
                </a:solidFill>
                <a:latin typeface="Calibri" panose="020F0502020204030204"/>
              </a:rPr>
              <a:t>Centre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of mass Energy 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/>
              </a:rPr>
              <a:t>Calibration: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/>
              </a:rPr>
              <a:t>the cornerstone of the precision </a:t>
            </a:r>
            <a:r>
              <a:rPr lang="en-US" sz="2400" b="1" dirty="0" err="1" smtClean="0">
                <a:solidFill>
                  <a:prstClr val="black"/>
                </a:solidFill>
                <a:latin typeface="Calibri" panose="020F0502020204030204"/>
              </a:rPr>
              <a:t>programme</a:t>
            </a:r>
            <a:endParaRPr lang="fr-FR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027" y="4492486"/>
            <a:ext cx="6274983" cy="144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207" y="4533380"/>
            <a:ext cx="4511494" cy="22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8843" y="884582"/>
                <a:ext cx="7931426" cy="4584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Large ring</a:t>
                </a:r>
                <a:r>
                  <a:rPr lang="en-CH" dirty="0" smtClean="0">
                    <a:sym typeface="Wingdings" panose="05000000000000000000" pitchFamily="2" charset="2"/>
                  </a:rPr>
                  <a:t></a:t>
                </a:r>
                <a:r>
                  <a:rPr lang="en-US" dirty="0" smtClean="0">
                    <a:sym typeface="Wingdings" panose="05000000000000000000" pitchFamily="2" charset="2"/>
                  </a:rPr>
                  <a:t>transverse polarization of e</a:t>
                </a:r>
                <a:r>
                  <a:rPr lang="en-CH" baseline="30000" dirty="0" smtClean="0">
                    <a:sym typeface="Symbol" panose="05050102010706020507" pitchFamily="18" charset="2"/>
                  </a:rPr>
                  <a:t></a:t>
                </a:r>
                <a:r>
                  <a:rPr lang="en-US" dirty="0" smtClean="0">
                    <a:sym typeface="Wingdings" panose="05000000000000000000" pitchFamily="2" charset="2"/>
                  </a:rPr>
                  <a:t> up to </a:t>
                </a:r>
                <a:r>
                  <a:rPr lang="en-US" dirty="0" err="1">
                    <a:sym typeface="Wingdings" panose="05000000000000000000" pitchFamily="2" charset="2"/>
                  </a:rPr>
                  <a:t>E</a:t>
                </a:r>
                <a:r>
                  <a:rPr lang="en-US" baseline="-25000" dirty="0" err="1">
                    <a:sym typeface="Wingdings" panose="05000000000000000000" pitchFamily="2" charset="2"/>
                  </a:rPr>
                  <a:t>beam</a:t>
                </a:r>
                <a:r>
                  <a:rPr lang="en-US" baseline="-25000" dirty="0">
                    <a:sym typeface="Wingdings" panose="05000000000000000000" pitchFamily="2" charset="2"/>
                  </a:rPr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&gt; 80 GeV         </a:t>
                </a:r>
                <a:r>
                  <a:rPr lang="fr-CH" b="1" i="1" dirty="0">
                    <a:solidFill>
                      <a:srgbClr val="008080"/>
                    </a:solidFill>
                    <a:sym typeface="Symbol"/>
                  </a:rPr>
                  <a:t></a:t>
                </a:r>
                <a:r>
                  <a:rPr lang="fr-CH" b="1" i="1" baseline="-25000" dirty="0">
                    <a:solidFill>
                      <a:srgbClr val="008080"/>
                    </a:solidFill>
                    <a:sym typeface="Symbol"/>
                  </a:rPr>
                  <a:t>E</a:t>
                </a:r>
                <a:r>
                  <a:rPr lang="fr-CH" b="1" i="1" dirty="0">
                    <a:solidFill>
                      <a:srgbClr val="008080"/>
                    </a:solidFill>
                    <a:sym typeface="Symbol"/>
                  </a:rPr>
                  <a:t>  E</a:t>
                </a:r>
                <a:r>
                  <a:rPr lang="fr-CH" b="1" i="1" baseline="30000" dirty="0">
                    <a:solidFill>
                      <a:srgbClr val="008080"/>
                    </a:solidFill>
                    <a:sym typeface="Symbol"/>
                  </a:rPr>
                  <a:t>2</a:t>
                </a:r>
                <a:r>
                  <a:rPr lang="fr-CH" b="1" i="1" dirty="0">
                    <a:solidFill>
                      <a:srgbClr val="008080"/>
                    </a:solidFill>
                    <a:sym typeface="Symbol"/>
                  </a:rPr>
                  <a:t>/ </a:t>
                </a:r>
                <a:endParaRPr lang="en-US" dirty="0" smtClean="0">
                  <a:sym typeface="Wingdings" panose="05000000000000000000" pitchFamily="2" charset="2"/>
                </a:endParaRPr>
              </a:p>
              <a:p>
                <a:r>
                  <a:rPr lang="en-US" dirty="0" smtClean="0">
                    <a:sym typeface="Wingdings" panose="05000000000000000000" pitchFamily="2" charset="2"/>
                  </a:rPr>
                  <a:t>Resonant depolarization provides high precision </a:t>
                </a:r>
                <a:r>
                  <a:rPr lang="en-US" dirty="0" err="1" smtClean="0">
                    <a:sym typeface="Wingdings" panose="05000000000000000000" pitchFamily="2" charset="2"/>
                  </a:rPr>
                  <a:t>E</a:t>
                </a:r>
                <a:r>
                  <a:rPr lang="en-US" baseline="-25000" dirty="0" err="1" smtClean="0">
                    <a:sym typeface="Wingdings" panose="05000000000000000000" pitchFamily="2" charset="2"/>
                  </a:rPr>
                  <a:t>beam</a:t>
                </a:r>
                <a:r>
                  <a:rPr lang="fr-CH" dirty="0">
                    <a:sym typeface="Symbol"/>
                  </a:rPr>
                  <a:t> </a:t>
                </a:r>
                <a:r>
                  <a:rPr lang="fr-CH" baseline="-25000" dirty="0">
                    <a:sym typeface="Symbol"/>
                  </a:rPr>
                  <a:t>s </a:t>
                </a:r>
                <a:r>
                  <a:rPr lang="fr-CH" dirty="0">
                    <a:sym typeface="Symbol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H" i="1" dirty="0">
                            <a:latin typeface="Cambria Math"/>
                            <a:sym typeface="Symbol"/>
                          </a:rPr>
                          <m:t>𝑔</m:t>
                        </m:r>
                        <m:r>
                          <a:rPr lang="fr-CH" i="1" dirty="0">
                            <a:latin typeface="Cambria Math"/>
                            <a:sym typeface="Symbol"/>
                          </a:rPr>
                          <m:t>−2</m:t>
                        </m:r>
                      </m:num>
                      <m:den>
                        <m:r>
                          <a:rPr lang="fr-CH" i="1" dirty="0">
                            <a:latin typeface="Cambria Math"/>
                            <a:sym typeface="Symbol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fr-CH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H" i="1" dirty="0">
                            <a:latin typeface="Cambria Math"/>
                            <a:sym typeface="Symbol"/>
                          </a:rPr>
                          <m:t>𝐸</m:t>
                        </m:r>
                        <m:r>
                          <a:rPr lang="fr-CH" i="1" baseline="-25000" dirty="0">
                            <a:latin typeface="Cambria Math"/>
                            <a:sym typeface="Symbol"/>
                          </a:rPr>
                          <m:t>𝑏</m:t>
                        </m:r>
                      </m:num>
                      <m:den>
                        <m:r>
                          <a:rPr lang="fr-CH" i="1" dirty="0">
                            <a:latin typeface="Cambria Math"/>
                            <a:sym typeface="Symbol"/>
                          </a:rPr>
                          <m:t>𝑚</m:t>
                        </m:r>
                        <m:r>
                          <a:rPr lang="fr-CH" i="1" baseline="-25000" dirty="0">
                            <a:latin typeface="Cambria Math"/>
                            <a:sym typeface="Symbol"/>
                          </a:rPr>
                          <m:t>𝑒</m:t>
                        </m:r>
                      </m:den>
                    </m:f>
                    <m:r>
                      <a:rPr lang="fr-CH" i="1" dirty="0">
                        <a:latin typeface="Cambria Math"/>
                        <a:sym typeface="Symbol"/>
                      </a:rPr>
                      <m:t>= </m:t>
                    </m:r>
                    <m:f>
                      <m:fPr>
                        <m:ctrlPr>
                          <a:rPr lang="fr-CH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H" i="1" dirty="0">
                            <a:latin typeface="Cambria Math"/>
                            <a:sym typeface="Symbol"/>
                          </a:rPr>
                          <m:t>𝐸</m:t>
                        </m:r>
                        <m:r>
                          <a:rPr lang="fr-CH" i="1" baseline="-25000" dirty="0">
                            <a:latin typeface="Cambria Math"/>
                            <a:sym typeface="Symbol"/>
                          </a:rPr>
                          <m:t>𝑏</m:t>
                        </m:r>
                      </m:num>
                      <m:den>
                        <m:r>
                          <a:rPr lang="fr-CH" i="1" dirty="0">
                            <a:latin typeface="Cambria Math"/>
                            <a:sym typeface="Symbol"/>
                          </a:rPr>
                          <m:t>0.4406486(1)</m:t>
                        </m:r>
                      </m:den>
                    </m:f>
                  </m:oMath>
                </a14:m>
                <a:r>
                  <a:rPr lang="en-US" baseline="-25000" dirty="0" smtClean="0">
                    <a:sym typeface="Wingdings" panose="05000000000000000000" pitchFamily="2" charset="2"/>
                  </a:rPr>
                  <a:t>       </a:t>
                </a:r>
              </a:p>
              <a:p>
                <a:r>
                  <a:rPr lang="fr-FR" b="1" dirty="0" smtClean="0">
                    <a:solidFill>
                      <a:srgbClr val="FF0000"/>
                    </a:solidFill>
                  </a:rPr>
                  <a:t>Unique to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circular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machines  (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ee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and </a:t>
                </a:r>
                <a:r>
                  <a:rPr lang="en-CH" b="1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</a:t>
                </a:r>
                <a:r>
                  <a:rPr lang="en-US" b="1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) </a:t>
                </a:r>
              </a:p>
              <a:p>
                <a:r>
                  <a:rPr lang="en-US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Improve over LEP by using pilot bunches + e- and e+ </a:t>
                </a:r>
                <a:r>
                  <a:rPr lang="en-US" b="1" dirty="0" err="1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polarimeter</a:t>
                </a:r>
                <a:endParaRPr lang="en-US" b="1" dirty="0" smtClean="0">
                  <a:solidFill>
                    <a:schemeClr val="accent1"/>
                  </a:solidFill>
                  <a:sym typeface="Symbol" panose="05050102010706020507" pitchFamily="18" charset="2"/>
                </a:endParaRPr>
              </a:p>
              <a:p>
                <a:endParaRPr lang="en-US" b="1" dirty="0" smtClean="0">
                  <a:solidFill>
                    <a:schemeClr val="accent1"/>
                  </a:solidFill>
                  <a:sym typeface="Symbol" panose="05050102010706020507" pitchFamily="18" charset="2"/>
                </a:endParaRPr>
              </a:p>
              <a:p>
                <a:r>
                  <a:rPr lang="en-US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Relationship between </a:t>
                </a:r>
                <a:r>
                  <a:rPr lang="fr-CH" b="1" dirty="0">
                    <a:solidFill>
                      <a:schemeClr val="accent1"/>
                    </a:solidFill>
                    <a:sym typeface="Symbol"/>
                  </a:rPr>
                  <a:t> </a:t>
                </a:r>
                <a:r>
                  <a:rPr lang="fr-CH" b="1" dirty="0">
                    <a:sym typeface="Symbol"/>
                  </a:rPr>
                  <a:t></a:t>
                </a:r>
                <a:r>
                  <a:rPr lang="fr-CH" b="1" baseline="-25000" dirty="0">
                    <a:sym typeface="Symbol"/>
                  </a:rPr>
                  <a:t>s </a:t>
                </a:r>
                <a:r>
                  <a:rPr lang="fr-CH" b="1" dirty="0" smtClean="0">
                    <a:sym typeface="Symbol"/>
                  </a:rPr>
                  <a:t> </a:t>
                </a:r>
                <a:r>
                  <a:rPr lang="fr-CH" b="1" dirty="0" smtClean="0">
                    <a:solidFill>
                      <a:schemeClr val="accent1"/>
                    </a:solidFill>
                    <a:sym typeface="Symbol"/>
                  </a:rPr>
                  <a:t>and </a:t>
                </a:r>
                <a:r>
                  <a:rPr lang="fr-CH" b="1" dirty="0" smtClean="0">
                    <a:sym typeface="Symbol"/>
                  </a:rPr>
                  <a:t>E</a:t>
                </a:r>
                <a:r>
                  <a:rPr lang="fr-CH" b="1" baseline="-25000" dirty="0" smtClean="0">
                    <a:sym typeface="Symbol"/>
                  </a:rPr>
                  <a:t>CM </a:t>
                </a:r>
                <a:r>
                  <a:rPr lang="fr-CH" b="1" dirty="0" smtClean="0">
                    <a:sym typeface="Symbol"/>
                  </a:rPr>
                  <a:t> </a:t>
                </a:r>
              </a:p>
              <a:p>
                <a:r>
                  <a:rPr lang="fr-CH" b="1" dirty="0">
                    <a:sym typeface="Symbol"/>
                  </a:rPr>
                  <a:t> </a:t>
                </a:r>
                <a:r>
                  <a:rPr lang="fr-CH" b="1" dirty="0" smtClean="0">
                    <a:sym typeface="Symbol"/>
                  </a:rPr>
                  <a:t>        </a:t>
                </a:r>
                <a:r>
                  <a:rPr lang="en-CH" b="1" dirty="0" smtClean="0">
                    <a:sym typeface="Wingdings" panose="05000000000000000000" pitchFamily="2" charset="2"/>
                  </a:rPr>
                  <a:t></a:t>
                </a:r>
                <a:r>
                  <a:rPr lang="en-US" b="1" dirty="0" smtClean="0">
                    <a:sym typeface="Wingdings" panose="05000000000000000000" pitchFamily="2" charset="2"/>
                  </a:rPr>
                  <a:t>  CM boost, </a:t>
                </a:r>
                <a:r>
                  <a:rPr lang="en-CH" b="1" dirty="0" smtClean="0">
                    <a:sym typeface="Symbol" panose="05050102010706020507" pitchFamily="18" charset="2"/>
                  </a:rPr>
                  <a:t></a:t>
                </a:r>
                <a:r>
                  <a:rPr lang="en-US" b="1" baseline="-25000" dirty="0" smtClean="0">
                    <a:sym typeface="Symbol" panose="05050102010706020507" pitchFamily="18" charset="2"/>
                  </a:rPr>
                  <a:t>ECM</a:t>
                </a:r>
                <a:r>
                  <a:rPr lang="en-US" b="1" dirty="0" smtClean="0">
                    <a:sym typeface="Symbol" panose="05050102010706020507" pitchFamily="18" charset="2"/>
                  </a:rPr>
                  <a:t>, </a:t>
                </a:r>
                <a:r>
                  <a:rPr lang="en-CH" b="1" dirty="0" smtClean="0">
                    <a:sym typeface="Symbol" panose="05050102010706020507" pitchFamily="18" charset="2"/>
                  </a:rPr>
                  <a:t></a:t>
                </a:r>
                <a:r>
                  <a:rPr lang="en-US" b="1" baseline="-25000" dirty="0" err="1" smtClean="0">
                    <a:sym typeface="Symbol" panose="05050102010706020507" pitchFamily="18" charset="2"/>
                  </a:rPr>
                  <a:t>coll</a:t>
                </a:r>
                <a:r>
                  <a:rPr lang="en-US" b="1" dirty="0" smtClean="0">
                    <a:sym typeface="Symbol" panose="05050102010706020507" pitchFamily="18" charset="2"/>
                  </a:rPr>
                  <a:t> determined from 10</a:t>
                </a:r>
                <a:r>
                  <a:rPr lang="en-US" b="1" baseline="30000" dirty="0" smtClean="0">
                    <a:sym typeface="Symbol" panose="05050102010706020507" pitchFamily="18" charset="2"/>
                  </a:rPr>
                  <a:t>6</a:t>
                </a:r>
                <a:r>
                  <a:rPr lang="en-US" b="1" dirty="0" smtClean="0">
                    <a:sym typeface="Symbol" panose="05050102010706020507" pitchFamily="18" charset="2"/>
                  </a:rPr>
                  <a:t> </a:t>
                </a:r>
                <a:r>
                  <a:rPr lang="en-CH" b="1" dirty="0" smtClean="0">
                    <a:sym typeface="Symbol" panose="05050102010706020507" pitchFamily="18" charset="2"/>
                  </a:rPr>
                  <a:t></a:t>
                </a:r>
                <a:r>
                  <a:rPr lang="en-US" b="1" dirty="0" smtClean="0">
                    <a:sym typeface="Symbol" panose="05050102010706020507" pitchFamily="18" charset="2"/>
                  </a:rPr>
                  <a:t> /5min </a:t>
                </a:r>
              </a:p>
              <a:p>
                <a:r>
                  <a:rPr lang="en-US" b="1" baseline="-25000" dirty="0">
                    <a:sym typeface="Symbol" panose="05050102010706020507" pitchFamily="18" charset="2"/>
                  </a:rPr>
                  <a:t> </a:t>
                </a:r>
                <a:r>
                  <a:rPr lang="en-US" b="1" baseline="-25000" dirty="0" smtClean="0">
                    <a:sym typeface="Symbol" panose="05050102010706020507" pitchFamily="18" charset="2"/>
                  </a:rPr>
                  <a:t>             </a:t>
                </a:r>
                <a:r>
                  <a:rPr lang="en-CH" b="1" dirty="0" smtClean="0">
                    <a:sym typeface="Wingdings" panose="05000000000000000000" pitchFamily="2" charset="2"/>
                  </a:rPr>
                  <a:t></a:t>
                </a:r>
                <a:r>
                  <a:rPr lang="en-US" b="1" dirty="0" smtClean="0">
                    <a:sym typeface="Wingdings" panose="05000000000000000000" pitchFamily="2" charset="2"/>
                  </a:rPr>
                  <a:t>  </a:t>
                </a:r>
                <a:r>
                  <a:rPr lang="en-US" b="1" dirty="0" err="1" smtClean="0">
                    <a:sym typeface="Wingdings" panose="05000000000000000000" pitchFamily="2" charset="2"/>
                  </a:rPr>
                  <a:t>Beamstahlung</a:t>
                </a:r>
                <a:r>
                  <a:rPr lang="en-US" b="1" dirty="0" smtClean="0">
                    <a:sym typeface="Wingdings" panose="05000000000000000000" pitchFamily="2" charset="2"/>
                  </a:rPr>
                  <a:t> monitor under study etc...</a:t>
                </a:r>
              </a:p>
              <a:p>
                <a:endParaRPr lang="en-US" b="1" dirty="0">
                  <a:sym typeface="Wingdings" panose="05000000000000000000" pitchFamily="2" charset="2"/>
                </a:endParaRPr>
              </a:p>
              <a:p>
                <a:r>
                  <a:rPr lang="en-US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First round of studies (</a:t>
                </a:r>
                <a:r>
                  <a:rPr lang="en-US" b="1" dirty="0" err="1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arxiv</a:t>
                </a:r>
                <a:r>
                  <a:rPr lang="en-US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1909.12245) </a:t>
                </a:r>
              </a:p>
              <a:p>
                <a:r>
                  <a:rPr lang="en-US" b="1" dirty="0" err="1" smtClean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m</a:t>
                </a:r>
                <a:r>
                  <a:rPr lang="en-US" b="1" baseline="-25000" dirty="0" err="1" smtClean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Z</a:t>
                </a:r>
                <a:r>
                  <a:rPr lang="en-US" b="1" dirty="0" smtClean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en-CH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</a:t>
                </a:r>
                <a:r>
                  <a:rPr lang="en-US" b="1" baseline="-25000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Z </a:t>
                </a:r>
                <a:r>
                  <a:rPr lang="en-US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, sin</a:t>
                </a:r>
                <a:r>
                  <a:rPr lang="en-US" b="1" baseline="30000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2</a:t>
                </a:r>
                <a:r>
                  <a:rPr lang="en-CH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</a:t>
                </a:r>
                <a:r>
                  <a:rPr lang="en-US" b="1" baseline="-25000" dirty="0" err="1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W</a:t>
                </a:r>
                <a:r>
                  <a:rPr lang="en-US" b="1" baseline="30000" dirty="0" err="1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eff</a:t>
                </a:r>
                <a:r>
                  <a:rPr lang="en-US" b="1" baseline="30000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, </a:t>
                </a:r>
                <a:r>
                  <a:rPr lang="en-CH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</a:t>
                </a:r>
                <a:r>
                  <a:rPr lang="en-US" b="1" baseline="-25000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QED</a:t>
                </a:r>
                <a:r>
                  <a:rPr lang="en-US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(</a:t>
                </a:r>
                <a:r>
                  <a:rPr lang="en-US" b="1" dirty="0" err="1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m</a:t>
                </a:r>
                <a:r>
                  <a:rPr lang="en-US" b="1" baseline="-25000" dirty="0" err="1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Z</a:t>
                </a:r>
                <a:r>
                  <a:rPr lang="en-US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), </a:t>
                </a:r>
                <a:r>
                  <a:rPr lang="en-US" b="1" dirty="0" err="1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m</a:t>
                </a:r>
                <a:r>
                  <a:rPr lang="en-US" b="1" baseline="-25000" dirty="0" err="1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W</a:t>
                </a:r>
                <a:r>
                  <a:rPr lang="en-US" b="1" baseline="-25000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</a:t>
                </a:r>
                <a:endParaRPr lang="en-US" b="1" dirty="0" smtClean="0">
                  <a:solidFill>
                    <a:schemeClr val="accent1"/>
                  </a:solidFill>
                  <a:sym typeface="Symbol" panose="05050102010706020507" pitchFamily="18" charset="2"/>
                </a:endParaRPr>
              </a:p>
              <a:p>
                <a:r>
                  <a:rPr lang="en-US" b="1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next target:  bring syst. closer to stat. errors.</a:t>
                </a:r>
                <a:endParaRPr lang="en-US" b="1" dirty="0" smtClean="0">
                  <a:solidFill>
                    <a:srgbClr val="FF0000"/>
                  </a:solidFill>
                  <a:sym typeface="Symbol" panose="05050102010706020507" pitchFamily="18" charset="2"/>
                </a:endParaRPr>
              </a:p>
              <a:p>
                <a:endParaRPr lang="fr-FR" b="1" dirty="0" smtClean="0">
                  <a:solidFill>
                    <a:srgbClr val="FF0000"/>
                  </a:solidFill>
                </a:endParaRPr>
              </a:p>
              <a:p>
                <a:endParaRPr lang="fr-FR" b="1" dirty="0">
                  <a:solidFill>
                    <a:srgbClr val="FF0000"/>
                  </a:solidFill>
                </a:endParaRPr>
              </a:p>
              <a:p>
                <a:endParaRPr lang="fr-FR" b="1" dirty="0" smtClean="0">
                  <a:solidFill>
                    <a:srgbClr val="FF0000"/>
                  </a:solidFill>
                </a:endParaRPr>
              </a:p>
              <a:p>
                <a:endParaRPr lang="fr-FR" baseline="-25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43" y="884582"/>
                <a:ext cx="7931426" cy="4584012"/>
              </a:xfrm>
              <a:prstGeom prst="rect">
                <a:avLst/>
              </a:prstGeom>
              <a:blipFill>
                <a:blip r:embed="rId7"/>
                <a:stretch>
                  <a:fillRect l="-692" t="-9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ooter Placeholder 2"/>
          <p:cNvSpPr txBox="1">
            <a:spLocks/>
          </p:cNvSpPr>
          <p:nvPr/>
        </p:nvSpPr>
        <p:spPr>
          <a:xfrm>
            <a:off x="6000085" y="4288888"/>
            <a:ext cx="34640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Physics at the FCCs 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9781485" y="427015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127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32362" y="3391150"/>
            <a:ext cx="247067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FCC-</a:t>
            </a:r>
            <a:r>
              <a:rPr lang="fr-CH" dirty="0" err="1" smtClean="0"/>
              <a:t>ee</a:t>
            </a:r>
            <a:r>
              <a:rPr lang="fr-CH" dirty="0" smtClean="0"/>
              <a:t> simulation of</a:t>
            </a:r>
          </a:p>
          <a:p>
            <a:r>
              <a:rPr lang="fr-CH" dirty="0" smtClean="0"/>
              <a:t> </a:t>
            </a:r>
            <a:r>
              <a:rPr lang="fr-CH" dirty="0" err="1" smtClean="0"/>
              <a:t>resonant</a:t>
            </a:r>
            <a:r>
              <a:rPr lang="fr-CH" dirty="0" smtClean="0"/>
              <a:t> </a:t>
            </a:r>
            <a:r>
              <a:rPr lang="fr-CH" dirty="0" err="1" smtClean="0"/>
              <a:t>depolarization</a:t>
            </a:r>
            <a:endParaRPr lang="fr-CH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188843" y="5983356"/>
            <a:ext cx="547835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At </a:t>
            </a:r>
            <a:r>
              <a:rPr lang="fr-FR" b="1" dirty="0" err="1" smtClean="0"/>
              <a:t>our</a:t>
            </a:r>
            <a:r>
              <a:rPr lang="fr-FR" b="1" dirty="0" smtClean="0"/>
              <a:t> </a:t>
            </a:r>
            <a:r>
              <a:rPr lang="fr-FR" b="1" dirty="0" err="1" smtClean="0"/>
              <a:t>luminosity</a:t>
            </a:r>
            <a:r>
              <a:rPr lang="fr-FR" b="1" dirty="0" smtClean="0"/>
              <a:t> </a:t>
            </a:r>
            <a:r>
              <a:rPr lang="fr-FR" b="1" dirty="0" err="1" smtClean="0"/>
              <a:t>level</a:t>
            </a:r>
            <a:r>
              <a:rPr lang="fr-FR" b="1" dirty="0" smtClean="0"/>
              <a:t>, longitudinal </a:t>
            </a:r>
            <a:r>
              <a:rPr lang="fr-FR" b="1" dirty="0" err="1" smtClean="0"/>
              <a:t>polarization</a:t>
            </a:r>
            <a:r>
              <a:rPr lang="fr-FR" b="1" dirty="0" smtClean="0"/>
              <a:t> </a:t>
            </a:r>
            <a:r>
              <a:rPr lang="fr-FR" b="1" dirty="0" err="1" smtClean="0"/>
              <a:t>brings</a:t>
            </a:r>
            <a:r>
              <a:rPr lang="fr-FR" b="1" dirty="0" smtClean="0"/>
              <a:t> </a:t>
            </a:r>
          </a:p>
          <a:p>
            <a:r>
              <a:rPr lang="fr-FR" b="1" dirty="0" err="1" smtClean="0"/>
              <a:t>nothing</a:t>
            </a:r>
            <a:r>
              <a:rPr lang="fr-FR" b="1" dirty="0" smtClean="0"/>
              <a:t> </a:t>
            </a:r>
            <a:r>
              <a:rPr lang="fr-FR" b="1" dirty="0" err="1" smtClean="0"/>
              <a:t>that</a:t>
            </a:r>
            <a:r>
              <a:rPr lang="fr-FR" b="1" dirty="0" smtClean="0"/>
              <a:t> </a:t>
            </a:r>
            <a:r>
              <a:rPr lang="fr-FR" b="1" dirty="0" err="1" smtClean="0"/>
              <a:t>cannot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done</a:t>
            </a:r>
            <a:r>
              <a:rPr lang="fr-FR" b="1" dirty="0" smtClean="0"/>
              <a:t> </a:t>
            </a:r>
            <a:r>
              <a:rPr lang="fr-FR" b="1" dirty="0" err="1" smtClean="0"/>
              <a:t>otherwise</a:t>
            </a:r>
            <a:r>
              <a:rPr lang="fr-FR" b="1" dirty="0" smtClean="0"/>
              <a:t>.</a:t>
            </a:r>
            <a:endParaRPr lang="fr-FR" b="1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3070" y="739961"/>
            <a:ext cx="2574235" cy="182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149" y="1604834"/>
            <a:ext cx="2090277" cy="219290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267748" y="2828600"/>
            <a:ext cx="5132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LEP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10181842" y="800254"/>
            <a:ext cx="1336520" cy="369332"/>
          </a:xfrm>
          <a:prstGeom prst="rect">
            <a:avLst/>
          </a:prstGeom>
          <a:solidFill>
            <a:schemeClr val="bg2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CH" i="1" dirty="0" smtClean="0"/>
              <a:t>E. </a:t>
            </a:r>
            <a:r>
              <a:rPr lang="fr-CH" i="1" dirty="0" err="1" smtClean="0"/>
              <a:t>Gianfelice</a:t>
            </a:r>
            <a:endParaRPr lang="en-GB" i="1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80" name="HTMLText1" r:id="rId2" imgW="914400" imgH="228600"/>
        </mc:Choice>
        <mc:Fallback>
          <p:control name="HTMLText1" r:id="rId2" imgW="914400" imgH="228600">
            <p:pic>
              <p:nvPicPr>
                <p:cNvPr id="29" name="HTMLTex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264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128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623" y="680720"/>
            <a:ext cx="4537497" cy="23898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US" sz="1333" dirty="0">
              <a:solidFill>
                <a:srgbClr val="000000"/>
              </a:solidFill>
              <a:latin typeface="Comic Sans MS"/>
            </a:endParaRPr>
          </a:p>
          <a:p>
            <a:endParaRPr lang="fr-CH" sz="1333" dirty="0">
              <a:solidFill>
                <a:srgbClr val="0033CC"/>
              </a:solidFill>
            </a:endParaRPr>
          </a:p>
          <a:p>
            <a:endParaRPr lang="fr-CH" sz="1333" baseline="30000" dirty="0">
              <a:solidFill>
                <a:srgbClr val="0033CC"/>
              </a:solidFill>
              <a:sym typeface="Symbol"/>
            </a:endParaRPr>
          </a:p>
          <a:p>
            <a:endParaRPr lang="fr-CH" sz="1333" baseline="30000" dirty="0">
              <a:solidFill>
                <a:srgbClr val="0033CC"/>
              </a:solidFill>
              <a:sym typeface="Symbol"/>
            </a:endParaRPr>
          </a:p>
          <a:p>
            <a:endParaRPr lang="fr-CH" sz="1333" baseline="30000" dirty="0">
              <a:solidFill>
                <a:srgbClr val="0033CC"/>
              </a:solidFill>
              <a:sym typeface="Symbol"/>
            </a:endParaRPr>
          </a:p>
          <a:p>
            <a:endParaRPr lang="fr-CH" sz="1333" dirty="0">
              <a:solidFill>
                <a:srgbClr val="0033CC"/>
              </a:solidFill>
              <a:sym typeface="Symbol"/>
            </a:endParaRPr>
          </a:p>
          <a:p>
            <a:endParaRPr lang="fr-CH" sz="1333" dirty="0">
              <a:solidFill>
                <a:srgbClr val="0033CC"/>
              </a:solidFill>
              <a:sym typeface="Symbol"/>
            </a:endParaRPr>
          </a:p>
          <a:p>
            <a:endParaRPr lang="fr-CH" sz="1333" dirty="0">
              <a:solidFill>
                <a:srgbClr val="0033CC"/>
              </a:solidFill>
              <a:sym typeface="Symbol"/>
            </a:endParaRPr>
          </a:p>
          <a:p>
            <a:endParaRPr lang="fr-CH" sz="1600" dirty="0" smtClean="0">
              <a:solidFill>
                <a:srgbClr val="0033CC"/>
              </a:solidFill>
              <a:sym typeface="Symbol"/>
            </a:endParaRPr>
          </a:p>
          <a:p>
            <a:endParaRPr lang="fr-CH" sz="2000" dirty="0" smtClean="0">
              <a:solidFill>
                <a:srgbClr val="0033CC"/>
              </a:solidFill>
              <a:sym typeface="Wingdings" panose="05000000000000000000" pitchFamily="2" charset="2"/>
            </a:endParaRPr>
          </a:p>
          <a:p>
            <a:r>
              <a:rPr lang="fr-CH" sz="2000" dirty="0" smtClean="0">
                <a:solidFill>
                  <a:srgbClr val="0033CC"/>
                </a:solidFill>
                <a:sym typeface="Wingdings" panose="05000000000000000000" pitchFamily="2" charset="2"/>
              </a:rPr>
              <a:t> </a:t>
            </a:r>
            <a:r>
              <a:rPr lang="fr-CH" sz="2000" dirty="0">
                <a:solidFill>
                  <a:srgbClr val="0033CC"/>
                </a:solidFill>
                <a:sym typeface="Wingdings" panose="05000000000000000000" pitchFamily="2" charset="2"/>
              </a:rPr>
              <a:t>must do </a:t>
            </a:r>
            <a:r>
              <a:rPr lang="fr-CH" sz="2000" dirty="0" err="1">
                <a:solidFill>
                  <a:srgbClr val="0033CC"/>
                </a:solidFill>
                <a:sym typeface="Wingdings" panose="05000000000000000000" pitchFamily="2" charset="2"/>
              </a:rPr>
              <a:t>physics</a:t>
            </a:r>
            <a:r>
              <a:rPr lang="fr-CH" sz="2000" dirty="0">
                <a:solidFill>
                  <a:srgbClr val="0033CC"/>
                </a:solidFill>
                <a:sym typeface="Wingdings" panose="05000000000000000000" pitchFamily="2" charset="2"/>
              </a:rPr>
              <a:t> </a:t>
            </a:r>
            <a:r>
              <a:rPr lang="fr-CH" sz="2000" dirty="0" err="1">
                <a:solidFill>
                  <a:srgbClr val="0033CC"/>
                </a:solidFill>
                <a:sym typeface="Wingdings" panose="05000000000000000000" pitchFamily="2" charset="2"/>
              </a:rPr>
              <a:t>with</a:t>
            </a:r>
            <a:r>
              <a:rPr lang="fr-CH" sz="2000" dirty="0">
                <a:solidFill>
                  <a:srgbClr val="0033CC"/>
                </a:solidFill>
                <a:sym typeface="Wingdings" panose="05000000000000000000" pitchFamily="2" charset="2"/>
              </a:rPr>
              <a:t> </a:t>
            </a:r>
            <a:r>
              <a:rPr lang="fr-CH" sz="2000" dirty="0" smtClean="0">
                <a:solidFill>
                  <a:srgbClr val="0033CC"/>
                </a:solidFill>
                <a:sym typeface="Wingdings" panose="05000000000000000000" pitchFamily="2" charset="2"/>
              </a:rPr>
              <a:t>ratios</a:t>
            </a:r>
            <a:endParaRPr lang="fr-CH" sz="2000" dirty="0">
              <a:solidFill>
                <a:srgbClr val="0033CC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8044" y="1567009"/>
            <a:ext cx="4190634" cy="900055"/>
            <a:chOff x="342197" y="4757724"/>
            <a:chExt cx="5028761" cy="1080066"/>
          </a:xfrm>
        </p:grpSpPr>
        <p:sp>
          <p:nvSpPr>
            <p:cNvPr id="7" name="TextBox 6"/>
            <p:cNvSpPr txBox="1"/>
            <p:nvPr/>
          </p:nvSpPr>
          <p:spPr>
            <a:xfrm>
              <a:off x="342197" y="4757724"/>
              <a:ext cx="5028761" cy="1080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</a:t>
              </a:r>
              <a:r>
                <a:rPr lang="fr-CH" sz="2333" baseline="-25000" dirty="0" err="1">
                  <a:solidFill>
                    <a:srgbClr val="0033CC"/>
                  </a:solidFill>
                  <a:sym typeface="Symbol"/>
                </a:rPr>
                <a:t>i</a:t>
              </a:r>
              <a:r>
                <a:rPr lang="fr-CH" sz="2333" baseline="-25000" dirty="0" err="1">
                  <a:solidFill>
                    <a:srgbClr val="0033CC"/>
                  </a:solidFill>
                  <a:sym typeface="Wingdings" pitchFamily="2" charset="2"/>
                </a:rPr>
                <a:t>f</a:t>
              </a:r>
              <a:r>
                <a:rPr lang="fr-CH" sz="2333" baseline="-25000" dirty="0">
                  <a:solidFill>
                    <a:srgbClr val="0033CC"/>
                  </a:solidFill>
                  <a:sym typeface="Wingdings" pitchFamily="2" charset="2"/>
                </a:rPr>
                <a:t> 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 </a:t>
              </a:r>
              <a:r>
                <a:rPr lang="fr-CH" sz="2333" baseline="30000" dirty="0" err="1">
                  <a:solidFill>
                    <a:srgbClr val="0033CC"/>
                  </a:solidFill>
                  <a:sym typeface="Symbol"/>
                </a:rPr>
                <a:t>observed</a:t>
              </a:r>
              <a:r>
                <a:rPr lang="fr-CH" sz="2333" baseline="30000" dirty="0">
                  <a:solidFill>
                    <a:srgbClr val="0033CC"/>
                  </a:solidFill>
                  <a:sym typeface="Symbol"/>
                </a:rPr>
                <a:t>   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 </a:t>
              </a:r>
              <a:r>
                <a:rPr lang="fr-CH" sz="2333" baseline="-25000" dirty="0" err="1">
                  <a:solidFill>
                    <a:srgbClr val="0033CC"/>
                  </a:solidFill>
                  <a:sym typeface="Symbol"/>
                </a:rPr>
                <a:t>prod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  (</a:t>
              </a:r>
              <a:r>
                <a:rPr lang="fr-CH" sz="2333" dirty="0" err="1">
                  <a:solidFill>
                    <a:srgbClr val="0033CC"/>
                  </a:solidFill>
                  <a:sym typeface="Symbol"/>
                </a:rPr>
                <a:t>g</a:t>
              </a:r>
              <a:r>
                <a:rPr lang="fr-CH" sz="2333" baseline="-25000" dirty="0" err="1">
                  <a:solidFill>
                    <a:srgbClr val="0033CC"/>
                  </a:solidFill>
                  <a:sym typeface="Symbol"/>
                </a:rPr>
                <a:t>Hi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 )</a:t>
              </a:r>
              <a:r>
                <a:rPr lang="fr-CH" sz="2333" baseline="30000" dirty="0">
                  <a:solidFill>
                    <a:srgbClr val="0033CC"/>
                  </a:solidFill>
                  <a:sym typeface="Symbol"/>
                </a:rPr>
                <a:t>2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(</a:t>
              </a:r>
              <a:r>
                <a:rPr lang="fr-CH" sz="2333" dirty="0" err="1">
                  <a:solidFill>
                    <a:srgbClr val="0033CC"/>
                  </a:solidFill>
                  <a:sym typeface="Symbol"/>
                </a:rPr>
                <a:t>g</a:t>
              </a:r>
              <a:r>
                <a:rPr lang="fr-CH" sz="2333" baseline="-25000" dirty="0" err="1">
                  <a:solidFill>
                    <a:srgbClr val="0033CC"/>
                  </a:solidFill>
                  <a:sym typeface="Symbol"/>
                </a:rPr>
                <a:t>Hf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)</a:t>
              </a:r>
              <a:r>
                <a:rPr lang="fr-CH" sz="2333" baseline="30000" dirty="0">
                  <a:solidFill>
                    <a:srgbClr val="0033CC"/>
                  </a:solidFill>
                  <a:sym typeface="Symbol"/>
                </a:rPr>
                <a:t>2      </a:t>
              </a:r>
            </a:p>
            <a:p>
              <a:endParaRPr lang="fr-CH" sz="583" dirty="0"/>
            </a:p>
            <a:p>
              <a:r>
                <a:rPr lang="fr-CH" sz="2333" dirty="0"/>
                <a:t>                                             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</a:t>
              </a:r>
              <a:r>
                <a:rPr lang="fr-CH" sz="2333" baseline="-25000" dirty="0">
                  <a:solidFill>
                    <a:srgbClr val="0033CC"/>
                  </a:solidFill>
                  <a:sym typeface="Symbol"/>
                </a:rPr>
                <a:t>H</a:t>
              </a:r>
              <a:endParaRPr lang="en-GB" sz="2333" dirty="0"/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3419108" y="5334035"/>
              <a:ext cx="1406571" cy="0"/>
            </a:xfrm>
            <a:prstGeom prst="line">
              <a:avLst/>
            </a:prstGeom>
            <a:noFill/>
            <a:ln w="38100" cap="flat" cmpd="sng" algn="ctr">
              <a:solidFill>
                <a:srgbClr val="1F41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288504" y="739400"/>
            <a:ext cx="4065537" cy="45134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CH" sz="2333" b="1" kern="0" dirty="0">
                <a:solidFill>
                  <a:prstClr val="black"/>
                </a:solidFill>
                <a:latin typeface="Calibri"/>
              </a:rPr>
              <a:t>THE LHC </a:t>
            </a:r>
            <a:r>
              <a:rPr lang="fr-CH" sz="2333" kern="0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fr-CH" sz="2333" kern="0" dirty="0">
                <a:solidFill>
                  <a:prstClr val="black"/>
                </a:solidFill>
                <a:latin typeface="Calibri"/>
              </a:rPr>
              <a:t> a </a:t>
            </a:r>
            <a:r>
              <a:rPr lang="fr-CH" sz="2333" kern="0" dirty="0" err="1">
                <a:solidFill>
                  <a:prstClr val="black"/>
                </a:solidFill>
                <a:latin typeface="Calibri"/>
              </a:rPr>
              <a:t>Higgs</a:t>
            </a:r>
            <a:r>
              <a:rPr lang="fr-CH" sz="2333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333" kern="0" dirty="0" err="1">
                <a:solidFill>
                  <a:prstClr val="black"/>
                </a:solidFill>
                <a:latin typeface="Calibri"/>
              </a:rPr>
              <a:t>Factory</a:t>
            </a:r>
            <a:r>
              <a:rPr lang="fr-CH" sz="2333" kern="0" dirty="0">
                <a:solidFill>
                  <a:prstClr val="black"/>
                </a:solidFill>
                <a:latin typeface="Calibri"/>
              </a:rPr>
              <a:t>…BUT</a:t>
            </a:r>
            <a:endParaRPr lang="en-US" sz="2333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16816" y="2043916"/>
            <a:ext cx="504056" cy="375540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04448" y="1654284"/>
            <a:ext cx="914400" cy="914400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33466" y="2043916"/>
            <a:ext cx="1247446" cy="55240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2189477" y="0"/>
            <a:ext cx="252476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/>
              <a:t>Higgs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Physics</a:t>
            </a:r>
            <a:endParaRPr lang="fr-FR" sz="32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5039915" y="988610"/>
            <a:ext cx="1844211" cy="1689276"/>
            <a:chOff x="5039915" y="988610"/>
            <a:chExt cx="1844211" cy="1689276"/>
          </a:xfrm>
        </p:grpSpPr>
        <p:sp>
          <p:nvSpPr>
            <p:cNvPr id="42" name="Freeform 41"/>
            <p:cNvSpPr/>
            <p:nvPr/>
          </p:nvSpPr>
          <p:spPr>
            <a:xfrm>
              <a:off x="5039915" y="1200845"/>
              <a:ext cx="521399" cy="1110766"/>
            </a:xfrm>
            <a:custGeom>
              <a:avLst/>
              <a:gdLst>
                <a:gd name="connsiteX0" fmla="*/ 0 w 914400"/>
                <a:gd name="connsiteY0" fmla="*/ 0 h 1828800"/>
                <a:gd name="connsiteX1" fmla="*/ 914400 w 914400"/>
                <a:gd name="connsiteY1" fmla="*/ 903768 h 1828800"/>
                <a:gd name="connsiteX2" fmla="*/ 0 w 914400"/>
                <a:gd name="connsiteY2" fmla="*/ 18288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914400" y="903768"/>
                  </a:lnTo>
                  <a:lnTo>
                    <a:pt x="0" y="1828800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6082716" y="1197616"/>
              <a:ext cx="527462" cy="552154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5071824" y="2123257"/>
              <a:ext cx="649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</a:t>
              </a:r>
              <a:r>
                <a:rPr lang="en-GB" baseline="30000" dirty="0"/>
                <a:t>+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63022" y="988610"/>
              <a:ext cx="723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</a:t>
              </a:r>
              <a:r>
                <a:rPr lang="en-GB" baseline="30000" dirty="0"/>
                <a:t>-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26075" y="1443212"/>
              <a:ext cx="232351" cy="224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Z*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62577" y="2084061"/>
              <a:ext cx="166540" cy="224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Z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62577" y="992777"/>
              <a:ext cx="21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</a:t>
              </a:r>
            </a:p>
          </p:txBody>
        </p:sp>
        <p:grpSp>
          <p:nvGrpSpPr>
            <p:cNvPr id="49" name="Group 20"/>
            <p:cNvGrpSpPr/>
            <p:nvPr/>
          </p:nvGrpSpPr>
          <p:grpSpPr>
            <a:xfrm>
              <a:off x="5567377" y="1726091"/>
              <a:ext cx="521399" cy="46282"/>
              <a:chOff x="0" y="4336312"/>
              <a:chExt cx="5486400" cy="1864240"/>
            </a:xfrm>
          </p:grpSpPr>
          <p:grpSp>
            <p:nvGrpSpPr>
              <p:cNvPr id="50" name="Group 12"/>
              <p:cNvGrpSpPr/>
              <p:nvPr/>
            </p:nvGrpSpPr>
            <p:grpSpPr>
              <a:xfrm>
                <a:off x="0" y="4336312"/>
                <a:ext cx="2743200" cy="1857152"/>
                <a:chOff x="0" y="4336312"/>
                <a:chExt cx="7315200" cy="1857152"/>
              </a:xfrm>
            </p:grpSpPr>
            <p:grpSp>
              <p:nvGrpSpPr>
                <p:cNvPr id="58" name="Group 8"/>
                <p:cNvGrpSpPr/>
                <p:nvPr/>
              </p:nvGrpSpPr>
              <p:grpSpPr>
                <a:xfrm>
                  <a:off x="0" y="4336312"/>
                  <a:ext cx="3657600" cy="1850064"/>
                  <a:chOff x="0" y="4336312"/>
                  <a:chExt cx="7315200" cy="1850064"/>
                </a:xfrm>
              </p:grpSpPr>
              <p:sp>
                <p:nvSpPr>
                  <p:cNvPr id="62" name="Freeform 5"/>
                  <p:cNvSpPr/>
                  <p:nvPr/>
                </p:nvSpPr>
                <p:spPr>
                  <a:xfrm>
                    <a:off x="0" y="4336312"/>
                    <a:ext cx="3657600" cy="1842976"/>
                  </a:xfrm>
                  <a:custGeom>
                    <a:avLst/>
                    <a:gdLst>
                      <a:gd name="connsiteX0" fmla="*/ 0 w 3657600"/>
                      <a:gd name="connsiteY0" fmla="*/ 905539 h 1842976"/>
                      <a:gd name="connsiteX1" fmla="*/ 914400 w 3657600"/>
                      <a:gd name="connsiteY1" fmla="*/ 1772 h 1842976"/>
                      <a:gd name="connsiteX2" fmla="*/ 1839433 w 3657600"/>
                      <a:gd name="connsiteY2" fmla="*/ 916172 h 1842976"/>
                      <a:gd name="connsiteX3" fmla="*/ 2753833 w 3657600"/>
                      <a:gd name="connsiteY3" fmla="*/ 1841204 h 1842976"/>
                      <a:gd name="connsiteX4" fmla="*/ 3657600 w 3657600"/>
                      <a:gd name="connsiteY4" fmla="*/ 905539 h 1842976"/>
                      <a:gd name="connsiteX5" fmla="*/ 3657600 w 3657600"/>
                      <a:gd name="connsiteY5" fmla="*/ 905539 h 1842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7600" h="1842976">
                        <a:moveTo>
                          <a:pt x="0" y="905539"/>
                        </a:moveTo>
                        <a:cubicBezTo>
                          <a:pt x="303914" y="452769"/>
                          <a:pt x="607828" y="0"/>
                          <a:pt x="914400" y="1772"/>
                        </a:cubicBezTo>
                        <a:cubicBezTo>
                          <a:pt x="1220972" y="3544"/>
                          <a:pt x="1532861" y="609600"/>
                          <a:pt x="1839433" y="916172"/>
                        </a:cubicBezTo>
                        <a:cubicBezTo>
                          <a:pt x="2146005" y="1222744"/>
                          <a:pt x="2450805" y="1842976"/>
                          <a:pt x="2753833" y="1841204"/>
                        </a:cubicBezTo>
                        <a:cubicBezTo>
                          <a:pt x="3056861" y="1839432"/>
                          <a:pt x="3657600" y="905539"/>
                          <a:pt x="3657600" y="905539"/>
                        </a:cubicBezTo>
                        <a:lnTo>
                          <a:pt x="3657600" y="905539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Freeform 6"/>
                  <p:cNvSpPr/>
                  <p:nvPr/>
                </p:nvSpPr>
                <p:spPr>
                  <a:xfrm>
                    <a:off x="3657600" y="4343400"/>
                    <a:ext cx="3657600" cy="1842976"/>
                  </a:xfrm>
                  <a:custGeom>
                    <a:avLst/>
                    <a:gdLst>
                      <a:gd name="connsiteX0" fmla="*/ 0 w 3657600"/>
                      <a:gd name="connsiteY0" fmla="*/ 905539 h 1842976"/>
                      <a:gd name="connsiteX1" fmla="*/ 914400 w 3657600"/>
                      <a:gd name="connsiteY1" fmla="*/ 1772 h 1842976"/>
                      <a:gd name="connsiteX2" fmla="*/ 1839433 w 3657600"/>
                      <a:gd name="connsiteY2" fmla="*/ 916172 h 1842976"/>
                      <a:gd name="connsiteX3" fmla="*/ 2753833 w 3657600"/>
                      <a:gd name="connsiteY3" fmla="*/ 1841204 h 1842976"/>
                      <a:gd name="connsiteX4" fmla="*/ 3657600 w 3657600"/>
                      <a:gd name="connsiteY4" fmla="*/ 905539 h 1842976"/>
                      <a:gd name="connsiteX5" fmla="*/ 3657600 w 3657600"/>
                      <a:gd name="connsiteY5" fmla="*/ 905539 h 1842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7600" h="1842976">
                        <a:moveTo>
                          <a:pt x="0" y="905539"/>
                        </a:moveTo>
                        <a:cubicBezTo>
                          <a:pt x="303914" y="452769"/>
                          <a:pt x="607828" y="0"/>
                          <a:pt x="914400" y="1772"/>
                        </a:cubicBezTo>
                        <a:cubicBezTo>
                          <a:pt x="1220972" y="3544"/>
                          <a:pt x="1532861" y="609600"/>
                          <a:pt x="1839433" y="916172"/>
                        </a:cubicBezTo>
                        <a:cubicBezTo>
                          <a:pt x="2146005" y="1222744"/>
                          <a:pt x="2450805" y="1842976"/>
                          <a:pt x="2753833" y="1841204"/>
                        </a:cubicBezTo>
                        <a:cubicBezTo>
                          <a:pt x="3056861" y="1839432"/>
                          <a:pt x="3657600" y="905539"/>
                          <a:pt x="3657600" y="905539"/>
                        </a:cubicBezTo>
                        <a:lnTo>
                          <a:pt x="3657600" y="905539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9" name="Group 9"/>
                <p:cNvGrpSpPr/>
                <p:nvPr/>
              </p:nvGrpSpPr>
              <p:grpSpPr>
                <a:xfrm>
                  <a:off x="3657600" y="4343400"/>
                  <a:ext cx="3657600" cy="1850064"/>
                  <a:chOff x="0" y="4336312"/>
                  <a:chExt cx="7315200" cy="1850064"/>
                </a:xfrm>
              </p:grpSpPr>
              <p:sp>
                <p:nvSpPr>
                  <p:cNvPr id="60" name="Freeform 10"/>
                  <p:cNvSpPr/>
                  <p:nvPr/>
                </p:nvSpPr>
                <p:spPr>
                  <a:xfrm>
                    <a:off x="0" y="4336312"/>
                    <a:ext cx="3657600" cy="1842976"/>
                  </a:xfrm>
                  <a:custGeom>
                    <a:avLst/>
                    <a:gdLst>
                      <a:gd name="connsiteX0" fmla="*/ 0 w 3657600"/>
                      <a:gd name="connsiteY0" fmla="*/ 905539 h 1842976"/>
                      <a:gd name="connsiteX1" fmla="*/ 914400 w 3657600"/>
                      <a:gd name="connsiteY1" fmla="*/ 1772 h 1842976"/>
                      <a:gd name="connsiteX2" fmla="*/ 1839433 w 3657600"/>
                      <a:gd name="connsiteY2" fmla="*/ 916172 h 1842976"/>
                      <a:gd name="connsiteX3" fmla="*/ 2753833 w 3657600"/>
                      <a:gd name="connsiteY3" fmla="*/ 1841204 h 1842976"/>
                      <a:gd name="connsiteX4" fmla="*/ 3657600 w 3657600"/>
                      <a:gd name="connsiteY4" fmla="*/ 905539 h 1842976"/>
                      <a:gd name="connsiteX5" fmla="*/ 3657600 w 3657600"/>
                      <a:gd name="connsiteY5" fmla="*/ 905539 h 1842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7600" h="1842976">
                        <a:moveTo>
                          <a:pt x="0" y="905539"/>
                        </a:moveTo>
                        <a:cubicBezTo>
                          <a:pt x="303914" y="452769"/>
                          <a:pt x="607828" y="0"/>
                          <a:pt x="914400" y="1772"/>
                        </a:cubicBezTo>
                        <a:cubicBezTo>
                          <a:pt x="1220972" y="3544"/>
                          <a:pt x="1532861" y="609600"/>
                          <a:pt x="1839433" y="916172"/>
                        </a:cubicBezTo>
                        <a:cubicBezTo>
                          <a:pt x="2146005" y="1222744"/>
                          <a:pt x="2450805" y="1842976"/>
                          <a:pt x="2753833" y="1841204"/>
                        </a:cubicBezTo>
                        <a:cubicBezTo>
                          <a:pt x="3056861" y="1839432"/>
                          <a:pt x="3657600" y="905539"/>
                          <a:pt x="3657600" y="905539"/>
                        </a:cubicBezTo>
                        <a:lnTo>
                          <a:pt x="3657600" y="905539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Freeform 11"/>
                  <p:cNvSpPr/>
                  <p:nvPr/>
                </p:nvSpPr>
                <p:spPr>
                  <a:xfrm>
                    <a:off x="3657600" y="4343400"/>
                    <a:ext cx="3657600" cy="1842976"/>
                  </a:xfrm>
                  <a:custGeom>
                    <a:avLst/>
                    <a:gdLst>
                      <a:gd name="connsiteX0" fmla="*/ 0 w 3657600"/>
                      <a:gd name="connsiteY0" fmla="*/ 905539 h 1842976"/>
                      <a:gd name="connsiteX1" fmla="*/ 914400 w 3657600"/>
                      <a:gd name="connsiteY1" fmla="*/ 1772 h 1842976"/>
                      <a:gd name="connsiteX2" fmla="*/ 1839433 w 3657600"/>
                      <a:gd name="connsiteY2" fmla="*/ 916172 h 1842976"/>
                      <a:gd name="connsiteX3" fmla="*/ 2753833 w 3657600"/>
                      <a:gd name="connsiteY3" fmla="*/ 1841204 h 1842976"/>
                      <a:gd name="connsiteX4" fmla="*/ 3657600 w 3657600"/>
                      <a:gd name="connsiteY4" fmla="*/ 905539 h 1842976"/>
                      <a:gd name="connsiteX5" fmla="*/ 3657600 w 3657600"/>
                      <a:gd name="connsiteY5" fmla="*/ 905539 h 1842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7600" h="1842976">
                        <a:moveTo>
                          <a:pt x="0" y="905539"/>
                        </a:moveTo>
                        <a:cubicBezTo>
                          <a:pt x="303914" y="452769"/>
                          <a:pt x="607828" y="0"/>
                          <a:pt x="914400" y="1772"/>
                        </a:cubicBezTo>
                        <a:cubicBezTo>
                          <a:pt x="1220972" y="3544"/>
                          <a:pt x="1532861" y="609600"/>
                          <a:pt x="1839433" y="916172"/>
                        </a:cubicBezTo>
                        <a:cubicBezTo>
                          <a:pt x="2146005" y="1222744"/>
                          <a:pt x="2450805" y="1842976"/>
                          <a:pt x="2753833" y="1841204"/>
                        </a:cubicBezTo>
                        <a:cubicBezTo>
                          <a:pt x="3056861" y="1839432"/>
                          <a:pt x="3657600" y="905539"/>
                          <a:pt x="3657600" y="905539"/>
                        </a:cubicBezTo>
                        <a:lnTo>
                          <a:pt x="3657600" y="905539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51" name="Group 13"/>
              <p:cNvGrpSpPr/>
              <p:nvPr/>
            </p:nvGrpSpPr>
            <p:grpSpPr>
              <a:xfrm>
                <a:off x="2743200" y="4343400"/>
                <a:ext cx="2743200" cy="1857152"/>
                <a:chOff x="0" y="4336312"/>
                <a:chExt cx="7315200" cy="1857152"/>
              </a:xfrm>
            </p:grpSpPr>
            <p:grpSp>
              <p:nvGrpSpPr>
                <p:cNvPr id="52" name="Group 8"/>
                <p:cNvGrpSpPr/>
                <p:nvPr/>
              </p:nvGrpSpPr>
              <p:grpSpPr>
                <a:xfrm>
                  <a:off x="0" y="4336312"/>
                  <a:ext cx="3657600" cy="1850064"/>
                  <a:chOff x="0" y="4336312"/>
                  <a:chExt cx="7315200" cy="1850064"/>
                </a:xfrm>
              </p:grpSpPr>
              <p:sp>
                <p:nvSpPr>
                  <p:cNvPr id="56" name="Freeform 55"/>
                  <p:cNvSpPr/>
                  <p:nvPr/>
                </p:nvSpPr>
                <p:spPr>
                  <a:xfrm>
                    <a:off x="0" y="4336312"/>
                    <a:ext cx="3657600" cy="1842976"/>
                  </a:xfrm>
                  <a:custGeom>
                    <a:avLst/>
                    <a:gdLst>
                      <a:gd name="connsiteX0" fmla="*/ 0 w 3657600"/>
                      <a:gd name="connsiteY0" fmla="*/ 905539 h 1842976"/>
                      <a:gd name="connsiteX1" fmla="*/ 914400 w 3657600"/>
                      <a:gd name="connsiteY1" fmla="*/ 1772 h 1842976"/>
                      <a:gd name="connsiteX2" fmla="*/ 1839433 w 3657600"/>
                      <a:gd name="connsiteY2" fmla="*/ 916172 h 1842976"/>
                      <a:gd name="connsiteX3" fmla="*/ 2753833 w 3657600"/>
                      <a:gd name="connsiteY3" fmla="*/ 1841204 h 1842976"/>
                      <a:gd name="connsiteX4" fmla="*/ 3657600 w 3657600"/>
                      <a:gd name="connsiteY4" fmla="*/ 905539 h 1842976"/>
                      <a:gd name="connsiteX5" fmla="*/ 3657600 w 3657600"/>
                      <a:gd name="connsiteY5" fmla="*/ 905539 h 1842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7600" h="1842976">
                        <a:moveTo>
                          <a:pt x="0" y="905539"/>
                        </a:moveTo>
                        <a:cubicBezTo>
                          <a:pt x="303914" y="452769"/>
                          <a:pt x="607828" y="0"/>
                          <a:pt x="914400" y="1772"/>
                        </a:cubicBezTo>
                        <a:cubicBezTo>
                          <a:pt x="1220972" y="3544"/>
                          <a:pt x="1532861" y="609600"/>
                          <a:pt x="1839433" y="916172"/>
                        </a:cubicBezTo>
                        <a:cubicBezTo>
                          <a:pt x="2146005" y="1222744"/>
                          <a:pt x="2450805" y="1842976"/>
                          <a:pt x="2753833" y="1841204"/>
                        </a:cubicBezTo>
                        <a:cubicBezTo>
                          <a:pt x="3056861" y="1839432"/>
                          <a:pt x="3657600" y="905539"/>
                          <a:pt x="3657600" y="905539"/>
                        </a:cubicBezTo>
                        <a:lnTo>
                          <a:pt x="3657600" y="905539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Freeform 56"/>
                  <p:cNvSpPr/>
                  <p:nvPr/>
                </p:nvSpPr>
                <p:spPr>
                  <a:xfrm>
                    <a:off x="3657600" y="4343400"/>
                    <a:ext cx="3657600" cy="1842976"/>
                  </a:xfrm>
                  <a:custGeom>
                    <a:avLst/>
                    <a:gdLst>
                      <a:gd name="connsiteX0" fmla="*/ 0 w 3657600"/>
                      <a:gd name="connsiteY0" fmla="*/ 905539 h 1842976"/>
                      <a:gd name="connsiteX1" fmla="*/ 914400 w 3657600"/>
                      <a:gd name="connsiteY1" fmla="*/ 1772 h 1842976"/>
                      <a:gd name="connsiteX2" fmla="*/ 1839433 w 3657600"/>
                      <a:gd name="connsiteY2" fmla="*/ 916172 h 1842976"/>
                      <a:gd name="connsiteX3" fmla="*/ 2753833 w 3657600"/>
                      <a:gd name="connsiteY3" fmla="*/ 1841204 h 1842976"/>
                      <a:gd name="connsiteX4" fmla="*/ 3657600 w 3657600"/>
                      <a:gd name="connsiteY4" fmla="*/ 905539 h 1842976"/>
                      <a:gd name="connsiteX5" fmla="*/ 3657600 w 3657600"/>
                      <a:gd name="connsiteY5" fmla="*/ 905539 h 1842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7600" h="1842976">
                        <a:moveTo>
                          <a:pt x="0" y="905539"/>
                        </a:moveTo>
                        <a:cubicBezTo>
                          <a:pt x="303914" y="452769"/>
                          <a:pt x="607828" y="0"/>
                          <a:pt x="914400" y="1772"/>
                        </a:cubicBezTo>
                        <a:cubicBezTo>
                          <a:pt x="1220972" y="3544"/>
                          <a:pt x="1532861" y="609600"/>
                          <a:pt x="1839433" y="916172"/>
                        </a:cubicBezTo>
                        <a:cubicBezTo>
                          <a:pt x="2146005" y="1222744"/>
                          <a:pt x="2450805" y="1842976"/>
                          <a:pt x="2753833" y="1841204"/>
                        </a:cubicBezTo>
                        <a:cubicBezTo>
                          <a:pt x="3056861" y="1839432"/>
                          <a:pt x="3657600" y="905539"/>
                          <a:pt x="3657600" y="905539"/>
                        </a:cubicBezTo>
                        <a:lnTo>
                          <a:pt x="3657600" y="905539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3" name="Group 9"/>
                <p:cNvGrpSpPr/>
                <p:nvPr/>
              </p:nvGrpSpPr>
              <p:grpSpPr>
                <a:xfrm>
                  <a:off x="3657600" y="4343400"/>
                  <a:ext cx="3657600" cy="1850064"/>
                  <a:chOff x="0" y="4336312"/>
                  <a:chExt cx="7315200" cy="1850064"/>
                </a:xfrm>
              </p:grpSpPr>
              <p:sp>
                <p:nvSpPr>
                  <p:cNvPr id="54" name="Freeform 53"/>
                  <p:cNvSpPr/>
                  <p:nvPr/>
                </p:nvSpPr>
                <p:spPr>
                  <a:xfrm>
                    <a:off x="0" y="4336312"/>
                    <a:ext cx="3657600" cy="1842976"/>
                  </a:xfrm>
                  <a:custGeom>
                    <a:avLst/>
                    <a:gdLst>
                      <a:gd name="connsiteX0" fmla="*/ 0 w 3657600"/>
                      <a:gd name="connsiteY0" fmla="*/ 905539 h 1842976"/>
                      <a:gd name="connsiteX1" fmla="*/ 914400 w 3657600"/>
                      <a:gd name="connsiteY1" fmla="*/ 1772 h 1842976"/>
                      <a:gd name="connsiteX2" fmla="*/ 1839433 w 3657600"/>
                      <a:gd name="connsiteY2" fmla="*/ 916172 h 1842976"/>
                      <a:gd name="connsiteX3" fmla="*/ 2753833 w 3657600"/>
                      <a:gd name="connsiteY3" fmla="*/ 1841204 h 1842976"/>
                      <a:gd name="connsiteX4" fmla="*/ 3657600 w 3657600"/>
                      <a:gd name="connsiteY4" fmla="*/ 905539 h 1842976"/>
                      <a:gd name="connsiteX5" fmla="*/ 3657600 w 3657600"/>
                      <a:gd name="connsiteY5" fmla="*/ 905539 h 1842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7600" h="1842976">
                        <a:moveTo>
                          <a:pt x="0" y="905539"/>
                        </a:moveTo>
                        <a:cubicBezTo>
                          <a:pt x="303914" y="452769"/>
                          <a:pt x="607828" y="0"/>
                          <a:pt x="914400" y="1772"/>
                        </a:cubicBezTo>
                        <a:cubicBezTo>
                          <a:pt x="1220972" y="3544"/>
                          <a:pt x="1532861" y="609600"/>
                          <a:pt x="1839433" y="916172"/>
                        </a:cubicBezTo>
                        <a:cubicBezTo>
                          <a:pt x="2146005" y="1222744"/>
                          <a:pt x="2450805" y="1842976"/>
                          <a:pt x="2753833" y="1841204"/>
                        </a:cubicBezTo>
                        <a:cubicBezTo>
                          <a:pt x="3056861" y="1839432"/>
                          <a:pt x="3657600" y="905539"/>
                          <a:pt x="3657600" y="905539"/>
                        </a:cubicBezTo>
                        <a:lnTo>
                          <a:pt x="3657600" y="905539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" name="Freeform 54"/>
                  <p:cNvSpPr/>
                  <p:nvPr/>
                </p:nvSpPr>
                <p:spPr>
                  <a:xfrm>
                    <a:off x="3657600" y="4343400"/>
                    <a:ext cx="3657600" cy="1842976"/>
                  </a:xfrm>
                  <a:custGeom>
                    <a:avLst/>
                    <a:gdLst>
                      <a:gd name="connsiteX0" fmla="*/ 0 w 3657600"/>
                      <a:gd name="connsiteY0" fmla="*/ 905539 h 1842976"/>
                      <a:gd name="connsiteX1" fmla="*/ 914400 w 3657600"/>
                      <a:gd name="connsiteY1" fmla="*/ 1772 h 1842976"/>
                      <a:gd name="connsiteX2" fmla="*/ 1839433 w 3657600"/>
                      <a:gd name="connsiteY2" fmla="*/ 916172 h 1842976"/>
                      <a:gd name="connsiteX3" fmla="*/ 2753833 w 3657600"/>
                      <a:gd name="connsiteY3" fmla="*/ 1841204 h 1842976"/>
                      <a:gd name="connsiteX4" fmla="*/ 3657600 w 3657600"/>
                      <a:gd name="connsiteY4" fmla="*/ 905539 h 1842976"/>
                      <a:gd name="connsiteX5" fmla="*/ 3657600 w 3657600"/>
                      <a:gd name="connsiteY5" fmla="*/ 905539 h 1842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7600" h="1842976">
                        <a:moveTo>
                          <a:pt x="0" y="905539"/>
                        </a:moveTo>
                        <a:cubicBezTo>
                          <a:pt x="303914" y="452769"/>
                          <a:pt x="607828" y="0"/>
                          <a:pt x="914400" y="1772"/>
                        </a:cubicBezTo>
                        <a:cubicBezTo>
                          <a:pt x="1220972" y="3544"/>
                          <a:pt x="1532861" y="609600"/>
                          <a:pt x="1839433" y="916172"/>
                        </a:cubicBezTo>
                        <a:cubicBezTo>
                          <a:pt x="2146005" y="1222744"/>
                          <a:pt x="2450805" y="1842976"/>
                          <a:pt x="2753833" y="1841204"/>
                        </a:cubicBezTo>
                        <a:cubicBezTo>
                          <a:pt x="3056861" y="1839432"/>
                          <a:pt x="3657600" y="905539"/>
                          <a:pt x="3657600" y="905539"/>
                        </a:cubicBezTo>
                        <a:lnTo>
                          <a:pt x="3657600" y="905539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64" name="Group 97"/>
            <p:cNvGrpSpPr/>
            <p:nvPr/>
          </p:nvGrpSpPr>
          <p:grpSpPr>
            <a:xfrm>
              <a:off x="6444790" y="1567120"/>
              <a:ext cx="439336" cy="1110766"/>
              <a:chOff x="3367555" y="4062755"/>
              <a:chExt cx="770481" cy="1828800"/>
            </a:xfrm>
          </p:grpSpPr>
          <p:grpSp>
            <p:nvGrpSpPr>
              <p:cNvPr id="65" name="Group 65"/>
              <p:cNvGrpSpPr/>
              <p:nvPr/>
            </p:nvGrpSpPr>
            <p:grpSpPr>
              <a:xfrm rot="2700000">
                <a:off x="2491255" y="4939055"/>
                <a:ext cx="1828800" cy="76200"/>
                <a:chOff x="914400" y="2438400"/>
                <a:chExt cx="1828800" cy="76200"/>
              </a:xfrm>
            </p:grpSpPr>
            <p:grpSp>
              <p:nvGrpSpPr>
                <p:cNvPr id="67" name="Group 36"/>
                <p:cNvGrpSpPr/>
                <p:nvPr/>
              </p:nvGrpSpPr>
              <p:grpSpPr>
                <a:xfrm>
                  <a:off x="914400" y="2438400"/>
                  <a:ext cx="914400" cy="76200"/>
                  <a:chOff x="0" y="4336312"/>
                  <a:chExt cx="5486400" cy="1864240"/>
                </a:xfrm>
              </p:grpSpPr>
              <p:grpSp>
                <p:nvGrpSpPr>
                  <p:cNvPr id="83" name="Group 12"/>
                  <p:cNvGrpSpPr/>
                  <p:nvPr/>
                </p:nvGrpSpPr>
                <p:grpSpPr>
                  <a:xfrm>
                    <a:off x="0" y="4336312"/>
                    <a:ext cx="2743200" cy="1857152"/>
                    <a:chOff x="0" y="4336312"/>
                    <a:chExt cx="7315200" cy="1857152"/>
                  </a:xfrm>
                </p:grpSpPr>
                <p:grpSp>
                  <p:nvGrpSpPr>
                    <p:cNvPr id="91" name="Group 8"/>
                    <p:cNvGrpSpPr/>
                    <p:nvPr/>
                  </p:nvGrpSpPr>
                  <p:grpSpPr>
                    <a:xfrm>
                      <a:off x="0" y="4336312"/>
                      <a:ext cx="3657600" cy="1850064"/>
                      <a:chOff x="0" y="4336312"/>
                      <a:chExt cx="7315200" cy="1850064"/>
                    </a:xfrm>
                  </p:grpSpPr>
                  <p:sp>
                    <p:nvSpPr>
                      <p:cNvPr id="95" name="Freeform 5"/>
                      <p:cNvSpPr/>
                      <p:nvPr/>
                    </p:nvSpPr>
                    <p:spPr>
                      <a:xfrm>
                        <a:off x="0" y="4336312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6" name="Freeform 6"/>
                      <p:cNvSpPr/>
                      <p:nvPr/>
                    </p:nvSpPr>
                    <p:spPr>
                      <a:xfrm>
                        <a:off x="3657600" y="4343400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92" name="Group 9"/>
                    <p:cNvGrpSpPr/>
                    <p:nvPr/>
                  </p:nvGrpSpPr>
                  <p:grpSpPr>
                    <a:xfrm>
                      <a:off x="3657600" y="4343400"/>
                      <a:ext cx="3657600" cy="1850064"/>
                      <a:chOff x="0" y="4336312"/>
                      <a:chExt cx="7315200" cy="1850064"/>
                    </a:xfrm>
                  </p:grpSpPr>
                  <p:sp>
                    <p:nvSpPr>
                      <p:cNvPr id="93" name="Freeform 10"/>
                      <p:cNvSpPr/>
                      <p:nvPr/>
                    </p:nvSpPr>
                    <p:spPr>
                      <a:xfrm>
                        <a:off x="0" y="4336312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4" name="Freeform 11"/>
                      <p:cNvSpPr/>
                      <p:nvPr/>
                    </p:nvSpPr>
                    <p:spPr>
                      <a:xfrm>
                        <a:off x="3657600" y="4343400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84" name="Group 13"/>
                  <p:cNvGrpSpPr/>
                  <p:nvPr/>
                </p:nvGrpSpPr>
                <p:grpSpPr>
                  <a:xfrm>
                    <a:off x="2743200" y="4343400"/>
                    <a:ext cx="2743200" cy="1857152"/>
                    <a:chOff x="0" y="4336312"/>
                    <a:chExt cx="7315200" cy="1857152"/>
                  </a:xfrm>
                </p:grpSpPr>
                <p:grpSp>
                  <p:nvGrpSpPr>
                    <p:cNvPr id="85" name="Group 8"/>
                    <p:cNvGrpSpPr/>
                    <p:nvPr/>
                  </p:nvGrpSpPr>
                  <p:grpSpPr>
                    <a:xfrm>
                      <a:off x="0" y="4336312"/>
                      <a:ext cx="3657600" cy="1850064"/>
                      <a:chOff x="0" y="4336312"/>
                      <a:chExt cx="7315200" cy="1850064"/>
                    </a:xfrm>
                  </p:grpSpPr>
                  <p:sp>
                    <p:nvSpPr>
                      <p:cNvPr id="89" name="Freeform 88"/>
                      <p:cNvSpPr/>
                      <p:nvPr/>
                    </p:nvSpPr>
                    <p:spPr>
                      <a:xfrm>
                        <a:off x="0" y="4336312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0" name="Freeform 89"/>
                      <p:cNvSpPr/>
                      <p:nvPr/>
                    </p:nvSpPr>
                    <p:spPr>
                      <a:xfrm>
                        <a:off x="3657600" y="4343400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86" name="Group 9"/>
                    <p:cNvGrpSpPr/>
                    <p:nvPr/>
                  </p:nvGrpSpPr>
                  <p:grpSpPr>
                    <a:xfrm>
                      <a:off x="3657600" y="4343400"/>
                      <a:ext cx="3657600" cy="1850064"/>
                      <a:chOff x="0" y="4336312"/>
                      <a:chExt cx="7315200" cy="1850064"/>
                    </a:xfrm>
                  </p:grpSpPr>
                  <p:sp>
                    <p:nvSpPr>
                      <p:cNvPr id="87" name="Freeform 86"/>
                      <p:cNvSpPr/>
                      <p:nvPr/>
                    </p:nvSpPr>
                    <p:spPr>
                      <a:xfrm>
                        <a:off x="0" y="4336312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88" name="Freeform 87"/>
                      <p:cNvSpPr/>
                      <p:nvPr/>
                    </p:nvSpPr>
                    <p:spPr>
                      <a:xfrm>
                        <a:off x="3657600" y="4343400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68" name="Group 51"/>
                <p:cNvGrpSpPr/>
                <p:nvPr/>
              </p:nvGrpSpPr>
              <p:grpSpPr>
                <a:xfrm>
                  <a:off x="1828800" y="2438400"/>
                  <a:ext cx="914400" cy="76200"/>
                  <a:chOff x="0" y="4336312"/>
                  <a:chExt cx="5486400" cy="1864240"/>
                </a:xfrm>
              </p:grpSpPr>
              <p:grpSp>
                <p:nvGrpSpPr>
                  <p:cNvPr id="69" name="Group 12"/>
                  <p:cNvGrpSpPr/>
                  <p:nvPr/>
                </p:nvGrpSpPr>
                <p:grpSpPr>
                  <a:xfrm>
                    <a:off x="0" y="4336312"/>
                    <a:ext cx="2743200" cy="1857152"/>
                    <a:chOff x="0" y="4336312"/>
                    <a:chExt cx="7315200" cy="1857152"/>
                  </a:xfrm>
                </p:grpSpPr>
                <p:grpSp>
                  <p:nvGrpSpPr>
                    <p:cNvPr id="77" name="Group 8"/>
                    <p:cNvGrpSpPr/>
                    <p:nvPr/>
                  </p:nvGrpSpPr>
                  <p:grpSpPr>
                    <a:xfrm>
                      <a:off x="0" y="4336312"/>
                      <a:ext cx="3657600" cy="1850064"/>
                      <a:chOff x="0" y="4336312"/>
                      <a:chExt cx="7315200" cy="1850064"/>
                    </a:xfrm>
                  </p:grpSpPr>
                  <p:sp>
                    <p:nvSpPr>
                      <p:cNvPr id="81" name="Freeform 5"/>
                      <p:cNvSpPr/>
                      <p:nvPr/>
                    </p:nvSpPr>
                    <p:spPr>
                      <a:xfrm>
                        <a:off x="0" y="4336312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82" name="Freeform 6"/>
                      <p:cNvSpPr/>
                      <p:nvPr/>
                    </p:nvSpPr>
                    <p:spPr>
                      <a:xfrm>
                        <a:off x="3657600" y="4343400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78" name="Group 9"/>
                    <p:cNvGrpSpPr/>
                    <p:nvPr/>
                  </p:nvGrpSpPr>
                  <p:grpSpPr>
                    <a:xfrm>
                      <a:off x="3657600" y="4343400"/>
                      <a:ext cx="3657600" cy="1850064"/>
                      <a:chOff x="0" y="4336312"/>
                      <a:chExt cx="7315200" cy="1850064"/>
                    </a:xfrm>
                  </p:grpSpPr>
                  <p:sp>
                    <p:nvSpPr>
                      <p:cNvPr id="79" name="Freeform 10"/>
                      <p:cNvSpPr/>
                      <p:nvPr/>
                    </p:nvSpPr>
                    <p:spPr>
                      <a:xfrm>
                        <a:off x="0" y="4336312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80" name="Freeform 11"/>
                      <p:cNvSpPr/>
                      <p:nvPr/>
                    </p:nvSpPr>
                    <p:spPr>
                      <a:xfrm>
                        <a:off x="3657600" y="4343400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70" name="Group 13"/>
                  <p:cNvGrpSpPr/>
                  <p:nvPr/>
                </p:nvGrpSpPr>
                <p:grpSpPr>
                  <a:xfrm>
                    <a:off x="2743200" y="4343400"/>
                    <a:ext cx="2743200" cy="1857152"/>
                    <a:chOff x="0" y="4336312"/>
                    <a:chExt cx="7315200" cy="1857152"/>
                  </a:xfrm>
                </p:grpSpPr>
                <p:grpSp>
                  <p:nvGrpSpPr>
                    <p:cNvPr id="71" name="Group 8"/>
                    <p:cNvGrpSpPr/>
                    <p:nvPr/>
                  </p:nvGrpSpPr>
                  <p:grpSpPr>
                    <a:xfrm>
                      <a:off x="0" y="4336312"/>
                      <a:ext cx="3657600" cy="1850064"/>
                      <a:chOff x="0" y="4336312"/>
                      <a:chExt cx="7315200" cy="1850064"/>
                    </a:xfrm>
                  </p:grpSpPr>
                  <p:sp>
                    <p:nvSpPr>
                      <p:cNvPr id="75" name="Freeform 74"/>
                      <p:cNvSpPr/>
                      <p:nvPr/>
                    </p:nvSpPr>
                    <p:spPr>
                      <a:xfrm>
                        <a:off x="0" y="4336312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6" name="Freeform 75"/>
                      <p:cNvSpPr/>
                      <p:nvPr/>
                    </p:nvSpPr>
                    <p:spPr>
                      <a:xfrm>
                        <a:off x="3657600" y="4343400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72" name="Group 9"/>
                    <p:cNvGrpSpPr/>
                    <p:nvPr/>
                  </p:nvGrpSpPr>
                  <p:grpSpPr>
                    <a:xfrm>
                      <a:off x="3657600" y="4343400"/>
                      <a:ext cx="3657600" cy="1850064"/>
                      <a:chOff x="0" y="4336312"/>
                      <a:chExt cx="7315200" cy="1850064"/>
                    </a:xfrm>
                  </p:grpSpPr>
                  <p:sp>
                    <p:nvSpPr>
                      <p:cNvPr id="73" name="Freeform 72"/>
                      <p:cNvSpPr/>
                      <p:nvPr/>
                    </p:nvSpPr>
                    <p:spPr>
                      <a:xfrm>
                        <a:off x="0" y="4336312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4" name="Freeform 73"/>
                      <p:cNvSpPr/>
                      <p:nvPr/>
                    </p:nvSpPr>
                    <p:spPr>
                      <a:xfrm>
                        <a:off x="3657600" y="4343400"/>
                        <a:ext cx="3657600" cy="1842976"/>
                      </a:xfrm>
                      <a:custGeom>
                        <a:avLst/>
                        <a:gdLst>
                          <a:gd name="connsiteX0" fmla="*/ 0 w 3657600"/>
                          <a:gd name="connsiteY0" fmla="*/ 905539 h 1842976"/>
                          <a:gd name="connsiteX1" fmla="*/ 914400 w 3657600"/>
                          <a:gd name="connsiteY1" fmla="*/ 1772 h 1842976"/>
                          <a:gd name="connsiteX2" fmla="*/ 1839433 w 3657600"/>
                          <a:gd name="connsiteY2" fmla="*/ 916172 h 1842976"/>
                          <a:gd name="connsiteX3" fmla="*/ 2753833 w 3657600"/>
                          <a:gd name="connsiteY3" fmla="*/ 1841204 h 1842976"/>
                          <a:gd name="connsiteX4" fmla="*/ 3657600 w 3657600"/>
                          <a:gd name="connsiteY4" fmla="*/ 905539 h 1842976"/>
                          <a:gd name="connsiteX5" fmla="*/ 3657600 w 3657600"/>
                          <a:gd name="connsiteY5" fmla="*/ 905539 h 1842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657600" h="1842976">
                            <a:moveTo>
                              <a:pt x="0" y="905539"/>
                            </a:moveTo>
                            <a:cubicBezTo>
                              <a:pt x="303914" y="452769"/>
                              <a:pt x="607828" y="0"/>
                              <a:pt x="914400" y="1772"/>
                            </a:cubicBezTo>
                            <a:cubicBezTo>
                              <a:pt x="1220972" y="3544"/>
                              <a:pt x="1532861" y="609600"/>
                              <a:pt x="1839433" y="916172"/>
                            </a:cubicBezTo>
                            <a:cubicBezTo>
                              <a:pt x="2146005" y="1222744"/>
                              <a:pt x="2450805" y="1842976"/>
                              <a:pt x="2753833" y="1841204"/>
                            </a:cubicBezTo>
                            <a:cubicBezTo>
                              <a:pt x="3056861" y="1839432"/>
                              <a:pt x="3657600" y="905539"/>
                              <a:pt x="3657600" y="905539"/>
                            </a:cubicBezTo>
                            <a:lnTo>
                              <a:pt x="3657600" y="905539"/>
                            </a:ln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  <p:sp>
            <p:nvSpPr>
              <p:cNvPr id="66" name="Rectangle 65"/>
              <p:cNvSpPr/>
              <p:nvPr/>
            </p:nvSpPr>
            <p:spPr>
              <a:xfrm rot="2700000">
                <a:off x="3560957" y="5291963"/>
                <a:ext cx="762000" cy="3921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97" name="TextBox 96"/>
          <p:cNvSpPr txBox="1"/>
          <p:nvPr/>
        </p:nvSpPr>
        <p:spPr>
          <a:xfrm>
            <a:off x="5464248" y="193040"/>
            <a:ext cx="685579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3200" dirty="0" err="1">
                <a:solidFill>
                  <a:srgbClr val="C00000"/>
                </a:solidFill>
              </a:rPr>
              <a:t>e+e</a:t>
            </a:r>
            <a:r>
              <a:rPr lang="fr-CH" sz="3200" dirty="0">
                <a:solidFill>
                  <a:srgbClr val="C00000"/>
                </a:solidFill>
              </a:rPr>
              <a:t>- : Z – </a:t>
            </a:r>
            <a:r>
              <a:rPr lang="fr-CH" sz="3200" dirty="0" err="1">
                <a:solidFill>
                  <a:srgbClr val="C00000"/>
                </a:solidFill>
              </a:rPr>
              <a:t>tagging</a:t>
            </a:r>
            <a:r>
              <a:rPr lang="fr-CH" sz="3200" dirty="0">
                <a:solidFill>
                  <a:srgbClr val="C00000"/>
                </a:solidFill>
              </a:rPr>
              <a:t>  by </a:t>
            </a:r>
            <a:r>
              <a:rPr lang="fr-CH" sz="3200" dirty="0" err="1">
                <a:solidFill>
                  <a:srgbClr val="C00000"/>
                </a:solidFill>
              </a:rPr>
              <a:t>missing</a:t>
            </a:r>
            <a:r>
              <a:rPr lang="fr-CH" sz="3200" dirty="0">
                <a:solidFill>
                  <a:srgbClr val="C00000"/>
                </a:solidFill>
              </a:rPr>
              <a:t> mass</a:t>
            </a:r>
            <a:r>
              <a:rPr lang="fr-CH" dirty="0">
                <a:solidFill>
                  <a:srgbClr val="C00000"/>
                </a:solidFill>
              </a:rPr>
              <a:t> </a:t>
            </a:r>
            <a:endParaRPr lang="en-US" dirty="0" err="1">
              <a:solidFill>
                <a:srgbClr val="C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378699" y="995720"/>
            <a:ext cx="3563411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/>
              <a:t>total rate                            </a:t>
            </a:r>
            <a:r>
              <a:rPr lang="fr-CH" dirty="0">
                <a:sym typeface="Symbol"/>
              </a:rPr>
              <a:t> g</a:t>
            </a:r>
            <a:r>
              <a:rPr lang="fr-CH" baseline="-25000" dirty="0">
                <a:sym typeface="Symbol"/>
              </a:rPr>
              <a:t>HZZ</a:t>
            </a:r>
            <a:r>
              <a:rPr lang="fr-CH" baseline="30000" dirty="0">
                <a:sym typeface="Symbol"/>
              </a:rPr>
              <a:t>2</a:t>
            </a:r>
          </a:p>
          <a:p>
            <a:r>
              <a:rPr lang="fr-CH" dirty="0">
                <a:sym typeface="Symbol"/>
              </a:rPr>
              <a:t>ZZZ final state                     g</a:t>
            </a:r>
            <a:r>
              <a:rPr lang="fr-CH" baseline="-25000" dirty="0">
                <a:sym typeface="Symbol"/>
              </a:rPr>
              <a:t>HZZ</a:t>
            </a:r>
            <a:r>
              <a:rPr lang="fr-CH" baseline="30000" dirty="0">
                <a:sym typeface="Symbol"/>
              </a:rPr>
              <a:t>4</a:t>
            </a:r>
            <a:r>
              <a:rPr lang="fr-CH" dirty="0">
                <a:sym typeface="Symbol"/>
              </a:rPr>
              <a:t>/ </a:t>
            </a:r>
            <a:r>
              <a:rPr lang="fr-CH" baseline="-25000" dirty="0">
                <a:sym typeface="Symbol"/>
              </a:rPr>
              <a:t>H</a:t>
            </a:r>
            <a:endParaRPr lang="fr-CH" dirty="0">
              <a:sym typeface="Symbol"/>
            </a:endParaRPr>
          </a:p>
          <a:p>
            <a:pPr marL="285738" indent="-285738">
              <a:buFont typeface="Wingdings" pitchFamily="2" charset="2"/>
              <a:buChar char="è"/>
            </a:pPr>
            <a:r>
              <a:rPr lang="fr-CH" b="1" dirty="0" err="1">
                <a:solidFill>
                  <a:schemeClr val="accent2"/>
                </a:solidFill>
                <a:sym typeface="Wingdings" pitchFamily="2" charset="2"/>
              </a:rPr>
              <a:t>measure</a:t>
            </a:r>
            <a:r>
              <a:rPr lang="fr-CH" b="1" dirty="0">
                <a:solidFill>
                  <a:schemeClr val="accent2"/>
                </a:solidFill>
                <a:sym typeface="Wingdings" pitchFamily="2" charset="2"/>
              </a:rPr>
              <a:t> total </a:t>
            </a:r>
            <a:r>
              <a:rPr lang="fr-CH" b="1" dirty="0" err="1">
                <a:solidFill>
                  <a:schemeClr val="accent2"/>
                </a:solidFill>
                <a:sym typeface="Wingdings" pitchFamily="2" charset="2"/>
              </a:rPr>
              <a:t>width</a:t>
            </a:r>
            <a:r>
              <a:rPr lang="fr-CH" b="1" dirty="0">
                <a:solidFill>
                  <a:schemeClr val="accent2"/>
                </a:solidFill>
                <a:sym typeface="Wingdings" pitchFamily="2" charset="2"/>
              </a:rPr>
              <a:t>          </a:t>
            </a:r>
            <a:r>
              <a:rPr lang="fr-CH" b="1" dirty="0">
                <a:solidFill>
                  <a:schemeClr val="accent2"/>
                </a:solidFill>
                <a:sym typeface="Symbol"/>
              </a:rPr>
              <a:t></a:t>
            </a:r>
            <a:r>
              <a:rPr lang="fr-CH" b="1" baseline="-25000" dirty="0">
                <a:solidFill>
                  <a:schemeClr val="accent2"/>
                </a:solidFill>
                <a:sym typeface="Symbol"/>
              </a:rPr>
              <a:t>H</a:t>
            </a:r>
          </a:p>
          <a:p>
            <a:endParaRPr lang="fr-CH" baseline="-25000" dirty="0">
              <a:solidFill>
                <a:schemeClr val="accent2"/>
              </a:solidFill>
              <a:sym typeface="Symbol"/>
            </a:endParaRPr>
          </a:p>
          <a:p>
            <a:r>
              <a:rPr lang="fr-CH" b="1" dirty="0" err="1">
                <a:sym typeface="Symbol"/>
              </a:rPr>
              <a:t>g</a:t>
            </a:r>
            <a:r>
              <a:rPr lang="fr-CH" b="1" baseline="-25000" dirty="0" err="1">
                <a:sym typeface="Symbol"/>
              </a:rPr>
              <a:t>HZZ</a:t>
            </a:r>
            <a:r>
              <a:rPr lang="fr-CH" b="1" baseline="-25000" dirty="0">
                <a:sym typeface="Symbol"/>
              </a:rPr>
              <a:t>  </a:t>
            </a:r>
            <a:r>
              <a:rPr lang="fr-CH" b="1" dirty="0">
                <a:sym typeface="Symbol"/>
              </a:rPr>
              <a:t>to 0.2</a:t>
            </a:r>
            <a:r>
              <a:rPr lang="fr-CH" b="1" dirty="0" smtClean="0">
                <a:sym typeface="Symbol"/>
              </a:rPr>
              <a:t>% </a:t>
            </a:r>
            <a:endParaRPr lang="fr-CH" dirty="0">
              <a:solidFill>
                <a:schemeClr val="accent2"/>
              </a:solidFill>
              <a:sym typeface="Symbol"/>
            </a:endParaRPr>
          </a:p>
          <a:p>
            <a:r>
              <a:rPr lang="fr-CH" dirty="0" err="1">
                <a:sym typeface="Symbol"/>
              </a:rPr>
              <a:t>empty</a:t>
            </a:r>
            <a:r>
              <a:rPr lang="fr-CH" dirty="0">
                <a:sym typeface="Symbol"/>
              </a:rPr>
              <a:t> </a:t>
            </a:r>
            <a:r>
              <a:rPr lang="fr-CH" dirty="0" err="1">
                <a:sym typeface="Symbol"/>
              </a:rPr>
              <a:t>recoil</a:t>
            </a:r>
            <a:r>
              <a:rPr lang="fr-CH" dirty="0">
                <a:sym typeface="Symbol"/>
              </a:rPr>
              <a:t> = invisible </a:t>
            </a:r>
            <a:r>
              <a:rPr lang="fr-CH" dirty="0" err="1">
                <a:sym typeface="Symbol"/>
              </a:rPr>
              <a:t>width</a:t>
            </a:r>
            <a:endParaRPr lang="fr-CH" dirty="0">
              <a:sym typeface="Symbol"/>
            </a:endParaRPr>
          </a:p>
          <a:p>
            <a:r>
              <a:rPr lang="fr-CH" dirty="0">
                <a:sym typeface="Symbol"/>
              </a:rPr>
              <a:t>‘</a:t>
            </a:r>
            <a:r>
              <a:rPr lang="fr-CH" dirty="0" err="1">
                <a:sym typeface="Symbol"/>
              </a:rPr>
              <a:t>funny</a:t>
            </a:r>
            <a:r>
              <a:rPr lang="fr-CH" dirty="0">
                <a:sym typeface="Symbol"/>
              </a:rPr>
              <a:t> </a:t>
            </a:r>
            <a:r>
              <a:rPr lang="fr-CH" dirty="0" err="1">
                <a:sym typeface="Symbol"/>
              </a:rPr>
              <a:t>recoil</a:t>
            </a:r>
            <a:r>
              <a:rPr lang="fr-CH" dirty="0">
                <a:sym typeface="Symbol"/>
              </a:rPr>
              <a:t>’ = </a:t>
            </a:r>
            <a:r>
              <a:rPr lang="fr-CH" dirty="0" err="1">
                <a:sym typeface="Symbol"/>
              </a:rPr>
              <a:t>exotic</a:t>
            </a:r>
            <a:r>
              <a:rPr lang="fr-CH" dirty="0">
                <a:sym typeface="Symbol"/>
              </a:rPr>
              <a:t> </a:t>
            </a:r>
            <a:r>
              <a:rPr lang="fr-CH" dirty="0" err="1">
                <a:sym typeface="Symbol"/>
              </a:rPr>
              <a:t>Higgs</a:t>
            </a:r>
            <a:r>
              <a:rPr lang="fr-CH" dirty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decay</a:t>
            </a:r>
            <a:endParaRPr lang="fr-CH" dirty="0">
              <a:sym typeface="Symbol"/>
            </a:endParaRPr>
          </a:p>
        </p:txBody>
      </p:sp>
      <p:pic>
        <p:nvPicPr>
          <p:cNvPr id="9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0504" y="3200400"/>
            <a:ext cx="3301888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1C49BF8-3374-7A4E-9B82-CD093179C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998" y="3386277"/>
            <a:ext cx="5175783" cy="3288843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4236720" y="203200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?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9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129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56" y="663893"/>
            <a:ext cx="4973777" cy="3483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96" y="1061625"/>
            <a:ext cx="4234070" cy="28858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6731" y="478840"/>
            <a:ext cx="1447832" cy="4247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sz="2160" b="1" dirty="0" err="1"/>
              <a:t>Luminosity</a:t>
            </a:r>
            <a:endParaRPr lang="en-GB" sz="216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676177" y="74565"/>
            <a:ext cx="291406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dirty="0"/>
              <a:t>plots </a:t>
            </a:r>
            <a:r>
              <a:rPr lang="fr-CH" sz="2160" dirty="0" err="1"/>
              <a:t>from</a:t>
            </a:r>
            <a:r>
              <a:rPr lang="fr-CH" sz="2160" dirty="0"/>
              <a:t> Briefing Book</a:t>
            </a:r>
            <a:endParaRPr lang="en-GB" sz="2160" dirty="0"/>
          </a:p>
        </p:txBody>
      </p:sp>
      <p:sp>
        <p:nvSpPr>
          <p:cNvPr id="10" name="TextBox 9"/>
          <p:cNvSpPr txBox="1"/>
          <p:nvPr/>
        </p:nvSpPr>
        <p:spPr>
          <a:xfrm>
            <a:off x="6787277" y="663893"/>
            <a:ext cx="4638129" cy="4247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sz="2160" b="1" dirty="0" err="1"/>
              <a:t>Luminosity</a:t>
            </a:r>
            <a:r>
              <a:rPr lang="fr-CH" sz="2160" b="1" dirty="0"/>
              <a:t>/Power </a:t>
            </a:r>
            <a:r>
              <a:rPr lang="fr-CH" sz="2160" b="1" dirty="0">
                <a:sym typeface="Wingdings" panose="05000000000000000000" pitchFamily="2" charset="2"/>
              </a:rPr>
              <a:t> </a:t>
            </a:r>
            <a:r>
              <a:rPr lang="fr-CH" sz="2160" b="1" dirty="0" err="1">
                <a:sym typeface="Wingdings" panose="05000000000000000000" pitchFamily="2" charset="2"/>
              </a:rPr>
              <a:t>Energy</a:t>
            </a:r>
            <a:r>
              <a:rPr lang="fr-CH" sz="2160" b="1" dirty="0">
                <a:sym typeface="Wingdings" panose="05000000000000000000" pitchFamily="2" charset="2"/>
              </a:rPr>
              <a:t> </a:t>
            </a:r>
            <a:r>
              <a:rPr lang="fr-CH" sz="2160" b="1" dirty="0" err="1">
                <a:sym typeface="Wingdings" panose="05000000000000000000" pitchFamily="2" charset="2"/>
              </a:rPr>
              <a:t>efficiency</a:t>
            </a:r>
            <a:endParaRPr lang="en-GB" sz="2160" b="1" dirty="0"/>
          </a:p>
        </p:txBody>
      </p:sp>
      <p:sp>
        <p:nvSpPr>
          <p:cNvPr id="13" name="Oval 12"/>
          <p:cNvSpPr/>
          <p:nvPr/>
        </p:nvSpPr>
        <p:spPr>
          <a:xfrm>
            <a:off x="5923181" y="246675"/>
            <a:ext cx="1097280" cy="753058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en-GB" sz="28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195" y="4028986"/>
            <a:ext cx="10887610" cy="27515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160" b="1" dirty="0" err="1"/>
              <a:t>Luminosity</a:t>
            </a:r>
            <a:r>
              <a:rPr lang="fr-CH" sz="2160" b="1" dirty="0"/>
              <a:t> vs </a:t>
            </a:r>
            <a:r>
              <a:rPr lang="fr-CH" sz="2160" b="1" dirty="0" err="1"/>
              <a:t>Energy</a:t>
            </a:r>
            <a:r>
              <a:rPr lang="fr-CH" sz="2160" b="1" dirty="0"/>
              <a:t> </a:t>
            </a:r>
            <a:r>
              <a:rPr lang="fr-CH" sz="2160" dirty="0"/>
              <a:t>  </a:t>
            </a:r>
            <a:r>
              <a:rPr lang="fr-CH" sz="2160" b="1" dirty="0" err="1">
                <a:solidFill>
                  <a:srgbClr val="0000FF"/>
                </a:solidFill>
              </a:rPr>
              <a:t>circular</a:t>
            </a:r>
            <a:r>
              <a:rPr lang="fr-CH" sz="2160" b="1" dirty="0">
                <a:solidFill>
                  <a:srgbClr val="0000FF"/>
                </a:solidFill>
              </a:rPr>
              <a:t> </a:t>
            </a:r>
            <a:r>
              <a:rPr lang="fr-CH" sz="2160" b="1" dirty="0" err="1">
                <a:solidFill>
                  <a:srgbClr val="0000FF"/>
                </a:solidFill>
              </a:rPr>
              <a:t>below</a:t>
            </a:r>
            <a:r>
              <a:rPr lang="fr-CH" sz="2160" b="1" dirty="0">
                <a:solidFill>
                  <a:srgbClr val="0000FF"/>
                </a:solidFill>
              </a:rPr>
              <a:t> 365GeV              </a:t>
            </a:r>
            <a:r>
              <a:rPr lang="fr-CH" sz="2160" b="1" dirty="0" err="1">
                <a:solidFill>
                  <a:srgbClr val="C00000"/>
                </a:solidFill>
              </a:rPr>
              <a:t>linear</a:t>
            </a:r>
            <a:r>
              <a:rPr lang="fr-CH" sz="2160" b="1" dirty="0">
                <a:solidFill>
                  <a:srgbClr val="C00000"/>
                </a:solidFill>
              </a:rPr>
              <a:t> </a:t>
            </a:r>
            <a:r>
              <a:rPr lang="fr-CH" sz="2160" b="1" dirty="0" err="1">
                <a:solidFill>
                  <a:srgbClr val="C00000"/>
                </a:solidFill>
              </a:rPr>
              <a:t>above</a:t>
            </a:r>
            <a:r>
              <a:rPr lang="fr-CH" sz="2160" b="1" dirty="0">
                <a:solidFill>
                  <a:srgbClr val="C00000"/>
                </a:solidFill>
              </a:rPr>
              <a:t> 365 </a:t>
            </a:r>
            <a:r>
              <a:rPr lang="fr-CH" sz="2160" b="1" dirty="0" err="1">
                <a:solidFill>
                  <a:srgbClr val="C00000"/>
                </a:solidFill>
              </a:rPr>
              <a:t>GeV</a:t>
            </a:r>
            <a:endParaRPr lang="fr-CH" sz="2160" b="1" dirty="0">
              <a:solidFill>
                <a:srgbClr val="C00000"/>
              </a:solidFill>
            </a:endParaRPr>
          </a:p>
          <a:p>
            <a:r>
              <a:rPr lang="fr-CH" sz="2160" b="1" dirty="0" err="1"/>
              <a:t>Efficiency</a:t>
            </a:r>
            <a:r>
              <a:rPr lang="fr-CH" sz="2160" dirty="0"/>
              <a:t> : </a:t>
            </a:r>
            <a:r>
              <a:rPr lang="fr-CH" sz="2160" b="1" dirty="0">
                <a:solidFill>
                  <a:srgbClr val="0000FF"/>
                </a:solidFill>
              </a:rPr>
              <a:t>9 (5) GJ/</a:t>
            </a:r>
            <a:r>
              <a:rPr lang="fr-CH" sz="2160" b="1" dirty="0" err="1">
                <a:solidFill>
                  <a:srgbClr val="0000FF"/>
                </a:solidFill>
              </a:rPr>
              <a:t>Higgs</a:t>
            </a:r>
            <a:r>
              <a:rPr lang="fr-CH" sz="2160" b="1" dirty="0">
                <a:solidFill>
                  <a:srgbClr val="0000FF"/>
                </a:solidFill>
              </a:rPr>
              <a:t> at FCC-</a:t>
            </a:r>
            <a:r>
              <a:rPr lang="fr-CH" sz="2160" b="1" dirty="0" err="1">
                <a:solidFill>
                  <a:srgbClr val="0000FF"/>
                </a:solidFill>
              </a:rPr>
              <a:t>ee</a:t>
            </a:r>
            <a:r>
              <a:rPr lang="fr-CH" sz="2160" b="1" dirty="0">
                <a:solidFill>
                  <a:srgbClr val="0000FF"/>
                </a:solidFill>
              </a:rPr>
              <a:t> </a:t>
            </a:r>
            <a:r>
              <a:rPr lang="fr-CH" sz="2160" b="1" dirty="0" err="1">
                <a:solidFill>
                  <a:srgbClr val="0000FF"/>
                </a:solidFill>
              </a:rPr>
              <a:t>with</a:t>
            </a:r>
            <a:r>
              <a:rPr lang="fr-CH" sz="2160" b="1" dirty="0">
                <a:solidFill>
                  <a:srgbClr val="0000FF"/>
                </a:solidFill>
              </a:rPr>
              <a:t> 2(4)IP</a:t>
            </a:r>
            <a:r>
              <a:rPr lang="fr-CH" sz="2160" dirty="0"/>
              <a:t>           </a:t>
            </a:r>
            <a:r>
              <a:rPr lang="fr-CH" sz="2160" b="1" dirty="0">
                <a:solidFill>
                  <a:srgbClr val="C00000"/>
                </a:solidFill>
              </a:rPr>
              <a:t>50GJ/</a:t>
            </a:r>
            <a:r>
              <a:rPr lang="fr-CH" sz="2160" b="1" dirty="0" err="1">
                <a:solidFill>
                  <a:srgbClr val="C00000"/>
                </a:solidFill>
              </a:rPr>
              <a:t>Higgs</a:t>
            </a:r>
            <a:r>
              <a:rPr lang="fr-CH" sz="2160" b="1" dirty="0">
                <a:solidFill>
                  <a:srgbClr val="C00000"/>
                </a:solidFill>
              </a:rPr>
              <a:t> for ILC250 (first 15 </a:t>
            </a:r>
            <a:r>
              <a:rPr lang="fr-CH" sz="2160" b="1" dirty="0" err="1">
                <a:solidFill>
                  <a:srgbClr val="C00000"/>
                </a:solidFill>
              </a:rPr>
              <a:t>years</a:t>
            </a:r>
            <a:r>
              <a:rPr lang="fr-CH" sz="2160" dirty="0"/>
              <a:t>)</a:t>
            </a:r>
          </a:p>
          <a:p>
            <a:r>
              <a:rPr lang="fr-CH" sz="2160" b="1" dirty="0" err="1"/>
              <a:t>Beam</a:t>
            </a:r>
            <a:r>
              <a:rPr lang="fr-CH" sz="2160" b="1" dirty="0"/>
              <a:t> </a:t>
            </a:r>
            <a:r>
              <a:rPr lang="fr-CH" sz="2160" b="1" dirty="0" err="1"/>
              <a:t>polarization</a:t>
            </a:r>
            <a:r>
              <a:rPr lang="fr-CH" sz="2160" dirty="0"/>
              <a:t>:  </a:t>
            </a:r>
            <a:r>
              <a:rPr lang="fr-CH" sz="2160" b="1" u="sng" dirty="0" err="1">
                <a:solidFill>
                  <a:srgbClr val="0000FF"/>
                </a:solidFill>
              </a:rPr>
              <a:t>circular</a:t>
            </a:r>
            <a:r>
              <a:rPr lang="fr-CH" sz="2160" b="1" u="sng" dirty="0">
                <a:solidFill>
                  <a:srgbClr val="0000FF"/>
                </a:solidFill>
              </a:rPr>
              <a:t>:</a:t>
            </a:r>
            <a:r>
              <a:rPr lang="fr-CH" sz="2160" b="1" dirty="0">
                <a:solidFill>
                  <a:srgbClr val="0000FF"/>
                </a:solidFill>
              </a:rPr>
              <a:t> transverse  </a:t>
            </a:r>
            <a:r>
              <a:rPr lang="fr-CH" sz="2160" b="1" dirty="0">
                <a:solidFill>
                  <a:srgbClr val="0000FF"/>
                </a:solidFill>
                <a:sym typeface="Wingdings" panose="05000000000000000000" pitchFamily="2" charset="2"/>
              </a:rPr>
              <a:t> ppm </a:t>
            </a:r>
            <a:r>
              <a:rPr lang="fr-CH" sz="2160" b="1" dirty="0" err="1">
                <a:solidFill>
                  <a:srgbClr val="0000FF"/>
                </a:solidFill>
                <a:sym typeface="Wingdings" panose="05000000000000000000" pitchFamily="2" charset="2"/>
              </a:rPr>
              <a:t>beam</a:t>
            </a:r>
            <a:r>
              <a:rPr lang="fr-CH" sz="216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fr-CH" sz="2160" b="1" dirty="0" err="1">
                <a:solidFill>
                  <a:srgbClr val="0000FF"/>
                </a:solidFill>
                <a:sym typeface="Wingdings" panose="05000000000000000000" pitchFamily="2" charset="2"/>
              </a:rPr>
              <a:t>energy</a:t>
            </a:r>
            <a:r>
              <a:rPr lang="fr-CH" sz="2160" b="1" dirty="0">
                <a:solidFill>
                  <a:srgbClr val="0000FF"/>
                </a:solidFill>
                <a:sym typeface="Wingdings" panose="05000000000000000000" pitchFamily="2" charset="2"/>
              </a:rPr>
              <a:t> calibration</a:t>
            </a:r>
            <a:endParaRPr lang="fr-CH" sz="2160" b="1" dirty="0">
              <a:solidFill>
                <a:srgbClr val="0000FF"/>
              </a:solidFill>
            </a:endParaRPr>
          </a:p>
          <a:p>
            <a:r>
              <a:rPr lang="fr-CH" sz="2160" dirty="0"/>
              <a:t>                                    </a:t>
            </a:r>
            <a:r>
              <a:rPr lang="fr-CH" sz="2160" b="1" u="sng" dirty="0" err="1">
                <a:solidFill>
                  <a:srgbClr val="C00000"/>
                </a:solidFill>
              </a:rPr>
              <a:t>linear</a:t>
            </a:r>
            <a:r>
              <a:rPr lang="fr-CH" sz="2160" b="1" u="sng" dirty="0">
                <a:solidFill>
                  <a:srgbClr val="C00000"/>
                </a:solidFill>
              </a:rPr>
              <a:t>: </a:t>
            </a:r>
            <a:r>
              <a:rPr lang="fr-CH" sz="2160" b="1" dirty="0">
                <a:solidFill>
                  <a:srgbClr val="C00000"/>
                </a:solidFill>
              </a:rPr>
              <a:t>longitudinal : e- </a:t>
            </a:r>
            <a:r>
              <a:rPr lang="fr-CH" sz="2160" b="1" dirty="0">
                <a:solidFill>
                  <a:srgbClr val="C00000"/>
                </a:solidFill>
                <a:sym typeface="Symbol"/>
              </a:rPr>
              <a:t></a:t>
            </a:r>
            <a:r>
              <a:rPr lang="fr-CH" sz="2160" b="1" dirty="0">
                <a:solidFill>
                  <a:srgbClr val="C00000"/>
                </a:solidFill>
              </a:rPr>
              <a:t>80% </a:t>
            </a:r>
            <a:r>
              <a:rPr lang="fr-CH" sz="2160" b="1" dirty="0" err="1">
                <a:solidFill>
                  <a:srgbClr val="C00000"/>
                </a:solidFill>
              </a:rPr>
              <a:t>easy</a:t>
            </a:r>
            <a:r>
              <a:rPr lang="fr-CH" sz="2160" b="1" dirty="0">
                <a:solidFill>
                  <a:srgbClr val="C00000"/>
                </a:solidFill>
              </a:rPr>
              <a:t>, (e+ </a:t>
            </a:r>
            <a:r>
              <a:rPr lang="fr-CH" sz="2160" b="1" dirty="0">
                <a:solidFill>
                  <a:srgbClr val="C00000"/>
                </a:solidFill>
                <a:sym typeface="Symbol"/>
              </a:rPr>
              <a:t>3</a:t>
            </a:r>
            <a:r>
              <a:rPr lang="fr-CH" sz="2160" b="1" dirty="0">
                <a:solidFill>
                  <a:srgbClr val="C00000"/>
                </a:solidFill>
              </a:rPr>
              <a:t>0% </a:t>
            </a:r>
            <a:r>
              <a:rPr lang="fr-CH" sz="2160" b="1" dirty="0" err="1">
                <a:solidFill>
                  <a:srgbClr val="C00000"/>
                </a:solidFill>
              </a:rPr>
              <a:t>difficult</a:t>
            </a:r>
            <a:r>
              <a:rPr lang="fr-CH" sz="2160" b="1" dirty="0">
                <a:solidFill>
                  <a:srgbClr val="C00000"/>
                </a:solidFill>
              </a:rPr>
              <a:t>) </a:t>
            </a:r>
            <a:r>
              <a:rPr lang="fr-CH" sz="2160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CH" sz="2160" b="1" dirty="0" err="1">
                <a:solidFill>
                  <a:srgbClr val="C00000"/>
                </a:solidFill>
                <a:sym typeface="Wingdings" panose="05000000000000000000" pitchFamily="2" charset="2"/>
              </a:rPr>
              <a:t>additional</a:t>
            </a:r>
            <a:r>
              <a:rPr lang="fr-CH" sz="216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fr-CH" sz="2160" b="1" dirty="0" err="1">
                <a:solidFill>
                  <a:srgbClr val="C00000"/>
                </a:solidFill>
                <a:sym typeface="Wingdings" panose="05000000000000000000" pitchFamily="2" charset="2"/>
              </a:rPr>
              <a:t>d.o.f</a:t>
            </a:r>
            <a:r>
              <a:rPr lang="fr-CH" sz="2160" b="1" dirty="0">
                <a:solidFill>
                  <a:srgbClr val="C00000"/>
                </a:solidFill>
              </a:rPr>
              <a:t>  </a:t>
            </a:r>
            <a:endParaRPr lang="fr-CH" sz="2160" dirty="0">
              <a:solidFill>
                <a:srgbClr val="C00000"/>
              </a:solidFill>
            </a:endParaRPr>
          </a:p>
          <a:p>
            <a:r>
              <a:rPr lang="fr-CH" sz="2160" b="1" dirty="0" err="1">
                <a:solidFill>
                  <a:srgbClr val="0000FF"/>
                </a:solidFill>
              </a:rPr>
              <a:t>Monochromatization</a:t>
            </a:r>
            <a:r>
              <a:rPr lang="fr-CH" sz="2160" b="1" dirty="0">
                <a:solidFill>
                  <a:srgbClr val="0000FF"/>
                </a:solidFill>
              </a:rPr>
              <a:t> for </a:t>
            </a:r>
            <a:r>
              <a:rPr lang="fr-CH" sz="2160" b="1" dirty="0" err="1">
                <a:solidFill>
                  <a:srgbClr val="0000FF"/>
                </a:solidFill>
              </a:rPr>
              <a:t>e+e</a:t>
            </a:r>
            <a:r>
              <a:rPr lang="fr-CH" sz="2160" b="1" dirty="0">
                <a:solidFill>
                  <a:srgbClr val="0000FF"/>
                </a:solidFill>
              </a:rPr>
              <a:t>- </a:t>
            </a:r>
            <a:r>
              <a:rPr lang="fr-CH" sz="2160" b="1" dirty="0">
                <a:solidFill>
                  <a:srgbClr val="0000FF"/>
                </a:solidFill>
                <a:sym typeface="Wingdings" panose="05000000000000000000" pitchFamily="2" charset="2"/>
              </a:rPr>
              <a:t> H (125 </a:t>
            </a:r>
            <a:r>
              <a:rPr lang="fr-CH" sz="2160" b="1" dirty="0" err="1">
                <a:solidFill>
                  <a:srgbClr val="0000FF"/>
                </a:solidFill>
                <a:sym typeface="Wingdings" panose="05000000000000000000" pitchFamily="2" charset="2"/>
              </a:rPr>
              <a:t>GeV</a:t>
            </a:r>
            <a:r>
              <a:rPr lang="fr-CH" sz="2160" b="1" dirty="0">
                <a:solidFill>
                  <a:srgbClr val="0000FF"/>
                </a:solidFill>
                <a:sym typeface="Wingdings" panose="05000000000000000000" pitchFamily="2" charset="2"/>
              </a:rPr>
              <a:t>)</a:t>
            </a:r>
            <a:endParaRPr lang="fr-CH" sz="2160" b="1" dirty="0">
              <a:solidFill>
                <a:srgbClr val="0000FF"/>
              </a:solidFill>
            </a:endParaRPr>
          </a:p>
          <a:p>
            <a:r>
              <a:rPr lang="fr-CH" sz="2160" b="1" dirty="0"/>
              <a:t>Long </a:t>
            </a:r>
            <a:r>
              <a:rPr lang="fr-CH" sz="2160" b="1" dirty="0" err="1"/>
              <a:t>term</a:t>
            </a:r>
            <a:r>
              <a:rPr lang="fr-CH" sz="2160" b="1" dirty="0"/>
              <a:t> </a:t>
            </a:r>
            <a:r>
              <a:rPr lang="fr-CH" sz="2160" b="1" dirty="0" err="1"/>
              <a:t>energy</a:t>
            </a:r>
            <a:r>
              <a:rPr lang="fr-CH" sz="2160" b="1" dirty="0"/>
              <a:t> upgrade  </a:t>
            </a:r>
            <a:r>
              <a:rPr lang="fr-CH" sz="2160" b="1" dirty="0" err="1">
                <a:solidFill>
                  <a:srgbClr val="0000FF"/>
                </a:solidFill>
              </a:rPr>
              <a:t>circular</a:t>
            </a:r>
            <a:r>
              <a:rPr lang="fr-CH" sz="2160" b="1" dirty="0">
                <a:solidFill>
                  <a:srgbClr val="0000FF"/>
                </a:solidFill>
              </a:rPr>
              <a:t>: pp, AA, e-h           </a:t>
            </a:r>
            <a:r>
              <a:rPr lang="fr-CH" sz="2160" b="1" dirty="0" err="1">
                <a:solidFill>
                  <a:srgbClr val="C00000"/>
                </a:solidFill>
              </a:rPr>
              <a:t>linear</a:t>
            </a:r>
            <a:r>
              <a:rPr lang="fr-CH" sz="2160" b="1" dirty="0">
                <a:solidFill>
                  <a:srgbClr val="C00000"/>
                </a:solidFill>
              </a:rPr>
              <a:t>:  High </a:t>
            </a:r>
            <a:r>
              <a:rPr lang="fr-CH" sz="2160" b="1" dirty="0" err="1">
                <a:solidFill>
                  <a:srgbClr val="C00000"/>
                </a:solidFill>
              </a:rPr>
              <a:t>energy</a:t>
            </a:r>
            <a:r>
              <a:rPr lang="fr-CH" sz="2160" b="1" dirty="0">
                <a:solidFill>
                  <a:srgbClr val="C00000"/>
                </a:solidFill>
              </a:rPr>
              <a:t> lepton collisions</a:t>
            </a:r>
          </a:p>
          <a:p>
            <a:r>
              <a:rPr lang="fr-CH" sz="2160" b="1" dirty="0"/>
              <a:t>Interaction points</a:t>
            </a:r>
            <a:r>
              <a:rPr lang="fr-CH" sz="2160" dirty="0"/>
              <a:t>                 </a:t>
            </a:r>
            <a:r>
              <a:rPr lang="fr-CH" sz="2160" b="1" dirty="0" err="1">
                <a:solidFill>
                  <a:srgbClr val="0000FF"/>
                </a:solidFill>
              </a:rPr>
              <a:t>circular</a:t>
            </a:r>
            <a:r>
              <a:rPr lang="fr-CH" sz="2160" b="1" dirty="0">
                <a:solidFill>
                  <a:srgbClr val="0000FF"/>
                </a:solidFill>
              </a:rPr>
              <a:t>: 2-4                          </a:t>
            </a:r>
            <a:r>
              <a:rPr lang="fr-CH" sz="2160" b="1" dirty="0" err="1">
                <a:solidFill>
                  <a:srgbClr val="C00000"/>
                </a:solidFill>
              </a:rPr>
              <a:t>linear</a:t>
            </a:r>
            <a:r>
              <a:rPr lang="fr-CH" sz="2160" b="1" dirty="0">
                <a:solidFill>
                  <a:srgbClr val="C00000"/>
                </a:solidFill>
              </a:rPr>
              <a:t>: 1 IP (at a time) </a:t>
            </a:r>
          </a:p>
          <a:p>
            <a:r>
              <a:rPr lang="fr-CH" sz="2160" b="1" dirty="0" err="1">
                <a:solidFill>
                  <a:srgbClr val="0000FF"/>
                </a:solidFill>
              </a:rPr>
              <a:t>Run</a:t>
            </a:r>
            <a:r>
              <a:rPr lang="fr-CH" sz="2160" b="1" dirty="0">
                <a:solidFill>
                  <a:srgbClr val="0000FF"/>
                </a:solidFill>
              </a:rPr>
              <a:t> </a:t>
            </a:r>
            <a:r>
              <a:rPr lang="fr-CH" sz="2160" b="1" dirty="0" err="1">
                <a:solidFill>
                  <a:srgbClr val="0000FF"/>
                </a:solidFill>
              </a:rPr>
              <a:t>limited</a:t>
            </a:r>
            <a:r>
              <a:rPr lang="fr-CH" sz="2160" b="1" dirty="0">
                <a:solidFill>
                  <a:srgbClr val="0000FF"/>
                </a:solidFill>
              </a:rPr>
              <a:t> in time by </a:t>
            </a:r>
            <a:r>
              <a:rPr lang="fr-CH" sz="2160" b="1" dirty="0" err="1">
                <a:solidFill>
                  <a:srgbClr val="0000FF"/>
                </a:solidFill>
              </a:rPr>
              <a:t>arrival</a:t>
            </a:r>
            <a:r>
              <a:rPr lang="fr-CH" sz="2160" b="1" dirty="0">
                <a:solidFill>
                  <a:srgbClr val="0000FF"/>
                </a:solidFill>
              </a:rPr>
              <a:t> of hadron </a:t>
            </a:r>
            <a:r>
              <a:rPr lang="fr-CH" sz="2160" b="1" dirty="0" err="1">
                <a:solidFill>
                  <a:srgbClr val="0000FF"/>
                </a:solidFill>
              </a:rPr>
              <a:t>collider</a:t>
            </a:r>
            <a:r>
              <a:rPr lang="fr-CH" sz="2160" b="1" dirty="0">
                <a:solidFill>
                  <a:srgbClr val="C00000"/>
                </a:solidFill>
              </a:rPr>
              <a:t>           </a:t>
            </a:r>
            <a:r>
              <a:rPr lang="fr-CH" sz="2160" b="1" dirty="0" err="1">
                <a:solidFill>
                  <a:srgbClr val="C00000"/>
                </a:solidFill>
              </a:rPr>
              <a:t>Run</a:t>
            </a:r>
            <a:r>
              <a:rPr lang="fr-CH" sz="2160" b="1" dirty="0">
                <a:solidFill>
                  <a:srgbClr val="C00000"/>
                </a:solidFill>
              </a:rPr>
              <a:t> </a:t>
            </a:r>
            <a:r>
              <a:rPr lang="fr-CH" sz="2160" b="1" dirty="0" err="1">
                <a:solidFill>
                  <a:srgbClr val="C00000"/>
                </a:solidFill>
              </a:rPr>
              <a:t>is</a:t>
            </a:r>
            <a:r>
              <a:rPr lang="fr-CH" sz="2160" b="1" dirty="0">
                <a:solidFill>
                  <a:srgbClr val="C00000"/>
                </a:solidFill>
              </a:rPr>
              <a:t> open </a:t>
            </a:r>
            <a:r>
              <a:rPr lang="fr-CH" sz="2160" b="1" dirty="0" err="1">
                <a:solidFill>
                  <a:srgbClr val="C00000"/>
                </a:solidFill>
              </a:rPr>
              <a:t>ended</a:t>
            </a:r>
            <a:endParaRPr lang="en-GB" sz="216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7568" y="-17769"/>
            <a:ext cx="6320898" cy="6093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360" b="1" dirty="0" err="1"/>
              <a:t>Circular</a:t>
            </a:r>
            <a:r>
              <a:rPr lang="fr-CH" sz="3360" b="1" dirty="0"/>
              <a:t> vs </a:t>
            </a:r>
            <a:r>
              <a:rPr lang="fr-CH" sz="3360" b="1" dirty="0" err="1"/>
              <a:t>linear</a:t>
            </a:r>
            <a:r>
              <a:rPr lang="fr-CH" sz="3360" b="1" dirty="0"/>
              <a:t> </a:t>
            </a:r>
            <a:r>
              <a:rPr lang="fr-CH" sz="3360" b="1" dirty="0" err="1"/>
              <a:t>complementarity</a:t>
            </a:r>
            <a:endParaRPr lang="en-GB" sz="336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31905" y="3083362"/>
            <a:ext cx="252947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b="1" dirty="0">
                <a:solidFill>
                  <a:srgbClr val="C00000"/>
                </a:solidFill>
              </a:rPr>
              <a:t>cross-over ~350 </a:t>
            </a:r>
            <a:r>
              <a:rPr lang="fr-CH" sz="2160" b="1" dirty="0" err="1">
                <a:solidFill>
                  <a:srgbClr val="C00000"/>
                </a:solidFill>
              </a:rPr>
              <a:t>GeV</a:t>
            </a:r>
            <a:endParaRPr lang="en-GB" sz="2160" dirty="0"/>
          </a:p>
        </p:txBody>
      </p:sp>
    </p:spTree>
    <p:extLst>
      <p:ext uri="{BB962C8B-B14F-4D97-AF65-F5344CB8AC3E}">
        <p14:creationId xmlns:p14="http://schemas.microsoft.com/office/powerpoint/2010/main" val="402261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03/06/2018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Precision EW measurements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E984-862C-4294-ACD1-D323CBCB779D}" type="slidenum">
              <a:rPr lang="en-GB" smtClean="0"/>
              <a:t>13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31504" y="188641"/>
                <a:ext cx="8064896" cy="3457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H" dirty="0"/>
                  <a:t>There </a:t>
                </a:r>
                <a:r>
                  <a:rPr lang="fr-CH" dirty="0" err="1"/>
                  <a:t>was</a:t>
                </a:r>
                <a:r>
                  <a:rPr lang="fr-CH" dirty="0"/>
                  <a:t> </a:t>
                </a:r>
                <a:r>
                  <a:rPr lang="fr-CH" dirty="0" err="1"/>
                  <a:t>nothing</a:t>
                </a:r>
                <a:r>
                  <a:rPr lang="fr-CH" dirty="0"/>
                  <a:t> </a:t>
                </a:r>
                <a:r>
                  <a:rPr lang="fr-CH" dirty="0" err="1"/>
                  <a:t>precise</a:t>
                </a:r>
                <a:r>
                  <a:rPr lang="fr-CH" dirty="0"/>
                  <a:t> about </a:t>
                </a:r>
                <a:r>
                  <a:rPr lang="fr-CH" dirty="0" err="1"/>
                  <a:t>this</a:t>
                </a:r>
                <a:r>
                  <a:rPr lang="fr-CH" dirty="0"/>
                  <a:t> </a:t>
                </a:r>
                <a:r>
                  <a:rPr lang="fr-CH" dirty="0" err="1"/>
                  <a:t>until</a:t>
                </a:r>
                <a:r>
                  <a:rPr lang="fr-CH" dirty="0"/>
                  <a:t> I </a:t>
                </a:r>
                <a:r>
                  <a:rPr lang="fr-CH" dirty="0" err="1"/>
                  <a:t>heard</a:t>
                </a:r>
                <a:r>
                  <a:rPr lang="fr-CH" dirty="0"/>
                  <a:t> a lecture by </a:t>
                </a:r>
              </a:p>
              <a:p>
                <a:r>
                  <a:rPr lang="fr-CH" dirty="0"/>
                  <a:t>Martin </a:t>
                </a:r>
                <a:r>
                  <a:rPr lang="fr-CH" dirty="0" err="1"/>
                  <a:t>Veltman</a:t>
                </a:r>
                <a:r>
                  <a:rPr lang="fr-CH" dirty="0"/>
                  <a:t> at SLAC in 1979….</a:t>
                </a:r>
              </a:p>
              <a:p>
                <a:endParaRPr lang="fr-CH" dirty="0"/>
              </a:p>
              <a:p>
                <a:r>
                  <a:rPr lang="fr-CH" dirty="0"/>
                  <a:t>He </a:t>
                </a:r>
                <a:r>
                  <a:rPr lang="fr-CH" dirty="0" err="1"/>
                  <a:t>explained</a:t>
                </a:r>
                <a:r>
                  <a:rPr lang="fr-CH" dirty="0"/>
                  <a:t> </a:t>
                </a:r>
                <a:r>
                  <a:rPr lang="fr-CH" dirty="0" err="1"/>
                  <a:t>that</a:t>
                </a:r>
                <a:r>
                  <a:rPr lang="fr-CH" dirty="0"/>
                  <a:t> the </a:t>
                </a:r>
                <a:r>
                  <a:rPr lang="fr-CH" dirty="0" err="1"/>
                  <a:t>relationship</a:t>
                </a:r>
                <a:r>
                  <a:rPr lang="fr-CH" dirty="0"/>
                  <a:t> </a:t>
                </a:r>
                <a:r>
                  <a:rPr lang="fr-CH" dirty="0" err="1"/>
                  <a:t>between</a:t>
                </a:r>
                <a:r>
                  <a:rPr lang="fr-CH" dirty="0"/>
                  <a:t> G</a:t>
                </a:r>
                <a:r>
                  <a:rPr lang="fr-CH" baseline="-25000" dirty="0"/>
                  <a:t>F,</a:t>
                </a:r>
                <a:r>
                  <a:rPr lang="fr-CH" dirty="0"/>
                  <a:t> sin</a:t>
                </a:r>
                <a:r>
                  <a:rPr lang="fr-CH" baseline="30000" dirty="0"/>
                  <a:t>2</a:t>
                </a:r>
                <a:r>
                  <a:rPr lang="fr-CH" dirty="0">
                    <a:sym typeface="Symbol"/>
                  </a:rPr>
                  <a:t></a:t>
                </a:r>
                <a:r>
                  <a:rPr lang="fr-CH" baseline="-25000" dirty="0">
                    <a:sym typeface="Symbol"/>
                  </a:rPr>
                  <a:t>w </a:t>
                </a:r>
                <a:r>
                  <a:rPr lang="fr-CH" dirty="0">
                    <a:sym typeface="Symbol"/>
                  </a:rPr>
                  <a:t>  </a:t>
                </a:r>
                <a:r>
                  <a:rPr lang="fr-CH" dirty="0" err="1">
                    <a:sym typeface="Symbol"/>
                  </a:rPr>
                  <a:t>m</a:t>
                </a:r>
                <a:r>
                  <a:rPr lang="fr-CH" baseline="-25000" dirty="0" err="1">
                    <a:sym typeface="Symbol"/>
                  </a:rPr>
                  <a:t>Z</a:t>
                </a:r>
                <a:r>
                  <a:rPr lang="fr-CH" dirty="0">
                    <a:sym typeface="Symbol"/>
                  </a:rPr>
                  <a:t>  m</a:t>
                </a:r>
                <a:r>
                  <a:rPr lang="fr-CH" baseline="-25000" dirty="0">
                    <a:sym typeface="Symbol"/>
                  </a:rPr>
                  <a:t>W </a:t>
                </a:r>
              </a:p>
              <a:p>
                <a:r>
                  <a:rPr lang="fr-CH" dirty="0" err="1">
                    <a:sym typeface="Symbol"/>
                  </a:rPr>
                  <a:t>would</a:t>
                </a:r>
                <a:r>
                  <a:rPr lang="fr-CH" dirty="0">
                    <a:sym typeface="Symbol"/>
                  </a:rPr>
                  <a:t> </a:t>
                </a:r>
                <a:r>
                  <a:rPr lang="fr-CH" dirty="0" err="1">
                    <a:sym typeface="Symbol"/>
                  </a:rPr>
                  <a:t>be</a:t>
                </a:r>
                <a:r>
                  <a:rPr lang="fr-CH" dirty="0">
                    <a:sym typeface="Symbol"/>
                  </a:rPr>
                  <a:t> </a:t>
                </a:r>
                <a:r>
                  <a:rPr lang="fr-CH" dirty="0" err="1">
                    <a:sym typeface="Symbol"/>
                  </a:rPr>
                  <a:t>modified</a:t>
                </a:r>
                <a:r>
                  <a:rPr lang="fr-CH" dirty="0">
                    <a:sym typeface="Symbol"/>
                  </a:rPr>
                  <a:t> by </a:t>
                </a:r>
                <a:r>
                  <a:rPr lang="fr-CH" dirty="0" err="1">
                    <a:sym typeface="Symbol"/>
                  </a:rPr>
                  <a:t>heavy</a:t>
                </a:r>
                <a:r>
                  <a:rPr lang="fr-CH" dirty="0">
                    <a:sym typeface="Symbol"/>
                  </a:rPr>
                  <a:t> </a:t>
                </a:r>
                <a:r>
                  <a:rPr lang="fr-CH" dirty="0" err="1">
                    <a:sym typeface="Symbol"/>
                  </a:rPr>
                  <a:t>physics</a:t>
                </a:r>
                <a:r>
                  <a:rPr lang="fr-CH" dirty="0">
                    <a:sym typeface="Symbol"/>
                  </a:rPr>
                  <a:t> if </a:t>
                </a:r>
                <a:r>
                  <a:rPr lang="fr-CH" dirty="0" err="1">
                    <a:sym typeface="Symbol"/>
                  </a:rPr>
                  <a:t>it</a:t>
                </a:r>
                <a:r>
                  <a:rPr lang="fr-CH" dirty="0">
                    <a:sym typeface="Symbol"/>
                  </a:rPr>
                  <a:t> </a:t>
                </a:r>
                <a:r>
                  <a:rPr lang="fr-CH" dirty="0" err="1">
                    <a:sym typeface="Symbol"/>
                  </a:rPr>
                  <a:t>violates</a:t>
                </a:r>
                <a:r>
                  <a:rPr lang="fr-CH" dirty="0">
                    <a:sym typeface="Symbol"/>
                  </a:rPr>
                  <a:t> the SU(2)</a:t>
                </a:r>
                <a:r>
                  <a:rPr lang="fr-CH" baseline="-25000" dirty="0">
                    <a:sym typeface="Symbol"/>
                  </a:rPr>
                  <a:t>L</a:t>
                </a:r>
                <a:r>
                  <a:rPr lang="fr-CH" dirty="0">
                    <a:sym typeface="Symbol"/>
                  </a:rPr>
                  <a:t> </a:t>
                </a:r>
                <a:r>
                  <a:rPr lang="fr-CH" dirty="0" err="1">
                    <a:sym typeface="Symbol"/>
                  </a:rPr>
                  <a:t>symmetry</a:t>
                </a:r>
                <a:endParaRPr lang="fr-CH" dirty="0">
                  <a:sym typeface="Symbol"/>
                </a:endParaRPr>
              </a:p>
              <a:p>
                <a:endParaRPr lang="fr-CH" dirty="0">
                  <a:sym typeface="Symbol"/>
                </a:endParaRPr>
              </a:p>
              <a:p>
                <a:pPr marL="285750" indent="-285750">
                  <a:buFont typeface="Symbol" pitchFamily="18" charset="2"/>
                  <a:buChar char="r"/>
                </a:pPr>
                <a:r>
                  <a:rPr lang="en-GB" dirty="0">
                    <a:sym typeface="Symbol"/>
                  </a:rPr>
                  <a:t>= </a:t>
                </a:r>
                <a:r>
                  <a:rPr lang="en-GB" sz="2800" dirty="0">
                    <a:sym typeface="Symbol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CH" dirty="0">
                            <a:sym typeface="Symbol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fr-CH" baseline="-25000" dirty="0">
                            <a:sym typeface="Symbol"/>
                          </a:rPr>
                          <m:t>W</m:t>
                        </m:r>
                      </m:num>
                      <m:den>
                        <m:r>
                          <m:rPr>
                            <m:nor/>
                          </m:rPr>
                          <a:rPr lang="fr-CH">
                            <a:latin typeface="Cambria Math"/>
                            <a:sym typeface="Symbol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fr-CH" baseline="-25000">
                            <a:latin typeface="Cambria Math"/>
                            <a:sym typeface="Symbol"/>
                          </a:rPr>
                          <m:t>Z</m:t>
                        </m:r>
                        <m:r>
                          <m:rPr>
                            <m:nor/>
                          </m:rPr>
                          <a:rPr lang="fr-CH">
                            <a:latin typeface="Cambria Math"/>
                            <a:sym typeface="Symbo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H">
                            <a:latin typeface="Cambria Math"/>
                            <a:sym typeface="Symbol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fr-CH" dirty="0">
                            <a:sym typeface="Symbol"/>
                          </a:rPr>
                          <m:t></m:t>
                        </m:r>
                        <m:r>
                          <m:rPr>
                            <m:nor/>
                          </m:rPr>
                          <a:rPr lang="fr-CH" baseline="-25000" dirty="0">
                            <a:sym typeface="Symbol"/>
                          </a:rPr>
                          <m:t>w</m:t>
                        </m:r>
                      </m:den>
                    </m:f>
                  </m:oMath>
                </a14:m>
                <a:r>
                  <a:rPr lang="en-GB" sz="2800" dirty="0"/>
                  <a:t>)</a:t>
                </a:r>
                <a:r>
                  <a:rPr lang="en-GB" sz="2800" baseline="30000" dirty="0"/>
                  <a:t>2</a:t>
                </a:r>
                <a:r>
                  <a:rPr lang="en-GB" sz="2800" dirty="0"/>
                  <a:t> </a:t>
                </a:r>
                <a:r>
                  <a:rPr lang="en-GB" dirty="0"/>
                  <a:t> = 1+ </a:t>
                </a:r>
                <a:r>
                  <a:rPr lang="en-GB" sz="2800" dirty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GB" i="1">
                            <a:latin typeface="Cambria Math"/>
                            <a:sym typeface="Symbol"/>
                          </a:rPr>
                          <m:t></m:t>
                        </m:r>
                      </m:num>
                      <m:den>
                        <m:r>
                          <a:rPr lang="en-GB" i="1">
                            <a:latin typeface="Cambria Math"/>
                            <a:sym typeface="Symbol"/>
                          </a:rPr>
                          <m:t></m:t>
                        </m:r>
                        <m:r>
                          <a:rPr lang="fr-CH" i="1">
                            <a:latin typeface="Cambria Math"/>
                            <a:sym typeface="Symbol"/>
                          </a:rPr>
                          <m:t> </m:t>
                        </m:r>
                      </m:den>
                    </m:f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H" i="1">
                            <a:latin typeface="Cambria Math"/>
                            <a:sym typeface="Symbol"/>
                          </a:rPr>
                          <m:t>𝑚</m:t>
                        </m:r>
                        <m:r>
                          <a:rPr lang="fr-CH" i="1" baseline="-25000">
                            <a:latin typeface="Cambria Math"/>
                            <a:sym typeface="Symbol"/>
                          </a:rPr>
                          <m:t>𝑡𝑜𝑝</m:t>
                        </m:r>
                      </m:num>
                      <m:den>
                        <m:r>
                          <a:rPr lang="fr-CH" i="1">
                            <a:latin typeface="Cambria Math"/>
                            <a:sym typeface="Symbol"/>
                          </a:rPr>
                          <m:t>𝑚</m:t>
                        </m:r>
                        <m:r>
                          <a:rPr lang="fr-CH" i="1" baseline="-25000">
                            <a:latin typeface="Cambria Math"/>
                            <a:sym typeface="Symbol"/>
                          </a:rPr>
                          <m:t>𝑊</m:t>
                        </m:r>
                      </m:den>
                    </m:f>
                  </m:oMath>
                </a14:m>
                <a:r>
                  <a:rPr lang="en-GB" sz="2800" dirty="0"/>
                  <a:t>)</a:t>
                </a:r>
                <a:r>
                  <a:rPr lang="en-GB" sz="2800" baseline="30000" dirty="0"/>
                  <a:t>2 </a:t>
                </a:r>
              </a:p>
              <a:p>
                <a:endParaRPr lang="fr-CH" sz="2800" baseline="30000" dirty="0"/>
              </a:p>
              <a:p>
                <a:pPr marL="285750" indent="-285750">
                  <a:buFont typeface="Wingdings" pitchFamily="2" charset="2"/>
                  <a:buChar char="è"/>
                </a:pPr>
                <a:r>
                  <a:rPr lang="fr-CH" dirty="0">
                    <a:sym typeface="Wingdings" panose="05000000000000000000" pitchFamily="2" charset="2"/>
                  </a:rPr>
                  <a:t>EW </a:t>
                </a:r>
                <a:r>
                  <a:rPr lang="fr-CH" dirty="0" err="1"/>
                  <a:t>precision</a:t>
                </a:r>
                <a:r>
                  <a:rPr lang="fr-CH" dirty="0"/>
                  <a:t> </a:t>
                </a:r>
                <a:r>
                  <a:rPr lang="fr-CH" dirty="0" err="1"/>
                  <a:t>measurements</a:t>
                </a:r>
                <a:r>
                  <a:rPr lang="fr-CH" dirty="0"/>
                  <a:t> as a </a:t>
                </a:r>
                <a:r>
                  <a:rPr lang="fr-CH" dirty="0" err="1"/>
                  <a:t>way</a:t>
                </a:r>
                <a:r>
                  <a:rPr lang="fr-CH" dirty="0"/>
                  <a:t> to </a:t>
                </a:r>
                <a:r>
                  <a:rPr lang="fr-CH" dirty="0" err="1"/>
                  <a:t>investigate</a:t>
                </a:r>
                <a:r>
                  <a:rPr lang="fr-CH" dirty="0"/>
                  <a:t> the existence </a:t>
                </a:r>
              </a:p>
              <a:p>
                <a:r>
                  <a:rPr lang="fr-CH" dirty="0"/>
                  <a:t>of </a:t>
                </a:r>
                <a:r>
                  <a:rPr lang="fr-CH" dirty="0" err="1"/>
                  <a:t>heavy</a:t>
                </a:r>
                <a:r>
                  <a:rPr lang="fr-CH" dirty="0"/>
                  <a:t> </a:t>
                </a:r>
                <a:r>
                  <a:rPr lang="fr-CH" dirty="0" err="1"/>
                  <a:t>physics</a:t>
                </a:r>
                <a:r>
                  <a:rPr lang="fr-CH" dirty="0"/>
                  <a:t> inaccessible </a:t>
                </a:r>
                <a:r>
                  <a:rPr lang="fr-CH" dirty="0" err="1"/>
                  <a:t>directly</a:t>
                </a:r>
                <a:r>
                  <a:rPr lang="fr-CH" dirty="0"/>
                  <a:t> at </a:t>
                </a:r>
                <a:r>
                  <a:rPr lang="fr-CH" dirty="0" err="1"/>
                  <a:t>contemporary</a:t>
                </a:r>
                <a:r>
                  <a:rPr lang="fr-CH" dirty="0"/>
                  <a:t> </a:t>
                </a:r>
                <a:r>
                  <a:rPr lang="fr-CH" dirty="0" err="1"/>
                  <a:t>accelerators</a:t>
                </a:r>
                <a:r>
                  <a:rPr lang="fr-CH" dirty="0"/>
                  <a:t> </a:t>
                </a:r>
              </a:p>
              <a:p>
                <a:r>
                  <a:rPr lang="fr-CH" sz="2800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188641"/>
                <a:ext cx="8064896" cy="3457357"/>
              </a:xfrm>
              <a:prstGeom prst="rect">
                <a:avLst/>
              </a:prstGeom>
              <a:blipFill>
                <a:blip r:embed="rId2"/>
                <a:stretch>
                  <a:fillRect l="-680" t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Description de l'image Martinus Veltman.jpg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23" y="188640"/>
            <a:ext cx="230433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75520" y="3599830"/>
            <a:ext cx="89072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NB This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b="1" dirty="0"/>
              <a:t>not</a:t>
            </a:r>
            <a:r>
              <a:rPr lang="fr-CH" dirty="0"/>
              <a:t> </a:t>
            </a:r>
            <a:r>
              <a:rPr lang="fr-CH" dirty="0" err="1"/>
              <a:t>why</a:t>
            </a:r>
            <a:r>
              <a:rPr lang="fr-CH" dirty="0"/>
              <a:t> the 26.7 km </a:t>
            </a:r>
            <a:r>
              <a:rPr lang="fr-CH" dirty="0" err="1"/>
              <a:t>circumference</a:t>
            </a:r>
            <a:r>
              <a:rPr lang="fr-CH" dirty="0"/>
              <a:t> LEP </a:t>
            </a:r>
            <a:r>
              <a:rPr lang="fr-CH" dirty="0" err="1"/>
              <a:t>was</a:t>
            </a:r>
            <a:r>
              <a:rPr lang="fr-CH" dirty="0"/>
              <a:t> </a:t>
            </a:r>
            <a:r>
              <a:rPr lang="fr-CH" dirty="0" err="1"/>
              <a:t>built</a:t>
            </a:r>
            <a:r>
              <a:rPr lang="fr-CH" dirty="0"/>
              <a:t>. </a:t>
            </a:r>
          </a:p>
          <a:p>
            <a:r>
              <a:rPr lang="fr-CH" dirty="0" err="1"/>
              <a:t>Veltman</a:t>
            </a:r>
            <a:r>
              <a:rPr lang="fr-CH" dirty="0"/>
              <a:t> </a:t>
            </a:r>
            <a:r>
              <a:rPr lang="fr-CH" i="1" dirty="0"/>
              <a:t>lui-même </a:t>
            </a:r>
            <a:r>
              <a:rPr lang="fr-CH" dirty="0" err="1"/>
              <a:t>who</a:t>
            </a:r>
            <a:r>
              <a:rPr lang="fr-CH" dirty="0"/>
              <a:t> </a:t>
            </a:r>
            <a:r>
              <a:rPr lang="fr-CH" dirty="0" err="1"/>
              <a:t>was</a:t>
            </a:r>
            <a:r>
              <a:rPr lang="fr-CH" dirty="0"/>
              <a:t> part of the </a:t>
            </a:r>
            <a:r>
              <a:rPr lang="fr-CH" dirty="0" err="1"/>
              <a:t>committee</a:t>
            </a:r>
            <a:r>
              <a:rPr lang="fr-CH" dirty="0"/>
              <a:t>, </a:t>
            </a:r>
            <a:r>
              <a:rPr lang="fr-CH" dirty="0" err="1"/>
              <a:t>insisted</a:t>
            </a:r>
            <a:r>
              <a:rPr lang="fr-CH" dirty="0"/>
              <a:t> </a:t>
            </a:r>
            <a:r>
              <a:rPr lang="fr-CH" dirty="0" err="1"/>
              <a:t>that</a:t>
            </a:r>
            <a:r>
              <a:rPr lang="fr-CH" dirty="0"/>
              <a:t> </a:t>
            </a:r>
            <a:r>
              <a:rPr lang="fr-CH" dirty="0" err="1"/>
              <a:t>it</a:t>
            </a:r>
            <a:r>
              <a:rPr lang="fr-CH" dirty="0"/>
              <a:t> </a:t>
            </a:r>
            <a:r>
              <a:rPr lang="fr-CH" dirty="0" err="1"/>
              <a:t>should</a:t>
            </a:r>
            <a:r>
              <a:rPr lang="fr-CH" dirty="0"/>
              <a:t> </a:t>
            </a:r>
            <a:r>
              <a:rPr lang="fr-CH" dirty="0" err="1"/>
              <a:t>be</a:t>
            </a:r>
            <a:r>
              <a:rPr lang="fr-CH" dirty="0"/>
              <a:t> large </a:t>
            </a:r>
            <a:r>
              <a:rPr lang="fr-CH" dirty="0" err="1"/>
              <a:t>enough</a:t>
            </a:r>
            <a:r>
              <a:rPr lang="fr-CH" dirty="0"/>
              <a:t> to </a:t>
            </a:r>
          </a:p>
          <a:p>
            <a:r>
              <a:rPr lang="fr-CH" dirty="0" err="1"/>
              <a:t>verify</a:t>
            </a:r>
            <a:r>
              <a:rPr lang="fr-CH" dirty="0"/>
              <a:t> </a:t>
            </a:r>
            <a:r>
              <a:rPr lang="fr-CH" dirty="0" err="1"/>
              <a:t>that</a:t>
            </a:r>
            <a:r>
              <a:rPr lang="fr-CH" dirty="0"/>
              <a:t> W pair production </a:t>
            </a:r>
            <a:r>
              <a:rPr lang="fr-CH" dirty="0" err="1"/>
              <a:t>was</a:t>
            </a:r>
            <a:r>
              <a:rPr lang="fr-CH" dirty="0"/>
              <a:t> not divergent. </a:t>
            </a:r>
          </a:p>
          <a:p>
            <a:endParaRPr lang="fr-CH" dirty="0"/>
          </a:p>
          <a:p>
            <a:r>
              <a:rPr lang="fr-CH" dirty="0"/>
              <a:t>The construction of LEP </a:t>
            </a:r>
            <a:r>
              <a:rPr lang="fr-CH" dirty="0" err="1"/>
              <a:t>was</a:t>
            </a:r>
            <a:r>
              <a:rPr lang="fr-CH" dirty="0"/>
              <a:t> </a:t>
            </a:r>
            <a:r>
              <a:rPr lang="fr-CH" dirty="0" err="1"/>
              <a:t>decided</a:t>
            </a:r>
            <a:r>
              <a:rPr lang="fr-CH" dirty="0"/>
              <a:t> by CERN </a:t>
            </a:r>
            <a:r>
              <a:rPr lang="fr-CH" dirty="0" err="1"/>
              <a:t>council</a:t>
            </a:r>
            <a:r>
              <a:rPr lang="fr-CH" dirty="0"/>
              <a:t> in 1981, </a:t>
            </a:r>
            <a:r>
              <a:rPr lang="fr-CH" b="1" dirty="0" err="1"/>
              <a:t>before</a:t>
            </a:r>
            <a:r>
              <a:rPr lang="fr-CH" dirty="0"/>
              <a:t> the W and Z </a:t>
            </a:r>
          </a:p>
          <a:p>
            <a:r>
              <a:rPr lang="fr-CH" dirty="0" err="1"/>
              <a:t>were</a:t>
            </a:r>
            <a:r>
              <a:rPr lang="fr-CH" dirty="0"/>
              <a:t> </a:t>
            </a:r>
            <a:r>
              <a:rPr lang="fr-CH" dirty="0" err="1"/>
              <a:t>observed</a:t>
            </a:r>
            <a:r>
              <a:rPr lang="fr-CH" dirty="0"/>
              <a:t> at the proton-antiproton </a:t>
            </a:r>
            <a:r>
              <a:rPr lang="fr-CH" dirty="0" err="1"/>
              <a:t>collider</a:t>
            </a:r>
            <a:r>
              <a:rPr lang="fr-CH" dirty="0"/>
              <a:t>! Construction </a:t>
            </a:r>
            <a:r>
              <a:rPr lang="fr-CH" dirty="0" err="1"/>
              <a:t>started</a:t>
            </a:r>
            <a:r>
              <a:rPr lang="fr-CH" dirty="0"/>
              <a:t> in 1983.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9537" y="5661248"/>
            <a:ext cx="507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A </a:t>
            </a:r>
            <a:r>
              <a:rPr lang="fr-CH" dirty="0" err="1"/>
              <a:t>big</a:t>
            </a:r>
            <a:r>
              <a:rPr lang="fr-CH" dirty="0"/>
              <a:t> scare of the time </a:t>
            </a:r>
            <a:r>
              <a:rPr lang="fr-CH" dirty="0" err="1"/>
              <a:t>was</a:t>
            </a:r>
            <a:r>
              <a:rPr lang="fr-CH" dirty="0"/>
              <a:t> the </a:t>
            </a:r>
            <a:r>
              <a:rPr lang="fr-CH" b="1" dirty="0" err="1"/>
              <a:t>number</a:t>
            </a:r>
            <a:r>
              <a:rPr lang="fr-CH" b="1" dirty="0"/>
              <a:t> of neutrinos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857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7568" y="2276873"/>
            <a:ext cx="4077790" cy="394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9496" y="113781"/>
            <a:ext cx="9175653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The Standard Model </a:t>
            </a:r>
            <a:r>
              <a:rPr lang="fr-CH" sz="2000" b="1" dirty="0" err="1">
                <a:solidFill>
                  <a:prstClr val="black"/>
                </a:solidFill>
              </a:rPr>
              <a:t>is</a:t>
            </a:r>
            <a:r>
              <a:rPr lang="fr-CH" sz="2000" b="1" dirty="0">
                <a:solidFill>
                  <a:prstClr val="black"/>
                </a:solidFill>
              </a:rPr>
              <a:t> a </a:t>
            </a:r>
            <a:r>
              <a:rPr lang="fr-CH" sz="2000" b="1" dirty="0" err="1">
                <a:solidFill>
                  <a:prstClr val="black"/>
                </a:solidFill>
              </a:rPr>
              <a:t>very</a:t>
            </a:r>
            <a:r>
              <a:rPr lang="fr-CH" sz="2000" b="1" dirty="0">
                <a:solidFill>
                  <a:prstClr val="black"/>
                </a:solidFill>
              </a:rPr>
              <a:t> consistent and </a:t>
            </a:r>
            <a:r>
              <a:rPr lang="fr-CH" sz="2000" b="1" dirty="0" err="1">
                <a:solidFill>
                  <a:prstClr val="black"/>
                </a:solidFill>
              </a:rPr>
              <a:t>complete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theory</a:t>
            </a:r>
            <a:r>
              <a:rPr lang="fr-CH" sz="2000" b="1" dirty="0">
                <a:solidFill>
                  <a:prstClr val="black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It </a:t>
            </a:r>
            <a:r>
              <a:rPr lang="fr-CH" sz="2000" b="1" dirty="0" err="1">
                <a:solidFill>
                  <a:prstClr val="black"/>
                </a:solidFill>
              </a:rPr>
              <a:t>explains</a:t>
            </a:r>
            <a:r>
              <a:rPr lang="fr-CH" sz="2000" b="1" dirty="0">
                <a:solidFill>
                  <a:prstClr val="black"/>
                </a:solidFill>
              </a:rPr>
              <a:t> all </a:t>
            </a:r>
            <a:r>
              <a:rPr lang="fr-CH" sz="2000" b="1" dirty="0" err="1">
                <a:solidFill>
                  <a:prstClr val="black"/>
                </a:solidFill>
              </a:rPr>
              <a:t>known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collider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phenomena</a:t>
            </a:r>
            <a:r>
              <a:rPr lang="fr-CH" sz="2000" b="1" dirty="0">
                <a:solidFill>
                  <a:prstClr val="black"/>
                </a:solidFill>
              </a:rPr>
              <a:t> and </a:t>
            </a:r>
            <a:r>
              <a:rPr lang="fr-CH" sz="2000" b="1" dirty="0" err="1">
                <a:solidFill>
                  <a:prstClr val="black"/>
                </a:solidFill>
              </a:rPr>
              <a:t>almost</a:t>
            </a:r>
            <a:r>
              <a:rPr lang="fr-CH" sz="2000" b="1" dirty="0">
                <a:solidFill>
                  <a:prstClr val="black"/>
                </a:solidFill>
              </a:rPr>
              <a:t> all </a:t>
            </a:r>
            <a:r>
              <a:rPr lang="fr-CH" sz="2000" b="1" dirty="0" err="1">
                <a:solidFill>
                  <a:prstClr val="black"/>
                </a:solidFill>
              </a:rPr>
              <a:t>particle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physics</a:t>
            </a:r>
            <a:r>
              <a:rPr lang="fr-CH" sz="2000" b="1" dirty="0">
                <a:solidFill>
                  <a:prstClr val="black"/>
                </a:solidFill>
              </a:rPr>
              <a:t> (</a:t>
            </a:r>
            <a:r>
              <a:rPr lang="fr-CH" sz="2000" b="1" dirty="0" err="1">
                <a:solidFill>
                  <a:prstClr val="black"/>
                </a:solidFill>
              </a:rPr>
              <a:t>except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>
                <a:solidFill>
                  <a:prstClr val="black"/>
                </a:solidFill>
                <a:sym typeface="Symbol"/>
              </a:rPr>
              <a:t>’s) 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         – </a:t>
            </a:r>
            <a:r>
              <a:rPr lang="fr-CH" sz="2000" b="1" dirty="0" err="1">
                <a:solidFill>
                  <a:prstClr val="black"/>
                </a:solidFill>
              </a:rPr>
              <a:t>this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was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beautifully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verified</a:t>
            </a:r>
            <a:r>
              <a:rPr lang="fr-CH" sz="2000" b="1" dirty="0">
                <a:solidFill>
                  <a:prstClr val="black"/>
                </a:solidFill>
              </a:rPr>
              <a:t> at LEP, SLC, </a:t>
            </a:r>
            <a:r>
              <a:rPr lang="fr-CH" sz="2000" b="1" dirty="0" err="1">
                <a:solidFill>
                  <a:prstClr val="black"/>
                </a:solidFill>
              </a:rPr>
              <a:t>Tevatron</a:t>
            </a:r>
            <a:r>
              <a:rPr lang="fr-CH" sz="2000" b="1" dirty="0">
                <a:solidFill>
                  <a:prstClr val="black"/>
                </a:solidFill>
              </a:rPr>
              <a:t> and the LHC.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         -- the EWPO radiative corrections </a:t>
            </a:r>
            <a:r>
              <a:rPr lang="fr-CH" sz="2000" b="1" dirty="0" err="1">
                <a:solidFill>
                  <a:prstClr val="black"/>
                </a:solidFill>
              </a:rPr>
              <a:t>predicted</a:t>
            </a:r>
            <a:r>
              <a:rPr lang="fr-CH" sz="2000" b="1" dirty="0">
                <a:solidFill>
                  <a:prstClr val="black"/>
                </a:solidFill>
              </a:rPr>
              <a:t> top and </a:t>
            </a:r>
            <a:r>
              <a:rPr lang="fr-CH" sz="2000" b="1" dirty="0" err="1">
                <a:solidFill>
                  <a:prstClr val="black"/>
                </a:solidFill>
              </a:rPr>
              <a:t>Higgs</a:t>
            </a:r>
            <a:r>
              <a:rPr lang="fr-CH" sz="2000" b="1" dirty="0">
                <a:solidFill>
                  <a:prstClr val="black"/>
                </a:solidFill>
              </a:rPr>
              <a:t> masses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                             </a:t>
            </a:r>
            <a:r>
              <a:rPr lang="fr-CH" sz="2000" b="1" dirty="0" err="1">
                <a:solidFill>
                  <a:prstClr val="black"/>
                </a:solidFill>
              </a:rPr>
              <a:t>assuming</a:t>
            </a:r>
            <a:r>
              <a:rPr lang="fr-CH" sz="2000" b="1" dirty="0">
                <a:solidFill>
                  <a:prstClr val="black"/>
                </a:solidFill>
              </a:rPr>
              <a:t> SM </a:t>
            </a:r>
            <a:r>
              <a:rPr lang="fr-CH" sz="2000" b="1" i="1" dirty="0">
                <a:solidFill>
                  <a:prstClr val="black"/>
                </a:solidFill>
              </a:rPr>
              <a:t>and </a:t>
            </a:r>
            <a:r>
              <a:rPr lang="fr-CH" sz="2000" b="1" i="1" dirty="0" err="1">
                <a:solidFill>
                  <a:prstClr val="black"/>
                </a:solidFill>
              </a:rPr>
              <a:t>nothing</a:t>
            </a:r>
            <a:r>
              <a:rPr lang="fr-CH" sz="2000" b="1" i="1" dirty="0">
                <a:solidFill>
                  <a:prstClr val="black"/>
                </a:solidFill>
              </a:rPr>
              <a:t> </a:t>
            </a:r>
            <a:r>
              <a:rPr lang="fr-CH" sz="2000" b="1" i="1" dirty="0" err="1">
                <a:solidFill>
                  <a:prstClr val="black"/>
                </a:solidFill>
              </a:rPr>
              <a:t>else</a:t>
            </a:r>
            <a:r>
              <a:rPr lang="fr-CH" sz="2000" b="1" i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>
                <a:solidFill>
                  <a:prstClr val="black"/>
                </a:solidFill>
              </a:rPr>
              <a:t>we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can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even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extrapolate</a:t>
            </a:r>
            <a:r>
              <a:rPr lang="fr-CH" sz="2000" b="1" dirty="0">
                <a:solidFill>
                  <a:prstClr val="black"/>
                </a:solidFill>
              </a:rPr>
              <a:t> the Standard Model all the </a:t>
            </a:r>
            <a:r>
              <a:rPr lang="fr-CH" sz="2000" b="1" dirty="0" err="1">
                <a:solidFill>
                  <a:prstClr val="black"/>
                </a:solidFill>
              </a:rPr>
              <a:t>way</a:t>
            </a:r>
            <a:r>
              <a:rPr lang="fr-CH" sz="2000" b="1" dirty="0">
                <a:solidFill>
                  <a:prstClr val="black"/>
                </a:solidFill>
              </a:rPr>
              <a:t> to the </a:t>
            </a:r>
            <a:r>
              <a:rPr lang="fr-CH" sz="2000" b="1" dirty="0" err="1">
                <a:solidFill>
                  <a:prstClr val="black"/>
                </a:solidFill>
              </a:rPr>
              <a:t>the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Plank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scale</a:t>
            </a:r>
            <a:r>
              <a:rPr lang="fr-CH" sz="2000" b="1" dirty="0">
                <a:solidFill>
                  <a:prstClr val="black"/>
                </a:solidFill>
              </a:rPr>
              <a:t> :</a:t>
            </a:r>
            <a:endParaRPr lang="en-GB" sz="2000" b="1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041" y="2052773"/>
            <a:ext cx="3946564" cy="35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426491" y="2668850"/>
            <a:ext cx="1527328" cy="850158"/>
            <a:chOff x="6902492" y="2668849"/>
            <a:chExt cx="1527328" cy="850158"/>
          </a:xfrm>
        </p:grpSpPr>
        <p:sp>
          <p:nvSpPr>
            <p:cNvPr id="5" name="Oval 4"/>
            <p:cNvSpPr/>
            <p:nvPr/>
          </p:nvSpPr>
          <p:spPr>
            <a:xfrm>
              <a:off x="6902492" y="3501007"/>
              <a:ext cx="36000" cy="1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6938492" y="3068959"/>
              <a:ext cx="36004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279184" y="2668849"/>
              <a:ext cx="1150636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CH" sz="2000" dirty="0"/>
                <a:t>FCC 2048</a:t>
              </a:r>
              <a:endParaRPr lang="en-GB" sz="2000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130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7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2242" y="1114054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/>
              <a:t>Is </a:t>
            </a:r>
            <a:r>
              <a:rPr lang="fr-CH" sz="3600" dirty="0" err="1"/>
              <a:t>it</a:t>
            </a:r>
            <a:r>
              <a:rPr lang="fr-CH" sz="3600" dirty="0"/>
              <a:t> the end?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882" y="2060123"/>
            <a:ext cx="4077790" cy="394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0" y="0"/>
            <a:ext cx="9144000" cy="5253540"/>
            <a:chOff x="0" y="0"/>
            <a:chExt cx="9144000" cy="52535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25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90075" y="3239146"/>
              <a:ext cx="4618494" cy="2324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96874" y="4546427"/>
            <a:ext cx="5398253" cy="1472904"/>
            <a:chOff x="1937288" y="4819969"/>
            <a:chExt cx="5398253" cy="1472904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441" y="4873648"/>
              <a:ext cx="5372100" cy="1419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937288" y="4819969"/>
              <a:ext cx="2913681" cy="294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131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896200" y="6165304"/>
            <a:ext cx="266290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Is </a:t>
            </a:r>
            <a:r>
              <a:rPr lang="fr-CH" sz="3600" b="1" dirty="0" err="1">
                <a:solidFill>
                  <a:prstClr val="black"/>
                </a:solidFill>
              </a:rPr>
              <a:t>it</a:t>
            </a:r>
            <a:r>
              <a:rPr lang="fr-CH" sz="3600" b="1" dirty="0">
                <a:solidFill>
                  <a:prstClr val="black"/>
                </a:solidFill>
              </a:rPr>
              <a:t> the end?</a:t>
            </a:r>
          </a:p>
        </p:txBody>
      </p:sp>
    </p:spTree>
    <p:extLst>
      <p:ext uri="{BB962C8B-B14F-4D97-AF65-F5344CB8AC3E}">
        <p14:creationId xmlns:p14="http://schemas.microsoft.com/office/powerpoint/2010/main" val="345622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132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1556" y="1700808"/>
            <a:ext cx="8838940" cy="320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68076" y="980728"/>
            <a:ext cx="2345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/>
              <a:t>Higgs</a:t>
            </a:r>
            <a:r>
              <a:rPr lang="fr-CH" sz="2400" b="1" dirty="0"/>
              <a:t> Production</a:t>
            </a:r>
            <a:endParaRPr lang="en-GB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95600" y="5299639"/>
            <a:ext cx="7350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10</a:t>
            </a:r>
            <a:r>
              <a:rPr lang="de-DE" b="1" baseline="30000" dirty="0"/>
              <a:t>6</a:t>
            </a:r>
            <a:r>
              <a:rPr lang="de-DE" b="1" dirty="0"/>
              <a:t> e</a:t>
            </a:r>
            <a:r>
              <a:rPr lang="de-DE" dirty="0"/>
              <a:t>+</a:t>
            </a:r>
            <a:r>
              <a:rPr lang="de-DE" b="1" dirty="0"/>
              <a:t>e- </a:t>
            </a:r>
            <a:r>
              <a:rPr lang="de-DE" dirty="0"/>
              <a:t>→ </a:t>
            </a:r>
            <a:r>
              <a:rPr lang="de-DE" b="1" dirty="0"/>
              <a:t>ZH events with 5 ab-1</a:t>
            </a:r>
          </a:p>
          <a:p>
            <a:r>
              <a:rPr lang="en-GB" dirty="0"/>
              <a:t>● </a:t>
            </a:r>
            <a:r>
              <a:rPr lang="en-GB" b="1" dirty="0"/>
              <a:t>Target : few per-mil precision, statistics-limited.</a:t>
            </a:r>
          </a:p>
          <a:p>
            <a:r>
              <a:rPr lang="en-GB" dirty="0"/>
              <a:t>● </a:t>
            </a:r>
            <a:r>
              <a:rPr lang="en-GB" b="1" dirty="0"/>
              <a:t>Complemented with 200k events at √s = 350 – 365 GeV</a:t>
            </a:r>
          </a:p>
          <a:p>
            <a:r>
              <a:rPr lang="en-GB" dirty="0"/>
              <a:t>             </a:t>
            </a:r>
            <a:r>
              <a:rPr lang="en-GB" b="1" dirty="0"/>
              <a:t>Of which 30% in the WW fusion channel (useful for the </a:t>
            </a:r>
            <a:r>
              <a:rPr lang="en-GB" dirty="0"/>
              <a:t>Γ</a:t>
            </a:r>
            <a:r>
              <a:rPr lang="en-GB" b="1" baseline="-25000" dirty="0"/>
              <a:t>H</a:t>
            </a:r>
            <a:r>
              <a:rPr lang="en-GB" b="1" dirty="0"/>
              <a:t> precision)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23792" y="443711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own Arrow 8"/>
          <p:cNvSpPr/>
          <p:nvPr/>
        </p:nvSpPr>
        <p:spPr>
          <a:xfrm rot="10800000">
            <a:off x="4004308" y="4450394"/>
            <a:ext cx="219484" cy="274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873635" y="5013177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LEP</a:t>
            </a:r>
            <a:r>
              <a:rPr lang="fr-CH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285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133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s://lh5.googleusercontent.com/bm9GSBOw51cyL1TXac7XmLHHv280eQNIwSn60i7xAWh4-6cw8Ankyf9R38Ou2vDg99fZwySO72zPoe0wobBoDhmqEKSM4qf0OI3BOBdmAp35V_ZESCQDwxp99yGse7c1OjEBSc1o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835" y="-17645"/>
            <a:ext cx="10227365" cy="671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809" y="2862470"/>
            <a:ext cx="17095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table </a:t>
            </a:r>
            <a:r>
              <a:rPr lang="fr-FR" dirty="0" err="1" smtClean="0"/>
              <a:t>from</a:t>
            </a:r>
            <a:r>
              <a:rPr lang="fr-FR" dirty="0" smtClean="0"/>
              <a:t> ESPP briefing book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235913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134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6330" y="1182351"/>
            <a:ext cx="6615017" cy="403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28273" y="4033868"/>
            <a:ext cx="1359988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ym typeface="Symbol"/>
              </a:rPr>
              <a:t>3(stat)~1.4(</a:t>
            </a:r>
            <a:r>
              <a:rPr lang="en-GB" sz="1200" dirty="0" err="1">
                <a:sym typeface="Symbol"/>
              </a:rPr>
              <a:t>syst</a:t>
            </a:r>
            <a:r>
              <a:rPr lang="en-GB" sz="1200" dirty="0">
                <a:sym typeface="Symbol"/>
              </a:rPr>
              <a:t>)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972676" y="5416421"/>
            <a:ext cx="6569555" cy="7571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160" dirty="0">
                <a:solidFill>
                  <a:srgbClr val="FF0000"/>
                </a:solidFill>
              </a:rPr>
              <a:t>(*)</a:t>
            </a:r>
            <a:r>
              <a:rPr lang="fr-CH" sz="2160" dirty="0" err="1">
                <a:solidFill>
                  <a:srgbClr val="FF0000"/>
                </a:solidFill>
              </a:rPr>
              <a:t>see</a:t>
            </a:r>
            <a:r>
              <a:rPr lang="fr-CH" sz="2160" dirty="0">
                <a:solidFill>
                  <a:srgbClr val="FF0000"/>
                </a:solidFill>
              </a:rPr>
              <a:t> M. </a:t>
            </a:r>
            <a:r>
              <a:rPr lang="fr-CH" sz="2160" dirty="0" err="1">
                <a:solidFill>
                  <a:srgbClr val="FF0000"/>
                </a:solidFill>
              </a:rPr>
              <a:t>Selvaggi</a:t>
            </a:r>
            <a:r>
              <a:rPr lang="fr-CH" sz="2160" dirty="0"/>
              <a:t>, 3d  FCC </a:t>
            </a:r>
            <a:r>
              <a:rPr lang="fr-CH" sz="2160" dirty="0" err="1"/>
              <a:t>physics</a:t>
            </a:r>
            <a:r>
              <a:rPr lang="fr-CH" sz="2160" dirty="0"/>
              <a:t> workshop,  </a:t>
            </a:r>
          </a:p>
          <a:p>
            <a:r>
              <a:rPr lang="fr-CH" sz="2160" dirty="0"/>
              <a:t>9% </a:t>
            </a:r>
            <a:r>
              <a:rPr lang="fr-CH" sz="2160" dirty="0" err="1"/>
              <a:t>precision</a:t>
            </a:r>
            <a:r>
              <a:rPr lang="fr-CH" sz="2160" dirty="0"/>
              <a:t> in 3 </a:t>
            </a:r>
            <a:r>
              <a:rPr lang="fr-CH" sz="2160" dirty="0" err="1"/>
              <a:t>years</a:t>
            </a:r>
            <a:r>
              <a:rPr lang="fr-CH" sz="2160" dirty="0"/>
              <a:t> of FCC-</a:t>
            </a:r>
            <a:r>
              <a:rPr lang="fr-CH" sz="2160" dirty="0" err="1"/>
              <a:t>hh</a:t>
            </a:r>
            <a:r>
              <a:rPr lang="fr-CH" sz="2160" dirty="0"/>
              <a:t> running, 2004.03505v1</a:t>
            </a:r>
            <a:endParaRPr lang="en-GB" sz="216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6" y="1308527"/>
            <a:ext cx="4061251" cy="378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7568" y="145435"/>
            <a:ext cx="6763326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dirty="0"/>
              <a:t>High </a:t>
            </a:r>
            <a:r>
              <a:rPr lang="fr-CH" sz="2160" dirty="0" err="1"/>
              <a:t>energy</a:t>
            </a:r>
            <a:r>
              <a:rPr lang="fr-CH" sz="2160" dirty="0"/>
              <a:t> </a:t>
            </a:r>
            <a:r>
              <a:rPr lang="fr-CH" sz="2160" dirty="0" err="1"/>
              <a:t>Higgs</a:t>
            </a:r>
            <a:r>
              <a:rPr lang="fr-CH" sz="2160" dirty="0"/>
              <a:t> </a:t>
            </a:r>
            <a:r>
              <a:rPr lang="fr-CH" sz="2160" dirty="0" err="1"/>
              <a:t>factories</a:t>
            </a:r>
            <a:r>
              <a:rPr lang="fr-CH" sz="2160" dirty="0"/>
              <a:t>:  ILC500, CLIC3000, FCC-</a:t>
            </a:r>
            <a:r>
              <a:rPr lang="fr-CH" sz="2160" dirty="0" err="1"/>
              <a:t>hh</a:t>
            </a:r>
            <a:r>
              <a:rPr lang="fr-CH" sz="2160" dirty="0"/>
              <a:t>. </a:t>
            </a:r>
          </a:p>
          <a:p>
            <a:r>
              <a:rPr lang="fr-CH" sz="2160" dirty="0"/>
              <a:t>                                       </a:t>
            </a:r>
            <a:r>
              <a:rPr lang="fr-CH" sz="2160" b="1" u="sng" dirty="0"/>
              <a:t>FCC-</a:t>
            </a:r>
            <a:r>
              <a:rPr lang="fr-CH" sz="2160" b="1" u="sng" dirty="0" err="1"/>
              <a:t>ee</a:t>
            </a:r>
            <a:r>
              <a:rPr lang="fr-CH" sz="2160" b="1" u="sng" dirty="0"/>
              <a:t> + FCC-</a:t>
            </a:r>
            <a:r>
              <a:rPr lang="fr-CH" sz="2160" b="1" u="sng" dirty="0" err="1"/>
              <a:t>hh</a:t>
            </a:r>
            <a:r>
              <a:rPr lang="fr-CH" sz="2160" b="1" u="sng" dirty="0"/>
              <a:t> </a:t>
            </a:r>
            <a:r>
              <a:rPr lang="fr-CH" sz="2160" b="1" u="sng" dirty="0" err="1" smtClean="0"/>
              <a:t>is</a:t>
            </a:r>
            <a:r>
              <a:rPr lang="fr-CH" sz="2160" b="1" u="sng" dirty="0" smtClean="0"/>
              <a:t> </a:t>
            </a:r>
            <a:r>
              <a:rPr lang="fr-CH" sz="2160" b="1" u="sng" dirty="0" err="1" smtClean="0"/>
              <a:t>very</a:t>
            </a:r>
            <a:r>
              <a:rPr lang="fr-CH" sz="2160" b="1" u="sng" dirty="0" smtClean="0"/>
              <a:t> </a:t>
            </a:r>
            <a:r>
              <a:rPr lang="fr-CH" sz="2160" b="1" u="sng" dirty="0" err="1" smtClean="0"/>
              <a:t>competitive</a:t>
            </a:r>
            <a:r>
              <a:rPr lang="fr-CH" sz="2160" b="1" u="sng" dirty="0" smtClean="0"/>
              <a:t> </a:t>
            </a:r>
            <a:endParaRPr lang="en-GB" sz="216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911425" y="5089347"/>
            <a:ext cx="3423181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dirty="0"/>
              <a:t>FCC-</a:t>
            </a:r>
            <a:r>
              <a:rPr lang="fr-CH" sz="2160" dirty="0" err="1"/>
              <a:t>hh</a:t>
            </a:r>
            <a:r>
              <a:rPr lang="fr-CH" sz="2160" dirty="0"/>
              <a:t> &gt; 10</a:t>
            </a:r>
            <a:r>
              <a:rPr lang="fr-CH" sz="2160" baseline="30000" dirty="0"/>
              <a:t>10</a:t>
            </a:r>
            <a:r>
              <a:rPr lang="fr-CH" sz="2160" dirty="0"/>
              <a:t> H </a:t>
            </a:r>
            <a:r>
              <a:rPr lang="fr-CH" sz="2160" dirty="0" err="1"/>
              <a:t>produced</a:t>
            </a:r>
            <a:r>
              <a:rPr lang="fr-CH" sz="2160" dirty="0"/>
              <a:t>, +</a:t>
            </a:r>
          </a:p>
          <a:p>
            <a:r>
              <a:rPr lang="fr-CH" sz="2160" dirty="0"/>
              <a:t>FCC-</a:t>
            </a:r>
            <a:r>
              <a:rPr lang="fr-CH" sz="2160" dirty="0" err="1"/>
              <a:t>ee</a:t>
            </a:r>
            <a:r>
              <a:rPr lang="fr-CH" sz="2160" dirty="0"/>
              <a:t> </a:t>
            </a:r>
            <a:r>
              <a:rPr lang="fr-CH" sz="2160" dirty="0" err="1"/>
              <a:t>measurement</a:t>
            </a:r>
            <a:r>
              <a:rPr lang="fr-CH" sz="2160" dirty="0"/>
              <a:t> of </a:t>
            </a:r>
            <a:r>
              <a:rPr lang="fr-CH" sz="2160" dirty="0" err="1"/>
              <a:t>g</a:t>
            </a:r>
            <a:r>
              <a:rPr lang="fr-CH" sz="2160" baseline="-25000" dirty="0" err="1"/>
              <a:t>HZZ</a:t>
            </a:r>
            <a:r>
              <a:rPr lang="fr-CH" sz="2160" baseline="-25000" dirty="0"/>
              <a:t> </a:t>
            </a:r>
          </a:p>
          <a:p>
            <a:pPr marL="342900" indent="-342900">
              <a:buFont typeface="Wingdings"/>
              <a:buChar char="à"/>
            </a:pPr>
            <a:r>
              <a:rPr lang="fr-CH" sz="2160" dirty="0">
                <a:sym typeface="Wingdings" panose="05000000000000000000" pitchFamily="2" charset="2"/>
              </a:rPr>
              <a:t>  </a:t>
            </a:r>
            <a:r>
              <a:rPr lang="fr-CH" sz="2160" dirty="0" err="1">
                <a:sym typeface="Wingdings" panose="05000000000000000000" pitchFamily="2" charset="2"/>
              </a:rPr>
              <a:t>g</a:t>
            </a:r>
            <a:r>
              <a:rPr lang="fr-CH" sz="1920" baseline="-25000" dirty="0" err="1">
                <a:sym typeface="Wingdings" panose="05000000000000000000" pitchFamily="2" charset="2"/>
              </a:rPr>
              <a:t>HHH</a:t>
            </a:r>
            <a:r>
              <a:rPr lang="fr-CH" sz="1920" dirty="0">
                <a:sym typeface="Wingdings" panose="05000000000000000000" pitchFamily="2" charset="2"/>
              </a:rPr>
              <a:t> , </a:t>
            </a:r>
            <a:r>
              <a:rPr lang="fr-CH" sz="1920" dirty="0" err="1">
                <a:sym typeface="Wingdings" panose="05000000000000000000" pitchFamily="2" charset="2"/>
              </a:rPr>
              <a:t>g</a:t>
            </a:r>
            <a:r>
              <a:rPr lang="fr-CH" sz="1920" baseline="-25000" dirty="0" err="1">
                <a:sym typeface="Wingdings" panose="05000000000000000000" pitchFamily="2" charset="2"/>
              </a:rPr>
              <a:t>H</a:t>
            </a:r>
            <a:r>
              <a:rPr lang="fr-CH" sz="1920" baseline="-25000" dirty="0">
                <a:sym typeface="Symbol"/>
              </a:rPr>
              <a:t>  </a:t>
            </a:r>
            <a:r>
              <a:rPr lang="fr-CH" sz="1920" dirty="0">
                <a:sym typeface="Symbol"/>
              </a:rPr>
              <a:t>,</a:t>
            </a:r>
            <a:r>
              <a:rPr lang="fr-CH" sz="1920" baseline="-25000" dirty="0">
                <a:sym typeface="Symbol"/>
              </a:rPr>
              <a:t> </a:t>
            </a:r>
            <a:r>
              <a:rPr lang="fr-CH" sz="1920" dirty="0" err="1">
                <a:sym typeface="Wingdings" panose="05000000000000000000" pitchFamily="2" charset="2"/>
              </a:rPr>
              <a:t>g</a:t>
            </a:r>
            <a:r>
              <a:rPr lang="fr-CH" sz="1920" baseline="-25000" dirty="0" err="1">
                <a:sym typeface="Wingdings" panose="05000000000000000000" pitchFamily="2" charset="2"/>
              </a:rPr>
              <a:t>H</a:t>
            </a:r>
            <a:r>
              <a:rPr lang="fr-CH" sz="1920" baseline="-25000" dirty="0" err="1">
                <a:sym typeface="Symbol"/>
              </a:rPr>
              <a:t>Z</a:t>
            </a:r>
            <a:r>
              <a:rPr lang="fr-CH" sz="1920" baseline="-25000" dirty="0">
                <a:sym typeface="Symbol"/>
              </a:rPr>
              <a:t>  </a:t>
            </a:r>
            <a:r>
              <a:rPr lang="fr-CH" sz="1920" dirty="0">
                <a:sym typeface="Symbol"/>
              </a:rPr>
              <a:t>, </a:t>
            </a:r>
            <a:r>
              <a:rPr lang="fr-CH" sz="1920" dirty="0" err="1">
                <a:sym typeface="Symbol"/>
              </a:rPr>
              <a:t>g</a:t>
            </a:r>
            <a:r>
              <a:rPr lang="fr-CH" sz="1920" baseline="-25000" dirty="0" err="1">
                <a:sym typeface="Symbol"/>
              </a:rPr>
              <a:t>H</a:t>
            </a:r>
            <a:r>
              <a:rPr lang="fr-CH" sz="1920" baseline="-25000" dirty="0">
                <a:sym typeface="Symbol"/>
              </a:rPr>
              <a:t>  </a:t>
            </a:r>
            <a:r>
              <a:rPr lang="fr-CH" sz="1920" dirty="0">
                <a:sym typeface="Symbol"/>
              </a:rPr>
              <a:t>,</a:t>
            </a:r>
            <a:r>
              <a:rPr lang="fr-CH" sz="1920" baseline="-25000" dirty="0">
                <a:sym typeface="Symbol"/>
              </a:rPr>
              <a:t>  </a:t>
            </a:r>
            <a:r>
              <a:rPr lang="fr-CH" sz="1920" dirty="0" err="1">
                <a:sym typeface="Symbol"/>
              </a:rPr>
              <a:t>BR</a:t>
            </a:r>
            <a:r>
              <a:rPr lang="fr-CH" sz="1920" baseline="-25000" dirty="0" err="1">
                <a:sym typeface="Symbol"/>
              </a:rPr>
              <a:t>inv</a:t>
            </a:r>
            <a:endParaRPr lang="en-GB" sz="216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0675710" y="2651314"/>
            <a:ext cx="649537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2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}</a:t>
            </a:r>
            <a:endParaRPr lang="en-GB" sz="1152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75709" y="1095942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3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}</a:t>
            </a:r>
            <a:endParaRPr lang="en-GB" sz="13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94167" y="2051554"/>
            <a:ext cx="46038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dirty="0" err="1">
                <a:solidFill>
                  <a:srgbClr val="FF0000"/>
                </a:solidFill>
              </a:rPr>
              <a:t>ee</a:t>
            </a:r>
            <a:endParaRPr lang="en-GB" sz="216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94167" y="3429000"/>
            <a:ext cx="4764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dirty="0" err="1">
                <a:solidFill>
                  <a:srgbClr val="0000FF"/>
                </a:solidFill>
              </a:rPr>
              <a:t>hh</a:t>
            </a:r>
            <a:endParaRPr lang="en-GB" sz="216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48528" y="4246405"/>
            <a:ext cx="415498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b="1" dirty="0" err="1">
                <a:solidFill>
                  <a:srgbClr val="FF0000"/>
                </a:solidFill>
              </a:rPr>
              <a:t>ee</a:t>
            </a:r>
            <a:endParaRPr lang="en-US" sz="1680" b="1" dirty="0">
              <a:solidFill>
                <a:srgbClr val="FF0000"/>
              </a:solidFill>
            </a:endParaRPr>
          </a:p>
          <a:p>
            <a:r>
              <a:rPr lang="en-US" sz="1680" b="1" dirty="0" err="1">
                <a:solidFill>
                  <a:srgbClr val="0070C0"/>
                </a:solidFill>
              </a:rPr>
              <a:t>hh</a:t>
            </a:r>
            <a:endParaRPr lang="en-US" sz="1680" b="1" dirty="0">
              <a:solidFill>
                <a:srgbClr val="0070C0"/>
              </a:solidFill>
            </a:endParaRPr>
          </a:p>
          <a:p>
            <a:r>
              <a:rPr lang="en-US" sz="1680" dirty="0" err="1">
                <a:solidFill>
                  <a:srgbClr val="FF0000"/>
                </a:solidFill>
              </a:rPr>
              <a:t>ee</a:t>
            </a:r>
            <a:endParaRPr lang="en-US" sz="168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1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6014-58A6-C14C-9937-EAAA316E3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at the intensity frontier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E98DF-68C5-874E-BF9F-907A0FFC1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TeraZ</a:t>
            </a:r>
            <a:r>
              <a:rPr lang="en-GB" dirty="0"/>
              <a:t> offers four additional pillars to the FCC-</a:t>
            </a:r>
            <a:r>
              <a:rPr lang="en-GB" dirty="0" err="1"/>
              <a:t>ee</a:t>
            </a:r>
            <a:r>
              <a:rPr lang="en-GB" dirty="0"/>
              <a:t> physics programme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6185-3693-C440-853C-0FEC66F0A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21903-9A5A-F44B-90E2-541D5469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162A5-17E9-8A4B-ACC9-26ECEE4A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8F37CEC-7426-473D-BB9A-C0489BA294D7}" type="slidenum">
              <a:rPr kumimoji="1" lang="en-US" altLang="en-US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135</a:t>
            </a:fld>
            <a:endParaRPr kumimoji="1" lang="en-US" alt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F70CA-F824-9642-8747-CEE69456848A}"/>
              </a:ext>
            </a:extLst>
          </p:cNvPr>
          <p:cNvSpPr txBox="1"/>
          <p:nvPr/>
        </p:nvSpPr>
        <p:spPr>
          <a:xfrm>
            <a:off x="1251232" y="1446038"/>
            <a:ext cx="5335756" cy="2056973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b="1" dirty="0">
                <a:solidFill>
                  <a:srgbClr val="000000"/>
                </a:solidFill>
                <a:latin typeface="Corbel"/>
              </a:rPr>
              <a:t>Flavour physics programme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Enormous statistics 10</a:t>
            </a:r>
            <a:r>
              <a:rPr kumimoji="1" lang="en-GB" sz="1596" baseline="30000" dirty="0">
                <a:solidFill>
                  <a:srgbClr val="000000"/>
                </a:solidFill>
                <a:latin typeface="Corbel"/>
              </a:rPr>
              <a:t>12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 bb, cc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Clean environment, favourable kinematics (boost)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Small beam pipe radius (vertexing)</a:t>
            </a:r>
          </a:p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GB" sz="1596" dirty="0">
              <a:solidFill>
                <a:srgbClr val="000000"/>
              </a:solidFill>
              <a:latin typeface="Corbel"/>
            </a:endParaRP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Flavour EWPOs (R</a:t>
            </a:r>
            <a:r>
              <a:rPr kumimoji="1" lang="en-GB" sz="1596" baseline="-25000" dirty="0">
                <a:solidFill>
                  <a:srgbClr val="000000"/>
                </a:solidFill>
                <a:latin typeface="Corbel"/>
              </a:rPr>
              <a:t>b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, </a:t>
            </a:r>
            <a:r>
              <a:rPr kumimoji="1" lang="en-GB" sz="1596" dirty="0" err="1">
                <a:solidFill>
                  <a:srgbClr val="000000"/>
                </a:solidFill>
                <a:latin typeface="Corbel"/>
              </a:rPr>
              <a:t>A</a:t>
            </a:r>
            <a:r>
              <a:rPr kumimoji="1" lang="en-GB" sz="1596" baseline="-25000" dirty="0" err="1">
                <a:solidFill>
                  <a:srgbClr val="000000"/>
                </a:solidFill>
                <a:latin typeface="Corbel"/>
              </a:rPr>
              <a:t>FB</a:t>
            </a:r>
            <a:r>
              <a:rPr kumimoji="1" lang="en-GB" sz="1596" baseline="30000" dirty="0" err="1">
                <a:solidFill>
                  <a:srgbClr val="000000"/>
                </a:solidFill>
                <a:latin typeface="Corbel"/>
              </a:rPr>
              <a:t>b,c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) : large improvements </a:t>
            </a:r>
            <a:r>
              <a:rPr kumimoji="1" lang="en-GB" sz="1596" dirty="0" err="1">
                <a:solidFill>
                  <a:srgbClr val="000000"/>
                </a:solidFill>
                <a:latin typeface="Corbel"/>
              </a:rPr>
              <a:t>wrt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 LEP</a:t>
            </a: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CKM matrix, CP violation in neutral B mesons</a:t>
            </a: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Flavour anomalies in, e.g., b ➝ </a:t>
            </a:r>
            <a:r>
              <a:rPr kumimoji="1" lang="en-GB" sz="1596" dirty="0" err="1">
                <a:solidFill>
                  <a:srgbClr val="000000"/>
                </a:solidFill>
                <a:latin typeface="Corbel"/>
              </a:rPr>
              <a:t>s</a:t>
            </a:r>
            <a:r>
              <a:rPr kumimoji="1" lang="en-GB" sz="1596" dirty="0" err="1">
                <a:solidFill>
                  <a:srgbClr val="000000"/>
                </a:solidFill>
                <a:latin typeface="Symbol" pitchFamily="2" charset="2"/>
              </a:rPr>
              <a:t>tt</a:t>
            </a:r>
            <a:endParaRPr kumimoji="1" lang="en-GB" sz="1596" dirty="0">
              <a:solidFill>
                <a:srgbClr val="000000"/>
              </a:solidFill>
              <a:latin typeface="Symbol" pitchFamily="2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EE1982-951F-764F-8CCF-87B3C51EC910}"/>
              </a:ext>
            </a:extLst>
          </p:cNvPr>
          <p:cNvSpPr txBox="1"/>
          <p:nvPr/>
        </p:nvSpPr>
        <p:spPr>
          <a:xfrm>
            <a:off x="767890" y="3878005"/>
            <a:ext cx="4975145" cy="2302553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b="1" dirty="0">
                <a:solidFill>
                  <a:srgbClr val="000000"/>
                </a:solidFill>
                <a:latin typeface="Corbel"/>
              </a:rPr>
              <a:t>Tau physics programme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Enormous statistics: 1.7 10</a:t>
            </a:r>
            <a:r>
              <a:rPr kumimoji="1" lang="en-GB" sz="1596" baseline="30000" dirty="0">
                <a:solidFill>
                  <a:srgbClr val="000000"/>
                </a:solidFill>
                <a:latin typeface="Corbel"/>
              </a:rPr>
              <a:t>11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 </a:t>
            </a:r>
            <a:r>
              <a:rPr kumimoji="1" lang="en-GB" sz="1596" dirty="0" err="1">
                <a:solidFill>
                  <a:srgbClr val="000000"/>
                </a:solidFill>
                <a:latin typeface="Symbol" pitchFamily="2" charset="2"/>
              </a:rPr>
              <a:t>tt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 events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Clean environment, boost, vertexing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Much improved measurement of mass, lifetime, BR’s</a:t>
            </a:r>
          </a:p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GB" sz="1596" dirty="0">
              <a:solidFill>
                <a:srgbClr val="000000"/>
              </a:solidFill>
              <a:latin typeface="Corbel"/>
            </a:endParaRP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Symbol" pitchFamily="2" charset="2"/>
              </a:rPr>
              <a:t>t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-based EWPOs (R</a:t>
            </a:r>
            <a:r>
              <a:rPr kumimoji="1" lang="en-GB" sz="1596" baseline="-25000" dirty="0">
                <a:solidFill>
                  <a:srgbClr val="000000"/>
                </a:solidFill>
                <a:latin typeface="Symbol" pitchFamily="2" charset="2"/>
              </a:rPr>
              <a:t>t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, </a:t>
            </a:r>
            <a:r>
              <a:rPr kumimoji="1" lang="en-GB" sz="1596" dirty="0" err="1">
                <a:solidFill>
                  <a:srgbClr val="000000"/>
                </a:solidFill>
                <a:latin typeface="Corbel"/>
              </a:rPr>
              <a:t>A</a:t>
            </a:r>
            <a:r>
              <a:rPr kumimoji="1" lang="en-GB" sz="1596" baseline="-25000" dirty="0" err="1">
                <a:solidFill>
                  <a:srgbClr val="000000"/>
                </a:solidFill>
                <a:latin typeface="Corbel"/>
              </a:rPr>
              <a:t>FB</a:t>
            </a:r>
            <a:r>
              <a:rPr kumimoji="1" lang="en-GB" sz="1596" baseline="30000" dirty="0" err="1">
                <a:solidFill>
                  <a:srgbClr val="000000"/>
                </a:solidFill>
                <a:latin typeface="Corbel"/>
              </a:rPr>
              <a:t>pol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, P</a:t>
            </a:r>
            <a:r>
              <a:rPr kumimoji="1" lang="en-GB" sz="1596" baseline="-25000" dirty="0">
                <a:solidFill>
                  <a:srgbClr val="000000"/>
                </a:solidFill>
                <a:latin typeface="Symbol" pitchFamily="2" charset="2"/>
              </a:rPr>
              <a:t>t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)</a:t>
            </a: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Lepton universality violation tests</a:t>
            </a: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PMNS matrix unitarity</a:t>
            </a: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Light-heavy neutrino mixing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6F6B7-8377-6744-B5F8-262B977B5006}"/>
              </a:ext>
            </a:extLst>
          </p:cNvPr>
          <p:cNvSpPr txBox="1"/>
          <p:nvPr/>
        </p:nvSpPr>
        <p:spPr>
          <a:xfrm>
            <a:off x="6598914" y="3863280"/>
            <a:ext cx="4708443" cy="2302553"/>
          </a:xfrm>
          <a:prstGeom prst="rect">
            <a:avLst/>
          </a:prstGeom>
          <a:solidFill>
            <a:srgbClr val="C9EEC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b="1" dirty="0">
                <a:solidFill>
                  <a:srgbClr val="000000"/>
                </a:solidFill>
                <a:latin typeface="Corbel"/>
              </a:rPr>
              <a:t>Rare/BSM processes, e.g. Feebly Coupled Particles</a:t>
            </a:r>
          </a:p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Intensity frontier offers the opportunity to directly </a:t>
            </a:r>
          </a:p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observe new feebly interacting particles below </a:t>
            </a:r>
            <a:r>
              <a:rPr kumimoji="1" lang="en-GB" sz="1596" dirty="0" err="1">
                <a:solidFill>
                  <a:srgbClr val="000000"/>
                </a:solidFill>
                <a:latin typeface="Corbel"/>
              </a:rPr>
              <a:t>m</a:t>
            </a:r>
            <a:r>
              <a:rPr kumimoji="1" lang="en-GB" sz="1596" baseline="-25000" dirty="0" err="1">
                <a:solidFill>
                  <a:srgbClr val="000000"/>
                </a:solidFill>
                <a:latin typeface="Corbel"/>
              </a:rPr>
              <a:t>Z</a:t>
            </a:r>
            <a:endParaRPr kumimoji="1" lang="en-GB" sz="1596" dirty="0">
              <a:solidFill>
                <a:srgbClr val="000000"/>
              </a:solidFill>
              <a:latin typeface="Corbel"/>
            </a:endParaRP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Signature: long lifetimes (LLP’s)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Other ultra-rare Z (and W) decays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1" lang="en-GB" sz="1596" dirty="0">
              <a:solidFill>
                <a:srgbClr val="000000"/>
              </a:solidFill>
              <a:latin typeface="Corbel"/>
            </a:endParaRP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Axion-like particles</a:t>
            </a: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Dark photons</a:t>
            </a: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Heavy Neutral Leptons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290DF-E046-1B4D-9353-413C8F05CE23}"/>
              </a:ext>
            </a:extLst>
          </p:cNvPr>
          <p:cNvSpPr txBox="1"/>
          <p:nvPr/>
        </p:nvSpPr>
        <p:spPr>
          <a:xfrm rot="20222863">
            <a:off x="4856666" y="3434416"/>
            <a:ext cx="2510624" cy="653769"/>
          </a:xfrm>
          <a:prstGeom prst="rect">
            <a:avLst/>
          </a:prstGeom>
          <a:solidFill>
            <a:srgbClr val="F9E6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824" b="1" dirty="0">
                <a:solidFill>
                  <a:srgbClr val="7030A0"/>
                </a:solidFill>
                <a:latin typeface="Corbel"/>
              </a:rPr>
              <a:t>Often statistics-limited</a:t>
            </a:r>
          </a:p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824" b="1" dirty="0">
                <a:solidFill>
                  <a:srgbClr val="7030A0"/>
                </a:solidFill>
                <a:latin typeface="Corbel"/>
              </a:rPr>
              <a:t>5. 10</a:t>
            </a:r>
            <a:r>
              <a:rPr kumimoji="1" lang="en-GB" sz="1824" b="1" baseline="30000" dirty="0">
                <a:solidFill>
                  <a:srgbClr val="7030A0"/>
                </a:solidFill>
                <a:latin typeface="Corbel"/>
              </a:rPr>
              <a:t>12</a:t>
            </a:r>
            <a:r>
              <a:rPr kumimoji="1" lang="en-GB" sz="1824" b="1" dirty="0">
                <a:solidFill>
                  <a:srgbClr val="7030A0"/>
                </a:solidFill>
                <a:latin typeface="Corbel"/>
              </a:rPr>
              <a:t> Z is a minimum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04BAF-DFAA-934C-ADCD-CBB06D41D147}"/>
              </a:ext>
            </a:extLst>
          </p:cNvPr>
          <p:cNvSpPr txBox="1"/>
          <p:nvPr/>
        </p:nvSpPr>
        <p:spPr>
          <a:xfrm>
            <a:off x="7398839" y="1446039"/>
            <a:ext cx="3966670" cy="1811393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b="1" dirty="0">
                <a:solidFill>
                  <a:srgbClr val="000000"/>
                </a:solidFill>
                <a:latin typeface="Corbel"/>
              </a:rPr>
              <a:t>QCD programme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Enormous statistics with Z ➝𝓁𝓁, </a:t>
            </a:r>
            <a:r>
              <a:rPr kumimoji="1" lang="en-GB" sz="1596" dirty="0" err="1">
                <a:solidFill>
                  <a:srgbClr val="000000"/>
                </a:solidFill>
                <a:latin typeface="Corbel"/>
              </a:rPr>
              <a:t>qq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(g)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Complemented by 100,000 H ➝ gg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1" lang="en-GB" sz="1596" dirty="0">
              <a:solidFill>
                <a:srgbClr val="000000"/>
              </a:solidFill>
              <a:latin typeface="Corbel"/>
            </a:endParaRP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 err="1">
                <a:solidFill>
                  <a:srgbClr val="000000"/>
                </a:solidFill>
                <a:latin typeface="Symbol" pitchFamily="2" charset="2"/>
              </a:rPr>
              <a:t>a</a:t>
            </a:r>
            <a:r>
              <a:rPr kumimoji="1" lang="en-GB" sz="1596" baseline="-25000" dirty="0" err="1">
                <a:solidFill>
                  <a:srgbClr val="000000"/>
                </a:solidFill>
                <a:latin typeface="Corbel"/>
              </a:rPr>
              <a:t>S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(</a:t>
            </a:r>
            <a:r>
              <a:rPr kumimoji="1" lang="en-GB" sz="1596" dirty="0" err="1">
                <a:solidFill>
                  <a:srgbClr val="000000"/>
                </a:solidFill>
                <a:latin typeface="Corbel"/>
              </a:rPr>
              <a:t>m</a:t>
            </a:r>
            <a:r>
              <a:rPr kumimoji="1" lang="en-GB" sz="1596" baseline="-25000" dirty="0" err="1">
                <a:solidFill>
                  <a:srgbClr val="000000"/>
                </a:solidFill>
                <a:latin typeface="Corbel"/>
              </a:rPr>
              <a:t>Z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) with per-mil accuracy</a:t>
            </a: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Quark and gluon fragmentation studies</a:t>
            </a: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Clean non-perturbative QCD studies</a:t>
            </a:r>
          </a:p>
        </p:txBody>
      </p:sp>
    </p:spTree>
    <p:extLst>
      <p:ext uri="{BB962C8B-B14F-4D97-AF65-F5344CB8AC3E}">
        <p14:creationId xmlns:p14="http://schemas.microsoft.com/office/powerpoint/2010/main" val="17367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6014-58A6-C14C-9937-EAAA316E3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at the intensity frontier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E98DF-68C5-874E-BF9F-907A0FFC1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… which in turn provide specific detector requirements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6185-3693-C440-853C-0FEC66F0A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16.03.2025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21903-9A5A-F44B-90E2-541D5469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A. Blondel EW measurements and neutrinos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162A5-17E9-8A4B-ACC9-26ECEE4A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8F37CEC-7426-473D-BB9A-C0489BA294D7}" type="slidenum">
              <a:rPr kumimoji="1" lang="en-US" altLang="en-US">
                <a:solidFill>
                  <a:srgbClr val="000000"/>
                </a:solidFill>
                <a:latin typeface="Arial" charset="0"/>
              </a:rPr>
              <a:pPr defTabSz="10422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136</a:t>
            </a:fld>
            <a:endParaRPr kumimoji="1" lang="en-US" alt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5A1C4-2BFA-B540-8ABE-B74A84FF48FE}"/>
              </a:ext>
            </a:extLst>
          </p:cNvPr>
          <p:cNvSpPr txBox="1"/>
          <p:nvPr/>
        </p:nvSpPr>
        <p:spPr>
          <a:xfrm>
            <a:off x="1678095" y="1518170"/>
            <a:ext cx="4495461" cy="2056973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b="1" dirty="0">
                <a:solidFill>
                  <a:srgbClr val="000000"/>
                </a:solidFill>
                <a:latin typeface="Corbel"/>
              </a:rPr>
              <a:t>Flavour physics programme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1" lang="en-GB" sz="1596" dirty="0">
              <a:solidFill>
                <a:srgbClr val="000000"/>
              </a:solidFill>
              <a:latin typeface="Corbel"/>
            </a:endParaRP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Formidable vertexing ability;  b, c, s tagging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Superb electromagnetic energy resolution 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Hadron identification covering the momentum </a:t>
            </a:r>
          </a:p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        range expected at the Z resonance</a:t>
            </a:r>
          </a:p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GB" sz="1596" dirty="0">
              <a:solidFill>
                <a:srgbClr val="000000"/>
              </a:solidFill>
              <a:latin typeface="Corbel"/>
            </a:endParaRPr>
          </a:p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GB" sz="1596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5F0D3-811B-7640-B5C4-589683AD80D7}"/>
              </a:ext>
            </a:extLst>
          </p:cNvPr>
          <p:cNvSpPr txBox="1"/>
          <p:nvPr/>
        </p:nvSpPr>
        <p:spPr>
          <a:xfrm>
            <a:off x="871959" y="3776424"/>
            <a:ext cx="4767011" cy="2056973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b="1" dirty="0">
                <a:solidFill>
                  <a:srgbClr val="000000"/>
                </a:solidFill>
                <a:latin typeface="Corbel"/>
              </a:rPr>
              <a:t>Tau physics programme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1" lang="en-GB" sz="1596" dirty="0">
              <a:solidFill>
                <a:srgbClr val="000000"/>
              </a:solidFill>
              <a:latin typeface="Corbel"/>
            </a:endParaRP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Momentum resolution </a:t>
            </a:r>
          </a:p>
          <a:p>
            <a:pPr marL="609228" lvl="1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Mass measurement, LFV search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Precise knowledge of vertex detector dimensions</a:t>
            </a:r>
          </a:p>
          <a:p>
            <a:pPr marL="609228" lvl="1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Lifetime measurement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Tracker and ECAL granularity and e</a:t>
            </a:r>
            <a:r>
              <a:rPr kumimoji="1" lang="en-GB" sz="1596" dirty="0">
                <a:solidFill>
                  <a:srgbClr val="000000"/>
                </a:solidFill>
                <a:latin typeface="Symbol" pitchFamily="2" charset="2"/>
              </a:rPr>
              <a:t>/m/p</a:t>
            </a: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 separation</a:t>
            </a:r>
          </a:p>
          <a:p>
            <a:pPr marL="609228" lvl="1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BR measurements, EWPOs, spectral 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9F00A-5CE4-1640-BEB4-2435B130A501}"/>
              </a:ext>
            </a:extLst>
          </p:cNvPr>
          <p:cNvSpPr txBox="1"/>
          <p:nvPr/>
        </p:nvSpPr>
        <p:spPr>
          <a:xfrm>
            <a:off x="6559609" y="3689568"/>
            <a:ext cx="5180393" cy="2056973"/>
          </a:xfrm>
          <a:prstGeom prst="rect">
            <a:avLst/>
          </a:prstGeom>
          <a:solidFill>
            <a:srgbClr val="C9EEC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b="1" dirty="0">
                <a:solidFill>
                  <a:srgbClr val="000000"/>
                </a:solidFill>
                <a:latin typeface="Corbel"/>
              </a:rPr>
              <a:t>Rare/BSM processes, e.g. Feebly Coupled Particles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1" lang="en-GB" sz="1596" dirty="0">
              <a:solidFill>
                <a:srgbClr val="000000"/>
              </a:solidFill>
              <a:latin typeface="Corbel"/>
            </a:endParaRP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Sensitivity to far-detached vertices (mm ➝ m)</a:t>
            </a:r>
          </a:p>
          <a:p>
            <a:pPr marL="1000065" lvl="1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Tracking: more layers, continuous tracking</a:t>
            </a:r>
          </a:p>
          <a:p>
            <a:pPr marL="1000065" lvl="1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Calorimetry: granularity, tracking capability</a:t>
            </a: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Larger decay lengths ⇒ extended detector volume</a:t>
            </a:r>
          </a:p>
          <a:p>
            <a:pPr marL="390837" indent="-390837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Full acceptance ⇒ Detector hermeticity</a:t>
            </a:r>
          </a:p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GB" sz="1596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259C0D-A671-094A-8D1A-49ADA3A5B798}"/>
              </a:ext>
            </a:extLst>
          </p:cNvPr>
          <p:cNvSpPr txBox="1"/>
          <p:nvPr/>
        </p:nvSpPr>
        <p:spPr>
          <a:xfrm>
            <a:off x="7746263" y="1691882"/>
            <a:ext cx="3248617" cy="1320233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596" b="1" dirty="0">
                <a:solidFill>
                  <a:srgbClr val="000000"/>
                </a:solidFill>
                <a:latin typeface="Corbel"/>
              </a:rPr>
              <a:t>QCD + EW programme</a:t>
            </a:r>
          </a:p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GB" sz="1596" b="1" dirty="0">
              <a:solidFill>
                <a:srgbClr val="000000"/>
              </a:solidFill>
              <a:latin typeface="Corbel"/>
            </a:endParaRP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Particle-Flow reconstruction</a:t>
            </a:r>
          </a:p>
          <a:p>
            <a:pPr marL="325698" indent="-325698" defTabSz="104223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GB" sz="1596" dirty="0">
                <a:solidFill>
                  <a:srgbClr val="000000"/>
                </a:solidFill>
                <a:latin typeface="Corbel"/>
              </a:rPr>
              <a:t>Lepton and jet angular and energy resolution ; Lepton 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272E2C-E3A7-EF4D-89A4-B0E59BDAE69D}"/>
              </a:ext>
            </a:extLst>
          </p:cNvPr>
          <p:cNvSpPr txBox="1"/>
          <p:nvPr/>
        </p:nvSpPr>
        <p:spPr>
          <a:xfrm rot="20661108">
            <a:off x="4922804" y="3133088"/>
            <a:ext cx="3163045" cy="653769"/>
          </a:xfrm>
          <a:prstGeom prst="rect">
            <a:avLst/>
          </a:prstGeom>
          <a:solidFill>
            <a:srgbClr val="F9E6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824" b="1" dirty="0">
                <a:solidFill>
                  <a:srgbClr val="7030A0"/>
                </a:solidFill>
                <a:latin typeface="Corbel"/>
              </a:rPr>
              <a:t>More case studies will lead to </a:t>
            </a:r>
          </a:p>
          <a:p>
            <a:pPr algn="ctr"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824" b="1" dirty="0">
                <a:solidFill>
                  <a:srgbClr val="7030A0"/>
                </a:solidFill>
                <a:latin typeface="Corbel"/>
              </a:rPr>
              <a:t>more detector requirements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98784-7314-7046-A9EC-72E4421A1C1D}"/>
              </a:ext>
            </a:extLst>
          </p:cNvPr>
          <p:cNvSpPr txBox="1"/>
          <p:nvPr/>
        </p:nvSpPr>
        <p:spPr>
          <a:xfrm>
            <a:off x="1840059" y="6134834"/>
            <a:ext cx="8745664" cy="4081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0422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2052" b="1" dirty="0">
                <a:solidFill>
                  <a:srgbClr val="0033CC"/>
                </a:solidFill>
                <a:latin typeface="Corbel"/>
              </a:rPr>
              <a:t>If all these constraints are met, Higgs and top programme probably OK (tbc)</a:t>
            </a:r>
          </a:p>
        </p:txBody>
      </p:sp>
    </p:spTree>
    <p:extLst>
      <p:ext uri="{BB962C8B-B14F-4D97-AF65-F5344CB8AC3E}">
        <p14:creationId xmlns:p14="http://schemas.microsoft.com/office/powerpoint/2010/main" val="10407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019" y="2487751"/>
            <a:ext cx="6924356" cy="1659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2536" y="-23325"/>
            <a:ext cx="933781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Some</a:t>
            </a:r>
            <a:r>
              <a:rPr lang="fr-CH" b="1" dirty="0" smtClean="0"/>
              <a:t> </a:t>
            </a:r>
            <a:r>
              <a:rPr lang="fr-CH" b="1" dirty="0" err="1" smtClean="0"/>
              <a:t>examples</a:t>
            </a:r>
            <a:r>
              <a:rPr lang="fr-CH" b="1" dirty="0" smtClean="0"/>
              <a:t> of </a:t>
            </a:r>
            <a:r>
              <a:rPr lang="fr-CH" b="1" dirty="0" err="1" smtClean="0"/>
              <a:t>diagrams</a:t>
            </a:r>
            <a:r>
              <a:rPr lang="fr-CH" b="1" dirty="0" smtClean="0"/>
              <a:t> in </a:t>
            </a:r>
            <a:r>
              <a:rPr lang="fr-CH" b="1" dirty="0" err="1" smtClean="0"/>
              <a:t>which</a:t>
            </a:r>
            <a:r>
              <a:rPr lang="fr-CH" b="1" dirty="0" smtClean="0"/>
              <a:t> EW </a:t>
            </a:r>
            <a:r>
              <a:rPr lang="fr-CH" b="1" dirty="0" err="1" smtClean="0"/>
              <a:t>precision</a:t>
            </a:r>
            <a:r>
              <a:rPr lang="fr-CH" b="1" dirty="0" smtClean="0"/>
              <a:t> </a:t>
            </a:r>
            <a:r>
              <a:rPr lang="fr-CH" b="1" dirty="0" err="1" smtClean="0"/>
              <a:t>measurements</a:t>
            </a:r>
            <a:r>
              <a:rPr lang="fr-CH" b="1" dirty="0" smtClean="0"/>
              <a:t> are sensitive to </a:t>
            </a:r>
            <a:r>
              <a:rPr lang="fr-CH" b="1" dirty="0" err="1" smtClean="0"/>
              <a:t>heavy</a:t>
            </a:r>
            <a:r>
              <a:rPr lang="fr-CH" b="1" dirty="0" smtClean="0"/>
              <a:t> </a:t>
            </a:r>
            <a:r>
              <a:rPr lang="fr-CH" b="1" dirty="0" err="1" smtClean="0"/>
              <a:t>physics</a:t>
            </a:r>
            <a:endParaRPr lang="fr-CH" b="1" dirty="0" smtClean="0"/>
          </a:p>
          <a:p>
            <a:r>
              <a:rPr lang="fr-CH" b="1" dirty="0" smtClean="0"/>
              <a:t>(a </a:t>
            </a:r>
            <a:r>
              <a:rPr lang="fr-CH" b="1" dirty="0" err="1" smtClean="0"/>
              <a:t>practical</a:t>
            </a:r>
            <a:r>
              <a:rPr lang="fr-CH" b="1" dirty="0" smtClean="0"/>
              <a:t> </a:t>
            </a:r>
            <a:r>
              <a:rPr lang="fr-CH" b="1" dirty="0" err="1" smtClean="0"/>
              <a:t>view</a:t>
            </a:r>
            <a:r>
              <a:rPr lang="fr-CH" b="1" dirty="0" smtClean="0"/>
              <a:t>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404280" y="3317436"/>
            <a:ext cx="2399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</a:t>
            </a:r>
            <a:r>
              <a:rPr lang="en-US" baseline="-25000" dirty="0" smtClean="0">
                <a:sym typeface="Symbol" panose="05050102010706020507" pitchFamily="18" charset="2"/>
              </a:rPr>
              <a:t>b</a:t>
            </a:r>
            <a:r>
              <a:rPr lang="en-US" dirty="0" smtClean="0">
                <a:sym typeface="Symbol" panose="05050102010706020507" pitchFamily="18" charset="2"/>
              </a:rPr>
              <a:t> /</a:t>
            </a:r>
            <a:r>
              <a:rPr lang="en-US" baseline="-25000" dirty="0" smtClean="0">
                <a:sym typeface="Symbol" panose="05050102010706020507" pitchFamily="18" charset="2"/>
              </a:rPr>
              <a:t>d </a:t>
            </a:r>
            <a:r>
              <a:rPr lang="en-US" dirty="0" smtClean="0">
                <a:sym typeface="Symbol" panose="05050102010706020507" pitchFamily="18" charset="2"/>
              </a:rPr>
              <a:t>  / . m</a:t>
            </a:r>
            <a:r>
              <a:rPr lang="en-US" baseline="-25000" dirty="0" smtClean="0">
                <a:sym typeface="Symbol" panose="05050102010706020507" pitchFamily="18" charset="2"/>
              </a:rPr>
              <a:t>t</a:t>
            </a:r>
            <a:r>
              <a:rPr lang="en-US" baseline="30000" dirty="0" smtClean="0">
                <a:sym typeface="Symbol" panose="05050102010706020507" pitchFamily="18" charset="2"/>
              </a:rPr>
              <a:t>2</a:t>
            </a:r>
            <a:r>
              <a:rPr lang="en-US" dirty="0" smtClean="0">
                <a:sym typeface="Symbol" panose="05050102010706020507" pitchFamily="18" charset="2"/>
              </a:rPr>
              <a:t>/m</a:t>
            </a:r>
            <a:r>
              <a:rPr lang="en-US" baseline="-25000" dirty="0" smtClean="0">
                <a:sym typeface="Symbol" panose="05050102010706020507" pitchFamily="18" charset="2"/>
              </a:rPr>
              <a:t>W</a:t>
            </a:r>
            <a:r>
              <a:rPr lang="en-US" baseline="30000" dirty="0" smtClean="0">
                <a:sym typeface="Symbol" panose="05050102010706020507" pitchFamily="18" charset="2"/>
              </a:rPr>
              <a:t>2</a:t>
            </a:r>
          </a:p>
          <a:p>
            <a:r>
              <a:rPr lang="fr-CH" dirty="0" err="1" smtClean="0">
                <a:sym typeface="Symbol" panose="05050102010706020507" pitchFamily="18" charset="2"/>
              </a:rPr>
              <a:t>Also</a:t>
            </a:r>
            <a:r>
              <a:rPr lang="fr-CH" dirty="0" smtClean="0">
                <a:sym typeface="Symbol" panose="05050102010706020507" pitchFamily="18" charset="2"/>
              </a:rPr>
              <a:t> m</a:t>
            </a:r>
            <a:r>
              <a:rPr lang="fr-CH" baseline="-25000" dirty="0">
                <a:sym typeface="Symbol" panose="05050102010706020507" pitchFamily="18" charset="2"/>
              </a:rPr>
              <a:t> </a:t>
            </a:r>
            <a:r>
              <a:rPr lang="fr-CH" baseline="-25000" dirty="0" smtClean="0">
                <a:sym typeface="Symbol" panose="05050102010706020507" pitchFamily="18" charset="2"/>
              </a:rPr>
              <a:t>(</a:t>
            </a:r>
            <a:r>
              <a:rPr lang="fr-CH" baseline="-25000" dirty="0" err="1" smtClean="0">
                <a:sym typeface="Symbol" panose="05050102010706020507" pitchFamily="18" charset="2"/>
              </a:rPr>
              <a:t>s-top</a:t>
            </a:r>
            <a:r>
              <a:rPr lang="fr-CH" baseline="-25000" dirty="0" smtClean="0">
                <a:sym typeface="Symbol" panose="05050102010706020507" pitchFamily="18" charset="2"/>
              </a:rPr>
              <a:t>, s-W ) </a:t>
            </a:r>
            <a:r>
              <a:rPr lang="fr-CH" dirty="0" smtClean="0">
                <a:sym typeface="Symbol" panose="05050102010706020507" pitchFamily="18" charset="2"/>
              </a:rPr>
              <a:t> etc.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3535" y="1128893"/>
            <a:ext cx="2283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g"/>
            </a:pPr>
            <a:r>
              <a:rPr lang="en-US" b="1" dirty="0" smtClean="0">
                <a:sym typeface="Symbol" panose="05050102010706020507" pitchFamily="18" charset="2"/>
              </a:rPr>
              <a:t>, Z, W self-energies</a:t>
            </a:r>
          </a:p>
          <a:p>
            <a:r>
              <a:rPr lang="fr-CH" b="1" dirty="0" smtClean="0">
                <a:sym typeface="Wingdings" panose="05000000000000000000" pitchFamily="2" charset="2"/>
              </a:rPr>
              <a:t> </a:t>
            </a:r>
            <a:r>
              <a:rPr lang="fr-CH" b="1" dirty="0" err="1" smtClean="0">
                <a:sym typeface="Symbol" panose="05050102010706020507" pitchFamily="18" charset="2"/>
              </a:rPr>
              <a:t>universal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9029" y="3092204"/>
            <a:ext cx="328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Vertex </a:t>
            </a:r>
            <a:r>
              <a:rPr lang="fr-CH" b="1" dirty="0" err="1" smtClean="0"/>
              <a:t>diagrams</a:t>
            </a:r>
            <a:r>
              <a:rPr lang="fr-CH" b="1" dirty="0" smtClean="0"/>
              <a:t>: </a:t>
            </a:r>
            <a:r>
              <a:rPr lang="fr-CH" b="1" dirty="0" err="1" smtClean="0"/>
              <a:t>flavour</a:t>
            </a:r>
            <a:r>
              <a:rPr lang="fr-CH" b="1" dirty="0" smtClean="0"/>
              <a:t> </a:t>
            </a:r>
            <a:r>
              <a:rPr lang="fr-CH" b="1" dirty="0" err="1" smtClean="0"/>
              <a:t>specific</a:t>
            </a:r>
            <a:endParaRPr lang="fr-CH" b="1" dirty="0" smtClean="0"/>
          </a:p>
          <a:p>
            <a:r>
              <a:rPr lang="fr-CH" dirty="0" smtClean="0"/>
              <a:t>Ex </a:t>
            </a:r>
            <a:r>
              <a:rPr lang="fr-CH" dirty="0" smtClean="0">
                <a:sym typeface="Symbol" panose="05050102010706020507" pitchFamily="18" charset="2"/>
              </a:rPr>
              <a:t></a:t>
            </a:r>
            <a:r>
              <a:rPr lang="fr-CH" baseline="-25000" dirty="0" smtClean="0">
                <a:sym typeface="Symbol" panose="05050102010706020507" pitchFamily="18" charset="2"/>
              </a:rPr>
              <a:t>b</a:t>
            </a:r>
            <a:r>
              <a:rPr lang="fr-CH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0349" y="5150653"/>
            <a:ext cx="3413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Mixing</a:t>
            </a:r>
            <a:r>
              <a:rPr lang="fr-CH" b="1" dirty="0" smtClean="0"/>
              <a:t> </a:t>
            </a:r>
            <a:r>
              <a:rPr lang="fr-CH" b="1" dirty="0" err="1" smtClean="0"/>
              <a:t>with</a:t>
            </a:r>
            <a:r>
              <a:rPr lang="fr-CH" b="1" dirty="0" smtClean="0"/>
              <a:t> </a:t>
            </a:r>
            <a:r>
              <a:rPr lang="fr-CH" b="1" dirty="0" err="1" smtClean="0"/>
              <a:t>heavy</a:t>
            </a:r>
            <a:r>
              <a:rPr lang="fr-CH" b="1" dirty="0" smtClean="0"/>
              <a:t> </a:t>
            </a:r>
            <a:r>
              <a:rPr lang="fr-CH" b="1" dirty="0" err="1" smtClean="0"/>
              <a:t>particle</a:t>
            </a:r>
            <a:endParaRPr lang="fr-CH" b="1" dirty="0" smtClean="0"/>
          </a:p>
          <a:p>
            <a:r>
              <a:rPr lang="fr-CH" dirty="0" err="1" smtClean="0"/>
              <a:t>Any</a:t>
            </a:r>
            <a:r>
              <a:rPr lang="fr-CH" dirty="0" smtClean="0"/>
              <a:t> </a:t>
            </a:r>
            <a:r>
              <a:rPr lang="fr-CH" dirty="0" err="1" smtClean="0"/>
              <a:t>reaction</a:t>
            </a:r>
            <a:r>
              <a:rPr lang="fr-CH" dirty="0" smtClean="0"/>
              <a:t> </a:t>
            </a:r>
            <a:r>
              <a:rPr lang="fr-CH" dirty="0" err="1" smtClean="0"/>
              <a:t>invoving</a:t>
            </a:r>
            <a:r>
              <a:rPr lang="fr-CH" dirty="0" smtClean="0"/>
              <a:t> (</a:t>
            </a:r>
            <a:r>
              <a:rPr lang="fr-CH" dirty="0" err="1" smtClean="0"/>
              <a:t>here</a:t>
            </a:r>
            <a:r>
              <a:rPr lang="fr-CH" dirty="0" smtClean="0"/>
              <a:t>) Z or </a:t>
            </a:r>
            <a:r>
              <a:rPr lang="fr-CH" dirty="0" smtClean="0">
                <a:sym typeface="Symbol" panose="05050102010706020507" pitchFamily="18" charset="2"/>
              </a:rPr>
              <a:t></a:t>
            </a:r>
          </a:p>
          <a:p>
            <a:r>
              <a:rPr lang="fr-CH" dirty="0" smtClean="0">
                <a:sym typeface="Symbol" panose="05050102010706020507" pitchFamily="18" charset="2"/>
              </a:rPr>
              <a:t>Is </a:t>
            </a:r>
            <a:r>
              <a:rPr lang="fr-CH" dirty="0" err="1" smtClean="0">
                <a:sym typeface="Symbol" panose="05050102010706020507" pitchFamily="18" charset="2"/>
              </a:rPr>
              <a:t>affected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729019" y="5209458"/>
            <a:ext cx="988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17309" y="5209458"/>
            <a:ext cx="98829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05400" y="480060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65420" y="4800600"/>
            <a:ext cx="35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Z’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8415990" y="5209458"/>
            <a:ext cx="988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404280" y="5209458"/>
            <a:ext cx="98829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731250" y="478132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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745979" y="478132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646149" y="500337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x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263983" y="500337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x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251434" y="5578790"/>
            <a:ext cx="204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A </a:t>
            </a:r>
            <a:r>
              <a:rPr lang="fr-CH" dirty="0" err="1" smtClean="0"/>
              <a:t>heavy</a:t>
            </a:r>
            <a:r>
              <a:rPr lang="fr-CH" dirty="0" smtClean="0"/>
              <a:t> Z, W, </a:t>
            </a:r>
            <a:r>
              <a:rPr lang="fr-CH" dirty="0" err="1" smtClean="0"/>
              <a:t>Higgs</a:t>
            </a:r>
            <a:r>
              <a:rPr lang="fr-CH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182815" y="5539433"/>
            <a:ext cx="33995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A </a:t>
            </a:r>
            <a:r>
              <a:rPr lang="fr-CH" dirty="0" err="1" smtClean="0"/>
              <a:t>heavy</a:t>
            </a:r>
            <a:r>
              <a:rPr lang="fr-CH" dirty="0" smtClean="0"/>
              <a:t> neutrino  </a:t>
            </a:r>
            <a:r>
              <a:rPr lang="fr-CH" dirty="0" smtClean="0">
                <a:sym typeface="Symbol" panose="05050102010706020507" pitchFamily="18" charset="2"/>
              </a:rPr>
              <a:t> ||</a:t>
            </a:r>
            <a:r>
              <a:rPr lang="fr-CH" baseline="30000" dirty="0" smtClean="0">
                <a:sym typeface="Symbol" panose="05050102010706020507" pitchFamily="18" charset="2"/>
              </a:rPr>
              <a:t>2 </a:t>
            </a:r>
            <a:r>
              <a:rPr lang="fr-CH" dirty="0" err="1" smtClean="0">
                <a:sym typeface="Symbol" panose="05050102010706020507" pitchFamily="18" charset="2"/>
              </a:rPr>
              <a:t>see</a:t>
            </a:r>
            <a:r>
              <a:rPr lang="fr-CH" dirty="0" smtClean="0">
                <a:sym typeface="Symbol" panose="05050102010706020507" pitchFamily="18" charset="2"/>
              </a:rPr>
              <a:t> </a:t>
            </a:r>
            <a:r>
              <a:rPr lang="fr-CH" dirty="0" err="1" smtClean="0">
                <a:sym typeface="Symbol" panose="05050102010706020507" pitchFamily="18" charset="2"/>
              </a:rPr>
              <a:t>later</a:t>
            </a:r>
            <a:r>
              <a:rPr lang="fr-CH" baseline="30000" dirty="0" smtClean="0">
                <a:sym typeface="Symbol" panose="05050102010706020507" pitchFamily="18" charset="2"/>
              </a:rPr>
              <a:t> 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551" y="623509"/>
            <a:ext cx="4026478" cy="7590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r="75731"/>
          <a:stretch/>
        </p:blipFill>
        <p:spPr>
          <a:xfrm>
            <a:off x="3694862" y="1223232"/>
            <a:ext cx="1556572" cy="12090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29019" y="157911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W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45390" y="157345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W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352221" y="1392815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t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355952" y="215021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b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252265" y="1729639"/>
            <a:ext cx="43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v</a:t>
            </a:r>
            <a:r>
              <a:rPr lang="fr-CH" dirty="0" smtClean="0"/>
              <a:t>s.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r="75731"/>
          <a:stretch/>
        </p:blipFill>
        <p:spPr>
          <a:xfrm>
            <a:off x="5714162" y="1232757"/>
            <a:ext cx="1556572" cy="120908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748319" y="158863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Z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864690" y="158298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371521" y="140234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t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375252" y="2159744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270734" y="1777849"/>
            <a:ext cx="43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v</a:t>
            </a:r>
            <a:r>
              <a:rPr lang="fr-CH" dirty="0" smtClean="0"/>
              <a:t>s.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727079" y="2062983"/>
            <a:ext cx="1511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/ . m</a:t>
            </a:r>
            <a:r>
              <a:rPr lang="en-US" baseline="-25000" dirty="0">
                <a:sym typeface="Symbol" panose="05050102010706020507" pitchFamily="18" charset="2"/>
              </a:rPr>
              <a:t>t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/m</a:t>
            </a:r>
            <a:r>
              <a:rPr lang="en-US" baseline="-25000" dirty="0">
                <a:sym typeface="Symbol" panose="05050102010706020507" pitchFamily="18" charset="2"/>
              </a:rPr>
              <a:t>W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r="75731"/>
          <a:stretch/>
        </p:blipFill>
        <p:spPr>
          <a:xfrm>
            <a:off x="7606424" y="1232757"/>
            <a:ext cx="1556572" cy="120908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906843" y="1483244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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8591628" y="1467669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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9127725" y="1731804"/>
            <a:ext cx="43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v</a:t>
            </a:r>
            <a:r>
              <a:rPr lang="fr-CH" dirty="0" smtClean="0"/>
              <a:t>s.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r="75731"/>
          <a:stretch/>
        </p:blipFill>
        <p:spPr>
          <a:xfrm>
            <a:off x="9463415" y="1186712"/>
            <a:ext cx="1556572" cy="120908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9763834" y="1437199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ym typeface="Symbol" panose="05050102010706020507" pitchFamily="18" charset="2"/>
              </a:rPr>
              <a:t>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0448619" y="146924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ym typeface="Symbol" panose="05050102010706020507" pitchFamily="18" charset="2"/>
              </a:rPr>
              <a:t>Z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79580" y="1758125"/>
            <a:ext cx="3458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</a:t>
            </a:r>
            <a:r>
              <a:rPr lang="en-US" baseline="-25000" dirty="0" smtClean="0">
                <a:sym typeface="Symbol" panose="05050102010706020507" pitchFamily="18" charset="2"/>
              </a:rPr>
              <a:t>QED</a:t>
            </a:r>
            <a:r>
              <a:rPr lang="en-US" dirty="0" smtClean="0">
                <a:sym typeface="Symbol" panose="05050102010706020507" pitchFamily="18" charset="2"/>
              </a:rPr>
              <a:t>   (evolution of  with s) </a:t>
            </a:r>
          </a:p>
          <a:p>
            <a:r>
              <a:rPr lang="en-US" dirty="0" smtClean="0">
                <a:sym typeface="Symbol" panose="05050102010706020507" pitchFamily="18" charset="2"/>
              </a:rPr>
              <a:t>T      (difference between W and Z)</a:t>
            </a:r>
          </a:p>
          <a:p>
            <a:r>
              <a:rPr lang="en-US" dirty="0" smtClean="0">
                <a:sym typeface="Symbol" panose="05050102010706020507" pitchFamily="18" charset="2"/>
              </a:rPr>
              <a:t>S      (difference between  and 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90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43840" y="6356352"/>
            <a:ext cx="2844800" cy="365125"/>
          </a:xfrm>
        </p:spPr>
        <p:txBody>
          <a:bodyPr/>
          <a:lstStyle/>
          <a:p>
            <a:r>
              <a:rPr lang="en-US" smtClean="0"/>
              <a:t>16.03.2025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99840" y="6356352"/>
            <a:ext cx="3860800" cy="365125"/>
          </a:xfrm>
        </p:spPr>
        <p:txBody>
          <a:bodyPr/>
          <a:lstStyle/>
          <a:p>
            <a:r>
              <a:rPr lang="en-US" smtClean="0"/>
              <a:t>A. Blondel EW measurements and neutrinos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1840" y="6356352"/>
            <a:ext cx="2844800" cy="365125"/>
          </a:xfrm>
        </p:spPr>
        <p:txBody>
          <a:bodyPr/>
          <a:lstStyle/>
          <a:p>
            <a:fld id="{4F2CCFFF-3AD2-4686-84D4-3FBC8ECCF628}" type="slidenum">
              <a:rPr lang="en-GB" smtClean="0"/>
              <a:t>15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78971" y="121010"/>
            <a:ext cx="11451772" cy="6278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Motivation</a:t>
            </a:r>
            <a:r>
              <a:rPr lang="en-GB" sz="2400" b="1" dirty="0"/>
              <a:t> for the precision measurements </a:t>
            </a:r>
            <a:r>
              <a:rPr lang="en-GB" sz="2400" b="1" dirty="0" smtClean="0"/>
              <a:t>*and* precision </a:t>
            </a:r>
            <a:r>
              <a:rPr lang="en-GB" sz="2400" b="1" dirty="0"/>
              <a:t>calculations</a:t>
            </a:r>
          </a:p>
          <a:p>
            <a:pPr algn="ctr"/>
            <a:endParaRPr lang="en-GB" b="1" dirty="0"/>
          </a:p>
          <a:p>
            <a:r>
              <a:rPr lang="en-GB" dirty="0"/>
              <a:t>1. Given that the </a:t>
            </a:r>
            <a:r>
              <a:rPr lang="en-GB" dirty="0" smtClean="0"/>
              <a:t>minimal SM </a:t>
            </a:r>
            <a:r>
              <a:rPr lang="en-GB" dirty="0"/>
              <a:t>is complete with the Higgs discovery, how do we find out: </a:t>
            </a:r>
            <a:br>
              <a:rPr lang="en-GB" dirty="0"/>
            </a:br>
            <a:r>
              <a:rPr lang="en-GB" dirty="0"/>
              <a:t>-- if the Higgs boson is exactly what is foreseen by the standard model</a:t>
            </a:r>
            <a:r>
              <a:rPr lang="en-GB" dirty="0" smtClean="0"/>
              <a:t>?                     (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Higgs Factory)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-- where/what  are the new physics phenomena that must be present to explain</a:t>
            </a:r>
            <a:r>
              <a:rPr lang="en-GB" dirty="0" smtClean="0"/>
              <a:t>:</a:t>
            </a:r>
            <a:endParaRPr lang="en-GB" dirty="0"/>
          </a:p>
          <a:p>
            <a:r>
              <a:rPr lang="en-GB" dirty="0" smtClean="0"/>
              <a:t>		baryon </a:t>
            </a:r>
            <a:r>
              <a:rPr lang="en-GB" dirty="0"/>
              <a:t>asymmetry</a:t>
            </a:r>
          </a:p>
          <a:p>
            <a:r>
              <a:rPr lang="en-GB" dirty="0" smtClean="0"/>
              <a:t>		dark </a:t>
            </a:r>
            <a:r>
              <a:rPr lang="en-GB" dirty="0"/>
              <a:t>matter, </a:t>
            </a:r>
          </a:p>
          <a:p>
            <a:r>
              <a:rPr lang="en-GB" dirty="0" smtClean="0"/>
              <a:t>		neutrino </a:t>
            </a:r>
            <a:r>
              <a:rPr lang="en-GB" dirty="0"/>
              <a:t>masses   (and other mysteries we don’t understand</a:t>
            </a:r>
            <a:r>
              <a:rPr lang="en-GB" dirty="0" smtClean="0"/>
              <a:t>)   (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EW/top </a:t>
            </a:r>
            <a:r>
              <a:rPr lang="en-US" dirty="0" smtClean="0">
                <a:sym typeface="Wingdings" panose="05000000000000000000" pitchFamily="2" charset="2"/>
              </a:rPr>
              <a:t>factory)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2. A powerful and broadly efficient </a:t>
            </a:r>
            <a:r>
              <a:rPr lang="en-GB" dirty="0" smtClean="0"/>
              <a:t>method </a:t>
            </a:r>
            <a:r>
              <a:rPr lang="en-GB" dirty="0"/>
              <a:t>is to perform  </a:t>
            </a:r>
            <a:r>
              <a:rPr lang="en-GB" b="1" u="sng" dirty="0"/>
              <a:t>precision </a:t>
            </a:r>
            <a:r>
              <a:rPr lang="en-GB" b="1" u="sng" dirty="0" smtClean="0"/>
              <a:t> EW measurements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-- many </a:t>
            </a:r>
            <a:r>
              <a:rPr lang="en-GB" b="1" u="sng" dirty="0"/>
              <a:t>observables </a:t>
            </a:r>
            <a:r>
              <a:rPr lang="en-GB" dirty="0"/>
              <a:t>contain sensitivity to new phenomena, either by loops, direct long distance propagator effects, or mixing with SM coupled particles.  </a:t>
            </a:r>
            <a:endParaRPr lang="en-GB" dirty="0" smtClean="0"/>
          </a:p>
          <a:p>
            <a:endParaRPr lang="en-GB" dirty="0"/>
          </a:p>
          <a:p>
            <a:r>
              <a:rPr lang="fr-CH" dirty="0"/>
              <a:t>    </a:t>
            </a:r>
            <a:r>
              <a:rPr lang="fr-CH" b="1" dirty="0"/>
              <a:t> </a:t>
            </a:r>
            <a:r>
              <a:rPr lang="fr-CH" b="1" dirty="0" smtClean="0"/>
              <a:t>   </a:t>
            </a:r>
            <a:r>
              <a:rPr lang="en-CH" b="1" dirty="0" smtClean="0">
                <a:sym typeface="Wingdings" panose="05000000000000000000" pitchFamily="2" charset="2"/>
              </a:rPr>
              <a:t>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fr-CH" b="1" dirty="0" smtClean="0"/>
              <a:t>are </a:t>
            </a:r>
            <a:r>
              <a:rPr lang="fr-CH" b="1" dirty="0" err="1"/>
              <a:t>there</a:t>
            </a:r>
            <a:r>
              <a:rPr lang="fr-CH" b="1" dirty="0"/>
              <a:t> </a:t>
            </a:r>
            <a:r>
              <a:rPr lang="fr-CH" b="1" dirty="0" err="1"/>
              <a:t>any</a:t>
            </a:r>
            <a:r>
              <a:rPr lang="fr-CH" b="1" dirty="0"/>
              <a:t> more </a:t>
            </a:r>
            <a:r>
              <a:rPr lang="fr-CH" b="1" dirty="0" err="1"/>
              <a:t>weakly</a:t>
            </a:r>
            <a:r>
              <a:rPr lang="fr-CH" b="1" dirty="0"/>
              <a:t> </a:t>
            </a:r>
            <a:r>
              <a:rPr lang="fr-CH" b="1" dirty="0" err="1"/>
              <a:t>coupled</a:t>
            </a:r>
            <a:r>
              <a:rPr lang="fr-CH" b="1" dirty="0"/>
              <a:t> </a:t>
            </a:r>
            <a:r>
              <a:rPr lang="fr-CH" b="1" dirty="0" err="1"/>
              <a:t>particles</a:t>
            </a:r>
            <a:r>
              <a:rPr lang="fr-CH" b="1" dirty="0"/>
              <a:t>? </a:t>
            </a:r>
          </a:p>
          <a:p>
            <a:r>
              <a:rPr lang="fr-CH" dirty="0"/>
              <a:t>               The top quark </a:t>
            </a:r>
            <a:r>
              <a:rPr lang="fr-CH" dirty="0" err="1"/>
              <a:t>effect</a:t>
            </a:r>
            <a:r>
              <a:rPr lang="fr-CH" dirty="0"/>
              <a:t> at LEP </a:t>
            </a:r>
            <a:r>
              <a:rPr lang="fr-CH" dirty="0" err="1"/>
              <a:t>was</a:t>
            </a:r>
            <a:r>
              <a:rPr lang="fr-CH" dirty="0"/>
              <a:t> 10</a:t>
            </a:r>
            <a:r>
              <a:rPr lang="fr-CH" dirty="0">
                <a:sym typeface="Symbol"/>
              </a:rPr>
              <a:t>! (</a:t>
            </a:r>
            <a:r>
              <a:rPr lang="fr-CH" dirty="0">
                <a:sym typeface="Wingdings" panose="05000000000000000000" pitchFamily="2" charset="2"/>
              </a:rPr>
              <a:t> </a:t>
            </a:r>
            <a:r>
              <a:rPr lang="fr-CH" dirty="0" err="1">
                <a:sym typeface="Symbol"/>
              </a:rPr>
              <a:t>there</a:t>
            </a:r>
            <a:r>
              <a:rPr lang="fr-CH" dirty="0">
                <a:sym typeface="Symbol"/>
              </a:rPr>
              <a:t> </a:t>
            </a:r>
            <a:r>
              <a:rPr lang="fr-CH" dirty="0" err="1">
                <a:sym typeface="Symbol"/>
              </a:rPr>
              <a:t>is</a:t>
            </a:r>
            <a:r>
              <a:rPr lang="fr-CH" dirty="0">
                <a:sym typeface="Symbol"/>
              </a:rPr>
              <a:t> *not* </a:t>
            </a:r>
            <a:r>
              <a:rPr lang="fr-CH" dirty="0" err="1">
                <a:sym typeface="Symbol"/>
              </a:rPr>
              <a:t>another</a:t>
            </a:r>
            <a:r>
              <a:rPr lang="fr-CH" dirty="0">
                <a:sym typeface="Symbol"/>
              </a:rPr>
              <a:t>  t-b quark system) </a:t>
            </a:r>
            <a:endParaRPr lang="fr-CH" dirty="0"/>
          </a:p>
          <a:p>
            <a:r>
              <a:rPr lang="fr-CH" dirty="0"/>
              <a:t>               </a:t>
            </a:r>
            <a:r>
              <a:rPr lang="fr-CH" dirty="0" err="1"/>
              <a:t>any</a:t>
            </a:r>
            <a:r>
              <a:rPr lang="fr-CH" dirty="0"/>
              <a:t> </a:t>
            </a:r>
            <a:r>
              <a:rPr lang="fr-CH" dirty="0" err="1" smtClean="0"/>
              <a:t>custodial</a:t>
            </a:r>
            <a:r>
              <a:rPr lang="fr-CH" dirty="0" smtClean="0"/>
              <a:t> SU(2</a:t>
            </a:r>
            <a:r>
              <a:rPr lang="fr-CH" dirty="0"/>
              <a:t>)-</a:t>
            </a:r>
            <a:r>
              <a:rPr lang="fr-CH" dirty="0" err="1"/>
              <a:t>violating</a:t>
            </a:r>
            <a:r>
              <a:rPr lang="fr-CH" dirty="0"/>
              <a:t> </a:t>
            </a:r>
            <a:r>
              <a:rPr lang="fr-CH" dirty="0" err="1"/>
              <a:t>effect</a:t>
            </a:r>
            <a:r>
              <a:rPr lang="fr-CH" dirty="0"/>
              <a:t> </a:t>
            </a:r>
            <a:r>
              <a:rPr lang="fr-CH" dirty="0" err="1" smtClean="0"/>
              <a:t>appears</a:t>
            </a:r>
            <a:r>
              <a:rPr lang="fr-CH" dirty="0" smtClean="0"/>
              <a:t> </a:t>
            </a:r>
            <a:r>
              <a:rPr lang="fr-CH" u="sng" dirty="0" err="1"/>
              <a:t>regardless</a:t>
            </a:r>
            <a:r>
              <a:rPr lang="fr-CH" u="sng" dirty="0"/>
              <a:t> of mass </a:t>
            </a:r>
            <a:r>
              <a:rPr lang="fr-CH" u="sng" dirty="0" err="1" smtClean="0"/>
              <a:t>scale</a:t>
            </a:r>
            <a:r>
              <a:rPr lang="fr-CH" u="sng" dirty="0" smtClean="0"/>
              <a:t>  </a:t>
            </a:r>
          </a:p>
          <a:p>
            <a:endParaRPr lang="fr-CH" dirty="0"/>
          </a:p>
          <a:p>
            <a:r>
              <a:rPr lang="fr-CH" dirty="0"/>
              <a:t>    --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there</a:t>
            </a:r>
            <a:r>
              <a:rPr lang="fr-CH" dirty="0"/>
              <a:t> </a:t>
            </a:r>
            <a:r>
              <a:rPr lang="fr-CH" dirty="0" err="1"/>
              <a:t>mixing</a:t>
            </a:r>
            <a:r>
              <a:rPr lang="fr-CH" dirty="0"/>
              <a:t> ? in </a:t>
            </a:r>
            <a:r>
              <a:rPr lang="fr-CH" dirty="0" err="1"/>
              <a:t>particular</a:t>
            </a:r>
            <a:r>
              <a:rPr lang="fr-CH" dirty="0"/>
              <a:t>  </a:t>
            </a:r>
            <a:r>
              <a:rPr lang="fr-CH" b="1" dirty="0"/>
              <a:t>active-</a:t>
            </a:r>
            <a:r>
              <a:rPr lang="fr-CH" b="1" dirty="0" err="1"/>
              <a:t>sterile</a:t>
            </a:r>
            <a:r>
              <a:rPr lang="fr-CH" b="1" dirty="0"/>
              <a:t> neutrino </a:t>
            </a:r>
            <a:r>
              <a:rPr lang="fr-CH" b="1" dirty="0" err="1"/>
              <a:t>mixing</a:t>
            </a:r>
            <a:r>
              <a:rPr lang="fr-CH" b="1" dirty="0"/>
              <a:t>     </a:t>
            </a:r>
          </a:p>
          <a:p>
            <a:endParaRPr lang="fr-CH" dirty="0"/>
          </a:p>
          <a:p>
            <a:r>
              <a:rPr lang="fr-CH" dirty="0"/>
              <a:t>    -- high mass </a:t>
            </a:r>
            <a:r>
              <a:rPr lang="fr-CH" dirty="0" smtClean="0"/>
              <a:t>SM-</a:t>
            </a:r>
            <a:r>
              <a:rPr lang="fr-CH" dirty="0" err="1" smtClean="0"/>
              <a:t>coupled</a:t>
            </a:r>
            <a:r>
              <a:rPr lang="fr-CH" dirty="0" smtClean="0"/>
              <a:t> and </a:t>
            </a:r>
            <a:r>
              <a:rPr lang="fr-CH" dirty="0" err="1" smtClean="0"/>
              <a:t>custodial</a:t>
            </a:r>
            <a:r>
              <a:rPr lang="fr-CH" dirty="0" smtClean="0"/>
              <a:t> SU(2</a:t>
            </a:r>
            <a:r>
              <a:rPr lang="fr-CH" dirty="0"/>
              <a:t>)-</a:t>
            </a:r>
            <a:r>
              <a:rPr lang="fr-CH" dirty="0" err="1"/>
              <a:t>respecting</a:t>
            </a:r>
            <a:r>
              <a:rPr lang="fr-CH" dirty="0"/>
              <a:t> </a:t>
            </a:r>
            <a:r>
              <a:rPr lang="fr-CH" dirty="0" smtClean="0">
                <a:sym typeface="Wingdings" panose="05000000000000000000" pitchFamily="2" charset="2"/>
              </a:rPr>
              <a:t> </a:t>
            </a:r>
            <a:r>
              <a:rPr lang="fr-CH" dirty="0">
                <a:sym typeface="Wingdings" panose="05000000000000000000" pitchFamily="2" charset="2"/>
              </a:rPr>
              <a:t>(ex: Z’ or </a:t>
            </a:r>
            <a:r>
              <a:rPr lang="fr-CH" dirty="0" err="1">
                <a:sym typeface="Wingdings" panose="05000000000000000000" pitchFamily="2" charset="2"/>
              </a:rPr>
              <a:t>degenerate</a:t>
            </a:r>
            <a:r>
              <a:rPr lang="fr-CH" dirty="0">
                <a:sym typeface="Wingdings" panose="05000000000000000000" pitchFamily="2" charset="2"/>
              </a:rPr>
              <a:t>  </a:t>
            </a:r>
            <a:r>
              <a:rPr lang="fr-CH" dirty="0" err="1" smtClean="0">
                <a:sym typeface="Wingdings" panose="05000000000000000000" pitchFamily="2" charset="2"/>
              </a:rPr>
              <a:t>SuSy</a:t>
            </a:r>
            <a:r>
              <a:rPr lang="fr-CH" dirty="0" smtClean="0">
                <a:sym typeface="Wingdings" panose="05000000000000000000" pitchFamily="2" charset="2"/>
              </a:rPr>
              <a:t>)</a:t>
            </a:r>
          </a:p>
          <a:p>
            <a:endParaRPr lang="fr-CH" dirty="0">
              <a:sym typeface="Wingdings" panose="05000000000000000000" pitchFamily="2" charset="2"/>
            </a:endParaRPr>
          </a:p>
          <a:p>
            <a:r>
              <a:rPr lang="fr-CH" b="1" u="sng" dirty="0" err="1" smtClean="0"/>
              <a:t>Emphasis</a:t>
            </a:r>
            <a:r>
              <a:rPr lang="fr-CH" b="1" u="sng" dirty="0" smtClean="0"/>
              <a:t> </a:t>
            </a:r>
            <a:r>
              <a:rPr lang="fr-CH" b="1" u="sng" dirty="0"/>
              <a:t>on </a:t>
            </a:r>
            <a:r>
              <a:rPr lang="fr-CH" b="1" u="sng" dirty="0" err="1"/>
              <a:t>different</a:t>
            </a:r>
            <a:r>
              <a:rPr lang="fr-CH" b="1" u="sng" dirty="0"/>
              <a:t> observables </a:t>
            </a:r>
            <a:r>
              <a:rPr lang="fr-CH" b="1" u="sng" dirty="0" err="1"/>
              <a:t>depending</a:t>
            </a:r>
            <a:r>
              <a:rPr lang="fr-CH" b="1" u="sng" dirty="0"/>
              <a:t> on the question </a:t>
            </a:r>
            <a:r>
              <a:rPr lang="fr-CH" b="1" u="sng" dirty="0" err="1"/>
              <a:t>asked</a:t>
            </a:r>
            <a:r>
              <a:rPr lang="fr-CH" b="1" u="sng" dirty="0"/>
              <a:t>. </a:t>
            </a:r>
            <a:endParaRPr lang="en-GB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00008" y="4077852"/>
            <a:ext cx="54854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fr-CH" b="1" dirty="0"/>
              <a:t>«T»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4818" y="5392111"/>
            <a:ext cx="54373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b="1" dirty="0"/>
              <a:t>«S»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0566" y="4798349"/>
            <a:ext cx="54213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fr-CH" dirty="0"/>
              <a:t>«</a:t>
            </a:r>
            <a:r>
              <a:rPr lang="fr-CH" dirty="0">
                <a:sym typeface="Symbol"/>
              </a:rPr>
              <a:t>»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174480" y="4572000"/>
            <a:ext cx="268224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not to </a:t>
            </a:r>
            <a:r>
              <a:rPr lang="fr-FR" dirty="0" err="1" smtClean="0"/>
              <a:t>forget</a:t>
            </a:r>
            <a:r>
              <a:rPr lang="fr-FR" dirty="0" smtClean="0"/>
              <a:t>: </a:t>
            </a:r>
          </a:p>
          <a:p>
            <a:r>
              <a:rPr lang="fr-FR" b="1" dirty="0" smtClean="0"/>
              <a:t>QCD</a:t>
            </a:r>
            <a:r>
              <a:rPr lang="fr-FR" dirty="0" smtClean="0"/>
              <a:t> </a:t>
            </a:r>
          </a:p>
          <a:p>
            <a:r>
              <a:rPr lang="fr-FR" dirty="0" smtClean="0"/>
              <a:t>Lepton-quark </a:t>
            </a:r>
          </a:p>
          <a:p>
            <a:r>
              <a:rPr lang="fr-FR" dirty="0" smtClean="0"/>
              <a:t>lepton  and quark </a:t>
            </a:r>
            <a:r>
              <a:rPr lang="fr-FR" dirty="0" err="1" smtClean="0"/>
              <a:t>family</a:t>
            </a:r>
            <a:r>
              <a:rPr lang="fr-FR" dirty="0" smtClean="0"/>
              <a:t> </a:t>
            </a:r>
          </a:p>
          <a:p>
            <a:r>
              <a:rPr lang="fr-FR" b="1" dirty="0" err="1" smtClean="0"/>
              <a:t>Universality</a:t>
            </a:r>
            <a:endParaRPr lang="fr-FR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9204960" y="3820160"/>
            <a:ext cx="235205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Symbol" panose="05050102010706020507" pitchFamily="18" charset="2"/>
              </a:rPr>
              <a:t>Veltman</a:t>
            </a:r>
            <a:r>
              <a:rPr lang="en-US" dirty="0" smtClean="0">
                <a:sym typeface="Symbol" panose="05050102010706020507" pitchFamily="18" charset="2"/>
              </a:rPr>
              <a:t>: </a:t>
            </a:r>
            <a:r>
              <a:rPr lang="en-CH" dirty="0" smtClean="0">
                <a:sym typeface="Symbol" panose="05050102010706020507" pitchFamily="18" charset="2"/>
              </a:rPr>
              <a:t>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=</a:t>
            </a:r>
            <a:r>
              <a:rPr lang="en-CH" dirty="0">
                <a:sym typeface="Symbol" panose="05050102010706020507" pitchFamily="18" charset="2"/>
              </a:rPr>
              <a:t></a:t>
            </a:r>
            <a:r>
              <a:rPr lang="en-US" dirty="0" smtClean="0">
                <a:sym typeface="Symbol" panose="05050102010706020507" pitchFamily="18" charset="2"/>
              </a:rPr>
              <a:t>T.</a:t>
            </a:r>
            <a:r>
              <a:rPr lang="en-CH" dirty="0" smtClean="0">
                <a:sym typeface="Symbol" panose="05050102010706020507" pitchFamily="18" charset="2"/>
              </a:rPr>
              <a:t></a:t>
            </a:r>
            <a:r>
              <a:rPr lang="en-US" dirty="0">
                <a:sym typeface="Symbol" panose="05050102010706020507" pitchFamily="18" charset="2"/>
              </a:rPr>
              <a:t>= </a:t>
            </a:r>
            <a:endParaRPr lang="en-US" dirty="0" smtClean="0">
              <a:sym typeface="Symbol" panose="05050102010706020507" pitchFamily="18" charset="2"/>
            </a:endParaRPr>
          </a:p>
          <a:p>
            <a:r>
              <a:rPr lang="en-CH" dirty="0" smtClean="0">
                <a:sym typeface="Symbol" panose="05050102010706020507" pitchFamily="18" charset="2"/>
              </a:rPr>
              <a:t></a:t>
            </a:r>
            <a:r>
              <a:rPr lang="en-US" dirty="0">
                <a:sym typeface="Symbol" panose="05050102010706020507" pitchFamily="18" charset="2"/>
              </a:rPr>
              <a:t>/</a:t>
            </a:r>
            <a:r>
              <a:rPr lang="en-CH" dirty="0">
                <a:sym typeface="Symbol" panose="05050102010706020507" pitchFamily="18" charset="2"/>
              </a:rPr>
              <a:t></a:t>
            </a:r>
            <a:r>
              <a:rPr lang="en-US" dirty="0">
                <a:sym typeface="Symbol" panose="05050102010706020507" pitchFamily="18" charset="2"/>
              </a:rPr>
              <a:t> . </a:t>
            </a:r>
            <a:r>
              <a:rPr lang="en-US" b="1" dirty="0">
                <a:sym typeface="Symbol" panose="05050102010706020507" pitchFamily="18" charset="2"/>
              </a:rPr>
              <a:t>(</a:t>
            </a:r>
            <a:r>
              <a:rPr lang="en-US" b="1" dirty="0" smtClean="0">
                <a:sym typeface="Symbol" panose="05050102010706020507" pitchFamily="18" charset="2"/>
              </a:rPr>
              <a:t>m</a:t>
            </a:r>
            <a:r>
              <a:rPr lang="en-US" b="1" baseline="30000" dirty="0" smtClean="0">
                <a:sym typeface="Symbol" panose="05050102010706020507" pitchFamily="18" charset="2"/>
              </a:rPr>
              <a:t>2</a:t>
            </a:r>
            <a:r>
              <a:rPr lang="en-US" b="1" baseline="-25000" dirty="0" smtClean="0">
                <a:sym typeface="Symbol" panose="05050102010706020507" pitchFamily="18" charset="2"/>
              </a:rPr>
              <a:t>top</a:t>
            </a:r>
            <a:r>
              <a:rPr lang="en-US" b="1" dirty="0" smtClean="0">
                <a:sym typeface="Symbol" panose="05050102010706020507" pitchFamily="18" charset="2"/>
              </a:rPr>
              <a:t>-m</a:t>
            </a:r>
            <a:r>
              <a:rPr lang="en-US" b="1" baseline="30000" dirty="0" smtClean="0">
                <a:sym typeface="Symbol" panose="05050102010706020507" pitchFamily="18" charset="2"/>
              </a:rPr>
              <a:t>2</a:t>
            </a:r>
            <a:r>
              <a:rPr lang="en-US" b="1" baseline="-25000" dirty="0" smtClean="0">
                <a:sym typeface="Symbol" panose="05050102010706020507" pitchFamily="18" charset="2"/>
              </a:rPr>
              <a:t>b</a:t>
            </a:r>
            <a:r>
              <a:rPr lang="en-US" b="1" dirty="0">
                <a:sym typeface="Symbol" panose="05050102010706020507" pitchFamily="18" charset="2"/>
              </a:rPr>
              <a:t>)/</a:t>
            </a:r>
            <a:r>
              <a:rPr lang="en-US" b="1" dirty="0" smtClean="0">
                <a:sym typeface="Symbol" panose="05050102010706020507" pitchFamily="18" charset="2"/>
              </a:rPr>
              <a:t>m</a:t>
            </a:r>
            <a:r>
              <a:rPr lang="en-US" b="1" baseline="30000" dirty="0" smtClean="0">
                <a:sym typeface="Symbol" panose="05050102010706020507" pitchFamily="18" charset="2"/>
              </a:rPr>
              <a:t>2</a:t>
            </a:r>
            <a:r>
              <a:rPr lang="en-US" b="1" baseline="-25000" dirty="0" smtClean="0">
                <a:sym typeface="Symbol" panose="05050102010706020507" pitchFamily="18" charset="2"/>
              </a:rPr>
              <a:t>W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350959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06.12.2023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Alain Blondel  Le future des courants neutres NC50 Orsay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73" y="1218378"/>
            <a:ext cx="10784401" cy="34273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42256" y="816195"/>
            <a:ext cx="374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808080"/>
                </a:solidFill>
                <a:latin typeface="Times New Roman" panose="02020603050405020304" pitchFamily="18" charset="0"/>
              </a:rPr>
              <a:t>arXiv:1412.3107v2  figure 5 (top </a:t>
            </a:r>
            <a:r>
              <a:rPr lang="fr-FR" dirty="0" err="1" smtClean="0">
                <a:solidFill>
                  <a:srgbClr val="808080"/>
                </a:solidFill>
                <a:latin typeface="Times New Roman" panose="02020603050405020304" pitchFamily="18" charset="0"/>
              </a:rPr>
              <a:t>row</a:t>
            </a:r>
            <a:r>
              <a:rPr lang="fr-FR" dirty="0" smtClean="0">
                <a:solidFill>
                  <a:srgbClr val="808080"/>
                </a:solidFill>
                <a:latin typeface="Times New Roman" panose="02020603050405020304" pitchFamily="18" charset="0"/>
              </a:rPr>
              <a:t>)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560" y="4490427"/>
            <a:ext cx="8742247" cy="171158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4134678" y="5247862"/>
            <a:ext cx="974035" cy="99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3215303" y="0"/>
            <a:ext cx="478156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CH" b="1" dirty="0" err="1" smtClean="0">
                <a:solidFill>
                  <a:srgbClr val="FF0000"/>
                </a:solidFill>
              </a:rPr>
              <a:t>Higgs</a:t>
            </a:r>
            <a:r>
              <a:rPr lang="fr-CH" b="1" dirty="0" smtClean="0">
                <a:solidFill>
                  <a:srgbClr val="FF0000"/>
                </a:solidFill>
              </a:rPr>
              <a:t>, </a:t>
            </a:r>
            <a:r>
              <a:rPr lang="fr-CH" b="1" dirty="0" err="1" smtClean="0">
                <a:solidFill>
                  <a:srgbClr val="FF0000"/>
                </a:solidFill>
              </a:rPr>
              <a:t>EWPOs</a:t>
            </a:r>
            <a:r>
              <a:rPr lang="fr-CH" b="1" dirty="0" smtClean="0">
                <a:solidFill>
                  <a:srgbClr val="FF0000"/>
                </a:solidFill>
              </a:rPr>
              <a:t> and </a:t>
            </a:r>
            <a:r>
              <a:rPr lang="fr-CH" b="1" dirty="0" err="1" smtClean="0">
                <a:solidFill>
                  <a:srgbClr val="FF0000"/>
                </a:solidFill>
              </a:rPr>
              <a:t>flavours</a:t>
            </a:r>
            <a:r>
              <a:rPr lang="fr-CH" b="1" dirty="0" smtClean="0">
                <a:solidFill>
                  <a:srgbClr val="FF0000"/>
                </a:solidFill>
              </a:rPr>
              <a:t> are </a:t>
            </a:r>
            <a:r>
              <a:rPr lang="fr-CH" b="1" dirty="0" err="1" smtClean="0">
                <a:solidFill>
                  <a:srgbClr val="FF0000"/>
                </a:solidFill>
              </a:rPr>
              <a:t>complementary</a:t>
            </a: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2182761" y="462116"/>
            <a:ext cx="834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Precision Natural SUSY at CEPC, FCC-</a:t>
            </a:r>
            <a:r>
              <a:rPr lang="en-US" i="1" dirty="0" err="1"/>
              <a:t>ee</a:t>
            </a:r>
            <a:r>
              <a:rPr lang="en-US" i="1" dirty="0"/>
              <a:t>, </a:t>
            </a:r>
            <a:r>
              <a:rPr lang="en-US" i="1" dirty="0" smtClean="0"/>
              <a:t>and </a:t>
            </a:r>
            <a:r>
              <a:rPr lang="fr-FR" i="1" dirty="0" smtClean="0"/>
              <a:t>ILC, </a:t>
            </a:r>
            <a:r>
              <a:rPr lang="fr-FR" i="1" dirty="0" smtClean="0">
                <a:solidFill>
                  <a:srgbClr val="00B050"/>
                </a:solidFill>
              </a:rPr>
              <a:t>JJ Fan, M. Rees and </a:t>
            </a:r>
            <a:r>
              <a:rPr lang="fr-FR" i="1" dirty="0" err="1" smtClean="0">
                <a:solidFill>
                  <a:srgbClr val="00B050"/>
                </a:solidFill>
              </a:rPr>
              <a:t>Liantao</a:t>
            </a:r>
            <a:r>
              <a:rPr lang="fr-FR" i="1" dirty="0" smtClean="0">
                <a:solidFill>
                  <a:srgbClr val="00B050"/>
                </a:solidFill>
              </a:rPr>
              <a:t> Wang</a:t>
            </a:r>
            <a:endParaRPr lang="fr-FR" i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4305" y="5923722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“ </a:t>
            </a:r>
            <a:r>
              <a:rPr lang="fr-FR" dirty="0" err="1" smtClean="0"/>
              <a:t>also</a:t>
            </a:r>
            <a:r>
              <a:rPr lang="fr-FR" dirty="0" smtClean="0"/>
              <a:t>, b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s</a:t>
            </a:r>
            <a:r>
              <a:rPr lang="en-CH" dirty="0" smtClean="0">
                <a:sym typeface="Symbol" panose="05050102010706020507" pitchFamily="18" charset="2"/>
              </a:rPr>
              <a:t></a:t>
            </a:r>
            <a:r>
              <a:rPr lang="en-US" dirty="0" smtClean="0">
                <a:sym typeface="Symbol" panose="05050102010706020507" pitchFamily="18" charset="2"/>
              </a:rPr>
              <a:t> could be useful”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 rot="20995128">
            <a:off x="2788892" y="2556387"/>
            <a:ext cx="640297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availability</a:t>
            </a:r>
            <a:r>
              <a:rPr lang="fr-FR" b="1" dirty="0" smtClean="0"/>
              <a:t> of </a:t>
            </a:r>
            <a:r>
              <a:rPr lang="fr-FR" b="1" dirty="0" err="1" smtClean="0"/>
              <a:t>Higgs</a:t>
            </a:r>
            <a:r>
              <a:rPr lang="fr-FR" b="1" dirty="0" smtClean="0"/>
              <a:t>, EWPO and </a:t>
            </a:r>
            <a:r>
              <a:rPr lang="fr-FR" b="1" dirty="0" err="1" smtClean="0"/>
              <a:t>flavour</a:t>
            </a:r>
            <a:r>
              <a:rPr lang="fr-FR" b="1" dirty="0" smtClean="0"/>
              <a:t> </a:t>
            </a:r>
            <a:r>
              <a:rPr lang="fr-FR" b="1" dirty="0" err="1" smtClean="0"/>
              <a:t>will</a:t>
            </a:r>
            <a:r>
              <a:rPr lang="fr-FR" b="1" dirty="0" smtClean="0"/>
              <a:t> </a:t>
            </a:r>
            <a:r>
              <a:rPr lang="fr-FR" b="1" dirty="0" err="1" smtClean="0"/>
              <a:t>provide</a:t>
            </a:r>
            <a:r>
              <a:rPr lang="fr-FR" b="1" dirty="0" smtClean="0"/>
              <a:t> </a:t>
            </a:r>
            <a:r>
              <a:rPr lang="fr-FR" b="1" dirty="0" err="1" smtClean="0"/>
              <a:t>redundancy</a:t>
            </a:r>
            <a:r>
              <a:rPr lang="fr-FR" b="1" dirty="0" smtClean="0"/>
              <a:t>,  </a:t>
            </a:r>
          </a:p>
          <a:p>
            <a:r>
              <a:rPr lang="fr-FR" b="1" dirty="0" smtClean="0"/>
              <a:t>possible guidance on the nature of new </a:t>
            </a:r>
            <a:r>
              <a:rPr lang="fr-FR" b="1" dirty="0" err="1" smtClean="0"/>
              <a:t>effect</a:t>
            </a:r>
            <a:r>
              <a:rPr lang="fr-FR" b="1" dirty="0" smtClean="0"/>
              <a:t> if </a:t>
            </a:r>
            <a:r>
              <a:rPr lang="fr-FR" b="1" dirty="0" err="1" smtClean="0"/>
              <a:t>observed</a:t>
            </a:r>
            <a:endParaRPr lang="fr-FR" b="1" dirty="0"/>
          </a:p>
          <a:p>
            <a:r>
              <a:rPr lang="fr-FR" b="1" dirty="0" smtClean="0"/>
              <a:t>more and more </a:t>
            </a:r>
            <a:r>
              <a:rPr lang="fr-FR" b="1" dirty="0" err="1" smtClean="0"/>
              <a:t>specific</a:t>
            </a:r>
            <a:r>
              <a:rPr lang="fr-FR" b="1" dirty="0" smtClean="0"/>
              <a:t> exclusions if no </a:t>
            </a:r>
            <a:r>
              <a:rPr lang="fr-FR" b="1" dirty="0" err="1" smtClean="0"/>
              <a:t>effect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found</a:t>
            </a:r>
            <a:r>
              <a:rPr lang="fr-FR" b="1" dirty="0" smtClean="0"/>
              <a:t>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87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06.12.2023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Alain Blondel  Le future des courants neutres NC50 Orsay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8503" y="167148"/>
            <a:ext cx="492596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Huge</a:t>
            </a:r>
            <a:r>
              <a:rPr lang="fr-FR" b="1" dirty="0" smtClean="0"/>
              <a:t> </a:t>
            </a:r>
            <a:r>
              <a:rPr lang="fr-FR" b="1" dirty="0" err="1" smtClean="0"/>
              <a:t>statistics</a:t>
            </a:r>
            <a:r>
              <a:rPr lang="fr-FR" b="1" dirty="0" smtClean="0"/>
              <a:t> </a:t>
            </a:r>
            <a:r>
              <a:rPr lang="fr-FR" b="1" dirty="0" err="1" smtClean="0"/>
              <a:t>will</a:t>
            </a:r>
            <a:r>
              <a:rPr lang="fr-FR" b="1" dirty="0" smtClean="0"/>
              <a:t> help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systematics</a:t>
            </a:r>
            <a:r>
              <a:rPr lang="fr-FR" b="1" dirty="0" smtClean="0"/>
              <a:t>....</a:t>
            </a:r>
          </a:p>
          <a:p>
            <a:pPr algn="ctr"/>
            <a:r>
              <a:rPr lang="fr-FR" b="1" dirty="0"/>
              <a:t> </a:t>
            </a:r>
            <a:r>
              <a:rPr lang="fr-FR" b="1" dirty="0" smtClean="0"/>
              <a:t>but detectors must </a:t>
            </a:r>
            <a:r>
              <a:rPr lang="fr-FR" b="1" dirty="0" err="1" smtClean="0"/>
              <a:t>be</a:t>
            </a:r>
            <a:r>
              <a:rPr lang="fr-FR" b="1" dirty="0"/>
              <a:t> </a:t>
            </a:r>
            <a:r>
              <a:rPr lang="fr-FR" b="1" dirty="0" err="1" smtClean="0"/>
              <a:t>designed</a:t>
            </a:r>
            <a:r>
              <a:rPr lang="fr-FR" b="1" dirty="0" smtClean="0"/>
              <a:t> for </a:t>
            </a:r>
            <a:r>
              <a:rPr lang="fr-FR" b="1" dirty="0" err="1" smtClean="0"/>
              <a:t>this</a:t>
            </a:r>
            <a:r>
              <a:rPr lang="fr-FR" b="1" dirty="0" smtClean="0"/>
              <a:t>! </a:t>
            </a:r>
            <a:endParaRPr lang="fr-F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446" y="1352243"/>
            <a:ext cx="1176655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r>
              <a:rPr lang="fr-FR" dirty="0" err="1"/>
              <a:t>W</a:t>
            </a:r>
            <a:r>
              <a:rPr lang="fr-FR" dirty="0" err="1" smtClean="0"/>
              <a:t>ith</a:t>
            </a:r>
            <a:r>
              <a:rPr lang="fr-FR" dirty="0" smtClean="0"/>
              <a:t> </a:t>
            </a:r>
            <a:r>
              <a:rPr lang="fr-FR" dirty="0" err="1" smtClean="0"/>
              <a:t>statistics</a:t>
            </a:r>
            <a:r>
              <a:rPr lang="fr-FR" dirty="0" smtClean="0"/>
              <a:t> 300 000 times </a:t>
            </a:r>
            <a:r>
              <a:rPr lang="fr-FR" dirty="0" err="1" smtClean="0"/>
              <a:t>those</a:t>
            </a:r>
            <a:r>
              <a:rPr lang="fr-FR" dirty="0" smtClean="0"/>
              <a:t> of LEP </a:t>
            </a:r>
            <a:r>
              <a:rPr lang="en-CH" dirty="0" smtClean="0">
                <a:sym typeface="Wingdings" panose="05000000000000000000" pitchFamily="2" charset="2"/>
              </a:rPr>
              <a:t>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/>
              <a:t>statistical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r>
              <a:rPr lang="fr-FR" dirty="0" smtClean="0"/>
              <a:t> </a:t>
            </a:r>
            <a:r>
              <a:rPr lang="fr-FR" dirty="0" err="1" smtClean="0"/>
              <a:t>improves</a:t>
            </a:r>
            <a:r>
              <a:rPr lang="fr-FR" dirty="0" smtClean="0"/>
              <a:t> by 500 </a:t>
            </a:r>
          </a:p>
          <a:p>
            <a:r>
              <a:rPr lang="fr-FR" dirty="0" smtClean="0"/>
              <a:t>  </a:t>
            </a:r>
            <a:r>
              <a:rPr lang="fr-FR" dirty="0" err="1" smtClean="0"/>
              <a:t>even</a:t>
            </a:r>
            <a:r>
              <a:rPr lang="fr-FR" dirty="0" smtClean="0"/>
              <a:t> more for b, tau and </a:t>
            </a:r>
            <a:r>
              <a:rPr lang="fr-FR" dirty="0" err="1" smtClean="0"/>
              <a:t>charm</a:t>
            </a:r>
            <a:r>
              <a:rPr lang="fr-FR" dirty="0" smtClean="0"/>
              <a:t> observables </a:t>
            </a:r>
            <a:r>
              <a:rPr lang="fr-FR" dirty="0" err="1" smtClean="0"/>
              <a:t>because</a:t>
            </a:r>
            <a:r>
              <a:rPr lang="fr-FR" dirty="0" smtClean="0"/>
              <a:t> of </a:t>
            </a:r>
            <a:r>
              <a:rPr lang="fr-FR" dirty="0" err="1" smtClean="0"/>
              <a:t>improvement</a:t>
            </a:r>
            <a:r>
              <a:rPr lang="fr-FR" dirty="0" smtClean="0"/>
              <a:t> of vertex detector and </a:t>
            </a:r>
            <a:r>
              <a:rPr lang="fr-FR" dirty="0" err="1" smtClean="0"/>
              <a:t>smaller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pipe</a:t>
            </a:r>
            <a:endParaRPr lang="fr-FR" dirty="0"/>
          </a:p>
          <a:p>
            <a:r>
              <a:rPr lang="fr-FR" dirty="0" smtClean="0"/>
              <a:t>       </a:t>
            </a:r>
          </a:p>
          <a:p>
            <a:r>
              <a:rPr lang="fr-FR" dirty="0" smtClean="0"/>
              <a:t>Target: </a:t>
            </a:r>
            <a:r>
              <a:rPr lang="fr-FR" dirty="0" err="1" smtClean="0"/>
              <a:t>improve</a:t>
            </a:r>
            <a:r>
              <a:rPr lang="fr-FR" dirty="0" smtClean="0"/>
              <a:t> </a:t>
            </a:r>
            <a:r>
              <a:rPr lang="fr-FR" dirty="0" err="1" smtClean="0"/>
              <a:t>systematics</a:t>
            </a:r>
            <a:r>
              <a:rPr lang="fr-FR" dirty="0" smtClean="0"/>
              <a:t> to the </a:t>
            </a:r>
            <a:r>
              <a:rPr lang="fr-FR" dirty="0" err="1" smtClean="0"/>
              <a:t>level</a:t>
            </a:r>
            <a:r>
              <a:rPr lang="fr-FR" dirty="0" smtClean="0"/>
              <a:t> of the </a:t>
            </a:r>
            <a:r>
              <a:rPr lang="fr-FR" dirty="0" err="1" smtClean="0"/>
              <a:t>statistical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r>
              <a:rPr lang="fr-FR" dirty="0" smtClean="0"/>
              <a:t> </a:t>
            </a:r>
          </a:p>
          <a:p>
            <a:endParaRPr lang="fr-FR" dirty="0"/>
          </a:p>
          <a:p>
            <a:r>
              <a:rPr lang="fr-FR" dirty="0" err="1" smtClean="0"/>
              <a:t>Examples</a:t>
            </a:r>
            <a:r>
              <a:rPr lang="fr-FR" dirty="0" smtClean="0"/>
              <a:t>(all </a:t>
            </a:r>
            <a:r>
              <a:rPr lang="fr-FR" dirty="0" err="1" smtClean="0"/>
              <a:t>work</a:t>
            </a:r>
            <a:r>
              <a:rPr lang="fr-FR" dirty="0" smtClean="0"/>
              <a:t> in </a:t>
            </a:r>
            <a:r>
              <a:rPr lang="fr-FR" dirty="0" err="1" smtClean="0"/>
              <a:t>progress</a:t>
            </a:r>
            <a:r>
              <a:rPr lang="fr-FR" dirty="0" smtClean="0"/>
              <a:t>, or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)</a:t>
            </a:r>
          </a:p>
          <a:p>
            <a:r>
              <a:rPr lang="fr-FR" dirty="0"/>
              <a:t> </a:t>
            </a:r>
            <a:r>
              <a:rPr lang="fr-FR" dirty="0" smtClean="0"/>
              <a:t>      -- monitor </a:t>
            </a:r>
            <a:r>
              <a:rPr lang="fr-FR" dirty="0" err="1" smtClean="0"/>
              <a:t>luminosity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en-CH" dirty="0" smtClean="0">
                <a:sym typeface="Symbol" panose="05050102010706020507" pitchFamily="18" charset="2"/>
              </a:rPr>
              <a:t></a:t>
            </a:r>
            <a:r>
              <a:rPr lang="en-US" dirty="0" smtClean="0">
                <a:sym typeface="Symbol" panose="05050102010706020507" pitchFamily="18" charset="2"/>
              </a:rPr>
              <a:t> events in addition to low angle </a:t>
            </a:r>
            <a:r>
              <a:rPr lang="en-US" dirty="0" err="1">
                <a:sym typeface="Symbol" panose="05050102010706020507" pitchFamily="18" charset="2"/>
              </a:rPr>
              <a:t>B</a:t>
            </a:r>
            <a:r>
              <a:rPr lang="en-US" dirty="0" err="1" smtClean="0">
                <a:sym typeface="Symbol" panose="05050102010706020507" pitchFamily="18" charset="2"/>
              </a:rPr>
              <a:t>habha</a:t>
            </a:r>
            <a:r>
              <a:rPr lang="en-US" dirty="0" smtClean="0">
                <a:sym typeface="Symbol" panose="05050102010706020507" pitchFamily="18" charset="2"/>
              </a:rPr>
              <a:t>. </a:t>
            </a: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                    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1.5 10</a:t>
            </a:r>
            <a:r>
              <a:rPr lang="en-US" baseline="30000" dirty="0" smtClean="0">
                <a:sym typeface="Wingdings" panose="05000000000000000000" pitchFamily="2" charset="2"/>
              </a:rPr>
              <a:t>-5 </a:t>
            </a:r>
            <a:r>
              <a:rPr lang="en-US" dirty="0" smtClean="0">
                <a:sym typeface="Wingdings" panose="05000000000000000000" pitchFamily="2" charset="2"/>
              </a:rPr>
              <a:t>precision provided fiducial volume limit (10-20 degrees) can be </a:t>
            </a:r>
            <a:r>
              <a:rPr lang="en-US" dirty="0" smtClean="0">
                <a:sym typeface="Wingdings" panose="05000000000000000000" pitchFamily="2" charset="2"/>
              </a:rPr>
              <a:t>known </a:t>
            </a:r>
            <a:r>
              <a:rPr lang="en-US" dirty="0" smtClean="0">
                <a:sym typeface="Wingdings" panose="05000000000000000000" pitchFamily="2" charset="2"/>
              </a:rPr>
              <a:t>to </a:t>
            </a:r>
            <a:r>
              <a:rPr lang="en-US" dirty="0" smtClean="0">
                <a:sym typeface="Wingdings" panose="05000000000000000000" pitchFamily="2" charset="2"/>
              </a:rPr>
              <a:t>10 </a:t>
            </a:r>
            <a:r>
              <a:rPr lang="en-US" dirty="0" smtClean="0">
                <a:sym typeface="Wingdings" panose="05000000000000000000" pitchFamily="2" charset="2"/>
              </a:rPr>
              <a:t>microns at 2.5m</a:t>
            </a:r>
            <a:r>
              <a:rPr lang="en-US" dirty="0" smtClean="0">
                <a:sym typeface="Wingdings" panose="05000000000000000000" pitchFamily="2" charset="2"/>
              </a:rPr>
              <a:t>. </a:t>
            </a:r>
            <a:endParaRPr lang="fr-CH" baseline="30000" dirty="0" smtClean="0">
              <a:sym typeface="Wingdings" panose="05000000000000000000" pitchFamily="2" charset="2"/>
            </a:endParaRPr>
          </a:p>
          <a:p>
            <a:r>
              <a:rPr lang="fr-CH" baseline="30000" dirty="0">
                <a:sym typeface="Wingdings" panose="05000000000000000000" pitchFamily="2" charset="2"/>
              </a:rPr>
              <a:t> </a:t>
            </a:r>
            <a:r>
              <a:rPr lang="fr-CH" baseline="30000" dirty="0" smtClean="0">
                <a:sym typeface="Wingdings" panose="05000000000000000000" pitchFamily="2" charset="2"/>
              </a:rPr>
              <a:t>        </a:t>
            </a:r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dirty="0" err="1" smtClean="0">
                <a:sym typeface="Wingdings" panose="05000000000000000000" pitchFamily="2" charset="2"/>
              </a:rPr>
              <a:t>Then</a:t>
            </a:r>
            <a:r>
              <a:rPr lang="fr-CH" dirty="0" smtClean="0">
                <a:sym typeface="Wingdings" panose="05000000000000000000" pitchFamily="2" charset="2"/>
              </a:rPr>
              <a:t>, </a:t>
            </a:r>
            <a:r>
              <a:rPr lang="fr-CH" dirty="0" err="1" smtClean="0">
                <a:sym typeface="Wingdings" panose="05000000000000000000" pitchFamily="2" charset="2"/>
              </a:rPr>
              <a:t>acceptance</a:t>
            </a:r>
            <a:r>
              <a:rPr lang="fr-CH" dirty="0" smtClean="0">
                <a:sym typeface="Wingdings" panose="05000000000000000000" pitchFamily="2" charset="2"/>
              </a:rPr>
              <a:t> for lepton pairs </a:t>
            </a:r>
            <a:r>
              <a:rPr lang="fr-CH" dirty="0" err="1" smtClean="0">
                <a:sym typeface="Wingdings" panose="05000000000000000000" pitchFamily="2" charset="2"/>
              </a:rPr>
              <a:t>known</a:t>
            </a:r>
            <a:r>
              <a:rPr lang="fr-CH" dirty="0" smtClean="0">
                <a:sym typeface="Wingdings" panose="05000000000000000000" pitchFamily="2" charset="2"/>
              </a:rPr>
              <a:t> to 2 10</a:t>
            </a:r>
            <a:r>
              <a:rPr lang="fr-CH" baseline="30000" dirty="0" smtClean="0">
                <a:sym typeface="Wingdings" panose="05000000000000000000" pitchFamily="2" charset="2"/>
              </a:rPr>
              <a:t>-6 </a:t>
            </a:r>
          </a:p>
          <a:p>
            <a:endParaRPr lang="en-US" baseline="30000" dirty="0">
              <a:sym typeface="Wingdings" panose="05000000000000000000" pitchFamily="2" charset="2"/>
            </a:endParaRPr>
          </a:p>
          <a:p>
            <a:r>
              <a:rPr lang="en-US" baseline="30000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-- perform beam energy calibration continuously with pilot polarized bunches RDP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-- use several tags (inclusive double tag, exclusive B decay modes tag, etc. etc.) for </a:t>
            </a:r>
            <a:r>
              <a:rPr lang="en-US" dirty="0" err="1" smtClean="0">
                <a:sym typeface="Wingdings" panose="05000000000000000000" pitchFamily="2" charset="2"/>
              </a:rPr>
              <a:t>b,c,s</a:t>
            </a:r>
            <a:r>
              <a:rPr lang="en-US" dirty="0" smtClean="0">
                <a:sym typeface="Wingdings" panose="05000000000000000000" pitchFamily="2" charset="2"/>
              </a:rPr>
              <a:t>-jet </a:t>
            </a:r>
            <a:r>
              <a:rPr lang="en-US" dirty="0" smtClean="0">
                <a:sym typeface="Wingdings" panose="05000000000000000000" pitchFamily="2" charset="2"/>
              </a:rPr>
              <a:t>efficiency for </a:t>
            </a:r>
            <a:r>
              <a:rPr lang="en-US" b="1" dirty="0" err="1" smtClean="0">
                <a:sym typeface="Wingdings" panose="05000000000000000000" pitchFamily="2" charset="2"/>
              </a:rPr>
              <a:t>R</a:t>
            </a:r>
            <a:r>
              <a:rPr lang="en-US" b="1" baseline="-25000" dirty="0" err="1" smtClean="0">
                <a:sym typeface="Wingdings" panose="05000000000000000000" pitchFamily="2" charset="2"/>
              </a:rPr>
              <a:t>b,c,s</a:t>
            </a:r>
            <a:endParaRPr lang="en-US" b="1" baseline="-25000" dirty="0">
              <a:sym typeface="Wingdings" panose="05000000000000000000" pitchFamily="2" charset="2"/>
            </a:endParaRPr>
          </a:p>
          <a:p>
            <a:r>
              <a:rPr lang="en-US" baseline="-25000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</a:t>
            </a:r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-- use huge samples of muon pairs (1.5 10</a:t>
            </a:r>
            <a:r>
              <a:rPr lang="en-US" baseline="30000" dirty="0" smtClean="0">
                <a:sym typeface="Wingdings" panose="05000000000000000000" pitchFamily="2" charset="2"/>
              </a:rPr>
              <a:t>11</a:t>
            </a:r>
            <a:r>
              <a:rPr lang="en-US" dirty="0" smtClean="0">
                <a:sym typeface="Wingdings" panose="05000000000000000000" pitchFamily="2" charset="2"/>
              </a:rPr>
              <a:t>) </a:t>
            </a:r>
            <a:r>
              <a:rPr lang="en-US" baseline="30000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to perform exquisite detector alignment (for tau life time, luminosity etc...</a:t>
            </a:r>
          </a:p>
          <a:p>
            <a:r>
              <a:rPr lang="en-US" b="1" dirty="0" smtClean="0">
                <a:sym typeface="Wingdings" panose="05000000000000000000" pitchFamily="2" charset="2"/>
              </a:rPr>
              <a:t>       </a:t>
            </a:r>
            <a:r>
              <a:rPr lang="en-US" dirty="0" smtClean="0">
                <a:sym typeface="Wingdings" panose="05000000000000000000" pitchFamily="2" charset="2"/>
              </a:rPr>
              <a:t>--- </a:t>
            </a:r>
            <a:r>
              <a:rPr lang="en-US" dirty="0" err="1" smtClean="0">
                <a:sym typeface="Wingdings" panose="05000000000000000000" pitchFamily="2" charset="2"/>
              </a:rPr>
              <a:t>etc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etc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US" b="1" dirty="0" smtClean="0">
                <a:sym typeface="Wingdings" panose="05000000000000000000" pitchFamily="2" charset="2"/>
              </a:rPr>
              <a:t>Success requires to be </a:t>
            </a:r>
            <a:r>
              <a:rPr lang="en-US" sz="2000" b="1" dirty="0" smtClean="0">
                <a:sym typeface="Wingdings" panose="05000000000000000000" pitchFamily="2" charset="2"/>
              </a:rPr>
              <a:t>proactive</a:t>
            </a:r>
            <a:r>
              <a:rPr lang="en-US" b="1" dirty="0" smtClean="0">
                <a:sym typeface="Wingdings" panose="05000000000000000000" pitchFamily="2" charset="2"/>
              </a:rPr>
              <a:t> and design detectors with these precision targets in mind. </a:t>
            </a:r>
          </a:p>
          <a:p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smtClean="0">
                <a:sym typeface="Wingdings" panose="05000000000000000000" pitchFamily="2" charset="2"/>
              </a:rPr>
              <a:t>            </a:t>
            </a:r>
            <a:r>
              <a:rPr lang="en-CH" b="1" dirty="0" smtClean="0">
                <a:sym typeface="Wingdings" panose="05000000000000000000" pitchFamily="2" charset="2"/>
              </a:rPr>
              <a:t></a:t>
            </a:r>
            <a:r>
              <a:rPr lang="en-US" b="1" dirty="0" smtClean="0">
                <a:sym typeface="Wingdings" panose="05000000000000000000" pitchFamily="2" charset="2"/>
              </a:rPr>
              <a:t> a new era of detector design!   </a:t>
            </a:r>
          </a:p>
          <a:p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                         </a:t>
            </a:r>
            <a:r>
              <a:rPr lang="en-CH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Considerable opportunities in physics studies in preparation to collaborations for detectors!</a:t>
            </a:r>
          </a:p>
          <a:p>
            <a:r>
              <a:rPr lang="en-US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   </a:t>
            </a:r>
          </a:p>
          <a:p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baseline="-25000" dirty="0" smtClean="0">
                <a:sym typeface="Wingdings" panose="05000000000000000000" pitchFamily="2" charset="2"/>
              </a:rPr>
              <a:t>       </a:t>
            </a:r>
            <a:endParaRPr lang="en-US" baseline="-25000" dirty="0">
              <a:sym typeface="Wingdings" panose="05000000000000000000" pitchFamily="2" charset="2"/>
            </a:endParaRPr>
          </a:p>
          <a:p>
            <a:r>
              <a:rPr lang="en-US" baseline="-25000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</a:t>
            </a:r>
            <a:endParaRPr lang="fr-FR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2764778" y="812167"/>
            <a:ext cx="543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Imagine an </a:t>
            </a:r>
            <a:r>
              <a:rPr lang="fr-CH" dirty="0" err="1" smtClean="0"/>
              <a:t>astronomer</a:t>
            </a:r>
            <a:r>
              <a:rPr lang="fr-CH" dirty="0" smtClean="0"/>
              <a:t> </a:t>
            </a:r>
            <a:r>
              <a:rPr lang="fr-CH" dirty="0" err="1" smtClean="0"/>
              <a:t>whose</a:t>
            </a:r>
            <a:r>
              <a:rPr lang="fr-CH" dirty="0" smtClean="0"/>
              <a:t> aperture </a:t>
            </a:r>
            <a:r>
              <a:rPr lang="fr-CH" dirty="0" err="1" smtClean="0"/>
              <a:t>increases</a:t>
            </a:r>
            <a:r>
              <a:rPr lang="fr-CH" dirty="0" smtClean="0"/>
              <a:t> X500!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283" y="0"/>
            <a:ext cx="8966106" cy="6512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091" y="1611086"/>
            <a:ext cx="135498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i="1" dirty="0" smtClean="0"/>
              <a:t>Juan </a:t>
            </a:r>
            <a:r>
              <a:rPr lang="fr-FR" i="1" dirty="0" err="1" smtClean="0"/>
              <a:t>Alcaraz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7026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26.04.2023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53" y="8620"/>
            <a:ext cx="12205875" cy="64017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/>
          <a:p>
            <a:r>
              <a:rPr lang="fr-CH" sz="2400" b="1" dirty="0" err="1"/>
              <a:t>Beam</a:t>
            </a:r>
            <a:r>
              <a:rPr lang="fr-CH" sz="2400" b="1" dirty="0"/>
              <a:t> </a:t>
            </a:r>
            <a:r>
              <a:rPr lang="fr-CH" sz="2400" b="1" dirty="0" err="1"/>
              <a:t>Polarization</a:t>
            </a:r>
            <a:r>
              <a:rPr lang="fr-CH" sz="2400" b="1" dirty="0"/>
              <a:t> </a:t>
            </a:r>
            <a:r>
              <a:rPr lang="fr-CH" sz="2400" b="1" dirty="0" err="1"/>
              <a:t>can</a:t>
            </a:r>
            <a:r>
              <a:rPr lang="fr-CH" sz="2400" b="1" dirty="0"/>
              <a:t> </a:t>
            </a:r>
            <a:r>
              <a:rPr lang="fr-CH" sz="2400" b="1" dirty="0" err="1"/>
              <a:t>provide</a:t>
            </a:r>
            <a:r>
              <a:rPr lang="fr-CH" sz="2400" b="1" dirty="0"/>
              <a:t> </a:t>
            </a:r>
            <a:r>
              <a:rPr lang="fr-CH" sz="2400" b="1" dirty="0" err="1"/>
              <a:t>two</a:t>
            </a:r>
            <a:r>
              <a:rPr lang="fr-CH" sz="2400" b="1" dirty="0"/>
              <a:t> main </a:t>
            </a:r>
            <a:r>
              <a:rPr lang="fr-CH" sz="2400" b="1" dirty="0" err="1"/>
              <a:t>ingredients</a:t>
            </a:r>
            <a:r>
              <a:rPr lang="fr-CH" sz="2400" b="1" dirty="0"/>
              <a:t> to </a:t>
            </a:r>
            <a:r>
              <a:rPr lang="fr-CH" sz="2400" b="1" dirty="0" err="1"/>
              <a:t>Physics</a:t>
            </a:r>
            <a:r>
              <a:rPr lang="fr-CH" sz="2400" b="1" dirty="0"/>
              <a:t> </a:t>
            </a:r>
            <a:r>
              <a:rPr lang="fr-CH" sz="2400" b="1" dirty="0" err="1"/>
              <a:t>Measurements</a:t>
            </a:r>
            <a:endParaRPr lang="fr-CH" sz="2400" b="1" dirty="0"/>
          </a:p>
          <a:p>
            <a:endParaRPr lang="fr-CH" sz="2400" dirty="0"/>
          </a:p>
          <a:p>
            <a:pPr marL="457155" indent="-457155">
              <a:buAutoNum type="arabicPeriod"/>
            </a:pPr>
            <a:r>
              <a:rPr lang="fr-CH" sz="2400" b="1" dirty="0">
                <a:solidFill>
                  <a:srgbClr val="C00000"/>
                </a:solidFill>
              </a:rPr>
              <a:t>Transverse </a:t>
            </a:r>
            <a:r>
              <a:rPr lang="fr-CH" sz="2400" b="1" dirty="0" err="1">
                <a:solidFill>
                  <a:srgbClr val="C00000"/>
                </a:solidFill>
              </a:rPr>
              <a:t>beam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polarization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provides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beam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energy</a:t>
            </a:r>
            <a:r>
              <a:rPr lang="fr-CH" sz="2400" b="1" dirty="0">
                <a:solidFill>
                  <a:srgbClr val="C00000"/>
                </a:solidFill>
              </a:rPr>
              <a:t> calibration </a:t>
            </a:r>
          </a:p>
          <a:p>
            <a:r>
              <a:rPr lang="fr-CH" sz="2400" dirty="0"/>
              <a:t>       </a:t>
            </a:r>
            <a:r>
              <a:rPr lang="fr-CH" sz="2400" b="1" dirty="0">
                <a:solidFill>
                  <a:srgbClr val="C00000"/>
                </a:solidFill>
              </a:rPr>
              <a:t>by </a:t>
            </a:r>
            <a:r>
              <a:rPr lang="fr-CH" sz="2400" b="1" dirty="0" err="1">
                <a:solidFill>
                  <a:srgbClr val="C00000"/>
                </a:solidFill>
              </a:rPr>
              <a:t>resonant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depolarization</a:t>
            </a:r>
            <a:r>
              <a:rPr lang="fr-CH" sz="2400" b="1" dirty="0">
                <a:solidFill>
                  <a:srgbClr val="C00000"/>
                </a:solidFill>
              </a:rPr>
              <a:t>      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</a:t>
            </a:r>
            <a:r>
              <a:rPr lang="fr-CH" sz="2400" dirty="0" err="1"/>
              <a:t>low</a:t>
            </a:r>
            <a:r>
              <a:rPr lang="fr-CH" sz="2400" dirty="0"/>
              <a:t> </a:t>
            </a:r>
            <a:r>
              <a:rPr lang="fr-CH" sz="2400" dirty="0" err="1"/>
              <a:t>level</a:t>
            </a:r>
            <a:r>
              <a:rPr lang="fr-CH" sz="2400" dirty="0"/>
              <a:t> of 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required</a:t>
            </a:r>
            <a:r>
              <a:rPr lang="fr-CH" sz="2400" dirty="0"/>
              <a:t>  (~10%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sufficient</a:t>
            </a:r>
            <a:r>
              <a:rPr lang="fr-CH" sz="2400" dirty="0"/>
              <a:t>)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at Z &amp; W pair </a:t>
            </a:r>
            <a:r>
              <a:rPr lang="fr-CH" sz="2400" dirty="0" err="1">
                <a:sym typeface="Wingdings" panose="05000000000000000000" pitchFamily="2" charset="2"/>
              </a:rPr>
              <a:t>threshold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comes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naturally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b="1" i="1" dirty="0">
                <a:solidFill>
                  <a:srgbClr val="008080"/>
                </a:solidFill>
                <a:sym typeface="Symbol"/>
              </a:rPr>
              <a:t></a:t>
            </a:r>
            <a:r>
              <a:rPr lang="fr-CH" sz="2400" b="1" i="1" baseline="-25000" dirty="0">
                <a:solidFill>
                  <a:srgbClr val="008080"/>
                </a:solidFill>
                <a:sym typeface="Symbol"/>
              </a:rPr>
              <a:t>E</a:t>
            </a:r>
            <a:r>
              <a:rPr lang="fr-CH" sz="2400" b="1" i="1" dirty="0">
                <a:solidFill>
                  <a:srgbClr val="008080"/>
                </a:solidFill>
                <a:sym typeface="Symbol"/>
              </a:rPr>
              <a:t>  E</a:t>
            </a:r>
            <a:r>
              <a:rPr lang="fr-CH" sz="2400" b="1" i="1" baseline="30000" dirty="0">
                <a:solidFill>
                  <a:srgbClr val="008080"/>
                </a:solidFill>
                <a:sym typeface="Symbol"/>
              </a:rPr>
              <a:t>2</a:t>
            </a:r>
            <a:r>
              <a:rPr lang="fr-CH" sz="2400" b="1" i="1" dirty="0">
                <a:solidFill>
                  <a:srgbClr val="008080"/>
                </a:solidFill>
                <a:sym typeface="Symbol"/>
              </a:rPr>
              <a:t>/ </a:t>
            </a:r>
            <a:endParaRPr lang="fr-CH" sz="2400" b="1" dirty="0"/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at Z use of </a:t>
            </a:r>
            <a:r>
              <a:rPr lang="fr-CH" sz="2400" dirty="0" err="1">
                <a:sym typeface="Wingdings" panose="05000000000000000000" pitchFamily="2" charset="2"/>
              </a:rPr>
              <a:t>asymmetric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wigglers</a:t>
            </a:r>
            <a:r>
              <a:rPr lang="fr-CH" sz="2400" dirty="0">
                <a:sym typeface="Wingdings" panose="05000000000000000000" pitchFamily="2" charset="2"/>
              </a:rPr>
              <a:t> at </a:t>
            </a:r>
            <a:r>
              <a:rPr lang="fr-CH" sz="2400" dirty="0" err="1">
                <a:sym typeface="Wingdings" panose="05000000000000000000" pitchFamily="2" charset="2"/>
              </a:rPr>
              <a:t>beginning</a:t>
            </a:r>
            <a:r>
              <a:rPr lang="fr-CH" sz="2400" dirty="0">
                <a:sym typeface="Wingdings" panose="05000000000000000000" pitchFamily="2" charset="2"/>
              </a:rPr>
              <a:t> of </a:t>
            </a:r>
            <a:r>
              <a:rPr lang="fr-CH" sz="2400" dirty="0" err="1">
                <a:sym typeface="Wingdings" panose="05000000000000000000" pitchFamily="2" charset="2"/>
              </a:rPr>
              <a:t>fills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br>
              <a:rPr lang="fr-CH" sz="2400" dirty="0">
                <a:sym typeface="Wingdings" panose="05000000000000000000" pitchFamily="2" charset="2"/>
              </a:rPr>
            </a:br>
            <a:r>
              <a:rPr lang="fr-CH" sz="2400" dirty="0">
                <a:sym typeface="Wingdings" panose="05000000000000000000" pitchFamily="2" charset="2"/>
              </a:rPr>
              <a:t>	</a:t>
            </a:r>
            <a:r>
              <a:rPr lang="fr-CH" sz="2400" dirty="0" err="1">
                <a:sym typeface="Wingdings" panose="05000000000000000000" pitchFamily="2" charset="2"/>
              </a:rPr>
              <a:t>since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polarization</a:t>
            </a:r>
            <a:r>
              <a:rPr lang="fr-CH" sz="2400" dirty="0">
                <a:sym typeface="Wingdings" panose="05000000000000000000" pitchFamily="2" charset="2"/>
              </a:rPr>
              <a:t> time </a:t>
            </a:r>
            <a:r>
              <a:rPr lang="fr-CH" sz="2400" dirty="0" err="1">
                <a:sym typeface="Wingdings" panose="05000000000000000000" pitchFamily="2" charset="2"/>
              </a:rPr>
              <a:t>is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otherwise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very</a:t>
            </a:r>
            <a:r>
              <a:rPr lang="fr-CH" sz="2400" dirty="0">
                <a:sym typeface="Wingdings" panose="05000000000000000000" pitchFamily="2" charset="2"/>
              </a:rPr>
              <a:t> long (250h ~1h)</a:t>
            </a:r>
          </a:p>
          <a:p>
            <a:r>
              <a:rPr lang="fr-CH" sz="2400" dirty="0">
                <a:sym typeface="Wingdings" panose="05000000000000000000" pitchFamily="2" charset="2"/>
              </a:rPr>
              <a:t>            </a:t>
            </a:r>
            <a:r>
              <a:rPr lang="fr-CH" sz="2400" dirty="0" err="1">
                <a:sym typeface="Wingdings" panose="05000000000000000000" pitchFamily="2" charset="2"/>
              </a:rPr>
              <a:t>should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be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used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also</a:t>
            </a:r>
            <a:r>
              <a:rPr lang="fr-CH" sz="2400" dirty="0">
                <a:sym typeface="Wingdings" panose="05000000000000000000" pitchFamily="2" charset="2"/>
              </a:rPr>
              <a:t> at </a:t>
            </a:r>
            <a:r>
              <a:rPr lang="fr-CH" sz="2400" dirty="0" err="1">
                <a:sym typeface="Wingdings" panose="05000000000000000000" pitchFamily="2" charset="2"/>
              </a:rPr>
              <a:t>ee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>
                <a:sym typeface="Symbol"/>
              </a:rPr>
              <a:t> </a:t>
            </a:r>
            <a:r>
              <a:rPr lang="fr-CH" sz="2400" dirty="0">
                <a:sym typeface="Wingdings" panose="05000000000000000000" pitchFamily="2" charset="2"/>
              </a:rPr>
              <a:t>H(126) </a:t>
            </a:r>
          </a:p>
          <a:p>
            <a:r>
              <a:rPr lang="fr-CH" sz="2400" dirty="0">
                <a:sym typeface="Wingdings" panose="05000000000000000000" pitchFamily="2" charset="2"/>
              </a:rPr>
              <a:t>            use ‘single’ non-</a:t>
            </a:r>
            <a:r>
              <a:rPr lang="fr-CH" sz="2400" dirty="0" err="1">
                <a:sym typeface="Wingdings" panose="05000000000000000000" pitchFamily="2" charset="2"/>
              </a:rPr>
              <a:t>colliding</a:t>
            </a:r>
            <a:r>
              <a:rPr lang="fr-CH" sz="2400" dirty="0">
                <a:sym typeface="Wingdings" panose="05000000000000000000" pitchFamily="2" charset="2"/>
              </a:rPr>
              <a:t>  </a:t>
            </a:r>
            <a:r>
              <a:rPr lang="fr-CH" sz="2400" dirty="0" err="1">
                <a:sym typeface="Wingdings" panose="05000000000000000000" pitchFamily="2" charset="2"/>
              </a:rPr>
              <a:t>bunches</a:t>
            </a:r>
            <a:r>
              <a:rPr lang="fr-CH" sz="2400" dirty="0">
                <a:sym typeface="Wingdings" panose="05000000000000000000" pitchFamily="2" charset="2"/>
              </a:rPr>
              <a:t> and </a:t>
            </a:r>
            <a:r>
              <a:rPr lang="fr-CH" sz="2400" dirty="0" err="1"/>
              <a:t>calibrate</a:t>
            </a:r>
            <a:r>
              <a:rPr lang="fr-CH" sz="2400" dirty="0"/>
              <a:t> </a:t>
            </a:r>
            <a:r>
              <a:rPr lang="fr-CH" sz="2400" dirty="0" err="1"/>
              <a:t>continuously</a:t>
            </a:r>
            <a:r>
              <a:rPr lang="fr-CH" sz="2400" dirty="0"/>
              <a:t> </a:t>
            </a:r>
          </a:p>
          <a:p>
            <a:r>
              <a:rPr lang="fr-CH" sz="2400" dirty="0"/>
              <a:t>                 </a:t>
            </a:r>
            <a:r>
              <a:rPr lang="fr-CH" sz="2400" dirty="0" err="1"/>
              <a:t>during</a:t>
            </a:r>
            <a:r>
              <a:rPr lang="fr-CH" sz="2400" dirty="0"/>
              <a:t> </a:t>
            </a:r>
            <a:r>
              <a:rPr lang="fr-CH" sz="2400" dirty="0" err="1"/>
              <a:t>physics</a:t>
            </a:r>
            <a:r>
              <a:rPr lang="fr-CH" sz="2400" dirty="0"/>
              <a:t> </a:t>
            </a:r>
            <a:r>
              <a:rPr lang="fr-CH" sz="2400" dirty="0" err="1"/>
              <a:t>fills</a:t>
            </a:r>
            <a:r>
              <a:rPr lang="fr-CH" sz="2400" dirty="0"/>
              <a:t> to </a:t>
            </a:r>
            <a:r>
              <a:rPr lang="fr-CH" sz="2400" dirty="0" err="1"/>
              <a:t>avoid</a:t>
            </a:r>
            <a:r>
              <a:rPr lang="fr-CH" sz="2400" dirty="0"/>
              <a:t> issues </a:t>
            </a:r>
            <a:r>
              <a:rPr lang="fr-CH" sz="2400" dirty="0" err="1"/>
              <a:t>encountered</a:t>
            </a:r>
            <a:r>
              <a:rPr lang="fr-CH" sz="2400" dirty="0"/>
              <a:t> at LEP 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Compton </a:t>
            </a:r>
            <a:r>
              <a:rPr lang="fr-CH" sz="2400" dirty="0" err="1">
                <a:sym typeface="Wingdings" panose="05000000000000000000" pitchFamily="2" charset="2"/>
              </a:rPr>
              <a:t>polarimeter</a:t>
            </a:r>
            <a:r>
              <a:rPr lang="fr-CH" sz="2400" dirty="0">
                <a:sym typeface="Wingdings" panose="05000000000000000000" pitchFamily="2" charset="2"/>
              </a:rPr>
              <a:t> for </a:t>
            </a:r>
            <a:r>
              <a:rPr lang="fr-CH" sz="2400" dirty="0" err="1">
                <a:sym typeface="Wingdings" panose="05000000000000000000" pitchFamily="2" charset="2"/>
              </a:rPr>
              <a:t>both</a:t>
            </a:r>
            <a:r>
              <a:rPr lang="fr-CH" sz="2400" dirty="0">
                <a:sym typeface="Wingdings" panose="05000000000000000000" pitchFamily="2" charset="2"/>
              </a:rPr>
              <a:t> e+ and e-</a:t>
            </a:r>
            <a:endParaRPr lang="fr-CH" sz="2400" dirty="0"/>
          </a:p>
          <a:p>
            <a:r>
              <a:rPr lang="fr-CH" sz="2400" dirty="0">
                <a:sym typeface="Wingdings" panose="05000000000000000000" pitchFamily="2" charset="2"/>
              </a:rPr>
              <a:t>            </a:t>
            </a:r>
            <a:r>
              <a:rPr lang="fr-CH" sz="2400" dirty="0" err="1"/>
              <a:t>should</a:t>
            </a:r>
            <a:r>
              <a:rPr lang="fr-CH" sz="2400" dirty="0"/>
              <a:t> </a:t>
            </a:r>
            <a:r>
              <a:rPr lang="fr-CH" sz="2400" dirty="0" err="1"/>
              <a:t>calibrate</a:t>
            </a:r>
            <a:r>
              <a:rPr lang="fr-CH" sz="2400" dirty="0"/>
              <a:t> at </a:t>
            </a:r>
            <a:r>
              <a:rPr lang="fr-CH" sz="2400" dirty="0" err="1"/>
              <a:t>energies</a:t>
            </a:r>
            <a:r>
              <a:rPr lang="fr-CH" sz="2400" dirty="0"/>
              <a:t> </a:t>
            </a:r>
            <a:r>
              <a:rPr lang="fr-CH" sz="2400" dirty="0" err="1"/>
              <a:t>corresponding</a:t>
            </a:r>
            <a:r>
              <a:rPr lang="fr-CH" sz="2400" dirty="0"/>
              <a:t> to </a:t>
            </a:r>
            <a:r>
              <a:rPr lang="fr-CH" sz="2400" dirty="0" err="1"/>
              <a:t>half-integer</a:t>
            </a:r>
            <a:r>
              <a:rPr lang="fr-CH" sz="2400" dirty="0"/>
              <a:t> spin tune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</a:t>
            </a:r>
            <a:r>
              <a:rPr lang="fr-CH" sz="2400" dirty="0"/>
              <a:t> must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complemented</a:t>
            </a:r>
            <a:r>
              <a:rPr lang="fr-CH" sz="2400" dirty="0"/>
              <a:t> by </a:t>
            </a:r>
            <a:r>
              <a:rPr lang="fr-CH" sz="2400" dirty="0" err="1"/>
              <a:t>analysis</a:t>
            </a:r>
            <a:r>
              <a:rPr lang="fr-CH" sz="2400" dirty="0"/>
              <a:t> of «</a:t>
            </a:r>
            <a:r>
              <a:rPr lang="fr-CH" sz="2400" dirty="0" err="1"/>
              <a:t>average</a:t>
            </a:r>
            <a:r>
              <a:rPr lang="fr-CH" sz="2400" dirty="0"/>
              <a:t> </a:t>
            </a:r>
            <a:r>
              <a:rPr lang="fr-CH" sz="2400" dirty="0" err="1"/>
              <a:t>E_beam</a:t>
            </a:r>
            <a:r>
              <a:rPr lang="fr-CH" sz="2400" dirty="0"/>
              <a:t>-to-E_CM» </a:t>
            </a:r>
            <a:r>
              <a:rPr lang="fr-CH" sz="2400" dirty="0" err="1"/>
              <a:t>relationship</a:t>
            </a:r>
            <a:endParaRPr lang="fr-CH" sz="2400" dirty="0"/>
          </a:p>
          <a:p>
            <a:r>
              <a:rPr lang="fr-CH" sz="2400" dirty="0"/>
              <a:t>    </a:t>
            </a:r>
          </a:p>
          <a:p>
            <a:r>
              <a:rPr lang="fr-CH" sz="2400" dirty="0"/>
              <a:t>For </a:t>
            </a:r>
            <a:r>
              <a:rPr lang="fr-CH" sz="2400" dirty="0" err="1"/>
              <a:t>beam</a:t>
            </a:r>
            <a:r>
              <a:rPr lang="fr-CH" sz="2400" dirty="0"/>
              <a:t> </a:t>
            </a:r>
            <a:r>
              <a:rPr lang="fr-CH" sz="2400" dirty="0" err="1"/>
              <a:t>energies</a:t>
            </a:r>
            <a:r>
              <a:rPr lang="fr-CH" sz="2400" dirty="0"/>
              <a:t> </a:t>
            </a:r>
            <a:r>
              <a:rPr lang="fr-CH" sz="2400" dirty="0" err="1"/>
              <a:t>higher</a:t>
            </a:r>
            <a:r>
              <a:rPr lang="fr-CH" sz="2400" dirty="0"/>
              <a:t> </a:t>
            </a:r>
            <a:r>
              <a:rPr lang="fr-CH" sz="2400" dirty="0" err="1"/>
              <a:t>than</a:t>
            </a:r>
            <a:r>
              <a:rPr lang="fr-CH" sz="2400" dirty="0"/>
              <a:t> ~90 </a:t>
            </a:r>
            <a:r>
              <a:rPr lang="fr-CH" sz="2400" dirty="0" err="1"/>
              <a:t>GeV</a:t>
            </a:r>
            <a:r>
              <a:rPr lang="fr-CH" sz="2400" dirty="0"/>
              <a:t>  </a:t>
            </a:r>
            <a:r>
              <a:rPr lang="fr-CH" sz="2400" dirty="0" err="1"/>
              <a:t>can</a:t>
            </a:r>
            <a:r>
              <a:rPr lang="fr-CH" sz="2400" dirty="0"/>
              <a:t> use </a:t>
            </a:r>
            <a:r>
              <a:rPr lang="fr-CH" sz="2400" dirty="0" err="1"/>
              <a:t>ee</a:t>
            </a:r>
            <a:r>
              <a:rPr lang="fr-CH" sz="2400" dirty="0">
                <a:sym typeface="Symbol"/>
              </a:rPr>
              <a:t>  </a:t>
            </a:r>
            <a:r>
              <a:rPr lang="fr-CH" sz="2400" dirty="0">
                <a:sym typeface="Wingdings" panose="05000000000000000000" pitchFamily="2" charset="2"/>
              </a:rPr>
              <a:t>Z </a:t>
            </a:r>
            <a:r>
              <a:rPr lang="fr-CH" sz="2400" dirty="0">
                <a:sym typeface="Symbol"/>
              </a:rPr>
              <a:t>  or </a:t>
            </a:r>
            <a:r>
              <a:rPr lang="fr-CH" sz="2400" dirty="0" err="1">
                <a:sym typeface="Symbol"/>
              </a:rPr>
              <a:t>ee</a:t>
            </a:r>
            <a:r>
              <a:rPr lang="fr-CH" sz="2400" dirty="0">
                <a:sym typeface="Symbol"/>
              </a:rPr>
              <a:t>  </a:t>
            </a:r>
            <a:r>
              <a:rPr lang="fr-CH" sz="2400" dirty="0">
                <a:sym typeface="Wingdings" panose="05000000000000000000" pitchFamily="2" charset="2"/>
              </a:rPr>
              <a:t>WW </a:t>
            </a:r>
            <a:r>
              <a:rPr lang="fr-CH" sz="2400" dirty="0" err="1">
                <a:sym typeface="Wingdings" panose="05000000000000000000" pitchFamily="2" charset="2"/>
              </a:rPr>
              <a:t>events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</a:p>
          <a:p>
            <a:r>
              <a:rPr lang="fr-CH" sz="2400" dirty="0">
                <a:sym typeface="Wingdings" panose="05000000000000000000" pitchFamily="2" charset="2"/>
              </a:rPr>
              <a:t>     to </a:t>
            </a:r>
            <a:r>
              <a:rPr lang="fr-CH" sz="2400" dirty="0" err="1">
                <a:sym typeface="Wingdings" panose="05000000000000000000" pitchFamily="2" charset="2"/>
              </a:rPr>
              <a:t>calibrate</a:t>
            </a:r>
            <a:r>
              <a:rPr lang="fr-CH" sz="2400" dirty="0">
                <a:sym typeface="Wingdings" panose="05000000000000000000" pitchFamily="2" charset="2"/>
              </a:rPr>
              <a:t> E</a:t>
            </a:r>
            <a:r>
              <a:rPr lang="fr-CH" sz="2400" baseline="-25000" dirty="0">
                <a:sym typeface="Wingdings" panose="05000000000000000000" pitchFamily="2" charset="2"/>
              </a:rPr>
              <a:t>CM</a:t>
            </a:r>
            <a:r>
              <a:rPr lang="fr-CH" sz="2400" dirty="0">
                <a:sym typeface="Wingdings" panose="05000000000000000000" pitchFamily="2" charset="2"/>
              </a:rPr>
              <a:t> at  </a:t>
            </a:r>
            <a:r>
              <a:rPr lang="fr-CH" sz="2400" dirty="0">
                <a:sym typeface="Symbol"/>
              </a:rPr>
              <a:t></a:t>
            </a:r>
            <a:r>
              <a:rPr lang="fr-CH" sz="2400" dirty="0">
                <a:sym typeface="Wingdings" panose="05000000000000000000" pitchFamily="2" charset="2"/>
              </a:rPr>
              <a:t>1-5 MeV </a:t>
            </a:r>
            <a:r>
              <a:rPr lang="fr-CH" sz="2400" dirty="0" err="1">
                <a:sym typeface="Wingdings" panose="05000000000000000000" pitchFamily="2" charset="2"/>
              </a:rPr>
              <a:t>level</a:t>
            </a:r>
            <a:r>
              <a:rPr lang="fr-CH" sz="2400" dirty="0">
                <a:sym typeface="Wingdings" panose="05000000000000000000" pitchFamily="2" charset="2"/>
              </a:rPr>
              <a:t>:  </a:t>
            </a:r>
            <a:r>
              <a:rPr lang="fr-CH" sz="2400" dirty="0" err="1">
                <a:sym typeface="Wingdings" panose="05000000000000000000" pitchFamily="2" charset="2"/>
              </a:rPr>
              <a:t>m</a:t>
            </a:r>
            <a:r>
              <a:rPr lang="fr-CH" sz="2400" baseline="-25000" dirty="0" err="1">
                <a:sym typeface="Wingdings" panose="05000000000000000000" pitchFamily="2" charset="2"/>
              </a:rPr>
              <a:t>H</a:t>
            </a:r>
            <a:r>
              <a:rPr lang="fr-CH" sz="2400" dirty="0">
                <a:sym typeface="Wingdings" panose="05000000000000000000" pitchFamily="2" charset="2"/>
              </a:rPr>
              <a:t> (5 MeV) and </a:t>
            </a:r>
            <a:r>
              <a:rPr lang="fr-CH" sz="2400" dirty="0" err="1">
                <a:sym typeface="Wingdings" panose="05000000000000000000" pitchFamily="2" charset="2"/>
              </a:rPr>
              <a:t>m</a:t>
            </a:r>
            <a:r>
              <a:rPr lang="fr-CH" sz="2400" baseline="-25000" dirty="0" err="1">
                <a:sym typeface="Wingdings" panose="05000000000000000000" pitchFamily="2" charset="2"/>
              </a:rPr>
              <a:t>top</a:t>
            </a:r>
            <a:r>
              <a:rPr lang="fr-CH" sz="2400" baseline="-25000" dirty="0">
                <a:sym typeface="Wingdings" panose="05000000000000000000" pitchFamily="2" charset="2"/>
              </a:rPr>
              <a:t> </a:t>
            </a:r>
            <a:r>
              <a:rPr lang="fr-CH" sz="2400" dirty="0">
                <a:sym typeface="Wingdings" panose="05000000000000000000" pitchFamily="2" charset="2"/>
              </a:rPr>
              <a:t> (20 MeV) </a:t>
            </a:r>
            <a:r>
              <a:rPr lang="fr-CH" sz="2400" dirty="0" err="1">
                <a:sym typeface="Wingdings" panose="05000000000000000000" pitchFamily="2" charset="2"/>
              </a:rPr>
              <a:t>measts</a:t>
            </a:r>
            <a:endParaRPr lang="fr-CH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5" y="488675"/>
            <a:ext cx="3260305" cy="3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4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AC4E-B217-477F-9468-8B617F12116A}" type="datetime1">
              <a:rPr lang="fr-CH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17.03.2025</a:t>
            </a:fld>
            <a:endParaRPr lang="fr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Alain Blondel Welcome and goals of the meeting</a:t>
            </a:r>
            <a:endParaRPr lang="fr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fr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672" y="16630"/>
            <a:ext cx="4624920" cy="584775"/>
          </a:xfrm>
          <a:prstGeom prst="rect">
            <a:avLst/>
          </a:prstGeom>
          <a:solidFill>
            <a:srgbClr val="FFE70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fr-CH" sz="3200" b="1" dirty="0">
                <a:solidFill>
                  <a:prstClr val="black"/>
                </a:solidFill>
                <a:latin typeface="Calibri"/>
              </a:rPr>
              <a:t> have gone a long </a:t>
            </a:r>
            <a:r>
              <a:rPr lang="fr-CH" sz="3200" b="1" dirty="0" err="1">
                <a:solidFill>
                  <a:prstClr val="black"/>
                </a:solidFill>
                <a:latin typeface="Calibri"/>
              </a:rPr>
              <a:t>way</a:t>
            </a:r>
            <a:r>
              <a:rPr lang="fr-CH" sz="3200" b="1" dirty="0">
                <a:solidFill>
                  <a:prstClr val="black"/>
                </a:solidFill>
                <a:latin typeface="Calibri"/>
              </a:rPr>
              <a:t>!</a:t>
            </a:r>
            <a:endParaRPr lang="en-GB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2144" y="739553"/>
            <a:ext cx="980108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prstClr val="black"/>
                </a:solidFill>
                <a:latin typeface="Calibri"/>
              </a:rPr>
              <a:t>2010-11-12 :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ideas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wishes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, basic concepts, (VHE-LHC, LEP3, TLEP), 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Higgs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discovery</a:t>
            </a:r>
            <a:endParaRPr lang="fr-CH" b="1" dirty="0">
              <a:solidFill>
                <a:prstClr val="black"/>
              </a:solidFill>
              <a:latin typeface="Calibri"/>
            </a:endParaRPr>
          </a:p>
          <a:p>
            <a:r>
              <a:rPr lang="fr-CH" b="1" dirty="0">
                <a:solidFill>
                  <a:prstClr val="black"/>
                </a:solidFill>
                <a:latin typeface="Calibri"/>
              </a:rPr>
              <a:t>                      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grassroots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studies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EU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context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; «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Higgs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factory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» in LHC, first,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then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 in new 100km tunnel</a:t>
            </a:r>
            <a:endParaRPr lang="fr-CH" b="1" dirty="0">
              <a:solidFill>
                <a:prstClr val="black"/>
              </a:solidFill>
              <a:latin typeface="Calibri"/>
            </a:endParaRPr>
          </a:p>
          <a:p>
            <a:r>
              <a:rPr lang="fr-CH" b="1" dirty="0">
                <a:solidFill>
                  <a:prstClr val="black"/>
                </a:solidFill>
                <a:latin typeface="Calibri"/>
              </a:rPr>
              <a:t>                       LEP3 and TLEP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submitted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ESPP2012   {TLEP + VHE-LHC ~FCC}</a:t>
            </a:r>
            <a:endParaRPr lang="fr-CH" b="1" dirty="0">
              <a:solidFill>
                <a:prstClr val="black"/>
              </a:solidFill>
              <a:latin typeface="Calibri"/>
            </a:endParaRPr>
          </a:p>
          <a:p>
            <a:r>
              <a:rPr lang="fr-CH" b="1" dirty="0">
                <a:solidFill>
                  <a:prstClr val="black"/>
                </a:solidFill>
                <a:latin typeface="Calibri"/>
              </a:rPr>
              <a:t>2013  ESPP2013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wants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«</a:t>
            </a:r>
            <a:r>
              <a:rPr lang="en-US" b="1" kern="0" dirty="0">
                <a:solidFill>
                  <a:prstClr val="black"/>
                </a:solidFill>
                <a:latin typeface="Arial"/>
                <a:cs typeface="Calibri" pitchFamily="34" charset="0"/>
              </a:rPr>
              <a:t>ambitious post-LHC accelerator </a:t>
            </a:r>
            <a:r>
              <a:rPr lang="en-US" b="1" kern="0" dirty="0" err="1">
                <a:solidFill>
                  <a:prstClr val="black"/>
                </a:solidFill>
                <a:latin typeface="Arial"/>
                <a:cs typeface="Calibri" pitchFamily="34" charset="0"/>
              </a:rPr>
              <a:t>projet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»</a:t>
            </a:r>
          </a:p>
          <a:p>
            <a:r>
              <a:rPr lang="fr-CH" b="1" dirty="0">
                <a:solidFill>
                  <a:prstClr val="black"/>
                </a:solidFill>
                <a:latin typeface="Calibri"/>
              </a:rPr>
              <a:t>  </a:t>
            </a:r>
          </a:p>
          <a:p>
            <a:r>
              <a:rPr lang="fr-CH" b="1" dirty="0">
                <a:solidFill>
                  <a:prstClr val="black"/>
                </a:solidFill>
                <a:latin typeface="Calibri"/>
              </a:rPr>
              <a:t>2014-02  Kick-off meeting of FCC design </a:t>
            </a:r>
            <a:r>
              <a:rPr lang="fr-CH" b="1" dirty="0" err="1">
                <a:solidFill>
                  <a:prstClr val="black"/>
                </a:solidFill>
                <a:latin typeface="Calibri"/>
              </a:rPr>
              <a:t>study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FCC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ee-ep-hh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fr-CH" b="1" dirty="0">
              <a:solidFill>
                <a:prstClr val="black"/>
              </a:solidFill>
              <a:latin typeface="Calibri"/>
            </a:endParaRPr>
          </a:p>
          <a:p>
            <a:endParaRPr lang="fr-CH" b="1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lain" startAt="2018"/>
            </a:pPr>
            <a:r>
              <a:rPr lang="fr-CH" b="1" dirty="0">
                <a:solidFill>
                  <a:srgbClr val="FF0000"/>
                </a:solidFill>
                <a:latin typeface="Calibri"/>
              </a:rPr>
              <a:t>  ESPP contributions and CDR </a:t>
            </a:r>
            <a:r>
              <a:rPr lang="fr-CH" b="1" dirty="0" err="1">
                <a:solidFill>
                  <a:srgbClr val="FF0000"/>
                </a:solidFill>
                <a:latin typeface="Calibri"/>
              </a:rPr>
              <a:t>submitted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</a:t>
            </a:r>
            <a:br>
              <a:rPr lang="fr-CH" b="1" dirty="0">
                <a:solidFill>
                  <a:prstClr val="black"/>
                </a:solidFill>
                <a:latin typeface="Calibri"/>
              </a:rPr>
            </a:br>
            <a:r>
              <a:rPr lang="fr-CH" b="1" dirty="0">
                <a:solidFill>
                  <a:prstClr val="black"/>
                </a:solidFill>
                <a:latin typeface="Calibri"/>
              </a:rPr>
              <a:t>              </a:t>
            </a:r>
            <a:r>
              <a:rPr lang="fr-CH" b="1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fr-CH" b="1" dirty="0">
                <a:solidFill>
                  <a:prstClr val="black"/>
                </a:solidFill>
                <a:latin typeface="Calibri"/>
              </a:rPr>
              <a:t>   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FCC </a:t>
            </a:r>
            <a:r>
              <a:rPr lang="fr-CH" b="1" u="sng" dirty="0" err="1">
                <a:solidFill>
                  <a:prstClr val="black"/>
                </a:solidFill>
                <a:latin typeface="Calibri"/>
              </a:rPr>
              <a:t>can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u="sng" dirty="0" err="1">
                <a:solidFill>
                  <a:prstClr val="black"/>
                </a:solidFill>
                <a:latin typeface="Calibri"/>
              </a:rPr>
              <a:t>be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u="sng" dirty="0" err="1">
                <a:solidFill>
                  <a:prstClr val="black"/>
                </a:solidFill>
                <a:latin typeface="Calibri"/>
              </a:rPr>
              <a:t>done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! </a:t>
            </a:r>
            <a:r>
              <a:rPr lang="fr-CH" b="1" u="sng" dirty="0" err="1">
                <a:solidFill>
                  <a:prstClr val="black"/>
                </a:solidFill>
                <a:latin typeface="Calibri"/>
              </a:rPr>
              <a:t>Starting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u="sng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CH" b="1" u="sng" dirty="0">
                <a:solidFill>
                  <a:prstClr val="black"/>
                </a:solidFill>
                <a:latin typeface="Calibri"/>
              </a:rPr>
              <a:t> the e+ e- </a:t>
            </a:r>
            <a:r>
              <a:rPr lang="fr-CH" b="1" u="sng" dirty="0" err="1" smtClean="0">
                <a:solidFill>
                  <a:prstClr val="black"/>
                </a:solidFill>
                <a:latin typeface="Calibri"/>
              </a:rPr>
              <a:t>collider</a:t>
            </a:r>
            <a:endParaRPr lang="fr-CH" b="1" u="sng" dirty="0">
              <a:solidFill>
                <a:prstClr val="black"/>
              </a:solidFill>
              <a:latin typeface="Calibri"/>
            </a:endParaRPr>
          </a:p>
          <a:p>
            <a:endParaRPr lang="fr-CH" b="1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lain" startAt="2019"/>
            </a:pP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-2020 ESPP2020 long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term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vision: a 100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TeV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pp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collider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b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</a:b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       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shorter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term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priority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‘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Higgs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Factory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’ </a:t>
            </a:r>
            <a:b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</a:b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       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recommends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Feasibility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study</a:t>
            </a:r>
            <a:r>
              <a:rPr lang="fr-CH" b="1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of 100km 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facity</a:t>
            </a:r>
            <a:endParaRPr lang="fr-CH" b="1" dirty="0" smtClean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2568" y="2469427"/>
            <a:ext cx="3949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Many</a:t>
            </a:r>
            <a:r>
              <a:rPr lang="fr-CH" dirty="0" smtClean="0"/>
              <a:t> new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  <a:r>
              <a:rPr lang="fr-CH" dirty="0" err="1" smtClean="0"/>
              <a:t>opportunities</a:t>
            </a:r>
            <a:r>
              <a:rPr lang="fr-CH" dirty="0" smtClean="0"/>
              <a:t> </a:t>
            </a:r>
            <a:r>
              <a:rPr lang="fr-CH" dirty="0" err="1" smtClean="0"/>
              <a:t>discovered</a:t>
            </a:r>
            <a:r>
              <a:rPr lang="fr-CH" dirty="0" smtClean="0"/>
              <a:t> esp. for O(10</a:t>
            </a:r>
            <a:r>
              <a:rPr lang="fr-CH" baseline="30000" dirty="0" smtClean="0"/>
              <a:t>13</a:t>
            </a:r>
            <a:r>
              <a:rPr lang="fr-CH" dirty="0" smtClean="0"/>
              <a:t>) Z </a:t>
            </a:r>
            <a:r>
              <a:rPr lang="fr-CH" dirty="0" err="1" smtClean="0"/>
              <a:t>factory</a:t>
            </a:r>
            <a:r>
              <a:rPr lang="fr-CH" dirty="0" smtClean="0"/>
              <a:t>!</a:t>
            </a:r>
            <a:br>
              <a:rPr lang="fr-CH" dirty="0" smtClean="0"/>
            </a:br>
            <a:r>
              <a:rPr lang="fr-CH" dirty="0" smtClean="0"/>
              <a:t>Great </a:t>
            </a:r>
            <a:r>
              <a:rPr lang="fr-CH" dirty="0" err="1" smtClean="0"/>
              <a:t>complementarity</a:t>
            </a:r>
            <a:r>
              <a:rPr lang="fr-CH" dirty="0" smtClean="0"/>
              <a:t> </a:t>
            </a:r>
            <a:r>
              <a:rPr lang="fr-CH" dirty="0" err="1" smtClean="0"/>
              <a:t>between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ee</a:t>
            </a:r>
            <a:r>
              <a:rPr lang="fr-CH" dirty="0" smtClean="0"/>
              <a:t> and pp  programmes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8079" y="4716072"/>
            <a:ext cx="10697865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Europe</a:t>
            </a:r>
            <a:r>
              <a:rPr lang="en-US" b="1" i="1" dirty="0">
                <a:solidFill>
                  <a:srgbClr val="FFFF00"/>
                </a:solidFill>
              </a:rPr>
              <a:t>, together with its international partners, should investigate the technical and financial feasibility </a:t>
            </a:r>
            <a:r>
              <a:rPr lang="en-US" b="1" i="1" dirty="0" smtClean="0">
                <a:solidFill>
                  <a:srgbClr val="FFFF00"/>
                </a:solidFill>
              </a:rPr>
              <a:t/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of </a:t>
            </a:r>
            <a:r>
              <a:rPr lang="en-US" b="1" i="1" dirty="0">
                <a:solidFill>
                  <a:srgbClr val="FFFF00"/>
                </a:solidFill>
              </a:rPr>
              <a:t>a future hadron collider at CERN with a </a:t>
            </a:r>
            <a:r>
              <a:rPr lang="en-US" b="1" i="1" dirty="0" err="1">
                <a:solidFill>
                  <a:srgbClr val="FFFF00"/>
                </a:solidFill>
              </a:rPr>
              <a:t>centre</a:t>
            </a:r>
            <a:r>
              <a:rPr lang="en-US" b="1" i="1" dirty="0">
                <a:solidFill>
                  <a:srgbClr val="FFFF00"/>
                </a:solidFill>
              </a:rPr>
              <a:t>-of-mass energy of at least 100 </a:t>
            </a:r>
            <a:r>
              <a:rPr lang="en-US" b="1" i="1" dirty="0" err="1">
                <a:solidFill>
                  <a:srgbClr val="FFFF00"/>
                </a:solidFill>
              </a:rPr>
              <a:t>TeV</a:t>
            </a:r>
            <a:r>
              <a:rPr lang="en-US" b="1" i="1" dirty="0">
                <a:solidFill>
                  <a:srgbClr val="FFFF00"/>
                </a:solidFill>
              </a:rPr>
              <a:t> and </a:t>
            </a:r>
            <a:r>
              <a:rPr lang="en-US" b="1" i="1" dirty="0" smtClean="0">
                <a:solidFill>
                  <a:srgbClr val="FFFF00"/>
                </a:solidFill>
              </a:rPr>
              <a:t/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with </a:t>
            </a:r>
            <a:r>
              <a:rPr lang="en-US" b="1" i="1" dirty="0">
                <a:solidFill>
                  <a:srgbClr val="FFFF00"/>
                </a:solidFill>
              </a:rPr>
              <a:t>an electron-positron Higgs and electroweak factory as a possible first stage. </a:t>
            </a:r>
            <a:r>
              <a:rPr lang="en-US" b="1" i="1" dirty="0" smtClean="0">
                <a:solidFill>
                  <a:srgbClr val="FFFF00"/>
                </a:solidFill>
              </a:rPr>
              <a:t/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Such </a:t>
            </a:r>
            <a:r>
              <a:rPr lang="en-US" b="1" i="1" dirty="0">
                <a:solidFill>
                  <a:srgbClr val="FFFF00"/>
                </a:solidFill>
              </a:rPr>
              <a:t>a feasibility study of the colliders and related infrastructure should be established as a global </a:t>
            </a:r>
            <a:r>
              <a:rPr lang="en-US" b="1" i="1" dirty="0" err="1">
                <a:solidFill>
                  <a:srgbClr val="FFFF00"/>
                </a:solidFill>
              </a:rPr>
              <a:t>endeavour</a:t>
            </a:r>
            <a:r>
              <a:rPr lang="en-US" b="1" i="1" dirty="0">
                <a:solidFill>
                  <a:srgbClr val="FFFF00"/>
                </a:solidFill>
              </a:rPr>
              <a:t> </a:t>
            </a:r>
            <a:r>
              <a:rPr lang="en-US" b="1" i="1" dirty="0" smtClean="0">
                <a:solidFill>
                  <a:srgbClr val="FFFF00"/>
                </a:solidFill>
              </a:rPr>
              <a:t/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and </a:t>
            </a:r>
            <a:r>
              <a:rPr lang="en-US" b="1" i="1" dirty="0">
                <a:solidFill>
                  <a:srgbClr val="FFFF00"/>
                </a:solidFill>
              </a:rPr>
              <a:t>be completed on the timescale of the next Strategy update.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26.04.2023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338" y="968727"/>
            <a:ext cx="4980553" cy="242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335" y="3365773"/>
            <a:ext cx="4543022" cy="1969762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>
                <a:sym typeface="Symbol"/>
              </a:rPr>
              <a:t>spin </a:t>
            </a:r>
            <a:r>
              <a:rPr lang="fr-CH" sz="2400" dirty="0" err="1">
                <a:sym typeface="Symbol"/>
              </a:rPr>
              <a:t>precession</a:t>
            </a:r>
            <a:r>
              <a:rPr lang="fr-CH" sz="2400" dirty="0">
                <a:sym typeface="Symbol"/>
              </a:rPr>
              <a:t> ( </a:t>
            </a:r>
            <a:r>
              <a:rPr lang="fr-CH" sz="2400" dirty="0" err="1">
                <a:sym typeface="Symbol"/>
              </a:rPr>
              <a:t>is</a:t>
            </a:r>
            <a:r>
              <a:rPr lang="fr-CH" sz="2400" dirty="0">
                <a:sym typeface="Symbol"/>
              </a:rPr>
              <a:t> the </a:t>
            </a:r>
            <a:r>
              <a:rPr lang="fr-CH" sz="2400" i="1" dirty="0">
                <a:sym typeface="Symbol"/>
              </a:rPr>
              <a:t>spin tune</a:t>
            </a:r>
            <a:r>
              <a:rPr lang="fr-CH" sz="2400" dirty="0">
                <a:sym typeface="Symbol"/>
              </a:rPr>
              <a:t>)</a:t>
            </a:r>
          </a:p>
          <a:p>
            <a:r>
              <a:rPr lang="fr-CH" sz="2400" dirty="0">
                <a:sym typeface="Symbol"/>
              </a:rPr>
              <a:t> </a:t>
            </a:r>
            <a:r>
              <a:rPr lang="fr-CH" sz="2400" baseline="-25000" dirty="0">
                <a:sym typeface="Symbol"/>
              </a:rPr>
              <a:t>spin</a:t>
            </a:r>
            <a:r>
              <a:rPr lang="fr-CH" sz="2400" dirty="0">
                <a:sym typeface="Symbol"/>
              </a:rPr>
              <a:t> = (g-2)/2  .  E/m </a:t>
            </a:r>
            <a:r>
              <a:rPr lang="fr-CH" sz="2400" baseline="-25000" dirty="0" err="1">
                <a:sym typeface="Symbol"/>
              </a:rPr>
              <a:t>trajectory</a:t>
            </a:r>
            <a:r>
              <a:rPr lang="fr-CH" sz="2400" dirty="0"/>
              <a:t>  </a:t>
            </a:r>
          </a:p>
          <a:p>
            <a:r>
              <a:rPr lang="fr-CH" sz="2400" dirty="0"/>
              <a:t>           = </a:t>
            </a:r>
            <a:r>
              <a:rPr lang="fr-CH" sz="2400" dirty="0">
                <a:sym typeface="Symbol"/>
              </a:rPr>
              <a:t> . </a:t>
            </a:r>
            <a:r>
              <a:rPr lang="fr-CH" sz="2400" baseline="-25000" dirty="0" err="1">
                <a:sym typeface="Symbol"/>
              </a:rPr>
              <a:t>trajectory</a:t>
            </a:r>
            <a:r>
              <a:rPr lang="fr-CH" sz="2400" dirty="0"/>
              <a:t> </a:t>
            </a:r>
          </a:p>
          <a:p>
            <a:r>
              <a:rPr lang="fr-CH" sz="2400" dirty="0"/>
              <a:t> </a:t>
            </a:r>
            <a:r>
              <a:rPr lang="fr-CH" sz="2400" dirty="0">
                <a:sym typeface="Symbol"/>
              </a:rPr>
              <a:t>        = </a:t>
            </a:r>
            <a:r>
              <a:rPr lang="fr-CH" sz="2400" dirty="0" err="1"/>
              <a:t>E</a:t>
            </a:r>
            <a:r>
              <a:rPr lang="fr-CH" sz="2400" baseline="-25000" dirty="0" err="1"/>
              <a:t>beam</a:t>
            </a:r>
            <a:r>
              <a:rPr lang="fr-CH" sz="2400" baseline="-25000" dirty="0"/>
              <a:t> </a:t>
            </a:r>
            <a:r>
              <a:rPr lang="fr-CH" sz="2400" dirty="0"/>
              <a:t>/ 0.4406486  </a:t>
            </a:r>
          </a:p>
          <a:p>
            <a:r>
              <a:rPr lang="fr-CH" sz="2400" dirty="0"/>
              <a:t>           = 103.5 at the Z </a:t>
            </a:r>
            <a:r>
              <a:rPr lang="fr-CH" sz="2400" dirty="0" err="1"/>
              <a:t>peak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055778" y="248650"/>
            <a:ext cx="3971264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b="1" dirty="0"/>
              <a:t>RESONANT DEPOLARIZATION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18677" y="1123872"/>
            <a:ext cx="5855048" cy="1969762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Once the </a:t>
            </a:r>
            <a:r>
              <a:rPr lang="fr-CH" sz="2400" dirty="0" err="1"/>
              <a:t>beams</a:t>
            </a:r>
            <a:r>
              <a:rPr lang="fr-CH" sz="2400" dirty="0"/>
              <a:t> are </a:t>
            </a:r>
            <a:r>
              <a:rPr lang="fr-CH" sz="2400" dirty="0" err="1"/>
              <a:t>polarized</a:t>
            </a:r>
            <a:r>
              <a:rPr lang="fr-CH" sz="2400" dirty="0"/>
              <a:t>,  </a:t>
            </a:r>
          </a:p>
          <a:p>
            <a:r>
              <a:rPr lang="fr-CH" sz="2400" dirty="0"/>
              <a:t>an RF kicker at the spin </a:t>
            </a:r>
            <a:r>
              <a:rPr lang="fr-CH" sz="2400" dirty="0" err="1"/>
              <a:t>precession</a:t>
            </a:r>
            <a:r>
              <a:rPr lang="fr-CH" sz="2400" dirty="0"/>
              <a:t> </a:t>
            </a:r>
            <a:r>
              <a:rPr lang="fr-CH" sz="2400" dirty="0" err="1"/>
              <a:t>frequencv</a:t>
            </a:r>
            <a:endParaRPr lang="fr-CH" sz="2400" dirty="0"/>
          </a:p>
          <a:p>
            <a:r>
              <a:rPr lang="fr-CH" sz="2400" dirty="0" err="1"/>
              <a:t>will</a:t>
            </a:r>
            <a:r>
              <a:rPr lang="fr-CH" sz="2400" dirty="0"/>
              <a:t> </a:t>
            </a:r>
            <a:r>
              <a:rPr lang="fr-CH" sz="2400" dirty="0" err="1"/>
              <a:t>provoke</a:t>
            </a:r>
            <a:r>
              <a:rPr lang="fr-CH" sz="2400" dirty="0"/>
              <a:t> a spin flip and </a:t>
            </a:r>
            <a:r>
              <a:rPr lang="fr-CH" sz="2400" dirty="0" err="1"/>
              <a:t>complete</a:t>
            </a:r>
            <a:r>
              <a:rPr lang="fr-CH" sz="2400" dirty="0"/>
              <a:t> </a:t>
            </a:r>
          </a:p>
          <a:p>
            <a:r>
              <a:rPr lang="fr-CH" sz="2400" dirty="0" err="1"/>
              <a:t>depolarization</a:t>
            </a:r>
            <a:endParaRPr lang="fr-CH" sz="2400" dirty="0"/>
          </a:p>
          <a:p>
            <a:r>
              <a:rPr lang="fr-CH" sz="2400" dirty="0"/>
              <a:t>Simulation of FCC-</a:t>
            </a:r>
            <a:r>
              <a:rPr lang="fr-CH" sz="2400" dirty="0" err="1"/>
              <a:t>ee</a:t>
            </a:r>
            <a:r>
              <a:rPr lang="fr-CH" sz="2400" dirty="0"/>
              <a:t> by I. </a:t>
            </a:r>
            <a:r>
              <a:rPr lang="fr-CH" sz="2400" dirty="0" err="1"/>
              <a:t>Kopp</a:t>
            </a:r>
            <a:r>
              <a:rPr lang="fr-CH" sz="2400" dirty="0"/>
              <a:t>:</a:t>
            </a:r>
            <a:endParaRPr lang="en-GB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872" y="3348025"/>
            <a:ext cx="6864953" cy="326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38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092" y="458248"/>
            <a:ext cx="8757014" cy="26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14652" y="1802675"/>
            <a:ext cx="30168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4</a:t>
            </a:r>
          </a:p>
          <a:p>
            <a:r>
              <a:rPr lang="fr-FR" b="1" dirty="0" smtClean="0"/>
              <a:t>4</a:t>
            </a:r>
          </a:p>
          <a:p>
            <a:r>
              <a:rPr lang="fr-FR" b="1" dirty="0" smtClean="0"/>
              <a:t>2</a:t>
            </a:r>
          </a:p>
          <a:p>
            <a:r>
              <a:rPr lang="fr-FR" b="1" dirty="0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7943" y="121920"/>
            <a:ext cx="493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              </a:t>
            </a:r>
            <a:r>
              <a:rPr lang="fr-FR" b="1" dirty="0" err="1" smtClean="0"/>
              <a:t>results</a:t>
            </a:r>
            <a:r>
              <a:rPr lang="fr-FR" b="1" dirty="0" smtClean="0"/>
              <a:t> </a:t>
            </a:r>
            <a:r>
              <a:rPr lang="fr-FR" b="1" dirty="0" err="1" smtClean="0"/>
              <a:t>obtained</a:t>
            </a:r>
            <a:r>
              <a:rPr lang="fr-FR" b="1" dirty="0" smtClean="0"/>
              <a:t> in the FCC Design </a:t>
            </a:r>
            <a:r>
              <a:rPr lang="fr-FR" b="1" dirty="0" err="1" smtClean="0"/>
              <a:t>Study</a:t>
            </a:r>
            <a:r>
              <a:rPr lang="fr-FR" b="1" dirty="0" smtClean="0"/>
              <a:t>:  </a:t>
            </a:r>
            <a:endParaRPr lang="fr-FR" b="1" dirty="0"/>
          </a:p>
        </p:txBody>
      </p:sp>
      <p:sp>
        <p:nvSpPr>
          <p:cNvPr id="7" name="Rectangle 6"/>
          <p:cNvSpPr/>
          <p:nvPr/>
        </p:nvSpPr>
        <p:spPr>
          <a:xfrm>
            <a:off x="6331131" y="0"/>
            <a:ext cx="6096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latin typeface="ArialMT"/>
              </a:rPr>
              <a:t>Polarization and Centre-of-mass Energy Calibration at FCC-</a:t>
            </a:r>
            <a:r>
              <a:rPr lang="en-US" dirty="0" err="1">
                <a:latin typeface="ArialMT"/>
              </a:rPr>
              <a:t>ee</a:t>
            </a:r>
            <a:r>
              <a:rPr lang="en-US" dirty="0">
                <a:latin typeface="ArialMT"/>
              </a:rPr>
              <a:t>, arXiv:1909.12245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1034579" y="3135381"/>
            <a:ext cx="1091125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Next</a:t>
            </a:r>
            <a:r>
              <a:rPr lang="fr-FR" b="1" dirty="0" smtClean="0">
                <a:solidFill>
                  <a:srgbClr val="FF0000"/>
                </a:solidFill>
              </a:rPr>
              <a:t> challenges for the </a:t>
            </a:r>
            <a:r>
              <a:rPr lang="fr-FR" b="1" dirty="0" err="1" smtClean="0">
                <a:solidFill>
                  <a:srgbClr val="FF0000"/>
                </a:solidFill>
              </a:rPr>
              <a:t>feasibility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study</a:t>
            </a:r>
            <a:r>
              <a:rPr lang="fr-FR" b="1" dirty="0">
                <a:solidFill>
                  <a:srgbClr val="FF0000"/>
                </a:solidFill>
              </a:rPr>
              <a:t>: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b="1" dirty="0" smtClean="0"/>
              <a:t>-- </a:t>
            </a:r>
            <a:r>
              <a:rPr lang="fr-FR" b="1" dirty="0" err="1" smtClean="0"/>
              <a:t>Ascertain</a:t>
            </a:r>
            <a:r>
              <a:rPr lang="fr-FR" b="1" dirty="0" smtClean="0"/>
              <a:t> the </a:t>
            </a:r>
            <a:r>
              <a:rPr lang="fr-FR" b="1" dirty="0" err="1" smtClean="0"/>
              <a:t>above</a:t>
            </a:r>
            <a:r>
              <a:rPr lang="fr-FR" b="1" dirty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integrated</a:t>
            </a:r>
            <a:r>
              <a:rPr lang="fr-FR" b="1" dirty="0" smtClean="0"/>
              <a:t> simulations</a:t>
            </a:r>
            <a:r>
              <a:rPr lang="fr-FR" dirty="0" smtClean="0"/>
              <a:t> (simulation of </a:t>
            </a:r>
            <a:r>
              <a:rPr lang="fr-FR" dirty="0" err="1" smtClean="0"/>
              <a:t>polarization</a:t>
            </a:r>
            <a:r>
              <a:rPr lang="fr-FR" dirty="0" smtClean="0"/>
              <a:t> and </a:t>
            </a:r>
            <a:r>
              <a:rPr lang="fr-FR" dirty="0" err="1" smtClean="0"/>
              <a:t>depolarization</a:t>
            </a:r>
            <a:r>
              <a:rPr lang="fr-FR" dirty="0" smtClean="0"/>
              <a:t> on real machine)</a:t>
            </a:r>
            <a:endParaRPr lang="fr-FR" dirty="0"/>
          </a:p>
          <a:p>
            <a:r>
              <a:rPr lang="fr-FR" b="1" dirty="0" smtClean="0"/>
              <a:t>-- Match </a:t>
            </a:r>
            <a:r>
              <a:rPr lang="fr-FR" b="1" dirty="0" err="1" smtClean="0"/>
              <a:t>systematic</a:t>
            </a:r>
            <a:r>
              <a:rPr lang="fr-FR" b="1" dirty="0" smtClean="0"/>
              <a:t> </a:t>
            </a:r>
            <a:r>
              <a:rPr lang="fr-FR" b="1" dirty="0" err="1" smtClean="0"/>
              <a:t>errors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statistics</a:t>
            </a:r>
            <a:r>
              <a:rPr lang="fr-FR" b="1" dirty="0" smtClean="0"/>
              <a:t>. </a:t>
            </a:r>
          </a:p>
          <a:p>
            <a:r>
              <a:rPr lang="fr-FR" dirty="0"/>
              <a:t> </a:t>
            </a:r>
            <a:r>
              <a:rPr lang="fr-FR" dirty="0" smtClean="0"/>
              <a:t>    </a:t>
            </a:r>
            <a:r>
              <a:rPr lang="fr-FR" dirty="0" err="1" smtClean="0"/>
              <a:t>most</a:t>
            </a:r>
            <a:r>
              <a:rPr lang="fr-FR" dirty="0" smtClean="0"/>
              <a:t> relevant </a:t>
            </a:r>
            <a:r>
              <a:rPr lang="fr-FR" dirty="0" err="1" smtClean="0"/>
              <a:t>targets</a:t>
            </a:r>
            <a:r>
              <a:rPr lang="fr-FR" dirty="0" smtClean="0"/>
              <a:t> : </a:t>
            </a:r>
            <a:r>
              <a:rPr lang="fr-FR" b="1" dirty="0" smtClean="0"/>
              <a:t>the point-to-point </a:t>
            </a:r>
            <a:r>
              <a:rPr lang="fr-FR" b="1" dirty="0" err="1" smtClean="0"/>
              <a:t>systematics</a:t>
            </a:r>
            <a:r>
              <a:rPr lang="fr-FR" b="1" dirty="0" smtClean="0"/>
              <a:t>,  </a:t>
            </a:r>
            <a:r>
              <a:rPr lang="fr-FR" b="1" dirty="0" err="1" smtClean="0"/>
              <a:t>improve</a:t>
            </a:r>
            <a:r>
              <a:rPr lang="fr-FR" b="1" dirty="0" smtClean="0"/>
              <a:t> the calibration at WW </a:t>
            </a:r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</a:t>
            </a:r>
            <a:r>
              <a:rPr lang="en-CH" dirty="0" smtClean="0"/>
              <a:t>–</a:t>
            </a:r>
            <a:r>
              <a:rPr lang="fr-FR" dirty="0" smtClean="0"/>
              <a:t> </a:t>
            </a:r>
            <a:r>
              <a:rPr lang="fr-FR" dirty="0" err="1" smtClean="0"/>
              <a:t>these</a:t>
            </a:r>
            <a:r>
              <a:rPr lang="fr-FR" dirty="0" smtClean="0"/>
              <a:t> are </a:t>
            </a:r>
            <a:r>
              <a:rPr lang="fr-FR" dirty="0" err="1" smtClean="0"/>
              <a:t>effects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lead to a </a:t>
            </a:r>
            <a:r>
              <a:rPr lang="fr-FR" dirty="0" err="1" smtClean="0"/>
              <a:t>deviation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relation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--  the spin tune as </a:t>
            </a:r>
            <a:r>
              <a:rPr lang="fr-FR" dirty="0" err="1" smtClean="0"/>
              <a:t>measured</a:t>
            </a:r>
            <a:r>
              <a:rPr lang="fr-FR" dirty="0" smtClean="0"/>
              <a:t> by </a:t>
            </a:r>
            <a:r>
              <a:rPr lang="fr-FR" dirty="0" err="1" smtClean="0"/>
              <a:t>resonant</a:t>
            </a:r>
            <a:r>
              <a:rPr lang="fr-FR" dirty="0" smtClean="0"/>
              <a:t> </a:t>
            </a:r>
            <a:r>
              <a:rPr lang="fr-FR" dirty="0" err="1" smtClean="0"/>
              <a:t>depolarization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                          --  and the center-of-mass </a:t>
            </a:r>
            <a:r>
              <a:rPr lang="fr-FR" dirty="0" err="1" smtClean="0"/>
              <a:t>energy</a:t>
            </a:r>
            <a:r>
              <a:rPr lang="fr-FR" dirty="0" smtClean="0"/>
              <a:t>.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-- </a:t>
            </a:r>
            <a:r>
              <a:rPr lang="fr-FR" dirty="0" err="1" smtClean="0"/>
              <a:t>examples</a:t>
            </a:r>
            <a:r>
              <a:rPr lang="fr-FR" dirty="0" smtClean="0"/>
              <a:t>: 1. </a:t>
            </a:r>
            <a:r>
              <a:rPr lang="fr-FR" dirty="0" err="1" smtClean="0"/>
              <a:t>interference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depolarizing</a:t>
            </a:r>
            <a:r>
              <a:rPr lang="fr-FR" dirty="0" smtClean="0"/>
              <a:t> </a:t>
            </a:r>
            <a:r>
              <a:rPr lang="fr-FR" dirty="0" err="1" smtClean="0"/>
              <a:t>resonances</a:t>
            </a:r>
            <a:r>
              <a:rPr lang="fr-FR" dirty="0" smtClean="0"/>
              <a:t> and the </a:t>
            </a:r>
            <a:r>
              <a:rPr lang="fr-FR" dirty="0" err="1" smtClean="0"/>
              <a:t>induced</a:t>
            </a:r>
            <a:r>
              <a:rPr lang="fr-FR" dirty="0" smtClean="0"/>
              <a:t> </a:t>
            </a:r>
            <a:r>
              <a:rPr lang="fr-FR" dirty="0" err="1" smtClean="0"/>
              <a:t>depolarizing</a:t>
            </a:r>
            <a:r>
              <a:rPr lang="fr-FR" dirty="0" smtClean="0"/>
              <a:t> </a:t>
            </a:r>
            <a:r>
              <a:rPr lang="fr-FR" dirty="0" err="1" smtClean="0"/>
              <a:t>resonance</a:t>
            </a:r>
            <a:endParaRPr lang="fr-FR" dirty="0"/>
          </a:p>
          <a:p>
            <a:r>
              <a:rPr lang="fr-FR" dirty="0" smtClean="0"/>
              <a:t>                                            </a:t>
            </a:r>
            <a:r>
              <a:rPr lang="fr-FR" dirty="0" err="1" smtClean="0"/>
              <a:t>because</a:t>
            </a:r>
            <a:r>
              <a:rPr lang="fr-FR" dirty="0" smtClean="0"/>
              <a:t> the spin tune varies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. 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             2. </a:t>
            </a:r>
            <a:r>
              <a:rPr lang="fr-FR" dirty="0" err="1" smtClean="0"/>
              <a:t>effects</a:t>
            </a:r>
            <a:r>
              <a:rPr lang="fr-FR" dirty="0" smtClean="0"/>
              <a:t> due to collision offsets </a:t>
            </a:r>
            <a:r>
              <a:rPr lang="fr-FR" dirty="0" err="1" smtClean="0"/>
              <a:t>folded</a:t>
            </a:r>
            <a:r>
              <a:rPr lang="fr-FR" dirty="0" smtClean="0"/>
              <a:t> by opposite </a:t>
            </a:r>
            <a:r>
              <a:rPr lang="fr-FR" dirty="0" err="1" smtClean="0"/>
              <a:t>sign</a:t>
            </a:r>
            <a:r>
              <a:rPr lang="fr-FR" dirty="0" smtClean="0"/>
              <a:t>  dispersion    </a:t>
            </a:r>
          </a:p>
          <a:p>
            <a:r>
              <a:rPr lang="fr-FR" dirty="0" smtClean="0"/>
              <a:t>-- </a:t>
            </a:r>
            <a:r>
              <a:rPr lang="fr-FR" dirty="0"/>
              <a:t> </a:t>
            </a:r>
            <a:r>
              <a:rPr lang="fr-FR" dirty="0" err="1" smtClean="0"/>
              <a:t>designevaluate</a:t>
            </a:r>
            <a:r>
              <a:rPr lang="fr-FR" dirty="0" smtClean="0"/>
              <a:t> performance and </a:t>
            </a:r>
            <a:r>
              <a:rPr lang="fr-FR" dirty="0" err="1" smtClean="0"/>
              <a:t>cost</a:t>
            </a:r>
            <a:r>
              <a:rPr lang="fr-FR" dirty="0" smtClean="0"/>
              <a:t> the </a:t>
            </a:r>
            <a:r>
              <a:rPr lang="fr-FR" dirty="0" err="1" smtClean="0"/>
              <a:t>polarimeter</a:t>
            </a:r>
            <a:r>
              <a:rPr lang="fr-FR" dirty="0" smtClean="0"/>
              <a:t> at </a:t>
            </a:r>
            <a:r>
              <a:rPr lang="fr-FR" dirty="0" err="1" smtClean="0"/>
              <a:t>conceptual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</a:t>
            </a:r>
          </a:p>
          <a:p>
            <a:r>
              <a:rPr lang="fr-FR" b="1" dirty="0" smtClean="0"/>
              <a:t>--  </a:t>
            </a:r>
            <a:r>
              <a:rPr lang="fr-FR" b="1" dirty="0" err="1" smtClean="0"/>
              <a:t>finalize</a:t>
            </a:r>
            <a:r>
              <a:rPr lang="fr-FR" b="1" dirty="0" smtClean="0"/>
              <a:t> </a:t>
            </a:r>
            <a:r>
              <a:rPr lang="fr-FR" b="1" dirty="0" err="1" smtClean="0"/>
              <a:t>implementation</a:t>
            </a:r>
            <a:r>
              <a:rPr lang="fr-FR" b="1" dirty="0" smtClean="0"/>
              <a:t> in the  </a:t>
            </a:r>
            <a:r>
              <a:rPr lang="fr-FR" b="1" dirty="0" err="1" smtClean="0"/>
              <a:t>realistic</a:t>
            </a:r>
            <a:r>
              <a:rPr lang="fr-FR" b="1" dirty="0" smtClean="0"/>
              <a:t> machine, </a:t>
            </a:r>
            <a:r>
              <a:rPr lang="fr-FR" b="1" dirty="0" err="1" smtClean="0"/>
              <a:t>study</a:t>
            </a:r>
            <a:r>
              <a:rPr lang="fr-FR" b="1" dirty="0" smtClean="0"/>
              <a:t> </a:t>
            </a:r>
            <a:r>
              <a:rPr lang="fr-FR" b="1" dirty="0" err="1" smtClean="0"/>
              <a:t>operational</a:t>
            </a:r>
            <a:r>
              <a:rPr lang="fr-FR" b="1" dirty="0" smtClean="0"/>
              <a:t> aspects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</a:t>
            </a:r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10416618" y="1291473"/>
            <a:ext cx="155773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stat/</a:t>
            </a:r>
            <a:r>
              <a:rPr lang="fr-FR" dirty="0" err="1" smtClean="0"/>
              <a:t>present</a:t>
            </a:r>
            <a:endParaRPr lang="fr-FR" dirty="0" smtClean="0"/>
          </a:p>
          <a:p>
            <a:pPr algn="ctr"/>
            <a:endParaRPr lang="fr-FR" dirty="0"/>
          </a:p>
          <a:p>
            <a:pPr algn="ctr"/>
            <a:r>
              <a:rPr lang="fr-FR" sz="1600" dirty="0" smtClean="0"/>
              <a:t>500</a:t>
            </a:r>
          </a:p>
          <a:p>
            <a:pPr algn="ctr"/>
            <a:r>
              <a:rPr lang="fr-FR" sz="1600" dirty="0" smtClean="0"/>
              <a:t>400</a:t>
            </a:r>
          </a:p>
          <a:p>
            <a:pPr algn="ctr"/>
            <a:r>
              <a:rPr lang="fr-FR" sz="1600" dirty="0" smtClean="0"/>
              <a:t>75</a:t>
            </a:r>
          </a:p>
          <a:p>
            <a:pPr algn="ctr"/>
            <a:r>
              <a:rPr lang="fr-FR" sz="1600" dirty="0" smtClean="0"/>
              <a:t>15 (</a:t>
            </a:r>
            <a:r>
              <a:rPr lang="fr-FR" sz="1600" dirty="0" err="1" smtClean="0"/>
              <a:t>qualitiative</a:t>
            </a:r>
            <a:r>
              <a:rPr lang="fr-FR" sz="1600" dirty="0" smtClean="0"/>
              <a:t>!)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 smtClean="0"/>
              <a:t>40</a:t>
            </a:r>
          </a:p>
          <a:p>
            <a:pPr algn="ctr"/>
            <a:endParaRPr lang="fr-FR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01/06/2022</a:t>
            </a:r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FCC-ee EPOL session FCC week 2022 </a:t>
            </a:r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21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5492496" y="1474763"/>
            <a:ext cx="1207008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>
                <a:latin typeface="+mj-lt"/>
              </a:rPr>
              <a:t>20 </a:t>
            </a:r>
            <a:r>
              <a:rPr lang="fr-CH" b="1" dirty="0" err="1" smtClean="0">
                <a:latin typeface="+mj-lt"/>
              </a:rPr>
              <a:t>keV</a:t>
            </a:r>
            <a:endParaRPr lang="fr-CH" b="1" dirty="0" smtClean="0">
              <a:latin typeface="+mj-lt"/>
            </a:endParaRPr>
          </a:p>
          <a:p>
            <a:pPr algn="ctr"/>
            <a:r>
              <a:rPr lang="fr-CH" b="1" dirty="0" smtClean="0">
                <a:latin typeface="+mj-lt"/>
              </a:rPr>
              <a:t>14</a:t>
            </a:r>
          </a:p>
          <a:p>
            <a:pPr algn="ctr"/>
            <a:r>
              <a:rPr lang="fr-CH" b="1" dirty="0" smtClean="0">
                <a:latin typeface="+mj-lt"/>
              </a:rPr>
              <a:t>11</a:t>
            </a:r>
          </a:p>
          <a:p>
            <a:pPr algn="ctr"/>
            <a:r>
              <a:rPr lang="fr-CH" b="1" dirty="0" smtClean="0">
                <a:latin typeface="+mj-lt"/>
              </a:rPr>
              <a:t>1.2</a:t>
            </a:r>
          </a:p>
          <a:p>
            <a:pPr algn="ctr"/>
            <a:r>
              <a:rPr lang="fr-CH" b="1" dirty="0" smtClean="0">
                <a:latin typeface="+mj-lt"/>
              </a:rPr>
              <a:t>0.45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594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26.04.2023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2960" y="243840"/>
            <a:ext cx="5683222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Progress in FCC-</a:t>
            </a:r>
            <a:r>
              <a:rPr lang="fr-FR" sz="2800" b="1" dirty="0" err="1" smtClean="0"/>
              <a:t>ee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energy</a:t>
            </a:r>
            <a:r>
              <a:rPr lang="fr-FR" sz="2800" b="1" dirty="0" smtClean="0"/>
              <a:t> calibration</a:t>
            </a:r>
            <a:endParaRPr lang="fr-F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3680" y="1087120"/>
            <a:ext cx="458433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From</a:t>
            </a:r>
            <a:r>
              <a:rPr lang="fr-FR" b="1" dirty="0" smtClean="0"/>
              <a:t> FCC </a:t>
            </a:r>
            <a:r>
              <a:rPr lang="fr-FR" b="1" dirty="0" err="1" smtClean="0"/>
              <a:t>week</a:t>
            </a:r>
            <a:r>
              <a:rPr lang="fr-FR" b="1" dirty="0" smtClean="0"/>
              <a:t> 2022 and FCC EPOL workshop:</a:t>
            </a:r>
            <a:endParaRPr lang="fr-FR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60" y="1930400"/>
            <a:ext cx="420319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2880" y="2966720"/>
            <a:ext cx="75693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Z pole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39" y="4472966"/>
            <a:ext cx="4437601" cy="21792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5200" y="5486400"/>
            <a:ext cx="154741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WW </a:t>
            </a:r>
            <a:r>
              <a:rPr lang="fr-FR" dirty="0" err="1" smtClean="0"/>
              <a:t>threshold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5354320" y="1554480"/>
            <a:ext cx="6681381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-- </a:t>
            </a:r>
            <a:r>
              <a:rPr lang="fr-FR" b="1" dirty="0" err="1" smtClean="0"/>
              <a:t>Resonant</a:t>
            </a:r>
            <a:r>
              <a:rPr lang="fr-FR" b="1" dirty="0" smtClean="0"/>
              <a:t> </a:t>
            </a:r>
            <a:r>
              <a:rPr lang="fr-FR" b="1" dirty="0" err="1" smtClean="0"/>
              <a:t>depolarization</a:t>
            </a:r>
            <a:r>
              <a:rPr lang="fr-FR" b="1" dirty="0" smtClean="0"/>
              <a:t> </a:t>
            </a:r>
            <a:r>
              <a:rPr lang="fr-FR" b="1" dirty="0" err="1" smtClean="0"/>
              <a:t>measures</a:t>
            </a:r>
            <a:r>
              <a:rPr lang="fr-FR" b="1" dirty="0" smtClean="0"/>
              <a:t> </a:t>
            </a:r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  <a:r>
              <a:rPr lang="fr-FR" b="1" dirty="0" err="1" smtClean="0"/>
              <a:t>every</a:t>
            </a:r>
            <a:r>
              <a:rPr lang="fr-FR" b="1" dirty="0" smtClean="0"/>
              <a:t> 15 minutes </a:t>
            </a:r>
          </a:p>
          <a:p>
            <a:r>
              <a:rPr lang="fr-FR" b="1" dirty="0" smtClean="0"/>
              <a:t>at &lt; 50 </a:t>
            </a:r>
            <a:r>
              <a:rPr lang="fr-FR" b="1" dirty="0" err="1" smtClean="0"/>
              <a:t>keV</a:t>
            </a:r>
            <a:r>
              <a:rPr lang="fr-FR" b="1" dirty="0" smtClean="0"/>
              <a:t>/</a:t>
            </a:r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level</a:t>
            </a:r>
            <a:r>
              <a:rPr lang="fr-FR" b="1" dirty="0" smtClean="0"/>
              <a:t> at Z, 100 </a:t>
            </a:r>
            <a:r>
              <a:rPr lang="fr-FR" b="1" dirty="0" err="1" smtClean="0"/>
              <a:t>keV</a:t>
            </a:r>
            <a:r>
              <a:rPr lang="fr-FR" b="1" dirty="0" smtClean="0"/>
              <a:t>/</a:t>
            </a:r>
            <a:r>
              <a:rPr lang="fr-FR" b="1" dirty="0" err="1" smtClean="0"/>
              <a:t>beam</a:t>
            </a:r>
            <a:r>
              <a:rPr lang="fr-FR" b="1" dirty="0" smtClean="0"/>
              <a:t> at W</a:t>
            </a:r>
          </a:p>
          <a:p>
            <a:endParaRPr lang="fr-FR" b="1" dirty="0" smtClean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b="1" dirty="0" err="1" smtClean="0">
                <a:sym typeface="Wingdings" panose="05000000000000000000" pitchFamily="2" charset="2"/>
              </a:rPr>
              <a:t>syst</a:t>
            </a:r>
            <a:r>
              <a:rPr lang="en-US" b="1" dirty="0" smtClean="0">
                <a:sym typeface="Wingdings" panose="05000000000000000000" pitchFamily="2" charset="2"/>
              </a:rPr>
              <a:t> will be reduced to &lt; 100keV on </a:t>
            </a:r>
            <a:r>
              <a:rPr lang="en-US" b="1" dirty="0" err="1" smtClean="0">
                <a:sym typeface="Wingdings" panose="05000000000000000000" pitchFamily="2" charset="2"/>
              </a:rPr>
              <a:t>m</a:t>
            </a:r>
            <a:r>
              <a:rPr lang="en-US" b="1" baseline="-25000" dirty="0" err="1" smtClean="0">
                <a:sym typeface="Wingdings" panose="05000000000000000000" pitchFamily="2" charset="2"/>
              </a:rPr>
              <a:t>W</a:t>
            </a:r>
            <a:r>
              <a:rPr lang="en-US" b="1" baseline="-25000" dirty="0">
                <a:sym typeface="Wingdings" panose="05000000000000000000" pitchFamily="2" charset="2"/>
              </a:rPr>
              <a:t/>
            </a:r>
            <a:br>
              <a:rPr lang="en-US" b="1" baseline="-25000" dirty="0">
                <a:sym typeface="Wingdings" panose="05000000000000000000" pitchFamily="2" charset="2"/>
              </a:rPr>
            </a:br>
            <a:r>
              <a:rPr lang="en-US" b="1" dirty="0" smtClean="0">
                <a:sym typeface="Wingdings" panose="05000000000000000000" pitchFamily="2" charset="2"/>
              </a:rPr>
              <a:t>at Z point to point uncertainties remain to be understood </a:t>
            </a:r>
            <a:endParaRPr lang="en-US" b="1" baseline="-250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FR" b="1" baseline="-25000" dirty="0" smtClean="0"/>
          </a:p>
          <a:p>
            <a:r>
              <a:rPr lang="fr-FR" b="1" dirty="0" smtClean="0"/>
              <a:t>-- </a:t>
            </a:r>
            <a:r>
              <a:rPr lang="fr-FR" b="1" dirty="0" err="1" smtClean="0"/>
              <a:t>Only</a:t>
            </a:r>
            <a:r>
              <a:rPr lang="fr-FR" b="1" dirty="0" smtClean="0"/>
              <a:t> one RF station </a:t>
            </a:r>
            <a:r>
              <a:rPr lang="fr-FR" b="1" dirty="0" err="1" smtClean="0"/>
              <a:t>around</a:t>
            </a:r>
            <a:r>
              <a:rPr lang="fr-FR" b="1" dirty="0" smtClean="0"/>
              <a:t> the ring, + the </a:t>
            </a:r>
            <a:r>
              <a:rPr lang="fr-FR" b="1" dirty="0" err="1"/>
              <a:t>e</a:t>
            </a:r>
            <a:r>
              <a:rPr lang="fr-FR" b="1" dirty="0" err="1" smtClean="0"/>
              <a:t>nergy</a:t>
            </a:r>
            <a:r>
              <a:rPr lang="fr-FR" b="1" dirty="0" smtClean="0"/>
              <a:t> </a:t>
            </a:r>
            <a:r>
              <a:rPr lang="fr-FR" b="1" dirty="0" err="1" smtClean="0"/>
              <a:t>losses</a:t>
            </a:r>
            <a:r>
              <a:rPr lang="fr-FR" b="1" dirty="0" smtClean="0"/>
              <a:t> of the</a:t>
            </a:r>
          </a:p>
          <a:p>
            <a:r>
              <a:rPr lang="fr-FR" b="1" dirty="0" err="1" smtClean="0"/>
              <a:t>two</a:t>
            </a:r>
            <a:r>
              <a:rPr lang="fr-FR" b="1" dirty="0" smtClean="0"/>
              <a:t> </a:t>
            </a:r>
            <a:r>
              <a:rPr lang="fr-FR" b="1" dirty="0" err="1" smtClean="0"/>
              <a:t>beams</a:t>
            </a:r>
            <a:r>
              <a:rPr lang="fr-FR" b="1" dirty="0" smtClean="0"/>
              <a:t> are </a:t>
            </a:r>
            <a:r>
              <a:rPr lang="fr-FR" b="1" dirty="0" err="1" smtClean="0"/>
              <a:t>strongly</a:t>
            </a:r>
            <a:r>
              <a:rPr lang="fr-FR" b="1" dirty="0" smtClean="0"/>
              <a:t> </a:t>
            </a:r>
            <a:r>
              <a:rPr lang="fr-FR" b="1" dirty="0" err="1" smtClean="0"/>
              <a:t>constrained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the direct </a:t>
            </a:r>
            <a:r>
              <a:rPr lang="fr-FR" b="1" dirty="0" err="1" smtClean="0"/>
              <a:t>measurement</a:t>
            </a:r>
            <a:r>
              <a:rPr lang="fr-FR" b="1" dirty="0" smtClean="0"/>
              <a:t> </a:t>
            </a:r>
          </a:p>
          <a:p>
            <a:r>
              <a:rPr lang="fr-FR" b="1" dirty="0" smtClean="0"/>
              <a:t>of </a:t>
            </a:r>
            <a:r>
              <a:rPr lang="fr-FR" b="1" dirty="0" err="1" smtClean="0"/>
              <a:t>boost</a:t>
            </a:r>
            <a:r>
              <a:rPr lang="fr-FR" b="1" dirty="0" smtClean="0"/>
              <a:t> at the </a:t>
            </a:r>
            <a:r>
              <a:rPr lang="fr-FR" b="1" dirty="0" err="1" smtClean="0"/>
              <a:t>IPs</a:t>
            </a:r>
            <a:r>
              <a:rPr lang="fr-FR" b="1" dirty="0" smtClean="0"/>
              <a:t> O(5 </a:t>
            </a:r>
            <a:r>
              <a:rPr lang="fr-FR" b="1" dirty="0" err="1" smtClean="0"/>
              <a:t>keV</a:t>
            </a:r>
            <a:r>
              <a:rPr lang="fr-FR" b="1" dirty="0" smtClean="0"/>
              <a:t> </a:t>
            </a:r>
            <a:r>
              <a:rPr lang="fr-FR" b="1" dirty="0" err="1" smtClean="0"/>
              <a:t>level</a:t>
            </a:r>
            <a:r>
              <a:rPr lang="fr-FR" b="1" dirty="0" smtClean="0"/>
              <a:t>) </a:t>
            </a:r>
            <a:r>
              <a:rPr lang="fr-FR" b="1" dirty="0" err="1" smtClean="0"/>
              <a:t>every</a:t>
            </a:r>
            <a:r>
              <a:rPr lang="fr-FR" b="1" dirty="0" smtClean="0"/>
              <a:t> 8hrs shift in 2/4 </a:t>
            </a:r>
            <a:r>
              <a:rPr lang="fr-FR" b="1" dirty="0" err="1" smtClean="0"/>
              <a:t>experiments</a:t>
            </a:r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-- </a:t>
            </a:r>
            <a:r>
              <a:rPr lang="fr-FR" b="1" dirty="0" err="1" smtClean="0"/>
              <a:t>beam-beam</a:t>
            </a:r>
            <a:r>
              <a:rPr lang="fr-FR" b="1" dirty="0" smtClean="0"/>
              <a:t> </a:t>
            </a:r>
            <a:r>
              <a:rPr lang="fr-FR" b="1" dirty="0" err="1" smtClean="0"/>
              <a:t>deflection</a:t>
            </a:r>
            <a:r>
              <a:rPr lang="fr-FR" b="1" dirty="0" smtClean="0"/>
              <a:t> </a:t>
            </a:r>
            <a:r>
              <a:rPr lang="fr-FR" b="1" dirty="0" err="1" smtClean="0"/>
              <a:t>measurement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extremely</a:t>
            </a:r>
            <a:r>
              <a:rPr lang="fr-FR" b="1" dirty="0" smtClean="0"/>
              <a:t> sensitive to</a:t>
            </a:r>
          </a:p>
          <a:p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offset and local opposite-</a:t>
            </a:r>
            <a:r>
              <a:rPr lang="fr-FR" b="1" dirty="0" err="1" smtClean="0"/>
              <a:t>sign</a:t>
            </a:r>
            <a:r>
              <a:rPr lang="fr-FR" b="1" dirty="0" smtClean="0"/>
              <a:t> dispersion </a:t>
            </a:r>
            <a:br>
              <a:rPr lang="fr-FR" b="1" dirty="0" smtClean="0"/>
            </a:br>
            <a:r>
              <a:rPr lang="fr-FR" b="1" dirty="0" smtClean="0"/>
              <a:t>(</a:t>
            </a:r>
            <a:r>
              <a:rPr lang="fr-FR" b="1" dirty="0" err="1" smtClean="0"/>
              <a:t>previously</a:t>
            </a:r>
            <a:r>
              <a:rPr lang="fr-FR" b="1" dirty="0" smtClean="0"/>
              <a:t> large point-to-point </a:t>
            </a:r>
            <a:r>
              <a:rPr lang="fr-FR" b="1" dirty="0" err="1" smtClean="0"/>
              <a:t>error</a:t>
            </a:r>
            <a:r>
              <a:rPr lang="fr-FR" b="1" dirty="0" smtClean="0"/>
              <a:t>):</a:t>
            </a:r>
            <a:br>
              <a:rPr lang="fr-FR" b="1" dirty="0" smtClean="0"/>
            </a:br>
            <a:r>
              <a:rPr lang="fr-FR" b="1" dirty="0" err="1" smtClean="0"/>
              <a:t>still</a:t>
            </a:r>
            <a:r>
              <a:rPr lang="fr-FR" b="1" dirty="0" smtClean="0"/>
              <a:t> lots to do but O(20 </a:t>
            </a:r>
            <a:r>
              <a:rPr lang="fr-FR" b="1" dirty="0" err="1" smtClean="0"/>
              <a:t>keV</a:t>
            </a:r>
            <a:r>
              <a:rPr lang="fr-FR" b="1" dirty="0" smtClean="0"/>
              <a:t>) per </a:t>
            </a:r>
            <a:r>
              <a:rPr lang="fr-FR" b="1" dirty="0" err="1" smtClean="0"/>
              <a:t>measurement</a:t>
            </a:r>
            <a:r>
              <a:rPr lang="fr-FR" b="1" dirty="0" smtClean="0"/>
              <a:t> </a:t>
            </a:r>
            <a:r>
              <a:rPr lang="fr-FR" b="1" dirty="0" err="1" smtClean="0"/>
              <a:t>every</a:t>
            </a:r>
            <a:r>
              <a:rPr lang="fr-FR" b="1" dirty="0" smtClean="0"/>
              <a:t> 3second</a:t>
            </a:r>
          </a:p>
          <a:p>
            <a:endParaRPr lang="fr-FR" b="1" dirty="0"/>
          </a:p>
          <a:p>
            <a:r>
              <a:rPr lang="en-CH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</a:t>
            </a:r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targeting to match or go below statistical errors</a:t>
            </a:r>
            <a:endParaRPr lang="fr-FR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8827" y="254525"/>
            <a:ext cx="2129410" cy="1860224"/>
            <a:chOff x="8636000" y="1201918"/>
            <a:chExt cx="922779" cy="714867"/>
          </a:xfrm>
        </p:grpSpPr>
        <p:sp>
          <p:nvSpPr>
            <p:cNvPr id="3" name="Oval 2"/>
            <p:cNvSpPr/>
            <p:nvPr/>
          </p:nvSpPr>
          <p:spPr>
            <a:xfrm>
              <a:off x="8636000" y="1403926"/>
              <a:ext cx="922779" cy="311751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Oval 3"/>
            <p:cNvSpPr>
              <a:spLocks noChangeAspect="1"/>
            </p:cNvSpPr>
            <p:nvPr/>
          </p:nvSpPr>
          <p:spPr>
            <a:xfrm rot="4380000">
              <a:off x="8834438" y="130153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 rot="17220000" flipV="1">
              <a:off x="8798300" y="1548204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 rot="17220000" flipV="1">
              <a:off x="9365480" y="131410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 rot="4380000">
              <a:off x="9367050" y="155134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/>
            <p:cNvSpPr/>
            <p:nvPr/>
          </p:nvSpPr>
          <p:spPr>
            <a:xfrm rot="1020000" flipH="1">
              <a:off x="9370242" y="1206634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 rot="1020000" flipH="1">
              <a:off x="8721364" y="1679547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 rot="20580000">
              <a:off x="9382810" y="1681116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 rot="20580000">
              <a:off x="8771636" y="1201918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69094" y="3426368"/>
            <a:ext cx="454058" cy="84841"/>
            <a:chOff x="6721311" y="3139126"/>
            <a:chExt cx="454058" cy="84841"/>
          </a:xfrm>
        </p:grpSpPr>
        <p:sp>
          <p:nvSpPr>
            <p:cNvPr id="27" name="Oval 26"/>
            <p:cNvSpPr/>
            <p:nvPr/>
          </p:nvSpPr>
          <p:spPr>
            <a:xfrm>
              <a:off x="6721311" y="3139126"/>
              <a:ext cx="452487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Oval 27"/>
            <p:cNvSpPr/>
            <p:nvPr/>
          </p:nvSpPr>
          <p:spPr>
            <a:xfrm>
              <a:off x="6722882" y="3168978"/>
              <a:ext cx="452487" cy="5498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08914" y="340937"/>
            <a:ext cx="2129410" cy="1860224"/>
            <a:chOff x="8636000" y="1201918"/>
            <a:chExt cx="922779" cy="714867"/>
          </a:xfrm>
        </p:grpSpPr>
        <p:sp>
          <p:nvSpPr>
            <p:cNvPr id="32" name="Oval 31"/>
            <p:cNvSpPr/>
            <p:nvPr/>
          </p:nvSpPr>
          <p:spPr>
            <a:xfrm>
              <a:off x="8636000" y="1403926"/>
              <a:ext cx="922779" cy="311751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4380000">
              <a:off x="8834438" y="130153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7220000" flipV="1">
              <a:off x="8798300" y="1548204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rot="17220000" flipV="1">
              <a:off x="9365480" y="131410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4380000">
              <a:off x="9367050" y="155134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Rectangle 36"/>
            <p:cNvSpPr/>
            <p:nvPr/>
          </p:nvSpPr>
          <p:spPr>
            <a:xfrm rot="1020000" flipH="1">
              <a:off x="9370242" y="1206634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 rot="1020000" flipH="1">
              <a:off x="8721364" y="1679547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 rot="20580000">
              <a:off x="9382810" y="1681116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 rot="20580000">
              <a:off x="8771636" y="1201918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228106" y="4752682"/>
            <a:ext cx="2129410" cy="1860224"/>
            <a:chOff x="8636000" y="1201918"/>
            <a:chExt cx="922779" cy="714867"/>
          </a:xfrm>
        </p:grpSpPr>
        <p:sp>
          <p:nvSpPr>
            <p:cNvPr id="42" name="Oval 41"/>
            <p:cNvSpPr/>
            <p:nvPr/>
          </p:nvSpPr>
          <p:spPr>
            <a:xfrm>
              <a:off x="8636000" y="1403926"/>
              <a:ext cx="922779" cy="311751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4380000">
              <a:off x="8834438" y="130153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7220000" flipV="1">
              <a:off x="8798300" y="1548204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7220000" flipV="1">
              <a:off x="9365480" y="131410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4380000">
              <a:off x="9367050" y="155134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7" name="Rectangle 46"/>
            <p:cNvSpPr/>
            <p:nvPr/>
          </p:nvSpPr>
          <p:spPr>
            <a:xfrm rot="1020000" flipH="1">
              <a:off x="9370242" y="1206634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 rot="1020000" flipH="1">
              <a:off x="8721364" y="1679547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/>
            <p:cNvSpPr/>
            <p:nvPr/>
          </p:nvSpPr>
          <p:spPr>
            <a:xfrm rot="20580000">
              <a:off x="9382810" y="1681116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 rot="20580000">
              <a:off x="8771636" y="1201918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063352" y="4678839"/>
            <a:ext cx="2129410" cy="1860224"/>
            <a:chOff x="8636000" y="1201918"/>
            <a:chExt cx="922779" cy="714867"/>
          </a:xfrm>
        </p:grpSpPr>
        <p:sp>
          <p:nvSpPr>
            <p:cNvPr id="52" name="Oval 51"/>
            <p:cNvSpPr/>
            <p:nvPr/>
          </p:nvSpPr>
          <p:spPr>
            <a:xfrm>
              <a:off x="8636000" y="1403926"/>
              <a:ext cx="922779" cy="311751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4380000">
              <a:off x="8834438" y="130153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 rot="17220000" flipV="1">
              <a:off x="8798300" y="1548204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rot="17220000" flipV="1">
              <a:off x="9365480" y="131410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rot="4380000">
              <a:off x="9367050" y="155134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7" name="Rectangle 56"/>
            <p:cNvSpPr/>
            <p:nvPr/>
          </p:nvSpPr>
          <p:spPr>
            <a:xfrm rot="1020000" flipH="1">
              <a:off x="9370242" y="1206634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/>
            <p:cNvSpPr/>
            <p:nvPr/>
          </p:nvSpPr>
          <p:spPr>
            <a:xfrm rot="1020000" flipH="1">
              <a:off x="8721364" y="1679547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/>
            <p:cNvSpPr/>
            <p:nvPr/>
          </p:nvSpPr>
          <p:spPr>
            <a:xfrm rot="20580000">
              <a:off x="9382810" y="1681116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59"/>
            <p:cNvSpPr/>
            <p:nvPr/>
          </p:nvSpPr>
          <p:spPr>
            <a:xfrm rot="20580000">
              <a:off x="8771636" y="1201918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232925" y="2119362"/>
            <a:ext cx="445436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2. </a:t>
            </a:r>
            <a:r>
              <a:rPr lang="fr-FR" b="1" dirty="0" smtClean="0">
                <a:solidFill>
                  <a:srgbClr val="0070C0"/>
                </a:solidFill>
              </a:rPr>
              <a:t>offset by 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</a:t>
            </a:r>
            <a:r>
              <a:rPr lang="en-US" b="1" baseline="-25000" dirty="0" smtClean="0">
                <a:solidFill>
                  <a:srgbClr val="0070C0"/>
                </a:solidFill>
                <a:sym typeface="Symbol" panose="05050102010706020507" pitchFamily="18" charset="2"/>
              </a:rPr>
              <a:t>y  </a:t>
            </a:r>
            <a:r>
              <a:rPr lang="en-US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= </a:t>
            </a:r>
            <a:r>
              <a:rPr lang="fr-FR" b="1" dirty="0" smtClean="0">
                <a:solidFill>
                  <a:srgbClr val="0070C0"/>
                </a:solidFill>
              </a:rPr>
              <a:t>0.1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</a:t>
            </a:r>
            <a:r>
              <a:rPr lang="en-US" b="1" baseline="-25000" dirty="0" smtClean="0">
                <a:solidFill>
                  <a:srgbClr val="0070C0"/>
                </a:solidFill>
                <a:sym typeface="Symbol" panose="05050102010706020507" pitchFamily="18" charset="2"/>
              </a:rPr>
              <a:t>y</a:t>
            </a:r>
            <a:r>
              <a:rPr lang="fr-FR" b="1" dirty="0" smtClean="0">
                <a:solidFill>
                  <a:srgbClr val="0070C0"/>
                </a:solidFill>
              </a:rPr>
              <a:t> (=3.5nm)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opposite kick by </a:t>
            </a:r>
            <a:r>
              <a:rPr lang="en-US" dirty="0" smtClean="0">
                <a:sym typeface="Symbol" panose="05050102010706020507" pitchFamily="18" charset="2"/>
              </a:rPr>
              <a:t>4</a:t>
            </a:r>
            <a:r>
              <a:rPr lang="en-CH" dirty="0" smtClean="0">
                <a:sym typeface="Symbol" panose="05050102010706020507" pitchFamily="18" charset="2"/>
              </a:rPr>
              <a:t></a:t>
            </a:r>
            <a:r>
              <a:rPr lang="en-US" dirty="0" smtClean="0">
                <a:sym typeface="Symbol" panose="05050102010706020507" pitchFamily="18" charset="2"/>
              </a:rPr>
              <a:t>rad </a:t>
            </a:r>
          </a:p>
          <a:p>
            <a:r>
              <a:rPr lang="en-US" dirty="0" smtClean="0">
                <a:sym typeface="Symbol" panose="05050102010706020507" pitchFamily="18" charset="2"/>
              </a:rPr>
              <a:t>(</a:t>
            </a:r>
            <a:r>
              <a:rPr lang="en-US" dirty="0" err="1" smtClean="0">
                <a:sym typeface="Symbol" panose="05050102010706020507" pitchFamily="18" charset="2"/>
              </a:rPr>
              <a:t>Shatilov</a:t>
            </a:r>
            <a:r>
              <a:rPr lang="en-US" dirty="0" smtClean="0">
                <a:sym typeface="Symbol" panose="05050102010706020507" pitchFamily="18" charset="2"/>
              </a:rPr>
              <a:t>) in opposite directions for e+ and e- </a:t>
            </a: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movement in the BPMs by </a:t>
            </a:r>
          </a:p>
          <a:p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 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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2 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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rad x 2.1m = 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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4.2 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</a:t>
            </a:r>
            <a:r>
              <a:rPr lang="en-US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m</a:t>
            </a:r>
          </a:p>
          <a:p>
            <a:r>
              <a:rPr lang="en-US" dirty="0" smtClean="0">
                <a:solidFill>
                  <a:srgbClr val="0070C0"/>
                </a:solidFill>
                <a:sym typeface="Symbol" panose="05050102010706020507" pitchFamily="18" charset="2"/>
              </a:rPr>
              <a:t>(x1000 demagnification due to optics)</a:t>
            </a:r>
          </a:p>
          <a:p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with a very specific pattern of movements</a:t>
            </a:r>
            <a:endParaRPr lang="en-US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75" name="Oval 74"/>
          <p:cNvSpPr/>
          <p:nvPr/>
        </p:nvSpPr>
        <p:spPr>
          <a:xfrm flipH="1">
            <a:off x="2113019" y="115949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Oval 75"/>
          <p:cNvSpPr/>
          <p:nvPr/>
        </p:nvSpPr>
        <p:spPr>
          <a:xfrm>
            <a:off x="10154236" y="1255335"/>
            <a:ext cx="47134" cy="75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Oval 76"/>
          <p:cNvSpPr/>
          <p:nvPr/>
        </p:nvSpPr>
        <p:spPr>
          <a:xfrm>
            <a:off x="2227867" y="5678073"/>
            <a:ext cx="47134" cy="75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Oval 77"/>
          <p:cNvSpPr/>
          <p:nvPr/>
        </p:nvSpPr>
        <p:spPr>
          <a:xfrm>
            <a:off x="10100820" y="5575957"/>
            <a:ext cx="47134" cy="75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Straight Arrow Connector 14"/>
          <p:cNvCxnSpPr>
            <a:stCxn id="28" idx="4"/>
          </p:cNvCxnSpPr>
          <p:nvPr/>
        </p:nvCxnSpPr>
        <p:spPr>
          <a:xfrm flipV="1">
            <a:off x="6296909" y="1111170"/>
            <a:ext cx="3865663" cy="2400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ChangeAspect="1"/>
          </p:cNvCxnSpPr>
          <p:nvPr/>
        </p:nvCxnSpPr>
        <p:spPr>
          <a:xfrm flipV="1">
            <a:off x="2210764" y="2673752"/>
            <a:ext cx="5798441" cy="28687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144586" y="1072068"/>
            <a:ext cx="47134" cy="754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Oval 68"/>
          <p:cNvSpPr/>
          <p:nvPr/>
        </p:nvSpPr>
        <p:spPr>
          <a:xfrm>
            <a:off x="2229422" y="5483956"/>
            <a:ext cx="47134" cy="754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Straight Arrow Connector 60"/>
          <p:cNvCxnSpPr>
            <a:stCxn id="27" idx="0"/>
          </p:cNvCxnSpPr>
          <p:nvPr/>
        </p:nvCxnSpPr>
        <p:spPr>
          <a:xfrm>
            <a:off x="6295338" y="3426368"/>
            <a:ext cx="3832510" cy="2337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27" idx="0"/>
          </p:cNvCxnSpPr>
          <p:nvPr/>
        </p:nvCxnSpPr>
        <p:spPr>
          <a:xfrm>
            <a:off x="2118167" y="1342663"/>
            <a:ext cx="4177171" cy="2083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0114321" y="5728357"/>
            <a:ext cx="47134" cy="75414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Oval 79"/>
          <p:cNvSpPr/>
          <p:nvPr/>
        </p:nvSpPr>
        <p:spPr>
          <a:xfrm>
            <a:off x="2094987" y="1308755"/>
            <a:ext cx="47134" cy="75414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Straight Connector 70"/>
          <p:cNvCxnSpPr>
            <a:cxnSpLocks noChangeAspect="1"/>
            <a:stCxn id="77" idx="0"/>
            <a:endCxn id="76" idx="2"/>
          </p:cNvCxnSpPr>
          <p:nvPr/>
        </p:nvCxnSpPr>
        <p:spPr>
          <a:xfrm flipV="1">
            <a:off x="2251434" y="1293041"/>
            <a:ext cx="7915362" cy="439200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75" idx="7"/>
            <a:endCxn id="78" idx="6"/>
          </p:cNvCxnSpPr>
          <p:nvPr/>
        </p:nvCxnSpPr>
        <p:spPr>
          <a:xfrm>
            <a:off x="2119714" y="1166192"/>
            <a:ext cx="8028240" cy="44474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576577" y="5370744"/>
            <a:ext cx="5103067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Vertical beam size at the IP: </a:t>
            </a:r>
            <a:r>
              <a:rPr lang="en-US" sz="2000" dirty="0" smtClean="0">
                <a:sym typeface="Symbol"/>
              </a:rPr>
              <a:t>35 nm (at Z pole)</a:t>
            </a:r>
            <a:r>
              <a:rPr lang="en-US" sz="2000" dirty="0" smtClean="0"/>
              <a:t>. Vertical offset of </a:t>
            </a:r>
            <a:r>
              <a:rPr lang="en-US" sz="2000" dirty="0" smtClean="0">
                <a:sym typeface="Symbol"/>
              </a:rPr>
              <a:t>0.1</a:t>
            </a:r>
            <a:r>
              <a:rPr lang="en-US" sz="2000" i="1" dirty="0" smtClean="0">
                <a:sym typeface="Symbol"/>
              </a:rPr>
              <a:t></a:t>
            </a:r>
            <a:r>
              <a:rPr lang="en-US" sz="2000" baseline="-25000" dirty="0" smtClean="0">
                <a:sym typeface="Symbol"/>
              </a:rPr>
              <a:t>y</a:t>
            </a:r>
            <a:r>
              <a:rPr lang="en-US" sz="2000" dirty="0" smtClean="0"/>
              <a:t> leads to additional orbit angles about </a:t>
            </a:r>
            <a:r>
              <a:rPr lang="en-US" sz="2000" dirty="0" smtClean="0">
                <a:sym typeface="Symbol"/>
              </a:rPr>
              <a:t>2 rad for the nominal bunch population 2.5E+11. </a:t>
            </a:r>
            <a:r>
              <a:rPr lang="en-US" sz="2000" b="1" i="1" dirty="0" smtClean="0">
                <a:solidFill>
                  <a:schemeClr val="accent6"/>
                </a:solidFill>
                <a:sym typeface="Symbol"/>
              </a:rPr>
              <a:t>(D. </a:t>
            </a:r>
            <a:r>
              <a:rPr lang="en-US" sz="2000" b="1" i="1" dirty="0" err="1" smtClean="0">
                <a:solidFill>
                  <a:schemeClr val="accent6"/>
                </a:solidFill>
                <a:sym typeface="Symbol"/>
              </a:rPr>
              <a:t>Shatilov</a:t>
            </a:r>
            <a:r>
              <a:rPr lang="en-US" sz="2000" b="1" i="1" dirty="0" smtClean="0">
                <a:solidFill>
                  <a:schemeClr val="accent6"/>
                </a:solidFill>
                <a:sym typeface="Symbol"/>
              </a:rPr>
              <a:t>, simulation)</a:t>
            </a:r>
            <a:endParaRPr lang="ru-RU" sz="2000" b="1" i="1" dirty="0">
              <a:solidFill>
                <a:schemeClr val="accent6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359342" y="1018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4.2 </a:t>
            </a:r>
            <a:r>
              <a:rPr lang="en-CH" dirty="0">
                <a:sym typeface="Symbol" panose="05050102010706020507" pitchFamily="18" charset="2"/>
              </a:rPr>
              <a:t></a:t>
            </a:r>
            <a:r>
              <a:rPr lang="en-US" dirty="0">
                <a:sym typeface="Symbol" panose="05050102010706020507" pitchFamily="18" charset="2"/>
              </a:rPr>
              <a:t>m</a:t>
            </a:r>
            <a:r>
              <a:rPr lang="fr-FR" dirty="0" smtClean="0"/>
              <a:t> </a:t>
            </a:r>
            <a:endParaRPr lang="fr-FR" dirty="0"/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0289894" y="1041719"/>
            <a:ext cx="0" cy="25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2120097" y="5453603"/>
            <a:ext cx="0" cy="25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10291822" y="5592502"/>
            <a:ext cx="0" cy="2520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948399" y="1149750"/>
            <a:ext cx="0" cy="2520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648446" y="300942"/>
            <a:ext cx="2146293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COLLISION OFFSET</a:t>
            </a:r>
            <a:endParaRPr lang="fr-FR" sz="2000" b="1" dirty="0"/>
          </a:p>
        </p:txBody>
      </p:sp>
      <p:sp>
        <p:nvSpPr>
          <p:cNvPr id="99" name="Arc 98"/>
          <p:cNvSpPr/>
          <p:nvPr/>
        </p:nvSpPr>
        <p:spPr>
          <a:xfrm>
            <a:off x="7789761" y="2569580"/>
            <a:ext cx="115747" cy="277793"/>
          </a:xfrm>
          <a:prstGeom prst="arc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TextBox 99"/>
          <p:cNvSpPr txBox="1"/>
          <p:nvPr/>
        </p:nvSpPr>
        <p:spPr>
          <a:xfrm>
            <a:off x="7986531" y="2523281"/>
            <a:ext cx="74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CH" dirty="0" smtClean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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rad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26.04.2023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26.04.2023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6079" y="101600"/>
            <a:ext cx="6188737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EW </a:t>
            </a:r>
            <a:r>
              <a:rPr lang="fr-FR" sz="3600" b="1" dirty="0" err="1" smtClean="0"/>
              <a:t>Precision</a:t>
            </a:r>
            <a:r>
              <a:rPr lang="fr-FR" sz="3600" b="1" dirty="0" smtClean="0"/>
              <a:t>  - Conclusions</a:t>
            </a:r>
            <a:endParaRPr lang="fr-F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800" y="1188720"/>
            <a:ext cx="115284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Electroweak</a:t>
            </a:r>
            <a:r>
              <a:rPr lang="fr-FR" dirty="0" smtClean="0"/>
              <a:t> programme at the Future </a:t>
            </a:r>
            <a:r>
              <a:rPr lang="fr-FR" dirty="0" err="1" smtClean="0"/>
              <a:t>Higgs</a:t>
            </a:r>
            <a:r>
              <a:rPr lang="fr-FR" dirty="0" smtClean="0"/>
              <a:t>/</a:t>
            </a:r>
            <a:r>
              <a:rPr lang="fr-FR" dirty="0" err="1" smtClean="0"/>
              <a:t>Electroweak</a:t>
            </a:r>
            <a:r>
              <a:rPr lang="fr-FR" dirty="0" smtClean="0"/>
              <a:t>/top </a:t>
            </a:r>
            <a:r>
              <a:rPr lang="fr-FR" dirty="0" err="1" smtClean="0"/>
              <a:t>factories</a:t>
            </a:r>
            <a:r>
              <a:rPr lang="fr-FR" dirty="0" smtClean="0"/>
              <a:t> 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stunningly</a:t>
            </a:r>
            <a:r>
              <a:rPr lang="fr-FR" dirty="0" smtClean="0"/>
              <a:t> </a:t>
            </a:r>
            <a:r>
              <a:rPr lang="fr-FR" dirty="0" err="1" smtClean="0"/>
              <a:t>precise</a:t>
            </a:r>
            <a:r>
              <a:rPr lang="fr-FR" dirty="0" smtClean="0"/>
              <a:t> and effective </a:t>
            </a:r>
            <a:r>
              <a:rPr lang="fr-FR" dirty="0" err="1" smtClean="0"/>
              <a:t>search</a:t>
            </a:r>
            <a:r>
              <a:rPr lang="fr-FR" dirty="0" smtClean="0"/>
              <a:t> for </a:t>
            </a:r>
          </a:p>
          <a:p>
            <a:r>
              <a:rPr lang="fr-FR" dirty="0" smtClean="0"/>
              <a:t>the existence of new </a:t>
            </a:r>
            <a:r>
              <a:rPr lang="fr-FR" dirty="0" err="1" smtClean="0"/>
              <a:t>particles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SM </a:t>
            </a:r>
            <a:r>
              <a:rPr lang="fr-FR" dirty="0" err="1" smtClean="0"/>
              <a:t>couplings</a:t>
            </a:r>
            <a:r>
              <a:rPr lang="fr-FR" dirty="0"/>
              <a:t> </a:t>
            </a:r>
            <a:r>
              <a:rPr lang="fr-FR" dirty="0" smtClean="0"/>
              <a:t>or </a:t>
            </a:r>
            <a:r>
              <a:rPr lang="fr-FR" dirty="0" err="1" smtClean="0"/>
              <a:t>mixing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SM (esp neutrinos) at the </a:t>
            </a:r>
            <a:r>
              <a:rPr lang="fr-FR" dirty="0" err="1" smtClean="0"/>
              <a:t>level</a:t>
            </a:r>
            <a:r>
              <a:rPr lang="fr-FR" dirty="0" smtClean="0"/>
              <a:t> of 10</a:t>
            </a:r>
            <a:r>
              <a:rPr lang="fr-FR" baseline="30000" dirty="0" smtClean="0"/>
              <a:t>-5</a:t>
            </a:r>
            <a:endParaRPr lang="fr-FR" dirty="0"/>
          </a:p>
          <a:p>
            <a:r>
              <a:rPr lang="fr-FR" dirty="0" err="1" smtClean="0"/>
              <a:t>any</a:t>
            </a:r>
            <a:r>
              <a:rPr lang="fr-FR" dirty="0" smtClean="0"/>
              <a:t> </a:t>
            </a:r>
            <a:r>
              <a:rPr lang="fr-FR" dirty="0"/>
              <a:t>new </a:t>
            </a:r>
            <a:r>
              <a:rPr lang="fr-FR" dirty="0" err="1"/>
              <a:t>significant</a:t>
            </a:r>
            <a:r>
              <a:rPr lang="fr-FR" dirty="0"/>
              <a:t> signal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discovery</a:t>
            </a:r>
            <a:r>
              <a:rPr lang="fr-FR" dirty="0"/>
              <a:t>. </a:t>
            </a:r>
          </a:p>
          <a:p>
            <a:endParaRPr lang="fr-FR" dirty="0" smtClean="0"/>
          </a:p>
          <a:p>
            <a:r>
              <a:rPr lang="fr-FR" b="1" dirty="0" err="1"/>
              <a:t>Precision</a:t>
            </a:r>
            <a:r>
              <a:rPr lang="fr-FR" b="1" dirty="0"/>
              <a:t> = </a:t>
            </a:r>
            <a:r>
              <a:rPr lang="fr-FR" b="1" dirty="0" err="1"/>
              <a:t>discovery</a:t>
            </a:r>
            <a:r>
              <a:rPr lang="fr-FR" b="1" dirty="0"/>
              <a:t> </a:t>
            </a:r>
            <a:r>
              <a:rPr lang="fr-FR" b="1" dirty="0" err="1"/>
              <a:t>potential</a:t>
            </a:r>
            <a:r>
              <a:rPr lang="fr-FR" b="1" dirty="0"/>
              <a:t>!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r>
              <a:rPr lang="fr-FR" dirty="0" smtClean="0"/>
              <a:t>-- </a:t>
            </a:r>
            <a:r>
              <a:rPr lang="fr-FR" dirty="0" err="1" smtClean="0"/>
              <a:t>from</a:t>
            </a:r>
            <a:r>
              <a:rPr lang="fr-FR" dirty="0" smtClean="0"/>
              <a:t> 1 to 3 </a:t>
            </a:r>
            <a:r>
              <a:rPr lang="fr-FR" dirty="0" err="1" smtClean="0"/>
              <a:t>orders</a:t>
            </a:r>
            <a:r>
              <a:rPr lang="fr-FR" dirty="0" smtClean="0"/>
              <a:t> of magnitude </a:t>
            </a:r>
            <a:r>
              <a:rPr lang="fr-FR" dirty="0" err="1" smtClean="0"/>
              <a:t>improvements</a:t>
            </a:r>
            <a:r>
              <a:rPr lang="fr-FR" dirty="0" smtClean="0"/>
              <a:t> in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r>
              <a:rPr lang="fr-FR" dirty="0" smtClean="0"/>
              <a:t>, over a large </a:t>
            </a:r>
            <a:r>
              <a:rPr lang="fr-FR" dirty="0" err="1" smtClean="0"/>
              <a:t>number</a:t>
            </a:r>
            <a:r>
              <a:rPr lang="fr-FR" dirty="0" smtClean="0"/>
              <a:t> of observables.</a:t>
            </a:r>
          </a:p>
          <a:p>
            <a:endParaRPr lang="fr-FR" dirty="0"/>
          </a:p>
          <a:p>
            <a:r>
              <a:rPr lang="fr-FR" dirty="0" smtClean="0"/>
              <a:t>-- the full exploitation of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capabilities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require</a:t>
            </a:r>
            <a:r>
              <a:rPr lang="fr-FR" dirty="0" smtClean="0"/>
              <a:t> </a:t>
            </a:r>
            <a:r>
              <a:rPr lang="fr-FR" dirty="0" err="1" smtClean="0"/>
              <a:t>creativity</a:t>
            </a:r>
            <a:r>
              <a:rPr lang="fr-FR" dirty="0" smtClean="0"/>
              <a:t> for detector design and </a:t>
            </a:r>
            <a:r>
              <a:rPr lang="fr-FR" dirty="0" err="1" smtClean="0"/>
              <a:t>accelerator</a:t>
            </a:r>
            <a:r>
              <a:rPr lang="fr-FR" dirty="0" smtClean="0"/>
              <a:t> </a:t>
            </a:r>
            <a:r>
              <a:rPr lang="fr-FR" dirty="0" err="1" smtClean="0"/>
              <a:t>operations</a:t>
            </a:r>
            <a:r>
              <a:rPr lang="fr-FR" dirty="0" smtClean="0"/>
              <a:t>, </a:t>
            </a:r>
          </a:p>
          <a:p>
            <a:r>
              <a:rPr lang="fr-FR" dirty="0" smtClean="0"/>
              <a:t>and a </a:t>
            </a:r>
            <a:r>
              <a:rPr lang="fr-FR" dirty="0" err="1" smtClean="0"/>
              <a:t>coordinated</a:t>
            </a:r>
            <a:r>
              <a:rPr lang="fr-FR" dirty="0" smtClean="0"/>
              <a:t> </a:t>
            </a:r>
            <a:r>
              <a:rPr lang="fr-FR" dirty="0" err="1" smtClean="0"/>
              <a:t>campaign</a:t>
            </a:r>
            <a:r>
              <a:rPr lang="fr-FR" dirty="0" smtClean="0"/>
              <a:t> of </a:t>
            </a:r>
            <a:r>
              <a:rPr lang="fr-FR" dirty="0" err="1" smtClean="0"/>
              <a:t>measurements</a:t>
            </a:r>
            <a:r>
              <a:rPr lang="fr-FR" dirty="0" smtClean="0"/>
              <a:t> (noise </a:t>
            </a:r>
            <a:r>
              <a:rPr lang="fr-FR" dirty="0" err="1" smtClean="0"/>
              <a:t>parameters</a:t>
            </a:r>
            <a:r>
              <a:rPr lang="fr-FR" dirty="0" smtClean="0"/>
              <a:t>, </a:t>
            </a:r>
            <a:r>
              <a:rPr lang="fr-FR" dirty="0" err="1" smtClean="0"/>
              <a:t>ancillary</a:t>
            </a:r>
            <a:r>
              <a:rPr lang="fr-FR" dirty="0" smtClean="0"/>
              <a:t> </a:t>
            </a:r>
            <a:r>
              <a:rPr lang="fr-FR" dirty="0" err="1" smtClean="0"/>
              <a:t>measaurements</a:t>
            </a:r>
            <a:r>
              <a:rPr lang="fr-FR" dirty="0" smtClean="0"/>
              <a:t>) </a:t>
            </a:r>
          </a:p>
          <a:p>
            <a:endParaRPr lang="fr-FR" dirty="0" smtClean="0"/>
          </a:p>
          <a:p>
            <a:r>
              <a:rPr lang="fr-FR" dirty="0" smtClean="0"/>
              <a:t>-- </a:t>
            </a:r>
            <a:r>
              <a:rPr lang="fr-FR" dirty="0" err="1" smtClean="0"/>
              <a:t>Matching</a:t>
            </a:r>
            <a:r>
              <a:rPr lang="fr-FR" dirty="0" smtClean="0"/>
              <a:t> the </a:t>
            </a:r>
            <a:r>
              <a:rPr lang="fr-FR" dirty="0" err="1" smtClean="0"/>
              <a:t>mind</a:t>
            </a:r>
            <a:r>
              <a:rPr lang="fr-FR" dirty="0" err="1"/>
              <a:t>-</a:t>
            </a:r>
            <a:r>
              <a:rPr lang="fr-FR" dirty="0" err="1" smtClean="0"/>
              <a:t>boggling</a:t>
            </a:r>
            <a:r>
              <a:rPr lang="fr-FR" dirty="0" smtClean="0"/>
              <a:t> </a:t>
            </a:r>
            <a:r>
              <a:rPr lang="fr-FR" dirty="0" err="1" smtClean="0"/>
              <a:t>statistical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r>
              <a:rPr lang="fr-FR" dirty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systematics</a:t>
            </a:r>
            <a:r>
              <a:rPr lang="fr-FR" dirty="0" smtClean="0"/>
              <a:t> and </a:t>
            </a:r>
            <a:r>
              <a:rPr lang="fr-FR" dirty="0" err="1" smtClean="0"/>
              <a:t>theoretical</a:t>
            </a:r>
            <a:r>
              <a:rPr lang="fr-FR" dirty="0" smtClean="0"/>
              <a:t> </a:t>
            </a:r>
            <a:r>
              <a:rPr lang="fr-FR" dirty="0" err="1" smtClean="0"/>
              <a:t>accuracy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require</a:t>
            </a:r>
            <a:r>
              <a:rPr lang="fr-FR" dirty="0" smtClean="0"/>
              <a:t> </a:t>
            </a:r>
          </a:p>
          <a:p>
            <a:r>
              <a:rPr lang="fr-FR" dirty="0" smtClean="0"/>
              <a:t>a large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clever</a:t>
            </a:r>
            <a:r>
              <a:rPr lang="fr-FR" dirty="0" smtClean="0"/>
              <a:t> tricks and </a:t>
            </a:r>
            <a:r>
              <a:rPr lang="fr-FR" dirty="0" err="1" smtClean="0"/>
              <a:t>careful</a:t>
            </a:r>
            <a:r>
              <a:rPr lang="fr-FR" dirty="0" smtClean="0"/>
              <a:t> </a:t>
            </a:r>
            <a:r>
              <a:rPr lang="fr-FR" dirty="0" err="1" smtClean="0"/>
              <a:t>methodology</a:t>
            </a:r>
            <a:r>
              <a:rPr lang="fr-FR" dirty="0" smtClean="0"/>
              <a:t> </a:t>
            </a:r>
          </a:p>
          <a:p>
            <a:r>
              <a:rPr lang="fr-FR" dirty="0"/>
              <a:t> </a:t>
            </a:r>
            <a:r>
              <a:rPr lang="fr-FR" dirty="0" smtClean="0"/>
              <a:t>            -- a </a:t>
            </a:r>
            <a:r>
              <a:rPr lang="fr-FR" dirty="0" err="1" smtClean="0"/>
              <a:t>great</a:t>
            </a:r>
            <a:r>
              <a:rPr lang="fr-FR" dirty="0" smtClean="0"/>
              <a:t> </a:t>
            </a:r>
            <a:r>
              <a:rPr lang="fr-FR" dirty="0" err="1" smtClean="0"/>
              <a:t>opportunity</a:t>
            </a:r>
            <a:r>
              <a:rPr lang="fr-FR" dirty="0" smtClean="0"/>
              <a:t> for </a:t>
            </a:r>
            <a:r>
              <a:rPr lang="fr-FR" dirty="0" err="1" smtClean="0"/>
              <a:t>early</a:t>
            </a:r>
            <a:r>
              <a:rPr lang="fr-FR" dirty="0" smtClean="0"/>
              <a:t> carrier </a:t>
            </a:r>
            <a:r>
              <a:rPr lang="fr-FR" dirty="0" err="1" smtClean="0"/>
              <a:t>scientists</a:t>
            </a:r>
            <a:r>
              <a:rPr lang="fr-FR" dirty="0" smtClean="0"/>
              <a:t> (</a:t>
            </a:r>
            <a:r>
              <a:rPr lang="fr-FR" dirty="0" err="1" smtClean="0"/>
              <a:t>acc</a:t>
            </a:r>
            <a:r>
              <a:rPr lang="fr-FR" dirty="0" smtClean="0"/>
              <a:t>. </a:t>
            </a:r>
            <a:r>
              <a:rPr lang="fr-FR" dirty="0" err="1" smtClean="0"/>
              <a:t>exp</a:t>
            </a:r>
            <a:r>
              <a:rPr lang="fr-FR" dirty="0" smtClean="0"/>
              <a:t>. and th. </a:t>
            </a:r>
            <a:r>
              <a:rPr lang="fr-FR" dirty="0" err="1" smtClean="0"/>
              <a:t>alike</a:t>
            </a:r>
            <a:r>
              <a:rPr lang="fr-FR" dirty="0" smtClean="0"/>
              <a:t>) to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-- have fun! </a:t>
            </a:r>
            <a:br>
              <a:rPr lang="fr-FR" dirty="0" smtClean="0"/>
            </a:br>
            <a:r>
              <a:rPr lang="fr-FR" dirty="0" smtClean="0"/>
              <a:t>                    -- </a:t>
            </a:r>
            <a:r>
              <a:rPr lang="fr-FR" dirty="0" err="1" smtClean="0"/>
              <a:t>make</a:t>
            </a:r>
            <a:r>
              <a:rPr lang="fr-FR" dirty="0" smtClean="0"/>
              <a:t> a </a:t>
            </a:r>
            <a:r>
              <a:rPr lang="fr-FR" dirty="0" err="1" smtClean="0"/>
              <a:t>name</a:t>
            </a:r>
            <a:r>
              <a:rPr lang="fr-FR" dirty="0" smtClean="0"/>
              <a:t> for </a:t>
            </a:r>
            <a:r>
              <a:rPr lang="fr-FR" dirty="0" err="1" smtClean="0"/>
              <a:t>themselves</a:t>
            </a:r>
            <a:r>
              <a:rPr lang="fr-FR" dirty="0" smtClean="0"/>
              <a:t> and </a:t>
            </a:r>
            <a:r>
              <a:rPr lang="fr-FR" dirty="0" err="1" smtClean="0"/>
              <a:t>produde</a:t>
            </a:r>
            <a:r>
              <a:rPr lang="fr-FR" dirty="0" smtClean="0"/>
              <a:t> or </a:t>
            </a:r>
            <a:r>
              <a:rPr lang="fr-FR" dirty="0" err="1" smtClean="0"/>
              <a:t>contribute</a:t>
            </a:r>
            <a:r>
              <a:rPr lang="fr-FR" dirty="0" smtClean="0"/>
              <a:t> to original contributions.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225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190500"/>
            <a:ext cx="231236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RECENT RESULTS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87781" y="1392556"/>
            <a:ext cx="104278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ym typeface="Symbol" panose="05050102010706020507" pitchFamily="18" charset="2"/>
              </a:rPr>
              <a:t>1. Direct </a:t>
            </a:r>
            <a:r>
              <a:rPr lang="fr-CH" dirty="0" err="1" smtClean="0">
                <a:sym typeface="Symbol" panose="05050102010706020507" pitchFamily="18" charset="2"/>
              </a:rPr>
              <a:t>determination</a:t>
            </a:r>
            <a:r>
              <a:rPr lang="fr-CH" dirty="0" smtClean="0">
                <a:sym typeface="Symbol" panose="05050102010706020507" pitchFamily="18" charset="2"/>
              </a:rPr>
              <a:t> of </a:t>
            </a:r>
            <a:r>
              <a:rPr lang="fr-CH" baseline="-25000" dirty="0" smtClean="0">
                <a:sym typeface="Symbol" panose="05050102010706020507" pitchFamily="18" charset="2"/>
              </a:rPr>
              <a:t>QED </a:t>
            </a:r>
            <a:r>
              <a:rPr lang="fr-CH" dirty="0" smtClean="0">
                <a:sym typeface="Symbol" panose="05050102010706020507" pitchFamily="18" charset="2"/>
              </a:rPr>
              <a:t>(</a:t>
            </a:r>
            <a:r>
              <a:rPr lang="fr-CH" dirty="0" err="1" smtClean="0">
                <a:sym typeface="Symbol" panose="05050102010706020507" pitchFamily="18" charset="2"/>
              </a:rPr>
              <a:t>m</a:t>
            </a:r>
            <a:r>
              <a:rPr lang="fr-CH" baseline="-25000" dirty="0" err="1" smtClean="0">
                <a:sym typeface="Symbol" panose="05050102010706020507" pitchFamily="18" charset="2"/>
              </a:rPr>
              <a:t>Z</a:t>
            </a:r>
            <a:r>
              <a:rPr lang="fr-CH" dirty="0" smtClean="0">
                <a:sym typeface="Symbol" panose="05050102010706020507" pitchFamily="18" charset="2"/>
              </a:rPr>
              <a:t>) (Unique to </a:t>
            </a:r>
            <a:r>
              <a:rPr lang="fr-CH" dirty="0" err="1" smtClean="0">
                <a:sym typeface="Symbol" panose="05050102010706020507" pitchFamily="18" charset="2"/>
              </a:rPr>
              <a:t>circular</a:t>
            </a:r>
            <a:r>
              <a:rPr lang="fr-CH" dirty="0" smtClean="0">
                <a:sym typeface="Symbol" panose="05050102010706020507" pitchFamily="18" charset="2"/>
              </a:rPr>
              <a:t> machines, </a:t>
            </a:r>
            <a:r>
              <a:rPr lang="fr-CH" dirty="0" err="1" smtClean="0">
                <a:sym typeface="Symbol" panose="05050102010706020507" pitchFamily="18" charset="2"/>
              </a:rPr>
              <a:t>since</a:t>
            </a:r>
            <a:r>
              <a:rPr lang="fr-CH" dirty="0" smtClean="0">
                <a:sym typeface="Symbol" panose="05050102010706020507" pitchFamily="18" charset="2"/>
              </a:rPr>
              <a:t> </a:t>
            </a:r>
            <a:r>
              <a:rPr lang="fr-CH" dirty="0" err="1" smtClean="0">
                <a:sym typeface="Symbol" panose="05050102010706020507" pitchFamily="18" charset="2"/>
              </a:rPr>
              <a:t>it</a:t>
            </a:r>
            <a:r>
              <a:rPr lang="fr-CH" dirty="0" smtClean="0">
                <a:sym typeface="Symbol" panose="05050102010706020507" pitchFamily="18" charset="2"/>
              </a:rPr>
              <a:t> </a:t>
            </a:r>
            <a:r>
              <a:rPr lang="fr-CH" dirty="0" err="1" smtClean="0">
                <a:sym typeface="Symbol" panose="05050102010706020507" pitchFamily="18" charset="2"/>
              </a:rPr>
              <a:t>requires</a:t>
            </a:r>
            <a:r>
              <a:rPr lang="fr-CH" dirty="0" smtClean="0">
                <a:sym typeface="Symbol" panose="05050102010706020507" pitchFamily="18" charset="2"/>
              </a:rPr>
              <a:t> 10</a:t>
            </a:r>
            <a:r>
              <a:rPr lang="fr-CH" baseline="30000" dirty="0" smtClean="0">
                <a:sym typeface="Symbol" panose="05050102010706020507" pitchFamily="18" charset="2"/>
              </a:rPr>
              <a:t>12</a:t>
            </a:r>
            <a:r>
              <a:rPr lang="fr-CH" dirty="0" smtClean="0">
                <a:sym typeface="Symbol" panose="05050102010706020507" pitchFamily="18" charset="2"/>
              </a:rPr>
              <a:t> Z and line </a:t>
            </a:r>
            <a:r>
              <a:rPr lang="fr-CH" dirty="0" err="1" smtClean="0">
                <a:sym typeface="Symbol" panose="05050102010706020507" pitchFamily="18" charset="2"/>
              </a:rPr>
              <a:t>shape</a:t>
            </a:r>
            <a:r>
              <a:rPr lang="fr-CH" dirty="0" smtClean="0">
                <a:sym typeface="Symbol" panose="05050102010706020507" pitchFamily="18" charset="2"/>
              </a:rPr>
              <a:t> scan)</a:t>
            </a:r>
          </a:p>
          <a:p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smtClean="0">
                <a:sym typeface="Symbol" panose="05050102010706020507" pitchFamily="18" charset="2"/>
              </a:rPr>
              <a:t>     1.1 </a:t>
            </a:r>
            <a:r>
              <a:rPr lang="fr-CH" dirty="0" err="1" smtClean="0">
                <a:sym typeface="Symbol" panose="05050102010706020507" pitchFamily="18" charset="2"/>
              </a:rPr>
              <a:t>was</a:t>
            </a:r>
            <a:r>
              <a:rPr lang="fr-CH" dirty="0" smtClean="0">
                <a:sym typeface="Symbol" panose="05050102010706020507" pitchFamily="18" charset="2"/>
              </a:rPr>
              <a:t> </a:t>
            </a:r>
            <a:r>
              <a:rPr lang="fr-CH" dirty="0" err="1" smtClean="0">
                <a:sym typeface="Symbol" panose="05050102010706020507" pitchFamily="18" charset="2"/>
              </a:rPr>
              <a:t>so</a:t>
            </a:r>
            <a:r>
              <a:rPr lang="fr-CH" dirty="0" smtClean="0">
                <a:sym typeface="Symbol" panose="05050102010706020507" pitchFamily="18" charset="2"/>
              </a:rPr>
              <a:t> far </a:t>
            </a:r>
            <a:r>
              <a:rPr lang="fr-CH" dirty="0" err="1" smtClean="0">
                <a:sym typeface="Symbol" panose="05050102010706020507" pitchFamily="18" charset="2"/>
              </a:rPr>
              <a:t>determined</a:t>
            </a:r>
            <a:r>
              <a:rPr lang="fr-CH" dirty="0" smtClean="0">
                <a:sym typeface="Symbol" panose="05050102010706020507" pitchFamily="18" charset="2"/>
              </a:rPr>
              <a:t> </a:t>
            </a:r>
            <a:r>
              <a:rPr lang="fr-CH" dirty="0" err="1" smtClean="0">
                <a:sym typeface="Symbol" panose="05050102010706020507" pitchFamily="18" charset="2"/>
              </a:rPr>
              <a:t>from</a:t>
            </a:r>
            <a:r>
              <a:rPr lang="fr-CH" dirty="0" smtClean="0">
                <a:sym typeface="Symbol" panose="05050102010706020507" pitchFamily="18" charset="2"/>
              </a:rPr>
              <a:t> the </a:t>
            </a:r>
            <a:r>
              <a:rPr lang="fr-CH" dirty="0" err="1" smtClean="0">
                <a:sym typeface="Symbol" panose="05050102010706020507" pitchFamily="18" charset="2"/>
              </a:rPr>
              <a:t>slope</a:t>
            </a:r>
            <a:r>
              <a:rPr lang="fr-CH" dirty="0" smtClean="0">
                <a:sym typeface="Symbol" panose="05050102010706020507" pitchFamily="18" charset="2"/>
              </a:rPr>
              <a:t> of A</a:t>
            </a:r>
            <a:r>
              <a:rPr lang="fr-CH" baseline="-25000" dirty="0" smtClean="0">
                <a:sym typeface="Symbol" panose="05050102010706020507" pitchFamily="18" charset="2"/>
              </a:rPr>
              <a:t>FB</a:t>
            </a:r>
            <a:r>
              <a:rPr lang="fr-CH" baseline="30000" dirty="0" smtClean="0">
                <a:sym typeface="Symbol" panose="05050102010706020507" pitchFamily="18" charset="2"/>
              </a:rPr>
              <a:t> </a:t>
            </a:r>
            <a:r>
              <a:rPr lang="fr-CH" dirty="0" smtClean="0">
                <a:sym typeface="Symbol" panose="05050102010706020507" pitchFamily="18" charset="2"/>
              </a:rPr>
              <a:t>vs s   </a:t>
            </a:r>
            <a:r>
              <a:rPr lang="fr-CH" dirty="0" smtClean="0">
                <a:sym typeface="Wingdings" panose="05000000000000000000" pitchFamily="2" charset="2"/>
              </a:rPr>
              <a:t> </a:t>
            </a:r>
            <a:r>
              <a:rPr lang="fr-CH" dirty="0" smtClean="0">
                <a:sym typeface="Wingdings" panose="05000000000000000000" pitchFamily="2" charset="2"/>
              </a:rPr>
              <a:t>±3 </a:t>
            </a:r>
            <a:r>
              <a:rPr lang="fr-CH" dirty="0" smtClean="0">
                <a:sym typeface="Wingdings" panose="05000000000000000000" pitchFamily="2" charset="2"/>
              </a:rPr>
              <a:t>10</a:t>
            </a:r>
            <a:r>
              <a:rPr lang="fr-CH" baseline="30000" dirty="0" smtClean="0">
                <a:sym typeface="Wingdings" panose="05000000000000000000" pitchFamily="2" charset="2"/>
              </a:rPr>
              <a:t>-5  </a:t>
            </a:r>
            <a:r>
              <a:rPr lang="fr-CH" dirty="0" smtClean="0">
                <a:sym typeface="Wingdings" panose="05000000000000000000" pitchFamily="2" charset="2"/>
              </a:rPr>
              <a:t>(P. </a:t>
            </a:r>
            <a:r>
              <a:rPr lang="fr-CH" dirty="0" err="1" smtClean="0">
                <a:sym typeface="Wingdings" panose="05000000000000000000" pitchFamily="2" charset="2"/>
              </a:rPr>
              <a:t>Janot</a:t>
            </a:r>
            <a:r>
              <a:rPr lang="fr-CH" dirty="0" smtClean="0">
                <a:sym typeface="Wingdings" panose="05000000000000000000" pitchFamily="2" charset="2"/>
              </a:rPr>
              <a:t>)</a:t>
            </a:r>
          </a:p>
          <a:p>
            <a:r>
              <a:rPr lang="fr-CH" baseline="30000" dirty="0">
                <a:sym typeface="Wingdings" panose="05000000000000000000" pitchFamily="2" charset="2"/>
              </a:rPr>
              <a:t> </a:t>
            </a:r>
            <a:r>
              <a:rPr lang="fr-CH" baseline="30000" dirty="0" smtClean="0">
                <a:sym typeface="Wingdings" panose="05000000000000000000" pitchFamily="2" charset="2"/>
              </a:rPr>
              <a:t>    </a:t>
            </a:r>
            <a:r>
              <a:rPr lang="fr-CH" dirty="0" smtClean="0">
                <a:sym typeface="Wingdings" panose="05000000000000000000" pitchFamily="2" charset="2"/>
              </a:rPr>
              <a:t>   1.2 </a:t>
            </a:r>
            <a:r>
              <a:rPr lang="fr-CH" dirty="0" err="1" smtClean="0">
                <a:sym typeface="Wingdings" panose="05000000000000000000" pitchFamily="2" charset="2"/>
              </a:rPr>
              <a:t>recent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paper</a:t>
            </a:r>
            <a:r>
              <a:rPr lang="fr-CH" dirty="0" smtClean="0">
                <a:sym typeface="Wingdings" panose="05000000000000000000" pitchFamily="2" charset="2"/>
              </a:rPr>
              <a:t> by M. </a:t>
            </a:r>
            <a:r>
              <a:rPr lang="fr-CH" dirty="0" err="1" smtClean="0">
                <a:sym typeface="Wingdings" panose="05000000000000000000" pitchFamily="2" charset="2"/>
              </a:rPr>
              <a:t>Riembau</a:t>
            </a:r>
            <a:r>
              <a:rPr lang="fr-CH" dirty="0" smtClean="0">
                <a:sym typeface="Wingdings" panose="05000000000000000000" pitchFamily="2" charset="2"/>
              </a:rPr>
              <a:t> uses </a:t>
            </a:r>
            <a:r>
              <a:rPr lang="fr-CH" dirty="0" err="1" smtClean="0">
                <a:sym typeface="Wingdings" panose="05000000000000000000" pitchFamily="2" charset="2"/>
              </a:rPr>
              <a:t>both</a:t>
            </a:r>
            <a:r>
              <a:rPr lang="fr-CH" dirty="0" smtClean="0">
                <a:sym typeface="Wingdings" panose="05000000000000000000" pitchFamily="2" charset="2"/>
              </a:rPr>
              <a:t> s and t- </a:t>
            </a:r>
            <a:r>
              <a:rPr lang="fr-CH" dirty="0" err="1" smtClean="0">
                <a:sym typeface="Wingdings" panose="05000000000000000000" pitchFamily="2" charset="2"/>
              </a:rPr>
              <a:t>channel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e+e</a:t>
            </a:r>
            <a:r>
              <a:rPr lang="fr-CH" dirty="0" smtClean="0">
                <a:sym typeface="Wingdings" panose="05000000000000000000" pitchFamily="2" charset="2"/>
              </a:rPr>
              <a:t>- </a:t>
            </a:r>
            <a:r>
              <a:rPr lang="fr-CH" dirty="0" smtClean="0">
                <a:sym typeface="Symbol" panose="05050102010706020507" pitchFamily="18" charset="2"/>
              </a:rPr>
              <a:t> </a:t>
            </a:r>
            <a:r>
              <a:rPr lang="fr-CH" dirty="0" err="1" smtClean="0">
                <a:sym typeface="Symbol" panose="05050102010706020507" pitchFamily="18" charset="2"/>
              </a:rPr>
              <a:t>e+e</a:t>
            </a:r>
            <a:r>
              <a:rPr lang="fr-CH" dirty="0" smtClean="0">
                <a:sym typeface="Symbol" panose="05050102010706020507" pitchFamily="18" charset="2"/>
              </a:rPr>
              <a:t>- and +- at the Z pole </a:t>
            </a:r>
            <a:r>
              <a:rPr lang="fr-CH" dirty="0" smtClean="0">
                <a:sym typeface="Symbol" panose="05050102010706020507" pitchFamily="18" charset="2"/>
              </a:rPr>
              <a:t>±0.6 10</a:t>
            </a:r>
            <a:r>
              <a:rPr lang="fr-CH" baseline="30000" dirty="0" smtClean="0">
                <a:sym typeface="Symbol" panose="05050102010706020507" pitchFamily="18" charset="2"/>
              </a:rPr>
              <a:t>-5</a:t>
            </a:r>
            <a:endParaRPr lang="fr-CH" baseline="30000" dirty="0" smtClean="0">
              <a:sym typeface="Wingdings" panose="05000000000000000000" pitchFamily="2" charset="2"/>
            </a:endParaRPr>
          </a:p>
          <a:p>
            <a:r>
              <a:rPr lang="fr-CH" baseline="30000" dirty="0">
                <a:sym typeface="Wingdings" panose="05000000000000000000" pitchFamily="2" charset="2"/>
              </a:rPr>
              <a:t> </a:t>
            </a:r>
            <a:r>
              <a:rPr lang="fr-CH" baseline="30000" dirty="0" smtClean="0">
                <a:sym typeface="Wingdings" panose="05000000000000000000" pitchFamily="2" charset="2"/>
              </a:rPr>
              <a:t>      </a:t>
            </a:r>
            <a:endParaRPr lang="fr-CH" dirty="0" smtClean="0">
              <a:sym typeface="Symbol" panose="05050102010706020507" pitchFamily="18" charset="2"/>
            </a:endParaRPr>
          </a:p>
          <a:p>
            <a:endParaRPr lang="en-US" baseline="30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8241"/>
            <a:ext cx="5031001" cy="1092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0" y="2410233"/>
            <a:ext cx="3096000" cy="18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886" y="2980647"/>
            <a:ext cx="4831714" cy="31726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1894" y="4063366"/>
            <a:ext cx="3606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Di-lepton distributions </a:t>
            </a:r>
            <a:r>
              <a:rPr lang="fr-CH" dirty="0" err="1" smtClean="0"/>
              <a:t>limited</a:t>
            </a:r>
            <a:r>
              <a:rPr lang="fr-CH" dirty="0" smtClean="0"/>
              <a:t> </a:t>
            </a:r>
          </a:p>
          <a:p>
            <a:r>
              <a:rPr lang="fr-CH" dirty="0"/>
              <a:t>b</a:t>
            </a:r>
            <a:r>
              <a:rPr lang="fr-CH" dirty="0" smtClean="0"/>
              <a:t>y </a:t>
            </a:r>
            <a:r>
              <a:rPr lang="fr-CH" dirty="0" err="1" smtClean="0"/>
              <a:t>statistics</a:t>
            </a:r>
            <a:r>
              <a:rPr lang="fr-CH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CH" dirty="0" err="1" smtClean="0">
                <a:sym typeface="Wingdings" panose="05000000000000000000" pitchFamily="2" charset="2"/>
              </a:rPr>
              <a:t>r</a:t>
            </a:r>
            <a:r>
              <a:rPr lang="fr-CH" dirty="0" err="1" smtClean="0"/>
              <a:t>equirements</a:t>
            </a:r>
            <a:r>
              <a:rPr lang="fr-CH" dirty="0" smtClean="0"/>
              <a:t> on </a:t>
            </a:r>
            <a:r>
              <a:rPr lang="fr-CH" dirty="0" err="1" smtClean="0"/>
              <a:t>tracker</a:t>
            </a:r>
            <a:r>
              <a:rPr lang="fr-CH" dirty="0" smtClean="0"/>
              <a:t> to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</a:p>
          <a:p>
            <a:r>
              <a:rPr lang="fr-CH" dirty="0" err="1"/>
              <a:t>s</a:t>
            </a:r>
            <a:r>
              <a:rPr lang="fr-CH" dirty="0" err="1" smtClean="0"/>
              <a:t>pelled</a:t>
            </a:r>
            <a:r>
              <a:rPr lang="fr-CH" dirty="0" smtClean="0"/>
              <a:t> </a:t>
            </a:r>
            <a:r>
              <a:rPr lang="fr-CH" dirty="0" smtClean="0"/>
              <a:t>out but double tag essential.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1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9760" y="792480"/>
            <a:ext cx="604646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Detector – </a:t>
            </a:r>
            <a:r>
              <a:rPr lang="fr-CH" sz="2800" b="1" dirty="0" err="1" smtClean="0"/>
              <a:t>related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EOIs</a:t>
            </a:r>
            <a:r>
              <a:rPr lang="fr-CH" sz="2800" b="1" dirty="0" smtClean="0"/>
              <a:t> for the </a:t>
            </a:r>
            <a:r>
              <a:rPr lang="fr-CH" sz="2800" b="1" dirty="0" err="1" smtClean="0"/>
              <a:t>strategy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found</a:t>
            </a:r>
            <a:r>
              <a:rPr lang="fr-CH" dirty="0" smtClean="0"/>
              <a:t> </a:t>
            </a:r>
            <a:r>
              <a:rPr lang="fr-CH" dirty="0" err="1" smtClean="0"/>
              <a:t>here</a:t>
            </a:r>
            <a:r>
              <a:rPr lang="fr-CH" dirty="0" smtClean="0"/>
              <a:t>:</a:t>
            </a:r>
          </a:p>
          <a:p>
            <a:r>
              <a:rPr lang="fr-CH" dirty="0" smtClean="0"/>
              <a:t> </a:t>
            </a:r>
          </a:p>
          <a:p>
            <a:r>
              <a:rPr lang="en-US" dirty="0">
                <a:hlinkClick r:id="rId2"/>
              </a:rPr>
              <a:t>https://indico.cern.ch/event/1511773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103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27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2542"/>
          <a:stretch/>
        </p:blipFill>
        <p:spPr>
          <a:xfrm>
            <a:off x="-1638058" y="720595"/>
            <a:ext cx="8512314" cy="5635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9792" y="29582"/>
            <a:ext cx="18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The IDEA detector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82219" y="57543"/>
            <a:ext cx="340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EOI to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submitted</a:t>
            </a:r>
            <a:r>
              <a:rPr lang="fr-CH" dirty="0" smtClean="0"/>
              <a:t> to the ESPP25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336" t="56651" r="-49246"/>
          <a:stretch/>
        </p:blipFill>
        <p:spPr>
          <a:xfrm>
            <a:off x="7008843" y="692235"/>
            <a:ext cx="10366314" cy="539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28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4389"/>
            <a:ext cx="11887200" cy="5411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3072" y="268224"/>
            <a:ext cx="208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ALLEGRO DETECTOR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47232" y="268223"/>
            <a:ext cx="445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Also</a:t>
            </a:r>
            <a:r>
              <a:rPr lang="fr-CH" dirty="0" smtClean="0"/>
              <a:t> ILD (ILC base) and CLD (CLIC base)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29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190500"/>
            <a:ext cx="231236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RECENT RESULTS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040307" y="837100"/>
            <a:ext cx="1104196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2. </a:t>
            </a:r>
            <a:r>
              <a:rPr lang="fr-CH" sz="2400" b="1" dirty="0" err="1" smtClean="0"/>
              <a:t>Flavour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tagging</a:t>
            </a:r>
            <a:endParaRPr lang="fr-CH" sz="2400" b="1" dirty="0" smtClean="0"/>
          </a:p>
          <a:p>
            <a:r>
              <a:rPr lang="fr-CH" sz="2400" b="1" dirty="0" smtClean="0"/>
              <a:t>    </a:t>
            </a:r>
            <a:br>
              <a:rPr lang="fr-CH" sz="2400" b="1" dirty="0" smtClean="0"/>
            </a:br>
            <a:r>
              <a:rPr lang="fr-CH" sz="2400" b="1" dirty="0" smtClean="0"/>
              <a:t>in IDEA </a:t>
            </a:r>
            <a:r>
              <a:rPr lang="en-US" sz="2400" b="1" dirty="0"/>
              <a:t>arXiv:2202.03285v1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Flavour</a:t>
            </a:r>
            <a:r>
              <a:rPr lang="en-US" sz="2400" dirty="0"/>
              <a:t> Tagging for Future Colliders with Fast Simulation </a:t>
            </a:r>
          </a:p>
          <a:p>
            <a:r>
              <a:rPr lang="fr-CH" sz="2400" b="1" dirty="0" smtClean="0"/>
              <a:t>IDEA has a drift </a:t>
            </a:r>
            <a:r>
              <a:rPr lang="fr-CH" sz="2400" b="1" dirty="0" err="1" smtClean="0"/>
              <a:t>chamber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tracker</a:t>
            </a:r>
            <a:r>
              <a:rPr lang="fr-CH" sz="2400" b="1" dirty="0" smtClean="0"/>
              <a:t> (</a:t>
            </a:r>
            <a:r>
              <a:rPr lang="fr-CH" sz="2400" b="1" dirty="0" err="1" smtClean="0"/>
              <a:t>dE</a:t>
            </a:r>
            <a:r>
              <a:rPr lang="fr-CH" sz="2400" b="1" dirty="0" smtClean="0"/>
              <a:t>/dx) </a:t>
            </a:r>
            <a:br>
              <a:rPr lang="fr-CH" sz="2400" b="1" dirty="0" smtClean="0"/>
            </a:br>
            <a:r>
              <a:rPr lang="fr-CH" sz="2400" b="1" dirty="0" err="1" smtClean="0"/>
              <a:t>silicon</a:t>
            </a:r>
            <a:r>
              <a:rPr lang="fr-CH" sz="2400" b="1" dirty="0" smtClean="0"/>
              <a:t> vertex detector  and </a:t>
            </a:r>
            <a:r>
              <a:rPr lang="fr-CH" sz="2400" b="1" dirty="0" err="1" smtClean="0"/>
              <a:t>wrapper</a:t>
            </a:r>
            <a:endParaRPr lang="fr-CH" sz="2400" b="1" dirty="0"/>
          </a:p>
          <a:p>
            <a:r>
              <a:rPr lang="fr-CH" sz="2400" b="1" dirty="0" smtClean="0"/>
              <a:t>uses the </a:t>
            </a:r>
            <a:r>
              <a:rPr lang="fr-CH" sz="2400" b="1" dirty="0"/>
              <a:t>V</a:t>
            </a:r>
            <a:r>
              <a:rPr lang="fr-CH" sz="2400" b="1" dirty="0" smtClean="0"/>
              <a:t>ertex detector and </a:t>
            </a:r>
            <a:r>
              <a:rPr lang="fr-CH" sz="2400" b="1" dirty="0" err="1" smtClean="0"/>
              <a:t>wrapper</a:t>
            </a:r>
            <a:r>
              <a:rPr lang="fr-CH" sz="2400" b="1" dirty="0" smtClean="0"/>
              <a:t> as TOF </a:t>
            </a:r>
            <a:r>
              <a:rPr lang="fr-CH" sz="2400" b="1" dirty="0" err="1" smtClean="0"/>
              <a:t>with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resolution</a:t>
            </a:r>
            <a:r>
              <a:rPr lang="fr-CH" sz="2400" b="1" dirty="0" smtClean="0"/>
              <a:t> O(30ps)</a:t>
            </a:r>
          </a:p>
          <a:p>
            <a:endParaRPr lang="fr-CH" sz="2400" b="1" dirty="0"/>
          </a:p>
          <a:p>
            <a:r>
              <a:rPr lang="fr-CH" sz="2400" b="1" dirty="0" smtClean="0"/>
              <a:t> </a:t>
            </a:r>
            <a:r>
              <a:rPr lang="fr-CH" sz="2400" b="1" dirty="0" err="1" smtClean="0"/>
              <a:t>achieve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e.g</a:t>
            </a:r>
            <a:r>
              <a:rPr lang="fr-CH" sz="2400" b="1" dirty="0" smtClean="0"/>
              <a:t>. b </a:t>
            </a:r>
            <a:r>
              <a:rPr lang="fr-CH" sz="2400" b="1" dirty="0" err="1" smtClean="0"/>
              <a:t>tagging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with</a:t>
            </a:r>
            <a:r>
              <a:rPr lang="fr-CH" sz="2400" b="1" dirty="0" smtClean="0"/>
              <a:t> 75% </a:t>
            </a:r>
            <a:r>
              <a:rPr lang="fr-CH" sz="2400" b="1" dirty="0" err="1" smtClean="0"/>
              <a:t>efficiency</a:t>
            </a:r>
            <a:r>
              <a:rPr lang="fr-CH" sz="2400" b="1" dirty="0" smtClean="0"/>
              <a:t> for 10</a:t>
            </a:r>
            <a:r>
              <a:rPr lang="fr-CH" sz="2400" b="1" baseline="30000" dirty="0" smtClean="0"/>
              <a:t>-3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charm</a:t>
            </a:r>
            <a:r>
              <a:rPr lang="fr-CH" sz="2400" b="1" dirty="0" smtClean="0"/>
              <a:t> contamination (single jet)</a:t>
            </a:r>
          </a:p>
          <a:p>
            <a:r>
              <a:rPr lang="fr-CH" sz="2400" b="1" dirty="0" smtClean="0"/>
              <a:t>                        c                          60%                      2 10</a:t>
            </a:r>
            <a:r>
              <a:rPr lang="fr-CH" sz="2400" b="1" baseline="30000" dirty="0" smtClean="0"/>
              <a:t>-4</a:t>
            </a:r>
            <a:r>
              <a:rPr lang="fr-CH" sz="2400" b="1" dirty="0" smtClean="0"/>
              <a:t> b           contamination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                               </a:t>
            </a:r>
            <a:r>
              <a:rPr lang="fr-CH" sz="2400" b="1" dirty="0" smtClean="0"/>
              <a:t>s                          10% </a:t>
            </a:r>
            <a:r>
              <a:rPr lang="fr-CH" sz="2400" b="1" dirty="0" err="1" smtClean="0"/>
              <a:t>efficiency</a:t>
            </a:r>
            <a:r>
              <a:rPr lang="fr-CH" sz="2400" b="1" dirty="0" smtClean="0"/>
              <a:t>   2 10</a:t>
            </a:r>
            <a:r>
              <a:rPr lang="fr-CH" sz="2400" b="1" baseline="30000" dirty="0" smtClean="0"/>
              <a:t>-3</a:t>
            </a:r>
            <a:r>
              <a:rPr lang="fr-CH" sz="2400" b="1" dirty="0" smtClean="0"/>
              <a:t>  </a:t>
            </a:r>
            <a:r>
              <a:rPr lang="fr-CH" sz="2400" b="1" dirty="0" err="1" smtClean="0"/>
              <a:t>u,d</a:t>
            </a:r>
            <a:r>
              <a:rPr lang="fr-CH" sz="2400" b="1" dirty="0" smtClean="0"/>
              <a:t>       contamination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269083"/>
            <a:ext cx="11041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FF0000"/>
                </a:solidFill>
              </a:rPr>
              <a:t>This </a:t>
            </a:r>
            <a:r>
              <a:rPr lang="fr-CH" sz="2000" b="1" dirty="0" err="1" smtClean="0">
                <a:solidFill>
                  <a:srgbClr val="FF0000"/>
                </a:solidFill>
              </a:rPr>
              <a:t>is</a:t>
            </a:r>
            <a:r>
              <a:rPr lang="fr-CH" sz="2000" b="1" dirty="0" smtClean="0">
                <a:solidFill>
                  <a:srgbClr val="FF0000"/>
                </a:solidFill>
              </a:rPr>
              <a:t> a </a:t>
            </a:r>
            <a:r>
              <a:rPr lang="fr-CH" sz="2000" b="1" dirty="0" err="1" smtClean="0">
                <a:solidFill>
                  <a:srgbClr val="FF0000"/>
                </a:solidFill>
              </a:rPr>
              <a:t>huge</a:t>
            </a:r>
            <a:r>
              <a:rPr lang="fr-CH" sz="2000" b="1" dirty="0" smtClean="0">
                <a:solidFill>
                  <a:srgbClr val="FF0000"/>
                </a:solidFill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</a:rPr>
              <a:t>breakthrough</a:t>
            </a:r>
            <a:r>
              <a:rPr lang="fr-CH" sz="2000" b="1" dirty="0" smtClean="0">
                <a:solidFill>
                  <a:srgbClr val="FF0000"/>
                </a:solidFill>
              </a:rPr>
              <a:t> w.r.t. LEP </a:t>
            </a:r>
            <a:r>
              <a:rPr lang="fr-CH" sz="2000" b="1" dirty="0" err="1" smtClean="0">
                <a:solidFill>
                  <a:srgbClr val="FF0000"/>
                </a:solidFill>
              </a:rPr>
              <a:t>where</a:t>
            </a:r>
            <a:r>
              <a:rPr lang="fr-CH" sz="2000" b="1" dirty="0" smtClean="0">
                <a:solidFill>
                  <a:srgbClr val="FF0000"/>
                </a:solidFill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</a:rPr>
              <a:t>efficiencies</a:t>
            </a:r>
            <a:r>
              <a:rPr lang="fr-CH" sz="2000" b="1" dirty="0" smtClean="0">
                <a:solidFill>
                  <a:srgbClr val="FF0000"/>
                </a:solidFill>
              </a:rPr>
              <a:t> of 10-15% and contamination of 15% </a:t>
            </a:r>
            <a:r>
              <a:rPr lang="fr-CH" sz="2000" b="1" dirty="0" err="1" smtClean="0">
                <a:solidFill>
                  <a:srgbClr val="FF0000"/>
                </a:solidFill>
              </a:rPr>
              <a:t>was</a:t>
            </a:r>
            <a:r>
              <a:rPr lang="fr-CH" sz="2000" b="1" dirty="0" smtClean="0">
                <a:solidFill>
                  <a:srgbClr val="FF0000"/>
                </a:solidFill>
              </a:rPr>
              <a:t> the best </a:t>
            </a:r>
            <a:r>
              <a:rPr lang="fr-CH" sz="2000" b="1" dirty="0" err="1" smtClean="0">
                <a:solidFill>
                  <a:srgbClr val="FF0000"/>
                </a:solidFill>
              </a:rPr>
              <a:t>achieved</a:t>
            </a:r>
            <a:r>
              <a:rPr lang="fr-CH" sz="2000" b="1" dirty="0" smtClean="0">
                <a:solidFill>
                  <a:srgbClr val="FF0000"/>
                </a:solidFill>
              </a:rPr>
              <a:t> for b-</a:t>
            </a:r>
            <a:r>
              <a:rPr lang="fr-CH" sz="2000" b="1" dirty="0" err="1" smtClean="0">
                <a:solidFill>
                  <a:srgbClr val="FF0000"/>
                </a:solidFill>
              </a:rPr>
              <a:t>tagging</a:t>
            </a:r>
            <a:r>
              <a:rPr lang="fr-CH" sz="2000" b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fr-CH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High </a:t>
            </a:r>
            <a:r>
              <a:rPr lang="fr-CH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precision</a:t>
            </a:r>
            <a:r>
              <a:rPr lang="fr-CH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of </a:t>
            </a:r>
            <a:r>
              <a:rPr lang="fr-CH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b,c,s</a:t>
            </a:r>
            <a:r>
              <a:rPr lang="fr-CH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branching</a:t>
            </a:r>
            <a:r>
              <a:rPr lang="fr-CH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frations</a:t>
            </a:r>
            <a:r>
              <a:rPr lang="fr-CH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and </a:t>
            </a:r>
            <a:r>
              <a:rPr lang="fr-CH" sz="20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jet charge </a:t>
            </a:r>
            <a:r>
              <a:rPr lang="fr-CH" sz="2000" b="1" u="sng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asymmeries</a:t>
            </a:r>
            <a:r>
              <a:rPr lang="fr-CH" sz="20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. 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709" t="21392" r="17675" b="12772"/>
          <a:stretch/>
        </p:blipFill>
        <p:spPr>
          <a:xfrm>
            <a:off x="0" y="0"/>
            <a:ext cx="6352162" cy="4741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875" t="30617" r="17084" b="11605"/>
          <a:stretch/>
        </p:blipFill>
        <p:spPr>
          <a:xfrm>
            <a:off x="6420956" y="522051"/>
            <a:ext cx="5771044" cy="3674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2690" y="4738280"/>
            <a:ext cx="1882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2796" y="5138390"/>
            <a:ext cx="5827621" cy="1323439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Z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sz="2000" b="1" baseline="-25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91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6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CH" sz="2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  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WW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sz="2000" b="1" baseline="-25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161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2.5 10</a:t>
            </a:r>
            <a:r>
              <a:rPr lang="fr-CH" sz="2000" b="1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e+e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ZH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sz="2000" b="1" baseline="-25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240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2.4 10</a:t>
            </a:r>
            <a:r>
              <a:rPr lang="fr-CH" sz="2000" b="1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e+e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ZH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tt 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</a:t>
            </a:r>
            <a:r>
              <a:rPr lang="fr-CH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sz="2000" b="1" baseline="-25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&gt;350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2    10</a:t>
            </a:r>
            <a:r>
              <a:rPr lang="fr-CH" sz="2000" b="1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tt</a:t>
            </a:r>
            <a:endParaRPr lang="fr-CH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3769" y="5149448"/>
            <a:ext cx="1423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 x </a:t>
            </a:r>
            <a:r>
              <a:rPr lang="fr-CH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3 10</a:t>
            </a:r>
            <a:r>
              <a:rPr lang="fr-CH" sz="2000" b="1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CH" sz="2000" b="1" baseline="30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 x 2.10</a:t>
            </a:r>
            <a:r>
              <a:rPr lang="fr-CH" sz="2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endParaRPr lang="fr-CH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endParaRPr lang="fr-CH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0459" y="5129464"/>
            <a:ext cx="249181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110/20 </a:t>
            </a:r>
            <a:r>
              <a:rPr lang="fr-CH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ptp</a:t>
            </a:r>
            <a:r>
              <a:rPr lang="fr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endParaRPr lang="fr-CH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300 </a:t>
            </a:r>
            <a:r>
              <a:rPr lang="fr-CH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endParaRPr lang="fr-CH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&lt;1 MeV</a:t>
            </a:r>
          </a:p>
          <a:p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&lt;2 MeV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1668" y="4767686"/>
            <a:ext cx="11967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fr-CH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errors</a:t>
            </a:r>
            <a:r>
              <a:rPr lang="fr-CH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CH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1714500" y="6469159"/>
            <a:ext cx="2133600" cy="365125"/>
          </a:xfrm>
        </p:spPr>
        <p:txBody>
          <a:bodyPr/>
          <a:lstStyle/>
          <a:p>
            <a:fld id="{61689E47-5CE1-4C53-AC94-0F8DF3568621}" type="datetime1">
              <a:rPr lang="fr-CH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17.03.2025</a:t>
            </a:fld>
            <a:endParaRPr lang="fr-CH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9100" y="6494137"/>
            <a:ext cx="3464024" cy="365125"/>
          </a:xfrm>
        </p:spPr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Alain Blondel Welcome and goals of the meeting</a:t>
            </a:r>
            <a:endParaRPr lang="fr-CH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0500" y="6469159"/>
            <a:ext cx="2133600" cy="365125"/>
          </a:xfrm>
        </p:spPr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fr-CH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44551" y="152719"/>
            <a:ext cx="280522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Feasibility</a:t>
            </a:r>
            <a:r>
              <a:rPr lang="fr-CH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6762" y="6486620"/>
            <a:ext cx="82283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fr-CH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reat </a:t>
            </a:r>
            <a:r>
              <a:rPr lang="fr-CH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fr-CH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range for the </a:t>
            </a:r>
            <a:r>
              <a:rPr lang="fr-CH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heavy</a:t>
            </a:r>
            <a:r>
              <a:rPr lang="fr-CH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fr-CH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the Standard Model. 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6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405" y="-40957"/>
            <a:ext cx="7570545" cy="6898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728" y="712510"/>
            <a:ext cx="48490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Single Jet </a:t>
            </a:r>
            <a:r>
              <a:rPr lang="fr-CH" b="1" dirty="0" err="1" smtClean="0"/>
              <a:t>tagging</a:t>
            </a:r>
            <a:r>
              <a:rPr lang="fr-CH" b="1" dirty="0" smtClean="0"/>
              <a:t> </a:t>
            </a:r>
            <a:r>
              <a:rPr lang="fr-CH" b="1" dirty="0" err="1" smtClean="0"/>
              <a:t>efficiencies</a:t>
            </a:r>
            <a:r>
              <a:rPr lang="fr-CH" b="1" dirty="0" smtClean="0"/>
              <a:t> </a:t>
            </a:r>
          </a:p>
          <a:p>
            <a:r>
              <a:rPr lang="en-US" b="1" dirty="0" smtClean="0"/>
              <a:t>arXiv:2202.03285v1 </a:t>
            </a:r>
          </a:p>
          <a:p>
            <a:r>
              <a:rPr lang="en-US" sz="1400" dirty="0"/>
              <a:t>Jet </a:t>
            </a:r>
            <a:r>
              <a:rPr lang="en-US" sz="1400" dirty="0" err="1"/>
              <a:t>Flavour</a:t>
            </a:r>
            <a:r>
              <a:rPr lang="en-US" sz="1400" dirty="0"/>
              <a:t> Tagging for Future Colliders </a:t>
            </a:r>
            <a:r>
              <a:rPr lang="en-US" sz="1400" dirty="0" smtClean="0"/>
              <a:t>with Fast Simulation </a:t>
            </a:r>
            <a:endParaRPr lang="en-US" sz="1400" dirty="0"/>
          </a:p>
          <a:p>
            <a:r>
              <a:rPr lang="en-US" dirty="0" smtClean="0"/>
              <a:t>F </a:t>
            </a:r>
            <a:r>
              <a:rPr lang="en-US" dirty="0" err="1" smtClean="0"/>
              <a:t>Bedeschi</a:t>
            </a:r>
            <a:r>
              <a:rPr lang="en-US" dirty="0" smtClean="0"/>
              <a:t> </a:t>
            </a:r>
            <a:r>
              <a:rPr lang="en-US" dirty="0"/>
              <a:t>, </a:t>
            </a:r>
            <a:r>
              <a:rPr lang="en-US" dirty="0" smtClean="0"/>
              <a:t>L </a:t>
            </a:r>
            <a:r>
              <a:rPr lang="en-US" dirty="0" err="1" smtClean="0"/>
              <a:t>Gouskos</a:t>
            </a:r>
            <a:r>
              <a:rPr lang="en-US" dirty="0" smtClean="0"/>
              <a:t>, M </a:t>
            </a:r>
            <a:r>
              <a:rPr lang="en-US" dirty="0" err="1" smtClean="0"/>
              <a:t>Selvaggi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28413" y="2212812"/>
            <a:ext cx="45769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It </a:t>
            </a:r>
            <a:r>
              <a:rPr lang="fr-CH" b="1" dirty="0" err="1" smtClean="0"/>
              <a:t>is</a:t>
            </a:r>
            <a:r>
              <a:rPr lang="fr-CH" b="1" dirty="0" smtClean="0"/>
              <a:t> possible to </a:t>
            </a:r>
            <a:r>
              <a:rPr lang="fr-CH" b="1" dirty="0" err="1" smtClean="0"/>
              <a:t>achieve</a:t>
            </a:r>
            <a:r>
              <a:rPr lang="fr-CH" b="1" dirty="0" smtClean="0"/>
              <a:t> high </a:t>
            </a:r>
            <a:r>
              <a:rPr lang="fr-CH" b="1" dirty="0" err="1" smtClean="0"/>
              <a:t>purity</a:t>
            </a:r>
            <a:r>
              <a:rPr lang="fr-CH" b="1" dirty="0" smtClean="0"/>
              <a:t> (99%) for s quarks </a:t>
            </a:r>
            <a:r>
              <a:rPr lang="fr-CH" b="1" dirty="0" err="1" smtClean="0"/>
              <a:t>with</a:t>
            </a:r>
            <a:r>
              <a:rPr lang="fr-CH" b="1" dirty="0" smtClean="0"/>
              <a:t> an </a:t>
            </a:r>
            <a:r>
              <a:rPr lang="fr-CH" b="1" dirty="0" err="1" smtClean="0"/>
              <a:t>efficiency</a:t>
            </a:r>
            <a:r>
              <a:rPr lang="fr-CH" b="1" dirty="0" smtClean="0"/>
              <a:t> of more </a:t>
            </a:r>
            <a:r>
              <a:rPr lang="fr-CH" b="1" dirty="0" err="1" smtClean="0"/>
              <a:t>than</a:t>
            </a:r>
            <a:r>
              <a:rPr lang="fr-CH" b="1" dirty="0" smtClean="0"/>
              <a:t> 10% 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4728" y="3582200"/>
            <a:ext cx="49506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THIS IS STILL 1.5 10</a:t>
            </a:r>
            <a:r>
              <a:rPr lang="fr-CH" baseline="30000" dirty="0" smtClean="0"/>
              <a:t>12 </a:t>
            </a:r>
            <a:r>
              <a:rPr lang="fr-CH" dirty="0" smtClean="0"/>
              <a:t> X 0.22 X 0.2 = </a:t>
            </a:r>
          </a:p>
          <a:p>
            <a:r>
              <a:rPr lang="fr-CH" dirty="0" smtClean="0"/>
              <a:t>6 10</a:t>
            </a:r>
            <a:r>
              <a:rPr lang="fr-CH" baseline="30000" dirty="0" smtClean="0"/>
              <a:t>10  </a:t>
            </a:r>
            <a:r>
              <a:rPr lang="fr-CH" dirty="0" smtClean="0"/>
              <a:t> single tag </a:t>
            </a:r>
            <a:r>
              <a:rPr lang="fr-CH" dirty="0" err="1" smtClean="0"/>
              <a:t>events</a:t>
            </a:r>
            <a:r>
              <a:rPr lang="fr-CH" dirty="0" smtClean="0"/>
              <a:t> and </a:t>
            </a:r>
          </a:p>
          <a:p>
            <a:r>
              <a:rPr lang="fr-CH" dirty="0"/>
              <a:t>3</a:t>
            </a:r>
            <a:r>
              <a:rPr lang="fr-CH" dirty="0" smtClean="0"/>
              <a:t> 10</a:t>
            </a:r>
            <a:r>
              <a:rPr lang="fr-CH" baseline="30000" dirty="0" smtClean="0"/>
              <a:t>9</a:t>
            </a:r>
            <a:r>
              <a:rPr lang="fr-CH" dirty="0" smtClean="0"/>
              <a:t>   double tag </a:t>
            </a:r>
            <a:r>
              <a:rPr lang="fr-CH" dirty="0" err="1" smtClean="0"/>
              <a:t>ss</a:t>
            </a:r>
            <a:r>
              <a:rPr lang="fr-CH" dirty="0" smtClean="0"/>
              <a:t> </a:t>
            </a:r>
            <a:r>
              <a:rPr lang="fr-CH" dirty="0" err="1" smtClean="0"/>
              <a:t>events</a:t>
            </a:r>
            <a:r>
              <a:rPr lang="fr-CH" dirty="0" smtClean="0"/>
              <a:t> </a:t>
            </a:r>
          </a:p>
          <a:p>
            <a:r>
              <a:rPr lang="fr-CH" dirty="0" smtClean="0"/>
              <a:t>(5 </a:t>
            </a:r>
            <a:r>
              <a:rPr lang="fr-CH" dirty="0" err="1" smtClean="0"/>
              <a:t>orders</a:t>
            </a:r>
            <a:r>
              <a:rPr lang="fr-CH" dirty="0" smtClean="0"/>
              <a:t> of magnitude </a:t>
            </a:r>
            <a:r>
              <a:rPr lang="fr-CH" dirty="0" err="1" smtClean="0"/>
              <a:t>better</a:t>
            </a:r>
            <a:r>
              <a:rPr lang="fr-CH" dirty="0" smtClean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</a:t>
            </a:r>
            <a:br>
              <a:rPr lang="fr-CH" dirty="0" smtClean="0"/>
            </a:br>
            <a:r>
              <a:rPr lang="fr-CH" dirty="0" smtClean="0"/>
              <a:t>ALEPH </a:t>
            </a:r>
            <a:r>
              <a:rPr lang="fr-CH" dirty="0" err="1" smtClean="0"/>
              <a:t>bb</a:t>
            </a:r>
            <a:r>
              <a:rPr lang="fr-CH" dirty="0" smtClean="0"/>
              <a:t> </a:t>
            </a:r>
            <a:r>
              <a:rPr lang="fr-CH" dirty="0" err="1" smtClean="0"/>
              <a:t>analysis</a:t>
            </a:r>
            <a:r>
              <a:rPr lang="fr-CH" dirty="0" smtClean="0"/>
              <a:t> 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995" y="5068298"/>
            <a:ext cx="4016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All of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much</a:t>
            </a:r>
            <a:r>
              <a:rPr lang="fr-CH" dirty="0" smtClean="0"/>
              <a:t> more </a:t>
            </a:r>
            <a:r>
              <a:rPr lang="fr-CH" dirty="0" err="1" smtClean="0"/>
              <a:t>precise</a:t>
            </a:r>
            <a:r>
              <a:rPr lang="fr-CH" dirty="0" smtClean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the </a:t>
            </a:r>
            <a:br>
              <a:rPr lang="fr-CH" dirty="0" smtClean="0"/>
            </a:br>
            <a:r>
              <a:rPr lang="fr-CH" dirty="0" smtClean="0"/>
              <a:t>ALEPH </a:t>
            </a:r>
            <a:r>
              <a:rPr lang="fr-CH" dirty="0" err="1" smtClean="0"/>
              <a:t>bb</a:t>
            </a:r>
            <a:r>
              <a:rPr lang="fr-CH" dirty="0" smtClean="0"/>
              <a:t> </a:t>
            </a:r>
            <a:r>
              <a:rPr lang="fr-CH" dirty="0" err="1" smtClean="0"/>
              <a:t>analysis</a:t>
            </a:r>
            <a:r>
              <a:rPr lang="fr-CH" dirty="0"/>
              <a:t> </a:t>
            </a:r>
            <a:r>
              <a:rPr lang="fr-CH" dirty="0" smtClean="0"/>
              <a:t>by factor </a:t>
            </a:r>
            <a:r>
              <a:rPr lang="fr-CH" dirty="0" err="1" smtClean="0"/>
              <a:t>sqrt</a:t>
            </a:r>
            <a:r>
              <a:rPr lang="fr-CH" dirty="0" smtClean="0"/>
              <a:t>(10</a:t>
            </a:r>
            <a:r>
              <a:rPr lang="fr-CH" baseline="30000" dirty="0" smtClean="0"/>
              <a:t>5</a:t>
            </a:r>
            <a:r>
              <a:rPr lang="fr-CH" dirty="0" smtClean="0"/>
              <a:t>)</a:t>
            </a:r>
            <a:br>
              <a:rPr lang="fr-CH" dirty="0" smtClean="0"/>
            </a:br>
            <a:r>
              <a:rPr lang="fr-CH" dirty="0" smtClean="0"/>
              <a:t>and 15 times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impurity</a:t>
            </a:r>
            <a:r>
              <a:rPr lang="fr-CH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31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" y="532470"/>
            <a:ext cx="6085002" cy="3266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974" y="532470"/>
            <a:ext cx="5954026" cy="34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32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17" y="707011"/>
            <a:ext cx="9490902" cy="4864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0" y="5409798"/>
            <a:ext cx="298318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Syst</a:t>
            </a:r>
            <a:r>
              <a:rPr lang="fr-CH" dirty="0" smtClean="0"/>
              <a:t>. Due to </a:t>
            </a:r>
            <a:r>
              <a:rPr lang="fr-CH" dirty="0" err="1" smtClean="0"/>
              <a:t>tagging</a:t>
            </a:r>
            <a:r>
              <a:rPr lang="fr-CH" dirty="0" smtClean="0"/>
              <a:t> </a:t>
            </a:r>
            <a:r>
              <a:rPr lang="fr-CH" dirty="0" err="1" smtClean="0"/>
              <a:t>efficiency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66603" y="5513743"/>
            <a:ext cx="24176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Syst</a:t>
            </a:r>
            <a:r>
              <a:rPr lang="fr-CH" dirty="0" smtClean="0"/>
              <a:t>. Due to jet charges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31287" y="1133856"/>
            <a:ext cx="389273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Systematics</a:t>
            </a:r>
            <a:r>
              <a:rPr lang="fr-CH" dirty="0" smtClean="0"/>
              <a:t> due to point to point </a:t>
            </a:r>
            <a:r>
              <a:rPr lang="fr-CH" dirty="0" err="1" smtClean="0"/>
              <a:t>errors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26096" y="3310128"/>
            <a:ext cx="411619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Systematics</a:t>
            </a:r>
            <a:r>
              <a:rPr lang="fr-CH" dirty="0" smtClean="0"/>
              <a:t> due to lepton </a:t>
            </a:r>
            <a:r>
              <a:rPr lang="fr-CH" dirty="0" err="1" smtClean="0"/>
              <a:t>cut</a:t>
            </a:r>
            <a:r>
              <a:rPr lang="fr-CH" dirty="0" smtClean="0"/>
              <a:t> </a:t>
            </a:r>
            <a:r>
              <a:rPr lang="fr-CH" dirty="0" err="1" smtClean="0"/>
              <a:t>acceptance</a:t>
            </a:r>
            <a:r>
              <a:rPr lang="fr-CH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03008" y="1828800"/>
            <a:ext cx="881245" cy="2292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44512" y="4661832"/>
            <a:ext cx="1039741" cy="8519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04032" y="4594173"/>
            <a:ext cx="963168" cy="9195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16224" y="1828800"/>
            <a:ext cx="904134" cy="2292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9895840" y="782320"/>
            <a:ext cx="2092960" cy="55473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WW at &amp; </a:t>
            </a:r>
            <a:r>
              <a:rPr lang="fr-FR" b="1" dirty="0" err="1" smtClean="0">
                <a:solidFill>
                  <a:srgbClr val="C00000"/>
                </a:solidFill>
              </a:rPr>
              <a:t>above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threshold</a:t>
            </a:r>
            <a:endParaRPr lang="fr-FR" b="1" dirty="0" smtClean="0">
              <a:solidFill>
                <a:srgbClr val="C00000"/>
              </a:solidFill>
            </a:endParaRPr>
          </a:p>
          <a:p>
            <a:pPr algn="ctr"/>
            <a:endParaRPr lang="fr-FR" b="1" dirty="0">
              <a:solidFill>
                <a:srgbClr val="C00000"/>
              </a:solidFill>
            </a:endParaRPr>
          </a:p>
          <a:p>
            <a:pPr algn="ctr"/>
            <a:endParaRPr lang="fr-FR" b="1" dirty="0" smtClean="0">
              <a:solidFill>
                <a:srgbClr val="C00000"/>
              </a:solidFill>
            </a:endParaRPr>
          </a:p>
          <a:p>
            <a:pPr algn="ctr"/>
            <a:endParaRPr lang="fr-FR" b="1" dirty="0">
              <a:solidFill>
                <a:srgbClr val="C00000"/>
              </a:solidFill>
            </a:endParaRPr>
          </a:p>
          <a:p>
            <a:pPr algn="ctr"/>
            <a:endParaRPr lang="fr-FR" b="1" dirty="0" smtClean="0">
              <a:solidFill>
                <a:srgbClr val="C00000"/>
              </a:solidFill>
            </a:endParaRPr>
          </a:p>
          <a:p>
            <a:pPr algn="ctr"/>
            <a:endParaRPr lang="fr-FR" b="1" dirty="0">
              <a:solidFill>
                <a:srgbClr val="C00000"/>
              </a:solidFill>
            </a:endParaRPr>
          </a:p>
          <a:p>
            <a:pPr algn="ctr"/>
            <a:endParaRPr lang="fr-FR" b="1" dirty="0" smtClean="0">
              <a:solidFill>
                <a:srgbClr val="C00000"/>
              </a:solidFill>
            </a:endParaRPr>
          </a:p>
          <a:p>
            <a:pPr algn="ctr"/>
            <a:endParaRPr lang="fr-FR" b="1" dirty="0">
              <a:solidFill>
                <a:srgbClr val="C00000"/>
              </a:solidFill>
            </a:endParaRPr>
          </a:p>
          <a:p>
            <a:pPr algn="ctr"/>
            <a:endParaRPr lang="fr-FR" b="1" dirty="0" smtClean="0">
              <a:solidFill>
                <a:srgbClr val="C00000"/>
              </a:solidFill>
            </a:endParaRPr>
          </a:p>
          <a:p>
            <a:pPr algn="ctr"/>
            <a:endParaRPr lang="fr-FR" b="1" dirty="0">
              <a:solidFill>
                <a:srgbClr val="C00000"/>
              </a:solidFill>
            </a:endParaRPr>
          </a:p>
          <a:p>
            <a:pPr algn="ctr"/>
            <a:endParaRPr lang="fr-FR" b="1" dirty="0" smtClean="0">
              <a:solidFill>
                <a:srgbClr val="C00000"/>
              </a:solidFill>
            </a:endParaRPr>
          </a:p>
          <a:p>
            <a:pPr algn="ctr"/>
            <a:endParaRPr lang="fr-FR" b="1" dirty="0">
              <a:solidFill>
                <a:srgbClr val="C00000"/>
              </a:solidFill>
            </a:endParaRPr>
          </a:p>
          <a:p>
            <a:pPr algn="ctr"/>
            <a:endParaRPr lang="fr-FR" b="1" dirty="0" smtClean="0">
              <a:solidFill>
                <a:srgbClr val="C00000"/>
              </a:solidFill>
            </a:endParaRPr>
          </a:p>
          <a:p>
            <a:pPr algn="ctr"/>
            <a:endParaRPr lang="fr-FR" b="1" dirty="0">
              <a:solidFill>
                <a:srgbClr val="C00000"/>
              </a:solidFill>
            </a:endParaRPr>
          </a:p>
          <a:p>
            <a:pPr algn="ctr"/>
            <a:endParaRPr lang="fr-FR" b="1" dirty="0" smtClean="0">
              <a:solidFill>
                <a:srgbClr val="C00000"/>
              </a:solidFill>
            </a:endParaRPr>
          </a:p>
          <a:p>
            <a:pPr algn="ctr"/>
            <a:endParaRPr lang="fr-FR" b="1" dirty="0">
              <a:solidFill>
                <a:srgbClr val="C00000"/>
              </a:solidFill>
            </a:endParaRPr>
          </a:p>
          <a:p>
            <a:pPr algn="ctr"/>
            <a:endParaRPr lang="fr-FR" b="1" dirty="0" smtClean="0">
              <a:solidFill>
                <a:srgbClr val="C00000"/>
              </a:solidFill>
            </a:endParaRPr>
          </a:p>
          <a:p>
            <a:pPr algn="ctr"/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2720" y="762000"/>
            <a:ext cx="9560560" cy="558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Z scan</a:t>
            </a: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 smtClean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 smtClean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 smtClean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 smtClean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 smtClean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 smtClean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 smtClean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 smtClean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 smtClean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33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2160" y="914400"/>
            <a:ext cx="2133600" cy="1046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800" dirty="0" smtClean="0">
                <a:sym typeface="Symbol" panose="05050102010706020507" pitchFamily="18" charset="2"/>
              </a:rPr>
              <a:t></a:t>
            </a:r>
            <a:r>
              <a:rPr lang="en-US" sz="2800" baseline="-25000" dirty="0" smtClean="0">
                <a:sym typeface="Symbol" panose="05050102010706020507" pitchFamily="18" charset="2"/>
              </a:rPr>
              <a:t>QED</a:t>
            </a:r>
            <a:r>
              <a:rPr lang="en-US" sz="2800" dirty="0" smtClean="0">
                <a:sym typeface="Symbol" panose="05050102010706020507" pitchFamily="18" charset="2"/>
              </a:rPr>
              <a:t>, </a:t>
            </a:r>
            <a:r>
              <a:rPr lang="en-US" sz="2800" dirty="0" err="1" smtClean="0">
                <a:sym typeface="Symbol" panose="05050102010706020507" pitchFamily="18" charset="2"/>
              </a:rPr>
              <a:t>m</a:t>
            </a:r>
            <a:r>
              <a:rPr lang="en-US" sz="2800" baseline="-25000" dirty="0" err="1" smtClean="0">
                <a:sym typeface="Symbol" panose="05050102010706020507" pitchFamily="18" charset="2"/>
              </a:rPr>
              <a:t>Z</a:t>
            </a:r>
            <a:r>
              <a:rPr lang="en-US" sz="2800" dirty="0" smtClean="0">
                <a:sym typeface="Symbol" panose="05050102010706020507" pitchFamily="18" charset="2"/>
              </a:rPr>
              <a:t>, </a:t>
            </a:r>
            <a:r>
              <a:rPr lang="fr-FR" sz="2800" dirty="0" smtClean="0"/>
              <a:t>G</a:t>
            </a:r>
            <a:r>
              <a:rPr lang="fr-FR" sz="2800" baseline="-25000" dirty="0" smtClean="0"/>
              <a:t>F</a:t>
            </a:r>
            <a:endParaRPr lang="fr-FR" sz="2800" baseline="-25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06240" y="1960880"/>
            <a:ext cx="1859280" cy="7721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085840" y="2377440"/>
            <a:ext cx="1209040" cy="528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sin</a:t>
            </a:r>
            <a:r>
              <a:rPr lang="fr-FR" sz="2400" baseline="30000" dirty="0" smtClean="0"/>
              <a:t>2</a:t>
            </a:r>
            <a:r>
              <a:rPr lang="en-CH" sz="2400" dirty="0" smtClean="0">
                <a:sym typeface="Symbol" panose="05050102010706020507" pitchFamily="18" charset="2"/>
              </a:rPr>
              <a:t></a:t>
            </a:r>
            <a:r>
              <a:rPr lang="en-US" sz="2400" baseline="30000" dirty="0" err="1" smtClean="0">
                <a:sym typeface="Symbol" panose="05050102010706020507" pitchFamily="18" charset="2"/>
              </a:rPr>
              <a:t>eff</a:t>
            </a:r>
            <a:r>
              <a:rPr lang="en-US" sz="2400" baseline="-25000" dirty="0" err="1" smtClean="0">
                <a:sym typeface="Symbol" panose="05050102010706020507" pitchFamily="18" charset="2"/>
              </a:rPr>
              <a:t>W</a:t>
            </a:r>
            <a:endParaRPr lang="fr-FR" sz="2400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4744720" y="1239520"/>
            <a:ext cx="812800" cy="9347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 smtClean="0">
                <a:sym typeface="Symbol" panose="05050102010706020507" pitchFamily="18" charset="2"/>
              </a:rPr>
              <a:t></a:t>
            </a:r>
            <a:r>
              <a:rPr lang="en-US" baseline="-25000" dirty="0" smtClean="0">
                <a:sym typeface="Symbol" panose="05050102010706020507" pitchFamily="18" charset="2"/>
              </a:rPr>
              <a:t>QED</a:t>
            </a:r>
          </a:p>
          <a:p>
            <a:pPr algn="ctr"/>
            <a:r>
              <a:rPr lang="en-US" dirty="0" err="1" smtClean="0">
                <a:sym typeface="Symbol" panose="05050102010706020507" pitchFamily="18" charset="2"/>
              </a:rPr>
              <a:t>m</a:t>
            </a:r>
            <a:r>
              <a:rPr lang="en-US" baseline="-25000" dirty="0" err="1" smtClean="0">
                <a:sym typeface="Symbol" panose="05050102010706020507" pitchFamily="18" charset="2"/>
              </a:rPr>
              <a:t>top</a:t>
            </a:r>
            <a:endParaRPr lang="en-US" baseline="-25000" dirty="0" smtClean="0">
              <a:sym typeface="Symbol" panose="05050102010706020507" pitchFamily="18" charset="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29760" y="2357120"/>
            <a:ext cx="1036320" cy="5791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S,T,</a:t>
            </a:r>
            <a:r>
              <a:rPr lang="en-CH" dirty="0" smtClean="0">
                <a:sym typeface="Symbol" panose="05050102010706020507" pitchFamily="18" charset="2"/>
              </a:rPr>
              <a:t></a:t>
            </a:r>
            <a:r>
              <a:rPr lang="en-US" dirty="0" smtClean="0">
                <a:sym typeface="Symbol" panose="05050102010706020507" pitchFamily="18" charset="2"/>
              </a:rPr>
              <a:t>, NP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4185920" y="3312160"/>
            <a:ext cx="1381760" cy="188976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ratios of partial Z </a:t>
            </a:r>
            <a:r>
              <a:rPr lang="fr-FR" sz="1400" dirty="0" err="1" smtClean="0"/>
              <a:t>widths</a:t>
            </a:r>
            <a:endParaRPr lang="fr-FR" sz="1400" dirty="0" smtClean="0"/>
          </a:p>
          <a:p>
            <a:pPr algn="ctr"/>
            <a:r>
              <a:rPr lang="fr-FR" dirty="0" err="1" smtClean="0"/>
              <a:t>R</a:t>
            </a:r>
            <a:r>
              <a:rPr lang="fr-FR" baseline="-25000" dirty="0" err="1" smtClean="0"/>
              <a:t>lept</a:t>
            </a:r>
            <a:r>
              <a:rPr lang="fr-FR" baseline="-25000" dirty="0" smtClean="0"/>
              <a:t> (e,</a:t>
            </a:r>
            <a:r>
              <a:rPr lang="en-CH" baseline="-25000" dirty="0" smtClean="0">
                <a:sym typeface="Symbol" panose="05050102010706020507" pitchFamily="18" charset="2"/>
              </a:rPr>
              <a:t></a:t>
            </a:r>
            <a:r>
              <a:rPr lang="en-US" baseline="-25000" dirty="0" smtClean="0">
                <a:sym typeface="Symbol" panose="05050102010706020507" pitchFamily="18" charset="2"/>
              </a:rPr>
              <a:t>,</a:t>
            </a:r>
            <a:r>
              <a:rPr lang="en-CH" baseline="-25000" dirty="0" smtClean="0">
                <a:sym typeface="Symbol" panose="05050102010706020507" pitchFamily="18" charset="2"/>
              </a:rPr>
              <a:t></a:t>
            </a:r>
            <a:r>
              <a:rPr lang="en-US" baseline="-25000" dirty="0" smtClean="0"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dirty="0" err="1" smtClean="0">
                <a:sym typeface="Symbol" panose="05050102010706020507" pitchFamily="18" charset="2"/>
              </a:rPr>
              <a:t>R</a:t>
            </a:r>
            <a:r>
              <a:rPr lang="en-US" baseline="-25000" dirty="0" err="1" smtClean="0">
                <a:sym typeface="Symbol" panose="05050102010706020507" pitchFamily="18" charset="2"/>
              </a:rPr>
              <a:t>b</a:t>
            </a:r>
            <a:endParaRPr lang="en-US" baseline="-25000" dirty="0" smtClean="0">
              <a:sym typeface="Symbol" panose="05050102010706020507" pitchFamily="18" charset="2"/>
            </a:endParaRPr>
          </a:p>
          <a:p>
            <a:pPr algn="ctr"/>
            <a:r>
              <a:rPr lang="en-US" dirty="0" err="1" smtClean="0">
                <a:sym typeface="Symbol" panose="05050102010706020507" pitchFamily="18" charset="2"/>
              </a:rPr>
              <a:t>R</a:t>
            </a:r>
            <a:r>
              <a:rPr lang="en-US" baseline="-25000" dirty="0" err="1" smtClean="0">
                <a:sym typeface="Symbol" panose="05050102010706020507" pitchFamily="18" charset="2"/>
              </a:rPr>
              <a:t>c</a:t>
            </a:r>
            <a:endParaRPr lang="en-US" baseline="-25000" dirty="0" smtClean="0">
              <a:sym typeface="Symbol" panose="05050102010706020507" pitchFamily="18" charset="2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001520" y="1981200"/>
            <a:ext cx="629920" cy="12496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17040" y="3230880"/>
            <a:ext cx="1137920" cy="147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 smtClean="0">
                <a:sym typeface="Symbol" panose="05050102010706020507" pitchFamily="18" charset="2"/>
              </a:rPr>
              <a:t></a:t>
            </a:r>
            <a:r>
              <a:rPr lang="en-US" baseline="-25000" dirty="0" smtClean="0">
                <a:sym typeface="Symbol" panose="05050102010706020507" pitchFamily="18" charset="2"/>
              </a:rPr>
              <a:t>had </a:t>
            </a:r>
            <a:r>
              <a:rPr lang="en-US" dirty="0" smtClean="0">
                <a:sym typeface="Symbol" panose="05050102010706020507" pitchFamily="18" charset="2"/>
              </a:rPr>
              <a:t>(</a:t>
            </a:r>
            <a:r>
              <a:rPr lang="en-US" dirty="0" err="1" smtClean="0">
                <a:sym typeface="Symbol" panose="05050102010706020507" pitchFamily="18" charset="2"/>
              </a:rPr>
              <a:t>m</a:t>
            </a:r>
            <a:r>
              <a:rPr lang="en-US" baseline="-25000" dirty="0" err="1" smtClean="0">
                <a:sym typeface="Symbol" panose="05050102010706020507" pitchFamily="18" charset="2"/>
              </a:rPr>
              <a:t>Z</a:t>
            </a:r>
            <a:r>
              <a:rPr lang="en-US" dirty="0" smtClean="0">
                <a:sym typeface="Symbol" panose="05050102010706020507" pitchFamily="18" charset="2"/>
              </a:rPr>
              <a:t>)</a:t>
            </a:r>
          </a:p>
          <a:p>
            <a:pPr algn="ctr"/>
            <a:endParaRPr lang="en-US" dirty="0" smtClean="0">
              <a:sym typeface="Symbol" panose="05050102010706020507" pitchFamily="18" charset="2"/>
            </a:endParaRPr>
          </a:p>
          <a:p>
            <a:pPr algn="ctr"/>
            <a:r>
              <a:rPr lang="en-CH" dirty="0" smtClean="0">
                <a:sym typeface="Symbol" panose="05050102010706020507" pitchFamily="18" charset="2"/>
              </a:rPr>
              <a:t></a:t>
            </a:r>
            <a:r>
              <a:rPr lang="en-US" baseline="-25000" dirty="0" smtClean="0">
                <a:sym typeface="Symbol" panose="05050102010706020507" pitchFamily="18" charset="2"/>
              </a:rPr>
              <a:t>Z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2692400" y="2123440"/>
            <a:ext cx="589280" cy="4368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ym typeface="Symbol" panose="05050102010706020507" pitchFamily="18" charset="2"/>
              </a:rPr>
              <a:t>m</a:t>
            </a:r>
            <a:r>
              <a:rPr lang="en-US" baseline="-25000" dirty="0" err="1" smtClean="0">
                <a:sym typeface="Symbol" panose="05050102010706020507" pitchFamily="18" charset="2"/>
              </a:rPr>
              <a:t>top</a:t>
            </a:r>
            <a:endParaRPr lang="en-US" baseline="-25000" dirty="0" smtClean="0">
              <a:sym typeface="Symbol" panose="05050102010706020507" pitchFamily="18" charset="2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14880" y="2570480"/>
            <a:ext cx="1056640" cy="5791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T,</a:t>
            </a:r>
            <a:r>
              <a:rPr lang="en-CH" dirty="0" smtClean="0">
                <a:sym typeface="Symbol" panose="05050102010706020507" pitchFamily="18" charset="2"/>
              </a:rPr>
              <a:t></a:t>
            </a:r>
            <a:r>
              <a:rPr lang="en-US" dirty="0" smtClean="0">
                <a:sym typeface="Symbol" panose="05050102010706020507" pitchFamily="18" charset="2"/>
              </a:rPr>
              <a:t>, NP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5923280" y="3149600"/>
            <a:ext cx="751840" cy="6807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 smtClean="0">
                <a:sym typeface="Symbol" panose="05050102010706020507" pitchFamily="18" charset="2"/>
              </a:rPr>
              <a:t></a:t>
            </a:r>
            <a:r>
              <a:rPr lang="en-US" baseline="-25000" dirty="0" smtClean="0">
                <a:sym typeface="Symbol" panose="05050102010706020507" pitchFamily="18" charset="2"/>
              </a:rPr>
              <a:t>s</a:t>
            </a:r>
          </a:p>
          <a:p>
            <a:pPr algn="ctr"/>
            <a:r>
              <a:rPr lang="en-US" dirty="0" smtClean="0">
                <a:sym typeface="Symbol" panose="05050102010706020507" pitchFamily="18" charset="2"/>
              </a:rPr>
              <a:t></a:t>
            </a:r>
            <a:r>
              <a:rPr lang="en-US" baseline="-25000" dirty="0" err="1" smtClean="0">
                <a:sym typeface="Symbol" panose="05050102010706020507" pitchFamily="18" charset="2"/>
              </a:rPr>
              <a:t>vb</a:t>
            </a:r>
            <a:endParaRPr lang="en-US" baseline="-25000" dirty="0">
              <a:sym typeface="Symbol" panose="05050102010706020507" pitchFamily="18" charset="2"/>
            </a:endParaRPr>
          </a:p>
          <a:p>
            <a:pPr algn="ctr"/>
            <a:endParaRPr lang="en-US" dirty="0">
              <a:sym typeface="Symbol" panose="05050102010706020507" pitchFamily="18" charset="2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577840" y="2895600"/>
            <a:ext cx="508000" cy="6299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4" idx="3"/>
          </p:cNvCxnSpPr>
          <p:nvPr/>
        </p:nvCxnSpPr>
        <p:spPr>
          <a:xfrm>
            <a:off x="2854960" y="3967480"/>
            <a:ext cx="589280" cy="88900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1"/>
          </p:cNvCxnSpPr>
          <p:nvPr/>
        </p:nvCxnSpPr>
        <p:spPr>
          <a:xfrm flipH="1">
            <a:off x="3454400" y="4257040"/>
            <a:ext cx="731520" cy="5689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940560" y="5547360"/>
            <a:ext cx="3027680" cy="711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partial </a:t>
            </a:r>
            <a:r>
              <a:rPr lang="fr-FR" dirty="0" err="1" smtClean="0"/>
              <a:t>widths</a:t>
            </a:r>
            <a:r>
              <a:rPr lang="fr-FR" dirty="0" smtClean="0"/>
              <a:t>, (g</a:t>
            </a:r>
            <a:r>
              <a:rPr lang="fr-FR" baseline="-25000" dirty="0" smtClean="0"/>
              <a:t>A</a:t>
            </a:r>
            <a:r>
              <a:rPr lang="fr-FR" baseline="30000" dirty="0" smtClean="0"/>
              <a:t>2</a:t>
            </a:r>
            <a:r>
              <a:rPr lang="fr-FR" dirty="0" smtClean="0"/>
              <a:t> +g</a:t>
            </a:r>
            <a:r>
              <a:rPr lang="fr-FR" baseline="-25000" dirty="0" smtClean="0"/>
              <a:t>V</a:t>
            </a:r>
            <a:r>
              <a:rPr lang="fr-FR" baseline="30000" dirty="0" smtClean="0"/>
              <a:t>2</a:t>
            </a:r>
            <a:r>
              <a:rPr lang="fr-FR" dirty="0" smtClean="0"/>
              <a:t>)(f),  </a:t>
            </a:r>
            <a:r>
              <a:rPr lang="fr-FR" dirty="0" err="1" smtClean="0"/>
              <a:t>N</a:t>
            </a:r>
            <a:r>
              <a:rPr lang="fr-FR" baseline="-25000" dirty="0" err="1" smtClean="0"/>
              <a:t>v</a:t>
            </a:r>
            <a:endParaRPr lang="fr-FR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7782560" y="2915920"/>
            <a:ext cx="1473200" cy="25806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asymmetries</a:t>
            </a:r>
            <a:endParaRPr lang="fr-FR" dirty="0" smtClean="0"/>
          </a:p>
          <a:p>
            <a:pPr algn="ctr"/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Parity</a:t>
            </a:r>
            <a:r>
              <a:rPr lang="fr-FR" dirty="0" smtClean="0"/>
              <a:t> </a:t>
            </a:r>
            <a:r>
              <a:rPr lang="fr-FR" dirty="0" err="1" smtClean="0"/>
              <a:t>violating</a:t>
            </a:r>
            <a:r>
              <a:rPr lang="fr-FR" dirty="0" smtClean="0"/>
              <a:t> </a:t>
            </a:r>
            <a:r>
              <a:rPr lang="fr-FR" dirty="0" err="1" smtClean="0"/>
              <a:t>couplings</a:t>
            </a:r>
            <a:endParaRPr lang="fr-FR" dirty="0" smtClean="0"/>
          </a:p>
          <a:p>
            <a:pPr algn="ctr"/>
            <a:r>
              <a:rPr lang="fr-FR" dirty="0" smtClean="0"/>
              <a:t>A</a:t>
            </a:r>
            <a:r>
              <a:rPr lang="fr-FR" baseline="-25000" dirty="0" smtClean="0"/>
              <a:t>FB</a:t>
            </a:r>
            <a:r>
              <a:rPr lang="en-US" baseline="30000" dirty="0" smtClean="0">
                <a:sym typeface="Symbol" panose="05050102010706020507" pitchFamily="18" charset="2"/>
              </a:rPr>
              <a:t>f</a:t>
            </a:r>
            <a:endParaRPr lang="fr-FR" dirty="0" smtClean="0"/>
          </a:p>
          <a:p>
            <a:pPr algn="ctr"/>
            <a:r>
              <a:rPr lang="fr-FR" dirty="0" smtClean="0"/>
              <a:t>P(</a:t>
            </a:r>
            <a:r>
              <a:rPr lang="en-CH" dirty="0" smtClean="0">
                <a:sym typeface="Symbol" panose="05050102010706020507" pitchFamily="18" charset="2"/>
              </a:rPr>
              <a:t></a:t>
            </a:r>
            <a:r>
              <a:rPr lang="en-US" dirty="0" smtClean="0">
                <a:sym typeface="Symbol" panose="05050102010706020507" pitchFamily="18" charset="2"/>
              </a:rPr>
              <a:t>), </a:t>
            </a:r>
            <a:r>
              <a:rPr lang="fr-FR" dirty="0" err="1" smtClean="0"/>
              <a:t>A</a:t>
            </a:r>
            <a:r>
              <a:rPr lang="fr-FR" baseline="-25000" dirty="0" err="1" smtClean="0"/>
              <a:t>FB</a:t>
            </a:r>
            <a:r>
              <a:rPr lang="fr-FR" baseline="30000" dirty="0" err="1" smtClean="0"/>
              <a:t>pol</a:t>
            </a:r>
            <a:r>
              <a:rPr lang="fr-FR" baseline="30000" dirty="0" smtClean="0"/>
              <a:t>(f)</a:t>
            </a:r>
          </a:p>
          <a:p>
            <a:pPr algn="ctr"/>
            <a:r>
              <a:rPr lang="fr-FR" sz="1200" dirty="0" smtClean="0"/>
              <a:t>(initial of final state)</a:t>
            </a:r>
          </a:p>
          <a:p>
            <a:pPr algn="ctr"/>
            <a:r>
              <a:rPr lang="fr-FR" sz="2000" dirty="0" smtClean="0"/>
              <a:t>A</a:t>
            </a:r>
            <a:r>
              <a:rPr lang="fr-FR" sz="2000" baseline="-25000" dirty="0" smtClean="0"/>
              <a:t>LR</a:t>
            </a:r>
            <a:endParaRPr lang="fr-FR" sz="2000" baseline="-25000" dirty="0"/>
          </a:p>
          <a:p>
            <a:pPr algn="ctr"/>
            <a:endParaRPr lang="fr-FR" sz="1200" baseline="-25000" dirty="0" smtClean="0"/>
          </a:p>
        </p:txBody>
      </p:sp>
      <p:cxnSp>
        <p:nvCxnSpPr>
          <p:cNvPr id="29" name="Straight Arrow Connector 28"/>
          <p:cNvCxnSpPr>
            <a:stCxn id="8" idx="3"/>
          </p:cNvCxnSpPr>
          <p:nvPr/>
        </p:nvCxnSpPr>
        <p:spPr>
          <a:xfrm>
            <a:off x="7294880" y="2641600"/>
            <a:ext cx="1056640" cy="25400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355840" y="2509520"/>
            <a:ext cx="2783840" cy="304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121574" y="2407920"/>
            <a:ext cx="70404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m</a:t>
            </a:r>
            <a:r>
              <a:rPr lang="fr-FR" baseline="-25000" dirty="0"/>
              <a:t>W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270240" y="2001520"/>
            <a:ext cx="812800" cy="4978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ym typeface="Symbol" panose="05050102010706020507" pitchFamily="18" charset="2"/>
              </a:rPr>
              <a:t>m</a:t>
            </a:r>
            <a:r>
              <a:rPr lang="en-US" baseline="-25000" dirty="0" err="1" smtClean="0">
                <a:sym typeface="Symbol" panose="05050102010706020507" pitchFamily="18" charset="2"/>
              </a:rPr>
              <a:t>top</a:t>
            </a:r>
            <a:endParaRPr lang="en-US" baseline="-25000" dirty="0">
              <a:sym typeface="Symbol" panose="05050102010706020507" pitchFamily="18" charset="2"/>
            </a:endParaRPr>
          </a:p>
          <a:p>
            <a:pPr algn="ctr"/>
            <a:endParaRPr lang="en-US" dirty="0">
              <a:sym typeface="Symbol" panose="05050102010706020507" pitchFamily="18" charset="2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290560" y="1249680"/>
            <a:ext cx="924560" cy="5791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S,T, </a:t>
            </a:r>
            <a:r>
              <a:rPr lang="en-US" dirty="0" smtClean="0">
                <a:sym typeface="Symbol" panose="05050102010706020507" pitchFamily="18" charset="2"/>
              </a:rPr>
              <a:t>NP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5090160" y="5547360"/>
            <a:ext cx="1259840" cy="6807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(</a:t>
            </a:r>
            <a:r>
              <a:rPr lang="fr-FR" dirty="0" err="1" smtClean="0"/>
              <a:t>g</a:t>
            </a:r>
            <a:r>
              <a:rPr lang="fr-FR" baseline="-25000" dirty="0" err="1" smtClean="0"/>
              <a:t>V</a:t>
            </a:r>
            <a:r>
              <a:rPr lang="fr-FR" baseline="30000" dirty="0" smtClean="0"/>
              <a:t>/</a:t>
            </a:r>
            <a:r>
              <a:rPr lang="fr-FR" dirty="0" err="1" smtClean="0"/>
              <a:t>g</a:t>
            </a:r>
            <a:r>
              <a:rPr lang="fr-FR" baseline="-25000" dirty="0" err="1" smtClean="0"/>
              <a:t>A</a:t>
            </a:r>
            <a:r>
              <a:rPr lang="fr-FR" dirty="0" smtClean="0"/>
              <a:t>)(f)</a:t>
            </a:r>
            <a:endParaRPr lang="fr-FR" baseline="-25000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6390640" y="5120640"/>
            <a:ext cx="1361440" cy="6400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131734" y="3647440"/>
            <a:ext cx="952826" cy="965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H" b="1" dirty="0" smtClean="0">
                <a:sym typeface="Symbol" panose="05050102010706020507" pitchFamily="18" charset="2"/>
              </a:rPr>
              <a:t></a:t>
            </a:r>
            <a:r>
              <a:rPr lang="fr-FR" b="1" baseline="-25000" dirty="0" smtClean="0"/>
              <a:t>W</a:t>
            </a:r>
          </a:p>
          <a:p>
            <a:r>
              <a:rPr lang="fr-FR" baseline="-25000" dirty="0" smtClean="0"/>
              <a:t>part. </a:t>
            </a:r>
            <a:r>
              <a:rPr lang="fr-FR" baseline="-25000" dirty="0" err="1" smtClean="0"/>
              <a:t>widths</a:t>
            </a:r>
            <a:endParaRPr lang="fr-FR" baseline="-25000" dirty="0" smtClean="0"/>
          </a:p>
          <a:p>
            <a:endParaRPr lang="fr-FR" baseline="-25000" dirty="0"/>
          </a:p>
        </p:txBody>
      </p:sp>
      <p:sp>
        <p:nvSpPr>
          <p:cNvPr id="47" name="Rectangle 46"/>
          <p:cNvSpPr/>
          <p:nvPr/>
        </p:nvSpPr>
        <p:spPr>
          <a:xfrm>
            <a:off x="10418323" y="2997200"/>
            <a:ext cx="1459149" cy="4368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 smtClean="0">
                <a:sym typeface="Symbol" panose="05050102010706020507" pitchFamily="18" charset="2"/>
              </a:rPr>
              <a:t></a:t>
            </a:r>
            <a:r>
              <a:rPr lang="en-US" baseline="-25000" dirty="0" smtClean="0">
                <a:sym typeface="Symbol" panose="05050102010706020507" pitchFamily="18" charset="2"/>
              </a:rPr>
              <a:t>s </a:t>
            </a:r>
            <a:r>
              <a:rPr lang="en-US" dirty="0" err="1" smtClean="0">
                <a:sym typeface="Symbol" panose="05050102010706020507" pitchFamily="18" charset="2"/>
              </a:rPr>
              <a:t>Vcs</a:t>
            </a:r>
            <a:r>
              <a:rPr lang="en-US" dirty="0" smtClean="0">
                <a:sym typeface="Symbol" panose="05050102010706020507" pitchFamily="18" charset="2"/>
              </a:rPr>
              <a:t>, </a:t>
            </a:r>
            <a:r>
              <a:rPr lang="en-US" dirty="0" err="1" smtClean="0">
                <a:sym typeface="Symbol" panose="05050102010706020507" pitchFamily="18" charset="2"/>
              </a:rPr>
              <a:t>Vcb</a:t>
            </a:r>
            <a:endParaRPr lang="en-US" dirty="0" smtClean="0">
              <a:sym typeface="Symbol" panose="05050102010706020507" pitchFamily="18" charset="2"/>
            </a:endParaRPr>
          </a:p>
        </p:txBody>
      </p:sp>
      <p:cxnSp>
        <p:nvCxnSpPr>
          <p:cNvPr id="48" name="Straight Arrow Connector 47"/>
          <p:cNvCxnSpPr>
            <a:stCxn id="37" idx="2"/>
            <a:endCxn id="46" idx="0"/>
          </p:cNvCxnSpPr>
          <p:nvPr/>
        </p:nvCxnSpPr>
        <p:spPr>
          <a:xfrm>
            <a:off x="10473594" y="2869585"/>
            <a:ext cx="134553" cy="7778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35280" y="3332480"/>
            <a:ext cx="1046480" cy="12903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ym typeface="Symbol" panose="05050102010706020507" pitchFamily="18" charset="2"/>
              </a:rPr>
              <a:t></a:t>
            </a:r>
          </a:p>
          <a:p>
            <a:pPr algn="ctr"/>
            <a:r>
              <a:rPr lang="fr-FR" dirty="0" smtClean="0"/>
              <a:t>(mass)</a:t>
            </a:r>
            <a:br>
              <a:rPr lang="fr-FR" dirty="0" smtClean="0"/>
            </a:br>
            <a:r>
              <a:rPr lang="fr-FR" dirty="0" smtClean="0"/>
              <a:t>BR, </a:t>
            </a:r>
          </a:p>
          <a:p>
            <a:pPr algn="ctr"/>
            <a:r>
              <a:rPr lang="fr-FR" dirty="0" err="1" smtClean="0"/>
              <a:t>lifetime</a:t>
            </a:r>
            <a:endParaRPr lang="fr-FR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1036320" y="1950720"/>
            <a:ext cx="1046480" cy="13309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660400" y="2387600"/>
            <a:ext cx="497840" cy="457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 smtClean="0">
                <a:sym typeface="Symbol" panose="05050102010706020507" pitchFamily="18" charset="2"/>
              </a:rPr>
              <a:t></a:t>
            </a:r>
            <a:r>
              <a:rPr lang="en-US" baseline="-25000" dirty="0" smtClean="0">
                <a:sym typeface="Symbol" panose="05050102010706020507" pitchFamily="18" charset="2"/>
              </a:rPr>
              <a:t>s</a:t>
            </a:r>
          </a:p>
        </p:txBody>
      </p:sp>
      <p:cxnSp>
        <p:nvCxnSpPr>
          <p:cNvPr id="61" name="Straight Arrow Connector 60"/>
          <p:cNvCxnSpPr>
            <a:endCxn id="24" idx="0"/>
          </p:cNvCxnSpPr>
          <p:nvPr/>
        </p:nvCxnSpPr>
        <p:spPr>
          <a:xfrm flipH="1">
            <a:off x="3454400" y="4856480"/>
            <a:ext cx="10160" cy="6908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605280" y="101600"/>
            <a:ext cx="922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Overview</a:t>
            </a:r>
            <a:r>
              <a:rPr lang="fr-FR" b="1" dirty="0" smtClean="0"/>
              <a:t> of EW </a:t>
            </a:r>
            <a:r>
              <a:rPr lang="fr-FR" b="1" dirty="0" err="1" smtClean="0"/>
              <a:t>relationships</a:t>
            </a:r>
            <a:r>
              <a:rPr lang="fr-FR" b="1" dirty="0" smtClean="0"/>
              <a:t> and </a:t>
            </a:r>
            <a:r>
              <a:rPr lang="fr-FR" b="1" dirty="0" err="1" smtClean="0"/>
              <a:t>examples</a:t>
            </a:r>
            <a:r>
              <a:rPr lang="fr-FR" b="1" dirty="0" smtClean="0"/>
              <a:t> of new </a:t>
            </a:r>
            <a:r>
              <a:rPr lang="fr-FR" b="1" dirty="0" err="1" smtClean="0"/>
              <a:t>physics</a:t>
            </a:r>
            <a:r>
              <a:rPr lang="fr-FR" b="1" dirty="0" smtClean="0"/>
              <a:t> </a:t>
            </a:r>
            <a:r>
              <a:rPr lang="fr-FR" b="1" dirty="0" err="1" smtClean="0"/>
              <a:t>effects</a:t>
            </a:r>
            <a:r>
              <a:rPr lang="fr-FR" b="1" dirty="0" smtClean="0"/>
              <a:t>  </a:t>
            </a:r>
            <a:endParaRPr lang="fr-FR" b="1" dirty="0"/>
          </a:p>
        </p:txBody>
      </p:sp>
      <p:sp>
        <p:nvSpPr>
          <p:cNvPr id="65" name="Oval 64"/>
          <p:cNvSpPr/>
          <p:nvPr/>
        </p:nvSpPr>
        <p:spPr>
          <a:xfrm>
            <a:off x="1320800" y="2672080"/>
            <a:ext cx="497840" cy="447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 smtClean="0">
                <a:sym typeface="Symbol" panose="05050102010706020507" pitchFamily="18" charset="2"/>
              </a:rPr>
              <a:t></a:t>
            </a:r>
            <a:endParaRPr lang="fr-F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A.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5668" y="5398851"/>
            <a:ext cx="209144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ILC </a:t>
            </a:r>
            <a:r>
              <a:rPr lang="fr-FR" b="1" dirty="0" err="1" smtClean="0"/>
              <a:t>GigaZ</a:t>
            </a:r>
            <a:r>
              <a:rPr lang="fr-FR" dirty="0" smtClean="0"/>
              <a:t> long. Pol.</a:t>
            </a:r>
            <a:br>
              <a:rPr lang="fr-FR" dirty="0" smtClean="0"/>
            </a:br>
            <a:r>
              <a:rPr lang="fr-FR" b="1" dirty="0" smtClean="0"/>
              <a:t>FCC </a:t>
            </a:r>
            <a:r>
              <a:rPr lang="fr-FR" dirty="0" smtClean="0"/>
              <a:t>210</a:t>
            </a:r>
            <a:r>
              <a:rPr lang="fr-FR" baseline="30000" dirty="0" smtClean="0"/>
              <a:t>11</a:t>
            </a:r>
            <a:r>
              <a:rPr lang="fr-FR" dirty="0" smtClean="0"/>
              <a:t>taus  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330740" y="4941652"/>
            <a:ext cx="139083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FCC</a:t>
            </a:r>
            <a:r>
              <a:rPr lang="fr-FR" dirty="0" smtClean="0"/>
              <a:t> </a:t>
            </a:r>
            <a:r>
              <a:rPr lang="fr-FR" b="1" dirty="0" err="1" smtClean="0"/>
              <a:t>TeraZ</a:t>
            </a:r>
            <a:endParaRPr lang="fr-FR" b="1" dirty="0" smtClean="0"/>
          </a:p>
          <a:p>
            <a:r>
              <a:rPr lang="fr-FR" dirty="0" err="1" smtClean="0"/>
              <a:t>statistics</a:t>
            </a:r>
            <a:r>
              <a:rPr lang="fr-FR" dirty="0" smtClean="0"/>
              <a:t>,</a:t>
            </a:r>
          </a:p>
          <a:p>
            <a:r>
              <a:rPr lang="fr-FR" dirty="0" err="1" smtClean="0"/>
              <a:t>precise</a:t>
            </a:r>
            <a:r>
              <a:rPr lang="fr-FR" dirty="0" smtClean="0"/>
              <a:t> ECM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8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34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9591" y="696591"/>
            <a:ext cx="552839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68819" y="3356994"/>
            <a:ext cx="6021072" cy="3305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160" b="1" i="1" dirty="0" smtClean="0">
                <a:solidFill>
                  <a:srgbClr val="FF0000"/>
                </a:solidFill>
              </a:rPr>
              <a:t>NP </a:t>
            </a:r>
            <a:r>
              <a:rPr lang="fr-CH" sz="2160" b="1" i="1" dirty="0" err="1" smtClean="0">
                <a:solidFill>
                  <a:srgbClr val="FF0000"/>
                </a:solidFill>
              </a:rPr>
              <a:t>Sensitivity</a:t>
            </a:r>
            <a:r>
              <a:rPr lang="fr-CH" sz="2160" b="1" i="1" dirty="0" smtClean="0">
                <a:solidFill>
                  <a:srgbClr val="FF0000"/>
                </a:solidFill>
              </a:rPr>
              <a:t> by oblique/vertex </a:t>
            </a:r>
            <a:r>
              <a:rPr lang="fr-CH" sz="2160" b="1" i="1" dirty="0" err="1" smtClean="0">
                <a:solidFill>
                  <a:srgbClr val="FF0000"/>
                </a:solidFill>
              </a:rPr>
              <a:t>loops</a:t>
            </a:r>
            <a:r>
              <a:rPr lang="fr-CH" sz="2160" b="1" i="1" dirty="0" smtClean="0">
                <a:solidFill>
                  <a:srgbClr val="FF0000"/>
                </a:solidFill>
              </a:rPr>
              <a:t> or </a:t>
            </a:r>
            <a:r>
              <a:rPr lang="fr-CH" sz="2160" b="1" i="1" dirty="0" err="1" smtClean="0">
                <a:solidFill>
                  <a:srgbClr val="FF0000"/>
                </a:solidFill>
              </a:rPr>
              <a:t>mixing</a:t>
            </a:r>
            <a:endParaRPr lang="fr-CH" sz="2160" b="1" i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160" b="1" i="1" dirty="0" smtClean="0">
                <a:solidFill>
                  <a:srgbClr val="FF0000"/>
                </a:solidFill>
              </a:rPr>
              <a:t> </a:t>
            </a:r>
            <a:r>
              <a:rPr lang="fr-CH" sz="2160" b="1" i="1" dirty="0" err="1">
                <a:solidFill>
                  <a:srgbClr val="FF0000"/>
                </a:solidFill>
              </a:rPr>
              <a:t>Higgs</a:t>
            </a:r>
            <a:r>
              <a:rPr lang="fr-CH" sz="2160" b="1" i="1" dirty="0">
                <a:solidFill>
                  <a:srgbClr val="FF0000"/>
                </a:solidFill>
              </a:rPr>
              <a:t> +</a:t>
            </a:r>
            <a:r>
              <a:rPr lang="fr-CH" sz="2160" b="1" i="1" dirty="0" smtClean="0">
                <a:solidFill>
                  <a:srgbClr val="FF0000"/>
                </a:solidFill>
              </a:rPr>
              <a:t> EWPO (+ </a:t>
            </a:r>
            <a:r>
              <a:rPr lang="fr-CH" sz="2160" b="1" i="1" dirty="0" err="1" smtClean="0">
                <a:solidFill>
                  <a:srgbClr val="FF0000"/>
                </a:solidFill>
              </a:rPr>
              <a:t>flavours</a:t>
            </a:r>
            <a:r>
              <a:rPr lang="fr-CH" sz="2160" b="1" i="1" dirty="0" smtClean="0">
                <a:solidFill>
                  <a:srgbClr val="FF0000"/>
                </a:solidFill>
              </a:rPr>
              <a:t>) are </a:t>
            </a:r>
            <a:r>
              <a:rPr lang="fr-CH" sz="2160" b="1" i="1" dirty="0" err="1">
                <a:solidFill>
                  <a:srgbClr val="FF0000"/>
                </a:solidFill>
              </a:rPr>
              <a:t>complementary</a:t>
            </a:r>
            <a:endParaRPr lang="fr-CH" sz="2160" b="1" i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160" dirty="0"/>
              <a:t> </a:t>
            </a:r>
            <a:r>
              <a:rPr lang="fr-CH" sz="2160" dirty="0" smtClean="0"/>
              <a:t>top </a:t>
            </a:r>
            <a:r>
              <a:rPr lang="fr-CH" sz="2160" dirty="0"/>
              <a:t>quark mass and </a:t>
            </a:r>
            <a:r>
              <a:rPr lang="fr-CH" sz="2160" dirty="0" err="1"/>
              <a:t>couplings</a:t>
            </a:r>
            <a:r>
              <a:rPr lang="fr-CH" sz="2160" dirty="0"/>
              <a:t> </a:t>
            </a:r>
            <a:r>
              <a:rPr lang="fr-CH" sz="2160" dirty="0" smtClean="0"/>
              <a:t>essential</a:t>
            </a:r>
            <a:endParaRPr lang="fr-CH" sz="2160" dirty="0"/>
          </a:p>
          <a:p>
            <a:r>
              <a:rPr lang="fr-CH" sz="2160" dirty="0"/>
              <a:t>t</a:t>
            </a:r>
            <a:r>
              <a:rPr lang="fr-CH" sz="2160" dirty="0" smtClean="0"/>
              <a:t>he 91km </a:t>
            </a:r>
            <a:r>
              <a:rPr lang="fr-CH" sz="2160" dirty="0" err="1"/>
              <a:t>circumference</a:t>
            </a:r>
            <a:r>
              <a:rPr lang="fr-CH" sz="2160" dirty="0"/>
              <a:t> </a:t>
            </a:r>
            <a:r>
              <a:rPr lang="fr-CH" sz="2160" dirty="0" err="1"/>
              <a:t>is</a:t>
            </a:r>
            <a:r>
              <a:rPr lang="fr-CH" sz="2160" dirty="0"/>
              <a:t> </a:t>
            </a:r>
            <a:r>
              <a:rPr lang="fr-CH" sz="2160" dirty="0" err="1" smtClean="0"/>
              <a:t>broadly</a:t>
            </a:r>
            <a:r>
              <a:rPr lang="fr-CH" sz="2160" dirty="0" smtClean="0"/>
              <a:t> optimal </a:t>
            </a:r>
            <a:r>
              <a:rPr lang="fr-CH" sz="2160" dirty="0"/>
              <a:t>for </a:t>
            </a:r>
            <a:r>
              <a:rPr lang="fr-CH" sz="2160" dirty="0" err="1" smtClean="0"/>
              <a:t>this</a:t>
            </a:r>
            <a:endParaRPr lang="fr-CH" sz="144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160" b="1" dirty="0"/>
              <a:t> </a:t>
            </a:r>
            <a:r>
              <a:rPr lang="fr-CH" sz="2160" b="1" dirty="0" smtClean="0"/>
              <a:t> </a:t>
            </a:r>
            <a:r>
              <a:rPr lang="fr-CH" sz="2160" b="1" dirty="0" err="1" smtClean="0"/>
              <a:t>preliminary</a:t>
            </a:r>
            <a:r>
              <a:rPr lang="fr-CH" sz="2160" b="1" dirty="0" smtClean="0"/>
              <a:t> </a:t>
            </a:r>
            <a:r>
              <a:rPr lang="fr-CH" sz="2160" b="1" dirty="0" err="1" smtClean="0"/>
              <a:t>systematics</a:t>
            </a:r>
            <a:r>
              <a:rPr lang="fr-CH" sz="2160" b="1" dirty="0" smtClean="0"/>
              <a:t> (book-</a:t>
            </a:r>
            <a:r>
              <a:rPr lang="fr-CH" sz="2160" b="1" dirty="0" err="1" smtClean="0"/>
              <a:t>keeping</a:t>
            </a:r>
            <a:r>
              <a:rPr lang="fr-CH" sz="2160" b="1" dirty="0" smtClean="0"/>
              <a:t>)</a:t>
            </a:r>
          </a:p>
          <a:p>
            <a:r>
              <a:rPr lang="fr-CH" sz="2160" dirty="0" smtClean="0"/>
              <a:t> </a:t>
            </a:r>
            <a:r>
              <a:rPr lang="fr-CH" sz="2160" b="1" dirty="0" err="1" smtClean="0">
                <a:solidFill>
                  <a:srgbClr val="00B050"/>
                </a:solidFill>
              </a:rPr>
              <a:t>aim</a:t>
            </a:r>
            <a:r>
              <a:rPr lang="fr-CH" sz="2160" b="1" dirty="0" smtClean="0">
                <a:solidFill>
                  <a:srgbClr val="00B050"/>
                </a:solidFill>
              </a:rPr>
              <a:t> </a:t>
            </a:r>
            <a:r>
              <a:rPr lang="fr-CH" sz="2160" b="1" dirty="0">
                <a:solidFill>
                  <a:srgbClr val="00B050"/>
                </a:solidFill>
              </a:rPr>
              <a:t>at </a:t>
            </a:r>
            <a:r>
              <a:rPr lang="fr-CH" sz="2160" b="1" dirty="0" err="1">
                <a:solidFill>
                  <a:srgbClr val="00B050"/>
                </a:solidFill>
              </a:rPr>
              <a:t>reducing</a:t>
            </a:r>
            <a:r>
              <a:rPr lang="fr-CH" sz="2160" b="1" dirty="0">
                <a:solidFill>
                  <a:srgbClr val="00B050"/>
                </a:solidFill>
              </a:rPr>
              <a:t> to </a:t>
            </a:r>
            <a:r>
              <a:rPr lang="fr-CH" sz="2160" b="1" dirty="0" smtClean="0">
                <a:solidFill>
                  <a:srgbClr val="00B050"/>
                </a:solidFill>
              </a:rPr>
              <a:t>the </a:t>
            </a:r>
            <a:r>
              <a:rPr lang="fr-CH" sz="2160" b="1" dirty="0" err="1" smtClean="0">
                <a:solidFill>
                  <a:srgbClr val="00B050"/>
                </a:solidFill>
              </a:rPr>
              <a:t>level</a:t>
            </a:r>
            <a:r>
              <a:rPr lang="fr-CH" sz="2160" b="1" dirty="0" smtClean="0">
                <a:solidFill>
                  <a:srgbClr val="00B050"/>
                </a:solidFill>
              </a:rPr>
              <a:t> of </a:t>
            </a:r>
            <a:r>
              <a:rPr lang="fr-CH" sz="2160" b="1" dirty="0" err="1" smtClean="0">
                <a:solidFill>
                  <a:srgbClr val="00B050"/>
                </a:solidFill>
              </a:rPr>
              <a:t>statistics</a:t>
            </a:r>
            <a:r>
              <a:rPr lang="fr-CH" sz="2160" b="1" dirty="0" smtClean="0">
                <a:solidFill>
                  <a:srgbClr val="00B05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160" dirty="0" err="1" smtClean="0">
                <a:sym typeface="Wingdings" panose="05000000000000000000" pitchFamily="2" charset="2"/>
              </a:rPr>
              <a:t>many</a:t>
            </a:r>
            <a:r>
              <a:rPr lang="fr-CH" sz="2160" dirty="0" smtClean="0">
                <a:sym typeface="Wingdings" panose="05000000000000000000" pitchFamily="2" charset="2"/>
              </a:rPr>
              <a:t> observables </a:t>
            </a:r>
            <a:r>
              <a:rPr lang="fr-CH" sz="2160" dirty="0" err="1">
                <a:sym typeface="Wingdings" panose="05000000000000000000" pitchFamily="2" charset="2"/>
              </a:rPr>
              <a:t>still</a:t>
            </a:r>
            <a:r>
              <a:rPr lang="fr-CH" sz="2160" dirty="0">
                <a:sym typeface="Wingdings" panose="05000000000000000000" pitchFamily="2" charset="2"/>
              </a:rPr>
              <a:t> to </a:t>
            </a:r>
            <a:r>
              <a:rPr lang="fr-CH" sz="2160" dirty="0" err="1">
                <a:sym typeface="Wingdings" panose="05000000000000000000" pitchFamily="2" charset="2"/>
              </a:rPr>
              <a:t>be</a:t>
            </a:r>
            <a:r>
              <a:rPr lang="fr-CH" sz="2160" dirty="0">
                <a:sym typeface="Wingdings" panose="05000000000000000000" pitchFamily="2" charset="2"/>
              </a:rPr>
              <a:t> </a:t>
            </a:r>
            <a:r>
              <a:rPr lang="fr-CH" sz="2160" dirty="0" err="1" smtClean="0">
                <a:sym typeface="Wingdings" panose="05000000000000000000" pitchFamily="2" charset="2"/>
              </a:rPr>
              <a:t>added</a:t>
            </a:r>
            <a:r>
              <a:rPr lang="fr-CH" sz="2160" dirty="0" smtClean="0">
                <a:sym typeface="Wingdings" panose="05000000000000000000" pitchFamily="2" charset="2"/>
              </a:rPr>
              <a:t> (</a:t>
            </a:r>
            <a:r>
              <a:rPr lang="fr-CH" sz="2160" dirty="0" err="1" smtClean="0">
                <a:sym typeface="Wingdings" panose="05000000000000000000" pitchFamily="2" charset="2"/>
              </a:rPr>
              <a:t>flavours</a:t>
            </a:r>
            <a:r>
              <a:rPr lang="fr-CH" sz="2160" dirty="0" smtClean="0">
                <a:sym typeface="Wingdings" panose="05000000000000000000" pitchFamily="2" charset="2"/>
              </a:rPr>
              <a:t>)</a:t>
            </a:r>
            <a:endParaRPr lang="fr-CH" sz="216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160" dirty="0" err="1" smtClean="0">
                <a:sym typeface="Wingdings" panose="05000000000000000000" pitchFamily="2" charset="2"/>
              </a:rPr>
              <a:t>complemented</a:t>
            </a:r>
            <a:r>
              <a:rPr lang="fr-CH" sz="2160" dirty="0" smtClean="0">
                <a:sym typeface="Wingdings" panose="05000000000000000000" pitchFamily="2" charset="2"/>
              </a:rPr>
              <a:t> </a:t>
            </a:r>
            <a:r>
              <a:rPr lang="fr-CH" sz="2160" dirty="0">
                <a:sym typeface="Wingdings" panose="05000000000000000000" pitchFamily="2" charset="2"/>
              </a:rPr>
              <a:t>by high </a:t>
            </a:r>
            <a:r>
              <a:rPr lang="fr-CH" sz="2160" dirty="0" err="1">
                <a:sym typeface="Wingdings" panose="05000000000000000000" pitchFamily="2" charset="2"/>
              </a:rPr>
              <a:t>energy</a:t>
            </a:r>
            <a:r>
              <a:rPr lang="fr-CH" sz="2160" dirty="0">
                <a:sym typeface="Wingdings" panose="05000000000000000000" pitchFamily="2" charset="2"/>
              </a:rPr>
              <a:t> FCC-</a:t>
            </a:r>
            <a:r>
              <a:rPr lang="fr-CH" sz="2160" dirty="0" err="1">
                <a:sym typeface="Wingdings" panose="05000000000000000000" pitchFamily="2" charset="2"/>
              </a:rPr>
              <a:t>hh</a:t>
            </a:r>
            <a:r>
              <a:rPr lang="fr-CH" sz="2160" dirty="0">
                <a:sym typeface="Wingdings" panose="05000000000000000000" pitchFamily="2" charset="2"/>
              </a:rPr>
              <a:t> </a:t>
            </a:r>
            <a:endParaRPr lang="fr-CH" sz="216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160" b="1" i="1" dirty="0"/>
              <a:t>Theory </a:t>
            </a:r>
            <a:r>
              <a:rPr lang="fr-CH" sz="2160" b="1" i="1" dirty="0" err="1"/>
              <a:t>work</a:t>
            </a:r>
            <a:r>
              <a:rPr lang="fr-CH" sz="2160" b="1" i="1" dirty="0"/>
              <a:t> </a:t>
            </a:r>
            <a:r>
              <a:rPr lang="fr-CH" sz="2160" b="1" i="1" dirty="0" err="1"/>
              <a:t>is</a:t>
            </a:r>
            <a:r>
              <a:rPr lang="fr-CH" sz="2160" b="1" i="1" dirty="0"/>
              <a:t> </a:t>
            </a:r>
            <a:r>
              <a:rPr lang="fr-CH" sz="2160" b="1" i="1" dirty="0" err="1"/>
              <a:t>critical</a:t>
            </a:r>
            <a:r>
              <a:rPr lang="fr-CH" sz="2160" b="1" i="1" dirty="0"/>
              <a:t> and </a:t>
            </a:r>
            <a:r>
              <a:rPr lang="fr-CH" sz="2160" b="1" i="1" dirty="0" err="1"/>
              <a:t>initiated</a:t>
            </a:r>
            <a:r>
              <a:rPr lang="fr-CH" sz="2160" dirty="0"/>
              <a:t> </a:t>
            </a:r>
            <a:r>
              <a:rPr lang="en-GB" sz="1440" i="1" dirty="0" smtClean="0"/>
              <a:t>1809.01830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i="1" dirty="0" smtClean="0">
                <a:solidFill>
                  <a:srgbClr val="00B050"/>
                </a:solidFill>
              </a:rPr>
              <a:t>see also recent physics workshop session.</a:t>
            </a:r>
            <a:endParaRPr lang="en-GB" sz="1440" i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0734" y="3976"/>
            <a:ext cx="5346226" cy="7571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2160" b="1" dirty="0" err="1"/>
              <a:t>Precision</a:t>
            </a:r>
            <a:r>
              <a:rPr lang="fr-CH" sz="2160" b="1" dirty="0"/>
              <a:t> EW </a:t>
            </a:r>
            <a:r>
              <a:rPr lang="fr-CH" sz="2160" b="1" dirty="0" err="1" smtClean="0"/>
              <a:t>measurements</a:t>
            </a:r>
            <a:r>
              <a:rPr lang="fr-CH" sz="2160" b="1" dirty="0"/>
              <a:t> </a:t>
            </a:r>
            <a:r>
              <a:rPr lang="fr-CH" sz="2160" b="1" dirty="0" smtClean="0"/>
              <a:t>@ FCC                                 </a:t>
            </a:r>
            <a:r>
              <a:rPr lang="fr-CH" sz="2160" b="1" dirty="0" err="1"/>
              <a:t>is</a:t>
            </a:r>
            <a:r>
              <a:rPr lang="fr-CH" sz="2160" b="1" dirty="0"/>
              <a:t> the SM </a:t>
            </a:r>
            <a:r>
              <a:rPr lang="fr-CH" sz="2160" b="1" dirty="0" err="1"/>
              <a:t>complete</a:t>
            </a:r>
            <a:r>
              <a:rPr lang="fr-CH" sz="2160" b="1" dirty="0"/>
              <a:t>?</a:t>
            </a:r>
            <a:endParaRPr lang="en-GB" sz="216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83" y="152121"/>
            <a:ext cx="5826648" cy="6571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429" y="531223"/>
            <a:ext cx="5460274" cy="49290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319520" y="4744720"/>
            <a:ext cx="5405120" cy="6299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24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35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6357" y="330739"/>
            <a:ext cx="220925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NEUTRINOS</a:t>
            </a:r>
            <a:endParaRPr lang="fr-FR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17123" y="1459148"/>
            <a:ext cx="105206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The </a:t>
            </a:r>
            <a:r>
              <a:rPr lang="fr-FR" sz="2000" b="1" dirty="0" err="1" smtClean="0"/>
              <a:t>fact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that</a:t>
            </a:r>
            <a:r>
              <a:rPr lang="fr-FR" sz="2000" b="1" dirty="0" smtClean="0"/>
              <a:t> neutrinos have mass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THE  </a:t>
            </a:r>
            <a:r>
              <a:rPr lang="fr-FR" sz="2000" b="1" dirty="0" err="1" smtClean="0"/>
              <a:t>observed</a:t>
            </a:r>
            <a:r>
              <a:rPr lang="fr-FR" sz="2000" b="1" dirty="0" smtClean="0"/>
              <a:t> BSM </a:t>
            </a:r>
            <a:r>
              <a:rPr lang="fr-FR" sz="2000" b="1" dirty="0" err="1" smtClean="0"/>
              <a:t>phenomenon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there</a:t>
            </a:r>
            <a:r>
              <a:rPr lang="fr-FR" sz="2000" b="1" dirty="0"/>
              <a:t>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in </a:t>
            </a:r>
            <a:r>
              <a:rPr lang="fr-FR" sz="2000" b="1" dirty="0" err="1" smtClean="0"/>
              <a:t>particle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physics</a:t>
            </a:r>
            <a:r>
              <a:rPr lang="fr-FR" sz="2000" b="1" dirty="0" smtClean="0"/>
              <a:t> </a:t>
            </a:r>
          </a:p>
          <a:p>
            <a:endParaRPr lang="fr-FR" sz="2000" b="1" dirty="0"/>
          </a:p>
          <a:p>
            <a:r>
              <a:rPr lang="fr-FR" sz="2000" b="1" dirty="0" smtClean="0"/>
              <a:t>It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intimately</a:t>
            </a:r>
            <a:r>
              <a:rPr lang="fr-FR" sz="2000" b="1" dirty="0" smtClean="0"/>
              <a:t> a </a:t>
            </a:r>
            <a:r>
              <a:rPr lang="fr-FR" sz="2000" b="1" dirty="0" err="1" smtClean="0"/>
              <a:t>Higgs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Physics</a:t>
            </a:r>
            <a:r>
              <a:rPr lang="fr-FR" sz="2000" b="1" dirty="0" smtClean="0"/>
              <a:t> question:</a:t>
            </a:r>
          </a:p>
          <a:p>
            <a:endParaRPr lang="fr-FR" sz="2000" b="1" dirty="0"/>
          </a:p>
          <a:p>
            <a:r>
              <a:rPr lang="fr-FR" sz="2000" b="1" dirty="0" smtClean="0"/>
              <a:t>             </a:t>
            </a:r>
            <a:r>
              <a:rPr lang="en-CH" sz="2000" b="1" dirty="0">
                <a:sym typeface="Wingdings" panose="05000000000000000000" pitchFamily="2" charset="2"/>
              </a:rPr>
              <a:t></a:t>
            </a:r>
            <a:r>
              <a:rPr lang="en-US" sz="2000" b="1" dirty="0">
                <a:sym typeface="Wingdings" panose="05000000000000000000" pitchFamily="2" charset="2"/>
              </a:rPr>
              <a:t> what are the couplings of the H(125</a:t>
            </a:r>
            <a:r>
              <a:rPr lang="en-US" sz="2000" b="1" dirty="0" smtClean="0">
                <a:sym typeface="Wingdings" panose="05000000000000000000" pitchFamily="2" charset="2"/>
              </a:rPr>
              <a:t>) </a:t>
            </a:r>
            <a:r>
              <a:rPr lang="en-US" sz="2000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(Nobel 2013)  </a:t>
            </a:r>
            <a:r>
              <a:rPr lang="en-US" sz="2000" b="1" dirty="0">
                <a:sym typeface="Wingdings" panose="05000000000000000000" pitchFamily="2" charset="2"/>
              </a:rPr>
              <a:t>to </a:t>
            </a:r>
            <a:r>
              <a:rPr lang="en-US" sz="2000" b="1" dirty="0" smtClean="0">
                <a:sym typeface="Wingdings" panose="05000000000000000000" pitchFamily="2" charset="2"/>
              </a:rPr>
              <a:t>massive neutrinos </a:t>
            </a:r>
            <a:r>
              <a:rPr lang="en-US" sz="2000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(Nobel 2015)</a:t>
            </a:r>
            <a:r>
              <a:rPr lang="en-US" sz="2000" b="1" dirty="0" smtClean="0">
                <a:sym typeface="Wingdings" panose="05000000000000000000" pitchFamily="2" charset="2"/>
              </a:rPr>
              <a:t>? </a:t>
            </a:r>
            <a:endParaRPr lang="fr-FR" sz="2000" b="1" dirty="0"/>
          </a:p>
          <a:p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7547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1981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fr-FR" sz="1400">
                <a:solidFill>
                  <a:schemeClr val="bg2"/>
                </a:solidFill>
                <a:latin typeface="Arial" panose="020B0604020202020204" pitchFamily="34" charset="0"/>
              </a:rPr>
              <a:t>Alain Blondel Groupe Neutrino   Université de Genève </a:t>
            </a:r>
          </a:p>
        </p:txBody>
      </p:sp>
      <p:pic>
        <p:nvPicPr>
          <p:cNvPr id="16384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2085" y="0"/>
            <a:ext cx="6029915" cy="669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65" y="0"/>
            <a:ext cx="5321030" cy="667852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363" y="734781"/>
            <a:ext cx="8001968" cy="6332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9441" y="0"/>
            <a:ext cx="725108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Heavy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Leptons and Fermion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violation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7387" y="5537610"/>
            <a:ext cx="162339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Panos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Charitos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Jan 2023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Blondel Neutrino Physics II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4B281-4E7E-4D44-9392-9935C31C90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72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Jan 2023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Blondel Neutrino Physics II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9852" y="159025"/>
            <a:ext cx="379674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Fermion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conservation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078" y="844827"/>
            <a:ext cx="591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*not* in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itself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a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symmetry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Standard Model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287" y="1445132"/>
            <a:ext cx="109728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charged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fermions (e/mu/tau and the quarks)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not possible to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fermion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antifermion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charge conservation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neutrinos,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the SM assumes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massless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left-handed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identical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if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massless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helicity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 antineutrino has positive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helicity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&lt;-&gt; antineutrino transition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forbidden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angular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momentum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conservation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practice in </a:t>
            </a:r>
            <a:r>
              <a:rPr kumimoji="0" lang="fr-FR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apparent conservation of fermion </a:t>
            </a:r>
            <a:r>
              <a:rPr kumimoji="0" lang="fr-FR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fr-FR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existence of massive neutrinos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spin flip and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thus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principle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neutrino-antineutrino transition.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since</a:t>
            </a:r>
            <a:r>
              <a:rPr kumimoji="0" lang="fr-CH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</a:t>
            </a:r>
            <a:r>
              <a:rPr kumimoji="0" lang="fr-CH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left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handed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field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has a component  </a:t>
            </a:r>
            <a:r>
              <a:rPr kumimoji="0" lang="fr-CH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opposite </a:t>
            </a:r>
            <a:r>
              <a:rPr kumimoji="0" lang="fr-CH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helicity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(and vice versa)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/>
              </a:rPr>
              <a:t></a:t>
            </a:r>
            <a:r>
              <a:rPr kumimoji="0" lang="fr-CH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 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itchFamily="18" charset="2"/>
              </a:rPr>
              <a:t>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/>
              </a:rPr>
              <a:t></a:t>
            </a:r>
            <a:r>
              <a:rPr kumimoji="0" lang="fr-CH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 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/>
              </a:rPr>
              <a:t></a:t>
            </a:r>
            <a:r>
              <a:rPr kumimoji="0" lang="fr-CH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m/E                  (mass </a:t>
            </a:r>
            <a:r>
              <a:rPr kumimoji="0" lang="fr-CH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what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allows</a:t>
            </a:r>
            <a:r>
              <a:rPr kumimoji="0" lang="fr-CH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to flip the </a:t>
            </a:r>
            <a:r>
              <a:rPr kumimoji="0" lang="fr-CH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helicity</a:t>
            </a:r>
            <a:r>
              <a:rPr kumimoji="0" lang="fr-CH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mass and light neutrinos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for m=50meV and P =30 MeV </a:t>
            </a:r>
            <a:r>
              <a:rPr kumimoji="0" lang="en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(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m/E)</a:t>
            </a:r>
            <a:r>
              <a:rPr kumimoji="0" lang="fr-F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</a:t>
            </a:r>
            <a:r>
              <a:rPr kumimoji="0" lang="fr-F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-18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neutrino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double beta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decay</a:t>
            </a:r>
            <a:r>
              <a:rPr kumimoji="0" lang="fr-FR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by </a:t>
            </a:r>
            <a:r>
              <a:rPr kumimoji="0" lang="fr-FR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searching</a:t>
            </a:r>
            <a:r>
              <a:rPr kumimoji="0" lang="fr-FR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directly</a:t>
            </a:r>
            <a:r>
              <a:rPr kumimoji="0" lang="fr-FR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the right-</a:t>
            </a:r>
            <a:r>
              <a:rPr kumimoji="0" lang="fr-FR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handed</a:t>
            </a:r>
            <a:r>
              <a:rPr kumimoji="0" lang="fr-FR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neutrinos!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0050" y="0"/>
            <a:ext cx="417195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fermion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violation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first Sakharov condition for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Baryon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symmetry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Universe</a:t>
            </a: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Baryogenesis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Leptogenesis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sphalerons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CP violation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out of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equilibrium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Bang OK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4B281-4E7E-4D44-9392-9935C31C90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8332" y="188844"/>
            <a:ext cx="4249048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Motivation and Communication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1485" y="1214513"/>
            <a:ext cx="7213450" cy="212365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Sterile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neutrinos  ``</a:t>
            </a:r>
            <a:r>
              <a:rPr kumimoji="0" lang="en-CH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4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“  ( and *NO* it is *not* a fourth family of neutrino!)</a:t>
            </a:r>
            <a:endParaRPr kumimoji="0" lang="fr-FR" sz="1800" b="1" i="0" u="none" strike="noStrike" kern="120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eavy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eutral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Leptons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Right-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anded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Neutrinos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eavy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Majorana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neutrinos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all the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Jan 2023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Blondel Neutrino Physics II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181" y="3649270"/>
            <a:ext cx="11138265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Generically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talking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new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degree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freedom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arises for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light neutrinos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massive. Massive neutrino </a:t>
            </a:r>
            <a:r>
              <a:rPr kumimoji="0" lang="en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two helicity states, which can be projected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Electroweak  Left-handed  (</a:t>
            </a:r>
            <a:r>
              <a:rPr kumimoji="0" lang="en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=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+m/E </a:t>
            </a:r>
            <a:r>
              <a:rPr kumimoji="0" lang="en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+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)   and   Right-Handed (</a:t>
            </a:r>
            <a:r>
              <a:rPr kumimoji="0" lang="en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=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+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+m/E </a:t>
            </a:r>
            <a:r>
              <a:rPr kumimoji="0" lang="en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) states.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least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needed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neutrino oscillations,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‘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neutrino mass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certainly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right-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handed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neutrinos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course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possible to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heavy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leptons in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ad-hoc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4B281-4E7E-4D44-9392-9935C31C90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2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/>
          <p:cNvSpPr/>
          <p:nvPr/>
        </p:nvSpPr>
        <p:spPr>
          <a:xfrm>
            <a:off x="1134722" y="4094590"/>
            <a:ext cx="5427418" cy="1358292"/>
          </a:xfrm>
          <a:prstGeom prst="arc">
            <a:avLst>
              <a:gd name="adj1" fmla="val 11568746"/>
              <a:gd name="adj2" fmla="val 488561"/>
            </a:avLst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lIns="85588" tIns="42794" rIns="85588" bIns="42794" rtlCol="0" anchor="ctr"/>
          <a:lstStyle/>
          <a:p>
            <a:pPr algn="ctr" defTabSz="8558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4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94343" y="6577817"/>
            <a:ext cx="1556688" cy="289556"/>
          </a:xfrm>
          <a:prstGeom prst="rect">
            <a:avLst/>
          </a:prstGeom>
          <a:noFill/>
        </p:spPr>
        <p:txBody>
          <a:bodyPr wrap="none" lIns="85588" tIns="42794" rIns="85588" bIns="42794" rtlCol="0">
            <a:spAutoFit/>
          </a:bodyPr>
          <a:lstStyle/>
          <a:p>
            <a:pPr defTabSz="427939">
              <a:defRPr/>
            </a:pPr>
            <a:r>
              <a:rPr lang="en-US" sz="1320" dirty="0">
                <a:solidFill>
                  <a:prstClr val="black"/>
                </a:solidFill>
                <a:latin typeface="Calibri" panose="020F0502020204030204"/>
              </a:rPr>
              <a:t>photo: J. Wenninger</a:t>
            </a:r>
            <a:endParaRPr lang="en-GB" sz="132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188981" y="-546754"/>
            <a:ext cx="15293334" cy="7698420"/>
            <a:chOff x="786608" y="-614799"/>
            <a:chExt cx="12644785" cy="76085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988" y="-614799"/>
              <a:ext cx="10087635" cy="7608523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87800" y="4113292"/>
              <a:ext cx="2884972" cy="61740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587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72772" y="4196756"/>
              <a:ext cx="381668" cy="107375"/>
            </a:xfrm>
            <a:prstGeom prst="ellipse">
              <a:avLst/>
            </a:prstGeom>
            <a:noFill/>
            <a:ln w="28575" cap="flat" cmpd="sng" algn="ctr">
              <a:solidFill>
                <a:srgbClr val="33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587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3352800" y="2763308"/>
              <a:ext cx="10078593" cy="1638687"/>
            </a:xfrm>
            <a:prstGeom prst="arc">
              <a:avLst>
                <a:gd name="adj1" fmla="val 776254"/>
                <a:gd name="adj2" fmla="val 11036784"/>
              </a:avLst>
            </a:prstGeom>
            <a:ln w="28575" cap="rnd" cmpd="sng">
              <a:solidFill>
                <a:srgbClr val="FFFF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279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786608" y="4073016"/>
              <a:ext cx="5667832" cy="1362322"/>
            </a:xfrm>
            <a:prstGeom prst="arc">
              <a:avLst>
                <a:gd name="adj1" fmla="val 413169"/>
                <a:gd name="adj2" fmla="val 11745777"/>
              </a:avLst>
            </a:prstGeom>
            <a:ln w="28575" cap="rnd" cmpd="sng">
              <a:solidFill>
                <a:srgbClr val="FF9933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279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139644" y="5985036"/>
            <a:ext cx="1952630" cy="381889"/>
          </a:xfrm>
          <a:prstGeom prst="rect">
            <a:avLst/>
          </a:prstGeom>
          <a:solidFill>
            <a:schemeClr val="bg1"/>
          </a:solidFill>
        </p:spPr>
        <p:txBody>
          <a:bodyPr wrap="none" lIns="85588" tIns="42794" rIns="85588" bIns="42794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5878">
              <a:defRPr/>
            </a:pPr>
            <a:r>
              <a:rPr lang="en-GB" sz="1920" u="sng" dirty="0">
                <a:solidFill>
                  <a:prstClr val="white"/>
                </a:solidFill>
                <a:latin typeface="Calibri" panose="020F0502020204030204"/>
                <a:ea typeface="Calibri"/>
                <a:cs typeface="Times New Roman"/>
                <a:hlinkClick r:id="rId4"/>
              </a:rPr>
              <a:t>http://cern.ch/fcc</a:t>
            </a:r>
            <a:endParaRPr lang="en-GB" sz="192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09674" y="4638735"/>
            <a:ext cx="790544" cy="4372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 defTabSz="855878">
              <a:defRPr/>
            </a:pPr>
            <a:r>
              <a:rPr lang="de-DE" sz="2280" dirty="0">
                <a:solidFill>
                  <a:srgbClr val="FFFF00"/>
                </a:solidFill>
                <a:latin typeface="Arial"/>
              </a:rPr>
              <a:t>FCC</a:t>
            </a:r>
            <a:endParaRPr lang="en-GB" sz="228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38092" y="4090749"/>
            <a:ext cx="586364" cy="4372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 defTabSz="855878">
              <a:defRPr/>
            </a:pPr>
            <a:r>
              <a:rPr lang="de-DE" sz="2280" dirty="0">
                <a:solidFill>
                  <a:srgbClr val="00B050"/>
                </a:solidFill>
                <a:latin typeface="Arial"/>
              </a:rPr>
              <a:t>PS</a:t>
            </a:r>
            <a:endParaRPr lang="en-GB" sz="228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39968" y="4741848"/>
            <a:ext cx="798814" cy="4372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 defTabSz="855878">
              <a:defRPr/>
            </a:pPr>
            <a:r>
              <a:rPr lang="de-DE" sz="2280" dirty="0">
                <a:solidFill>
                  <a:srgbClr val="00B0F0"/>
                </a:solidFill>
                <a:latin typeface="Arial"/>
              </a:rPr>
              <a:t>SPS</a:t>
            </a:r>
            <a:endParaRPr lang="en-GB" sz="228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7943" y="3741748"/>
            <a:ext cx="829772" cy="4372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 defTabSz="855878">
              <a:defRPr/>
            </a:pPr>
            <a:r>
              <a:rPr lang="de-DE" sz="2280" dirty="0">
                <a:solidFill>
                  <a:prstClr val="white"/>
                </a:solidFill>
                <a:latin typeface="Arial"/>
              </a:rPr>
              <a:t>LHC</a:t>
            </a:r>
            <a:endParaRPr lang="en-GB" sz="228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228" y="5620727"/>
            <a:ext cx="869504" cy="6788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9457966" y="6577817"/>
            <a:ext cx="1556688" cy="289556"/>
          </a:xfrm>
          <a:prstGeom prst="rect">
            <a:avLst/>
          </a:prstGeom>
          <a:noFill/>
        </p:spPr>
        <p:txBody>
          <a:bodyPr wrap="none" lIns="85588" tIns="42794" rIns="85588" bIns="42794" rtlCol="0">
            <a:spAutoFit/>
          </a:bodyPr>
          <a:lstStyle/>
          <a:p>
            <a:pPr defTabSz="427939">
              <a:defRPr/>
            </a:pPr>
            <a:r>
              <a:rPr lang="en-US" sz="1320" dirty="0">
                <a:solidFill>
                  <a:prstClr val="black"/>
                </a:solidFill>
                <a:latin typeface="Calibri" panose="020F0502020204030204"/>
              </a:rPr>
              <a:t>photo: J. Wenninger</a:t>
            </a:r>
            <a:endParaRPr lang="en-GB" sz="13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9715" y="4215768"/>
            <a:ext cx="1459594" cy="4372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 defTabSz="855878">
              <a:defRPr/>
            </a:pPr>
            <a:r>
              <a:rPr lang="de-DE" sz="2280" dirty="0">
                <a:solidFill>
                  <a:srgbClr val="FFFF00"/>
                </a:solidFill>
                <a:latin typeface="Arial"/>
              </a:rPr>
              <a:t>HL-LHC</a:t>
            </a:r>
            <a:endParaRPr lang="en-GB" sz="228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37942" y="6261169"/>
            <a:ext cx="8229600" cy="492689"/>
          </a:xfrm>
          <a:prstGeom prst="rect">
            <a:avLst/>
          </a:prstGeom>
        </p:spPr>
        <p:txBody>
          <a:bodyPr wrap="square" lIns="85588" tIns="42794" rIns="85588" bIns="42794">
            <a:spAutoFit/>
          </a:bodyPr>
          <a:lstStyle/>
          <a:p>
            <a:pPr defTabSz="855878">
              <a:defRPr/>
            </a:pPr>
            <a:r>
              <a:rPr lang="en-US" sz="1320" i="1" kern="0" dirty="0">
                <a:solidFill>
                  <a:srgbClr val="0000CC"/>
                </a:solidFill>
                <a:latin typeface="Calibri" panose="020F0502020204030204"/>
              </a:rPr>
              <a:t>Work supported by the </a:t>
            </a:r>
            <a:r>
              <a:rPr lang="en-US" sz="1320" b="1" i="1" kern="0" dirty="0">
                <a:solidFill>
                  <a:srgbClr val="0000CC"/>
                </a:solidFill>
                <a:latin typeface="Calibri" panose="020F0502020204030204"/>
              </a:rPr>
              <a:t>European Commission </a:t>
            </a:r>
            <a:r>
              <a:rPr lang="en-US" sz="1320" i="1" kern="0" dirty="0">
                <a:solidFill>
                  <a:srgbClr val="0000CC"/>
                </a:solidFill>
                <a:latin typeface="Calibri" panose="020F0502020204030204"/>
              </a:rPr>
              <a:t>under </a:t>
            </a:r>
            <a:r>
              <a:rPr lang="en-GB" sz="1320" i="1" kern="0" dirty="0">
                <a:solidFill>
                  <a:srgbClr val="0000CC"/>
                </a:solidFill>
                <a:latin typeface="Calibri" panose="020F0502020204030204"/>
              </a:rPr>
              <a:t>the </a:t>
            </a:r>
            <a:r>
              <a:rPr lang="en-GB" sz="1320" b="1" i="1" kern="0" dirty="0">
                <a:solidFill>
                  <a:srgbClr val="0000CC"/>
                </a:solidFill>
                <a:latin typeface="Calibri" panose="020F0502020204030204"/>
              </a:rPr>
              <a:t>HORIZON 2020 projects </a:t>
            </a:r>
            <a:r>
              <a:rPr lang="en-GB" sz="1320" b="1" i="1" kern="0" dirty="0" err="1">
                <a:solidFill>
                  <a:srgbClr val="0000CC"/>
                </a:solidFill>
                <a:latin typeface="Calibri" panose="020F0502020204030204"/>
              </a:rPr>
              <a:t>EuroCirCol</a:t>
            </a:r>
            <a:r>
              <a:rPr lang="en-GB" sz="1320" i="1" kern="0" dirty="0">
                <a:solidFill>
                  <a:srgbClr val="0000CC"/>
                </a:solidFill>
                <a:latin typeface="Calibri" panose="020F0502020204030204"/>
              </a:rPr>
              <a:t>, grant agreement 654305; </a:t>
            </a:r>
            <a:r>
              <a:rPr lang="en-GB" sz="1320" b="1" i="1" kern="0" dirty="0" err="1">
                <a:solidFill>
                  <a:srgbClr val="0000CC"/>
                </a:solidFill>
                <a:latin typeface="Calibri" panose="020F0502020204030204"/>
              </a:rPr>
              <a:t>EASITrain</a:t>
            </a:r>
            <a:r>
              <a:rPr lang="en-GB" sz="1320" b="1" i="1" kern="0" dirty="0">
                <a:solidFill>
                  <a:srgbClr val="0000CC"/>
                </a:solidFill>
                <a:latin typeface="Calibri" panose="020F0502020204030204"/>
              </a:rPr>
              <a:t>, </a:t>
            </a:r>
            <a:r>
              <a:rPr lang="en-GB" sz="1320" i="1" kern="0" dirty="0">
                <a:solidFill>
                  <a:srgbClr val="0000CC"/>
                </a:solidFill>
                <a:latin typeface="Calibri" panose="020F0502020204030204"/>
              </a:rPr>
              <a:t>grant agreement no. 764879; </a:t>
            </a:r>
            <a:r>
              <a:rPr lang="en-GB" sz="1320" b="1" i="1" kern="0" dirty="0">
                <a:solidFill>
                  <a:srgbClr val="0000CC"/>
                </a:solidFill>
                <a:latin typeface="Calibri" panose="020F0502020204030204"/>
              </a:rPr>
              <a:t>ARIES</a:t>
            </a:r>
            <a:r>
              <a:rPr lang="en-GB" sz="1320" i="1" kern="0" dirty="0">
                <a:solidFill>
                  <a:srgbClr val="0000CC"/>
                </a:solidFill>
                <a:latin typeface="Calibri" panose="020F0502020204030204"/>
              </a:rPr>
              <a:t>, grant agreement 730871; and </a:t>
            </a:r>
            <a:r>
              <a:rPr lang="en-GB" sz="1320" b="1" i="1" kern="0" dirty="0">
                <a:solidFill>
                  <a:srgbClr val="0000CC"/>
                </a:solidFill>
                <a:latin typeface="Calibri" panose="020F0502020204030204"/>
              </a:rPr>
              <a:t>E-JADE,</a:t>
            </a:r>
            <a:r>
              <a:rPr lang="en-GB" sz="1320" i="1" kern="0" dirty="0">
                <a:solidFill>
                  <a:srgbClr val="0000CC"/>
                </a:solidFill>
                <a:latin typeface="Calibri" panose="020F0502020204030204"/>
              </a:rPr>
              <a:t> contract no. 645479</a:t>
            </a: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5721" y="6198613"/>
            <a:ext cx="2532629" cy="4392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15" y="5616308"/>
            <a:ext cx="1171973" cy="6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918" y="5662341"/>
            <a:ext cx="828182" cy="598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076" y="5593720"/>
            <a:ext cx="437519" cy="7329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05846" y="476672"/>
            <a:ext cx="10024176" cy="769688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de-DE" sz="4440" b="1" dirty="0">
                <a:solidFill>
                  <a:srgbClr val="FFFF00"/>
                </a:solidFill>
              </a:rPr>
              <a:t>Future Circular </a:t>
            </a:r>
            <a:r>
              <a:rPr lang="de-DE" sz="4440" b="1" dirty="0" smtClean="0">
                <a:solidFill>
                  <a:srgbClr val="FFFF00"/>
                </a:solidFill>
              </a:rPr>
              <a:t>Collider </a:t>
            </a:r>
            <a:r>
              <a:rPr lang="de-DE" sz="4440" b="1" dirty="0">
                <a:solidFill>
                  <a:srgbClr val="FFFF00"/>
                </a:solidFill>
              </a:rPr>
              <a:t>Feasibility </a:t>
            </a:r>
            <a:r>
              <a:rPr lang="de-DE" sz="4440" b="1" dirty="0" smtClean="0">
                <a:solidFill>
                  <a:srgbClr val="FFFF00"/>
                </a:solidFill>
              </a:rPr>
              <a:t>Study</a:t>
            </a:r>
            <a:endParaRPr lang="de-DE" sz="4440" b="1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2706-8F07-4D0C-BB50-78F4D2E81EFF}" type="datetime1">
              <a:rPr lang="fr-CH" smtClean="0"/>
              <a:t>17.03.2025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4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1602" y="1062401"/>
                <a:ext cx="629919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fr-CH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kumimoji="0" lang="fr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fr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𝒆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fr-CH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CH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kumimoji="0" lang="fr-CH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𝒆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602" y="1062401"/>
                <a:ext cx="629919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149600" y="146212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54402" y="1062400"/>
                <a:ext cx="629919" cy="737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fr-CH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kumimoji="0" lang="fr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fr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/>
                                </a:rPr>
                                <m:t>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fr-CH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CH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kumimoji="0" lang="fr-CH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  <a:sym typeface="Symbol"/>
                                    </a:rPr>
                                    <m:t>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02" y="1062400"/>
                <a:ext cx="629919" cy="7376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982720" y="146212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77362" y="1072560"/>
                <a:ext cx="629919" cy="737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fr-CH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kumimoji="0" lang="fr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fr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/>
                                </a:rPr>
                                <m:t>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fr-CH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CH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kumimoji="0" lang="fr-CH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  <a:sym typeface="Symbol"/>
                                    </a:rPr>
                                    <m:t>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362" y="1072560"/>
                <a:ext cx="629919" cy="7376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785360" y="147228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547360" y="1067480"/>
                <a:ext cx="555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fr-CH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CH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</m:d>
                    </m:oMath>
                  </m:oMathPara>
                </a14:m>
                <a:endPara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360" y="1067480"/>
                <a:ext cx="55579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100145" y="1057231"/>
                <a:ext cx="5622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fr-CH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CH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Symbol"/>
                            </a:rPr>
                            <m:t></m:t>
                          </m:r>
                        </m:e>
                      </m:d>
                    </m:oMath>
                  </m:oMathPara>
                </a14:m>
                <a:endPara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145" y="1057231"/>
                <a:ext cx="562205" cy="369332"/>
              </a:xfrm>
              <a:prstGeom prst="rect">
                <a:avLst/>
              </a:prstGeom>
              <a:blipFill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41019" y="1053937"/>
                <a:ext cx="530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fr-CH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CH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Symbol"/>
                            </a:rPr>
                            <m:t></m:t>
                          </m:r>
                        </m:e>
                      </m:d>
                    </m:oMath>
                  </m:oMathPara>
                </a14:m>
                <a:endPara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019" y="1053937"/>
                <a:ext cx="53014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454402" y="213285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= 1/2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629297" y="869360"/>
            <a:ext cx="4877026" cy="1239520"/>
            <a:chOff x="1105297" y="1463040"/>
            <a:chExt cx="4877026" cy="1239520"/>
          </a:xfrm>
        </p:grpSpPr>
        <p:sp>
          <p:nvSpPr>
            <p:cNvPr id="18" name="Rectangle 17"/>
            <p:cNvSpPr/>
            <p:nvPr/>
          </p:nvSpPr>
          <p:spPr>
            <a:xfrm>
              <a:off x="1105297" y="1463040"/>
              <a:ext cx="4877026" cy="12395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686050" y="1463040"/>
              <a:ext cx="0" cy="1239520"/>
            </a:xfrm>
            <a:prstGeom prst="line">
              <a:avLst/>
            </a:prstGeom>
            <a:ln w="317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>
            <a:off x="2639458" y="1458640"/>
            <a:ext cx="61286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863840" y="107256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Q= -1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63841" y="148912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Q=  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67928" y="2132856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= 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75044" y="1145377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29856" y="1160597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29682" y="1155835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99300" y="1484785"/>
            <a:ext cx="1964852" cy="486827"/>
            <a:chOff x="3975300" y="1484784"/>
            <a:chExt cx="1964852" cy="4868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975300" y="1484784"/>
                  <a:ext cx="6519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kumimoji="0" lang="fr-CH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fr-CH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fr-CH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  <a:sym typeface="Symbol"/>
                                  </a:rPr>
                                  <m:t></m:t>
                                </m:r>
                              </m:e>
                              <m:sub>
                                <m:r>
                                  <a:rPr kumimoji="0" lang="fr-CH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𝒆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kumimoji="0" lang="fr-C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5300" y="1484784"/>
                  <a:ext cx="651910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596464" y="1498721"/>
                  <a:ext cx="650114" cy="3911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kumimoji="0" lang="fr-CH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fr-CH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fr-CH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  <a:sym typeface="Symbol"/>
                                  </a:rPr>
                                  <m:t></m:t>
                                </m:r>
                              </m:e>
                              <m:sub>
                                <m:r>
                                  <a:rPr kumimoji="0" lang="fr-CH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  <a:sym typeface="Symbol"/>
                                  </a:rPr>
                                  <m:t>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kumimoji="0" lang="fr-C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6464" y="1498721"/>
                  <a:ext cx="650114" cy="391133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172142" y="1490347"/>
                  <a:ext cx="6599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kumimoji="0" lang="fr-CH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fr-CH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fr-CH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  <a:sym typeface="Symbol"/>
                                  </a:rPr>
                                  <m:t></m:t>
                                </m:r>
                              </m:e>
                              <m:sub>
                                <m:r>
                                  <a:rPr kumimoji="0" lang="fr-CH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  <a:sym typeface="Symbol"/>
                                  </a:rPr>
                                  <m:t>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kumimoji="0" lang="fr-C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2142" y="1490347"/>
                  <a:ext cx="659924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/>
            <p:cNvSpPr txBox="1"/>
            <p:nvPr/>
          </p:nvSpPr>
          <p:spPr>
            <a:xfrm>
              <a:off x="4401844" y="1633057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40070" y="1613035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64006" y="1623195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854510" y="188640"/>
            <a:ext cx="248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Electroweak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eigenstates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470561" y="2177267"/>
            <a:ext cx="2822855" cy="3393976"/>
            <a:chOff x="5946560" y="2177266"/>
            <a:chExt cx="2822855" cy="3393976"/>
          </a:xfrm>
        </p:grpSpPr>
        <p:sp>
          <p:nvSpPr>
            <p:cNvPr id="30" name="Notched Right Arrow 29"/>
            <p:cNvSpPr/>
            <p:nvPr/>
          </p:nvSpPr>
          <p:spPr>
            <a:xfrm rot="13736727">
              <a:off x="5832066" y="2291760"/>
              <a:ext cx="690654" cy="461665"/>
            </a:xfrm>
            <a:prstGeom prst="notched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26630" y="2708920"/>
              <a:ext cx="2442785" cy="286232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Right </a:t>
              </a: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handed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neutrinos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are singlets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 </a:t>
              </a: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weak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interaction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 EM interaction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 </a:t>
              </a: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strong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interaction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can’t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produce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them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can’t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detect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them</a:t>
              </a: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-- </a:t>
              </a: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why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bother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  <a:r>
                <a:rPr kumimoji="0" lang="fr-CH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–</a:t>
              </a: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Also</a:t>
              </a:r>
              <a:r>
                <a:rPr kumimoji="0" lang="fr-CH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CH" sz="1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called</a:t>
              </a:r>
              <a:r>
                <a:rPr kumimoji="0" lang="fr-CH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‘</a:t>
              </a:r>
              <a:r>
                <a:rPr kumimoji="0" lang="fr-CH" sz="1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sterile</a:t>
              </a:r>
              <a:r>
                <a:rPr kumimoji="0" lang="fr-CH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’</a:t>
              </a: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Jan 2023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917" y="2493161"/>
            <a:ext cx="3257711" cy="42864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extBox 23"/>
          <p:cNvSpPr txBox="1"/>
          <p:nvPr/>
        </p:nvSpPr>
        <p:spPr>
          <a:xfrm>
            <a:off x="6871063" y="5725664"/>
            <a:ext cx="5199017" cy="92333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unlike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fr-FR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nothing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distinguishes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antiparticle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fr-FR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singlet (no ‘charge’)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naturally 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Majorana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particle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Blondel Neutrino Physics II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9967" y="209006"/>
            <a:ext cx="262128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SM training in 1976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4B281-4E7E-4D44-9392-9935C31C90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58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4629" y="322217"/>
            <a:ext cx="830137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masses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occur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via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processes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intimately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Higgs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CH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what are the couplings of the H(125) to neutrinos?</a:t>
            </a: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17858" y="834549"/>
            <a:ext cx="1120388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8" charset="2"/>
              <a:buChar char="z"/>
              <a:defRPr kumimoji="1"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8" charset="2"/>
              <a:buChar char="y"/>
              <a:defRPr kumimoji="1"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8" charset="2"/>
              <a:buChar char="x"/>
              <a:defRPr kumimoji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Adding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neutrino masses to the 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Standard </a:t>
            </a:r>
            <a:r>
              <a:rPr kumimoji="0" lang="fr-CH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model 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'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simply</a:t>
            </a:r>
            <a:r>
              <a:rPr kumimoji="0" lang="fr-CH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' by </a:t>
            </a:r>
            <a:r>
              <a:rPr kumimoji="0" lang="fr-CH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adding</a:t>
            </a:r>
            <a:r>
              <a:rPr kumimoji="0" lang="fr-CH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 Dirac mass </a:t>
            </a:r>
            <a:r>
              <a:rPr kumimoji="0" lang="en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right-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handed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neutrino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CH" alt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  <a:r>
              <a:rPr kumimoji="0" lang="fr-CH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the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Higgs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Yukawa</a:t>
            </a:r>
            <a:r>
              <a:rPr kumimoji="0" lang="fr-CH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coupling</a:t>
            </a:r>
            <a:r>
              <a:rPr kumimoji="0" lang="fr-C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like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everybody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else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).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Then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the right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handed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neutrinos are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perfectly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sterile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(</a:t>
            </a:r>
            <a:r>
              <a:rPr kumimoji="0" lang="fr-CH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except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that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they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couple to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both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the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Higgs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boson and gravitation).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Things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become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more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interesting</a:t>
            </a:r>
            <a:r>
              <a:rPr kumimoji="0" lang="fr-CH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</a:t>
            </a:r>
            <a:r>
              <a:rPr kumimoji="0" lang="fr-CH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Majorana</a:t>
            </a:r>
            <a:r>
              <a:rPr kumimoji="0" lang="fr-CH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mass </a:t>
            </a:r>
            <a:r>
              <a:rPr kumimoji="0" lang="fr-CH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term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arises. So-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called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Weinberg </a:t>
            </a:r>
            <a:r>
              <a:rPr kumimoji="0" lang="fr-CH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Operator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only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Dim5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operator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 EFT) and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involves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the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Higgs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boson and the neutrino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Yukawa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CH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coupling</a:t>
            </a:r>
            <a:r>
              <a:rPr kumimoji="0" lang="fr-CH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89" y="1534738"/>
            <a:ext cx="380682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3" y="3878320"/>
            <a:ext cx="5211601" cy="223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6378" y="6069873"/>
            <a:ext cx="183672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Pilar Hernandez,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Granada 2019-05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1793" y="3997234"/>
            <a:ext cx="5668731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Majorana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mass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extremely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interesting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-to-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antiparticle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transition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Baryon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asymmetry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Universe</a:t>
            </a: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(+ CP violation in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neutrinos)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Jan 2023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Blondel Neutrino Physics II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362" y="5628087"/>
            <a:ext cx="13430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90556" y="5677987"/>
            <a:ext cx="6618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fr-FR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4B281-4E7E-4D44-9392-9935C31C90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7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Jan 2023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Blondel Neutrino Physics II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4B281-4E7E-4D44-9392-9935C31C90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88640"/>
            <a:ext cx="11305256" cy="63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1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9475" y="71309"/>
            <a:ext cx="559018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Heavy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Leptons --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litterature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Jan 2023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Blondel Neutrino Physics II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024" t="38942" r="15834" b="10773"/>
          <a:stretch/>
        </p:blipFill>
        <p:spPr>
          <a:xfrm>
            <a:off x="0" y="487018"/>
            <a:ext cx="7762492" cy="3319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465" t="34014" r="16853" b="14638"/>
          <a:stretch/>
        </p:blipFill>
        <p:spPr>
          <a:xfrm>
            <a:off x="3725707" y="3057152"/>
            <a:ext cx="7640209" cy="34117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89028" y="5747657"/>
            <a:ext cx="16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777 </a:t>
            </a:r>
            <a:r>
              <a:rPr kumimoji="0" lang="fr-FR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references</a:t>
            </a:r>
            <a:r>
              <a:rPr kumimoji="0" 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4B281-4E7E-4D44-9392-9935C31C90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87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Jan 2023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Blondel Neutrino Physics II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4B281-4E7E-4D44-9392-9935C31C90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6751"/>
            <a:ext cx="11665295" cy="6558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8168" y="692696"/>
            <a:ext cx="4290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minimal neutrino Standard Model </a:t>
            </a:r>
          </a:p>
          <a:p>
            <a:r>
              <a:rPr lang="fr-FR" dirty="0" err="1" smtClean="0"/>
              <a:t>is</a:t>
            </a:r>
            <a:r>
              <a:rPr lang="fr-FR" dirty="0" smtClean="0"/>
              <a:t> type I </a:t>
            </a:r>
            <a:r>
              <a:rPr lang="fr-FR" dirty="0" err="1" smtClean="0"/>
              <a:t>see-saw</a:t>
            </a:r>
            <a:r>
              <a:rPr lang="fr-FR" dirty="0" smtClean="0"/>
              <a:t> (</a:t>
            </a:r>
            <a:r>
              <a:rPr lang="fr-FR" dirty="0" err="1" smtClean="0"/>
              <a:t>just</a:t>
            </a:r>
            <a:r>
              <a:rPr lang="fr-FR" dirty="0" smtClean="0"/>
              <a:t> </a:t>
            </a:r>
            <a:r>
              <a:rPr lang="fr-FR" dirty="0" err="1" smtClean="0"/>
              <a:t>complete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RH </a:t>
            </a:r>
            <a:r>
              <a:rPr lang="en-CH" dirty="0" smtClean="0">
                <a:sym typeface="Symbol" panose="05050102010706020507" pitchFamily="18" charset="2"/>
              </a:rPr>
              <a:t></a:t>
            </a:r>
            <a:r>
              <a:rPr lang="en-US" dirty="0" smtClean="0">
                <a:sym typeface="Symbol" panose="05050102010706020507" pitchFamily="18" charset="2"/>
              </a:rPr>
              <a:t>’s)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25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276" y="2162176"/>
            <a:ext cx="79978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16"/>
          <p:cNvSpPr>
            <a:spLocks noChangeArrowheads="1"/>
          </p:cNvSpPr>
          <p:nvPr/>
        </p:nvSpPr>
        <p:spPr bwMode="auto">
          <a:xfrm>
            <a:off x="1586607" y="4503676"/>
            <a:ext cx="2854325" cy="2252662"/>
          </a:xfrm>
          <a:prstGeom prst="rect">
            <a:avLst/>
          </a:prstGeom>
          <a:solidFill>
            <a:srgbClr val="DDF9FF"/>
          </a:solidFill>
          <a:ln w="444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738" y="676276"/>
            <a:ext cx="66929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2"/>
          <p:cNvSpPr txBox="1">
            <a:spLocks noChangeArrowheads="1"/>
          </p:cNvSpPr>
          <p:nvPr/>
        </p:nvSpPr>
        <p:spPr bwMode="auto">
          <a:xfrm>
            <a:off x="1518592" y="677432"/>
            <a:ext cx="185300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See-saw</a:t>
            </a:r>
            <a:r>
              <a:rPr kumimoji="0" lang="fr-CH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type I :</a:t>
            </a:r>
            <a:endParaRPr kumimoji="0" lang="fr-CH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9713251" y="583453"/>
            <a:ext cx="20617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fr-CH" altLang="fr-FR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fr-CH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</a:t>
            </a:r>
            <a:r>
              <a:rPr kumimoji="0" lang="fr-CH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fr-CH" altLang="fr-FR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D</a:t>
            </a:r>
            <a:r>
              <a:rPr kumimoji="0" lang="fr-CH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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Dirac + </a:t>
            </a:r>
            <a:r>
              <a:rPr kumimoji="0" lang="fr-CH" altLang="fr-FR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Majorana</a:t>
            </a:r>
            <a:r>
              <a:rPr kumimoji="0" lang="fr-CH" altLang="fr-FR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mass </a:t>
            </a:r>
            <a:r>
              <a:rPr kumimoji="0" lang="fr-CH" altLang="fr-FR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terms</a:t>
            </a:r>
            <a:r>
              <a:rPr kumimoji="0" lang="fr-CH" altLang="fr-FR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 </a:t>
            </a:r>
            <a:endParaRPr kumimoji="0" lang="fr-CH" altLang="fr-FR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2174875" y="4524313"/>
            <a:ext cx="24384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  <a:r>
              <a:rPr kumimoji="0" lang="fr-CH" altLang="fr-F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  <a:r>
              <a:rPr kumimoji="0" lang="fr-CH" altLang="fr-FR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D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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Dirac </a:t>
            </a:r>
            <a:r>
              <a:rPr kumimoji="0" lang="fr-CH" altLang="fr-FR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only</a:t>
            </a:r>
            <a:r>
              <a:rPr kumimoji="0" lang="fr-CH" alt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, (</a:t>
            </a:r>
            <a:r>
              <a:rPr kumimoji="0" lang="fr-CH" altLang="fr-FR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like</a:t>
            </a:r>
            <a:r>
              <a:rPr kumimoji="0" lang="fr-CH" alt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e- vs e+):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</a:t>
            </a:r>
            <a:r>
              <a:rPr kumimoji="0" lang="en-US" altLang="fr-FR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L     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</a:t>
            </a:r>
            <a:r>
              <a:rPr kumimoji="0" lang="en-US" altLang="fr-FR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R     </a:t>
            </a:r>
            <a:r>
              <a:rPr kumimoji="0" lang="en-US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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</a:t>
            </a:r>
            <a:r>
              <a:rPr kumimoji="0" lang="en-US" altLang="fr-FR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L  </a:t>
            </a:r>
            <a:r>
              <a:rPr kumimoji="0" lang="en-US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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</a:t>
            </a:r>
            <a:r>
              <a:rPr kumimoji="0" lang="en-US" altLang="fr-FR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R</a:t>
            </a:r>
            <a:endParaRPr kumimoji="0" lang="fr-CH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½      0          ½     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 states of </a:t>
            </a:r>
            <a:r>
              <a:rPr kumimoji="0" lang="fr-CH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equal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masses</a:t>
            </a:r>
          </a:p>
        </p:txBody>
      </p:sp>
      <p:cxnSp>
        <p:nvCxnSpPr>
          <p:cNvPr id="15369" name="Straight Connector 4"/>
          <p:cNvCxnSpPr>
            <a:cxnSpLocks noChangeShapeType="1"/>
            <a:stCxn id="15368" idx="1"/>
          </p:cNvCxnSpPr>
          <p:nvPr/>
        </p:nvCxnSpPr>
        <p:spPr bwMode="auto">
          <a:xfrm flipV="1">
            <a:off x="2174876" y="5356163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0" name="Straight Connector 9"/>
          <p:cNvCxnSpPr>
            <a:cxnSpLocks noChangeShapeType="1"/>
          </p:cNvCxnSpPr>
          <p:nvPr/>
        </p:nvCxnSpPr>
        <p:spPr bwMode="auto">
          <a:xfrm flipV="1">
            <a:off x="2611438" y="5356163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1" name="Straight Connector 10"/>
          <p:cNvCxnSpPr>
            <a:cxnSpLocks noChangeShapeType="1"/>
          </p:cNvCxnSpPr>
          <p:nvPr/>
        </p:nvCxnSpPr>
        <p:spPr bwMode="auto">
          <a:xfrm flipV="1">
            <a:off x="3119438" y="5356163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2" name="Straight Connector 11"/>
          <p:cNvCxnSpPr>
            <a:cxnSpLocks noChangeShapeType="1"/>
          </p:cNvCxnSpPr>
          <p:nvPr/>
        </p:nvCxnSpPr>
        <p:spPr bwMode="auto">
          <a:xfrm flipV="1">
            <a:off x="3606801" y="5356163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3" name="Straight Arrow Connector 8"/>
          <p:cNvCxnSpPr>
            <a:cxnSpLocks noChangeShapeType="1"/>
          </p:cNvCxnSpPr>
          <p:nvPr/>
        </p:nvCxnSpPr>
        <p:spPr bwMode="auto">
          <a:xfrm flipV="1">
            <a:off x="1808163" y="5041838"/>
            <a:ext cx="0" cy="4746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74" name="TextBox 12"/>
          <p:cNvSpPr txBox="1">
            <a:spLocks noChangeArrowheads="1"/>
          </p:cNvSpPr>
          <p:nvPr/>
        </p:nvSpPr>
        <p:spPr bwMode="auto">
          <a:xfrm>
            <a:off x="1524001" y="5210114"/>
            <a:ext cx="33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15375" name="TextBox 14"/>
          <p:cNvSpPr txBox="1">
            <a:spLocks noChangeArrowheads="1"/>
          </p:cNvSpPr>
          <p:nvPr/>
        </p:nvSpPr>
        <p:spPr bwMode="auto">
          <a:xfrm>
            <a:off x="1619250" y="5629214"/>
            <a:ext cx="623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fr-CH" altLang="fr-FR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weak</a:t>
            </a:r>
            <a:r>
              <a:rPr kumimoji="0" lang="fr-CH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5376" name="TextBox 15"/>
          <p:cNvSpPr txBox="1">
            <a:spLocks noChangeArrowheads="1"/>
          </p:cNvSpPr>
          <p:nvPr/>
        </p:nvSpPr>
        <p:spPr bwMode="auto">
          <a:xfrm>
            <a:off x="2095843" y="6138863"/>
            <a:ext cx="2111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Some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have I=1/2  (active)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Some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have I=0    (</a:t>
            </a:r>
            <a:r>
              <a:rPr kumimoji="0" lang="fr-CH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sterile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15377" name="Rectangle 21"/>
          <p:cNvSpPr>
            <a:spLocks noChangeArrowheads="1"/>
          </p:cNvSpPr>
          <p:nvPr/>
        </p:nvSpPr>
        <p:spPr bwMode="auto">
          <a:xfrm>
            <a:off x="4592639" y="4493261"/>
            <a:ext cx="2854325" cy="2252663"/>
          </a:xfrm>
          <a:prstGeom prst="rect">
            <a:avLst/>
          </a:prstGeom>
          <a:solidFill>
            <a:srgbClr val="EBFDFF"/>
          </a:solidFill>
          <a:ln w="444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8" name="TextBox 22"/>
          <p:cNvSpPr txBox="1">
            <a:spLocks noChangeArrowheads="1"/>
          </p:cNvSpPr>
          <p:nvPr/>
        </p:nvSpPr>
        <p:spPr bwMode="auto">
          <a:xfrm>
            <a:off x="5241925" y="4533901"/>
            <a:ext cx="24384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  <a:r>
              <a:rPr kumimoji="0" lang="fr-CH" altLang="fr-F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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  <a:r>
              <a:rPr kumimoji="0" lang="fr-CH" altLang="fr-FR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D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Majorana</a:t>
            </a:r>
            <a:r>
              <a:rPr kumimoji="0" lang="fr-CH" alt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fr-CH" altLang="fr-FR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only</a:t>
            </a:r>
            <a:endParaRPr kumimoji="0" lang="fr-CH" altLang="fr-FR" sz="1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</a:t>
            </a:r>
            <a:r>
              <a:rPr kumimoji="0" lang="en-US" altLang="fr-FR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L               </a:t>
            </a:r>
            <a:r>
              <a:rPr kumimoji="0" lang="en-US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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</a:t>
            </a:r>
            <a:r>
              <a:rPr kumimoji="0" lang="en-US" altLang="fr-FR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R   </a:t>
            </a:r>
            <a:endParaRPr kumimoji="0" lang="fr-CH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½                 ½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 states of </a:t>
            </a:r>
            <a:r>
              <a:rPr kumimoji="0" lang="fr-CH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equal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masses</a:t>
            </a:r>
          </a:p>
        </p:txBody>
      </p:sp>
      <p:cxnSp>
        <p:nvCxnSpPr>
          <p:cNvPr id="15379" name="Straight Connector 23"/>
          <p:cNvCxnSpPr>
            <a:cxnSpLocks noChangeShapeType="1"/>
          </p:cNvCxnSpPr>
          <p:nvPr/>
        </p:nvCxnSpPr>
        <p:spPr bwMode="auto">
          <a:xfrm flipV="1">
            <a:off x="5241925" y="5335270"/>
            <a:ext cx="336550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0" name="Straight Connector 25"/>
          <p:cNvCxnSpPr>
            <a:cxnSpLocks noChangeShapeType="1"/>
          </p:cNvCxnSpPr>
          <p:nvPr/>
        </p:nvCxnSpPr>
        <p:spPr bwMode="auto">
          <a:xfrm flipV="1">
            <a:off x="6188076" y="5335270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1" name="Straight Arrow Connector 27"/>
          <p:cNvCxnSpPr>
            <a:cxnSpLocks noChangeShapeType="1"/>
          </p:cNvCxnSpPr>
          <p:nvPr/>
        </p:nvCxnSpPr>
        <p:spPr bwMode="auto">
          <a:xfrm flipV="1">
            <a:off x="4876800" y="4941508"/>
            <a:ext cx="0" cy="4746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82" name="TextBox 28"/>
          <p:cNvSpPr txBox="1">
            <a:spLocks noChangeArrowheads="1"/>
          </p:cNvSpPr>
          <p:nvPr/>
        </p:nvSpPr>
        <p:spPr bwMode="auto">
          <a:xfrm>
            <a:off x="4592639" y="5108196"/>
            <a:ext cx="33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15383" name="TextBox 29"/>
          <p:cNvSpPr txBox="1">
            <a:spLocks noChangeArrowheads="1"/>
          </p:cNvSpPr>
          <p:nvPr/>
        </p:nvSpPr>
        <p:spPr bwMode="auto">
          <a:xfrm>
            <a:off x="4677729" y="5669281"/>
            <a:ext cx="623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fr-CH" altLang="fr-FR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weak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5384" name="TextBox 30"/>
          <p:cNvSpPr txBox="1">
            <a:spLocks noChangeArrowheads="1"/>
          </p:cNvSpPr>
          <p:nvPr/>
        </p:nvSpPr>
        <p:spPr bwMode="auto">
          <a:xfrm>
            <a:off x="5141913" y="6165534"/>
            <a:ext cx="210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All have     I=1/2  (active)</a:t>
            </a:r>
          </a:p>
        </p:txBody>
      </p:sp>
      <p:sp>
        <p:nvSpPr>
          <p:cNvPr id="15385" name="Rectangle 31"/>
          <p:cNvSpPr>
            <a:spLocks noChangeArrowheads="1"/>
          </p:cNvSpPr>
          <p:nvPr/>
        </p:nvSpPr>
        <p:spPr bwMode="auto">
          <a:xfrm>
            <a:off x="7620001" y="4402139"/>
            <a:ext cx="2854325" cy="2435225"/>
          </a:xfrm>
          <a:prstGeom prst="rect">
            <a:avLst/>
          </a:prstGeom>
          <a:solidFill>
            <a:srgbClr val="EBFDFF"/>
          </a:solidFill>
          <a:ln w="444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86" name="TextBox 32"/>
          <p:cNvSpPr txBox="1">
            <a:spLocks noChangeArrowheads="1"/>
          </p:cNvSpPr>
          <p:nvPr/>
        </p:nvSpPr>
        <p:spPr bwMode="auto">
          <a:xfrm>
            <a:off x="8270875" y="4432301"/>
            <a:ext cx="24384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  <a:r>
              <a:rPr kumimoji="0" lang="fr-CH" altLang="fr-F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&gt; </a:t>
            </a:r>
            <a:r>
              <a:rPr kumimoji="0" lang="fr-CH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  <a:r>
              <a:rPr kumimoji="0" lang="fr-CH" altLang="fr-FR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D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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Dirac + </a:t>
            </a:r>
            <a:r>
              <a:rPr kumimoji="0" lang="fr-CH" altLang="fr-FR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Majorana</a:t>
            </a:r>
            <a:r>
              <a:rPr kumimoji="0" lang="fr-CH" alt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</a:t>
            </a:r>
            <a:endParaRPr kumimoji="0" lang="fr-CH" altLang="fr-FR" sz="1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</a:t>
            </a:r>
            <a:r>
              <a:rPr kumimoji="0" lang="en-US" altLang="fr-FR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       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N</a:t>
            </a:r>
            <a:r>
              <a:rPr kumimoji="0" lang="en-US" altLang="fr-FR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       </a:t>
            </a:r>
            <a:r>
              <a:rPr kumimoji="0" lang="en-US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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</a:t>
            </a:r>
            <a:r>
              <a:rPr kumimoji="0" lang="en-US" altLang="fr-FR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      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N</a:t>
            </a:r>
            <a:endParaRPr kumimoji="0" lang="fr-CH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½      0          ½      </a:t>
            </a:r>
            <a:r>
              <a:rPr kumimoji="0" lang="fr-CH" alt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0</a:t>
            </a:r>
            <a:endParaRPr kumimoji="0" lang="fr-CH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 states , 2  mass </a:t>
            </a:r>
            <a:r>
              <a:rPr kumimoji="0" lang="fr-CH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levels</a:t>
            </a:r>
            <a:endParaRPr kumimoji="0" lang="fr-CH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5387" name="Straight Connector 33"/>
          <p:cNvCxnSpPr>
            <a:cxnSpLocks noChangeShapeType="1"/>
          </p:cNvCxnSpPr>
          <p:nvPr/>
        </p:nvCxnSpPr>
        <p:spPr bwMode="auto">
          <a:xfrm flipV="1">
            <a:off x="8270876" y="5426075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8" name="Straight Connector 34"/>
          <p:cNvCxnSpPr>
            <a:cxnSpLocks noChangeShapeType="1"/>
          </p:cNvCxnSpPr>
          <p:nvPr/>
        </p:nvCxnSpPr>
        <p:spPr bwMode="auto">
          <a:xfrm flipV="1">
            <a:off x="8707438" y="5187950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9" name="Straight Connector 35"/>
          <p:cNvCxnSpPr>
            <a:cxnSpLocks noChangeShapeType="1"/>
          </p:cNvCxnSpPr>
          <p:nvPr/>
        </p:nvCxnSpPr>
        <p:spPr bwMode="auto">
          <a:xfrm flipV="1">
            <a:off x="9215438" y="5426075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90" name="Straight Connector 36"/>
          <p:cNvCxnSpPr>
            <a:cxnSpLocks noChangeShapeType="1"/>
          </p:cNvCxnSpPr>
          <p:nvPr/>
        </p:nvCxnSpPr>
        <p:spPr bwMode="auto">
          <a:xfrm flipV="1">
            <a:off x="9702801" y="5187950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91" name="Straight Arrow Connector 37"/>
          <p:cNvCxnSpPr>
            <a:cxnSpLocks noChangeShapeType="1"/>
          </p:cNvCxnSpPr>
          <p:nvPr/>
        </p:nvCxnSpPr>
        <p:spPr bwMode="auto">
          <a:xfrm flipV="1">
            <a:off x="7904163" y="4951413"/>
            <a:ext cx="0" cy="4746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92" name="TextBox 38"/>
          <p:cNvSpPr txBox="1">
            <a:spLocks noChangeArrowheads="1"/>
          </p:cNvSpPr>
          <p:nvPr/>
        </p:nvSpPr>
        <p:spPr bwMode="auto">
          <a:xfrm>
            <a:off x="7620001" y="5118101"/>
            <a:ext cx="33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15393" name="TextBox 39"/>
          <p:cNvSpPr txBox="1">
            <a:spLocks noChangeArrowheads="1"/>
          </p:cNvSpPr>
          <p:nvPr/>
        </p:nvSpPr>
        <p:spPr bwMode="auto">
          <a:xfrm>
            <a:off x="7715250" y="5760721"/>
            <a:ext cx="623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fr-CH" altLang="fr-FR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weak</a:t>
            </a:r>
            <a:r>
              <a:rPr kumimoji="0" lang="fr-CH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5394" name="TextBox 40"/>
          <p:cNvSpPr txBox="1">
            <a:spLocks noChangeArrowheads="1"/>
          </p:cNvSpPr>
          <p:nvPr/>
        </p:nvSpPr>
        <p:spPr bwMode="auto">
          <a:xfrm>
            <a:off x="8169276" y="6267450"/>
            <a:ext cx="21323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  <a:r>
              <a:rPr kumimoji="0" lang="fr-CH" altLang="fr-F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have ~I=1/2  (~active)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  <a:r>
              <a:rPr kumimoji="0" lang="fr-CH" altLang="fr-F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have ~I=0    (~</a:t>
            </a:r>
            <a:r>
              <a:rPr kumimoji="0" lang="fr-CH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sterile</a:t>
            </a:r>
            <a:r>
              <a:rPr kumimoji="0" lang="fr-CH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04521" y="4420672"/>
            <a:ext cx="95231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see-saw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3681" y="79494"/>
            <a:ext cx="181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eigenstates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Jan 2023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4295800" y="6381329"/>
            <a:ext cx="34640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Blondel Neutrino Physics II</a:t>
            </a: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4314" y="5529944"/>
            <a:ext cx="960712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dominantly</a:t>
            </a: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4B281-4E7E-4D44-9392-9935C31C90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93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29918" y="671299"/>
                <a:ext cx="2885021" cy="437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2000" dirty="0" smtClean="0">
                    <a:solidFill>
                      <a:prstClr val="black"/>
                    </a:solidFill>
                    <a:sym typeface="Symbol" panose="05050102010706020507" pitchFamily="18" charset="2"/>
                  </a:rPr>
                  <a:t></a:t>
                </a:r>
                <a:r>
                  <a:rPr lang="en-US" sz="2000" dirty="0" smtClean="0">
                    <a:solidFill>
                      <a:prstClr val="black"/>
                    </a:solidFill>
                    <a:sym typeface="Symbol" panose="05050102010706020507" pitchFamily="18" charset="2"/>
                  </a:rPr>
                  <a:t>   =  </a:t>
                </a:r>
                <a:r>
                  <a:rPr lang="en-CH" sz="2000" dirty="0" smtClean="0">
                    <a:solidFill>
                      <a:prstClr val="black"/>
                    </a:solidFill>
                    <a:sym typeface="Symbol" panose="05050102010706020507" pitchFamily="18" charset="2"/>
                  </a:rPr>
                  <a:t></a:t>
                </a:r>
                <a:r>
                  <a:rPr lang="en-US" sz="2400" b="1" i="1" baseline="-25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   </a:t>
                </a:r>
                <a:r>
                  <a:rPr lang="fr-CH" sz="2000" dirty="0" smtClean="0">
                    <a:solidFill>
                      <a:prstClr val="black"/>
                    </a:solidFill>
                  </a:rPr>
                  <a:t>cos</a:t>
                </a:r>
                <a:r>
                  <a:rPr lang="fr-CH" sz="2000" dirty="0">
                    <a:solidFill>
                      <a:prstClr val="black"/>
                    </a:solidFill>
                    <a:sym typeface="Symbol"/>
                  </a:rPr>
                  <a:t> 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𝑵</m:t>
                        </m:r>
                        <m:r>
                          <a:rPr lang="fr-CH" sz="2000" i="1" baseline="30000">
                            <a:solidFill>
                              <a:prstClr val="black"/>
                            </a:solidFill>
                            <a:latin typeface="Cambria Math"/>
                          </a:rPr>
                          <m:t>𝒄</m:t>
                        </m:r>
                      </m:e>
                      <m:sub>
                        <m:r>
                          <a:rPr lang="fr-CH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𝑹</m:t>
                        </m:r>
                        <m:r>
                          <a:rPr lang="fr-CH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</m:sub>
                      <m:sup/>
                    </m:sSubSup>
                    <m:r>
                      <a:rPr lang="fr-CH" sz="20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fr-CH" sz="2000">
                        <a:solidFill>
                          <a:prstClr val="black"/>
                        </a:solidFill>
                        <a:latin typeface="Cambria Math"/>
                      </a:rPr>
                      <m:t>𝐬𝐢𝐧</m:t>
                    </m:r>
                  </m:oMath>
                </a14:m>
                <a:r>
                  <a:rPr lang="fr-CH" sz="2000" dirty="0">
                    <a:solidFill>
                      <a:prstClr val="black"/>
                    </a:solidFill>
                    <a:sym typeface="Symbol"/>
                  </a:rPr>
                  <a:t></a:t>
                </a:r>
                <a:endParaRPr lang="fr-CH" sz="2000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918" y="671299"/>
                <a:ext cx="2885021" cy="437940"/>
              </a:xfrm>
              <a:prstGeom prst="rect">
                <a:avLst/>
              </a:prstGeom>
              <a:blipFill>
                <a:blip r:embed="rId3"/>
                <a:stretch>
                  <a:fillRect l="-2114" t="-1389" r="-1480" b="-29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173764" y="59681"/>
            <a:ext cx="60886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dirty="0">
                <a:solidFill>
                  <a:prstClr val="black"/>
                </a:solidFill>
                <a:latin typeface="Calibri"/>
              </a:rPr>
              <a:t>Manifestations of right </a:t>
            </a:r>
            <a:r>
              <a:rPr lang="fr-CH" sz="2400" dirty="0" err="1">
                <a:solidFill>
                  <a:prstClr val="black"/>
                </a:solidFill>
                <a:latin typeface="Calibri"/>
              </a:rPr>
              <a:t>handed</a:t>
            </a:r>
            <a:r>
              <a:rPr lang="fr-CH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400" dirty="0" smtClean="0">
                <a:solidFill>
                  <a:prstClr val="black"/>
                </a:solidFill>
                <a:latin typeface="Calibri"/>
              </a:rPr>
              <a:t>neutrinos (HNL)</a:t>
            </a:r>
            <a:endParaRPr lang="fr-CH" sz="24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029919" y="1194103"/>
                <a:ext cx="2856295" cy="437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000" i="1">
                        <a:solidFill>
                          <a:prstClr val="black"/>
                        </a:solidFill>
                        <a:latin typeface="Cambria Math"/>
                      </a:rPr>
                      <m:t>𝑵</m:t>
                    </m:r>
                    <m:r>
                      <a:rPr lang="fr-CH" sz="20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fr-CH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fr-CH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𝑹</m:t>
                        </m:r>
                      </m:sub>
                      <m:sup/>
                    </m:sSubSup>
                    <m:r>
                      <m:rPr>
                        <m:nor/>
                      </m:rPr>
                      <a:rPr lang="fr-CH" sz="2000" dirty="0">
                        <a:solidFill>
                          <a:prstClr val="black"/>
                        </a:solidFill>
                        <a:sym typeface="Symbol"/>
                      </a:rPr>
                      <m:t> </m:t>
                    </m:r>
                    <m:r>
                      <m:rPr>
                        <m:nor/>
                      </m:rPr>
                      <a:rPr lang="fr-CH" sz="2000" dirty="0">
                        <a:solidFill>
                          <a:prstClr val="black"/>
                        </a:solidFill>
                        <a:sym typeface="Symbol"/>
                      </a:rPr>
                      <m:t>cos</m:t>
                    </m:r>
                    <m:r>
                      <m:rPr>
                        <m:nor/>
                      </m:rPr>
                      <a:rPr lang="fr-CH" sz="2000" dirty="0">
                        <a:solidFill>
                          <a:prstClr val="black"/>
                        </a:solidFill>
                        <a:sym typeface="Symbol"/>
                      </a:rPr>
                      <m:t></m:t>
                    </m:r>
                    <m:r>
                      <a:rPr lang="fr-CH" sz="2000" i="1" dirty="0">
                        <a:solidFill>
                          <a:prstClr val="black"/>
                        </a:solidFill>
                        <a:latin typeface="Cambria Math"/>
                        <a:sym typeface="Symbol"/>
                      </a:rPr>
                      <m:t>+ </m:t>
                    </m:r>
                    <m:r>
                      <a:rPr lang="fr-CH" sz="2000" i="1">
                        <a:solidFill>
                          <a:prstClr val="black"/>
                        </a:solidFill>
                        <a:latin typeface="Cambria Math"/>
                      </a:rPr>
                      <m:t>𝒗</m:t>
                    </m:r>
                    <m:r>
                      <a:rPr lang="fr-CH" sz="2000" i="1" baseline="-25000">
                        <a:solidFill>
                          <a:prstClr val="black"/>
                        </a:solidFill>
                        <a:latin typeface="Cambria Math"/>
                      </a:rPr>
                      <m:t>𝑳</m:t>
                    </m:r>
                  </m:oMath>
                </a14:m>
                <a:r>
                  <a:rPr lang="fr-CH" sz="2000" baseline="-250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fr-CH" sz="2000" baseline="30000" dirty="0">
                    <a:solidFill>
                      <a:prstClr val="black"/>
                    </a:solidFill>
                    <a:latin typeface="Calibri"/>
                  </a:rPr>
                  <a:t>c  </a:t>
                </a:r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sin</a:t>
                </a:r>
                <a:r>
                  <a:rPr lang="fr-CH" sz="2000" dirty="0">
                    <a:solidFill>
                      <a:prstClr val="black"/>
                    </a:solidFill>
                    <a:latin typeface="Calibri"/>
                    <a:sym typeface="Symbol"/>
                  </a:rPr>
                  <a:t></a:t>
                </a:r>
                <a:endParaRPr lang="fr-CH" sz="2000" baseline="-250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919" y="1194103"/>
                <a:ext cx="2856295" cy="437877"/>
              </a:xfrm>
              <a:prstGeom prst="rect">
                <a:avLst/>
              </a:prstGeom>
              <a:blipFill>
                <a:blip r:embed="rId4"/>
                <a:stretch>
                  <a:fillRect t="-2778" r="-1279" b="-236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442590" y="532382"/>
                <a:ext cx="3427541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000" i="1">
                        <a:solidFill>
                          <a:prstClr val="black"/>
                        </a:solidFill>
                        <a:latin typeface="Cambria Math"/>
                      </a:rPr>
                      <m:t>𝒗</m:t>
                    </m:r>
                  </m:oMath>
                </a14:m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 = light mass </a:t>
                </a:r>
                <a:r>
                  <a:rPr lang="fr-CH" sz="2000" dirty="0" err="1">
                    <a:solidFill>
                      <a:prstClr val="black"/>
                    </a:solidFill>
                    <a:latin typeface="Calibri"/>
                  </a:rPr>
                  <a:t>eigenstate</a:t>
                </a:r>
                <a:endParaRPr lang="fr-CH" sz="2000" dirty="0">
                  <a:solidFill>
                    <a:prstClr val="black"/>
                  </a:solidFill>
                  <a:latin typeface="Calibri"/>
                </a:endParaRPr>
              </a:p>
              <a:p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N = </a:t>
                </a:r>
                <a:r>
                  <a:rPr lang="fr-CH" sz="2000" dirty="0" err="1">
                    <a:solidFill>
                      <a:prstClr val="black"/>
                    </a:solidFill>
                    <a:latin typeface="Calibri"/>
                  </a:rPr>
                  <a:t>heavy</a:t>
                </a:r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 mass </a:t>
                </a:r>
                <a:r>
                  <a:rPr lang="fr-CH" sz="2000" dirty="0" err="1" smtClean="0">
                    <a:solidFill>
                      <a:prstClr val="black"/>
                    </a:solidFill>
                    <a:latin typeface="Calibri"/>
                  </a:rPr>
                  <a:t>eigenstate</a:t>
                </a:r>
                <a:r>
                  <a:rPr lang="fr-CH" sz="2000" dirty="0" smtClean="0">
                    <a:solidFill>
                      <a:prstClr val="black"/>
                    </a:solidFill>
                    <a:latin typeface="Calibri"/>
                  </a:rPr>
                  <a:t> HNL</a:t>
                </a:r>
                <a:endParaRPr lang="fr-CH" sz="2000" dirty="0">
                  <a:solidFill>
                    <a:prstClr val="black"/>
                  </a:solidFill>
                  <a:latin typeface="Calibri"/>
                </a:endParaRPr>
              </a:p>
              <a:p>
                <a:r>
                  <a:rPr lang="fr-CH" sz="2000" dirty="0">
                    <a:solidFill>
                      <a:prstClr val="black"/>
                    </a:solidFill>
                    <a:latin typeface="Calibri"/>
                    <a:sym typeface="Symbol"/>
                  </a:rPr>
                  <a:t> </a:t>
                </a:r>
                <a14:m>
                  <m:oMath xmlns:m="http://schemas.openxmlformats.org/officeDocument/2006/math">
                    <m:r>
                      <a:rPr lang="fr-CH" sz="2000" i="1">
                        <a:solidFill>
                          <a:prstClr val="black"/>
                        </a:solidFill>
                        <a:latin typeface="Cambria Math"/>
                      </a:rPr>
                      <m:t>𝒗</m:t>
                    </m:r>
                    <m:r>
                      <a:rPr lang="fr-CH" sz="2000" i="1" baseline="-25000">
                        <a:solidFill>
                          <a:prstClr val="black"/>
                        </a:solidFill>
                        <a:latin typeface="Cambria Math"/>
                      </a:rPr>
                      <m:t>𝑳</m:t>
                    </m:r>
                  </m:oMath>
                </a14:m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 , active neutrino </a:t>
                </a:r>
              </a:p>
              <a:p>
                <a:r>
                  <a:rPr lang="fr-CH" sz="2000" dirty="0" err="1">
                    <a:solidFill>
                      <a:prstClr val="black"/>
                    </a:solidFill>
                    <a:latin typeface="Calibri"/>
                  </a:rPr>
                  <a:t>which</a:t>
                </a:r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 couples to  </a:t>
                </a:r>
                <a:r>
                  <a:rPr lang="fr-CH" sz="2000" dirty="0" err="1">
                    <a:solidFill>
                      <a:prstClr val="black"/>
                    </a:solidFill>
                    <a:latin typeface="Calibri"/>
                  </a:rPr>
                  <a:t>weak</a:t>
                </a:r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 inter.</a:t>
                </a:r>
              </a:p>
              <a:p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and </a:t>
                </a:r>
                <a:r>
                  <a:rPr lang="fr-CH" sz="2000" dirty="0">
                    <a:solidFill>
                      <a:prstClr val="black"/>
                    </a:solidFill>
                    <a:sym typeface="Symbol"/>
                  </a:rPr>
                  <a:t> </a:t>
                </a:r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N</a:t>
                </a:r>
                <a:r>
                  <a:rPr lang="fr-CH" sz="2000" baseline="-25000" dirty="0">
                    <a:solidFill>
                      <a:prstClr val="black"/>
                    </a:solidFill>
                    <a:latin typeface="Calibri"/>
                  </a:rPr>
                  <a:t>R</a:t>
                </a:r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, </a:t>
                </a:r>
                <a:r>
                  <a:rPr lang="fr-CH" sz="2000" dirty="0" err="1">
                    <a:solidFill>
                      <a:prstClr val="black"/>
                    </a:solidFill>
                    <a:latin typeface="Calibri"/>
                  </a:rPr>
                  <a:t>which</a:t>
                </a:r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fr-CH" sz="2000" dirty="0" err="1">
                    <a:solidFill>
                      <a:prstClr val="black"/>
                    </a:solidFill>
                    <a:latin typeface="Calibri"/>
                  </a:rPr>
                  <a:t>does’nt</a:t>
                </a:r>
                <a:r>
                  <a:rPr lang="fr-CH" sz="2000" dirty="0">
                    <a:solidFill>
                      <a:prstClr val="black"/>
                    </a:solidFill>
                    <a:latin typeface="Calibri"/>
                  </a:rPr>
                  <a:t>.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590" y="532382"/>
                <a:ext cx="3427541" cy="1631216"/>
              </a:xfrm>
              <a:prstGeom prst="rect">
                <a:avLst/>
              </a:prstGeom>
              <a:blipFill>
                <a:blip r:embed="rId5"/>
                <a:stretch>
                  <a:fillRect l="-1957" t="-1866" r="-1068" b="-55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45920" y="744865"/>
                <a:ext cx="2133600" cy="156837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i="1" dirty="0">
                    <a:solidFill>
                      <a:prstClr val="black"/>
                    </a:solidFill>
                  </a:rPr>
                  <a:t>one</a:t>
                </a:r>
                <a:r>
                  <a:rPr lang="fr-CH" dirty="0">
                    <a:solidFill>
                      <a:prstClr val="black"/>
                    </a:solidFill>
                  </a:rPr>
                  <a:t> </a:t>
                </a:r>
                <a:r>
                  <a:rPr lang="fr-CH" dirty="0" err="1">
                    <a:solidFill>
                      <a:prstClr val="black"/>
                    </a:solidFill>
                  </a:rPr>
                  <a:t>family</a:t>
                </a:r>
                <a:r>
                  <a:rPr lang="fr-CH" dirty="0">
                    <a:solidFill>
                      <a:prstClr val="black"/>
                    </a:solidFill>
                  </a:rPr>
                  <a:t> </a:t>
                </a:r>
                <a:r>
                  <a:rPr lang="fr-CH" dirty="0" err="1">
                    <a:solidFill>
                      <a:prstClr val="black"/>
                    </a:solidFill>
                  </a:rPr>
                  <a:t>see-saw</a:t>
                </a:r>
                <a:r>
                  <a:rPr lang="fr-CH" dirty="0">
                    <a:solidFill>
                      <a:prstClr val="black"/>
                    </a:solidFill>
                    <a:latin typeface="Calibri"/>
                    <a:sym typeface="Symbol"/>
                  </a:rPr>
                  <a:t> :</a:t>
                </a:r>
              </a:p>
              <a:p>
                <a:r>
                  <a:rPr lang="fr-CH" dirty="0">
                    <a:solidFill>
                      <a:prstClr val="black"/>
                    </a:solidFill>
                    <a:latin typeface="Calibri"/>
                    <a:sym typeface="Symbol"/>
                  </a:rPr>
                  <a:t>  </a:t>
                </a:r>
                <a:r>
                  <a:rPr lang="fr-CH" dirty="0">
                    <a:solidFill>
                      <a:prstClr val="black"/>
                    </a:solidFill>
                    <a:latin typeface="Calibri"/>
                  </a:rPr>
                  <a:t>(</a:t>
                </a:r>
                <a:r>
                  <a:rPr lang="fr-CH" dirty="0" err="1">
                    <a:solidFill>
                      <a:prstClr val="black"/>
                    </a:solidFill>
                    <a:latin typeface="Calibri"/>
                  </a:rPr>
                  <a:t>m</a:t>
                </a:r>
                <a:r>
                  <a:rPr lang="fr-CH" baseline="-25000" dirty="0" err="1">
                    <a:solidFill>
                      <a:prstClr val="black"/>
                    </a:solidFill>
                    <a:latin typeface="Calibri"/>
                  </a:rPr>
                  <a:t>D</a:t>
                </a:r>
                <a:r>
                  <a:rPr lang="fr-CH" dirty="0">
                    <a:solidFill>
                      <a:prstClr val="black"/>
                    </a:solidFill>
                    <a:latin typeface="Calibri"/>
                  </a:rPr>
                  <a:t>/M)</a:t>
                </a:r>
              </a:p>
              <a:p>
                <a14:m>
                  <m:oMath xmlns:m="http://schemas.openxmlformats.org/officeDocument/2006/math">
                    <m:r>
                      <a:rPr lang="fr-CH" i="1">
                        <a:solidFill>
                          <a:prstClr val="black"/>
                        </a:solidFill>
                        <a:latin typeface="Cambria Math"/>
                      </a:rPr>
                      <m:t>𝒎</m:t>
                    </m:r>
                    <m:r>
                      <a:rPr lang="fr-CH" i="1" baseline="-25000">
                        <a:solidFill>
                          <a:prstClr val="black"/>
                        </a:solidFill>
                        <a:latin typeface="Cambria Math"/>
                      </a:rPr>
                      <m:t>𝒗</m:t>
                    </m:r>
                  </m:oMath>
                </a14:m>
                <a:r>
                  <a:rPr lang="fr-CH" baseline="-25000" dirty="0">
                    <a:solidFill>
                      <a:prstClr val="black"/>
                    </a:solidFill>
                  </a:rPr>
                  <a:t> </a:t>
                </a:r>
                <a:r>
                  <a:rPr lang="fr-CH" dirty="0">
                    <a:solidFill>
                      <a:prstClr val="black"/>
                    </a:solidFill>
                    <a:sym typeface="Symbol"/>
                  </a:rPr>
                  <a:t></a:t>
                </a:r>
                <a:r>
                  <a:rPr lang="fr-CH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𝒎</m:t>
                        </m:r>
                        <m:r>
                          <a:rPr lang="fr-CH" i="1" baseline="-25000">
                            <a:solidFill>
                              <a:prstClr val="black"/>
                            </a:solidFill>
                            <a:latin typeface="Cambria Math"/>
                          </a:rPr>
                          <m:t>𝑫</m:t>
                        </m:r>
                        <m:r>
                          <a:rPr lang="fr-CH" i="1" baseline="30000">
                            <a:solidFill>
                              <a:prstClr val="black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fr-CH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𝑴</m:t>
                        </m:r>
                      </m:den>
                    </m:f>
                  </m:oMath>
                </a14:m>
                <a:r>
                  <a:rPr lang="fr-CH" dirty="0">
                    <a:solidFill>
                      <a:prstClr val="black"/>
                    </a:solidFill>
                  </a:rPr>
                  <a:t> </a:t>
                </a:r>
                <a:r>
                  <a:rPr lang="fr-CH" baseline="-25000" dirty="0">
                    <a:solidFill>
                      <a:prstClr val="black"/>
                    </a:solidFill>
                  </a:rPr>
                  <a:t> </a:t>
                </a:r>
              </a:p>
              <a:p>
                <a:r>
                  <a:rPr lang="fr-CH" i="1" dirty="0">
                    <a:solidFill>
                      <a:prstClr val="black"/>
                    </a:solidFill>
                  </a:rPr>
                  <a:t>m</a:t>
                </a:r>
                <a:r>
                  <a:rPr lang="fr-CH" baseline="-25000" dirty="0">
                    <a:solidFill>
                      <a:prstClr val="black"/>
                    </a:solidFill>
                  </a:rPr>
                  <a:t>N </a:t>
                </a:r>
                <a:r>
                  <a:rPr lang="fr-CH" dirty="0">
                    <a:solidFill>
                      <a:prstClr val="black"/>
                    </a:solidFill>
                    <a:sym typeface="Symbol"/>
                  </a:rPr>
                  <a:t></a:t>
                </a:r>
                <a:r>
                  <a:rPr lang="fr-CH" dirty="0">
                    <a:solidFill>
                      <a:prstClr val="black"/>
                    </a:solidFill>
                  </a:rPr>
                  <a:t> M  </a:t>
                </a:r>
              </a:p>
              <a:p>
                <a:r>
                  <a:rPr lang="fr-CH" dirty="0">
                    <a:solidFill>
                      <a:prstClr val="black"/>
                    </a:solidFill>
                    <a:sym typeface="Symbol"/>
                  </a:rPr>
                  <a:t>|U|</a:t>
                </a:r>
                <a:r>
                  <a:rPr lang="fr-CH" baseline="30000" dirty="0">
                    <a:solidFill>
                      <a:prstClr val="black"/>
                    </a:solidFill>
                    <a:sym typeface="Symbol"/>
                  </a:rPr>
                  <a:t>2</a:t>
                </a:r>
                <a:r>
                  <a:rPr lang="fr-CH" dirty="0">
                    <a:solidFill>
                      <a:prstClr val="black"/>
                    </a:solidFill>
                    <a:sym typeface="Symbol"/>
                  </a:rPr>
                  <a:t>  </a:t>
                </a:r>
                <a:r>
                  <a:rPr lang="fr-CH" baseline="30000" dirty="0">
                    <a:solidFill>
                      <a:prstClr val="black"/>
                    </a:solidFill>
                    <a:sym typeface="Symbol"/>
                  </a:rPr>
                  <a:t>2</a:t>
                </a:r>
                <a:r>
                  <a:rPr lang="fr-CH" dirty="0">
                    <a:solidFill>
                      <a:prstClr val="black"/>
                    </a:solidFill>
                    <a:sym typeface="Symbol"/>
                  </a:rPr>
                  <a:t>  </a:t>
                </a:r>
                <a14:m>
                  <m:oMath xmlns:m="http://schemas.openxmlformats.org/officeDocument/2006/math">
                    <m:r>
                      <a:rPr lang="fr-CH" i="1">
                        <a:solidFill>
                          <a:prstClr val="black"/>
                        </a:solidFill>
                        <a:latin typeface="Cambria Math"/>
                      </a:rPr>
                      <m:t>𝒎</m:t>
                    </m:r>
                    <m:r>
                      <a:rPr lang="fr-CH" i="1" baseline="-25000">
                        <a:solidFill>
                          <a:prstClr val="black"/>
                        </a:solidFill>
                        <a:latin typeface="Cambria Math"/>
                      </a:rPr>
                      <m:t>𝒗</m:t>
                    </m:r>
                    <m:r>
                      <a:rPr lang="fr-CH" i="1" baseline="-250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fr-CH" dirty="0">
                    <a:solidFill>
                      <a:prstClr val="black"/>
                    </a:solidFill>
                  </a:rPr>
                  <a:t>/</a:t>
                </a:r>
                <a:r>
                  <a:rPr lang="fr-CH" i="1" dirty="0">
                    <a:solidFill>
                      <a:prstClr val="black"/>
                    </a:solidFill>
                  </a:rPr>
                  <a:t> m</a:t>
                </a:r>
                <a:r>
                  <a:rPr lang="fr-CH" baseline="-25000" dirty="0">
                    <a:solidFill>
                      <a:prstClr val="black"/>
                    </a:solidFill>
                  </a:rPr>
                  <a:t>N</a:t>
                </a:r>
                <a:endParaRPr lang="fr-CH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0" y="744865"/>
                <a:ext cx="2133600" cy="1568378"/>
              </a:xfrm>
              <a:prstGeom prst="rect">
                <a:avLst/>
              </a:prstGeom>
              <a:blipFill>
                <a:blip r:embed="rId6"/>
                <a:stretch>
                  <a:fillRect l="-1989" t="-1544" b="-5019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00478" y="1995723"/>
                <a:ext cx="2629566" cy="426463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000" i="1">
                        <a:solidFill>
                          <a:prstClr val="black"/>
                        </a:solidFill>
                        <a:latin typeface="Cambria Math"/>
                      </a:rPr>
                      <m:t>𝒗</m:t>
                    </m:r>
                    <m:r>
                      <a:rPr lang="fr-CH" sz="2000" i="1" baseline="-25000">
                        <a:solidFill>
                          <a:prstClr val="black"/>
                        </a:solidFill>
                        <a:latin typeface="Cambria Math"/>
                      </a:rPr>
                      <m:t>𝑳</m:t>
                    </m:r>
                    <m:r>
                      <a:rPr lang="fr-CH" sz="2000" i="1">
                        <a:solidFill>
                          <a:prstClr val="black"/>
                        </a:solidFill>
                        <a:latin typeface="Cambria Math"/>
                      </a:rPr>
                      <m:t>= </m:t>
                    </m:r>
                    <m:r>
                      <a:rPr lang="fr-CH" sz="2000" i="1">
                        <a:solidFill>
                          <a:prstClr val="black"/>
                        </a:solidFill>
                        <a:latin typeface="Cambria Math"/>
                      </a:rPr>
                      <m:t>𝒗</m:t>
                    </m:r>
                  </m:oMath>
                </a14:m>
                <a:r>
                  <a:rPr lang="fr-CH" sz="2000" baseline="-25000" dirty="0">
                    <a:solidFill>
                      <a:prstClr val="black"/>
                    </a:solidFill>
                  </a:rPr>
                  <a:t> </a:t>
                </a:r>
                <a:r>
                  <a:rPr lang="fr-CH" sz="2000" dirty="0">
                    <a:solidFill>
                      <a:prstClr val="black"/>
                    </a:solidFill>
                  </a:rPr>
                  <a:t>cos</a:t>
                </a:r>
                <a:r>
                  <a:rPr lang="fr-CH" sz="2000" dirty="0">
                    <a:solidFill>
                      <a:prstClr val="black"/>
                    </a:solidFill>
                    <a:sym typeface="Symbol"/>
                  </a:rPr>
                  <a:t> 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2000">
                            <a:solidFill>
                              <a:prstClr val="black"/>
                            </a:solidFill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fr-CH" sz="200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</m:sub>
                      <m:sup/>
                    </m:sSubSup>
                    <m:r>
                      <m:rPr>
                        <m:sty m:val="p"/>
                      </m:rPr>
                      <a:rPr lang="fr-CH" sz="2000">
                        <a:solidFill>
                          <a:prstClr val="black"/>
                        </a:solidFill>
                        <a:latin typeface="Cambria Math"/>
                      </a:rPr>
                      <m:t>sin</m:t>
                    </m:r>
                  </m:oMath>
                </a14:m>
                <a:r>
                  <a:rPr lang="fr-CH" sz="2000" dirty="0">
                    <a:solidFill>
                      <a:prstClr val="black"/>
                    </a:solidFill>
                    <a:sym typeface="Symbol"/>
                  </a:rPr>
                  <a:t></a:t>
                </a:r>
                <a:endParaRPr lang="fr-CH" sz="2000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478" y="1995723"/>
                <a:ext cx="2629566" cy="426463"/>
              </a:xfrm>
              <a:prstGeom prst="rect">
                <a:avLst/>
              </a:prstGeom>
              <a:blipFill>
                <a:blip r:embed="rId7"/>
                <a:stretch>
                  <a:fillRect t="-2857" r="-1624" b="-2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892801" y="1723136"/>
            <a:ext cx="354359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dirty="0" err="1">
                <a:solidFill>
                  <a:prstClr val="black"/>
                </a:solidFill>
                <a:latin typeface="Calibri"/>
              </a:rPr>
              <a:t>what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produced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in W, Z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decays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: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505760" y="2497551"/>
            <a:ext cx="10126757" cy="3908762"/>
          </a:xfrm>
          <a:prstGeom prst="rect">
            <a:avLst/>
          </a:prstGeom>
          <a:solidFill>
            <a:schemeClr val="bg1"/>
          </a:solidFill>
          <a:ln w="76200" cmpd="thinThick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fr-CH" dirty="0">
                <a:solidFill>
                  <a:prstClr val="black"/>
                </a:solidFill>
                <a:latin typeface="Calibri"/>
              </a:rPr>
              <a:t>--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mixing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active neutrinos leads to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various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observable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consequences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in High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E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nergy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experiments</a:t>
            </a:r>
            <a:endParaRPr lang="fr-CH" dirty="0" smtClean="0">
              <a:solidFill>
                <a:prstClr val="black"/>
              </a:solidFill>
              <a:latin typeface="Calibri"/>
            </a:endParaRPr>
          </a:p>
          <a:p>
            <a:r>
              <a:rPr lang="fr-CH" dirty="0" smtClean="0">
                <a:solidFill>
                  <a:prstClr val="black"/>
                </a:solidFill>
                <a:latin typeface="Calibri"/>
              </a:rPr>
              <a:t>  </a:t>
            </a:r>
          </a:p>
          <a:p>
            <a:r>
              <a:rPr lang="fr-CH" dirty="0" smtClean="0">
                <a:solidFill>
                  <a:prstClr val="black"/>
                </a:solidFill>
                <a:latin typeface="Calibri"/>
              </a:rPr>
              <a:t>If 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N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not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too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heavy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it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will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decay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in the detector </a:t>
            </a:r>
            <a:r>
              <a:rPr lang="en-CH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POTENTIAL FOR DIRECT DISCOVERY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 </a:t>
            </a:r>
          </a:p>
          <a:p>
            <a:endParaRPr lang="fr-CH" dirty="0">
              <a:solidFill>
                <a:prstClr val="black"/>
              </a:solidFill>
              <a:latin typeface="Calibri"/>
            </a:endParaRPr>
          </a:p>
          <a:p>
            <a:r>
              <a:rPr lang="fr-CH" dirty="0" smtClean="0">
                <a:solidFill>
                  <a:prstClr val="black"/>
                </a:solidFill>
                <a:latin typeface="Calibri"/>
              </a:rPr>
              <a:t>If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it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too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heavy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to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be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produced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endParaRPr lang="fr-CH" dirty="0">
              <a:solidFill>
                <a:prstClr val="black"/>
              </a:solidFill>
              <a:latin typeface="Calibri"/>
            </a:endParaRPr>
          </a:p>
          <a:p>
            <a:r>
              <a:rPr lang="fr-CH" dirty="0">
                <a:solidFill>
                  <a:prstClr val="black"/>
                </a:solidFill>
                <a:latin typeface="Calibri"/>
              </a:rPr>
              <a:t>         </a:t>
            </a:r>
            <a:r>
              <a:rPr lang="fr-CH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PMNS matrix </a:t>
            </a:r>
            <a:r>
              <a:rPr lang="fr-CH" dirty="0" err="1">
                <a:solidFill>
                  <a:prstClr val="black"/>
                </a:solidFill>
                <a:latin typeface="Calibri"/>
              </a:rPr>
              <a:t>unitarity</a:t>
            </a:r>
            <a:r>
              <a:rPr lang="fr-CH" dirty="0">
                <a:solidFill>
                  <a:prstClr val="black"/>
                </a:solidFill>
                <a:latin typeface="Calibri"/>
              </a:rPr>
              <a:t> violation </a:t>
            </a:r>
            <a:r>
              <a:rPr lang="fr-CH" dirty="0">
                <a:solidFill>
                  <a:prstClr val="black"/>
                </a:solidFill>
                <a:latin typeface="Calibri"/>
                <a:sym typeface="Symbol"/>
              </a:rPr>
              <a:t>and </a:t>
            </a:r>
            <a:r>
              <a:rPr lang="fr-CH" dirty="0" err="1">
                <a:solidFill>
                  <a:srgbClr val="C00000"/>
                </a:solidFill>
                <a:latin typeface="Calibri"/>
                <a:sym typeface="Symbol"/>
              </a:rPr>
              <a:t>deficit</a:t>
            </a:r>
            <a:r>
              <a:rPr lang="fr-CH" dirty="0">
                <a:solidFill>
                  <a:srgbClr val="C00000"/>
                </a:solidFill>
                <a:latin typeface="Calibri"/>
                <a:sym typeface="Symbol"/>
              </a:rPr>
              <a:t> in Z «invisible» </a:t>
            </a:r>
            <a:r>
              <a:rPr lang="fr-CH" dirty="0" err="1" smtClean="0">
                <a:solidFill>
                  <a:srgbClr val="C00000"/>
                </a:solidFill>
                <a:latin typeface="Calibri"/>
                <a:sym typeface="Symbol"/>
              </a:rPr>
              <a:t>width</a:t>
            </a:r>
            <a:endParaRPr lang="fr-CH" dirty="0">
              <a:solidFill>
                <a:srgbClr val="C00000"/>
              </a:solidFill>
              <a:latin typeface="Calibri"/>
              <a:sym typeface="Symbol"/>
            </a:endParaRPr>
          </a:p>
          <a:p>
            <a:r>
              <a:rPr lang="fr-CH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   </a:t>
            </a:r>
            <a:r>
              <a:rPr lang="fr-CH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fr-CH" dirty="0">
                <a:solidFill>
                  <a:prstClr val="black"/>
                </a:solidFill>
                <a:latin typeface="Calibri"/>
                <a:sym typeface="Symbol"/>
              </a:rPr>
              <a:t>violation of </a:t>
            </a:r>
            <a:r>
              <a:rPr lang="fr-CH" dirty="0" err="1">
                <a:solidFill>
                  <a:prstClr val="black"/>
                </a:solidFill>
                <a:latin typeface="Calibri"/>
                <a:sym typeface="Symbol"/>
              </a:rPr>
              <a:t>unitarity</a:t>
            </a:r>
            <a:r>
              <a:rPr lang="fr-CH" dirty="0">
                <a:solidFill>
                  <a:prstClr val="black"/>
                </a:solidFill>
                <a:latin typeface="Calibri"/>
                <a:sym typeface="Symbol"/>
              </a:rPr>
              <a:t> and lepton </a:t>
            </a:r>
            <a:r>
              <a:rPr lang="fr-CH" dirty="0" err="1">
                <a:solidFill>
                  <a:prstClr val="black"/>
                </a:solidFill>
                <a:latin typeface="Calibri"/>
                <a:sym typeface="Symbol"/>
              </a:rPr>
              <a:t>universality</a:t>
            </a:r>
            <a:r>
              <a:rPr lang="fr-CH" dirty="0">
                <a:solidFill>
                  <a:prstClr val="black"/>
                </a:solidFill>
                <a:latin typeface="Calibri"/>
                <a:sym typeface="Symbol"/>
              </a:rPr>
              <a:t> in </a:t>
            </a:r>
            <a:r>
              <a:rPr lang="fr-CH" dirty="0">
                <a:solidFill>
                  <a:srgbClr val="C00000"/>
                </a:solidFill>
                <a:latin typeface="Calibri"/>
                <a:sym typeface="Symbol"/>
              </a:rPr>
              <a:t>Z, W or </a:t>
            </a:r>
            <a:r>
              <a:rPr lang="fr-CH" sz="2000" dirty="0">
                <a:solidFill>
                  <a:srgbClr val="C00000"/>
                </a:solidFill>
                <a:latin typeface="Calibri"/>
                <a:sym typeface="Symbol"/>
              </a:rPr>
              <a:t></a:t>
            </a:r>
            <a:r>
              <a:rPr lang="fr-CH" dirty="0">
                <a:solidFill>
                  <a:srgbClr val="C00000"/>
                </a:solidFill>
                <a:latin typeface="Calibri"/>
                <a:sym typeface="Symbol"/>
              </a:rPr>
              <a:t>  </a:t>
            </a:r>
            <a:r>
              <a:rPr lang="fr-CH" dirty="0" err="1">
                <a:solidFill>
                  <a:srgbClr val="C00000"/>
                </a:solidFill>
                <a:latin typeface="Calibri"/>
                <a:sym typeface="Symbol"/>
              </a:rPr>
              <a:t>decays</a:t>
            </a:r>
            <a:r>
              <a:rPr lang="fr-CH" dirty="0">
                <a:solidFill>
                  <a:srgbClr val="C00000"/>
                </a:solidFill>
                <a:latin typeface="Calibri"/>
                <a:sym typeface="Symbol"/>
              </a:rPr>
              <a:t> </a:t>
            </a:r>
            <a:endParaRPr lang="fr-CH" dirty="0" smtClean="0">
              <a:solidFill>
                <a:srgbClr val="C00000"/>
              </a:solidFill>
              <a:latin typeface="Calibri"/>
              <a:sym typeface="Symbol"/>
            </a:endParaRPr>
          </a:p>
          <a:p>
            <a:r>
              <a:rPr lang="fr-CH" dirty="0">
                <a:solidFill>
                  <a:srgbClr val="C00000"/>
                </a:solidFill>
                <a:latin typeface="Calibri"/>
                <a:sym typeface="Symbol"/>
              </a:rPr>
              <a:t> </a:t>
            </a:r>
            <a:r>
              <a:rPr lang="fr-CH" dirty="0" smtClean="0">
                <a:solidFill>
                  <a:srgbClr val="C00000"/>
                </a:solidFill>
                <a:latin typeface="Calibri"/>
                <a:sym typeface="Symbol"/>
              </a:rPr>
              <a:t>        </a:t>
            </a:r>
            <a:r>
              <a:rPr lang="en-CH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 EW observables that contain neutrinos are modified,  </a:t>
            </a:r>
            <a:r>
              <a:rPr lang="en-US" b="1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G</a:t>
            </a:r>
            <a:r>
              <a:rPr lang="en-US" b="1" baseline="-25000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F </a:t>
            </a:r>
            <a:r>
              <a:rPr lang="en-US" b="1" dirty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in particular </a:t>
            </a:r>
            <a:r>
              <a:rPr lang="en-CH" b="1" dirty="0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</a:t>
            </a:r>
            <a:r>
              <a:rPr lang="en-US" b="1" dirty="0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 e </a:t>
            </a:r>
            <a:r>
              <a:rPr lang="en-CH" b="1" dirty="0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</a:t>
            </a:r>
            <a:r>
              <a:rPr lang="en-US" b="1" baseline="-25000" dirty="0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e </a:t>
            </a:r>
            <a:r>
              <a:rPr lang="en-CH" b="1" dirty="0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</a:t>
            </a:r>
            <a:r>
              <a:rPr lang="en-CH" b="1" baseline="-25000" dirty="0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</a:t>
            </a:r>
            <a:endParaRPr lang="en-US" b="1" baseline="-25000" dirty="0" smtClean="0">
              <a:solidFill>
                <a:srgbClr val="C00000"/>
              </a:solidFill>
              <a:latin typeface="Calibri"/>
              <a:sym typeface="Wingdings" panose="05000000000000000000" pitchFamily="2" charset="2"/>
            </a:endParaRPr>
          </a:p>
          <a:p>
            <a:r>
              <a:rPr lang="en-US" baseline="-25000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                                       </a:t>
            </a:r>
            <a:r>
              <a:rPr lang="en-CH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 affect prediction of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both </a:t>
            </a:r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{</a:t>
            </a:r>
            <a:r>
              <a:rPr lang="en-CH" dirty="0" smtClean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G</a:t>
            </a:r>
            <a:r>
              <a:rPr lang="en-US" baseline="-25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F  </a:t>
            </a:r>
            <a:r>
              <a:rPr lang="en-US" dirty="0" err="1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m</a:t>
            </a:r>
            <a:r>
              <a:rPr lang="en-US" baseline="-25000" dirty="0" err="1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Z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} </a:t>
            </a:r>
            <a:r>
              <a:rPr lang="en-CH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 sin</a:t>
            </a:r>
            <a:r>
              <a:rPr lang="en-US" baseline="30000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2</a:t>
            </a:r>
            <a:r>
              <a:rPr lang="en-CH" dirty="0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</a:t>
            </a:r>
            <a:r>
              <a:rPr lang="en-US" baseline="-25000" dirty="0" err="1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W</a:t>
            </a:r>
            <a:r>
              <a:rPr lang="en-US" baseline="30000" dirty="0" err="1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eff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, </a:t>
            </a:r>
            <a:r>
              <a:rPr lang="en-US" dirty="0" err="1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m</a:t>
            </a:r>
            <a:r>
              <a:rPr lang="en-US" baseline="-25000" dirty="0" err="1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W</a:t>
            </a:r>
            <a:r>
              <a:rPr lang="en-US" baseline="-25000" dirty="0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  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and all that follows</a:t>
            </a:r>
            <a:endParaRPr lang="en-US" baseline="-25000" dirty="0" smtClean="0">
              <a:solidFill>
                <a:srgbClr val="C00000"/>
              </a:solidFill>
              <a:latin typeface="Calibri"/>
              <a:sym typeface="Symbol" panose="05050102010706020507" pitchFamily="18" charset="2"/>
            </a:endParaRPr>
          </a:p>
          <a:p>
            <a:r>
              <a:rPr lang="en-US" baseline="-25000" dirty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 </a:t>
            </a:r>
            <a:r>
              <a:rPr lang="en-US" baseline="-25000" dirty="0" smtClean="0">
                <a:solidFill>
                  <a:srgbClr val="C00000"/>
                </a:solidFill>
                <a:latin typeface="Calibri"/>
                <a:sym typeface="Symbol" panose="05050102010706020507" pitchFamily="18" charset="2"/>
              </a:rPr>
              <a:t>                                      </a:t>
            </a:r>
            <a:r>
              <a:rPr lang="en-CH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 tau life time </a:t>
            </a:r>
            <a:br>
              <a:rPr lang="en-US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                          </a:t>
            </a:r>
            <a:r>
              <a:rPr lang="en-CH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N</a:t>
            </a:r>
            <a:r>
              <a:rPr lang="en-US" baseline="-25000" dirty="0" err="1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v</a:t>
            </a:r>
            <a:r>
              <a:rPr lang="en-US" baseline="-25000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&lt; 3 </a:t>
            </a:r>
            <a:endParaRPr lang="en-US" baseline="-25000" dirty="0">
              <a:solidFill>
                <a:srgbClr val="C00000"/>
              </a:solidFill>
              <a:latin typeface="Calibri"/>
              <a:sym typeface="Wingdings" panose="05000000000000000000" pitchFamily="2" charset="2"/>
            </a:endParaRPr>
          </a:p>
          <a:p>
            <a:endParaRPr lang="fr-CH" baseline="-25000" dirty="0">
              <a:solidFill>
                <a:prstClr val="black"/>
              </a:solidFill>
              <a:latin typeface="Calibri"/>
              <a:sym typeface="Symbol"/>
            </a:endParaRPr>
          </a:p>
          <a:p>
            <a:r>
              <a:rPr lang="fr-CH" dirty="0">
                <a:solidFill>
                  <a:prstClr val="black"/>
                </a:solidFill>
                <a:latin typeface="Calibri"/>
                <a:sym typeface="Symbol"/>
              </a:rPr>
              <a:t>         -- </a:t>
            </a:r>
            <a:r>
              <a:rPr lang="fr-CH" dirty="0" err="1" smtClean="0">
                <a:solidFill>
                  <a:prstClr val="black"/>
                </a:solidFill>
                <a:latin typeface="Calibri"/>
                <a:sym typeface="Symbol"/>
              </a:rPr>
              <a:t>missing</a:t>
            </a:r>
            <a:r>
              <a:rPr lang="fr-CH" dirty="0" smtClean="0">
                <a:solidFill>
                  <a:prstClr val="black"/>
                </a:solidFill>
                <a:latin typeface="Calibri"/>
                <a:sym typeface="Symbol"/>
              </a:rPr>
              <a:t> neutrino rate </a:t>
            </a:r>
            <a:r>
              <a:rPr lang="fr-CH" dirty="0" err="1" smtClean="0">
                <a:solidFill>
                  <a:prstClr val="black"/>
                </a:solidFill>
                <a:latin typeface="Calibri"/>
                <a:sym typeface="Symbol"/>
              </a:rPr>
              <a:t>is</a:t>
            </a:r>
            <a:r>
              <a:rPr lang="fr-CH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  <a:sym typeface="Symbol"/>
              </a:rPr>
              <a:t>proportional</a:t>
            </a:r>
            <a:r>
              <a:rPr lang="fr-CH" dirty="0" smtClean="0">
                <a:solidFill>
                  <a:prstClr val="black"/>
                </a:solidFill>
                <a:latin typeface="Calibri"/>
                <a:sym typeface="Symbol"/>
              </a:rPr>
              <a:t> to sin</a:t>
            </a:r>
            <a:r>
              <a:rPr lang="fr-CH" baseline="30000" dirty="0" smtClean="0">
                <a:solidFill>
                  <a:prstClr val="black"/>
                </a:solidFill>
                <a:latin typeface="Calibri"/>
                <a:sym typeface="Symbol"/>
              </a:rPr>
              <a:t>2</a:t>
            </a:r>
            <a:r>
              <a:rPr lang="en-CH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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mix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 regardless of HN mass. </a:t>
            </a:r>
            <a:endParaRPr lang="fr-CH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endParaRPr lang="fr-CH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6" descr="lineshape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9235440" y="3577539"/>
            <a:ext cx="2794000" cy="328046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179012" y="5077838"/>
            <a:ext cx="153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B050"/>
                </a:solidFill>
              </a:rPr>
              <a:t>Antusch</a:t>
            </a:r>
            <a:r>
              <a:rPr lang="fr-FR" dirty="0" smtClean="0">
                <a:solidFill>
                  <a:srgbClr val="00B050"/>
                </a:solidFill>
              </a:rPr>
              <a:t>, </a:t>
            </a:r>
            <a:r>
              <a:rPr lang="fr-FR" dirty="0" err="1" smtClean="0">
                <a:solidFill>
                  <a:srgbClr val="00B050"/>
                </a:solidFill>
              </a:rPr>
              <a:t>vdBeij</a:t>
            </a:r>
            <a:r>
              <a:rPr lang="fr-FR" dirty="0" smtClean="0">
                <a:solidFill>
                  <a:srgbClr val="00B050"/>
                </a:solidFill>
              </a:rPr>
              <a:t>...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47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3090474" y="2188723"/>
            <a:ext cx="634535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sym typeface="Wingdings" panose="05000000000000000000" pitchFamily="2" charset="2"/>
              </a:rPr>
              <a:t>POTENTIAL FOR DIRECT </a:t>
            </a:r>
            <a:r>
              <a:rPr lang="en-US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DISCOVERY of HEAVY NEUTRINOS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945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55800" y="2530476"/>
            <a:ext cx="8610600" cy="26019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3401" y="585789"/>
            <a:ext cx="8321675" cy="186213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prstClr val="white"/>
              </a:solidFill>
            </a:endParaRPr>
          </a:p>
        </p:txBody>
      </p:sp>
      <p:sp>
        <p:nvSpPr>
          <p:cNvPr id="150532" name="TextBox 1"/>
          <p:cNvSpPr txBox="1">
            <a:spLocks noChangeArrowheads="1"/>
          </p:cNvSpPr>
          <p:nvPr/>
        </p:nvSpPr>
        <p:spPr bwMode="auto">
          <a:xfrm>
            <a:off x="3431041" y="0"/>
            <a:ext cx="5097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 sz="2400" dirty="0">
                <a:solidFill>
                  <a:prstClr val="black"/>
                </a:solidFill>
              </a:rPr>
              <a:t>RH neutrino </a:t>
            </a:r>
            <a:r>
              <a:rPr lang="fr-CH" altLang="fr-FR" sz="2400" dirty="0" smtClean="0">
                <a:solidFill>
                  <a:prstClr val="black"/>
                </a:solidFill>
              </a:rPr>
              <a:t>production </a:t>
            </a:r>
            <a:r>
              <a:rPr lang="fr-CH" altLang="fr-FR" sz="2400" dirty="0">
                <a:solidFill>
                  <a:prstClr val="black"/>
                </a:solidFill>
              </a:rPr>
              <a:t>in Z </a:t>
            </a:r>
            <a:r>
              <a:rPr lang="fr-CH" altLang="fr-FR" sz="2400" dirty="0" err="1">
                <a:solidFill>
                  <a:prstClr val="black"/>
                </a:solidFill>
              </a:rPr>
              <a:t>decays</a:t>
            </a:r>
            <a:r>
              <a:rPr lang="fr-CH" altLang="fr-FR" sz="2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50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9476" y="896939"/>
            <a:ext cx="76295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TextBox 2"/>
          <p:cNvSpPr txBox="1">
            <a:spLocks noChangeArrowheads="1"/>
          </p:cNvSpPr>
          <p:nvPr/>
        </p:nvSpPr>
        <p:spPr bwMode="auto">
          <a:xfrm>
            <a:off x="1775521" y="1927860"/>
            <a:ext cx="85122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 sz="1600" dirty="0" err="1">
                <a:solidFill>
                  <a:prstClr val="black"/>
                </a:solidFill>
              </a:rPr>
              <a:t>multiply</a:t>
            </a:r>
            <a:r>
              <a:rPr lang="fr-CH" altLang="fr-FR" sz="1600" dirty="0">
                <a:solidFill>
                  <a:prstClr val="black"/>
                </a:solidFill>
              </a:rPr>
              <a:t> by 2 for antineutrino and </a:t>
            </a:r>
            <a:r>
              <a:rPr lang="fr-CH" altLang="fr-FR" sz="1600" dirty="0" err="1">
                <a:solidFill>
                  <a:prstClr val="black"/>
                </a:solidFill>
              </a:rPr>
              <a:t>add</a:t>
            </a:r>
            <a:r>
              <a:rPr lang="fr-CH" altLang="fr-FR" sz="1600" dirty="0">
                <a:solidFill>
                  <a:prstClr val="black"/>
                </a:solidFill>
              </a:rPr>
              <a:t> contributions of  3 neutrino </a:t>
            </a:r>
            <a:r>
              <a:rPr lang="fr-CH" altLang="fr-FR" sz="1600" dirty="0" err="1">
                <a:solidFill>
                  <a:prstClr val="black"/>
                </a:solidFill>
              </a:rPr>
              <a:t>species</a:t>
            </a:r>
            <a:r>
              <a:rPr lang="fr-CH" altLang="fr-FR" sz="1600" dirty="0">
                <a:solidFill>
                  <a:prstClr val="black"/>
                </a:solidFill>
              </a:rPr>
              <a:t> </a:t>
            </a:r>
            <a:r>
              <a:rPr lang="fr-CH" altLang="fr-FR" sz="1600" b="1" dirty="0" smtClean="0">
                <a:solidFill>
                  <a:prstClr val="black"/>
                </a:solidFill>
              </a:rPr>
              <a:t>(</a:t>
            </a:r>
            <a:r>
              <a:rPr lang="en-CH" altLang="fr-FR" sz="16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</a:t>
            </a:r>
            <a:r>
              <a:rPr lang="en-US" altLang="fr-FR" sz="16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CH" altLang="fr-FR" sz="1600" b="1" dirty="0" smtClean="0">
                <a:solidFill>
                  <a:prstClr val="black"/>
                </a:solidFill>
                <a:sym typeface="Symbol" panose="05050102010706020507" pitchFamily="18" charset="2"/>
              </a:rPr>
              <a:t></a:t>
            </a:r>
            <a:r>
              <a:rPr lang="en-US" altLang="fr-FR" sz="1600" b="1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=e,</a:t>
            </a:r>
            <a:r>
              <a:rPr lang="en-CH" altLang="fr-FR" sz="1600" b="1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</a:t>
            </a:r>
            <a:r>
              <a:rPr lang="en-US" altLang="fr-FR" sz="1600" b="1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,</a:t>
            </a:r>
            <a:r>
              <a:rPr lang="en-CH" altLang="fr-FR" sz="1600" b="1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</a:t>
            </a:r>
            <a:r>
              <a:rPr lang="en-US" altLang="fr-FR" sz="1600" b="1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fr-CH" altLang="fr-FR" sz="1600" b="1" dirty="0" smtClean="0">
                <a:solidFill>
                  <a:prstClr val="black"/>
                </a:solidFill>
              </a:rPr>
              <a:t>|U</a:t>
            </a:r>
            <a:r>
              <a:rPr lang="en-CH" altLang="fr-FR" sz="1600" b="1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</a:t>
            </a:r>
            <a:r>
              <a:rPr lang="fr-CH" altLang="fr-FR" sz="1600" b="1" dirty="0" smtClean="0">
                <a:solidFill>
                  <a:prstClr val="black"/>
                </a:solidFill>
              </a:rPr>
              <a:t> |</a:t>
            </a:r>
            <a:r>
              <a:rPr lang="fr-CH" altLang="fr-FR" sz="1600" b="1" baseline="30000" dirty="0" smtClean="0">
                <a:solidFill>
                  <a:prstClr val="black"/>
                </a:solidFill>
              </a:rPr>
              <a:t>2 </a:t>
            </a:r>
            <a:r>
              <a:rPr lang="fr-CH" altLang="fr-FR" sz="1600" b="1" dirty="0" smtClean="0">
                <a:solidFill>
                  <a:prstClr val="black"/>
                </a:solidFill>
              </a:rPr>
              <a:t>) </a:t>
            </a:r>
            <a:endParaRPr lang="fr-CH" altLang="fr-FR" sz="1600" b="1" dirty="0">
              <a:solidFill>
                <a:prstClr val="black"/>
              </a:solidFill>
            </a:endParaRPr>
          </a:p>
        </p:txBody>
      </p:sp>
      <p:sp>
        <p:nvSpPr>
          <p:cNvPr id="150535" name="TextBox 3"/>
          <p:cNvSpPr txBox="1">
            <a:spLocks noChangeArrowheads="1"/>
          </p:cNvSpPr>
          <p:nvPr/>
        </p:nvSpPr>
        <p:spPr bwMode="auto">
          <a:xfrm>
            <a:off x="2154238" y="771525"/>
            <a:ext cx="141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>
                <a:solidFill>
                  <a:prstClr val="black"/>
                </a:solidFill>
              </a:rPr>
              <a:t>Production: </a:t>
            </a:r>
          </a:p>
        </p:txBody>
      </p:sp>
      <p:sp>
        <p:nvSpPr>
          <p:cNvPr id="150536" name="TextBox 4"/>
          <p:cNvSpPr txBox="1">
            <a:spLocks noChangeArrowheads="1"/>
          </p:cNvSpPr>
          <p:nvPr/>
        </p:nvSpPr>
        <p:spPr bwMode="auto">
          <a:xfrm>
            <a:off x="1988777" y="2660832"/>
            <a:ext cx="902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 dirty="0" err="1">
                <a:solidFill>
                  <a:prstClr val="black"/>
                </a:solidFill>
              </a:rPr>
              <a:t>Decay</a:t>
            </a:r>
            <a:r>
              <a:rPr lang="fr-CH" altLang="fr-FR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5053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801" y="2630488"/>
            <a:ext cx="42640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1538" y="3311525"/>
            <a:ext cx="32385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9" name="TextBox 11"/>
          <p:cNvSpPr txBox="1">
            <a:spLocks noChangeArrowheads="1"/>
          </p:cNvSpPr>
          <p:nvPr/>
        </p:nvSpPr>
        <p:spPr bwMode="auto">
          <a:xfrm>
            <a:off x="7315201" y="2890838"/>
            <a:ext cx="1659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>
                <a:solidFill>
                  <a:prstClr val="black"/>
                </a:solidFill>
              </a:rPr>
              <a:t>Decay length: </a:t>
            </a:r>
          </a:p>
        </p:txBody>
      </p:sp>
      <p:sp>
        <p:nvSpPr>
          <p:cNvPr id="150540" name="TextBox 12"/>
          <p:cNvSpPr txBox="1">
            <a:spLocks noChangeArrowheads="1"/>
          </p:cNvSpPr>
          <p:nvPr/>
        </p:nvSpPr>
        <p:spPr bwMode="auto">
          <a:xfrm>
            <a:off x="9183689" y="3392488"/>
            <a:ext cx="492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>
                <a:solidFill>
                  <a:prstClr val="black"/>
                </a:solidFill>
              </a:rPr>
              <a:t>cm</a:t>
            </a:r>
          </a:p>
        </p:txBody>
      </p:sp>
      <p:sp>
        <p:nvSpPr>
          <p:cNvPr id="8" name="Rectangle 7"/>
          <p:cNvSpPr/>
          <p:nvPr/>
        </p:nvSpPr>
        <p:spPr>
          <a:xfrm>
            <a:off x="2724945" y="5288756"/>
            <a:ext cx="7494587" cy="6397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dirty="0">
              <a:solidFill>
                <a:prstClr val="white"/>
              </a:solidFill>
            </a:endParaRPr>
          </a:p>
        </p:txBody>
      </p:sp>
      <p:sp>
        <p:nvSpPr>
          <p:cNvPr id="150542" name="TextBox 14"/>
          <p:cNvSpPr txBox="1">
            <a:spLocks noChangeArrowheads="1"/>
          </p:cNvSpPr>
          <p:nvPr/>
        </p:nvSpPr>
        <p:spPr bwMode="auto">
          <a:xfrm>
            <a:off x="2873376" y="5454650"/>
            <a:ext cx="7484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 dirty="0">
                <a:solidFill>
                  <a:prstClr val="black"/>
                </a:solidFill>
              </a:rPr>
              <a:t>Backgrounds : four fermion:    </a:t>
            </a:r>
            <a:r>
              <a:rPr lang="fr-CH" altLang="fr-FR" dirty="0" err="1">
                <a:solidFill>
                  <a:prstClr val="black"/>
                </a:solidFill>
              </a:rPr>
              <a:t>e+e</a:t>
            </a:r>
            <a:r>
              <a:rPr lang="fr-CH" altLang="fr-FR" dirty="0">
                <a:solidFill>
                  <a:prstClr val="black"/>
                </a:solidFill>
              </a:rPr>
              <a:t>- </a:t>
            </a:r>
            <a:r>
              <a:rPr lang="fr-CH" altLang="fr-FR" dirty="0">
                <a:solidFill>
                  <a:prstClr val="black"/>
                </a:solidFill>
                <a:sym typeface="Wingdings" pitchFamily="2" charset="2"/>
              </a:rPr>
              <a:t> W*</a:t>
            </a:r>
            <a:r>
              <a:rPr lang="fr-CH" altLang="fr-FR" baseline="30000" dirty="0">
                <a:solidFill>
                  <a:prstClr val="black"/>
                </a:solidFill>
                <a:sym typeface="Wingdings" pitchFamily="2" charset="2"/>
              </a:rPr>
              <a:t>+</a:t>
            </a:r>
            <a:r>
              <a:rPr lang="fr-CH" altLang="fr-FR" dirty="0">
                <a:solidFill>
                  <a:prstClr val="black"/>
                </a:solidFill>
                <a:sym typeface="Wingdings" pitchFamily="2" charset="2"/>
              </a:rPr>
              <a:t> W*</a:t>
            </a:r>
            <a:r>
              <a:rPr lang="fr-CH" altLang="fr-FR" baseline="30000" dirty="0">
                <a:solidFill>
                  <a:prstClr val="black"/>
                </a:solidFill>
                <a:sym typeface="Wingdings" pitchFamily="2" charset="2"/>
              </a:rPr>
              <a:t>-   </a:t>
            </a:r>
            <a:r>
              <a:rPr lang="fr-CH" altLang="fr-FR" dirty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fr-CH" altLang="fr-FR" dirty="0" err="1">
                <a:solidFill>
                  <a:prstClr val="black"/>
                </a:solidFill>
                <a:sym typeface="Wingdings" pitchFamily="2" charset="2"/>
              </a:rPr>
              <a:t>e+e</a:t>
            </a:r>
            <a:r>
              <a:rPr lang="fr-CH" altLang="fr-FR" dirty="0">
                <a:solidFill>
                  <a:prstClr val="black"/>
                </a:solidFill>
                <a:sym typeface="Wingdings" pitchFamily="2" charset="2"/>
              </a:rPr>
              <a:t>-  Z*(</a:t>
            </a:r>
            <a:r>
              <a:rPr lang="fr-CH" altLang="fr-FR" dirty="0" err="1">
                <a:solidFill>
                  <a:prstClr val="black"/>
                </a:solidFill>
                <a:sym typeface="Wingdings" pitchFamily="2" charset="2"/>
              </a:rPr>
              <a:t>vv</a:t>
            </a:r>
            <a:r>
              <a:rPr lang="fr-CH" altLang="fr-FR" dirty="0">
                <a:solidFill>
                  <a:prstClr val="black"/>
                </a:solidFill>
                <a:sym typeface="Wingdings" pitchFamily="2" charset="2"/>
              </a:rPr>
              <a:t>) + (Z/</a:t>
            </a:r>
            <a:r>
              <a:rPr lang="fr-CH" altLang="fr-FR" dirty="0">
                <a:solidFill>
                  <a:prstClr val="black"/>
                </a:solidFill>
                <a:sym typeface="Symbol" pitchFamily="18" charset="2"/>
              </a:rPr>
              <a:t>)*  </a:t>
            </a:r>
            <a:endParaRPr lang="fr-CH" altLang="fr-FR" dirty="0">
              <a:solidFill>
                <a:prstClr val="black"/>
              </a:solidFill>
            </a:endParaRPr>
          </a:p>
        </p:txBody>
      </p:sp>
      <p:sp>
        <p:nvSpPr>
          <p:cNvPr id="150543" name="TextBox 15"/>
          <p:cNvSpPr txBox="1">
            <a:spLocks noChangeArrowheads="1"/>
          </p:cNvSpPr>
          <p:nvPr/>
        </p:nvSpPr>
        <p:spPr bwMode="auto">
          <a:xfrm>
            <a:off x="7265988" y="4303714"/>
            <a:ext cx="3288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 dirty="0">
                <a:solidFill>
                  <a:prstClr val="black"/>
                </a:solidFill>
              </a:rPr>
              <a:t>NB CC </a:t>
            </a:r>
            <a:r>
              <a:rPr lang="fr-CH" altLang="fr-FR" dirty="0" err="1">
                <a:solidFill>
                  <a:prstClr val="black"/>
                </a:solidFill>
              </a:rPr>
              <a:t>decay</a:t>
            </a:r>
            <a:r>
              <a:rPr lang="fr-CH" altLang="fr-FR" dirty="0">
                <a:solidFill>
                  <a:prstClr val="black"/>
                </a:solidFill>
              </a:rPr>
              <a:t> </a:t>
            </a:r>
            <a:r>
              <a:rPr lang="fr-CH" altLang="fr-FR" dirty="0" err="1">
                <a:solidFill>
                  <a:prstClr val="black"/>
                </a:solidFill>
              </a:rPr>
              <a:t>always</a:t>
            </a:r>
            <a:r>
              <a:rPr lang="fr-CH" altLang="fr-FR" dirty="0">
                <a:solidFill>
                  <a:prstClr val="black"/>
                </a:solidFill>
              </a:rPr>
              <a:t> leads to </a:t>
            </a:r>
          </a:p>
          <a:p>
            <a:pPr eaLnBrk="1" hangingPunct="1"/>
            <a:r>
              <a:rPr lang="fr-CH" altLang="fr-FR" dirty="0">
                <a:solidFill>
                  <a:prstClr val="black"/>
                </a:solidFill>
                <a:sym typeface="Symbol" pitchFamily="18" charset="2"/>
              </a:rPr>
              <a:t>            2 </a:t>
            </a:r>
            <a:r>
              <a:rPr lang="fr-CH" altLang="fr-FR" dirty="0" err="1">
                <a:solidFill>
                  <a:prstClr val="black"/>
                </a:solidFill>
                <a:sym typeface="Symbol" pitchFamily="18" charset="2"/>
              </a:rPr>
              <a:t>charged</a:t>
            </a:r>
            <a:r>
              <a:rPr lang="fr-CH" altLang="fr-FR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fr-CH" altLang="fr-FR" dirty="0" err="1">
                <a:solidFill>
                  <a:prstClr val="black"/>
                </a:solidFill>
                <a:sym typeface="Symbol" pitchFamily="18" charset="2"/>
              </a:rPr>
              <a:t>tracks</a:t>
            </a:r>
            <a:endParaRPr lang="fr-CH" altLang="fr-FR" dirty="0">
              <a:solidFill>
                <a:prstClr val="black"/>
              </a:solidFill>
            </a:endParaRPr>
          </a:p>
        </p:txBody>
      </p:sp>
      <p:sp>
        <p:nvSpPr>
          <p:cNvPr id="150544" name="Date Placeholder 6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fr-FR" smtClean="0">
                <a:solidFill>
                  <a:srgbClr val="898989"/>
                </a:solidFill>
              </a:rPr>
              <a:t>16.03.2025</a:t>
            </a:r>
            <a:endParaRPr lang="en-GB" altLang="fr-FR" smtClean="0">
              <a:solidFill>
                <a:srgbClr val="89898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295800" y="6381329"/>
            <a:ext cx="34640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0545" name="Slide Number Placeholder 10"/>
          <p:cNvSpPr>
            <a:spLocks noGrp="1"/>
          </p:cNvSpPr>
          <p:nvPr>
            <p:ph type="sldNum" sz="quarter" idx="12"/>
          </p:nvPr>
        </p:nvSpPr>
        <p:spPr bwMode="auto">
          <a:xfrm>
            <a:off x="7734300" y="6356351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180286-2626-4BA5-8B01-1CA37C90999A}" type="slidenum">
              <a:rPr lang="en-GB" altLang="fr-FR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48</a:t>
            </a:fld>
            <a:endParaRPr lang="en-GB" altLang="fr-FR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07768" y="6086927"/>
            <a:ext cx="496855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prstClr val="black"/>
                </a:solidFill>
              </a:rPr>
              <a:t>Long life time </a:t>
            </a:r>
            <a:r>
              <a:rPr lang="fr-CH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fr-CH" dirty="0" err="1">
                <a:solidFill>
                  <a:prstClr val="black"/>
                </a:solidFill>
                <a:sym typeface="Wingdings" panose="05000000000000000000" pitchFamily="2" charset="2"/>
              </a:rPr>
              <a:t>detached</a:t>
            </a:r>
            <a:r>
              <a:rPr lang="fr-CH" dirty="0">
                <a:solidFill>
                  <a:prstClr val="black"/>
                </a:solidFill>
                <a:sym typeface="Wingdings" panose="05000000000000000000" pitchFamily="2" charset="2"/>
              </a:rPr>
              <a:t> vertex for ~&lt;M</a:t>
            </a:r>
            <a:r>
              <a:rPr lang="fr-CH" baseline="-25000" dirty="0">
                <a:solidFill>
                  <a:prstClr val="black"/>
                </a:solidFill>
                <a:sym typeface="Wingdings" panose="05000000000000000000" pitchFamily="2" charset="2"/>
              </a:rPr>
              <a:t>Z</a:t>
            </a:r>
            <a:r>
              <a:rPr lang="fr-CH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072824">
            <a:off x="2733040" y="11612"/>
            <a:ext cx="792205" cy="523220"/>
          </a:xfrm>
          <a:prstGeom prst="rect">
            <a:avLst/>
          </a:prstGeom>
          <a:solidFill>
            <a:srgbClr val="FFC000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fr-CH" altLang="fr-FR" sz="2800" dirty="0">
                <a:solidFill>
                  <a:prstClr val="black"/>
                </a:solidFill>
              </a:rPr>
              <a:t>HNL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8305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9694" y="121920"/>
            <a:ext cx="434557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Production of HNL in Z </a:t>
            </a:r>
            <a:r>
              <a:rPr lang="fr-FR" dirty="0" err="1" smtClean="0"/>
              <a:t>decays</a:t>
            </a:r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348052" y="632823"/>
            <a:ext cx="12075485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We</a:t>
            </a:r>
            <a:r>
              <a:rPr lang="fr-FR" b="1" dirty="0" smtClean="0"/>
              <a:t> </a:t>
            </a:r>
            <a:r>
              <a:rPr lang="fr-FR" b="1" dirty="0" err="1" smtClean="0"/>
              <a:t>begin</a:t>
            </a:r>
            <a:r>
              <a:rPr lang="fr-FR" b="1" dirty="0" smtClean="0"/>
              <a:t> </a:t>
            </a:r>
            <a:r>
              <a:rPr lang="fr-FR" b="1" dirty="0" err="1" smtClean="0"/>
              <a:t>experimentally</a:t>
            </a:r>
            <a:r>
              <a:rPr lang="fr-FR" b="1" dirty="0" smtClean="0"/>
              <a:t> by </a:t>
            </a:r>
            <a:r>
              <a:rPr lang="fr-FR" b="1" dirty="0" err="1" smtClean="0"/>
              <a:t>assuming</a:t>
            </a:r>
            <a:r>
              <a:rPr lang="fr-FR" b="1" dirty="0" smtClean="0"/>
              <a:t> HNL production one at a time.  </a:t>
            </a:r>
          </a:p>
          <a:p>
            <a:endParaRPr lang="fr-FR" dirty="0" smtClean="0"/>
          </a:p>
          <a:p>
            <a:r>
              <a:rPr lang="fr-FR" dirty="0" smtClean="0"/>
              <a:t>This </a:t>
            </a:r>
            <a:r>
              <a:rPr lang="fr-FR" dirty="0" err="1" smtClean="0"/>
              <a:t>is</a:t>
            </a:r>
            <a:r>
              <a:rPr lang="fr-FR" dirty="0" smtClean="0"/>
              <a:t> an approximation of the more </a:t>
            </a:r>
            <a:r>
              <a:rPr lang="fr-FR" dirty="0" err="1" smtClean="0"/>
              <a:t>favored</a:t>
            </a:r>
            <a:r>
              <a:rPr lang="fr-FR" dirty="0" smtClean="0"/>
              <a:t> situation </a:t>
            </a:r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two</a:t>
            </a:r>
            <a:r>
              <a:rPr lang="fr-FR" dirty="0" smtClean="0"/>
              <a:t> or </a:t>
            </a:r>
            <a:r>
              <a:rPr lang="fr-FR" dirty="0" err="1" smtClean="0"/>
              <a:t>three</a:t>
            </a:r>
            <a:r>
              <a:rPr lang="fr-FR" dirty="0" smtClean="0"/>
              <a:t> </a:t>
            </a:r>
            <a:r>
              <a:rPr lang="fr-FR" dirty="0" err="1" smtClean="0"/>
              <a:t>almost</a:t>
            </a:r>
            <a:r>
              <a:rPr lang="fr-FR" dirty="0" smtClean="0"/>
              <a:t> </a:t>
            </a:r>
            <a:r>
              <a:rPr lang="fr-FR" dirty="0" err="1" smtClean="0"/>
              <a:t>degenerate</a:t>
            </a:r>
            <a:r>
              <a:rPr lang="fr-FR" dirty="0" smtClean="0"/>
              <a:t> </a:t>
            </a:r>
            <a:r>
              <a:rPr lang="fr-FR" dirty="0" err="1" smtClean="0"/>
              <a:t>HNLs</a:t>
            </a:r>
            <a:r>
              <a:rPr lang="fr-FR" dirty="0" smtClean="0"/>
              <a:t> are </a:t>
            </a:r>
            <a:r>
              <a:rPr lang="fr-FR" dirty="0" err="1" smtClean="0"/>
              <a:t>produced</a:t>
            </a:r>
            <a:r>
              <a:rPr lang="fr-FR" dirty="0" smtClean="0"/>
              <a:t>, </a:t>
            </a:r>
          </a:p>
          <a:p>
            <a:r>
              <a:rPr lang="fr-FR" dirty="0" err="1" smtClean="0"/>
              <a:t>possibly</a:t>
            </a:r>
            <a:r>
              <a:rPr lang="fr-FR" dirty="0" smtClean="0"/>
              <a:t> </a:t>
            </a:r>
            <a:r>
              <a:rPr lang="fr-FR" dirty="0" err="1" smtClean="0"/>
              <a:t>generating</a:t>
            </a:r>
            <a:r>
              <a:rPr lang="fr-FR" dirty="0" smtClean="0"/>
              <a:t> a </a:t>
            </a:r>
            <a:r>
              <a:rPr lang="fr-FR" dirty="0" err="1" smtClean="0"/>
              <a:t>phenomenology</a:t>
            </a:r>
            <a:r>
              <a:rPr lang="fr-FR" dirty="0" smtClean="0"/>
              <a:t> </a:t>
            </a:r>
            <a:r>
              <a:rPr lang="fr-FR" dirty="0" err="1" smtClean="0"/>
              <a:t>akin</a:t>
            </a:r>
            <a:r>
              <a:rPr lang="fr-FR" dirty="0" smtClean="0"/>
              <a:t> to </a:t>
            </a:r>
            <a:r>
              <a:rPr lang="fr-FR" dirty="0" err="1" smtClean="0"/>
              <a:t>e.g</a:t>
            </a:r>
            <a:r>
              <a:rPr lang="fr-FR" dirty="0" smtClean="0"/>
              <a:t>. K</a:t>
            </a:r>
            <a:r>
              <a:rPr lang="fr-FR" baseline="-25000" dirty="0" smtClean="0"/>
              <a:t>L</a:t>
            </a:r>
            <a:r>
              <a:rPr lang="fr-FR" dirty="0" smtClean="0"/>
              <a:t> and K</a:t>
            </a:r>
            <a:r>
              <a:rPr lang="fr-FR" baseline="-25000" dirty="0" smtClean="0"/>
              <a:t>S</a:t>
            </a:r>
            <a:r>
              <a:rPr lang="fr-FR" dirty="0" smtClean="0"/>
              <a:t> or (K &lt;-&gt;</a:t>
            </a:r>
            <a:r>
              <a:rPr lang="en-CH" dirty="0" smtClean="0">
                <a:sym typeface="Symbol" panose="05050102010706020507" pitchFamily="18" charset="2"/>
              </a:rPr>
              <a:t></a:t>
            </a:r>
            <a:r>
              <a:rPr lang="en-US" dirty="0" smtClean="0">
                <a:sym typeface="Symbol" panose="05050102010706020507" pitchFamily="18" charset="2"/>
              </a:rPr>
              <a:t>K) system with oscillations and other lifetime effects.  </a:t>
            </a:r>
          </a:p>
          <a:p>
            <a:r>
              <a:rPr lang="en-US" b="1" dirty="0" smtClean="0">
                <a:sym typeface="Symbol" panose="05050102010706020507" pitchFamily="18" charset="2"/>
              </a:rPr>
              <a:t>This is extraordinarily interesting </a:t>
            </a:r>
            <a:r>
              <a:rPr lang="en-US" b="1" dirty="0">
                <a:sym typeface="Symbol" panose="05050102010706020507" pitchFamily="18" charset="2"/>
              </a:rPr>
              <a:t> </a:t>
            </a:r>
            <a:r>
              <a:rPr lang="en-US" b="1" dirty="0" smtClean="0">
                <a:sym typeface="Symbol" panose="05050102010706020507" pitchFamily="18" charset="2"/>
              </a:rPr>
              <a:t>  ... see S. </a:t>
            </a:r>
            <a:r>
              <a:rPr lang="en-US" b="1" dirty="0" err="1" smtClean="0">
                <a:sym typeface="Symbol" panose="05050102010706020507" pitchFamily="18" charset="2"/>
              </a:rPr>
              <a:t>Antusch</a:t>
            </a:r>
            <a:r>
              <a:rPr lang="en-US" b="1" dirty="0" smtClean="0">
                <a:sym typeface="Symbol" panose="05050102010706020507" pitchFamily="18" charset="2"/>
              </a:rPr>
              <a:t> </a:t>
            </a:r>
          </a:p>
          <a:p>
            <a:endParaRPr lang="en-US" b="1" dirty="0">
              <a:sym typeface="Symbol" panose="05050102010706020507" pitchFamily="18" charset="2"/>
            </a:endParaRPr>
          </a:p>
          <a:p>
            <a:r>
              <a:rPr lang="en-US" b="1" dirty="0" smtClean="0">
                <a:sym typeface="Symbol" panose="05050102010706020507" pitchFamily="18" charset="2"/>
              </a:rPr>
              <a:t>In the simplified, </a:t>
            </a:r>
            <a:r>
              <a:rPr lang="en-US" b="1" u="sng" dirty="0" smtClean="0">
                <a:sym typeface="Symbol" panose="05050102010706020507" pitchFamily="18" charset="2"/>
              </a:rPr>
              <a:t>one-N-at-a-time</a:t>
            </a:r>
            <a:r>
              <a:rPr lang="en-US" b="1" dirty="0" smtClean="0">
                <a:sym typeface="Symbol" panose="05050102010706020507" pitchFamily="18" charset="2"/>
              </a:rPr>
              <a:t> assumption the particle has one mass, one cross-section and one decay width/life time. </a:t>
            </a:r>
          </a:p>
          <a:p>
            <a:r>
              <a:rPr lang="en-US" b="1" dirty="0" smtClean="0">
                <a:sym typeface="Symbol" panose="05050102010706020507" pitchFamily="18" charset="2"/>
              </a:rPr>
              <a:t>and four decay modes </a:t>
            </a:r>
            <a:r>
              <a:rPr lang="en-US" b="1" dirty="0" smtClean="0">
                <a:sym typeface="Wingdings" panose="05000000000000000000" pitchFamily="2" charset="2"/>
              </a:rPr>
              <a:t>N</a:t>
            </a:r>
            <a:r>
              <a:rPr lang="en-CH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eW</a:t>
            </a:r>
            <a:r>
              <a:rPr lang="en-US" b="1" dirty="0" smtClean="0">
                <a:sym typeface="Wingdings" panose="05000000000000000000" pitchFamily="2" charset="2"/>
              </a:rPr>
              <a:t>*, </a:t>
            </a:r>
            <a:r>
              <a:rPr lang="en-CH" b="1" dirty="0" smtClean="0">
                <a:sym typeface="Symbol" panose="05050102010706020507" pitchFamily="18" charset="2"/>
              </a:rPr>
              <a:t></a:t>
            </a:r>
            <a:r>
              <a:rPr lang="en-US" b="1" dirty="0" smtClean="0">
                <a:sym typeface="Symbol" panose="05050102010706020507" pitchFamily="18" charset="2"/>
              </a:rPr>
              <a:t>W*, </a:t>
            </a:r>
            <a:r>
              <a:rPr lang="en-CH" b="1" dirty="0" smtClean="0">
                <a:sym typeface="Symbol" panose="05050102010706020507" pitchFamily="18" charset="2"/>
              </a:rPr>
              <a:t></a:t>
            </a:r>
            <a:r>
              <a:rPr lang="en-US" b="1" dirty="0" smtClean="0">
                <a:sym typeface="Symbol" panose="05050102010706020507" pitchFamily="18" charset="2"/>
              </a:rPr>
              <a:t>W* (CC decays) and N</a:t>
            </a:r>
            <a:r>
              <a:rPr lang="en-CH" b="1" dirty="0">
                <a:sym typeface="Wingdings" panose="05000000000000000000" pitchFamily="2" charset="2"/>
              </a:rPr>
              <a:t>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vZ</a:t>
            </a:r>
            <a:r>
              <a:rPr lang="en-US" b="1" dirty="0" smtClean="0">
                <a:sym typeface="Wingdings" panose="05000000000000000000" pitchFamily="2" charset="2"/>
              </a:rPr>
              <a:t>* (NC decay)-- two or more charged tracks except N-&gt;</a:t>
            </a:r>
            <a:r>
              <a:rPr lang="en-US" b="1" dirty="0" err="1" smtClean="0">
                <a:sym typeface="Wingdings" panose="05000000000000000000" pitchFamily="2" charset="2"/>
              </a:rPr>
              <a:t>vvv</a:t>
            </a:r>
            <a:endParaRPr lang="fr-FR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B281-4E7E-4D44-9392-9935C31C9090}" type="slidenum">
              <a:rPr lang="fr-FR" smtClean="0"/>
              <a:t>49</a:t>
            </a:fld>
            <a:endParaRPr lang="fr-F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86"/>
          <a:stretch/>
        </p:blipFill>
        <p:spPr>
          <a:xfrm>
            <a:off x="1000874" y="3032897"/>
            <a:ext cx="7543051" cy="371680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1838325" y="3467100"/>
            <a:ext cx="0" cy="2743200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6124575"/>
            <a:ext cx="7200900" cy="28575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05976" y="4152900"/>
            <a:ext cx="2394156" cy="22775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          </a:t>
            </a:r>
            <a:r>
              <a:rPr lang="fr-FR" dirty="0" smtClean="0">
                <a:solidFill>
                  <a:srgbClr val="0070C0"/>
                </a:solidFill>
              </a:rPr>
              <a:t>N</a:t>
            </a:r>
            <a:r>
              <a:rPr lang="en-CH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CH" dirty="0">
                <a:solidFill>
                  <a:srgbClr val="0070C0"/>
                </a:solidFill>
                <a:sym typeface="Symbol" panose="05050102010706020507" pitchFamily="18" charset="2"/>
              </a:rPr>
              <a:t>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 W*</a:t>
            </a:r>
            <a:r>
              <a:rPr lang="en-CH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qq</a:t>
            </a:r>
            <a:endParaRPr lang="en-US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smtClean="0">
                <a:sym typeface="Wingdings" panose="05000000000000000000" pitchFamily="2" charset="2"/>
              </a:rPr>
              <a:t>        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CH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v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Z* </a:t>
            </a:r>
            <a:r>
              <a:rPr lang="en-CH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qq</a:t>
            </a:r>
            <a:endParaRPr lang="en-US" b="1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fr-FR" dirty="0" smtClean="0"/>
              <a:t>          </a:t>
            </a:r>
            <a:r>
              <a:rPr lang="fr-FR" dirty="0" smtClean="0">
                <a:solidFill>
                  <a:srgbClr val="8C8C8C"/>
                </a:solidFill>
              </a:rPr>
              <a:t>N</a:t>
            </a:r>
            <a:r>
              <a:rPr lang="en-CH" dirty="0" smtClean="0">
                <a:solidFill>
                  <a:srgbClr val="8C8C8C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8C8C8C"/>
                </a:solidFill>
                <a:sym typeface="Wingdings" panose="05000000000000000000" pitchFamily="2" charset="2"/>
              </a:rPr>
              <a:t>  </a:t>
            </a:r>
            <a:r>
              <a:rPr lang="en-US" dirty="0" smtClean="0">
                <a:solidFill>
                  <a:srgbClr val="8C8C8C"/>
                </a:solidFill>
                <a:sym typeface="Symbol" panose="05050102010706020507" pitchFamily="18" charset="2"/>
              </a:rPr>
              <a:t> </a:t>
            </a:r>
            <a:r>
              <a:rPr lang="en-US" baseline="30000" dirty="0" smtClean="0">
                <a:solidFill>
                  <a:srgbClr val="8C8C8C"/>
                </a:solidFill>
                <a:sym typeface="Symbol" panose="05050102010706020507" pitchFamily="18" charset="2"/>
              </a:rPr>
              <a:t>+</a:t>
            </a:r>
            <a:r>
              <a:rPr lang="en-CH" dirty="0" smtClean="0">
                <a:solidFill>
                  <a:srgbClr val="8C8C8C"/>
                </a:solidFill>
                <a:sym typeface="Symbol" panose="05050102010706020507" pitchFamily="18" charset="2"/>
              </a:rPr>
              <a:t></a:t>
            </a:r>
            <a:r>
              <a:rPr lang="en-US" baseline="30000" dirty="0" smtClean="0">
                <a:solidFill>
                  <a:srgbClr val="8C8C8C"/>
                </a:solidFill>
                <a:sym typeface="Symbol" panose="05050102010706020507" pitchFamily="18" charset="2"/>
              </a:rPr>
              <a:t>(‘)- </a:t>
            </a:r>
            <a:r>
              <a:rPr lang="en-US" dirty="0" smtClean="0">
                <a:solidFill>
                  <a:srgbClr val="8C8C8C"/>
                </a:solidFill>
                <a:sym typeface="Symbol" panose="05050102010706020507" pitchFamily="18" charset="2"/>
              </a:rPr>
              <a:t>v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sym typeface="Symbol" panose="05050102010706020507" pitchFamily="18" charset="2"/>
              </a:rPr>
              <a:t> </a:t>
            </a: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   </a:t>
            </a:r>
            <a:r>
              <a:rPr lang="fr-FR" dirty="0" smtClean="0"/>
              <a:t>N</a:t>
            </a:r>
            <a:r>
              <a:rPr lang="en-CH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CH" dirty="0">
                <a:sym typeface="Symbol" panose="05050102010706020507" pitchFamily="18" charset="2"/>
              </a:rPr>
              <a:t>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sz="1600" dirty="0">
                <a:sym typeface="Wingdings" panose="05000000000000000000" pitchFamily="2" charset="2"/>
              </a:rPr>
              <a:t>W*</a:t>
            </a:r>
            <a:r>
              <a:rPr lang="en-CH" sz="1600" dirty="0">
                <a:sym typeface="Wingdings" panose="05000000000000000000" pitchFamily="2" charset="2"/>
              </a:rPr>
              <a:t></a:t>
            </a:r>
            <a:r>
              <a:rPr lang="en-CH" sz="1600" dirty="0">
                <a:sym typeface="Symbol" panose="05050102010706020507" pitchFamily="18" charset="2"/>
              </a:rPr>
              <a:t></a:t>
            </a:r>
            <a:r>
              <a:rPr lang="en-US" sz="1600" dirty="0">
                <a:sym typeface="Symbol" panose="05050102010706020507" pitchFamily="18" charset="2"/>
              </a:rPr>
              <a:t>’v and </a:t>
            </a:r>
            <a:endParaRPr lang="en-US" sz="1600" dirty="0" smtClean="0">
              <a:sym typeface="Symbol" panose="05050102010706020507" pitchFamily="18" charset="2"/>
            </a:endParaRPr>
          </a:p>
          <a:p>
            <a:r>
              <a:rPr lang="fr-FR" sz="1600" dirty="0" smtClean="0"/>
              <a:t>        N</a:t>
            </a:r>
            <a:r>
              <a:rPr lang="en-CH" sz="1600" dirty="0">
                <a:sym typeface="Wingdings" panose="05000000000000000000" pitchFamily="2" charset="2"/>
              </a:rPr>
              <a:t>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>
                <a:sym typeface="Symbol" panose="05050102010706020507" pitchFamily="18" charset="2"/>
              </a:rPr>
              <a:t>v</a:t>
            </a:r>
            <a:r>
              <a:rPr lang="en-US" sz="1600" dirty="0">
                <a:sym typeface="Wingdings" panose="05000000000000000000" pitchFamily="2" charset="2"/>
              </a:rPr>
              <a:t> Z*</a:t>
            </a:r>
            <a:r>
              <a:rPr lang="en-CH" sz="1600" dirty="0">
                <a:sym typeface="Wingdings" panose="05000000000000000000" pitchFamily="2" charset="2"/>
              </a:rPr>
              <a:t>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CH" sz="1600" dirty="0">
                <a:sym typeface="Symbol" panose="05050102010706020507" pitchFamily="18" charset="2"/>
              </a:rPr>
              <a:t> </a:t>
            </a:r>
            <a:r>
              <a:rPr lang="en-US" sz="1600" dirty="0">
                <a:sym typeface="Symbol" panose="05050102010706020507" pitchFamily="18" charset="2"/>
              </a:rPr>
              <a:t>)</a:t>
            </a:r>
            <a:endParaRPr lang="fr-FR" sz="1600" dirty="0" smtClean="0"/>
          </a:p>
          <a:p>
            <a:r>
              <a:rPr lang="fr-FR" dirty="0" smtClean="0"/>
              <a:t>  </a:t>
            </a:r>
          </a:p>
          <a:p>
            <a:r>
              <a:rPr lang="fr-FR" dirty="0"/>
              <a:t> </a:t>
            </a:r>
            <a:r>
              <a:rPr lang="fr-FR" dirty="0" smtClean="0"/>
              <a:t>         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smtClean="0">
                <a:solidFill>
                  <a:srgbClr val="DA8200"/>
                </a:solidFill>
              </a:rPr>
              <a:t>N</a:t>
            </a:r>
            <a:r>
              <a:rPr lang="en-CH" dirty="0" smtClean="0">
                <a:solidFill>
                  <a:srgbClr val="DA82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DA8200"/>
                </a:solidFill>
                <a:sym typeface="Wingdings" panose="05000000000000000000" pitchFamily="2" charset="2"/>
              </a:rPr>
              <a:t> </a:t>
            </a:r>
            <a:r>
              <a:rPr lang="en-CH" dirty="0" smtClean="0">
                <a:solidFill>
                  <a:srgbClr val="DA8200"/>
                </a:solidFill>
                <a:sym typeface="Symbol" panose="05050102010706020507" pitchFamily="18" charset="2"/>
              </a:rPr>
              <a:t></a:t>
            </a:r>
            <a:r>
              <a:rPr lang="en-US" dirty="0" smtClean="0">
                <a:solidFill>
                  <a:srgbClr val="DA8200"/>
                </a:solidFill>
                <a:sym typeface="Symbol" panose="05050102010706020507" pitchFamily="18" charset="2"/>
              </a:rPr>
              <a:t> </a:t>
            </a:r>
            <a:r>
              <a:rPr lang="en-CH" dirty="0" smtClean="0">
                <a:solidFill>
                  <a:srgbClr val="DA8200"/>
                </a:solidFill>
                <a:sym typeface="Symbol" panose="05050102010706020507" pitchFamily="18" charset="2"/>
              </a:rPr>
              <a:t></a:t>
            </a:r>
            <a:r>
              <a:rPr lang="fr-FR" dirty="0" smtClean="0">
                <a:solidFill>
                  <a:srgbClr val="DA8200"/>
                </a:solidFill>
              </a:rPr>
              <a:t>         </a:t>
            </a:r>
            <a:endParaRPr lang="fr-FR" dirty="0">
              <a:solidFill>
                <a:srgbClr val="DA8200"/>
              </a:solidFill>
            </a:endParaRPr>
          </a:p>
          <a:p>
            <a:endParaRPr lang="fr-FR" dirty="0"/>
          </a:p>
        </p:txBody>
      </p:sp>
      <p:sp>
        <p:nvSpPr>
          <p:cNvPr id="16" name="TextBox 15"/>
          <p:cNvSpPr txBox="1"/>
          <p:nvPr/>
        </p:nvSpPr>
        <p:spPr>
          <a:xfrm>
            <a:off x="1257300" y="3400425"/>
            <a:ext cx="495301" cy="31085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0.6</a:t>
            </a:r>
          </a:p>
          <a:p>
            <a:endParaRPr lang="fr-FR" sz="1400" dirty="0" smtClean="0"/>
          </a:p>
          <a:p>
            <a:r>
              <a:rPr lang="fr-FR" sz="1400" dirty="0" smtClean="0"/>
              <a:t>0.5</a:t>
            </a:r>
          </a:p>
          <a:p>
            <a:endParaRPr lang="fr-FR" sz="1400" dirty="0" smtClean="0"/>
          </a:p>
          <a:p>
            <a:r>
              <a:rPr lang="fr-FR" sz="1400" dirty="0" smtClean="0"/>
              <a:t>0.4</a:t>
            </a:r>
          </a:p>
          <a:p>
            <a:endParaRPr lang="fr-FR" sz="1400" dirty="0"/>
          </a:p>
          <a:p>
            <a:r>
              <a:rPr lang="fr-FR" sz="1400" dirty="0" smtClean="0"/>
              <a:t>0.3</a:t>
            </a:r>
          </a:p>
          <a:p>
            <a:endParaRPr lang="fr-FR" sz="1400" dirty="0" smtClean="0"/>
          </a:p>
          <a:p>
            <a:r>
              <a:rPr lang="fr-FR" sz="1400" dirty="0" smtClean="0"/>
              <a:t>0.2</a:t>
            </a:r>
          </a:p>
          <a:p>
            <a:endParaRPr lang="fr-FR" sz="1400" dirty="0"/>
          </a:p>
          <a:p>
            <a:r>
              <a:rPr lang="fr-FR" sz="1400" dirty="0" smtClean="0"/>
              <a:t>0.1</a:t>
            </a:r>
          </a:p>
          <a:p>
            <a:endParaRPr lang="fr-FR" sz="1400" dirty="0"/>
          </a:p>
          <a:p>
            <a:r>
              <a:rPr lang="fr-FR" sz="1400" dirty="0" smtClean="0"/>
              <a:t>0.0</a:t>
            </a:r>
          </a:p>
          <a:p>
            <a:endParaRPr lang="fr-FR" sz="14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838325" y="3495675"/>
            <a:ext cx="6772275" cy="95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47850" y="3952875"/>
            <a:ext cx="6772275" cy="95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57375" y="4371975"/>
            <a:ext cx="6772275" cy="95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47850" y="5238750"/>
            <a:ext cx="6772275" cy="95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28800" y="4838700"/>
            <a:ext cx="6772275" cy="95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7375" y="5695950"/>
            <a:ext cx="6772275" cy="95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858375" y="4352925"/>
            <a:ext cx="36195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886950" y="4629150"/>
            <a:ext cx="36195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67900" y="4876800"/>
            <a:ext cx="361950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915525" y="5991225"/>
            <a:ext cx="3619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flipH="1">
            <a:off x="66674" y="4524375"/>
            <a:ext cx="138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B</a:t>
            </a:r>
            <a:r>
              <a:rPr lang="fr-FR" sz="1400" b="1" dirty="0" smtClean="0"/>
              <a:t>RANCHING </a:t>
            </a:r>
          </a:p>
          <a:p>
            <a:r>
              <a:rPr lang="fr-FR" sz="1400" b="1" dirty="0"/>
              <a:t>R</a:t>
            </a:r>
            <a:r>
              <a:rPr lang="fr-FR" sz="1400" b="1" dirty="0" smtClean="0"/>
              <a:t>ATIO</a:t>
            </a:r>
            <a:endParaRPr lang="fr-FR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114550" y="6183094"/>
            <a:ext cx="59817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10          20          30           40          50          60         70          80</a:t>
            </a:r>
          </a:p>
          <a:p>
            <a:pPr algn="ctr"/>
            <a:r>
              <a:rPr lang="fr-FR" dirty="0" smtClean="0"/>
              <a:t>HNL Mass (</a:t>
            </a:r>
            <a:r>
              <a:rPr lang="fr-FR" dirty="0" err="1" smtClean="0"/>
              <a:t>GeV</a:t>
            </a:r>
            <a:r>
              <a:rPr lang="fr-FR" dirty="0" smtClean="0"/>
              <a:t>/c</a:t>
            </a:r>
            <a:r>
              <a:rPr lang="fr-FR" baseline="30000" dirty="0" smtClean="0"/>
              <a:t>2</a:t>
            </a:r>
            <a:r>
              <a:rPr lang="fr-FR" dirty="0" smtClean="0"/>
              <a:t>)                     </a:t>
            </a:r>
            <a:endParaRPr lang="fr-FR" dirty="0"/>
          </a:p>
        </p:txBody>
      </p:sp>
      <p:sp>
        <p:nvSpPr>
          <p:cNvPr id="34" name="TextBox 33"/>
          <p:cNvSpPr txBox="1"/>
          <p:nvPr/>
        </p:nvSpPr>
        <p:spPr>
          <a:xfrm>
            <a:off x="9753599" y="3590925"/>
            <a:ext cx="214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Tanishq</a:t>
            </a:r>
            <a:r>
              <a:rPr lang="fr-FR" i="1" dirty="0" smtClean="0"/>
              <a:t> </a:t>
            </a:r>
            <a:r>
              <a:rPr lang="fr-FR" i="1" dirty="0"/>
              <a:t>Sharma</a:t>
            </a:r>
          </a:p>
        </p:txBody>
      </p:sp>
    </p:spTree>
    <p:extLst>
      <p:ext uri="{BB962C8B-B14F-4D97-AF65-F5344CB8AC3E}">
        <p14:creationId xmlns:p14="http://schemas.microsoft.com/office/powerpoint/2010/main" val="14453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1DBE66-3CAD-E03B-4CCB-92EA9454A64C}"/>
                  </a:ext>
                </a:extLst>
              </p:cNvPr>
              <p:cNvSpPr txBox="1"/>
              <p:nvPr/>
            </p:nvSpPr>
            <p:spPr>
              <a:xfrm>
                <a:off x="42863" y="755622"/>
                <a:ext cx="121920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comprehensive long-term programme maximizing physics opportunities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Higgs factory, electroweak &amp; top factory at highest 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FCC-hh (~100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TeV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natural continuation at energy frontier, pp &amp; AA collisions; e-h option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highly synergetic and complementary programme boosting the physics reach of both colliders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common civil engineering and technical infrastructures,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building on and reusing CERN’s existing infrastructure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integrated project </a:t>
                </a: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allows the start of a new, major facility at CERN within a few years of the end of HL-LHC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1DBE66-3CAD-E03B-4CCB-92EA9454A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3" y="755622"/>
                <a:ext cx="12192000" cy="1785104"/>
              </a:xfrm>
              <a:prstGeom prst="rect">
                <a:avLst/>
              </a:prstGeom>
              <a:blipFill>
                <a:blip r:embed="rId3"/>
                <a:stretch>
                  <a:fillRect l="-500" t="-1706" b="-44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7">
            <a:extLst>
              <a:ext uri="{FF2B5EF4-FFF2-40B4-BE49-F238E27FC236}">
                <a16:creationId xmlns:a16="http://schemas.microsoft.com/office/drawing/2014/main" id="{782A5E12-9D9C-2EBB-609A-68AA01F4F717}"/>
              </a:ext>
            </a:extLst>
          </p:cNvPr>
          <p:cNvSpPr txBox="1"/>
          <p:nvPr/>
        </p:nvSpPr>
        <p:spPr>
          <a:xfrm>
            <a:off x="3005138" y="6396677"/>
            <a:ext cx="11456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similar two-stage project CEPC/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SppC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under study in China</a:t>
            </a:r>
          </a:p>
        </p:txBody>
      </p:sp>
      <p:pic>
        <p:nvPicPr>
          <p:cNvPr id="2" name="Picture 1" descr="Diagram, radar chart&#10;&#10;Description automatically generated">
            <a:extLst>
              <a:ext uri="{FF2B5EF4-FFF2-40B4-BE49-F238E27FC236}">
                <a16:creationId xmlns:a16="http://schemas.microsoft.com/office/drawing/2014/main" id="{35A5F079-ED80-2AED-94DC-726FEF2B0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38" y="2637966"/>
            <a:ext cx="3867190" cy="302755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662580A-51D2-D0A2-946B-E55AE1161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0" y="2709974"/>
            <a:ext cx="2823067" cy="31448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2DB9E4-D680-6FA1-A8A4-473DF0931125}"/>
              </a:ext>
            </a:extLst>
          </p:cNvPr>
          <p:cNvSpPr txBox="1">
            <a:spLocks/>
          </p:cNvSpPr>
          <p:nvPr/>
        </p:nvSpPr>
        <p:spPr>
          <a:xfrm>
            <a:off x="5174058" y="3430054"/>
            <a:ext cx="1512168" cy="75157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B5AEE2-A6AF-54F9-F52E-2672F1EFBE3A}"/>
              </a:ext>
            </a:extLst>
          </p:cNvPr>
          <p:cNvSpPr/>
          <p:nvPr/>
        </p:nvSpPr>
        <p:spPr>
          <a:xfrm>
            <a:off x="133498" y="5944119"/>
            <a:ext cx="4320480" cy="288032"/>
          </a:xfrm>
          <a:prstGeom prst="rect">
            <a:avLst/>
          </a:prstGeom>
          <a:gradFill flip="none" rotWithShape="1">
            <a:gsLst>
              <a:gs pos="0">
                <a:srgbClr val="0000FF">
                  <a:lumMod val="5000"/>
                  <a:lumOff val="95000"/>
                </a:srgbClr>
              </a:gs>
              <a:gs pos="50000">
                <a:srgbClr val="0000FF">
                  <a:lumMod val="45000"/>
                  <a:lumOff val="55000"/>
                </a:srgbClr>
              </a:gs>
              <a:gs pos="93000">
                <a:srgbClr val="0000FF">
                  <a:lumMod val="45000"/>
                  <a:lumOff val="5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855E4-8C06-8179-2B8D-E0C22B3F9795}"/>
              </a:ext>
            </a:extLst>
          </p:cNvPr>
          <p:cNvSpPr/>
          <p:nvPr/>
        </p:nvSpPr>
        <p:spPr>
          <a:xfrm>
            <a:off x="4453978" y="5944119"/>
            <a:ext cx="2784309" cy="28803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27000">
                <a:srgbClr val="FF9900"/>
              </a:gs>
              <a:gs pos="85000">
                <a:srgbClr val="FF99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EA2CCD-5CED-34BC-F294-67B69938070E}"/>
              </a:ext>
            </a:extLst>
          </p:cNvPr>
          <p:cNvSpPr/>
          <p:nvPr/>
        </p:nvSpPr>
        <p:spPr>
          <a:xfrm>
            <a:off x="7238287" y="5944119"/>
            <a:ext cx="4320480" cy="288032"/>
          </a:xfrm>
          <a:prstGeom prst="rect">
            <a:avLst/>
          </a:prstGeom>
          <a:gradFill flip="none" rotWithShape="1">
            <a:gsLst>
              <a:gs pos="6000">
                <a:srgbClr val="0000FF">
                  <a:lumMod val="5000"/>
                  <a:lumOff val="95000"/>
                </a:srgbClr>
              </a:gs>
              <a:gs pos="37000">
                <a:srgbClr val="40C245">
                  <a:lumMod val="75000"/>
                </a:srgbClr>
              </a:gs>
              <a:gs pos="86000">
                <a:srgbClr val="40C245">
                  <a:lumMod val="75000"/>
                </a:srgbClr>
              </a:gs>
              <a:gs pos="100000">
                <a:srgbClr val="40C245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3DBC0A7-29FA-9BCE-CB6A-BF537F9F1164}"/>
              </a:ext>
            </a:extLst>
          </p:cNvPr>
          <p:cNvSpPr txBox="1"/>
          <p:nvPr/>
        </p:nvSpPr>
        <p:spPr>
          <a:xfrm>
            <a:off x="1366436" y="5907439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2020 - 2045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CF91467-89AD-4117-FA80-A16269773AED}"/>
              </a:ext>
            </a:extLst>
          </p:cNvPr>
          <p:cNvSpPr txBox="1"/>
          <p:nvPr/>
        </p:nvSpPr>
        <p:spPr>
          <a:xfrm>
            <a:off x="5064140" y="5907439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2045 - 2065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5BFE9794-A28D-9916-65CA-648C937A2357}"/>
              </a:ext>
            </a:extLst>
          </p:cNvPr>
          <p:cNvSpPr txBox="1"/>
          <p:nvPr/>
        </p:nvSpPr>
        <p:spPr>
          <a:xfrm>
            <a:off x="9139474" y="5907439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2070 - 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 descr="Diagram, radar chart&#10;&#10;Description automatically generated">
            <a:extLst>
              <a:ext uri="{FF2B5EF4-FFF2-40B4-BE49-F238E27FC236}">
                <a16:creationId xmlns:a16="http://schemas.microsoft.com/office/drawing/2014/main" id="{CAB6820D-7F89-AA9E-627F-2F076BC02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598" y="2657130"/>
            <a:ext cx="3795188" cy="307718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6B11ACC-554C-4750-AE7A-6884C42941D0}"/>
              </a:ext>
            </a:extLst>
          </p:cNvPr>
          <p:cNvSpPr txBox="1">
            <a:spLocks/>
          </p:cNvSpPr>
          <p:nvPr/>
        </p:nvSpPr>
        <p:spPr>
          <a:xfrm>
            <a:off x="9260998" y="3321868"/>
            <a:ext cx="1512168" cy="72814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FCC-hh</a:t>
            </a:r>
            <a:endParaRPr kumimoji="0" lang="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4C2051-950B-130D-B44C-55C31AC98E34}"/>
              </a:ext>
            </a:extLst>
          </p:cNvPr>
          <p:cNvSpPr txBox="1"/>
          <p:nvPr/>
        </p:nvSpPr>
        <p:spPr>
          <a:xfrm>
            <a:off x="238844" y="31215"/>
            <a:ext cx="9234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FCC integrated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B281-4E7E-4D44-9392-9935C31C9090}" type="slidenum">
              <a:rPr lang="fr-FR" smtClean="0"/>
              <a:t>50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213" y="258531"/>
            <a:ext cx="8001968" cy="6332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22986" y="1498060"/>
            <a:ext cx="3073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50 </a:t>
            </a:r>
            <a:r>
              <a:rPr lang="fr-FR" dirty="0" err="1" smtClean="0"/>
              <a:t>GeV</a:t>
            </a:r>
            <a:r>
              <a:rPr lang="fr-FR" dirty="0" smtClean="0"/>
              <a:t> HNL </a:t>
            </a:r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mixing</a:t>
            </a:r>
            <a:r>
              <a:rPr lang="fr-FR" dirty="0" smtClean="0"/>
              <a:t> angle of 10</a:t>
            </a:r>
            <a:r>
              <a:rPr lang="fr-FR" baseline="30000" dirty="0" smtClean="0"/>
              <a:t>-10</a:t>
            </a:r>
            <a:r>
              <a:rPr lang="fr-FR" dirty="0" smtClean="0"/>
              <a:t>, </a:t>
            </a:r>
            <a:r>
              <a:rPr lang="fr-FR" dirty="0" err="1" smtClean="0"/>
              <a:t>decaying</a:t>
            </a:r>
            <a:r>
              <a:rPr lang="fr-FR" dirty="0" smtClean="0"/>
              <a:t> 50cm </a:t>
            </a:r>
            <a:r>
              <a:rPr lang="fr-FR" dirty="0" err="1" smtClean="0"/>
              <a:t>from</a:t>
            </a:r>
            <a:r>
              <a:rPr lang="fr-FR" dirty="0" smtClean="0"/>
              <a:t> the collision point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</a:p>
          <a:p>
            <a:r>
              <a:rPr lang="fr-FR" dirty="0" smtClean="0"/>
              <a:t>N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fr-FR" dirty="0" smtClean="0"/>
              <a:t>e- {W*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hadrons}.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37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169" y="1262049"/>
            <a:ext cx="8093677" cy="3801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5982" y="86563"/>
            <a:ext cx="10644004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160" dirty="0"/>
              <a:t>This </a:t>
            </a:r>
            <a:r>
              <a:rPr lang="fr-CH" sz="2160" dirty="0" err="1"/>
              <a:t>picture</a:t>
            </a:r>
            <a:r>
              <a:rPr lang="fr-CH" sz="2160" dirty="0"/>
              <a:t> </a:t>
            </a:r>
            <a:r>
              <a:rPr lang="fr-CH" sz="2160" dirty="0" err="1" smtClean="0"/>
              <a:t>from</a:t>
            </a:r>
            <a:r>
              <a:rPr lang="fr-CH" sz="2160" dirty="0" smtClean="0"/>
              <a:t> the ESPP BB </a:t>
            </a:r>
            <a:r>
              <a:rPr lang="fr-CH" sz="2160" dirty="0" err="1" smtClean="0"/>
              <a:t>is</a:t>
            </a:r>
            <a:r>
              <a:rPr lang="fr-CH" sz="2160" dirty="0" smtClean="0"/>
              <a:t> </a:t>
            </a:r>
            <a:r>
              <a:rPr lang="fr-CH" sz="2160" dirty="0"/>
              <a:t>relevant to Neutrino, </a:t>
            </a:r>
            <a:r>
              <a:rPr lang="fr-CH" sz="2160" dirty="0" err="1"/>
              <a:t>Dark</a:t>
            </a:r>
            <a:r>
              <a:rPr lang="fr-CH" sz="2160" dirty="0"/>
              <a:t> </a:t>
            </a:r>
            <a:r>
              <a:rPr lang="fr-CH" sz="2160" dirty="0" err="1"/>
              <a:t>sectors</a:t>
            </a:r>
            <a:r>
              <a:rPr lang="fr-CH" sz="2160" dirty="0"/>
              <a:t> and High </a:t>
            </a:r>
            <a:r>
              <a:rPr lang="fr-CH" sz="2160" dirty="0" err="1"/>
              <a:t>Energy</a:t>
            </a:r>
            <a:r>
              <a:rPr lang="fr-CH" sz="2160" dirty="0"/>
              <a:t> </a:t>
            </a:r>
            <a:r>
              <a:rPr lang="fr-CH" sz="2160" dirty="0" err="1"/>
              <a:t>Frontiers</a:t>
            </a:r>
            <a:r>
              <a:rPr lang="fr-CH" sz="2160" dirty="0"/>
              <a:t>. </a:t>
            </a:r>
            <a:br>
              <a:rPr lang="fr-CH" sz="2160" dirty="0"/>
            </a:br>
            <a:r>
              <a:rPr lang="fr-CH" sz="2160" dirty="0"/>
              <a:t> FCC-</a:t>
            </a:r>
            <a:r>
              <a:rPr lang="fr-CH" sz="2160" dirty="0" err="1"/>
              <a:t>ee</a:t>
            </a:r>
            <a:r>
              <a:rPr lang="fr-CH" sz="2160" dirty="0"/>
              <a:t>  (Z) </a:t>
            </a:r>
            <a:r>
              <a:rPr lang="fr-CH" sz="2160" dirty="0" err="1"/>
              <a:t>compared</a:t>
            </a:r>
            <a:r>
              <a:rPr lang="fr-CH" sz="2160" dirty="0"/>
              <a:t> to the </a:t>
            </a:r>
            <a:r>
              <a:rPr lang="fr-CH" sz="2160" dirty="0" err="1"/>
              <a:t>other</a:t>
            </a:r>
            <a:r>
              <a:rPr lang="fr-CH" sz="2160" dirty="0"/>
              <a:t> machines for right-</a:t>
            </a:r>
            <a:r>
              <a:rPr lang="fr-CH" sz="2160" dirty="0" err="1"/>
              <a:t>handed</a:t>
            </a:r>
            <a:r>
              <a:rPr lang="fr-CH" sz="2160" dirty="0"/>
              <a:t> (</a:t>
            </a:r>
            <a:r>
              <a:rPr lang="fr-CH" sz="2160" dirty="0" err="1"/>
              <a:t>sterile</a:t>
            </a:r>
            <a:r>
              <a:rPr lang="fr-CH" sz="2160" dirty="0"/>
              <a:t>) neutrinos</a:t>
            </a:r>
          </a:p>
          <a:p>
            <a:r>
              <a:rPr lang="fr-CH" sz="2160" dirty="0"/>
              <a:t> How close </a:t>
            </a:r>
            <a:r>
              <a:rPr lang="fr-CH" sz="2160" dirty="0" err="1"/>
              <a:t>can</a:t>
            </a:r>
            <a:r>
              <a:rPr lang="fr-CH" sz="2160" dirty="0"/>
              <a:t> </a:t>
            </a:r>
            <a:r>
              <a:rPr lang="fr-CH" sz="2160" dirty="0" err="1"/>
              <a:t>we</a:t>
            </a:r>
            <a:r>
              <a:rPr lang="fr-CH" sz="2160" dirty="0"/>
              <a:t> </a:t>
            </a:r>
            <a:r>
              <a:rPr lang="fr-CH" sz="2160" dirty="0" err="1"/>
              <a:t>get</a:t>
            </a:r>
            <a:r>
              <a:rPr lang="fr-CH" sz="2160" dirty="0"/>
              <a:t> to the ‘</a:t>
            </a:r>
            <a:r>
              <a:rPr lang="fr-CH" sz="2160" dirty="0" err="1"/>
              <a:t>see-saw</a:t>
            </a:r>
            <a:r>
              <a:rPr lang="fr-CH" sz="2160" dirty="0"/>
              <a:t> </a:t>
            </a:r>
            <a:r>
              <a:rPr lang="fr-CH" sz="2160" dirty="0" err="1"/>
              <a:t>limit</a:t>
            </a:r>
            <a:r>
              <a:rPr lang="fr-CH" sz="2160" dirty="0"/>
              <a:t>’? </a:t>
            </a:r>
            <a:endParaRPr lang="en-GB" sz="216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BFFD-6ACE-4186-BB5D-92E7BB2BB754}" type="slidenum">
              <a:rPr lang="en-GB" smtClean="0"/>
              <a:t>51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18153" y="5177604"/>
            <a:ext cx="11162351" cy="14219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160" dirty="0"/>
              <a:t>-- the </a:t>
            </a:r>
            <a:r>
              <a:rPr lang="fr-CH" sz="2160" dirty="0" err="1"/>
              <a:t>purple</a:t>
            </a:r>
            <a:r>
              <a:rPr lang="fr-CH" sz="2160" dirty="0"/>
              <a:t> line shows the </a:t>
            </a:r>
            <a:r>
              <a:rPr lang="fr-CH" sz="2160" dirty="0" smtClean="0"/>
              <a:t>95% </a:t>
            </a:r>
            <a:r>
              <a:rPr lang="fr-CH" sz="2160" dirty="0"/>
              <a:t>C</a:t>
            </a:r>
            <a:r>
              <a:rPr lang="fr-CH" sz="2160" dirty="0" smtClean="0"/>
              <a:t>L </a:t>
            </a:r>
            <a:r>
              <a:rPr lang="fr-CH" sz="2160" dirty="0" err="1" smtClean="0"/>
              <a:t>limit</a:t>
            </a:r>
            <a:r>
              <a:rPr lang="fr-CH" sz="2160" dirty="0" smtClean="0"/>
              <a:t> if no HNL </a:t>
            </a:r>
            <a:r>
              <a:rPr lang="fr-CH" sz="2160" dirty="0" err="1" smtClean="0"/>
              <a:t>is</a:t>
            </a:r>
            <a:r>
              <a:rPr lang="fr-CH" sz="2160" dirty="0" smtClean="0"/>
              <a:t> </a:t>
            </a:r>
            <a:r>
              <a:rPr lang="fr-CH" sz="2160" dirty="0" err="1" smtClean="0"/>
              <a:t>observed</a:t>
            </a:r>
            <a:r>
              <a:rPr lang="fr-CH" sz="2160" dirty="0" smtClean="0"/>
              <a:t>. (</a:t>
            </a:r>
            <a:r>
              <a:rPr lang="fr-CH" sz="2160" dirty="0" err="1"/>
              <a:t>here</a:t>
            </a:r>
            <a:r>
              <a:rPr lang="fr-CH" sz="2160" dirty="0"/>
              <a:t> for 10</a:t>
            </a:r>
            <a:r>
              <a:rPr lang="fr-CH" sz="2160" baseline="30000" dirty="0"/>
              <a:t>12</a:t>
            </a:r>
            <a:r>
              <a:rPr lang="fr-CH" sz="2160" dirty="0"/>
              <a:t> Z), </a:t>
            </a:r>
          </a:p>
          <a:p>
            <a:r>
              <a:rPr lang="fr-CH" sz="2160" dirty="0"/>
              <a:t>-- the horizontal line </a:t>
            </a:r>
            <a:r>
              <a:rPr lang="fr-CH" sz="2160" dirty="0" err="1"/>
              <a:t>represents</a:t>
            </a:r>
            <a:r>
              <a:rPr lang="fr-CH" sz="2160" dirty="0"/>
              <a:t> the </a:t>
            </a:r>
            <a:r>
              <a:rPr lang="fr-CH" sz="2160" dirty="0" err="1"/>
              <a:t>sensitivity</a:t>
            </a:r>
            <a:r>
              <a:rPr lang="fr-CH" sz="2160" dirty="0"/>
              <a:t> to </a:t>
            </a:r>
            <a:r>
              <a:rPr lang="fr-CH" sz="2160" b="1" dirty="0" err="1"/>
              <a:t>mixing</a:t>
            </a:r>
            <a:r>
              <a:rPr lang="fr-CH" sz="2160" b="1" dirty="0"/>
              <a:t> of neutrinos </a:t>
            </a:r>
            <a:r>
              <a:rPr lang="fr-CH" sz="2160" dirty="0"/>
              <a:t>to the </a:t>
            </a:r>
            <a:r>
              <a:rPr lang="fr-CH" sz="2160" dirty="0" err="1"/>
              <a:t>dark</a:t>
            </a:r>
            <a:r>
              <a:rPr lang="fr-CH" sz="2160" dirty="0"/>
              <a:t> </a:t>
            </a:r>
            <a:r>
              <a:rPr lang="fr-CH" sz="2160" dirty="0" err="1"/>
              <a:t>sector</a:t>
            </a:r>
            <a:r>
              <a:rPr lang="fr-CH" sz="2160" dirty="0"/>
              <a:t>,</a:t>
            </a:r>
          </a:p>
          <a:p>
            <a:r>
              <a:rPr lang="fr-CH" sz="2160" dirty="0" err="1"/>
              <a:t>using</a:t>
            </a:r>
            <a:r>
              <a:rPr lang="fr-CH" sz="2160" dirty="0"/>
              <a:t> </a:t>
            </a:r>
            <a:r>
              <a:rPr lang="fr-CH" sz="2160" dirty="0" err="1"/>
              <a:t>EWPOs</a:t>
            </a:r>
            <a:r>
              <a:rPr lang="fr-CH" sz="2160" dirty="0"/>
              <a:t> (G</a:t>
            </a:r>
            <a:r>
              <a:rPr lang="fr-CH" sz="2160" baseline="-25000" dirty="0"/>
              <a:t>F</a:t>
            </a:r>
            <a:r>
              <a:rPr lang="fr-CH" sz="2160" dirty="0"/>
              <a:t> vs sin</a:t>
            </a:r>
            <a:r>
              <a:rPr lang="fr-CH" sz="2160" baseline="30000" dirty="0"/>
              <a:t>2</a:t>
            </a:r>
            <a:r>
              <a:rPr lang="fr-CH" sz="2160" dirty="0">
                <a:sym typeface="Symbol"/>
              </a:rPr>
              <a:t></a:t>
            </a:r>
            <a:r>
              <a:rPr lang="fr-CH" sz="2160" baseline="-25000" dirty="0">
                <a:sym typeface="Symbol"/>
              </a:rPr>
              <a:t>W</a:t>
            </a:r>
            <a:r>
              <a:rPr lang="fr-CH" sz="2160" baseline="30000" dirty="0">
                <a:sym typeface="Symbol"/>
              </a:rPr>
              <a:t>eff </a:t>
            </a:r>
            <a:r>
              <a:rPr lang="fr-CH" sz="2160" dirty="0">
                <a:sym typeface="Symbol"/>
              </a:rPr>
              <a:t>and </a:t>
            </a:r>
            <a:r>
              <a:rPr lang="fr-CH" sz="2160" dirty="0" err="1">
                <a:sym typeface="Symbol"/>
              </a:rPr>
              <a:t>m</a:t>
            </a:r>
            <a:r>
              <a:rPr lang="fr-CH" sz="2160" baseline="-25000" dirty="0" err="1">
                <a:sym typeface="Symbol"/>
              </a:rPr>
              <a:t>Z</a:t>
            </a:r>
            <a:r>
              <a:rPr lang="fr-CH" sz="2160" dirty="0">
                <a:sym typeface="Symbol"/>
              </a:rPr>
              <a:t>, m</a:t>
            </a:r>
            <a:r>
              <a:rPr lang="fr-CH" sz="2160" baseline="-25000" dirty="0">
                <a:sym typeface="Symbol"/>
              </a:rPr>
              <a:t>W</a:t>
            </a:r>
            <a:r>
              <a:rPr lang="fr-CH" sz="2160" dirty="0">
                <a:sym typeface="Symbol"/>
              </a:rPr>
              <a:t>, tau </a:t>
            </a:r>
            <a:r>
              <a:rPr lang="fr-CH" sz="2160" dirty="0" err="1">
                <a:sym typeface="Symbol"/>
              </a:rPr>
              <a:t>decays</a:t>
            </a:r>
            <a:r>
              <a:rPr lang="fr-CH" sz="2160" dirty="0">
                <a:sym typeface="Symbol"/>
              </a:rPr>
              <a:t>) </a:t>
            </a:r>
            <a:r>
              <a:rPr lang="fr-CH" sz="2160" dirty="0" err="1" smtClean="0"/>
              <a:t>which</a:t>
            </a:r>
            <a:r>
              <a:rPr lang="fr-CH" sz="2160" dirty="0" smtClean="0"/>
              <a:t> </a:t>
            </a:r>
            <a:r>
              <a:rPr lang="fr-CH" sz="2160" dirty="0" err="1"/>
              <a:t>extends</a:t>
            </a:r>
            <a:r>
              <a:rPr lang="fr-CH" sz="2160" dirty="0"/>
              <a:t> </a:t>
            </a:r>
            <a:r>
              <a:rPr lang="fr-CH" sz="2160" dirty="0" err="1" smtClean="0"/>
              <a:t>sensitivity</a:t>
            </a:r>
            <a:r>
              <a:rPr lang="fr-CH" sz="2160" dirty="0"/>
              <a:t> </a:t>
            </a:r>
            <a:r>
              <a:rPr lang="fr-CH" sz="2160" dirty="0" err="1" smtClean="0"/>
              <a:t>from</a:t>
            </a:r>
            <a:r>
              <a:rPr lang="fr-CH" sz="2160" dirty="0" smtClean="0"/>
              <a:t> 10</a:t>
            </a:r>
            <a:r>
              <a:rPr lang="fr-CH" sz="2160" baseline="30000" dirty="0" smtClean="0"/>
              <a:t>-3</a:t>
            </a:r>
            <a:r>
              <a:rPr lang="fr-CH" sz="2160" dirty="0" smtClean="0"/>
              <a:t>  (</a:t>
            </a:r>
            <a:r>
              <a:rPr lang="fr-CH" sz="2160" dirty="0" err="1" smtClean="0"/>
              <a:t>now</a:t>
            </a:r>
            <a:r>
              <a:rPr lang="fr-CH" sz="2160" dirty="0" smtClean="0"/>
              <a:t>) </a:t>
            </a:r>
          </a:p>
          <a:p>
            <a:r>
              <a:rPr lang="fr-CH" sz="2160" dirty="0" smtClean="0"/>
              <a:t>to </a:t>
            </a:r>
            <a:r>
              <a:rPr lang="fr-CH" sz="2160" dirty="0"/>
              <a:t>10</a:t>
            </a:r>
            <a:r>
              <a:rPr lang="fr-CH" sz="2160" baseline="30000" dirty="0"/>
              <a:t>-5 </a:t>
            </a:r>
            <a:r>
              <a:rPr lang="fr-CH" sz="2160" baseline="30000" dirty="0" smtClean="0"/>
              <a:t> </a:t>
            </a:r>
            <a:r>
              <a:rPr lang="fr-CH" sz="2160" dirty="0" smtClean="0"/>
              <a:t>(FCC) </a:t>
            </a:r>
            <a:r>
              <a:rPr lang="fr-CH" sz="2160" dirty="0" err="1" smtClean="0"/>
              <a:t>mixing</a:t>
            </a:r>
            <a:r>
              <a:rPr lang="fr-CH" sz="2160" dirty="0" smtClean="0"/>
              <a:t> </a:t>
            </a:r>
            <a:r>
              <a:rPr lang="fr-CH" sz="2160" dirty="0"/>
              <a:t>all the </a:t>
            </a:r>
            <a:r>
              <a:rPr lang="fr-CH" sz="2160" dirty="0" err="1"/>
              <a:t>way</a:t>
            </a:r>
            <a:r>
              <a:rPr lang="fr-CH" sz="2160" dirty="0"/>
              <a:t> to </a:t>
            </a:r>
            <a:r>
              <a:rPr lang="fr-CH" sz="2160" dirty="0" err="1"/>
              <a:t>very</a:t>
            </a:r>
            <a:r>
              <a:rPr lang="fr-CH" sz="2160" dirty="0"/>
              <a:t> </a:t>
            </a:r>
            <a:r>
              <a:rPr lang="fr-CH" sz="2160" dirty="0" smtClean="0"/>
              <a:t>high HNL masses </a:t>
            </a:r>
            <a:r>
              <a:rPr lang="fr-CH" sz="2160" dirty="0"/>
              <a:t>(500-1000 </a:t>
            </a:r>
            <a:r>
              <a:rPr lang="fr-CH" sz="2160" dirty="0" err="1"/>
              <a:t>TeV</a:t>
            </a:r>
            <a:r>
              <a:rPr lang="fr-CH" sz="2160" dirty="0"/>
              <a:t> at least). </a:t>
            </a:r>
            <a:r>
              <a:rPr lang="fr-CH" sz="2160" dirty="0" err="1"/>
              <a:t>arxiv</a:t>
            </a:r>
            <a:r>
              <a:rPr lang="fr-CH" sz="2160" dirty="0"/>
              <a:t>:</a:t>
            </a:r>
            <a:r>
              <a:rPr lang="en-CH" sz="2160" dirty="0"/>
              <a:t>2011.04725</a:t>
            </a:r>
            <a:r>
              <a:rPr lang="en-US" sz="2160" dirty="0"/>
              <a:t> </a:t>
            </a:r>
            <a:endParaRPr lang="en-GB" sz="2160" dirty="0"/>
          </a:p>
        </p:txBody>
      </p:sp>
    </p:spTree>
    <p:extLst>
      <p:ext uri="{BB962C8B-B14F-4D97-AF65-F5344CB8AC3E}">
        <p14:creationId xmlns:p14="http://schemas.microsoft.com/office/powerpoint/2010/main" val="38053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7780" y="188844"/>
            <a:ext cx="2763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Dirac vs </a:t>
            </a:r>
            <a:r>
              <a:rPr lang="fr-FR" sz="2400" b="1" dirty="0" err="1" smtClean="0"/>
              <a:t>Majorana</a:t>
            </a:r>
            <a:r>
              <a:rPr lang="fr-FR" sz="2400" b="1" dirty="0" smtClean="0"/>
              <a:t>(I)</a:t>
            </a:r>
            <a:endParaRPr lang="fr-FR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1475" y="944217"/>
            <a:ext cx="1174432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It has been </a:t>
            </a:r>
            <a:r>
              <a:rPr lang="fr-FR" dirty="0" err="1" smtClean="0"/>
              <a:t>emphasized</a:t>
            </a:r>
            <a:r>
              <a:rPr lang="fr-FR" dirty="0" smtClean="0"/>
              <a:t> by Matthew </a:t>
            </a:r>
            <a:r>
              <a:rPr lang="fr-FR" dirty="0" err="1" smtClean="0"/>
              <a:t>Mccullough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exist</a:t>
            </a:r>
            <a:r>
              <a:rPr lang="fr-FR" dirty="0" smtClean="0"/>
              <a:t> </a:t>
            </a:r>
            <a:r>
              <a:rPr lang="fr-FR" dirty="0" err="1" smtClean="0"/>
              <a:t>ways</a:t>
            </a:r>
            <a:r>
              <a:rPr lang="fr-FR" dirty="0" smtClean="0"/>
              <a:t> to </a:t>
            </a:r>
            <a:r>
              <a:rPr lang="fr-FR" dirty="0" err="1" smtClean="0"/>
              <a:t>create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 of Dirac HNL-</a:t>
            </a:r>
            <a:r>
              <a:rPr lang="fr-FR" dirty="0" err="1" smtClean="0"/>
              <a:t>like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endParaRPr lang="fr-FR" dirty="0"/>
          </a:p>
          <a:p>
            <a:r>
              <a:rPr lang="fr-FR" dirty="0" smtClean="0"/>
              <a:t>and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b="1" dirty="0" smtClean="0"/>
              <a:t>the </a:t>
            </a:r>
            <a:r>
              <a:rPr lang="fr-FR" b="1" dirty="0" err="1" smtClean="0"/>
              <a:t>discovery</a:t>
            </a:r>
            <a:r>
              <a:rPr lang="fr-FR" b="1" dirty="0" smtClean="0"/>
              <a:t> of a </a:t>
            </a:r>
            <a:r>
              <a:rPr lang="fr-FR" b="1" dirty="0" err="1" smtClean="0"/>
              <a:t>RHv</a:t>
            </a:r>
            <a:r>
              <a:rPr lang="fr-FR" b="1" dirty="0" smtClean="0"/>
              <a:t> </a:t>
            </a:r>
            <a:r>
              <a:rPr lang="fr-FR" b="1" dirty="0" err="1" smtClean="0"/>
              <a:t>requires</a:t>
            </a:r>
            <a:r>
              <a:rPr lang="fr-FR" b="1" dirty="0" smtClean="0"/>
              <a:t> the observation of the </a:t>
            </a:r>
            <a:r>
              <a:rPr lang="fr-FR" b="1" dirty="0" err="1" smtClean="0"/>
              <a:t>Majorana</a:t>
            </a:r>
            <a:r>
              <a:rPr lang="fr-FR" b="1" dirty="0" smtClean="0"/>
              <a:t> nature of the </a:t>
            </a:r>
            <a:r>
              <a:rPr lang="fr-FR" b="1" dirty="0" err="1" smtClean="0"/>
              <a:t>particle</a:t>
            </a:r>
            <a:r>
              <a:rPr lang="fr-FR" b="1" dirty="0" smtClean="0"/>
              <a:t>. </a:t>
            </a:r>
          </a:p>
          <a:p>
            <a:endParaRPr lang="fr-FR" dirty="0"/>
          </a:p>
          <a:p>
            <a:r>
              <a:rPr lang="fr-FR" dirty="0" smtClean="0"/>
              <a:t>In </a:t>
            </a:r>
            <a:r>
              <a:rPr lang="fr-FR" dirty="0" err="1" smtClean="0"/>
              <a:t>any</a:t>
            </a:r>
            <a:r>
              <a:rPr lang="fr-FR" dirty="0" smtClean="0"/>
              <a:t> case Fermion </a:t>
            </a:r>
            <a:r>
              <a:rPr lang="fr-FR" dirty="0" err="1" smtClean="0"/>
              <a:t>number</a:t>
            </a:r>
            <a:r>
              <a:rPr lang="fr-FR" dirty="0" smtClean="0"/>
              <a:t> violation </a:t>
            </a:r>
            <a:r>
              <a:rPr lang="fr-FR" dirty="0" err="1" smtClean="0"/>
              <a:t>is</a:t>
            </a:r>
            <a:r>
              <a:rPr lang="fr-FR" dirty="0" smtClean="0"/>
              <a:t> of the </a:t>
            </a:r>
            <a:r>
              <a:rPr lang="fr-FR" dirty="0" err="1" smtClean="0"/>
              <a:t>greatest</a:t>
            </a:r>
            <a:r>
              <a:rPr lang="fr-FR" dirty="0" smtClean="0"/>
              <a:t> </a:t>
            </a:r>
            <a:r>
              <a:rPr lang="fr-FR" dirty="0" err="1" smtClean="0"/>
              <a:t>interest</a:t>
            </a:r>
            <a:r>
              <a:rPr lang="fr-FR" dirty="0" smtClean="0"/>
              <a:t>. </a:t>
            </a:r>
          </a:p>
          <a:p>
            <a:r>
              <a:rPr lang="fr-FR" b="1" dirty="0" smtClean="0"/>
              <a:t>At </a:t>
            </a:r>
            <a:r>
              <a:rPr lang="fr-FR" b="1" dirty="0"/>
              <a:t>a hadron or </a:t>
            </a:r>
            <a:r>
              <a:rPr lang="fr-FR" b="1" dirty="0" err="1"/>
              <a:t>ep</a:t>
            </a:r>
            <a:r>
              <a:rPr lang="fr-FR" b="1" dirty="0"/>
              <a:t> </a:t>
            </a:r>
            <a:r>
              <a:rPr lang="fr-FR" b="1" dirty="0" err="1" smtClean="0"/>
              <a:t>collider</a:t>
            </a:r>
            <a:r>
              <a:rPr lang="fr-FR" b="1" dirty="0" smtClean="0"/>
              <a:t> the HNL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appear</a:t>
            </a:r>
            <a:r>
              <a:rPr lang="fr-FR" b="1" dirty="0" smtClean="0"/>
              <a:t> in W </a:t>
            </a:r>
            <a:r>
              <a:rPr lang="fr-FR" b="1" dirty="0" err="1" smtClean="0"/>
              <a:t>decay</a:t>
            </a:r>
            <a:r>
              <a:rPr lang="fr-FR" b="1" dirty="0" smtClean="0"/>
              <a:t> W(*)</a:t>
            </a:r>
            <a:r>
              <a:rPr lang="en-CH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CH" sz="2400" dirty="0" smtClean="0">
                <a:sym typeface="Symbol" panose="05050102010706020507" pitchFamily="18" charset="2"/>
              </a:rPr>
              <a:t></a:t>
            </a:r>
            <a:r>
              <a:rPr lang="en-US" sz="2400" b="1" baseline="30000" dirty="0" smtClean="0">
                <a:latin typeface="+mj-lt"/>
                <a:sym typeface="Symbol" panose="05050102010706020507" pitchFamily="18" charset="2"/>
              </a:rPr>
              <a:t>+</a:t>
            </a:r>
            <a:r>
              <a:rPr lang="en-US" b="1" dirty="0" smtClean="0">
                <a:latin typeface="+mj-lt"/>
                <a:sym typeface="Symbol" panose="05050102010706020507" pitchFamily="18" charset="2"/>
              </a:rPr>
              <a:t>N </a:t>
            </a:r>
            <a:r>
              <a:rPr lang="en-CH" b="1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en-CH" dirty="0">
                <a:sym typeface="Symbol" panose="05050102010706020507" pitchFamily="18" charset="2"/>
              </a:rPr>
              <a:t> </a:t>
            </a:r>
            <a:r>
              <a:rPr lang="en-CH" sz="2400" b="1" dirty="0">
                <a:sym typeface="Symbol" panose="05050102010706020507" pitchFamily="18" charset="2"/>
              </a:rPr>
              <a:t></a:t>
            </a:r>
            <a:r>
              <a:rPr lang="en-US" sz="2400" b="1" dirty="0" smtClean="0">
                <a:latin typeface="French Script MT" panose="03020402040607040605" pitchFamily="66" charset="0"/>
                <a:sym typeface="Wingdings" panose="05000000000000000000" pitchFamily="2" charset="2"/>
              </a:rPr>
              <a:t>’</a:t>
            </a:r>
            <a:r>
              <a:rPr lang="en-CH" sz="2400" b="1" baseline="30000" dirty="0" smtClean="0">
                <a:latin typeface="French Script MT" panose="03020402040607040605" pitchFamily="66" charset="0"/>
                <a:sym typeface="Symbol" panose="05050102010706020507" pitchFamily="18" charset="2"/>
              </a:rPr>
              <a:t></a:t>
            </a:r>
            <a:r>
              <a:rPr lang="en-US" sz="2400" b="1" dirty="0" smtClean="0">
                <a:latin typeface="French Script MT" panose="03020402040607040605" pitchFamily="66" charset="0"/>
                <a:sym typeface="Wingdings" panose="05000000000000000000" pitchFamily="2" charset="2"/>
              </a:rPr>
              <a:t> </a:t>
            </a:r>
            <a:r>
              <a:rPr lang="en-US" b="1" dirty="0" smtClean="0">
                <a:latin typeface="+mj-lt"/>
                <a:sym typeface="Wingdings" panose="05000000000000000000" pitchFamily="2" charset="2"/>
              </a:rPr>
              <a:t>W*</a:t>
            </a:r>
            <a:r>
              <a:rPr lang="en-US" b="1" baseline="30000" dirty="0" smtClean="0">
                <a:latin typeface="+mj-lt"/>
                <a:sym typeface="Wingdings" panose="05000000000000000000" pitchFamily="2" charset="2"/>
              </a:rPr>
              <a:t>+</a:t>
            </a:r>
            <a:r>
              <a:rPr lang="en-US" b="1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b="1" dirty="0" smtClean="0"/>
              <a:t>.  The charge of the final vs initial lepton </a:t>
            </a:r>
            <a:r>
              <a:rPr lang="fr-FR" b="1" dirty="0" err="1" smtClean="0"/>
              <a:t>is</a:t>
            </a:r>
            <a:r>
              <a:rPr lang="fr-FR" b="1" dirty="0" smtClean="0"/>
              <a:t>  a test of fermion </a:t>
            </a:r>
            <a:r>
              <a:rPr lang="fr-FR" b="1" dirty="0" err="1" smtClean="0"/>
              <a:t>number</a:t>
            </a:r>
            <a:r>
              <a:rPr lang="fr-FR" b="1" dirty="0" smtClean="0"/>
              <a:t> violation </a:t>
            </a:r>
            <a:r>
              <a:rPr lang="fr-FR" b="1" dirty="0" err="1" smtClean="0"/>
              <a:t>which</a:t>
            </a:r>
            <a:r>
              <a:rPr lang="fr-FR" b="1" dirty="0" smtClean="0"/>
              <a:t> arises if HNL are </a:t>
            </a:r>
            <a:r>
              <a:rPr lang="fr-FR" b="1" dirty="0" err="1" smtClean="0"/>
              <a:t>Majorana</a:t>
            </a:r>
            <a:r>
              <a:rPr lang="fr-FR" b="1" dirty="0" smtClean="0"/>
              <a:t> </a:t>
            </a:r>
            <a:r>
              <a:rPr lang="fr-FR" b="1" dirty="0" err="1" smtClean="0"/>
              <a:t>particles</a:t>
            </a:r>
            <a:r>
              <a:rPr lang="fr-FR" b="1" dirty="0" smtClean="0"/>
              <a:t>. </a:t>
            </a:r>
          </a:p>
          <a:p>
            <a:endParaRPr lang="fr-FR" b="1" dirty="0"/>
          </a:p>
          <a:p>
            <a:r>
              <a:rPr lang="fr-FR" b="1" dirty="0" smtClean="0"/>
              <a:t>At the Z the </a:t>
            </a:r>
            <a:r>
              <a:rPr lang="fr-FR" b="1" dirty="0" err="1" smtClean="0"/>
              <a:t>process</a:t>
            </a:r>
            <a:r>
              <a:rPr lang="fr-FR" b="1" dirty="0" smtClean="0"/>
              <a:t> Z</a:t>
            </a:r>
            <a:r>
              <a:rPr lang="en-CH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Nv</a:t>
            </a:r>
            <a:r>
              <a:rPr lang="en-US" b="1" dirty="0" smtClean="0">
                <a:sym typeface="Wingdings" panose="05000000000000000000" pitchFamily="2" charset="2"/>
              </a:rPr>
              <a:t> does not make it very easy. </a:t>
            </a:r>
            <a:endParaRPr lang="fr-FR" dirty="0" smtClean="0"/>
          </a:p>
          <a:p>
            <a:endParaRPr lang="fr-FR" dirty="0"/>
          </a:p>
          <a:p>
            <a:r>
              <a:rPr lang="fr-FR" dirty="0" err="1"/>
              <a:t>S</a:t>
            </a:r>
            <a:r>
              <a:rPr lang="fr-FR" dirty="0" err="1" smtClean="0"/>
              <a:t>everal</a:t>
            </a:r>
            <a:r>
              <a:rPr lang="fr-FR" dirty="0" smtClean="0"/>
              <a:t> </a:t>
            </a:r>
            <a:r>
              <a:rPr lang="fr-FR" dirty="0" err="1" smtClean="0"/>
              <a:t>methods</a:t>
            </a:r>
            <a:r>
              <a:rPr lang="fr-FR" dirty="0" smtClean="0"/>
              <a:t> </a:t>
            </a:r>
          </a:p>
          <a:p>
            <a:endParaRPr lang="fr-FR" dirty="0"/>
          </a:p>
          <a:p>
            <a:pPr marL="342900" indent="-342900">
              <a:buAutoNum type="arabicPeriod"/>
            </a:pPr>
            <a:r>
              <a:rPr lang="fr-FR" dirty="0" err="1" smtClean="0"/>
              <a:t>Forward-backward</a:t>
            </a:r>
            <a:r>
              <a:rPr lang="fr-FR" dirty="0" smtClean="0"/>
              <a:t> </a:t>
            </a:r>
            <a:r>
              <a:rPr lang="fr-FR" dirty="0" err="1" smtClean="0"/>
              <a:t>asymmetry</a:t>
            </a:r>
            <a:r>
              <a:rPr lang="fr-FR" dirty="0" smtClean="0"/>
              <a:t> </a:t>
            </a:r>
            <a:r>
              <a:rPr lang="fr-FR" dirty="0" err="1" smtClean="0"/>
              <a:t>relic</a:t>
            </a:r>
            <a:r>
              <a:rPr lang="fr-FR" dirty="0" smtClean="0"/>
              <a:t> of the Z </a:t>
            </a:r>
            <a:r>
              <a:rPr lang="fr-FR" dirty="0" err="1"/>
              <a:t>p</a:t>
            </a:r>
            <a:r>
              <a:rPr lang="fr-FR" dirty="0" err="1" smtClean="0"/>
              <a:t>arity</a:t>
            </a:r>
            <a:r>
              <a:rPr lang="fr-FR" dirty="0" smtClean="0"/>
              <a:t> </a:t>
            </a:r>
            <a:r>
              <a:rPr lang="fr-FR" dirty="0" err="1" smtClean="0"/>
              <a:t>violating</a:t>
            </a:r>
            <a:r>
              <a:rPr lang="fr-FR" dirty="0" smtClean="0"/>
              <a:t> </a:t>
            </a:r>
            <a:r>
              <a:rPr lang="fr-FR" dirty="0" err="1" smtClean="0"/>
              <a:t>couplings</a:t>
            </a:r>
            <a:r>
              <a:rPr lang="fr-FR" dirty="0" smtClean="0"/>
              <a:t>. Dirac </a:t>
            </a:r>
            <a:r>
              <a:rPr lang="fr-FR" dirty="0" err="1" smtClean="0"/>
              <a:t>keeps</a:t>
            </a:r>
            <a:r>
              <a:rPr lang="fr-FR" dirty="0"/>
              <a:t> </a:t>
            </a:r>
            <a:r>
              <a:rPr lang="fr-FR" dirty="0" err="1"/>
              <a:t>i</a:t>
            </a:r>
            <a:r>
              <a:rPr lang="fr-FR" dirty="0" err="1" smtClean="0"/>
              <a:t>t</a:t>
            </a:r>
            <a:r>
              <a:rPr lang="fr-FR" dirty="0" smtClean="0"/>
              <a:t>, </a:t>
            </a:r>
            <a:r>
              <a:rPr lang="fr-FR" dirty="0" err="1" smtClean="0"/>
              <a:t>Majorana</a:t>
            </a:r>
            <a:r>
              <a:rPr lang="fr-FR" dirty="0" smtClean="0"/>
              <a:t> </a:t>
            </a:r>
            <a:r>
              <a:rPr lang="fr-FR" dirty="0" err="1" smtClean="0"/>
              <a:t>washes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out.</a:t>
            </a:r>
          </a:p>
          <a:p>
            <a:r>
              <a:rPr lang="fr-FR" dirty="0"/>
              <a:t> </a:t>
            </a:r>
            <a:r>
              <a:rPr lang="fr-FR" dirty="0" smtClean="0"/>
              <a:t>      </a:t>
            </a:r>
            <a:r>
              <a:rPr lang="en-CH" dirty="0" smtClean="0">
                <a:sym typeface="Wingdings" panose="05000000000000000000" pitchFamily="2" charset="2"/>
              </a:rPr>
              <a:t></a:t>
            </a:r>
            <a:r>
              <a:rPr lang="en-US" dirty="0" smtClean="0">
                <a:sym typeface="Wingdings" panose="05000000000000000000" pitchFamily="2" charset="2"/>
              </a:rPr>
              <a:t> uses N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CH" dirty="0" smtClean="0">
                <a:sym typeface="Symbol" panose="05050102010706020507" pitchFamily="18" charset="2"/>
              </a:rPr>
              <a:t></a:t>
            </a:r>
            <a:r>
              <a:rPr lang="en-US" dirty="0" err="1" smtClean="0">
                <a:sym typeface="Symbol" panose="05050102010706020507" pitchFamily="18" charset="2"/>
              </a:rPr>
              <a:t>qq</a:t>
            </a:r>
            <a:r>
              <a:rPr lang="en-US" dirty="0" smtClean="0">
                <a:sym typeface="Symbol" panose="05050102010706020507" pitchFamily="18" charset="2"/>
              </a:rPr>
              <a:t> decay and r</a:t>
            </a:r>
            <a:r>
              <a:rPr lang="en-US" dirty="0" smtClean="0">
                <a:sym typeface="Wingdings" panose="05000000000000000000" pitchFamily="2" charset="2"/>
              </a:rPr>
              <a:t>equires lepton charge reconstruction.</a:t>
            </a:r>
            <a:r>
              <a:rPr lang="fr-FR" dirty="0" smtClean="0"/>
              <a:t> </a:t>
            </a:r>
          </a:p>
          <a:p>
            <a:pPr marL="342900" indent="-342900">
              <a:buAutoNum type="arabicPeriod" startAt="2"/>
            </a:pPr>
            <a:r>
              <a:rPr lang="fr-FR" dirty="0" err="1" smtClean="0"/>
              <a:t>Polarization</a:t>
            </a:r>
            <a:r>
              <a:rPr lang="fr-FR" dirty="0" smtClean="0"/>
              <a:t> (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relic</a:t>
            </a:r>
            <a:r>
              <a:rPr lang="fr-FR" dirty="0" smtClean="0"/>
              <a:t> of Z </a:t>
            </a:r>
            <a:r>
              <a:rPr lang="fr-FR" dirty="0" err="1" smtClean="0"/>
              <a:t>parity</a:t>
            </a:r>
            <a:r>
              <a:rPr lang="fr-FR" dirty="0" smtClean="0"/>
              <a:t> violation) of HNL leads to harder lepton </a:t>
            </a:r>
            <a:r>
              <a:rPr lang="fr-FR" dirty="0" err="1" smtClean="0"/>
              <a:t>spectrum</a:t>
            </a:r>
            <a:r>
              <a:rPr lang="fr-FR" dirty="0" smtClean="0"/>
              <a:t>  for Dirac  </a:t>
            </a:r>
            <a:r>
              <a:rPr lang="fr-FR" dirty="0" err="1" smtClean="0"/>
              <a:t>than</a:t>
            </a:r>
            <a:r>
              <a:rPr lang="fr-FR" dirty="0" smtClean="0"/>
              <a:t> for </a:t>
            </a:r>
            <a:r>
              <a:rPr lang="fr-FR" dirty="0" err="1" smtClean="0"/>
              <a:t>Majorana</a:t>
            </a:r>
            <a:endParaRPr lang="fr-FR" dirty="0" smtClean="0"/>
          </a:p>
          <a:p>
            <a:r>
              <a:rPr lang="fr-FR" dirty="0" smtClean="0"/>
              <a:t>      </a:t>
            </a:r>
            <a:r>
              <a:rPr lang="fr-FR" b="1" dirty="0" smtClean="0"/>
              <a:t> </a:t>
            </a:r>
            <a:r>
              <a:rPr lang="en-CH" b="1" dirty="0" smtClean="0">
                <a:sym typeface="Wingdings" panose="05000000000000000000" pitchFamily="2" charset="2"/>
              </a:rPr>
              <a:t></a:t>
            </a:r>
            <a:r>
              <a:rPr lang="en-US" dirty="0" smtClean="0">
                <a:sym typeface="Wingdings" panose="05000000000000000000" pitchFamily="2" charset="2"/>
              </a:rPr>
              <a:t> uses </a:t>
            </a:r>
            <a:r>
              <a:rPr lang="en-US" dirty="0">
                <a:sym typeface="Wingdings" panose="05000000000000000000" pitchFamily="2" charset="2"/>
              </a:rPr>
              <a:t>N</a:t>
            </a:r>
            <a:r>
              <a:rPr lang="en-CH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CH" dirty="0">
                <a:sym typeface="Symbol" panose="05050102010706020507" pitchFamily="18" charset="2"/>
              </a:rPr>
              <a:t></a:t>
            </a:r>
            <a:r>
              <a:rPr lang="en-US" dirty="0" err="1">
                <a:sym typeface="Symbol" panose="05050102010706020507" pitchFamily="18" charset="2"/>
              </a:rPr>
              <a:t>qq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and requires lepton momentum reconstruction (but not the charge) </a:t>
            </a:r>
          </a:p>
          <a:p>
            <a:r>
              <a:rPr lang="en-US" dirty="0" smtClean="0">
                <a:sym typeface="Symbol" panose="05050102010706020507" pitchFamily="18" charset="2"/>
              </a:rPr>
              <a:t>       NB analysis sensitive to detail W* mass distribution, esp. for small masse W* (in tau &amp; D mass region and below)          </a:t>
            </a:r>
          </a:p>
          <a:p>
            <a:pPr marL="342900" indent="-342900">
              <a:buAutoNum type="arabicPeriod" startAt="3"/>
            </a:pPr>
            <a:r>
              <a:rPr lang="en-US" dirty="0" smtClean="0">
                <a:sym typeface="Symbol" panose="05050102010706020507" pitchFamily="18" charset="2"/>
              </a:rPr>
              <a:t>W/Z diagram interference (</a:t>
            </a:r>
            <a:r>
              <a:rPr lang="en-US" dirty="0" err="1" smtClean="0">
                <a:sym typeface="Symbol" panose="05050102010706020507" pitchFamily="18" charset="2"/>
              </a:rPr>
              <a:t>Petcov</a:t>
            </a:r>
            <a:r>
              <a:rPr lang="en-US" dirty="0" smtClean="0">
                <a:sym typeface="Symbol" panose="05050102010706020507" pitchFamily="18" charset="2"/>
              </a:rPr>
              <a:t>) for N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CH" dirty="0">
                <a:sym typeface="Symbol" panose="05050102010706020507" pitchFamily="18" charset="2"/>
              </a:rPr>
              <a:t> </a:t>
            </a:r>
            <a:r>
              <a:rPr lang="en-CH" dirty="0" smtClean="0">
                <a:sym typeface="Symbol" panose="05050102010706020507" pitchFamily="18" charset="2"/>
              </a:rPr>
              <a:t></a:t>
            </a:r>
            <a:r>
              <a:rPr lang="en-US" dirty="0" smtClean="0">
                <a:sym typeface="Symbol" panose="05050102010706020507" pitchFamily="18" charset="2"/>
              </a:rPr>
              <a:t>v  Very elegant but less statistics and less easy  </a:t>
            </a:r>
          </a:p>
          <a:p>
            <a:endParaRPr lang="en-US" dirty="0" smtClean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These methods work for the prompt analysis as well as for the LLP analysis within presumably a smaller radius. 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B281-4E7E-4D44-9392-9935C31C9090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89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B281-4E7E-4D44-9392-9935C31C9090}" type="slidenum">
              <a:rPr lang="fr-FR" smtClean="0"/>
              <a:t>53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75" y="-61007"/>
            <a:ext cx="9220200" cy="66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0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8018" y="72112"/>
            <a:ext cx="336936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Dirac vs </a:t>
            </a:r>
            <a:r>
              <a:rPr lang="fr-FR" sz="2400" b="1" dirty="0" err="1" smtClean="0"/>
              <a:t>Majorana</a:t>
            </a:r>
            <a:r>
              <a:rPr lang="fr-FR" sz="2400" b="1" dirty="0" smtClean="0"/>
              <a:t>(II)</a:t>
            </a:r>
            <a:endParaRPr lang="fr-FR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95130" y="1073426"/>
            <a:ext cx="763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in addition the </a:t>
            </a:r>
            <a:r>
              <a:rPr lang="fr-FR" b="1" dirty="0" err="1" smtClean="0"/>
              <a:t>lifetime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reduced</a:t>
            </a:r>
            <a:r>
              <a:rPr lang="fr-FR" b="1" dirty="0" smtClean="0"/>
              <a:t> by a factor 2 for a </a:t>
            </a:r>
            <a:r>
              <a:rPr lang="fr-FR" b="1" dirty="0" err="1" smtClean="0"/>
              <a:t>Majorana</a:t>
            </a:r>
            <a:r>
              <a:rPr lang="fr-FR" b="1" dirty="0" smtClean="0"/>
              <a:t> vs Dirac </a:t>
            </a:r>
            <a:r>
              <a:rPr lang="fr-FR" b="1" dirty="0" err="1" smtClean="0"/>
              <a:t>particle</a:t>
            </a:r>
            <a:endParaRPr lang="fr-FR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65" y="2007577"/>
            <a:ext cx="7860550" cy="888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4" y="2939406"/>
            <a:ext cx="6177857" cy="884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47"/>
          <a:stretch/>
        </p:blipFill>
        <p:spPr>
          <a:xfrm>
            <a:off x="661818" y="3954513"/>
            <a:ext cx="2915635" cy="551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721" y="4595359"/>
            <a:ext cx="1128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b="1" dirty="0" smtClean="0">
                <a:solidFill>
                  <a:srgbClr val="FF0000"/>
                </a:solidFill>
              </a:rPr>
              <a:t>At the Z</a:t>
            </a:r>
            <a:r>
              <a:rPr lang="fr-FR" b="1" dirty="0" smtClean="0"/>
              <a:t> </a:t>
            </a:r>
            <a:r>
              <a:rPr lang="fr-FR" dirty="0" smtClean="0"/>
              <a:t>the production cross-section and the </a:t>
            </a:r>
            <a:r>
              <a:rPr lang="fr-FR" dirty="0" err="1" smtClean="0"/>
              <a:t>decay</a:t>
            </a:r>
            <a:r>
              <a:rPr lang="fr-FR" dirty="0" smtClean="0"/>
              <a:t> rate </a:t>
            </a:r>
            <a:r>
              <a:rPr lang="fr-FR" dirty="0" err="1" smtClean="0"/>
              <a:t>depend</a:t>
            </a:r>
            <a:r>
              <a:rPr lang="fr-FR" dirty="0" smtClean="0"/>
              <a:t> on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combination</a:t>
            </a:r>
            <a:r>
              <a:rPr lang="fr-FR" dirty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mixing</a:t>
            </a:r>
            <a:r>
              <a:rPr lang="fr-FR" dirty="0" smtClean="0"/>
              <a:t> angles!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B281-4E7E-4D44-9392-9935C31C9090}" type="slidenum">
              <a:rPr lang="fr-FR" smtClean="0"/>
              <a:t>54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7279937" y="3225530"/>
            <a:ext cx="36766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</a:t>
            </a:r>
            <a:r>
              <a:rPr lang="fr-FR" baseline="-25000" dirty="0" smtClean="0"/>
              <a:t>MD</a:t>
            </a:r>
            <a:r>
              <a:rPr lang="fr-FR" dirty="0" smtClean="0"/>
              <a:t>= 1(Dirac),  2(</a:t>
            </a:r>
            <a:r>
              <a:rPr lang="fr-FR" dirty="0" err="1" smtClean="0"/>
              <a:t>Majorana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37745" y="5126476"/>
            <a:ext cx="106882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CAVEATs</a:t>
            </a:r>
            <a:r>
              <a:rPr lang="fr-FR" b="1" dirty="0" smtClean="0"/>
              <a:t>!!</a:t>
            </a:r>
          </a:p>
          <a:p>
            <a:pPr marL="342900" indent="-342900">
              <a:buAutoNum type="arabicPeriod"/>
            </a:pPr>
            <a:r>
              <a:rPr lang="fr-FR" dirty="0" smtClean="0"/>
              <a:t>Of </a:t>
            </a:r>
            <a:r>
              <a:rPr lang="fr-FR" dirty="0"/>
              <a:t>course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b="1" dirty="0"/>
              <a:t>if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measure</a:t>
            </a:r>
            <a:r>
              <a:rPr lang="fr-FR" dirty="0"/>
              <a:t> the </a:t>
            </a:r>
            <a:r>
              <a:rPr lang="fr-FR" dirty="0" err="1"/>
              <a:t>lifetime</a:t>
            </a:r>
            <a:r>
              <a:rPr lang="fr-FR" dirty="0"/>
              <a:t>, </a:t>
            </a:r>
            <a:endParaRPr lang="fr-FR" dirty="0" smtClean="0"/>
          </a:p>
          <a:p>
            <a:pPr marL="342900" indent="-342900">
              <a:buAutoNum type="arabicPeriod"/>
            </a:pPr>
            <a:r>
              <a:rPr lang="fr-FR" dirty="0" smtClean="0"/>
              <a:t>and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falsified</a:t>
            </a:r>
            <a:r>
              <a:rPr lang="fr-FR" dirty="0"/>
              <a:t> if </a:t>
            </a:r>
            <a:r>
              <a:rPr lang="fr-FR" dirty="0" err="1"/>
              <a:t>e.g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dirac</a:t>
            </a:r>
            <a:r>
              <a:rPr lang="fr-FR" dirty="0"/>
              <a:t> neutrinos are </a:t>
            </a:r>
            <a:r>
              <a:rPr lang="fr-FR" dirty="0" err="1"/>
              <a:t>produced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similar</a:t>
            </a:r>
            <a:r>
              <a:rPr lang="fr-FR" dirty="0"/>
              <a:t> masses in the </a:t>
            </a:r>
            <a:r>
              <a:rPr lang="fr-FR" dirty="0" err="1"/>
              <a:t>experiment</a:t>
            </a:r>
            <a:r>
              <a:rPr lang="fr-FR" dirty="0"/>
              <a:t>.</a:t>
            </a:r>
          </a:p>
          <a:p>
            <a:r>
              <a:rPr lang="fr-FR" dirty="0"/>
              <a:t>The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polarization</a:t>
            </a:r>
            <a:r>
              <a:rPr lang="fr-FR" dirty="0" smtClean="0"/>
              <a:t> and </a:t>
            </a:r>
            <a:r>
              <a:rPr lang="fr-FR" dirty="0" err="1" smtClean="0"/>
              <a:t>asymmetry</a:t>
            </a:r>
            <a:r>
              <a:rPr lang="fr-FR" dirty="0" smtClean="0"/>
              <a:t>)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 smtClean="0"/>
              <a:t>always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en-CH" dirty="0" smtClean="0"/>
              <a:t>–</a:t>
            </a:r>
            <a:r>
              <a:rPr lang="fr-FR" dirty="0" smtClean="0"/>
              <a:t> 400 </a:t>
            </a:r>
            <a:r>
              <a:rPr lang="fr-FR" dirty="0" err="1" smtClean="0"/>
              <a:t>events</a:t>
            </a:r>
            <a:r>
              <a:rPr lang="fr-FR" dirty="0" smtClean="0"/>
              <a:t> are </a:t>
            </a:r>
            <a:r>
              <a:rPr lang="fr-FR" dirty="0" err="1" smtClean="0"/>
              <a:t>needed</a:t>
            </a:r>
            <a:r>
              <a:rPr lang="fr-FR" dirty="0" smtClean="0"/>
              <a:t> for 2</a:t>
            </a:r>
            <a:r>
              <a:rPr lang="en-CH" dirty="0" smtClean="0">
                <a:sym typeface="Symbol" panose="05050102010706020507" pitchFamily="18" charset="2"/>
              </a:rPr>
              <a:t></a:t>
            </a:r>
            <a:r>
              <a:rPr lang="en-US" dirty="0" smtClean="0">
                <a:sym typeface="Symbol" panose="05050102010706020507" pitchFamily="18" charset="2"/>
              </a:rPr>
              <a:t> separation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004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B281-4E7E-4D44-9392-9935C31C9090}" type="slidenum">
              <a:rPr lang="fr-FR" smtClean="0"/>
              <a:t>55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218182"/>
            <a:ext cx="8502525" cy="6400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20350" y="4533900"/>
            <a:ext cx="155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Drewes</a:t>
            </a:r>
            <a:r>
              <a:rPr lang="fr-FR" dirty="0" smtClean="0"/>
              <a:t>, ICHEP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08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B281-4E7E-4D44-9392-9935C31C9090}" type="slidenum">
              <a:rPr lang="fr-FR" smtClean="0"/>
              <a:t>56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1981200" y="2019300"/>
            <a:ext cx="7177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Increasing</a:t>
            </a:r>
            <a:r>
              <a:rPr lang="fr-FR" sz="2400" b="1" dirty="0" smtClean="0"/>
              <a:t> the </a:t>
            </a:r>
            <a:r>
              <a:rPr lang="fr-FR" sz="2400" b="1" dirty="0" err="1" smtClean="0"/>
              <a:t>detection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efficiency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large detectors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7061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404" y="656261"/>
            <a:ext cx="5892404" cy="572200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7195085" y="1084217"/>
            <a:ext cx="29817" cy="5237922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772400" y="3317966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12m high</a:t>
            </a:r>
            <a:endParaRPr lang="fr-FR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159829" y="1685109"/>
            <a:ext cx="1685108" cy="1737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-2640000" flipV="1">
            <a:off x="8159931" y="4228009"/>
            <a:ext cx="1685108" cy="1737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009017" y="4463143"/>
            <a:ext cx="2458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</a:t>
            </a:r>
            <a:r>
              <a:rPr lang="fr-FR" dirty="0" smtClean="0"/>
              <a:t>m radius, </a:t>
            </a:r>
          </a:p>
          <a:p>
            <a:r>
              <a:rPr lang="fr-FR" dirty="0" smtClean="0"/>
              <a:t>assume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</a:p>
          <a:p>
            <a:r>
              <a:rPr lang="fr-FR" dirty="0" smtClean="0"/>
              <a:t>muon </a:t>
            </a:r>
            <a:r>
              <a:rPr lang="fr-FR" dirty="0" err="1" smtClean="0"/>
              <a:t>chambers</a:t>
            </a:r>
            <a:r>
              <a:rPr lang="fr-FR" dirty="0" smtClean="0"/>
              <a:t> </a:t>
            </a:r>
            <a:r>
              <a:rPr lang="fr-FR" dirty="0" err="1" smtClean="0"/>
              <a:t>outside</a:t>
            </a:r>
            <a:endParaRPr lang="fr-FR" dirty="0"/>
          </a:p>
        </p:txBody>
      </p:sp>
      <p:cxnSp>
        <p:nvCxnSpPr>
          <p:cNvPr id="15" name="Straight Arrow Connector 14"/>
          <p:cNvCxnSpPr/>
          <p:nvPr/>
        </p:nvCxnSpPr>
        <p:spPr>
          <a:xfrm rot="18960000" flipV="1">
            <a:off x="8155575" y="1807020"/>
            <a:ext cx="1685108" cy="1737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B281-4E7E-4D44-9392-9935C31C9090}" type="slidenum">
              <a:rPr lang="fr-FR" smtClean="0"/>
              <a:t>57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466725" y="590550"/>
            <a:ext cx="16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CLD  detector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07872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58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28" y="59026"/>
            <a:ext cx="11040072" cy="624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72350" y="4552950"/>
            <a:ext cx="4721292" cy="646331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HECATE DETECTOR TO FILL THE WHOLE CAVERN</a:t>
            </a:r>
          </a:p>
          <a:p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e.g</a:t>
            </a:r>
            <a:r>
              <a:rPr lang="fr-FR" b="1" dirty="0" smtClean="0"/>
              <a:t>. RPC or </a:t>
            </a:r>
            <a:r>
              <a:rPr lang="fr-FR" b="1" dirty="0" err="1" smtClean="0"/>
              <a:t>Scintillator</a:t>
            </a:r>
            <a:r>
              <a:rPr lang="fr-FR" b="1" dirty="0" smtClean="0"/>
              <a:t> modules.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0915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B281-4E7E-4D44-9392-9935C31C9090}" type="slidenum">
              <a:rPr lang="fr-FR" smtClean="0"/>
              <a:t>59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772824"/>
            <a:ext cx="8829675" cy="4456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391150"/>
            <a:ext cx="1039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 </a:t>
            </a:r>
            <a:r>
              <a:rPr lang="fr-FR" dirty="0" err="1" smtClean="0"/>
              <a:t>event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 for LLP signature (Exclusion if </a:t>
            </a:r>
            <a:r>
              <a:rPr lang="fr-FR" dirty="0" err="1" smtClean="0"/>
              <a:t>you</a:t>
            </a:r>
            <a:r>
              <a:rPr lang="fr-FR" dirty="0" smtClean="0"/>
              <a:t> do the </a:t>
            </a:r>
            <a:r>
              <a:rPr lang="fr-FR" dirty="0" err="1" smtClean="0"/>
              <a:t>search</a:t>
            </a:r>
            <a:r>
              <a:rPr lang="fr-FR" dirty="0" smtClean="0"/>
              <a:t> and </a:t>
            </a:r>
            <a:r>
              <a:rPr lang="fr-FR" dirty="0" err="1" smtClean="0"/>
              <a:t>find</a:t>
            </a:r>
            <a:r>
              <a:rPr lang="fr-FR" dirty="0" smtClean="0"/>
              <a:t> </a:t>
            </a:r>
            <a:r>
              <a:rPr lang="fr-FR" dirty="0" err="1" smtClean="0"/>
              <a:t>nothing</a:t>
            </a:r>
            <a:r>
              <a:rPr lang="fr-FR" dirty="0" smtClean="0"/>
              <a:t>!)  5 10</a:t>
            </a:r>
            <a:r>
              <a:rPr lang="fr-FR" baseline="30000" dirty="0" smtClean="0"/>
              <a:t>12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3228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3778690-9B7C-CF5B-1603-623EC6FD8F75}"/>
              </a:ext>
            </a:extLst>
          </p:cNvPr>
          <p:cNvGrpSpPr>
            <a:grpSpLocks noChangeAspect="1"/>
          </p:cNvGrpSpPr>
          <p:nvPr/>
        </p:nvGrpSpPr>
        <p:grpSpPr>
          <a:xfrm>
            <a:off x="6118063" y="739717"/>
            <a:ext cx="6098617" cy="6116087"/>
            <a:chOff x="4943872" y="426891"/>
            <a:chExt cx="6368243" cy="6386485"/>
          </a:xfrm>
        </p:grpSpPr>
        <p:sp>
          <p:nvSpPr>
            <p:cNvPr id="6" name="Slide Number Placeholder 1">
              <a:extLst>
                <a:ext uri="{FF2B5EF4-FFF2-40B4-BE49-F238E27FC236}">
                  <a16:creationId xmlns:a16="http://schemas.microsoft.com/office/drawing/2014/main" id="{32B507C4-FE40-38C4-A592-160F15BB287E}"/>
                </a:ext>
              </a:extLst>
            </p:cNvPr>
            <p:cNvSpPr txBox="1">
              <a:spLocks/>
            </p:cNvSpPr>
            <p:nvPr/>
          </p:nvSpPr>
          <p:spPr>
            <a:xfrm>
              <a:off x="7706627" y="6284342"/>
              <a:ext cx="2743200" cy="365125"/>
            </a:xfrm>
            <a:prstGeom prst="rect">
              <a:avLst/>
            </a:prstGeom>
          </p:spPr>
          <p:txBody>
            <a:bodyPr vert="horz" lIns="0" tIns="0" rIns="0" bIns="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28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88A1DFE4-5FC5-43BD-BB7E-75EAD82B965F}" type="slidenum">
                <a:rPr kumimoji="0" lang="en-US" sz="1067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pPr marL="0" marR="0" lvl="0" indent="0" algn="r" defTabSz="914280" rtl="0" eaLnBrk="1" fontAlgn="auto" latinLnBrk="0" hangingPunct="1">
                  <a:lnSpc>
                    <a:spcPts val="16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6</a:t>
              </a:fld>
              <a:endPara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BCBA99D0-3DBF-6212-44AE-C5E817B5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426891"/>
              <a:ext cx="6344156" cy="638648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003D95-F40D-A64C-832D-F6ECCC9EDFFA}"/>
                </a:ext>
              </a:extLst>
            </p:cNvPr>
            <p:cNvSpPr txBox="1"/>
            <p:nvPr/>
          </p:nvSpPr>
          <p:spPr>
            <a:xfrm>
              <a:off x="6453009" y="732505"/>
              <a:ext cx="1507715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PA: Experiment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91DA8E-9F50-EDAC-EDE1-AB2C7A12E392}"/>
                </a:ext>
              </a:extLst>
            </p:cNvPr>
            <p:cNvSpPr txBox="1"/>
            <p:nvPr/>
          </p:nvSpPr>
          <p:spPr>
            <a:xfrm>
              <a:off x="9653758" y="1193313"/>
              <a:ext cx="1310388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PB: technical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9A09EB-3683-AED0-63E4-5CEA40855296}"/>
                </a:ext>
              </a:extLst>
            </p:cNvPr>
            <p:cNvSpPr txBox="1"/>
            <p:nvPr/>
          </p:nvSpPr>
          <p:spPr>
            <a:xfrm>
              <a:off x="9802150" y="3018438"/>
              <a:ext cx="1509965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PD: experiment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BCB069-FAA9-B593-C223-1E851E167C52}"/>
                </a:ext>
              </a:extLst>
            </p:cNvPr>
            <p:cNvSpPr txBox="1"/>
            <p:nvPr/>
          </p:nvSpPr>
          <p:spPr>
            <a:xfrm>
              <a:off x="9529142" y="5139854"/>
              <a:ext cx="1298448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PF: technical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36C721-7248-AD42-A839-E8FDD1D8C66D}"/>
                </a:ext>
              </a:extLst>
            </p:cNvPr>
            <p:cNvSpPr txBox="1"/>
            <p:nvPr/>
          </p:nvSpPr>
          <p:spPr>
            <a:xfrm>
              <a:off x="8677198" y="6435701"/>
              <a:ext cx="1520200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PG: experiment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18E6B2-2F43-4DF9-4C6B-116AA454C6D3}"/>
                </a:ext>
              </a:extLst>
            </p:cNvPr>
            <p:cNvSpPr txBox="1"/>
            <p:nvPr/>
          </p:nvSpPr>
          <p:spPr>
            <a:xfrm>
              <a:off x="6453009" y="5975924"/>
              <a:ext cx="1320623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PH: technical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1DF8D1-B2B9-921B-09B6-3980AA1768C1}"/>
                </a:ext>
              </a:extLst>
            </p:cNvPr>
            <p:cNvSpPr txBox="1"/>
            <p:nvPr/>
          </p:nvSpPr>
          <p:spPr>
            <a:xfrm>
              <a:off x="5323611" y="4073012"/>
              <a:ext cx="1467322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PJ: experiment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00A708-0F98-3301-8744-9198B2CCAE39}"/>
                </a:ext>
              </a:extLst>
            </p:cNvPr>
            <p:cNvSpPr txBox="1"/>
            <p:nvPr/>
          </p:nvSpPr>
          <p:spPr>
            <a:xfrm>
              <a:off x="5754954" y="1919718"/>
              <a:ext cx="1288213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PL: technical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5DA98CD-BAEE-0C4C-18E3-19391715CE6B}"/>
              </a:ext>
            </a:extLst>
          </p:cNvPr>
          <p:cNvSpPr txBox="1"/>
          <p:nvPr/>
        </p:nvSpPr>
        <p:spPr>
          <a:xfrm>
            <a:off x="130517" y="872772"/>
            <a:ext cx="6051383" cy="1369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Layout chosen out of </a:t>
            </a:r>
            <a:r>
              <a:rPr kumimoji="0" lang="root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 </a:t>
            </a:r>
            <a:r>
              <a:rPr kumimoji="0" lang="en-US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root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initial variants, based on 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geology </a:t>
            </a:r>
            <a:r>
              <a:rPr kumimoji="0" lang="root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</a:t>
            </a:r>
            <a:endParaRPr kumimoji="0" lang="en-US" altLang="roo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surface constraints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oot" altLang="roo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(land availability, access to roads, etc.), </a:t>
            </a:r>
            <a:r>
              <a:rPr kumimoji="0" lang="en-GB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nvironment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root" altLang="roo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(protected zones), 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r>
              <a:rPr kumimoji="0" lang="root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oot" altLang="roo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(water, electricity, transport), 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machine performance </a:t>
            </a:r>
            <a:r>
              <a:rPr kumimoji="0" lang="root" altLang="roo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etc.</a:t>
            </a:r>
            <a:endParaRPr kumimoji="0" lang="en-US" altLang="roo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ot" altLang="roo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Avoid-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</a:t>
            </a:r>
            <a:r>
              <a:rPr kumimoji="0" lang="en-US" altLang="roo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uce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compens</a:t>
            </a:r>
            <a:r>
              <a:rPr kumimoji="0" lang="en-US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ate</a:t>
            </a:r>
            <a:r>
              <a:rPr kumimoji="0" lang="root" altLang="roo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</a:t>
            </a:r>
            <a:r>
              <a:rPr kumimoji="0" lang="root" altLang="roo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principle of EU and French regulations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5E66E2-14A5-8198-5273-277F34E124CD}"/>
              </a:ext>
            </a:extLst>
          </p:cNvPr>
          <p:cNvSpPr txBox="1"/>
          <p:nvPr/>
        </p:nvSpPr>
        <p:spPr>
          <a:xfrm>
            <a:off x="130517" y="2455216"/>
            <a:ext cx="5869096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Overall lowest-risk baseline: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91.3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ring, 8 surface points,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4-fold symmetry  </a:t>
            </a:r>
            <a:endParaRPr kumimoji="0" lang="root" altLang="root" sz="1600" b="1" i="0" u="none" strike="noStrike" kern="120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5" name="Table 7">
            <a:extLst>
              <a:ext uri="{FF2B5EF4-FFF2-40B4-BE49-F238E27FC236}">
                <a16:creationId xmlns:a16="http://schemas.microsoft.com/office/drawing/2014/main" id="{A0126627-3D2F-1468-82D9-B847F45BF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64209"/>
              </p:ext>
            </p:extLst>
          </p:nvPr>
        </p:nvGraphicFramePr>
        <p:xfrm>
          <a:off x="7901220" y="2869937"/>
          <a:ext cx="2873846" cy="1997520"/>
        </p:xfrm>
        <a:graphic>
          <a:graphicData uri="http://schemas.openxmlformats.org/drawingml/2006/table">
            <a:tbl>
              <a:tblPr bandRow="1"/>
              <a:tblGrid>
                <a:gridCol w="2112473">
                  <a:extLst>
                    <a:ext uri="{9D8B030D-6E8A-4147-A177-3AD203B41FA5}">
                      <a16:colId xmlns:a16="http://schemas.microsoft.com/office/drawing/2014/main" val="3540313235"/>
                    </a:ext>
                  </a:extLst>
                </a:gridCol>
                <a:gridCol w="761373">
                  <a:extLst>
                    <a:ext uri="{9D8B030D-6E8A-4147-A177-3AD203B41FA5}">
                      <a16:colId xmlns:a16="http://schemas.microsoft.com/office/drawing/2014/main" val="1716970435"/>
                    </a:ext>
                  </a:extLst>
                </a:gridCol>
              </a:tblGrid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CH" sz="1400" b="1" dirty="0"/>
                        <a:t>Number of surface sites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CH" sz="1400" dirty="0"/>
                        <a:t>8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806506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/>
                        <a:t>Surface requirements</a:t>
                      </a:r>
                      <a:endParaRPr lang="en-CH" sz="1400" b="0" dirty="0"/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400" dirty="0"/>
                        <a:t>~40 ha</a:t>
                      </a:r>
                      <a:endParaRPr lang="en-CH" sz="1400" dirty="0"/>
                    </a:p>
                  </a:txBody>
                  <a:tcPr marL="72000" marR="72000" marT="36000" marB="360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831990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CH" sz="1400" b="1" dirty="0"/>
                        <a:t>LSS@IP </a:t>
                      </a:r>
                      <a:r>
                        <a:rPr lang="en-CH" sz="1400" b="0" dirty="0"/>
                        <a:t>(PA, PD, PG, PJ)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CH" sz="1400" dirty="0"/>
                        <a:t>1400 m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80578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CH" sz="1400" b="1" dirty="0"/>
                        <a:t>LSS@TECH </a:t>
                      </a:r>
                      <a:r>
                        <a:rPr lang="en-CH" sz="1400" b="0" dirty="0"/>
                        <a:t>(PB, PF, PH, PL)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CH" sz="1400" dirty="0"/>
                        <a:t>2</a:t>
                      </a:r>
                      <a:r>
                        <a:rPr lang="en-US" sz="1400" dirty="0"/>
                        <a:t>032</a:t>
                      </a:r>
                      <a:r>
                        <a:rPr lang="en-CH" sz="1400" dirty="0"/>
                        <a:t> m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886502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CH" sz="1400" b="1" dirty="0"/>
                        <a:t>Arc length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CH" sz="1400" dirty="0"/>
                        <a:t>9.6 km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809558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CH" sz="1400" b="1" dirty="0"/>
                        <a:t>Sum of arc lengths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CH" sz="1400" dirty="0"/>
                        <a:t>76.9 m</a:t>
                      </a:r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398293"/>
                  </a:ext>
                </a:extLst>
              </a:tr>
              <a:tr h="239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/>
                        <a:t>Total length</a:t>
                      </a:r>
                      <a:endParaRPr lang="en-CH" sz="1400" b="1" dirty="0"/>
                    </a:p>
                  </a:txBody>
                  <a:tcPr marL="72000" marR="72000" marT="36000" marB="3600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400" b="1" dirty="0" smtClean="0"/>
                        <a:t>91.3 </a:t>
                      </a:r>
                      <a:r>
                        <a:rPr lang="en-US" sz="1400" b="1" dirty="0"/>
                        <a:t>km</a:t>
                      </a:r>
                      <a:endParaRPr lang="en-CH" sz="1400" b="1" dirty="0"/>
                    </a:p>
                  </a:txBody>
                  <a:tcPr marL="72000" marR="72000" marT="36000" marB="360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0405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1FBA9D-F57A-A02E-2374-A060F8F7AEC7}"/>
              </a:ext>
            </a:extLst>
          </p:cNvPr>
          <p:cNvSpPr txBox="1"/>
          <p:nvPr/>
        </p:nvSpPr>
        <p:spPr>
          <a:xfrm>
            <a:off x="10770646" y="704633"/>
            <a:ext cx="1112797" cy="507831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Mertens,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Gutleber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E45300-1AA7-B8E5-10AB-4DF2AD4E8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4" y="3065034"/>
            <a:ext cx="4351221" cy="374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1E6ADE-F699-1D05-74D3-2933BD1DCF05}"/>
              </a:ext>
            </a:extLst>
          </p:cNvPr>
          <p:cNvSpPr txBox="1"/>
          <p:nvPr/>
        </p:nvSpPr>
        <p:spPr>
          <a:xfrm>
            <a:off x="306005" y="195263"/>
            <a:ext cx="955361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2800" dirty="0"/>
              <a:t>Reference layout and implementation:   PA31  -  </a:t>
            </a:r>
            <a:r>
              <a:rPr lang="en-GB" sz="2800" dirty="0" smtClean="0"/>
              <a:t>91.3 </a:t>
            </a:r>
            <a:r>
              <a:rPr lang="en-GB" sz="2800" dirty="0"/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26271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B281-4E7E-4D44-9392-9935C31C9090}" type="slidenum">
              <a:rPr lang="fr-FR" smtClean="0"/>
              <a:t>60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450" y="384050"/>
            <a:ext cx="6823425" cy="5810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275" y="561975"/>
            <a:ext cx="2733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Full </a:t>
            </a:r>
            <a:r>
              <a:rPr lang="fr-FR" dirty="0" err="1" smtClean="0"/>
              <a:t>legend</a:t>
            </a:r>
            <a:r>
              <a:rPr lang="fr-FR" dirty="0" smtClean="0"/>
              <a:t> of </a:t>
            </a:r>
            <a:r>
              <a:rPr lang="fr-FR" dirty="0" err="1" smtClean="0"/>
              <a:t>previous</a:t>
            </a:r>
            <a:r>
              <a:rPr lang="fr-FR" dirty="0" smtClean="0"/>
              <a:t> plot</a:t>
            </a:r>
          </a:p>
          <a:p>
            <a:endParaRPr lang="fr-FR" dirty="0"/>
          </a:p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Alimena</a:t>
            </a:r>
            <a:r>
              <a:rPr lang="fr-FR" dirty="0" smtClean="0"/>
              <a:t> et al, </a:t>
            </a:r>
          </a:p>
          <a:p>
            <a:endParaRPr lang="fr-FR" dirty="0" smtClean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90500" y="1515160"/>
            <a:ext cx="23006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arXiv:2203.05502v3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0" name="HTMLText1" r:id="rId2" imgW="914400" imgH="228600"/>
        </mc:Choice>
        <mc:Fallback>
          <p:control name="HTMLText1" r:id="rId2" imgW="914400" imgH="228600">
            <p:pic>
              <p:nvPicPr>
                <p:cNvPr id="10" name="HTMLTex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992158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4B281-4E7E-4D44-9392-9935C31C9090}" type="slidenum">
              <a:rPr lang="fr-FR" smtClean="0"/>
              <a:t>61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100012"/>
            <a:ext cx="9596438" cy="64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525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62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2383" y="252920"/>
            <a:ext cx="680769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Electroweak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precision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measurements</a:t>
            </a:r>
            <a:r>
              <a:rPr lang="fr-FR" sz="2400" b="1" dirty="0" smtClean="0"/>
              <a:t> and neutrinos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5638277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63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2" y="73576"/>
            <a:ext cx="8906769" cy="669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64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70" y="99524"/>
            <a:ext cx="7817401" cy="5962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2370" y="809896"/>
            <a:ext cx="4499630" cy="369331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Here</a:t>
            </a:r>
            <a:r>
              <a:rPr lang="fr-FR" b="1" dirty="0" smtClean="0">
                <a:solidFill>
                  <a:srgbClr val="FF0000"/>
                </a:solidFill>
              </a:rPr>
              <a:t> the </a:t>
            </a:r>
            <a:r>
              <a:rPr lang="fr-FR" b="1" dirty="0" err="1" smtClean="0">
                <a:solidFill>
                  <a:srgbClr val="FF0000"/>
                </a:solidFill>
              </a:rPr>
              <a:t>uncertainty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is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clearly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detector </a:t>
            </a:r>
            <a:r>
              <a:rPr lang="fr-FR" b="1" dirty="0" err="1" smtClean="0">
                <a:solidFill>
                  <a:srgbClr val="FF0000"/>
                </a:solidFill>
              </a:rPr>
              <a:t>dependent</a:t>
            </a:r>
            <a:r>
              <a:rPr lang="fr-FR" b="1" dirty="0" smtClean="0">
                <a:solidFill>
                  <a:srgbClr val="FF0000"/>
                </a:solidFill>
              </a:rPr>
              <a:t>.</a:t>
            </a:r>
            <a:r>
              <a:rPr lang="fr-FR" dirty="0" smtClean="0"/>
              <a:t> Detectors </a:t>
            </a:r>
            <a:r>
              <a:rPr lang="fr-FR" dirty="0" err="1" smtClean="0"/>
              <a:t>with</a:t>
            </a:r>
            <a:endParaRPr lang="fr-FR" dirty="0" smtClean="0"/>
          </a:p>
          <a:p>
            <a:r>
              <a:rPr lang="fr-FR" dirty="0" err="1" smtClean="0"/>
              <a:t>highly</a:t>
            </a:r>
            <a:r>
              <a:rPr lang="fr-FR" dirty="0" smtClean="0"/>
              <a:t> </a:t>
            </a:r>
            <a:r>
              <a:rPr lang="fr-FR" dirty="0" err="1" smtClean="0"/>
              <a:t>granular</a:t>
            </a:r>
            <a:r>
              <a:rPr lang="fr-FR" dirty="0" smtClean="0"/>
              <a:t> EM </a:t>
            </a:r>
            <a:r>
              <a:rPr lang="fr-FR" dirty="0" err="1" smtClean="0"/>
              <a:t>calorimeter</a:t>
            </a:r>
            <a:r>
              <a:rPr lang="fr-FR" dirty="0" smtClean="0"/>
              <a:t> </a:t>
            </a:r>
          </a:p>
          <a:p>
            <a:r>
              <a:rPr lang="fr-FR" dirty="0" smtClean="0"/>
              <a:t>and efficient </a:t>
            </a:r>
            <a:r>
              <a:rPr lang="fr-FR" dirty="0" err="1" smtClean="0"/>
              <a:t>tracker</a:t>
            </a:r>
            <a:r>
              <a:rPr lang="fr-FR" dirty="0" smtClean="0"/>
              <a:t> (</a:t>
            </a:r>
            <a:r>
              <a:rPr lang="fr-FR" dirty="0" err="1" smtClean="0"/>
              <a:t>TPCs</a:t>
            </a:r>
            <a:r>
              <a:rPr lang="fr-FR" dirty="0" smtClean="0"/>
              <a:t>)</a:t>
            </a:r>
          </a:p>
          <a:p>
            <a:r>
              <a:rPr lang="fr-FR" dirty="0" smtClean="0"/>
              <a:t>(ALEPH and DELPHI) </a:t>
            </a:r>
            <a:r>
              <a:rPr lang="fr-FR" dirty="0" err="1" smtClean="0"/>
              <a:t>fared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</a:p>
          <a:p>
            <a:r>
              <a:rPr lang="fr-FR" dirty="0" smtClean="0"/>
              <a:t>drift </a:t>
            </a:r>
            <a:r>
              <a:rPr lang="fr-FR" dirty="0" err="1" smtClean="0"/>
              <a:t>chamber</a:t>
            </a:r>
            <a:r>
              <a:rPr lang="fr-FR" dirty="0" smtClean="0"/>
              <a:t> + cristal/</a:t>
            </a:r>
            <a:r>
              <a:rPr lang="fr-FR" dirty="0" err="1" smtClean="0"/>
              <a:t>leadglass</a:t>
            </a:r>
            <a:r>
              <a:rPr lang="fr-FR" dirty="0" smtClean="0"/>
              <a:t> blocks. </a:t>
            </a:r>
          </a:p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this measurement is extremely important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and should have heavy impact on detector 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design especially the EM calorimeter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(granular rather than high energy resolution. </a:t>
            </a:r>
            <a:endParaRPr lang="fr-FR" b="1" dirty="0">
              <a:solidFill>
                <a:srgbClr val="FF0000"/>
              </a:solidFill>
            </a:endParaRPr>
          </a:p>
          <a:p>
            <a:endParaRPr lang="fr-FR" dirty="0" smtClean="0"/>
          </a:p>
          <a:p>
            <a:r>
              <a:rPr lang="en-CH" dirty="0" smtClean="0">
                <a:sym typeface="Symbol" panose="05050102010706020507" pitchFamily="18" charset="2"/>
              </a:rPr>
              <a:t></a:t>
            </a:r>
            <a:r>
              <a:rPr lang="fr-FR" dirty="0" smtClean="0"/>
              <a:t>sin</a:t>
            </a:r>
            <a:r>
              <a:rPr lang="fr-FR" baseline="30000" dirty="0" smtClean="0"/>
              <a:t>2</a:t>
            </a:r>
            <a:r>
              <a:rPr lang="en-CH" dirty="0" smtClean="0">
                <a:sym typeface="Symbol" panose="05050102010706020507" pitchFamily="18" charset="2"/>
              </a:rPr>
              <a:t></a:t>
            </a:r>
            <a:r>
              <a:rPr lang="en-US" baseline="30000" dirty="0" smtClean="0">
                <a:sym typeface="Symbol" panose="05050102010706020507" pitchFamily="18" charset="2"/>
              </a:rPr>
              <a:t>eff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CH" dirty="0" smtClean="0">
                <a:sym typeface="Symbol" panose="05050102010706020507" pitchFamily="18" charset="2"/>
              </a:rPr>
              <a:t></a:t>
            </a:r>
            <a:r>
              <a:rPr lang="en-US" dirty="0" smtClean="0">
                <a:sym typeface="Symbol" panose="05050102010706020507" pitchFamily="18" charset="2"/>
              </a:rPr>
              <a:t>2 10</a:t>
            </a:r>
            <a:r>
              <a:rPr lang="en-US" baseline="30000" dirty="0" smtClean="0">
                <a:sym typeface="Symbol" panose="05050102010706020507" pitchFamily="18" charset="2"/>
              </a:rPr>
              <a:t>-6 </a:t>
            </a:r>
            <a:r>
              <a:rPr lang="en-US" dirty="0" smtClean="0">
                <a:sym typeface="Symbol" panose="05050102010706020507" pitchFamily="18" charset="2"/>
              </a:rPr>
              <a:t>(abs)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94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083" y="194123"/>
            <a:ext cx="4858124" cy="366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71" y="502775"/>
            <a:ext cx="5101711" cy="336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6" r="3561"/>
          <a:stretch/>
        </p:blipFill>
        <p:spPr>
          <a:xfrm>
            <a:off x="26584" y="3863151"/>
            <a:ext cx="7680853" cy="29948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7441" y="3864956"/>
            <a:ext cx="4494985" cy="297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85221" y="-5749"/>
            <a:ext cx="4263139" cy="4924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 smtClean="0"/>
              <a:t>FCC  scan </a:t>
            </a:r>
            <a:r>
              <a:rPr lang="fr-CH" sz="2400" dirty="0"/>
              <a:t>points for </a:t>
            </a:r>
            <a:r>
              <a:rPr lang="fr-CH" sz="2400" dirty="0" err="1"/>
              <a:t>m</a:t>
            </a:r>
            <a:r>
              <a:rPr lang="fr-CH" sz="2400" baseline="-25000" dirty="0" err="1"/>
              <a:t>Z</a:t>
            </a:r>
            <a:r>
              <a:rPr lang="fr-CH" sz="2400" dirty="0"/>
              <a:t>  and m</a:t>
            </a:r>
            <a:r>
              <a:rPr lang="fr-CH" sz="2400" baseline="-25000" dirty="0"/>
              <a:t>W</a:t>
            </a:r>
            <a:r>
              <a:rPr lang="fr-CH" sz="2400" dirty="0"/>
              <a:t> 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502400" y="551688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</a:t>
            </a:r>
            <a:r>
              <a:rPr lang="fr-FR" dirty="0" smtClean="0"/>
              <a:t>0 ab-1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6492240" y="502920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30 ab-1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6482080" y="600456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30 ab-1</a:t>
            </a:r>
            <a:endParaRPr lang="fr-FR" dirty="0"/>
          </a:p>
        </p:txBody>
      </p:sp>
      <p:pic>
        <p:nvPicPr>
          <p:cNvPr id="13" name="Picture 6" descr="lineshape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382" y="612842"/>
            <a:ext cx="1893217" cy="2222843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4299625" y="807396"/>
            <a:ext cx="846306" cy="126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19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66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10536" y="505839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rgbClr val="00B050"/>
                </a:solidFill>
                <a:latin typeface="Arial" panose="020B0604020202020204" pitchFamily="34" charset="0"/>
              </a:rPr>
              <a:t>arXiv:2106.13885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2978" y="0"/>
            <a:ext cx="60960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fr-CH" b="1" dirty="0" err="1" smtClean="0"/>
              <a:t>Electroweak</a:t>
            </a:r>
            <a:r>
              <a:rPr lang="fr-CH" b="1" dirty="0" smtClean="0"/>
              <a:t> </a:t>
            </a:r>
            <a:r>
              <a:rPr lang="fr-CH" b="1" dirty="0" err="1" smtClean="0"/>
              <a:t>measurements</a:t>
            </a:r>
            <a:r>
              <a:rPr lang="fr-CH" b="1" dirty="0" smtClean="0"/>
              <a:t>: </a:t>
            </a:r>
          </a:p>
          <a:p>
            <a:r>
              <a:rPr lang="fr-CH" b="1" dirty="0" err="1" smtClean="0"/>
              <a:t>preliminary</a:t>
            </a:r>
            <a:r>
              <a:rPr lang="fr-CH" b="1" dirty="0" smtClean="0"/>
              <a:t> </a:t>
            </a:r>
            <a:r>
              <a:rPr lang="fr-CH" b="1" dirty="0" err="1"/>
              <a:t>systematics</a:t>
            </a:r>
            <a:r>
              <a:rPr lang="fr-CH" b="1" dirty="0"/>
              <a:t> (book-</a:t>
            </a:r>
            <a:r>
              <a:rPr lang="fr-CH" b="1" dirty="0" err="1"/>
              <a:t>keeping</a:t>
            </a:r>
            <a:r>
              <a:rPr lang="fr-CH" b="1" dirty="0" smtClean="0"/>
              <a:t>) have been </a:t>
            </a:r>
            <a:r>
              <a:rPr lang="fr-CH" b="1" dirty="0" err="1" smtClean="0"/>
              <a:t>given</a:t>
            </a:r>
            <a:r>
              <a:rPr lang="fr-CH" b="1" dirty="0" smtClean="0"/>
              <a:t> </a:t>
            </a:r>
            <a:endParaRPr lang="fr-CH" b="1" dirty="0"/>
          </a:p>
          <a:p>
            <a:r>
              <a:rPr lang="fr-CH" dirty="0" smtClean="0"/>
              <a:t>NEXT:  </a:t>
            </a:r>
            <a:r>
              <a:rPr lang="fr-CH" b="1" dirty="0" err="1">
                <a:solidFill>
                  <a:srgbClr val="00B050"/>
                </a:solidFill>
              </a:rPr>
              <a:t>aim</a:t>
            </a:r>
            <a:r>
              <a:rPr lang="fr-CH" b="1" dirty="0">
                <a:solidFill>
                  <a:srgbClr val="00B050"/>
                </a:solidFill>
              </a:rPr>
              <a:t> at </a:t>
            </a:r>
            <a:r>
              <a:rPr lang="fr-CH" b="1" dirty="0" err="1">
                <a:solidFill>
                  <a:srgbClr val="00B050"/>
                </a:solidFill>
              </a:rPr>
              <a:t>reducing</a:t>
            </a:r>
            <a:r>
              <a:rPr lang="fr-CH" b="1" dirty="0">
                <a:solidFill>
                  <a:srgbClr val="00B050"/>
                </a:solidFill>
              </a:rPr>
              <a:t> </a:t>
            </a:r>
            <a:r>
              <a:rPr lang="fr-CH" b="1" dirty="0" err="1" smtClean="0">
                <a:solidFill>
                  <a:srgbClr val="00B050"/>
                </a:solidFill>
              </a:rPr>
              <a:t>systematics</a:t>
            </a:r>
            <a:r>
              <a:rPr lang="fr-CH" b="1" dirty="0" smtClean="0">
                <a:solidFill>
                  <a:srgbClr val="00B050"/>
                </a:solidFill>
              </a:rPr>
              <a:t> to </a:t>
            </a:r>
            <a:r>
              <a:rPr lang="fr-CH" b="1" dirty="0">
                <a:solidFill>
                  <a:srgbClr val="00B050"/>
                </a:solidFill>
              </a:rPr>
              <a:t>the </a:t>
            </a:r>
            <a:r>
              <a:rPr lang="fr-CH" b="1" dirty="0" err="1">
                <a:solidFill>
                  <a:srgbClr val="00B050"/>
                </a:solidFill>
              </a:rPr>
              <a:t>level</a:t>
            </a:r>
            <a:r>
              <a:rPr lang="fr-CH" b="1" dirty="0">
                <a:solidFill>
                  <a:srgbClr val="00B050"/>
                </a:solidFill>
              </a:rPr>
              <a:t> of </a:t>
            </a:r>
            <a:r>
              <a:rPr lang="fr-CH" b="1" dirty="0" err="1">
                <a:solidFill>
                  <a:srgbClr val="00B050"/>
                </a:solidFill>
              </a:rPr>
              <a:t>statistics</a:t>
            </a:r>
            <a:r>
              <a:rPr lang="fr-CH" b="1" dirty="0">
                <a:solidFill>
                  <a:srgbClr val="00B050"/>
                </a:solidFill>
              </a:rPr>
              <a:t> </a:t>
            </a:r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311283" y="948690"/>
            <a:ext cx="11361908" cy="5909310"/>
          </a:xfrm>
          <a:prstGeom prst="rect">
            <a:avLst/>
          </a:prstGeom>
          <a:solidFill>
            <a:srgbClr val="EDF6F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FCC </a:t>
            </a:r>
            <a:r>
              <a:rPr lang="fr-FR" dirty="0" err="1" smtClean="0"/>
              <a:t>Ongoing</a:t>
            </a:r>
            <a:r>
              <a:rPr lang="fr-FR" dirty="0" smtClean="0"/>
              <a:t>: </a:t>
            </a:r>
          </a:p>
          <a:p>
            <a:r>
              <a:rPr lang="fr-FR" dirty="0" smtClean="0"/>
              <a:t>-- </a:t>
            </a:r>
            <a:r>
              <a:rPr lang="fr-FR" dirty="0" err="1" smtClean="0"/>
              <a:t>dedicated</a:t>
            </a:r>
            <a:r>
              <a:rPr lang="fr-FR" dirty="0" smtClean="0"/>
              <a:t> EPOL group to </a:t>
            </a:r>
            <a:r>
              <a:rPr lang="fr-FR" dirty="0" err="1" smtClean="0"/>
              <a:t>improve</a:t>
            </a:r>
            <a:r>
              <a:rPr lang="fr-FR" dirty="0" smtClean="0"/>
              <a:t> ECM calibration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resonant</a:t>
            </a:r>
            <a:r>
              <a:rPr lang="fr-FR" dirty="0" smtClean="0"/>
              <a:t> </a:t>
            </a:r>
            <a:r>
              <a:rPr lang="fr-FR" dirty="0" err="1" smtClean="0"/>
              <a:t>depolarization</a:t>
            </a:r>
            <a:r>
              <a:rPr lang="fr-FR" dirty="0" smtClean="0"/>
              <a:t>: </a:t>
            </a:r>
            <a:br>
              <a:rPr lang="fr-FR" dirty="0" smtClean="0"/>
            </a:br>
            <a:r>
              <a:rPr lang="fr-FR" dirty="0" smtClean="0"/>
              <a:t>                      </a:t>
            </a:r>
            <a:r>
              <a:rPr lang="fr-FR" dirty="0" err="1" smtClean="0"/>
              <a:t>targets</a:t>
            </a:r>
            <a:r>
              <a:rPr lang="fr-FR" dirty="0" smtClean="0"/>
              <a:t>:  -- </a:t>
            </a:r>
            <a:r>
              <a:rPr lang="fr-FR" dirty="0" err="1" smtClean="0"/>
              <a:t>reduction</a:t>
            </a:r>
            <a:r>
              <a:rPr lang="fr-FR" dirty="0" smtClean="0"/>
              <a:t> of point to point  </a:t>
            </a:r>
            <a:r>
              <a:rPr lang="fr-FR" dirty="0" err="1" smtClean="0"/>
              <a:t>uncertainties</a:t>
            </a:r>
            <a:r>
              <a:rPr lang="fr-FR" dirty="0" smtClean="0"/>
              <a:t> 40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5 </a:t>
            </a:r>
            <a:r>
              <a:rPr lang="en-US" dirty="0" err="1" smtClean="0">
                <a:sym typeface="Wingdings" panose="05000000000000000000" pitchFamily="2" charset="2"/>
              </a:rPr>
              <a:t>keV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CH" dirty="0" smtClean="0">
                <a:sym typeface="Wingdings" panose="05000000000000000000" pitchFamily="2" charset="2"/>
              </a:rPr>
              <a:t>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fr-FR" dirty="0" smtClean="0"/>
              <a:t>4 </a:t>
            </a:r>
            <a:r>
              <a:rPr lang="fr-FR" dirty="0" err="1" smtClean="0"/>
              <a:t>keV</a:t>
            </a:r>
            <a:r>
              <a:rPr lang="fr-FR" dirty="0" smtClean="0"/>
              <a:t> Z </a:t>
            </a:r>
            <a:r>
              <a:rPr lang="fr-FR" dirty="0" err="1" smtClean="0"/>
              <a:t>width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                                 -- </a:t>
            </a:r>
            <a:r>
              <a:rPr lang="fr-FR" dirty="0" err="1" smtClean="0"/>
              <a:t>reduction</a:t>
            </a:r>
            <a:r>
              <a:rPr lang="fr-FR" dirty="0" smtClean="0"/>
              <a:t> of </a:t>
            </a:r>
            <a:r>
              <a:rPr lang="fr-FR" dirty="0" err="1" smtClean="0"/>
              <a:t>uncertainty</a:t>
            </a:r>
            <a:r>
              <a:rPr lang="fr-FR" dirty="0" smtClean="0"/>
              <a:t> at W mass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       -- </a:t>
            </a:r>
            <a:r>
              <a:rPr lang="fr-FR" dirty="0" err="1" smtClean="0"/>
              <a:t>understand</a:t>
            </a:r>
            <a:r>
              <a:rPr lang="fr-FR" dirty="0" smtClean="0"/>
              <a:t> </a:t>
            </a:r>
            <a:r>
              <a:rPr lang="fr-FR" dirty="0" err="1" smtClean="0"/>
              <a:t>fundamental</a:t>
            </a:r>
            <a:r>
              <a:rPr lang="fr-FR" dirty="0" smtClean="0"/>
              <a:t> </a:t>
            </a:r>
            <a:r>
              <a:rPr lang="fr-FR" dirty="0" err="1" smtClean="0"/>
              <a:t>errors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spin </a:t>
            </a:r>
            <a:r>
              <a:rPr lang="fr-FR" dirty="0" err="1" smtClean="0"/>
              <a:t>resonance</a:t>
            </a:r>
            <a:r>
              <a:rPr lang="fr-FR" dirty="0" smtClean="0"/>
              <a:t> </a:t>
            </a:r>
            <a:r>
              <a:rPr lang="fr-FR" dirty="0" err="1" smtClean="0"/>
              <a:t>frequency</a:t>
            </a:r>
            <a:r>
              <a:rPr lang="fr-FR" dirty="0" smtClean="0"/>
              <a:t> and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                                      -- </a:t>
            </a:r>
            <a:r>
              <a:rPr lang="fr-FR" dirty="0" err="1" smtClean="0"/>
              <a:t>improve</a:t>
            </a:r>
            <a:r>
              <a:rPr lang="fr-FR" dirty="0" smtClean="0"/>
              <a:t> running </a:t>
            </a:r>
            <a:r>
              <a:rPr lang="fr-FR" dirty="0" err="1" smtClean="0"/>
              <a:t>scheme</a:t>
            </a:r>
            <a:r>
              <a:rPr lang="fr-FR" dirty="0" smtClean="0"/>
              <a:t> </a:t>
            </a:r>
            <a:r>
              <a:rPr lang="fr-FR" dirty="0" err="1" smtClean="0"/>
              <a:t>accordingly</a:t>
            </a:r>
            <a:r>
              <a:rPr lang="fr-FR" dirty="0" smtClean="0"/>
              <a:t>.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</a:t>
            </a:r>
            <a:r>
              <a:rPr lang="fr-FR" dirty="0" err="1" smtClean="0"/>
              <a:t>big</a:t>
            </a:r>
            <a:r>
              <a:rPr lang="fr-FR" dirty="0" smtClean="0"/>
              <a:t> </a:t>
            </a:r>
            <a:r>
              <a:rPr lang="fr-FR" dirty="0" err="1" smtClean="0"/>
              <a:t>steps</a:t>
            </a:r>
            <a:r>
              <a:rPr lang="fr-FR" dirty="0" smtClean="0"/>
              <a:t> </a:t>
            </a:r>
            <a:r>
              <a:rPr lang="fr-FR" dirty="0" err="1" smtClean="0"/>
              <a:t>achieved</a:t>
            </a:r>
            <a:r>
              <a:rPr lang="fr-FR" dirty="0" smtClean="0"/>
              <a:t> </a:t>
            </a:r>
            <a:r>
              <a:rPr lang="fr-FR" dirty="0" err="1" smtClean="0"/>
              <a:t>already</a:t>
            </a:r>
            <a:r>
              <a:rPr lang="fr-FR" dirty="0" smtClean="0"/>
              <a:t>. </a:t>
            </a:r>
          </a:p>
          <a:p>
            <a:endParaRPr lang="fr-FR" dirty="0" smtClean="0"/>
          </a:p>
          <a:p>
            <a:r>
              <a:rPr lang="fr-FR" dirty="0" smtClean="0"/>
              <a:t>-- </a:t>
            </a:r>
            <a:r>
              <a:rPr lang="fr-FR" dirty="0" err="1" smtClean="0"/>
              <a:t>assess</a:t>
            </a:r>
            <a:r>
              <a:rPr lang="fr-FR" dirty="0" smtClean="0"/>
              <a:t> </a:t>
            </a:r>
            <a:r>
              <a:rPr lang="fr-FR" dirty="0" err="1" smtClean="0"/>
              <a:t>possibility</a:t>
            </a:r>
            <a:r>
              <a:rPr lang="fr-FR" dirty="0" smtClean="0"/>
              <a:t> to </a:t>
            </a:r>
            <a:r>
              <a:rPr lang="fr-FR" dirty="0" err="1" smtClean="0"/>
              <a:t>reduce</a:t>
            </a:r>
            <a:r>
              <a:rPr lang="fr-FR" dirty="0" smtClean="0"/>
              <a:t> </a:t>
            </a:r>
            <a:r>
              <a:rPr lang="fr-FR" dirty="0" err="1" smtClean="0"/>
              <a:t>systematics</a:t>
            </a:r>
            <a:r>
              <a:rPr lang="fr-FR" dirty="0" smtClean="0"/>
              <a:t> on </a:t>
            </a:r>
            <a:r>
              <a:rPr lang="fr-FR" dirty="0" err="1" smtClean="0"/>
              <a:t>dilepton</a:t>
            </a:r>
            <a:r>
              <a:rPr lang="fr-FR" dirty="0" smtClean="0"/>
              <a:t> and </a:t>
            </a:r>
            <a:r>
              <a:rPr lang="fr-FR" dirty="0" err="1" smtClean="0"/>
              <a:t>diphoton</a:t>
            </a:r>
            <a:r>
              <a:rPr lang="fr-FR" dirty="0" smtClean="0"/>
              <a:t> </a:t>
            </a:r>
            <a:r>
              <a:rPr lang="fr-FR" dirty="0" err="1" smtClean="0"/>
              <a:t>selections</a:t>
            </a:r>
            <a:r>
              <a:rPr lang="fr-FR" dirty="0" smtClean="0"/>
              <a:t> to </a:t>
            </a:r>
            <a:r>
              <a:rPr lang="fr-FR" dirty="0" err="1" smtClean="0"/>
              <a:t>statistical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             -- </a:t>
            </a:r>
            <a:r>
              <a:rPr lang="fr-FR" dirty="0" err="1" smtClean="0"/>
              <a:t>requires</a:t>
            </a:r>
            <a:r>
              <a:rPr lang="fr-FR" dirty="0" smtClean="0"/>
              <a:t> </a:t>
            </a:r>
            <a:r>
              <a:rPr lang="fr-FR" dirty="0" err="1" smtClean="0"/>
              <a:t>uncertainty</a:t>
            </a:r>
            <a:r>
              <a:rPr lang="fr-FR" dirty="0" smtClean="0"/>
              <a:t> on the </a:t>
            </a:r>
            <a:r>
              <a:rPr lang="fr-FR" dirty="0" err="1" smtClean="0"/>
              <a:t>cut</a:t>
            </a:r>
            <a:r>
              <a:rPr lang="fr-FR" dirty="0" smtClean="0"/>
              <a:t> on </a:t>
            </a:r>
            <a:r>
              <a:rPr lang="fr-FR" dirty="0" err="1" smtClean="0"/>
              <a:t>low</a:t>
            </a:r>
            <a:r>
              <a:rPr lang="fr-FR" dirty="0" smtClean="0"/>
              <a:t> angle </a:t>
            </a:r>
            <a:r>
              <a:rPr lang="fr-FR" dirty="0" err="1" smtClean="0"/>
              <a:t>acceptance</a:t>
            </a:r>
            <a:r>
              <a:rPr lang="fr-FR" dirty="0" smtClean="0"/>
              <a:t> at the </a:t>
            </a:r>
            <a:r>
              <a:rPr lang="fr-FR" dirty="0" err="1" smtClean="0"/>
              <a:t>level</a:t>
            </a:r>
            <a:r>
              <a:rPr lang="fr-FR" dirty="0" smtClean="0"/>
              <a:t> of 2.5 microradians (6 microns)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two methods proposed (complementary): detector construction and in-situ calibration</a:t>
            </a:r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           -- target reduce error on </a:t>
            </a:r>
            <a:r>
              <a:rPr lang="en-US" dirty="0" err="1" smtClean="0">
                <a:sym typeface="Wingdings" panose="05000000000000000000" pitchFamily="2" charset="2"/>
              </a:rPr>
              <a:t>R</a:t>
            </a:r>
            <a:r>
              <a:rPr lang="en-US" baseline="-25000" dirty="0" err="1" smtClean="0">
                <a:sym typeface="Wingdings" panose="05000000000000000000" pitchFamily="2" charset="2"/>
              </a:rPr>
              <a:t>lept</a:t>
            </a:r>
            <a:r>
              <a:rPr lang="en-US" dirty="0" smtClean="0">
                <a:sym typeface="Wingdings" panose="05000000000000000000" pitchFamily="2" charset="2"/>
              </a:rPr>
              <a:t> = </a:t>
            </a:r>
            <a:r>
              <a:rPr lang="en-CH" dirty="0" smtClean="0">
                <a:sym typeface="Symbol" panose="05050102010706020507" pitchFamily="18" charset="2"/>
              </a:rPr>
              <a:t></a:t>
            </a:r>
            <a:r>
              <a:rPr lang="en-US" baseline="-25000" dirty="0" smtClean="0">
                <a:sym typeface="Symbol" panose="05050102010706020507" pitchFamily="18" charset="2"/>
              </a:rPr>
              <a:t>had</a:t>
            </a:r>
            <a:r>
              <a:rPr lang="en-US" dirty="0" smtClean="0">
                <a:sym typeface="Symbol" panose="05050102010706020507" pitchFamily="18" charset="2"/>
              </a:rPr>
              <a:t>/</a:t>
            </a:r>
            <a:r>
              <a:rPr lang="en-CH" dirty="0" smtClean="0">
                <a:sym typeface="Symbol" panose="05050102010706020507" pitchFamily="18" charset="2"/>
              </a:rPr>
              <a:t></a:t>
            </a:r>
            <a:r>
              <a:rPr lang="fr-FR" baseline="-25000" dirty="0" err="1" smtClean="0">
                <a:sym typeface="Symbol" panose="05050102010706020507" pitchFamily="18" charset="2"/>
              </a:rPr>
              <a:t>lept</a:t>
            </a:r>
            <a:r>
              <a:rPr lang="fr-FR" dirty="0" smtClean="0"/>
              <a:t>        relative:    </a:t>
            </a:r>
            <a:r>
              <a:rPr lang="fr-FR" dirty="0" err="1" smtClean="0"/>
              <a:t>from</a:t>
            </a:r>
            <a:r>
              <a:rPr lang="fr-FR" dirty="0" smtClean="0"/>
              <a:t> (LEP 1.2 10</a:t>
            </a:r>
            <a:r>
              <a:rPr lang="fr-FR" baseline="30000" dirty="0" smtClean="0"/>
              <a:t>-3</a:t>
            </a:r>
            <a:r>
              <a:rPr lang="fr-FR" dirty="0" smtClean="0"/>
              <a:t>)  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fr-FR" dirty="0" smtClean="0"/>
              <a:t> CDR 5 10</a:t>
            </a:r>
            <a:r>
              <a:rPr lang="fr-FR" baseline="30000" dirty="0" smtClean="0"/>
              <a:t>-5</a:t>
            </a:r>
            <a:r>
              <a:rPr lang="fr-FR" dirty="0" smtClean="0"/>
              <a:t>  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fr-FR" dirty="0" smtClean="0"/>
              <a:t> stat 2.10</a:t>
            </a:r>
            <a:r>
              <a:rPr lang="fr-FR" baseline="30000" dirty="0" smtClean="0"/>
              <a:t>-6</a:t>
            </a:r>
            <a:r>
              <a:rPr lang="fr-FR" dirty="0" smtClean="0"/>
              <a:t>          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  </a:t>
            </a:r>
            <a:r>
              <a:rPr lang="fr-FR" dirty="0" err="1" smtClean="0"/>
              <a:t>reduce</a:t>
            </a:r>
            <a:r>
              <a:rPr lang="fr-FR" dirty="0" smtClean="0"/>
              <a:t> </a:t>
            </a:r>
            <a:r>
              <a:rPr lang="fr-FR" dirty="0" err="1" smtClean="0"/>
              <a:t>luminosity</a:t>
            </a:r>
            <a:r>
              <a:rPr lang="fr-FR" dirty="0" smtClean="0"/>
              <a:t> </a:t>
            </a:r>
            <a:r>
              <a:rPr lang="fr-FR" dirty="0" err="1" smtClean="0"/>
              <a:t>determination</a:t>
            </a:r>
            <a:r>
              <a:rPr lang="fr-FR" dirty="0" smtClean="0"/>
              <a:t> </a:t>
            </a:r>
            <a:r>
              <a:rPr lang="fr-FR" dirty="0" err="1" smtClean="0"/>
              <a:t>uncertainty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ee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CH" dirty="0" smtClean="0">
                <a:sym typeface="Symbol" panose="05050102010706020507" pitchFamily="18" charset="2"/>
              </a:rPr>
              <a:t></a:t>
            </a:r>
            <a:r>
              <a:rPr lang="en-US" dirty="0" smtClean="0">
                <a:sym typeface="Symbol" panose="05050102010706020507" pitchFamily="18" charset="2"/>
              </a:rPr>
              <a:t> events to 10-5 absolute</a:t>
            </a:r>
          </a:p>
          <a:p>
            <a:endParaRPr lang="fr-FR" dirty="0" smtClean="0"/>
          </a:p>
          <a:p>
            <a:r>
              <a:rPr lang="fr-FR" dirty="0" smtClean="0"/>
              <a:t>-- </a:t>
            </a:r>
            <a:r>
              <a:rPr lang="fr-FR" dirty="0" err="1" smtClean="0"/>
              <a:t>improve</a:t>
            </a:r>
            <a:r>
              <a:rPr lang="fr-FR" dirty="0" smtClean="0"/>
              <a:t> </a:t>
            </a:r>
            <a:r>
              <a:rPr lang="fr-FR" dirty="0" err="1" smtClean="0"/>
              <a:t>flavour</a:t>
            </a:r>
            <a:r>
              <a:rPr lang="fr-FR" dirty="0" smtClean="0"/>
              <a:t> </a:t>
            </a:r>
            <a:r>
              <a:rPr lang="fr-FR" dirty="0" err="1" smtClean="0"/>
              <a:t>tagging</a:t>
            </a:r>
            <a:r>
              <a:rPr lang="fr-FR" dirty="0" smtClean="0"/>
              <a:t> and </a:t>
            </a:r>
            <a:r>
              <a:rPr lang="fr-FR" dirty="0" err="1" smtClean="0"/>
              <a:t>uncertainties</a:t>
            </a:r>
            <a:r>
              <a:rPr lang="fr-FR" dirty="0" smtClean="0"/>
              <a:t> to </a:t>
            </a:r>
            <a:r>
              <a:rPr lang="fr-FR" dirty="0" err="1" smtClean="0"/>
              <a:t>reduce</a:t>
            </a:r>
            <a:r>
              <a:rPr lang="fr-FR" dirty="0" smtClean="0"/>
              <a:t> Rb= </a:t>
            </a:r>
            <a:r>
              <a:rPr lang="en-US" dirty="0">
                <a:sym typeface="Wingdings" panose="05000000000000000000" pitchFamily="2" charset="2"/>
              </a:rPr>
              <a:t>= </a:t>
            </a:r>
            <a:r>
              <a:rPr lang="en-CH" dirty="0" smtClean="0">
                <a:sym typeface="Symbol" panose="05050102010706020507" pitchFamily="18" charset="2"/>
              </a:rPr>
              <a:t></a:t>
            </a:r>
            <a:r>
              <a:rPr lang="en-US" baseline="-25000" dirty="0">
                <a:sym typeface="Symbol" panose="05050102010706020507" pitchFamily="18" charset="2"/>
              </a:rPr>
              <a:t>b</a:t>
            </a:r>
            <a:r>
              <a:rPr lang="en-US" dirty="0" smtClean="0">
                <a:sym typeface="Symbol" panose="05050102010706020507" pitchFamily="18" charset="2"/>
              </a:rPr>
              <a:t>/</a:t>
            </a:r>
            <a:r>
              <a:rPr lang="en-CH" dirty="0" smtClean="0">
                <a:sym typeface="Symbol" panose="05050102010706020507" pitchFamily="18" charset="2"/>
              </a:rPr>
              <a:t></a:t>
            </a:r>
            <a:r>
              <a:rPr lang="fr-FR" baseline="-25000" dirty="0" err="1" smtClean="0">
                <a:sym typeface="Symbol" panose="05050102010706020507" pitchFamily="18" charset="2"/>
              </a:rPr>
              <a:t>had</a:t>
            </a:r>
            <a:r>
              <a:rPr lang="fr-FR" dirty="0" smtClean="0"/>
              <a:t> </a:t>
            </a:r>
            <a:r>
              <a:rPr lang="fr-FR" dirty="0" err="1" smtClean="0"/>
              <a:t>uncertainty</a:t>
            </a:r>
            <a:r>
              <a:rPr lang="fr-FR" dirty="0" smtClean="0"/>
              <a:t> 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(LEP 0.2163</a:t>
            </a:r>
            <a:r>
              <a:rPr lang="en-CH" dirty="0" smtClean="0">
                <a:sym typeface="Symbol" panose="05050102010706020507" pitchFamily="18" charset="2"/>
              </a:rPr>
              <a:t></a:t>
            </a:r>
            <a:r>
              <a:rPr lang="en-US" dirty="0" smtClean="0">
                <a:sym typeface="Symbol" panose="05050102010706020507" pitchFamily="18" charset="2"/>
              </a:rPr>
              <a:t>0.000600)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CDR 0.00006</a:t>
            </a:r>
            <a:r>
              <a:rPr lang="fr-FR" dirty="0" smtClean="0">
                <a:sym typeface="Wingdings" panose="05000000000000000000" pitchFamily="2" charset="2"/>
              </a:rPr>
              <a:t>0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stat 0.0000003  (reduction </a:t>
            </a:r>
            <a:r>
              <a:rPr lang="en-US" dirty="0" err="1" smtClean="0">
                <a:sym typeface="Wingdings" panose="05000000000000000000" pitchFamily="2" charset="2"/>
              </a:rPr>
              <a:t>wrt</a:t>
            </a:r>
            <a:r>
              <a:rPr lang="en-US" dirty="0" smtClean="0">
                <a:sym typeface="Wingdings" panose="05000000000000000000" pitchFamily="2" charset="2"/>
              </a:rPr>
              <a:t> LEP by factor 2000! )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-- </a:t>
            </a:r>
            <a:r>
              <a:rPr lang="en-CH" dirty="0" smtClean="0">
                <a:sym typeface="Symbol" panose="05050102010706020507" pitchFamily="18" charset="2"/>
              </a:rPr>
              <a:t>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lifetime (discussing 2 10</a:t>
            </a:r>
            <a:r>
              <a:rPr lang="en-US" baseline="30000" dirty="0" smtClean="0">
                <a:sym typeface="Wingdings" panose="05000000000000000000" pitchFamily="2" charset="2"/>
              </a:rPr>
              <a:t>-5</a:t>
            </a:r>
            <a:r>
              <a:rPr lang="en-US" dirty="0" smtClean="0">
                <a:sym typeface="Wingdings" panose="05000000000000000000" pitchFamily="2" charset="2"/>
              </a:rPr>
              <a:t> on G</a:t>
            </a:r>
            <a:r>
              <a:rPr lang="en-CH" baseline="-25000" dirty="0" smtClean="0">
                <a:sym typeface="Symbol" panose="05050102010706020507" pitchFamily="18" charset="2"/>
              </a:rPr>
              <a:t></a:t>
            </a:r>
            <a:r>
              <a:rPr lang="en-US" baseline="-25000" dirty="0" smtClean="0">
                <a:sym typeface="Symbol" panose="05050102010706020507" pitchFamily="18" charset="2"/>
              </a:rPr>
              <a:t>  </a:t>
            </a:r>
            <a:r>
              <a:rPr lang="en-US" dirty="0" smtClean="0">
                <a:sym typeface="Symbol" panose="05050102010706020507" pitchFamily="18" charset="2"/>
              </a:rPr>
              <a:t>see M. Dam for the challenge) 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--  </a:t>
            </a:r>
            <a:r>
              <a:rPr lang="en-US" dirty="0">
                <a:sym typeface="Symbol" panose="05050102010706020507" pitchFamily="18" charset="2"/>
              </a:rPr>
              <a:t>include all leptons in determination of </a:t>
            </a:r>
            <a:r>
              <a:rPr lang="en-CH" dirty="0" smtClean="0">
                <a:sym typeface="Symbol" panose="05050102010706020507" pitchFamily="18" charset="2"/>
              </a:rPr>
              <a:t></a:t>
            </a:r>
            <a:r>
              <a:rPr lang="en-US" baseline="-25000" dirty="0" smtClean="0">
                <a:sym typeface="Symbol" panose="05050102010706020507" pitchFamily="18" charset="2"/>
              </a:rPr>
              <a:t>QED </a:t>
            </a:r>
            <a:r>
              <a:rPr lang="en-US" dirty="0" smtClean="0">
                <a:sym typeface="Symbol" panose="05050102010706020507" pitchFamily="18" charset="2"/>
              </a:rPr>
              <a:t>(</a:t>
            </a:r>
            <a:r>
              <a:rPr lang="en-US" dirty="0" err="1" smtClean="0">
                <a:sym typeface="Symbol" panose="05050102010706020507" pitchFamily="18" charset="2"/>
              </a:rPr>
              <a:t>m</a:t>
            </a:r>
            <a:r>
              <a:rPr lang="en-US" baseline="-25000" dirty="0" err="1" smtClean="0">
                <a:sym typeface="Symbol" panose="05050102010706020507" pitchFamily="18" charset="2"/>
              </a:rPr>
              <a:t>Z</a:t>
            </a:r>
            <a:r>
              <a:rPr lang="en-US" dirty="0" smtClean="0">
                <a:sym typeface="Symbol" panose="05050102010706020507" pitchFamily="18" charset="2"/>
              </a:rPr>
              <a:t>) 3 10</a:t>
            </a:r>
            <a:r>
              <a:rPr lang="en-US" baseline="30000" dirty="0" smtClean="0">
                <a:sym typeface="Symbol" panose="05050102010706020507" pitchFamily="18" charset="2"/>
              </a:rPr>
              <a:t>-5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anther factor 2?</a:t>
            </a:r>
            <a:endParaRPr lang="fr-FR" dirty="0"/>
          </a:p>
          <a:p>
            <a:endParaRPr lang="en-US" dirty="0" smtClean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69274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23" y="703953"/>
            <a:ext cx="2677355" cy="1505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2728" y="27833"/>
            <a:ext cx="443884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About </a:t>
            </a:r>
            <a:r>
              <a:rPr lang="fr-FR" sz="2400" b="1" dirty="0" err="1" smtClean="0"/>
              <a:t>Precision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Measurements</a:t>
            </a:r>
            <a:r>
              <a:rPr lang="fr-FR" sz="2400" b="1" dirty="0" smtClean="0"/>
              <a:t>...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9223" y="720316"/>
            <a:ext cx="8543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Recent</a:t>
            </a:r>
            <a:r>
              <a:rPr lang="fr-FR" dirty="0"/>
              <a:t> CDF:  m</a:t>
            </a:r>
            <a:r>
              <a:rPr lang="fr-FR" baseline="-25000" dirty="0"/>
              <a:t>W</a:t>
            </a:r>
            <a:r>
              <a:rPr lang="fr-FR" dirty="0"/>
              <a:t> (MeV)= 80’433.5 </a:t>
            </a:r>
            <a:r>
              <a:rPr lang="fr-FR" dirty="0">
                <a:sym typeface="Symbol" panose="05050102010706020507" pitchFamily="18" charset="2"/>
              </a:rPr>
              <a:t></a:t>
            </a:r>
            <a:r>
              <a:rPr lang="fr-FR" dirty="0"/>
              <a:t> 6.4 </a:t>
            </a:r>
            <a:r>
              <a:rPr lang="fr-FR" baseline="-25000" dirty="0"/>
              <a:t>stat</a:t>
            </a:r>
            <a:r>
              <a:rPr lang="fr-FR" dirty="0"/>
              <a:t> </a:t>
            </a:r>
            <a:r>
              <a:rPr lang="fr-FR" dirty="0">
                <a:sym typeface="Symbol" panose="05050102010706020507" pitchFamily="18" charset="2"/>
              </a:rPr>
              <a:t></a:t>
            </a:r>
            <a:r>
              <a:rPr lang="fr-FR" dirty="0"/>
              <a:t> 6.9</a:t>
            </a:r>
            <a:r>
              <a:rPr lang="fr-FR" baseline="-25000" dirty="0"/>
              <a:t>syst    </a:t>
            </a:r>
            <a:r>
              <a:rPr lang="fr-FR" dirty="0"/>
              <a:t>(10</a:t>
            </a:r>
            <a:r>
              <a:rPr lang="fr-FR" baseline="30000" dirty="0"/>
              <a:t>-4 </a:t>
            </a:r>
            <a:r>
              <a:rPr lang="fr-FR" dirty="0" err="1"/>
              <a:t>precision</a:t>
            </a:r>
            <a:r>
              <a:rPr lang="fr-FR" dirty="0"/>
              <a:t>)</a:t>
            </a:r>
          </a:p>
          <a:p>
            <a:r>
              <a:rPr lang="fr-FR" dirty="0" smtClean="0"/>
              <a:t>-- </a:t>
            </a:r>
            <a:r>
              <a:rPr lang="fr-FR" dirty="0"/>
              <a:t>« 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hint</a:t>
            </a:r>
            <a:r>
              <a:rPr lang="fr-FR" dirty="0"/>
              <a:t> at new </a:t>
            </a:r>
            <a:r>
              <a:rPr lang="fr-FR" dirty="0" err="1"/>
              <a:t>physics</a:t>
            </a:r>
            <a:r>
              <a:rPr lang="fr-FR" dirty="0"/>
              <a:t> »  and </a:t>
            </a:r>
            <a:r>
              <a:rPr lang="fr-FR" u="sng" dirty="0" err="1"/>
              <a:t>surely</a:t>
            </a:r>
            <a:r>
              <a:rPr lang="fr-FR" dirty="0"/>
              <a:t> </a:t>
            </a:r>
            <a:r>
              <a:rPr lang="fr-FR" dirty="0" err="1"/>
              <a:t>created</a:t>
            </a:r>
            <a:r>
              <a:rPr lang="fr-FR" dirty="0"/>
              <a:t> a buzz</a:t>
            </a:r>
            <a:r>
              <a:rPr lang="fr-FR" dirty="0" smtClean="0"/>
              <a:t>! </a:t>
            </a:r>
            <a:endParaRPr lang="fr-FR" dirty="0"/>
          </a:p>
          <a:p>
            <a:r>
              <a:rPr lang="fr-FR" dirty="0"/>
              <a:t>-- </a:t>
            </a:r>
            <a:r>
              <a:rPr lang="fr-FR" dirty="0" err="1"/>
              <a:t>precision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as </a:t>
            </a:r>
            <a:r>
              <a:rPr lang="fr-FR" dirty="0" err="1"/>
              <a:t>broad</a:t>
            </a:r>
            <a:r>
              <a:rPr lang="fr-FR" dirty="0"/>
              <a:t> exploration of new </a:t>
            </a:r>
            <a:r>
              <a:rPr lang="fr-FR" dirty="0" err="1"/>
              <a:t>physics</a:t>
            </a:r>
            <a:r>
              <a:rPr lang="fr-FR" dirty="0"/>
              <a:t> in quantum corrections, or </a:t>
            </a:r>
            <a:r>
              <a:rPr lang="fr-FR" dirty="0" err="1"/>
              <a:t>mixing</a:t>
            </a:r>
            <a:r>
              <a:rPr lang="fr-FR" dirty="0"/>
              <a:t> (SUSY, Heavy neutrinos, etc..) </a:t>
            </a:r>
          </a:p>
          <a:p>
            <a:r>
              <a:rPr lang="fr-FR" i="1" dirty="0">
                <a:solidFill>
                  <a:srgbClr val="00B050"/>
                </a:solidFill>
              </a:rPr>
              <a:t>(-- questions </a:t>
            </a:r>
            <a:r>
              <a:rPr lang="fr-FR" i="1" dirty="0" err="1">
                <a:solidFill>
                  <a:srgbClr val="00B050"/>
                </a:solidFill>
              </a:rPr>
              <a:t>because</a:t>
            </a:r>
            <a:r>
              <a:rPr lang="fr-FR" i="1" dirty="0">
                <a:solidFill>
                  <a:srgbClr val="00B050"/>
                </a:solidFill>
              </a:rPr>
              <a:t> </a:t>
            </a:r>
            <a:r>
              <a:rPr lang="fr-FR" i="1" dirty="0" err="1">
                <a:solidFill>
                  <a:srgbClr val="00B050"/>
                </a:solidFill>
              </a:rPr>
              <a:t>inconsistent</a:t>
            </a:r>
            <a:r>
              <a:rPr lang="fr-FR" i="1" dirty="0">
                <a:solidFill>
                  <a:srgbClr val="00B050"/>
                </a:solidFill>
              </a:rPr>
              <a:t> </a:t>
            </a:r>
            <a:r>
              <a:rPr lang="fr-FR" i="1" dirty="0" err="1">
                <a:solidFill>
                  <a:srgbClr val="00B050"/>
                </a:solidFill>
              </a:rPr>
              <a:t>with</a:t>
            </a:r>
            <a:r>
              <a:rPr lang="fr-FR" i="1" dirty="0">
                <a:solidFill>
                  <a:srgbClr val="00B050"/>
                </a:solidFill>
              </a:rPr>
              <a:t> </a:t>
            </a:r>
            <a:r>
              <a:rPr lang="fr-FR" i="1" dirty="0" err="1">
                <a:solidFill>
                  <a:srgbClr val="00B050"/>
                </a:solidFill>
              </a:rPr>
              <a:t>previous</a:t>
            </a:r>
            <a:r>
              <a:rPr lang="fr-FR" i="1" dirty="0">
                <a:solidFill>
                  <a:srgbClr val="00B050"/>
                </a:solidFill>
              </a:rPr>
              <a:t> </a:t>
            </a:r>
            <a:r>
              <a:rPr lang="fr-FR" i="1" dirty="0" err="1">
                <a:solidFill>
                  <a:srgbClr val="00B050"/>
                </a:solidFill>
              </a:rPr>
              <a:t>measurements</a:t>
            </a:r>
            <a:r>
              <a:rPr lang="fr-FR" i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383" y="2408963"/>
            <a:ext cx="6008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CDF </a:t>
            </a:r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remarkable</a:t>
            </a:r>
            <a:r>
              <a:rPr lang="fr-FR" dirty="0" smtClean="0"/>
              <a:t> </a:t>
            </a:r>
            <a:r>
              <a:rPr lang="fr-FR" dirty="0"/>
              <a:t>in </a:t>
            </a: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/>
              <a:t>ways</a:t>
            </a:r>
            <a:r>
              <a:rPr lang="fr-FR" dirty="0"/>
              <a:t>: </a:t>
            </a:r>
          </a:p>
          <a:p>
            <a:pPr marL="342900" indent="-342900">
              <a:buAutoNum type="arabicPeriod"/>
            </a:pPr>
            <a:r>
              <a:rPr lang="fr-FR" dirty="0"/>
              <a:t>(</a:t>
            </a:r>
            <a:r>
              <a:rPr lang="fr-FR" dirty="0" err="1"/>
              <a:t>after</a:t>
            </a:r>
            <a:r>
              <a:rPr lang="fr-FR" dirty="0"/>
              <a:t> 10 </a:t>
            </a:r>
            <a:r>
              <a:rPr lang="fr-FR" dirty="0" err="1"/>
              <a:t>years</a:t>
            </a:r>
            <a:r>
              <a:rPr lang="fr-FR" dirty="0"/>
              <a:t> of </a:t>
            </a:r>
            <a:r>
              <a:rPr lang="fr-FR" dirty="0" err="1"/>
              <a:t>work</a:t>
            </a:r>
            <a:r>
              <a:rPr lang="fr-FR" dirty="0"/>
              <a:t>) </a:t>
            </a:r>
          </a:p>
          <a:p>
            <a:r>
              <a:rPr lang="fr-FR" b="1" dirty="0" err="1">
                <a:solidFill>
                  <a:srgbClr val="FF0000"/>
                </a:solidFill>
              </a:rPr>
              <a:t>systematic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errors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similar</a:t>
            </a:r>
            <a:r>
              <a:rPr lang="fr-FR" b="1" dirty="0">
                <a:solidFill>
                  <a:srgbClr val="FF0000"/>
                </a:solidFill>
              </a:rPr>
              <a:t> to </a:t>
            </a:r>
            <a:r>
              <a:rPr lang="fr-FR" b="1" dirty="0" err="1">
                <a:solidFill>
                  <a:srgbClr val="FF0000"/>
                </a:solidFill>
              </a:rPr>
              <a:t>statistical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precision</a:t>
            </a:r>
            <a:endParaRPr lang="fr-FR" b="1" dirty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FF0000"/>
              </a:solidFill>
            </a:endParaRPr>
          </a:p>
          <a:p>
            <a:pPr marL="342900" indent="-342900">
              <a:buAutoNum type="arabicPeriod" startAt="2"/>
            </a:pPr>
            <a:r>
              <a:rPr lang="fr-FR" dirty="0"/>
              <a:t>relies for the </a:t>
            </a:r>
            <a:r>
              <a:rPr lang="fr-FR" dirty="0" err="1"/>
              <a:t>precise</a:t>
            </a:r>
            <a:r>
              <a:rPr lang="fr-FR" dirty="0"/>
              <a:t> calibration  on J/</a:t>
            </a:r>
            <a:r>
              <a:rPr lang="en-CH" dirty="0">
                <a:sym typeface="Symbol" panose="05050102010706020507" pitchFamily="18" charset="2"/>
              </a:rPr>
              <a:t></a:t>
            </a:r>
            <a:r>
              <a:rPr lang="en-US" dirty="0">
                <a:sym typeface="Symbol" panose="05050102010706020507" pitchFamily="18" charset="2"/>
              </a:rPr>
              <a:t>, </a:t>
            </a:r>
            <a:r>
              <a:rPr lang="en-CH" dirty="0">
                <a:sym typeface="Symbol" panose="05050102010706020507" pitchFamily="18" charset="2"/>
              </a:rPr>
              <a:t></a:t>
            </a:r>
            <a:r>
              <a:rPr lang="en-US" dirty="0">
                <a:sym typeface="Symbol" panose="05050102010706020507" pitchFamily="18" charset="2"/>
              </a:rPr>
              <a:t>, Z </a:t>
            </a:r>
            <a:r>
              <a:rPr lang="fr-FR" dirty="0"/>
              <a:t> masses </a:t>
            </a:r>
            <a:endParaRPr lang="en-US" dirty="0">
              <a:sym typeface="Symbol" panose="05050102010706020507" pitchFamily="18" charset="2"/>
            </a:endParaRPr>
          </a:p>
          <a:p>
            <a:r>
              <a:rPr lang="en-US" b="1" dirty="0">
                <a:solidFill>
                  <a:srgbClr val="FF0000"/>
                </a:solidFill>
                <a:sym typeface="Symbol" panose="05050102010706020507" pitchFamily="18" charset="2"/>
              </a:rPr>
              <a:t> all measured in </a:t>
            </a:r>
            <a:r>
              <a:rPr lang="en-US" b="1" dirty="0" err="1">
                <a:solidFill>
                  <a:srgbClr val="FF0000"/>
                </a:solidFill>
                <a:sym typeface="Symbol" panose="05050102010706020507" pitchFamily="18" charset="2"/>
              </a:rPr>
              <a:t>e+e</a:t>
            </a:r>
            <a:r>
              <a:rPr lang="en-US" b="1" dirty="0">
                <a:solidFill>
                  <a:srgbClr val="FF0000"/>
                </a:solidFill>
                <a:sym typeface="Symbol" panose="05050102010706020507" pitchFamily="18" charset="2"/>
              </a:rPr>
              <a:t>- colliders... </a:t>
            </a:r>
          </a:p>
          <a:p>
            <a:r>
              <a:rPr lang="en-US" b="1" dirty="0">
                <a:solidFill>
                  <a:srgbClr val="FF0000"/>
                </a:solidFill>
                <a:sym typeface="Symbol" panose="05050102010706020507" pitchFamily="18" charset="2"/>
              </a:rPr>
              <a:t>                               using resonant depolarization! </a:t>
            </a:r>
            <a:endParaRPr lang="en-US" b="1" dirty="0" smtClean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r>
              <a:rPr lang="en-US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3. emphasizes the need for more than one experiment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" t="5492" r="3510"/>
          <a:stretch/>
        </p:blipFill>
        <p:spPr>
          <a:xfrm>
            <a:off x="7111283" y="2240266"/>
            <a:ext cx="3574472" cy="2554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90" y="4868349"/>
            <a:ext cx="8775287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 err="1"/>
              <a:t>Resonant</a:t>
            </a:r>
            <a:r>
              <a:rPr lang="fr-FR" sz="2000" b="1" dirty="0"/>
              <a:t> </a:t>
            </a:r>
            <a:r>
              <a:rPr lang="fr-FR" sz="2000" b="1" dirty="0" err="1"/>
              <a:t>depolarization</a:t>
            </a:r>
            <a:r>
              <a:rPr lang="fr-FR" sz="2000" b="1" dirty="0"/>
              <a:t> </a:t>
            </a:r>
            <a:r>
              <a:rPr lang="fr-FR" sz="2000" b="1" dirty="0" err="1"/>
              <a:t>is</a:t>
            </a:r>
            <a:r>
              <a:rPr lang="fr-FR" sz="2000" b="1" dirty="0"/>
              <a:t> the </a:t>
            </a:r>
            <a:r>
              <a:rPr lang="fr-FR" sz="2000" b="1" dirty="0" err="1"/>
              <a:t>cornerstone</a:t>
            </a:r>
            <a:r>
              <a:rPr lang="fr-FR" sz="2000" b="1" dirty="0"/>
              <a:t> of the </a:t>
            </a:r>
            <a:r>
              <a:rPr lang="fr-FR" sz="2000" b="1" dirty="0" err="1"/>
              <a:t>precision</a:t>
            </a:r>
            <a:r>
              <a:rPr lang="fr-FR" sz="2000" b="1" dirty="0"/>
              <a:t> programme of FCC-</a:t>
            </a:r>
            <a:r>
              <a:rPr lang="fr-FR" sz="2000" b="1" dirty="0" err="1"/>
              <a:t>ee</a:t>
            </a:r>
            <a:endParaRPr lang="fr-FR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73654" y="5589199"/>
            <a:ext cx="8270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fr-FR" dirty="0" err="1"/>
              <a:t>Improvement</a:t>
            </a:r>
            <a:r>
              <a:rPr lang="fr-FR" dirty="0"/>
              <a:t> by factor 10-1000 on a long </a:t>
            </a:r>
            <a:r>
              <a:rPr lang="fr-FR" dirty="0" err="1"/>
              <a:t>list</a:t>
            </a:r>
            <a:r>
              <a:rPr lang="fr-FR" dirty="0"/>
              <a:t> of </a:t>
            </a:r>
            <a:r>
              <a:rPr lang="fr-FR" dirty="0" err="1"/>
              <a:t>precision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.</a:t>
            </a:r>
          </a:p>
          <a:p>
            <a:r>
              <a:rPr lang="fr-FR" dirty="0">
                <a:solidFill>
                  <a:srgbClr val="FF0000"/>
                </a:solidFill>
              </a:rPr>
              <a:t>        </a:t>
            </a:r>
            <a:r>
              <a:rPr lang="fr-FR" b="1" dirty="0" err="1">
                <a:solidFill>
                  <a:srgbClr val="FF0000"/>
                </a:solidFill>
              </a:rPr>
              <a:t>e.g</a:t>
            </a:r>
            <a:r>
              <a:rPr lang="fr-FR" b="1" dirty="0">
                <a:solidFill>
                  <a:srgbClr val="FF0000"/>
                </a:solidFill>
              </a:rPr>
              <a:t>. W mass down to </a:t>
            </a:r>
            <a:r>
              <a:rPr lang="en-CH" b="1" dirty="0">
                <a:solidFill>
                  <a:srgbClr val="FF0000"/>
                </a:solidFill>
                <a:sym typeface="Symbol" panose="05050102010706020507" pitchFamily="18" charset="2"/>
              </a:rPr>
              <a:t></a:t>
            </a:r>
            <a:r>
              <a:rPr lang="fr-FR" b="1" dirty="0">
                <a:solidFill>
                  <a:srgbClr val="FF0000"/>
                </a:solidFill>
              </a:rPr>
              <a:t>250 </a:t>
            </a:r>
            <a:r>
              <a:rPr lang="fr-FR" b="1" dirty="0" err="1">
                <a:solidFill>
                  <a:srgbClr val="FF0000"/>
                </a:solidFill>
              </a:rPr>
              <a:t>keV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b="1" dirty="0">
                <a:solidFill>
                  <a:srgbClr val="00B050"/>
                </a:solidFill>
              </a:rPr>
              <a:t>Z mass and </a:t>
            </a:r>
            <a:r>
              <a:rPr lang="fr-FR" b="1" dirty="0" err="1">
                <a:solidFill>
                  <a:srgbClr val="00B050"/>
                </a:solidFill>
              </a:rPr>
              <a:t>width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en-CH" b="1" dirty="0">
                <a:solidFill>
                  <a:srgbClr val="00B050"/>
                </a:solidFill>
                <a:sym typeface="Symbol" panose="05050102010706020507" pitchFamily="18" charset="2"/>
              </a:rPr>
              <a:t></a:t>
            </a:r>
            <a:r>
              <a:rPr lang="fr-FR" b="1" dirty="0">
                <a:solidFill>
                  <a:srgbClr val="00B050"/>
                </a:solidFill>
              </a:rPr>
              <a:t>4 </a:t>
            </a:r>
            <a:r>
              <a:rPr lang="fr-FR" b="1" dirty="0" err="1">
                <a:solidFill>
                  <a:srgbClr val="00B050"/>
                </a:solidFill>
              </a:rPr>
              <a:t>keV</a:t>
            </a:r>
            <a:r>
              <a:rPr lang="fr-FR" b="1" dirty="0">
                <a:solidFill>
                  <a:srgbClr val="00B050"/>
                </a:solidFill>
              </a:rPr>
              <a:t>, sin</a:t>
            </a:r>
            <a:r>
              <a:rPr lang="fr-FR" b="1" baseline="30000" dirty="0">
                <a:solidFill>
                  <a:srgbClr val="00B050"/>
                </a:solidFill>
              </a:rPr>
              <a:t>2</a:t>
            </a:r>
            <a:r>
              <a:rPr lang="en-CH" b="1" dirty="0">
                <a:solidFill>
                  <a:srgbClr val="00B050"/>
                </a:solidFill>
                <a:sym typeface="Symbol" panose="05050102010706020507" pitchFamily="18" charset="2"/>
              </a:rPr>
              <a:t></a:t>
            </a:r>
            <a:r>
              <a:rPr lang="en-US" b="1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W</a:t>
            </a:r>
            <a:r>
              <a:rPr lang="en-US" b="1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en-US" b="1" baseline="30000" dirty="0">
                <a:solidFill>
                  <a:srgbClr val="00B050"/>
                </a:solidFill>
                <a:sym typeface="Symbol" panose="05050102010706020507" pitchFamily="18" charset="2"/>
              </a:rPr>
              <a:t>eff  </a:t>
            </a:r>
            <a:r>
              <a:rPr lang="en-CH" b="1" dirty="0">
                <a:solidFill>
                  <a:srgbClr val="00B050"/>
                </a:solidFill>
                <a:sym typeface="Symbol" panose="05050102010706020507" pitchFamily="18" charset="2"/>
              </a:rPr>
              <a:t></a:t>
            </a:r>
            <a:r>
              <a:rPr lang="en-US" b="1" dirty="0">
                <a:solidFill>
                  <a:srgbClr val="00B050"/>
                </a:solidFill>
                <a:sym typeface="Symbol" panose="05050102010706020507" pitchFamily="18" charset="2"/>
              </a:rPr>
              <a:t> 2.10</a:t>
            </a:r>
            <a:r>
              <a:rPr lang="en-US" b="1" baseline="30000" dirty="0">
                <a:solidFill>
                  <a:srgbClr val="00B050"/>
                </a:solidFill>
                <a:sym typeface="Symbol" panose="05050102010706020507" pitchFamily="18" charset="2"/>
              </a:rPr>
              <a:t>-6  </a:t>
            </a:r>
            <a:r>
              <a:rPr lang="en-US" b="1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etc..</a:t>
            </a:r>
          </a:p>
          <a:p>
            <a:r>
              <a:rPr lang="en-US" dirty="0">
                <a:sym typeface="Symbol" panose="05050102010706020507" pitchFamily="18" charset="2"/>
              </a:rPr>
              <a:t>    </a:t>
            </a:r>
            <a:r>
              <a:rPr lang="en-CH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explore new physics at 10-100 TeV scale, or 10</a:t>
            </a:r>
            <a:r>
              <a:rPr lang="en-US" baseline="30000" dirty="0">
                <a:sym typeface="Wingdings" panose="05000000000000000000" pitchFamily="2" charset="2"/>
              </a:rPr>
              <a:t>-5</a:t>
            </a:r>
            <a:r>
              <a:rPr lang="en-US" dirty="0">
                <a:sym typeface="Wingdings" panose="05000000000000000000" pitchFamily="2" charset="2"/>
              </a:rPr>
              <a:t> mixing with known particles.</a:t>
            </a:r>
            <a:endParaRPr lang="en-US" dirty="0">
              <a:sym typeface="Symbol" panose="05050102010706020507" pitchFamily="18" charset="2"/>
            </a:endParaRPr>
          </a:p>
          <a:p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129106" y="5781984"/>
            <a:ext cx="176381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~</a:t>
            </a:r>
            <a:r>
              <a:rPr lang="fr-FR" dirty="0" smtClean="0"/>
              <a:t>40 times more  </a:t>
            </a:r>
          </a:p>
          <a:p>
            <a:r>
              <a:rPr lang="fr-FR" dirty="0" err="1" smtClean="0"/>
              <a:t>precise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CDF</a:t>
            </a:r>
            <a:endParaRPr lang="fr-FR" dirty="0"/>
          </a:p>
        </p:txBody>
      </p:sp>
      <p:sp>
        <p:nvSpPr>
          <p:cNvPr id="9" name="Right Arrow 8"/>
          <p:cNvSpPr/>
          <p:nvPr/>
        </p:nvSpPr>
        <p:spPr>
          <a:xfrm>
            <a:off x="1837508" y="6052457"/>
            <a:ext cx="775063" cy="15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10447740" y="5772093"/>
            <a:ext cx="1744260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factor 500 more </a:t>
            </a:r>
          </a:p>
          <a:p>
            <a:r>
              <a:rPr lang="fr-FR" dirty="0" err="1" smtClean="0"/>
              <a:t>precise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LEP</a:t>
            </a:r>
            <a:endParaRPr lang="fr-FR" dirty="0"/>
          </a:p>
        </p:txBody>
      </p:sp>
      <p:sp>
        <p:nvSpPr>
          <p:cNvPr id="12" name="Right Arrow 11"/>
          <p:cNvSpPr/>
          <p:nvPr/>
        </p:nvSpPr>
        <p:spPr>
          <a:xfrm rot="9922749">
            <a:off x="9880824" y="5761895"/>
            <a:ext cx="606690" cy="194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67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521" y="8621"/>
            <a:ext cx="9301032" cy="14364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/>
          <a:p>
            <a:pPr algn="ctr"/>
            <a:r>
              <a:rPr lang="en-GB" sz="4267" dirty="0"/>
              <a:t>FCC-</a:t>
            </a:r>
            <a:r>
              <a:rPr lang="en-GB" sz="4267" dirty="0" err="1"/>
              <a:t>ee</a:t>
            </a:r>
            <a:r>
              <a:rPr lang="en-GB" sz="4267" dirty="0"/>
              <a:t> beam polarization and </a:t>
            </a:r>
          </a:p>
          <a:p>
            <a:pPr algn="ctr"/>
            <a:r>
              <a:rPr lang="en-GB" sz="4267" dirty="0"/>
              <a:t>centre-of-mass energy calibration </a:t>
            </a:r>
            <a:endParaRPr lang="en-GB" sz="4267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035" y="1444911"/>
            <a:ext cx="95631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96367" y="6329490"/>
            <a:ext cx="2730860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lvl="0"/>
            <a:r>
              <a:rPr lang="en-US" altLang="en-US" sz="2400" b="1" dirty="0">
                <a:latin typeface="Arial" charset="0"/>
                <a:cs typeface="Arial" charset="0"/>
              </a:rPr>
              <a:t>arXiv:1909.12245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68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53" y="8620"/>
            <a:ext cx="12205875" cy="64017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/>
          <a:p>
            <a:r>
              <a:rPr lang="fr-CH" sz="2400" b="1" dirty="0" err="1"/>
              <a:t>Beam</a:t>
            </a:r>
            <a:r>
              <a:rPr lang="fr-CH" sz="2400" b="1" dirty="0"/>
              <a:t> </a:t>
            </a:r>
            <a:r>
              <a:rPr lang="fr-CH" sz="2400" b="1" dirty="0" err="1"/>
              <a:t>Polarization</a:t>
            </a:r>
            <a:r>
              <a:rPr lang="fr-CH" sz="2400" b="1" dirty="0"/>
              <a:t> </a:t>
            </a:r>
            <a:r>
              <a:rPr lang="fr-CH" sz="2400" b="1" dirty="0" err="1"/>
              <a:t>can</a:t>
            </a:r>
            <a:r>
              <a:rPr lang="fr-CH" sz="2400" b="1" dirty="0"/>
              <a:t> </a:t>
            </a:r>
            <a:r>
              <a:rPr lang="fr-CH" sz="2400" b="1" dirty="0" err="1"/>
              <a:t>provide</a:t>
            </a:r>
            <a:r>
              <a:rPr lang="fr-CH" sz="2400" b="1" dirty="0"/>
              <a:t> </a:t>
            </a:r>
            <a:r>
              <a:rPr lang="fr-CH" sz="2400" b="1" dirty="0" err="1"/>
              <a:t>two</a:t>
            </a:r>
            <a:r>
              <a:rPr lang="fr-CH" sz="2400" b="1" dirty="0"/>
              <a:t> main </a:t>
            </a:r>
            <a:r>
              <a:rPr lang="fr-CH" sz="2400" b="1" dirty="0" err="1"/>
              <a:t>ingredients</a:t>
            </a:r>
            <a:r>
              <a:rPr lang="fr-CH" sz="2400" b="1" dirty="0"/>
              <a:t> to </a:t>
            </a:r>
            <a:r>
              <a:rPr lang="fr-CH" sz="2400" b="1" dirty="0" err="1"/>
              <a:t>Physics</a:t>
            </a:r>
            <a:r>
              <a:rPr lang="fr-CH" sz="2400" b="1" dirty="0"/>
              <a:t> </a:t>
            </a:r>
            <a:r>
              <a:rPr lang="fr-CH" sz="2400" b="1" dirty="0" err="1"/>
              <a:t>Measurements</a:t>
            </a:r>
            <a:endParaRPr lang="fr-CH" sz="2400" b="1" dirty="0"/>
          </a:p>
          <a:p>
            <a:endParaRPr lang="fr-CH" sz="2400" dirty="0"/>
          </a:p>
          <a:p>
            <a:pPr marL="457155" indent="-457155">
              <a:buAutoNum type="arabicPeriod"/>
            </a:pPr>
            <a:r>
              <a:rPr lang="fr-CH" sz="2400" b="1" dirty="0">
                <a:solidFill>
                  <a:srgbClr val="C00000"/>
                </a:solidFill>
              </a:rPr>
              <a:t>Transverse </a:t>
            </a:r>
            <a:r>
              <a:rPr lang="fr-CH" sz="2400" b="1" dirty="0" err="1">
                <a:solidFill>
                  <a:srgbClr val="C00000"/>
                </a:solidFill>
              </a:rPr>
              <a:t>beam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polarization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provides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beam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energy</a:t>
            </a:r>
            <a:r>
              <a:rPr lang="fr-CH" sz="2400" b="1" dirty="0">
                <a:solidFill>
                  <a:srgbClr val="C00000"/>
                </a:solidFill>
              </a:rPr>
              <a:t> calibration </a:t>
            </a:r>
          </a:p>
          <a:p>
            <a:r>
              <a:rPr lang="fr-CH" sz="2400" dirty="0"/>
              <a:t>       </a:t>
            </a:r>
            <a:r>
              <a:rPr lang="fr-CH" sz="2400" b="1" dirty="0">
                <a:solidFill>
                  <a:srgbClr val="C00000"/>
                </a:solidFill>
              </a:rPr>
              <a:t>by </a:t>
            </a:r>
            <a:r>
              <a:rPr lang="fr-CH" sz="2400" b="1" dirty="0" err="1">
                <a:solidFill>
                  <a:srgbClr val="C00000"/>
                </a:solidFill>
              </a:rPr>
              <a:t>resonant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depolarization</a:t>
            </a:r>
            <a:r>
              <a:rPr lang="fr-CH" sz="2400" b="1" dirty="0">
                <a:solidFill>
                  <a:srgbClr val="C00000"/>
                </a:solidFill>
              </a:rPr>
              <a:t>      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</a:t>
            </a:r>
            <a:r>
              <a:rPr lang="fr-CH" sz="2400" dirty="0" err="1"/>
              <a:t>low</a:t>
            </a:r>
            <a:r>
              <a:rPr lang="fr-CH" sz="2400" dirty="0"/>
              <a:t> </a:t>
            </a:r>
            <a:r>
              <a:rPr lang="fr-CH" sz="2400" dirty="0" err="1"/>
              <a:t>level</a:t>
            </a:r>
            <a:r>
              <a:rPr lang="fr-CH" sz="2400" dirty="0"/>
              <a:t> of 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required</a:t>
            </a:r>
            <a:r>
              <a:rPr lang="fr-CH" sz="2400" dirty="0"/>
              <a:t>  (~10%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sufficient</a:t>
            </a:r>
            <a:r>
              <a:rPr lang="fr-CH" sz="2400" dirty="0"/>
              <a:t>)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at Z &amp; W pair </a:t>
            </a:r>
            <a:r>
              <a:rPr lang="fr-CH" sz="2400" dirty="0" err="1">
                <a:sym typeface="Wingdings" panose="05000000000000000000" pitchFamily="2" charset="2"/>
              </a:rPr>
              <a:t>threshold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comes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naturally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b="1" i="1" dirty="0">
                <a:solidFill>
                  <a:srgbClr val="008080"/>
                </a:solidFill>
                <a:sym typeface="Symbol"/>
              </a:rPr>
              <a:t></a:t>
            </a:r>
            <a:r>
              <a:rPr lang="fr-CH" sz="2400" b="1" i="1" baseline="-25000" dirty="0">
                <a:solidFill>
                  <a:srgbClr val="008080"/>
                </a:solidFill>
                <a:sym typeface="Symbol"/>
              </a:rPr>
              <a:t>E</a:t>
            </a:r>
            <a:r>
              <a:rPr lang="fr-CH" sz="2400" b="1" i="1" dirty="0">
                <a:solidFill>
                  <a:srgbClr val="008080"/>
                </a:solidFill>
                <a:sym typeface="Symbol"/>
              </a:rPr>
              <a:t>  E</a:t>
            </a:r>
            <a:r>
              <a:rPr lang="fr-CH" sz="2400" b="1" i="1" baseline="30000" dirty="0">
                <a:solidFill>
                  <a:srgbClr val="008080"/>
                </a:solidFill>
                <a:sym typeface="Symbol"/>
              </a:rPr>
              <a:t>2</a:t>
            </a:r>
            <a:r>
              <a:rPr lang="fr-CH" sz="2400" b="1" i="1" dirty="0">
                <a:solidFill>
                  <a:srgbClr val="008080"/>
                </a:solidFill>
                <a:sym typeface="Symbol"/>
              </a:rPr>
              <a:t>/ </a:t>
            </a:r>
            <a:endParaRPr lang="fr-CH" sz="2400" b="1" dirty="0"/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at Z use of </a:t>
            </a:r>
            <a:r>
              <a:rPr lang="fr-CH" sz="2400" dirty="0" err="1">
                <a:sym typeface="Wingdings" panose="05000000000000000000" pitchFamily="2" charset="2"/>
              </a:rPr>
              <a:t>asymmetric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wigglers</a:t>
            </a:r>
            <a:r>
              <a:rPr lang="fr-CH" sz="2400" dirty="0">
                <a:sym typeface="Wingdings" panose="05000000000000000000" pitchFamily="2" charset="2"/>
              </a:rPr>
              <a:t> at </a:t>
            </a:r>
            <a:r>
              <a:rPr lang="fr-CH" sz="2400" dirty="0" err="1">
                <a:sym typeface="Wingdings" panose="05000000000000000000" pitchFamily="2" charset="2"/>
              </a:rPr>
              <a:t>beginning</a:t>
            </a:r>
            <a:r>
              <a:rPr lang="fr-CH" sz="2400" dirty="0">
                <a:sym typeface="Wingdings" panose="05000000000000000000" pitchFamily="2" charset="2"/>
              </a:rPr>
              <a:t> of </a:t>
            </a:r>
            <a:r>
              <a:rPr lang="fr-CH" sz="2400" dirty="0" err="1">
                <a:sym typeface="Wingdings" panose="05000000000000000000" pitchFamily="2" charset="2"/>
              </a:rPr>
              <a:t>fills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br>
              <a:rPr lang="fr-CH" sz="2400" dirty="0">
                <a:sym typeface="Wingdings" panose="05000000000000000000" pitchFamily="2" charset="2"/>
              </a:rPr>
            </a:br>
            <a:r>
              <a:rPr lang="fr-CH" sz="2400" dirty="0">
                <a:sym typeface="Wingdings" panose="05000000000000000000" pitchFamily="2" charset="2"/>
              </a:rPr>
              <a:t>	</a:t>
            </a:r>
            <a:r>
              <a:rPr lang="fr-CH" sz="2400" dirty="0" err="1">
                <a:sym typeface="Wingdings" panose="05000000000000000000" pitchFamily="2" charset="2"/>
              </a:rPr>
              <a:t>since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polarization</a:t>
            </a:r>
            <a:r>
              <a:rPr lang="fr-CH" sz="2400" dirty="0">
                <a:sym typeface="Wingdings" panose="05000000000000000000" pitchFamily="2" charset="2"/>
              </a:rPr>
              <a:t> time </a:t>
            </a:r>
            <a:r>
              <a:rPr lang="fr-CH" sz="2400" dirty="0" err="1">
                <a:sym typeface="Wingdings" panose="05000000000000000000" pitchFamily="2" charset="2"/>
              </a:rPr>
              <a:t>is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otherwise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very</a:t>
            </a:r>
            <a:r>
              <a:rPr lang="fr-CH" sz="2400" dirty="0">
                <a:sym typeface="Wingdings" panose="05000000000000000000" pitchFamily="2" charset="2"/>
              </a:rPr>
              <a:t> long (250h ~1h)</a:t>
            </a:r>
          </a:p>
          <a:p>
            <a:r>
              <a:rPr lang="fr-CH" sz="2400" dirty="0">
                <a:sym typeface="Wingdings" panose="05000000000000000000" pitchFamily="2" charset="2"/>
              </a:rPr>
              <a:t>            </a:t>
            </a:r>
            <a:r>
              <a:rPr lang="fr-CH" sz="2400" dirty="0" err="1">
                <a:sym typeface="Wingdings" panose="05000000000000000000" pitchFamily="2" charset="2"/>
              </a:rPr>
              <a:t>should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be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used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also</a:t>
            </a:r>
            <a:r>
              <a:rPr lang="fr-CH" sz="2400" dirty="0">
                <a:sym typeface="Wingdings" panose="05000000000000000000" pitchFamily="2" charset="2"/>
              </a:rPr>
              <a:t> at </a:t>
            </a:r>
            <a:r>
              <a:rPr lang="fr-CH" sz="2400" dirty="0" err="1">
                <a:sym typeface="Wingdings" panose="05000000000000000000" pitchFamily="2" charset="2"/>
              </a:rPr>
              <a:t>ee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>
                <a:sym typeface="Symbol"/>
              </a:rPr>
              <a:t> </a:t>
            </a:r>
            <a:r>
              <a:rPr lang="fr-CH" sz="2400" dirty="0">
                <a:sym typeface="Wingdings" panose="05000000000000000000" pitchFamily="2" charset="2"/>
              </a:rPr>
              <a:t>H(126) </a:t>
            </a:r>
          </a:p>
          <a:p>
            <a:r>
              <a:rPr lang="fr-CH" sz="2400" dirty="0">
                <a:sym typeface="Wingdings" panose="05000000000000000000" pitchFamily="2" charset="2"/>
              </a:rPr>
              <a:t>            use ‘single’ non-</a:t>
            </a:r>
            <a:r>
              <a:rPr lang="fr-CH" sz="2400" dirty="0" err="1">
                <a:sym typeface="Wingdings" panose="05000000000000000000" pitchFamily="2" charset="2"/>
              </a:rPr>
              <a:t>colliding</a:t>
            </a:r>
            <a:r>
              <a:rPr lang="fr-CH" sz="2400" dirty="0">
                <a:sym typeface="Wingdings" panose="05000000000000000000" pitchFamily="2" charset="2"/>
              </a:rPr>
              <a:t>  </a:t>
            </a:r>
            <a:r>
              <a:rPr lang="fr-CH" sz="2400" dirty="0" err="1">
                <a:sym typeface="Wingdings" panose="05000000000000000000" pitchFamily="2" charset="2"/>
              </a:rPr>
              <a:t>bunches</a:t>
            </a:r>
            <a:r>
              <a:rPr lang="fr-CH" sz="2400" dirty="0">
                <a:sym typeface="Wingdings" panose="05000000000000000000" pitchFamily="2" charset="2"/>
              </a:rPr>
              <a:t> and </a:t>
            </a:r>
            <a:r>
              <a:rPr lang="fr-CH" sz="2400" dirty="0" err="1"/>
              <a:t>calibrate</a:t>
            </a:r>
            <a:r>
              <a:rPr lang="fr-CH" sz="2400" dirty="0"/>
              <a:t> </a:t>
            </a:r>
            <a:r>
              <a:rPr lang="fr-CH" sz="2400" dirty="0" err="1"/>
              <a:t>continuously</a:t>
            </a:r>
            <a:r>
              <a:rPr lang="fr-CH" sz="2400" dirty="0"/>
              <a:t> </a:t>
            </a:r>
          </a:p>
          <a:p>
            <a:r>
              <a:rPr lang="fr-CH" sz="2400" dirty="0"/>
              <a:t>                 </a:t>
            </a:r>
            <a:r>
              <a:rPr lang="fr-CH" sz="2400" dirty="0" err="1"/>
              <a:t>during</a:t>
            </a:r>
            <a:r>
              <a:rPr lang="fr-CH" sz="2400" dirty="0"/>
              <a:t> </a:t>
            </a:r>
            <a:r>
              <a:rPr lang="fr-CH" sz="2400" dirty="0" err="1"/>
              <a:t>physics</a:t>
            </a:r>
            <a:r>
              <a:rPr lang="fr-CH" sz="2400" dirty="0"/>
              <a:t> </a:t>
            </a:r>
            <a:r>
              <a:rPr lang="fr-CH" sz="2400" dirty="0" err="1"/>
              <a:t>fills</a:t>
            </a:r>
            <a:r>
              <a:rPr lang="fr-CH" sz="2400" dirty="0"/>
              <a:t> to </a:t>
            </a:r>
            <a:r>
              <a:rPr lang="fr-CH" sz="2400" dirty="0" err="1"/>
              <a:t>avoid</a:t>
            </a:r>
            <a:r>
              <a:rPr lang="fr-CH" sz="2400" dirty="0"/>
              <a:t> issues </a:t>
            </a:r>
            <a:r>
              <a:rPr lang="fr-CH" sz="2400" dirty="0" err="1"/>
              <a:t>encountered</a:t>
            </a:r>
            <a:r>
              <a:rPr lang="fr-CH" sz="2400" dirty="0"/>
              <a:t> at LEP 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Compton </a:t>
            </a:r>
            <a:r>
              <a:rPr lang="fr-CH" sz="2400" dirty="0" err="1">
                <a:sym typeface="Wingdings" panose="05000000000000000000" pitchFamily="2" charset="2"/>
              </a:rPr>
              <a:t>polarimeter</a:t>
            </a:r>
            <a:r>
              <a:rPr lang="fr-CH" sz="2400" dirty="0">
                <a:sym typeface="Wingdings" panose="05000000000000000000" pitchFamily="2" charset="2"/>
              </a:rPr>
              <a:t> for </a:t>
            </a:r>
            <a:r>
              <a:rPr lang="fr-CH" sz="2400" dirty="0" err="1">
                <a:sym typeface="Wingdings" panose="05000000000000000000" pitchFamily="2" charset="2"/>
              </a:rPr>
              <a:t>both</a:t>
            </a:r>
            <a:r>
              <a:rPr lang="fr-CH" sz="2400" dirty="0">
                <a:sym typeface="Wingdings" panose="05000000000000000000" pitchFamily="2" charset="2"/>
              </a:rPr>
              <a:t> e+ and e-</a:t>
            </a:r>
            <a:endParaRPr lang="fr-CH" sz="2400" dirty="0"/>
          </a:p>
          <a:p>
            <a:r>
              <a:rPr lang="fr-CH" sz="2400" dirty="0">
                <a:sym typeface="Wingdings" panose="05000000000000000000" pitchFamily="2" charset="2"/>
              </a:rPr>
              <a:t>            </a:t>
            </a:r>
            <a:r>
              <a:rPr lang="fr-CH" sz="2400" dirty="0" err="1"/>
              <a:t>should</a:t>
            </a:r>
            <a:r>
              <a:rPr lang="fr-CH" sz="2400" dirty="0"/>
              <a:t> </a:t>
            </a:r>
            <a:r>
              <a:rPr lang="fr-CH" sz="2400" dirty="0" err="1"/>
              <a:t>calibrate</a:t>
            </a:r>
            <a:r>
              <a:rPr lang="fr-CH" sz="2400" dirty="0"/>
              <a:t> at </a:t>
            </a:r>
            <a:r>
              <a:rPr lang="fr-CH" sz="2400" dirty="0" err="1"/>
              <a:t>energies</a:t>
            </a:r>
            <a:r>
              <a:rPr lang="fr-CH" sz="2400" dirty="0"/>
              <a:t> </a:t>
            </a:r>
            <a:r>
              <a:rPr lang="fr-CH" sz="2400" dirty="0" err="1"/>
              <a:t>corresponding</a:t>
            </a:r>
            <a:r>
              <a:rPr lang="fr-CH" sz="2400" dirty="0"/>
              <a:t> to </a:t>
            </a:r>
            <a:r>
              <a:rPr lang="fr-CH" sz="2400" dirty="0" err="1"/>
              <a:t>half-integer</a:t>
            </a:r>
            <a:r>
              <a:rPr lang="fr-CH" sz="2400" dirty="0"/>
              <a:t> spin tune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</a:t>
            </a:r>
            <a:r>
              <a:rPr lang="fr-CH" sz="2400" dirty="0"/>
              <a:t> must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complemented</a:t>
            </a:r>
            <a:r>
              <a:rPr lang="fr-CH" sz="2400" dirty="0"/>
              <a:t> by </a:t>
            </a:r>
            <a:r>
              <a:rPr lang="fr-CH" sz="2400" dirty="0" err="1"/>
              <a:t>analysis</a:t>
            </a:r>
            <a:r>
              <a:rPr lang="fr-CH" sz="2400" dirty="0"/>
              <a:t> of «</a:t>
            </a:r>
            <a:r>
              <a:rPr lang="fr-CH" sz="2400" dirty="0" err="1"/>
              <a:t>average</a:t>
            </a:r>
            <a:r>
              <a:rPr lang="fr-CH" sz="2400" dirty="0"/>
              <a:t> </a:t>
            </a:r>
            <a:r>
              <a:rPr lang="fr-CH" sz="2400" dirty="0" err="1"/>
              <a:t>E_beam</a:t>
            </a:r>
            <a:r>
              <a:rPr lang="fr-CH" sz="2400" dirty="0"/>
              <a:t>-to-E_CM» </a:t>
            </a:r>
            <a:r>
              <a:rPr lang="fr-CH" sz="2400" dirty="0" err="1"/>
              <a:t>relationship</a:t>
            </a:r>
            <a:endParaRPr lang="fr-CH" sz="2400" dirty="0"/>
          </a:p>
          <a:p>
            <a:r>
              <a:rPr lang="fr-CH" sz="2400" dirty="0"/>
              <a:t>    </a:t>
            </a:r>
          </a:p>
          <a:p>
            <a:r>
              <a:rPr lang="fr-CH" sz="2400" dirty="0"/>
              <a:t>For </a:t>
            </a:r>
            <a:r>
              <a:rPr lang="fr-CH" sz="2400" dirty="0" err="1"/>
              <a:t>beam</a:t>
            </a:r>
            <a:r>
              <a:rPr lang="fr-CH" sz="2400" dirty="0"/>
              <a:t> </a:t>
            </a:r>
            <a:r>
              <a:rPr lang="fr-CH" sz="2400" dirty="0" err="1"/>
              <a:t>energies</a:t>
            </a:r>
            <a:r>
              <a:rPr lang="fr-CH" sz="2400" dirty="0"/>
              <a:t> </a:t>
            </a:r>
            <a:r>
              <a:rPr lang="fr-CH" sz="2400" dirty="0" err="1"/>
              <a:t>higher</a:t>
            </a:r>
            <a:r>
              <a:rPr lang="fr-CH" sz="2400" dirty="0"/>
              <a:t> </a:t>
            </a:r>
            <a:r>
              <a:rPr lang="fr-CH" sz="2400" dirty="0" err="1"/>
              <a:t>than</a:t>
            </a:r>
            <a:r>
              <a:rPr lang="fr-CH" sz="2400" dirty="0"/>
              <a:t> ~90 </a:t>
            </a:r>
            <a:r>
              <a:rPr lang="fr-CH" sz="2400" dirty="0" err="1"/>
              <a:t>GeV</a:t>
            </a:r>
            <a:r>
              <a:rPr lang="fr-CH" sz="2400" dirty="0"/>
              <a:t>  </a:t>
            </a:r>
            <a:r>
              <a:rPr lang="fr-CH" sz="2400" dirty="0" err="1"/>
              <a:t>can</a:t>
            </a:r>
            <a:r>
              <a:rPr lang="fr-CH" sz="2400" dirty="0"/>
              <a:t> use </a:t>
            </a:r>
            <a:r>
              <a:rPr lang="fr-CH" sz="2400" dirty="0" err="1"/>
              <a:t>ee</a:t>
            </a:r>
            <a:r>
              <a:rPr lang="fr-CH" sz="2400" dirty="0">
                <a:sym typeface="Symbol"/>
              </a:rPr>
              <a:t>  </a:t>
            </a:r>
            <a:r>
              <a:rPr lang="fr-CH" sz="2400" dirty="0">
                <a:sym typeface="Wingdings" panose="05000000000000000000" pitchFamily="2" charset="2"/>
              </a:rPr>
              <a:t>Z </a:t>
            </a:r>
            <a:r>
              <a:rPr lang="fr-CH" sz="2400" dirty="0">
                <a:sym typeface="Symbol"/>
              </a:rPr>
              <a:t>  or </a:t>
            </a:r>
            <a:r>
              <a:rPr lang="fr-CH" sz="2400" dirty="0" err="1">
                <a:sym typeface="Symbol"/>
              </a:rPr>
              <a:t>ee</a:t>
            </a:r>
            <a:r>
              <a:rPr lang="fr-CH" sz="2400" dirty="0">
                <a:sym typeface="Symbol"/>
              </a:rPr>
              <a:t>  </a:t>
            </a:r>
            <a:r>
              <a:rPr lang="fr-CH" sz="2400" dirty="0">
                <a:sym typeface="Wingdings" panose="05000000000000000000" pitchFamily="2" charset="2"/>
              </a:rPr>
              <a:t>WW </a:t>
            </a:r>
            <a:r>
              <a:rPr lang="fr-CH" sz="2400" dirty="0" err="1">
                <a:sym typeface="Wingdings" panose="05000000000000000000" pitchFamily="2" charset="2"/>
              </a:rPr>
              <a:t>events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</a:p>
          <a:p>
            <a:r>
              <a:rPr lang="fr-CH" sz="2400" dirty="0">
                <a:sym typeface="Wingdings" panose="05000000000000000000" pitchFamily="2" charset="2"/>
              </a:rPr>
              <a:t>     to </a:t>
            </a:r>
            <a:r>
              <a:rPr lang="fr-CH" sz="2400" dirty="0" err="1">
                <a:sym typeface="Wingdings" panose="05000000000000000000" pitchFamily="2" charset="2"/>
              </a:rPr>
              <a:t>calibrate</a:t>
            </a:r>
            <a:r>
              <a:rPr lang="fr-CH" sz="2400" dirty="0">
                <a:sym typeface="Wingdings" panose="05000000000000000000" pitchFamily="2" charset="2"/>
              </a:rPr>
              <a:t> E</a:t>
            </a:r>
            <a:r>
              <a:rPr lang="fr-CH" sz="2400" baseline="-25000" dirty="0">
                <a:sym typeface="Wingdings" panose="05000000000000000000" pitchFamily="2" charset="2"/>
              </a:rPr>
              <a:t>CM</a:t>
            </a:r>
            <a:r>
              <a:rPr lang="fr-CH" sz="2400" dirty="0">
                <a:sym typeface="Wingdings" panose="05000000000000000000" pitchFamily="2" charset="2"/>
              </a:rPr>
              <a:t> at  </a:t>
            </a:r>
            <a:r>
              <a:rPr lang="fr-CH" sz="2400" dirty="0">
                <a:sym typeface="Symbol"/>
              </a:rPr>
              <a:t></a:t>
            </a:r>
            <a:r>
              <a:rPr lang="fr-CH" sz="2400" dirty="0">
                <a:sym typeface="Wingdings" panose="05000000000000000000" pitchFamily="2" charset="2"/>
              </a:rPr>
              <a:t>1-5 MeV </a:t>
            </a:r>
            <a:r>
              <a:rPr lang="fr-CH" sz="2400" dirty="0" err="1">
                <a:sym typeface="Wingdings" panose="05000000000000000000" pitchFamily="2" charset="2"/>
              </a:rPr>
              <a:t>level</a:t>
            </a:r>
            <a:r>
              <a:rPr lang="fr-CH" sz="2400" dirty="0">
                <a:sym typeface="Wingdings" panose="05000000000000000000" pitchFamily="2" charset="2"/>
              </a:rPr>
              <a:t>:  </a:t>
            </a:r>
            <a:r>
              <a:rPr lang="fr-CH" sz="2400" dirty="0" err="1">
                <a:sym typeface="Wingdings" panose="05000000000000000000" pitchFamily="2" charset="2"/>
              </a:rPr>
              <a:t>m</a:t>
            </a:r>
            <a:r>
              <a:rPr lang="fr-CH" sz="2400" baseline="-25000" dirty="0" err="1">
                <a:sym typeface="Wingdings" panose="05000000000000000000" pitchFamily="2" charset="2"/>
              </a:rPr>
              <a:t>H</a:t>
            </a:r>
            <a:r>
              <a:rPr lang="fr-CH" sz="2400" dirty="0">
                <a:sym typeface="Wingdings" panose="05000000000000000000" pitchFamily="2" charset="2"/>
              </a:rPr>
              <a:t> (5 MeV) and </a:t>
            </a:r>
            <a:r>
              <a:rPr lang="fr-CH" sz="2400" dirty="0" err="1">
                <a:sym typeface="Wingdings" panose="05000000000000000000" pitchFamily="2" charset="2"/>
              </a:rPr>
              <a:t>m</a:t>
            </a:r>
            <a:r>
              <a:rPr lang="fr-CH" sz="2400" baseline="-25000" dirty="0" err="1">
                <a:sym typeface="Wingdings" panose="05000000000000000000" pitchFamily="2" charset="2"/>
              </a:rPr>
              <a:t>top</a:t>
            </a:r>
            <a:r>
              <a:rPr lang="fr-CH" sz="2400" baseline="-25000" dirty="0">
                <a:sym typeface="Wingdings" panose="05000000000000000000" pitchFamily="2" charset="2"/>
              </a:rPr>
              <a:t> </a:t>
            </a:r>
            <a:r>
              <a:rPr lang="fr-CH" sz="2400" dirty="0">
                <a:sym typeface="Wingdings" panose="05000000000000000000" pitchFamily="2" charset="2"/>
              </a:rPr>
              <a:t> (20 MeV) </a:t>
            </a:r>
            <a:r>
              <a:rPr lang="fr-CH" sz="2400" dirty="0" err="1">
                <a:sym typeface="Wingdings" panose="05000000000000000000" pitchFamily="2" charset="2"/>
              </a:rPr>
              <a:t>measts</a:t>
            </a:r>
            <a:endParaRPr lang="fr-CH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5" y="488675"/>
            <a:ext cx="3260305" cy="3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4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5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9577" y="1"/>
            <a:ext cx="6152828" cy="7078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4000" b="1" dirty="0">
                <a:solidFill>
                  <a:srgbClr val="FFFF00"/>
                </a:solidFill>
                <a:latin typeface="+mj-lt"/>
              </a:rPr>
              <a:t>13 YEARS AGO ALREADY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920E-C6AF-4E19-8F8C-90E89C69C4A3}" type="datetime1">
              <a:rPr lang="fr-CH" smtClean="0"/>
              <a:t>17.03.2025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Challenges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7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1399" y="12871"/>
            <a:ext cx="12223400" cy="6771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/>
          <a:p>
            <a:r>
              <a:rPr lang="fr-CH" sz="2400" b="1" dirty="0" err="1"/>
              <a:t>Beam</a:t>
            </a:r>
            <a:r>
              <a:rPr lang="fr-CH" sz="2400" b="1" dirty="0"/>
              <a:t> </a:t>
            </a:r>
            <a:r>
              <a:rPr lang="fr-CH" sz="2400" b="1" dirty="0" err="1"/>
              <a:t>Polarization</a:t>
            </a:r>
            <a:r>
              <a:rPr lang="fr-CH" sz="2400" b="1" dirty="0"/>
              <a:t> </a:t>
            </a:r>
            <a:r>
              <a:rPr lang="fr-CH" sz="2400" b="1" dirty="0" err="1"/>
              <a:t>can</a:t>
            </a:r>
            <a:r>
              <a:rPr lang="fr-CH" sz="2400" b="1" dirty="0"/>
              <a:t> </a:t>
            </a:r>
            <a:r>
              <a:rPr lang="fr-CH" sz="2400" b="1" dirty="0" err="1"/>
              <a:t>provide</a:t>
            </a:r>
            <a:r>
              <a:rPr lang="fr-CH" sz="2400" b="1" dirty="0"/>
              <a:t> </a:t>
            </a:r>
            <a:r>
              <a:rPr lang="fr-CH" sz="2400" b="1" dirty="0" err="1"/>
              <a:t>two</a:t>
            </a:r>
            <a:r>
              <a:rPr lang="fr-CH" sz="2400" b="1" dirty="0"/>
              <a:t> main </a:t>
            </a:r>
            <a:r>
              <a:rPr lang="fr-CH" sz="2400" b="1" dirty="0" err="1"/>
              <a:t>ingredients</a:t>
            </a:r>
            <a:r>
              <a:rPr lang="fr-CH" sz="2400" b="1" dirty="0"/>
              <a:t> to </a:t>
            </a:r>
            <a:r>
              <a:rPr lang="fr-CH" sz="2400" b="1" dirty="0" err="1"/>
              <a:t>Physics</a:t>
            </a:r>
            <a:r>
              <a:rPr lang="fr-CH" sz="2400" b="1" dirty="0"/>
              <a:t> </a:t>
            </a:r>
            <a:r>
              <a:rPr lang="fr-CH" sz="2400" b="1" dirty="0" err="1"/>
              <a:t>Measurements</a:t>
            </a:r>
            <a:endParaRPr lang="fr-CH" sz="2400" b="1" dirty="0"/>
          </a:p>
          <a:p>
            <a:endParaRPr lang="fr-CH" sz="2400" dirty="0"/>
          </a:p>
          <a:p>
            <a:r>
              <a:rPr lang="fr-CH" sz="2400" b="1" dirty="0"/>
              <a:t>2. Longitudinal </a:t>
            </a:r>
            <a:r>
              <a:rPr lang="fr-CH" sz="2400" b="1" dirty="0" err="1"/>
              <a:t>beam</a:t>
            </a:r>
            <a:r>
              <a:rPr lang="fr-CH" sz="2400" b="1" dirty="0"/>
              <a:t> </a:t>
            </a:r>
            <a:r>
              <a:rPr lang="fr-CH" sz="2400" b="1" dirty="0" err="1"/>
              <a:t>polarization</a:t>
            </a:r>
            <a:r>
              <a:rPr lang="fr-CH" sz="2400" b="1" dirty="0"/>
              <a:t> </a:t>
            </a:r>
            <a:r>
              <a:rPr lang="fr-CH" sz="2400" b="1" dirty="0" err="1"/>
              <a:t>provides</a:t>
            </a:r>
            <a:r>
              <a:rPr lang="fr-CH" sz="2400" b="1" dirty="0"/>
              <a:t> chiral </a:t>
            </a:r>
            <a:r>
              <a:rPr lang="fr-CH" sz="2400" b="1" dirty="0" err="1"/>
              <a:t>e+e</a:t>
            </a:r>
            <a:r>
              <a:rPr lang="fr-CH" sz="2400" b="1" dirty="0"/>
              <a:t>- system </a:t>
            </a:r>
            <a:endParaRPr lang="fr-CH" sz="2400" dirty="0"/>
          </a:p>
          <a:p>
            <a:r>
              <a:rPr lang="fr-CH" sz="2400" dirty="0"/>
              <a:t>        -- High </a:t>
            </a:r>
            <a:r>
              <a:rPr lang="fr-CH" sz="2400" dirty="0" err="1"/>
              <a:t>level</a:t>
            </a:r>
            <a:r>
              <a:rPr lang="fr-CH" sz="2400" dirty="0"/>
              <a:t> of 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required</a:t>
            </a:r>
            <a:r>
              <a:rPr lang="fr-CH" sz="2400" dirty="0"/>
              <a:t>  (&gt;40% ) </a:t>
            </a:r>
          </a:p>
          <a:p>
            <a:r>
              <a:rPr lang="fr-CH" sz="2400" dirty="0"/>
              <a:t>        -- Must compare </a:t>
            </a:r>
            <a:r>
              <a:rPr lang="fr-CH" sz="2400" dirty="0" err="1"/>
              <a:t>with</a:t>
            </a:r>
            <a:r>
              <a:rPr lang="fr-CH" sz="2400" dirty="0"/>
              <a:t> </a:t>
            </a:r>
            <a:r>
              <a:rPr lang="fr-CH" sz="2400" dirty="0" err="1"/>
              <a:t>natural</a:t>
            </a:r>
            <a:r>
              <a:rPr lang="fr-CH" sz="2400" dirty="0"/>
              <a:t> </a:t>
            </a:r>
            <a:r>
              <a:rPr lang="fr-CH" sz="2400" dirty="0" err="1"/>
              <a:t>e+e</a:t>
            </a:r>
            <a:r>
              <a:rPr lang="fr-CH" sz="2400" dirty="0"/>
              <a:t>- </a:t>
            </a:r>
            <a:r>
              <a:rPr lang="fr-CH" sz="2400" dirty="0" err="1"/>
              <a:t>polarization</a:t>
            </a:r>
            <a:r>
              <a:rPr lang="fr-CH" sz="2400" dirty="0"/>
              <a:t> due to chiral </a:t>
            </a:r>
            <a:r>
              <a:rPr lang="fr-CH" sz="2400" dirty="0" err="1"/>
              <a:t>couplings</a:t>
            </a:r>
            <a:r>
              <a:rPr lang="fr-CH" sz="2400" dirty="0"/>
              <a:t> of </a:t>
            </a:r>
            <a:r>
              <a:rPr lang="fr-CH" sz="2400" dirty="0" err="1"/>
              <a:t>electrons</a:t>
            </a:r>
            <a:r>
              <a:rPr lang="fr-CH" sz="2400" dirty="0"/>
              <a:t> (15%)</a:t>
            </a:r>
          </a:p>
          <a:p>
            <a:r>
              <a:rPr lang="fr-CH" sz="2400" dirty="0"/>
              <a:t>            or </a:t>
            </a:r>
            <a:r>
              <a:rPr lang="fr-CH" sz="2400" dirty="0" err="1"/>
              <a:t>with</a:t>
            </a:r>
            <a:r>
              <a:rPr lang="fr-CH" sz="2400" dirty="0"/>
              <a:t> final state 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  <a:r>
              <a:rPr lang="fr-CH" sz="2400" dirty="0" err="1"/>
              <a:t>analysis</a:t>
            </a:r>
            <a:r>
              <a:rPr lang="fr-CH" sz="2400" dirty="0"/>
              <a:t> for CC </a:t>
            </a:r>
            <a:r>
              <a:rPr lang="fr-CH" sz="2400" dirty="0" err="1"/>
              <a:t>weak</a:t>
            </a:r>
            <a:r>
              <a:rPr lang="fr-CH" sz="2400" dirty="0"/>
              <a:t> </a:t>
            </a:r>
            <a:r>
              <a:rPr lang="fr-CH" sz="2400" dirty="0" err="1"/>
              <a:t>decays</a:t>
            </a:r>
            <a:r>
              <a:rPr lang="fr-CH" sz="2400" dirty="0"/>
              <a:t> (100% </a:t>
            </a:r>
            <a:r>
              <a:rPr lang="fr-CH" sz="2400" dirty="0" err="1"/>
              <a:t>polarized</a:t>
            </a:r>
            <a:r>
              <a:rPr lang="fr-CH" sz="2400" dirty="0"/>
              <a:t>) (tau and top)</a:t>
            </a:r>
          </a:p>
          <a:p>
            <a:r>
              <a:rPr lang="fr-CH" sz="2400" b="1" dirty="0"/>
              <a:t>        -- </a:t>
            </a:r>
            <a:r>
              <a:rPr lang="fr-CH" sz="2400" b="1" dirty="0" err="1"/>
              <a:t>Physics</a:t>
            </a:r>
            <a:r>
              <a:rPr lang="fr-CH" sz="2400" b="1" dirty="0"/>
              <a:t> case </a:t>
            </a:r>
            <a:r>
              <a:rPr lang="fr-CH" sz="2400" dirty="0"/>
              <a:t>for Z </a:t>
            </a:r>
            <a:r>
              <a:rPr lang="fr-CH" sz="2400" dirty="0" err="1"/>
              <a:t>peak</a:t>
            </a:r>
            <a:r>
              <a:rPr lang="fr-CH" sz="2400" dirty="0"/>
              <a:t>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very</a:t>
            </a:r>
            <a:r>
              <a:rPr lang="fr-CH" sz="2400" dirty="0"/>
              <a:t> </a:t>
            </a:r>
            <a:r>
              <a:rPr lang="fr-CH" sz="2400" dirty="0" err="1"/>
              <a:t>well</a:t>
            </a:r>
            <a:r>
              <a:rPr lang="fr-CH" sz="2400" dirty="0"/>
              <a:t> </a:t>
            </a:r>
            <a:r>
              <a:rPr lang="fr-CH" sz="2400" dirty="0" err="1"/>
              <a:t>studied</a:t>
            </a:r>
            <a:r>
              <a:rPr lang="fr-CH" sz="2400" dirty="0"/>
              <a:t> and </a:t>
            </a:r>
            <a:r>
              <a:rPr lang="fr-CH" sz="2400" dirty="0" err="1"/>
              <a:t>motivated</a:t>
            </a:r>
            <a:r>
              <a:rPr lang="fr-CH" sz="2400" dirty="0"/>
              <a:t>:  </a:t>
            </a:r>
            <a:br>
              <a:rPr lang="fr-CH" sz="2400" dirty="0"/>
            </a:br>
            <a:r>
              <a:rPr lang="fr-CH" sz="2400" dirty="0"/>
              <a:t>                               A</a:t>
            </a:r>
            <a:r>
              <a:rPr lang="fr-CH" sz="2400" baseline="-25000" dirty="0"/>
              <a:t>LR </a:t>
            </a:r>
            <a:r>
              <a:rPr lang="fr-CH" sz="2400" dirty="0"/>
              <a:t>= </a:t>
            </a:r>
            <a:r>
              <a:rPr lang="fr-CH" sz="2400" dirty="0" err="1"/>
              <a:t>A</a:t>
            </a:r>
            <a:r>
              <a:rPr lang="fr-CH" sz="2400" baseline="-25000" dirty="0" err="1"/>
              <a:t>e</a:t>
            </a:r>
            <a:r>
              <a:rPr lang="fr-CH" sz="2400" dirty="0"/>
              <a:t> , </a:t>
            </a:r>
            <a:r>
              <a:rPr lang="fr-CH" sz="2400" dirty="0" err="1"/>
              <a:t>A</a:t>
            </a:r>
            <a:r>
              <a:rPr lang="fr-CH" sz="2400" baseline="-25000" dirty="0" err="1"/>
              <a:t>FB</a:t>
            </a:r>
            <a:r>
              <a:rPr lang="fr-CH" sz="2400" baseline="30000" dirty="0" err="1"/>
              <a:t>Pol</a:t>
            </a:r>
            <a:r>
              <a:rPr lang="fr-CH" sz="2400" dirty="0"/>
              <a:t>(f) etc… (CERN Y.R. 88-06) </a:t>
            </a:r>
          </a:p>
          <a:p>
            <a:r>
              <a:rPr lang="fr-CH" sz="2400" b="1" dirty="0">
                <a:solidFill>
                  <a:srgbClr val="FF0000"/>
                </a:solidFill>
              </a:rPr>
              <a:t>              figure of </a:t>
            </a:r>
            <a:r>
              <a:rPr lang="fr-CH" sz="2400" b="1" dirty="0" err="1">
                <a:solidFill>
                  <a:srgbClr val="FF0000"/>
                </a:solidFill>
              </a:rPr>
              <a:t>merit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is</a:t>
            </a:r>
            <a:r>
              <a:rPr lang="fr-CH" sz="2400" b="1" dirty="0">
                <a:solidFill>
                  <a:srgbClr val="FF0000"/>
                </a:solidFill>
              </a:rPr>
              <a:t> L.P</a:t>
            </a:r>
            <a:r>
              <a:rPr lang="fr-CH" sz="2400" b="1" baseline="30000" dirty="0">
                <a:solidFill>
                  <a:srgbClr val="FF0000"/>
                </a:solidFill>
              </a:rPr>
              <a:t>2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--&gt; must not </a:t>
            </a:r>
            <a:r>
              <a:rPr lang="fr-CH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lose</a:t>
            </a:r>
            <a:r>
              <a:rPr lang="fr-CH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more </a:t>
            </a:r>
            <a:r>
              <a:rPr lang="fr-CH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than</a:t>
            </a:r>
            <a:r>
              <a:rPr lang="fr-CH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a factor ~10 in </a:t>
            </a:r>
            <a:r>
              <a:rPr lang="fr-CH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lumi</a:t>
            </a:r>
            <a:r>
              <a:rPr lang="fr-CH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. </a:t>
            </a:r>
            <a:endParaRPr lang="fr-CH" sz="2400" b="1" dirty="0">
              <a:solidFill>
                <a:srgbClr val="FF0000"/>
              </a:solidFill>
            </a:endParaRPr>
          </a:p>
          <a:p>
            <a:r>
              <a:rPr lang="fr-CH" sz="2400" dirty="0"/>
              <a:t>            self </a:t>
            </a:r>
            <a:r>
              <a:rPr lang="fr-CH" sz="2400" dirty="0" err="1"/>
              <a:t>calibrating</a:t>
            </a:r>
            <a:r>
              <a:rPr lang="fr-CH" sz="2400" dirty="0"/>
              <a:t> 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  <a:r>
              <a:rPr lang="fr-CH" sz="2400" dirty="0" err="1"/>
              <a:t>measurement</a:t>
            </a:r>
            <a:r>
              <a:rPr lang="fr-CH" sz="2400" dirty="0"/>
              <a:t> </a:t>
            </a:r>
            <a:r>
              <a:rPr lang="fr-CH" sz="2400" dirty="0" err="1"/>
              <a:t>requires</a:t>
            </a:r>
            <a:r>
              <a:rPr lang="fr-CH" sz="2400" dirty="0"/>
              <a:t> </a:t>
            </a:r>
            <a:r>
              <a:rPr lang="fr-CH" sz="2400" dirty="0" err="1"/>
              <a:t>controlled</a:t>
            </a:r>
            <a:r>
              <a:rPr lang="fr-CH" sz="2400" dirty="0"/>
              <a:t> e+ and e- </a:t>
            </a:r>
            <a:r>
              <a:rPr lang="fr-CH" sz="2400" dirty="0" err="1"/>
              <a:t>polarization</a:t>
            </a:r>
            <a:endParaRPr lang="fr-CH" sz="2400" dirty="0"/>
          </a:p>
          <a:p>
            <a:r>
              <a:rPr lang="fr-CH" sz="2400" dirty="0"/>
              <a:t>            </a:t>
            </a:r>
            <a:r>
              <a:rPr lang="fr-CH" sz="2400" i="1" dirty="0"/>
              <a:t>at high </a:t>
            </a:r>
            <a:r>
              <a:rPr lang="fr-CH" sz="2400" i="1" dirty="0" err="1"/>
              <a:t>statistics</a:t>
            </a:r>
            <a:r>
              <a:rPr lang="fr-CH" sz="2400" i="1" dirty="0"/>
              <a:t>  </a:t>
            </a:r>
            <a:r>
              <a:rPr lang="fr-CH" sz="2400" i="1" dirty="0" err="1"/>
              <a:t>A</a:t>
            </a:r>
            <a:r>
              <a:rPr lang="fr-CH" sz="2400" i="1" baseline="-25000" dirty="0" err="1"/>
              <a:t>FB</a:t>
            </a:r>
            <a:r>
              <a:rPr lang="fr-CH" sz="2400" i="1" baseline="30000" dirty="0" err="1"/>
              <a:t>Pol</a:t>
            </a:r>
            <a:r>
              <a:rPr lang="fr-CH" sz="2400" i="1" baseline="30000" dirty="0"/>
              <a:t>  </a:t>
            </a:r>
            <a:r>
              <a:rPr lang="fr-CH" sz="2400" i="1" dirty="0"/>
              <a:t>=  </a:t>
            </a:r>
            <a:r>
              <a:rPr lang="fr-CH" sz="2400" i="1" dirty="0" err="1"/>
              <a:t>A</a:t>
            </a:r>
            <a:r>
              <a:rPr lang="fr-CH" sz="2400" i="1" baseline="-25000" dirty="0" err="1"/>
              <a:t>e</a:t>
            </a:r>
            <a:r>
              <a:rPr lang="fr-CH" sz="2400" i="1" baseline="-25000" dirty="0"/>
              <a:t>    </a:t>
            </a:r>
            <a:r>
              <a:rPr lang="fr-CH" sz="2400" i="1" dirty="0" err="1"/>
              <a:t>plays</a:t>
            </a:r>
            <a:r>
              <a:rPr lang="fr-CH" sz="2400" i="1" dirty="0"/>
              <a:t> the </a:t>
            </a:r>
            <a:r>
              <a:rPr lang="fr-CH" sz="2400" i="1" dirty="0" err="1"/>
              <a:t>role</a:t>
            </a:r>
            <a:r>
              <a:rPr lang="fr-CH" sz="2400" i="1" dirty="0"/>
              <a:t> of A</a:t>
            </a:r>
            <a:r>
              <a:rPr lang="fr-CH" sz="2400" i="1" baseline="-25000" dirty="0"/>
              <a:t>LR</a:t>
            </a:r>
            <a:r>
              <a:rPr lang="fr-CH" sz="2400" i="1" dirty="0"/>
              <a:t>  (</a:t>
            </a:r>
            <a:r>
              <a:rPr lang="fr-CH" sz="2400" i="1" dirty="0" err="1"/>
              <a:t>Tenchini</a:t>
            </a:r>
            <a:r>
              <a:rPr lang="fr-CH" sz="2400" i="1" dirty="0"/>
              <a:t>) </a:t>
            </a:r>
            <a:endParaRPr lang="fr-CH" sz="2400" i="1" baseline="-25000" dirty="0"/>
          </a:p>
          <a:p>
            <a:r>
              <a:rPr lang="fr-CH" sz="2400" dirty="0"/>
              <a:t>        --  </a:t>
            </a:r>
            <a:r>
              <a:rPr lang="fr-CH" sz="2400" dirty="0" err="1"/>
              <a:t>enhance</a:t>
            </a:r>
            <a:r>
              <a:rPr lang="fr-CH" sz="2400" dirty="0"/>
              <a:t> </a:t>
            </a:r>
            <a:r>
              <a:rPr lang="fr-CH" sz="2400" dirty="0" err="1"/>
              <a:t>Higgs</a:t>
            </a:r>
            <a:r>
              <a:rPr lang="fr-CH" sz="2400" dirty="0"/>
              <a:t> cross section (by up to ~30%) </a:t>
            </a:r>
          </a:p>
          <a:p>
            <a:r>
              <a:rPr lang="fr-CH" sz="2400" dirty="0"/>
              <a:t>                        top quark </a:t>
            </a:r>
            <a:r>
              <a:rPr lang="fr-CH" sz="2400" dirty="0" err="1"/>
              <a:t>couplings</a:t>
            </a:r>
            <a:r>
              <a:rPr lang="fr-CH" sz="2400" dirty="0"/>
              <a:t>? final state </a:t>
            </a:r>
            <a:r>
              <a:rPr lang="fr-CH" sz="2400" dirty="0" err="1"/>
              <a:t>analysis</a:t>
            </a:r>
            <a:r>
              <a:rPr lang="fr-CH" sz="2400" dirty="0"/>
              <a:t> </a:t>
            </a:r>
            <a:r>
              <a:rPr lang="fr-CH" sz="2400" dirty="0" err="1"/>
              <a:t>does</a:t>
            </a:r>
            <a:r>
              <a:rPr lang="fr-CH" sz="2400" dirty="0"/>
              <a:t> as </a:t>
            </a:r>
            <a:r>
              <a:rPr lang="fr-CH" sz="2400" dirty="0" err="1"/>
              <a:t>well</a:t>
            </a:r>
            <a:r>
              <a:rPr lang="fr-CH" sz="2400" dirty="0"/>
              <a:t> (</a:t>
            </a:r>
            <a:r>
              <a:rPr lang="fr-CH" sz="2400" dirty="0" err="1"/>
              <a:t>Janot</a:t>
            </a:r>
            <a:r>
              <a:rPr lang="fr-CH" sz="2400" dirty="0"/>
              <a:t> </a:t>
            </a:r>
            <a:r>
              <a:rPr lang="en-GB" sz="2400" b="1" dirty="0"/>
              <a:t>arXiv:1503.01325)         </a:t>
            </a:r>
            <a:endParaRPr lang="fr-CH" sz="2400" dirty="0"/>
          </a:p>
          <a:p>
            <a:r>
              <a:rPr lang="fr-CH" sz="2400" dirty="0"/>
              <a:t>                        </a:t>
            </a:r>
            <a:r>
              <a:rPr lang="fr-CH" sz="2400" dirty="0" err="1"/>
              <a:t>enhance</a:t>
            </a:r>
            <a:r>
              <a:rPr lang="fr-CH" sz="2400" dirty="0"/>
              <a:t> signal, </a:t>
            </a:r>
            <a:r>
              <a:rPr lang="fr-CH" sz="2400" dirty="0" err="1"/>
              <a:t>subtract</a:t>
            </a:r>
            <a:r>
              <a:rPr lang="fr-CH" sz="2400" dirty="0"/>
              <a:t>/monitor  backgrounds, for </a:t>
            </a:r>
            <a:r>
              <a:rPr lang="fr-CH" sz="2400" dirty="0" err="1"/>
              <a:t>ee</a:t>
            </a:r>
            <a:r>
              <a:rPr lang="fr-CH" sz="2400" dirty="0" err="1">
                <a:sym typeface="Symbol"/>
              </a:rPr>
              <a:t>WW</a:t>
            </a:r>
            <a:r>
              <a:rPr lang="fr-CH" sz="2400" dirty="0">
                <a:sym typeface="Symbol"/>
              </a:rPr>
              <a:t> , </a:t>
            </a:r>
            <a:r>
              <a:rPr lang="fr-CH" sz="2400" dirty="0" err="1">
                <a:sym typeface="Symbol"/>
              </a:rPr>
              <a:t>ee</a:t>
            </a:r>
            <a:r>
              <a:rPr lang="fr-CH" sz="2400" dirty="0">
                <a:sym typeface="Symbol"/>
              </a:rPr>
              <a:t> H </a:t>
            </a:r>
          </a:p>
          <a:p>
            <a:r>
              <a:rPr lang="fr-CH" sz="2400" dirty="0">
                <a:sym typeface="Symbol"/>
              </a:rPr>
              <a:t>        -- </a:t>
            </a:r>
            <a:r>
              <a:rPr lang="fr-CH" sz="2400" dirty="0" err="1">
                <a:sym typeface="Symbol"/>
              </a:rPr>
              <a:t>requires</a:t>
            </a:r>
            <a:r>
              <a:rPr lang="fr-CH" sz="2400" dirty="0">
                <a:sym typeface="Symbol"/>
              </a:rPr>
              <a:t> High </a:t>
            </a:r>
            <a:r>
              <a:rPr lang="fr-CH" sz="2400" dirty="0" err="1">
                <a:sym typeface="Symbol"/>
              </a:rPr>
              <a:t>polarization</a:t>
            </a:r>
            <a:r>
              <a:rPr lang="fr-CH" sz="2400" dirty="0">
                <a:sym typeface="Symbol"/>
              </a:rPr>
              <a:t> </a:t>
            </a:r>
            <a:r>
              <a:rPr lang="fr-CH" sz="2400" dirty="0" err="1">
                <a:sym typeface="Symbol"/>
              </a:rPr>
              <a:t>level</a:t>
            </a:r>
            <a:r>
              <a:rPr lang="fr-CH" sz="2400" dirty="0">
                <a:sym typeface="Symbol"/>
              </a:rPr>
              <a:t> and </a:t>
            </a:r>
            <a:r>
              <a:rPr lang="fr-CH" sz="2400" dirty="0" err="1">
                <a:sym typeface="Symbol"/>
              </a:rPr>
              <a:t>often</a:t>
            </a:r>
            <a:r>
              <a:rPr lang="fr-CH" sz="2400" dirty="0">
                <a:sym typeface="Symbol"/>
              </a:rPr>
              <a:t> </a:t>
            </a:r>
            <a:r>
              <a:rPr lang="fr-CH" sz="2400" dirty="0" err="1">
                <a:sym typeface="Symbol"/>
              </a:rPr>
              <a:t>both</a:t>
            </a:r>
            <a:r>
              <a:rPr lang="fr-CH" sz="2400" dirty="0">
                <a:sym typeface="Symbol"/>
              </a:rPr>
              <a:t> e- and e+ </a:t>
            </a:r>
            <a:r>
              <a:rPr lang="fr-CH" sz="2400" dirty="0" err="1">
                <a:sym typeface="Symbol"/>
              </a:rPr>
              <a:t>polarization</a:t>
            </a:r>
            <a:r>
              <a:rPr lang="fr-CH" sz="2400" dirty="0">
                <a:sym typeface="Symbol"/>
              </a:rPr>
              <a:t>                                                                          </a:t>
            </a:r>
            <a:r>
              <a:rPr lang="fr-CH" sz="2400" dirty="0"/>
              <a:t>  </a:t>
            </a:r>
          </a:p>
          <a:p>
            <a:r>
              <a:rPr lang="fr-CH" sz="2400" dirty="0"/>
              <a:t>            </a:t>
            </a:r>
            <a:r>
              <a:rPr lang="fr-CH" sz="2400" b="1" dirty="0">
                <a:sym typeface="Wingdings" panose="05000000000000000000" pitchFamily="2" charset="2"/>
              </a:rPr>
              <a:t> not </a:t>
            </a:r>
            <a:r>
              <a:rPr lang="fr-CH" sz="2400" b="1" dirty="0" err="1">
                <a:sym typeface="Wingdings" panose="05000000000000000000" pitchFamily="2" charset="2"/>
              </a:rPr>
              <a:t>interesting</a:t>
            </a:r>
            <a:r>
              <a:rPr lang="fr-CH" sz="2400" b="1" dirty="0">
                <a:sym typeface="Wingdings" panose="05000000000000000000" pitchFamily="2" charset="2"/>
              </a:rPr>
              <a:t> </a:t>
            </a:r>
            <a:r>
              <a:rPr lang="fr-CH" sz="2400" b="1" dirty="0"/>
              <a:t>If </a:t>
            </a:r>
            <a:r>
              <a:rPr lang="fr-CH" sz="2400" b="1" dirty="0" err="1"/>
              <a:t>loss</a:t>
            </a:r>
            <a:r>
              <a:rPr lang="fr-CH" sz="2400" b="1" dirty="0"/>
              <a:t> of </a:t>
            </a:r>
            <a:r>
              <a:rPr lang="fr-CH" sz="2400" b="1" dirty="0" err="1"/>
              <a:t>luminosity</a:t>
            </a:r>
            <a:r>
              <a:rPr lang="fr-CH" sz="2400" b="1" dirty="0"/>
              <a:t> </a:t>
            </a:r>
            <a:r>
              <a:rPr lang="fr-CH" sz="2400" b="1" dirty="0" err="1"/>
              <a:t>is</a:t>
            </a:r>
            <a:r>
              <a:rPr lang="fr-CH" sz="2400" b="1" dirty="0"/>
              <a:t> </a:t>
            </a:r>
            <a:r>
              <a:rPr lang="fr-CH" sz="2400" b="1" dirty="0" err="1"/>
              <a:t>too</a:t>
            </a:r>
            <a:r>
              <a:rPr lang="fr-CH" sz="2400" b="1" dirty="0"/>
              <a:t> high </a:t>
            </a:r>
            <a:endParaRPr lang="fr-CH" sz="2400" dirty="0"/>
          </a:p>
          <a:p>
            <a:r>
              <a:rPr lang="fr-CH" sz="2400" dirty="0"/>
              <a:t>        -- </a:t>
            </a:r>
            <a:r>
              <a:rPr lang="fr-CH" sz="2400" dirty="0" err="1"/>
              <a:t>Obtaining</a:t>
            </a:r>
            <a:r>
              <a:rPr lang="fr-CH" sz="2400" dirty="0"/>
              <a:t> high </a:t>
            </a:r>
            <a:r>
              <a:rPr lang="fr-CH" sz="2400" dirty="0" err="1"/>
              <a:t>level</a:t>
            </a:r>
            <a:r>
              <a:rPr lang="fr-CH" sz="2400" dirty="0"/>
              <a:t> of </a:t>
            </a:r>
            <a:r>
              <a:rPr lang="fr-CH" sz="2400" dirty="0" err="1"/>
              <a:t>polarization</a:t>
            </a:r>
            <a:r>
              <a:rPr lang="fr-CH" sz="2400" dirty="0"/>
              <a:t> in high </a:t>
            </a:r>
            <a:r>
              <a:rPr lang="fr-CH" sz="2400" dirty="0" err="1"/>
              <a:t>luminosity</a:t>
            </a:r>
            <a:r>
              <a:rPr lang="fr-CH" sz="2400" dirty="0"/>
              <a:t> collisions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delicate</a:t>
            </a:r>
            <a:r>
              <a:rPr lang="fr-CH" sz="2400" dirty="0"/>
              <a:t> in </a:t>
            </a:r>
            <a:r>
              <a:rPr lang="fr-CH" sz="2400" dirty="0" err="1"/>
              <a:t>top-up</a:t>
            </a:r>
            <a:r>
              <a:rPr lang="fr-CH" sz="2400" dirty="0"/>
              <a:t>  mode</a:t>
            </a:r>
          </a:p>
          <a:p>
            <a:r>
              <a:rPr lang="fr-CH" sz="2400" dirty="0"/>
              <a:t>             </a:t>
            </a:r>
            <a:r>
              <a:rPr lang="fr-CH" sz="2400" b="1" dirty="0"/>
              <a:t>DECIDED to FOCUS ON TRANSERSE POLARIZATION FOR ENERGY CALIBRATION     </a:t>
            </a:r>
          </a:p>
        </p:txBody>
      </p:sp>
      <p:sp>
        <p:nvSpPr>
          <p:cNvPr id="5" name="TextBox 4"/>
          <p:cNvSpPr txBox="1"/>
          <p:nvPr/>
        </p:nvSpPr>
        <p:spPr>
          <a:xfrm rot="19896332">
            <a:off x="-54753" y="3226170"/>
            <a:ext cx="11750445" cy="861766"/>
          </a:xfrm>
          <a:prstGeom prst="rect">
            <a:avLst/>
          </a:prstGeom>
          <a:solidFill>
            <a:srgbClr val="FFC000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As far as </a:t>
            </a:r>
            <a:r>
              <a:rPr lang="fr-CH" sz="2400" dirty="0" err="1"/>
              <a:t>we</a:t>
            </a:r>
            <a:r>
              <a:rPr lang="fr-CH" sz="2400" dirty="0"/>
              <a:t> </a:t>
            </a:r>
            <a:r>
              <a:rPr lang="fr-CH" sz="2400" dirty="0" err="1"/>
              <a:t>could</a:t>
            </a:r>
            <a:r>
              <a:rPr lang="fr-CH" sz="2400" dirty="0"/>
              <a:t> check,  </a:t>
            </a:r>
            <a:r>
              <a:rPr lang="fr-CH" sz="2400" dirty="0" err="1"/>
              <a:t>there</a:t>
            </a:r>
            <a:r>
              <a:rPr lang="fr-CH" sz="2400" dirty="0"/>
              <a:t> </a:t>
            </a:r>
            <a:r>
              <a:rPr lang="fr-CH" sz="2400" dirty="0" err="1"/>
              <a:t>is</a:t>
            </a:r>
            <a:r>
              <a:rPr lang="fr-CH" sz="2400" dirty="0"/>
              <a:t> no </a:t>
            </a:r>
            <a:r>
              <a:rPr lang="fr-CH" sz="2400" dirty="0" err="1"/>
              <a:t>physics</a:t>
            </a:r>
            <a:r>
              <a:rPr lang="fr-CH" sz="2400" dirty="0"/>
              <a:t> </a:t>
            </a:r>
            <a:r>
              <a:rPr lang="fr-CH" sz="2400" dirty="0" err="1"/>
              <a:t>that</a:t>
            </a:r>
            <a:r>
              <a:rPr lang="fr-CH" sz="2400" dirty="0"/>
              <a:t> </a:t>
            </a:r>
            <a:r>
              <a:rPr lang="fr-CH" sz="2400" dirty="0" err="1"/>
              <a:t>can</a:t>
            </a:r>
            <a:r>
              <a:rPr lang="fr-CH" sz="2400" dirty="0"/>
              <a:t>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done</a:t>
            </a:r>
            <a:r>
              <a:rPr lang="fr-CH" sz="2400" dirty="0"/>
              <a:t> </a:t>
            </a:r>
            <a:r>
              <a:rPr lang="fr-CH" sz="2400" dirty="0" err="1"/>
              <a:t>with</a:t>
            </a:r>
            <a:r>
              <a:rPr lang="fr-CH" sz="2400" dirty="0"/>
              <a:t> longitudinal 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</a:p>
          <a:p>
            <a:r>
              <a:rPr lang="fr-CH" sz="2400" dirty="0" err="1"/>
              <a:t>that</a:t>
            </a:r>
            <a:r>
              <a:rPr lang="fr-CH" sz="2400" dirty="0"/>
              <a:t> </a:t>
            </a:r>
            <a:r>
              <a:rPr lang="fr-CH" sz="2400" dirty="0" err="1"/>
              <a:t>cannot</a:t>
            </a:r>
            <a:r>
              <a:rPr lang="fr-CH" sz="2400" dirty="0"/>
              <a:t>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done</a:t>
            </a:r>
            <a:r>
              <a:rPr lang="fr-CH" sz="2400" dirty="0"/>
              <a:t> </a:t>
            </a:r>
            <a:r>
              <a:rPr lang="fr-CH" sz="2400" dirty="0" err="1"/>
              <a:t>without</a:t>
            </a:r>
            <a:r>
              <a:rPr lang="fr-CH" sz="2400" dirty="0"/>
              <a:t>, </a:t>
            </a:r>
            <a:r>
              <a:rPr lang="fr-CH" sz="2400" dirty="0" err="1"/>
              <a:t>given</a:t>
            </a:r>
            <a:r>
              <a:rPr lang="fr-CH" sz="2400" dirty="0"/>
              <a:t> </a:t>
            </a:r>
            <a:r>
              <a:rPr lang="fr-CH" sz="2400" dirty="0" err="1"/>
              <a:t>enough</a:t>
            </a:r>
            <a:r>
              <a:rPr lang="fr-CH" sz="2400" dirty="0"/>
              <a:t> </a:t>
            </a:r>
            <a:r>
              <a:rPr lang="fr-CH" sz="2400" dirty="0" err="1"/>
              <a:t>luminosity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507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338" y="968727"/>
            <a:ext cx="4980553" cy="242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335" y="3365773"/>
            <a:ext cx="4543022" cy="1969762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>
                <a:sym typeface="Symbol"/>
              </a:rPr>
              <a:t>spin </a:t>
            </a:r>
            <a:r>
              <a:rPr lang="fr-CH" sz="2400" dirty="0" err="1">
                <a:sym typeface="Symbol"/>
              </a:rPr>
              <a:t>precession</a:t>
            </a:r>
            <a:r>
              <a:rPr lang="fr-CH" sz="2400" dirty="0">
                <a:sym typeface="Symbol"/>
              </a:rPr>
              <a:t> ( </a:t>
            </a:r>
            <a:r>
              <a:rPr lang="fr-CH" sz="2400" dirty="0" err="1">
                <a:sym typeface="Symbol"/>
              </a:rPr>
              <a:t>is</a:t>
            </a:r>
            <a:r>
              <a:rPr lang="fr-CH" sz="2400" dirty="0">
                <a:sym typeface="Symbol"/>
              </a:rPr>
              <a:t> the </a:t>
            </a:r>
            <a:r>
              <a:rPr lang="fr-CH" sz="2400" i="1" dirty="0">
                <a:sym typeface="Symbol"/>
              </a:rPr>
              <a:t>spin tune</a:t>
            </a:r>
            <a:r>
              <a:rPr lang="fr-CH" sz="2400" dirty="0">
                <a:sym typeface="Symbol"/>
              </a:rPr>
              <a:t>)</a:t>
            </a:r>
          </a:p>
          <a:p>
            <a:r>
              <a:rPr lang="fr-CH" sz="2400" dirty="0">
                <a:sym typeface="Symbol"/>
              </a:rPr>
              <a:t> </a:t>
            </a:r>
            <a:r>
              <a:rPr lang="fr-CH" sz="2400" baseline="-25000" dirty="0">
                <a:sym typeface="Symbol"/>
              </a:rPr>
              <a:t>spin</a:t>
            </a:r>
            <a:r>
              <a:rPr lang="fr-CH" sz="2400" dirty="0">
                <a:sym typeface="Symbol"/>
              </a:rPr>
              <a:t> = (g-2)/2  .  E/m </a:t>
            </a:r>
            <a:r>
              <a:rPr lang="fr-CH" sz="2400" baseline="-25000" dirty="0" err="1">
                <a:sym typeface="Symbol"/>
              </a:rPr>
              <a:t>trajectory</a:t>
            </a:r>
            <a:r>
              <a:rPr lang="fr-CH" sz="2400" dirty="0"/>
              <a:t>  </a:t>
            </a:r>
          </a:p>
          <a:p>
            <a:r>
              <a:rPr lang="fr-CH" sz="2400" dirty="0"/>
              <a:t>           = </a:t>
            </a:r>
            <a:r>
              <a:rPr lang="fr-CH" sz="2400" dirty="0">
                <a:sym typeface="Symbol"/>
              </a:rPr>
              <a:t> . </a:t>
            </a:r>
            <a:r>
              <a:rPr lang="fr-CH" sz="2400" baseline="-25000" dirty="0" err="1">
                <a:sym typeface="Symbol"/>
              </a:rPr>
              <a:t>trajectory</a:t>
            </a:r>
            <a:r>
              <a:rPr lang="fr-CH" sz="2400" dirty="0"/>
              <a:t> </a:t>
            </a:r>
          </a:p>
          <a:p>
            <a:r>
              <a:rPr lang="fr-CH" sz="2400" dirty="0"/>
              <a:t> </a:t>
            </a:r>
            <a:r>
              <a:rPr lang="fr-CH" sz="2400" dirty="0">
                <a:sym typeface="Symbol"/>
              </a:rPr>
              <a:t>        = </a:t>
            </a:r>
            <a:r>
              <a:rPr lang="fr-CH" sz="2400" dirty="0" err="1"/>
              <a:t>E</a:t>
            </a:r>
            <a:r>
              <a:rPr lang="fr-CH" sz="2400" baseline="-25000" dirty="0" err="1"/>
              <a:t>beam</a:t>
            </a:r>
            <a:r>
              <a:rPr lang="fr-CH" sz="2400" baseline="-25000" dirty="0"/>
              <a:t> </a:t>
            </a:r>
            <a:r>
              <a:rPr lang="fr-CH" sz="2400" dirty="0"/>
              <a:t>/ 0.4406486  </a:t>
            </a:r>
          </a:p>
          <a:p>
            <a:r>
              <a:rPr lang="fr-CH" sz="2400" dirty="0"/>
              <a:t>           = 103.5 at the Z </a:t>
            </a:r>
            <a:r>
              <a:rPr lang="fr-CH" sz="2400" dirty="0" err="1"/>
              <a:t>peak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055778" y="248650"/>
            <a:ext cx="3971264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b="1" dirty="0"/>
              <a:t>RESONANT DEPOLARIZATION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18677" y="1123872"/>
            <a:ext cx="5855048" cy="1969762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Once the </a:t>
            </a:r>
            <a:r>
              <a:rPr lang="fr-CH" sz="2400" dirty="0" err="1"/>
              <a:t>beams</a:t>
            </a:r>
            <a:r>
              <a:rPr lang="fr-CH" sz="2400" dirty="0"/>
              <a:t> are </a:t>
            </a:r>
            <a:r>
              <a:rPr lang="fr-CH" sz="2400" dirty="0" err="1"/>
              <a:t>polarized</a:t>
            </a:r>
            <a:r>
              <a:rPr lang="fr-CH" sz="2400" dirty="0"/>
              <a:t>,  </a:t>
            </a:r>
          </a:p>
          <a:p>
            <a:r>
              <a:rPr lang="fr-CH" sz="2400" dirty="0"/>
              <a:t>an RF kicker at the spin </a:t>
            </a:r>
            <a:r>
              <a:rPr lang="fr-CH" sz="2400" dirty="0" err="1"/>
              <a:t>precession</a:t>
            </a:r>
            <a:r>
              <a:rPr lang="fr-CH" sz="2400" dirty="0"/>
              <a:t> </a:t>
            </a:r>
            <a:r>
              <a:rPr lang="fr-CH" sz="2400" dirty="0" err="1"/>
              <a:t>frequencv</a:t>
            </a:r>
            <a:endParaRPr lang="fr-CH" sz="2400" dirty="0"/>
          </a:p>
          <a:p>
            <a:r>
              <a:rPr lang="fr-CH" sz="2400" dirty="0" err="1"/>
              <a:t>will</a:t>
            </a:r>
            <a:r>
              <a:rPr lang="fr-CH" sz="2400" dirty="0"/>
              <a:t> </a:t>
            </a:r>
            <a:r>
              <a:rPr lang="fr-CH" sz="2400" dirty="0" err="1"/>
              <a:t>provoke</a:t>
            </a:r>
            <a:r>
              <a:rPr lang="fr-CH" sz="2400" dirty="0"/>
              <a:t> a spin flip and </a:t>
            </a:r>
            <a:r>
              <a:rPr lang="fr-CH" sz="2400" dirty="0" err="1"/>
              <a:t>complete</a:t>
            </a:r>
            <a:r>
              <a:rPr lang="fr-CH" sz="2400" dirty="0"/>
              <a:t> </a:t>
            </a:r>
          </a:p>
          <a:p>
            <a:r>
              <a:rPr lang="fr-CH" sz="2400" dirty="0" err="1"/>
              <a:t>depolarization</a:t>
            </a:r>
            <a:endParaRPr lang="fr-CH" sz="2400" dirty="0"/>
          </a:p>
          <a:p>
            <a:r>
              <a:rPr lang="fr-CH" sz="2400" dirty="0"/>
              <a:t>Simulation of FCC-</a:t>
            </a:r>
            <a:r>
              <a:rPr lang="fr-CH" sz="2400" dirty="0" err="1"/>
              <a:t>ee</a:t>
            </a:r>
            <a:r>
              <a:rPr lang="fr-CH" sz="2400" dirty="0"/>
              <a:t> by I. </a:t>
            </a:r>
            <a:r>
              <a:rPr lang="fr-CH" sz="2400" dirty="0" err="1"/>
              <a:t>Kopp</a:t>
            </a:r>
            <a:r>
              <a:rPr lang="fr-CH" sz="2400" dirty="0"/>
              <a:t>:</a:t>
            </a:r>
            <a:endParaRPr lang="en-GB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872" y="3348025"/>
            <a:ext cx="6864953" cy="326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2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957" y="505799"/>
            <a:ext cx="8757014" cy="26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14652" y="1802675"/>
            <a:ext cx="30168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4</a:t>
            </a:r>
          </a:p>
          <a:p>
            <a:r>
              <a:rPr lang="fr-FR" b="1" dirty="0" smtClean="0"/>
              <a:t>4</a:t>
            </a:r>
          </a:p>
          <a:p>
            <a:r>
              <a:rPr lang="fr-FR" b="1" dirty="0" smtClean="0"/>
              <a:t>2</a:t>
            </a:r>
          </a:p>
          <a:p>
            <a:r>
              <a:rPr lang="fr-FR" b="1" dirty="0"/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1473930" y="3021874"/>
            <a:ext cx="85148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eV)                          </a:t>
            </a:r>
            <a:r>
              <a:rPr lang="fr-FR" b="1" dirty="0" smtClean="0">
                <a:cs typeface="Times New Roman" panose="02020603050405020304" pitchFamily="18" charset="0"/>
              </a:rPr>
              <a:t>0.250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fr-FR" dirty="0" smtClean="0">
                <a:cs typeface="Times New Roman" panose="02020603050405020304" pitchFamily="18" charset="0"/>
              </a:rPr>
              <a:t>-- </a:t>
            </a:r>
            <a:r>
              <a:rPr lang="fr-FR" b="1" dirty="0" smtClean="0">
                <a:cs typeface="Times New Roman" panose="02020603050405020304" pitchFamily="18" charset="0"/>
              </a:rPr>
              <a:t>0.300</a:t>
            </a:r>
            <a:r>
              <a:rPr lang="fr-FR" dirty="0" smtClean="0">
                <a:cs typeface="Times New Roman" panose="02020603050405020304" pitchFamily="18" charset="0"/>
              </a:rPr>
              <a:t> --</a:t>
            </a:r>
            <a:endParaRPr lang="fr-FR" dirty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7943" y="121920"/>
            <a:ext cx="524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First set of </a:t>
            </a:r>
            <a:r>
              <a:rPr lang="fr-FR" b="1" dirty="0" err="1" smtClean="0"/>
              <a:t>results</a:t>
            </a:r>
            <a:r>
              <a:rPr lang="fr-FR" b="1" dirty="0" smtClean="0"/>
              <a:t> </a:t>
            </a:r>
            <a:r>
              <a:rPr lang="fr-FR" b="1" dirty="0" err="1" smtClean="0"/>
              <a:t>obtained</a:t>
            </a:r>
            <a:r>
              <a:rPr lang="fr-FR" b="1" dirty="0" smtClean="0"/>
              <a:t> in the FCC Design </a:t>
            </a:r>
            <a:r>
              <a:rPr lang="fr-FR" b="1" dirty="0" err="1" smtClean="0"/>
              <a:t>Study</a:t>
            </a:r>
            <a:r>
              <a:rPr lang="fr-FR" b="1" dirty="0" smtClean="0"/>
              <a:t>:  </a:t>
            </a:r>
            <a:endParaRPr lang="fr-FR" b="1" dirty="0"/>
          </a:p>
        </p:txBody>
      </p:sp>
      <p:sp>
        <p:nvSpPr>
          <p:cNvPr id="7" name="Rectangle 6"/>
          <p:cNvSpPr/>
          <p:nvPr/>
        </p:nvSpPr>
        <p:spPr>
          <a:xfrm>
            <a:off x="6331131" y="0"/>
            <a:ext cx="6096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latin typeface="ArialMT"/>
              </a:rPr>
              <a:t>Polarization and Centre-of-mass Energy Calibration at FCC-</a:t>
            </a:r>
            <a:r>
              <a:rPr lang="en-US" dirty="0" err="1">
                <a:latin typeface="ArialMT"/>
              </a:rPr>
              <a:t>ee</a:t>
            </a:r>
            <a:r>
              <a:rPr lang="en-US" dirty="0">
                <a:latin typeface="ArialMT"/>
              </a:rPr>
              <a:t>, arXiv:1909.12245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791852" y="3469065"/>
            <a:ext cx="1091125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Next</a:t>
            </a:r>
            <a:r>
              <a:rPr lang="fr-FR" b="1" dirty="0" smtClean="0">
                <a:solidFill>
                  <a:srgbClr val="FF0000"/>
                </a:solidFill>
              </a:rPr>
              <a:t> challenges for the </a:t>
            </a:r>
            <a:r>
              <a:rPr lang="fr-FR" b="1" dirty="0" err="1" smtClean="0">
                <a:solidFill>
                  <a:srgbClr val="FF0000"/>
                </a:solidFill>
              </a:rPr>
              <a:t>feasibility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study</a:t>
            </a:r>
            <a:r>
              <a:rPr lang="fr-FR" b="1" dirty="0">
                <a:solidFill>
                  <a:srgbClr val="FF0000"/>
                </a:solidFill>
              </a:rPr>
              <a:t>: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b="1" dirty="0" smtClean="0"/>
              <a:t>-- </a:t>
            </a:r>
            <a:r>
              <a:rPr lang="fr-FR" b="1" dirty="0" err="1" smtClean="0"/>
              <a:t>Ascertain</a:t>
            </a:r>
            <a:r>
              <a:rPr lang="fr-FR" b="1" dirty="0" smtClean="0"/>
              <a:t> the </a:t>
            </a:r>
            <a:r>
              <a:rPr lang="fr-FR" b="1" dirty="0" err="1" smtClean="0"/>
              <a:t>above</a:t>
            </a:r>
            <a:r>
              <a:rPr lang="fr-FR" b="1" dirty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integrated</a:t>
            </a:r>
            <a:r>
              <a:rPr lang="fr-FR" b="1" dirty="0" smtClean="0"/>
              <a:t> simulations</a:t>
            </a:r>
            <a:r>
              <a:rPr lang="fr-FR" dirty="0" smtClean="0"/>
              <a:t> (simulation of </a:t>
            </a:r>
            <a:r>
              <a:rPr lang="fr-FR" dirty="0" err="1" smtClean="0"/>
              <a:t>polarization</a:t>
            </a:r>
            <a:r>
              <a:rPr lang="fr-FR" dirty="0" smtClean="0"/>
              <a:t> and </a:t>
            </a:r>
            <a:r>
              <a:rPr lang="fr-FR" dirty="0" err="1" smtClean="0"/>
              <a:t>depolarization</a:t>
            </a:r>
            <a:r>
              <a:rPr lang="fr-FR" dirty="0" smtClean="0"/>
              <a:t> on real machine)</a:t>
            </a:r>
            <a:endParaRPr lang="fr-FR" dirty="0"/>
          </a:p>
          <a:p>
            <a:r>
              <a:rPr lang="fr-FR" b="1" dirty="0" smtClean="0"/>
              <a:t>-- Match </a:t>
            </a:r>
            <a:r>
              <a:rPr lang="fr-FR" b="1" dirty="0" err="1" smtClean="0"/>
              <a:t>systematic</a:t>
            </a:r>
            <a:r>
              <a:rPr lang="fr-FR" b="1" dirty="0" smtClean="0"/>
              <a:t> </a:t>
            </a:r>
            <a:r>
              <a:rPr lang="fr-FR" b="1" dirty="0" err="1" smtClean="0"/>
              <a:t>errors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statistics</a:t>
            </a:r>
            <a:r>
              <a:rPr lang="fr-FR" b="1" dirty="0" smtClean="0"/>
              <a:t>. </a:t>
            </a:r>
          </a:p>
          <a:p>
            <a:r>
              <a:rPr lang="fr-FR" dirty="0"/>
              <a:t> </a:t>
            </a:r>
            <a:r>
              <a:rPr lang="fr-FR" dirty="0" smtClean="0"/>
              <a:t>    </a:t>
            </a:r>
            <a:r>
              <a:rPr lang="fr-FR" dirty="0" err="1" smtClean="0"/>
              <a:t>most</a:t>
            </a:r>
            <a:r>
              <a:rPr lang="fr-FR" dirty="0" smtClean="0"/>
              <a:t> relevant </a:t>
            </a:r>
            <a:r>
              <a:rPr lang="fr-FR" dirty="0" err="1" smtClean="0"/>
              <a:t>targets</a:t>
            </a:r>
            <a:r>
              <a:rPr lang="fr-FR" dirty="0" smtClean="0"/>
              <a:t> : </a:t>
            </a:r>
            <a:r>
              <a:rPr lang="fr-FR" b="1" dirty="0" smtClean="0"/>
              <a:t>the point-to-point </a:t>
            </a:r>
            <a:r>
              <a:rPr lang="fr-FR" b="1" dirty="0" err="1" smtClean="0"/>
              <a:t>systematics</a:t>
            </a:r>
            <a:r>
              <a:rPr lang="fr-FR" b="1" dirty="0" smtClean="0"/>
              <a:t>,  </a:t>
            </a:r>
            <a:r>
              <a:rPr lang="fr-FR" b="1" dirty="0" err="1" smtClean="0"/>
              <a:t>improve</a:t>
            </a:r>
            <a:r>
              <a:rPr lang="fr-FR" b="1" dirty="0" smtClean="0"/>
              <a:t> the calibration at WW </a:t>
            </a:r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</a:t>
            </a:r>
            <a:r>
              <a:rPr lang="en-CH" dirty="0" smtClean="0"/>
              <a:t>–</a:t>
            </a:r>
            <a:r>
              <a:rPr lang="fr-FR" dirty="0" smtClean="0"/>
              <a:t> </a:t>
            </a:r>
            <a:r>
              <a:rPr lang="fr-FR" dirty="0" err="1" smtClean="0"/>
              <a:t>these</a:t>
            </a:r>
            <a:r>
              <a:rPr lang="fr-FR" dirty="0" smtClean="0"/>
              <a:t> are </a:t>
            </a:r>
            <a:r>
              <a:rPr lang="fr-FR" dirty="0" err="1" smtClean="0"/>
              <a:t>effects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lead to a </a:t>
            </a:r>
            <a:r>
              <a:rPr lang="fr-FR" dirty="0" err="1" smtClean="0"/>
              <a:t>deviation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relation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--  the spin tune as </a:t>
            </a:r>
            <a:r>
              <a:rPr lang="fr-FR" dirty="0" err="1" smtClean="0"/>
              <a:t>measured</a:t>
            </a:r>
            <a:r>
              <a:rPr lang="fr-FR" dirty="0" smtClean="0"/>
              <a:t> by </a:t>
            </a:r>
            <a:r>
              <a:rPr lang="fr-FR" dirty="0" err="1" smtClean="0"/>
              <a:t>resonant</a:t>
            </a:r>
            <a:r>
              <a:rPr lang="fr-FR" dirty="0" smtClean="0"/>
              <a:t> </a:t>
            </a:r>
            <a:r>
              <a:rPr lang="fr-FR" dirty="0" err="1" smtClean="0"/>
              <a:t>depolarization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                          --  and the center-of-mass </a:t>
            </a:r>
            <a:r>
              <a:rPr lang="fr-FR" dirty="0" err="1" smtClean="0"/>
              <a:t>energy</a:t>
            </a:r>
            <a:r>
              <a:rPr lang="fr-FR" dirty="0" smtClean="0"/>
              <a:t>.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-- </a:t>
            </a:r>
            <a:r>
              <a:rPr lang="fr-FR" dirty="0" err="1" smtClean="0"/>
              <a:t>examples</a:t>
            </a:r>
            <a:r>
              <a:rPr lang="fr-FR" dirty="0" smtClean="0"/>
              <a:t>: 1. </a:t>
            </a:r>
            <a:r>
              <a:rPr lang="fr-FR" dirty="0" err="1" smtClean="0"/>
              <a:t>interference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depolarizing</a:t>
            </a:r>
            <a:r>
              <a:rPr lang="fr-FR" dirty="0" smtClean="0"/>
              <a:t> </a:t>
            </a:r>
            <a:r>
              <a:rPr lang="fr-FR" dirty="0" err="1" smtClean="0"/>
              <a:t>resonances</a:t>
            </a:r>
            <a:r>
              <a:rPr lang="fr-FR" dirty="0" smtClean="0"/>
              <a:t> and the </a:t>
            </a:r>
            <a:r>
              <a:rPr lang="fr-FR" dirty="0" err="1" smtClean="0"/>
              <a:t>induced</a:t>
            </a:r>
            <a:r>
              <a:rPr lang="fr-FR" dirty="0" smtClean="0"/>
              <a:t> </a:t>
            </a:r>
            <a:r>
              <a:rPr lang="fr-FR" dirty="0" err="1" smtClean="0"/>
              <a:t>depolarizing</a:t>
            </a:r>
            <a:r>
              <a:rPr lang="fr-FR" dirty="0" smtClean="0"/>
              <a:t> </a:t>
            </a:r>
            <a:r>
              <a:rPr lang="fr-FR" dirty="0" err="1" smtClean="0"/>
              <a:t>resonance</a:t>
            </a:r>
            <a:endParaRPr lang="fr-FR" dirty="0"/>
          </a:p>
          <a:p>
            <a:r>
              <a:rPr lang="fr-FR" dirty="0" smtClean="0"/>
              <a:t>                                            </a:t>
            </a:r>
            <a:r>
              <a:rPr lang="fr-FR" dirty="0" err="1" smtClean="0"/>
              <a:t>because</a:t>
            </a:r>
            <a:r>
              <a:rPr lang="fr-FR" dirty="0" smtClean="0"/>
              <a:t> the spin tune varies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. 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             2. </a:t>
            </a:r>
            <a:r>
              <a:rPr lang="fr-FR" dirty="0" err="1" smtClean="0"/>
              <a:t>effects</a:t>
            </a:r>
            <a:r>
              <a:rPr lang="fr-FR" dirty="0" smtClean="0"/>
              <a:t> due to collision offsets </a:t>
            </a:r>
            <a:r>
              <a:rPr lang="fr-FR" dirty="0" err="1" smtClean="0"/>
              <a:t>folded</a:t>
            </a:r>
            <a:r>
              <a:rPr lang="fr-FR" dirty="0" smtClean="0"/>
              <a:t> by opposite </a:t>
            </a:r>
            <a:r>
              <a:rPr lang="fr-FR" dirty="0" err="1" smtClean="0"/>
              <a:t>sign</a:t>
            </a:r>
            <a:r>
              <a:rPr lang="fr-FR" dirty="0" smtClean="0"/>
              <a:t>  dispersion    </a:t>
            </a:r>
          </a:p>
          <a:p>
            <a:r>
              <a:rPr lang="fr-FR" dirty="0" smtClean="0"/>
              <a:t>-- </a:t>
            </a:r>
            <a:r>
              <a:rPr lang="fr-FR" dirty="0"/>
              <a:t> </a:t>
            </a:r>
            <a:r>
              <a:rPr lang="fr-FR" dirty="0" err="1" smtClean="0"/>
              <a:t>designevaluate</a:t>
            </a:r>
            <a:r>
              <a:rPr lang="fr-FR" dirty="0" smtClean="0"/>
              <a:t> performance and </a:t>
            </a:r>
            <a:r>
              <a:rPr lang="fr-FR" dirty="0" err="1" smtClean="0"/>
              <a:t>cost</a:t>
            </a:r>
            <a:r>
              <a:rPr lang="fr-FR" dirty="0" smtClean="0"/>
              <a:t> the </a:t>
            </a:r>
            <a:r>
              <a:rPr lang="fr-FR" dirty="0" err="1" smtClean="0"/>
              <a:t>polarimeter</a:t>
            </a:r>
            <a:r>
              <a:rPr lang="fr-FR" dirty="0" smtClean="0"/>
              <a:t> at </a:t>
            </a:r>
            <a:r>
              <a:rPr lang="fr-FR" dirty="0" err="1" smtClean="0"/>
              <a:t>conceptual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</a:t>
            </a:r>
          </a:p>
          <a:p>
            <a:r>
              <a:rPr lang="fr-FR" b="1" dirty="0" smtClean="0"/>
              <a:t>--  </a:t>
            </a:r>
            <a:r>
              <a:rPr lang="fr-FR" b="1" dirty="0" err="1" smtClean="0"/>
              <a:t>finalize</a:t>
            </a:r>
            <a:r>
              <a:rPr lang="fr-FR" b="1" dirty="0" smtClean="0"/>
              <a:t> </a:t>
            </a:r>
            <a:r>
              <a:rPr lang="fr-FR" b="1" dirty="0" err="1" smtClean="0"/>
              <a:t>implementation</a:t>
            </a:r>
            <a:r>
              <a:rPr lang="fr-FR" b="1" dirty="0" smtClean="0"/>
              <a:t> in the  </a:t>
            </a:r>
            <a:r>
              <a:rPr lang="fr-FR" b="1" dirty="0" err="1" smtClean="0"/>
              <a:t>realistic</a:t>
            </a:r>
            <a:r>
              <a:rPr lang="fr-FR" b="1" dirty="0" smtClean="0"/>
              <a:t> machine, </a:t>
            </a:r>
            <a:r>
              <a:rPr lang="fr-FR" b="1" dirty="0" err="1" smtClean="0"/>
              <a:t>study</a:t>
            </a:r>
            <a:r>
              <a:rPr lang="fr-FR" b="1" dirty="0" smtClean="0"/>
              <a:t> </a:t>
            </a:r>
            <a:r>
              <a:rPr lang="fr-FR" b="1" dirty="0" err="1" smtClean="0"/>
              <a:t>operational</a:t>
            </a:r>
            <a:r>
              <a:rPr lang="fr-FR" b="1" dirty="0" smtClean="0"/>
              <a:t> aspects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</a:t>
            </a:r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10416618" y="1291473"/>
            <a:ext cx="155773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stat/</a:t>
            </a:r>
            <a:r>
              <a:rPr lang="fr-FR" dirty="0" err="1" smtClean="0"/>
              <a:t>present</a:t>
            </a:r>
            <a:endParaRPr lang="fr-FR" dirty="0" smtClean="0"/>
          </a:p>
          <a:p>
            <a:pPr algn="ctr"/>
            <a:endParaRPr lang="fr-FR" dirty="0"/>
          </a:p>
          <a:p>
            <a:pPr algn="ctr"/>
            <a:r>
              <a:rPr lang="fr-FR" sz="1600" dirty="0" smtClean="0"/>
              <a:t>500</a:t>
            </a:r>
          </a:p>
          <a:p>
            <a:pPr algn="ctr"/>
            <a:r>
              <a:rPr lang="fr-FR" sz="1600" dirty="0" smtClean="0"/>
              <a:t>400</a:t>
            </a:r>
          </a:p>
          <a:p>
            <a:pPr algn="ctr"/>
            <a:r>
              <a:rPr lang="fr-FR" sz="1600" dirty="0" smtClean="0"/>
              <a:t>75</a:t>
            </a:r>
          </a:p>
          <a:p>
            <a:pPr algn="ctr"/>
            <a:r>
              <a:rPr lang="fr-FR" sz="1600" dirty="0" smtClean="0"/>
              <a:t>15 (</a:t>
            </a:r>
            <a:r>
              <a:rPr lang="fr-FR" sz="1600" dirty="0" err="1" smtClean="0"/>
              <a:t>qualitiative</a:t>
            </a:r>
            <a:r>
              <a:rPr lang="fr-FR" sz="1600" dirty="0" smtClean="0"/>
              <a:t>!)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 smtClean="0"/>
              <a:t>40</a:t>
            </a:r>
          </a:p>
          <a:p>
            <a:pPr algn="ctr"/>
            <a:endParaRPr lang="fr-FR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16.03.2025</a:t>
            </a:r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Blondel EW measurements and neutrinos</a:t>
            </a:r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69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73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2960" y="243840"/>
            <a:ext cx="5683222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Progress in FCC-</a:t>
            </a:r>
            <a:r>
              <a:rPr lang="fr-FR" sz="2800" b="1" dirty="0" err="1" smtClean="0"/>
              <a:t>ee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energy</a:t>
            </a:r>
            <a:r>
              <a:rPr lang="fr-FR" sz="2800" b="1" dirty="0" smtClean="0"/>
              <a:t> calibration</a:t>
            </a:r>
            <a:endParaRPr lang="fr-F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3680" y="1087120"/>
            <a:ext cx="458433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From</a:t>
            </a:r>
            <a:r>
              <a:rPr lang="fr-FR" b="1" dirty="0" smtClean="0"/>
              <a:t> FCC </a:t>
            </a:r>
            <a:r>
              <a:rPr lang="fr-FR" b="1" dirty="0" err="1" smtClean="0"/>
              <a:t>week</a:t>
            </a:r>
            <a:r>
              <a:rPr lang="fr-FR" b="1" dirty="0" smtClean="0"/>
              <a:t> 2022 and FCC EPOL workshop:</a:t>
            </a:r>
            <a:endParaRPr lang="fr-FR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60" y="1930400"/>
            <a:ext cx="420319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2880" y="2966720"/>
            <a:ext cx="75693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Z pole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39" y="4472966"/>
            <a:ext cx="4437601" cy="21792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5200" y="5486400"/>
            <a:ext cx="154741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WW </a:t>
            </a:r>
            <a:r>
              <a:rPr lang="fr-FR" dirty="0" err="1" smtClean="0"/>
              <a:t>threshold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5234811" y="1373505"/>
            <a:ext cx="668138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-- </a:t>
            </a:r>
            <a:r>
              <a:rPr lang="fr-FR" b="1" dirty="0" err="1" smtClean="0"/>
              <a:t>Resonant</a:t>
            </a:r>
            <a:r>
              <a:rPr lang="fr-FR" b="1" dirty="0" smtClean="0"/>
              <a:t> </a:t>
            </a:r>
            <a:r>
              <a:rPr lang="fr-FR" b="1" dirty="0" err="1" smtClean="0"/>
              <a:t>depolarization</a:t>
            </a:r>
            <a:r>
              <a:rPr lang="fr-FR" b="1" dirty="0" smtClean="0"/>
              <a:t> </a:t>
            </a:r>
            <a:r>
              <a:rPr lang="fr-FR" b="1" dirty="0" err="1" smtClean="0"/>
              <a:t>measures</a:t>
            </a:r>
            <a:r>
              <a:rPr lang="fr-FR" b="1" dirty="0" smtClean="0"/>
              <a:t> </a:t>
            </a:r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  <a:r>
              <a:rPr lang="fr-FR" b="1" dirty="0" err="1" smtClean="0"/>
              <a:t>every</a:t>
            </a:r>
            <a:r>
              <a:rPr lang="fr-FR" b="1" dirty="0" smtClean="0"/>
              <a:t> 15 minutes 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at &lt; 50 </a:t>
            </a:r>
            <a:r>
              <a:rPr lang="fr-FR" b="1" dirty="0" err="1" smtClean="0">
                <a:solidFill>
                  <a:srgbClr val="FF0000"/>
                </a:solidFill>
              </a:rPr>
              <a:t>keV</a:t>
            </a:r>
            <a:r>
              <a:rPr lang="fr-FR" b="1" dirty="0" smtClean="0">
                <a:solidFill>
                  <a:srgbClr val="FF0000"/>
                </a:solidFill>
              </a:rPr>
              <a:t>/</a:t>
            </a:r>
            <a:r>
              <a:rPr lang="fr-FR" b="1" dirty="0" err="1" smtClean="0">
                <a:solidFill>
                  <a:srgbClr val="FF0000"/>
                </a:solidFill>
              </a:rPr>
              <a:t>beam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level</a:t>
            </a:r>
            <a:r>
              <a:rPr lang="fr-FR" b="1" dirty="0" smtClean="0">
                <a:solidFill>
                  <a:srgbClr val="FF0000"/>
                </a:solidFill>
              </a:rPr>
              <a:t> at Z, 100 </a:t>
            </a:r>
            <a:r>
              <a:rPr lang="fr-FR" b="1" dirty="0" err="1" smtClean="0">
                <a:solidFill>
                  <a:srgbClr val="FF0000"/>
                </a:solidFill>
              </a:rPr>
              <a:t>keV</a:t>
            </a:r>
            <a:r>
              <a:rPr lang="fr-FR" b="1" dirty="0" smtClean="0">
                <a:solidFill>
                  <a:srgbClr val="FF0000"/>
                </a:solidFill>
              </a:rPr>
              <a:t>/</a:t>
            </a:r>
            <a:r>
              <a:rPr lang="fr-FR" b="1" dirty="0" err="1" smtClean="0">
                <a:solidFill>
                  <a:srgbClr val="FF0000"/>
                </a:solidFill>
              </a:rPr>
              <a:t>beam</a:t>
            </a:r>
            <a:r>
              <a:rPr lang="fr-FR" b="1" dirty="0" smtClean="0">
                <a:solidFill>
                  <a:srgbClr val="FF0000"/>
                </a:solidFill>
              </a:rPr>
              <a:t> at W</a:t>
            </a:r>
          </a:p>
          <a:p>
            <a:endParaRPr lang="fr-FR" b="1" dirty="0" smtClean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b="1" dirty="0" err="1" smtClean="0">
                <a:sym typeface="Wingdings" panose="05000000000000000000" pitchFamily="2" charset="2"/>
              </a:rPr>
              <a:t>syst</a:t>
            </a:r>
            <a:r>
              <a:rPr lang="en-US" b="1" dirty="0" smtClean="0">
                <a:sym typeface="Wingdings" panose="05000000000000000000" pitchFamily="2" charset="2"/>
              </a:rPr>
              <a:t> will be reduced to &lt; 100keV on </a:t>
            </a:r>
            <a:r>
              <a:rPr lang="en-US" b="1" dirty="0" err="1" smtClean="0">
                <a:sym typeface="Wingdings" panose="05000000000000000000" pitchFamily="2" charset="2"/>
              </a:rPr>
              <a:t>m</a:t>
            </a:r>
            <a:r>
              <a:rPr lang="en-US" b="1" baseline="-25000" dirty="0" err="1" smtClean="0">
                <a:sym typeface="Wingdings" panose="05000000000000000000" pitchFamily="2" charset="2"/>
              </a:rPr>
              <a:t>W</a:t>
            </a:r>
            <a:r>
              <a:rPr lang="en-US" b="1" baseline="-25000" dirty="0">
                <a:sym typeface="Wingdings" panose="05000000000000000000" pitchFamily="2" charset="2"/>
              </a:rPr>
              <a:t/>
            </a:r>
            <a:br>
              <a:rPr lang="en-US" b="1" baseline="-25000" dirty="0">
                <a:sym typeface="Wingdings" panose="05000000000000000000" pitchFamily="2" charset="2"/>
              </a:rPr>
            </a:br>
            <a:r>
              <a:rPr lang="en-US" b="1" dirty="0" smtClean="0">
                <a:sym typeface="Wingdings" panose="05000000000000000000" pitchFamily="2" charset="2"/>
              </a:rPr>
              <a:t>at Z point to point uncertainties remain to be understood </a:t>
            </a:r>
            <a:br>
              <a:rPr lang="en-US" b="1" dirty="0" smtClean="0">
                <a:sym typeface="Wingdings" panose="05000000000000000000" pitchFamily="2" charset="2"/>
              </a:rPr>
            </a:b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Can be verified using </a:t>
            </a:r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e+e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- </a:t>
            </a: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+- (invariant mass) to ~+-20 </a:t>
            </a:r>
            <a:r>
              <a:rPr lang="en-US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keV</a:t>
            </a: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endParaRPr lang="en-US" b="1" baseline="-250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FR" b="1" baseline="-25000" dirty="0" smtClean="0"/>
          </a:p>
          <a:p>
            <a:r>
              <a:rPr lang="fr-FR" b="1" dirty="0" smtClean="0"/>
              <a:t>-- </a:t>
            </a:r>
            <a:r>
              <a:rPr lang="fr-FR" b="1" dirty="0" err="1" smtClean="0"/>
              <a:t>Only</a:t>
            </a:r>
            <a:r>
              <a:rPr lang="fr-FR" b="1" dirty="0" smtClean="0"/>
              <a:t> one RF station </a:t>
            </a:r>
            <a:r>
              <a:rPr lang="fr-FR" b="1" dirty="0" err="1" smtClean="0"/>
              <a:t>around</a:t>
            </a:r>
            <a:r>
              <a:rPr lang="fr-FR" b="1" dirty="0" smtClean="0"/>
              <a:t> the ring, + the </a:t>
            </a:r>
            <a:r>
              <a:rPr lang="fr-FR" b="1" dirty="0" err="1"/>
              <a:t>e</a:t>
            </a:r>
            <a:r>
              <a:rPr lang="fr-FR" b="1" dirty="0" err="1" smtClean="0"/>
              <a:t>nergy</a:t>
            </a:r>
            <a:r>
              <a:rPr lang="fr-FR" b="1" dirty="0" smtClean="0"/>
              <a:t> </a:t>
            </a:r>
            <a:r>
              <a:rPr lang="fr-FR" b="1" dirty="0" err="1" smtClean="0"/>
              <a:t>losses</a:t>
            </a:r>
            <a:r>
              <a:rPr lang="fr-FR" b="1" dirty="0" smtClean="0"/>
              <a:t> of the</a:t>
            </a:r>
          </a:p>
          <a:p>
            <a:r>
              <a:rPr lang="fr-FR" b="1" dirty="0" err="1" smtClean="0"/>
              <a:t>two</a:t>
            </a:r>
            <a:r>
              <a:rPr lang="fr-FR" b="1" dirty="0" smtClean="0"/>
              <a:t> </a:t>
            </a:r>
            <a:r>
              <a:rPr lang="fr-FR" b="1" dirty="0" err="1" smtClean="0"/>
              <a:t>beams</a:t>
            </a:r>
            <a:r>
              <a:rPr lang="fr-FR" b="1" dirty="0" smtClean="0"/>
              <a:t> are </a:t>
            </a:r>
            <a:r>
              <a:rPr lang="fr-FR" b="1" dirty="0" err="1" smtClean="0"/>
              <a:t>strongly</a:t>
            </a:r>
            <a:r>
              <a:rPr lang="fr-FR" b="1" dirty="0" smtClean="0"/>
              <a:t> </a:t>
            </a:r>
            <a:r>
              <a:rPr lang="fr-FR" b="1" dirty="0" err="1" smtClean="0"/>
              <a:t>constrained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the direct </a:t>
            </a:r>
            <a:r>
              <a:rPr lang="fr-FR" b="1" dirty="0" err="1" smtClean="0"/>
              <a:t>measurement</a:t>
            </a:r>
            <a:r>
              <a:rPr lang="fr-FR" b="1" dirty="0" smtClean="0"/>
              <a:t> </a:t>
            </a:r>
          </a:p>
          <a:p>
            <a:r>
              <a:rPr lang="fr-FR" b="1" dirty="0" smtClean="0"/>
              <a:t>of </a:t>
            </a:r>
            <a:r>
              <a:rPr lang="fr-FR" b="1" dirty="0" err="1" smtClean="0"/>
              <a:t>boost</a:t>
            </a:r>
            <a:r>
              <a:rPr lang="fr-FR" b="1" dirty="0" smtClean="0"/>
              <a:t> at the </a:t>
            </a:r>
            <a:r>
              <a:rPr lang="fr-FR" b="1" dirty="0" err="1" smtClean="0"/>
              <a:t>IPs</a:t>
            </a:r>
            <a:r>
              <a:rPr lang="fr-FR" b="1" dirty="0" smtClean="0"/>
              <a:t> O(5 </a:t>
            </a:r>
            <a:r>
              <a:rPr lang="fr-FR" b="1" dirty="0" err="1" smtClean="0"/>
              <a:t>keV</a:t>
            </a:r>
            <a:r>
              <a:rPr lang="fr-FR" b="1" dirty="0" smtClean="0"/>
              <a:t> </a:t>
            </a:r>
            <a:r>
              <a:rPr lang="fr-FR" b="1" dirty="0" err="1" smtClean="0"/>
              <a:t>level</a:t>
            </a:r>
            <a:r>
              <a:rPr lang="fr-FR" b="1" dirty="0" smtClean="0"/>
              <a:t>) </a:t>
            </a:r>
            <a:r>
              <a:rPr lang="fr-FR" b="1" dirty="0" err="1" smtClean="0"/>
              <a:t>every</a:t>
            </a:r>
            <a:r>
              <a:rPr lang="fr-FR" b="1" dirty="0" smtClean="0"/>
              <a:t> 8hrs shift in 2/4 </a:t>
            </a:r>
            <a:r>
              <a:rPr lang="fr-FR" b="1" dirty="0" err="1" smtClean="0"/>
              <a:t>experiments</a:t>
            </a:r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-- </a:t>
            </a:r>
            <a:r>
              <a:rPr lang="fr-FR" b="1" dirty="0" err="1" smtClean="0"/>
              <a:t>beam-beam</a:t>
            </a:r>
            <a:r>
              <a:rPr lang="fr-FR" b="1" dirty="0" smtClean="0"/>
              <a:t> </a:t>
            </a:r>
            <a:r>
              <a:rPr lang="fr-FR" b="1" dirty="0" err="1" smtClean="0"/>
              <a:t>deflection</a:t>
            </a:r>
            <a:r>
              <a:rPr lang="fr-FR" b="1" dirty="0" smtClean="0"/>
              <a:t> </a:t>
            </a:r>
            <a:r>
              <a:rPr lang="fr-FR" b="1" dirty="0" err="1" smtClean="0"/>
              <a:t>measurement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extremely</a:t>
            </a:r>
            <a:r>
              <a:rPr lang="fr-FR" b="1" dirty="0" smtClean="0"/>
              <a:t> sensitive to</a:t>
            </a:r>
          </a:p>
          <a:p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offset and local opposite-</a:t>
            </a:r>
            <a:r>
              <a:rPr lang="fr-FR" b="1" dirty="0" err="1" smtClean="0"/>
              <a:t>sign</a:t>
            </a:r>
            <a:r>
              <a:rPr lang="fr-FR" b="1" dirty="0" smtClean="0"/>
              <a:t> dispersion </a:t>
            </a:r>
            <a:br>
              <a:rPr lang="fr-FR" b="1" dirty="0" smtClean="0"/>
            </a:br>
            <a:r>
              <a:rPr lang="fr-FR" b="1" dirty="0" smtClean="0"/>
              <a:t>(</a:t>
            </a:r>
            <a:r>
              <a:rPr lang="fr-FR" b="1" dirty="0" err="1" smtClean="0"/>
              <a:t>previously</a:t>
            </a:r>
            <a:r>
              <a:rPr lang="fr-FR" b="1" dirty="0" smtClean="0"/>
              <a:t> large point-to-point </a:t>
            </a:r>
            <a:r>
              <a:rPr lang="fr-FR" b="1" dirty="0" err="1" smtClean="0"/>
              <a:t>error</a:t>
            </a:r>
            <a:r>
              <a:rPr lang="fr-FR" b="1" dirty="0" smtClean="0"/>
              <a:t>):</a:t>
            </a:r>
            <a:br>
              <a:rPr lang="fr-FR" b="1" dirty="0" smtClean="0"/>
            </a:br>
            <a:r>
              <a:rPr lang="fr-FR" b="1" dirty="0" err="1" smtClean="0"/>
              <a:t>still</a:t>
            </a:r>
            <a:r>
              <a:rPr lang="fr-FR" b="1" dirty="0" smtClean="0"/>
              <a:t> lots to do but O(20 </a:t>
            </a:r>
            <a:r>
              <a:rPr lang="fr-FR" b="1" dirty="0" err="1" smtClean="0"/>
              <a:t>keV</a:t>
            </a:r>
            <a:r>
              <a:rPr lang="fr-FR" b="1" dirty="0" smtClean="0"/>
              <a:t>) per </a:t>
            </a:r>
            <a:r>
              <a:rPr lang="fr-FR" b="1" dirty="0" err="1" smtClean="0"/>
              <a:t>measurement</a:t>
            </a:r>
            <a:r>
              <a:rPr lang="fr-FR" b="1" dirty="0" smtClean="0"/>
              <a:t> </a:t>
            </a:r>
            <a:r>
              <a:rPr lang="fr-FR" b="1" dirty="0" err="1" smtClean="0"/>
              <a:t>every</a:t>
            </a:r>
            <a:r>
              <a:rPr lang="fr-FR" b="1" dirty="0" smtClean="0"/>
              <a:t> 3second</a:t>
            </a:r>
          </a:p>
          <a:p>
            <a:endParaRPr lang="fr-FR" b="1" dirty="0"/>
          </a:p>
          <a:p>
            <a:r>
              <a:rPr lang="en-CH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</a:t>
            </a:r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targeting to match or go below statistical errors</a:t>
            </a:r>
            <a:endParaRPr lang="fr-FR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4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8827" y="254525"/>
            <a:ext cx="2129410" cy="1860224"/>
            <a:chOff x="8636000" y="1201918"/>
            <a:chExt cx="922779" cy="714867"/>
          </a:xfrm>
        </p:grpSpPr>
        <p:sp>
          <p:nvSpPr>
            <p:cNvPr id="3" name="Oval 2"/>
            <p:cNvSpPr/>
            <p:nvPr/>
          </p:nvSpPr>
          <p:spPr>
            <a:xfrm>
              <a:off x="8636000" y="1403926"/>
              <a:ext cx="922779" cy="311751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Oval 3"/>
            <p:cNvSpPr>
              <a:spLocks noChangeAspect="1"/>
            </p:cNvSpPr>
            <p:nvPr/>
          </p:nvSpPr>
          <p:spPr>
            <a:xfrm rot="4380000">
              <a:off x="8834438" y="130153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 rot="17220000" flipV="1">
              <a:off x="8798300" y="1548204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 rot="17220000" flipV="1">
              <a:off x="9365480" y="131410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 rot="4380000">
              <a:off x="9367050" y="155134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/>
            <p:cNvSpPr/>
            <p:nvPr/>
          </p:nvSpPr>
          <p:spPr>
            <a:xfrm rot="1020000" flipH="1">
              <a:off x="9370242" y="1206634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 rot="1020000" flipH="1">
              <a:off x="8721364" y="1679547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 rot="20580000">
              <a:off x="9382810" y="1681116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 rot="20580000">
              <a:off x="8771636" y="1201918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69094" y="3426368"/>
            <a:ext cx="454058" cy="84841"/>
            <a:chOff x="6721311" y="3139126"/>
            <a:chExt cx="454058" cy="84841"/>
          </a:xfrm>
        </p:grpSpPr>
        <p:sp>
          <p:nvSpPr>
            <p:cNvPr id="27" name="Oval 26"/>
            <p:cNvSpPr/>
            <p:nvPr/>
          </p:nvSpPr>
          <p:spPr>
            <a:xfrm>
              <a:off x="6721311" y="3139126"/>
              <a:ext cx="452487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Oval 27"/>
            <p:cNvSpPr/>
            <p:nvPr/>
          </p:nvSpPr>
          <p:spPr>
            <a:xfrm>
              <a:off x="6722882" y="3168978"/>
              <a:ext cx="452487" cy="5498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08914" y="340937"/>
            <a:ext cx="2129410" cy="1860224"/>
            <a:chOff x="8636000" y="1201918"/>
            <a:chExt cx="922779" cy="714867"/>
          </a:xfrm>
        </p:grpSpPr>
        <p:sp>
          <p:nvSpPr>
            <p:cNvPr id="32" name="Oval 31"/>
            <p:cNvSpPr/>
            <p:nvPr/>
          </p:nvSpPr>
          <p:spPr>
            <a:xfrm>
              <a:off x="8636000" y="1403926"/>
              <a:ext cx="922779" cy="311751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4380000">
              <a:off x="8834438" y="130153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7220000" flipV="1">
              <a:off x="8798300" y="1548204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rot="17220000" flipV="1">
              <a:off x="9365480" y="131410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4380000">
              <a:off x="9367050" y="155134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Rectangle 36"/>
            <p:cNvSpPr/>
            <p:nvPr/>
          </p:nvSpPr>
          <p:spPr>
            <a:xfrm rot="1020000" flipH="1">
              <a:off x="9370242" y="1206634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 rot="1020000" flipH="1">
              <a:off x="8721364" y="1679547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 rot="20580000">
              <a:off x="9382810" y="1681116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 rot="20580000">
              <a:off x="8771636" y="1201918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228106" y="4752682"/>
            <a:ext cx="2129410" cy="1860224"/>
            <a:chOff x="8636000" y="1201918"/>
            <a:chExt cx="922779" cy="714867"/>
          </a:xfrm>
        </p:grpSpPr>
        <p:sp>
          <p:nvSpPr>
            <p:cNvPr id="42" name="Oval 41"/>
            <p:cNvSpPr/>
            <p:nvPr/>
          </p:nvSpPr>
          <p:spPr>
            <a:xfrm>
              <a:off x="8636000" y="1403926"/>
              <a:ext cx="922779" cy="311751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4380000">
              <a:off x="8834438" y="130153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7220000" flipV="1">
              <a:off x="8798300" y="1548204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7220000" flipV="1">
              <a:off x="9365480" y="131410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4380000">
              <a:off x="9367050" y="155134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7" name="Rectangle 46"/>
            <p:cNvSpPr/>
            <p:nvPr/>
          </p:nvSpPr>
          <p:spPr>
            <a:xfrm rot="1020000" flipH="1">
              <a:off x="9370242" y="1206634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 rot="1020000" flipH="1">
              <a:off x="8721364" y="1679547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/>
            <p:cNvSpPr/>
            <p:nvPr/>
          </p:nvSpPr>
          <p:spPr>
            <a:xfrm rot="20580000">
              <a:off x="9382810" y="1681116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 rot="20580000">
              <a:off x="8771636" y="1201918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063352" y="4678839"/>
            <a:ext cx="2129410" cy="1860224"/>
            <a:chOff x="8636000" y="1201918"/>
            <a:chExt cx="922779" cy="714867"/>
          </a:xfrm>
        </p:grpSpPr>
        <p:sp>
          <p:nvSpPr>
            <p:cNvPr id="52" name="Oval 51"/>
            <p:cNvSpPr/>
            <p:nvPr/>
          </p:nvSpPr>
          <p:spPr>
            <a:xfrm>
              <a:off x="8636000" y="1403926"/>
              <a:ext cx="922779" cy="311751"/>
            </a:xfrm>
            <a:prstGeom prst="ellips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4380000">
              <a:off x="8834438" y="130153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 rot="17220000" flipV="1">
              <a:off x="8798300" y="1548204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rot="17220000" flipV="1">
              <a:off x="9365480" y="131410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rot="4380000">
              <a:off x="9367050" y="1551345"/>
              <a:ext cx="25715" cy="25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7" name="Rectangle 56"/>
            <p:cNvSpPr/>
            <p:nvPr/>
          </p:nvSpPr>
          <p:spPr>
            <a:xfrm rot="1020000" flipH="1">
              <a:off x="9370242" y="1206634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/>
            <p:cNvSpPr/>
            <p:nvPr/>
          </p:nvSpPr>
          <p:spPr>
            <a:xfrm rot="1020000" flipH="1">
              <a:off x="8721364" y="1679547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/>
            <p:cNvSpPr/>
            <p:nvPr/>
          </p:nvSpPr>
          <p:spPr>
            <a:xfrm rot="20580000">
              <a:off x="9382810" y="1681116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59"/>
            <p:cNvSpPr/>
            <p:nvPr/>
          </p:nvSpPr>
          <p:spPr>
            <a:xfrm rot="20580000">
              <a:off x="8771636" y="1201918"/>
              <a:ext cx="92853" cy="2356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232925" y="2119362"/>
            <a:ext cx="445436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2. </a:t>
            </a:r>
            <a:r>
              <a:rPr lang="fr-FR" b="1" dirty="0" smtClean="0">
                <a:solidFill>
                  <a:srgbClr val="0070C0"/>
                </a:solidFill>
              </a:rPr>
              <a:t>offset by 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</a:t>
            </a:r>
            <a:r>
              <a:rPr lang="en-US" b="1" baseline="-25000" dirty="0" smtClean="0">
                <a:solidFill>
                  <a:srgbClr val="0070C0"/>
                </a:solidFill>
                <a:sym typeface="Symbol" panose="05050102010706020507" pitchFamily="18" charset="2"/>
              </a:rPr>
              <a:t>y  </a:t>
            </a:r>
            <a:r>
              <a:rPr lang="en-US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= </a:t>
            </a:r>
            <a:r>
              <a:rPr lang="fr-FR" b="1" dirty="0" smtClean="0">
                <a:solidFill>
                  <a:srgbClr val="0070C0"/>
                </a:solidFill>
              </a:rPr>
              <a:t>0.1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</a:t>
            </a:r>
            <a:r>
              <a:rPr lang="en-US" b="1" baseline="-25000" dirty="0" smtClean="0">
                <a:solidFill>
                  <a:srgbClr val="0070C0"/>
                </a:solidFill>
                <a:sym typeface="Symbol" panose="05050102010706020507" pitchFamily="18" charset="2"/>
              </a:rPr>
              <a:t>y</a:t>
            </a:r>
            <a:r>
              <a:rPr lang="fr-FR" b="1" dirty="0" smtClean="0">
                <a:solidFill>
                  <a:srgbClr val="0070C0"/>
                </a:solidFill>
              </a:rPr>
              <a:t> (=3.5nm)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opposite kick by </a:t>
            </a:r>
            <a:r>
              <a:rPr lang="en-US" dirty="0" smtClean="0">
                <a:sym typeface="Symbol" panose="05050102010706020507" pitchFamily="18" charset="2"/>
              </a:rPr>
              <a:t>4</a:t>
            </a:r>
            <a:r>
              <a:rPr lang="en-CH" dirty="0" smtClean="0">
                <a:sym typeface="Symbol" panose="05050102010706020507" pitchFamily="18" charset="2"/>
              </a:rPr>
              <a:t></a:t>
            </a:r>
            <a:r>
              <a:rPr lang="en-US" dirty="0" smtClean="0">
                <a:sym typeface="Symbol" panose="05050102010706020507" pitchFamily="18" charset="2"/>
              </a:rPr>
              <a:t>rad </a:t>
            </a:r>
          </a:p>
          <a:p>
            <a:r>
              <a:rPr lang="en-US" dirty="0" smtClean="0">
                <a:sym typeface="Symbol" panose="05050102010706020507" pitchFamily="18" charset="2"/>
              </a:rPr>
              <a:t>(</a:t>
            </a:r>
            <a:r>
              <a:rPr lang="en-US" dirty="0" err="1" smtClean="0">
                <a:sym typeface="Symbol" panose="05050102010706020507" pitchFamily="18" charset="2"/>
              </a:rPr>
              <a:t>Shatilov</a:t>
            </a:r>
            <a:r>
              <a:rPr lang="en-US" dirty="0" smtClean="0">
                <a:sym typeface="Symbol" panose="05050102010706020507" pitchFamily="18" charset="2"/>
              </a:rPr>
              <a:t>) in opposite directions for e+ and e- </a:t>
            </a: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movement in the BPMs by </a:t>
            </a:r>
          </a:p>
          <a:p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 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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2 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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rad x 2.1m = 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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4.2 </a:t>
            </a:r>
            <a:r>
              <a:rPr lang="en-CH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</a:t>
            </a:r>
            <a:r>
              <a:rPr lang="en-US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m</a:t>
            </a:r>
          </a:p>
          <a:p>
            <a:r>
              <a:rPr lang="en-US" dirty="0" smtClean="0">
                <a:solidFill>
                  <a:srgbClr val="0070C0"/>
                </a:solidFill>
                <a:sym typeface="Symbol" panose="05050102010706020507" pitchFamily="18" charset="2"/>
              </a:rPr>
              <a:t>(x1000 demagnification due to optics)</a:t>
            </a:r>
          </a:p>
          <a:p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with a very specific pattern of movements</a:t>
            </a:r>
            <a:endParaRPr lang="en-US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75" name="Oval 74"/>
          <p:cNvSpPr/>
          <p:nvPr/>
        </p:nvSpPr>
        <p:spPr>
          <a:xfrm flipH="1">
            <a:off x="2113019" y="115949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Oval 75"/>
          <p:cNvSpPr/>
          <p:nvPr/>
        </p:nvSpPr>
        <p:spPr>
          <a:xfrm>
            <a:off x="10154236" y="1255335"/>
            <a:ext cx="47134" cy="75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Oval 76"/>
          <p:cNvSpPr/>
          <p:nvPr/>
        </p:nvSpPr>
        <p:spPr>
          <a:xfrm>
            <a:off x="2227867" y="5678073"/>
            <a:ext cx="47134" cy="75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Oval 77"/>
          <p:cNvSpPr/>
          <p:nvPr/>
        </p:nvSpPr>
        <p:spPr>
          <a:xfrm>
            <a:off x="10100820" y="5575957"/>
            <a:ext cx="47134" cy="75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Straight Arrow Connector 14"/>
          <p:cNvCxnSpPr>
            <a:stCxn id="28" idx="4"/>
          </p:cNvCxnSpPr>
          <p:nvPr/>
        </p:nvCxnSpPr>
        <p:spPr>
          <a:xfrm flipV="1">
            <a:off x="6296909" y="1111170"/>
            <a:ext cx="3865663" cy="2400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ChangeAspect="1"/>
          </p:cNvCxnSpPr>
          <p:nvPr/>
        </p:nvCxnSpPr>
        <p:spPr>
          <a:xfrm flipV="1">
            <a:off x="2210764" y="2673752"/>
            <a:ext cx="5798441" cy="28687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144586" y="1072068"/>
            <a:ext cx="47134" cy="754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Oval 68"/>
          <p:cNvSpPr/>
          <p:nvPr/>
        </p:nvSpPr>
        <p:spPr>
          <a:xfrm>
            <a:off x="2229422" y="5483956"/>
            <a:ext cx="47134" cy="754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Straight Arrow Connector 60"/>
          <p:cNvCxnSpPr>
            <a:stCxn id="27" idx="0"/>
          </p:cNvCxnSpPr>
          <p:nvPr/>
        </p:nvCxnSpPr>
        <p:spPr>
          <a:xfrm>
            <a:off x="6295338" y="3426368"/>
            <a:ext cx="3832510" cy="2337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27" idx="0"/>
          </p:cNvCxnSpPr>
          <p:nvPr/>
        </p:nvCxnSpPr>
        <p:spPr>
          <a:xfrm>
            <a:off x="2118167" y="1342663"/>
            <a:ext cx="4177171" cy="2083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0114321" y="5728357"/>
            <a:ext cx="47134" cy="75414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Oval 79"/>
          <p:cNvSpPr/>
          <p:nvPr/>
        </p:nvSpPr>
        <p:spPr>
          <a:xfrm>
            <a:off x="2094987" y="1308755"/>
            <a:ext cx="47134" cy="75414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Straight Connector 70"/>
          <p:cNvCxnSpPr>
            <a:cxnSpLocks noChangeAspect="1"/>
            <a:stCxn id="77" idx="0"/>
            <a:endCxn id="76" idx="2"/>
          </p:cNvCxnSpPr>
          <p:nvPr/>
        </p:nvCxnSpPr>
        <p:spPr>
          <a:xfrm flipV="1">
            <a:off x="2251434" y="1293041"/>
            <a:ext cx="7915362" cy="439200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75" idx="7"/>
            <a:endCxn id="78" idx="6"/>
          </p:cNvCxnSpPr>
          <p:nvPr/>
        </p:nvCxnSpPr>
        <p:spPr>
          <a:xfrm>
            <a:off x="2119714" y="1166192"/>
            <a:ext cx="8028240" cy="44474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576577" y="5370744"/>
            <a:ext cx="5103067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Vertical beam size at the IP: </a:t>
            </a:r>
            <a:r>
              <a:rPr lang="en-US" sz="2000" dirty="0" smtClean="0">
                <a:sym typeface="Symbol"/>
              </a:rPr>
              <a:t>35 nm (at Z pole)</a:t>
            </a:r>
            <a:r>
              <a:rPr lang="en-US" sz="2000" dirty="0" smtClean="0"/>
              <a:t>. Vertical offset of </a:t>
            </a:r>
            <a:r>
              <a:rPr lang="en-US" sz="2000" dirty="0" smtClean="0">
                <a:sym typeface="Symbol"/>
              </a:rPr>
              <a:t>0.1</a:t>
            </a:r>
            <a:r>
              <a:rPr lang="en-US" sz="2000" i="1" dirty="0" smtClean="0">
                <a:sym typeface="Symbol"/>
              </a:rPr>
              <a:t></a:t>
            </a:r>
            <a:r>
              <a:rPr lang="en-US" sz="2000" baseline="-25000" dirty="0" smtClean="0">
                <a:sym typeface="Symbol"/>
              </a:rPr>
              <a:t>y</a:t>
            </a:r>
            <a:r>
              <a:rPr lang="en-US" sz="2000" dirty="0" smtClean="0"/>
              <a:t> leads to additional orbit angles about </a:t>
            </a:r>
            <a:r>
              <a:rPr lang="en-US" sz="2000" dirty="0" smtClean="0">
                <a:sym typeface="Symbol"/>
              </a:rPr>
              <a:t>2 rad for the nominal bunch population 2.5E+11. </a:t>
            </a:r>
            <a:r>
              <a:rPr lang="en-US" sz="2000" b="1" i="1" dirty="0" smtClean="0">
                <a:solidFill>
                  <a:schemeClr val="accent6"/>
                </a:solidFill>
                <a:sym typeface="Symbol"/>
              </a:rPr>
              <a:t>(D. </a:t>
            </a:r>
            <a:r>
              <a:rPr lang="en-US" sz="2000" b="1" i="1" dirty="0" err="1" smtClean="0">
                <a:solidFill>
                  <a:schemeClr val="accent6"/>
                </a:solidFill>
                <a:sym typeface="Symbol"/>
              </a:rPr>
              <a:t>Shatilov</a:t>
            </a:r>
            <a:r>
              <a:rPr lang="en-US" sz="2000" b="1" i="1" dirty="0" smtClean="0">
                <a:solidFill>
                  <a:schemeClr val="accent6"/>
                </a:solidFill>
                <a:sym typeface="Symbol"/>
              </a:rPr>
              <a:t>, simulation)</a:t>
            </a:r>
            <a:endParaRPr lang="ru-RU" sz="2000" b="1" i="1" dirty="0">
              <a:solidFill>
                <a:schemeClr val="accent6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359342" y="1018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4.2 </a:t>
            </a:r>
            <a:r>
              <a:rPr lang="en-CH" dirty="0">
                <a:sym typeface="Symbol" panose="05050102010706020507" pitchFamily="18" charset="2"/>
              </a:rPr>
              <a:t></a:t>
            </a:r>
            <a:r>
              <a:rPr lang="en-US" dirty="0">
                <a:sym typeface="Symbol" panose="05050102010706020507" pitchFamily="18" charset="2"/>
              </a:rPr>
              <a:t>m</a:t>
            </a:r>
            <a:r>
              <a:rPr lang="fr-FR" dirty="0" smtClean="0"/>
              <a:t> </a:t>
            </a:r>
            <a:endParaRPr lang="fr-FR" dirty="0"/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0289894" y="1041719"/>
            <a:ext cx="0" cy="25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2120097" y="5453603"/>
            <a:ext cx="0" cy="25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10291822" y="5592502"/>
            <a:ext cx="0" cy="2520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948399" y="1149750"/>
            <a:ext cx="0" cy="2520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648446" y="300942"/>
            <a:ext cx="2146293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COLLISION OFFSET</a:t>
            </a:r>
            <a:endParaRPr lang="fr-FR" sz="2000" b="1" dirty="0"/>
          </a:p>
        </p:txBody>
      </p:sp>
      <p:sp>
        <p:nvSpPr>
          <p:cNvPr id="99" name="Arc 98"/>
          <p:cNvSpPr/>
          <p:nvPr/>
        </p:nvSpPr>
        <p:spPr>
          <a:xfrm>
            <a:off x="7789761" y="2569580"/>
            <a:ext cx="115747" cy="277793"/>
          </a:xfrm>
          <a:prstGeom prst="arc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TextBox 99"/>
          <p:cNvSpPr txBox="1"/>
          <p:nvPr/>
        </p:nvSpPr>
        <p:spPr>
          <a:xfrm>
            <a:off x="7986531" y="2523281"/>
            <a:ext cx="74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CH" dirty="0" smtClean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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rad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74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05158" y="2821605"/>
            <a:ext cx="2999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Verify</a:t>
            </a:r>
            <a:r>
              <a:rPr lang="fr-CH" dirty="0" smtClean="0"/>
              <a:t> </a:t>
            </a:r>
            <a:r>
              <a:rPr lang="fr-CH" dirty="0" err="1" smtClean="0"/>
              <a:t>colliding</a:t>
            </a:r>
            <a:r>
              <a:rPr lang="fr-CH" dirty="0" smtClean="0"/>
              <a:t> </a:t>
            </a:r>
            <a:r>
              <a:rPr lang="fr-CH" dirty="0" err="1" smtClean="0"/>
              <a:t>bunches</a:t>
            </a:r>
            <a:r>
              <a:rPr lang="fr-CH" dirty="0" smtClean="0"/>
              <a:t> vs </a:t>
            </a:r>
          </a:p>
          <a:p>
            <a:r>
              <a:rPr lang="fr-CH" dirty="0" smtClean="0"/>
              <a:t>Non-</a:t>
            </a:r>
            <a:r>
              <a:rPr lang="fr-CH" dirty="0" err="1" smtClean="0"/>
              <a:t>colliding</a:t>
            </a:r>
            <a:r>
              <a:rPr lang="fr-CH" dirty="0"/>
              <a:t> </a:t>
            </a:r>
            <a:r>
              <a:rPr lang="fr-CH" dirty="0" smtClean="0"/>
              <a:t>(pilot) </a:t>
            </a:r>
            <a:r>
              <a:rPr lang="fr-CH" dirty="0" err="1" smtClean="0"/>
              <a:t>bunches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75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6079" y="101600"/>
            <a:ext cx="6188737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EW </a:t>
            </a:r>
            <a:r>
              <a:rPr lang="fr-FR" sz="3600" b="1" dirty="0" err="1" smtClean="0"/>
              <a:t>Precision</a:t>
            </a:r>
            <a:r>
              <a:rPr lang="fr-FR" sz="3600" b="1" dirty="0" smtClean="0"/>
              <a:t>  - Conclusions</a:t>
            </a:r>
            <a:endParaRPr lang="fr-F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800" y="1188720"/>
            <a:ext cx="115284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Electroweak</a:t>
            </a:r>
            <a:r>
              <a:rPr lang="fr-FR" dirty="0" smtClean="0"/>
              <a:t> programme at the Future </a:t>
            </a:r>
            <a:r>
              <a:rPr lang="fr-FR" dirty="0" err="1" smtClean="0"/>
              <a:t>Higgs</a:t>
            </a:r>
            <a:r>
              <a:rPr lang="fr-FR" dirty="0" smtClean="0"/>
              <a:t>/</a:t>
            </a:r>
            <a:r>
              <a:rPr lang="fr-FR" dirty="0" err="1" smtClean="0"/>
              <a:t>Electroweak</a:t>
            </a:r>
            <a:r>
              <a:rPr lang="fr-FR" dirty="0" smtClean="0"/>
              <a:t>/top </a:t>
            </a:r>
            <a:r>
              <a:rPr lang="fr-FR" dirty="0" err="1" smtClean="0"/>
              <a:t>factories</a:t>
            </a:r>
            <a:r>
              <a:rPr lang="fr-FR" dirty="0" smtClean="0"/>
              <a:t> 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stunningly</a:t>
            </a:r>
            <a:r>
              <a:rPr lang="fr-FR" dirty="0" smtClean="0"/>
              <a:t> </a:t>
            </a:r>
            <a:r>
              <a:rPr lang="fr-FR" dirty="0" err="1" smtClean="0"/>
              <a:t>precise</a:t>
            </a:r>
            <a:r>
              <a:rPr lang="fr-FR" dirty="0" smtClean="0"/>
              <a:t> and effective </a:t>
            </a:r>
            <a:r>
              <a:rPr lang="fr-FR" dirty="0" err="1" smtClean="0"/>
              <a:t>search</a:t>
            </a:r>
            <a:r>
              <a:rPr lang="fr-FR" dirty="0" smtClean="0"/>
              <a:t> for </a:t>
            </a:r>
          </a:p>
          <a:p>
            <a:r>
              <a:rPr lang="fr-FR" dirty="0" smtClean="0"/>
              <a:t>the existence of new </a:t>
            </a:r>
            <a:r>
              <a:rPr lang="fr-FR" dirty="0" err="1" smtClean="0"/>
              <a:t>particles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SM </a:t>
            </a:r>
            <a:r>
              <a:rPr lang="fr-FR" dirty="0" err="1" smtClean="0"/>
              <a:t>couplings</a:t>
            </a:r>
            <a:r>
              <a:rPr lang="fr-FR" dirty="0"/>
              <a:t> </a:t>
            </a:r>
            <a:r>
              <a:rPr lang="fr-FR" dirty="0" smtClean="0"/>
              <a:t>or </a:t>
            </a:r>
            <a:r>
              <a:rPr lang="fr-FR" dirty="0" err="1" smtClean="0"/>
              <a:t>mixing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SM (esp neutrinos) at the </a:t>
            </a:r>
            <a:r>
              <a:rPr lang="fr-FR" dirty="0" err="1" smtClean="0"/>
              <a:t>level</a:t>
            </a:r>
            <a:r>
              <a:rPr lang="fr-FR" dirty="0" smtClean="0"/>
              <a:t> of 10</a:t>
            </a:r>
            <a:r>
              <a:rPr lang="fr-FR" baseline="30000" dirty="0" smtClean="0"/>
              <a:t>-5</a:t>
            </a:r>
            <a:endParaRPr lang="fr-FR" dirty="0"/>
          </a:p>
          <a:p>
            <a:r>
              <a:rPr lang="fr-FR" dirty="0" err="1" smtClean="0"/>
              <a:t>any</a:t>
            </a:r>
            <a:r>
              <a:rPr lang="fr-FR" dirty="0" smtClean="0"/>
              <a:t> </a:t>
            </a:r>
            <a:r>
              <a:rPr lang="fr-FR" dirty="0"/>
              <a:t>new </a:t>
            </a:r>
            <a:r>
              <a:rPr lang="fr-FR" dirty="0" err="1"/>
              <a:t>significant</a:t>
            </a:r>
            <a:r>
              <a:rPr lang="fr-FR" dirty="0"/>
              <a:t> signal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discovery</a:t>
            </a:r>
            <a:r>
              <a:rPr lang="fr-FR" dirty="0"/>
              <a:t>. </a:t>
            </a:r>
          </a:p>
          <a:p>
            <a:endParaRPr lang="fr-FR" dirty="0" smtClean="0"/>
          </a:p>
          <a:p>
            <a:r>
              <a:rPr lang="fr-FR" b="1" dirty="0" err="1"/>
              <a:t>Precision</a:t>
            </a:r>
            <a:r>
              <a:rPr lang="fr-FR" b="1" dirty="0"/>
              <a:t> = </a:t>
            </a:r>
            <a:r>
              <a:rPr lang="fr-FR" b="1" dirty="0" err="1"/>
              <a:t>discovery</a:t>
            </a:r>
            <a:r>
              <a:rPr lang="fr-FR" b="1" dirty="0"/>
              <a:t> </a:t>
            </a:r>
            <a:r>
              <a:rPr lang="fr-FR" b="1" dirty="0" err="1"/>
              <a:t>potential</a:t>
            </a:r>
            <a:r>
              <a:rPr lang="fr-FR" b="1" dirty="0"/>
              <a:t>!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r>
              <a:rPr lang="fr-FR" dirty="0" smtClean="0"/>
              <a:t>-- </a:t>
            </a:r>
            <a:r>
              <a:rPr lang="fr-FR" dirty="0" err="1" smtClean="0"/>
              <a:t>from</a:t>
            </a:r>
            <a:r>
              <a:rPr lang="fr-FR" dirty="0" smtClean="0"/>
              <a:t> 1 to 3 </a:t>
            </a:r>
            <a:r>
              <a:rPr lang="fr-FR" dirty="0" err="1" smtClean="0"/>
              <a:t>orders</a:t>
            </a:r>
            <a:r>
              <a:rPr lang="fr-FR" dirty="0" smtClean="0"/>
              <a:t> of magnitude </a:t>
            </a:r>
            <a:r>
              <a:rPr lang="fr-FR" dirty="0" err="1" smtClean="0"/>
              <a:t>improvements</a:t>
            </a:r>
            <a:r>
              <a:rPr lang="fr-FR" dirty="0" smtClean="0"/>
              <a:t> in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r>
              <a:rPr lang="fr-FR" dirty="0" smtClean="0"/>
              <a:t>, over a large </a:t>
            </a:r>
            <a:r>
              <a:rPr lang="fr-FR" dirty="0" err="1" smtClean="0"/>
              <a:t>number</a:t>
            </a:r>
            <a:r>
              <a:rPr lang="fr-FR" dirty="0" smtClean="0"/>
              <a:t> of observables.</a:t>
            </a:r>
          </a:p>
          <a:p>
            <a:endParaRPr lang="fr-FR" dirty="0"/>
          </a:p>
          <a:p>
            <a:r>
              <a:rPr lang="fr-FR" dirty="0" smtClean="0"/>
              <a:t>-- the full exploitation of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capabilities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require</a:t>
            </a:r>
            <a:r>
              <a:rPr lang="fr-FR" dirty="0" smtClean="0"/>
              <a:t> </a:t>
            </a:r>
            <a:r>
              <a:rPr lang="fr-FR" dirty="0" err="1" smtClean="0"/>
              <a:t>creativity</a:t>
            </a:r>
            <a:r>
              <a:rPr lang="fr-FR" dirty="0" smtClean="0"/>
              <a:t> for detector design and </a:t>
            </a:r>
            <a:r>
              <a:rPr lang="fr-FR" dirty="0" err="1" smtClean="0"/>
              <a:t>accelerator</a:t>
            </a:r>
            <a:r>
              <a:rPr lang="fr-FR" dirty="0" smtClean="0"/>
              <a:t> </a:t>
            </a:r>
            <a:r>
              <a:rPr lang="fr-FR" dirty="0" err="1" smtClean="0"/>
              <a:t>operations</a:t>
            </a:r>
            <a:r>
              <a:rPr lang="fr-FR" dirty="0" smtClean="0"/>
              <a:t>, </a:t>
            </a:r>
          </a:p>
          <a:p>
            <a:r>
              <a:rPr lang="fr-FR" dirty="0" smtClean="0"/>
              <a:t>and a </a:t>
            </a:r>
            <a:r>
              <a:rPr lang="fr-FR" dirty="0" err="1" smtClean="0"/>
              <a:t>coordinated</a:t>
            </a:r>
            <a:r>
              <a:rPr lang="fr-FR" dirty="0" smtClean="0"/>
              <a:t> </a:t>
            </a:r>
            <a:r>
              <a:rPr lang="fr-FR" dirty="0" err="1" smtClean="0"/>
              <a:t>campaign</a:t>
            </a:r>
            <a:r>
              <a:rPr lang="fr-FR" dirty="0" smtClean="0"/>
              <a:t> of </a:t>
            </a:r>
            <a:r>
              <a:rPr lang="fr-FR" dirty="0" err="1" smtClean="0"/>
              <a:t>measurements</a:t>
            </a:r>
            <a:r>
              <a:rPr lang="fr-FR" dirty="0" smtClean="0"/>
              <a:t> (noise </a:t>
            </a:r>
            <a:r>
              <a:rPr lang="fr-FR" dirty="0" err="1" smtClean="0"/>
              <a:t>parameters</a:t>
            </a:r>
            <a:r>
              <a:rPr lang="fr-FR" dirty="0" smtClean="0"/>
              <a:t>, </a:t>
            </a:r>
            <a:r>
              <a:rPr lang="fr-FR" dirty="0" err="1" smtClean="0"/>
              <a:t>ancillary</a:t>
            </a:r>
            <a:r>
              <a:rPr lang="fr-FR" dirty="0" smtClean="0"/>
              <a:t> </a:t>
            </a:r>
            <a:r>
              <a:rPr lang="fr-FR" dirty="0" err="1" smtClean="0"/>
              <a:t>measaurements</a:t>
            </a:r>
            <a:r>
              <a:rPr lang="fr-FR" dirty="0" smtClean="0"/>
              <a:t>) </a:t>
            </a:r>
          </a:p>
          <a:p>
            <a:endParaRPr lang="fr-FR" dirty="0" smtClean="0"/>
          </a:p>
          <a:p>
            <a:r>
              <a:rPr lang="fr-FR" dirty="0" smtClean="0"/>
              <a:t>-- </a:t>
            </a:r>
            <a:r>
              <a:rPr lang="fr-FR" dirty="0" err="1" smtClean="0"/>
              <a:t>Matching</a:t>
            </a:r>
            <a:r>
              <a:rPr lang="fr-FR" dirty="0" smtClean="0"/>
              <a:t> the </a:t>
            </a:r>
            <a:r>
              <a:rPr lang="fr-FR" dirty="0" err="1" smtClean="0"/>
              <a:t>mind</a:t>
            </a:r>
            <a:r>
              <a:rPr lang="fr-FR" dirty="0" err="1"/>
              <a:t>-</a:t>
            </a:r>
            <a:r>
              <a:rPr lang="fr-FR" dirty="0" err="1" smtClean="0"/>
              <a:t>boggling</a:t>
            </a:r>
            <a:r>
              <a:rPr lang="fr-FR" dirty="0" smtClean="0"/>
              <a:t> </a:t>
            </a:r>
            <a:r>
              <a:rPr lang="fr-FR" dirty="0" err="1" smtClean="0"/>
              <a:t>statistical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r>
              <a:rPr lang="fr-FR" dirty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systematics</a:t>
            </a:r>
            <a:r>
              <a:rPr lang="fr-FR" dirty="0" smtClean="0"/>
              <a:t> and </a:t>
            </a:r>
            <a:r>
              <a:rPr lang="fr-FR" dirty="0" err="1" smtClean="0"/>
              <a:t>theoretical</a:t>
            </a:r>
            <a:r>
              <a:rPr lang="fr-FR" dirty="0" smtClean="0"/>
              <a:t> </a:t>
            </a:r>
            <a:r>
              <a:rPr lang="fr-FR" dirty="0" err="1" smtClean="0"/>
              <a:t>accuracy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require</a:t>
            </a:r>
            <a:r>
              <a:rPr lang="fr-FR" dirty="0" smtClean="0"/>
              <a:t> </a:t>
            </a:r>
          </a:p>
          <a:p>
            <a:r>
              <a:rPr lang="fr-FR" dirty="0" smtClean="0"/>
              <a:t>a large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clever</a:t>
            </a:r>
            <a:r>
              <a:rPr lang="fr-FR" dirty="0" smtClean="0"/>
              <a:t> tricks and </a:t>
            </a:r>
            <a:r>
              <a:rPr lang="fr-FR" dirty="0" err="1" smtClean="0"/>
              <a:t>careful</a:t>
            </a:r>
            <a:r>
              <a:rPr lang="fr-FR" dirty="0" smtClean="0"/>
              <a:t> </a:t>
            </a:r>
            <a:r>
              <a:rPr lang="fr-FR" dirty="0" err="1" smtClean="0"/>
              <a:t>methodology</a:t>
            </a:r>
            <a:r>
              <a:rPr lang="fr-FR" dirty="0" smtClean="0"/>
              <a:t> </a:t>
            </a:r>
          </a:p>
          <a:p>
            <a:r>
              <a:rPr lang="fr-FR" dirty="0"/>
              <a:t> </a:t>
            </a:r>
            <a:r>
              <a:rPr lang="fr-FR" dirty="0" smtClean="0"/>
              <a:t>            -- a </a:t>
            </a:r>
            <a:r>
              <a:rPr lang="fr-FR" dirty="0" err="1" smtClean="0"/>
              <a:t>great</a:t>
            </a:r>
            <a:r>
              <a:rPr lang="fr-FR" dirty="0" smtClean="0"/>
              <a:t> </a:t>
            </a:r>
            <a:r>
              <a:rPr lang="fr-FR" dirty="0" err="1" smtClean="0"/>
              <a:t>opportunity</a:t>
            </a:r>
            <a:r>
              <a:rPr lang="fr-FR" dirty="0" smtClean="0"/>
              <a:t> for </a:t>
            </a:r>
            <a:r>
              <a:rPr lang="fr-FR" dirty="0" err="1" smtClean="0"/>
              <a:t>early</a:t>
            </a:r>
            <a:r>
              <a:rPr lang="fr-FR" dirty="0" smtClean="0"/>
              <a:t> carrier </a:t>
            </a:r>
            <a:r>
              <a:rPr lang="fr-FR" dirty="0" err="1" smtClean="0"/>
              <a:t>scientists</a:t>
            </a:r>
            <a:r>
              <a:rPr lang="fr-FR" dirty="0" smtClean="0"/>
              <a:t> (</a:t>
            </a:r>
            <a:r>
              <a:rPr lang="fr-FR" dirty="0" err="1" smtClean="0"/>
              <a:t>acc</a:t>
            </a:r>
            <a:r>
              <a:rPr lang="fr-FR" dirty="0" smtClean="0"/>
              <a:t>. </a:t>
            </a:r>
            <a:r>
              <a:rPr lang="fr-FR" dirty="0" err="1" smtClean="0"/>
              <a:t>exp</a:t>
            </a:r>
            <a:r>
              <a:rPr lang="fr-FR" dirty="0" smtClean="0"/>
              <a:t>. and th. </a:t>
            </a:r>
            <a:r>
              <a:rPr lang="fr-FR" dirty="0" err="1" smtClean="0"/>
              <a:t>alike</a:t>
            </a:r>
            <a:r>
              <a:rPr lang="fr-FR" dirty="0" smtClean="0"/>
              <a:t>) to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-- have fun! </a:t>
            </a:r>
            <a:br>
              <a:rPr lang="fr-FR" dirty="0" smtClean="0"/>
            </a:br>
            <a:r>
              <a:rPr lang="fr-FR" dirty="0" smtClean="0"/>
              <a:t>                    -- </a:t>
            </a:r>
            <a:r>
              <a:rPr lang="fr-FR" dirty="0" err="1" smtClean="0"/>
              <a:t>make</a:t>
            </a:r>
            <a:r>
              <a:rPr lang="fr-FR" dirty="0" smtClean="0"/>
              <a:t> a </a:t>
            </a:r>
            <a:r>
              <a:rPr lang="fr-FR" dirty="0" err="1" smtClean="0"/>
              <a:t>name</a:t>
            </a:r>
            <a:r>
              <a:rPr lang="fr-FR" dirty="0" smtClean="0"/>
              <a:t> for </a:t>
            </a:r>
            <a:r>
              <a:rPr lang="fr-FR" dirty="0" err="1" smtClean="0"/>
              <a:t>themselves</a:t>
            </a:r>
            <a:r>
              <a:rPr lang="fr-FR" dirty="0" smtClean="0"/>
              <a:t> and </a:t>
            </a:r>
            <a:r>
              <a:rPr lang="fr-FR" dirty="0" err="1" smtClean="0"/>
              <a:t>produde</a:t>
            </a:r>
            <a:r>
              <a:rPr lang="fr-FR" dirty="0" smtClean="0"/>
              <a:t> or </a:t>
            </a:r>
            <a:r>
              <a:rPr lang="fr-FR" dirty="0" err="1" smtClean="0"/>
              <a:t>contribute</a:t>
            </a:r>
            <a:r>
              <a:rPr lang="fr-FR" dirty="0" smtClean="0"/>
              <a:t> to original contributions.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385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76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0050" y="223734"/>
            <a:ext cx="461658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NEUTRINOS -- conclusions</a:t>
            </a:r>
            <a:endParaRPr lang="fr-FR" sz="3200" b="1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943582" y="1731523"/>
            <a:ext cx="109144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The impact of the neutrinos </a:t>
            </a:r>
            <a:r>
              <a:rPr lang="fr-FR" dirty="0" err="1" smtClean="0"/>
              <a:t>having</a:t>
            </a:r>
            <a:r>
              <a:rPr lang="fr-FR" dirty="0" smtClean="0"/>
              <a:t> masses </a:t>
            </a:r>
            <a:r>
              <a:rPr lang="fr-FR" dirty="0" err="1" smtClean="0"/>
              <a:t>is</a:t>
            </a:r>
            <a:r>
              <a:rPr lang="fr-FR" dirty="0" smtClean="0"/>
              <a:t> (in the </a:t>
            </a:r>
            <a:r>
              <a:rPr lang="fr-FR" dirty="0" err="1" smtClean="0"/>
              <a:t>simplest</a:t>
            </a:r>
            <a:r>
              <a:rPr lang="fr-FR" dirty="0" smtClean="0"/>
              <a:t> </a:t>
            </a:r>
            <a:r>
              <a:rPr lang="fr-FR" dirty="0" err="1" smtClean="0"/>
              <a:t>see-saw</a:t>
            </a:r>
            <a:r>
              <a:rPr lang="fr-FR" dirty="0" smtClean="0"/>
              <a:t> type I)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either</a:t>
            </a:r>
            <a:r>
              <a:rPr lang="fr-FR" dirty="0" smtClean="0"/>
              <a:t> or </a:t>
            </a:r>
            <a:r>
              <a:rPr lang="fr-FR" dirty="0" err="1" smtClean="0"/>
              <a:t>both</a:t>
            </a:r>
            <a:r>
              <a:rPr lang="fr-FR" dirty="0" smtClean="0"/>
              <a:t> </a:t>
            </a:r>
          </a:p>
          <a:p>
            <a:r>
              <a:rPr lang="fr-FR" dirty="0" smtClean="0"/>
              <a:t>-- a </a:t>
            </a:r>
            <a:r>
              <a:rPr lang="fr-FR" dirty="0" err="1" smtClean="0"/>
              <a:t>very</a:t>
            </a:r>
            <a:r>
              <a:rPr lang="fr-FR" dirty="0" smtClean="0"/>
              <a:t> rare </a:t>
            </a:r>
            <a:r>
              <a:rPr lang="fr-FR" dirty="0" err="1" smtClean="0"/>
              <a:t>process</a:t>
            </a:r>
            <a:r>
              <a:rPr lang="fr-FR" dirty="0" smtClean="0"/>
              <a:t> : </a:t>
            </a:r>
            <a:r>
              <a:rPr lang="fr-FR" dirty="0" err="1" smtClean="0"/>
              <a:t>e.g</a:t>
            </a:r>
            <a:r>
              <a:rPr lang="fr-FR" dirty="0" smtClean="0"/>
              <a:t>. if light neutrino masses are ~50 </a:t>
            </a:r>
            <a:r>
              <a:rPr lang="fr-FR" dirty="0" err="1" smtClean="0"/>
              <a:t>meV</a:t>
            </a:r>
            <a:r>
              <a:rPr lang="fr-FR" dirty="0" smtClean="0"/>
              <a:t>, a HNL of 50 </a:t>
            </a:r>
            <a:r>
              <a:rPr lang="fr-FR" dirty="0" err="1" smtClean="0"/>
              <a:t>GeV</a:t>
            </a:r>
            <a:r>
              <a:rPr lang="fr-FR" dirty="0" smtClean="0"/>
              <a:t> has a </a:t>
            </a:r>
            <a:r>
              <a:rPr lang="fr-FR" dirty="0" err="1" smtClean="0"/>
              <a:t>mixing</a:t>
            </a:r>
            <a:r>
              <a:rPr lang="fr-FR" dirty="0" smtClean="0"/>
              <a:t> of 10</a:t>
            </a:r>
            <a:r>
              <a:rPr lang="fr-FR" baseline="30000" dirty="0" smtClean="0"/>
              <a:t>-12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expect only very few events in an </a:t>
            </a:r>
            <a:r>
              <a:rPr lang="en-US" dirty="0" err="1" smtClean="0">
                <a:sym typeface="Wingdings" panose="05000000000000000000" pitchFamily="2" charset="2"/>
              </a:rPr>
              <a:t>TeraZ</a:t>
            </a:r>
            <a:r>
              <a:rPr lang="en-US" dirty="0" smtClean="0">
                <a:sym typeface="Wingdings" panose="05000000000000000000" pitchFamily="2" charset="2"/>
              </a:rPr>
              <a:t> exposure of </a:t>
            </a:r>
            <a:r>
              <a:rPr lang="fr-FR" dirty="0" smtClean="0"/>
              <a:t>  FCC (9 10</a:t>
            </a:r>
            <a:r>
              <a:rPr lang="fr-FR" baseline="30000" dirty="0" smtClean="0"/>
              <a:t>12</a:t>
            </a:r>
            <a:r>
              <a:rPr lang="fr-FR" dirty="0" smtClean="0"/>
              <a:t> Z </a:t>
            </a:r>
            <a:r>
              <a:rPr lang="fr-FR" dirty="0" err="1" smtClean="0"/>
              <a:t>produced</a:t>
            </a:r>
            <a:r>
              <a:rPr lang="fr-FR" dirty="0" smtClean="0"/>
              <a:t>)</a:t>
            </a:r>
          </a:p>
          <a:p>
            <a:endParaRPr lang="fr-FR" dirty="0" smtClean="0"/>
          </a:p>
          <a:p>
            <a:r>
              <a:rPr lang="fr-FR" dirty="0" smtClean="0"/>
              <a:t>-- or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: the </a:t>
            </a:r>
            <a:r>
              <a:rPr lang="fr-FR" dirty="0" err="1" smtClean="0"/>
              <a:t>experiments</a:t>
            </a:r>
            <a:r>
              <a:rPr lang="fr-FR" dirty="0" smtClean="0"/>
              <a:t> </a:t>
            </a:r>
            <a:r>
              <a:rPr lang="fr-FR" dirty="0" err="1" smtClean="0"/>
              <a:t>today</a:t>
            </a:r>
            <a:r>
              <a:rPr lang="fr-FR" dirty="0" smtClean="0"/>
              <a:t> are sensitive at the 10</a:t>
            </a:r>
            <a:r>
              <a:rPr lang="fr-FR" baseline="30000" dirty="0" smtClean="0"/>
              <a:t>-3</a:t>
            </a:r>
            <a:r>
              <a:rPr lang="fr-FR" dirty="0" smtClean="0"/>
              <a:t>level.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improved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 at FCC the </a:t>
            </a:r>
            <a:r>
              <a:rPr lang="fr-FR" dirty="0" err="1" smtClean="0"/>
              <a:t>limits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 </a:t>
            </a:r>
            <a:r>
              <a:rPr lang="fr-FR" dirty="0" err="1" smtClean="0"/>
              <a:t>improved</a:t>
            </a:r>
            <a:r>
              <a:rPr lang="fr-FR" dirty="0" smtClean="0"/>
              <a:t> to 10</a:t>
            </a:r>
            <a:r>
              <a:rPr lang="fr-FR" baseline="30000" dirty="0" smtClean="0"/>
              <a:t>-5 </a:t>
            </a:r>
            <a:r>
              <a:rPr lang="fr-FR" dirty="0" smtClean="0"/>
              <a:t> for </a:t>
            </a:r>
            <a:r>
              <a:rPr lang="en-CH" dirty="0" smtClean="0">
                <a:sym typeface="Symbol" panose="05050102010706020507" pitchFamily="18" charset="2"/>
              </a:rPr>
              <a:t></a:t>
            </a:r>
            <a:r>
              <a:rPr lang="en-US" baseline="-25000" dirty="0" smtClean="0">
                <a:sym typeface="Symbol" panose="05050102010706020507" pitchFamily="18" charset="2"/>
              </a:rPr>
              <a:t>e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CH" dirty="0" smtClean="0">
                <a:sym typeface="Symbol" panose="05050102010706020507" pitchFamily="18" charset="2"/>
              </a:rPr>
              <a:t></a:t>
            </a:r>
            <a:r>
              <a:rPr lang="en-CH" baseline="-25000" dirty="0" smtClean="0">
                <a:sym typeface="Symbol" panose="05050102010706020507" pitchFamily="18" charset="2"/>
              </a:rPr>
              <a:t></a:t>
            </a:r>
            <a:r>
              <a:rPr lang="en-US" dirty="0" smtClean="0">
                <a:sym typeface="Symbol" panose="05050102010706020507" pitchFamily="18" charset="2"/>
              </a:rPr>
              <a:t> and, thanks to the tau lifetime measurement, </a:t>
            </a:r>
            <a:r>
              <a:rPr lang="en-CH" dirty="0" smtClean="0">
                <a:sym typeface="Symbol" panose="05050102010706020507" pitchFamily="18" charset="2"/>
              </a:rPr>
              <a:t></a:t>
            </a:r>
            <a:r>
              <a:rPr lang="en-CH" baseline="-25000" dirty="0" smtClean="0">
                <a:sym typeface="Symbol" panose="05050102010706020507" pitchFamily="18" charset="2"/>
              </a:rPr>
              <a:t></a:t>
            </a:r>
            <a:endParaRPr lang="en-US" baseline="-25000" dirty="0" smtClean="0">
              <a:sym typeface="Symbol" panose="05050102010706020507" pitchFamily="18" charset="2"/>
            </a:endParaRPr>
          </a:p>
          <a:p>
            <a:endParaRPr lang="en-US" baseline="-25000" dirty="0">
              <a:sym typeface="Symbol" panose="05050102010706020507" pitchFamily="18" charset="2"/>
            </a:endParaRPr>
          </a:p>
          <a:p>
            <a:r>
              <a:rPr lang="fr-FR" dirty="0" err="1"/>
              <a:t>Mixing</a:t>
            </a:r>
            <a:r>
              <a:rPr lang="fr-FR" dirty="0"/>
              <a:t> angles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somewhat</a:t>
            </a:r>
            <a:r>
              <a:rPr lang="fr-FR" dirty="0"/>
              <a:t> </a:t>
            </a:r>
            <a:r>
              <a:rPr lang="fr-FR" dirty="0" err="1"/>
              <a:t>larger</a:t>
            </a:r>
            <a:r>
              <a:rPr lang="fr-FR" dirty="0"/>
              <a:t>, </a:t>
            </a:r>
            <a:r>
              <a:rPr lang="fr-FR" dirty="0" err="1"/>
              <a:t>see</a:t>
            </a:r>
            <a:r>
              <a:rPr lang="fr-FR" dirty="0"/>
              <a:t> S. </a:t>
            </a:r>
            <a:r>
              <a:rPr lang="fr-FR" dirty="0" err="1"/>
              <a:t>Antuschs</a:t>
            </a:r>
            <a:r>
              <a:rPr lang="fr-FR" dirty="0"/>
              <a:t> talk, and </a:t>
            </a:r>
            <a:r>
              <a:rPr lang="fr-FR" dirty="0" err="1"/>
              <a:t>statistics</a:t>
            </a:r>
            <a:r>
              <a:rPr lang="fr-FR" dirty="0"/>
              <a:t> of up to 10</a:t>
            </a:r>
            <a:r>
              <a:rPr lang="fr-FR" baseline="30000" dirty="0"/>
              <a:t>6</a:t>
            </a:r>
            <a:r>
              <a:rPr lang="fr-FR" dirty="0"/>
              <a:t> </a:t>
            </a:r>
            <a:r>
              <a:rPr lang="fr-FR" dirty="0" err="1"/>
              <a:t>HNLs</a:t>
            </a:r>
            <a:r>
              <a:rPr lang="fr-FR" dirty="0"/>
              <a:t> </a:t>
            </a:r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excluded</a:t>
            </a:r>
            <a:r>
              <a:rPr lang="fr-FR" dirty="0"/>
              <a:t>.</a:t>
            </a:r>
          </a:p>
          <a:p>
            <a:r>
              <a:rPr lang="fr-FR" dirty="0" err="1"/>
              <a:t>Other</a:t>
            </a:r>
            <a:r>
              <a:rPr lang="fr-FR" dirty="0"/>
              <a:t> more </a:t>
            </a:r>
            <a:r>
              <a:rPr lang="fr-FR" dirty="0" err="1"/>
              <a:t>complicated</a:t>
            </a:r>
            <a:r>
              <a:rPr lang="fr-FR" dirty="0"/>
              <a:t> </a:t>
            </a:r>
            <a:r>
              <a:rPr lang="fr-FR" dirty="0" err="1"/>
              <a:t>schemes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built</a:t>
            </a:r>
            <a:r>
              <a:rPr lang="fr-FR" dirty="0"/>
              <a:t> to </a:t>
            </a:r>
            <a:r>
              <a:rPr lang="fr-FR" dirty="0" err="1"/>
              <a:t>increase</a:t>
            </a:r>
            <a:r>
              <a:rPr lang="fr-FR" dirty="0"/>
              <a:t> the chances of observation (but </a:t>
            </a:r>
            <a:r>
              <a:rPr lang="fr-FR" dirty="0" err="1"/>
              <a:t>less</a:t>
            </a:r>
            <a:r>
              <a:rPr lang="fr-FR" dirty="0"/>
              <a:t> ‘</a:t>
            </a:r>
            <a:r>
              <a:rPr lang="fr-FR" dirty="0" err="1"/>
              <a:t>natural</a:t>
            </a:r>
            <a:r>
              <a:rPr lang="fr-FR" dirty="0" smtClean="0"/>
              <a:t>’)</a:t>
            </a:r>
            <a:endParaRPr lang="en-US" dirty="0" smtClean="0">
              <a:sym typeface="Symbol" panose="05050102010706020507" pitchFamily="18" charset="2"/>
            </a:endParaRP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fr-FR" dirty="0" smtClean="0"/>
              <a:t>-- the neutrinos are the </a:t>
            </a:r>
            <a:r>
              <a:rPr lang="fr-FR" dirty="0" err="1" smtClean="0"/>
              <a:t>only</a:t>
            </a:r>
            <a:r>
              <a:rPr lang="fr-FR" dirty="0" smtClean="0"/>
              <a:t> fermions for </a:t>
            </a:r>
            <a:r>
              <a:rPr lang="fr-FR" dirty="0" err="1" smtClean="0"/>
              <a:t>which</a:t>
            </a:r>
            <a:r>
              <a:rPr lang="fr-FR" dirty="0" smtClean="0"/>
              <a:t> the </a:t>
            </a:r>
            <a:r>
              <a:rPr lang="fr-FR" dirty="0" err="1" smtClean="0"/>
              <a:t>Yukawa</a:t>
            </a:r>
            <a:r>
              <a:rPr lang="fr-FR" dirty="0" smtClean="0"/>
              <a:t> </a:t>
            </a:r>
            <a:r>
              <a:rPr lang="fr-FR" dirty="0" err="1" smtClean="0"/>
              <a:t>coupling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not the mass </a:t>
            </a:r>
            <a:br>
              <a:rPr lang="fr-FR" dirty="0" smtClean="0"/>
            </a:br>
            <a:r>
              <a:rPr lang="fr-FR" dirty="0" smtClean="0"/>
              <a:t>The Dirac mass in the case of a 50 </a:t>
            </a:r>
            <a:r>
              <a:rPr lang="fr-FR" dirty="0" err="1" smtClean="0"/>
              <a:t>GeV</a:t>
            </a:r>
            <a:r>
              <a:rPr lang="fr-FR" dirty="0" smtClean="0"/>
              <a:t> HNL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typically</a:t>
            </a:r>
            <a:r>
              <a:rPr lang="fr-FR" dirty="0" smtClean="0"/>
              <a:t> 1/10 of the </a:t>
            </a:r>
            <a:r>
              <a:rPr lang="fr-FR" dirty="0" err="1" smtClean="0"/>
              <a:t>electron</a:t>
            </a:r>
            <a:r>
              <a:rPr lang="fr-FR" dirty="0" smtClean="0"/>
              <a:t> mass. </a:t>
            </a:r>
          </a:p>
          <a:p>
            <a:r>
              <a:rPr lang="fr-FR" dirty="0" smtClean="0"/>
              <a:t>This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implies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process</a:t>
            </a:r>
            <a:r>
              <a:rPr lang="fr-FR" dirty="0" smtClean="0"/>
              <a:t> H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err="1" smtClean="0">
                <a:sym typeface="Wingdings" panose="05000000000000000000" pitchFamily="2" charset="2"/>
              </a:rPr>
              <a:t>vN</a:t>
            </a:r>
            <a:r>
              <a:rPr lang="en-US" dirty="0" smtClean="0">
                <a:sym typeface="Wingdings" panose="05000000000000000000" pitchFamily="2" charset="2"/>
              </a:rPr>
              <a:t>  which proceeds by the Yukawa coupling, is very small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The possibility </a:t>
            </a:r>
            <a:r>
              <a:rPr lang="en-CH" dirty="0" smtClean="0">
                <a:sym typeface="Wingdings" panose="05000000000000000000" pitchFamily="2" charset="2"/>
              </a:rPr>
              <a:t>–</a:t>
            </a:r>
            <a:r>
              <a:rPr lang="en-US" dirty="0" smtClean="0">
                <a:sym typeface="Wingdings" panose="05000000000000000000" pitchFamily="2" charset="2"/>
              </a:rPr>
              <a:t> albeit small </a:t>
            </a:r>
            <a:r>
              <a:rPr lang="en-CH" dirty="0" smtClean="0">
                <a:sym typeface="Wingdings" panose="05000000000000000000" pitchFamily="2" charset="2"/>
              </a:rPr>
              <a:t>–</a:t>
            </a:r>
            <a:r>
              <a:rPr lang="en-US" dirty="0" smtClean="0">
                <a:sym typeface="Wingdings" panose="05000000000000000000" pitchFamily="2" charset="2"/>
              </a:rPr>
              <a:t> of such a discovery is an exciting motivation for the </a:t>
            </a:r>
            <a:r>
              <a:rPr lang="en-US" dirty="0" err="1" smtClean="0">
                <a:sym typeface="Wingdings" panose="05000000000000000000" pitchFamily="2" charset="2"/>
              </a:rPr>
              <a:t>TeraZ</a:t>
            </a:r>
            <a:r>
              <a:rPr lang="en-US" dirty="0" smtClean="0">
                <a:sym typeface="Wingdings" panose="05000000000000000000" pitchFamily="2" charset="2"/>
              </a:rPr>
              <a:t> run of FCC.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54702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77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0289" y="2110902"/>
            <a:ext cx="2623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MANY SPARES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7455910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283" y="0"/>
            <a:ext cx="8966106" cy="6512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091" y="1611086"/>
            <a:ext cx="135498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i="1" dirty="0" smtClean="0"/>
              <a:t>Juan </a:t>
            </a:r>
            <a:r>
              <a:rPr lang="fr-FR" i="1" dirty="0" err="1" smtClean="0"/>
              <a:t>Alcaraz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68954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8" y="102331"/>
            <a:ext cx="8295320" cy="6219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4364" y="1418314"/>
            <a:ext cx="6932869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statistical</a:t>
            </a:r>
            <a:r>
              <a:rPr lang="fr-FR" b="1" dirty="0" smtClean="0"/>
              <a:t> </a:t>
            </a:r>
            <a:r>
              <a:rPr lang="fr-FR" b="1" dirty="0" err="1" smtClean="0"/>
              <a:t>precision</a:t>
            </a:r>
            <a:r>
              <a:rPr lang="fr-FR" b="1" dirty="0" smtClean="0"/>
              <a:t> 3 10</a:t>
            </a:r>
            <a:r>
              <a:rPr lang="fr-FR" b="1" baseline="30000" dirty="0" smtClean="0"/>
              <a:t>-6 </a:t>
            </a:r>
            <a:r>
              <a:rPr lang="fr-FR" b="1" dirty="0" smtClean="0"/>
              <a:t>for  </a:t>
            </a:r>
            <a:r>
              <a:rPr lang="fr-FR" b="1" dirty="0" err="1" smtClean="0"/>
              <a:t>each</a:t>
            </a:r>
            <a:r>
              <a:rPr lang="fr-FR" b="1" dirty="0" smtClean="0"/>
              <a:t> of </a:t>
            </a:r>
            <a:r>
              <a:rPr lang="fr-FR" b="1" dirty="0" smtClean="0">
                <a:latin typeface="Script MT Bold" panose="03040602040607080904" pitchFamily="66" charset="0"/>
              </a:rPr>
              <a:t>l </a:t>
            </a:r>
            <a:r>
              <a:rPr lang="fr-FR" b="1" dirty="0" smtClean="0">
                <a:latin typeface="Symbol" panose="05050102010706020507" pitchFamily="18" charset="2"/>
              </a:rPr>
              <a:t>= </a:t>
            </a:r>
            <a:r>
              <a:rPr lang="fr-FR" b="1" dirty="0" smtClean="0"/>
              <a:t>e, </a:t>
            </a:r>
            <a:r>
              <a:rPr lang="en-CH" b="1" dirty="0" smtClean="0">
                <a:sym typeface="Symbol" panose="05050102010706020507" pitchFamily="18" charset="2"/>
              </a:rPr>
              <a:t></a:t>
            </a:r>
            <a:r>
              <a:rPr lang="en-US" b="1" dirty="0" smtClean="0">
                <a:sym typeface="Symbol" panose="05050102010706020507" pitchFamily="18" charset="2"/>
              </a:rPr>
              <a:t>, </a:t>
            </a:r>
            <a:r>
              <a:rPr lang="en-CH" b="1" dirty="0" smtClean="0">
                <a:sym typeface="Symbol" panose="05050102010706020507" pitchFamily="18" charset="2"/>
              </a:rPr>
              <a:t></a:t>
            </a:r>
            <a:endParaRPr lang="en-US" b="1" dirty="0" smtClean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test of universality in NC</a:t>
            </a:r>
          </a:p>
          <a:p>
            <a:r>
              <a:rPr lang="en-US" dirty="0" smtClean="0">
                <a:sym typeface="Symbol" panose="05050102010706020507" pitchFamily="18" charset="2"/>
              </a:rPr>
              <a:t>test of quark-lepton universality</a:t>
            </a:r>
          </a:p>
          <a:p>
            <a:r>
              <a:rPr lang="en-US" dirty="0" smtClean="0">
                <a:sym typeface="Symbol" panose="05050102010706020507" pitchFamily="18" charset="2"/>
              </a:rPr>
              <a:t>leads to determination of </a:t>
            </a:r>
            <a:r>
              <a:rPr lang="en-CH" dirty="0" smtClean="0">
                <a:sym typeface="Symbol" panose="05050102010706020507" pitchFamily="18" charset="2"/>
              </a:rPr>
              <a:t></a:t>
            </a:r>
            <a:r>
              <a:rPr lang="en-US" baseline="-25000" dirty="0" smtClean="0">
                <a:sym typeface="Symbol" panose="05050102010706020507" pitchFamily="18" charset="2"/>
              </a:rPr>
              <a:t>QCD</a:t>
            </a:r>
            <a:r>
              <a:rPr lang="en-US" dirty="0" smtClean="0">
                <a:sym typeface="Symbol" panose="05050102010706020507" pitchFamily="18" charset="2"/>
              </a:rPr>
              <a:t>(</a:t>
            </a:r>
            <a:r>
              <a:rPr lang="en-US" dirty="0" err="1" smtClean="0">
                <a:sym typeface="Symbol" panose="05050102010706020507" pitchFamily="18" charset="2"/>
              </a:rPr>
              <a:t>m</a:t>
            </a:r>
            <a:r>
              <a:rPr lang="en-US" baseline="-25000" dirty="0" err="1" smtClean="0">
                <a:sym typeface="Symbol" panose="05050102010706020507" pitchFamily="18" charset="2"/>
              </a:rPr>
              <a:t>Z</a:t>
            </a:r>
            <a:r>
              <a:rPr lang="en-US" dirty="0" smtClean="0">
                <a:sym typeface="Symbol" panose="05050102010706020507" pitchFamily="18" charset="2"/>
              </a:rPr>
              <a:t>) with 10</a:t>
            </a:r>
            <a:r>
              <a:rPr lang="en-US" baseline="30000" dirty="0" smtClean="0">
                <a:sym typeface="Symbol" panose="05050102010706020507" pitchFamily="18" charset="2"/>
              </a:rPr>
              <a:t>-4 </a:t>
            </a:r>
            <a:r>
              <a:rPr lang="en-US" dirty="0" smtClean="0">
                <a:sym typeface="Symbol" panose="05050102010706020507" pitchFamily="18" charset="2"/>
              </a:rPr>
              <a:t>precision (better?)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at LEP main systematic came from lepton acceptance</a:t>
            </a:r>
          </a:p>
          <a:p>
            <a:r>
              <a:rPr lang="en-US" dirty="0" smtClean="0">
                <a:sym typeface="Symbol" panose="05050102010706020507" pitchFamily="18" charset="2"/>
              </a:rPr>
              <a:t>(a cos</a:t>
            </a:r>
            <a:r>
              <a:rPr lang="en-CH" dirty="0" smtClean="0">
                <a:sym typeface="Symbol" panose="05050102010706020507" pitchFamily="18" charset="2"/>
              </a:rPr>
              <a:t></a:t>
            </a:r>
            <a:r>
              <a:rPr lang="en-US" dirty="0" smtClean="0">
                <a:sym typeface="Symbol" panose="05050102010706020507" pitchFamily="18" charset="2"/>
              </a:rPr>
              <a:t> cut at 0.95 leads to ~10% event loss for leptons </a:t>
            </a: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            only 1-2% for hadrons) </a:t>
            </a:r>
            <a:br>
              <a:rPr lang="en-US" dirty="0" smtClean="0">
                <a:sym typeface="Symbol" panose="05050102010706020507" pitchFamily="18" charset="2"/>
              </a:rPr>
            </a:br>
            <a:r>
              <a:rPr lang="en-US" dirty="0" smtClean="0">
                <a:sym typeface="Symbol" panose="05050102010706020507" pitchFamily="18" charset="2"/>
              </a:rPr>
              <a:t>Event rotation technique used for hadron successfully at  LEP (leptons?)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we have requested a low angle limit of 100 </a:t>
            </a:r>
            <a:r>
              <a:rPr lang="en-US" dirty="0" err="1" smtClean="0">
                <a:sym typeface="Symbol" panose="05050102010706020507" pitchFamily="18" charset="2"/>
              </a:rPr>
              <a:t>mrad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   for the accelerator elements (final focus,  solenoid compensation)</a:t>
            </a:r>
          </a:p>
          <a:p>
            <a:endParaRPr lang="fr-FR" dirty="0" smtClean="0">
              <a:sym typeface="Symbol" panose="05050102010706020507" pitchFamily="18" charset="2"/>
            </a:endParaRPr>
          </a:p>
          <a:p>
            <a:r>
              <a:rPr lang="fr-FR" dirty="0" smtClean="0">
                <a:sym typeface="Symbol" panose="05050102010706020507" pitchFamily="18" charset="2"/>
              </a:rPr>
              <a:t>a clean design of the </a:t>
            </a:r>
            <a:r>
              <a:rPr lang="fr-FR" dirty="0" err="1" smtClean="0">
                <a:sym typeface="Symbol" panose="05050102010706020507" pitchFamily="18" charset="2"/>
              </a:rPr>
              <a:t>low</a:t>
            </a:r>
            <a:r>
              <a:rPr lang="fr-FR" dirty="0" smtClean="0">
                <a:sym typeface="Symbol" panose="05050102010706020507" pitchFamily="18" charset="2"/>
              </a:rPr>
              <a:t> angle detector </a:t>
            </a:r>
            <a:r>
              <a:rPr lang="fr-FR" dirty="0" err="1" smtClean="0">
                <a:sym typeface="Symbol" panose="05050102010706020507" pitchFamily="18" charset="2"/>
              </a:rPr>
              <a:t>fiducials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</a:p>
          <a:p>
            <a:r>
              <a:rPr lang="fr-FR" dirty="0" smtClean="0">
                <a:sym typeface="Symbol" panose="05050102010706020507" pitchFamily="18" charset="2"/>
              </a:rPr>
              <a:t>(</a:t>
            </a:r>
            <a:r>
              <a:rPr lang="fr-FR" dirty="0" err="1" smtClean="0">
                <a:sym typeface="Symbol" panose="05050102010706020507" pitchFamily="18" charset="2"/>
              </a:rPr>
              <a:t>similar</a:t>
            </a:r>
            <a:r>
              <a:rPr lang="fr-FR" dirty="0" smtClean="0">
                <a:sym typeface="Symbol" panose="05050102010706020507" pitchFamily="18" charset="2"/>
              </a:rPr>
              <a:t> to </a:t>
            </a:r>
            <a:r>
              <a:rPr lang="fr-FR" dirty="0" err="1" smtClean="0">
                <a:sym typeface="Symbol" panose="05050102010706020507" pitchFamily="18" charset="2"/>
              </a:rPr>
              <a:t>lumi</a:t>
            </a:r>
            <a:r>
              <a:rPr lang="fr-FR" dirty="0" smtClean="0">
                <a:sym typeface="Symbol" panose="05050102010706020507" pitchFamily="18" charset="2"/>
              </a:rPr>
              <a:t> monitor) </a:t>
            </a:r>
            <a:r>
              <a:rPr lang="fr-FR" dirty="0" err="1" smtClean="0">
                <a:sym typeface="Symbol" panose="05050102010706020507" pitchFamily="18" charset="2"/>
              </a:rPr>
              <a:t>probably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necessary</a:t>
            </a:r>
            <a:r>
              <a:rPr lang="fr-FR" dirty="0" smtClean="0">
                <a:sym typeface="Symbol" panose="05050102010706020507" pitchFamily="18" charset="2"/>
              </a:rPr>
              <a:t>. </a:t>
            </a:r>
          </a:p>
          <a:p>
            <a:endParaRPr lang="en-US" dirty="0" smtClean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level of detail in lepton event generator etc...</a:t>
            </a:r>
            <a:endParaRPr lang="en-US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68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276873"/>
            <a:ext cx="4077790" cy="394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9496" y="113781"/>
            <a:ext cx="100172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The Standard Model </a:t>
            </a:r>
            <a:r>
              <a:rPr lang="fr-CH" sz="2000" b="1" dirty="0" err="1">
                <a:solidFill>
                  <a:prstClr val="black"/>
                </a:solidFill>
              </a:rPr>
              <a:t>is</a:t>
            </a:r>
            <a:r>
              <a:rPr lang="fr-CH" sz="2000" b="1" dirty="0">
                <a:solidFill>
                  <a:prstClr val="black"/>
                </a:solidFill>
              </a:rPr>
              <a:t> a </a:t>
            </a:r>
            <a:r>
              <a:rPr lang="fr-CH" sz="2000" b="1" dirty="0" err="1">
                <a:solidFill>
                  <a:prstClr val="black"/>
                </a:solidFill>
              </a:rPr>
              <a:t>very</a:t>
            </a:r>
            <a:r>
              <a:rPr lang="fr-CH" sz="2000" b="1" dirty="0">
                <a:solidFill>
                  <a:prstClr val="black"/>
                </a:solidFill>
              </a:rPr>
              <a:t> consistent and </a:t>
            </a:r>
            <a:r>
              <a:rPr lang="fr-CH" sz="2000" b="1" dirty="0" err="1">
                <a:solidFill>
                  <a:prstClr val="black"/>
                </a:solidFill>
              </a:rPr>
              <a:t>complete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theory</a:t>
            </a:r>
            <a:r>
              <a:rPr lang="fr-CH" sz="2000" b="1" dirty="0">
                <a:solidFill>
                  <a:prstClr val="black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It </a:t>
            </a:r>
            <a:r>
              <a:rPr lang="fr-CH" sz="2000" b="1" dirty="0" err="1">
                <a:solidFill>
                  <a:prstClr val="black"/>
                </a:solidFill>
              </a:rPr>
              <a:t>explains</a:t>
            </a:r>
            <a:r>
              <a:rPr lang="fr-CH" sz="2000" b="1" dirty="0">
                <a:solidFill>
                  <a:prstClr val="black"/>
                </a:solidFill>
              </a:rPr>
              <a:t> all </a:t>
            </a:r>
            <a:r>
              <a:rPr lang="fr-CH" sz="2000" b="1" dirty="0" err="1">
                <a:solidFill>
                  <a:prstClr val="black"/>
                </a:solidFill>
              </a:rPr>
              <a:t>known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collider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phenomena</a:t>
            </a:r>
            <a:r>
              <a:rPr lang="fr-CH" sz="2000" b="1" dirty="0">
                <a:solidFill>
                  <a:prstClr val="black"/>
                </a:solidFill>
              </a:rPr>
              <a:t> and </a:t>
            </a:r>
            <a:r>
              <a:rPr lang="fr-CH" sz="2000" b="1" dirty="0" err="1">
                <a:solidFill>
                  <a:prstClr val="black"/>
                </a:solidFill>
              </a:rPr>
              <a:t>almost</a:t>
            </a:r>
            <a:r>
              <a:rPr lang="fr-CH" sz="2000" b="1" dirty="0">
                <a:solidFill>
                  <a:prstClr val="black"/>
                </a:solidFill>
              </a:rPr>
              <a:t> all </a:t>
            </a:r>
            <a:r>
              <a:rPr lang="fr-CH" sz="2000" b="1" dirty="0" err="1">
                <a:solidFill>
                  <a:prstClr val="black"/>
                </a:solidFill>
              </a:rPr>
              <a:t>particle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physics</a:t>
            </a:r>
            <a:r>
              <a:rPr lang="fr-CH" sz="2000" b="1" dirty="0">
                <a:solidFill>
                  <a:prstClr val="black"/>
                </a:solidFill>
              </a:rPr>
              <a:t> (</a:t>
            </a:r>
            <a:r>
              <a:rPr lang="fr-CH" sz="2000" b="1" dirty="0" err="1">
                <a:solidFill>
                  <a:srgbClr val="FF0000"/>
                </a:solidFill>
              </a:rPr>
              <a:t>except</a:t>
            </a:r>
            <a:r>
              <a:rPr lang="fr-CH" sz="2000" b="1" dirty="0">
                <a:solidFill>
                  <a:srgbClr val="FF0000"/>
                </a:solidFill>
              </a:rPr>
              <a:t> </a:t>
            </a:r>
            <a:r>
              <a:rPr lang="fr-CH" sz="2000" b="1" dirty="0" smtClean="0">
                <a:solidFill>
                  <a:srgbClr val="FF0000"/>
                </a:solidFill>
                <a:sym typeface="Symbol"/>
              </a:rPr>
              <a:t>neutrinos</a:t>
            </a:r>
            <a:r>
              <a:rPr lang="fr-CH" sz="2000" b="1" dirty="0" smtClean="0">
                <a:solidFill>
                  <a:prstClr val="black"/>
                </a:solidFill>
                <a:sym typeface="Symbol"/>
              </a:rPr>
              <a:t>) 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endParaRPr lang="fr-CH" sz="20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         – </a:t>
            </a:r>
            <a:r>
              <a:rPr lang="fr-CH" sz="2000" b="1" dirty="0" err="1">
                <a:solidFill>
                  <a:prstClr val="black"/>
                </a:solidFill>
              </a:rPr>
              <a:t>this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was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beautifully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verified</a:t>
            </a:r>
            <a:r>
              <a:rPr lang="fr-CH" sz="2000" b="1" dirty="0">
                <a:solidFill>
                  <a:prstClr val="black"/>
                </a:solidFill>
              </a:rPr>
              <a:t> at LEP, SLC, </a:t>
            </a:r>
            <a:r>
              <a:rPr lang="fr-CH" sz="2000" b="1" dirty="0" err="1">
                <a:solidFill>
                  <a:prstClr val="black"/>
                </a:solidFill>
              </a:rPr>
              <a:t>Tevatron</a:t>
            </a:r>
            <a:r>
              <a:rPr lang="fr-CH" sz="2000" b="1" dirty="0">
                <a:solidFill>
                  <a:prstClr val="black"/>
                </a:solidFill>
              </a:rPr>
              <a:t> and the LHC.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         -- the EWPO radiative corrections </a:t>
            </a:r>
            <a:r>
              <a:rPr lang="fr-CH" sz="2000" b="1" dirty="0" err="1">
                <a:solidFill>
                  <a:prstClr val="black"/>
                </a:solidFill>
              </a:rPr>
              <a:t>predicted</a:t>
            </a:r>
            <a:r>
              <a:rPr lang="fr-CH" sz="2000" b="1" dirty="0">
                <a:solidFill>
                  <a:prstClr val="black"/>
                </a:solidFill>
              </a:rPr>
              <a:t> top and </a:t>
            </a:r>
            <a:r>
              <a:rPr lang="fr-CH" sz="2000" b="1" dirty="0" err="1">
                <a:solidFill>
                  <a:prstClr val="black"/>
                </a:solidFill>
              </a:rPr>
              <a:t>Higgs</a:t>
            </a:r>
            <a:r>
              <a:rPr lang="fr-CH" sz="2000" b="1" dirty="0">
                <a:solidFill>
                  <a:prstClr val="black"/>
                </a:solidFill>
              </a:rPr>
              <a:t> masses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                             </a:t>
            </a:r>
            <a:r>
              <a:rPr lang="fr-CH" sz="2000" b="1" dirty="0" err="1">
                <a:solidFill>
                  <a:prstClr val="black"/>
                </a:solidFill>
              </a:rPr>
              <a:t>assuming</a:t>
            </a:r>
            <a:r>
              <a:rPr lang="fr-CH" sz="2000" b="1" dirty="0">
                <a:solidFill>
                  <a:prstClr val="black"/>
                </a:solidFill>
              </a:rPr>
              <a:t> SM </a:t>
            </a:r>
            <a:r>
              <a:rPr lang="fr-CH" sz="2000" b="1" i="1" dirty="0">
                <a:solidFill>
                  <a:prstClr val="black"/>
                </a:solidFill>
              </a:rPr>
              <a:t>and </a:t>
            </a:r>
            <a:r>
              <a:rPr lang="fr-CH" sz="2000" b="1" i="1" dirty="0" err="1">
                <a:solidFill>
                  <a:prstClr val="black"/>
                </a:solidFill>
              </a:rPr>
              <a:t>nothing</a:t>
            </a:r>
            <a:r>
              <a:rPr lang="fr-CH" sz="2000" b="1" i="1" dirty="0">
                <a:solidFill>
                  <a:prstClr val="black"/>
                </a:solidFill>
              </a:rPr>
              <a:t> </a:t>
            </a:r>
            <a:r>
              <a:rPr lang="fr-CH" sz="2000" b="1" i="1" dirty="0" err="1">
                <a:solidFill>
                  <a:prstClr val="black"/>
                </a:solidFill>
              </a:rPr>
              <a:t>else</a:t>
            </a:r>
            <a:r>
              <a:rPr lang="fr-CH" sz="2000" b="1" i="1" dirty="0">
                <a:solidFill>
                  <a:prstClr val="black"/>
                </a:solidFill>
              </a:rPr>
              <a:t> </a:t>
            </a:r>
            <a:r>
              <a:rPr lang="fr-CH" sz="2000" b="1" i="1" dirty="0" smtClean="0">
                <a:solidFill>
                  <a:prstClr val="black"/>
                </a:solidFill>
              </a:rPr>
              <a:t>--  NO MORE FREE PARAMETERS NOW</a:t>
            </a:r>
            <a:endParaRPr lang="fr-CH" sz="2000" b="1" i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>
                <a:solidFill>
                  <a:prstClr val="black"/>
                </a:solidFill>
              </a:rPr>
              <a:t>we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can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even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extrapolate</a:t>
            </a:r>
            <a:r>
              <a:rPr lang="fr-CH" sz="2000" b="1" dirty="0">
                <a:solidFill>
                  <a:prstClr val="black"/>
                </a:solidFill>
              </a:rPr>
              <a:t> the Standard Model all the </a:t>
            </a:r>
            <a:r>
              <a:rPr lang="fr-CH" sz="2000" b="1" dirty="0" err="1">
                <a:solidFill>
                  <a:prstClr val="black"/>
                </a:solidFill>
              </a:rPr>
              <a:t>way</a:t>
            </a:r>
            <a:r>
              <a:rPr lang="fr-CH" sz="2000" b="1" dirty="0">
                <a:solidFill>
                  <a:prstClr val="black"/>
                </a:solidFill>
              </a:rPr>
              <a:t> to the </a:t>
            </a:r>
            <a:r>
              <a:rPr lang="fr-CH" sz="2000" b="1" dirty="0" err="1">
                <a:solidFill>
                  <a:prstClr val="black"/>
                </a:solidFill>
              </a:rPr>
              <a:t>the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Plank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scale</a:t>
            </a:r>
            <a:r>
              <a:rPr lang="fr-CH" sz="2000" b="1" dirty="0">
                <a:solidFill>
                  <a:prstClr val="black"/>
                </a:solidFill>
              </a:rPr>
              <a:t> :</a:t>
            </a:r>
            <a:endParaRPr lang="en-GB" sz="2000" b="1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2052773"/>
            <a:ext cx="3946564" cy="35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426491" y="2668850"/>
            <a:ext cx="1527328" cy="850158"/>
            <a:chOff x="6902492" y="2668849"/>
            <a:chExt cx="1527328" cy="850158"/>
          </a:xfrm>
        </p:grpSpPr>
        <p:sp>
          <p:nvSpPr>
            <p:cNvPr id="5" name="Oval 4"/>
            <p:cNvSpPr/>
            <p:nvPr/>
          </p:nvSpPr>
          <p:spPr>
            <a:xfrm>
              <a:off x="6902492" y="3501007"/>
              <a:ext cx="36000" cy="1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6938492" y="3068959"/>
              <a:ext cx="36004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279184" y="2668849"/>
              <a:ext cx="1150636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CH" sz="2000" dirty="0"/>
                <a:t>FCC 2048</a:t>
              </a:r>
              <a:endParaRPr lang="en-GB" sz="2000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4A32-3629-45F1-AF43-C6D0CA95C940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17.03.2025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Challenges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7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520" y="782840"/>
            <a:ext cx="6996961" cy="5292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89724" y="2095130"/>
            <a:ext cx="113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later</a:t>
            </a:r>
            <a:r>
              <a:rPr lang="fr-FR" dirty="0" smtClean="0"/>
              <a:t>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614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81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3" y="621778"/>
            <a:ext cx="7817401" cy="5910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4245" y="574765"/>
            <a:ext cx="420775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 the </a:t>
            </a:r>
            <a:r>
              <a:rPr lang="fr-FR" dirty="0" err="1" smtClean="0"/>
              <a:t>width</a:t>
            </a:r>
            <a:r>
              <a:rPr lang="fr-FR" dirty="0" smtClean="0"/>
              <a:t> the </a:t>
            </a:r>
            <a:r>
              <a:rPr lang="fr-FR" dirty="0" err="1" smtClean="0"/>
              <a:t>two</a:t>
            </a:r>
            <a:r>
              <a:rPr lang="fr-FR" dirty="0" smtClean="0"/>
              <a:t>-gamma background </a:t>
            </a:r>
          </a:p>
          <a:p>
            <a:r>
              <a:rPr lang="fr-FR" dirty="0" smtClean="0"/>
              <a:t>(non </a:t>
            </a:r>
            <a:r>
              <a:rPr lang="fr-FR" dirty="0" err="1" smtClean="0"/>
              <a:t>resonant</a:t>
            </a:r>
            <a:r>
              <a:rPr lang="fr-FR" dirty="0" smtClean="0"/>
              <a:t>)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studied</a:t>
            </a:r>
            <a:r>
              <a:rPr lang="fr-FR" dirty="0" smtClean="0"/>
              <a:t>. </a:t>
            </a:r>
            <a:br>
              <a:rPr lang="fr-FR" dirty="0" smtClean="0"/>
            </a:b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</a:t>
            </a:r>
            <a:r>
              <a:rPr lang="fr-FR" dirty="0" err="1" smtClean="0"/>
              <a:t>shapes</a:t>
            </a:r>
            <a:r>
              <a:rPr lang="fr-FR" dirty="0" smtClean="0"/>
              <a:t> </a:t>
            </a:r>
            <a:r>
              <a:rPr lang="fr-FR" dirty="0" err="1" smtClean="0"/>
              <a:t>might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slightly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affected</a:t>
            </a:r>
            <a:r>
              <a:rPr lang="fr-FR" dirty="0" smtClean="0"/>
              <a:t> by the </a:t>
            </a:r>
            <a:r>
              <a:rPr lang="fr-FR" dirty="0" err="1" smtClean="0"/>
              <a:t>varying</a:t>
            </a:r>
            <a:r>
              <a:rPr lang="fr-FR" dirty="0" smtClean="0"/>
              <a:t> ISR </a:t>
            </a:r>
            <a:r>
              <a:rPr lang="fr-FR" dirty="0" err="1" smtClean="0"/>
              <a:t>across</a:t>
            </a:r>
            <a:r>
              <a:rPr lang="fr-FR" dirty="0" smtClean="0"/>
              <a:t> the</a:t>
            </a:r>
          </a:p>
          <a:p>
            <a:r>
              <a:rPr lang="fr-FR" dirty="0" err="1" smtClean="0"/>
              <a:t>peak</a:t>
            </a:r>
            <a:r>
              <a:rPr lang="fr-FR" dirty="0" smtClean="0"/>
              <a:t>. </a:t>
            </a:r>
          </a:p>
          <a:p>
            <a:endParaRPr lang="fr-FR" dirty="0"/>
          </a:p>
          <a:p>
            <a:r>
              <a:rPr lang="fr-FR" dirty="0" smtClean="0"/>
              <a:t>Fo the </a:t>
            </a:r>
            <a:r>
              <a:rPr lang="fr-FR" dirty="0" err="1" smtClean="0"/>
              <a:t>absolute</a:t>
            </a:r>
            <a:r>
              <a:rPr lang="fr-FR" dirty="0" smtClean="0"/>
              <a:t> cross-section </a:t>
            </a:r>
            <a:r>
              <a:rPr lang="fr-FR" dirty="0" err="1" smtClean="0"/>
              <a:t>luminosity</a:t>
            </a:r>
            <a:endParaRPr lang="fr-FR" dirty="0" smtClean="0"/>
          </a:p>
          <a:p>
            <a:r>
              <a:rPr lang="fr-FR" dirty="0" err="1" smtClean="0"/>
              <a:t>is</a:t>
            </a:r>
            <a:r>
              <a:rPr lang="fr-FR" dirty="0" smtClean="0"/>
              <a:t> dominant.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09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60" y="705176"/>
            <a:ext cx="7402392" cy="5607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7952690" y="0"/>
            <a:ext cx="3970019" cy="72943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this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an </a:t>
            </a:r>
            <a:r>
              <a:rPr lang="fr-FR" b="1" dirty="0" err="1" smtClean="0"/>
              <a:t>easier</a:t>
            </a:r>
            <a:r>
              <a:rPr lang="fr-FR" b="1" dirty="0" smtClean="0"/>
              <a:t> </a:t>
            </a:r>
            <a:r>
              <a:rPr lang="fr-FR" b="1" dirty="0" err="1" smtClean="0"/>
              <a:t>measurement</a:t>
            </a:r>
            <a:r>
              <a:rPr lang="fr-FR" b="1" dirty="0" smtClean="0"/>
              <a:t> as </a:t>
            </a:r>
            <a:r>
              <a:rPr lang="fr-FR" b="1" dirty="0" err="1" smtClean="0"/>
              <a:t>many</a:t>
            </a:r>
            <a:r>
              <a:rPr lang="fr-FR" b="1" dirty="0" smtClean="0"/>
              <a:t> </a:t>
            </a:r>
          </a:p>
          <a:p>
            <a:r>
              <a:rPr lang="fr-FR" b="1" dirty="0" err="1" smtClean="0"/>
              <a:t>experimental</a:t>
            </a:r>
            <a:r>
              <a:rPr lang="fr-FR" b="1" dirty="0" smtClean="0"/>
              <a:t> </a:t>
            </a:r>
            <a:r>
              <a:rPr lang="fr-FR" b="1" dirty="0" err="1" smtClean="0"/>
              <a:t>uncertainties</a:t>
            </a:r>
            <a:r>
              <a:rPr lang="fr-FR" b="1" dirty="0" smtClean="0"/>
              <a:t> </a:t>
            </a:r>
            <a:r>
              <a:rPr lang="fr-FR" b="1" dirty="0" err="1" smtClean="0"/>
              <a:t>vanish</a:t>
            </a:r>
            <a:endParaRPr lang="fr-FR" b="1" dirty="0" smtClean="0"/>
          </a:p>
          <a:p>
            <a:endParaRPr lang="fr-FR" dirty="0"/>
          </a:p>
          <a:p>
            <a:r>
              <a:rPr lang="fr-FR" dirty="0" smtClean="0"/>
              <a:t>Peak </a:t>
            </a:r>
            <a:r>
              <a:rPr lang="fr-FR" dirty="0" err="1" smtClean="0"/>
              <a:t>asymmetry</a:t>
            </a:r>
            <a:r>
              <a:rPr lang="fr-FR" dirty="0" smtClean="0"/>
              <a:t> </a:t>
            </a:r>
            <a:r>
              <a:rPr lang="fr-FR" dirty="0" err="1" smtClean="0"/>
              <a:t>measures</a:t>
            </a:r>
            <a:r>
              <a:rPr lang="fr-FR" dirty="0" smtClean="0"/>
              <a:t> </a:t>
            </a:r>
          </a:p>
          <a:p>
            <a:r>
              <a:rPr lang="fr-FR" dirty="0"/>
              <a:t> </a:t>
            </a:r>
            <a:r>
              <a:rPr lang="fr-FR" dirty="0" smtClean="0"/>
              <a:t> A</a:t>
            </a:r>
            <a:r>
              <a:rPr lang="fr-FR" baseline="-25000" dirty="0" smtClean="0"/>
              <a:t>FB</a:t>
            </a:r>
            <a:r>
              <a:rPr lang="en-CH" baseline="30000" dirty="0" smtClean="0">
                <a:sym typeface="Symbol" panose="05050102010706020507" pitchFamily="18" charset="2"/>
              </a:rPr>
              <a:t></a:t>
            </a:r>
            <a:r>
              <a:rPr lang="fr-FR" dirty="0" smtClean="0"/>
              <a:t>  = </a:t>
            </a:r>
            <a:r>
              <a:rPr lang="en-CH" dirty="0" smtClean="0"/>
              <a:t>¾</a:t>
            </a:r>
            <a:r>
              <a:rPr lang="fr-FR" dirty="0" smtClean="0"/>
              <a:t>   </a:t>
            </a:r>
            <a:r>
              <a:rPr lang="fr-FR" i="1" dirty="0" err="1" smtClean="0"/>
              <a:t>A</a:t>
            </a:r>
            <a:r>
              <a:rPr lang="fr-FR" i="1" baseline="-25000" dirty="0" err="1" smtClean="0"/>
              <a:t>e</a:t>
            </a:r>
            <a:r>
              <a:rPr lang="fr-FR" i="1" baseline="-25000" dirty="0" smtClean="0"/>
              <a:t> </a:t>
            </a:r>
            <a:r>
              <a:rPr lang="fr-FR" i="1" dirty="0" smtClean="0"/>
              <a:t>A</a:t>
            </a:r>
            <a:r>
              <a:rPr lang="en-CH" i="1" baseline="-25000" dirty="0" smtClean="0">
                <a:sym typeface="Symbol" panose="05050102010706020507" pitchFamily="18" charset="2"/>
              </a:rPr>
              <a:t></a:t>
            </a:r>
            <a:endParaRPr lang="en-US" i="1" baseline="-25000" dirty="0" smtClean="0">
              <a:sym typeface="Symbol" panose="05050102010706020507" pitchFamily="18" charset="2"/>
            </a:endParaRPr>
          </a:p>
          <a:p>
            <a:endParaRPr lang="en-US" baseline="-25000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where </a:t>
            </a:r>
            <a:endParaRPr lang="en-US" dirty="0">
              <a:sym typeface="Symbol" panose="05050102010706020507" pitchFamily="18" charset="2"/>
            </a:endParaRPr>
          </a:p>
          <a:p>
            <a:r>
              <a:rPr lang="en-US" i="1" dirty="0" smtClean="0">
                <a:sym typeface="Symbol" panose="05050102010706020507" pitchFamily="18" charset="2"/>
              </a:rPr>
              <a:t>A</a:t>
            </a:r>
            <a:r>
              <a:rPr lang="en-US" i="1" baseline="-25000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l    </a:t>
            </a:r>
            <a:r>
              <a:rPr lang="en-CH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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   (</a:t>
            </a:r>
            <a:r>
              <a:rPr lang="en-US" dirty="0" smtClean="0">
                <a:sym typeface="Symbol" panose="05050102010706020507" pitchFamily="18" charset="2"/>
              </a:rPr>
              <a:t>g</a:t>
            </a:r>
            <a:r>
              <a:rPr lang="en-US" baseline="-25000" dirty="0" smtClean="0">
                <a:sym typeface="Symbol" panose="05050102010706020507" pitchFamily="18" charset="2"/>
              </a:rPr>
              <a:t>L</a:t>
            </a:r>
            <a:r>
              <a:rPr lang="en-US" baseline="-25000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l</a:t>
            </a:r>
            <a:r>
              <a:rPr lang="en-US" baseline="30000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2 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 -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g</a:t>
            </a:r>
            <a:r>
              <a:rPr lang="en-US" baseline="-25000" dirty="0" smtClean="0">
                <a:sym typeface="Symbol" panose="05050102010706020507" pitchFamily="18" charset="2"/>
              </a:rPr>
              <a:t>R</a:t>
            </a:r>
            <a:r>
              <a:rPr lang="en-US" baseline="-25000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l</a:t>
            </a:r>
            <a:r>
              <a:rPr lang="en-US" baseline="30000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2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)/</a:t>
            </a:r>
            <a:r>
              <a:rPr lang="en-US" dirty="0">
                <a:latin typeface="Script MT Bold" panose="03040602040607080904" pitchFamily="66" charset="0"/>
                <a:sym typeface="Symbol" panose="05050102010706020507" pitchFamily="18" charset="2"/>
              </a:rPr>
              <a:t>(</a:t>
            </a:r>
            <a:r>
              <a:rPr lang="en-US" dirty="0">
                <a:sym typeface="Symbol" panose="05050102010706020507" pitchFamily="18" charset="2"/>
              </a:rPr>
              <a:t>g</a:t>
            </a:r>
            <a:r>
              <a:rPr lang="en-US" baseline="-25000" dirty="0">
                <a:sym typeface="Symbol" panose="05050102010706020507" pitchFamily="18" charset="2"/>
              </a:rPr>
              <a:t>L</a:t>
            </a:r>
            <a:r>
              <a:rPr lang="en-US" baseline="-25000" dirty="0">
                <a:latin typeface="Script MT Bold" panose="03040602040607080904" pitchFamily="66" charset="0"/>
                <a:sym typeface="Symbol" panose="05050102010706020507" pitchFamily="18" charset="2"/>
              </a:rPr>
              <a:t>l</a:t>
            </a:r>
            <a:r>
              <a:rPr lang="en-US" baseline="30000" dirty="0">
                <a:latin typeface="Script MT Bold" panose="03040602040607080904" pitchFamily="66" charset="0"/>
                <a:sym typeface="Symbol" panose="05050102010706020507" pitchFamily="18" charset="2"/>
              </a:rPr>
              <a:t>2 </a:t>
            </a:r>
            <a:r>
              <a:rPr lang="en-US" dirty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g</a:t>
            </a:r>
            <a:r>
              <a:rPr lang="en-US" baseline="-25000" dirty="0">
                <a:sym typeface="Symbol" panose="05050102010706020507" pitchFamily="18" charset="2"/>
              </a:rPr>
              <a:t>R</a:t>
            </a:r>
            <a:r>
              <a:rPr lang="en-US" baseline="-25000" dirty="0">
                <a:latin typeface="Script MT Bold" panose="03040602040607080904" pitchFamily="66" charset="0"/>
                <a:sym typeface="Symbol" panose="05050102010706020507" pitchFamily="18" charset="2"/>
              </a:rPr>
              <a:t>l</a:t>
            </a:r>
            <a:r>
              <a:rPr lang="en-US" baseline="30000" dirty="0">
                <a:latin typeface="Script MT Bold" panose="03040602040607080904" pitchFamily="66" charset="0"/>
                <a:sym typeface="Symbol" panose="05050102010706020507" pitchFamily="18" charset="2"/>
              </a:rPr>
              <a:t>2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)</a:t>
            </a:r>
          </a:p>
          <a:p>
            <a:r>
              <a:rPr lang="en-US" dirty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     = 2 </a:t>
            </a:r>
            <a:r>
              <a:rPr lang="en-US" dirty="0" err="1" smtClean="0">
                <a:sym typeface="Symbol" panose="05050102010706020507" pitchFamily="18" charset="2"/>
              </a:rPr>
              <a:t>g</a:t>
            </a:r>
            <a:r>
              <a:rPr lang="en-US" baseline="-25000" dirty="0" err="1" smtClean="0">
                <a:sym typeface="Symbol" panose="05050102010706020507" pitchFamily="18" charset="2"/>
              </a:rPr>
              <a:t>V</a:t>
            </a:r>
            <a:r>
              <a:rPr lang="en-US" baseline="-25000" dirty="0" err="1" smtClean="0">
                <a:latin typeface="Script MT Bold" panose="03040602040607080904" pitchFamily="66" charset="0"/>
                <a:sym typeface="Symbol" panose="05050102010706020507" pitchFamily="18" charset="2"/>
              </a:rPr>
              <a:t>l</a:t>
            </a:r>
            <a:r>
              <a:rPr lang="en-US" baseline="30000" dirty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r>
              <a:rPr lang="en-US" dirty="0" err="1" smtClean="0">
                <a:sym typeface="Symbol" panose="05050102010706020507" pitchFamily="18" charset="2"/>
              </a:rPr>
              <a:t>g</a:t>
            </a:r>
            <a:r>
              <a:rPr lang="en-US" baseline="-25000" dirty="0" err="1">
                <a:sym typeface="Symbol" panose="05050102010706020507" pitchFamily="18" charset="2"/>
              </a:rPr>
              <a:t>A</a:t>
            </a:r>
            <a:r>
              <a:rPr lang="en-US" baseline="-25000" dirty="0" err="1" smtClean="0">
                <a:latin typeface="Script MT Bold" panose="03040602040607080904" pitchFamily="66" charset="0"/>
                <a:sym typeface="Symbol" panose="05050102010706020507" pitchFamily="18" charset="2"/>
              </a:rPr>
              <a:t>l</a:t>
            </a:r>
            <a:r>
              <a:rPr lang="en-US" baseline="30000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/ (</a:t>
            </a:r>
            <a:r>
              <a:rPr lang="en-US" dirty="0" smtClean="0">
                <a:sym typeface="Symbol" panose="05050102010706020507" pitchFamily="18" charset="2"/>
              </a:rPr>
              <a:t>g</a:t>
            </a:r>
            <a:r>
              <a:rPr lang="en-US" baseline="-25000" dirty="0" smtClean="0">
                <a:sym typeface="Symbol" panose="05050102010706020507" pitchFamily="18" charset="2"/>
              </a:rPr>
              <a:t>V</a:t>
            </a:r>
            <a:r>
              <a:rPr lang="en-US" baseline="-25000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l</a:t>
            </a:r>
            <a:r>
              <a:rPr lang="en-US" baseline="30000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2 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g</a:t>
            </a:r>
            <a:r>
              <a:rPr lang="en-US" baseline="-25000" dirty="0" smtClean="0">
                <a:sym typeface="Symbol" panose="05050102010706020507" pitchFamily="18" charset="2"/>
              </a:rPr>
              <a:t>A</a:t>
            </a:r>
            <a:r>
              <a:rPr lang="en-US" baseline="-25000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l</a:t>
            </a:r>
            <a:r>
              <a:rPr lang="en-US" baseline="30000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2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)</a:t>
            </a:r>
          </a:p>
          <a:p>
            <a:r>
              <a:rPr lang="en-US" dirty="0" smtClean="0">
                <a:sym typeface="Symbol" panose="05050102010706020507" pitchFamily="18" charset="2"/>
              </a:rPr>
              <a:t>and</a:t>
            </a:r>
          </a:p>
          <a:p>
            <a:r>
              <a:rPr lang="en-US" dirty="0" smtClean="0">
                <a:sym typeface="Symbol" panose="05050102010706020507" pitchFamily="18" charset="2"/>
              </a:rPr>
              <a:t>sin</a:t>
            </a:r>
            <a:r>
              <a:rPr lang="en-US" baseline="30000" dirty="0" smtClean="0">
                <a:sym typeface="Symbol" panose="05050102010706020507" pitchFamily="18" charset="2"/>
              </a:rPr>
              <a:t>2</a:t>
            </a:r>
            <a:r>
              <a:rPr lang="en-CH" dirty="0" smtClean="0">
                <a:sym typeface="Symbol" panose="05050102010706020507" pitchFamily="18" charset="2"/>
              </a:rPr>
              <a:t></a:t>
            </a:r>
            <a:r>
              <a:rPr lang="en-US" baseline="-25000" dirty="0" err="1" smtClean="0">
                <a:sym typeface="Symbol" panose="05050102010706020507" pitchFamily="18" charset="2"/>
              </a:rPr>
              <a:t>W</a:t>
            </a:r>
            <a:r>
              <a:rPr lang="en-US" baseline="30000" dirty="0" err="1" smtClean="0">
                <a:sym typeface="Symbol" panose="05050102010706020507" pitchFamily="18" charset="2"/>
              </a:rPr>
              <a:t>eff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  </a:t>
            </a:r>
            <a:r>
              <a:rPr lang="en-US" i="1" baseline="-25000" dirty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r>
              <a:rPr lang="en-CH" dirty="0">
                <a:latin typeface="Script MT Bold" panose="03040602040607080904" pitchFamily="66" charset="0"/>
                <a:sym typeface="Symbol" panose="05050102010706020507" pitchFamily="18" charset="2"/>
              </a:rPr>
              <a:t></a:t>
            </a:r>
            <a:r>
              <a:rPr lang="en-US" dirty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r>
              <a:rPr lang="en-CH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¼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latin typeface="+mj-lt"/>
                <a:sym typeface="Symbol" panose="05050102010706020507" pitchFamily="18" charset="2"/>
              </a:rPr>
              <a:t>(</a:t>
            </a:r>
            <a:r>
              <a:rPr lang="en-US" dirty="0" smtClean="0">
                <a:sym typeface="Symbol" panose="05050102010706020507" pitchFamily="18" charset="2"/>
              </a:rPr>
              <a:t>1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-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err="1">
                <a:sym typeface="Symbol" panose="05050102010706020507" pitchFamily="18" charset="2"/>
              </a:rPr>
              <a:t>g</a:t>
            </a:r>
            <a:r>
              <a:rPr lang="en-US" baseline="-25000" dirty="0" err="1">
                <a:sym typeface="Symbol" panose="05050102010706020507" pitchFamily="18" charset="2"/>
              </a:rPr>
              <a:t>V</a:t>
            </a:r>
            <a:r>
              <a:rPr lang="en-US" baseline="-25000" dirty="0" err="1">
                <a:latin typeface="Script MT Bold" panose="03040602040607080904" pitchFamily="66" charset="0"/>
                <a:sym typeface="Symbol" panose="05050102010706020507" pitchFamily="18" charset="2"/>
              </a:rPr>
              <a:t>l</a:t>
            </a:r>
            <a:r>
              <a:rPr lang="en-US" baseline="30000" dirty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/</a:t>
            </a:r>
            <a:r>
              <a:rPr lang="en-US" dirty="0" err="1" smtClean="0">
                <a:sym typeface="Symbol" panose="05050102010706020507" pitchFamily="18" charset="2"/>
              </a:rPr>
              <a:t>g</a:t>
            </a:r>
            <a:r>
              <a:rPr lang="en-US" baseline="-25000" dirty="0" err="1" smtClean="0">
                <a:sym typeface="Symbol" panose="05050102010706020507" pitchFamily="18" charset="2"/>
              </a:rPr>
              <a:t>A</a:t>
            </a:r>
            <a:r>
              <a:rPr lang="en-US" baseline="-25000" dirty="0" err="1" smtClean="0">
                <a:latin typeface="Script MT Bold" panose="03040602040607080904" pitchFamily="66" charset="0"/>
                <a:sym typeface="Symbol" panose="05050102010706020507" pitchFamily="18" charset="2"/>
              </a:rPr>
              <a:t>l</a:t>
            </a:r>
            <a:r>
              <a:rPr lang="en-US" baseline="30000" dirty="0" smtClean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latin typeface="+mj-lt"/>
                <a:sym typeface="Symbol" panose="05050102010706020507" pitchFamily="18" charset="2"/>
              </a:rPr>
              <a:t>)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this is *not* 1-m</a:t>
            </a:r>
            <a:r>
              <a:rPr lang="en-US" baseline="-25000" dirty="0" smtClean="0">
                <a:sym typeface="Symbol" panose="05050102010706020507" pitchFamily="18" charset="2"/>
              </a:rPr>
              <a:t>W</a:t>
            </a:r>
            <a:r>
              <a:rPr lang="en-US" baseline="30000" dirty="0" smtClean="0">
                <a:sym typeface="Symbol" panose="05050102010706020507" pitchFamily="18" charset="2"/>
              </a:rPr>
              <a:t>2</a:t>
            </a:r>
            <a:r>
              <a:rPr lang="en-US" dirty="0" smtClean="0">
                <a:sym typeface="Symbol" panose="05050102010706020507" pitchFamily="18" charset="2"/>
              </a:rPr>
              <a:t>/m</a:t>
            </a:r>
            <a:r>
              <a:rPr lang="en-US" baseline="-25000" dirty="0" smtClean="0">
                <a:sym typeface="Symbol" panose="05050102010706020507" pitchFamily="18" charset="2"/>
              </a:rPr>
              <a:t>Z</a:t>
            </a:r>
            <a:r>
              <a:rPr lang="en-US" baseline="30000" dirty="0" smtClean="0">
                <a:sym typeface="Symbol" panose="05050102010706020507" pitchFamily="18" charset="2"/>
              </a:rPr>
              <a:t>2   </a:t>
            </a:r>
            <a:r>
              <a:rPr lang="en-US" dirty="0" smtClean="0">
                <a:sym typeface="Symbol" panose="05050102010706020507" pitchFamily="18" charset="2"/>
              </a:rPr>
              <a:t>(should better not be used by experiments, just use </a:t>
            </a:r>
            <a:r>
              <a:rPr lang="en-US" dirty="0" err="1" smtClean="0">
                <a:sym typeface="Symbol" panose="05050102010706020507" pitchFamily="18" charset="2"/>
              </a:rPr>
              <a:t>m</a:t>
            </a:r>
            <a:r>
              <a:rPr lang="en-US" baseline="-25000" dirty="0" err="1" smtClean="0">
                <a:sym typeface="Symbol" panose="05050102010706020507" pitchFamily="18" charset="2"/>
              </a:rPr>
              <a:t>W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as relation is sensitive to new physics) </a:t>
            </a:r>
          </a:p>
          <a:p>
            <a:endParaRPr lang="en-US" baseline="30000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refer to analysis by P. </a:t>
            </a:r>
            <a:r>
              <a:rPr lang="en-US" dirty="0" err="1" smtClean="0">
                <a:sym typeface="Symbol" panose="05050102010706020507" pitchFamily="18" charset="2"/>
              </a:rPr>
              <a:t>Janot</a:t>
            </a:r>
            <a:r>
              <a:rPr lang="en-US" baseline="30000" dirty="0" smtClean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for the extraction of </a:t>
            </a:r>
            <a:r>
              <a:rPr lang="en-CH" dirty="0" smtClean="0">
                <a:sym typeface="Symbol" panose="05050102010706020507" pitchFamily="18" charset="2"/>
              </a:rPr>
              <a:t></a:t>
            </a:r>
            <a:r>
              <a:rPr lang="en-US" baseline="-25000" dirty="0" smtClean="0">
                <a:sym typeface="Symbol" panose="05050102010706020507" pitchFamily="18" charset="2"/>
              </a:rPr>
              <a:t>QED</a:t>
            </a:r>
            <a:r>
              <a:rPr lang="en-US" dirty="0" smtClean="0">
                <a:sym typeface="Symbol" panose="05050102010706020507" pitchFamily="18" charset="2"/>
              </a:rPr>
              <a:t>(m</a:t>
            </a:r>
            <a:r>
              <a:rPr lang="en-US" baseline="-25000" dirty="0" smtClean="0">
                <a:sym typeface="Symbol" panose="05050102010706020507" pitchFamily="18" charset="2"/>
              </a:rPr>
              <a:t>Z</a:t>
            </a:r>
            <a:r>
              <a:rPr lang="en-US" baseline="30000" dirty="0" smtClean="0">
                <a:sym typeface="Symbol" panose="05050102010706020507" pitchFamily="18" charset="2"/>
              </a:rPr>
              <a:t>2</a:t>
            </a:r>
            <a:r>
              <a:rPr lang="en-US" dirty="0" smtClean="0">
                <a:sym typeface="Symbol" panose="05050102010706020507" pitchFamily="18" charset="2"/>
              </a:rPr>
              <a:t>) </a:t>
            </a:r>
            <a:r>
              <a:rPr lang="en-US" dirty="0" err="1" smtClean="0">
                <a:sym typeface="Symbol" panose="05050102010706020507" pitchFamily="18" charset="2"/>
              </a:rPr>
              <a:t>arxiv</a:t>
            </a:r>
            <a:r>
              <a:rPr lang="en-US" dirty="0" smtClean="0">
                <a:sym typeface="Symbol" panose="05050102010706020507" pitchFamily="18" charset="2"/>
              </a:rPr>
              <a:t>:</a:t>
            </a:r>
            <a:r>
              <a:rPr lang="en-CH" dirty="0" smtClean="0"/>
              <a:t>1512.05544</a:t>
            </a:r>
            <a:endParaRPr lang="en-US" dirty="0" smtClean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importance of QED effects on asymmetry and event generator</a:t>
            </a:r>
          </a:p>
          <a:p>
            <a:endParaRPr lang="en-US" baseline="30000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analysis of asymmetry for e and </a:t>
            </a:r>
            <a:r>
              <a:rPr lang="en-CH" dirty="0" smtClean="0">
                <a:sym typeface="Symbol" panose="05050102010706020507" pitchFamily="18" charset="2"/>
              </a:rPr>
              <a:t></a:t>
            </a:r>
            <a:r>
              <a:rPr lang="en-US" dirty="0" smtClean="0">
                <a:sym typeface="Symbol" panose="05050102010706020507" pitchFamily="18" charset="2"/>
              </a:rPr>
              <a:t> final states of great interest </a:t>
            </a:r>
            <a:r>
              <a:rPr lang="en-CH" dirty="0" smtClean="0">
                <a:sym typeface="Symbol" panose="05050102010706020507" pitchFamily="18" charset="2"/>
              </a:rPr>
              <a:t>–</a:t>
            </a:r>
            <a:r>
              <a:rPr lang="en-US" dirty="0" smtClean="0">
                <a:sym typeface="Symbol" panose="05050102010706020507" pitchFamily="18" charset="2"/>
              </a:rPr>
              <a:t> can we improve precision?  </a:t>
            </a: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endParaRPr lang="en-US" dirty="0" smtClean="0">
              <a:sym typeface="Symbol" panose="05050102010706020507" pitchFamily="18" charset="2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852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83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4561" y="209005"/>
            <a:ext cx="475745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R</a:t>
            </a:r>
            <a:r>
              <a:rPr lang="fr-FR" sz="2400" b="1" baseline="-25000" dirty="0" smtClean="0"/>
              <a:t>b       </a:t>
            </a:r>
            <a:r>
              <a:rPr lang="en-CH" sz="2400" b="1" dirty="0" smtClean="0">
                <a:sym typeface="Symbol" panose="05050102010706020507" pitchFamily="18" charset="2"/>
              </a:rPr>
              <a:t></a:t>
            </a:r>
            <a:r>
              <a:rPr lang="en-US" sz="2400" b="1" dirty="0" smtClean="0">
                <a:sym typeface="Symbol" panose="05050102010706020507" pitchFamily="18" charset="2"/>
              </a:rPr>
              <a:t>   </a:t>
            </a:r>
            <a:r>
              <a:rPr lang="en-CH" sz="2400" b="1" dirty="0" smtClean="0">
                <a:sym typeface="Symbol" panose="05050102010706020507" pitchFamily="18" charset="2"/>
              </a:rPr>
              <a:t></a:t>
            </a:r>
            <a:r>
              <a:rPr lang="en-US" sz="2400" b="1" dirty="0" smtClean="0">
                <a:sym typeface="Symbol" panose="05050102010706020507" pitchFamily="18" charset="2"/>
              </a:rPr>
              <a:t>( Z </a:t>
            </a:r>
            <a:r>
              <a:rPr lang="en-CH" sz="2400" b="1" dirty="0" smtClean="0">
                <a:sym typeface="Wingdings" panose="05000000000000000000" pitchFamily="2" charset="2"/>
              </a:rPr>
              <a:t></a:t>
            </a:r>
            <a:r>
              <a:rPr lang="en-CH" sz="2400" b="1" dirty="0" smtClean="0">
                <a:sym typeface="Symbol" panose="05050102010706020507" pitchFamily="18" charset="2"/>
              </a:rPr>
              <a:t></a:t>
            </a:r>
            <a:r>
              <a:rPr lang="en-US" sz="2400" b="1" dirty="0" smtClean="0">
                <a:sym typeface="Symbol" panose="05050102010706020507" pitchFamily="18" charset="2"/>
              </a:rPr>
              <a:t>bb)/</a:t>
            </a:r>
            <a:r>
              <a:rPr lang="en-CH" sz="2400" b="1" dirty="0">
                <a:sym typeface="Symbol" panose="05050102010706020507" pitchFamily="18" charset="2"/>
              </a:rPr>
              <a:t></a:t>
            </a:r>
            <a:r>
              <a:rPr lang="en-US" sz="2400" b="1" dirty="0">
                <a:sym typeface="Symbol" panose="05050102010706020507" pitchFamily="18" charset="2"/>
              </a:rPr>
              <a:t>( Z </a:t>
            </a:r>
            <a:r>
              <a:rPr lang="en-CH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>
                <a:sym typeface="Symbol" panose="05050102010706020507" pitchFamily="18" charset="2"/>
              </a:rPr>
              <a:t>hadrons)</a:t>
            </a:r>
            <a:endParaRPr lang="fr-FR" sz="2400" b="1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706846" y="1127760"/>
            <a:ext cx="10961334" cy="4801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Of all HF/EW/top </a:t>
            </a:r>
            <a:r>
              <a:rPr lang="fr-FR" b="1" dirty="0" err="1" smtClean="0"/>
              <a:t>factory</a:t>
            </a:r>
            <a:r>
              <a:rPr lang="fr-FR" b="1" dirty="0" smtClean="0"/>
              <a:t> </a:t>
            </a:r>
            <a:r>
              <a:rPr lang="fr-FR" b="1" dirty="0" err="1" smtClean="0"/>
              <a:t>measurements</a:t>
            </a:r>
            <a:r>
              <a:rPr lang="fr-FR" b="1" dirty="0" smtClean="0"/>
              <a:t> </a:t>
            </a:r>
            <a:r>
              <a:rPr lang="fr-FR" b="1" dirty="0" err="1" smtClean="0"/>
              <a:t>this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where</a:t>
            </a:r>
            <a:r>
              <a:rPr lang="fr-FR" b="1" dirty="0" smtClean="0"/>
              <a:t> the </a:t>
            </a:r>
            <a:r>
              <a:rPr lang="fr-FR" b="1" dirty="0" err="1" smtClean="0"/>
              <a:t>largest</a:t>
            </a:r>
            <a:r>
              <a:rPr lang="fr-FR" b="1" dirty="0" smtClean="0"/>
              <a:t> relative </a:t>
            </a:r>
            <a:r>
              <a:rPr lang="fr-FR" b="1" dirty="0" err="1" smtClean="0"/>
              <a:t>improvement</a:t>
            </a:r>
            <a:r>
              <a:rPr lang="fr-FR" b="1" dirty="0" smtClean="0"/>
              <a:t> </a:t>
            </a:r>
            <a:r>
              <a:rPr lang="fr-FR" b="1" dirty="0" err="1" smtClean="0"/>
              <a:t>wrt</a:t>
            </a:r>
            <a:r>
              <a:rPr lang="fr-FR" b="1" dirty="0" smtClean="0"/>
              <a:t> LEP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expected</a:t>
            </a:r>
            <a:r>
              <a:rPr lang="fr-FR" b="1" dirty="0" smtClean="0"/>
              <a:t>. </a:t>
            </a:r>
            <a:br>
              <a:rPr lang="fr-FR" b="1" dirty="0" smtClean="0"/>
            </a:br>
            <a:r>
              <a:rPr lang="fr-FR" b="1" dirty="0" smtClean="0"/>
              <a:t>FCC-</a:t>
            </a:r>
            <a:r>
              <a:rPr lang="fr-FR" b="1" dirty="0" err="1" smtClean="0"/>
              <a:t>ee</a:t>
            </a:r>
            <a:r>
              <a:rPr lang="fr-FR" b="1" dirty="0" smtClean="0"/>
              <a:t> -- factor 500 in </a:t>
            </a:r>
            <a:r>
              <a:rPr lang="fr-FR" b="1" dirty="0" err="1" smtClean="0"/>
              <a:t>statistical</a:t>
            </a:r>
            <a:r>
              <a:rPr lang="fr-FR" b="1" dirty="0" smtClean="0"/>
              <a:t> </a:t>
            </a:r>
            <a:r>
              <a:rPr lang="fr-FR" b="1" dirty="0" err="1" smtClean="0"/>
              <a:t>precision</a:t>
            </a:r>
            <a:r>
              <a:rPr lang="fr-FR" b="1" dirty="0" smtClean="0"/>
              <a:t> x a factor 5 in </a:t>
            </a:r>
            <a:r>
              <a:rPr lang="fr-FR" b="1" dirty="0" err="1" smtClean="0"/>
              <a:t>tagging</a:t>
            </a:r>
            <a:r>
              <a:rPr lang="fr-FR" b="1" dirty="0" smtClean="0"/>
              <a:t> </a:t>
            </a:r>
            <a:r>
              <a:rPr lang="fr-FR" b="1" dirty="0" err="1" smtClean="0"/>
              <a:t>efficiency</a:t>
            </a:r>
            <a:r>
              <a:rPr lang="fr-FR" b="1" dirty="0"/>
              <a:t> </a:t>
            </a:r>
            <a:r>
              <a:rPr lang="fr-FR" b="1" dirty="0" smtClean="0"/>
              <a:t>(85% </a:t>
            </a:r>
            <a:r>
              <a:rPr lang="fr-FR" b="1" dirty="0"/>
              <a:t>@</a:t>
            </a:r>
            <a:r>
              <a:rPr lang="fr-FR" b="1" dirty="0" smtClean="0"/>
              <a:t> &lt;1% background) </a:t>
            </a:r>
          </a:p>
          <a:p>
            <a:endParaRPr lang="fr-FR" dirty="0" smtClean="0"/>
          </a:p>
          <a:p>
            <a:r>
              <a:rPr lang="fr-FR" dirty="0" smtClean="0"/>
              <a:t>In addition R</a:t>
            </a:r>
            <a:r>
              <a:rPr lang="fr-FR" baseline="-25000" dirty="0" smtClean="0"/>
              <a:t>b </a:t>
            </a:r>
            <a:r>
              <a:rPr lang="fr-FR" dirty="0" err="1" smtClean="0"/>
              <a:t>is</a:t>
            </a:r>
            <a:r>
              <a:rPr lang="fr-FR" dirty="0" smtClean="0"/>
              <a:t> sensitive to new </a:t>
            </a:r>
            <a:r>
              <a:rPr lang="fr-FR" dirty="0" err="1" smtClean="0"/>
              <a:t>physics</a:t>
            </a:r>
            <a:r>
              <a:rPr lang="fr-FR" dirty="0" smtClean="0"/>
              <a:t> via the vertex correction </a:t>
            </a:r>
            <a:r>
              <a:rPr lang="fr-FR" dirty="0" err="1" smtClean="0"/>
              <a:t>involving</a:t>
            </a:r>
            <a:r>
              <a:rPr lang="fr-FR" dirty="0" smtClean="0"/>
              <a:t> top and </a:t>
            </a:r>
            <a:r>
              <a:rPr lang="fr-FR" dirty="0" err="1" smtClean="0"/>
              <a:t>thus</a:t>
            </a:r>
            <a:r>
              <a:rPr lang="fr-FR" dirty="0" smtClean="0"/>
              <a:t> to </a:t>
            </a:r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fr-FR" dirty="0" err="1" smtClean="0"/>
              <a:t>supersymmetry</a:t>
            </a:r>
            <a:r>
              <a:rPr lang="fr-FR" dirty="0" smtClean="0"/>
              <a:t> </a:t>
            </a:r>
          </a:p>
          <a:p>
            <a:r>
              <a:rPr lang="fr-FR" dirty="0" smtClean="0"/>
              <a:t>in a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the </a:t>
            </a:r>
            <a:r>
              <a:rPr lang="fr-FR" dirty="0" err="1" smtClean="0"/>
              <a:t>usual</a:t>
            </a:r>
            <a:r>
              <a:rPr lang="fr-FR" dirty="0" smtClean="0"/>
              <a:t> self-</a:t>
            </a:r>
            <a:r>
              <a:rPr lang="fr-FR" dirty="0" err="1" smtClean="0"/>
              <a:t>energy</a:t>
            </a:r>
            <a:r>
              <a:rPr lang="fr-FR" dirty="0" smtClean="0"/>
              <a:t> corrections (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slide)</a:t>
            </a:r>
          </a:p>
          <a:p>
            <a:r>
              <a:rPr lang="fr-FR" dirty="0" smtClean="0"/>
              <a:t>  </a:t>
            </a:r>
            <a:endParaRPr lang="fr-FR" baseline="-25000" dirty="0"/>
          </a:p>
          <a:p>
            <a:r>
              <a:rPr lang="fr-FR" dirty="0" err="1"/>
              <a:t>W</a:t>
            </a:r>
            <a:r>
              <a:rPr lang="fr-FR" dirty="0" err="1" smtClean="0"/>
              <a:t>ith</a:t>
            </a:r>
            <a:r>
              <a:rPr lang="fr-FR" dirty="0" smtClean="0"/>
              <a:t> 7 10</a:t>
            </a:r>
            <a:r>
              <a:rPr lang="fr-FR" baseline="30000" dirty="0" smtClean="0"/>
              <a:t>11 </a:t>
            </a:r>
            <a:r>
              <a:rPr lang="en-US" dirty="0">
                <a:sym typeface="Symbol" panose="05050102010706020507" pitchFamily="18" charset="2"/>
              </a:rPr>
              <a:t>Z </a:t>
            </a:r>
            <a:r>
              <a:rPr lang="en-CH" dirty="0">
                <a:sym typeface="Wingdings" panose="05000000000000000000" pitchFamily="2" charset="2"/>
              </a:rPr>
              <a:t></a:t>
            </a:r>
            <a:r>
              <a:rPr lang="en-CH" dirty="0">
                <a:sym typeface="Symbol" panose="05050102010706020507" pitchFamily="18" charset="2"/>
              </a:rPr>
              <a:t></a:t>
            </a:r>
            <a:r>
              <a:rPr lang="en-US" dirty="0" smtClean="0">
                <a:sym typeface="Symbol" panose="05050102010706020507" pitchFamily="18" charset="2"/>
              </a:rPr>
              <a:t>bb events  a </a:t>
            </a:r>
            <a:r>
              <a:rPr lang="en-US" b="1" dirty="0" smtClean="0">
                <a:sym typeface="Symbol" panose="05050102010706020507" pitchFamily="18" charset="2"/>
              </a:rPr>
              <a:t>relative</a:t>
            </a:r>
            <a:r>
              <a:rPr lang="en-US" dirty="0" smtClean="0">
                <a:sym typeface="Symbol" panose="05050102010706020507" pitchFamily="18" charset="2"/>
              </a:rPr>
              <a:t> statistical precision of O(1.5 10</a:t>
            </a:r>
            <a:r>
              <a:rPr lang="en-US" baseline="30000" dirty="0" smtClean="0">
                <a:sym typeface="Symbol" panose="05050102010706020507" pitchFamily="18" charset="2"/>
              </a:rPr>
              <a:t>-6</a:t>
            </a:r>
            <a:r>
              <a:rPr lang="fr-FR" dirty="0" smtClean="0"/>
              <a:t> )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expected</a:t>
            </a:r>
            <a:r>
              <a:rPr lang="fr-FR" dirty="0" smtClean="0"/>
              <a:t> (WOW!)</a:t>
            </a:r>
          </a:p>
          <a:p>
            <a:endParaRPr lang="fr-FR" dirty="0"/>
          </a:p>
          <a:p>
            <a:r>
              <a:rPr lang="fr-FR" dirty="0" smtClean="0"/>
              <a:t>There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great</a:t>
            </a:r>
            <a:r>
              <a:rPr lang="fr-FR" dirty="0" smtClean="0"/>
              <a:t> </a:t>
            </a:r>
            <a:r>
              <a:rPr lang="fr-FR" dirty="0" err="1" smtClean="0"/>
              <a:t>synergy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b,c,g</a:t>
            </a:r>
            <a:r>
              <a:rPr lang="fr-FR" dirty="0" smtClean="0"/>
              <a:t> </a:t>
            </a:r>
            <a:r>
              <a:rPr lang="fr-FR" dirty="0" err="1" smtClean="0"/>
              <a:t>tagging</a:t>
            </a:r>
            <a:r>
              <a:rPr lang="fr-FR" dirty="0" smtClean="0"/>
              <a:t> </a:t>
            </a:r>
            <a:r>
              <a:rPr lang="fr-FR" dirty="0" err="1" smtClean="0"/>
              <a:t>undertaken</a:t>
            </a:r>
            <a:r>
              <a:rPr lang="fr-FR" dirty="0" smtClean="0"/>
              <a:t> for the </a:t>
            </a:r>
            <a:r>
              <a:rPr lang="fr-FR" dirty="0" err="1" smtClean="0"/>
              <a:t>Higgs</a:t>
            </a:r>
            <a:r>
              <a:rPr lang="fr-FR" dirty="0" smtClean="0"/>
              <a:t> </a:t>
            </a:r>
            <a:r>
              <a:rPr lang="fr-FR" dirty="0" err="1" smtClean="0"/>
              <a:t>decays</a:t>
            </a:r>
            <a:r>
              <a:rPr lang="fr-FR" dirty="0" smtClean="0"/>
              <a:t> by </a:t>
            </a:r>
            <a:r>
              <a:rPr lang="fr-FR" dirty="0" err="1" smtClean="0"/>
              <a:t>Selvaggi</a:t>
            </a:r>
            <a:r>
              <a:rPr lang="fr-FR" dirty="0" smtClean="0"/>
              <a:t> et al. The Z </a:t>
            </a:r>
            <a:r>
              <a:rPr lang="fr-FR" dirty="0" err="1" smtClean="0"/>
              <a:t>decay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as a calibration. </a:t>
            </a:r>
          </a:p>
          <a:p>
            <a:endParaRPr lang="fr-FR" dirty="0"/>
          </a:p>
          <a:p>
            <a:r>
              <a:rPr lang="fr-FR" dirty="0"/>
              <a:t>T</a:t>
            </a:r>
            <a:r>
              <a:rPr lang="fr-FR" dirty="0" smtClean="0"/>
              <a:t>he </a:t>
            </a:r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affected</a:t>
            </a:r>
            <a:r>
              <a:rPr lang="fr-FR" dirty="0" smtClean="0"/>
              <a:t> by gluon </a:t>
            </a:r>
            <a:r>
              <a:rPr lang="fr-FR" dirty="0" err="1" smtClean="0"/>
              <a:t>splitting</a:t>
            </a:r>
            <a:r>
              <a:rPr lang="fr-FR" dirty="0" smtClean="0"/>
              <a:t> to</a:t>
            </a:r>
            <a:r>
              <a:rPr lang="en-CH" dirty="0" smtClean="0">
                <a:sym typeface="Symbol" panose="05050102010706020507" pitchFamily="18" charset="2"/>
              </a:rPr>
              <a:t></a:t>
            </a:r>
            <a:r>
              <a:rPr lang="en-US" dirty="0" smtClean="0">
                <a:sym typeface="Symbol" panose="05050102010706020507" pitchFamily="18" charset="2"/>
              </a:rPr>
              <a:t>bb</a:t>
            </a:r>
            <a:r>
              <a:rPr lang="fr-FR" dirty="0">
                <a:sym typeface="Symbol" panose="05050102010706020507" pitchFamily="18" charset="2"/>
              </a:rPr>
              <a:t> </a:t>
            </a:r>
            <a:r>
              <a:rPr lang="fr-FR" dirty="0" smtClean="0">
                <a:sym typeface="Symbol" panose="05050102010706020507" pitchFamily="18" charset="2"/>
              </a:rPr>
              <a:t>in </a:t>
            </a:r>
            <a:r>
              <a:rPr lang="fr-FR" dirty="0" err="1" smtClean="0">
                <a:sym typeface="Symbol" panose="05050102010706020507" pitchFamily="18" charset="2"/>
              </a:rPr>
              <a:t>hadronic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events</a:t>
            </a:r>
            <a:r>
              <a:rPr lang="fr-FR" dirty="0" smtClean="0">
                <a:sym typeface="Symbol" panose="05050102010706020507" pitchFamily="18" charset="2"/>
              </a:rPr>
              <a:t>, but a lot of information </a:t>
            </a:r>
            <a:r>
              <a:rPr lang="fr-FR" dirty="0" err="1" smtClean="0">
                <a:sym typeface="Symbol" panose="05050102010706020507" pitchFamily="18" charset="2"/>
              </a:rPr>
              <a:t>should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</a:p>
          <a:p>
            <a:r>
              <a:rPr lang="fr-FR" dirty="0" err="1" smtClean="0">
                <a:sym typeface="Symbol" panose="05050102010706020507" pitchFamily="18" charset="2"/>
              </a:rPr>
              <a:t>exist</a:t>
            </a:r>
            <a:r>
              <a:rPr lang="fr-FR" dirty="0" smtClean="0">
                <a:sym typeface="Symbol" panose="05050102010706020507" pitchFamily="18" charset="2"/>
              </a:rPr>
              <a:t> in the data  to </a:t>
            </a:r>
            <a:r>
              <a:rPr lang="fr-FR" dirty="0" err="1" smtClean="0">
                <a:sym typeface="Symbol" panose="05050102010706020507" pitchFamily="18" charset="2"/>
              </a:rPr>
              <a:t>eliminate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uncertainties</a:t>
            </a:r>
            <a:r>
              <a:rPr lang="fr-FR" dirty="0" smtClean="0">
                <a:sym typeface="Symbol" panose="05050102010706020507" pitchFamily="18" charset="2"/>
              </a:rPr>
              <a:t> on </a:t>
            </a:r>
            <a:r>
              <a:rPr lang="fr-FR" dirty="0" err="1" smtClean="0">
                <a:sym typeface="Symbol" panose="05050102010706020507" pitchFamily="18" charset="2"/>
              </a:rPr>
              <a:t>tagging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efficiency</a:t>
            </a:r>
            <a:r>
              <a:rPr lang="fr-FR" dirty="0" smtClean="0">
                <a:sym typeface="Symbol" panose="05050102010706020507" pitchFamily="18" charset="2"/>
              </a:rPr>
              <a:t>, </a:t>
            </a:r>
            <a:r>
              <a:rPr lang="fr-FR" dirty="0" err="1" smtClean="0">
                <a:sym typeface="Symbol" panose="05050102010706020507" pitchFamily="18" charset="2"/>
              </a:rPr>
              <a:t>hemisphere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correlations</a:t>
            </a:r>
            <a:r>
              <a:rPr lang="fr-FR" dirty="0" smtClean="0">
                <a:sym typeface="Symbol" panose="05050102010706020507" pitchFamily="18" charset="2"/>
              </a:rPr>
              <a:t>, gluon production</a:t>
            </a:r>
          </a:p>
          <a:p>
            <a:r>
              <a:rPr lang="fr-FR" dirty="0" smtClean="0">
                <a:sym typeface="Symbol" panose="05050102010706020507" pitchFamily="18" charset="2"/>
              </a:rPr>
              <a:t>and </a:t>
            </a:r>
            <a:r>
              <a:rPr lang="fr-FR" dirty="0" err="1" smtClean="0">
                <a:sym typeface="Symbol" panose="05050102010706020507" pitchFamily="18" charset="2"/>
              </a:rPr>
              <a:t>many</a:t>
            </a:r>
            <a:r>
              <a:rPr lang="fr-FR" dirty="0" smtClean="0">
                <a:sym typeface="Symbol" panose="05050102010706020507" pitchFamily="18" charset="2"/>
              </a:rPr>
              <a:t> more. </a:t>
            </a:r>
            <a:r>
              <a:rPr lang="fr-FR" b="1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How far </a:t>
            </a:r>
            <a:r>
              <a:rPr lang="fr-FR" b="1" i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can</a:t>
            </a:r>
            <a:r>
              <a:rPr lang="fr-FR" b="1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we</a:t>
            </a:r>
            <a:r>
              <a:rPr lang="fr-FR" b="1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 go? </a:t>
            </a:r>
            <a:r>
              <a:rPr lang="fr-FR" dirty="0" smtClean="0">
                <a:sym typeface="Symbol" panose="05050102010706020507" pitchFamily="18" charset="2"/>
              </a:rPr>
              <a:t>  </a:t>
            </a:r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Also</a:t>
            </a:r>
            <a:r>
              <a:rPr lang="fr-FR" dirty="0" smtClean="0"/>
              <a:t> of </a:t>
            </a:r>
            <a:r>
              <a:rPr lang="fr-FR" dirty="0" err="1" smtClean="0"/>
              <a:t>interest</a:t>
            </a:r>
            <a:r>
              <a:rPr lang="fr-FR" dirty="0" smtClean="0"/>
              <a:t> </a:t>
            </a:r>
            <a:r>
              <a:rPr lang="fr-FR" dirty="0" err="1" smtClean="0"/>
              <a:t>R</a:t>
            </a:r>
            <a:r>
              <a:rPr lang="fr-FR" baseline="-25000" dirty="0" err="1" smtClean="0"/>
              <a:t>c</a:t>
            </a:r>
            <a:r>
              <a:rPr lang="fr-FR" dirty="0" smtClean="0"/>
              <a:t>, </a:t>
            </a:r>
            <a:r>
              <a:rPr lang="fr-FR" dirty="0" err="1" smtClean="0"/>
              <a:t>R</a:t>
            </a:r>
            <a:r>
              <a:rPr lang="fr-FR" baseline="-25000" dirty="0" err="1" smtClean="0"/>
              <a:t>s</a:t>
            </a:r>
            <a:r>
              <a:rPr lang="fr-FR" dirty="0" smtClean="0"/>
              <a:t>, etc... </a:t>
            </a:r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strange</a:t>
            </a:r>
            <a:r>
              <a:rPr lang="fr-FR" dirty="0" smtClean="0"/>
              <a:t> </a:t>
            </a:r>
            <a:r>
              <a:rPr lang="fr-FR" dirty="0" err="1" smtClean="0"/>
              <a:t>particle</a:t>
            </a:r>
            <a:r>
              <a:rPr lang="fr-FR" dirty="0" smtClean="0"/>
              <a:t> ID </a:t>
            </a:r>
            <a:r>
              <a:rPr lang="fr-FR" dirty="0" err="1" smtClean="0"/>
              <a:t>might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more important. </a:t>
            </a:r>
            <a:endParaRPr lang="fr-FR" dirty="0"/>
          </a:p>
          <a:p>
            <a:r>
              <a:rPr lang="fr-FR" dirty="0" smtClean="0"/>
              <a:t> 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7170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84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73" y="1218378"/>
            <a:ext cx="10784401" cy="34273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892" y="540891"/>
            <a:ext cx="374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808080"/>
                </a:solidFill>
                <a:latin typeface="Times New Roman" panose="02020603050405020304" pitchFamily="18" charset="0"/>
              </a:rPr>
              <a:t>arXiv:1412.3107v2  figure 5 (top </a:t>
            </a:r>
            <a:r>
              <a:rPr lang="fr-FR" dirty="0" err="1" smtClean="0">
                <a:solidFill>
                  <a:srgbClr val="808080"/>
                </a:solidFill>
                <a:latin typeface="Times New Roman" panose="02020603050405020304" pitchFamily="18" charset="0"/>
              </a:rPr>
              <a:t>row</a:t>
            </a:r>
            <a:r>
              <a:rPr lang="fr-FR" dirty="0" smtClean="0">
                <a:solidFill>
                  <a:srgbClr val="808080"/>
                </a:solidFill>
                <a:latin typeface="Times New Roman" panose="02020603050405020304" pitchFamily="18" charset="0"/>
              </a:rPr>
              <a:t>)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560" y="4490427"/>
            <a:ext cx="8742247" cy="171158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4134678" y="5247862"/>
            <a:ext cx="974035" cy="99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4758966" y="481256"/>
            <a:ext cx="4073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b="1" i="1" dirty="0" smtClean="0">
                <a:solidFill>
                  <a:srgbClr val="FF0000"/>
                </a:solidFill>
              </a:rPr>
              <a:t>«</a:t>
            </a:r>
            <a:r>
              <a:rPr lang="fr-CH" b="1" i="1" dirty="0" err="1" smtClean="0">
                <a:solidFill>
                  <a:srgbClr val="FF0000"/>
                </a:solidFill>
              </a:rPr>
              <a:t>Higgs</a:t>
            </a:r>
            <a:r>
              <a:rPr lang="fr-CH" b="1" i="1" dirty="0" smtClean="0">
                <a:solidFill>
                  <a:srgbClr val="FF0000"/>
                </a:solidFill>
              </a:rPr>
              <a:t> </a:t>
            </a:r>
            <a:r>
              <a:rPr lang="fr-CH" b="1" i="1" dirty="0">
                <a:solidFill>
                  <a:srgbClr val="FF0000"/>
                </a:solidFill>
              </a:rPr>
              <a:t>and </a:t>
            </a:r>
            <a:r>
              <a:rPr lang="fr-CH" b="1" i="1" dirty="0" err="1">
                <a:solidFill>
                  <a:srgbClr val="FF0000"/>
                </a:solidFill>
              </a:rPr>
              <a:t>EWPOs</a:t>
            </a:r>
            <a:r>
              <a:rPr lang="fr-CH" b="1" i="1" dirty="0">
                <a:solidFill>
                  <a:srgbClr val="FF0000"/>
                </a:solidFill>
              </a:rPr>
              <a:t> are </a:t>
            </a:r>
            <a:r>
              <a:rPr lang="fr-CH" b="1" i="1" dirty="0" err="1" smtClean="0">
                <a:solidFill>
                  <a:srgbClr val="FF0000"/>
                </a:solidFill>
              </a:rPr>
              <a:t>complementary</a:t>
            </a:r>
            <a:r>
              <a:rPr lang="fr-CH" b="1" i="1" dirty="0" smtClean="0">
                <a:solidFill>
                  <a:srgbClr val="FF0000"/>
                </a:solidFill>
              </a:rPr>
              <a:t>»</a:t>
            </a: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2052536" y="87549"/>
            <a:ext cx="834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Precision Natural SUSY at CEPC, FCC-</a:t>
            </a:r>
            <a:r>
              <a:rPr lang="en-US" dirty="0" err="1"/>
              <a:t>ee</a:t>
            </a:r>
            <a:r>
              <a:rPr lang="en-US" dirty="0"/>
              <a:t>, </a:t>
            </a:r>
            <a:r>
              <a:rPr lang="en-US" dirty="0" smtClean="0"/>
              <a:t>and </a:t>
            </a:r>
            <a:r>
              <a:rPr lang="fr-FR" dirty="0" smtClean="0"/>
              <a:t>ILC, JJ Fan, M. Rees and </a:t>
            </a:r>
            <a:r>
              <a:rPr lang="fr-FR" dirty="0" err="1" smtClean="0"/>
              <a:t>Liantao</a:t>
            </a:r>
            <a:r>
              <a:rPr lang="fr-FR" dirty="0" smtClean="0"/>
              <a:t> Wang</a:t>
            </a:r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9094305" y="5923722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“ </a:t>
            </a:r>
            <a:r>
              <a:rPr lang="fr-FR" dirty="0" err="1" smtClean="0"/>
              <a:t>also</a:t>
            </a:r>
            <a:r>
              <a:rPr lang="fr-FR" dirty="0" smtClean="0"/>
              <a:t>, b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s</a:t>
            </a:r>
            <a:r>
              <a:rPr lang="en-CH" dirty="0" smtClean="0">
                <a:sym typeface="Symbol" panose="05050102010706020507" pitchFamily="18" charset="2"/>
              </a:rPr>
              <a:t></a:t>
            </a:r>
            <a:r>
              <a:rPr lang="en-US" dirty="0" smtClean="0">
                <a:sym typeface="Symbol" panose="05050102010706020507" pitchFamily="18" charset="2"/>
              </a:rPr>
              <a:t> could be useful”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82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85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30" y="296731"/>
            <a:ext cx="7585201" cy="5852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2461" y="879819"/>
            <a:ext cx="469519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allows</a:t>
            </a:r>
            <a:r>
              <a:rPr lang="fr-FR" dirty="0" smtClean="0"/>
              <a:t>  </a:t>
            </a:r>
          </a:p>
          <a:p>
            <a:r>
              <a:rPr lang="fr-FR" dirty="0" smtClean="0"/>
              <a:t>-- in </a:t>
            </a:r>
            <a:r>
              <a:rPr lang="fr-FR" dirty="0" err="1" smtClean="0"/>
              <a:t>combination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Ae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P</a:t>
            </a:r>
            <a:r>
              <a:rPr lang="en-CH" dirty="0" smtClean="0">
                <a:sym typeface="Symbol" panose="05050102010706020507" pitchFamily="18" charset="2"/>
              </a:rPr>
              <a:t></a:t>
            </a:r>
            <a:r>
              <a:rPr lang="en-US" baseline="30000" dirty="0" smtClean="0">
                <a:sym typeface="Symbol" panose="05050102010706020507" pitchFamily="18" charset="2"/>
              </a:rPr>
              <a:t>FB</a:t>
            </a:r>
          </a:p>
          <a:p>
            <a:r>
              <a:rPr lang="fr-FR" dirty="0" smtClean="0"/>
              <a:t>to </a:t>
            </a:r>
            <a:r>
              <a:rPr lang="fr-FR" dirty="0" err="1" smtClean="0"/>
              <a:t>extract</a:t>
            </a:r>
            <a:r>
              <a:rPr lang="fr-FR" dirty="0" smtClean="0"/>
              <a:t> Ab. </a:t>
            </a:r>
          </a:p>
          <a:p>
            <a:r>
              <a:rPr lang="fr-FR" dirty="0" smtClean="0"/>
              <a:t>-- or </a:t>
            </a:r>
            <a:r>
              <a:rPr lang="fr-FR" dirty="0" err="1" smtClean="0"/>
              <a:t>directly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as an EWPO</a:t>
            </a:r>
          </a:p>
          <a:p>
            <a:r>
              <a:rPr lang="fr-FR" dirty="0" smtClean="0"/>
              <a:t>sensitive to </a:t>
            </a:r>
            <a:r>
              <a:rPr lang="fr-FR" dirty="0" err="1" smtClean="0"/>
              <a:t>similar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 as </a:t>
            </a:r>
            <a:r>
              <a:rPr lang="en-US" dirty="0">
                <a:sym typeface="Symbol" panose="05050102010706020507" pitchFamily="18" charset="2"/>
              </a:rPr>
              <a:t>sin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  <a:r>
              <a:rPr lang="en-CH" dirty="0">
                <a:sym typeface="Symbol" panose="05050102010706020507" pitchFamily="18" charset="2"/>
              </a:rPr>
              <a:t></a:t>
            </a:r>
            <a:r>
              <a:rPr lang="en-US" baseline="-25000" dirty="0" err="1">
                <a:sym typeface="Symbol" panose="05050102010706020507" pitchFamily="18" charset="2"/>
              </a:rPr>
              <a:t>W</a:t>
            </a:r>
            <a:r>
              <a:rPr lang="en-US" baseline="30000" dirty="0" err="1">
                <a:sym typeface="Symbol" panose="05050102010706020507" pitchFamily="18" charset="2"/>
              </a:rPr>
              <a:t>eff</a:t>
            </a:r>
            <a:r>
              <a:rPr lang="en-US" dirty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endParaRPr lang="en-US" dirty="0" smtClean="0">
              <a:latin typeface="Script MT Bold" panose="03040602040607080904" pitchFamily="66" charset="0"/>
              <a:sym typeface="Symbol" panose="05050102010706020507" pitchFamily="18" charset="2"/>
            </a:endParaRPr>
          </a:p>
          <a:p>
            <a:r>
              <a:rPr lang="en-CH" dirty="0" smtClean="0">
                <a:sym typeface="Symbol" panose="05050102010706020507" pitchFamily="18" charset="2"/>
              </a:rPr>
              <a:t>–</a:t>
            </a:r>
            <a:r>
              <a:rPr lang="en-US" dirty="0" smtClean="0">
                <a:sym typeface="Symbol" panose="05050102010706020507" pitchFamily="18" charset="2"/>
              </a:rPr>
              <a:t> some buzz due to present difference with A</a:t>
            </a:r>
            <a:r>
              <a:rPr lang="en-US" baseline="-25000" dirty="0" smtClean="0">
                <a:sym typeface="Symbol" panose="05050102010706020507" pitchFamily="18" charset="2"/>
              </a:rPr>
              <a:t>LR </a:t>
            </a:r>
            <a:endParaRPr lang="en-US" dirty="0" smtClean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-- sensitive to gluon emission which  </a:t>
            </a:r>
          </a:p>
          <a:p>
            <a:r>
              <a:rPr lang="en-US" dirty="0" smtClean="0">
                <a:sym typeface="Symbol" panose="05050102010706020507" pitchFamily="18" charset="2"/>
              </a:rPr>
              <a:t>dilutes the forward backward asymmetry. </a:t>
            </a:r>
            <a:endParaRPr lang="fr-FR" dirty="0" smtClean="0">
              <a:sym typeface="Symbol" panose="05050102010706020507" pitchFamily="18" charset="2"/>
            </a:endParaRPr>
          </a:p>
          <a:p>
            <a:r>
              <a:rPr lang="fr-FR" dirty="0" smtClean="0">
                <a:sym typeface="Symbol" panose="05050102010706020507" pitchFamily="18" charset="2"/>
              </a:rPr>
              <a:t>-- </a:t>
            </a:r>
            <a:r>
              <a:rPr lang="fr-FR" dirty="0" err="1" smtClean="0">
                <a:sym typeface="Symbol" panose="05050102010706020507" pitchFamily="18" charset="2"/>
              </a:rPr>
              <a:t>requires</a:t>
            </a:r>
            <a:r>
              <a:rPr lang="fr-FR" dirty="0" smtClean="0">
                <a:sym typeface="Symbol" panose="05050102010706020507" pitchFamily="18" charset="2"/>
              </a:rPr>
              <a:t> charge </a:t>
            </a:r>
            <a:r>
              <a:rPr lang="fr-FR" dirty="0" err="1" smtClean="0">
                <a:sym typeface="Symbol" panose="05050102010706020507" pitchFamily="18" charset="2"/>
              </a:rPr>
              <a:t>tagging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</a:p>
          <a:p>
            <a:r>
              <a:rPr lang="fr-FR" dirty="0" smtClean="0">
                <a:sym typeface="Symbol" panose="05050102010706020507" pitchFamily="18" charset="2"/>
              </a:rPr>
              <a:t>-- jet charge </a:t>
            </a:r>
            <a:r>
              <a:rPr lang="fr-FR" dirty="0" err="1" smtClean="0">
                <a:sym typeface="Symbol" panose="05050102010706020507" pitchFamily="18" charset="2"/>
              </a:rPr>
              <a:t>was</a:t>
            </a:r>
            <a:r>
              <a:rPr lang="fr-FR" dirty="0" smtClean="0">
                <a:sym typeface="Symbol" panose="05050102010706020507" pitchFamily="18" charset="2"/>
              </a:rPr>
              <a:t> the best charge </a:t>
            </a:r>
            <a:r>
              <a:rPr lang="fr-FR" dirty="0" err="1" smtClean="0">
                <a:sym typeface="Symbol" panose="05050102010706020507" pitchFamily="18" charset="2"/>
              </a:rPr>
              <a:t>indicator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</a:p>
          <a:p>
            <a:r>
              <a:rPr lang="fr-FR" dirty="0" smtClean="0">
                <a:sym typeface="Symbol" panose="05050102010706020507" pitchFamily="18" charset="2"/>
              </a:rPr>
              <a:t>at the end of LEP</a:t>
            </a:r>
          </a:p>
          <a:p>
            <a:endParaRPr lang="fr-FR" dirty="0" smtClean="0">
              <a:sym typeface="Symbol" panose="05050102010706020507" pitchFamily="18" charset="2"/>
            </a:endParaRPr>
          </a:p>
          <a:p>
            <a:r>
              <a:rPr lang="fr-FR" dirty="0" smtClean="0">
                <a:sym typeface="Symbol" panose="05050102010706020507" pitchFamily="18" charset="2"/>
              </a:rPr>
              <a:t>J. </a:t>
            </a:r>
            <a:r>
              <a:rPr lang="fr-FR" dirty="0" err="1" smtClean="0">
                <a:sym typeface="Symbol" panose="05050102010706020507" pitchFamily="18" charset="2"/>
              </a:rPr>
              <a:t>Alcaraz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showed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that</a:t>
            </a:r>
            <a:r>
              <a:rPr lang="fr-FR" dirty="0" smtClean="0">
                <a:sym typeface="Symbol" panose="05050102010706020507" pitchFamily="18" charset="2"/>
              </a:rPr>
              <a:t>, </a:t>
            </a:r>
            <a:r>
              <a:rPr lang="fr-FR" dirty="0" err="1">
                <a:sym typeface="Symbol" panose="05050102010706020507" pitchFamily="18" charset="2"/>
              </a:rPr>
              <a:t>s</a:t>
            </a:r>
            <a:r>
              <a:rPr lang="fr-FR" dirty="0" err="1" smtClean="0">
                <a:sym typeface="Symbol" panose="05050102010706020507" pitchFamily="18" charset="2"/>
              </a:rPr>
              <a:t>imilarly</a:t>
            </a:r>
            <a:r>
              <a:rPr lang="fr-FR" dirty="0" smtClean="0">
                <a:sym typeface="Symbol" panose="05050102010706020507" pitchFamily="18" charset="2"/>
              </a:rPr>
              <a:t> to R</a:t>
            </a:r>
            <a:r>
              <a:rPr lang="fr-FR" baseline="-25000" dirty="0" smtClean="0">
                <a:sym typeface="Symbol" panose="05050102010706020507" pitchFamily="18" charset="2"/>
              </a:rPr>
              <a:t>b</a:t>
            </a:r>
            <a:r>
              <a:rPr lang="fr-FR" dirty="0" smtClean="0">
                <a:sym typeface="Symbol" panose="05050102010706020507" pitchFamily="18" charset="2"/>
              </a:rPr>
              <a:t>, lots of </a:t>
            </a:r>
          </a:p>
          <a:p>
            <a:r>
              <a:rPr lang="fr-FR" dirty="0" smtClean="0">
                <a:sym typeface="Symbol" panose="05050102010706020507" pitchFamily="18" charset="2"/>
              </a:rPr>
              <a:t>information </a:t>
            </a:r>
            <a:r>
              <a:rPr lang="fr-FR" dirty="0" err="1" smtClean="0">
                <a:sym typeface="Symbol" panose="05050102010706020507" pitchFamily="18" charset="2"/>
              </a:rPr>
              <a:t>can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be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retrieved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from</a:t>
            </a:r>
            <a:r>
              <a:rPr lang="fr-FR" dirty="0" smtClean="0">
                <a:sym typeface="Symbol" panose="05050102010706020507" pitchFamily="18" charset="2"/>
              </a:rPr>
              <a:t> the data</a:t>
            </a:r>
            <a:r>
              <a:rPr lang="fr-FR" baseline="-25000" dirty="0" smtClean="0">
                <a:sym typeface="Symbol" panose="05050102010706020507" pitchFamily="18" charset="2"/>
              </a:rPr>
              <a:t> </a:t>
            </a:r>
            <a:endParaRPr lang="fr-FR" baseline="-25000" dirty="0">
              <a:sym typeface="Symbol" panose="05050102010706020507" pitchFamily="18" charset="2"/>
            </a:endParaRPr>
          </a:p>
          <a:p>
            <a:endParaRPr lang="en-US" dirty="0" smtClean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665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86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0" y="201877"/>
            <a:ext cx="11564785" cy="652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87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893" y="349794"/>
            <a:ext cx="111204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 mass, </a:t>
            </a:r>
            <a:r>
              <a:rPr lang="fr-FR" dirty="0" err="1" smtClean="0"/>
              <a:t>width</a:t>
            </a:r>
            <a:r>
              <a:rPr lang="fr-FR" dirty="0" smtClean="0"/>
              <a:t> and </a:t>
            </a:r>
            <a:r>
              <a:rPr lang="fr-FR" dirty="0" err="1" smtClean="0"/>
              <a:t>branching</a:t>
            </a:r>
            <a:r>
              <a:rPr lang="fr-FR" dirty="0" smtClean="0"/>
              <a:t> ratios</a:t>
            </a:r>
          </a:p>
          <a:p>
            <a:endParaRPr lang="fr-FR" dirty="0"/>
          </a:p>
          <a:p>
            <a:r>
              <a:rPr lang="fr-FR" dirty="0" smtClean="0"/>
              <a:t>-- W mass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most</a:t>
            </a:r>
            <a:r>
              <a:rPr lang="fr-FR" dirty="0" smtClean="0"/>
              <a:t> sensitive </a:t>
            </a:r>
            <a:r>
              <a:rPr lang="fr-FR" dirty="0" err="1" smtClean="0"/>
              <a:t>quantity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r>
              <a:rPr lang="fr-FR" dirty="0"/>
              <a:t> </a:t>
            </a:r>
            <a:r>
              <a:rPr lang="fr-FR" dirty="0" err="1" smtClean="0"/>
              <a:t>compared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G</a:t>
            </a:r>
            <a:r>
              <a:rPr lang="fr-FR" baseline="-25000" dirty="0" smtClean="0"/>
              <a:t>F</a:t>
            </a:r>
            <a:r>
              <a:rPr lang="fr-FR" dirty="0" smtClean="0"/>
              <a:t> </a:t>
            </a:r>
            <a:r>
              <a:rPr lang="fr-FR" dirty="0" err="1" smtClean="0"/>
              <a:t>m</a:t>
            </a:r>
            <a:r>
              <a:rPr lang="fr-FR" baseline="-25000" dirty="0" err="1" smtClean="0"/>
              <a:t>Z</a:t>
            </a:r>
            <a:r>
              <a:rPr lang="fr-FR" dirty="0" smtClean="0"/>
              <a:t> and  </a:t>
            </a:r>
            <a:r>
              <a:rPr lang="en-CH" dirty="0" smtClean="0">
                <a:sym typeface="Symbol" panose="05050102010706020507" pitchFamily="18" charset="2"/>
              </a:rPr>
              <a:t></a:t>
            </a:r>
            <a:r>
              <a:rPr lang="fr-FR" baseline="-25000" dirty="0" smtClean="0"/>
              <a:t>QED</a:t>
            </a:r>
            <a:r>
              <a:rPr lang="fr-FR" dirty="0" smtClean="0"/>
              <a:t>(</a:t>
            </a:r>
            <a:r>
              <a:rPr lang="fr-FR" dirty="0" err="1" smtClean="0"/>
              <a:t>m</a:t>
            </a:r>
            <a:r>
              <a:rPr lang="fr-FR" baseline="-25000" dirty="0" err="1" smtClean="0"/>
              <a:t>Z</a:t>
            </a:r>
            <a:r>
              <a:rPr lang="fr-FR" dirty="0" smtClean="0"/>
              <a:t>) but sensitive to </a:t>
            </a:r>
            <a:r>
              <a:rPr lang="fr-FR" dirty="0" err="1" smtClean="0"/>
              <a:t>errors</a:t>
            </a:r>
            <a:r>
              <a:rPr lang="fr-FR" dirty="0" smtClean="0"/>
              <a:t> in the latter.</a:t>
            </a:r>
          </a:p>
          <a:p>
            <a:r>
              <a:rPr lang="fr-FR" baseline="-25000" dirty="0"/>
              <a:t> </a:t>
            </a:r>
            <a:r>
              <a:rPr lang="fr-FR" baseline="-25000" dirty="0" smtClean="0"/>
              <a:t>     </a:t>
            </a:r>
            <a:r>
              <a:rPr lang="fr-FR" dirty="0" smtClean="0"/>
              <a:t>direct </a:t>
            </a:r>
            <a:r>
              <a:rPr lang="fr-FR" dirty="0" err="1" smtClean="0"/>
              <a:t>comparison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en-US" dirty="0">
                <a:sym typeface="Symbol" panose="05050102010706020507" pitchFamily="18" charset="2"/>
              </a:rPr>
              <a:t>sin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  <a:r>
              <a:rPr lang="en-CH" dirty="0">
                <a:sym typeface="Symbol" panose="05050102010706020507" pitchFamily="18" charset="2"/>
              </a:rPr>
              <a:t></a:t>
            </a:r>
            <a:r>
              <a:rPr lang="en-US" baseline="-25000" dirty="0" err="1">
                <a:sym typeface="Symbol" panose="05050102010706020507" pitchFamily="18" charset="2"/>
              </a:rPr>
              <a:t>W</a:t>
            </a:r>
            <a:r>
              <a:rPr lang="en-US" baseline="30000" dirty="0" err="1">
                <a:sym typeface="Symbol" panose="05050102010706020507" pitchFamily="18" charset="2"/>
              </a:rPr>
              <a:t>eff</a:t>
            </a:r>
            <a:r>
              <a:rPr lang="en-US" dirty="0">
                <a:latin typeface="Script MT Bold" panose="03040602040607080904" pitchFamily="66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has no sensitivity to error in </a:t>
            </a:r>
            <a:r>
              <a:rPr lang="en-CH" dirty="0">
                <a:sym typeface="Symbol" panose="05050102010706020507" pitchFamily="18" charset="2"/>
              </a:rPr>
              <a:t></a:t>
            </a:r>
            <a:r>
              <a:rPr lang="fr-FR" baseline="-25000" dirty="0"/>
              <a:t>QED</a:t>
            </a:r>
            <a:r>
              <a:rPr lang="fr-FR" dirty="0"/>
              <a:t>(</a:t>
            </a:r>
            <a:r>
              <a:rPr lang="fr-FR" dirty="0" err="1"/>
              <a:t>m</a:t>
            </a:r>
            <a:r>
              <a:rPr lang="fr-FR" baseline="-25000" dirty="0" err="1"/>
              <a:t>Z</a:t>
            </a:r>
            <a:r>
              <a:rPr lang="fr-FR" dirty="0" smtClean="0"/>
              <a:t>). </a:t>
            </a:r>
          </a:p>
          <a:p>
            <a:endParaRPr lang="fr-FR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44" y="1913216"/>
            <a:ext cx="5859095" cy="4420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0535" y="1849176"/>
            <a:ext cx="582146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Two</a:t>
            </a:r>
            <a:r>
              <a:rPr lang="fr-FR" dirty="0" smtClean="0"/>
              <a:t> techniques </a:t>
            </a:r>
          </a:p>
          <a:p>
            <a:r>
              <a:rPr lang="fr-FR" dirty="0" smtClean="0"/>
              <a:t>-- total WW cross-section </a:t>
            </a:r>
            <a:r>
              <a:rPr lang="fr-FR" dirty="0" err="1" smtClean="0"/>
              <a:t>around</a:t>
            </a:r>
            <a:r>
              <a:rPr lang="fr-FR" dirty="0" smtClean="0"/>
              <a:t> </a:t>
            </a:r>
            <a:r>
              <a:rPr lang="fr-FR" dirty="0" err="1" smtClean="0"/>
              <a:t>threshold</a:t>
            </a:r>
            <a:r>
              <a:rPr lang="fr-FR" dirty="0" smtClean="0"/>
              <a:t> </a:t>
            </a:r>
            <a:r>
              <a:rPr lang="en-CH" dirty="0" smtClean="0"/>
              <a:t>–</a:t>
            </a:r>
            <a:r>
              <a:rPr lang="fr-FR" dirty="0" smtClean="0"/>
              <a:t> Paolo </a:t>
            </a:r>
            <a:r>
              <a:rPr lang="fr-FR" dirty="0" err="1" smtClean="0"/>
              <a:t>Azzurri</a:t>
            </a:r>
            <a:r>
              <a:rPr lang="fr-FR" dirty="0" smtClean="0"/>
              <a:t>)</a:t>
            </a:r>
          </a:p>
          <a:p>
            <a:r>
              <a:rPr lang="fr-FR" dirty="0" smtClean="0"/>
              <a:t>-- invariant mass reconstruction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constrained</a:t>
            </a:r>
            <a:r>
              <a:rPr lang="fr-FR" dirty="0" smtClean="0"/>
              <a:t> </a:t>
            </a:r>
            <a:r>
              <a:rPr lang="fr-FR" dirty="0" err="1" smtClean="0"/>
              <a:t>kinematic</a:t>
            </a:r>
            <a:endParaRPr lang="fr-FR" dirty="0" smtClean="0"/>
          </a:p>
          <a:p>
            <a:r>
              <a:rPr lang="fr-FR" dirty="0" smtClean="0"/>
              <a:t>fit for WW </a:t>
            </a:r>
            <a:r>
              <a:rPr lang="fr-FR" dirty="0" err="1" smtClean="0"/>
              <a:t>threshold</a:t>
            </a:r>
            <a:r>
              <a:rPr lang="fr-FR" dirty="0" smtClean="0"/>
              <a:t> or </a:t>
            </a:r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energies</a:t>
            </a:r>
            <a:r>
              <a:rPr lang="fr-FR" dirty="0" smtClean="0"/>
              <a:t>.  (M. </a:t>
            </a:r>
            <a:r>
              <a:rPr lang="fr-FR" dirty="0" err="1" smtClean="0"/>
              <a:t>Beguin</a:t>
            </a:r>
            <a:r>
              <a:rPr lang="fr-FR" dirty="0" smtClean="0"/>
              <a:t> </a:t>
            </a:r>
            <a:r>
              <a:rPr lang="fr-FR" dirty="0" err="1" smtClean="0"/>
              <a:t>thesis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fr-FR" dirty="0" smtClean="0"/>
              <a:t>-- </a:t>
            </a:r>
            <a:r>
              <a:rPr lang="fr-FR" dirty="0" err="1" smtClean="0"/>
              <a:t>possibility</a:t>
            </a:r>
            <a:r>
              <a:rPr lang="fr-FR" dirty="0" smtClean="0"/>
              <a:t> of </a:t>
            </a:r>
            <a:r>
              <a:rPr lang="fr-FR" dirty="0" err="1" smtClean="0"/>
              <a:t>measurement</a:t>
            </a:r>
            <a:r>
              <a:rPr lang="fr-FR" dirty="0" smtClean="0"/>
              <a:t> of </a:t>
            </a:r>
            <a:r>
              <a:rPr lang="fr-FR" dirty="0" err="1" smtClean="0"/>
              <a:t>width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mass </a:t>
            </a:r>
            <a:r>
              <a:rPr lang="fr-FR" dirty="0" err="1" smtClean="0"/>
              <a:t>reco</a:t>
            </a:r>
            <a:r>
              <a:rPr lang="fr-FR" dirty="0" smtClean="0"/>
              <a:t>?</a:t>
            </a:r>
          </a:p>
          <a:p>
            <a:endParaRPr lang="fr-FR" dirty="0"/>
          </a:p>
          <a:p>
            <a:r>
              <a:rPr lang="fr-FR" dirty="0"/>
              <a:t>-- </a:t>
            </a:r>
            <a:r>
              <a:rPr lang="fr-FR" dirty="0" err="1"/>
              <a:t>precision</a:t>
            </a:r>
            <a:r>
              <a:rPr lang="fr-FR" dirty="0"/>
              <a:t> of </a:t>
            </a:r>
            <a:r>
              <a:rPr lang="fr-FR" dirty="0" err="1"/>
              <a:t>resonant</a:t>
            </a:r>
            <a:r>
              <a:rPr lang="fr-FR" dirty="0"/>
              <a:t> </a:t>
            </a:r>
            <a:r>
              <a:rPr lang="fr-FR" dirty="0" err="1"/>
              <a:t>depolarization</a:t>
            </a:r>
            <a:r>
              <a:rPr lang="fr-FR" dirty="0"/>
              <a:t> at WW </a:t>
            </a:r>
            <a:r>
              <a:rPr lang="fr-FR" dirty="0" err="1"/>
              <a:t>threshold</a:t>
            </a:r>
            <a:r>
              <a:rPr lang="fr-FR" dirty="0"/>
              <a:t> </a:t>
            </a:r>
          </a:p>
          <a:p>
            <a:r>
              <a:rPr lang="fr-FR" dirty="0"/>
              <a:t>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improved</a:t>
            </a:r>
            <a:r>
              <a:rPr lang="fr-FR" dirty="0"/>
              <a:t>. </a:t>
            </a:r>
            <a:r>
              <a:rPr lang="fr-FR" dirty="0" smtClean="0"/>
              <a:t> 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-- </a:t>
            </a:r>
            <a:r>
              <a:rPr lang="fr-FR" dirty="0" err="1" smtClean="0"/>
              <a:t>measurement</a:t>
            </a:r>
            <a:r>
              <a:rPr lang="fr-FR" dirty="0" smtClean="0"/>
              <a:t> of </a:t>
            </a:r>
            <a:r>
              <a:rPr lang="fr-FR" dirty="0" err="1" smtClean="0"/>
              <a:t>hadronic</a:t>
            </a:r>
            <a:r>
              <a:rPr lang="fr-FR" dirty="0" smtClean="0"/>
              <a:t>/</a:t>
            </a:r>
            <a:r>
              <a:rPr lang="fr-FR" dirty="0" err="1" smtClean="0"/>
              <a:t>leptonic</a:t>
            </a:r>
            <a:r>
              <a:rPr lang="fr-FR" dirty="0" smtClean="0"/>
              <a:t>  </a:t>
            </a:r>
            <a:r>
              <a:rPr lang="fr-FR" dirty="0" err="1" smtClean="0"/>
              <a:t>branching</a:t>
            </a:r>
            <a:r>
              <a:rPr lang="fr-FR" dirty="0" smtClean="0"/>
              <a:t> ratio</a:t>
            </a:r>
          </a:p>
          <a:p>
            <a:r>
              <a:rPr lang="fr-FR" dirty="0" err="1" smtClean="0"/>
              <a:t>provide</a:t>
            </a:r>
            <a:r>
              <a:rPr lang="fr-FR" dirty="0" smtClean="0"/>
              <a:t> </a:t>
            </a:r>
          </a:p>
          <a:p>
            <a:r>
              <a:rPr lang="fr-FR" dirty="0" smtClean="0"/>
              <a:t>-- </a:t>
            </a:r>
            <a:r>
              <a:rPr lang="fr-FR" dirty="0" err="1" smtClean="0"/>
              <a:t>independent</a:t>
            </a:r>
            <a:r>
              <a:rPr lang="fr-FR" dirty="0" smtClean="0"/>
              <a:t> </a:t>
            </a:r>
            <a:r>
              <a:rPr lang="fr-FR" dirty="0" err="1" smtClean="0"/>
              <a:t>measurement</a:t>
            </a:r>
            <a:r>
              <a:rPr lang="fr-FR" dirty="0" smtClean="0"/>
              <a:t> of </a:t>
            </a:r>
            <a:r>
              <a:rPr lang="en-CH" dirty="0" smtClean="0">
                <a:sym typeface="Symbol" panose="05050102010706020507" pitchFamily="18" charset="2"/>
              </a:rPr>
              <a:t></a:t>
            </a:r>
            <a:r>
              <a:rPr lang="en-US" baseline="-25000" dirty="0" smtClean="0">
                <a:sym typeface="Symbol" panose="05050102010706020507" pitchFamily="18" charset="2"/>
              </a:rPr>
              <a:t>QCD</a:t>
            </a:r>
            <a:r>
              <a:rPr lang="en-US" dirty="0" smtClean="0">
                <a:sym typeface="Symbol" panose="05050102010706020507" pitchFamily="18" charset="2"/>
              </a:rPr>
              <a:t>(</a:t>
            </a:r>
            <a:r>
              <a:rPr lang="en-US" dirty="0" err="1" smtClean="0">
                <a:sym typeface="Symbol" panose="05050102010706020507" pitchFamily="18" charset="2"/>
              </a:rPr>
              <a:t>m</a:t>
            </a:r>
            <a:r>
              <a:rPr lang="en-US" baseline="-25000" dirty="0" err="1" smtClean="0">
                <a:sym typeface="Symbol" panose="05050102010706020507" pitchFamily="18" charset="2"/>
              </a:rPr>
              <a:t>W</a:t>
            </a:r>
            <a:r>
              <a:rPr lang="en-US" dirty="0" smtClean="0">
                <a:sym typeface="Symbol" panose="05050102010706020507" pitchFamily="18" charset="2"/>
              </a:rPr>
              <a:t>)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r>
              <a:rPr lang="fr-FR" dirty="0" smtClean="0"/>
              <a:t>-- </a:t>
            </a:r>
            <a:r>
              <a:rPr lang="fr-FR" dirty="0" err="1" smtClean="0"/>
              <a:t>further</a:t>
            </a:r>
            <a:r>
              <a:rPr lang="fr-FR" dirty="0" smtClean="0"/>
              <a:t> </a:t>
            </a:r>
            <a:r>
              <a:rPr lang="fr-FR" dirty="0" err="1" smtClean="0"/>
              <a:t>verifications</a:t>
            </a:r>
            <a:r>
              <a:rPr lang="fr-FR" dirty="0" smtClean="0"/>
              <a:t> of </a:t>
            </a:r>
            <a:r>
              <a:rPr lang="fr-FR" dirty="0" err="1" smtClean="0"/>
              <a:t>charged</a:t>
            </a:r>
            <a:r>
              <a:rPr lang="fr-FR" dirty="0" smtClean="0"/>
              <a:t> </a:t>
            </a:r>
            <a:r>
              <a:rPr lang="fr-FR" dirty="0" err="1" smtClean="0"/>
              <a:t>current</a:t>
            </a:r>
            <a:r>
              <a:rPr lang="fr-FR" dirty="0" smtClean="0"/>
              <a:t> interactions</a:t>
            </a:r>
          </a:p>
          <a:p>
            <a:r>
              <a:rPr lang="fr-FR" dirty="0" smtClean="0"/>
              <a:t>direct </a:t>
            </a:r>
            <a:r>
              <a:rPr lang="fr-FR" dirty="0" err="1" smtClean="0"/>
              <a:t>measurements</a:t>
            </a:r>
            <a:r>
              <a:rPr lang="fr-FR" dirty="0" smtClean="0"/>
              <a:t> of </a:t>
            </a:r>
            <a:r>
              <a:rPr lang="fr-FR" dirty="0" err="1" smtClean="0"/>
              <a:t>Vcs</a:t>
            </a:r>
            <a:r>
              <a:rPr lang="fr-FR" dirty="0" smtClean="0"/>
              <a:t>, </a:t>
            </a:r>
            <a:r>
              <a:rPr lang="fr-FR" dirty="0" err="1" smtClean="0"/>
              <a:t>Vbc</a:t>
            </a:r>
            <a:r>
              <a:rPr lang="fr-FR" dirty="0" smtClean="0"/>
              <a:t> and </a:t>
            </a:r>
            <a:r>
              <a:rPr lang="fr-FR" dirty="0" err="1" smtClean="0"/>
              <a:t>Vbu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4937760" y="2428240"/>
            <a:ext cx="914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&lt;0.10</a:t>
            </a:r>
            <a:endParaRPr lang="fr-FR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68240" y="3393440"/>
            <a:ext cx="914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&lt;0.10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5785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88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6080" y="101600"/>
            <a:ext cx="297688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Conclusions</a:t>
            </a:r>
            <a:endParaRPr lang="fr-F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800" y="1188720"/>
            <a:ext cx="1152847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Electroweak</a:t>
            </a:r>
            <a:r>
              <a:rPr lang="fr-FR" dirty="0" smtClean="0"/>
              <a:t> programme at the Future </a:t>
            </a:r>
            <a:r>
              <a:rPr lang="fr-FR" dirty="0" err="1" smtClean="0"/>
              <a:t>Higgs</a:t>
            </a:r>
            <a:r>
              <a:rPr lang="fr-FR" dirty="0" smtClean="0"/>
              <a:t>/</a:t>
            </a:r>
            <a:r>
              <a:rPr lang="fr-FR" dirty="0" err="1" smtClean="0"/>
              <a:t>Electroweak</a:t>
            </a:r>
            <a:r>
              <a:rPr lang="fr-FR" dirty="0" smtClean="0"/>
              <a:t>/top </a:t>
            </a:r>
            <a:r>
              <a:rPr lang="fr-FR" dirty="0" err="1" smtClean="0"/>
              <a:t>factories</a:t>
            </a:r>
            <a:r>
              <a:rPr lang="fr-FR" dirty="0" smtClean="0"/>
              <a:t> 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stunningly</a:t>
            </a:r>
            <a:r>
              <a:rPr lang="fr-FR" dirty="0" smtClean="0"/>
              <a:t> </a:t>
            </a:r>
            <a:r>
              <a:rPr lang="fr-FR" dirty="0" err="1" smtClean="0"/>
              <a:t>precise</a:t>
            </a:r>
            <a:r>
              <a:rPr lang="fr-FR" dirty="0" smtClean="0"/>
              <a:t> and effective </a:t>
            </a:r>
            <a:r>
              <a:rPr lang="fr-FR" dirty="0" err="1" smtClean="0"/>
              <a:t>search</a:t>
            </a:r>
            <a:r>
              <a:rPr lang="fr-FR" dirty="0" smtClean="0"/>
              <a:t> for </a:t>
            </a:r>
          </a:p>
          <a:p>
            <a:r>
              <a:rPr lang="fr-FR" dirty="0" smtClean="0"/>
              <a:t>the existence of new </a:t>
            </a:r>
            <a:r>
              <a:rPr lang="fr-FR" dirty="0" err="1" smtClean="0"/>
              <a:t>particles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SM </a:t>
            </a:r>
            <a:r>
              <a:rPr lang="fr-FR" dirty="0" err="1" smtClean="0"/>
              <a:t>couplings</a:t>
            </a:r>
            <a:r>
              <a:rPr lang="fr-FR" dirty="0" smtClean="0"/>
              <a:t>.  </a:t>
            </a:r>
            <a:r>
              <a:rPr lang="fr-FR" dirty="0" err="1" smtClean="0"/>
              <a:t>any</a:t>
            </a:r>
            <a:r>
              <a:rPr lang="fr-FR" dirty="0" smtClean="0"/>
              <a:t> new </a:t>
            </a:r>
            <a:r>
              <a:rPr lang="fr-FR" dirty="0" err="1" smtClean="0"/>
              <a:t>significant</a:t>
            </a:r>
            <a:r>
              <a:rPr lang="fr-FR" dirty="0" smtClean="0"/>
              <a:t> signal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discovery</a:t>
            </a:r>
            <a:r>
              <a:rPr lang="fr-FR" dirty="0" smtClean="0"/>
              <a:t>. </a:t>
            </a:r>
          </a:p>
          <a:p>
            <a:endParaRPr lang="fr-FR" dirty="0"/>
          </a:p>
          <a:p>
            <a:r>
              <a:rPr lang="fr-FR" dirty="0" smtClean="0"/>
              <a:t> </a:t>
            </a:r>
            <a:r>
              <a:rPr lang="fr-FR" b="1" dirty="0" err="1"/>
              <a:t>P</a:t>
            </a:r>
            <a:r>
              <a:rPr lang="fr-FR" b="1" dirty="0" err="1" smtClean="0"/>
              <a:t>recision</a:t>
            </a:r>
            <a:r>
              <a:rPr lang="fr-FR" b="1" dirty="0" smtClean="0"/>
              <a:t> = </a:t>
            </a:r>
            <a:r>
              <a:rPr lang="fr-FR" b="1" dirty="0" err="1" smtClean="0"/>
              <a:t>discovery</a:t>
            </a:r>
            <a:r>
              <a:rPr lang="fr-FR" b="1" dirty="0" smtClean="0"/>
              <a:t> </a:t>
            </a:r>
            <a:r>
              <a:rPr lang="fr-FR" b="1" dirty="0" err="1" smtClean="0"/>
              <a:t>potential</a:t>
            </a:r>
            <a:r>
              <a:rPr lang="fr-FR" b="1" dirty="0" smtClean="0"/>
              <a:t>!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  <a:p>
            <a:r>
              <a:rPr lang="fr-FR" dirty="0" smtClean="0"/>
              <a:t>and a factor 5 in </a:t>
            </a:r>
            <a:r>
              <a:rPr lang="fr-FR" dirty="0" err="1" smtClean="0"/>
              <a:t>precision</a:t>
            </a:r>
            <a:r>
              <a:rPr lang="fr-FR" dirty="0" smtClean="0"/>
              <a:t> </a:t>
            </a: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! </a:t>
            </a:r>
          </a:p>
          <a:p>
            <a:endParaRPr lang="fr-FR" dirty="0"/>
          </a:p>
          <a:p>
            <a:r>
              <a:rPr lang="fr-FR" dirty="0" smtClean="0"/>
              <a:t>-- </a:t>
            </a:r>
            <a:r>
              <a:rPr lang="fr-FR" dirty="0" err="1" smtClean="0"/>
              <a:t>from</a:t>
            </a:r>
            <a:r>
              <a:rPr lang="fr-FR" dirty="0" smtClean="0"/>
              <a:t> 1 to 3 </a:t>
            </a:r>
            <a:r>
              <a:rPr lang="fr-FR" dirty="0" err="1" smtClean="0"/>
              <a:t>orders</a:t>
            </a:r>
            <a:r>
              <a:rPr lang="fr-FR" dirty="0" smtClean="0"/>
              <a:t> of magnitude </a:t>
            </a:r>
            <a:r>
              <a:rPr lang="fr-FR" dirty="0" err="1" smtClean="0"/>
              <a:t>improvements</a:t>
            </a:r>
            <a:r>
              <a:rPr lang="fr-FR" dirty="0" smtClean="0"/>
              <a:t> in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r>
              <a:rPr lang="fr-FR" dirty="0" smtClean="0"/>
              <a:t>, over a large </a:t>
            </a:r>
            <a:r>
              <a:rPr lang="fr-FR" dirty="0" err="1" smtClean="0"/>
              <a:t>number</a:t>
            </a:r>
            <a:r>
              <a:rPr lang="fr-FR" dirty="0" smtClean="0"/>
              <a:t> of observables.</a:t>
            </a:r>
          </a:p>
          <a:p>
            <a:endParaRPr lang="fr-FR" dirty="0"/>
          </a:p>
          <a:p>
            <a:r>
              <a:rPr lang="fr-FR" dirty="0" smtClean="0"/>
              <a:t>-- the full exploitation of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capabilities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require</a:t>
            </a:r>
            <a:r>
              <a:rPr lang="fr-FR" dirty="0" smtClean="0"/>
              <a:t> </a:t>
            </a:r>
            <a:r>
              <a:rPr lang="fr-FR" dirty="0" err="1" smtClean="0"/>
              <a:t>creativity</a:t>
            </a:r>
            <a:r>
              <a:rPr lang="fr-FR" dirty="0" smtClean="0"/>
              <a:t> for detector design and </a:t>
            </a:r>
            <a:r>
              <a:rPr lang="fr-FR" dirty="0" err="1" smtClean="0"/>
              <a:t>accelerator</a:t>
            </a:r>
            <a:r>
              <a:rPr lang="fr-FR" dirty="0" smtClean="0"/>
              <a:t> </a:t>
            </a:r>
            <a:r>
              <a:rPr lang="fr-FR" dirty="0" err="1" smtClean="0"/>
              <a:t>operations</a:t>
            </a:r>
            <a:r>
              <a:rPr lang="fr-FR" dirty="0" smtClean="0"/>
              <a:t>, </a:t>
            </a:r>
          </a:p>
          <a:p>
            <a:r>
              <a:rPr lang="fr-FR" dirty="0" smtClean="0"/>
              <a:t>and a </a:t>
            </a:r>
            <a:r>
              <a:rPr lang="fr-FR" dirty="0" err="1" smtClean="0"/>
              <a:t>coordinated</a:t>
            </a:r>
            <a:r>
              <a:rPr lang="fr-FR" dirty="0" smtClean="0"/>
              <a:t> </a:t>
            </a:r>
            <a:r>
              <a:rPr lang="fr-FR" dirty="0" err="1" smtClean="0"/>
              <a:t>campaign</a:t>
            </a:r>
            <a:r>
              <a:rPr lang="fr-FR" dirty="0" smtClean="0"/>
              <a:t> of </a:t>
            </a:r>
            <a:r>
              <a:rPr lang="fr-FR" dirty="0" err="1" smtClean="0"/>
              <a:t>measurements</a:t>
            </a:r>
            <a:r>
              <a:rPr lang="fr-FR" dirty="0" smtClean="0"/>
              <a:t> (noise </a:t>
            </a:r>
            <a:r>
              <a:rPr lang="fr-FR" dirty="0" err="1" smtClean="0"/>
              <a:t>parameters</a:t>
            </a:r>
            <a:r>
              <a:rPr lang="fr-FR" dirty="0" smtClean="0"/>
              <a:t>, </a:t>
            </a:r>
            <a:r>
              <a:rPr lang="fr-FR" dirty="0" err="1" smtClean="0"/>
              <a:t>ancillary</a:t>
            </a:r>
            <a:r>
              <a:rPr lang="fr-FR" dirty="0" smtClean="0"/>
              <a:t> </a:t>
            </a:r>
            <a:r>
              <a:rPr lang="fr-FR" dirty="0" err="1" smtClean="0"/>
              <a:t>measaurements</a:t>
            </a:r>
            <a:r>
              <a:rPr lang="fr-FR" dirty="0" smtClean="0"/>
              <a:t>) </a:t>
            </a:r>
          </a:p>
          <a:p>
            <a:endParaRPr lang="fr-FR" dirty="0" smtClean="0"/>
          </a:p>
          <a:p>
            <a:r>
              <a:rPr lang="fr-FR" dirty="0" smtClean="0"/>
              <a:t>-- </a:t>
            </a:r>
            <a:r>
              <a:rPr lang="fr-FR" dirty="0" err="1" smtClean="0"/>
              <a:t>Matching</a:t>
            </a:r>
            <a:r>
              <a:rPr lang="fr-FR" dirty="0" smtClean="0"/>
              <a:t> the </a:t>
            </a:r>
            <a:r>
              <a:rPr lang="fr-FR" dirty="0" err="1" smtClean="0"/>
              <a:t>mind</a:t>
            </a:r>
            <a:r>
              <a:rPr lang="fr-FR" dirty="0" err="1"/>
              <a:t>-</a:t>
            </a:r>
            <a:r>
              <a:rPr lang="fr-FR" dirty="0" err="1" smtClean="0"/>
              <a:t>boggling</a:t>
            </a:r>
            <a:r>
              <a:rPr lang="fr-FR" dirty="0" smtClean="0"/>
              <a:t> </a:t>
            </a:r>
            <a:r>
              <a:rPr lang="fr-FR" dirty="0" err="1" smtClean="0"/>
              <a:t>statistical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r>
              <a:rPr lang="fr-FR" dirty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systematics</a:t>
            </a:r>
            <a:r>
              <a:rPr lang="fr-FR" dirty="0" smtClean="0"/>
              <a:t> and </a:t>
            </a:r>
            <a:r>
              <a:rPr lang="fr-FR" dirty="0" err="1" smtClean="0"/>
              <a:t>theoretical</a:t>
            </a:r>
            <a:r>
              <a:rPr lang="fr-FR" dirty="0" smtClean="0"/>
              <a:t> </a:t>
            </a:r>
            <a:r>
              <a:rPr lang="fr-FR" dirty="0" err="1" smtClean="0"/>
              <a:t>accuracy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require</a:t>
            </a:r>
            <a:r>
              <a:rPr lang="fr-FR" dirty="0" smtClean="0"/>
              <a:t> </a:t>
            </a:r>
          </a:p>
          <a:p>
            <a:r>
              <a:rPr lang="fr-FR" dirty="0" smtClean="0"/>
              <a:t>a large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clever</a:t>
            </a:r>
            <a:r>
              <a:rPr lang="fr-FR" dirty="0" smtClean="0"/>
              <a:t> tricks and </a:t>
            </a:r>
            <a:r>
              <a:rPr lang="fr-FR" dirty="0" err="1" smtClean="0"/>
              <a:t>careful</a:t>
            </a:r>
            <a:r>
              <a:rPr lang="fr-FR" dirty="0" smtClean="0"/>
              <a:t> </a:t>
            </a:r>
            <a:r>
              <a:rPr lang="fr-FR" dirty="0" err="1" smtClean="0"/>
              <a:t>methodology</a:t>
            </a:r>
            <a:r>
              <a:rPr lang="fr-FR" dirty="0" smtClean="0"/>
              <a:t> </a:t>
            </a:r>
          </a:p>
          <a:p>
            <a:r>
              <a:rPr lang="fr-FR" dirty="0"/>
              <a:t> </a:t>
            </a:r>
            <a:r>
              <a:rPr lang="fr-FR" dirty="0" smtClean="0"/>
              <a:t>            -- a </a:t>
            </a:r>
            <a:r>
              <a:rPr lang="fr-FR" dirty="0" err="1" smtClean="0"/>
              <a:t>great</a:t>
            </a:r>
            <a:r>
              <a:rPr lang="fr-FR" dirty="0" smtClean="0"/>
              <a:t> </a:t>
            </a:r>
            <a:r>
              <a:rPr lang="fr-FR" dirty="0" err="1" smtClean="0"/>
              <a:t>opportunity</a:t>
            </a:r>
            <a:r>
              <a:rPr lang="fr-FR" dirty="0" smtClean="0"/>
              <a:t> for </a:t>
            </a:r>
            <a:r>
              <a:rPr lang="fr-FR" dirty="0" err="1" smtClean="0"/>
              <a:t>early</a:t>
            </a:r>
            <a:r>
              <a:rPr lang="fr-FR" dirty="0" smtClean="0"/>
              <a:t> carrier </a:t>
            </a:r>
            <a:r>
              <a:rPr lang="fr-FR" dirty="0" err="1" smtClean="0"/>
              <a:t>scientists</a:t>
            </a:r>
            <a:r>
              <a:rPr lang="fr-FR" dirty="0" smtClean="0"/>
              <a:t> (</a:t>
            </a:r>
            <a:r>
              <a:rPr lang="fr-FR" dirty="0" err="1" smtClean="0"/>
              <a:t>acc</a:t>
            </a:r>
            <a:r>
              <a:rPr lang="fr-FR" dirty="0" smtClean="0"/>
              <a:t>. </a:t>
            </a:r>
            <a:r>
              <a:rPr lang="fr-FR" dirty="0" err="1" smtClean="0"/>
              <a:t>exp</a:t>
            </a:r>
            <a:r>
              <a:rPr lang="fr-FR" dirty="0" smtClean="0"/>
              <a:t>. and th. </a:t>
            </a:r>
            <a:r>
              <a:rPr lang="fr-FR" dirty="0" err="1" smtClean="0"/>
              <a:t>alike</a:t>
            </a:r>
            <a:r>
              <a:rPr lang="fr-FR" dirty="0" smtClean="0"/>
              <a:t>) to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-- have fun! </a:t>
            </a:r>
            <a:br>
              <a:rPr lang="fr-FR" dirty="0" smtClean="0"/>
            </a:br>
            <a:r>
              <a:rPr lang="fr-FR" dirty="0" smtClean="0"/>
              <a:t>                    -- </a:t>
            </a:r>
            <a:r>
              <a:rPr lang="fr-FR" dirty="0" err="1" smtClean="0"/>
              <a:t>make</a:t>
            </a:r>
            <a:r>
              <a:rPr lang="fr-FR" dirty="0" smtClean="0"/>
              <a:t> a </a:t>
            </a:r>
            <a:r>
              <a:rPr lang="fr-FR" dirty="0" err="1" smtClean="0"/>
              <a:t>name</a:t>
            </a:r>
            <a:r>
              <a:rPr lang="fr-FR" dirty="0" smtClean="0"/>
              <a:t> for </a:t>
            </a:r>
            <a:r>
              <a:rPr lang="fr-FR" dirty="0" err="1" smtClean="0"/>
              <a:t>themselves</a:t>
            </a:r>
            <a:r>
              <a:rPr lang="fr-FR" dirty="0" smtClean="0"/>
              <a:t> and </a:t>
            </a:r>
            <a:r>
              <a:rPr lang="fr-FR" dirty="0" err="1" smtClean="0"/>
              <a:t>contribute</a:t>
            </a:r>
            <a:r>
              <a:rPr lang="fr-FR" dirty="0" smtClean="0"/>
              <a:t> to original contributions.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23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99394"/>
            <a:ext cx="12162112" cy="535531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fr-FR" sz="2400" b="1" dirty="0" smtClean="0"/>
              <a:t>By design of the </a:t>
            </a:r>
            <a:r>
              <a:rPr lang="fr-FR" sz="2400" b="1" dirty="0" err="1" smtClean="0"/>
              <a:t>accelerator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low</a:t>
            </a:r>
            <a:r>
              <a:rPr lang="fr-FR" sz="2400" b="1" dirty="0" smtClean="0"/>
              <a:t> background </a:t>
            </a:r>
          </a:p>
          <a:p>
            <a:r>
              <a:rPr lang="fr-FR" sz="2400" b="1" dirty="0"/>
              <a:t> </a:t>
            </a:r>
            <a:r>
              <a:rPr lang="fr-FR" sz="2400" b="1" dirty="0" smtClean="0"/>
              <a:t>     conditions in the </a:t>
            </a:r>
            <a:r>
              <a:rPr lang="fr-FR" sz="2400" b="1" dirty="0" err="1" smtClean="0"/>
              <a:t>experiments</a:t>
            </a:r>
            <a:r>
              <a:rPr lang="fr-FR" sz="2400" b="1" dirty="0" smtClean="0"/>
              <a:t>, ~1cm radius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pipe</a:t>
            </a:r>
            <a:endParaRPr lang="fr-FR" sz="1200" b="1" dirty="0" smtClean="0"/>
          </a:p>
          <a:p>
            <a:r>
              <a:rPr lang="fr-FR" sz="1200" b="1" dirty="0" smtClean="0"/>
              <a:t>      </a:t>
            </a:r>
            <a:endParaRPr lang="fr-FR" sz="1100" b="1" dirty="0" smtClean="0"/>
          </a:p>
          <a:p>
            <a:pPr marL="457200" indent="-457200">
              <a:buAutoNum type="arabicPeriod" startAt="2"/>
            </a:pPr>
            <a:r>
              <a:rPr lang="fr-FR" sz="2400" b="1" dirty="0" smtClean="0"/>
              <a:t>High </a:t>
            </a:r>
            <a:r>
              <a:rPr lang="fr-FR" sz="2400" b="1" dirty="0" err="1" smtClean="0"/>
              <a:t>luminosity</a:t>
            </a:r>
            <a:r>
              <a:rPr lang="fr-FR" sz="2400" b="1" dirty="0" smtClean="0"/>
              <a:t> </a:t>
            </a:r>
            <a:r>
              <a:rPr lang="en-CH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>
                <a:sym typeface="Wingdings" panose="05000000000000000000" pitchFamily="2" charset="2"/>
              </a:rPr>
              <a:t> DAQ rate 100kHz </a:t>
            </a:r>
            <a:r>
              <a:rPr lang="en-US" sz="2400" b="1" dirty="0">
                <a:sym typeface="Wingdings" panose="05000000000000000000" pitchFamily="2" charset="2"/>
              </a:rPr>
              <a:t>@</a:t>
            </a:r>
            <a:r>
              <a:rPr lang="en-US" sz="2400" b="1" dirty="0" smtClean="0">
                <a:sym typeface="Wingdings" panose="05000000000000000000" pitchFamily="2" charset="2"/>
              </a:rPr>
              <a:t>Z, </a:t>
            </a:r>
            <a:r>
              <a:rPr lang="fr-FR" sz="2400" b="1" dirty="0" smtClean="0"/>
              <a:t>pile-up </a:t>
            </a:r>
            <a:r>
              <a:rPr lang="fr-FR" sz="2400" b="1" i="1" dirty="0" smtClean="0"/>
              <a:t>O</a:t>
            </a:r>
            <a:r>
              <a:rPr lang="fr-FR" sz="2400" b="1" dirty="0" smtClean="0"/>
              <a:t>(10</a:t>
            </a:r>
            <a:r>
              <a:rPr lang="fr-FR" sz="2400" b="1" baseline="30000" dirty="0" smtClean="0"/>
              <a:t>-3</a:t>
            </a:r>
            <a:r>
              <a:rPr lang="fr-FR" sz="2400" b="1" dirty="0" smtClean="0"/>
              <a:t>)</a:t>
            </a:r>
          </a:p>
          <a:p>
            <a:r>
              <a:rPr lang="fr-FR" sz="2400" b="1" dirty="0">
                <a:sym typeface="Wingdings" panose="05000000000000000000" pitchFamily="2" charset="2"/>
              </a:rPr>
              <a:t> </a:t>
            </a:r>
            <a:r>
              <a:rPr lang="fr-FR" sz="2400" b="1" dirty="0" smtClean="0">
                <a:sym typeface="Wingdings" panose="05000000000000000000" pitchFamily="2" charset="2"/>
              </a:rPr>
              <a:t>     </a:t>
            </a:r>
            <a:r>
              <a:rPr lang="en-US" sz="2400" b="1" dirty="0" smtClean="0">
                <a:sym typeface="Wingdings" panose="05000000000000000000" pitchFamily="2" charset="2"/>
              </a:rPr>
              <a:t> </a:t>
            </a:r>
            <a:r>
              <a:rPr lang="en-US" sz="2400" b="1" dirty="0">
                <a:sym typeface="Wingdings" panose="05000000000000000000" pitchFamily="2" charset="2"/>
              </a:rPr>
              <a:t>No trigger necessary  </a:t>
            </a:r>
            <a:r>
              <a:rPr lang="en-US" sz="2400" b="1" dirty="0" smtClean="0">
                <a:sym typeface="Wingdings" panose="05000000000000000000" pitchFamily="2" charset="2"/>
              </a:rPr>
              <a:t>(important for </a:t>
            </a:r>
            <a:r>
              <a:rPr lang="en-US" sz="2400" b="1" dirty="0">
                <a:sym typeface="Wingdings" panose="05000000000000000000" pitchFamily="2" charset="2"/>
              </a:rPr>
              <a:t>LLP </a:t>
            </a:r>
            <a:r>
              <a:rPr lang="en-US" sz="2400" b="1" dirty="0" smtClean="0">
                <a:sym typeface="Wingdings" panose="05000000000000000000" pitchFamily="2" charset="2"/>
              </a:rPr>
              <a:t>searches)</a:t>
            </a:r>
            <a:br>
              <a:rPr lang="en-US" sz="2400" b="1" dirty="0" smtClean="0">
                <a:sym typeface="Wingdings" panose="05000000000000000000" pitchFamily="2" charset="2"/>
              </a:rPr>
            </a:br>
            <a:r>
              <a:rPr lang="en-US" sz="2400" b="1" dirty="0" smtClean="0">
                <a:sym typeface="Wingdings" panose="05000000000000000000" pitchFamily="2" charset="2"/>
              </a:rPr>
              <a:t>       </a:t>
            </a:r>
            <a:r>
              <a:rPr lang="en-US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low angle upper limit of accelerator elements 100mrad</a:t>
            </a:r>
            <a:br>
              <a:rPr lang="en-US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</a:br>
            <a:r>
              <a:rPr lang="en-US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    beam pipe radius at IP : 10mm </a:t>
            </a:r>
            <a:endParaRPr lang="en-US" sz="24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en-US" sz="1200" b="1" dirty="0" smtClean="0">
              <a:sym typeface="Wingdings" panose="05000000000000000000" pitchFamily="2" charset="2"/>
            </a:endParaRPr>
          </a:p>
          <a:p>
            <a:r>
              <a:rPr lang="en-US" sz="2400" b="1" dirty="0" smtClean="0">
                <a:sym typeface="Wingdings" panose="05000000000000000000" pitchFamily="2" charset="2"/>
              </a:rPr>
              <a:t>3. High precision E</a:t>
            </a:r>
            <a:r>
              <a:rPr lang="en-US" sz="2400" b="1" baseline="-25000" dirty="0" smtClean="0">
                <a:sym typeface="Wingdings" panose="05000000000000000000" pitchFamily="2" charset="2"/>
              </a:rPr>
              <a:t>CM</a:t>
            </a:r>
            <a:r>
              <a:rPr lang="en-US" sz="2400" b="1" dirty="0" smtClean="0">
                <a:sym typeface="Wingdings" panose="05000000000000000000" pitchFamily="2" charset="2"/>
              </a:rPr>
              <a:t> calibration O(10-100 </a:t>
            </a:r>
            <a:r>
              <a:rPr lang="en-US" sz="2400" b="1" dirty="0" err="1" smtClean="0">
                <a:sym typeface="Wingdings" panose="05000000000000000000" pitchFamily="2" charset="2"/>
              </a:rPr>
              <a:t>keV</a:t>
            </a:r>
            <a:r>
              <a:rPr lang="en-US" sz="2400" b="1" dirty="0" smtClean="0">
                <a:sym typeface="Wingdings" panose="05000000000000000000" pitchFamily="2" charset="2"/>
              </a:rPr>
              <a:t>)</a:t>
            </a:r>
          </a:p>
          <a:p>
            <a:r>
              <a:rPr lang="en-US" sz="2400" b="1" dirty="0" smtClean="0">
                <a:sym typeface="Wingdings" panose="05000000000000000000" pitchFamily="2" charset="2"/>
              </a:rPr>
              <a:t>   --@ Z (+WW </a:t>
            </a:r>
            <a:r>
              <a:rPr lang="en-US" sz="2400" b="1" dirty="0">
                <a:sym typeface="Wingdings" panose="05000000000000000000" pitchFamily="2" charset="2"/>
              </a:rPr>
              <a:t>unlike </a:t>
            </a:r>
            <a:r>
              <a:rPr lang="en-US" sz="2400" b="1" dirty="0" smtClean="0">
                <a:sym typeface="Wingdings" panose="05000000000000000000" pitchFamily="2" charset="2"/>
              </a:rPr>
              <a:t>LEP)  resonant depolarization</a:t>
            </a:r>
          </a:p>
          <a:p>
            <a:r>
              <a:rPr lang="en-US" sz="2400" b="1" dirty="0" smtClean="0">
                <a:sym typeface="Wingdings" panose="05000000000000000000" pitchFamily="2" charset="2"/>
              </a:rPr>
              <a:t>   -- </a:t>
            </a:r>
            <a:r>
              <a:rPr lang="en-US" sz="2400" b="1" dirty="0" smtClean="0">
                <a:sym typeface="Symbol" panose="05050102010706020507" pitchFamily="18" charset="2"/>
              </a:rPr>
              <a:t>at </a:t>
            </a:r>
            <a:r>
              <a:rPr lang="en-US" sz="2400" b="1" dirty="0">
                <a:sym typeface="Symbol" panose="05050102010706020507" pitchFamily="18" charset="2"/>
              </a:rPr>
              <a:t>higher energies </a:t>
            </a:r>
            <a:r>
              <a:rPr lang="en-US" sz="2400" b="1" dirty="0" smtClean="0">
                <a:sym typeface="Wingdings" panose="05000000000000000000" pitchFamily="2" charset="2"/>
              </a:rPr>
              <a:t>relies on </a:t>
            </a:r>
            <a:r>
              <a:rPr lang="en-US" sz="2400" b="1" dirty="0" err="1" smtClean="0">
                <a:sym typeface="Wingdings" panose="05000000000000000000" pitchFamily="2" charset="2"/>
              </a:rPr>
              <a:t>ee</a:t>
            </a:r>
            <a:r>
              <a:rPr lang="en-CH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>
                <a:sym typeface="Wingdings" panose="05000000000000000000" pitchFamily="2" charset="2"/>
              </a:rPr>
              <a:t> Z</a:t>
            </a:r>
            <a:r>
              <a:rPr lang="en-CH" sz="2400" b="1" dirty="0" smtClean="0">
                <a:sym typeface="Symbol" panose="05050102010706020507" pitchFamily="18" charset="2"/>
              </a:rPr>
              <a:t></a:t>
            </a:r>
            <a:r>
              <a:rPr lang="en-US" sz="2400" b="1" dirty="0" smtClean="0">
                <a:sym typeface="Symbol" panose="05050102010706020507" pitchFamily="18" charset="2"/>
              </a:rPr>
              <a:t> , WW</a:t>
            </a:r>
          </a:p>
          <a:p>
            <a:endParaRPr lang="en-US" sz="1200" b="1" dirty="0">
              <a:sym typeface="Wingdings" panose="05000000000000000000" pitchFamily="2" charset="2"/>
            </a:endParaRPr>
          </a:p>
          <a:p>
            <a:r>
              <a:rPr lang="en-US" sz="2400" b="1" dirty="0" smtClean="0">
                <a:sym typeface="Wingdings" panose="05000000000000000000" pitchFamily="2" charset="2"/>
              </a:rPr>
              <a:t>4.  Moderate </a:t>
            </a:r>
            <a:r>
              <a:rPr lang="en-US" sz="2400" b="1" dirty="0" err="1" smtClean="0">
                <a:sym typeface="Wingdings" panose="05000000000000000000" pitchFamily="2" charset="2"/>
              </a:rPr>
              <a:t>beamstrahlung</a:t>
            </a:r>
            <a:r>
              <a:rPr lang="en-US" sz="2400" b="1" dirty="0" smtClean="0">
                <a:sym typeface="Wingdings" panose="05000000000000000000" pitchFamily="2" charset="2"/>
              </a:rPr>
              <a:t>  </a:t>
            </a:r>
            <a:r>
              <a:rPr lang="en-CH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>
                <a:sym typeface="Wingdings" panose="05000000000000000000" pitchFamily="2" charset="2"/>
              </a:rPr>
              <a:t>measurable, ~Gaussian energy spread</a:t>
            </a:r>
          </a:p>
          <a:p>
            <a:endParaRPr lang="en-US" sz="1600" b="1" dirty="0">
              <a:sym typeface="Wingdings" panose="05000000000000000000" pitchFamily="2" charset="2"/>
            </a:endParaRPr>
          </a:p>
          <a:p>
            <a:r>
              <a:rPr lang="en-US" sz="2400" b="1" dirty="0" smtClean="0">
                <a:sym typeface="Wingdings" panose="05000000000000000000" pitchFamily="2" charset="2"/>
              </a:rPr>
              <a:t>5. New design compatible with 4 IP for FCC-</a:t>
            </a:r>
            <a:r>
              <a:rPr lang="en-US" sz="2400" b="1" dirty="0" err="1" smtClean="0">
                <a:sym typeface="Wingdings" panose="05000000000000000000" pitchFamily="2" charset="2"/>
              </a:rPr>
              <a:t>ee</a:t>
            </a:r>
            <a:r>
              <a:rPr lang="en-US" sz="2400" b="1" dirty="0" smtClean="0">
                <a:sym typeface="Wingdings" panose="05000000000000000000" pitchFamily="2" charset="2"/>
              </a:rPr>
              <a:t> </a:t>
            </a:r>
            <a:r>
              <a:rPr lang="en-CH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>
                <a:sym typeface="Wingdings" panose="05000000000000000000" pitchFamily="2" charset="2"/>
              </a:rPr>
              <a:t> improve total Luminosity (and physics/MW) </a:t>
            </a:r>
          </a:p>
          <a:p>
            <a:r>
              <a:rPr lang="en-US" sz="2400" b="1" dirty="0" smtClean="0">
                <a:sym typeface="Wingdings" panose="05000000000000000000" pitchFamily="2" charset="2"/>
              </a:rPr>
              <a:t>to match the multiple detector requirements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89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6759543" cy="683264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CH" sz="3840" b="1" dirty="0" smtClean="0"/>
              <a:t>FCC-</a:t>
            </a:r>
            <a:r>
              <a:rPr lang="fr-CH" sz="3840" b="1" dirty="0" err="1" smtClean="0"/>
              <a:t>ee</a:t>
            </a:r>
            <a:r>
              <a:rPr lang="fr-CH" sz="3840" b="1" dirty="0" smtClean="0"/>
              <a:t>  </a:t>
            </a:r>
            <a:r>
              <a:rPr lang="fr-CH" sz="3840" b="1" dirty="0" err="1" smtClean="0"/>
              <a:t>experimental</a:t>
            </a:r>
            <a:r>
              <a:rPr lang="fr-CH" sz="3840" b="1" dirty="0" smtClean="0"/>
              <a:t> conditions</a:t>
            </a:r>
            <a:endParaRPr lang="en-GB" sz="384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2246" y="0"/>
            <a:ext cx="3788785" cy="317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0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2242" y="1114054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/>
              <a:t>Is </a:t>
            </a:r>
            <a:r>
              <a:rPr lang="fr-CH" sz="3600" dirty="0" err="1"/>
              <a:t>it</a:t>
            </a:r>
            <a:r>
              <a:rPr lang="fr-CH" sz="3600" dirty="0"/>
              <a:t> the end?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82" y="2060123"/>
            <a:ext cx="4077790" cy="394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3A14F-BEAF-49A2-98E7-E00057EF1A3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17.03.2025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0" y="0"/>
            <a:ext cx="9144000" cy="5253540"/>
            <a:chOff x="0" y="0"/>
            <a:chExt cx="9144000" cy="52535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25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90075" y="3239146"/>
              <a:ext cx="4618494" cy="2324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96874" y="4546427"/>
            <a:ext cx="5398253" cy="1472904"/>
            <a:chOff x="1937288" y="4819969"/>
            <a:chExt cx="5398253" cy="1472904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441" y="4873648"/>
              <a:ext cx="5372100" cy="1419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937288" y="4819969"/>
              <a:ext cx="2913681" cy="294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Challenges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9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896200" y="6165304"/>
            <a:ext cx="266290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Is </a:t>
            </a:r>
            <a:r>
              <a:rPr lang="fr-CH" sz="3600" b="1" dirty="0" err="1">
                <a:solidFill>
                  <a:prstClr val="black"/>
                </a:solidFill>
              </a:rPr>
              <a:t>it</a:t>
            </a:r>
            <a:r>
              <a:rPr lang="fr-CH" sz="3600" b="1" dirty="0">
                <a:solidFill>
                  <a:prstClr val="black"/>
                </a:solidFill>
              </a:rPr>
              <a:t> the end?</a:t>
            </a:r>
          </a:p>
        </p:txBody>
      </p:sp>
    </p:spTree>
    <p:extLst>
      <p:ext uri="{BB962C8B-B14F-4D97-AF65-F5344CB8AC3E}">
        <p14:creationId xmlns:p14="http://schemas.microsoft.com/office/powerpoint/2010/main" val="202912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521" y="8621"/>
            <a:ext cx="9301032" cy="14364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/>
          <a:p>
            <a:pPr algn="ctr"/>
            <a:r>
              <a:rPr lang="en-GB" sz="4267" dirty="0"/>
              <a:t>FCC-</a:t>
            </a:r>
            <a:r>
              <a:rPr lang="en-GB" sz="4267" dirty="0" err="1"/>
              <a:t>ee</a:t>
            </a:r>
            <a:r>
              <a:rPr lang="en-GB" sz="4267" dirty="0"/>
              <a:t> beam polarization and </a:t>
            </a:r>
          </a:p>
          <a:p>
            <a:pPr algn="ctr"/>
            <a:r>
              <a:rPr lang="en-GB" sz="4267" dirty="0"/>
              <a:t>centre-of-mass energy calibration </a:t>
            </a:r>
            <a:endParaRPr lang="en-GB" sz="4267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035" y="1444911"/>
            <a:ext cx="95631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96367" y="6329490"/>
            <a:ext cx="2730860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lvl="0"/>
            <a:r>
              <a:rPr lang="en-US" altLang="en-US" sz="2400" b="1" dirty="0">
                <a:latin typeface="Arial" charset="0"/>
                <a:cs typeface="Arial" charset="0"/>
              </a:rPr>
              <a:t>arXiv:1909.12245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90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27" y="668694"/>
            <a:ext cx="12841427" cy="5376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12" tIns="60956" rIns="121912" bIns="60956">
            <a:spAutoFit/>
          </a:bodyPr>
          <a:lstStyle/>
          <a:p>
            <a:r>
              <a:rPr lang="fr-CH" sz="2133" b="1" dirty="0" err="1"/>
              <a:t>Some</a:t>
            </a:r>
            <a:r>
              <a:rPr lang="fr-CH" sz="2133" b="1" dirty="0"/>
              <a:t> </a:t>
            </a:r>
            <a:r>
              <a:rPr lang="fr-CH" sz="2133" b="1" dirty="0" err="1"/>
              <a:t>references</a:t>
            </a:r>
            <a:r>
              <a:rPr lang="fr-CH" sz="2133" b="1" dirty="0"/>
              <a:t> (not a </a:t>
            </a:r>
            <a:r>
              <a:rPr lang="fr-CH" sz="2133" b="1" dirty="0" err="1"/>
              <a:t>complete</a:t>
            </a:r>
            <a:r>
              <a:rPr lang="fr-CH" sz="2133" b="1" dirty="0"/>
              <a:t> set!):</a:t>
            </a:r>
          </a:p>
          <a:p>
            <a:endParaRPr lang="fr-CH" sz="2133" b="1" dirty="0"/>
          </a:p>
          <a:p>
            <a:r>
              <a:rPr lang="fr-CH" sz="1867" dirty="0"/>
              <a:t>B. </a:t>
            </a:r>
            <a:r>
              <a:rPr lang="fr-CH" sz="1867" dirty="0" err="1"/>
              <a:t>Montague</a:t>
            </a:r>
            <a:r>
              <a:rPr lang="fr-CH" sz="1867" dirty="0"/>
              <a:t>, </a:t>
            </a:r>
            <a:r>
              <a:rPr lang="en-GB" sz="1867" dirty="0" err="1"/>
              <a:t>Phys.Rept</a:t>
            </a:r>
            <a:r>
              <a:rPr lang="en-GB" sz="1867" dirty="0"/>
              <a:t>. 113 (1984) 1-96;  </a:t>
            </a:r>
          </a:p>
          <a:p>
            <a:r>
              <a:rPr lang="en-GB" sz="1867" dirty="0"/>
              <a:t>Polarization at LEP, CERN Yellow Report </a:t>
            </a:r>
            <a:r>
              <a:rPr lang="en-GB" sz="1867" i="1" dirty="0"/>
              <a:t>88-02; </a:t>
            </a:r>
            <a:r>
              <a:rPr lang="en-GB" sz="1867" dirty="0"/>
              <a:t> </a:t>
            </a:r>
          </a:p>
          <a:p>
            <a:r>
              <a:rPr lang="en-GB" sz="1867" dirty="0"/>
              <a:t>Beam Polarization in </a:t>
            </a:r>
            <a:r>
              <a:rPr lang="en-GB" sz="1867" dirty="0" err="1"/>
              <a:t>e+e</a:t>
            </a:r>
            <a:r>
              <a:rPr lang="en-GB" sz="1867" dirty="0"/>
              <a:t>-, AB, CERN-PPE-93-125 </a:t>
            </a:r>
            <a:r>
              <a:rPr lang="en-GB" sz="1867" dirty="0" err="1"/>
              <a:t>Adv.Ser.Direct.High</a:t>
            </a:r>
            <a:r>
              <a:rPr lang="en-GB" sz="1867" dirty="0"/>
              <a:t> Energy Phys. 14 (1995) 277-324; </a:t>
            </a:r>
          </a:p>
          <a:p>
            <a:r>
              <a:rPr lang="en-GB" sz="1867" dirty="0"/>
              <a:t>L. </a:t>
            </a:r>
            <a:r>
              <a:rPr lang="en-GB" sz="1867" dirty="0" err="1"/>
              <a:t>Arnaudon</a:t>
            </a:r>
            <a:r>
              <a:rPr lang="en-GB" sz="1867" dirty="0"/>
              <a:t> et al., Accurate Determination of the LEP Beam Energy by resonant depolarization, </a:t>
            </a:r>
            <a:br>
              <a:rPr lang="en-GB" sz="1867" dirty="0"/>
            </a:br>
            <a:r>
              <a:rPr lang="en-GB" sz="1867" dirty="0"/>
              <a:t>Z. Phys. C 66, 45-62 (1995). </a:t>
            </a:r>
            <a:endParaRPr lang="fr-CH" sz="1867" dirty="0"/>
          </a:p>
          <a:p>
            <a:r>
              <a:rPr lang="fr-CH" sz="1867" dirty="0"/>
              <a:t>Spin Dynamics in LEP </a:t>
            </a:r>
            <a:r>
              <a:rPr lang="fr-CH" sz="1867" dirty="0">
                <a:solidFill>
                  <a:srgbClr val="FFFF00"/>
                </a:solidFill>
                <a:hlinkClick r:id="rId2"/>
              </a:rPr>
              <a:t>http://dx.doi.org/10.1063/1.1384062</a:t>
            </a:r>
            <a:r>
              <a:rPr lang="fr-CH" sz="1867" dirty="0">
                <a:solidFill>
                  <a:srgbClr val="FFFF00"/>
                </a:solidFill>
              </a:rPr>
              <a:t> </a:t>
            </a:r>
            <a:endParaRPr lang="en-GB" sz="1867" dirty="0"/>
          </a:p>
          <a:p>
            <a:r>
              <a:rPr lang="fr-CH" sz="1867" dirty="0" err="1"/>
              <a:t>Precision</a:t>
            </a:r>
            <a:r>
              <a:rPr lang="fr-CH" sz="1867" dirty="0"/>
              <a:t> EW </a:t>
            </a:r>
            <a:r>
              <a:rPr lang="fr-CH" sz="1867" dirty="0" err="1"/>
              <a:t>Measts</a:t>
            </a:r>
            <a:r>
              <a:rPr lang="fr-CH" sz="1867" dirty="0"/>
              <a:t> on the Z Phys.Rept.427:257-454,2006  </a:t>
            </a:r>
            <a:r>
              <a:rPr lang="fr-CH" sz="1867" dirty="0">
                <a:hlinkClick r:id="rId3"/>
              </a:rPr>
              <a:t>arXiv:0509008v3</a:t>
            </a:r>
            <a:r>
              <a:rPr lang="fr-CH" sz="1867" dirty="0"/>
              <a:t> </a:t>
            </a:r>
          </a:p>
          <a:p>
            <a:r>
              <a:rPr lang="en-GB" sz="1867" dirty="0"/>
              <a:t>D.P. Barber and G. Ripken ``Handbook of Accelerator Physics and Engineering” World Scientific (2006), (2013)</a:t>
            </a:r>
            <a:br>
              <a:rPr lang="en-GB" sz="1867" dirty="0"/>
            </a:br>
            <a:r>
              <a:rPr lang="en-GB" sz="1867" dirty="0"/>
              <a:t>D.P. Barber and G. Ripken, Radiative Polarization, Computer Algorithms and Spin Matching in Electron Storage Rings </a:t>
            </a:r>
            <a:r>
              <a:rPr lang="en-GB" sz="1867" dirty="0" err="1"/>
              <a:t>arXiv:physics</a:t>
            </a:r>
            <a:r>
              <a:rPr lang="en-GB" sz="1867" dirty="0"/>
              <a:t>/9907034 </a:t>
            </a:r>
            <a:endParaRPr lang="fr-CH" sz="1867" dirty="0"/>
          </a:p>
          <a:p>
            <a:r>
              <a:rPr lang="fr-CH" sz="1867" b="1" dirty="0"/>
              <a:t>for FCC-</a:t>
            </a:r>
            <a:r>
              <a:rPr lang="fr-CH" sz="1867" b="1" dirty="0" err="1"/>
              <a:t>ee</a:t>
            </a:r>
            <a:r>
              <a:rPr lang="fr-CH" sz="1867" b="1" dirty="0"/>
              <a:t>:  </a:t>
            </a:r>
          </a:p>
          <a:p>
            <a:r>
              <a:rPr lang="fr-CH" sz="1867" dirty="0"/>
              <a:t>First look at the </a:t>
            </a:r>
            <a:r>
              <a:rPr lang="fr-CH" sz="1867" dirty="0" err="1"/>
              <a:t>physics</a:t>
            </a:r>
            <a:r>
              <a:rPr lang="fr-CH" sz="1867" dirty="0"/>
              <a:t> case of TLEP  </a:t>
            </a:r>
            <a:r>
              <a:rPr lang="en-GB" sz="1867" dirty="0"/>
              <a:t>arXiv:1308.6176, </a:t>
            </a:r>
            <a:r>
              <a:rPr lang="en-GB" sz="1867" b="1" dirty="0"/>
              <a:t>JHEP 1401 (2014) 164</a:t>
            </a:r>
            <a:r>
              <a:rPr lang="en-GB" sz="1867" dirty="0"/>
              <a:t> DOI: </a:t>
            </a:r>
            <a:r>
              <a:rPr lang="en-GB" sz="1867" dirty="0">
                <a:hlinkClick r:id="rId4"/>
              </a:rPr>
              <a:t>10.1007/JHEP01(2014)164</a:t>
            </a:r>
            <a:r>
              <a:rPr lang="fr-CH" sz="1867" dirty="0"/>
              <a:t>  </a:t>
            </a:r>
          </a:p>
          <a:p>
            <a:r>
              <a:rPr lang="en-GB" sz="1867" dirty="0"/>
              <a:t>M. </a:t>
            </a:r>
            <a:r>
              <a:rPr lang="en-GB" sz="1867" dirty="0" err="1"/>
              <a:t>Koratzinos</a:t>
            </a:r>
            <a:r>
              <a:rPr lang="en-GB" sz="1867" dirty="0"/>
              <a:t>  FCC-</a:t>
            </a:r>
            <a:r>
              <a:rPr lang="en-GB" sz="1867" dirty="0" err="1"/>
              <a:t>ee</a:t>
            </a:r>
            <a:r>
              <a:rPr lang="en-GB" sz="1867" dirty="0"/>
              <a:t>: Energy calibration IPAC'15  </a:t>
            </a:r>
            <a:r>
              <a:rPr lang="en-GB" sz="1867" dirty="0">
                <a:hlinkClick r:id="rId5"/>
              </a:rPr>
              <a:t>arXiv:1506.00933</a:t>
            </a:r>
            <a:r>
              <a:rPr lang="en-GB" sz="1867" dirty="0"/>
              <a:t>  </a:t>
            </a:r>
          </a:p>
          <a:p>
            <a:r>
              <a:rPr lang="en-GB" sz="1867" dirty="0"/>
              <a:t>E. </a:t>
            </a:r>
            <a:r>
              <a:rPr lang="en-GB" sz="1867" dirty="0" err="1"/>
              <a:t>Gianfelice</a:t>
            </a:r>
            <a:r>
              <a:rPr lang="en-GB" sz="1867" dirty="0"/>
              <a:t>-Wendt: Investigation of beam self-polarization in the FCC-</a:t>
            </a:r>
            <a:r>
              <a:rPr lang="en-GB" sz="1867" dirty="0" err="1"/>
              <a:t>ee</a:t>
            </a:r>
            <a:r>
              <a:rPr lang="en-GB" sz="1867" dirty="0"/>
              <a:t> </a:t>
            </a:r>
            <a:r>
              <a:rPr lang="en-GB" sz="1867" dirty="0">
                <a:hlinkClick r:id="rId6"/>
              </a:rPr>
              <a:t>arXiv:1705.03003</a:t>
            </a:r>
            <a:r>
              <a:rPr lang="en-GB" sz="1867" dirty="0"/>
              <a:t> </a:t>
            </a:r>
          </a:p>
          <a:p>
            <a:r>
              <a:rPr lang="en-GB" sz="1867" dirty="0"/>
              <a:t>October 2017 EPOL workshop: </a:t>
            </a:r>
            <a:r>
              <a:rPr lang="en-GB" sz="1867" dirty="0">
                <a:hlinkClick r:id="rId7"/>
              </a:rPr>
              <a:t>https://indico.cern.ch/event/669194/</a:t>
            </a:r>
            <a:r>
              <a:rPr lang="en-GB" sz="1867" dirty="0"/>
              <a:t> </a:t>
            </a:r>
          </a:p>
          <a:p>
            <a:pPr lvl="0"/>
            <a:r>
              <a:rPr lang="fr-CH" sz="1867" dirty="0"/>
              <a:t>AB, P. </a:t>
            </a:r>
            <a:r>
              <a:rPr lang="fr-CH" sz="1867" dirty="0" err="1"/>
              <a:t>Janot</a:t>
            </a:r>
            <a:r>
              <a:rPr lang="fr-CH" sz="1867" dirty="0"/>
              <a:t>, J. </a:t>
            </a:r>
            <a:r>
              <a:rPr lang="fr-CH" sz="1867" dirty="0" err="1"/>
              <a:t>Wenninger</a:t>
            </a:r>
            <a:r>
              <a:rPr lang="fr-CH" sz="1867" dirty="0"/>
              <a:t> et al </a:t>
            </a:r>
            <a:r>
              <a:rPr lang="en-GB" sz="1867" dirty="0"/>
              <a:t>Polarization &amp; Centre-of-mass Energy Calibration @ </a:t>
            </a:r>
            <a:r>
              <a:rPr lang="en-GB" sz="1867" dirty="0" smtClean="0"/>
              <a:t>FCC-</a:t>
            </a:r>
            <a:r>
              <a:rPr lang="en-GB" sz="1867" dirty="0" err="1" smtClean="0"/>
              <a:t>ee</a:t>
            </a:r>
            <a:r>
              <a:rPr lang="en-GB" sz="1867" dirty="0" smtClean="0"/>
              <a:t>       </a:t>
            </a:r>
            <a:r>
              <a:rPr lang="en-US" altLang="en-US" sz="2400" b="1" baseline="-25000" dirty="0">
                <a:latin typeface="Arial" charset="0"/>
                <a:cs typeface="Arial" charset="0"/>
              </a:rPr>
              <a:t>arXiv:1909.12245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44C473A-E14C-4812-A0D4-922FFA49B4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097280"/>
              <a:t>91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53" y="8620"/>
            <a:ext cx="12205875" cy="64017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/>
          <a:p>
            <a:r>
              <a:rPr lang="fr-CH" sz="2400" b="1" dirty="0" err="1"/>
              <a:t>Beam</a:t>
            </a:r>
            <a:r>
              <a:rPr lang="fr-CH" sz="2400" b="1" dirty="0"/>
              <a:t> </a:t>
            </a:r>
            <a:r>
              <a:rPr lang="fr-CH" sz="2400" b="1" dirty="0" err="1"/>
              <a:t>Polarization</a:t>
            </a:r>
            <a:r>
              <a:rPr lang="fr-CH" sz="2400" b="1" dirty="0"/>
              <a:t> </a:t>
            </a:r>
            <a:r>
              <a:rPr lang="fr-CH" sz="2400" b="1" dirty="0" err="1"/>
              <a:t>can</a:t>
            </a:r>
            <a:r>
              <a:rPr lang="fr-CH" sz="2400" b="1" dirty="0"/>
              <a:t> </a:t>
            </a:r>
            <a:r>
              <a:rPr lang="fr-CH" sz="2400" b="1" dirty="0" err="1"/>
              <a:t>provide</a:t>
            </a:r>
            <a:r>
              <a:rPr lang="fr-CH" sz="2400" b="1" dirty="0"/>
              <a:t> </a:t>
            </a:r>
            <a:r>
              <a:rPr lang="fr-CH" sz="2400" b="1" dirty="0" err="1"/>
              <a:t>two</a:t>
            </a:r>
            <a:r>
              <a:rPr lang="fr-CH" sz="2400" b="1" dirty="0"/>
              <a:t> main </a:t>
            </a:r>
            <a:r>
              <a:rPr lang="fr-CH" sz="2400" b="1" dirty="0" err="1"/>
              <a:t>ingredients</a:t>
            </a:r>
            <a:r>
              <a:rPr lang="fr-CH" sz="2400" b="1" dirty="0"/>
              <a:t> to </a:t>
            </a:r>
            <a:r>
              <a:rPr lang="fr-CH" sz="2400" b="1" dirty="0" err="1"/>
              <a:t>Physics</a:t>
            </a:r>
            <a:r>
              <a:rPr lang="fr-CH" sz="2400" b="1" dirty="0"/>
              <a:t> </a:t>
            </a:r>
            <a:r>
              <a:rPr lang="fr-CH" sz="2400" b="1" dirty="0" err="1"/>
              <a:t>Measurements</a:t>
            </a:r>
            <a:endParaRPr lang="fr-CH" sz="2400" b="1" dirty="0"/>
          </a:p>
          <a:p>
            <a:endParaRPr lang="fr-CH" sz="2400" dirty="0"/>
          </a:p>
          <a:p>
            <a:pPr marL="457155" indent="-457155">
              <a:buAutoNum type="arabicPeriod"/>
            </a:pPr>
            <a:r>
              <a:rPr lang="fr-CH" sz="2400" b="1" dirty="0">
                <a:solidFill>
                  <a:srgbClr val="C00000"/>
                </a:solidFill>
              </a:rPr>
              <a:t>Transverse </a:t>
            </a:r>
            <a:r>
              <a:rPr lang="fr-CH" sz="2400" b="1" dirty="0" err="1">
                <a:solidFill>
                  <a:srgbClr val="C00000"/>
                </a:solidFill>
              </a:rPr>
              <a:t>beam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polarization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provides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beam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energy</a:t>
            </a:r>
            <a:r>
              <a:rPr lang="fr-CH" sz="2400" b="1" dirty="0">
                <a:solidFill>
                  <a:srgbClr val="C00000"/>
                </a:solidFill>
              </a:rPr>
              <a:t> calibration </a:t>
            </a:r>
          </a:p>
          <a:p>
            <a:r>
              <a:rPr lang="fr-CH" sz="2400" dirty="0"/>
              <a:t>       </a:t>
            </a:r>
            <a:r>
              <a:rPr lang="fr-CH" sz="2400" b="1" dirty="0">
                <a:solidFill>
                  <a:srgbClr val="C00000"/>
                </a:solidFill>
              </a:rPr>
              <a:t>by </a:t>
            </a:r>
            <a:r>
              <a:rPr lang="fr-CH" sz="2400" b="1" dirty="0" err="1">
                <a:solidFill>
                  <a:srgbClr val="C00000"/>
                </a:solidFill>
              </a:rPr>
              <a:t>resonant</a:t>
            </a:r>
            <a:r>
              <a:rPr lang="fr-CH" sz="2400" b="1" dirty="0">
                <a:solidFill>
                  <a:srgbClr val="C00000"/>
                </a:solidFill>
              </a:rPr>
              <a:t> </a:t>
            </a:r>
            <a:r>
              <a:rPr lang="fr-CH" sz="2400" b="1" dirty="0" err="1">
                <a:solidFill>
                  <a:srgbClr val="C00000"/>
                </a:solidFill>
              </a:rPr>
              <a:t>depolarization</a:t>
            </a:r>
            <a:r>
              <a:rPr lang="fr-CH" sz="2400" b="1" dirty="0">
                <a:solidFill>
                  <a:srgbClr val="C00000"/>
                </a:solidFill>
              </a:rPr>
              <a:t>      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</a:t>
            </a:r>
            <a:r>
              <a:rPr lang="fr-CH" sz="2400" dirty="0" err="1"/>
              <a:t>low</a:t>
            </a:r>
            <a:r>
              <a:rPr lang="fr-CH" sz="2400" dirty="0"/>
              <a:t> </a:t>
            </a:r>
            <a:r>
              <a:rPr lang="fr-CH" sz="2400" dirty="0" err="1"/>
              <a:t>level</a:t>
            </a:r>
            <a:r>
              <a:rPr lang="fr-CH" sz="2400" dirty="0"/>
              <a:t> of 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required</a:t>
            </a:r>
            <a:r>
              <a:rPr lang="fr-CH" sz="2400" dirty="0"/>
              <a:t>  (~10%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sufficient</a:t>
            </a:r>
            <a:r>
              <a:rPr lang="fr-CH" sz="2400" dirty="0"/>
              <a:t>)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at Z &amp; W pair </a:t>
            </a:r>
            <a:r>
              <a:rPr lang="fr-CH" sz="2400" dirty="0" err="1">
                <a:sym typeface="Wingdings" panose="05000000000000000000" pitchFamily="2" charset="2"/>
              </a:rPr>
              <a:t>threshold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comes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naturally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b="1" i="1" dirty="0">
                <a:solidFill>
                  <a:srgbClr val="008080"/>
                </a:solidFill>
                <a:sym typeface="Symbol"/>
              </a:rPr>
              <a:t></a:t>
            </a:r>
            <a:r>
              <a:rPr lang="fr-CH" sz="2400" b="1" i="1" baseline="-25000" dirty="0">
                <a:solidFill>
                  <a:srgbClr val="008080"/>
                </a:solidFill>
                <a:sym typeface="Symbol"/>
              </a:rPr>
              <a:t>E</a:t>
            </a:r>
            <a:r>
              <a:rPr lang="fr-CH" sz="2400" b="1" i="1" dirty="0">
                <a:solidFill>
                  <a:srgbClr val="008080"/>
                </a:solidFill>
                <a:sym typeface="Symbol"/>
              </a:rPr>
              <a:t>  E</a:t>
            </a:r>
            <a:r>
              <a:rPr lang="fr-CH" sz="2400" b="1" i="1" baseline="30000" dirty="0">
                <a:solidFill>
                  <a:srgbClr val="008080"/>
                </a:solidFill>
                <a:sym typeface="Symbol"/>
              </a:rPr>
              <a:t>2</a:t>
            </a:r>
            <a:r>
              <a:rPr lang="fr-CH" sz="2400" b="1" i="1" dirty="0">
                <a:solidFill>
                  <a:srgbClr val="008080"/>
                </a:solidFill>
                <a:sym typeface="Symbol"/>
              </a:rPr>
              <a:t>/ </a:t>
            </a:r>
            <a:endParaRPr lang="fr-CH" sz="2400" b="1" dirty="0"/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at Z use of </a:t>
            </a:r>
            <a:r>
              <a:rPr lang="fr-CH" sz="2400" dirty="0" err="1">
                <a:sym typeface="Wingdings" panose="05000000000000000000" pitchFamily="2" charset="2"/>
              </a:rPr>
              <a:t>asymmetric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wigglers</a:t>
            </a:r>
            <a:r>
              <a:rPr lang="fr-CH" sz="2400" dirty="0">
                <a:sym typeface="Wingdings" panose="05000000000000000000" pitchFamily="2" charset="2"/>
              </a:rPr>
              <a:t> at </a:t>
            </a:r>
            <a:r>
              <a:rPr lang="fr-CH" sz="2400" dirty="0" err="1">
                <a:sym typeface="Wingdings" panose="05000000000000000000" pitchFamily="2" charset="2"/>
              </a:rPr>
              <a:t>beginning</a:t>
            </a:r>
            <a:r>
              <a:rPr lang="fr-CH" sz="2400" dirty="0">
                <a:sym typeface="Wingdings" panose="05000000000000000000" pitchFamily="2" charset="2"/>
              </a:rPr>
              <a:t> of </a:t>
            </a:r>
            <a:r>
              <a:rPr lang="fr-CH" sz="2400" dirty="0" err="1">
                <a:sym typeface="Wingdings" panose="05000000000000000000" pitchFamily="2" charset="2"/>
              </a:rPr>
              <a:t>fills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br>
              <a:rPr lang="fr-CH" sz="2400" dirty="0">
                <a:sym typeface="Wingdings" panose="05000000000000000000" pitchFamily="2" charset="2"/>
              </a:rPr>
            </a:br>
            <a:r>
              <a:rPr lang="fr-CH" sz="2400" dirty="0">
                <a:sym typeface="Wingdings" panose="05000000000000000000" pitchFamily="2" charset="2"/>
              </a:rPr>
              <a:t>	</a:t>
            </a:r>
            <a:r>
              <a:rPr lang="fr-CH" sz="2400" dirty="0" err="1">
                <a:sym typeface="Wingdings" panose="05000000000000000000" pitchFamily="2" charset="2"/>
              </a:rPr>
              <a:t>since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polarization</a:t>
            </a:r>
            <a:r>
              <a:rPr lang="fr-CH" sz="2400" dirty="0">
                <a:sym typeface="Wingdings" panose="05000000000000000000" pitchFamily="2" charset="2"/>
              </a:rPr>
              <a:t> time </a:t>
            </a:r>
            <a:r>
              <a:rPr lang="fr-CH" sz="2400" dirty="0" err="1">
                <a:sym typeface="Wingdings" panose="05000000000000000000" pitchFamily="2" charset="2"/>
              </a:rPr>
              <a:t>is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otherwise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very</a:t>
            </a:r>
            <a:r>
              <a:rPr lang="fr-CH" sz="2400" dirty="0">
                <a:sym typeface="Wingdings" panose="05000000000000000000" pitchFamily="2" charset="2"/>
              </a:rPr>
              <a:t> long (250h ~1h)</a:t>
            </a:r>
          </a:p>
          <a:p>
            <a:r>
              <a:rPr lang="fr-CH" sz="2400" dirty="0">
                <a:sym typeface="Wingdings" panose="05000000000000000000" pitchFamily="2" charset="2"/>
              </a:rPr>
              <a:t>            </a:t>
            </a:r>
            <a:r>
              <a:rPr lang="fr-CH" sz="2400" dirty="0" err="1">
                <a:sym typeface="Wingdings" panose="05000000000000000000" pitchFamily="2" charset="2"/>
              </a:rPr>
              <a:t>should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be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used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 err="1">
                <a:sym typeface="Wingdings" panose="05000000000000000000" pitchFamily="2" charset="2"/>
              </a:rPr>
              <a:t>also</a:t>
            </a:r>
            <a:r>
              <a:rPr lang="fr-CH" sz="2400" dirty="0">
                <a:sym typeface="Wingdings" panose="05000000000000000000" pitchFamily="2" charset="2"/>
              </a:rPr>
              <a:t> at </a:t>
            </a:r>
            <a:r>
              <a:rPr lang="fr-CH" sz="2400" dirty="0" err="1">
                <a:sym typeface="Wingdings" panose="05000000000000000000" pitchFamily="2" charset="2"/>
              </a:rPr>
              <a:t>ee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  <a:r>
              <a:rPr lang="fr-CH" sz="2400" dirty="0">
                <a:sym typeface="Symbol"/>
              </a:rPr>
              <a:t> </a:t>
            </a:r>
            <a:r>
              <a:rPr lang="fr-CH" sz="2400" dirty="0">
                <a:sym typeface="Wingdings" panose="05000000000000000000" pitchFamily="2" charset="2"/>
              </a:rPr>
              <a:t>H(126) </a:t>
            </a:r>
          </a:p>
          <a:p>
            <a:r>
              <a:rPr lang="fr-CH" sz="2400" dirty="0">
                <a:sym typeface="Wingdings" panose="05000000000000000000" pitchFamily="2" charset="2"/>
              </a:rPr>
              <a:t>            use ‘single’ non-</a:t>
            </a:r>
            <a:r>
              <a:rPr lang="fr-CH" sz="2400" dirty="0" err="1">
                <a:sym typeface="Wingdings" panose="05000000000000000000" pitchFamily="2" charset="2"/>
              </a:rPr>
              <a:t>colliding</a:t>
            </a:r>
            <a:r>
              <a:rPr lang="fr-CH" sz="2400" dirty="0">
                <a:sym typeface="Wingdings" panose="05000000000000000000" pitchFamily="2" charset="2"/>
              </a:rPr>
              <a:t>  </a:t>
            </a:r>
            <a:r>
              <a:rPr lang="fr-CH" sz="2400" dirty="0" err="1">
                <a:sym typeface="Wingdings" panose="05000000000000000000" pitchFamily="2" charset="2"/>
              </a:rPr>
              <a:t>bunches</a:t>
            </a:r>
            <a:r>
              <a:rPr lang="fr-CH" sz="2400" dirty="0">
                <a:sym typeface="Wingdings" panose="05000000000000000000" pitchFamily="2" charset="2"/>
              </a:rPr>
              <a:t> and </a:t>
            </a:r>
            <a:r>
              <a:rPr lang="fr-CH" sz="2400" dirty="0" err="1"/>
              <a:t>calibrate</a:t>
            </a:r>
            <a:r>
              <a:rPr lang="fr-CH" sz="2400" dirty="0"/>
              <a:t> </a:t>
            </a:r>
            <a:r>
              <a:rPr lang="fr-CH" sz="2400" dirty="0" err="1"/>
              <a:t>continuously</a:t>
            </a:r>
            <a:r>
              <a:rPr lang="fr-CH" sz="2400" dirty="0"/>
              <a:t> </a:t>
            </a:r>
          </a:p>
          <a:p>
            <a:r>
              <a:rPr lang="fr-CH" sz="2400" dirty="0"/>
              <a:t>                 </a:t>
            </a:r>
            <a:r>
              <a:rPr lang="fr-CH" sz="2400" dirty="0" err="1"/>
              <a:t>during</a:t>
            </a:r>
            <a:r>
              <a:rPr lang="fr-CH" sz="2400" dirty="0"/>
              <a:t> </a:t>
            </a:r>
            <a:r>
              <a:rPr lang="fr-CH" sz="2400" dirty="0" err="1"/>
              <a:t>physics</a:t>
            </a:r>
            <a:r>
              <a:rPr lang="fr-CH" sz="2400" dirty="0"/>
              <a:t> </a:t>
            </a:r>
            <a:r>
              <a:rPr lang="fr-CH" sz="2400" dirty="0" err="1"/>
              <a:t>fills</a:t>
            </a:r>
            <a:r>
              <a:rPr lang="fr-CH" sz="2400" dirty="0"/>
              <a:t> to </a:t>
            </a:r>
            <a:r>
              <a:rPr lang="fr-CH" sz="2400" dirty="0" err="1"/>
              <a:t>avoid</a:t>
            </a:r>
            <a:r>
              <a:rPr lang="fr-CH" sz="2400" dirty="0"/>
              <a:t> issues </a:t>
            </a:r>
            <a:r>
              <a:rPr lang="fr-CH" sz="2400" dirty="0" err="1"/>
              <a:t>encountered</a:t>
            </a:r>
            <a:r>
              <a:rPr lang="fr-CH" sz="2400" dirty="0"/>
              <a:t> at LEP 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 Compton </a:t>
            </a:r>
            <a:r>
              <a:rPr lang="fr-CH" sz="2400" dirty="0" err="1">
                <a:sym typeface="Wingdings" panose="05000000000000000000" pitchFamily="2" charset="2"/>
              </a:rPr>
              <a:t>polarimeter</a:t>
            </a:r>
            <a:r>
              <a:rPr lang="fr-CH" sz="2400" dirty="0">
                <a:sym typeface="Wingdings" panose="05000000000000000000" pitchFamily="2" charset="2"/>
              </a:rPr>
              <a:t> for </a:t>
            </a:r>
            <a:r>
              <a:rPr lang="fr-CH" sz="2400" dirty="0" err="1">
                <a:sym typeface="Wingdings" panose="05000000000000000000" pitchFamily="2" charset="2"/>
              </a:rPr>
              <a:t>both</a:t>
            </a:r>
            <a:r>
              <a:rPr lang="fr-CH" sz="2400" dirty="0">
                <a:sym typeface="Wingdings" panose="05000000000000000000" pitchFamily="2" charset="2"/>
              </a:rPr>
              <a:t> e+ and e-</a:t>
            </a:r>
            <a:endParaRPr lang="fr-CH" sz="2400" dirty="0"/>
          </a:p>
          <a:p>
            <a:r>
              <a:rPr lang="fr-CH" sz="2400" dirty="0">
                <a:sym typeface="Wingdings" panose="05000000000000000000" pitchFamily="2" charset="2"/>
              </a:rPr>
              <a:t>            </a:t>
            </a:r>
            <a:r>
              <a:rPr lang="fr-CH" sz="2400" dirty="0" err="1"/>
              <a:t>should</a:t>
            </a:r>
            <a:r>
              <a:rPr lang="fr-CH" sz="2400" dirty="0"/>
              <a:t> </a:t>
            </a:r>
            <a:r>
              <a:rPr lang="fr-CH" sz="2400" dirty="0" err="1"/>
              <a:t>calibrate</a:t>
            </a:r>
            <a:r>
              <a:rPr lang="fr-CH" sz="2400" dirty="0"/>
              <a:t> at </a:t>
            </a:r>
            <a:r>
              <a:rPr lang="fr-CH" sz="2400" dirty="0" err="1"/>
              <a:t>energies</a:t>
            </a:r>
            <a:r>
              <a:rPr lang="fr-CH" sz="2400" dirty="0"/>
              <a:t> </a:t>
            </a:r>
            <a:r>
              <a:rPr lang="fr-CH" sz="2400" dirty="0" err="1"/>
              <a:t>corresponding</a:t>
            </a:r>
            <a:r>
              <a:rPr lang="fr-CH" sz="2400" dirty="0"/>
              <a:t> to </a:t>
            </a:r>
            <a:r>
              <a:rPr lang="fr-CH" sz="2400" dirty="0" err="1"/>
              <a:t>half-integer</a:t>
            </a:r>
            <a:r>
              <a:rPr lang="fr-CH" sz="2400" dirty="0"/>
              <a:t> spin tune</a:t>
            </a:r>
          </a:p>
          <a:p>
            <a:r>
              <a:rPr lang="fr-CH" sz="2400" dirty="0"/>
              <a:t>           </a:t>
            </a:r>
            <a:r>
              <a:rPr lang="fr-CH" sz="2400" dirty="0">
                <a:sym typeface="Wingdings" panose="05000000000000000000" pitchFamily="2" charset="2"/>
              </a:rPr>
              <a:t></a:t>
            </a:r>
            <a:r>
              <a:rPr lang="fr-CH" sz="2400" dirty="0"/>
              <a:t> must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complemented</a:t>
            </a:r>
            <a:r>
              <a:rPr lang="fr-CH" sz="2400" dirty="0"/>
              <a:t> by </a:t>
            </a:r>
            <a:r>
              <a:rPr lang="fr-CH" sz="2400" dirty="0" err="1"/>
              <a:t>analysis</a:t>
            </a:r>
            <a:r>
              <a:rPr lang="fr-CH" sz="2400" dirty="0"/>
              <a:t> of «</a:t>
            </a:r>
            <a:r>
              <a:rPr lang="fr-CH" sz="2400" dirty="0" err="1"/>
              <a:t>average</a:t>
            </a:r>
            <a:r>
              <a:rPr lang="fr-CH" sz="2400" dirty="0"/>
              <a:t> </a:t>
            </a:r>
            <a:r>
              <a:rPr lang="fr-CH" sz="2400" dirty="0" err="1"/>
              <a:t>E_beam</a:t>
            </a:r>
            <a:r>
              <a:rPr lang="fr-CH" sz="2400" dirty="0"/>
              <a:t>-to-E_CM» </a:t>
            </a:r>
            <a:r>
              <a:rPr lang="fr-CH" sz="2400" dirty="0" err="1"/>
              <a:t>relationship</a:t>
            </a:r>
            <a:endParaRPr lang="fr-CH" sz="2400" dirty="0"/>
          </a:p>
          <a:p>
            <a:r>
              <a:rPr lang="fr-CH" sz="2400" dirty="0"/>
              <a:t>    </a:t>
            </a:r>
          </a:p>
          <a:p>
            <a:r>
              <a:rPr lang="fr-CH" sz="2400" dirty="0"/>
              <a:t>For </a:t>
            </a:r>
            <a:r>
              <a:rPr lang="fr-CH" sz="2400" dirty="0" err="1"/>
              <a:t>beam</a:t>
            </a:r>
            <a:r>
              <a:rPr lang="fr-CH" sz="2400" dirty="0"/>
              <a:t> </a:t>
            </a:r>
            <a:r>
              <a:rPr lang="fr-CH" sz="2400" dirty="0" err="1"/>
              <a:t>energies</a:t>
            </a:r>
            <a:r>
              <a:rPr lang="fr-CH" sz="2400" dirty="0"/>
              <a:t> </a:t>
            </a:r>
            <a:r>
              <a:rPr lang="fr-CH" sz="2400" dirty="0" err="1"/>
              <a:t>higher</a:t>
            </a:r>
            <a:r>
              <a:rPr lang="fr-CH" sz="2400" dirty="0"/>
              <a:t> </a:t>
            </a:r>
            <a:r>
              <a:rPr lang="fr-CH" sz="2400" dirty="0" err="1"/>
              <a:t>than</a:t>
            </a:r>
            <a:r>
              <a:rPr lang="fr-CH" sz="2400" dirty="0"/>
              <a:t> ~90 </a:t>
            </a:r>
            <a:r>
              <a:rPr lang="fr-CH" sz="2400" dirty="0" err="1"/>
              <a:t>GeV</a:t>
            </a:r>
            <a:r>
              <a:rPr lang="fr-CH" sz="2400" dirty="0"/>
              <a:t>  </a:t>
            </a:r>
            <a:r>
              <a:rPr lang="fr-CH" sz="2400" dirty="0" err="1"/>
              <a:t>can</a:t>
            </a:r>
            <a:r>
              <a:rPr lang="fr-CH" sz="2400" dirty="0"/>
              <a:t> use </a:t>
            </a:r>
            <a:r>
              <a:rPr lang="fr-CH" sz="2400" dirty="0" err="1"/>
              <a:t>ee</a:t>
            </a:r>
            <a:r>
              <a:rPr lang="fr-CH" sz="2400" dirty="0">
                <a:sym typeface="Symbol"/>
              </a:rPr>
              <a:t>  </a:t>
            </a:r>
            <a:r>
              <a:rPr lang="fr-CH" sz="2400" dirty="0">
                <a:sym typeface="Wingdings" panose="05000000000000000000" pitchFamily="2" charset="2"/>
              </a:rPr>
              <a:t>Z </a:t>
            </a:r>
            <a:r>
              <a:rPr lang="fr-CH" sz="2400" dirty="0">
                <a:sym typeface="Symbol"/>
              </a:rPr>
              <a:t>  or </a:t>
            </a:r>
            <a:r>
              <a:rPr lang="fr-CH" sz="2400" dirty="0" err="1">
                <a:sym typeface="Symbol"/>
              </a:rPr>
              <a:t>ee</a:t>
            </a:r>
            <a:r>
              <a:rPr lang="fr-CH" sz="2400" dirty="0">
                <a:sym typeface="Symbol"/>
              </a:rPr>
              <a:t>  </a:t>
            </a:r>
            <a:r>
              <a:rPr lang="fr-CH" sz="2400" dirty="0">
                <a:sym typeface="Wingdings" panose="05000000000000000000" pitchFamily="2" charset="2"/>
              </a:rPr>
              <a:t>WW </a:t>
            </a:r>
            <a:r>
              <a:rPr lang="fr-CH" sz="2400" dirty="0" err="1">
                <a:sym typeface="Wingdings" panose="05000000000000000000" pitchFamily="2" charset="2"/>
              </a:rPr>
              <a:t>events</a:t>
            </a:r>
            <a:r>
              <a:rPr lang="fr-CH" sz="2400" dirty="0">
                <a:sym typeface="Wingdings" panose="05000000000000000000" pitchFamily="2" charset="2"/>
              </a:rPr>
              <a:t> </a:t>
            </a:r>
          </a:p>
          <a:p>
            <a:r>
              <a:rPr lang="fr-CH" sz="2400" dirty="0">
                <a:sym typeface="Wingdings" panose="05000000000000000000" pitchFamily="2" charset="2"/>
              </a:rPr>
              <a:t>     to </a:t>
            </a:r>
            <a:r>
              <a:rPr lang="fr-CH" sz="2400" dirty="0" err="1">
                <a:sym typeface="Wingdings" panose="05000000000000000000" pitchFamily="2" charset="2"/>
              </a:rPr>
              <a:t>calibrate</a:t>
            </a:r>
            <a:r>
              <a:rPr lang="fr-CH" sz="2400" dirty="0">
                <a:sym typeface="Wingdings" panose="05000000000000000000" pitchFamily="2" charset="2"/>
              </a:rPr>
              <a:t> E</a:t>
            </a:r>
            <a:r>
              <a:rPr lang="fr-CH" sz="2400" baseline="-25000" dirty="0">
                <a:sym typeface="Wingdings" panose="05000000000000000000" pitchFamily="2" charset="2"/>
              </a:rPr>
              <a:t>CM</a:t>
            </a:r>
            <a:r>
              <a:rPr lang="fr-CH" sz="2400" dirty="0">
                <a:sym typeface="Wingdings" panose="05000000000000000000" pitchFamily="2" charset="2"/>
              </a:rPr>
              <a:t> at  </a:t>
            </a:r>
            <a:r>
              <a:rPr lang="fr-CH" sz="2400" dirty="0">
                <a:sym typeface="Symbol"/>
              </a:rPr>
              <a:t></a:t>
            </a:r>
            <a:r>
              <a:rPr lang="fr-CH" sz="2400" dirty="0">
                <a:sym typeface="Wingdings" panose="05000000000000000000" pitchFamily="2" charset="2"/>
              </a:rPr>
              <a:t>1-5 MeV </a:t>
            </a:r>
            <a:r>
              <a:rPr lang="fr-CH" sz="2400" dirty="0" err="1">
                <a:sym typeface="Wingdings" panose="05000000000000000000" pitchFamily="2" charset="2"/>
              </a:rPr>
              <a:t>level</a:t>
            </a:r>
            <a:r>
              <a:rPr lang="fr-CH" sz="2400" dirty="0">
                <a:sym typeface="Wingdings" panose="05000000000000000000" pitchFamily="2" charset="2"/>
              </a:rPr>
              <a:t>:  </a:t>
            </a:r>
            <a:r>
              <a:rPr lang="fr-CH" sz="2400" dirty="0" err="1">
                <a:sym typeface="Wingdings" panose="05000000000000000000" pitchFamily="2" charset="2"/>
              </a:rPr>
              <a:t>m</a:t>
            </a:r>
            <a:r>
              <a:rPr lang="fr-CH" sz="2400" baseline="-25000" dirty="0" err="1">
                <a:sym typeface="Wingdings" panose="05000000000000000000" pitchFamily="2" charset="2"/>
              </a:rPr>
              <a:t>H</a:t>
            </a:r>
            <a:r>
              <a:rPr lang="fr-CH" sz="2400" dirty="0">
                <a:sym typeface="Wingdings" panose="05000000000000000000" pitchFamily="2" charset="2"/>
              </a:rPr>
              <a:t> (5 MeV) and </a:t>
            </a:r>
            <a:r>
              <a:rPr lang="fr-CH" sz="2400" dirty="0" err="1">
                <a:sym typeface="Wingdings" panose="05000000000000000000" pitchFamily="2" charset="2"/>
              </a:rPr>
              <a:t>m</a:t>
            </a:r>
            <a:r>
              <a:rPr lang="fr-CH" sz="2400" baseline="-25000" dirty="0" err="1">
                <a:sym typeface="Wingdings" panose="05000000000000000000" pitchFamily="2" charset="2"/>
              </a:rPr>
              <a:t>top</a:t>
            </a:r>
            <a:r>
              <a:rPr lang="fr-CH" sz="2400" baseline="-25000" dirty="0">
                <a:sym typeface="Wingdings" panose="05000000000000000000" pitchFamily="2" charset="2"/>
              </a:rPr>
              <a:t> </a:t>
            </a:r>
            <a:r>
              <a:rPr lang="fr-CH" sz="2400" dirty="0">
                <a:sym typeface="Wingdings" panose="05000000000000000000" pitchFamily="2" charset="2"/>
              </a:rPr>
              <a:t> (20 MeV) </a:t>
            </a:r>
            <a:r>
              <a:rPr lang="fr-CH" sz="2400" dirty="0" err="1">
                <a:sym typeface="Wingdings" panose="05000000000000000000" pitchFamily="2" charset="2"/>
              </a:rPr>
              <a:t>measts</a:t>
            </a:r>
            <a:endParaRPr lang="fr-CH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5" y="488675"/>
            <a:ext cx="3260305" cy="3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1399" y="12871"/>
            <a:ext cx="12223400" cy="6771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/>
          <a:p>
            <a:r>
              <a:rPr lang="fr-CH" sz="2400" b="1" dirty="0" err="1"/>
              <a:t>Beam</a:t>
            </a:r>
            <a:r>
              <a:rPr lang="fr-CH" sz="2400" b="1" dirty="0"/>
              <a:t> </a:t>
            </a:r>
            <a:r>
              <a:rPr lang="fr-CH" sz="2400" b="1" dirty="0" err="1"/>
              <a:t>Polarization</a:t>
            </a:r>
            <a:r>
              <a:rPr lang="fr-CH" sz="2400" b="1" dirty="0"/>
              <a:t> </a:t>
            </a:r>
            <a:r>
              <a:rPr lang="fr-CH" sz="2400" b="1" dirty="0" err="1"/>
              <a:t>can</a:t>
            </a:r>
            <a:r>
              <a:rPr lang="fr-CH" sz="2400" b="1" dirty="0"/>
              <a:t> </a:t>
            </a:r>
            <a:r>
              <a:rPr lang="fr-CH" sz="2400" b="1" dirty="0" err="1"/>
              <a:t>provide</a:t>
            </a:r>
            <a:r>
              <a:rPr lang="fr-CH" sz="2400" b="1" dirty="0"/>
              <a:t> </a:t>
            </a:r>
            <a:r>
              <a:rPr lang="fr-CH" sz="2400" b="1" dirty="0" err="1"/>
              <a:t>two</a:t>
            </a:r>
            <a:r>
              <a:rPr lang="fr-CH" sz="2400" b="1" dirty="0"/>
              <a:t> main </a:t>
            </a:r>
            <a:r>
              <a:rPr lang="fr-CH" sz="2400" b="1" dirty="0" err="1"/>
              <a:t>ingredients</a:t>
            </a:r>
            <a:r>
              <a:rPr lang="fr-CH" sz="2400" b="1" dirty="0"/>
              <a:t> to </a:t>
            </a:r>
            <a:r>
              <a:rPr lang="fr-CH" sz="2400" b="1" dirty="0" err="1"/>
              <a:t>Physics</a:t>
            </a:r>
            <a:r>
              <a:rPr lang="fr-CH" sz="2400" b="1" dirty="0"/>
              <a:t> </a:t>
            </a:r>
            <a:r>
              <a:rPr lang="fr-CH" sz="2400" b="1" dirty="0" err="1"/>
              <a:t>Measurements</a:t>
            </a:r>
            <a:endParaRPr lang="fr-CH" sz="2400" b="1" dirty="0"/>
          </a:p>
          <a:p>
            <a:endParaRPr lang="fr-CH" sz="2400" dirty="0"/>
          </a:p>
          <a:p>
            <a:r>
              <a:rPr lang="fr-CH" sz="2400" b="1" dirty="0"/>
              <a:t>2. Longitudinal </a:t>
            </a:r>
            <a:r>
              <a:rPr lang="fr-CH" sz="2400" b="1" dirty="0" err="1"/>
              <a:t>beam</a:t>
            </a:r>
            <a:r>
              <a:rPr lang="fr-CH" sz="2400" b="1" dirty="0"/>
              <a:t> </a:t>
            </a:r>
            <a:r>
              <a:rPr lang="fr-CH" sz="2400" b="1" dirty="0" err="1"/>
              <a:t>polarization</a:t>
            </a:r>
            <a:r>
              <a:rPr lang="fr-CH" sz="2400" b="1" dirty="0"/>
              <a:t> </a:t>
            </a:r>
            <a:r>
              <a:rPr lang="fr-CH" sz="2400" b="1" dirty="0" err="1"/>
              <a:t>provides</a:t>
            </a:r>
            <a:r>
              <a:rPr lang="fr-CH" sz="2400" b="1" dirty="0"/>
              <a:t> chiral </a:t>
            </a:r>
            <a:r>
              <a:rPr lang="fr-CH" sz="2400" b="1" dirty="0" err="1"/>
              <a:t>e+e</a:t>
            </a:r>
            <a:r>
              <a:rPr lang="fr-CH" sz="2400" b="1" dirty="0"/>
              <a:t>- system </a:t>
            </a:r>
            <a:endParaRPr lang="fr-CH" sz="2400" dirty="0"/>
          </a:p>
          <a:p>
            <a:r>
              <a:rPr lang="fr-CH" sz="2400" dirty="0"/>
              <a:t>        -- High </a:t>
            </a:r>
            <a:r>
              <a:rPr lang="fr-CH" sz="2400" dirty="0" err="1"/>
              <a:t>level</a:t>
            </a:r>
            <a:r>
              <a:rPr lang="fr-CH" sz="2400" dirty="0"/>
              <a:t> of 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required</a:t>
            </a:r>
            <a:r>
              <a:rPr lang="fr-CH" sz="2400" dirty="0"/>
              <a:t>  (&gt;40% ) </a:t>
            </a:r>
          </a:p>
          <a:p>
            <a:r>
              <a:rPr lang="fr-CH" sz="2400" dirty="0"/>
              <a:t>        -- Must compare </a:t>
            </a:r>
            <a:r>
              <a:rPr lang="fr-CH" sz="2400" dirty="0" err="1"/>
              <a:t>with</a:t>
            </a:r>
            <a:r>
              <a:rPr lang="fr-CH" sz="2400" dirty="0"/>
              <a:t> </a:t>
            </a:r>
            <a:r>
              <a:rPr lang="fr-CH" sz="2400" dirty="0" err="1"/>
              <a:t>natural</a:t>
            </a:r>
            <a:r>
              <a:rPr lang="fr-CH" sz="2400" dirty="0"/>
              <a:t> </a:t>
            </a:r>
            <a:r>
              <a:rPr lang="fr-CH" sz="2400" dirty="0" err="1"/>
              <a:t>e+e</a:t>
            </a:r>
            <a:r>
              <a:rPr lang="fr-CH" sz="2400" dirty="0"/>
              <a:t>- </a:t>
            </a:r>
            <a:r>
              <a:rPr lang="fr-CH" sz="2400" dirty="0" err="1"/>
              <a:t>polarization</a:t>
            </a:r>
            <a:r>
              <a:rPr lang="fr-CH" sz="2400" dirty="0"/>
              <a:t> due to chiral </a:t>
            </a:r>
            <a:r>
              <a:rPr lang="fr-CH" sz="2400" dirty="0" err="1"/>
              <a:t>couplings</a:t>
            </a:r>
            <a:r>
              <a:rPr lang="fr-CH" sz="2400" dirty="0"/>
              <a:t> of </a:t>
            </a:r>
            <a:r>
              <a:rPr lang="fr-CH" sz="2400" dirty="0" err="1"/>
              <a:t>electrons</a:t>
            </a:r>
            <a:r>
              <a:rPr lang="fr-CH" sz="2400" dirty="0"/>
              <a:t> (15%)</a:t>
            </a:r>
          </a:p>
          <a:p>
            <a:r>
              <a:rPr lang="fr-CH" sz="2400" dirty="0"/>
              <a:t>            or </a:t>
            </a:r>
            <a:r>
              <a:rPr lang="fr-CH" sz="2400" dirty="0" err="1"/>
              <a:t>with</a:t>
            </a:r>
            <a:r>
              <a:rPr lang="fr-CH" sz="2400" dirty="0"/>
              <a:t> final state 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  <a:r>
              <a:rPr lang="fr-CH" sz="2400" dirty="0" err="1"/>
              <a:t>analysis</a:t>
            </a:r>
            <a:r>
              <a:rPr lang="fr-CH" sz="2400" dirty="0"/>
              <a:t> for CC </a:t>
            </a:r>
            <a:r>
              <a:rPr lang="fr-CH" sz="2400" dirty="0" err="1"/>
              <a:t>weak</a:t>
            </a:r>
            <a:r>
              <a:rPr lang="fr-CH" sz="2400" dirty="0"/>
              <a:t> </a:t>
            </a:r>
            <a:r>
              <a:rPr lang="fr-CH" sz="2400" dirty="0" err="1"/>
              <a:t>decays</a:t>
            </a:r>
            <a:r>
              <a:rPr lang="fr-CH" sz="2400" dirty="0"/>
              <a:t> (100% </a:t>
            </a:r>
            <a:r>
              <a:rPr lang="fr-CH" sz="2400" dirty="0" err="1"/>
              <a:t>polarized</a:t>
            </a:r>
            <a:r>
              <a:rPr lang="fr-CH" sz="2400" dirty="0"/>
              <a:t>) (tau and top)</a:t>
            </a:r>
          </a:p>
          <a:p>
            <a:r>
              <a:rPr lang="fr-CH" sz="2400" b="1" dirty="0"/>
              <a:t>        -- </a:t>
            </a:r>
            <a:r>
              <a:rPr lang="fr-CH" sz="2400" b="1" dirty="0" err="1"/>
              <a:t>Physics</a:t>
            </a:r>
            <a:r>
              <a:rPr lang="fr-CH" sz="2400" b="1" dirty="0"/>
              <a:t> case </a:t>
            </a:r>
            <a:r>
              <a:rPr lang="fr-CH" sz="2400" dirty="0"/>
              <a:t>for Z </a:t>
            </a:r>
            <a:r>
              <a:rPr lang="fr-CH" sz="2400" dirty="0" err="1"/>
              <a:t>peak</a:t>
            </a:r>
            <a:r>
              <a:rPr lang="fr-CH" sz="2400" dirty="0"/>
              <a:t>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very</a:t>
            </a:r>
            <a:r>
              <a:rPr lang="fr-CH" sz="2400" dirty="0"/>
              <a:t> </a:t>
            </a:r>
            <a:r>
              <a:rPr lang="fr-CH" sz="2400" dirty="0" err="1"/>
              <a:t>well</a:t>
            </a:r>
            <a:r>
              <a:rPr lang="fr-CH" sz="2400" dirty="0"/>
              <a:t> </a:t>
            </a:r>
            <a:r>
              <a:rPr lang="fr-CH" sz="2400" dirty="0" err="1"/>
              <a:t>studied</a:t>
            </a:r>
            <a:r>
              <a:rPr lang="fr-CH" sz="2400" dirty="0"/>
              <a:t> and </a:t>
            </a:r>
            <a:r>
              <a:rPr lang="fr-CH" sz="2400" dirty="0" err="1"/>
              <a:t>motivated</a:t>
            </a:r>
            <a:r>
              <a:rPr lang="fr-CH" sz="2400" dirty="0"/>
              <a:t>:  </a:t>
            </a:r>
            <a:br>
              <a:rPr lang="fr-CH" sz="2400" dirty="0"/>
            </a:br>
            <a:r>
              <a:rPr lang="fr-CH" sz="2400" dirty="0"/>
              <a:t>                               A</a:t>
            </a:r>
            <a:r>
              <a:rPr lang="fr-CH" sz="2400" baseline="-25000" dirty="0"/>
              <a:t>LR </a:t>
            </a:r>
            <a:r>
              <a:rPr lang="fr-CH" sz="2400" dirty="0"/>
              <a:t>= </a:t>
            </a:r>
            <a:r>
              <a:rPr lang="fr-CH" sz="2400" dirty="0" err="1"/>
              <a:t>A</a:t>
            </a:r>
            <a:r>
              <a:rPr lang="fr-CH" sz="2400" baseline="-25000" dirty="0" err="1"/>
              <a:t>e</a:t>
            </a:r>
            <a:r>
              <a:rPr lang="fr-CH" sz="2400" dirty="0"/>
              <a:t> , </a:t>
            </a:r>
            <a:r>
              <a:rPr lang="fr-CH" sz="2400" dirty="0" err="1"/>
              <a:t>A</a:t>
            </a:r>
            <a:r>
              <a:rPr lang="fr-CH" sz="2400" baseline="-25000" dirty="0" err="1"/>
              <a:t>FB</a:t>
            </a:r>
            <a:r>
              <a:rPr lang="fr-CH" sz="2400" baseline="30000" dirty="0" err="1"/>
              <a:t>Pol</a:t>
            </a:r>
            <a:r>
              <a:rPr lang="fr-CH" sz="2400" dirty="0"/>
              <a:t>(f) etc… (CERN Y.R. 88-06) </a:t>
            </a:r>
          </a:p>
          <a:p>
            <a:r>
              <a:rPr lang="fr-CH" sz="2400" b="1" dirty="0">
                <a:solidFill>
                  <a:srgbClr val="FF0000"/>
                </a:solidFill>
              </a:rPr>
              <a:t>              figure of </a:t>
            </a:r>
            <a:r>
              <a:rPr lang="fr-CH" sz="2400" b="1" dirty="0" err="1">
                <a:solidFill>
                  <a:srgbClr val="FF0000"/>
                </a:solidFill>
              </a:rPr>
              <a:t>merit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is</a:t>
            </a:r>
            <a:r>
              <a:rPr lang="fr-CH" sz="2400" b="1" dirty="0">
                <a:solidFill>
                  <a:srgbClr val="FF0000"/>
                </a:solidFill>
              </a:rPr>
              <a:t> L.P</a:t>
            </a:r>
            <a:r>
              <a:rPr lang="fr-CH" sz="2400" b="1" baseline="30000" dirty="0">
                <a:solidFill>
                  <a:srgbClr val="FF0000"/>
                </a:solidFill>
              </a:rPr>
              <a:t>2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--&gt; must not </a:t>
            </a:r>
            <a:r>
              <a:rPr lang="fr-CH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lose</a:t>
            </a:r>
            <a:r>
              <a:rPr lang="fr-CH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more </a:t>
            </a:r>
            <a:r>
              <a:rPr lang="fr-CH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than</a:t>
            </a:r>
            <a:r>
              <a:rPr lang="fr-CH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a factor ~10 in </a:t>
            </a:r>
            <a:r>
              <a:rPr lang="fr-CH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lumi</a:t>
            </a:r>
            <a:r>
              <a:rPr lang="fr-CH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. </a:t>
            </a:r>
            <a:endParaRPr lang="fr-CH" sz="2400" b="1" dirty="0">
              <a:solidFill>
                <a:srgbClr val="FF0000"/>
              </a:solidFill>
            </a:endParaRPr>
          </a:p>
          <a:p>
            <a:r>
              <a:rPr lang="fr-CH" sz="2400" dirty="0"/>
              <a:t>            self </a:t>
            </a:r>
            <a:r>
              <a:rPr lang="fr-CH" sz="2400" dirty="0" err="1"/>
              <a:t>calibrating</a:t>
            </a:r>
            <a:r>
              <a:rPr lang="fr-CH" sz="2400" dirty="0"/>
              <a:t> 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  <a:r>
              <a:rPr lang="fr-CH" sz="2400" dirty="0" err="1"/>
              <a:t>measurement</a:t>
            </a:r>
            <a:r>
              <a:rPr lang="fr-CH" sz="2400" dirty="0"/>
              <a:t> </a:t>
            </a:r>
            <a:r>
              <a:rPr lang="fr-CH" sz="2400" dirty="0" err="1"/>
              <a:t>requires</a:t>
            </a:r>
            <a:r>
              <a:rPr lang="fr-CH" sz="2400" dirty="0"/>
              <a:t> </a:t>
            </a:r>
            <a:r>
              <a:rPr lang="fr-CH" sz="2400" dirty="0" err="1"/>
              <a:t>controlled</a:t>
            </a:r>
            <a:r>
              <a:rPr lang="fr-CH" sz="2400" dirty="0"/>
              <a:t> e+ and e- </a:t>
            </a:r>
            <a:r>
              <a:rPr lang="fr-CH" sz="2400" dirty="0" err="1"/>
              <a:t>polarization</a:t>
            </a:r>
            <a:endParaRPr lang="fr-CH" sz="2400" dirty="0"/>
          </a:p>
          <a:p>
            <a:r>
              <a:rPr lang="fr-CH" sz="2400" dirty="0"/>
              <a:t>            </a:t>
            </a:r>
            <a:r>
              <a:rPr lang="fr-CH" sz="2400" i="1" dirty="0"/>
              <a:t>at high </a:t>
            </a:r>
            <a:r>
              <a:rPr lang="fr-CH" sz="2400" i="1" dirty="0" err="1"/>
              <a:t>statistics</a:t>
            </a:r>
            <a:r>
              <a:rPr lang="fr-CH" sz="2400" i="1" dirty="0"/>
              <a:t>  </a:t>
            </a:r>
            <a:r>
              <a:rPr lang="fr-CH" sz="2400" i="1" dirty="0" err="1"/>
              <a:t>A</a:t>
            </a:r>
            <a:r>
              <a:rPr lang="fr-CH" sz="2400" i="1" baseline="-25000" dirty="0" err="1"/>
              <a:t>FB</a:t>
            </a:r>
            <a:r>
              <a:rPr lang="fr-CH" sz="2400" i="1" baseline="30000" dirty="0" err="1"/>
              <a:t>Pol</a:t>
            </a:r>
            <a:r>
              <a:rPr lang="fr-CH" sz="2400" i="1" baseline="30000" dirty="0"/>
              <a:t>  </a:t>
            </a:r>
            <a:r>
              <a:rPr lang="fr-CH" sz="2400" i="1" dirty="0"/>
              <a:t>=  </a:t>
            </a:r>
            <a:r>
              <a:rPr lang="fr-CH" sz="2400" i="1" dirty="0" err="1"/>
              <a:t>A</a:t>
            </a:r>
            <a:r>
              <a:rPr lang="fr-CH" sz="2400" i="1" baseline="-25000" dirty="0" err="1"/>
              <a:t>e</a:t>
            </a:r>
            <a:r>
              <a:rPr lang="fr-CH" sz="2400" i="1" baseline="-25000" dirty="0"/>
              <a:t>    </a:t>
            </a:r>
            <a:r>
              <a:rPr lang="fr-CH" sz="2400" i="1" dirty="0" err="1"/>
              <a:t>plays</a:t>
            </a:r>
            <a:r>
              <a:rPr lang="fr-CH" sz="2400" i="1" dirty="0"/>
              <a:t> the </a:t>
            </a:r>
            <a:r>
              <a:rPr lang="fr-CH" sz="2400" i="1" dirty="0" err="1"/>
              <a:t>role</a:t>
            </a:r>
            <a:r>
              <a:rPr lang="fr-CH" sz="2400" i="1" dirty="0"/>
              <a:t> of A</a:t>
            </a:r>
            <a:r>
              <a:rPr lang="fr-CH" sz="2400" i="1" baseline="-25000" dirty="0"/>
              <a:t>LR</a:t>
            </a:r>
            <a:r>
              <a:rPr lang="fr-CH" sz="2400" i="1" dirty="0"/>
              <a:t>  (</a:t>
            </a:r>
            <a:r>
              <a:rPr lang="fr-CH" sz="2400" i="1" dirty="0" err="1"/>
              <a:t>Tenchini</a:t>
            </a:r>
            <a:r>
              <a:rPr lang="fr-CH" sz="2400" i="1" dirty="0"/>
              <a:t>) </a:t>
            </a:r>
            <a:endParaRPr lang="fr-CH" sz="2400" i="1" baseline="-25000" dirty="0"/>
          </a:p>
          <a:p>
            <a:r>
              <a:rPr lang="fr-CH" sz="2400" dirty="0"/>
              <a:t>        --  </a:t>
            </a:r>
            <a:r>
              <a:rPr lang="fr-CH" sz="2400" dirty="0" err="1"/>
              <a:t>enhance</a:t>
            </a:r>
            <a:r>
              <a:rPr lang="fr-CH" sz="2400" dirty="0"/>
              <a:t> </a:t>
            </a:r>
            <a:r>
              <a:rPr lang="fr-CH" sz="2400" dirty="0" err="1"/>
              <a:t>Higgs</a:t>
            </a:r>
            <a:r>
              <a:rPr lang="fr-CH" sz="2400" dirty="0"/>
              <a:t> cross section (by up to ~30%) </a:t>
            </a:r>
          </a:p>
          <a:p>
            <a:r>
              <a:rPr lang="fr-CH" sz="2400" dirty="0"/>
              <a:t>                        top quark </a:t>
            </a:r>
            <a:r>
              <a:rPr lang="fr-CH" sz="2400" dirty="0" err="1"/>
              <a:t>couplings</a:t>
            </a:r>
            <a:r>
              <a:rPr lang="fr-CH" sz="2400" dirty="0"/>
              <a:t>? final state </a:t>
            </a:r>
            <a:r>
              <a:rPr lang="fr-CH" sz="2400" dirty="0" err="1"/>
              <a:t>analysis</a:t>
            </a:r>
            <a:r>
              <a:rPr lang="fr-CH" sz="2400" dirty="0"/>
              <a:t> </a:t>
            </a:r>
            <a:r>
              <a:rPr lang="fr-CH" sz="2400" dirty="0" err="1"/>
              <a:t>does</a:t>
            </a:r>
            <a:r>
              <a:rPr lang="fr-CH" sz="2400" dirty="0"/>
              <a:t> as </a:t>
            </a:r>
            <a:r>
              <a:rPr lang="fr-CH" sz="2400" dirty="0" err="1"/>
              <a:t>well</a:t>
            </a:r>
            <a:r>
              <a:rPr lang="fr-CH" sz="2400" dirty="0"/>
              <a:t> (</a:t>
            </a:r>
            <a:r>
              <a:rPr lang="fr-CH" sz="2400" dirty="0" err="1"/>
              <a:t>Janot</a:t>
            </a:r>
            <a:r>
              <a:rPr lang="fr-CH" sz="2400" dirty="0"/>
              <a:t> </a:t>
            </a:r>
            <a:r>
              <a:rPr lang="en-GB" sz="2400" b="1" dirty="0"/>
              <a:t>arXiv:1503.01325)         </a:t>
            </a:r>
            <a:endParaRPr lang="fr-CH" sz="2400" dirty="0"/>
          </a:p>
          <a:p>
            <a:r>
              <a:rPr lang="fr-CH" sz="2400" dirty="0"/>
              <a:t>                        </a:t>
            </a:r>
            <a:r>
              <a:rPr lang="fr-CH" sz="2400" dirty="0" err="1"/>
              <a:t>enhance</a:t>
            </a:r>
            <a:r>
              <a:rPr lang="fr-CH" sz="2400" dirty="0"/>
              <a:t> signal, </a:t>
            </a:r>
            <a:r>
              <a:rPr lang="fr-CH" sz="2400" dirty="0" err="1"/>
              <a:t>subtract</a:t>
            </a:r>
            <a:r>
              <a:rPr lang="fr-CH" sz="2400" dirty="0"/>
              <a:t>/monitor  backgrounds, for </a:t>
            </a:r>
            <a:r>
              <a:rPr lang="fr-CH" sz="2400" dirty="0" err="1"/>
              <a:t>ee</a:t>
            </a:r>
            <a:r>
              <a:rPr lang="fr-CH" sz="2400" dirty="0" err="1">
                <a:sym typeface="Symbol"/>
              </a:rPr>
              <a:t>WW</a:t>
            </a:r>
            <a:r>
              <a:rPr lang="fr-CH" sz="2400" dirty="0">
                <a:sym typeface="Symbol"/>
              </a:rPr>
              <a:t> , </a:t>
            </a:r>
            <a:r>
              <a:rPr lang="fr-CH" sz="2400" dirty="0" err="1">
                <a:sym typeface="Symbol"/>
              </a:rPr>
              <a:t>ee</a:t>
            </a:r>
            <a:r>
              <a:rPr lang="fr-CH" sz="2400" dirty="0">
                <a:sym typeface="Symbol"/>
              </a:rPr>
              <a:t> H </a:t>
            </a:r>
          </a:p>
          <a:p>
            <a:r>
              <a:rPr lang="fr-CH" sz="2400" dirty="0">
                <a:sym typeface="Symbol"/>
              </a:rPr>
              <a:t>        -- </a:t>
            </a:r>
            <a:r>
              <a:rPr lang="fr-CH" sz="2400" dirty="0" err="1">
                <a:sym typeface="Symbol"/>
              </a:rPr>
              <a:t>requires</a:t>
            </a:r>
            <a:r>
              <a:rPr lang="fr-CH" sz="2400" dirty="0">
                <a:sym typeface="Symbol"/>
              </a:rPr>
              <a:t> High </a:t>
            </a:r>
            <a:r>
              <a:rPr lang="fr-CH" sz="2400" dirty="0" err="1">
                <a:sym typeface="Symbol"/>
              </a:rPr>
              <a:t>polarization</a:t>
            </a:r>
            <a:r>
              <a:rPr lang="fr-CH" sz="2400" dirty="0">
                <a:sym typeface="Symbol"/>
              </a:rPr>
              <a:t> </a:t>
            </a:r>
            <a:r>
              <a:rPr lang="fr-CH" sz="2400" dirty="0" err="1">
                <a:sym typeface="Symbol"/>
              </a:rPr>
              <a:t>level</a:t>
            </a:r>
            <a:r>
              <a:rPr lang="fr-CH" sz="2400" dirty="0">
                <a:sym typeface="Symbol"/>
              </a:rPr>
              <a:t> and </a:t>
            </a:r>
            <a:r>
              <a:rPr lang="fr-CH" sz="2400" dirty="0" err="1">
                <a:sym typeface="Symbol"/>
              </a:rPr>
              <a:t>often</a:t>
            </a:r>
            <a:r>
              <a:rPr lang="fr-CH" sz="2400" dirty="0">
                <a:sym typeface="Symbol"/>
              </a:rPr>
              <a:t> </a:t>
            </a:r>
            <a:r>
              <a:rPr lang="fr-CH" sz="2400" dirty="0" err="1">
                <a:sym typeface="Symbol"/>
              </a:rPr>
              <a:t>both</a:t>
            </a:r>
            <a:r>
              <a:rPr lang="fr-CH" sz="2400" dirty="0">
                <a:sym typeface="Symbol"/>
              </a:rPr>
              <a:t> e- and e+ </a:t>
            </a:r>
            <a:r>
              <a:rPr lang="fr-CH" sz="2400" dirty="0" err="1">
                <a:sym typeface="Symbol"/>
              </a:rPr>
              <a:t>polarization</a:t>
            </a:r>
            <a:r>
              <a:rPr lang="fr-CH" sz="2400" dirty="0">
                <a:sym typeface="Symbol"/>
              </a:rPr>
              <a:t>                                                                          </a:t>
            </a:r>
            <a:r>
              <a:rPr lang="fr-CH" sz="2400" dirty="0"/>
              <a:t>  </a:t>
            </a:r>
          </a:p>
          <a:p>
            <a:r>
              <a:rPr lang="fr-CH" sz="2400" dirty="0"/>
              <a:t>            </a:t>
            </a:r>
            <a:r>
              <a:rPr lang="fr-CH" sz="2400" b="1" dirty="0">
                <a:sym typeface="Wingdings" panose="05000000000000000000" pitchFamily="2" charset="2"/>
              </a:rPr>
              <a:t> not </a:t>
            </a:r>
            <a:r>
              <a:rPr lang="fr-CH" sz="2400" b="1" dirty="0" err="1">
                <a:sym typeface="Wingdings" panose="05000000000000000000" pitchFamily="2" charset="2"/>
              </a:rPr>
              <a:t>interesting</a:t>
            </a:r>
            <a:r>
              <a:rPr lang="fr-CH" sz="2400" b="1" dirty="0">
                <a:sym typeface="Wingdings" panose="05000000000000000000" pitchFamily="2" charset="2"/>
              </a:rPr>
              <a:t> </a:t>
            </a:r>
            <a:r>
              <a:rPr lang="fr-CH" sz="2400" b="1" dirty="0"/>
              <a:t>If </a:t>
            </a:r>
            <a:r>
              <a:rPr lang="fr-CH" sz="2400" b="1" dirty="0" err="1"/>
              <a:t>loss</a:t>
            </a:r>
            <a:r>
              <a:rPr lang="fr-CH" sz="2400" b="1" dirty="0"/>
              <a:t> of </a:t>
            </a:r>
            <a:r>
              <a:rPr lang="fr-CH" sz="2400" b="1" dirty="0" err="1"/>
              <a:t>luminosity</a:t>
            </a:r>
            <a:r>
              <a:rPr lang="fr-CH" sz="2400" b="1" dirty="0"/>
              <a:t> </a:t>
            </a:r>
            <a:r>
              <a:rPr lang="fr-CH" sz="2400" b="1" dirty="0" err="1"/>
              <a:t>is</a:t>
            </a:r>
            <a:r>
              <a:rPr lang="fr-CH" sz="2400" b="1" dirty="0"/>
              <a:t> </a:t>
            </a:r>
            <a:r>
              <a:rPr lang="fr-CH" sz="2400" b="1" dirty="0" err="1"/>
              <a:t>too</a:t>
            </a:r>
            <a:r>
              <a:rPr lang="fr-CH" sz="2400" b="1" dirty="0"/>
              <a:t> high </a:t>
            </a:r>
            <a:endParaRPr lang="fr-CH" sz="2400" dirty="0"/>
          </a:p>
          <a:p>
            <a:r>
              <a:rPr lang="fr-CH" sz="2400" dirty="0"/>
              <a:t>        -- </a:t>
            </a:r>
            <a:r>
              <a:rPr lang="fr-CH" sz="2400" dirty="0" err="1"/>
              <a:t>Obtaining</a:t>
            </a:r>
            <a:r>
              <a:rPr lang="fr-CH" sz="2400" dirty="0"/>
              <a:t> high </a:t>
            </a:r>
            <a:r>
              <a:rPr lang="fr-CH" sz="2400" dirty="0" err="1"/>
              <a:t>level</a:t>
            </a:r>
            <a:r>
              <a:rPr lang="fr-CH" sz="2400" dirty="0"/>
              <a:t> of </a:t>
            </a:r>
            <a:r>
              <a:rPr lang="fr-CH" sz="2400" dirty="0" err="1"/>
              <a:t>polarization</a:t>
            </a:r>
            <a:r>
              <a:rPr lang="fr-CH" sz="2400" dirty="0"/>
              <a:t> in high </a:t>
            </a:r>
            <a:r>
              <a:rPr lang="fr-CH" sz="2400" dirty="0" err="1"/>
              <a:t>luminosity</a:t>
            </a:r>
            <a:r>
              <a:rPr lang="fr-CH" sz="2400" dirty="0"/>
              <a:t> collisions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dirty="0" err="1"/>
              <a:t>delicate</a:t>
            </a:r>
            <a:r>
              <a:rPr lang="fr-CH" sz="2400" dirty="0"/>
              <a:t> in </a:t>
            </a:r>
            <a:r>
              <a:rPr lang="fr-CH" sz="2400" dirty="0" err="1"/>
              <a:t>top-up</a:t>
            </a:r>
            <a:r>
              <a:rPr lang="fr-CH" sz="2400" dirty="0"/>
              <a:t>  mode</a:t>
            </a:r>
          </a:p>
          <a:p>
            <a:r>
              <a:rPr lang="fr-CH" sz="2400" dirty="0"/>
              <a:t>             </a:t>
            </a:r>
            <a:r>
              <a:rPr lang="fr-CH" sz="2400" b="1" dirty="0"/>
              <a:t>DECIDED to FOCUS ON TRANSERSE POLARIZATION FOR ENERGY CALIBRATION     </a:t>
            </a:r>
          </a:p>
        </p:txBody>
      </p:sp>
      <p:sp>
        <p:nvSpPr>
          <p:cNvPr id="5" name="TextBox 4"/>
          <p:cNvSpPr txBox="1"/>
          <p:nvPr/>
        </p:nvSpPr>
        <p:spPr>
          <a:xfrm rot="19896332">
            <a:off x="-54753" y="3226170"/>
            <a:ext cx="11750445" cy="861766"/>
          </a:xfrm>
          <a:prstGeom prst="rect">
            <a:avLst/>
          </a:prstGeom>
          <a:solidFill>
            <a:srgbClr val="FFC000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As far as </a:t>
            </a:r>
            <a:r>
              <a:rPr lang="fr-CH" sz="2400" dirty="0" err="1"/>
              <a:t>we</a:t>
            </a:r>
            <a:r>
              <a:rPr lang="fr-CH" sz="2400" dirty="0"/>
              <a:t> </a:t>
            </a:r>
            <a:r>
              <a:rPr lang="fr-CH" sz="2400" dirty="0" err="1"/>
              <a:t>could</a:t>
            </a:r>
            <a:r>
              <a:rPr lang="fr-CH" sz="2400" dirty="0"/>
              <a:t> check,  </a:t>
            </a:r>
            <a:r>
              <a:rPr lang="fr-CH" sz="2400" dirty="0" err="1"/>
              <a:t>there</a:t>
            </a:r>
            <a:r>
              <a:rPr lang="fr-CH" sz="2400" dirty="0"/>
              <a:t> </a:t>
            </a:r>
            <a:r>
              <a:rPr lang="fr-CH" sz="2400" dirty="0" err="1"/>
              <a:t>is</a:t>
            </a:r>
            <a:r>
              <a:rPr lang="fr-CH" sz="2400" dirty="0"/>
              <a:t> no </a:t>
            </a:r>
            <a:r>
              <a:rPr lang="fr-CH" sz="2400" dirty="0" err="1"/>
              <a:t>physics</a:t>
            </a:r>
            <a:r>
              <a:rPr lang="fr-CH" sz="2400" dirty="0"/>
              <a:t> </a:t>
            </a:r>
            <a:r>
              <a:rPr lang="fr-CH" sz="2400" dirty="0" err="1"/>
              <a:t>that</a:t>
            </a:r>
            <a:r>
              <a:rPr lang="fr-CH" sz="2400" dirty="0"/>
              <a:t> </a:t>
            </a:r>
            <a:r>
              <a:rPr lang="fr-CH" sz="2400" dirty="0" err="1"/>
              <a:t>can</a:t>
            </a:r>
            <a:r>
              <a:rPr lang="fr-CH" sz="2400" dirty="0"/>
              <a:t>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done</a:t>
            </a:r>
            <a:r>
              <a:rPr lang="fr-CH" sz="2400" dirty="0"/>
              <a:t> </a:t>
            </a:r>
            <a:r>
              <a:rPr lang="fr-CH" sz="2400" dirty="0" err="1"/>
              <a:t>with</a:t>
            </a:r>
            <a:r>
              <a:rPr lang="fr-CH" sz="2400" dirty="0"/>
              <a:t> longitudinal 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</a:p>
          <a:p>
            <a:r>
              <a:rPr lang="fr-CH" sz="2400" dirty="0" err="1"/>
              <a:t>that</a:t>
            </a:r>
            <a:r>
              <a:rPr lang="fr-CH" sz="2400" dirty="0"/>
              <a:t> </a:t>
            </a:r>
            <a:r>
              <a:rPr lang="fr-CH" sz="2400" dirty="0" err="1"/>
              <a:t>cannot</a:t>
            </a:r>
            <a:r>
              <a:rPr lang="fr-CH" sz="2400" dirty="0"/>
              <a:t>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done</a:t>
            </a:r>
            <a:r>
              <a:rPr lang="fr-CH" sz="2400" dirty="0"/>
              <a:t> </a:t>
            </a:r>
            <a:r>
              <a:rPr lang="fr-CH" sz="2400" dirty="0" err="1"/>
              <a:t>without</a:t>
            </a:r>
            <a:r>
              <a:rPr lang="fr-CH" sz="2400" dirty="0"/>
              <a:t>, </a:t>
            </a:r>
            <a:r>
              <a:rPr lang="fr-CH" sz="2400" dirty="0" err="1"/>
              <a:t>given</a:t>
            </a:r>
            <a:r>
              <a:rPr lang="fr-CH" sz="2400" dirty="0"/>
              <a:t> </a:t>
            </a:r>
            <a:r>
              <a:rPr lang="fr-CH" sz="2400" dirty="0" err="1"/>
              <a:t>enough</a:t>
            </a:r>
            <a:r>
              <a:rPr lang="fr-CH" sz="2400" dirty="0"/>
              <a:t> </a:t>
            </a:r>
            <a:r>
              <a:rPr lang="fr-CH" sz="2400" dirty="0" err="1"/>
              <a:t>luminosity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4781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5360" y="4809158"/>
            <a:ext cx="3240360" cy="7800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n-GB" sz="2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5340" y="488678"/>
                <a:ext cx="12349583" cy="62352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21912" tIns="60956" rIns="121912" bIns="60956" rtlCol="0">
                <a:spAutoFit/>
              </a:bodyPr>
              <a:lstStyle/>
              <a:p>
                <a:endParaRPr lang="fr-CH" sz="2400" b="1" dirty="0"/>
              </a:p>
              <a:p>
                <a:pPr marL="457155" indent="-457155">
                  <a:buAutoNum type="arabicPeriod"/>
                </a:pPr>
                <a:r>
                  <a:rPr lang="fr-CH" sz="2400" dirty="0"/>
                  <a:t>Center-of-mass </a:t>
                </a:r>
                <a:r>
                  <a:rPr lang="fr-CH" sz="2400" dirty="0" err="1"/>
                  <a:t>energy</a:t>
                </a:r>
                <a:r>
                  <a:rPr lang="fr-CH" sz="2400" dirty="0"/>
                  <a:t> </a:t>
                </a:r>
                <a:r>
                  <a:rPr lang="fr-CH" sz="2400" dirty="0" err="1"/>
                  <a:t>determination</a:t>
                </a:r>
                <a:r>
                  <a:rPr lang="fr-CH" sz="2400" dirty="0"/>
                  <a:t> </a:t>
                </a:r>
                <a:r>
                  <a:rPr lang="fr-CH" sz="2400" dirty="0" err="1"/>
                  <a:t>with</a:t>
                </a:r>
                <a:r>
                  <a:rPr lang="fr-CH" sz="2400" dirty="0"/>
                  <a:t> </a:t>
                </a:r>
                <a:r>
                  <a:rPr lang="fr-CH" sz="2400" dirty="0" err="1"/>
                  <a:t>precision</a:t>
                </a:r>
                <a:r>
                  <a:rPr lang="fr-CH" sz="2400" dirty="0"/>
                  <a:t> of &lt;&lt; </a:t>
                </a:r>
                <a:r>
                  <a:rPr lang="fr-CH" sz="2400" dirty="0">
                    <a:sym typeface="Symbol"/>
                  </a:rPr>
                  <a:t> 100 </a:t>
                </a:r>
                <a:r>
                  <a:rPr lang="fr-CH" sz="2400" dirty="0" err="1">
                    <a:sym typeface="Symbol"/>
                  </a:rPr>
                  <a:t>keV</a:t>
                </a:r>
                <a:r>
                  <a:rPr lang="fr-CH" sz="2400" dirty="0">
                    <a:sym typeface="Symbol"/>
                  </a:rPr>
                  <a:t> </a:t>
                </a:r>
                <a:r>
                  <a:rPr lang="fr-CH" sz="2400" dirty="0" err="1">
                    <a:sym typeface="Symbol"/>
                  </a:rPr>
                  <a:t>around</a:t>
                </a:r>
                <a:r>
                  <a:rPr lang="fr-CH" sz="2400" dirty="0">
                    <a:sym typeface="Symbol"/>
                  </a:rPr>
                  <a:t>  the Z </a:t>
                </a:r>
                <a:r>
                  <a:rPr lang="fr-CH" sz="2400" dirty="0" err="1">
                    <a:sym typeface="Symbol"/>
                  </a:rPr>
                  <a:t>peak</a:t>
                </a:r>
                <a:endParaRPr lang="fr-CH" sz="2400" dirty="0">
                  <a:sym typeface="Symbol"/>
                </a:endParaRPr>
              </a:p>
              <a:p>
                <a:pPr marL="457155" indent="-457155">
                  <a:buFontTx/>
                  <a:buAutoNum type="arabicPeriod"/>
                </a:pPr>
                <a:r>
                  <a:rPr lang="fr-CH" sz="2400" dirty="0"/>
                  <a:t>Center-of-mass </a:t>
                </a:r>
                <a:r>
                  <a:rPr lang="fr-CH" sz="2400" dirty="0" err="1"/>
                  <a:t>energy</a:t>
                </a:r>
                <a:r>
                  <a:rPr lang="fr-CH" sz="2400" dirty="0"/>
                  <a:t> </a:t>
                </a:r>
                <a:r>
                  <a:rPr lang="fr-CH" sz="2400" dirty="0" err="1"/>
                  <a:t>determination</a:t>
                </a:r>
                <a:r>
                  <a:rPr lang="fr-CH" sz="2400" dirty="0"/>
                  <a:t> </a:t>
                </a:r>
                <a:r>
                  <a:rPr lang="fr-CH" sz="2400" dirty="0" err="1"/>
                  <a:t>with</a:t>
                </a:r>
                <a:r>
                  <a:rPr lang="fr-CH" sz="2400" dirty="0"/>
                  <a:t> </a:t>
                </a:r>
                <a:r>
                  <a:rPr lang="fr-CH" sz="2400" dirty="0" err="1"/>
                  <a:t>precision</a:t>
                </a:r>
                <a:r>
                  <a:rPr lang="fr-CH" sz="2400" dirty="0"/>
                  <a:t> of &lt; </a:t>
                </a:r>
                <a:r>
                  <a:rPr lang="fr-CH" sz="2400" dirty="0">
                    <a:sym typeface="Symbol"/>
                  </a:rPr>
                  <a:t> </a:t>
                </a:r>
                <a:r>
                  <a:rPr lang="fr-CH" sz="2400" dirty="0" smtClean="0">
                    <a:sym typeface="Symbol"/>
                  </a:rPr>
                  <a:t>200 </a:t>
                </a:r>
                <a:r>
                  <a:rPr lang="fr-CH" sz="2400" dirty="0" err="1">
                    <a:sym typeface="Symbol"/>
                  </a:rPr>
                  <a:t>keV</a:t>
                </a:r>
                <a:r>
                  <a:rPr lang="fr-CH" sz="2400" dirty="0">
                    <a:sym typeface="Symbol"/>
                  </a:rPr>
                  <a:t> at W pair </a:t>
                </a:r>
                <a:r>
                  <a:rPr lang="fr-CH" sz="2400" dirty="0" err="1">
                    <a:sym typeface="Symbol"/>
                  </a:rPr>
                  <a:t>threshold</a:t>
                </a:r>
                <a:endParaRPr lang="fr-CH" sz="2400" dirty="0"/>
              </a:p>
              <a:p>
                <a:r>
                  <a:rPr lang="fr-CH" sz="2400" dirty="0"/>
                  <a:t>3.    </a:t>
                </a:r>
                <a:r>
                  <a:rPr lang="fr-CH" sz="2400" dirty="0">
                    <a:sym typeface="Symbol"/>
                  </a:rPr>
                  <a:t>For the Z </a:t>
                </a:r>
                <a:r>
                  <a:rPr lang="fr-CH" sz="2400" dirty="0" err="1">
                    <a:sym typeface="Symbol"/>
                  </a:rPr>
                  <a:t>peak</a:t>
                </a:r>
                <a:r>
                  <a:rPr lang="fr-CH" sz="2400" dirty="0">
                    <a:sym typeface="Symbol"/>
                  </a:rPr>
                  <a:t>-cross-section and </a:t>
                </a:r>
                <a:r>
                  <a:rPr lang="fr-CH" sz="2400" dirty="0" err="1">
                    <a:sym typeface="Symbol"/>
                  </a:rPr>
                  <a:t>width</a:t>
                </a:r>
                <a:r>
                  <a:rPr lang="fr-CH" sz="2400" dirty="0">
                    <a:sym typeface="Symbol"/>
                  </a:rPr>
                  <a:t>, </a:t>
                </a:r>
                <a:r>
                  <a:rPr lang="fr-CH" sz="2400" dirty="0" err="1">
                    <a:sym typeface="Symbol"/>
                  </a:rPr>
                  <a:t>require</a:t>
                </a:r>
                <a:r>
                  <a:rPr lang="fr-CH" sz="2400" dirty="0">
                    <a:sym typeface="Symbol"/>
                  </a:rPr>
                  <a:t> </a:t>
                </a:r>
                <a:r>
                  <a:rPr lang="fr-CH" sz="2400" dirty="0" err="1">
                    <a:sym typeface="Symbol"/>
                  </a:rPr>
                  <a:t>energy</a:t>
                </a:r>
                <a:r>
                  <a:rPr lang="fr-CH" sz="2400" dirty="0">
                    <a:sym typeface="Symbol"/>
                  </a:rPr>
                  <a:t> spread </a:t>
                </a:r>
                <a:r>
                  <a:rPr lang="fr-CH" sz="2400" dirty="0" err="1">
                    <a:sym typeface="Symbol"/>
                  </a:rPr>
                  <a:t>uncertainty</a:t>
                </a:r>
                <a:r>
                  <a:rPr lang="fr-CH" sz="2400" dirty="0">
                    <a:sym typeface="Symbol"/>
                  </a:rPr>
                  <a:t> </a:t>
                </a:r>
                <a:r>
                  <a:rPr lang="fr-CH" sz="2400" baseline="-25000" dirty="0">
                    <a:sym typeface="Symbol"/>
                  </a:rPr>
                  <a:t>E</a:t>
                </a:r>
                <a:r>
                  <a:rPr lang="fr-CH" sz="2400" dirty="0">
                    <a:sym typeface="Symbol"/>
                  </a:rPr>
                  <a:t>/</a:t>
                </a:r>
                <a:r>
                  <a:rPr lang="fr-CH" sz="2400" baseline="-25000" dirty="0">
                    <a:sym typeface="Symbol"/>
                  </a:rPr>
                  <a:t>E </a:t>
                </a:r>
                <a:r>
                  <a:rPr lang="fr-CH" sz="2400" dirty="0">
                    <a:sym typeface="Symbol"/>
                  </a:rPr>
                  <a:t>=0.2%</a:t>
                </a:r>
                <a:endParaRPr lang="fr-CH" sz="2400" baseline="-25000" dirty="0">
                  <a:sym typeface="Symbol"/>
                </a:endParaRPr>
              </a:p>
              <a:p>
                <a:endParaRPr lang="fr-CH" sz="2400" b="1" dirty="0">
                  <a:sym typeface="Symbol"/>
                </a:endParaRPr>
              </a:p>
              <a:p>
                <a:r>
                  <a:rPr lang="fr-CH" sz="2400" dirty="0">
                    <a:sym typeface="Symbol"/>
                  </a:rPr>
                  <a:t>NB: at 2.3 10</a:t>
                </a:r>
                <a:r>
                  <a:rPr lang="fr-CH" sz="2400" baseline="30000" dirty="0">
                    <a:sym typeface="Symbol"/>
                  </a:rPr>
                  <a:t>36</a:t>
                </a:r>
                <a:r>
                  <a:rPr lang="fr-CH" sz="2400" dirty="0">
                    <a:sym typeface="Symbol"/>
                  </a:rPr>
                  <a:t>/cm</a:t>
                </a:r>
                <a:r>
                  <a:rPr lang="fr-CH" sz="2400" baseline="30000" dirty="0">
                    <a:sym typeface="Symbol"/>
                  </a:rPr>
                  <a:t>2</a:t>
                </a:r>
                <a:r>
                  <a:rPr lang="fr-CH" sz="2400" dirty="0">
                    <a:sym typeface="Symbol"/>
                  </a:rPr>
                  <a:t>/s/IP : </a:t>
                </a:r>
                <a:r>
                  <a:rPr lang="fr-CH" sz="2400" b="1" dirty="0">
                    <a:solidFill>
                      <a:srgbClr val="C00000"/>
                    </a:solidFill>
                    <a:sym typeface="Symbol"/>
                  </a:rPr>
                  <a:t>full LEP </a:t>
                </a:r>
                <a:r>
                  <a:rPr lang="fr-CH" sz="2400" b="1" dirty="0" err="1">
                    <a:solidFill>
                      <a:srgbClr val="C00000"/>
                    </a:solidFill>
                    <a:sym typeface="Symbol"/>
                  </a:rPr>
                  <a:t>statistics</a:t>
                </a:r>
                <a:r>
                  <a:rPr lang="fr-CH" sz="2400" b="1" dirty="0">
                    <a:solidFill>
                      <a:srgbClr val="C00000"/>
                    </a:solidFill>
                    <a:sym typeface="Symbol"/>
                  </a:rPr>
                  <a:t> </a:t>
                </a:r>
                <a:r>
                  <a:rPr lang="fr-CH" sz="2400" dirty="0">
                    <a:sym typeface="Symbol"/>
                  </a:rPr>
                  <a:t>10</a:t>
                </a:r>
                <a:r>
                  <a:rPr lang="fr-CH" sz="2400" baseline="30000" dirty="0">
                    <a:sym typeface="Symbol"/>
                  </a:rPr>
                  <a:t>6</a:t>
                </a:r>
                <a:r>
                  <a:rPr lang="fr-CH" sz="2400" dirty="0">
                    <a:sym typeface="Symbol"/>
                  </a:rPr>
                  <a:t>  2.10</a:t>
                </a:r>
                <a:r>
                  <a:rPr lang="fr-CH" sz="2400" baseline="30000" dirty="0">
                    <a:sym typeface="Symbol"/>
                  </a:rPr>
                  <a:t>7</a:t>
                </a:r>
                <a:r>
                  <a:rPr lang="fr-CH" sz="2400" dirty="0">
                    <a:sym typeface="Symbol"/>
                  </a:rPr>
                  <a:t> </a:t>
                </a:r>
                <a:r>
                  <a:rPr lang="fr-CH" sz="2400" dirty="0" err="1">
                    <a:sym typeface="Symbol"/>
                  </a:rPr>
                  <a:t>qq</a:t>
                </a:r>
                <a:r>
                  <a:rPr lang="fr-CH" sz="2400" dirty="0">
                    <a:sym typeface="Symbol"/>
                  </a:rPr>
                  <a:t>  </a:t>
                </a:r>
                <a:r>
                  <a:rPr lang="fr-CH" sz="2400" dirty="0">
                    <a:solidFill>
                      <a:srgbClr val="C00000"/>
                    </a:solidFill>
                    <a:sym typeface="Symbol"/>
                  </a:rPr>
                  <a:t>in </a:t>
                </a:r>
                <a:r>
                  <a:rPr lang="fr-CH" sz="2400" b="1" dirty="0">
                    <a:solidFill>
                      <a:srgbClr val="C00000"/>
                    </a:solidFill>
                    <a:sym typeface="Symbol"/>
                  </a:rPr>
                  <a:t>6 minutes </a:t>
                </a:r>
                <a:r>
                  <a:rPr lang="fr-CH" sz="2400" dirty="0">
                    <a:sym typeface="Symbol"/>
                  </a:rPr>
                  <a:t>in </a:t>
                </a:r>
                <a:r>
                  <a:rPr lang="fr-CH" sz="2400" dirty="0" err="1">
                    <a:sym typeface="Symbol"/>
                  </a:rPr>
                  <a:t>each</a:t>
                </a:r>
                <a:r>
                  <a:rPr lang="fr-CH" sz="2400" dirty="0">
                    <a:sym typeface="Symbol"/>
                  </a:rPr>
                  <a:t> </a:t>
                </a:r>
                <a:r>
                  <a:rPr lang="fr-CH" sz="2400" dirty="0" err="1">
                    <a:sym typeface="Symbol"/>
                  </a:rPr>
                  <a:t>expt</a:t>
                </a:r>
                <a:r>
                  <a:rPr lang="fr-CH" sz="2400" dirty="0">
                    <a:sym typeface="Symbol"/>
                  </a:rPr>
                  <a:t> </a:t>
                </a:r>
              </a:p>
              <a:p>
                <a:endParaRPr lang="fr-CH" sz="2400" dirty="0">
                  <a:sym typeface="Symbol"/>
                </a:endParaRPr>
              </a:p>
              <a:p>
                <a:r>
                  <a:rPr lang="fr-CH" sz="2400" dirty="0">
                    <a:sym typeface="Symbol"/>
                  </a:rPr>
                  <a:t>-- use </a:t>
                </a:r>
                <a:r>
                  <a:rPr lang="fr-CH" sz="2400" dirty="0" err="1">
                    <a:sym typeface="Symbol"/>
                  </a:rPr>
                  <a:t>resonant</a:t>
                </a:r>
                <a:r>
                  <a:rPr lang="fr-CH" sz="2400" dirty="0">
                    <a:sym typeface="Symbol"/>
                  </a:rPr>
                  <a:t> </a:t>
                </a:r>
                <a:r>
                  <a:rPr lang="fr-CH" sz="2400" dirty="0" err="1">
                    <a:sym typeface="Symbol"/>
                  </a:rPr>
                  <a:t>depolarization</a:t>
                </a:r>
                <a:r>
                  <a:rPr lang="fr-CH" sz="2400" dirty="0">
                    <a:sym typeface="Symbol"/>
                  </a:rPr>
                  <a:t> as main </a:t>
                </a:r>
                <a:r>
                  <a:rPr lang="fr-CH" sz="2400" dirty="0" err="1">
                    <a:sym typeface="Symbol"/>
                  </a:rPr>
                  <a:t>measuring</a:t>
                </a:r>
                <a:r>
                  <a:rPr lang="fr-CH" sz="2400" dirty="0">
                    <a:sym typeface="Symbol"/>
                  </a:rPr>
                  <a:t> </a:t>
                </a:r>
                <a:r>
                  <a:rPr lang="fr-CH" sz="2400" dirty="0" err="1">
                    <a:sym typeface="Symbol"/>
                  </a:rPr>
                  <a:t>method</a:t>
                </a:r>
                <a:endParaRPr lang="fr-CH" sz="2400" dirty="0">
                  <a:sym typeface="Symbol"/>
                </a:endParaRPr>
              </a:p>
              <a:p>
                <a:r>
                  <a:rPr lang="fr-CH" sz="2400" dirty="0">
                    <a:sym typeface="Symbol"/>
                  </a:rPr>
                  <a:t>-- use pilot </a:t>
                </a:r>
                <a:r>
                  <a:rPr lang="fr-CH" sz="2400" dirty="0" err="1">
                    <a:sym typeface="Symbol"/>
                  </a:rPr>
                  <a:t>bunches</a:t>
                </a:r>
                <a:r>
                  <a:rPr lang="fr-CH" sz="2400" dirty="0">
                    <a:sym typeface="Symbol"/>
                  </a:rPr>
                  <a:t> to </a:t>
                </a:r>
                <a:r>
                  <a:rPr lang="fr-CH" sz="2400" dirty="0" err="1">
                    <a:sym typeface="Symbol"/>
                  </a:rPr>
                  <a:t>calibrate</a:t>
                </a:r>
                <a:r>
                  <a:rPr lang="fr-CH" sz="2400" dirty="0">
                    <a:sym typeface="Symbol"/>
                  </a:rPr>
                  <a:t> </a:t>
                </a:r>
                <a:r>
                  <a:rPr lang="fr-CH" sz="2400" dirty="0" err="1">
                    <a:sym typeface="Symbol"/>
                  </a:rPr>
                  <a:t>during</a:t>
                </a:r>
                <a:r>
                  <a:rPr lang="fr-CH" sz="2400" dirty="0">
                    <a:sym typeface="Symbol"/>
                  </a:rPr>
                  <a:t> </a:t>
                </a:r>
                <a:r>
                  <a:rPr lang="fr-CH" sz="2400" dirty="0" err="1">
                    <a:sym typeface="Symbol"/>
                  </a:rPr>
                  <a:t>physics</a:t>
                </a:r>
                <a:r>
                  <a:rPr lang="fr-CH" sz="2400" dirty="0">
                    <a:sym typeface="Symbol"/>
                  </a:rPr>
                  <a:t> data </a:t>
                </a:r>
                <a:r>
                  <a:rPr lang="fr-CH" sz="2400" dirty="0" err="1">
                    <a:sym typeface="Symbol"/>
                  </a:rPr>
                  <a:t>taking</a:t>
                </a:r>
                <a:r>
                  <a:rPr lang="fr-CH" sz="2400" dirty="0">
                    <a:sym typeface="Symbol"/>
                  </a:rPr>
                  <a:t>: 100 calibrations per </a:t>
                </a:r>
                <a:r>
                  <a:rPr lang="fr-CH" sz="2400" dirty="0" err="1">
                    <a:sym typeface="Symbol"/>
                  </a:rPr>
                  <a:t>day</a:t>
                </a:r>
                <a:r>
                  <a:rPr lang="fr-CH" sz="2400" dirty="0">
                    <a:sym typeface="Symbol"/>
                  </a:rPr>
                  <a:t> </a:t>
                </a:r>
                <a:r>
                  <a:rPr lang="fr-CH" sz="2400" dirty="0" err="1">
                    <a:sym typeface="Symbol"/>
                  </a:rPr>
                  <a:t>each</a:t>
                </a:r>
                <a:r>
                  <a:rPr lang="fr-CH" sz="2400" dirty="0">
                    <a:sym typeface="Symbol"/>
                  </a:rPr>
                  <a:t> 10</a:t>
                </a:r>
                <a:r>
                  <a:rPr lang="fr-CH" sz="2400" baseline="30000" dirty="0">
                    <a:sym typeface="Symbol"/>
                  </a:rPr>
                  <a:t>-6</a:t>
                </a:r>
                <a:r>
                  <a:rPr lang="fr-CH" sz="2400" dirty="0">
                    <a:sym typeface="Symbol"/>
                  </a:rPr>
                  <a:t> </a:t>
                </a:r>
                <a:r>
                  <a:rPr lang="fr-CH" sz="2400" dirty="0" err="1">
                    <a:sym typeface="Symbol"/>
                  </a:rPr>
                  <a:t>rel</a:t>
                </a:r>
                <a:r>
                  <a:rPr lang="fr-CH" sz="2400" dirty="0">
                    <a:sym typeface="Symbol"/>
                  </a:rPr>
                  <a:t>. </a:t>
                </a:r>
              </a:p>
              <a:p>
                <a:r>
                  <a:rPr lang="fr-CH" sz="2400" dirty="0">
                    <a:sym typeface="Symbol"/>
                  </a:rPr>
                  <a:t>-- long </a:t>
                </a:r>
                <a:r>
                  <a:rPr lang="fr-CH" sz="2400" dirty="0" err="1">
                    <a:sym typeface="Symbol"/>
                  </a:rPr>
                  <a:t>lifetime</a:t>
                </a:r>
                <a:r>
                  <a:rPr lang="fr-CH" sz="2400" dirty="0">
                    <a:sym typeface="Symbol"/>
                  </a:rPr>
                  <a:t> at Z </a:t>
                </a:r>
                <a:r>
                  <a:rPr lang="fr-CH" sz="2400" dirty="0" err="1">
                    <a:sym typeface="Symbol"/>
                  </a:rPr>
                  <a:t>requires</a:t>
                </a:r>
                <a:r>
                  <a:rPr lang="fr-CH" sz="2400" dirty="0">
                    <a:sym typeface="Symbol"/>
                  </a:rPr>
                  <a:t> the use of </a:t>
                </a:r>
                <a:r>
                  <a:rPr lang="fr-CH" sz="2400" dirty="0" err="1">
                    <a:sym typeface="Symbol"/>
                  </a:rPr>
                  <a:t>wigglers</a:t>
                </a:r>
                <a:r>
                  <a:rPr lang="fr-CH" sz="2400" dirty="0">
                    <a:sym typeface="Symbol"/>
                  </a:rPr>
                  <a:t> at </a:t>
                </a:r>
                <a:r>
                  <a:rPr lang="fr-CH" sz="2400" dirty="0" err="1">
                    <a:sym typeface="Symbol"/>
                  </a:rPr>
                  <a:t>beginning</a:t>
                </a:r>
                <a:r>
                  <a:rPr lang="fr-CH" sz="2400" dirty="0">
                    <a:sym typeface="Symbol"/>
                  </a:rPr>
                  <a:t> of </a:t>
                </a:r>
                <a:r>
                  <a:rPr lang="fr-CH" sz="2400" dirty="0" err="1">
                    <a:sym typeface="Symbol"/>
                  </a:rPr>
                  <a:t>fills</a:t>
                </a:r>
                <a:r>
                  <a:rPr lang="fr-CH" sz="2400" dirty="0">
                    <a:sym typeface="Symbol"/>
                  </a:rPr>
                  <a:t>  </a:t>
                </a:r>
              </a:p>
              <a:p>
                <a:pPr marL="380962" indent="-380962">
                  <a:buFont typeface="Wingdings"/>
                  <a:buChar char="è"/>
                </a:pPr>
                <a:r>
                  <a:rPr lang="fr-CH" sz="2400" dirty="0" err="1"/>
                  <a:t>take</a:t>
                </a:r>
                <a:r>
                  <a:rPr lang="fr-CH" sz="2400" dirty="0"/>
                  <a:t> data at points </a:t>
                </a:r>
                <a:r>
                  <a:rPr lang="fr-CH" sz="2400" dirty="0" err="1"/>
                  <a:t>where</a:t>
                </a:r>
                <a:r>
                  <a:rPr lang="fr-CH" sz="2400" dirty="0"/>
                  <a:t> self </a:t>
                </a:r>
                <a:r>
                  <a:rPr lang="fr-CH" sz="2400" dirty="0" err="1"/>
                  <a:t>polarization</a:t>
                </a:r>
                <a:r>
                  <a:rPr lang="fr-CH" sz="2400" dirty="0"/>
                  <a:t> </a:t>
                </a:r>
                <a:r>
                  <a:rPr lang="fr-CH" sz="2400" dirty="0" err="1"/>
                  <a:t>is</a:t>
                </a:r>
                <a:r>
                  <a:rPr lang="fr-CH" sz="2400" dirty="0"/>
                  <a:t> </a:t>
                </a:r>
                <a:r>
                  <a:rPr lang="fr-CH" sz="2400" dirty="0" err="1"/>
                  <a:t>expected</a:t>
                </a:r>
                <a:r>
                  <a:rPr lang="fr-CH" sz="2400" dirty="0"/>
                  <a:t> </a:t>
                </a:r>
              </a:p>
              <a:p>
                <a:pPr marL="380962" indent="-380962">
                  <a:buFont typeface="Wingdings"/>
                  <a:buChar char="è"/>
                </a:pPr>
                <a:endParaRPr lang="fr-CH" sz="2400" dirty="0"/>
              </a:p>
              <a:p>
                <a:r>
                  <a:rPr lang="fr-CH" sz="2400" dirty="0">
                    <a:sym typeface="Symbol"/>
                  </a:rPr>
                  <a:t>  </a:t>
                </a:r>
                <a:r>
                  <a:rPr lang="fr-CH" sz="2400" baseline="-25000" dirty="0">
                    <a:sym typeface="Symbol"/>
                  </a:rPr>
                  <a:t>s </a:t>
                </a:r>
                <a:r>
                  <a:rPr lang="fr-CH" sz="2400" dirty="0">
                    <a:sym typeface="Symbol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2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𝑔</m:t>
                        </m:r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−2</m:t>
                        </m:r>
                      </m:num>
                      <m:den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fr-CH" sz="2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𝐸</m:t>
                        </m:r>
                        <m:r>
                          <a:rPr lang="fr-CH" sz="2400" i="1" baseline="-25000" dirty="0">
                            <a:latin typeface="Cambria Math"/>
                            <a:sym typeface="Symbol"/>
                          </a:rPr>
                          <m:t>𝑏</m:t>
                        </m:r>
                      </m:num>
                      <m:den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𝑚</m:t>
                        </m:r>
                        <m:r>
                          <a:rPr lang="fr-CH" sz="2400" i="1" baseline="-25000" dirty="0">
                            <a:latin typeface="Cambria Math"/>
                            <a:sym typeface="Symbol"/>
                          </a:rPr>
                          <m:t>𝑒</m:t>
                        </m:r>
                      </m:den>
                    </m:f>
                    <m:r>
                      <a:rPr lang="fr-CH" sz="2400" i="1" dirty="0">
                        <a:latin typeface="Cambria Math"/>
                        <a:sym typeface="Symbol"/>
                      </a:rPr>
                      <m:t>= </m:t>
                    </m:r>
                    <m:f>
                      <m:fPr>
                        <m:ctrlPr>
                          <a:rPr lang="fr-CH" sz="2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𝐸</m:t>
                        </m:r>
                        <m:r>
                          <a:rPr lang="fr-CH" sz="2400" i="1" baseline="-25000" dirty="0">
                            <a:latin typeface="Cambria Math"/>
                            <a:sym typeface="Symbol"/>
                          </a:rPr>
                          <m:t>𝑏</m:t>
                        </m:r>
                      </m:num>
                      <m:den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0.4406486(1)</m:t>
                        </m:r>
                      </m:den>
                    </m:f>
                    <m:r>
                      <a:rPr lang="fr-CH" sz="2400" i="1" dirty="0">
                        <a:latin typeface="Cambria Math"/>
                        <a:sym typeface="Symbol"/>
                      </a:rPr>
                      <m:t>  </m:t>
                    </m:r>
                    <m:r>
                      <a:rPr lang="fr-CH" sz="2400" dirty="0">
                        <a:latin typeface="Cambria Math"/>
                        <a:sym typeface="Symbol"/>
                      </a:rPr>
                      <m:t></m:t>
                    </m:r>
                    <m:r>
                      <a:rPr lang="fr-CH" sz="2400" i="1" dirty="0">
                        <a:latin typeface="Cambria Math"/>
                        <a:sym typeface="Symbol"/>
                      </a:rPr>
                      <m:t> </m:t>
                    </m:r>
                    <m:r>
                      <a:rPr lang="fr-CH" sz="2400" i="1" dirty="0">
                        <a:latin typeface="Cambria Math"/>
                        <a:sym typeface="Symbol"/>
                      </a:rPr>
                      <m:t>𝑁</m:t>
                    </m:r>
                    <m:r>
                      <a:rPr lang="fr-CH" sz="2400" i="1" dirty="0">
                        <a:latin typeface="Cambria Math"/>
                        <a:sym typeface="Symbol"/>
                      </a:rPr>
                      <m:t>+</m:t>
                    </m:r>
                    <m:d>
                      <m:dPr>
                        <m:ctrlPr>
                          <a:rPr lang="fr-CH" sz="2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0.50.1</m:t>
                        </m:r>
                      </m:e>
                    </m:d>
                    <m:r>
                      <a:rPr lang="fr-CH" sz="2400" i="1" dirty="0">
                        <a:latin typeface="Cambria Math"/>
                        <a:sym typeface="Symbol"/>
                      </a:rPr>
                      <m:t>       </m:t>
                    </m:r>
                  </m:oMath>
                </a14:m>
                <a:r>
                  <a:rPr lang="fr-CH" sz="2400" b="1" dirty="0"/>
                  <a:t>E</a:t>
                </a:r>
                <a:r>
                  <a:rPr lang="fr-CH" sz="2400" b="1" baseline="-25000" dirty="0"/>
                  <a:t>CM </a:t>
                </a:r>
                <a:r>
                  <a:rPr lang="fr-CH" sz="2400" dirty="0">
                    <a:sym typeface="Symbol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H" sz="2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𝑁</m:t>
                        </m:r>
                        <m:r>
                          <a:rPr lang="fr-CH" sz="2400" i="1" dirty="0">
                            <a:latin typeface="Cambria Math"/>
                            <a:sym typeface="Symbol"/>
                          </a:rPr>
                          <m:t>+</m:t>
                        </m:r>
                        <m:d>
                          <m:dPr>
                            <m:ctrlPr>
                              <a:rPr lang="fr-CH" sz="2400" i="1" dirty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r>
                              <a:rPr lang="fr-CH" sz="2400" i="1" dirty="0">
                                <a:latin typeface="Cambria Math"/>
                                <a:sym typeface="Symbol"/>
                              </a:rPr>
                              <m:t>0.50.1</m:t>
                            </m:r>
                          </m:e>
                        </m:d>
                      </m:e>
                    </m:d>
                  </m:oMath>
                </a14:m>
                <a:r>
                  <a:rPr lang="fr-CH" sz="2400" dirty="0">
                    <a:sym typeface="Symbol"/>
                  </a:rPr>
                  <a:t> x 0.8812972 </a:t>
                </a:r>
                <a:r>
                  <a:rPr lang="fr-CH" sz="2400" dirty="0" err="1"/>
                  <a:t>GeV</a:t>
                </a:r>
                <a:r>
                  <a:rPr lang="fr-CH" sz="2400" dirty="0"/>
                  <a:t> </a:t>
                </a:r>
              </a:p>
              <a:p>
                <a:r>
                  <a:rPr lang="fr-CH" sz="2400" dirty="0"/>
                  <a:t> </a:t>
                </a:r>
              </a:p>
              <a:p>
                <a:r>
                  <a:rPr lang="fr-CH" sz="2400" dirty="0" err="1"/>
                  <a:t>Given</a:t>
                </a:r>
                <a:r>
                  <a:rPr lang="fr-CH" sz="2400" dirty="0"/>
                  <a:t> the Z and W </a:t>
                </a:r>
                <a:r>
                  <a:rPr lang="fr-CH" sz="2400" dirty="0" err="1"/>
                  <a:t>widths</a:t>
                </a:r>
                <a:r>
                  <a:rPr lang="fr-CH" sz="2400" dirty="0"/>
                  <a:t> of 2 </a:t>
                </a:r>
                <a:r>
                  <a:rPr lang="fr-CH" sz="2400" dirty="0" err="1"/>
                  <a:t>GeV</a:t>
                </a:r>
                <a:r>
                  <a:rPr lang="fr-CH" sz="2400" dirty="0"/>
                  <a:t>, </a:t>
                </a:r>
                <a:r>
                  <a:rPr lang="fr-CH" sz="2400" dirty="0" err="1"/>
                  <a:t>this</a:t>
                </a:r>
                <a:r>
                  <a:rPr lang="fr-CH" sz="2400" dirty="0"/>
                  <a:t> </a:t>
                </a:r>
                <a:r>
                  <a:rPr lang="fr-CH" sz="2400" dirty="0" err="1"/>
                  <a:t>is</a:t>
                </a:r>
                <a:r>
                  <a:rPr lang="fr-CH" sz="2400" dirty="0"/>
                  <a:t> </a:t>
                </a:r>
                <a:r>
                  <a:rPr lang="fr-CH" sz="2400" dirty="0" err="1"/>
                  <a:t>easy</a:t>
                </a:r>
                <a:r>
                  <a:rPr lang="fr-CH" sz="2400" dirty="0"/>
                  <a:t> to </a:t>
                </a:r>
                <a:r>
                  <a:rPr lang="fr-CH" sz="2400" dirty="0" err="1"/>
                  <a:t>accommodate</a:t>
                </a:r>
                <a:r>
                  <a:rPr lang="fr-CH" sz="2400" dirty="0"/>
                  <a:t> </a:t>
                </a:r>
                <a:r>
                  <a:rPr lang="fr-CH" sz="2400" dirty="0" err="1"/>
                  <a:t>with</a:t>
                </a:r>
                <a:r>
                  <a:rPr lang="fr-CH" sz="2400" dirty="0"/>
                  <a:t> </a:t>
                </a:r>
                <a:r>
                  <a:rPr lang="fr-CH" sz="2400" dirty="0" err="1"/>
                  <a:t>little</a:t>
                </a:r>
                <a:r>
                  <a:rPr lang="fr-CH" sz="2400" dirty="0"/>
                  <a:t> </a:t>
                </a:r>
                <a:r>
                  <a:rPr lang="fr-CH" sz="2400" dirty="0" err="1"/>
                  <a:t>loss</a:t>
                </a:r>
                <a:r>
                  <a:rPr lang="fr-CH" sz="2400" dirty="0"/>
                  <a:t> of </a:t>
                </a:r>
                <a:r>
                  <a:rPr lang="fr-CH" sz="2400" dirty="0" err="1"/>
                  <a:t>statistics</a:t>
                </a:r>
                <a:r>
                  <a:rPr lang="fr-CH" sz="2400" dirty="0"/>
                  <a:t>.</a:t>
                </a:r>
              </a:p>
              <a:p>
                <a:r>
                  <a:rPr lang="fr-CH" sz="2400" i="1" u="sng" dirty="0"/>
                  <a:t>It </a:t>
                </a:r>
                <a:r>
                  <a:rPr lang="fr-CH" sz="2400" i="1" u="sng" dirty="0" err="1"/>
                  <a:t>might</a:t>
                </a:r>
                <a:r>
                  <a:rPr lang="fr-CH" sz="2400" i="1" u="sng" dirty="0"/>
                  <a:t> </a:t>
                </a:r>
                <a:r>
                  <a:rPr lang="fr-CH" sz="2400" i="1" u="sng" dirty="0" err="1"/>
                  <a:t>be</a:t>
                </a:r>
                <a:r>
                  <a:rPr lang="fr-CH" sz="2400" i="1" u="sng" dirty="0"/>
                  <a:t> more </a:t>
                </a:r>
                <a:r>
                  <a:rPr lang="fr-CH" sz="2400" i="1" u="sng" dirty="0" err="1"/>
                  <a:t>difficult</a:t>
                </a:r>
                <a:r>
                  <a:rPr lang="fr-CH" sz="2400" i="1" u="sng" dirty="0"/>
                  <a:t> for the </a:t>
                </a:r>
                <a:r>
                  <a:rPr lang="fr-CH" sz="2400" i="1" u="sng" dirty="0" err="1"/>
                  <a:t>Higgs</a:t>
                </a:r>
                <a:r>
                  <a:rPr lang="fr-CH" sz="2400" i="1" u="sng" dirty="0"/>
                  <a:t> 125.09+-0.2 corresponds to v</a:t>
                </a:r>
                <a:r>
                  <a:rPr lang="fr-CH" sz="2400" i="1" u="sng" baseline="-25000" dirty="0"/>
                  <a:t>s</a:t>
                </a:r>
                <a:r>
                  <a:rPr lang="fr-CH" sz="2400" i="1" u="sng" dirty="0"/>
                  <a:t> = </a:t>
                </a:r>
                <a:r>
                  <a:rPr lang="en-GB" sz="2400" i="1" u="sng" dirty="0"/>
                  <a:t>141.94+-022</a:t>
                </a:r>
                <a:endParaRPr lang="en-GB" sz="2400" i="1" u="sng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0" y="488678"/>
                <a:ext cx="12349583" cy="6235225"/>
              </a:xfrm>
              <a:prstGeom prst="rect">
                <a:avLst/>
              </a:prstGeom>
              <a:blipFill>
                <a:blip r:embed="rId2"/>
                <a:stretch>
                  <a:fillRect l="-543" b="-10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435593" y="68631"/>
            <a:ext cx="6524864" cy="779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fr-CH" sz="4267" dirty="0" err="1"/>
              <a:t>Requirements</a:t>
            </a:r>
            <a:r>
              <a:rPr lang="fr-CH" sz="4267" dirty="0"/>
              <a:t> </a:t>
            </a:r>
            <a:r>
              <a:rPr lang="fr-CH" sz="4267" dirty="0" err="1"/>
              <a:t>from</a:t>
            </a:r>
            <a:r>
              <a:rPr lang="fr-CH" sz="4267" dirty="0"/>
              <a:t> </a:t>
            </a:r>
            <a:r>
              <a:rPr lang="fr-CH" sz="4267" dirty="0" err="1"/>
              <a:t>physics</a:t>
            </a:r>
            <a:r>
              <a:rPr lang="fr-CH" sz="4267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55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6027" y="2768928"/>
            <a:ext cx="5940660" cy="415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80" y="2648913"/>
            <a:ext cx="634924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1617" y="3969062"/>
            <a:ext cx="1193900" cy="492434"/>
          </a:xfrm>
          <a:prstGeom prst="rect">
            <a:avLst/>
          </a:prstGeom>
          <a:solidFill>
            <a:srgbClr val="FFFF00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at the Z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856309" y="3796330"/>
            <a:ext cx="1323744" cy="492434"/>
          </a:xfrm>
          <a:prstGeom prst="rect">
            <a:avLst/>
          </a:prstGeom>
          <a:solidFill>
            <a:srgbClr val="FFFF00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at the W</a:t>
            </a:r>
            <a:endParaRPr lang="en-GB" sz="24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33" y="492448"/>
            <a:ext cx="6000667" cy="221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" y="2"/>
            <a:ext cx="6394555" cy="492434"/>
          </a:xfrm>
          <a:prstGeom prst="rect">
            <a:avLst/>
          </a:prstGeom>
          <a:solidFill>
            <a:srgbClr val="FFFF00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Simulations of self-</a:t>
            </a:r>
            <a:r>
              <a:rPr lang="fr-CH" sz="2400" dirty="0" err="1"/>
              <a:t>polarization</a:t>
            </a:r>
            <a:r>
              <a:rPr lang="fr-CH" sz="2400" dirty="0"/>
              <a:t> </a:t>
            </a:r>
            <a:r>
              <a:rPr lang="fr-CH" sz="2400" dirty="0" err="1"/>
              <a:t>level</a:t>
            </a:r>
            <a:r>
              <a:rPr lang="fr-CH" sz="2400" dirty="0"/>
              <a:t> </a:t>
            </a:r>
            <a:r>
              <a:rPr lang="fr-CH" sz="2400" dirty="0" err="1"/>
              <a:t>with</a:t>
            </a:r>
            <a:r>
              <a:rPr lang="fr-CH" sz="2400" dirty="0"/>
              <a:t> SITROS 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75353" y="6364606"/>
            <a:ext cx="11857589" cy="492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Excellent </a:t>
            </a:r>
            <a:r>
              <a:rPr lang="fr-CH" sz="2400" dirty="0" err="1"/>
              <a:t>level</a:t>
            </a:r>
            <a:r>
              <a:rPr lang="fr-CH" sz="2400" dirty="0"/>
              <a:t> of </a:t>
            </a:r>
            <a:r>
              <a:rPr lang="fr-CH" sz="2400" dirty="0" err="1"/>
              <a:t>polarization</a:t>
            </a:r>
            <a:r>
              <a:rPr lang="fr-CH" sz="2400" dirty="0"/>
              <a:t> at the Z (</a:t>
            </a:r>
            <a:r>
              <a:rPr lang="fr-CH" sz="2400" dirty="0" err="1"/>
              <a:t>even</a:t>
            </a:r>
            <a:r>
              <a:rPr lang="fr-CH" sz="2400" dirty="0"/>
              <a:t> </a:t>
            </a:r>
            <a:r>
              <a:rPr lang="fr-CH" sz="2400" dirty="0" err="1"/>
              <a:t>with</a:t>
            </a:r>
            <a:r>
              <a:rPr lang="fr-CH" sz="2400" dirty="0"/>
              <a:t> </a:t>
            </a:r>
            <a:r>
              <a:rPr lang="fr-CH" sz="2400" dirty="0" err="1"/>
              <a:t>wigglers</a:t>
            </a:r>
            <a:r>
              <a:rPr lang="fr-CH" sz="2400" dirty="0"/>
              <a:t>) and </a:t>
            </a:r>
            <a:r>
              <a:rPr lang="fr-CH" sz="2400" dirty="0" err="1"/>
              <a:t>sufficient</a:t>
            </a:r>
            <a:r>
              <a:rPr lang="fr-CH" sz="2400" dirty="0"/>
              <a:t> at the W </a:t>
            </a:r>
            <a:r>
              <a:rPr lang="fr-CH" sz="2400" u="sng" dirty="0"/>
              <a:t> </a:t>
            </a:r>
            <a:r>
              <a:rPr lang="fr-CH" sz="2400" u="sng" dirty="0">
                <a:sym typeface="Symbol"/>
              </a:rPr>
              <a:t></a:t>
            </a:r>
            <a:r>
              <a:rPr lang="fr-CH" sz="2400" u="sng" baseline="-25000" dirty="0">
                <a:sym typeface="Symbol"/>
              </a:rPr>
              <a:t>E</a:t>
            </a:r>
            <a:r>
              <a:rPr lang="fr-CH" sz="2400" u="sng" dirty="0">
                <a:sym typeface="Symbol"/>
              </a:rPr>
              <a:t>   E</a:t>
            </a:r>
            <a:r>
              <a:rPr lang="fr-CH" sz="2400" u="sng" baseline="30000" dirty="0">
                <a:sym typeface="Symbol"/>
              </a:rPr>
              <a:t>2</a:t>
            </a:r>
            <a:r>
              <a:rPr lang="fr-CH" sz="2400" u="sng" dirty="0">
                <a:sym typeface="Symbol"/>
              </a:rPr>
              <a:t>/</a:t>
            </a:r>
            <a:r>
              <a:rPr lang="fr-CH" sz="2400" u="sng" dirty="0"/>
              <a:t> </a:t>
            </a:r>
            <a:endParaRPr lang="en-GB" sz="24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392154" y="19047"/>
            <a:ext cx="5766499" cy="2708426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</a:ln>
        </p:spPr>
        <p:txBody>
          <a:bodyPr wrap="none" lIns="121912" tIns="60956" rIns="121912" bIns="60956" rtlCol="0">
            <a:spAutoFit/>
          </a:bodyPr>
          <a:lstStyle/>
          <a:p>
            <a:pPr marL="457155" indent="-457155">
              <a:buAutoNum type="arabicPeriod"/>
            </a:pPr>
            <a:r>
              <a:rPr lang="fr-CH" sz="2400" dirty="0" err="1"/>
              <a:t>orbit</a:t>
            </a:r>
            <a:r>
              <a:rPr lang="fr-CH" sz="2400" dirty="0"/>
              <a:t> and </a:t>
            </a:r>
            <a:r>
              <a:rPr lang="fr-CH" sz="2400" dirty="0" err="1"/>
              <a:t>emittance</a:t>
            </a:r>
            <a:r>
              <a:rPr lang="fr-CH" sz="2400" dirty="0"/>
              <a:t> corrections </a:t>
            </a:r>
            <a:r>
              <a:rPr lang="fr-CH" sz="2400" dirty="0" err="1"/>
              <a:t>needed</a:t>
            </a:r>
            <a:r>
              <a:rPr lang="fr-CH" sz="2400" dirty="0"/>
              <a:t> </a:t>
            </a:r>
          </a:p>
          <a:p>
            <a:r>
              <a:rPr lang="fr-CH" sz="2400" dirty="0"/>
              <a:t>for the FCC-</a:t>
            </a:r>
            <a:r>
              <a:rPr lang="fr-CH" sz="2400" dirty="0" err="1"/>
              <a:t>ee</a:t>
            </a:r>
            <a:r>
              <a:rPr lang="fr-CH" sz="2400" dirty="0"/>
              <a:t> </a:t>
            </a:r>
            <a:r>
              <a:rPr lang="fr-CH" sz="2400" dirty="0" err="1"/>
              <a:t>luminosity</a:t>
            </a:r>
            <a:r>
              <a:rPr lang="fr-CH" sz="2400" dirty="0"/>
              <a:t> </a:t>
            </a:r>
            <a:r>
              <a:rPr lang="fr-CH" sz="2400" dirty="0" err="1"/>
              <a:t>seem</a:t>
            </a:r>
            <a:r>
              <a:rPr lang="fr-CH" sz="2400" dirty="0"/>
              <a:t> </a:t>
            </a:r>
            <a:r>
              <a:rPr lang="fr-CH" sz="2400" dirty="0" err="1"/>
              <a:t>sufficient</a:t>
            </a:r>
            <a:r>
              <a:rPr lang="fr-CH" sz="2400" dirty="0"/>
              <a:t> to </a:t>
            </a:r>
          </a:p>
          <a:p>
            <a:r>
              <a:rPr lang="fr-CH" sz="2400" dirty="0" err="1"/>
              <a:t>ensure</a:t>
            </a:r>
            <a:r>
              <a:rPr lang="fr-CH" sz="2400" dirty="0"/>
              <a:t> </a:t>
            </a:r>
            <a:r>
              <a:rPr lang="fr-CH" sz="2400" dirty="0" err="1"/>
              <a:t>useful</a:t>
            </a:r>
            <a:r>
              <a:rPr lang="fr-CH" sz="2400" dirty="0"/>
              <a:t> </a:t>
            </a:r>
            <a:r>
              <a:rPr lang="fr-CH" sz="2400" dirty="0" err="1"/>
              <a:t>levels</a:t>
            </a:r>
            <a:r>
              <a:rPr lang="fr-CH" sz="2400" dirty="0"/>
              <a:t> of </a:t>
            </a:r>
            <a:r>
              <a:rPr lang="fr-CH" sz="2400" dirty="0" err="1"/>
              <a:t>polarization</a:t>
            </a:r>
            <a:endParaRPr lang="fr-CH" sz="2400" b="1" dirty="0"/>
          </a:p>
          <a:p>
            <a:r>
              <a:rPr lang="fr-CH" sz="2400" b="1" dirty="0"/>
              <a:t>2. HOWEVER: </a:t>
            </a:r>
            <a:r>
              <a:rPr lang="fr-CH" sz="2400" b="1" dirty="0" err="1"/>
              <a:t>same</a:t>
            </a:r>
            <a:r>
              <a:rPr lang="fr-CH" sz="2400" b="1" dirty="0"/>
              <a:t> simulation </a:t>
            </a:r>
            <a:r>
              <a:rPr lang="fr-CH" sz="2400" b="1" dirty="0" err="1"/>
              <a:t>does</a:t>
            </a:r>
            <a:r>
              <a:rPr lang="fr-CH" sz="2400" b="1" dirty="0"/>
              <a:t> not </a:t>
            </a:r>
          </a:p>
          <a:p>
            <a:r>
              <a:rPr lang="fr-CH" sz="2400" b="1" dirty="0" err="1"/>
              <a:t>produce</a:t>
            </a:r>
            <a:r>
              <a:rPr lang="fr-CH" sz="2400" b="1" dirty="0"/>
              <a:t> </a:t>
            </a:r>
            <a:r>
              <a:rPr lang="fr-CH" sz="2400" b="1" dirty="0" err="1"/>
              <a:t>luminosity</a:t>
            </a:r>
            <a:r>
              <a:rPr lang="fr-CH" sz="2400" b="1" dirty="0"/>
              <a:t> and </a:t>
            </a:r>
            <a:r>
              <a:rPr lang="fr-CH" sz="2400" b="1" dirty="0" err="1"/>
              <a:t>polarization</a:t>
            </a:r>
            <a:r>
              <a:rPr lang="fr-CH" sz="2400" b="1" dirty="0"/>
              <a:t>, </a:t>
            </a:r>
          </a:p>
          <a:p>
            <a:pPr marL="380962" indent="-380962">
              <a:buFont typeface="Wingdings"/>
              <a:buChar char="è"/>
            </a:pPr>
            <a:r>
              <a:rPr lang="fr-CH" sz="2400" b="1" dirty="0" err="1"/>
              <a:t>effect</a:t>
            </a:r>
            <a:r>
              <a:rPr lang="fr-CH" sz="2400" b="1" dirty="0"/>
              <a:t> of </a:t>
            </a:r>
            <a:r>
              <a:rPr lang="fr-CH" sz="2400" b="1" dirty="0" err="1"/>
              <a:t>simultaneous</a:t>
            </a:r>
            <a:r>
              <a:rPr lang="fr-CH" sz="2400" b="1" dirty="0"/>
              <a:t> </a:t>
            </a:r>
            <a:r>
              <a:rPr lang="fr-CH" sz="2400" b="1" dirty="0" err="1"/>
              <a:t>optimization</a:t>
            </a:r>
            <a:r>
              <a:rPr lang="fr-CH" sz="2400" b="1" dirty="0"/>
              <a:t> </a:t>
            </a:r>
          </a:p>
          <a:p>
            <a:r>
              <a:rPr lang="fr-CH" sz="2400" b="1" dirty="0"/>
              <a:t>                             </a:t>
            </a:r>
            <a:r>
              <a:rPr lang="fr-CH" sz="2400" b="1" dirty="0" err="1"/>
              <a:t>could</a:t>
            </a:r>
            <a:r>
              <a:rPr lang="fr-CH" sz="2400" b="1" dirty="0"/>
              <a:t> not </a:t>
            </a:r>
            <a:r>
              <a:rPr lang="fr-CH" sz="2400" b="1" dirty="0" err="1"/>
              <a:t>be</a:t>
            </a:r>
            <a:r>
              <a:rPr lang="fr-CH" sz="2400" b="1" dirty="0"/>
              <a:t> </a:t>
            </a:r>
            <a:r>
              <a:rPr lang="fr-CH" sz="2400" b="1" dirty="0" err="1"/>
              <a:t>simulated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31790" y="788710"/>
            <a:ext cx="1776752" cy="492434"/>
          </a:xfrm>
          <a:prstGeom prst="rect">
            <a:avLst/>
          </a:prstGeom>
          <a:solidFill>
            <a:schemeClr val="bg2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i="1" dirty="0"/>
              <a:t>E. </a:t>
            </a:r>
            <a:r>
              <a:rPr lang="fr-CH" sz="2400" i="1" dirty="0" err="1"/>
              <a:t>Gianfelice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6913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338" y="968727"/>
            <a:ext cx="4980553" cy="242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335" y="3365773"/>
            <a:ext cx="4543022" cy="1969762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>
                <a:sym typeface="Symbol"/>
              </a:rPr>
              <a:t>spin </a:t>
            </a:r>
            <a:r>
              <a:rPr lang="fr-CH" sz="2400" dirty="0" err="1">
                <a:sym typeface="Symbol"/>
              </a:rPr>
              <a:t>precession</a:t>
            </a:r>
            <a:r>
              <a:rPr lang="fr-CH" sz="2400" dirty="0">
                <a:sym typeface="Symbol"/>
              </a:rPr>
              <a:t> ( </a:t>
            </a:r>
            <a:r>
              <a:rPr lang="fr-CH" sz="2400" dirty="0" err="1">
                <a:sym typeface="Symbol"/>
              </a:rPr>
              <a:t>is</a:t>
            </a:r>
            <a:r>
              <a:rPr lang="fr-CH" sz="2400" dirty="0">
                <a:sym typeface="Symbol"/>
              </a:rPr>
              <a:t> the </a:t>
            </a:r>
            <a:r>
              <a:rPr lang="fr-CH" sz="2400" i="1" dirty="0">
                <a:sym typeface="Symbol"/>
              </a:rPr>
              <a:t>spin tune</a:t>
            </a:r>
            <a:r>
              <a:rPr lang="fr-CH" sz="2400" dirty="0">
                <a:sym typeface="Symbol"/>
              </a:rPr>
              <a:t>)</a:t>
            </a:r>
          </a:p>
          <a:p>
            <a:r>
              <a:rPr lang="fr-CH" sz="2400" dirty="0">
                <a:sym typeface="Symbol"/>
              </a:rPr>
              <a:t> </a:t>
            </a:r>
            <a:r>
              <a:rPr lang="fr-CH" sz="2400" baseline="-25000" dirty="0">
                <a:sym typeface="Symbol"/>
              </a:rPr>
              <a:t>spin</a:t>
            </a:r>
            <a:r>
              <a:rPr lang="fr-CH" sz="2400" dirty="0">
                <a:sym typeface="Symbol"/>
              </a:rPr>
              <a:t> = (g-2)/2  .  E/m </a:t>
            </a:r>
            <a:r>
              <a:rPr lang="fr-CH" sz="2400" baseline="-25000" dirty="0" err="1">
                <a:sym typeface="Symbol"/>
              </a:rPr>
              <a:t>trajectory</a:t>
            </a:r>
            <a:r>
              <a:rPr lang="fr-CH" sz="2400" dirty="0"/>
              <a:t>  </a:t>
            </a:r>
          </a:p>
          <a:p>
            <a:r>
              <a:rPr lang="fr-CH" sz="2400" dirty="0"/>
              <a:t>           = </a:t>
            </a:r>
            <a:r>
              <a:rPr lang="fr-CH" sz="2400" dirty="0">
                <a:sym typeface="Symbol"/>
              </a:rPr>
              <a:t> . </a:t>
            </a:r>
            <a:r>
              <a:rPr lang="fr-CH" sz="2400" baseline="-25000" dirty="0" err="1">
                <a:sym typeface="Symbol"/>
              </a:rPr>
              <a:t>trajectory</a:t>
            </a:r>
            <a:r>
              <a:rPr lang="fr-CH" sz="2400" dirty="0"/>
              <a:t> </a:t>
            </a:r>
          </a:p>
          <a:p>
            <a:r>
              <a:rPr lang="fr-CH" sz="2400" dirty="0"/>
              <a:t> </a:t>
            </a:r>
            <a:r>
              <a:rPr lang="fr-CH" sz="2400" dirty="0">
                <a:sym typeface="Symbol"/>
              </a:rPr>
              <a:t>        = </a:t>
            </a:r>
            <a:r>
              <a:rPr lang="fr-CH" sz="2400" dirty="0" err="1"/>
              <a:t>E</a:t>
            </a:r>
            <a:r>
              <a:rPr lang="fr-CH" sz="2400" baseline="-25000" dirty="0" err="1"/>
              <a:t>beam</a:t>
            </a:r>
            <a:r>
              <a:rPr lang="fr-CH" sz="2400" baseline="-25000" dirty="0"/>
              <a:t> </a:t>
            </a:r>
            <a:r>
              <a:rPr lang="fr-CH" sz="2400" dirty="0"/>
              <a:t>/ 0.4406486  </a:t>
            </a:r>
          </a:p>
          <a:p>
            <a:r>
              <a:rPr lang="fr-CH" sz="2400" dirty="0"/>
              <a:t>           = 103.5 at the Z </a:t>
            </a:r>
            <a:r>
              <a:rPr lang="fr-CH" sz="2400" dirty="0" err="1"/>
              <a:t>peak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055778" y="248650"/>
            <a:ext cx="3971264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b="1" dirty="0"/>
              <a:t>RESONANT DEPOLARIZATION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18677" y="1123872"/>
            <a:ext cx="5855048" cy="1969762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Once the </a:t>
            </a:r>
            <a:r>
              <a:rPr lang="fr-CH" sz="2400" dirty="0" err="1"/>
              <a:t>beams</a:t>
            </a:r>
            <a:r>
              <a:rPr lang="fr-CH" sz="2400" dirty="0"/>
              <a:t> are </a:t>
            </a:r>
            <a:r>
              <a:rPr lang="fr-CH" sz="2400" dirty="0" err="1"/>
              <a:t>polarized</a:t>
            </a:r>
            <a:r>
              <a:rPr lang="fr-CH" sz="2400" dirty="0"/>
              <a:t>,  </a:t>
            </a:r>
          </a:p>
          <a:p>
            <a:r>
              <a:rPr lang="fr-CH" sz="2400" dirty="0"/>
              <a:t>an RF kicker at the spin </a:t>
            </a:r>
            <a:r>
              <a:rPr lang="fr-CH" sz="2400" dirty="0" err="1"/>
              <a:t>precession</a:t>
            </a:r>
            <a:r>
              <a:rPr lang="fr-CH" sz="2400" dirty="0"/>
              <a:t> </a:t>
            </a:r>
            <a:r>
              <a:rPr lang="fr-CH" sz="2400" dirty="0" err="1"/>
              <a:t>frequencv</a:t>
            </a:r>
            <a:endParaRPr lang="fr-CH" sz="2400" dirty="0"/>
          </a:p>
          <a:p>
            <a:r>
              <a:rPr lang="fr-CH" sz="2400" dirty="0" err="1"/>
              <a:t>will</a:t>
            </a:r>
            <a:r>
              <a:rPr lang="fr-CH" sz="2400" dirty="0"/>
              <a:t> </a:t>
            </a:r>
            <a:r>
              <a:rPr lang="fr-CH" sz="2400" dirty="0" err="1"/>
              <a:t>provoke</a:t>
            </a:r>
            <a:r>
              <a:rPr lang="fr-CH" sz="2400" dirty="0"/>
              <a:t> a spin flip and </a:t>
            </a:r>
            <a:r>
              <a:rPr lang="fr-CH" sz="2400" dirty="0" err="1"/>
              <a:t>complete</a:t>
            </a:r>
            <a:r>
              <a:rPr lang="fr-CH" sz="2400" dirty="0"/>
              <a:t> </a:t>
            </a:r>
          </a:p>
          <a:p>
            <a:r>
              <a:rPr lang="fr-CH" sz="2400" dirty="0" err="1"/>
              <a:t>depolarization</a:t>
            </a:r>
            <a:endParaRPr lang="fr-CH" sz="2400" dirty="0"/>
          </a:p>
          <a:p>
            <a:r>
              <a:rPr lang="fr-CH" sz="2400" dirty="0"/>
              <a:t>Simulation of FCC-</a:t>
            </a:r>
            <a:r>
              <a:rPr lang="fr-CH" sz="2400" dirty="0" err="1"/>
              <a:t>ee</a:t>
            </a:r>
            <a:r>
              <a:rPr lang="fr-CH" sz="2400" dirty="0"/>
              <a:t> by I. </a:t>
            </a:r>
            <a:r>
              <a:rPr lang="fr-CH" sz="2400" dirty="0" err="1"/>
              <a:t>Kopp</a:t>
            </a:r>
            <a:r>
              <a:rPr lang="fr-CH" sz="2400" dirty="0"/>
              <a:t>:</a:t>
            </a:r>
            <a:endParaRPr lang="en-GB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872" y="3348025"/>
            <a:ext cx="6864953" cy="326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5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277" y="8621"/>
            <a:ext cx="7499056" cy="321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828" y="8622"/>
            <a:ext cx="2817805" cy="27745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0095" y="3101091"/>
            <a:ext cx="12307648" cy="1107796"/>
          </a:xfrm>
          <a:prstGeom prst="rect">
            <a:avLst/>
          </a:prstGeom>
          <a:solidFill>
            <a:schemeClr val="bg2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133" dirty="0"/>
              <a:t>long </a:t>
            </a:r>
            <a:r>
              <a:rPr lang="fr-CH" sz="2133" dirty="0" err="1"/>
              <a:t>sweep</a:t>
            </a:r>
            <a:r>
              <a:rPr lang="fr-CH" sz="2133" dirty="0"/>
              <a:t> </a:t>
            </a:r>
            <a:r>
              <a:rPr lang="fr-CH" sz="2133" dirty="0" err="1"/>
              <a:t>works</a:t>
            </a:r>
            <a:r>
              <a:rPr lang="fr-CH" sz="2133" dirty="0"/>
              <a:t> </a:t>
            </a:r>
            <a:r>
              <a:rPr lang="fr-CH" sz="2133" dirty="0" err="1"/>
              <a:t>well</a:t>
            </a:r>
            <a:r>
              <a:rPr lang="fr-CH" sz="2133" dirty="0"/>
              <a:t> at the Z. </a:t>
            </a:r>
            <a:r>
              <a:rPr lang="fr-CH" sz="2133" dirty="0" err="1"/>
              <a:t>Several</a:t>
            </a:r>
            <a:r>
              <a:rPr lang="fr-CH" sz="2133" dirty="0"/>
              <a:t> </a:t>
            </a:r>
            <a:r>
              <a:rPr lang="fr-CH" sz="2133" dirty="0" err="1"/>
              <a:t>depolarizations</a:t>
            </a:r>
            <a:r>
              <a:rPr lang="fr-CH" sz="2133" dirty="0"/>
              <a:t> </a:t>
            </a:r>
            <a:r>
              <a:rPr lang="fr-CH" sz="2133" dirty="0" err="1"/>
              <a:t>needed</a:t>
            </a:r>
            <a:r>
              <a:rPr lang="fr-CH" sz="2133" dirty="0"/>
              <a:t>: </a:t>
            </a:r>
            <a:r>
              <a:rPr lang="fr-CH" sz="2133" dirty="0" err="1"/>
              <a:t>eliminate</a:t>
            </a:r>
            <a:r>
              <a:rPr lang="fr-CH" sz="2133" dirty="0"/>
              <a:t> </a:t>
            </a:r>
            <a:r>
              <a:rPr lang="fr-CH" sz="2133" dirty="0" err="1"/>
              <a:t>Qs</a:t>
            </a:r>
            <a:r>
              <a:rPr lang="fr-CH" sz="2133" dirty="0"/>
              <a:t> </a:t>
            </a:r>
            <a:r>
              <a:rPr lang="fr-CH" sz="2133" dirty="0" err="1"/>
              <a:t>side</a:t>
            </a:r>
            <a:r>
              <a:rPr lang="fr-CH" sz="2133" dirty="0"/>
              <a:t> band and 0.5 </a:t>
            </a:r>
            <a:r>
              <a:rPr lang="fr-CH" sz="2133" dirty="0" err="1"/>
              <a:t>ambiguity</a:t>
            </a:r>
            <a:endParaRPr lang="fr-CH" sz="2133" dirty="0"/>
          </a:p>
          <a:p>
            <a:r>
              <a:rPr lang="fr-CH" sz="2133" dirty="0" err="1"/>
              <a:t>Less</a:t>
            </a:r>
            <a:r>
              <a:rPr lang="fr-CH" sz="2133" dirty="0"/>
              <a:t> </a:t>
            </a:r>
            <a:r>
              <a:rPr lang="fr-CH" sz="2133" dirty="0" err="1"/>
              <a:t>well</a:t>
            </a:r>
            <a:r>
              <a:rPr lang="fr-CH" sz="2133" dirty="0"/>
              <a:t> at the W: the </a:t>
            </a:r>
            <a:r>
              <a:rPr lang="fr-CH" sz="2133" dirty="0" err="1"/>
              <a:t>Qs</a:t>
            </a:r>
            <a:r>
              <a:rPr lang="fr-CH" sz="2133" dirty="0"/>
              <a:t> </a:t>
            </a:r>
            <a:r>
              <a:rPr lang="fr-CH" sz="2133" dirty="0" err="1"/>
              <a:t>side</a:t>
            </a:r>
            <a:r>
              <a:rPr lang="fr-CH" sz="2133" dirty="0"/>
              <a:t> bands are </a:t>
            </a:r>
            <a:r>
              <a:rPr lang="fr-CH" sz="2133" dirty="0" err="1"/>
              <a:t>much</a:t>
            </a:r>
            <a:r>
              <a:rPr lang="fr-CH" sz="2133" dirty="0"/>
              <a:t> more </a:t>
            </a:r>
            <a:r>
              <a:rPr lang="fr-CH" sz="2133" dirty="0" err="1"/>
              <a:t>excited</a:t>
            </a:r>
            <a:r>
              <a:rPr lang="fr-CH" sz="2133" dirty="0"/>
              <a:t> </a:t>
            </a:r>
            <a:r>
              <a:rPr lang="fr-CH" sz="2133" dirty="0" err="1"/>
              <a:t>because</a:t>
            </a:r>
            <a:r>
              <a:rPr lang="fr-CH" sz="2133" dirty="0"/>
              <a:t> of </a:t>
            </a:r>
            <a:r>
              <a:rPr lang="fr-CH" sz="2133" dirty="0" err="1"/>
              <a:t>energy</a:t>
            </a:r>
            <a:r>
              <a:rPr lang="fr-CH" sz="2133" dirty="0"/>
              <a:t> spread, </a:t>
            </a:r>
            <a:r>
              <a:rPr lang="fr-CH" sz="2133" dirty="0" err="1"/>
              <a:t>need</a:t>
            </a:r>
            <a:r>
              <a:rPr lang="fr-CH" sz="2133" dirty="0"/>
              <a:t> </a:t>
            </a:r>
            <a:r>
              <a:rPr lang="fr-CH" sz="2133" dirty="0" err="1"/>
              <a:t>iterations</a:t>
            </a:r>
            <a:r>
              <a:rPr lang="fr-CH" sz="2133" dirty="0"/>
              <a:t> </a:t>
            </a:r>
            <a:r>
              <a:rPr lang="fr-CH" sz="2133" dirty="0" err="1"/>
              <a:t>with</a:t>
            </a:r>
            <a:r>
              <a:rPr lang="fr-CH" sz="2133" dirty="0"/>
              <a:t> </a:t>
            </a:r>
          </a:p>
          <a:p>
            <a:r>
              <a:rPr lang="fr-CH" sz="2133" dirty="0" err="1"/>
              <a:t>smaller</a:t>
            </a:r>
            <a:r>
              <a:rPr lang="fr-CH" sz="2133" dirty="0"/>
              <a:t> and </a:t>
            </a:r>
            <a:r>
              <a:rPr lang="fr-CH" sz="2133" dirty="0" err="1"/>
              <a:t>smaller</a:t>
            </a:r>
            <a:r>
              <a:rPr lang="fr-CH" sz="2133" dirty="0"/>
              <a:t> </a:t>
            </a:r>
            <a:r>
              <a:rPr lang="fr-CH" sz="2133" dirty="0" err="1"/>
              <a:t>sweeps</a:t>
            </a:r>
            <a:r>
              <a:rPr lang="fr-CH" sz="2133" dirty="0"/>
              <a:t> – </a:t>
            </a:r>
            <a:r>
              <a:rPr lang="fr-CH" sz="2133" dirty="0" err="1"/>
              <a:t>work</a:t>
            </a:r>
            <a:r>
              <a:rPr lang="fr-CH" sz="2133" dirty="0"/>
              <a:t> in </a:t>
            </a:r>
            <a:r>
              <a:rPr lang="fr-CH" sz="2133" dirty="0" err="1"/>
              <a:t>progress</a:t>
            </a:r>
            <a:r>
              <a:rPr lang="fr-CH" sz="2133" dirty="0"/>
              <a:t>.  </a:t>
            </a:r>
            <a:r>
              <a:rPr lang="fr-CH" sz="2133" dirty="0" err="1"/>
              <a:t>see</a:t>
            </a:r>
            <a:r>
              <a:rPr lang="fr-CH" sz="2133" dirty="0"/>
              <a:t> </a:t>
            </a:r>
            <a:r>
              <a:rPr lang="fr-CH" sz="2133" i="1" dirty="0"/>
              <a:t>I. </a:t>
            </a:r>
            <a:r>
              <a:rPr lang="fr-CH" sz="2133" i="1" dirty="0" err="1"/>
              <a:t>Koop</a:t>
            </a:r>
            <a:r>
              <a:rPr lang="fr-CH" sz="2133" i="1" dirty="0"/>
              <a:t> </a:t>
            </a:r>
            <a:r>
              <a:rPr lang="fr-CH" sz="2133" dirty="0" err="1"/>
              <a:t>presentations</a:t>
            </a:r>
            <a:r>
              <a:rPr lang="fr-CH" sz="2133" dirty="0"/>
              <a:t> at FCC </a:t>
            </a:r>
            <a:r>
              <a:rPr lang="fr-CH" sz="2133" dirty="0" err="1"/>
              <a:t>weeks</a:t>
            </a:r>
            <a:r>
              <a:rPr lang="fr-CH" sz="2133" dirty="0"/>
              <a:t>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659" y="4287439"/>
            <a:ext cx="3805952" cy="256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95" y="4251819"/>
            <a:ext cx="4140460" cy="263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876421" y="1268762"/>
            <a:ext cx="685428" cy="492434"/>
          </a:xfrm>
          <a:prstGeom prst="rect">
            <a:avLst/>
          </a:prstGeom>
          <a:solidFill>
            <a:srgbClr val="FFC000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LEP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916317" y="4449114"/>
            <a:ext cx="1080280" cy="492434"/>
          </a:xfrm>
          <a:prstGeom prst="rect">
            <a:avLst/>
          </a:prstGeom>
          <a:solidFill>
            <a:srgbClr val="FFC000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FCC-W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55778" y="4389111"/>
            <a:ext cx="3965365" cy="8617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>
                <a:sym typeface="Wingdings" panose="05000000000000000000" pitchFamily="2" charset="2"/>
              </a:rPr>
              <a:t> F</a:t>
            </a:r>
            <a:r>
              <a:rPr lang="fr-CH" sz="2400" dirty="0"/>
              <a:t>ourier </a:t>
            </a:r>
            <a:r>
              <a:rPr lang="fr-CH" sz="2400" dirty="0" err="1"/>
              <a:t>analysis</a:t>
            </a:r>
            <a:r>
              <a:rPr lang="fr-CH" sz="2400" dirty="0"/>
              <a:t> shows the </a:t>
            </a:r>
          </a:p>
          <a:p>
            <a:r>
              <a:rPr lang="fr-CH" sz="2400" dirty="0" err="1"/>
              <a:t>side</a:t>
            </a:r>
            <a:r>
              <a:rPr lang="fr-CH" sz="2400" dirty="0"/>
              <a:t> band situation at W.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75887" y="5258234"/>
            <a:ext cx="2906933" cy="123109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First </a:t>
            </a:r>
            <a:r>
              <a:rPr lang="fr-CH" sz="2400" dirty="0" err="1"/>
              <a:t>attempt</a:t>
            </a:r>
            <a:r>
              <a:rPr lang="fr-CH" sz="2400" dirty="0"/>
              <a:t> at ‘LEP’ </a:t>
            </a:r>
          </a:p>
          <a:p>
            <a:r>
              <a:rPr lang="fr-CH" sz="2400" dirty="0"/>
              <a:t>multiple </a:t>
            </a:r>
            <a:r>
              <a:rPr lang="fr-CH" sz="2400" dirty="0" err="1"/>
              <a:t>sweep</a:t>
            </a:r>
            <a:r>
              <a:rPr lang="fr-CH" sz="2400" dirty="0"/>
              <a:t> </a:t>
            </a:r>
          </a:p>
          <a:p>
            <a:r>
              <a:rPr lang="fr-CH" sz="2400" dirty="0"/>
              <a:t>technique            </a:t>
            </a:r>
            <a:r>
              <a:rPr lang="fr-CH" sz="2400" dirty="0">
                <a:sym typeface="Wingdings" panose="05000000000000000000" pitchFamily="2" charset="2"/>
              </a:rPr>
              <a:t></a:t>
            </a:r>
            <a:endParaRPr lang="en-GB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435598" y="4808203"/>
            <a:ext cx="780087" cy="66677"/>
            <a:chOff x="5787135" y="1310896"/>
            <a:chExt cx="405045" cy="45719"/>
          </a:xfrm>
          <a:solidFill>
            <a:srgbClr val="0000FF"/>
          </a:solidFill>
        </p:grpSpPr>
        <p:cxnSp>
          <p:nvCxnSpPr>
            <p:cNvPr id="20" name="Straight Connector 19"/>
            <p:cNvCxnSpPr/>
            <p:nvPr/>
          </p:nvCxnSpPr>
          <p:spPr>
            <a:xfrm>
              <a:off x="5787135" y="1320902"/>
              <a:ext cx="405045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5967155" y="1310896"/>
              <a:ext cx="45719" cy="45719"/>
            </a:xfrm>
            <a:prstGeom prst="ellips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5334" y="4578808"/>
            <a:ext cx="2229569" cy="41042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1867" b="1" dirty="0" err="1">
                <a:solidFill>
                  <a:srgbClr val="0000FF"/>
                </a:solidFill>
              </a:rPr>
              <a:t>spectrometer</a:t>
            </a:r>
            <a:r>
              <a:rPr lang="fr-CH" sz="1867" b="1" dirty="0">
                <a:solidFill>
                  <a:srgbClr val="0000FF"/>
                </a:solidFill>
              </a:rPr>
              <a:t> </a:t>
            </a:r>
            <a:r>
              <a:rPr lang="fr-CH" sz="1867" b="1" dirty="0">
                <a:solidFill>
                  <a:srgbClr val="0000FF"/>
                </a:solidFill>
                <a:sym typeface="Symbol"/>
              </a:rPr>
              <a:t>1/s</a:t>
            </a:r>
            <a:endParaRPr lang="en-GB" sz="1867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2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083" y="194123"/>
            <a:ext cx="4858124" cy="366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71" y="502775"/>
            <a:ext cx="5101711" cy="336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6" r="3561"/>
          <a:stretch/>
        </p:blipFill>
        <p:spPr>
          <a:xfrm>
            <a:off x="26584" y="3863151"/>
            <a:ext cx="7680853" cy="29948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7441" y="3864956"/>
            <a:ext cx="4494985" cy="297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85221" y="-5749"/>
            <a:ext cx="3659897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/>
              <a:t>scan points for </a:t>
            </a:r>
            <a:r>
              <a:rPr lang="fr-CH" sz="2400" dirty="0" err="1"/>
              <a:t>m</a:t>
            </a:r>
            <a:r>
              <a:rPr lang="fr-CH" sz="2400" baseline="-25000" dirty="0" err="1"/>
              <a:t>Z</a:t>
            </a:r>
            <a:r>
              <a:rPr lang="fr-CH" sz="2400" dirty="0"/>
              <a:t>  and m</a:t>
            </a:r>
            <a:r>
              <a:rPr lang="fr-CH" sz="2400" baseline="-25000" dirty="0"/>
              <a:t>W</a:t>
            </a:r>
            <a:r>
              <a:rPr lang="fr-CH" sz="2400" dirty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551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16.03.2025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Blondel EW measurements and neutrinos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5574" y="137014"/>
            <a:ext cx="3634312" cy="492434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 err="1"/>
              <a:t>statistical</a:t>
            </a:r>
            <a:r>
              <a:rPr lang="fr-CH" sz="2400" dirty="0"/>
              <a:t> </a:t>
            </a:r>
            <a:r>
              <a:rPr lang="fr-CH" sz="2400" dirty="0" err="1"/>
              <a:t>precision</a:t>
            </a:r>
            <a:r>
              <a:rPr lang="fr-CH" sz="2400" dirty="0"/>
              <a:t> at the Z</a:t>
            </a:r>
            <a:endParaRPr lang="en-GB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283" y="608687"/>
            <a:ext cx="11829439" cy="45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5347" y="5169197"/>
            <a:ext cx="11701300" cy="16004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21912" tIns="60956" rIns="121912" bIns="60956" rtlCol="0">
            <a:spAutoFit/>
          </a:bodyPr>
          <a:lstStyle/>
          <a:p>
            <a:r>
              <a:rPr lang="en-US" sz="2400" dirty="0"/>
              <a:t>Three categories:</a:t>
            </a:r>
          </a:p>
          <a:p>
            <a:pPr marL="380962" indent="-380962">
              <a:buFont typeface="Arial" panose="020B0604020202020204" pitchFamily="34" charset="0"/>
              <a:buChar char="•"/>
            </a:pPr>
            <a:r>
              <a:rPr lang="en-US" sz="2400" b="1" dirty="0"/>
              <a:t>Abs</a:t>
            </a:r>
            <a:r>
              <a:rPr lang="en-US" sz="2400" dirty="0"/>
              <a:t>olute dominate for Z and W mass</a:t>
            </a:r>
          </a:p>
          <a:p>
            <a:pPr marL="380962" indent="-380962">
              <a:buFont typeface="Arial" panose="020B0604020202020204" pitchFamily="34" charset="0"/>
              <a:buChar char="•"/>
            </a:pPr>
            <a:r>
              <a:rPr lang="en-US" sz="2400" b="1" dirty="0" err="1"/>
              <a:t>ptp</a:t>
            </a:r>
            <a:r>
              <a:rPr lang="en-US" sz="2400" b="1" dirty="0"/>
              <a:t> </a:t>
            </a:r>
            <a:r>
              <a:rPr lang="en-US" sz="2400" dirty="0"/>
              <a:t>Point-to-point dominate for </a:t>
            </a:r>
            <a:r>
              <a:rPr lang="en-US" sz="2400" dirty="0">
                <a:sym typeface="Symbol"/>
              </a:rPr>
              <a:t></a:t>
            </a:r>
            <a:r>
              <a:rPr lang="en-US" sz="2400" baseline="-25000" dirty="0">
                <a:sym typeface="Symbol"/>
              </a:rPr>
              <a:t>Z</a:t>
            </a:r>
            <a:r>
              <a:rPr lang="en-US" sz="2400" dirty="0">
                <a:sym typeface="Symbol"/>
              </a:rPr>
              <a:t> &amp; A</a:t>
            </a:r>
            <a:r>
              <a:rPr lang="en-US" sz="2400" baseline="-25000" dirty="0">
                <a:sym typeface="Symbol"/>
              </a:rPr>
              <a:t>FB</a:t>
            </a:r>
            <a:r>
              <a:rPr lang="en-US" sz="2400" baseline="30000" dirty="0">
                <a:sym typeface="Symbol"/>
              </a:rPr>
              <a:t></a:t>
            </a:r>
            <a:r>
              <a:rPr lang="en-US" sz="2400" dirty="0">
                <a:sym typeface="Symbol"/>
              </a:rPr>
              <a:t> (peak and off-peak) </a:t>
            </a:r>
            <a:endParaRPr lang="en-US" sz="2400" baseline="30000" dirty="0"/>
          </a:p>
          <a:p>
            <a:pPr marL="380962" indent="-380962">
              <a:buFont typeface="Arial" panose="020B0604020202020204" pitchFamily="34" charset="0"/>
              <a:buChar char="•"/>
              <a:tabLst>
                <a:tab pos="4660434" algn="l"/>
              </a:tabLst>
            </a:pPr>
            <a:r>
              <a:rPr lang="en-US" sz="2400" dirty="0"/>
              <a:t>Due to </a:t>
            </a:r>
            <a:r>
              <a:rPr lang="en-US" sz="2400" b="1" dirty="0"/>
              <a:t>sampling</a:t>
            </a:r>
            <a:r>
              <a:rPr lang="en-US" sz="2400" dirty="0"/>
              <a:t> – turns out to be negligible for 1meast /(15 min= 1000s) </a:t>
            </a:r>
            <a:r>
              <a:rPr lang="en-US" sz="2400" dirty="0">
                <a:sym typeface="Wingdings" panose="05000000000000000000" pitchFamily="2" charset="2"/>
              </a:rPr>
              <a:t> 10</a:t>
            </a:r>
            <a:r>
              <a:rPr lang="en-US" sz="2400" baseline="30000" dirty="0">
                <a:sym typeface="Wingdings" panose="05000000000000000000" pitchFamily="2" charset="2"/>
              </a:rPr>
              <a:t>4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measts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3867613" y="4509120"/>
            <a:ext cx="5467377" cy="48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spcCol="0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9974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eaLnBrk="1" fontAlgn="auto" hangingPunct="1">
          <a:spcBef>
            <a:spcPts val="0"/>
          </a:spcBef>
          <a:spcAft>
            <a:spcPts val="0"/>
          </a:spcAft>
          <a:defRPr sz="2400" dirty="0" smtClean="0">
            <a:solidFill>
              <a:prstClr val="black"/>
            </a:solidFill>
            <a:latin typeface="Calibri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1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eaLnBrk="1" fontAlgn="auto" hangingPunct="1">
          <a:spcBef>
            <a:spcPts val="0"/>
          </a:spcBef>
          <a:spcAft>
            <a:spcPts val="0"/>
          </a:spcAft>
          <a:defRPr sz="2400" dirty="0" smtClean="0">
            <a:solidFill>
              <a:prstClr val="black"/>
            </a:solidFill>
            <a:latin typeface="Calibri"/>
          </a:defRPr>
        </a:defPPr>
      </a:lstStyle>
    </a:spDef>
  </a:objectDefaults>
  <a:extraClrSchemeLst/>
</a:theme>
</file>

<file path=ppt/theme/theme6.xml><?xml version="1.0" encoding="utf-8"?>
<a:theme xmlns:a="http://schemas.openxmlformats.org/drawingml/2006/main" name="7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16226</TotalTime>
  <Words>10605</Words>
  <Application>Microsoft Office PowerPoint</Application>
  <PresentationFormat>Widescreen</PresentationFormat>
  <Paragraphs>2079</Paragraphs>
  <Slides>136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136</vt:i4>
      </vt:variant>
    </vt:vector>
  </HeadingPairs>
  <TitlesOfParts>
    <vt:vector size="163" baseType="lpstr">
      <vt:lpstr>Arial</vt:lpstr>
      <vt:lpstr>ArialMT</vt:lpstr>
      <vt:lpstr>Calibri</vt:lpstr>
      <vt:lpstr>Calibri Light</vt:lpstr>
      <vt:lpstr>Cambria Math</vt:lpstr>
      <vt:lpstr>CambriaMath</vt:lpstr>
      <vt:lpstr>Comic Sans MS</vt:lpstr>
      <vt:lpstr>Corbel</vt:lpstr>
      <vt:lpstr>Corbel-Bold</vt:lpstr>
      <vt:lpstr>DejaVu Sans</vt:lpstr>
      <vt:lpstr>FG Deanna's Hand</vt:lpstr>
      <vt:lpstr>French Script MT</vt:lpstr>
      <vt:lpstr>Palatino</vt:lpstr>
      <vt:lpstr>Script MT Bold</vt:lpstr>
      <vt:lpstr>SegoeUISymbol</vt:lpstr>
      <vt:lpstr>Symbol</vt:lpstr>
      <vt:lpstr>SymbolMT</vt:lpstr>
      <vt:lpstr>Times New Roman</vt:lpstr>
      <vt:lpstr>Wingdings</vt:lpstr>
      <vt:lpstr>Wingdings-Regular</vt:lpstr>
      <vt:lpstr>Zapf Dingbats</vt:lpstr>
      <vt:lpstr>1_Office Theme</vt:lpstr>
      <vt:lpstr>10_Office Theme</vt:lpstr>
      <vt:lpstr>3_Office Theme</vt:lpstr>
      <vt:lpstr>Theme1</vt:lpstr>
      <vt:lpstr>11_Office Theme</vt:lpstr>
      <vt:lpstr>7_Content Slides - Deep 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FCC-ee at the intensity frontier</vt:lpstr>
      <vt:lpstr>FCC-ee at the intensity frontier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Alain Blondel</dc:creator>
  <cp:lastModifiedBy>Alain Blondel</cp:lastModifiedBy>
  <cp:revision>227</cp:revision>
  <dcterms:created xsi:type="dcterms:W3CDTF">2022-01-14T09:02:15Z</dcterms:created>
  <dcterms:modified xsi:type="dcterms:W3CDTF">2025-03-17T12:56:29Z</dcterms:modified>
</cp:coreProperties>
</file>