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5"/>
  </p:notesMasterIdLst>
  <p:handoutMasterIdLst>
    <p:handoutMasterId r:id="rId26"/>
  </p:handoutMasterIdLst>
  <p:sldIdLst>
    <p:sldId id="309" r:id="rId6"/>
    <p:sldId id="375" r:id="rId7"/>
    <p:sldId id="395" r:id="rId8"/>
    <p:sldId id="378" r:id="rId9"/>
    <p:sldId id="381" r:id="rId10"/>
    <p:sldId id="382" r:id="rId11"/>
    <p:sldId id="397" r:id="rId12"/>
    <p:sldId id="391" r:id="rId13"/>
    <p:sldId id="388" r:id="rId14"/>
    <p:sldId id="383" r:id="rId15"/>
    <p:sldId id="384" r:id="rId16"/>
    <p:sldId id="393" r:id="rId17"/>
    <p:sldId id="387" r:id="rId18"/>
    <p:sldId id="389" r:id="rId19"/>
    <p:sldId id="385" r:id="rId20"/>
    <p:sldId id="386" r:id="rId21"/>
    <p:sldId id="394" r:id="rId22"/>
    <p:sldId id="390" r:id="rId23"/>
    <p:sldId id="392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19"/>
    <a:srgbClr val="ED7013"/>
    <a:srgbClr val="000000"/>
    <a:srgbClr val="3E4A83"/>
    <a:srgbClr val="BD987A"/>
    <a:srgbClr val="A558A0"/>
    <a:srgbClr val="993D3F"/>
    <a:srgbClr val="E18B76"/>
    <a:srgbClr val="D18B8B"/>
    <a:srgbClr val="009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93963" autoAdjust="0"/>
  </p:normalViewPr>
  <p:slideViewPr>
    <p:cSldViewPr snapToGrid="0">
      <p:cViewPr varScale="1">
        <p:scale>
          <a:sx n="65" d="100"/>
          <a:sy n="65" d="100"/>
        </p:scale>
        <p:origin x="608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4B585B-84A8-4A8D-BF45-84489B7E2512}" type="doc">
      <dgm:prSet loTypeId="urn:microsoft.com/office/officeart/2005/8/layout/process1" loCatId="process" qsTypeId="urn:microsoft.com/office/officeart/2005/8/quickstyle/simple1" qsCatId="simple" csTypeId="urn:microsoft.com/office/officeart/2005/8/colors/accent0_2" csCatId="mainScheme" phldr="1"/>
      <dgm:spPr/>
    </dgm:pt>
    <dgm:pt modelId="{8BD9A3B8-FD23-43F5-8F05-75616FA818B3}">
      <dgm:prSet phldrT="[Texte]" custT="1"/>
      <dgm:spPr/>
      <dgm:t>
        <a:bodyPr/>
        <a:lstStyle/>
        <a:p>
          <a:r>
            <a:rPr lang="fr-FR" sz="1400" b="1" dirty="0" err="1" smtClean="0"/>
            <a:t>Paths</a:t>
          </a:r>
          <a:r>
            <a:rPr lang="fr-FR" sz="1400" b="1" dirty="0" smtClean="0"/>
            <a:t> </a:t>
          </a:r>
          <a:r>
            <a:rPr lang="fr-FR" sz="1400" b="1" dirty="0" err="1" smtClean="0"/>
            <a:t>programming</a:t>
          </a:r>
          <a:endParaRPr lang="fr-FR" sz="1400" b="1" dirty="0"/>
        </a:p>
      </dgm:t>
    </dgm:pt>
    <dgm:pt modelId="{75D5725D-752F-43F6-9D4A-FF9F173BA692}" type="parTrans" cxnId="{9F997A1F-0D76-49C8-A852-FC3189675DAF}">
      <dgm:prSet/>
      <dgm:spPr/>
      <dgm:t>
        <a:bodyPr/>
        <a:lstStyle/>
        <a:p>
          <a:endParaRPr lang="fr-FR"/>
        </a:p>
      </dgm:t>
    </dgm:pt>
    <dgm:pt modelId="{2E528EEE-0090-4505-A951-CCF1AC5E3A66}" type="sibTrans" cxnId="{9F997A1F-0D76-49C8-A852-FC3189675DAF}">
      <dgm:prSet/>
      <dgm:spPr/>
      <dgm:t>
        <a:bodyPr/>
        <a:lstStyle/>
        <a:p>
          <a:endParaRPr lang="fr-FR"/>
        </a:p>
      </dgm:t>
    </dgm:pt>
    <dgm:pt modelId="{5C748080-D0BA-480A-8D27-A70653A651DB}">
      <dgm:prSet phldrT="[Texte]" custT="1"/>
      <dgm:spPr/>
      <dgm:t>
        <a:bodyPr/>
        <a:lstStyle/>
        <a:p>
          <a:r>
            <a:rPr lang="fr-FR" sz="1400" b="1" dirty="0" smtClean="0"/>
            <a:t>Vision-</a:t>
          </a:r>
          <a:r>
            <a:rPr lang="fr-FR" sz="1400" b="1" dirty="0" err="1" smtClean="0"/>
            <a:t>based</a:t>
          </a:r>
          <a:r>
            <a:rPr lang="fr-FR" sz="1400" b="1" dirty="0" smtClean="0"/>
            <a:t> </a:t>
          </a:r>
          <a:r>
            <a:rPr lang="fr-FR" sz="1400" b="1" dirty="0" err="1" smtClean="0"/>
            <a:t>localization</a:t>
          </a:r>
          <a:endParaRPr lang="fr-FR" sz="1400" b="1" dirty="0"/>
        </a:p>
      </dgm:t>
    </dgm:pt>
    <dgm:pt modelId="{4C385147-8758-4CDE-9CB0-A0CEF0634FA9}" type="parTrans" cxnId="{B9DE4B45-A94B-4EBB-972B-B323452F33EA}">
      <dgm:prSet/>
      <dgm:spPr/>
      <dgm:t>
        <a:bodyPr/>
        <a:lstStyle/>
        <a:p>
          <a:endParaRPr lang="fr-FR"/>
        </a:p>
      </dgm:t>
    </dgm:pt>
    <dgm:pt modelId="{408CCF7F-3F74-4F45-B049-83999EF8BD4A}" type="sibTrans" cxnId="{B9DE4B45-A94B-4EBB-972B-B323452F33EA}">
      <dgm:prSet/>
      <dgm:spPr/>
      <dgm:t>
        <a:bodyPr/>
        <a:lstStyle/>
        <a:p>
          <a:endParaRPr lang="fr-FR"/>
        </a:p>
      </dgm:t>
    </dgm:pt>
    <dgm:pt modelId="{F31E7A52-D4FE-4563-9116-C65808323327}">
      <dgm:prSet phldrT="[Texte]" custT="1"/>
      <dgm:spPr/>
      <dgm:t>
        <a:bodyPr/>
        <a:lstStyle/>
        <a:p>
          <a:r>
            <a:rPr lang="fr-FR" sz="1400" b="1" dirty="0" err="1" smtClean="0"/>
            <a:t>Paths</a:t>
          </a:r>
          <a:r>
            <a:rPr lang="fr-FR" sz="1400" b="1" dirty="0" smtClean="0"/>
            <a:t> adaptation</a:t>
          </a:r>
          <a:endParaRPr lang="fr-FR" sz="1400" b="1" dirty="0"/>
        </a:p>
      </dgm:t>
    </dgm:pt>
    <dgm:pt modelId="{9F50F941-3FFE-448D-807C-AFD66B072069}" type="parTrans" cxnId="{D9EEDD07-BBAA-4F41-9B70-36A7B9EC56CD}">
      <dgm:prSet/>
      <dgm:spPr/>
      <dgm:t>
        <a:bodyPr/>
        <a:lstStyle/>
        <a:p>
          <a:endParaRPr lang="fr-FR"/>
        </a:p>
      </dgm:t>
    </dgm:pt>
    <dgm:pt modelId="{6FF1DBAC-1D87-46D8-8BC4-0C1FE5B78C60}" type="sibTrans" cxnId="{D9EEDD07-BBAA-4F41-9B70-36A7B9EC56CD}">
      <dgm:prSet/>
      <dgm:spPr/>
      <dgm:t>
        <a:bodyPr/>
        <a:lstStyle/>
        <a:p>
          <a:endParaRPr lang="fr-FR"/>
        </a:p>
      </dgm:t>
    </dgm:pt>
    <dgm:pt modelId="{A7799A8E-287D-4661-866F-C88B60ED5533}">
      <dgm:prSet phldrT="[Texte]" custT="1"/>
      <dgm:spPr/>
      <dgm:t>
        <a:bodyPr/>
        <a:lstStyle/>
        <a:p>
          <a:r>
            <a:rPr lang="fr-FR" sz="1400" b="1" dirty="0" smtClean="0"/>
            <a:t>Cobot actions (</a:t>
          </a:r>
          <a:r>
            <a:rPr lang="fr-FR" sz="1400" b="1" dirty="0" err="1" smtClean="0"/>
            <a:t>Cleaning</a:t>
          </a:r>
          <a:r>
            <a:rPr lang="fr-FR" sz="1400" b="1" dirty="0" smtClean="0"/>
            <a:t>/handling/</a:t>
          </a:r>
          <a:r>
            <a:rPr lang="fr-FR" sz="1400" b="1" dirty="0" err="1" smtClean="0"/>
            <a:t>assembly</a:t>
          </a:r>
          <a:r>
            <a:rPr lang="fr-FR" sz="1400" b="1" dirty="0" smtClean="0"/>
            <a:t>...)</a:t>
          </a:r>
          <a:endParaRPr lang="fr-FR" sz="1400" b="1" dirty="0"/>
        </a:p>
      </dgm:t>
    </dgm:pt>
    <dgm:pt modelId="{8D3576C6-03F4-4129-ABD3-187B8B0BD8B6}" type="parTrans" cxnId="{E8978A95-AAE7-47F4-8E9A-09ED1633FB07}">
      <dgm:prSet/>
      <dgm:spPr/>
      <dgm:t>
        <a:bodyPr/>
        <a:lstStyle/>
        <a:p>
          <a:endParaRPr lang="fr-FR"/>
        </a:p>
      </dgm:t>
    </dgm:pt>
    <dgm:pt modelId="{AB7C0D57-B5E1-4C5A-B62B-79495968E026}" type="sibTrans" cxnId="{E8978A95-AAE7-47F4-8E9A-09ED1633FB07}">
      <dgm:prSet/>
      <dgm:spPr/>
      <dgm:t>
        <a:bodyPr/>
        <a:lstStyle/>
        <a:p>
          <a:endParaRPr lang="fr-FR"/>
        </a:p>
      </dgm:t>
    </dgm:pt>
    <dgm:pt modelId="{FD4F0E59-FC9A-4A4D-9081-71E27C5E9DE6}" type="pres">
      <dgm:prSet presAssocID="{6D4B585B-84A8-4A8D-BF45-84489B7E2512}" presName="Name0" presStyleCnt="0">
        <dgm:presLayoutVars>
          <dgm:dir/>
          <dgm:resizeHandles val="exact"/>
        </dgm:presLayoutVars>
      </dgm:prSet>
      <dgm:spPr/>
    </dgm:pt>
    <dgm:pt modelId="{30714CCA-4E0B-4FEE-B584-AA3A0AF325CB}" type="pres">
      <dgm:prSet presAssocID="{8BD9A3B8-FD23-43F5-8F05-75616FA818B3}" presName="node" presStyleLbl="node1" presStyleIdx="0" presStyleCnt="4" custScaleX="47538" custScaleY="4416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23769AB-E4C3-4A1C-8EE8-0EE93DF7268B}" type="pres">
      <dgm:prSet presAssocID="{2E528EEE-0090-4505-A951-CCF1AC5E3A66}" presName="sibTrans" presStyleLbl="sibTrans2D1" presStyleIdx="0" presStyleCnt="3"/>
      <dgm:spPr/>
      <dgm:t>
        <a:bodyPr/>
        <a:lstStyle/>
        <a:p>
          <a:endParaRPr lang="fr-FR"/>
        </a:p>
      </dgm:t>
    </dgm:pt>
    <dgm:pt modelId="{9020B8B9-CE1B-4C1A-AF2C-243742749F7B}" type="pres">
      <dgm:prSet presAssocID="{2E528EEE-0090-4505-A951-CCF1AC5E3A66}" presName="connectorText" presStyleLbl="sibTrans2D1" presStyleIdx="0" presStyleCnt="3"/>
      <dgm:spPr/>
      <dgm:t>
        <a:bodyPr/>
        <a:lstStyle/>
        <a:p>
          <a:endParaRPr lang="fr-FR"/>
        </a:p>
      </dgm:t>
    </dgm:pt>
    <dgm:pt modelId="{6D59621A-9183-4884-BA30-FBB9B92B174E}" type="pres">
      <dgm:prSet presAssocID="{5C748080-D0BA-480A-8D27-A70653A651DB}" presName="node" presStyleLbl="node1" presStyleIdx="1" presStyleCnt="4" custScaleX="47538" custScaleY="4416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C9DBA41-F0FA-458B-8CD2-E17F254F003F}" type="pres">
      <dgm:prSet presAssocID="{408CCF7F-3F74-4F45-B049-83999EF8BD4A}" presName="sibTrans" presStyleLbl="sibTrans2D1" presStyleIdx="1" presStyleCnt="3"/>
      <dgm:spPr/>
      <dgm:t>
        <a:bodyPr/>
        <a:lstStyle/>
        <a:p>
          <a:endParaRPr lang="fr-FR"/>
        </a:p>
      </dgm:t>
    </dgm:pt>
    <dgm:pt modelId="{CE922ED3-8078-4F80-A184-B66102C4C9B2}" type="pres">
      <dgm:prSet presAssocID="{408CCF7F-3F74-4F45-B049-83999EF8BD4A}" presName="connectorText" presStyleLbl="sibTrans2D1" presStyleIdx="1" presStyleCnt="3"/>
      <dgm:spPr/>
      <dgm:t>
        <a:bodyPr/>
        <a:lstStyle/>
        <a:p>
          <a:endParaRPr lang="fr-FR"/>
        </a:p>
      </dgm:t>
    </dgm:pt>
    <dgm:pt modelId="{BEF4CF39-5CEB-4219-BAB3-10737C42AA0F}" type="pres">
      <dgm:prSet presAssocID="{F31E7A52-D4FE-4563-9116-C65808323327}" presName="node" presStyleLbl="node1" presStyleIdx="2" presStyleCnt="4" custScaleX="47538" custScaleY="4416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51A37AE-6B6F-4B7B-8A64-278628284BEF}" type="pres">
      <dgm:prSet presAssocID="{6FF1DBAC-1D87-46D8-8BC4-0C1FE5B78C60}" presName="sibTrans" presStyleLbl="sibTrans2D1" presStyleIdx="2" presStyleCnt="3" custAng="9898" custLinFactNeighborX="-1381" custLinFactNeighborY="-3901"/>
      <dgm:spPr/>
      <dgm:t>
        <a:bodyPr/>
        <a:lstStyle/>
        <a:p>
          <a:endParaRPr lang="fr-FR"/>
        </a:p>
      </dgm:t>
    </dgm:pt>
    <dgm:pt modelId="{6A9A890F-795C-4670-B510-DABC84EF0CC4}" type="pres">
      <dgm:prSet presAssocID="{6FF1DBAC-1D87-46D8-8BC4-0C1FE5B78C60}" presName="connectorText" presStyleLbl="sibTrans2D1" presStyleIdx="2" presStyleCnt="3"/>
      <dgm:spPr/>
      <dgm:t>
        <a:bodyPr/>
        <a:lstStyle/>
        <a:p>
          <a:endParaRPr lang="fr-FR"/>
        </a:p>
      </dgm:t>
    </dgm:pt>
    <dgm:pt modelId="{E61E349F-7D30-41E3-B76B-AA9042B43609}" type="pres">
      <dgm:prSet presAssocID="{A7799A8E-287D-4661-866F-C88B60ED5533}" presName="node" presStyleLbl="node1" presStyleIdx="3" presStyleCnt="4" custScaleX="49529" custScaleY="44161" custLinFactNeighborX="-8899" custLinFactNeighborY="-40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0C9A8DB-B94A-4051-A7F5-1811830C7509}" type="presOf" srcId="{6FF1DBAC-1D87-46D8-8BC4-0C1FE5B78C60}" destId="{6A9A890F-795C-4670-B510-DABC84EF0CC4}" srcOrd="1" destOrd="0" presId="urn:microsoft.com/office/officeart/2005/8/layout/process1"/>
    <dgm:cxn modelId="{BF753637-CE31-4C81-B5C7-F098458F915D}" type="presOf" srcId="{6FF1DBAC-1D87-46D8-8BC4-0C1FE5B78C60}" destId="{851A37AE-6B6F-4B7B-8A64-278628284BEF}" srcOrd="0" destOrd="0" presId="urn:microsoft.com/office/officeart/2005/8/layout/process1"/>
    <dgm:cxn modelId="{2C570FDA-F834-4BCD-AD24-9CF67E4CFCC0}" type="presOf" srcId="{5C748080-D0BA-480A-8D27-A70653A651DB}" destId="{6D59621A-9183-4884-BA30-FBB9B92B174E}" srcOrd="0" destOrd="0" presId="urn:microsoft.com/office/officeart/2005/8/layout/process1"/>
    <dgm:cxn modelId="{B9DE4B45-A94B-4EBB-972B-B323452F33EA}" srcId="{6D4B585B-84A8-4A8D-BF45-84489B7E2512}" destId="{5C748080-D0BA-480A-8D27-A70653A651DB}" srcOrd="1" destOrd="0" parTransId="{4C385147-8758-4CDE-9CB0-A0CEF0634FA9}" sibTransId="{408CCF7F-3F74-4F45-B049-83999EF8BD4A}"/>
    <dgm:cxn modelId="{164F8BCD-984D-49B3-BEDF-E53E5263A6E1}" type="presOf" srcId="{408CCF7F-3F74-4F45-B049-83999EF8BD4A}" destId="{6C9DBA41-F0FA-458B-8CD2-E17F254F003F}" srcOrd="0" destOrd="0" presId="urn:microsoft.com/office/officeart/2005/8/layout/process1"/>
    <dgm:cxn modelId="{84470349-FCDF-4FDF-AF13-37B4E3ADB4B4}" type="presOf" srcId="{F31E7A52-D4FE-4563-9116-C65808323327}" destId="{BEF4CF39-5CEB-4219-BAB3-10737C42AA0F}" srcOrd="0" destOrd="0" presId="urn:microsoft.com/office/officeart/2005/8/layout/process1"/>
    <dgm:cxn modelId="{52111791-C5BF-47A0-9C4D-6E423B55C271}" type="presOf" srcId="{2E528EEE-0090-4505-A951-CCF1AC5E3A66}" destId="{E23769AB-E4C3-4A1C-8EE8-0EE93DF7268B}" srcOrd="0" destOrd="0" presId="urn:microsoft.com/office/officeart/2005/8/layout/process1"/>
    <dgm:cxn modelId="{D9EEDD07-BBAA-4F41-9B70-36A7B9EC56CD}" srcId="{6D4B585B-84A8-4A8D-BF45-84489B7E2512}" destId="{F31E7A52-D4FE-4563-9116-C65808323327}" srcOrd="2" destOrd="0" parTransId="{9F50F941-3FFE-448D-807C-AFD66B072069}" sibTransId="{6FF1DBAC-1D87-46D8-8BC4-0C1FE5B78C60}"/>
    <dgm:cxn modelId="{9F997A1F-0D76-49C8-A852-FC3189675DAF}" srcId="{6D4B585B-84A8-4A8D-BF45-84489B7E2512}" destId="{8BD9A3B8-FD23-43F5-8F05-75616FA818B3}" srcOrd="0" destOrd="0" parTransId="{75D5725D-752F-43F6-9D4A-FF9F173BA692}" sibTransId="{2E528EEE-0090-4505-A951-CCF1AC5E3A66}"/>
    <dgm:cxn modelId="{048C4E04-8EF8-4E6A-A3EC-A00CBF8E259D}" type="presOf" srcId="{A7799A8E-287D-4661-866F-C88B60ED5533}" destId="{E61E349F-7D30-41E3-B76B-AA9042B43609}" srcOrd="0" destOrd="0" presId="urn:microsoft.com/office/officeart/2005/8/layout/process1"/>
    <dgm:cxn modelId="{70AFE580-4BA5-4751-99E6-1A022EF68BDC}" type="presOf" srcId="{8BD9A3B8-FD23-43F5-8F05-75616FA818B3}" destId="{30714CCA-4E0B-4FEE-B584-AA3A0AF325CB}" srcOrd="0" destOrd="0" presId="urn:microsoft.com/office/officeart/2005/8/layout/process1"/>
    <dgm:cxn modelId="{ECF64B38-FA6E-49CB-9DD3-7E9DD12A8CA5}" type="presOf" srcId="{2E528EEE-0090-4505-A951-CCF1AC5E3A66}" destId="{9020B8B9-CE1B-4C1A-AF2C-243742749F7B}" srcOrd="1" destOrd="0" presId="urn:microsoft.com/office/officeart/2005/8/layout/process1"/>
    <dgm:cxn modelId="{60B11487-9856-48C4-856F-6ADFC458B763}" type="presOf" srcId="{6D4B585B-84A8-4A8D-BF45-84489B7E2512}" destId="{FD4F0E59-FC9A-4A4D-9081-71E27C5E9DE6}" srcOrd="0" destOrd="0" presId="urn:microsoft.com/office/officeart/2005/8/layout/process1"/>
    <dgm:cxn modelId="{8D0D1ADC-2910-4928-A426-721C8DF34712}" type="presOf" srcId="{408CCF7F-3F74-4F45-B049-83999EF8BD4A}" destId="{CE922ED3-8078-4F80-A184-B66102C4C9B2}" srcOrd="1" destOrd="0" presId="urn:microsoft.com/office/officeart/2005/8/layout/process1"/>
    <dgm:cxn modelId="{E8978A95-AAE7-47F4-8E9A-09ED1633FB07}" srcId="{6D4B585B-84A8-4A8D-BF45-84489B7E2512}" destId="{A7799A8E-287D-4661-866F-C88B60ED5533}" srcOrd="3" destOrd="0" parTransId="{8D3576C6-03F4-4129-ABD3-187B8B0BD8B6}" sibTransId="{AB7C0D57-B5E1-4C5A-B62B-79495968E026}"/>
    <dgm:cxn modelId="{F62E4E30-A7D9-471F-BB61-AEC40AA9DF53}" type="presParOf" srcId="{FD4F0E59-FC9A-4A4D-9081-71E27C5E9DE6}" destId="{30714CCA-4E0B-4FEE-B584-AA3A0AF325CB}" srcOrd="0" destOrd="0" presId="urn:microsoft.com/office/officeart/2005/8/layout/process1"/>
    <dgm:cxn modelId="{54E270BD-7696-45E4-9D30-289C406E015A}" type="presParOf" srcId="{FD4F0E59-FC9A-4A4D-9081-71E27C5E9DE6}" destId="{E23769AB-E4C3-4A1C-8EE8-0EE93DF7268B}" srcOrd="1" destOrd="0" presId="urn:microsoft.com/office/officeart/2005/8/layout/process1"/>
    <dgm:cxn modelId="{1DB64FD7-1143-455F-B36B-EB9E697FE703}" type="presParOf" srcId="{E23769AB-E4C3-4A1C-8EE8-0EE93DF7268B}" destId="{9020B8B9-CE1B-4C1A-AF2C-243742749F7B}" srcOrd="0" destOrd="0" presId="urn:microsoft.com/office/officeart/2005/8/layout/process1"/>
    <dgm:cxn modelId="{14BADBA8-2661-4A7C-89B3-3FE3784C4926}" type="presParOf" srcId="{FD4F0E59-FC9A-4A4D-9081-71E27C5E9DE6}" destId="{6D59621A-9183-4884-BA30-FBB9B92B174E}" srcOrd="2" destOrd="0" presId="urn:microsoft.com/office/officeart/2005/8/layout/process1"/>
    <dgm:cxn modelId="{EEFA58C0-12A1-44C6-BEDB-3EC68541B6E4}" type="presParOf" srcId="{FD4F0E59-FC9A-4A4D-9081-71E27C5E9DE6}" destId="{6C9DBA41-F0FA-458B-8CD2-E17F254F003F}" srcOrd="3" destOrd="0" presId="urn:microsoft.com/office/officeart/2005/8/layout/process1"/>
    <dgm:cxn modelId="{2CCE5B17-4F43-4EE5-B950-B94E9D674D1C}" type="presParOf" srcId="{6C9DBA41-F0FA-458B-8CD2-E17F254F003F}" destId="{CE922ED3-8078-4F80-A184-B66102C4C9B2}" srcOrd="0" destOrd="0" presId="urn:microsoft.com/office/officeart/2005/8/layout/process1"/>
    <dgm:cxn modelId="{CBE7528D-7F19-437D-9889-C51594DB4AC7}" type="presParOf" srcId="{FD4F0E59-FC9A-4A4D-9081-71E27C5E9DE6}" destId="{BEF4CF39-5CEB-4219-BAB3-10737C42AA0F}" srcOrd="4" destOrd="0" presId="urn:microsoft.com/office/officeart/2005/8/layout/process1"/>
    <dgm:cxn modelId="{F6EF1F7A-6A07-41F9-853C-3251FDC90F6E}" type="presParOf" srcId="{FD4F0E59-FC9A-4A4D-9081-71E27C5E9DE6}" destId="{851A37AE-6B6F-4B7B-8A64-278628284BEF}" srcOrd="5" destOrd="0" presId="urn:microsoft.com/office/officeart/2005/8/layout/process1"/>
    <dgm:cxn modelId="{39D2E652-58CB-470D-87D2-77CEDE21F290}" type="presParOf" srcId="{851A37AE-6B6F-4B7B-8A64-278628284BEF}" destId="{6A9A890F-795C-4670-B510-DABC84EF0CC4}" srcOrd="0" destOrd="0" presId="urn:microsoft.com/office/officeart/2005/8/layout/process1"/>
    <dgm:cxn modelId="{122386B6-646F-4B3E-BF09-7E7F9FFA319F}" type="presParOf" srcId="{FD4F0E59-FC9A-4A4D-9081-71E27C5E9DE6}" destId="{E61E349F-7D30-41E3-B76B-AA9042B4360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714CCA-4E0B-4FEE-B584-AA3A0AF325CB}">
      <dsp:nvSpPr>
        <dsp:cNvPr id="0" name=""/>
        <dsp:cNvSpPr/>
      </dsp:nvSpPr>
      <dsp:spPr>
        <a:xfrm>
          <a:off x="6514" y="602271"/>
          <a:ext cx="1733613" cy="9662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err="1" smtClean="0"/>
            <a:t>Paths</a:t>
          </a:r>
          <a:r>
            <a:rPr lang="fr-FR" sz="1400" b="1" kern="1200" dirty="0" smtClean="0"/>
            <a:t> </a:t>
          </a:r>
          <a:r>
            <a:rPr lang="fr-FR" sz="1400" b="1" kern="1200" dirty="0" err="1" smtClean="0"/>
            <a:t>programming</a:t>
          </a:r>
          <a:endParaRPr lang="fr-FR" sz="1400" b="1" kern="1200" dirty="0"/>
        </a:p>
      </dsp:txBody>
      <dsp:txXfrm>
        <a:off x="34815" y="630572"/>
        <a:ext cx="1677011" cy="909674"/>
      </dsp:txXfrm>
    </dsp:sp>
    <dsp:sp modelId="{E23769AB-E4C3-4A1C-8EE8-0EE93DF7268B}">
      <dsp:nvSpPr>
        <dsp:cNvPr id="0" name=""/>
        <dsp:cNvSpPr/>
      </dsp:nvSpPr>
      <dsp:spPr>
        <a:xfrm>
          <a:off x="2104808" y="633206"/>
          <a:ext cx="773120" cy="90440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100" kern="1200"/>
        </a:p>
      </dsp:txBody>
      <dsp:txXfrm>
        <a:off x="2104808" y="814087"/>
        <a:ext cx="541184" cy="542643"/>
      </dsp:txXfrm>
    </dsp:sp>
    <dsp:sp modelId="{6D59621A-9183-4884-BA30-FBB9B92B174E}">
      <dsp:nvSpPr>
        <dsp:cNvPr id="0" name=""/>
        <dsp:cNvSpPr/>
      </dsp:nvSpPr>
      <dsp:spPr>
        <a:xfrm>
          <a:off x="3198846" y="602271"/>
          <a:ext cx="1733613" cy="9662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/>
            <a:t>Vision-</a:t>
          </a:r>
          <a:r>
            <a:rPr lang="fr-FR" sz="1400" b="1" kern="1200" dirty="0" err="1" smtClean="0"/>
            <a:t>based</a:t>
          </a:r>
          <a:r>
            <a:rPr lang="fr-FR" sz="1400" b="1" kern="1200" dirty="0" smtClean="0"/>
            <a:t> </a:t>
          </a:r>
          <a:r>
            <a:rPr lang="fr-FR" sz="1400" b="1" kern="1200" dirty="0" err="1" smtClean="0"/>
            <a:t>localization</a:t>
          </a:r>
          <a:endParaRPr lang="fr-FR" sz="1400" b="1" kern="1200" dirty="0"/>
        </a:p>
      </dsp:txBody>
      <dsp:txXfrm>
        <a:off x="3227147" y="630572"/>
        <a:ext cx="1677011" cy="909674"/>
      </dsp:txXfrm>
    </dsp:sp>
    <dsp:sp modelId="{6C9DBA41-F0FA-458B-8CD2-E17F254F003F}">
      <dsp:nvSpPr>
        <dsp:cNvPr id="0" name=""/>
        <dsp:cNvSpPr/>
      </dsp:nvSpPr>
      <dsp:spPr>
        <a:xfrm>
          <a:off x="5297139" y="633206"/>
          <a:ext cx="773120" cy="90440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100" kern="1200"/>
        </a:p>
      </dsp:txBody>
      <dsp:txXfrm>
        <a:off x="5297139" y="814087"/>
        <a:ext cx="541184" cy="542643"/>
      </dsp:txXfrm>
    </dsp:sp>
    <dsp:sp modelId="{BEF4CF39-5CEB-4219-BAB3-10737C42AA0F}">
      <dsp:nvSpPr>
        <dsp:cNvPr id="0" name=""/>
        <dsp:cNvSpPr/>
      </dsp:nvSpPr>
      <dsp:spPr>
        <a:xfrm>
          <a:off x="6391178" y="602271"/>
          <a:ext cx="1733613" cy="9662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err="1" smtClean="0"/>
            <a:t>Paths</a:t>
          </a:r>
          <a:r>
            <a:rPr lang="fr-FR" sz="1400" b="1" kern="1200" dirty="0" smtClean="0"/>
            <a:t> adaptation</a:t>
          </a:r>
          <a:endParaRPr lang="fr-FR" sz="1400" b="1" kern="1200" dirty="0"/>
        </a:p>
      </dsp:txBody>
      <dsp:txXfrm>
        <a:off x="6419479" y="630572"/>
        <a:ext cx="1677011" cy="909674"/>
      </dsp:txXfrm>
    </dsp:sp>
    <dsp:sp modelId="{851A37AE-6B6F-4B7B-8A64-278628284BEF}">
      <dsp:nvSpPr>
        <dsp:cNvPr id="0" name=""/>
        <dsp:cNvSpPr/>
      </dsp:nvSpPr>
      <dsp:spPr>
        <a:xfrm rot="116">
          <a:off x="8447290" y="593511"/>
          <a:ext cx="704323" cy="90440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100" kern="1200"/>
        </a:p>
      </dsp:txBody>
      <dsp:txXfrm>
        <a:off x="8447290" y="774388"/>
        <a:ext cx="493026" cy="542643"/>
      </dsp:txXfrm>
    </dsp:sp>
    <dsp:sp modelId="{E61E349F-7D30-41E3-B76B-AA9042B43609}">
      <dsp:nvSpPr>
        <dsp:cNvPr id="0" name=""/>
        <dsp:cNvSpPr/>
      </dsp:nvSpPr>
      <dsp:spPr>
        <a:xfrm>
          <a:off x="9453698" y="593453"/>
          <a:ext cx="1806221" cy="9662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/>
            <a:t>Cobot actions (</a:t>
          </a:r>
          <a:r>
            <a:rPr lang="fr-FR" sz="1400" b="1" kern="1200" dirty="0" err="1" smtClean="0"/>
            <a:t>Cleaning</a:t>
          </a:r>
          <a:r>
            <a:rPr lang="fr-FR" sz="1400" b="1" kern="1200" dirty="0" smtClean="0"/>
            <a:t>/handling/</a:t>
          </a:r>
          <a:r>
            <a:rPr lang="fr-FR" sz="1400" b="1" kern="1200" dirty="0" err="1" smtClean="0"/>
            <a:t>assembly</a:t>
          </a:r>
          <a:r>
            <a:rPr lang="fr-FR" sz="1400" b="1" kern="1200" dirty="0" smtClean="0"/>
            <a:t>...)</a:t>
          </a:r>
          <a:endParaRPr lang="fr-FR" sz="1400" b="1" kern="1200" dirty="0"/>
        </a:p>
      </dsp:txBody>
      <dsp:txXfrm>
        <a:off x="9481999" y="621754"/>
        <a:ext cx="1749619" cy="909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16/05/2025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16/05/2025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4497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049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8085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812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1868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353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419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319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0566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381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963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483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503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6286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40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237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333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3805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083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27/03/2023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27/03/2023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27/03/2023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27/03/2023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27/03/2023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49" y="741231"/>
            <a:ext cx="4029633" cy="17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27/03/2023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07/10/2024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 smtClean="0"/>
              <a:t>07/10/2024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27/03/2023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07/10/2024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Robotisation</a:t>
            </a:r>
            <a:r>
              <a:rPr lang="en-US" dirty="0" smtClean="0"/>
              <a:t> of cavity string assembly at CEA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5" r:id="rId36"/>
    <p:sldLayoutId id="2147483694" r:id="rId37"/>
    <p:sldLayoutId id="2147483668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media" Target="../media/media2.mp4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2.tiff"/><Relationship Id="rId4" Type="http://schemas.openxmlformats.org/officeDocument/2006/relationships/video" Target="../media/media2.mp4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tiff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2.tiff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5" Type="http://schemas.openxmlformats.org/officeDocument/2006/relationships/image" Target="../media/image23.png"/><Relationship Id="rId10" Type="http://schemas.microsoft.com/office/2007/relationships/diagramDrawing" Target="../diagrams/drawing1.xml"/><Relationship Id="rId4" Type="http://schemas.openxmlformats.org/officeDocument/2006/relationships/image" Target="../media/image17.pn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tif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EC09EAA1-3B49-B5DB-9EA2-DEA2331CC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978" y="2646748"/>
            <a:ext cx="5294312" cy="1587501"/>
          </a:xfrm>
        </p:spPr>
        <p:txBody>
          <a:bodyPr/>
          <a:lstStyle/>
          <a:p>
            <a:r>
              <a:rPr lang="fr-FR" dirty="0" smtClean="0"/>
              <a:t>Robotisation of clean room </a:t>
            </a:r>
            <a:r>
              <a:rPr lang="fr-FR" dirty="0" err="1" smtClean="0"/>
              <a:t>assembly</a:t>
            </a:r>
            <a:endParaRPr lang="fr-FR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381965" y="4486946"/>
            <a:ext cx="5537053" cy="193238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fr-FR" dirty="0" smtClean="0"/>
              <a:t>Julien </a:t>
            </a:r>
            <a:r>
              <a:rPr lang="fr-FR" dirty="0" err="1" smtClean="0"/>
              <a:t>Drant</a:t>
            </a:r>
            <a:r>
              <a:rPr lang="fr-FR" dirty="0" smtClean="0"/>
              <a:t> </a:t>
            </a:r>
            <a:r>
              <a:rPr lang="fr-FR" sz="1400" dirty="0" smtClean="0"/>
              <a:t>(CEA/IRFU)</a:t>
            </a:r>
          </a:p>
          <a:p>
            <a:pPr>
              <a:spcBef>
                <a:spcPts val="600"/>
              </a:spcBef>
            </a:pPr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On behalf of the 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KEK </a:t>
            </a:r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CEA </a:t>
            </a:r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robotics 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</a:p>
          <a:p>
            <a:pPr>
              <a:spcBef>
                <a:spcPts val="0"/>
              </a:spcBef>
            </a:pPr>
            <a:endParaRPr kumimoji="1" lang="en-US" altLang="ja-JP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kumimoji="1"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0"/>
              </a:spcBef>
            </a:pPr>
            <a:endParaRPr kumimoji="1" lang="en-US" altLang="ja-JP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0"/>
              </a:spcBef>
            </a:pPr>
            <a:r>
              <a:rPr kumimoji="1" lang="en-US" altLang="ja-JP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FJPPN-A_RD_27</a:t>
            </a:r>
            <a:endParaRPr kumimoji="1" lang="ja-JP" alt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597" y="1095091"/>
            <a:ext cx="2183003" cy="1250317"/>
          </a:xfrm>
          <a:prstGeom prst="rect">
            <a:avLst/>
          </a:prstGeom>
        </p:spPr>
      </p:pic>
      <p:sp>
        <p:nvSpPr>
          <p:cNvPr id="9" name="テキスト ボックス 7">
            <a:extLst>
              <a:ext uri="{FF2B5EF4-FFF2-40B4-BE49-F238E27FC236}">
                <a16:creationId xmlns:a16="http://schemas.microsoft.com/office/drawing/2014/main" id="{20B977B5-9206-9F0D-5EEB-4F7DF5849EF6}"/>
              </a:ext>
            </a:extLst>
          </p:cNvPr>
          <p:cNvSpPr txBox="1"/>
          <p:nvPr/>
        </p:nvSpPr>
        <p:spPr>
          <a:xfrm>
            <a:off x="789971" y="6419332"/>
            <a:ext cx="5129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ja-JP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14th </a:t>
            </a:r>
            <a:r>
              <a:rPr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Joint Workshop of FKPPN and TYL/FJPPN, </a:t>
            </a:r>
            <a:r>
              <a:rPr lang="en-US" altLang="ja-JP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en-US" altLang="ja-JP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ja-JP" sz="12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ja-JP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-16</a:t>
            </a:r>
            <a:r>
              <a:rPr lang="en-US" altLang="ja-JP" sz="12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ja-JP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altLang="ja-JP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Subatech</a:t>
            </a:r>
            <a:r>
              <a:rPr lang="en-US" altLang="ja-JP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Nantes, France</a:t>
            </a:r>
            <a:endParaRPr kumimoji="1" lang="ja-JP" alt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KEK </a:t>
            </a:r>
            <a:r>
              <a:rPr lang="fr-FR" dirty="0" err="1" smtClean="0"/>
              <a:t>activities</a:t>
            </a:r>
            <a:r>
              <a:rPr lang="fr-FR" dirty="0" smtClean="0"/>
              <a:t> in JFY2024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Robotisation of clean room </a:t>
            </a:r>
            <a:r>
              <a:rPr lang="fr-FR" dirty="0" err="1"/>
              <a:t>assembly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fr-FR" dirty="0" smtClean="0"/>
              <a:t>16/05/2025</a:t>
            </a:r>
          </a:p>
        </p:txBody>
      </p:sp>
      <p:sp>
        <p:nvSpPr>
          <p:cNvPr id="20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372610" y="1050893"/>
            <a:ext cx="10626724" cy="5149057"/>
          </a:xfrm>
          <a:prstGeom prst="rect">
            <a:avLst/>
          </a:prstGeom>
        </p:spPr>
        <p:txBody>
          <a:bodyPr vert="horz" lIns="0" tIns="45720" rIns="0" bIns="45720" numCol="1" spcCol="36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fr-FR" dirty="0" err="1" smtClean="0">
                <a:solidFill>
                  <a:srgbClr val="262626"/>
                </a:solidFill>
                <a:latin typeface="Arial"/>
              </a:rPr>
              <a:t>Visit</a:t>
            </a:r>
            <a:r>
              <a:rPr lang="fr-FR" dirty="0" smtClean="0">
                <a:solidFill>
                  <a:srgbClr val="262626"/>
                </a:solidFill>
                <a:latin typeface="Arial"/>
              </a:rPr>
              <a:t> of </a:t>
            </a:r>
            <a:r>
              <a:rPr lang="fr-FR" dirty="0" err="1" smtClean="0">
                <a:solidFill>
                  <a:srgbClr val="262626"/>
                </a:solidFill>
                <a:latin typeface="Arial"/>
              </a:rPr>
              <a:t>T.Yamada</a:t>
            </a:r>
            <a:r>
              <a:rPr lang="fr-FR" dirty="0" smtClean="0">
                <a:solidFill>
                  <a:srgbClr val="262626"/>
                </a:solidFill>
                <a:latin typeface="Arial"/>
              </a:rPr>
              <a:t> </a:t>
            </a:r>
            <a:r>
              <a:rPr lang="fr-FR" dirty="0" err="1" smtClean="0">
                <a:solidFill>
                  <a:srgbClr val="262626"/>
                </a:solidFill>
                <a:latin typeface="Arial"/>
              </a:rPr>
              <a:t>from</a:t>
            </a:r>
            <a:r>
              <a:rPr lang="fr-FR" dirty="0" smtClean="0">
                <a:solidFill>
                  <a:srgbClr val="262626"/>
                </a:solidFill>
                <a:latin typeface="Arial"/>
              </a:rPr>
              <a:t> KEK at CEA in </a:t>
            </a:r>
            <a:r>
              <a:rPr lang="fr-FR" dirty="0" err="1" smtClean="0">
                <a:solidFill>
                  <a:srgbClr val="262626"/>
                </a:solidFill>
                <a:latin typeface="Arial"/>
              </a:rPr>
              <a:t>February</a:t>
            </a:r>
            <a:r>
              <a:rPr lang="fr-FR" dirty="0" smtClean="0">
                <a:solidFill>
                  <a:srgbClr val="262626"/>
                </a:solidFill>
                <a:latin typeface="Arial"/>
              </a:rPr>
              <a:t>, 2025</a:t>
            </a:r>
          </a:p>
          <a:p>
            <a:pPr lvl="2" algn="just">
              <a:spcAft>
                <a:spcPts val="1200"/>
              </a:spcAft>
              <a:buClr>
                <a:srgbClr val="E50019"/>
              </a:buClr>
            </a:pPr>
            <a:r>
              <a:rPr lang="fr-FR" dirty="0" err="1" smtClean="0">
                <a:solidFill>
                  <a:srgbClr val="262626"/>
                </a:solidFill>
                <a:latin typeface="Arial"/>
              </a:rPr>
              <a:t>Presentation</a:t>
            </a:r>
            <a:r>
              <a:rPr lang="fr-FR" dirty="0" smtClean="0">
                <a:solidFill>
                  <a:srgbClr val="262626"/>
                </a:solidFill>
                <a:latin typeface="Arial"/>
              </a:rPr>
              <a:t> of CEA cobot infrastructure (New cobot, </a:t>
            </a:r>
            <a:r>
              <a:rPr lang="fr-FR" dirty="0" err="1" smtClean="0">
                <a:solidFill>
                  <a:srgbClr val="262626"/>
                </a:solidFill>
                <a:latin typeface="Arial"/>
              </a:rPr>
              <a:t>Roboguide</a:t>
            </a:r>
            <a:r>
              <a:rPr lang="fr-FR" dirty="0" smtClean="0">
                <a:solidFill>
                  <a:srgbClr val="262626"/>
                </a:solidFill>
                <a:latin typeface="Arial"/>
              </a:rPr>
              <a:t> </a:t>
            </a:r>
            <a:r>
              <a:rPr lang="fr-FR" dirty="0" err="1" smtClean="0">
                <a:solidFill>
                  <a:srgbClr val="262626"/>
                </a:solidFill>
                <a:latin typeface="Arial"/>
              </a:rPr>
              <a:t>sotfware</a:t>
            </a:r>
            <a:r>
              <a:rPr lang="fr-FR" dirty="0" smtClean="0">
                <a:solidFill>
                  <a:srgbClr val="262626"/>
                </a:solidFill>
                <a:latin typeface="Arial"/>
              </a:rPr>
              <a:t>, ...)</a:t>
            </a:r>
          </a:p>
          <a:p>
            <a:pPr lvl="2" algn="just">
              <a:spcAft>
                <a:spcPts val="1200"/>
              </a:spcAft>
              <a:buClr>
                <a:srgbClr val="E50019"/>
              </a:buClr>
            </a:pPr>
            <a:r>
              <a:rPr lang="en-US" dirty="0" smtClean="0"/>
              <a:t>Short </a:t>
            </a:r>
            <a:r>
              <a:rPr lang="en-US" dirty="0"/>
              <a:t>tutorial from CEA staffs on </a:t>
            </a:r>
            <a:r>
              <a:rPr lang="en-US" dirty="0" smtClean="0"/>
              <a:t>cobot paths programming</a:t>
            </a:r>
          </a:p>
          <a:p>
            <a:pPr lvl="2" algn="just">
              <a:spcAft>
                <a:spcPts val="1200"/>
              </a:spcAft>
              <a:buClr>
                <a:srgbClr val="E50019"/>
              </a:buClr>
            </a:pPr>
            <a:r>
              <a:rPr lang="en-US" dirty="0" smtClean="0">
                <a:solidFill>
                  <a:srgbClr val="262626"/>
                </a:solidFill>
              </a:rPr>
              <a:t>Demonstration </a:t>
            </a:r>
            <a:r>
              <a:rPr lang="en-US" dirty="0">
                <a:solidFill>
                  <a:srgbClr val="262626"/>
                </a:solidFill>
              </a:rPr>
              <a:t>of several actions performed by the </a:t>
            </a:r>
            <a:r>
              <a:rPr lang="en-US" dirty="0" smtClean="0">
                <a:solidFill>
                  <a:srgbClr val="262626"/>
                </a:solidFill>
              </a:rPr>
              <a:t>cobot</a:t>
            </a:r>
          </a:p>
          <a:p>
            <a:pPr lvl="3" algn="just">
              <a:spcBef>
                <a:spcPts val="0"/>
              </a:spcBef>
              <a:buClr>
                <a:srgbClr val="E5001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62626"/>
                </a:solidFill>
              </a:rPr>
              <a:t>Cavity flanges removal and installation</a:t>
            </a:r>
          </a:p>
          <a:p>
            <a:pPr lvl="3" algn="just">
              <a:spcBef>
                <a:spcPts val="0"/>
              </a:spcBef>
              <a:buClr>
                <a:srgbClr val="E5001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62626"/>
                </a:solidFill>
              </a:rPr>
              <a:t>Paths correction by using vision</a:t>
            </a:r>
          </a:p>
          <a:p>
            <a:pPr lvl="3" algn="just">
              <a:spcBef>
                <a:spcPts val="0"/>
              </a:spcBef>
              <a:buClr>
                <a:srgbClr val="E5001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62626"/>
                </a:solidFill>
              </a:rPr>
              <a:t>Handling of power coupler and antenna cleaning</a:t>
            </a:r>
          </a:p>
          <a:p>
            <a:pPr lvl="3" algn="just">
              <a:spcBef>
                <a:spcPts val="0"/>
              </a:spcBef>
              <a:buClr>
                <a:srgbClr val="E5001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62626"/>
                </a:solidFill>
              </a:rPr>
              <a:t>Use of safety zones</a:t>
            </a:r>
          </a:p>
          <a:p>
            <a:pPr lvl="2" algn="just">
              <a:spcAft>
                <a:spcPts val="1200"/>
              </a:spcAft>
              <a:buClr>
                <a:srgbClr val="E50019"/>
              </a:buClr>
            </a:pPr>
            <a:r>
              <a:rPr lang="en-US" dirty="0" smtClean="0">
                <a:solidFill>
                  <a:srgbClr val="262626"/>
                </a:solidFill>
              </a:rPr>
              <a:t>A lot of exchanges between </a:t>
            </a:r>
            <a:r>
              <a:rPr lang="en-US" dirty="0" smtClean="0">
                <a:solidFill>
                  <a:srgbClr val="262626"/>
                </a:solidFill>
              </a:rPr>
              <a:t>T. Yamada </a:t>
            </a:r>
            <a:r>
              <a:rPr lang="en-US" dirty="0" smtClean="0">
                <a:solidFill>
                  <a:srgbClr val="262626"/>
                </a:solidFill>
              </a:rPr>
              <a:t>and the CEA </a:t>
            </a:r>
            <a:r>
              <a:rPr lang="en-US" dirty="0" err="1" smtClean="0">
                <a:solidFill>
                  <a:srgbClr val="262626"/>
                </a:solidFill>
              </a:rPr>
              <a:t>cobotic</a:t>
            </a:r>
            <a:r>
              <a:rPr lang="en-US" dirty="0" smtClean="0">
                <a:solidFill>
                  <a:srgbClr val="262626"/>
                </a:solidFill>
              </a:rPr>
              <a:t> teams</a:t>
            </a:r>
          </a:p>
          <a:p>
            <a:pPr marL="266700" lvl="2" indent="0" algn="just">
              <a:spcBef>
                <a:spcPts val="0"/>
              </a:spcBef>
              <a:buClr>
                <a:srgbClr val="E50019"/>
              </a:buClr>
              <a:buNone/>
            </a:pPr>
            <a:endParaRPr lang="en-US" dirty="0" smtClean="0">
              <a:solidFill>
                <a:srgbClr val="262626"/>
              </a:solidFill>
            </a:endParaRPr>
          </a:p>
          <a:p>
            <a:pPr lvl="2" algn="just">
              <a:spcAft>
                <a:spcPts val="1200"/>
              </a:spcAft>
              <a:buClr>
                <a:srgbClr val="E50019"/>
              </a:buClr>
            </a:pPr>
            <a:endParaRPr lang="en-US" dirty="0" smtClean="0">
              <a:solidFill>
                <a:srgbClr val="262626"/>
              </a:solidFill>
              <a:latin typeface="Arial"/>
            </a:endParaRPr>
          </a:p>
        </p:txBody>
      </p:sp>
      <p:pic>
        <p:nvPicPr>
          <p:cNvPr id="21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526" y="6334920"/>
            <a:ext cx="619795" cy="3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5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CEA </a:t>
            </a:r>
            <a:r>
              <a:rPr lang="fr-FR" dirty="0" err="1" smtClean="0"/>
              <a:t>activities</a:t>
            </a:r>
            <a:r>
              <a:rPr lang="fr-FR" dirty="0" smtClean="0"/>
              <a:t> in JFY2024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Robotisation of clean room </a:t>
            </a:r>
            <a:r>
              <a:rPr lang="fr-FR" dirty="0" err="1"/>
              <a:t>assembly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fr-FR" dirty="0" smtClean="0"/>
              <a:t>16/05/2025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9479" y="1194593"/>
            <a:ext cx="10626724" cy="5149057"/>
          </a:xfrm>
          <a:prstGeom prst="rect">
            <a:avLst/>
          </a:prstGeom>
        </p:spPr>
        <p:txBody>
          <a:bodyPr vert="horz" lIns="0" tIns="45720" rIns="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62626"/>
                </a:solidFill>
              </a:rPr>
              <a:t>Acquisition of a new </a:t>
            </a:r>
            <a:r>
              <a:rPr lang="en-US" dirty="0" smtClean="0">
                <a:solidFill>
                  <a:srgbClr val="262626"/>
                </a:solidFill>
              </a:rPr>
              <a:t>robot (old one :CRX-10iA, new one CRX-25iA) commissioned for cleanroom</a:t>
            </a:r>
          </a:p>
          <a:p>
            <a:pPr lvl="3" algn="just">
              <a:spcAft>
                <a:spcPts val="1200"/>
              </a:spcAft>
              <a:buClr>
                <a:srgbClr val="E50019"/>
              </a:buClr>
            </a:pPr>
            <a:r>
              <a:rPr lang="en-US" dirty="0">
                <a:solidFill>
                  <a:srgbClr val="262626"/>
                </a:solidFill>
              </a:rPr>
              <a:t>Higher payload, larger area of </a:t>
            </a:r>
            <a:r>
              <a:rPr lang="en-US" dirty="0" smtClean="0">
                <a:solidFill>
                  <a:srgbClr val="262626"/>
                </a:solidFill>
              </a:rPr>
              <a:t>action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r>
              <a:rPr lang="en-US" dirty="0" smtClean="0">
                <a:solidFill>
                  <a:srgbClr val="262626"/>
                </a:solidFill>
              </a:rPr>
              <a:t>Improvement of vision system (old one : 2D camera, new one : 3D camera)</a:t>
            </a:r>
          </a:p>
          <a:p>
            <a:pPr lvl="3" algn="just">
              <a:spcAft>
                <a:spcPts val="1200"/>
              </a:spcAft>
              <a:buClr>
                <a:srgbClr val="E50019"/>
              </a:buClr>
            </a:pPr>
            <a:r>
              <a:rPr lang="en-US" dirty="0"/>
              <a:t>Greater precision, easier component location</a:t>
            </a:r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4591" y="3506497"/>
            <a:ext cx="2938480" cy="22038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6" t="10896" r="14624" b="14265"/>
          <a:stretch/>
        </p:blipFill>
        <p:spPr>
          <a:xfrm>
            <a:off x="31089" y="3247232"/>
            <a:ext cx="2591424" cy="2938480"/>
          </a:xfrm>
          <a:prstGeom prst="rect">
            <a:avLst/>
          </a:prstGeom>
        </p:spPr>
      </p:pic>
      <p:sp>
        <p:nvSpPr>
          <p:cNvPr id="9" name="Flèche droite 8"/>
          <p:cNvSpPr/>
          <p:nvPr/>
        </p:nvSpPr>
        <p:spPr>
          <a:xfrm>
            <a:off x="2711608" y="4279047"/>
            <a:ext cx="835742" cy="65876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2"/>
          <a:stretch/>
        </p:blipFill>
        <p:spPr>
          <a:xfrm>
            <a:off x="9841135" y="3856335"/>
            <a:ext cx="1767073" cy="172092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381" y="4079227"/>
            <a:ext cx="1909348" cy="1274490"/>
          </a:xfrm>
          <a:prstGeom prst="rect">
            <a:avLst/>
          </a:prstGeom>
        </p:spPr>
      </p:pic>
      <p:sp>
        <p:nvSpPr>
          <p:cNvPr id="13" name="Flèche droite 12"/>
          <p:cNvSpPr/>
          <p:nvPr/>
        </p:nvSpPr>
        <p:spPr>
          <a:xfrm>
            <a:off x="8934103" y="4424091"/>
            <a:ext cx="777568" cy="58476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14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3526" y="6334920"/>
            <a:ext cx="619795" cy="3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0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CEA </a:t>
            </a:r>
            <a:r>
              <a:rPr lang="fr-FR" dirty="0" err="1" smtClean="0"/>
              <a:t>activities</a:t>
            </a:r>
            <a:r>
              <a:rPr lang="fr-FR" dirty="0" smtClean="0"/>
              <a:t> in JFY2024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Robotisation of clean room </a:t>
            </a:r>
            <a:r>
              <a:rPr lang="fr-FR" dirty="0" err="1"/>
              <a:t>assembly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fr-FR" dirty="0" smtClean="0"/>
              <a:t>16/05/2025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27076" y="934623"/>
            <a:ext cx="10740684" cy="5149057"/>
          </a:xfrm>
          <a:prstGeom prst="rect">
            <a:avLst/>
          </a:prstGeom>
        </p:spPr>
        <p:txBody>
          <a:bodyPr vert="horz" lIns="0" tIns="45720" rIns="0" bIns="45720" numCol="3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262626"/>
                </a:solidFill>
              </a:rPr>
              <a:t>Purchase of versatile gripper (technology by suction) which can be adapted to a large range of component (flanges,…)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262626"/>
                </a:solidFill>
              </a:rPr>
              <a:t>Design of versatile or on purpose tooling to blow-clean component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262626"/>
                </a:solidFill>
              </a:rPr>
              <a:t>Design of on purpose tooling to handle critical component (power coupler, inter cavity bellows)</a:t>
            </a:r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14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526" y="6334920"/>
            <a:ext cx="619795" cy="3549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42518" b="43679"/>
          <a:stretch/>
        </p:blipFill>
        <p:spPr>
          <a:xfrm rot="5400000">
            <a:off x="806727" y="2950695"/>
            <a:ext cx="2846961" cy="289907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8" r="22518" b="7531"/>
          <a:stretch/>
        </p:blipFill>
        <p:spPr>
          <a:xfrm rot="5400000">
            <a:off x="4922833" y="1947840"/>
            <a:ext cx="2333975" cy="257080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4" t="48025" r="13036"/>
          <a:stretch/>
        </p:blipFill>
        <p:spPr>
          <a:xfrm>
            <a:off x="4691070" y="4555015"/>
            <a:ext cx="2797499" cy="184023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5" t="17385"/>
          <a:stretch/>
        </p:blipFill>
        <p:spPr>
          <a:xfrm>
            <a:off x="8563897" y="2576051"/>
            <a:ext cx="2795826" cy="28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7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CEA </a:t>
            </a:r>
            <a:r>
              <a:rPr lang="fr-FR" dirty="0" err="1" smtClean="0"/>
              <a:t>activities</a:t>
            </a:r>
            <a:r>
              <a:rPr lang="fr-FR" dirty="0" smtClean="0"/>
              <a:t> in JFY2024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Robotisation of clean room </a:t>
            </a:r>
            <a:r>
              <a:rPr lang="fr-FR" dirty="0" err="1"/>
              <a:t>assembly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fr-FR" dirty="0" smtClean="0"/>
              <a:t>16/05/2025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9479" y="1194593"/>
            <a:ext cx="10626724" cy="5149057"/>
          </a:xfrm>
          <a:prstGeom prst="rect">
            <a:avLst/>
          </a:prstGeom>
        </p:spPr>
        <p:txBody>
          <a:bodyPr vert="horz" lIns="0" tIns="45720" rIns="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Development of </a:t>
            </a:r>
            <a:r>
              <a:rPr lang="en-US" dirty="0"/>
              <a:t>flange assembly </a:t>
            </a:r>
            <a:r>
              <a:rPr lang="en-US" dirty="0" smtClean="0"/>
              <a:t>on a 1,3 GHz cavity with </a:t>
            </a:r>
            <a:r>
              <a:rPr lang="en-US" dirty="0"/>
              <a:t>the cobot </a:t>
            </a:r>
            <a:endParaRPr lang="en-US" dirty="0" smtClean="0"/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262626"/>
                </a:solidFill>
              </a:rPr>
              <a:t>Use of a dummy cavity to validate the paths and the cleanliness of actions (0.1µm particles counter inside the cavity)</a:t>
            </a:r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14" name="COmptage en SB cavité (dépose bride)">
            <a:hlinkClick r:id="" action="ppaction://media"/>
            <a:extLst>
              <a:ext uri="{FF2B5EF4-FFF2-40B4-BE49-F238E27FC236}">
                <a16:creationId xmlns:a16="http://schemas.microsoft.com/office/drawing/2014/main" id="{582F3304-64F3-4E0F-8F3D-825C4752B1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33" y="2470535"/>
            <a:ext cx="4379541" cy="246349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84F8B36-FABC-4933-AE34-A536B984D7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" r="18766"/>
          <a:stretch/>
        </p:blipFill>
        <p:spPr>
          <a:xfrm rot="5400000">
            <a:off x="9502739" y="2594151"/>
            <a:ext cx="1919133" cy="1939263"/>
          </a:xfrm>
          <a:prstGeom prst="rect">
            <a:avLst/>
          </a:prstGeom>
        </p:spPr>
      </p:pic>
      <p:pic>
        <p:nvPicPr>
          <p:cNvPr id="16" name="Comptage en SB cavité">
            <a:hlinkClick r:id="" action="ppaction://media"/>
            <a:extLst>
              <a:ext uri="{FF2B5EF4-FFF2-40B4-BE49-F238E27FC236}">
                <a16:creationId xmlns:a16="http://schemas.microsoft.com/office/drawing/2014/main" id="{D968D6DA-74E1-4AAC-BBAF-40363B5CE96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18723" y="2470535"/>
            <a:ext cx="4428068" cy="2490788"/>
          </a:xfrm>
          <a:prstGeom prst="rect">
            <a:avLst/>
          </a:prstGeom>
        </p:spPr>
      </p:pic>
      <p:sp>
        <p:nvSpPr>
          <p:cNvPr id="1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372610" y="5011402"/>
            <a:ext cx="3992913" cy="494253"/>
          </a:xfrm>
          <a:prstGeom prst="rect">
            <a:avLst/>
          </a:prstGeom>
        </p:spPr>
        <p:txBody>
          <a:bodyPr vert="horz" lIns="0" tIns="45720" rIns="0" bIns="45720" numCol="1" spcCol="36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spcAft>
                <a:spcPts val="1200"/>
              </a:spcAft>
              <a:buClr>
                <a:srgbClr val="E50019"/>
              </a:buClr>
              <a:buNone/>
            </a:pPr>
            <a:r>
              <a:rPr lang="en-US" dirty="0" smtClean="0"/>
              <a:t>Flange removal with no particles inside</a:t>
            </a:r>
            <a:endParaRPr lang="en-US" dirty="0">
              <a:solidFill>
                <a:srgbClr val="262626"/>
              </a:solidFill>
            </a:endParaRPr>
          </a:p>
        </p:txBody>
      </p:sp>
      <p:sp>
        <p:nvSpPr>
          <p:cNvPr id="1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4836300" y="5011402"/>
            <a:ext cx="4210491" cy="494253"/>
          </a:xfrm>
          <a:prstGeom prst="rect">
            <a:avLst/>
          </a:prstGeom>
        </p:spPr>
        <p:txBody>
          <a:bodyPr vert="horz" lIns="0" tIns="45720" rIns="0" bIns="45720" numCol="1" spcCol="36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spcAft>
                <a:spcPts val="1200"/>
              </a:spcAft>
              <a:buClr>
                <a:srgbClr val="E50019"/>
              </a:buClr>
              <a:buNone/>
            </a:pPr>
            <a:r>
              <a:rPr lang="en-US" dirty="0" smtClean="0"/>
              <a:t>Flange assembly with no particles inside</a:t>
            </a:r>
            <a:endParaRPr lang="en-US" dirty="0">
              <a:solidFill>
                <a:srgbClr val="262626"/>
              </a:solidFill>
            </a:endParaRPr>
          </a:p>
        </p:txBody>
      </p:sp>
      <p:sp>
        <p:nvSpPr>
          <p:cNvPr id="19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9319128" y="4523349"/>
            <a:ext cx="2286356" cy="494253"/>
          </a:xfrm>
          <a:prstGeom prst="rect">
            <a:avLst/>
          </a:prstGeom>
        </p:spPr>
        <p:txBody>
          <a:bodyPr vert="horz" lIns="0" tIns="45720" rIns="0" bIns="45720" numCol="1" spcCol="36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Aft>
                <a:spcPts val="1200"/>
              </a:spcAft>
              <a:buClr>
                <a:srgbClr val="E50019"/>
              </a:buClr>
              <a:buNone/>
            </a:pPr>
            <a:r>
              <a:rPr lang="en-US" dirty="0" smtClean="0"/>
              <a:t>Particles counter inside dummy cavity</a:t>
            </a:r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20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3526" y="6334920"/>
            <a:ext cx="619795" cy="3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6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CEA </a:t>
            </a:r>
            <a:r>
              <a:rPr lang="fr-FR" dirty="0" err="1" smtClean="0"/>
              <a:t>activities</a:t>
            </a:r>
            <a:r>
              <a:rPr lang="fr-FR" dirty="0" smtClean="0"/>
              <a:t> in JFY2024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Robotisation of clean room </a:t>
            </a:r>
            <a:r>
              <a:rPr lang="fr-FR" dirty="0" err="1"/>
              <a:t>assembly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fr-FR" dirty="0" smtClean="0"/>
              <a:t>16/05/2025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9479" y="1194593"/>
            <a:ext cx="10626724" cy="5149057"/>
          </a:xfrm>
          <a:prstGeom prst="rect">
            <a:avLst/>
          </a:prstGeom>
        </p:spPr>
        <p:txBody>
          <a:bodyPr vert="horz" lIns="0" tIns="45720" rIns="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Assembly of a blank flange on a 1.3GHz cavity in ISO4 cleanroom for a cold RF test with </a:t>
            </a:r>
            <a:r>
              <a:rPr lang="en-US" dirty="0"/>
              <a:t>potential bias.</a:t>
            </a:r>
            <a:endParaRPr lang="en-US" dirty="0" smtClean="0"/>
          </a:p>
          <a:p>
            <a:pPr marL="552450" lvl="1" indent="-285750">
              <a:buFont typeface="Wingdings" panose="05000000000000000000" pitchFamily="2" charset="2"/>
              <a:buChar char="§"/>
            </a:pPr>
            <a:r>
              <a:rPr lang="en-US" dirty="0"/>
              <a:t>Previous test flange removal and installation of </a:t>
            </a:r>
            <a:r>
              <a:rPr lang="en-US" dirty="0" smtClean="0"/>
              <a:t>clean blank </a:t>
            </a:r>
            <a:r>
              <a:rPr lang="en-US" dirty="0"/>
              <a:t>flange by human </a:t>
            </a:r>
            <a:r>
              <a:rPr lang="en-US" dirty="0" smtClean="0"/>
              <a:t>operator</a:t>
            </a:r>
          </a:p>
          <a:p>
            <a:pPr marL="5524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Clean blank </a:t>
            </a:r>
            <a:r>
              <a:rPr lang="en-US" dirty="0"/>
              <a:t>flange </a:t>
            </a:r>
            <a:r>
              <a:rPr lang="en-US" dirty="0" smtClean="0"/>
              <a:t>removal and re-installation by cobot</a:t>
            </a:r>
          </a:p>
          <a:p>
            <a:pPr marL="5524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Blank flange </a:t>
            </a:r>
            <a:r>
              <a:rPr lang="en-US" dirty="0"/>
              <a:t>removal and installation of </a:t>
            </a:r>
            <a:r>
              <a:rPr lang="en-US" dirty="0" smtClean="0"/>
              <a:t>new clean test </a:t>
            </a:r>
            <a:r>
              <a:rPr lang="en-US" dirty="0"/>
              <a:t>flange by human </a:t>
            </a:r>
            <a:r>
              <a:rPr lang="en-US" dirty="0" smtClean="0"/>
              <a:t>operator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262626"/>
              </a:solidFill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267079"/>
              </p:ext>
            </p:extLst>
          </p:nvPr>
        </p:nvGraphicFramePr>
        <p:xfrm>
          <a:off x="1654875" y="3482530"/>
          <a:ext cx="8127999" cy="1112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50779761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8144922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51138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Eacc</a:t>
                      </a:r>
                      <a:r>
                        <a:rPr lang="fr-FR" dirty="0" smtClean="0"/>
                        <a:t> at </a:t>
                      </a:r>
                      <a:r>
                        <a:rPr lang="fr-FR" dirty="0" err="1" smtClean="0"/>
                        <a:t>quench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Rad</a:t>
                      </a:r>
                      <a:r>
                        <a:rPr lang="fr-FR" baseline="0" dirty="0" smtClean="0"/>
                        <a:t> at </a:t>
                      </a:r>
                      <a:r>
                        <a:rPr lang="fr-FR" baseline="0" dirty="0" err="1" smtClean="0"/>
                        <a:t>quench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1432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2022</a:t>
                      </a:r>
                      <a:r>
                        <a:rPr lang="fr-FR" baseline="0" dirty="0" smtClean="0"/>
                        <a:t> test </a:t>
                      </a:r>
                      <a:r>
                        <a:rPr lang="fr-FR" baseline="0" dirty="0" err="1" smtClean="0"/>
                        <a:t>results</a:t>
                      </a:r>
                      <a:endParaRPr lang="fr-F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48 MV/m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30µSv/h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3359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2025 test </a:t>
                      </a:r>
                      <a:r>
                        <a:rPr lang="fr-FR" dirty="0" err="1" smtClean="0"/>
                        <a:t>results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33 MV/m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32µSv/h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547507"/>
                  </a:ext>
                </a:extLst>
              </a:tr>
            </a:tbl>
          </a:graphicData>
        </a:graphic>
      </p:graphicFrame>
      <p:sp>
        <p:nvSpPr>
          <p:cNvPr id="21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372610" y="5062742"/>
            <a:ext cx="10626724" cy="2926941"/>
          </a:xfrm>
          <a:prstGeom prst="rect">
            <a:avLst/>
          </a:prstGeom>
        </p:spPr>
        <p:txBody>
          <a:bodyPr vert="horz" lIns="0" tIns="45720" rIns="0" bIns="45720" numCol="1" spcCol="36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Difficulty to </a:t>
            </a:r>
            <a:r>
              <a:rPr lang="en-US" dirty="0"/>
              <a:t>separate the effect of multiple </a:t>
            </a:r>
            <a:r>
              <a:rPr lang="en-US" dirty="0" smtClean="0"/>
              <a:t>removal/assembly </a:t>
            </a:r>
            <a:r>
              <a:rPr lang="en-US" dirty="0"/>
              <a:t>operations from the </a:t>
            </a:r>
            <a:r>
              <a:rPr lang="en-US" dirty="0" smtClean="0"/>
              <a:t>effect </a:t>
            </a:r>
            <a:r>
              <a:rPr lang="en-US" dirty="0"/>
              <a:t>of the cobot or the human in test performance.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/>
              <a:t>Need to repeat this type of experiment with better-controlled </a:t>
            </a:r>
            <a:r>
              <a:rPr lang="en-US" dirty="0" smtClean="0"/>
              <a:t>parameters</a:t>
            </a:r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22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526" y="6334920"/>
            <a:ext cx="619795" cy="3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2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Foreseen</a:t>
            </a:r>
            <a:r>
              <a:rPr lang="fr-FR" dirty="0" smtClean="0"/>
              <a:t> KEK </a:t>
            </a:r>
            <a:r>
              <a:rPr lang="fr-FR" dirty="0" err="1" smtClean="0"/>
              <a:t>activities</a:t>
            </a:r>
            <a:r>
              <a:rPr lang="fr-FR" dirty="0" smtClean="0"/>
              <a:t> in JFY2025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Robotisation of clean room </a:t>
            </a:r>
            <a:r>
              <a:rPr lang="fr-FR" dirty="0" err="1"/>
              <a:t>assembly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fr-FR" dirty="0" smtClean="0"/>
              <a:t>16/05/2025</a:t>
            </a: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9479" y="1194593"/>
            <a:ext cx="10626724" cy="5149057"/>
          </a:xfrm>
          <a:prstGeom prst="rect">
            <a:avLst/>
          </a:prstGeom>
        </p:spPr>
        <p:txBody>
          <a:bodyPr vert="horz" lIns="0" tIns="45720" rIns="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Develop the path programming by using </a:t>
            </a:r>
            <a:r>
              <a:rPr lang="en-US" dirty="0" err="1" smtClean="0"/>
              <a:t>Roboguide</a:t>
            </a:r>
            <a:r>
              <a:rPr lang="en-US" dirty="0" smtClean="0"/>
              <a:t> software </a:t>
            </a:r>
          </a:p>
          <a:p>
            <a:pPr lvl="2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Work outside of cleanroom</a:t>
            </a:r>
          </a:p>
          <a:p>
            <a:pPr lvl="2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Easier path validation/optimization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Design of end-effectors of the cobot</a:t>
            </a:r>
          </a:p>
          <a:p>
            <a:pPr lvl="2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Cleaning/particle counting</a:t>
            </a:r>
          </a:p>
          <a:p>
            <a:pPr lvl="2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Handling/assembly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Perform assembly with cobot in cleanroom</a:t>
            </a:r>
          </a:p>
          <a:p>
            <a:pPr lvl="2" algn="just">
              <a:spcAft>
                <a:spcPts val="600"/>
              </a:spcAft>
              <a:buClr>
                <a:srgbClr val="E50019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Air-blowing </a:t>
            </a:r>
            <a:r>
              <a:rPr lang="en-US" dirty="0"/>
              <a:t>of the cavity end-group, </a:t>
            </a:r>
            <a:endParaRPr lang="en-US" dirty="0" smtClean="0"/>
          </a:p>
          <a:p>
            <a:pPr lvl="2" algn="just">
              <a:spcAft>
                <a:spcPts val="600"/>
              </a:spcAft>
              <a:buClr>
                <a:srgbClr val="E50019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Flange </a:t>
            </a:r>
            <a:r>
              <a:rPr lang="en-US" dirty="0"/>
              <a:t>removal </a:t>
            </a:r>
            <a:endParaRPr lang="en-US" dirty="0" smtClean="0"/>
          </a:p>
          <a:p>
            <a:pPr lvl="2" algn="just">
              <a:spcAft>
                <a:spcPts val="600"/>
              </a:spcAft>
              <a:buClr>
                <a:srgbClr val="E50019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Assembly of a new clean flange</a:t>
            </a:r>
          </a:p>
          <a:p>
            <a:pPr lvl="2" algn="just">
              <a:spcAft>
                <a:spcPts val="600"/>
              </a:spcAft>
              <a:buClr>
                <a:srgbClr val="E50019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Validation with cold RF test (field emission verification, …)</a:t>
            </a:r>
          </a:p>
          <a:p>
            <a:pPr lvl="1" algn="just">
              <a:spcAft>
                <a:spcPts val="600"/>
              </a:spcAft>
              <a:buClr>
                <a:srgbClr val="E50019"/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11" name="図 36">
            <a:extLst>
              <a:ext uri="{FF2B5EF4-FFF2-40B4-BE49-F238E27FC236}">
                <a16:creationId xmlns:a16="http://schemas.microsoft.com/office/drawing/2014/main" id="{3BB09A1E-753E-6905-03BE-01AA8530C4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5888" y="1440294"/>
            <a:ext cx="2596712" cy="1947533"/>
          </a:xfrm>
          <a:prstGeom prst="rect">
            <a:avLst/>
          </a:prstGeom>
        </p:spPr>
      </p:pic>
      <p:pic>
        <p:nvPicPr>
          <p:cNvPr id="12" name="図 35">
            <a:extLst>
              <a:ext uri="{FF2B5EF4-FFF2-40B4-BE49-F238E27FC236}">
                <a16:creationId xmlns:a16="http://schemas.microsoft.com/office/drawing/2014/main" id="{3785998D-F0E5-B278-81B7-E337CD78AB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45888" y="3489065"/>
            <a:ext cx="2596712" cy="1947533"/>
          </a:xfrm>
          <a:prstGeom prst="rect">
            <a:avLst/>
          </a:prstGeom>
        </p:spPr>
      </p:pic>
      <p:pic>
        <p:nvPicPr>
          <p:cNvPr id="13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526" y="6334920"/>
            <a:ext cx="619795" cy="3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2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Foreseen</a:t>
            </a:r>
            <a:r>
              <a:rPr lang="fr-FR" dirty="0" smtClean="0"/>
              <a:t> CEA </a:t>
            </a:r>
            <a:r>
              <a:rPr lang="fr-FR" dirty="0" err="1" smtClean="0"/>
              <a:t>activities</a:t>
            </a:r>
            <a:r>
              <a:rPr lang="fr-FR" dirty="0" smtClean="0"/>
              <a:t> in JFY2025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Robotisation of clean room </a:t>
            </a:r>
            <a:r>
              <a:rPr lang="fr-FR" dirty="0" err="1"/>
              <a:t>assembly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fr-FR" dirty="0" smtClean="0"/>
              <a:t>16/05/2025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9479" y="1010486"/>
            <a:ext cx="10626724" cy="5149057"/>
          </a:xfrm>
          <a:prstGeom prst="rect">
            <a:avLst/>
          </a:prstGeom>
        </p:spPr>
        <p:txBody>
          <a:bodyPr vert="horz" lIns="0" tIns="45720" rIns="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Comparison of cleanliness </a:t>
            </a:r>
            <a:r>
              <a:rPr lang="en-US" dirty="0"/>
              <a:t>of </a:t>
            </a:r>
            <a:r>
              <a:rPr lang="en-US" dirty="0" smtClean="0"/>
              <a:t>coupler on mock-up cavity </a:t>
            </a:r>
            <a:r>
              <a:rPr lang="en-US" dirty="0"/>
              <a:t>assembly between </a:t>
            </a:r>
            <a:r>
              <a:rPr lang="en-US" dirty="0" smtClean="0"/>
              <a:t>:</a:t>
            </a:r>
          </a:p>
          <a:p>
            <a:pPr lvl="2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§"/>
            </a:pPr>
            <a:r>
              <a:rPr lang="en-US" dirty="0"/>
              <a:t>M</a:t>
            </a:r>
            <a:r>
              <a:rPr lang="en-US" dirty="0" smtClean="0"/>
              <a:t>anual </a:t>
            </a:r>
            <a:r>
              <a:rPr lang="en-US" dirty="0"/>
              <a:t>assembly </a:t>
            </a:r>
            <a:r>
              <a:rPr lang="en-US" dirty="0" smtClean="0"/>
              <a:t>by an human </a:t>
            </a:r>
          </a:p>
          <a:p>
            <a:pPr lvl="2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§"/>
            </a:pPr>
            <a:r>
              <a:rPr lang="en-US" dirty="0"/>
              <a:t>C</a:t>
            </a:r>
            <a:r>
              <a:rPr lang="en-US" smtClean="0"/>
              <a:t>obot </a:t>
            </a:r>
            <a:r>
              <a:rPr lang="en-US" dirty="0"/>
              <a:t>assisted </a:t>
            </a:r>
            <a:r>
              <a:rPr lang="en-US" dirty="0" smtClean="0"/>
              <a:t>assembly</a:t>
            </a:r>
          </a:p>
          <a:p>
            <a:pPr lvl="2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lvl="2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New assembly of blank flange on cavity validated by a cold RF test (with no disturbance of human contribution)</a:t>
            </a:r>
          </a:p>
          <a:p>
            <a:pPr lvl="2" algn="just">
              <a:spcAft>
                <a:spcPts val="1200"/>
              </a:spcAft>
              <a:buClr>
                <a:srgbClr val="E50019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Good opportunity to compare results between KEK and CEA cobot assembly</a:t>
            </a:r>
          </a:p>
          <a:p>
            <a:pPr lvl="1" algn="just">
              <a:spcAft>
                <a:spcPts val="600"/>
              </a:spcAft>
              <a:buClr>
                <a:srgbClr val="E50019"/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rgbClr val="262626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29" y="4571382"/>
            <a:ext cx="6338388" cy="1763538"/>
          </a:xfrm>
          <a:prstGeom prst="rect">
            <a:avLst/>
          </a:prstGeom>
        </p:spPr>
      </p:pic>
      <p:pic>
        <p:nvPicPr>
          <p:cNvPr id="9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526" y="6334920"/>
            <a:ext cx="619795" cy="35498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833" y="1369970"/>
            <a:ext cx="1606761" cy="2135230"/>
          </a:xfrm>
          <a:prstGeom prst="rect">
            <a:avLst/>
          </a:prstGeom>
        </p:spPr>
      </p:pic>
      <p:sp>
        <p:nvSpPr>
          <p:cNvPr id="5" name="Double flèche horizontale 4"/>
          <p:cNvSpPr/>
          <p:nvPr/>
        </p:nvSpPr>
        <p:spPr>
          <a:xfrm>
            <a:off x="6549625" y="2010974"/>
            <a:ext cx="1564640" cy="746302"/>
          </a:xfrm>
          <a:prstGeom prst="leftRightArrow">
            <a:avLst>
              <a:gd name="adj1" fmla="val 34602"/>
              <a:gd name="adj2" fmla="val 3748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91" t="22688" r="23722" b="22348"/>
          <a:stretch/>
        </p:blipFill>
        <p:spPr>
          <a:xfrm>
            <a:off x="8228225" y="1391920"/>
            <a:ext cx="1906329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4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Foreseen</a:t>
            </a:r>
            <a:r>
              <a:rPr lang="fr-FR" dirty="0" smtClean="0"/>
              <a:t> CEA </a:t>
            </a:r>
            <a:r>
              <a:rPr lang="fr-FR" dirty="0" err="1" smtClean="0"/>
              <a:t>activities</a:t>
            </a:r>
            <a:r>
              <a:rPr lang="fr-FR" dirty="0" smtClean="0"/>
              <a:t> in JFY2025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Robotisation of clean room </a:t>
            </a:r>
            <a:r>
              <a:rPr lang="fr-FR" dirty="0" err="1"/>
              <a:t>assembly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fr-FR" dirty="0" smtClean="0"/>
              <a:t>16/05/2025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9479" y="1010486"/>
            <a:ext cx="10626724" cy="5149057"/>
          </a:xfrm>
          <a:prstGeom prst="rect">
            <a:avLst/>
          </a:prstGeom>
        </p:spPr>
        <p:txBody>
          <a:bodyPr vert="horz" lIns="0" tIns="45720" rIns="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Continue work developing cobotisation of coupler/bellow assembly and cleaning in production </a:t>
            </a:r>
          </a:p>
          <a:p>
            <a:pPr marL="5524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On 1.3GHz cavity (ILC project type) as a good comparison with KEK team</a:t>
            </a:r>
          </a:p>
          <a:p>
            <a:pPr lvl="1" indent="0">
              <a:buNone/>
            </a:pPr>
            <a:endParaRPr lang="en-US" dirty="0" smtClean="0"/>
          </a:p>
          <a:p>
            <a:pPr marL="5524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On 650MHz cavity (PIP-II project), to develop/deploy cobotisation in a production infrastructure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rgbClr val="262626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9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526" y="6334920"/>
            <a:ext cx="619795" cy="35498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b="9986"/>
          <a:stretch/>
        </p:blipFill>
        <p:spPr>
          <a:xfrm>
            <a:off x="605519" y="3040128"/>
            <a:ext cx="4029507" cy="248560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4215" b="11415"/>
          <a:stretch/>
        </p:blipFill>
        <p:spPr>
          <a:xfrm>
            <a:off x="4837470" y="2797931"/>
            <a:ext cx="2860263" cy="28752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b="9259"/>
          <a:stretch/>
        </p:blipFill>
        <p:spPr>
          <a:xfrm>
            <a:off x="8177556" y="2679611"/>
            <a:ext cx="2821778" cy="305259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157465" y="5547540"/>
            <a:ext cx="3333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Cleaning</a:t>
            </a:r>
            <a:r>
              <a:rPr lang="fr-FR" dirty="0" smtClean="0"/>
              <a:t> of components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275456" y="5681943"/>
            <a:ext cx="3333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Removal</a:t>
            </a:r>
            <a:r>
              <a:rPr lang="fr-FR" dirty="0" smtClean="0"/>
              <a:t> of flange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359936" y="5693234"/>
            <a:ext cx="3333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Assembly</a:t>
            </a:r>
            <a:r>
              <a:rPr lang="fr-FR" dirty="0" smtClean="0"/>
              <a:t> of coupler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52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Exchange </a:t>
            </a:r>
            <a:r>
              <a:rPr lang="fr-FR" dirty="0" err="1" smtClean="0"/>
              <a:t>between</a:t>
            </a:r>
            <a:r>
              <a:rPr lang="fr-FR" dirty="0" smtClean="0"/>
              <a:t> KEK and CEA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Robotisation of clean room </a:t>
            </a:r>
            <a:r>
              <a:rPr lang="fr-FR" dirty="0" err="1"/>
              <a:t>assembly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fr-FR" dirty="0" smtClean="0"/>
              <a:t>16/05/2025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27076" y="847926"/>
            <a:ext cx="10626724" cy="5495724"/>
          </a:xfrm>
          <a:prstGeom prst="rect">
            <a:avLst/>
          </a:prstGeom>
        </p:spPr>
        <p:txBody>
          <a:bodyPr vert="horz" lIns="0" tIns="45720" rIns="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Regular </a:t>
            </a:r>
            <a:r>
              <a:rPr lang="en-US" dirty="0"/>
              <a:t>collaboration </a:t>
            </a:r>
            <a:r>
              <a:rPr lang="en-US" dirty="0" smtClean="0"/>
              <a:t>meetings to exchange on advancement on project.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Exchange of </a:t>
            </a:r>
            <a:r>
              <a:rPr lang="en-US" dirty="0"/>
              <a:t>components for comparison of work processes and cleanliness </a:t>
            </a:r>
            <a:r>
              <a:rPr lang="en-US" dirty="0" smtClean="0"/>
              <a:t>results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0" lvl="1" indent="0" algn="just">
              <a:spcAft>
                <a:spcPts val="1200"/>
              </a:spcAft>
              <a:buClr>
                <a:srgbClr val="E50019"/>
              </a:buClr>
              <a:buNone/>
            </a:pPr>
            <a:endParaRPr lang="en-US" dirty="0" smtClean="0"/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CEA will visit </a:t>
            </a:r>
            <a:r>
              <a:rPr lang="en-US" dirty="0"/>
              <a:t>KEK for observation of cobot methods and </a:t>
            </a:r>
            <a:r>
              <a:rPr lang="en-US" dirty="0" smtClean="0"/>
              <a:t>continue joint </a:t>
            </a:r>
            <a:r>
              <a:rPr lang="en-US" dirty="0"/>
              <a:t>development of cobot </a:t>
            </a:r>
            <a:r>
              <a:rPr lang="en-US" dirty="0" smtClean="0"/>
              <a:t>use </a:t>
            </a:r>
            <a:r>
              <a:rPr lang="en-US" dirty="0"/>
              <a:t>method</a:t>
            </a:r>
          </a:p>
          <a:p>
            <a:pPr lvl="1" algn="just">
              <a:spcAft>
                <a:spcPts val="600"/>
              </a:spcAft>
              <a:buClr>
                <a:srgbClr val="E50019"/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rgbClr val="262626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9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526" y="6334920"/>
            <a:ext cx="619795" cy="35498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422" y="1203651"/>
            <a:ext cx="3762701" cy="21165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8" t="7926" r="16118" b="15186"/>
          <a:stretch/>
        </p:blipFill>
        <p:spPr>
          <a:xfrm>
            <a:off x="4786147" y="3634496"/>
            <a:ext cx="1167168" cy="211066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66" y="3634496"/>
            <a:ext cx="1573096" cy="209049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39852" r="15744" b="15111"/>
          <a:stretch/>
        </p:blipFill>
        <p:spPr>
          <a:xfrm>
            <a:off x="6059678" y="3638780"/>
            <a:ext cx="2436196" cy="208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1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Robotisation of clean room </a:t>
            </a:r>
            <a:r>
              <a:rPr lang="fr-FR" dirty="0" err="1"/>
              <a:t>assembly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fr-FR" dirty="0" smtClean="0"/>
              <a:t>16/05/2025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9479" y="1010486"/>
            <a:ext cx="10626724" cy="5149057"/>
          </a:xfrm>
          <a:prstGeom prst="rect">
            <a:avLst/>
          </a:prstGeom>
        </p:spPr>
        <p:txBody>
          <a:bodyPr vert="horz" lIns="0" tIns="45720" rIns="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Cobotisation </a:t>
            </a:r>
            <a:r>
              <a:rPr lang="en-US" dirty="0"/>
              <a:t>keeps human operators away from critical RF surfaces during assembly tasks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/>
              <a:t>Cobotisation reduces the tediousness of certain cavity </a:t>
            </a:r>
            <a:r>
              <a:rPr lang="en-US" dirty="0" smtClean="0"/>
              <a:t>string </a:t>
            </a:r>
            <a:r>
              <a:rPr lang="en-US" dirty="0"/>
              <a:t>assembly preparation tasks.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/>
              <a:t>The ability to work outside normal working hours can be a useful productivity booster for future large-scale particle </a:t>
            </a:r>
            <a:r>
              <a:rPr lang="en-US" dirty="0" smtClean="0"/>
              <a:t>accelerator.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/>
              <a:t>The </a:t>
            </a:r>
            <a:r>
              <a:rPr lang="en-US" dirty="0" smtClean="0"/>
              <a:t>goal of cobotisation </a:t>
            </a:r>
            <a:r>
              <a:rPr lang="en-US" dirty="0"/>
              <a:t>remains to keep operators in the cleanroom to perform/support very high value-added tasks</a:t>
            </a:r>
            <a:r>
              <a:rPr lang="en-US" dirty="0" smtClean="0"/>
              <a:t>.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As </a:t>
            </a:r>
            <a:r>
              <a:rPr lang="en-US" dirty="0"/>
              <a:t>cobotisation in our field is still in its </a:t>
            </a:r>
            <a:r>
              <a:rPr lang="en-US" dirty="0" smtClean="0"/>
              <a:t>early stage, </a:t>
            </a:r>
            <a:r>
              <a:rPr lang="en-US" dirty="0"/>
              <a:t>the collaboration </a:t>
            </a:r>
            <a:r>
              <a:rPr lang="en-US" dirty="0" smtClean="0"/>
              <a:t>presented </a:t>
            </a:r>
            <a:r>
              <a:rPr lang="en-US" dirty="0"/>
              <a:t>will enable us to implement new ideas and accelerate </a:t>
            </a:r>
            <a:r>
              <a:rPr lang="en-US" dirty="0" smtClean="0"/>
              <a:t>its </a:t>
            </a:r>
            <a:r>
              <a:rPr lang="en-US" dirty="0"/>
              <a:t>validation </a:t>
            </a:r>
            <a:r>
              <a:rPr lang="en-US" dirty="0" smtClean="0"/>
              <a:t>in our area of work.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Thanks </a:t>
            </a:r>
            <a:r>
              <a:rPr lang="en-US" dirty="0"/>
              <a:t>to my colleagues at CEA and KEK for the information provided.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/>
              <a:t>We look forward to continuing to collaborate on this exciting and essential topic for the future of </a:t>
            </a:r>
            <a:r>
              <a:rPr lang="en-US" dirty="0" smtClean="0"/>
              <a:t>SRF cavity string assembly.</a:t>
            </a:r>
            <a:endParaRPr lang="en-US" dirty="0"/>
          </a:p>
          <a:p>
            <a:pPr lvl="1" algn="just">
              <a:spcAft>
                <a:spcPts val="600"/>
              </a:spcAft>
              <a:buClr>
                <a:srgbClr val="E50019"/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rgbClr val="262626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9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526" y="6334920"/>
            <a:ext cx="619795" cy="3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8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16/05/2025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Robotisation of clean room </a:t>
            </a:r>
            <a:r>
              <a:rPr lang="fr-FR" dirty="0" err="1"/>
              <a:t>assembly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9479" y="1194593"/>
            <a:ext cx="10626724" cy="5149057"/>
          </a:xfrm>
          <a:prstGeom prst="rect">
            <a:avLst/>
          </a:prstGeom>
        </p:spPr>
        <p:txBody>
          <a:bodyPr vert="horz" lIns="0" tIns="45720" rIns="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200000"/>
              </a:lnSpc>
              <a:spcAft>
                <a:spcPts val="1200"/>
              </a:spcAft>
              <a:buClr>
                <a:srgbClr val="E50019"/>
              </a:buClr>
            </a:pPr>
            <a:r>
              <a:rPr lang="en-US" sz="2000" b="1" dirty="0" smtClean="0">
                <a:solidFill>
                  <a:srgbClr val="262626"/>
                </a:solidFill>
                <a:latin typeface="Arial"/>
              </a:rPr>
              <a:t>Motivation</a:t>
            </a:r>
          </a:p>
          <a:p>
            <a:pPr lvl="1" algn="just">
              <a:lnSpc>
                <a:spcPct val="200000"/>
              </a:lnSpc>
              <a:spcAft>
                <a:spcPts val="1200"/>
              </a:spcAft>
              <a:buClr>
                <a:srgbClr val="E50019"/>
              </a:buClr>
            </a:pPr>
            <a:r>
              <a:rPr lang="en-US" sz="2000" b="1" dirty="0" smtClean="0">
                <a:solidFill>
                  <a:srgbClr val="262626"/>
                </a:solidFill>
                <a:latin typeface="Arial"/>
              </a:rPr>
              <a:t>Project overview</a:t>
            </a:r>
          </a:p>
          <a:p>
            <a:pPr lvl="1" algn="just">
              <a:lnSpc>
                <a:spcPct val="200000"/>
              </a:lnSpc>
              <a:spcAft>
                <a:spcPts val="1200"/>
              </a:spcAft>
              <a:buClr>
                <a:srgbClr val="E50019"/>
              </a:buClr>
            </a:pPr>
            <a:r>
              <a:rPr lang="en-US" sz="2000" b="1" dirty="0" smtClean="0">
                <a:solidFill>
                  <a:srgbClr val="262626"/>
                </a:solidFill>
                <a:latin typeface="Arial"/>
              </a:rPr>
              <a:t>KEK and CEA teams activity during FY2024</a:t>
            </a:r>
          </a:p>
          <a:p>
            <a:pPr lvl="1" algn="just">
              <a:lnSpc>
                <a:spcPct val="200000"/>
              </a:lnSpc>
              <a:spcAft>
                <a:spcPts val="1200"/>
              </a:spcAft>
              <a:buClr>
                <a:srgbClr val="E50019"/>
              </a:buClr>
            </a:pPr>
            <a:r>
              <a:rPr lang="en-US" sz="2000" b="1" dirty="0" smtClean="0">
                <a:solidFill>
                  <a:srgbClr val="262626"/>
                </a:solidFill>
              </a:rPr>
              <a:t>KEK </a:t>
            </a:r>
            <a:r>
              <a:rPr lang="en-US" sz="2000" b="1" dirty="0">
                <a:solidFill>
                  <a:srgbClr val="262626"/>
                </a:solidFill>
              </a:rPr>
              <a:t>and CEA teams activity </a:t>
            </a:r>
            <a:r>
              <a:rPr lang="en-US" sz="2000" b="1" dirty="0" smtClean="0">
                <a:solidFill>
                  <a:srgbClr val="262626"/>
                </a:solidFill>
              </a:rPr>
              <a:t>foreseen for FY2025</a:t>
            </a:r>
          </a:p>
          <a:p>
            <a:pPr lvl="1" algn="just">
              <a:lnSpc>
                <a:spcPct val="200000"/>
              </a:lnSpc>
              <a:spcAft>
                <a:spcPts val="1200"/>
              </a:spcAft>
              <a:buClr>
                <a:srgbClr val="E50019"/>
              </a:buClr>
            </a:pPr>
            <a:r>
              <a:rPr lang="en-US" sz="2000" b="1" dirty="0" smtClean="0">
                <a:solidFill>
                  <a:srgbClr val="262626"/>
                </a:solidFill>
              </a:rPr>
              <a:t>Exchange between CEA and KEK teams</a:t>
            </a:r>
          </a:p>
          <a:p>
            <a:pPr lvl="1" algn="just">
              <a:lnSpc>
                <a:spcPct val="200000"/>
              </a:lnSpc>
              <a:spcAft>
                <a:spcPts val="1200"/>
              </a:spcAft>
              <a:buClr>
                <a:srgbClr val="E50019"/>
              </a:buClr>
            </a:pPr>
            <a:r>
              <a:rPr lang="en-US" sz="2000" b="1" dirty="0" smtClean="0">
                <a:solidFill>
                  <a:srgbClr val="262626"/>
                </a:solidFill>
              </a:rPr>
              <a:t>Summary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endParaRPr lang="en-US" sz="2000" b="1" dirty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endParaRPr lang="en-US" sz="2000" b="1" dirty="0" smtClean="0">
              <a:solidFill>
                <a:srgbClr val="262626"/>
              </a:solidFill>
              <a:latin typeface="Arial"/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endParaRPr lang="en-US" sz="2000" b="1" dirty="0" smtClean="0">
              <a:solidFill>
                <a:srgbClr val="262626"/>
              </a:solidFill>
              <a:latin typeface="Arial"/>
            </a:endParaRPr>
          </a:p>
        </p:txBody>
      </p:sp>
      <p:pic>
        <p:nvPicPr>
          <p:cNvPr id="13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526" y="6334920"/>
            <a:ext cx="619795" cy="3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3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Why using Cobot ? Let’s get starting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16/05/2025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Robotisation of clean room </a:t>
            </a:r>
            <a:r>
              <a:rPr lang="fr-FR" dirty="0" err="1"/>
              <a:t>assembly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9479" y="1194593"/>
            <a:ext cx="10626724" cy="514905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1200"/>
              </a:spcAft>
              <a:buClr>
                <a:srgbClr val="E50019"/>
              </a:buClr>
            </a:pPr>
            <a:r>
              <a:rPr lang="en-US" dirty="0" smtClean="0">
                <a:solidFill>
                  <a:srgbClr val="262626"/>
                </a:solidFill>
                <a:latin typeface="Arial"/>
              </a:rPr>
              <a:t>Cavity </a:t>
            </a:r>
            <a:r>
              <a:rPr lang="en-US" dirty="0">
                <a:solidFill>
                  <a:srgbClr val="262626"/>
                </a:solidFill>
                <a:latin typeface="Arial"/>
              </a:rPr>
              <a:t>string </a:t>
            </a:r>
            <a:r>
              <a:rPr lang="en-US" dirty="0" smtClean="0">
                <a:solidFill>
                  <a:srgbClr val="262626"/>
                </a:solidFill>
                <a:latin typeface="Arial"/>
              </a:rPr>
              <a:t>assembly in </a:t>
            </a:r>
            <a:r>
              <a:rPr lang="en-US" dirty="0">
                <a:solidFill>
                  <a:srgbClr val="262626"/>
                </a:solidFill>
                <a:latin typeface="Arial"/>
              </a:rPr>
              <a:t>the clean room is a </a:t>
            </a:r>
            <a:r>
              <a:rPr lang="en-US" dirty="0" smtClean="0">
                <a:solidFill>
                  <a:srgbClr val="262626"/>
                </a:solidFill>
                <a:latin typeface="Arial"/>
              </a:rPr>
              <a:t>tedious work </a:t>
            </a:r>
            <a:r>
              <a:rPr lang="en-US" dirty="0">
                <a:solidFill>
                  <a:srgbClr val="262626"/>
                </a:solidFill>
                <a:latin typeface="Arial"/>
              </a:rPr>
              <a:t>that has noisy and painful steps such as </a:t>
            </a:r>
            <a:r>
              <a:rPr lang="en-US" dirty="0" smtClean="0">
                <a:solidFill>
                  <a:srgbClr val="262626"/>
                </a:solidFill>
                <a:latin typeface="Arial"/>
              </a:rPr>
              <a:t>cleaning the </a:t>
            </a:r>
            <a:r>
              <a:rPr lang="en-US" dirty="0">
                <a:solidFill>
                  <a:srgbClr val="262626"/>
                </a:solidFill>
                <a:latin typeface="Arial"/>
              </a:rPr>
              <a:t>taped holes of a </a:t>
            </a:r>
            <a:r>
              <a:rPr lang="en-US" dirty="0" smtClean="0">
                <a:solidFill>
                  <a:srgbClr val="262626"/>
                </a:solidFill>
                <a:latin typeface="Arial"/>
              </a:rPr>
              <a:t>part. 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endParaRPr lang="en-US" dirty="0">
              <a:solidFill>
                <a:srgbClr val="262626"/>
              </a:solidFill>
              <a:latin typeface="Arial"/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endParaRPr lang="en-US" dirty="0" smtClean="0">
              <a:solidFill>
                <a:srgbClr val="262626"/>
              </a:solidFill>
              <a:latin typeface="Arial"/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r>
              <a:rPr lang="en-US" dirty="0" smtClean="0">
                <a:solidFill>
                  <a:srgbClr val="262626"/>
                </a:solidFill>
              </a:rPr>
              <a:t>It </a:t>
            </a:r>
            <a:r>
              <a:rPr lang="en-US" dirty="0">
                <a:solidFill>
                  <a:srgbClr val="262626"/>
                </a:solidFill>
              </a:rPr>
              <a:t>is recognized that humans are the biggest source of particulate contamination during assembly operations on sensitive components in cleanrooms.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r>
              <a:rPr lang="en-US" dirty="0" smtClean="0">
                <a:solidFill>
                  <a:srgbClr val="262626"/>
                </a:solidFill>
              </a:rPr>
              <a:t>A COllaborative roBOT (COBOT) </a:t>
            </a:r>
            <a:r>
              <a:rPr lang="en-US" dirty="0">
                <a:solidFill>
                  <a:srgbClr val="262626"/>
                </a:solidFill>
              </a:rPr>
              <a:t>can work anytime </a:t>
            </a:r>
            <a:r>
              <a:rPr lang="en-US" dirty="0" smtClean="0">
                <a:solidFill>
                  <a:srgbClr val="262626"/>
                </a:solidFill>
              </a:rPr>
              <a:t>with or without </a:t>
            </a:r>
            <a:r>
              <a:rPr lang="en-US" dirty="0">
                <a:solidFill>
                  <a:srgbClr val="262626"/>
                </a:solidFill>
              </a:rPr>
              <a:t>any </a:t>
            </a:r>
            <a:r>
              <a:rPr lang="en-US" dirty="0" smtClean="0">
                <a:solidFill>
                  <a:srgbClr val="262626"/>
                </a:solidFill>
              </a:rPr>
              <a:t>operators especially work overnight, reducing painful work and assembly </a:t>
            </a:r>
            <a:r>
              <a:rPr lang="en-US" dirty="0">
                <a:solidFill>
                  <a:srgbClr val="262626"/>
                </a:solidFill>
              </a:rPr>
              <a:t>duration by some </a:t>
            </a:r>
            <a:r>
              <a:rPr lang="en-US" dirty="0" smtClean="0">
                <a:solidFill>
                  <a:srgbClr val="262626"/>
                </a:solidFill>
              </a:rPr>
              <a:t>hours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456" y="1929944"/>
            <a:ext cx="4428890" cy="32911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159" y="2247377"/>
            <a:ext cx="1046174" cy="78626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768" y="2188563"/>
            <a:ext cx="692061" cy="90389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4169" y="2244089"/>
            <a:ext cx="794855" cy="78955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11" y="2329492"/>
            <a:ext cx="724054" cy="622039"/>
          </a:xfrm>
          <a:prstGeom prst="rect">
            <a:avLst/>
          </a:prstGeom>
        </p:spPr>
      </p:pic>
      <p:pic>
        <p:nvPicPr>
          <p:cNvPr id="13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3526" y="6334920"/>
            <a:ext cx="619795" cy="3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7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Cobot</a:t>
            </a:r>
            <a:r>
              <a:rPr lang="fr-FR" dirty="0" smtClean="0"/>
              <a:t> ? </a:t>
            </a:r>
            <a:r>
              <a:rPr lang="fr-FR" dirty="0" err="1" smtClean="0"/>
              <a:t>Let’s</a:t>
            </a:r>
            <a:r>
              <a:rPr lang="fr-FR" dirty="0" smtClean="0"/>
              <a:t> </a:t>
            </a:r>
            <a:r>
              <a:rPr lang="fr-FR" dirty="0" err="1" smtClean="0"/>
              <a:t>get</a:t>
            </a:r>
            <a:r>
              <a:rPr lang="fr-FR" dirty="0" smtClean="0"/>
              <a:t> </a:t>
            </a:r>
            <a:r>
              <a:rPr lang="fr-FR" dirty="0" err="1" smtClean="0"/>
              <a:t>starting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9479" y="1194593"/>
            <a:ext cx="10626724" cy="514905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1200"/>
              </a:spcAft>
              <a:buClr>
                <a:srgbClr val="E50019"/>
              </a:buClr>
            </a:pPr>
            <a:r>
              <a:rPr lang="en-US" dirty="0" smtClean="0">
                <a:solidFill>
                  <a:srgbClr val="262626"/>
                </a:solidFill>
                <a:latin typeface="Arial"/>
              </a:rPr>
              <a:t>The use of cobot is also motivated by the fact that cavity string component are well defined, immobile and the assembly phase remains quite identical during the production.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r>
              <a:rPr lang="en-US" dirty="0">
                <a:solidFill>
                  <a:srgbClr val="262626"/>
                </a:solidFill>
              </a:rPr>
              <a:t>The repeatability is </a:t>
            </a:r>
            <a:r>
              <a:rPr lang="en-US" dirty="0" smtClean="0">
                <a:solidFill>
                  <a:srgbClr val="262626"/>
                </a:solidFill>
              </a:rPr>
              <a:t>an issue </a:t>
            </a:r>
            <a:r>
              <a:rPr lang="en-US" dirty="0">
                <a:solidFill>
                  <a:srgbClr val="262626"/>
                </a:solidFill>
              </a:rPr>
              <a:t>for operators, whereas it is an important advantage and objective for a </a:t>
            </a:r>
            <a:r>
              <a:rPr lang="en-US" dirty="0" smtClean="0">
                <a:solidFill>
                  <a:srgbClr val="262626"/>
                </a:solidFill>
              </a:rPr>
              <a:t>cobot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r>
              <a:rPr lang="en-US" dirty="0" smtClean="0">
                <a:solidFill>
                  <a:srgbClr val="262626"/>
                </a:solidFill>
                <a:latin typeface="Arial"/>
              </a:rPr>
              <a:t>The quality of cleanroom operations could be improved by </a:t>
            </a:r>
            <a:r>
              <a:rPr lang="en-US" dirty="0">
                <a:solidFill>
                  <a:srgbClr val="262626"/>
                </a:solidFill>
              </a:rPr>
              <a:t>limiting the inherent variability of human operators</a:t>
            </a:r>
            <a:endParaRPr lang="en-US" dirty="0" smtClean="0">
              <a:solidFill>
                <a:srgbClr val="262626"/>
              </a:solidFill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44" y="1754908"/>
            <a:ext cx="4451927" cy="3338945"/>
          </a:xfrm>
          <a:prstGeom prst="rect">
            <a:avLst/>
          </a:prstGeom>
        </p:spPr>
      </p:pic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Robotisation of clean room </a:t>
            </a:r>
            <a:r>
              <a:rPr lang="fr-FR" dirty="0" err="1"/>
              <a:t>assembly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fr-FR" dirty="0" smtClean="0"/>
              <a:t>16/05/2025</a:t>
            </a:r>
          </a:p>
        </p:txBody>
      </p:sp>
      <p:pic>
        <p:nvPicPr>
          <p:cNvPr id="11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526" y="6334920"/>
            <a:ext cx="619795" cy="3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8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Joint </a:t>
            </a:r>
            <a:r>
              <a:rPr lang="fr-FR" dirty="0"/>
              <a:t>Project </a:t>
            </a:r>
            <a:r>
              <a:rPr lang="fr-FR" dirty="0" err="1" smtClean="0"/>
              <a:t>Overview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Robotisation of clean room </a:t>
            </a:r>
            <a:r>
              <a:rPr lang="fr-FR" dirty="0" err="1"/>
              <a:t>assembly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fr-FR" dirty="0" smtClean="0"/>
              <a:t>16/05/2025</a:t>
            </a:r>
          </a:p>
        </p:txBody>
      </p:sp>
      <p:graphicFrame>
        <p:nvGraphicFramePr>
          <p:cNvPr id="9" name="表 3">
            <a:extLst>
              <a:ext uri="{FF2B5EF4-FFF2-40B4-BE49-F238E27FC236}">
                <a16:creationId xmlns:a16="http://schemas.microsoft.com/office/drawing/2014/main" id="{D06D4806-A1DB-948D-8B52-BEC98BA077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214888"/>
              </p:ext>
            </p:extLst>
          </p:nvPr>
        </p:nvGraphicFramePr>
        <p:xfrm>
          <a:off x="2006600" y="1370529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520">
                  <a:extLst>
                    <a:ext uri="{9D8B030D-6E8A-4147-A177-3AD203B41FA5}">
                      <a16:colId xmlns:a16="http://schemas.microsoft.com/office/drawing/2014/main" val="2300179010"/>
                    </a:ext>
                  </a:extLst>
                </a:gridCol>
                <a:gridCol w="3380740">
                  <a:extLst>
                    <a:ext uri="{9D8B030D-6E8A-4147-A177-3AD203B41FA5}">
                      <a16:colId xmlns:a16="http://schemas.microsoft.com/office/drawing/2014/main" val="3606683260"/>
                    </a:ext>
                  </a:extLst>
                </a:gridCol>
                <a:gridCol w="3380740">
                  <a:extLst>
                    <a:ext uri="{9D8B030D-6E8A-4147-A177-3AD203B41FA5}">
                      <a16:colId xmlns:a16="http://schemas.microsoft.com/office/drawing/2014/main" val="15019306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CEA-IRFU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9302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PIs</a:t>
                      </a:r>
                      <a:endParaRPr kumimoji="1" lang="ja-JP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Stephane Berry</a:t>
                      </a:r>
                      <a:endParaRPr kumimoji="1" lang="ja-JP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Tomohiro Yamada</a:t>
                      </a:r>
                      <a:endParaRPr kumimoji="1" lang="ja-JP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9027193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Members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Julien </a:t>
                      </a:r>
                      <a:r>
                        <a:rPr kumimoji="1" lang="en-US" altLang="ja-JP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Drant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Hayato</a:t>
                      </a:r>
                      <a:r>
                        <a:rPr kumimoji="1" lang="en-US" altLang="ja-JP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Ito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72505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Christophe </a:t>
                      </a:r>
                      <a:r>
                        <a:rPr kumimoji="1" lang="en-US" altLang="ja-JP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Servouin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Takeshi </a:t>
                      </a:r>
                      <a:r>
                        <a:rPr kumimoji="1" lang="en-US" altLang="ja-JP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Dohmae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069897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Ambre Gonzalez-Moreau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Yasuchika</a:t>
                      </a:r>
                      <a:r>
                        <a:rPr kumimoji="1" lang="en-US" altLang="ja-JP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Yamamoto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6105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Enrico </a:t>
                      </a:r>
                      <a:r>
                        <a:rPr kumimoji="1" lang="en-US" altLang="ja-JP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Cenni</a:t>
                      </a:r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Rishabh </a:t>
                      </a:r>
                      <a:r>
                        <a:rPr lang="en-US" sz="1800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Bajpai</a:t>
                      </a:r>
                      <a:endParaRPr kumimoji="1" lang="ja-JP" altLang="en-US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63388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87764" y="1001197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b="1" i="1" dirty="0">
                <a:latin typeface="Arial" panose="020B0604020202020204" pitchFamily="34" charset="0"/>
                <a:cs typeface="Arial" panose="020B0604020202020204" pitchFamily="34" charset="0"/>
              </a:rPr>
              <a:t>Members: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7DC26BF5-747C-0A29-88DF-03CF12071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26" y="3595569"/>
            <a:ext cx="11149837" cy="5539739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altLang="ja-JP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Common </a:t>
            </a:r>
            <a:r>
              <a:rPr lang="en-US" altLang="ja-JP" b="1" i="1" dirty="0">
                <a:latin typeface="Arial" panose="020B0604020202020204" pitchFamily="34" charset="0"/>
                <a:cs typeface="Arial" panose="020B0604020202020204" pitchFamily="34" charset="0"/>
              </a:rPr>
              <a:t>objective: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To reduce human intervention in the clean room as much as possible during the critical phases when the RF surface is open. </a:t>
            </a:r>
          </a:p>
          <a:p>
            <a:pPr marL="0" indent="0">
              <a:buNone/>
            </a:pPr>
            <a:r>
              <a:rPr lang="en-US" altLang="ja-JP" b="1" i="1" dirty="0">
                <a:latin typeface="Arial" panose="020B0604020202020204" pitchFamily="34" charset="0"/>
                <a:cs typeface="Arial" panose="020B0604020202020204" pitchFamily="34" charset="0"/>
              </a:rPr>
              <a:t>Envision tasks for the cobot: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Cleaning of components environment (flanges, fasteners, …). Assembly of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flanges,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couplers,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inter-cavity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bellows, etc…</a:t>
            </a:r>
          </a:p>
        </p:txBody>
      </p:sp>
      <p:pic>
        <p:nvPicPr>
          <p:cNvPr id="12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526" y="6334920"/>
            <a:ext cx="619795" cy="3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9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Overall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plan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Robotisation of clean room </a:t>
            </a:r>
            <a:r>
              <a:rPr lang="fr-FR" dirty="0" err="1"/>
              <a:t>assembly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fr-FR" dirty="0" smtClean="0"/>
              <a:t>16/05/2025</a:t>
            </a: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7DC26BF5-747C-0A29-88DF-03CF12071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195" y="803911"/>
            <a:ext cx="11768847" cy="5539739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Main interests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for each institute</a:t>
            </a:r>
          </a:p>
          <a:p>
            <a:pPr marL="0" indent="0"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四角形: 角を丸くする 6">
            <a:extLst>
              <a:ext uri="{FF2B5EF4-FFF2-40B4-BE49-F238E27FC236}">
                <a16:creationId xmlns:a16="http://schemas.microsoft.com/office/drawing/2014/main" id="{B22D87E0-BDEB-EF46-1649-48F2CA4EF2AD}"/>
              </a:ext>
            </a:extLst>
          </p:cNvPr>
          <p:cNvSpPr/>
          <p:nvPr/>
        </p:nvSpPr>
        <p:spPr>
          <a:xfrm>
            <a:off x="178645" y="1410474"/>
            <a:ext cx="5390403" cy="171625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7">
            <a:extLst>
              <a:ext uri="{FF2B5EF4-FFF2-40B4-BE49-F238E27FC236}">
                <a16:creationId xmlns:a16="http://schemas.microsoft.com/office/drawing/2014/main" id="{26C4A8D9-D090-3131-C87E-A6475E89A87C}"/>
              </a:ext>
            </a:extLst>
          </p:cNvPr>
          <p:cNvSpPr/>
          <p:nvPr/>
        </p:nvSpPr>
        <p:spPr>
          <a:xfrm>
            <a:off x="6008761" y="1410474"/>
            <a:ext cx="5295242" cy="171625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8">
            <a:extLst>
              <a:ext uri="{FF2B5EF4-FFF2-40B4-BE49-F238E27FC236}">
                <a16:creationId xmlns:a16="http://schemas.microsoft.com/office/drawing/2014/main" id="{D83DE861-D78B-872C-EE9F-C9E9855715B0}"/>
              </a:ext>
            </a:extLst>
          </p:cNvPr>
          <p:cNvSpPr/>
          <p:nvPr/>
        </p:nvSpPr>
        <p:spPr>
          <a:xfrm>
            <a:off x="2089040" y="1307603"/>
            <a:ext cx="1615440" cy="205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9">
            <a:extLst>
              <a:ext uri="{FF2B5EF4-FFF2-40B4-BE49-F238E27FC236}">
                <a16:creationId xmlns:a16="http://schemas.microsoft.com/office/drawing/2014/main" id="{00E8C62C-1B2F-7F35-FBC7-2CCA09A23B7A}"/>
              </a:ext>
            </a:extLst>
          </p:cNvPr>
          <p:cNvSpPr/>
          <p:nvPr/>
        </p:nvSpPr>
        <p:spPr>
          <a:xfrm>
            <a:off x="8248712" y="1298551"/>
            <a:ext cx="815340" cy="205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4">
            <a:extLst>
              <a:ext uri="{FF2B5EF4-FFF2-40B4-BE49-F238E27FC236}">
                <a16:creationId xmlns:a16="http://schemas.microsoft.com/office/drawing/2014/main" id="{FF26EB6E-E6FC-9D26-93C6-80360E997F2E}"/>
              </a:ext>
            </a:extLst>
          </p:cNvPr>
          <p:cNvSpPr txBox="1"/>
          <p:nvPr/>
        </p:nvSpPr>
        <p:spPr>
          <a:xfrm>
            <a:off x="287018" y="1166956"/>
            <a:ext cx="5219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CEA-IRFU</a:t>
            </a:r>
          </a:p>
          <a:p>
            <a:pPr algn="ctr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 lot of experiences for various cavities for E-XFEL, ESS and PIP-II projects. Strong interests on </a:t>
            </a:r>
            <a:r>
              <a:rPr kumimoji="1" lang="en-US" altLang="ja-JP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GHz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cavity assem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bly by the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cobot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5">
            <a:extLst>
              <a:ext uri="{FF2B5EF4-FFF2-40B4-BE49-F238E27FC236}">
                <a16:creationId xmlns:a16="http://schemas.microsoft.com/office/drawing/2014/main" id="{D45C0B9C-D469-C15F-319C-E21D29C5ED86}"/>
              </a:ext>
            </a:extLst>
          </p:cNvPr>
          <p:cNvSpPr txBox="1"/>
          <p:nvPr/>
        </p:nvSpPr>
        <p:spPr>
          <a:xfrm>
            <a:off x="6046640" y="1166956"/>
            <a:ext cx="5219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KEK</a:t>
            </a:r>
          </a:p>
          <a:p>
            <a:pPr algn="ctr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Rapid and effective R&amp;D of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cobot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use for MEXT* 5 years project: </a:t>
            </a:r>
            <a:r>
              <a:rPr lang="en-US" altLang="ja-JP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 of one 1.3 GHz ILC-type cryomodule by JFY2027.</a:t>
            </a:r>
            <a:endParaRPr kumimoji="1" lang="en-US" altLang="ja-JP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3">
            <a:extLst>
              <a:ext uri="{FF2B5EF4-FFF2-40B4-BE49-F238E27FC236}">
                <a16:creationId xmlns:a16="http://schemas.microsoft.com/office/drawing/2014/main" id="{A1ABAF01-55B3-B68A-937C-DD1628D249A9}"/>
              </a:ext>
            </a:extLst>
          </p:cNvPr>
          <p:cNvSpPr txBox="1"/>
          <p:nvPr/>
        </p:nvSpPr>
        <p:spPr>
          <a:xfrm>
            <a:off x="4323959" y="6524623"/>
            <a:ext cx="6264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*MEXT: Ministry of Education, Culture, Sports, Science and Technology</a:t>
            </a:r>
            <a:endParaRPr kumimoji="1" lang="ja-JP" alt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178645" y="3161824"/>
            <a:ext cx="11205463" cy="1860265"/>
          </a:xfrm>
          <a:prstGeom prst="rect">
            <a:avLst/>
          </a:prstGeom>
        </p:spPr>
        <p:txBody>
          <a:bodyPr vert="horz" lIns="0" tIns="45720" rIns="0" bIns="45720" numCol="2" spcCol="36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600"/>
              </a:spcAft>
              <a:buClr>
                <a:srgbClr val="E50019"/>
              </a:buClr>
            </a:pPr>
            <a:r>
              <a:rPr lang="en-US" sz="1600" dirty="0" smtClean="0">
                <a:solidFill>
                  <a:srgbClr val="262626"/>
                </a:solidFill>
                <a:latin typeface="Arial"/>
              </a:rPr>
              <a:t>Development of </a:t>
            </a:r>
            <a:r>
              <a:rPr lang="en-US" sz="1600" dirty="0" err="1" smtClean="0">
                <a:solidFill>
                  <a:srgbClr val="262626"/>
                </a:solidFill>
                <a:latin typeface="Arial"/>
              </a:rPr>
              <a:t>cobotization</a:t>
            </a:r>
            <a:r>
              <a:rPr lang="en-US" sz="1600" dirty="0" smtClean="0">
                <a:solidFill>
                  <a:srgbClr val="262626"/>
                </a:solidFill>
                <a:latin typeface="Arial"/>
              </a:rPr>
              <a:t> at CEA since 2017 for cavity string assembly</a:t>
            </a:r>
          </a:p>
          <a:p>
            <a:pPr lvl="1" algn="just">
              <a:spcAft>
                <a:spcPts val="600"/>
              </a:spcAft>
              <a:buClr>
                <a:srgbClr val="E50019"/>
              </a:buClr>
            </a:pPr>
            <a:r>
              <a:rPr lang="en-US" sz="1600" dirty="0" smtClean="0">
                <a:solidFill>
                  <a:srgbClr val="262626"/>
                </a:solidFill>
                <a:latin typeface="Arial"/>
              </a:rPr>
              <a:t>Use on ESS project cavity string assembly for some cleaning phases</a:t>
            </a:r>
          </a:p>
          <a:p>
            <a:pPr lvl="1" algn="just">
              <a:spcAft>
                <a:spcPts val="600"/>
              </a:spcAft>
              <a:buClr>
                <a:srgbClr val="E50019"/>
              </a:buClr>
            </a:pPr>
            <a:r>
              <a:rPr lang="en-US" sz="1600" dirty="0" smtClean="0">
                <a:solidFill>
                  <a:srgbClr val="262626"/>
                </a:solidFill>
                <a:latin typeface="Arial"/>
              </a:rPr>
              <a:t>Development of assembly steps to complete the role of cobot </a:t>
            </a:r>
          </a:p>
          <a:p>
            <a:pPr lvl="1" algn="just">
              <a:spcAft>
                <a:spcPts val="600"/>
              </a:spcAft>
              <a:buClr>
                <a:srgbClr val="E50019"/>
              </a:buClr>
            </a:pPr>
            <a:endParaRPr lang="en-US" sz="1600" dirty="0" smtClean="0">
              <a:solidFill>
                <a:srgbClr val="262626"/>
              </a:solidFill>
              <a:latin typeface="Arial"/>
            </a:endParaRPr>
          </a:p>
          <a:p>
            <a:pPr lvl="1" algn="just">
              <a:spcAft>
                <a:spcPts val="600"/>
              </a:spcAft>
              <a:buClr>
                <a:srgbClr val="E50019"/>
              </a:buClr>
            </a:pPr>
            <a:r>
              <a:rPr lang="en-US" sz="1600" dirty="0" smtClean="0">
                <a:solidFill>
                  <a:srgbClr val="262626"/>
                </a:solidFill>
              </a:rPr>
              <a:t>Development </a:t>
            </a:r>
            <a:r>
              <a:rPr lang="en-US" sz="1600" dirty="0">
                <a:solidFill>
                  <a:srgbClr val="262626"/>
                </a:solidFill>
              </a:rPr>
              <a:t>of </a:t>
            </a:r>
            <a:r>
              <a:rPr lang="en-US" sz="1600" dirty="0" err="1">
                <a:solidFill>
                  <a:srgbClr val="262626"/>
                </a:solidFill>
              </a:rPr>
              <a:t>cobotization</a:t>
            </a:r>
            <a:r>
              <a:rPr lang="en-US" sz="1600" dirty="0">
                <a:solidFill>
                  <a:srgbClr val="262626"/>
                </a:solidFill>
              </a:rPr>
              <a:t> at </a:t>
            </a:r>
            <a:r>
              <a:rPr lang="en-US" sz="1600" dirty="0" smtClean="0">
                <a:solidFill>
                  <a:srgbClr val="262626"/>
                </a:solidFill>
              </a:rPr>
              <a:t>KEK </a:t>
            </a:r>
            <a:r>
              <a:rPr lang="en-US" sz="1600" dirty="0">
                <a:solidFill>
                  <a:srgbClr val="262626"/>
                </a:solidFill>
              </a:rPr>
              <a:t>since </a:t>
            </a:r>
            <a:r>
              <a:rPr lang="en-US" sz="1600" dirty="0" smtClean="0">
                <a:solidFill>
                  <a:srgbClr val="262626"/>
                </a:solidFill>
              </a:rPr>
              <a:t>2022 </a:t>
            </a:r>
          </a:p>
          <a:p>
            <a:pPr lvl="1" algn="just">
              <a:spcAft>
                <a:spcPts val="600"/>
              </a:spcAft>
              <a:buClr>
                <a:srgbClr val="E50019"/>
              </a:buClr>
            </a:pPr>
            <a:r>
              <a:rPr lang="en-US" sz="1600" dirty="0" smtClean="0">
                <a:solidFill>
                  <a:srgbClr val="262626"/>
                </a:solidFill>
              </a:rPr>
              <a:t>Focus on cavity </a:t>
            </a:r>
            <a:r>
              <a:rPr lang="en-US" sz="1600" dirty="0">
                <a:solidFill>
                  <a:srgbClr val="262626"/>
                </a:solidFill>
              </a:rPr>
              <a:t>string assembly for </a:t>
            </a:r>
            <a:r>
              <a:rPr lang="en-US" sz="1600" dirty="0" smtClean="0">
                <a:solidFill>
                  <a:srgbClr val="262626"/>
                </a:solidFill>
              </a:rPr>
              <a:t>cleaning and assembly phases</a:t>
            </a:r>
            <a:endParaRPr lang="en-US" sz="1600" dirty="0">
              <a:solidFill>
                <a:srgbClr val="262626"/>
              </a:solidFill>
            </a:endParaRPr>
          </a:p>
          <a:p>
            <a:pPr lvl="1" algn="just">
              <a:spcAft>
                <a:spcPts val="600"/>
              </a:spcAft>
              <a:buClr>
                <a:srgbClr val="E50019"/>
              </a:buClr>
            </a:pPr>
            <a:endParaRPr lang="en-US" sz="1600" dirty="0" smtClean="0">
              <a:solidFill>
                <a:srgbClr val="262626"/>
              </a:solidFill>
              <a:latin typeface="Arial"/>
            </a:endParaRPr>
          </a:p>
          <a:p>
            <a:pPr lvl="1" algn="just">
              <a:spcAft>
                <a:spcPts val="600"/>
              </a:spcAft>
              <a:buClr>
                <a:srgbClr val="E50019"/>
              </a:buClr>
            </a:pPr>
            <a:endParaRPr lang="en-US" dirty="0" smtClean="0">
              <a:solidFill>
                <a:srgbClr val="262626"/>
              </a:solidFill>
              <a:latin typeface="Arial"/>
            </a:endParaRPr>
          </a:p>
        </p:txBody>
      </p:sp>
      <p:pic>
        <p:nvPicPr>
          <p:cNvPr id="21" name="図 9">
            <a:extLst>
              <a:ext uri="{FF2B5EF4-FFF2-40B4-BE49-F238E27FC236}">
                <a16:creationId xmlns:a16="http://schemas.microsoft.com/office/drawing/2014/main" id="{8B2C147A-B10B-AF85-5924-8A1572FE3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99" y="5009213"/>
            <a:ext cx="2144955" cy="1296335"/>
          </a:xfrm>
          <a:prstGeom prst="rect">
            <a:avLst/>
          </a:prstGeom>
        </p:spPr>
      </p:pic>
      <p:pic>
        <p:nvPicPr>
          <p:cNvPr id="22" name="図 7">
            <a:extLst>
              <a:ext uri="{FF2B5EF4-FFF2-40B4-BE49-F238E27FC236}">
                <a16:creationId xmlns:a16="http://schemas.microsoft.com/office/drawing/2014/main" id="{09420585-3B96-D7C7-18AF-7BB69FAC9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204" y="5075645"/>
            <a:ext cx="2668631" cy="1195901"/>
          </a:xfrm>
          <a:prstGeom prst="rect">
            <a:avLst/>
          </a:prstGeom>
        </p:spPr>
      </p:pic>
      <p:pic>
        <p:nvPicPr>
          <p:cNvPr id="23" name="図 3">
            <a:extLst>
              <a:ext uri="{FF2B5EF4-FFF2-40B4-BE49-F238E27FC236}">
                <a16:creationId xmlns:a16="http://schemas.microsoft.com/office/drawing/2014/main" id="{52B626D4-B64E-7E8E-2BE6-2D6597395D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50460" y="4485588"/>
            <a:ext cx="1936596" cy="1452447"/>
          </a:xfrm>
          <a:prstGeom prst="rect">
            <a:avLst/>
          </a:prstGeom>
        </p:spPr>
      </p:pic>
      <p:pic>
        <p:nvPicPr>
          <p:cNvPr id="24" name="図 6">
            <a:extLst>
              <a:ext uri="{FF2B5EF4-FFF2-40B4-BE49-F238E27FC236}">
                <a16:creationId xmlns:a16="http://schemas.microsoft.com/office/drawing/2014/main" id="{1E3E62EF-409E-10AF-B4AC-1D10D1D886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5400000">
            <a:off x="9064599" y="4455499"/>
            <a:ext cx="2041966" cy="1531474"/>
          </a:xfrm>
          <a:prstGeom prst="rect">
            <a:avLst/>
          </a:prstGeom>
        </p:spPr>
      </p:pic>
      <p:pic>
        <p:nvPicPr>
          <p:cNvPr id="25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3526" y="6334920"/>
            <a:ext cx="619795" cy="3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8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Use of cobot for </a:t>
            </a:r>
            <a:r>
              <a:rPr lang="fr-FR" dirty="0" err="1" smtClean="0"/>
              <a:t>cavity</a:t>
            </a:r>
            <a:r>
              <a:rPr lang="fr-FR" dirty="0" smtClean="0"/>
              <a:t> string </a:t>
            </a:r>
            <a:r>
              <a:rPr lang="fr-FR" dirty="0" err="1" smtClean="0"/>
              <a:t>assembly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Robotisation of clean room </a:t>
            </a:r>
            <a:r>
              <a:rPr lang="fr-FR" dirty="0" err="1"/>
              <a:t>assembly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fr-FR" dirty="0" smtClean="0"/>
              <a:t>16/05/2025</a:t>
            </a:r>
          </a:p>
        </p:txBody>
      </p:sp>
      <p:pic>
        <p:nvPicPr>
          <p:cNvPr id="11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526" y="6334920"/>
            <a:ext cx="619795" cy="354988"/>
          </a:xfrm>
          <a:prstGeom prst="rect">
            <a:avLst/>
          </a:prstGeom>
        </p:spPr>
      </p:pic>
      <p:sp>
        <p:nvSpPr>
          <p:cNvPr id="1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4760" y="1162358"/>
            <a:ext cx="10626724" cy="5149057"/>
          </a:xfrm>
          <a:prstGeom prst="rect">
            <a:avLst/>
          </a:prstGeom>
        </p:spPr>
        <p:txBody>
          <a:bodyPr vert="horz" lIns="0" tIns="45720" rIns="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1200"/>
              </a:spcAft>
              <a:buClr>
                <a:srgbClr val="E50019"/>
              </a:buClr>
            </a:pPr>
            <a:r>
              <a:rPr lang="en-US" dirty="0" smtClean="0">
                <a:solidFill>
                  <a:srgbClr val="262626"/>
                </a:solidFill>
              </a:rPr>
              <a:t>Our global objective of the use of cobot in cleanroom </a:t>
            </a:r>
            <a:r>
              <a:rPr lang="en-US" dirty="0">
                <a:solidFill>
                  <a:srgbClr val="262626"/>
                </a:solidFill>
              </a:rPr>
              <a:t>is the assembly of cavity </a:t>
            </a:r>
            <a:r>
              <a:rPr lang="en-US" dirty="0" smtClean="0">
                <a:solidFill>
                  <a:srgbClr val="262626"/>
                </a:solidFill>
              </a:rPr>
              <a:t>strings.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r>
              <a:rPr lang="en-US" dirty="0" smtClean="0">
                <a:solidFill>
                  <a:srgbClr val="262626"/>
                </a:solidFill>
              </a:rPr>
              <a:t>This </a:t>
            </a:r>
            <a:r>
              <a:rPr lang="en-US" dirty="0">
                <a:solidFill>
                  <a:srgbClr val="262626"/>
                </a:solidFill>
              </a:rPr>
              <a:t>objective can be </a:t>
            </a:r>
            <a:r>
              <a:rPr lang="en-US" b="1" dirty="0">
                <a:solidFill>
                  <a:srgbClr val="262626"/>
                </a:solidFill>
              </a:rPr>
              <a:t>detailed in 2 sub-objectives </a:t>
            </a:r>
            <a:r>
              <a:rPr lang="en-US" dirty="0" smtClean="0">
                <a:solidFill>
                  <a:srgbClr val="262626"/>
                </a:solidFill>
              </a:rPr>
              <a:t>:</a:t>
            </a: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endParaRPr lang="en-US" b="1" dirty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endParaRPr lang="en-US" b="1" dirty="0" smtClean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endParaRPr lang="en-US" b="1" dirty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endParaRPr lang="da-DK" b="1" dirty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r>
              <a:rPr lang="en-US" dirty="0" smtClean="0">
                <a:solidFill>
                  <a:srgbClr val="262626"/>
                </a:solidFill>
              </a:rPr>
              <a:t>These objectives require </a:t>
            </a:r>
            <a:r>
              <a:rPr lang="en-US" dirty="0">
                <a:solidFill>
                  <a:srgbClr val="262626"/>
                </a:solidFill>
              </a:rPr>
              <a:t>several steps of modeling and </a:t>
            </a:r>
            <a:r>
              <a:rPr lang="en-US" dirty="0" smtClean="0">
                <a:solidFill>
                  <a:srgbClr val="262626"/>
                </a:solidFill>
              </a:rPr>
              <a:t>programming. </a:t>
            </a:r>
            <a:endParaRPr lang="en-US" dirty="0">
              <a:solidFill>
                <a:srgbClr val="262626"/>
              </a:solidFill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endParaRPr lang="en-US" dirty="0" smtClean="0">
              <a:solidFill>
                <a:srgbClr val="262626"/>
              </a:solidFill>
              <a:latin typeface="Arial"/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endParaRPr lang="en-US" dirty="0" smtClean="0">
              <a:solidFill>
                <a:srgbClr val="262626"/>
              </a:solidFill>
              <a:latin typeface="Arial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670" y="2119106"/>
            <a:ext cx="1488772" cy="127901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400" y="2113731"/>
            <a:ext cx="1243237" cy="124323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09086" y="3387369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spcAft>
                <a:spcPts val="1200"/>
              </a:spcAft>
              <a:buClr>
                <a:srgbClr val="E50019"/>
              </a:buClr>
            </a:pPr>
            <a:r>
              <a:rPr lang="en-US" dirty="0" smtClean="0">
                <a:solidFill>
                  <a:srgbClr val="262626"/>
                </a:solidFill>
              </a:rPr>
              <a:t>Cleaning of components</a:t>
            </a:r>
            <a:endParaRPr lang="da-DK" dirty="0">
              <a:solidFill>
                <a:srgbClr val="26262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58273" y="3387369"/>
            <a:ext cx="3223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spcAft>
                <a:spcPts val="1200"/>
              </a:spcAft>
              <a:buClr>
                <a:srgbClr val="E50019"/>
              </a:buClr>
            </a:pPr>
            <a:r>
              <a:rPr lang="en-US" dirty="0" smtClean="0">
                <a:solidFill>
                  <a:srgbClr val="262626"/>
                </a:solidFill>
              </a:rPr>
              <a:t>Assembly of components</a:t>
            </a:r>
            <a:endParaRPr lang="da-DK" dirty="0">
              <a:solidFill>
                <a:srgbClr val="262626"/>
              </a:solidFill>
            </a:endParaRPr>
          </a:p>
        </p:txBody>
      </p:sp>
      <p:graphicFrame>
        <p:nvGraphicFramePr>
          <p:cNvPr id="23" name="Diagramme 22"/>
          <p:cNvGraphicFramePr/>
          <p:nvPr>
            <p:extLst>
              <p:ext uri="{D42A27DB-BD31-4B8C-83A1-F6EECF244321}">
                <p14:modId xmlns:p14="http://schemas.microsoft.com/office/powerpoint/2010/main" val="616797216"/>
              </p:ext>
            </p:extLst>
          </p:nvPr>
        </p:nvGraphicFramePr>
        <p:xfrm>
          <a:off x="319557" y="4140094"/>
          <a:ext cx="11396246" cy="2170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3413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Overall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plan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Robotisation of clean room </a:t>
            </a:r>
            <a:r>
              <a:rPr lang="fr-FR" dirty="0" err="1"/>
              <a:t>assembly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661" t="2457" b="1773"/>
          <a:stretch/>
        </p:blipFill>
        <p:spPr>
          <a:xfrm>
            <a:off x="8432998" y="976789"/>
            <a:ext cx="2811790" cy="3885186"/>
          </a:xfrm>
          <a:prstGeom prst="rect">
            <a:avLst/>
          </a:prstGeom>
        </p:spPr>
      </p:pic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fr-FR" dirty="0" smtClean="0"/>
              <a:t>16/05/2025</a:t>
            </a: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7DC26BF5-747C-0A29-88DF-03CF12071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195" y="803911"/>
            <a:ext cx="11768847" cy="1583348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Many recent contributions from both laboratories with proceedings and conference talks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8">
            <a:extLst>
              <a:ext uri="{FF2B5EF4-FFF2-40B4-BE49-F238E27FC236}">
                <a16:creationId xmlns:a16="http://schemas.microsoft.com/office/drawing/2014/main" id="{D83DE861-D78B-872C-EE9F-C9E9855715B0}"/>
              </a:ext>
            </a:extLst>
          </p:cNvPr>
          <p:cNvSpPr/>
          <p:nvPr/>
        </p:nvSpPr>
        <p:spPr>
          <a:xfrm>
            <a:off x="2089040" y="1307603"/>
            <a:ext cx="1615440" cy="205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9">
            <a:extLst>
              <a:ext uri="{FF2B5EF4-FFF2-40B4-BE49-F238E27FC236}">
                <a16:creationId xmlns:a16="http://schemas.microsoft.com/office/drawing/2014/main" id="{00E8C62C-1B2F-7F35-FBC7-2CCA09A23B7A}"/>
              </a:ext>
            </a:extLst>
          </p:cNvPr>
          <p:cNvSpPr/>
          <p:nvPr/>
        </p:nvSpPr>
        <p:spPr>
          <a:xfrm>
            <a:off x="8248712" y="1298551"/>
            <a:ext cx="815340" cy="205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3">
            <a:extLst>
              <a:ext uri="{FF2B5EF4-FFF2-40B4-BE49-F238E27FC236}">
                <a16:creationId xmlns:a16="http://schemas.microsoft.com/office/drawing/2014/main" id="{A1ABAF01-55B3-B68A-937C-DD1628D249A9}"/>
              </a:ext>
            </a:extLst>
          </p:cNvPr>
          <p:cNvSpPr txBox="1"/>
          <p:nvPr/>
        </p:nvSpPr>
        <p:spPr>
          <a:xfrm>
            <a:off x="4323959" y="6524623"/>
            <a:ext cx="6264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*MEXT: Ministry of Education, Culture, Sports, Science and Technology</a:t>
            </a:r>
            <a:endParaRPr kumimoji="1" lang="ja-JP" alt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526" y="6334920"/>
            <a:ext cx="619795" cy="354988"/>
          </a:xfrm>
          <a:prstGeom prst="rect">
            <a:avLst/>
          </a:prstGeom>
        </p:spPr>
      </p:pic>
      <p:sp>
        <p:nvSpPr>
          <p:cNvPr id="27" name="コンテンツ プレースホルダー 2">
            <a:extLst>
              <a:ext uri="{FF2B5EF4-FFF2-40B4-BE49-F238E27FC236}">
                <a16:creationId xmlns:a16="http://schemas.microsoft.com/office/drawing/2014/main" id="{7DC26BF5-747C-0A29-88DF-03CF12071052}"/>
              </a:ext>
            </a:extLst>
          </p:cNvPr>
          <p:cNvSpPr txBox="1">
            <a:spLocks/>
          </p:cNvSpPr>
          <p:nvPr/>
        </p:nvSpPr>
        <p:spPr>
          <a:xfrm>
            <a:off x="209195" y="4954822"/>
            <a:ext cx="11015218" cy="1391770"/>
          </a:xfrm>
          <a:prstGeom prst="rect">
            <a:avLst/>
          </a:prstGeom>
        </p:spPr>
        <p:txBody>
          <a:bodyPr vert="horz" lIns="0" tIns="45720" rIns="0" bIns="45720" numCol="1" spcCol="360000" rtlCol="0">
            <a:normAutofit fontScale="77500" lnSpcReduction="20000"/>
          </a:bodyPr>
          <a:lstStyle>
            <a:lvl1pPr marL="358775" indent="-358775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87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Y.Yamamoto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“Development of automatic cleaning and assembly systems in clean room at KEK”, SRF2023, Grand Rapids, MI, USA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S.Berry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et al., “Cobotisation of ESS Cryomodule Assembly at CEA”, SRF2023, Grand Rapids, MI, USA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S.Berry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et al., “COBOTISATION FOR SRF CRYOMODULES AT CEA: FOCUS ON ESS AND FUTURE PROSPECTS”, LINAC2024 proceedings, DOI: 10.18429/JACoW-LINAC2024-THPB011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J.Drant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et al., “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Robotisation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of cavity string assembly at CEA”, LCWS 2024 Proceedings https://doi.org/10.1051/epjconf/202431502010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1227" t="1010" r="2217" b="1362"/>
          <a:stretch/>
        </p:blipFill>
        <p:spPr>
          <a:xfrm>
            <a:off x="2856128" y="1170039"/>
            <a:ext cx="2689266" cy="360675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7150" y="612676"/>
            <a:ext cx="2996076" cy="43917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793" y="1194593"/>
            <a:ext cx="2692383" cy="366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6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KEK </a:t>
            </a:r>
            <a:r>
              <a:rPr lang="fr-FR" dirty="0" err="1" smtClean="0"/>
              <a:t>activities</a:t>
            </a:r>
            <a:r>
              <a:rPr lang="fr-FR" dirty="0" smtClean="0"/>
              <a:t> in JFY2024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Robotisation of clean room </a:t>
            </a:r>
            <a:r>
              <a:rPr lang="fr-FR" dirty="0" err="1"/>
              <a:t>assembly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fr-FR" dirty="0" smtClean="0"/>
              <a:t>16/05/2025</a:t>
            </a:r>
          </a:p>
        </p:txBody>
      </p:sp>
      <p:sp>
        <p:nvSpPr>
          <p:cNvPr id="20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372610" y="1050893"/>
            <a:ext cx="10626724" cy="5149057"/>
          </a:xfrm>
          <a:prstGeom prst="rect">
            <a:avLst/>
          </a:prstGeom>
        </p:spPr>
        <p:txBody>
          <a:bodyPr vert="horz" lIns="0" tIns="45720" rIns="0" bIns="45720" numCol="1" spcCol="36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1200"/>
              </a:spcAft>
              <a:buClr>
                <a:srgbClr val="E50019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262626"/>
                </a:solidFill>
                <a:latin typeface="Arial"/>
              </a:rPr>
              <a:t>Development of use of cobot during 3 phases :</a:t>
            </a:r>
          </a:p>
          <a:p>
            <a:pPr lvl="2" algn="just">
              <a:spcAft>
                <a:spcPts val="1200"/>
              </a:spcAft>
              <a:buClr>
                <a:srgbClr val="E50019"/>
              </a:buClr>
            </a:pPr>
            <a:r>
              <a:rPr lang="en-US" dirty="0" smtClean="0">
                <a:solidFill>
                  <a:srgbClr val="262626"/>
                </a:solidFill>
                <a:latin typeface="Arial"/>
              </a:rPr>
              <a:t>Cavity </a:t>
            </a:r>
            <a:r>
              <a:rPr lang="en-US" dirty="0">
                <a:solidFill>
                  <a:srgbClr val="262626"/>
                </a:solidFill>
                <a:latin typeface="Arial"/>
              </a:rPr>
              <a:t>performance test (vertical test), </a:t>
            </a:r>
          </a:p>
          <a:p>
            <a:pPr lvl="2" algn="just">
              <a:spcAft>
                <a:spcPts val="1200"/>
              </a:spcAft>
              <a:buClr>
                <a:srgbClr val="E50019"/>
              </a:buClr>
            </a:pPr>
            <a:r>
              <a:rPr lang="en-US" dirty="0" smtClean="0">
                <a:solidFill>
                  <a:srgbClr val="262626"/>
                </a:solidFill>
                <a:latin typeface="Arial"/>
              </a:rPr>
              <a:t>Helium tank welding on cavity</a:t>
            </a:r>
            <a:endParaRPr lang="en-US" dirty="0">
              <a:solidFill>
                <a:srgbClr val="262626"/>
              </a:solidFill>
              <a:latin typeface="Arial"/>
            </a:endParaRPr>
          </a:p>
          <a:p>
            <a:pPr lvl="2" algn="just">
              <a:spcAft>
                <a:spcPts val="1200"/>
              </a:spcAft>
              <a:buClr>
                <a:srgbClr val="E50019"/>
              </a:buClr>
            </a:pPr>
            <a:r>
              <a:rPr lang="en-US" dirty="0" smtClean="0">
                <a:solidFill>
                  <a:srgbClr val="262626"/>
                </a:solidFill>
                <a:latin typeface="Arial"/>
              </a:rPr>
              <a:t>Cavity string assembly</a:t>
            </a:r>
          </a:p>
          <a:p>
            <a:pPr lvl="2" algn="just">
              <a:spcAft>
                <a:spcPts val="1200"/>
              </a:spcAft>
              <a:buClr>
                <a:srgbClr val="E50019"/>
              </a:buClr>
            </a:pPr>
            <a:endParaRPr lang="en-US" dirty="0">
              <a:solidFill>
                <a:srgbClr val="262626"/>
              </a:solidFill>
              <a:latin typeface="Arial"/>
            </a:endParaRPr>
          </a:p>
          <a:p>
            <a:pPr lvl="1" algn="just">
              <a:spcAft>
                <a:spcPts val="1200"/>
              </a:spcAft>
              <a:buClr>
                <a:srgbClr val="E50019"/>
              </a:buClr>
            </a:pPr>
            <a:r>
              <a:rPr lang="en-US" dirty="0" smtClean="0"/>
              <a:t>Preparation of future development</a:t>
            </a:r>
          </a:p>
          <a:p>
            <a:pPr lvl="2" algn="just">
              <a:spcAft>
                <a:spcPts val="1200"/>
              </a:spcAft>
              <a:buClr>
                <a:srgbClr val="E50019"/>
              </a:buClr>
            </a:pPr>
            <a:r>
              <a:rPr lang="en-US" dirty="0" smtClean="0"/>
              <a:t>Fabrication of a </a:t>
            </a:r>
            <a:r>
              <a:rPr lang="en-US" dirty="0"/>
              <a:t>mock-up RF coupler </a:t>
            </a:r>
            <a:endParaRPr lang="en-US" dirty="0" smtClean="0"/>
          </a:p>
          <a:p>
            <a:pPr lvl="2" algn="just">
              <a:spcAft>
                <a:spcPts val="1200"/>
              </a:spcAft>
              <a:buClr>
                <a:srgbClr val="E50019"/>
              </a:buClr>
            </a:pPr>
            <a:r>
              <a:rPr lang="en-US" dirty="0" smtClean="0"/>
              <a:t>Purchase of ROBOGUIDE </a:t>
            </a:r>
            <a:r>
              <a:rPr lang="en-US" dirty="0"/>
              <a:t>software </a:t>
            </a:r>
            <a:endParaRPr lang="en-US" dirty="0">
              <a:solidFill>
                <a:srgbClr val="262626"/>
              </a:solidFill>
            </a:endParaRPr>
          </a:p>
          <a:p>
            <a:pPr lvl="2" algn="just">
              <a:spcAft>
                <a:spcPts val="1200"/>
              </a:spcAft>
              <a:buClr>
                <a:srgbClr val="E50019"/>
              </a:buClr>
            </a:pPr>
            <a:endParaRPr lang="fr-FR" dirty="0" smtClean="0">
              <a:solidFill>
                <a:srgbClr val="262626"/>
              </a:solidFill>
              <a:latin typeface="Arial"/>
            </a:endParaRPr>
          </a:p>
          <a:p>
            <a:pPr lvl="2" algn="just">
              <a:spcAft>
                <a:spcPts val="1200"/>
              </a:spcAft>
              <a:buClr>
                <a:srgbClr val="E50019"/>
              </a:buClr>
            </a:pPr>
            <a:endParaRPr lang="en-US" dirty="0" smtClean="0">
              <a:solidFill>
                <a:srgbClr val="262626"/>
              </a:solidFill>
              <a:latin typeface="Arial"/>
            </a:endParaRPr>
          </a:p>
        </p:txBody>
      </p:sp>
      <p:pic>
        <p:nvPicPr>
          <p:cNvPr id="7" name="図 4">
            <a:extLst>
              <a:ext uri="{FF2B5EF4-FFF2-40B4-BE49-F238E27FC236}">
                <a16:creationId xmlns:a16="http://schemas.microsoft.com/office/drawing/2014/main" id="{069448D3-748D-C90D-70D8-06F2438FA2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78438" y="1329563"/>
            <a:ext cx="2622211" cy="196665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964" y="3625421"/>
            <a:ext cx="3181158" cy="2478737"/>
          </a:xfrm>
          <a:prstGeom prst="rect">
            <a:avLst/>
          </a:prstGeom>
        </p:spPr>
      </p:pic>
      <p:pic>
        <p:nvPicPr>
          <p:cNvPr id="11" name="図 9">
            <a:extLst>
              <a:ext uri="{FF2B5EF4-FFF2-40B4-BE49-F238E27FC236}">
                <a16:creationId xmlns:a16="http://schemas.microsoft.com/office/drawing/2014/main" id="{84CFBA79-F82B-78CB-6BA9-5C6E7E4AE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526" y="6334920"/>
            <a:ext cx="619795" cy="3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1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5003DA-E900-47F2-BA91-7AD870D471EB}">
  <ds:schemaRefs>
    <ds:schemaRef ds:uri="151dffeb-2989-4a61-aef8-844a993007f8"/>
    <ds:schemaRef ds:uri="582fa2ad-bcfb-4c30-8490-7bbd511b1880"/>
    <ds:schemaRef ds:uri="http://purl.org/dc/elements/1.1/"/>
    <ds:schemaRef ds:uri="http://schemas.microsoft.com/office/2006/metadata/properties"/>
    <ds:schemaRef ds:uri="http://schemas.microsoft.com/sharepoint/v3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20152</TotalTime>
  <Words>1487</Words>
  <Application>Microsoft Office PowerPoint</Application>
  <PresentationFormat>Grand écran</PresentationFormat>
  <Paragraphs>282</Paragraphs>
  <Slides>19</Slides>
  <Notes>19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Wingdings</vt:lpstr>
      <vt:lpstr>Thème Office</vt:lpstr>
      <vt:lpstr>Robotisation of clean room assembly</vt:lpstr>
      <vt:lpstr>Outline</vt:lpstr>
      <vt:lpstr>Why using Cobot ? Let’s get starting</vt:lpstr>
      <vt:lpstr>Why using Cobot ? Let’s get starting</vt:lpstr>
      <vt:lpstr>Joint Project Overview</vt:lpstr>
      <vt:lpstr>Overall research plan</vt:lpstr>
      <vt:lpstr>Use of cobot for cavity string assembly</vt:lpstr>
      <vt:lpstr>Overall research plan</vt:lpstr>
      <vt:lpstr>KEK activities in JFY2024</vt:lpstr>
      <vt:lpstr>KEK activities in JFY2024</vt:lpstr>
      <vt:lpstr>CEA activities in JFY2024</vt:lpstr>
      <vt:lpstr>CEA activities in JFY2024</vt:lpstr>
      <vt:lpstr>CEA activities in JFY2024</vt:lpstr>
      <vt:lpstr>CEA activities in JFY2024</vt:lpstr>
      <vt:lpstr>Foreseen KEK activities in JFY2025</vt:lpstr>
      <vt:lpstr>Foreseen CEA activities in JFY2025</vt:lpstr>
      <vt:lpstr>Foreseen CEA activities in JFY2025</vt:lpstr>
      <vt:lpstr>Exchange between KEK and CEA</vt:lpstr>
      <vt:lpstr>Summary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DRANT Julien</cp:lastModifiedBy>
  <cp:revision>197</cp:revision>
  <dcterms:created xsi:type="dcterms:W3CDTF">2023-01-13T15:17:34Z</dcterms:created>
  <dcterms:modified xsi:type="dcterms:W3CDTF">2025-05-16T08:23:08Z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</Properties>
</file>