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  <p:sldMasterId id="2147483712" r:id="rId4"/>
    <p:sldMasterId id="2147483724" r:id="rId5"/>
  </p:sldMasterIdLst>
  <p:notesMasterIdLst>
    <p:notesMasterId r:id="rId37"/>
  </p:notesMasterIdLst>
  <p:sldIdLst>
    <p:sldId id="332" r:id="rId6"/>
    <p:sldId id="315" r:id="rId7"/>
    <p:sldId id="305" r:id="rId8"/>
    <p:sldId id="337" r:id="rId9"/>
    <p:sldId id="338" r:id="rId10"/>
    <p:sldId id="311" r:id="rId11"/>
    <p:sldId id="333" r:id="rId12"/>
    <p:sldId id="334" r:id="rId13"/>
    <p:sldId id="335" r:id="rId14"/>
    <p:sldId id="336" r:id="rId15"/>
    <p:sldId id="312" r:id="rId16"/>
    <p:sldId id="306" r:id="rId17"/>
    <p:sldId id="339" r:id="rId18"/>
    <p:sldId id="340" r:id="rId19"/>
    <p:sldId id="316" r:id="rId20"/>
    <p:sldId id="348" r:id="rId21"/>
    <p:sldId id="349" r:id="rId22"/>
    <p:sldId id="326" r:id="rId23"/>
    <p:sldId id="353" r:id="rId24"/>
    <p:sldId id="354" r:id="rId25"/>
    <p:sldId id="350" r:id="rId26"/>
    <p:sldId id="331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14" r:id="rId35"/>
    <p:sldId id="355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64" autoAdjust="0"/>
    <p:restoredTop sz="94843"/>
  </p:normalViewPr>
  <p:slideViewPr>
    <p:cSldViewPr>
      <p:cViewPr varScale="1">
        <p:scale>
          <a:sx n="69" d="100"/>
          <a:sy n="69" d="100"/>
        </p:scale>
        <p:origin x="83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BD9DF-B06E-4F4D-BD9C-DD95F5FAC872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B9F63-CB4D-41A9-9A54-A01B7338DE37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74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Outlook for FJPPN :</a:t>
            </a:r>
            <a:r>
              <a:rPr lang="en-US" baseline="0" dirty="0" smtClean="0"/>
              <a:t> pursue studies on multi-layers and perform cavity tests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8DCD-695F-4C8A-AAF6-2935C239611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8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71F5-8E10-4246-BB9F-4482F0B6DE36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72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EF4F-B7BA-40FE-8FBC-74A3D030133F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83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175-8FFB-4FC5-9A55-127111C9AA0E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778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8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6" y="-1588"/>
            <a:ext cx="20639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1" y="726024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2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9" y="71647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3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35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41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7" y="1765301"/>
            <a:ext cx="8659812" cy="4148139"/>
          </a:xfrm>
        </p:spPr>
        <p:txBody>
          <a:bodyPr lIns="0"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8" y="314038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317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2249169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8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1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285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B47F-2CB7-4C3E-AB51-5E4B055A2BE8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054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906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0849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09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41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256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9" y="2298702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2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87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3229703"/>
            <a:ext cx="12192000" cy="398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745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3229703"/>
            <a:ext cx="12192000" cy="398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40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5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40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8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660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8" y="3229703"/>
            <a:ext cx="5021943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8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2" y="314038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50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539E-0462-4EFF-B974-709E9C221647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855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0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3381831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9316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834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7" y="1381127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8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495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2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069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5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4" y="3229703"/>
            <a:ext cx="731837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5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5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169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5" y="3229703"/>
            <a:ext cx="4992915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2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2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7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970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8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77719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48698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7ECC-31A4-4631-9B5B-25F59C3B8881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275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542244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1714500"/>
            <a:ext cx="8323941" cy="2857500"/>
          </a:xfrm>
        </p:spPr>
        <p:txBody>
          <a:bodyPr tIns="468000" anchor="b">
            <a:normAutofit/>
          </a:bodyPr>
          <a:lstStyle>
            <a:lvl1pPr marL="428625" indent="-428625">
              <a:buSzPct val="200000"/>
              <a:buFont typeface="Arial Black" panose="020B0A04020102020204" pitchFamily="34" charset="0"/>
              <a:buChar char="“"/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006905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13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3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906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40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9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7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5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91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7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9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9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7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61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80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85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5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6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7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7"/>
            <a:ext cx="4651375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5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6B5E-7013-42D2-B332-CCA3A017F500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3448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EB1B33-EF80-0DA2-F231-4867F18D8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799F2B-D523-F213-7645-A530F2666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DAEFDC-DB6C-2863-34E5-14B6D7A1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C50BF-738E-ABAA-BED0-A99FF93C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7938B4-7889-9AC2-1038-242DB9B1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599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D36BF-9D1A-3EB1-5EA6-7A098F4C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0A5A01-E719-7F47-0E48-970D76E3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0ECFC5-FE21-9BF1-3577-DD3F346F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90667C-DAA6-A67B-99FB-B7ADCB7A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D14D38-29B3-42C1-9984-59933554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313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3763C-F1F5-A2A4-1E72-439A86A5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658BDA-0B61-3810-2E06-6603236B4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F87123-87DA-6131-0F8E-8632C878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3A9343-7BE3-FF8F-0C0C-9C2F06B4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0EEA73-8ADF-0E50-B806-3BB36948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517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476379-DB22-C2D5-FF51-40D8E36C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8956D-C5C0-1615-A004-E56C9C2EA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8A2D7F-D6DC-FED9-CC19-8C6A83847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9F1269-2A33-E7A5-614B-4BD1973B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DD9513-26B4-E545-C599-BAC4D97D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12A8CB-2E51-9899-49BC-8FBBA22A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295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139215-CDAC-7C5F-4B57-F4BC7ABF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44FEA8-AFF9-646A-C8CC-00CBA7FFE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35B64D6-578D-DE15-FD7C-CA7EE475B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87EB13D-6FE5-123C-DC52-00DC0C1A5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BED668B-0A29-BE55-B7EB-3109E0DD4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AB0004C-B6AF-8087-5CA9-4391F452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55DC889-FCAC-4397-1203-8B3DDDDF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8FD591A-46C2-FE4F-3107-AD6DC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516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DC872A-B2B1-432D-F84E-CF3DD87D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51D085-DAAE-8740-BBCE-5D051B31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378E81B-8133-460E-F157-842DF9F8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B14EF2-EB85-C8C3-25CF-0A97D984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050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2A35EDD-9D51-6A11-56DA-85CA3844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2899E24-40DD-7F33-F68B-C29DBB34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3CD4B1-048C-95ED-84F2-9C8744C8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533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E8FD6A-9431-1F9A-C6ED-0586C2BD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DE1F3-3C00-8D8B-FCEA-314ED65B9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5A562FD-111E-C880-FD09-F35D1A4A4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A0375B4-DAAE-BE4C-1446-A8D3D380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72D57B-A96E-6B79-8BA1-21603721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22F365-7A8D-3B71-8DD7-8AE8268B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271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748E82-2691-2E5A-D570-6550F33E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39C8FBD-FD14-680B-760C-33AE87296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8D0C04-389A-45BF-7E79-3E24F8CF2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F2ABB6-5328-588F-EEA8-71E6A933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8A1F67-50C8-B377-5E37-ADEF2BE0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CE23FA3-B504-8D35-E5AB-0DD2B701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316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96ABF-DF6B-8B83-D8D3-5C0F6467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D3C5D47-3F4B-645F-7204-AEC3C7D30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755256-F3CD-D68C-A79B-BE5D9DEE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E055BC-032A-F77C-B932-337D0502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55636A-094A-E52D-E484-8397F36F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65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4AB1-ECC3-4281-BB69-CA0669DDDA78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621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E70F815-14B3-34ED-E915-17EFF6E8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A9A6B1-32EE-E837-4515-1EC3D1380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54F40D-B7A3-9932-5A01-498B7AEE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32C1AE-3E45-3432-E73E-0B3BD504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309F89-755F-6E52-05FC-D46491A27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144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78724B-C170-AC9F-2D61-2568EB7C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451CDEF-33BC-F0F3-1C0D-A8215E723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294687-F483-5FFE-D9A7-41FBD23E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43ECF2-55FB-022B-58C1-05000E5C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74CD2E-24D4-7B83-C74D-9D69601F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011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C15E3D-AC12-2F6B-4184-40C1E14A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55EDD4-A3B4-4AFD-581D-66029D7A5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546C61-84E5-8E33-4EE0-C15B0549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49BCC7-E5D5-177B-8839-41FA8126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2B289D-C4F7-7517-3A1A-FD44B749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926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13F5BC-206E-BA8A-0ADD-3A6A7B45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DC9A99-AD59-9063-A31B-483F32BC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69F06D-5E84-BF52-B154-D303DD20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A999C7-54B6-E924-5A48-DC8C269E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A1873F-3285-2790-2DB9-9D5C8D28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108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7A18A7-80A3-C584-B951-3A4D1FDFC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445CD4-C787-51F7-7FEC-9CDE5DF26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28C317-2D5C-7FB7-0183-7CD284EA6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71F887-901D-187E-81D1-43611173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753451F-E8BD-C86B-B35F-C533C11D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68876-CC56-0714-CACC-843ACFCA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9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7D0CBC-9AB8-EB8E-11A6-2C0F74F9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E26CD3-2957-A5DE-4FDD-4AD95222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1ADD427-D7F2-87FA-99A7-02C9AFBC2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A36297-B9BE-3105-B48E-E28D4C5CF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751D0F9-6F7D-B20A-C060-7CC233FD1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B9A0C21-26EF-5BA5-3F06-E4481530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596AEBD-20E4-81BE-7120-3E9A8FFD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231DA49-39CC-2F67-89F3-FCDB45D8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055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B3A4EA-BC21-5E85-628E-751D9127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0729660-D92B-ADB8-ADFE-E2590CEB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8BDE01-7774-6DFD-F456-9F908A31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30E96B-DE31-A611-FE7F-8BD00CF7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879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2BC9D83-2FF7-1699-4A09-2BFFBA4B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B66171-1C6F-C5E4-D5D6-6031B19D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1021E4-E349-49EF-5D54-08272303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287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CB621-29FC-EFC4-0468-8C00B94C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F1D833-2014-3DAA-B824-644F6B00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D4990F-C6AE-C459-70E1-1F1AEDA9D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1462B4E-854A-2867-E503-C537FFD0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316CAD-4844-81E6-4F30-9E82AF60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5C0603-0392-2DDC-A3DC-CFE50953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339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EA155D-7C21-2371-F172-3C84C7D1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78F658A-B317-9475-DCDC-F4CDD6F33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7851766-01A0-1876-58E4-DD156E5C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87C40A-848F-B14E-DA02-8F4B04A5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A393721-4285-1957-21F1-FF23CE0E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894D98-C162-EC14-8C05-25E29331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06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900-6516-4AD2-8AF5-773D1FCD1F33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019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06AB8C-A37C-30AF-EB20-F2E25DEB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C3EEDC8-42F2-A0D5-64C0-458DB3BBB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A4235D-E8EA-E8ED-C7C3-B63ECC29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53FA6E-08B0-1B09-88C9-AFCC59F6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A2EF89-CAE1-2D12-6FEF-0C5822A1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707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C486CB3-7AAD-8C93-3226-FBBB1CB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F2E8E4-239F-ACEB-2B63-ABE3ACB89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1C2F42-3031-FD3B-0B67-97C936A3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29FA74-3E6A-C7E1-274C-C5DA78EA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8DD58C-5A80-82FF-8F81-F51529CF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7456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71F5-8E10-4246-BB9F-4482F0B6DE36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824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B47F-2CB7-4C3E-AB51-5E4B055A2BE8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398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539E-0462-4EFF-B974-709E9C221647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089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7ECC-31A4-4631-9B5B-25F59C3B8881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520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6B5E-7013-42D2-B332-CCA3A017F500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820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4AB1-ECC3-4281-BB69-CA0669DDDA78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002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900-6516-4AD2-8AF5-773D1FCD1F33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429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E9D6A-38EF-475F-B765-63B6FAB247D0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34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E9D6A-38EF-475F-B765-63B6FAB247D0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029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D1C2-5788-4DFC-B118-A8E82FB5C409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5234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EF4F-B7BA-40FE-8FBC-74A3D030133F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3518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175-8FFB-4FC5-9A55-127111C9AA0E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9148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CSTD 17/03/2023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66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D1C2-5788-4DFC-B118-A8E82FB5C409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402A-5985-4733-A831-8144AF34C3CF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4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9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2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CSTD 17/03/2023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3" y="6343652"/>
            <a:ext cx="693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4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0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AB94805-4A66-B74C-221C-40A0D303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128AA-77F9-FB0D-8F52-546625747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24AB7B-071A-481C-1592-2F5CB967D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5F7F-8300-4BA6-9A47-8A41874A4768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122242-7AF9-62C2-1087-3394AD20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9DDAB8-0C2C-254F-D019-DF3A4A3E8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01A5-6567-4CFB-9EAA-698EC3B8820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7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03EE99-3159-C57C-DD99-792F2454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537342-FAB6-4366-E1E7-850082C0F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C01858-5851-C730-93BD-11D19465C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704AF-BD09-4D60-9B5B-4DEBEBF41F4A}" type="datetimeFigureOut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64C608-A1B3-3859-52C7-4426E17CE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C1313E-C32D-A254-6AD0-5F9EBF34D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227D5-338E-4A0F-91E7-C7B0C6064C6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83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402A-5985-4733-A831-8144AF34C3CF}" type="datetime1">
              <a:rPr kumimoji="1" lang="ja-JP" altLang="en-US" smtClean="0"/>
              <a:t>2025/5/16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F08-1795-4CA1-9D24-1FCE7210E8F6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78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defTabSz="91439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77.jpe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4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7" y="3140968"/>
            <a:ext cx="864096" cy="1686411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4655840" y="2924944"/>
            <a:ext cx="5616624" cy="100811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A_RD_25: </a:t>
            </a:r>
            <a:br>
              <a:rPr lang="en-US" sz="2800" b="1" dirty="0" smtClean="0"/>
            </a:br>
            <a:r>
              <a:rPr lang="en-US" sz="2800" b="1" dirty="0" smtClean="0"/>
              <a:t>Continued </a:t>
            </a:r>
            <a:r>
              <a:rPr lang="en-US" sz="2800" b="1" dirty="0"/>
              <a:t>Effort Towards Ultimate Performance for Accelerator Cavities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15880" y="458112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2025 FKPPN - FJPPN joint Workshop, </a:t>
            </a:r>
          </a:p>
          <a:p>
            <a:pPr algn="ctr"/>
            <a:r>
              <a:rPr lang="fr-FR" dirty="0" smtClean="0"/>
              <a:t>Nantes 14-16 May 2025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742399"/>
            <a:ext cx="1750336" cy="12569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029" y="3153820"/>
            <a:ext cx="2304256" cy="13013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029" y="4668985"/>
            <a:ext cx="3212141" cy="18518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4827379"/>
            <a:ext cx="1160395" cy="18170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581079"/>
            <a:ext cx="1607936" cy="16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09087-E348-AF4C-86B1-FF82682F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  <a:latin typeface="Helvetica" pitchFamily="2" charset="0"/>
              </a:rPr>
              <a:t>Plan for 2025</a:t>
            </a:r>
            <a:endParaRPr kumimoji="1" lang="ja-JP" alt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6F5A0F-0BF0-514A-8000-D4EAE2CA1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 are creating Nb3Sn and </a:t>
            </a:r>
            <a:r>
              <a:rPr lang="en-US" altLang="ja-JP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AlN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thin films on silicon substrates and evaluating the superconducting properties of these samples.</a:t>
            </a: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More detailed sputtering simulations will be conducted.</a:t>
            </a: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Sputtering will also be applied to a 3 GHz coupon cavity and a 3 GHz cavity.</a:t>
            </a:r>
            <a:endParaRPr kumimoji="1" lang="ja-JP" altLang="en-US">
              <a:latin typeface="Helvetica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6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Theory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T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effort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3GHz cavity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US" altLang="ja-JP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Fuwa</a:t>
            </a:r>
            <a:endParaRPr lang="en-US" altLang="ja-JP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22270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E431F8-64F7-A8BC-95D5-DB7019163031}"/>
              </a:ext>
            </a:extLst>
          </p:cNvPr>
          <p:cNvSpPr txBox="1"/>
          <p:nvPr/>
        </p:nvSpPr>
        <p:spPr>
          <a:xfrm>
            <a:off x="3365984" y="72705"/>
            <a:ext cx="52373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3GHz Cavity preparation</a:t>
            </a:r>
            <a:endParaRPr lang="en-US" altLang="ja-JP" sz="3600" dirty="0">
              <a:solidFill>
                <a:srgbClr val="FF0000"/>
              </a:solidFill>
              <a:latin typeface="Arial" panose="020B0604020202020204" pitchFamily="34" charset="0"/>
              <a:ea typeface="Osaka-Mono" panose="020B06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図 2" descr="グラフ, 散布図&#10;&#10;自動的に生成された説明">
            <a:extLst>
              <a:ext uri="{FF2B5EF4-FFF2-40B4-BE49-F238E27FC236}">
                <a16:creationId xmlns:a16="http://schemas.microsoft.com/office/drawing/2014/main" id="{5C5F08FE-8254-E3C4-FFC4-564245995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785" y="2348612"/>
            <a:ext cx="4405510" cy="334504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F4E838-6EAA-078A-3B30-5A563A7DB95C}"/>
              </a:ext>
            </a:extLst>
          </p:cNvPr>
          <p:cNvSpPr txBox="1"/>
          <p:nvPr/>
        </p:nvSpPr>
        <p:spPr>
          <a:xfrm>
            <a:off x="392059" y="1418702"/>
            <a:ext cx="8831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Nb-flange with pure-AL hexagon seal, 158 µm BCP, no-EP, no-anneal, with 120degreeC baking </a:t>
            </a:r>
            <a:endParaRPr lang="ja-JP" altLang="en-US" sz="1600" dirty="0">
              <a:latin typeface="Arial" panose="020B0604020202020204" pitchFamily="34" charset="0"/>
              <a:ea typeface="Osaka-Mono" panose="020B06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E09DB5-4163-46AE-674A-9FF486D10812}"/>
              </a:ext>
            </a:extLst>
          </p:cNvPr>
          <p:cNvSpPr txBox="1"/>
          <p:nvPr/>
        </p:nvSpPr>
        <p:spPr>
          <a:xfrm>
            <a:off x="3365984" y="4021135"/>
            <a:ext cx="3825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Eacc=18.6MV/m, Q0=2.8E9 at 2K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heating at 90 degree equator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 descr="座る, ケーキ, グリーン, 電車 が含まれている画像&#10;&#10;自動的に生成された説明">
            <a:extLst>
              <a:ext uri="{FF2B5EF4-FFF2-40B4-BE49-F238E27FC236}">
                <a16:creationId xmlns:a16="http://schemas.microsoft.com/office/drawing/2014/main" id="{3DCFC2C9-4C36-0DE1-0587-6B981F1FF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397" y="3987043"/>
            <a:ext cx="3899338" cy="21810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E8D3A4-F1C0-BA58-0341-1CD3D2123863}"/>
              </a:ext>
            </a:extLst>
          </p:cNvPr>
          <p:cNvSpPr txBox="1"/>
          <p:nvPr/>
        </p:nvSpPr>
        <p:spPr>
          <a:xfrm>
            <a:off x="8086695" y="6148345"/>
            <a:ext cx="34611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Inner surface 85 degree equator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close to the heating point 90degree.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No defect found.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 descr="人の足&#10;&#10;中程度の精度で自動的に生成された説明">
            <a:extLst>
              <a:ext uri="{FF2B5EF4-FFF2-40B4-BE49-F238E27FC236}">
                <a16:creationId xmlns:a16="http://schemas.microsoft.com/office/drawing/2014/main" id="{D33EA510-6CD1-4679-08EA-3E006DEFF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01" y="2972935"/>
            <a:ext cx="2077993" cy="33890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A91CE2-6DDE-EB67-892C-9CD719C78F93}"/>
              </a:ext>
            </a:extLst>
          </p:cNvPr>
          <p:cNvSpPr txBox="1"/>
          <p:nvPr/>
        </p:nvSpPr>
        <p:spPr>
          <a:xfrm>
            <a:off x="575149" y="6434286"/>
            <a:ext cx="1818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BCP (158µm)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911AE3-C06D-0805-4BD7-8071E26328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6524" y="1196736"/>
            <a:ext cx="1455345" cy="284115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F773D9-0873-F4D1-37ED-CD5EEDFF9F37}"/>
              </a:ext>
            </a:extLst>
          </p:cNvPr>
          <p:cNvSpPr txBox="1"/>
          <p:nvPr/>
        </p:nvSpPr>
        <p:spPr>
          <a:xfrm>
            <a:off x="4215699" y="5946201"/>
            <a:ext cx="2963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f=2.992172GHz at 2K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BA402D-6F05-6DE6-0F12-724085011697}"/>
              </a:ext>
            </a:extLst>
          </p:cNvPr>
          <p:cNvSpPr txBox="1"/>
          <p:nvPr/>
        </p:nvSpPr>
        <p:spPr>
          <a:xfrm>
            <a:off x="839416" y="798511"/>
            <a:ext cx="8585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Previous treatment applied on cavity #1 (see 2024 Meeting): BCP treatment </a:t>
            </a:r>
            <a:endParaRPr lang="en-US" altLang="ja-JP" sz="1800" dirty="0">
              <a:latin typeface="Arial" panose="020B0604020202020204" pitchFamily="34" charset="0"/>
              <a:ea typeface="Osaka-Mono" panose="020B06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CDE2ABD-66CA-5AC6-3C2C-6B7DBB56E7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312" y="2100843"/>
            <a:ext cx="2374310" cy="162857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4CE522-CE51-02C0-75A5-9B28A1D330EC}"/>
              </a:ext>
            </a:extLst>
          </p:cNvPr>
          <p:cNvSpPr txBox="1"/>
          <p:nvPr/>
        </p:nvSpPr>
        <p:spPr>
          <a:xfrm>
            <a:off x="7608168" y="3663643"/>
            <a:ext cx="171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Cavity observation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6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8601C2-BFA5-0558-7BC2-EF205C92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6" y="44290"/>
            <a:ext cx="12142074" cy="828069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FF0000"/>
                </a:solidFill>
              </a:rPr>
              <a:t>EP processing for 3GHz elliptical cavities (FY2024)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DCC3FC-3566-0841-1E46-AE5287AD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70" y="872359"/>
            <a:ext cx="11578546" cy="1023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In FY2024, EP (electropolishing) process for 3GHz single-cell elliptical cavity was performed.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BAC6FE7-A6C2-50E9-ECEC-7673A1897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0" y="2174164"/>
            <a:ext cx="2507631" cy="44602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B26609-F37A-9E35-DA7B-1CBF343D9AD0}"/>
              </a:ext>
            </a:extLst>
          </p:cNvPr>
          <p:cNvSpPr txBox="1"/>
          <p:nvPr/>
        </p:nvSpPr>
        <p:spPr>
          <a:xfrm>
            <a:off x="3661454" y="2209851"/>
            <a:ext cx="76819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EP process, a vertical EP setup dedicated to 3 GHz cavities was used.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EP treatment was performed in two stages: </a:t>
            </a:r>
          </a:p>
          <a:p>
            <a:r>
              <a:rPr kumimoji="1" lang="en-US" altLang="ja-JP" dirty="0"/>
              <a:t>- EP1 (100 µm) with the cavity temperature below </a:t>
            </a:r>
            <a:r>
              <a:rPr kumimoji="1" lang="en-US" altLang="ja-JP" dirty="0" smtClean="0"/>
              <a:t>50°C (increa</a:t>
            </a:r>
            <a:r>
              <a:rPr lang="en-US" altLang="ja-JP" dirty="0" smtClean="0"/>
              <a:t>sed removal rate)</a:t>
            </a:r>
            <a:endParaRPr kumimoji="1" lang="en-US" altLang="ja-JP" dirty="0"/>
          </a:p>
          <a:p>
            <a:r>
              <a:rPr lang="en-US" altLang="ja-JP" dirty="0"/>
              <a:t>- (</a:t>
            </a:r>
            <a:r>
              <a:rPr kumimoji="1" lang="en-US" altLang="ja-JP" dirty="0"/>
              <a:t>annealing at 900°C was performed for 3 hours)</a:t>
            </a:r>
          </a:p>
          <a:p>
            <a:r>
              <a:rPr kumimoji="1" lang="en-US" altLang="ja-JP" dirty="0"/>
              <a:t>- EP2 (30 µm) with the cavity temperature below 20°C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4966ED7-8F5C-7B75-9964-888766156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57" y="4063201"/>
            <a:ext cx="3706298" cy="20805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2078C97-94BF-E854-8B40-4D17E798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416" y="4063202"/>
            <a:ext cx="3706298" cy="20950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7ED312-F705-2397-1C75-2FCCD93EA9DD}"/>
              </a:ext>
            </a:extLst>
          </p:cNvPr>
          <p:cNvSpPr txBox="1"/>
          <p:nvPr/>
        </p:nvSpPr>
        <p:spPr>
          <a:xfrm>
            <a:off x="4414341" y="6232636"/>
            <a:ext cx="658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Inner surface after EP (left: equator region, right: iris region)</a:t>
            </a:r>
            <a:endParaRPr kumimoji="1" lang="ja-JP" alt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6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8601C2-BFA5-0558-7BC2-EF205C92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6" y="44290"/>
            <a:ext cx="12142074" cy="828069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FF0000"/>
                </a:solidFill>
              </a:rPr>
              <a:t>Vertical test of 3GHz elliptical cavities (FY2025)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DCC3FC-3566-0841-1E46-AE5287AD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92" y="1103073"/>
            <a:ext cx="11767732" cy="1023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Vertical test (VT) will be performed to measure RF performance of 3 GHz cavities at KEK-STF.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B26609-F37A-9E35-DA7B-1CBF343D9AD0}"/>
              </a:ext>
            </a:extLst>
          </p:cNvPr>
          <p:cNvSpPr txBox="1"/>
          <p:nvPr/>
        </p:nvSpPr>
        <p:spPr>
          <a:xfrm>
            <a:off x="4165262" y="2209851"/>
            <a:ext cx="6032421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Preliminary test result of VT in April 2025</a:t>
            </a:r>
          </a:p>
          <a:p>
            <a:r>
              <a:rPr lang="en-US" altLang="ja-JP" sz="2400" dirty="0"/>
              <a:t>      For a 3GHz cavity after EP2 process</a:t>
            </a:r>
            <a:endParaRPr kumimoji="1" lang="en-US" altLang="ja-JP" sz="2400" dirty="0"/>
          </a:p>
          <a:p>
            <a:r>
              <a:rPr lang="en-US" altLang="ja-JP" sz="2400" dirty="0"/>
              <a:t>	- </a:t>
            </a:r>
            <a:r>
              <a:rPr lang="en-US" altLang="ja-JP" sz="2400" dirty="0" err="1"/>
              <a:t>E</a:t>
            </a:r>
            <a:r>
              <a:rPr lang="en-US" altLang="ja-JP" sz="2400" baseline="-25000" dirty="0" err="1"/>
              <a:t>acc</a:t>
            </a:r>
            <a:r>
              <a:rPr lang="en-US" altLang="ja-JP" sz="2400" dirty="0"/>
              <a:t> ~ 22 MV/m</a:t>
            </a:r>
          </a:p>
          <a:p>
            <a:r>
              <a:rPr lang="en-US" altLang="ja-JP" sz="2400" dirty="0"/>
              <a:t>	- Q</a:t>
            </a:r>
            <a:r>
              <a:rPr lang="en-US" altLang="ja-JP" sz="2400" baseline="-25000" dirty="0"/>
              <a:t>0 </a:t>
            </a:r>
            <a:r>
              <a:rPr lang="en-US" altLang="ja-JP" sz="2400" dirty="0"/>
              <a:t>&gt; 1 x 10</a:t>
            </a:r>
            <a:r>
              <a:rPr lang="en-US" altLang="ja-JP" sz="2400" baseline="30000" dirty="0"/>
              <a:t>9</a:t>
            </a:r>
            <a:r>
              <a:rPr lang="en-US" altLang="ja-JP" sz="2400" dirty="0"/>
              <a:t>   (@ 2K)</a:t>
            </a:r>
            <a:endParaRPr lang="en-US" altLang="ja-JP" sz="2400" baseline="30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E13D221-64FF-D575-ACCC-132233A0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8" y="2209851"/>
            <a:ext cx="3307474" cy="440996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497915-CF1F-52D5-4245-C6110DC13CCE}"/>
              </a:ext>
            </a:extLst>
          </p:cNvPr>
          <p:cNvSpPr txBox="1"/>
          <p:nvPr/>
        </p:nvSpPr>
        <p:spPr>
          <a:xfrm>
            <a:off x="4165261" y="4185267"/>
            <a:ext cx="7760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Established measurement system for 3 GHz cavities </a:t>
            </a:r>
            <a:br>
              <a:rPr lang="en-US" altLang="ja-JP" sz="2400" dirty="0"/>
            </a:br>
            <a:r>
              <a:rPr lang="en-US" altLang="ja-JP" sz="2400" dirty="0"/>
              <a:t>will be tuned in order to measure the performance of </a:t>
            </a:r>
            <a:br>
              <a:rPr lang="en-US" altLang="ja-JP" sz="2400" dirty="0"/>
            </a:br>
            <a:r>
              <a:rPr lang="en-US" altLang="ja-JP" sz="2400" dirty="0"/>
              <a:t>cavities with various treatments </a:t>
            </a:r>
            <a:r>
              <a:rPr lang="en-US" altLang="ja-JP" sz="2400"/>
              <a:t>in the future:</a:t>
            </a:r>
            <a:endParaRPr lang="en-US" altLang="ja-JP" sz="2400" dirty="0"/>
          </a:p>
          <a:p>
            <a:r>
              <a:rPr lang="en-US" altLang="ja-JP" sz="2400" dirty="0"/>
              <a:t>     thin-film coating, mid-T baking, </a:t>
            </a:r>
            <a:r>
              <a:rPr lang="en-US" altLang="ja-JP" sz="2400" dirty="0" err="1"/>
              <a:t>etc</a:t>
            </a:r>
            <a:r>
              <a:rPr lang="en-US" altLang="ja-JP" sz="2400" dirty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7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Theory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T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effort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Fuwa</a:t>
            </a:r>
            <a:endParaRPr lang="en-US" altLang="ja-JP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 free EP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7526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F4EA296-5749-799A-CB57-5BB2D819FBAB}"/>
              </a:ext>
            </a:extLst>
          </p:cNvPr>
          <p:cNvSpPr/>
          <p:nvPr/>
        </p:nvSpPr>
        <p:spPr>
          <a:xfrm>
            <a:off x="911424" y="47783"/>
            <a:ext cx="120867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+mn-cs"/>
              </a:rPr>
              <a:t>Development of HF free EP of Nb with organic solvents  (Report FY2024) 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72479" y="643451"/>
            <a:ext cx="116310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-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Hydrof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luoric acid (+ sulfuric acid) is very dangerous as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gas and liquid</a:t>
            </a:r>
            <a:r>
              <a:rPr kumimoji="1" lang="ja-JP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.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&gt;&gt; high cost of EP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-   In the EP reaction, hydrogen atoms derived from water molecules in the electrolyte are absorbed into Nb.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&gt;&gt; Nb-H is formed in Nb, and the SRF performance of the cavity is very limited (especially, </a:t>
            </a:r>
            <a:r>
              <a:rPr kumimoji="1" lang="en-US" altLang="ja-JP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E</a:t>
            </a:r>
            <a:r>
              <a:rPr kumimoji="1" lang="en-US" altLang="ja-JP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acc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&gt;&gt; These problems can be solved by developing an EP process that uses organic solvents containing less water molecules in the electrolyte.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9" y="3192087"/>
            <a:ext cx="2520000" cy="222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8829" y="2334367"/>
            <a:ext cx="3315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2023: sample area 1 cm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- 1 M NH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4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F in ethylene glycol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pic>
        <p:nvPicPr>
          <p:cNvPr id="1026" name="Picture 2" descr="C:\Users\ycfjg\Desktop\IMG_20250131_154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40" y="2004126"/>
            <a:ext cx="202771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cfjg\Desktop\IMG_20241112_142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45" y="2025185"/>
            <a:ext cx="24633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147667" y="236023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2024: ~10 cm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3365" y="5555367"/>
            <a:ext cx="11474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For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 a larger sample area, the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reaction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conditions were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optimized.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The conditions under which the difference between the front and back of the substrate becomes small were investigated.</a:t>
            </a:r>
          </a:p>
        </p:txBody>
      </p:sp>
      <p:sp>
        <p:nvSpPr>
          <p:cNvPr id="8" name="右矢印 7"/>
          <p:cNvSpPr/>
          <p:nvPr/>
        </p:nvSpPr>
        <p:spPr>
          <a:xfrm>
            <a:off x="3823678" y="3747348"/>
            <a:ext cx="1218947" cy="787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3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7D49-78D6-0438-A820-180652DA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E71E59-4AE6-1C9D-AA07-6909EBE5374E}"/>
              </a:ext>
            </a:extLst>
          </p:cNvPr>
          <p:cNvSpPr/>
          <p:nvPr/>
        </p:nvSpPr>
        <p:spPr>
          <a:xfrm>
            <a:off x="767408" y="70007"/>
            <a:ext cx="120867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+mn-cs"/>
              </a:rPr>
              <a:t>Development of HF free EP of Nb with organic solvents  (Plan FY2025) 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48418F-2A0C-E6B5-BBAC-551F0A97F398}"/>
              </a:ext>
            </a:extLst>
          </p:cNvPr>
          <p:cNvSpPr txBox="1"/>
          <p:nvPr/>
        </p:nvSpPr>
        <p:spPr>
          <a:xfrm>
            <a:off x="1555585" y="803292"/>
            <a:ext cx="3315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- 1 M NH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4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F in ethylene glycol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pic>
        <p:nvPicPr>
          <p:cNvPr id="1026" name="Picture 2" descr="C:\Users\ycfjg\Desktop\IMG_20250131_154037.jpg">
            <a:extLst>
              <a:ext uri="{FF2B5EF4-FFF2-40B4-BE49-F238E27FC236}">
                <a16:creationId xmlns:a16="http://schemas.microsoft.com/office/drawing/2014/main" id="{B653245B-07DF-18C0-B4F9-B1C93301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41" y="1717317"/>
            <a:ext cx="202771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cfjg\Desktop\IMG_20241112_142323.jpg">
            <a:extLst>
              <a:ext uri="{FF2B5EF4-FFF2-40B4-BE49-F238E27FC236}">
                <a16:creationId xmlns:a16="http://schemas.microsoft.com/office/drawing/2014/main" id="{EE9FD844-A787-283A-D7EB-16CAB35E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46" y="1738376"/>
            <a:ext cx="24633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876618-E0BB-93A8-CBED-95B524A9E317}"/>
              </a:ext>
            </a:extLst>
          </p:cNvPr>
          <p:cNvSpPr txBox="1"/>
          <p:nvPr/>
        </p:nvSpPr>
        <p:spPr>
          <a:xfrm>
            <a:off x="2745508" y="1212487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2024: ~10 cm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89CB0D-3D1A-FF41-5CE5-FB583E7BB194}"/>
              </a:ext>
            </a:extLst>
          </p:cNvPr>
          <p:cNvSpPr/>
          <p:nvPr/>
        </p:nvSpPr>
        <p:spPr>
          <a:xfrm>
            <a:off x="1402524" y="5577114"/>
            <a:ext cx="977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For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 a larger sample area, the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reaction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conditions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will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be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more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optimized.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In 2025, the suitable conditions for larger sample area (~1000 cm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cs typeface="+mn-cs"/>
              </a:rPr>
              <a:t>) will be investigated.</a:t>
            </a:r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1AF915D5-14D9-2503-3FEB-8EACF98BC994}"/>
              </a:ext>
            </a:extLst>
          </p:cNvPr>
          <p:cNvSpPr/>
          <p:nvPr/>
        </p:nvSpPr>
        <p:spPr>
          <a:xfrm>
            <a:off x="6642294" y="2899153"/>
            <a:ext cx="935554" cy="95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BDCFCE-A2A9-F5F5-DDF3-9C29BD44293E}"/>
              </a:ext>
            </a:extLst>
          </p:cNvPr>
          <p:cNvSpPr txBox="1"/>
          <p:nvPr/>
        </p:nvSpPr>
        <p:spPr>
          <a:xfrm>
            <a:off x="7644714" y="1717317"/>
            <a:ext cx="4547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Large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samples (~1000 cm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) will be tested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T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he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effect of small cathode area relative to 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anode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will be examined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T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he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effect of increasing the distance between 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electrodes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+mn-cs"/>
              </a:rPr>
              <a:t>will be examined.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674936-9AB4-DADE-1B0B-71F6EF4C46B7}"/>
              </a:ext>
            </a:extLst>
          </p:cNvPr>
          <p:cNvSpPr txBox="1"/>
          <p:nvPr/>
        </p:nvSpPr>
        <p:spPr>
          <a:xfrm>
            <a:off x="8074456" y="909085"/>
            <a:ext cx="3671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2025: ~1000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cm</a:t>
            </a:r>
            <a:r>
              <a:rPr kumimoji="1" lang="en-US" altLang="ja-JP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 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cs typeface="+mn-cs"/>
              </a:rPr>
              <a:t>(assuming EP treatment of cavity)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27D5-338E-4A0F-91E7-C7B0C6064C6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2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1415480" y="3212976"/>
            <a:ext cx="10873208" cy="203132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electropolishing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kumimoji="1" lang="en-US" altLang="ja-JP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Eozénou</a:t>
            </a:r>
            <a:endParaRPr kumimoji="1" lang="en-US" altLang="ja-JP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Multilayers		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kumimoji="1"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Kalboussi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31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French </a:t>
            </a:r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</a:t>
            </a:r>
          </a:p>
        </p:txBody>
      </p:sp>
    </p:spTree>
    <p:extLst>
      <p:ext uri="{BB962C8B-B14F-4D97-AF65-F5344CB8AC3E}">
        <p14:creationId xmlns:p14="http://schemas.microsoft.com/office/powerpoint/2010/main" val="11198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576" y="55567"/>
            <a:ext cx="8046244" cy="871827"/>
          </a:xfrm>
        </p:spPr>
        <p:txBody>
          <a:bodyPr>
            <a:noAutofit/>
          </a:bodyPr>
          <a:lstStyle/>
          <a:p>
            <a:pPr algn="l"/>
            <a:r>
              <a:rPr lang="fr-FR" sz="2800" b="1" dirty="0" smtClean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ELECTROLYTE INVESTIGATION</a:t>
            </a:r>
            <a:endParaRPr lang="fr-FR" sz="2800" b="1" dirty="0">
              <a:solidFill>
                <a:srgbClr val="FF0000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83432" y="1448439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HF concentration </a:t>
            </a:r>
            <a:r>
              <a:rPr kumimoji="1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0.5% 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kumimoji="1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3% 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standard EP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kumimoji="1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depleted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HF concentration on performance?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Thicker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oxyde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of </a:t>
            </a:r>
            <a:r>
              <a:rPr lang="fr-FR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HF concentration:</a:t>
            </a:r>
            <a:endParaRPr kumimoji="1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r>
              <a:rPr kumimoji="1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lowered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standard mixture (skin contact H310 Vs H311)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limitation </a:t>
            </a:r>
            <a:r>
              <a:rPr kumimoji="1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  <a:r>
              <a:rPr kumimoji="1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at Saclay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723" y="696561"/>
            <a:ext cx="1619561" cy="176754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408368" y="2669182"/>
            <a:ext cx="265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Blueish</a:t>
            </a: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ESS 704 MHz single </a:t>
            </a: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1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kumimoji="1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3432" y="4365104"/>
            <a:ext cx="8250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HF concentration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by 2: ‘SF10-1’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has been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purchased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on single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1300MHz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696561"/>
            <a:ext cx="930870" cy="181293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0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F5E260-D437-1A0F-5D83-5D58C564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80D453-3EAE-CB17-7769-27789787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71790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52654A8-8398-6370-4CD2-DB13361F3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7179008"/>
            <a:ext cx="4022725" cy="47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38" y="1124744"/>
            <a:ext cx="6973273" cy="318179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90738" y="4509120"/>
            <a:ext cx="697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FY 2024 Exchange program:</a:t>
            </a:r>
          </a:p>
          <a:p>
            <a:r>
              <a:rPr lang="fr-FR" dirty="0" smtClean="0"/>
              <a:t>- KEK </a:t>
            </a:r>
            <a:r>
              <a:rPr lang="fr-FR" dirty="0" err="1" smtClean="0"/>
              <a:t>side</a:t>
            </a:r>
            <a:r>
              <a:rPr lang="fr-FR" dirty="0" smtClean="0"/>
              <a:t>: </a:t>
            </a:r>
            <a:r>
              <a:rPr lang="fr-FR" dirty="0" err="1" smtClean="0"/>
              <a:t>Visit</a:t>
            </a:r>
            <a:r>
              <a:rPr lang="fr-FR" dirty="0" smtClean="0"/>
              <a:t> of R. KATAYAMA in </a:t>
            </a:r>
            <a:r>
              <a:rPr lang="fr-FR" dirty="0" err="1" smtClean="0"/>
              <a:t>September</a:t>
            </a:r>
            <a:r>
              <a:rPr lang="fr-FR" dirty="0" smtClean="0"/>
              <a:t> 2024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Irfu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r>
              <a:rPr lang="fr-FR" dirty="0" smtClean="0"/>
              <a:t>: </a:t>
            </a:r>
            <a:r>
              <a:rPr lang="fr-FR" dirty="0" err="1" smtClean="0"/>
              <a:t>Visit</a:t>
            </a:r>
            <a:r>
              <a:rPr lang="fr-FR" dirty="0" smtClean="0"/>
              <a:t> of  C. ANTOINE &amp; G. JULLIEN in </a:t>
            </a:r>
            <a:r>
              <a:rPr lang="fr-FR" dirty="0" err="1" smtClean="0"/>
              <a:t>January</a:t>
            </a:r>
            <a:r>
              <a:rPr lang="fr-FR" dirty="0" smtClean="0"/>
              <a:t> 2025</a:t>
            </a:r>
          </a:p>
        </p:txBody>
      </p:sp>
      <p:sp>
        <p:nvSpPr>
          <p:cNvPr id="11" name="Titre 5"/>
          <p:cNvSpPr txBox="1">
            <a:spLocks/>
          </p:cNvSpPr>
          <p:nvPr/>
        </p:nvSpPr>
        <p:spPr>
          <a:xfrm>
            <a:off x="3287688" y="344856"/>
            <a:ext cx="8046244" cy="65387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dirty="0" smtClean="0">
                <a:solidFill>
                  <a:srgbClr val="FF0000"/>
                </a:solidFill>
                <a:latin typeface="Arial Black"/>
              </a:rPr>
              <a:t>COMPOSITION OF TEAMS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86859" y="5444575"/>
            <a:ext cx="697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FY 2025 Exchange plans:</a:t>
            </a:r>
          </a:p>
          <a:p>
            <a:r>
              <a:rPr lang="fr-FR" dirty="0" smtClean="0"/>
              <a:t>- KEK </a:t>
            </a:r>
            <a:r>
              <a:rPr lang="fr-FR" dirty="0" err="1" smtClean="0"/>
              <a:t>side</a:t>
            </a:r>
            <a:r>
              <a:rPr lang="fr-FR" dirty="0" smtClean="0"/>
              <a:t>: </a:t>
            </a:r>
            <a:r>
              <a:rPr lang="fr-FR" dirty="0" err="1" smtClean="0"/>
              <a:t>Visit</a:t>
            </a:r>
            <a:r>
              <a:rPr lang="fr-FR" dirty="0" smtClean="0"/>
              <a:t> of  Y. FUWA and/or T. GOTO in </a:t>
            </a:r>
            <a:r>
              <a:rPr lang="fr-FR" dirty="0" err="1" smtClean="0"/>
              <a:t>September</a:t>
            </a:r>
            <a:r>
              <a:rPr lang="fr-FR" dirty="0" smtClean="0"/>
              <a:t> 2025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Irfu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r>
              <a:rPr lang="fr-FR" dirty="0" smtClean="0"/>
              <a:t>: </a:t>
            </a:r>
            <a:r>
              <a:rPr lang="fr-FR" dirty="0" err="1" smtClean="0"/>
              <a:t>Visiting</a:t>
            </a:r>
            <a:r>
              <a:rPr lang="fr-FR" dirty="0" smtClean="0"/>
              <a:t> candidate </a:t>
            </a:r>
            <a:r>
              <a:rPr lang="fr-FR" dirty="0" err="1" smtClean="0"/>
              <a:t>under</a:t>
            </a:r>
            <a:r>
              <a:rPr lang="fr-FR" dirty="0" smtClean="0"/>
              <a:t> discussion</a:t>
            </a:r>
          </a:p>
        </p:txBody>
      </p:sp>
    </p:spTree>
    <p:extLst>
      <p:ext uri="{BB962C8B-B14F-4D97-AF65-F5344CB8AC3E}">
        <p14:creationId xmlns:p14="http://schemas.microsoft.com/office/powerpoint/2010/main" val="15681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20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75520" y="335673"/>
            <a:ext cx="8046244" cy="871827"/>
          </a:xfrm>
        </p:spPr>
        <p:txBody>
          <a:bodyPr/>
          <a:lstStyle/>
          <a:p>
            <a:r>
              <a:rPr lang="fr-FR" dirty="0" smtClean="0">
                <a:solidFill>
                  <a:srgbClr val="E50019"/>
                </a:solidFill>
              </a:rPr>
              <a:t>INVESTIGATION WITH ‘SF 10-1’ ON SAMPLES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135560" y="1268760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Ø"/>
            </a:pPr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Investigation on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samples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: I(V) plot</a:t>
            </a:r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 smtClean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 smtClean="0">
              <a:solidFill>
                <a:srgbClr val="262626"/>
              </a:solidFill>
              <a:latin typeface="Arial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A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clear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‘plateau’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is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noticed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for a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wide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range of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potentials</a:t>
            </a:r>
            <a:endParaRPr kumimoji="0" lang="fr-FR" dirty="0" smtClean="0">
              <a:solidFill>
                <a:srgbClr val="262626"/>
              </a:solidFill>
              <a:latin typeface="Arial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Sudden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Intesity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rise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for U&gt;70 V</a:t>
            </a:r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0" lvl="2"/>
            <a:endParaRPr kumimoji="0" lang="fr-FR" dirty="0" smtClean="0">
              <a:solidFill>
                <a:srgbClr val="262626"/>
              </a:solidFill>
              <a:latin typeface="Arial"/>
            </a:endParaRPr>
          </a:p>
          <a:p>
            <a:pPr marL="285750" lvl="2" indent="-285750">
              <a:buFont typeface="Wingdings" panose="05000000000000000000" pitchFamily="2" charset="2"/>
              <a:buChar char="Ø"/>
            </a:pP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A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dedicated</a:t>
            </a:r>
            <a:r>
              <a:rPr kumimoji="0" lang="fr-FR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500V power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supply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will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be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used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to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investigate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U&gt;70V.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Similar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to Plasma </a:t>
            </a:r>
            <a:r>
              <a:rPr kumimoji="0" lang="fr-FR" dirty="0" err="1">
                <a:solidFill>
                  <a:srgbClr val="262626"/>
                </a:solidFill>
                <a:latin typeface="Arial"/>
              </a:rPr>
              <a:t>ElectroPolishing</a:t>
            </a:r>
            <a:r>
              <a:rPr kumimoji="0" lang="fr-FR" dirty="0">
                <a:solidFill>
                  <a:srgbClr val="262626"/>
                </a:solidFill>
                <a:latin typeface="Arial"/>
              </a:rPr>
              <a:t> ?</a:t>
            </a:r>
          </a:p>
          <a:p>
            <a:pPr marL="457200" lvl="2"/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kumimoji="0" lang="fr-FR" dirty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060848"/>
            <a:ext cx="1800200" cy="10550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390922"/>
            <a:ext cx="2770125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21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587663" y="118725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fr-FR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⁓</a:t>
            </a:r>
            <a:r>
              <a:rPr kumimoji="0" lang="fr-FR" dirty="0">
                <a:solidFill>
                  <a:srgbClr val="262626"/>
                </a:solidFill>
                <a:latin typeface="Arial"/>
              </a:rPr>
              <a:t>240 µm </a:t>
            </a:r>
            <a:r>
              <a:rPr kumimoji="0" lang="fr-FR" dirty="0" err="1">
                <a:solidFill>
                  <a:srgbClr val="262626"/>
                </a:solidFill>
                <a:latin typeface="Arial"/>
              </a:rPr>
              <a:t>bulk</a:t>
            </a:r>
            <a:r>
              <a:rPr kumimoji="0" lang="fr-FR" dirty="0">
                <a:solidFill>
                  <a:srgbClr val="262626"/>
                </a:solidFill>
                <a:latin typeface="Arial"/>
              </a:rPr>
              <a:t> EP (0.15µm/min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)</a:t>
            </a:r>
            <a:endParaRPr kumimoji="0" lang="fr-FR" dirty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424" y="2913402"/>
            <a:ext cx="3328656" cy="24646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15" y="1737400"/>
            <a:ext cx="2000432" cy="17051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553" y="1746904"/>
            <a:ext cx="1898183" cy="16956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55440" y="6103213"/>
            <a:ext cx="101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Performance of RI01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limited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by Field Emission (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presence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of a large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defect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at the surface?)</a:t>
            </a:r>
            <a:endParaRPr kumimoji="0" lang="fr-FR" dirty="0">
              <a:solidFill>
                <a:srgbClr val="262626"/>
              </a:solid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Addition 50 µm have been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removed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with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standard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recipe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/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parameters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dirty="0" err="1" smtClean="0">
                <a:solidFill>
                  <a:srgbClr val="262626"/>
                </a:solidFill>
                <a:latin typeface="Arial"/>
              </a:rPr>
              <a:t>prior</a:t>
            </a:r>
            <a:r>
              <a:rPr kumimoji="0" lang="fr-FR" dirty="0" smtClean="0">
                <a:solidFill>
                  <a:srgbClr val="262626"/>
                </a:solidFill>
                <a:latin typeface="Arial"/>
              </a:rPr>
              <a:t> to VT</a:t>
            </a:r>
            <a:endParaRPr kumimoji="0" lang="fr-FR" dirty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447" y="506425"/>
            <a:ext cx="3282022" cy="2152041"/>
          </a:xfrm>
          <a:prstGeom prst="rect">
            <a:avLst/>
          </a:prstGeom>
        </p:spPr>
      </p:pic>
      <p:sp>
        <p:nvSpPr>
          <p:cNvPr id="12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04341"/>
            <a:ext cx="9005831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NEXT STEP: APPLICATION ON SINGLE CELL CAVITY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584963" y="557837"/>
            <a:ext cx="652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fr-FR" sz="1600" i="1" dirty="0" smtClean="0">
                <a:latin typeface="Arial"/>
              </a:rPr>
              <a:t>The </a:t>
            </a:r>
            <a:r>
              <a:rPr kumimoji="0" lang="fr-FR" sz="1600" i="1" dirty="0" err="1" smtClean="0">
                <a:latin typeface="Arial"/>
              </a:rPr>
              <a:t>cavity</a:t>
            </a:r>
            <a:r>
              <a:rPr kumimoji="0" lang="fr-FR" sz="1600" i="1" dirty="0" smtClean="0">
                <a:latin typeface="Arial"/>
              </a:rPr>
              <a:t>  RI01 has been </a:t>
            </a:r>
            <a:r>
              <a:rPr kumimoji="0" lang="fr-FR" sz="1600" i="1" dirty="0" err="1" smtClean="0">
                <a:latin typeface="Arial"/>
              </a:rPr>
              <a:t>purchased</a:t>
            </a:r>
            <a:endParaRPr kumimoji="0" lang="fr-FR" sz="1600" i="1" dirty="0" smtClean="0"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fr-FR" sz="1600" i="1" dirty="0" smtClean="0">
                <a:latin typeface="Arial"/>
              </a:rPr>
              <a:t>Test </a:t>
            </a:r>
            <a:r>
              <a:rPr kumimoji="0" lang="fr-FR" sz="1600" i="1" dirty="0" err="1" smtClean="0">
                <a:latin typeface="Arial"/>
              </a:rPr>
              <a:t>with</a:t>
            </a:r>
            <a:r>
              <a:rPr kumimoji="0" lang="fr-FR" sz="1600" i="1" dirty="0" smtClean="0">
                <a:latin typeface="Arial"/>
              </a:rPr>
              <a:t> ‘standard’ </a:t>
            </a:r>
            <a:r>
              <a:rPr kumimoji="0" lang="fr-FR" sz="1600" i="1" dirty="0" err="1" smtClean="0">
                <a:latin typeface="Arial"/>
              </a:rPr>
              <a:t>recipe</a:t>
            </a:r>
            <a:r>
              <a:rPr kumimoji="0" lang="fr-FR" sz="1600" i="1" dirty="0" smtClean="0">
                <a:latin typeface="Arial"/>
              </a:rPr>
              <a:t> for </a:t>
            </a:r>
            <a:r>
              <a:rPr kumimoji="0" lang="fr-FR" sz="1600" i="1" dirty="0" err="1" smtClean="0">
                <a:latin typeface="Arial"/>
              </a:rPr>
              <a:t>reference</a:t>
            </a:r>
            <a:r>
              <a:rPr kumimoji="0" lang="fr-FR" sz="1600" i="1" dirty="0" smtClean="0">
                <a:latin typeface="Arial"/>
              </a:rPr>
              <a:t> test</a:t>
            </a:r>
            <a:endParaRPr kumimoji="0" lang="fr-FR" sz="1600" i="1" dirty="0">
              <a:latin typeface="Arial"/>
            </a:endParaRPr>
          </a:p>
          <a:p>
            <a:endParaRPr kumimoji="0" lang="fr-FR" sz="1600" dirty="0">
              <a:latin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666" y="3470481"/>
            <a:ext cx="3814873" cy="24333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97730" y="5378062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Strong</a:t>
            </a:r>
            <a:r>
              <a:rPr lang="fr-FR" sz="1200" dirty="0" smtClean="0"/>
              <a:t> </a:t>
            </a:r>
            <a:r>
              <a:rPr lang="fr-FR" sz="1200" dirty="0" err="1" smtClean="0"/>
              <a:t>degassing</a:t>
            </a:r>
            <a:r>
              <a:rPr lang="fr-FR" sz="1200" dirty="0" smtClean="0"/>
              <a:t> </a:t>
            </a:r>
            <a:r>
              <a:rPr lang="fr-FR" sz="1200" dirty="0" err="1" smtClean="0"/>
              <a:t>during</a:t>
            </a:r>
            <a:r>
              <a:rPr lang="fr-FR" sz="1200" dirty="0" smtClean="0"/>
              <a:t> HT </a:t>
            </a:r>
            <a:r>
              <a:rPr lang="fr-FR" sz="1200" dirty="0" err="1" smtClean="0"/>
              <a:t>after</a:t>
            </a:r>
            <a:r>
              <a:rPr lang="fr-FR" sz="1200" dirty="0" smtClean="0"/>
              <a:t> standard </a:t>
            </a:r>
            <a:r>
              <a:rPr lang="fr-FR" sz="1200" dirty="0" err="1" smtClean="0"/>
              <a:t>recipe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849705" y="264743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Typical</a:t>
            </a:r>
            <a:r>
              <a:rPr lang="fr-FR" sz="1200" dirty="0" smtClean="0"/>
              <a:t> </a:t>
            </a:r>
            <a:r>
              <a:rPr lang="fr-FR" sz="1200" dirty="0" err="1" smtClean="0"/>
              <a:t>current</a:t>
            </a:r>
            <a:r>
              <a:rPr lang="fr-FR" sz="1200" dirty="0" smtClean="0"/>
              <a:t> oscillations </a:t>
            </a:r>
            <a:r>
              <a:rPr lang="fr-FR" sz="1200" dirty="0" err="1" smtClean="0"/>
              <a:t>during</a:t>
            </a:r>
            <a:r>
              <a:rPr lang="fr-FR" sz="1200" dirty="0" smtClean="0"/>
              <a:t> standard VEP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503882" y="5765323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RI01 </a:t>
            </a:r>
            <a:r>
              <a:rPr lang="fr-FR" sz="1200" dirty="0" err="1" smtClean="0"/>
              <a:t>tested</a:t>
            </a:r>
            <a:r>
              <a:rPr lang="fr-FR" sz="1200" dirty="0" smtClean="0"/>
              <a:t> </a:t>
            </a:r>
            <a:r>
              <a:rPr lang="fr-FR" sz="1200" dirty="0" err="1" smtClean="0"/>
              <a:t>twice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standard </a:t>
            </a:r>
            <a:r>
              <a:rPr lang="fr-FR" sz="1200" dirty="0" err="1" smtClean="0"/>
              <a:t>recipe</a:t>
            </a:r>
            <a:r>
              <a:rPr lang="fr-FR" sz="1200" dirty="0" smtClean="0"/>
              <a:t>: Field </a:t>
            </a:r>
            <a:r>
              <a:rPr lang="fr-FR" sz="1200" dirty="0" err="1" smtClean="0"/>
              <a:t>emission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25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03132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electropolishing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kumimoji="1"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Eozénou</a:t>
            </a:r>
            <a:endParaRPr kumimoji="1" lang="en-US" altLang="ja-JP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Multilayers			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kumimoji="1" lang="en-US" altLang="ja-JP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Kalboussi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31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French </a:t>
            </a:r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</a:t>
            </a:r>
          </a:p>
        </p:txBody>
      </p:sp>
    </p:spTree>
    <p:extLst>
      <p:ext uri="{BB962C8B-B14F-4D97-AF65-F5344CB8AC3E}">
        <p14:creationId xmlns:p14="http://schemas.microsoft.com/office/powerpoint/2010/main" val="14056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60" y="157966"/>
            <a:ext cx="8380960" cy="653870"/>
          </a:xfrm>
        </p:spPr>
        <p:txBody>
          <a:bodyPr>
            <a:normAutofit/>
          </a:bodyPr>
          <a:lstStyle/>
          <a:p>
            <a:r>
              <a:rPr lang="en-US" dirty="0" smtClean="0"/>
              <a:t>The lab – Deposition Lab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24744"/>
            <a:ext cx="2632052" cy="1991144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583802" y="1023222"/>
            <a:ext cx="5745610" cy="2008538"/>
            <a:chOff x="3933705" y="736233"/>
            <a:chExt cx="7660813" cy="267805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8" b="18357"/>
            <a:stretch/>
          </p:blipFill>
          <p:spPr>
            <a:xfrm>
              <a:off x="7606614" y="752962"/>
              <a:ext cx="3987904" cy="26613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705" y="736233"/>
              <a:ext cx="2970652" cy="2670201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2660134" y="1398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endParaRPr kumimoji="0" lang="fr-FR" sz="1350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55561" y="3269165"/>
            <a:ext cx="6734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5"/>
              </a:buBlip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Two ALD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deposition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systems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:</a:t>
            </a:r>
          </a:p>
          <a:p>
            <a:pPr marL="201216" lvl="1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Research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scale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: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small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samples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(</a:t>
            </a:r>
            <a:r>
              <a:rPr kumimoji="0" lang="el-GR" sz="1600" dirty="0">
                <a:solidFill>
                  <a:srgbClr val="262626"/>
                </a:solidFill>
                <a:latin typeface="Arial"/>
              </a:rPr>
              <a:t>Φ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= 5 cm , L = 40 cm) -  New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chemistries</a:t>
            </a:r>
            <a:endParaRPr kumimoji="0" lang="fr-FR" sz="1600" dirty="0">
              <a:solidFill>
                <a:srgbClr val="262626"/>
              </a:solidFill>
              <a:latin typeface="Arial"/>
            </a:endParaRPr>
          </a:p>
          <a:p>
            <a:pPr marL="201216" lvl="1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Development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scale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: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Macroscopic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objects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(</a:t>
            </a:r>
            <a:r>
              <a:rPr kumimoji="0" lang="el-GR" sz="1600" dirty="0">
                <a:solidFill>
                  <a:srgbClr val="262626"/>
                </a:solidFill>
                <a:latin typeface="Arial"/>
              </a:rPr>
              <a:t>Φ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= 49 cm , L = 110 cm). </a:t>
            </a:r>
            <a:r>
              <a:rPr kumimoji="0"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1.3, 0.7 GHz </a:t>
            </a:r>
            <a:r>
              <a:rPr kumimoji="0"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kumimoji="0"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685800">
              <a:defRPr/>
            </a:pPr>
            <a:endParaRPr kumimoji="0" lang="fr-FR" sz="1600" dirty="0">
              <a:solidFill>
                <a:srgbClr val="262626"/>
              </a:solidFill>
              <a:latin typeface="Arial"/>
            </a:endParaRPr>
          </a:p>
          <a:p>
            <a:pPr marL="214313" lvl="1" indent="-214313" defTabSz="685800">
              <a:buBlip>
                <a:blip r:embed="rId5"/>
              </a:buBlip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Future:</a:t>
            </a:r>
          </a:p>
          <a:p>
            <a:pPr marL="201216" lvl="2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HIPIMS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deposition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system for A15 on 1.3 GHz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cavities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and large coupons.</a:t>
            </a:r>
          </a:p>
          <a:p>
            <a:pPr marL="214313" lvl="2" indent="-214313" defTabSz="685800">
              <a:buBlip>
                <a:blip r:embed="rId5"/>
              </a:buBlip>
              <a:defRPr/>
            </a:pPr>
            <a:r>
              <a:rPr kumimoji="0" lang="fr-FR" sz="1600" dirty="0" err="1" smtClean="0">
                <a:solidFill>
                  <a:srgbClr val="262626"/>
                </a:solidFill>
                <a:latin typeface="Arial"/>
              </a:rPr>
              <a:t>Thematic</a:t>
            </a:r>
            <a:r>
              <a:rPr kumimoji="0" lang="fr-FR" sz="1600" dirty="0" smtClean="0">
                <a:solidFill>
                  <a:srgbClr val="262626"/>
                </a:solidFill>
                <a:latin typeface="Arial"/>
              </a:rPr>
              <a:t>: </a:t>
            </a:r>
            <a:endParaRPr kumimoji="0" lang="fr-FR" sz="1600" dirty="0">
              <a:solidFill>
                <a:srgbClr val="262626"/>
              </a:solidFill>
              <a:latin typeface="Arial"/>
            </a:endParaRPr>
          </a:p>
          <a:p>
            <a:pPr marL="201216" lvl="3" indent="-201216" defTabSz="685800">
              <a:buFont typeface="Wingdings" panose="05000000000000000000" pitchFamily="2" charset="2"/>
              <a:buChar char="§"/>
              <a:tabLst>
                <a:tab pos="201216" algn="l"/>
              </a:tabLst>
              <a:defRPr/>
            </a:pP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Superconductors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(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cavities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,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QuBits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), multipacting, Corrosion, Filtration…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3717032"/>
            <a:ext cx="1543349" cy="188369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7680176" y="4437112"/>
            <a:ext cx="2223002" cy="1648992"/>
            <a:chOff x="-770" y="1907503"/>
            <a:chExt cx="2298188" cy="1780400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70" y="1907503"/>
              <a:ext cx="2298188" cy="178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PC1200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642" y="2022514"/>
              <a:ext cx="627345" cy="62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 defTabSz="685800">
                <a:defRPr/>
              </a:pPr>
              <a:t>24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791744" y="253156"/>
            <a:ext cx="8046244" cy="65387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Lab</a:t>
            </a:r>
            <a:r>
              <a:rPr lang="fr-FR" dirty="0"/>
              <a:t> </a:t>
            </a:r>
            <a:r>
              <a:rPr lang="fr-FR" dirty="0" smtClean="0"/>
              <a:t>- </a:t>
            </a:r>
            <a:r>
              <a:rPr lang="fr-FR" dirty="0" err="1" smtClean="0"/>
              <a:t>Characterization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931050"/>
            <a:ext cx="3347329" cy="25104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00" y="948965"/>
            <a:ext cx="3340552" cy="25054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960961" y="3933057"/>
            <a:ext cx="68639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6"/>
              </a:buBlip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Tunneling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spectroscopy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(Superconducting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properties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: gap, local Tc,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Mapping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– 1,5 K – 1x1 cm</a:t>
            </a:r>
            <a:r>
              <a:rPr kumimoji="0" lang="fr-FR" sz="1600" baseline="30000" dirty="0">
                <a:solidFill>
                  <a:srgbClr val="262626"/>
                </a:solidFill>
                <a:latin typeface="Arial"/>
              </a:rPr>
              <a:t>2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)</a:t>
            </a:r>
          </a:p>
          <a:p>
            <a:pPr marL="214313" indent="-214313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Transport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measurements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(Tc, RRR)</a:t>
            </a:r>
          </a:p>
          <a:p>
            <a:pPr marL="214313" lvl="1" indent="-214313" defTabSz="685800">
              <a:buBlip>
                <a:blip r:embed="rId6"/>
              </a:buBlip>
              <a:defRPr/>
            </a:pP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Projects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:</a:t>
            </a:r>
          </a:p>
          <a:p>
            <a:pPr marL="201216" lvl="2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Collaboration USA (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thesis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,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measurements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)</a:t>
            </a:r>
          </a:p>
          <a:p>
            <a:pPr marL="201216" lvl="2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Collaboration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with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 CERN (Nb</a:t>
            </a:r>
            <a:r>
              <a:rPr kumimoji="0" lang="fr-FR" sz="1600" baseline="-25000" dirty="0">
                <a:solidFill>
                  <a:srgbClr val="262626"/>
                </a:solidFill>
                <a:latin typeface="Arial"/>
              </a:rPr>
              <a:t>3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Sn/Cu…)</a:t>
            </a:r>
          </a:p>
          <a:p>
            <a:pPr marL="214313" lvl="2" indent="-214313" defTabSz="685800">
              <a:buBlip>
                <a:blip r:embed="rId6"/>
              </a:buBlip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Research area: </a:t>
            </a:r>
          </a:p>
          <a:p>
            <a:pPr marL="201216" lvl="3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Qubits, </a:t>
            </a:r>
            <a:r>
              <a:rPr kumimoji="0" lang="fr-FR" sz="1600" dirty="0" err="1">
                <a:solidFill>
                  <a:srgbClr val="262626"/>
                </a:solidFill>
                <a:latin typeface="Arial"/>
              </a:rPr>
              <a:t>cavities</a:t>
            </a:r>
            <a:r>
              <a:rPr kumimoji="0" lang="fr-FR" sz="1600" dirty="0">
                <a:solidFill>
                  <a:srgbClr val="262626"/>
                </a:solidFill>
                <a:latin typeface="Arial"/>
              </a:rPr>
              <a:t>, ALD…</a:t>
            </a:r>
          </a:p>
        </p:txBody>
      </p:sp>
    </p:spTree>
    <p:extLst>
      <p:ext uri="{BB962C8B-B14F-4D97-AF65-F5344CB8AC3E}">
        <p14:creationId xmlns:p14="http://schemas.microsoft.com/office/powerpoint/2010/main" val="40364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880" y="254683"/>
            <a:ext cx="8380960" cy="653870"/>
          </a:xfrm>
        </p:spPr>
        <p:txBody>
          <a:bodyPr>
            <a:normAutofit/>
          </a:bodyPr>
          <a:lstStyle/>
          <a:p>
            <a:r>
              <a:rPr lang="en-US" dirty="0" smtClean="0"/>
              <a:t>Multilayers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7" y="1124745"/>
            <a:ext cx="8453387" cy="26639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79577" y="4221088"/>
            <a:ext cx="7253575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theoretical approach proposed by A. </a:t>
            </a:r>
            <a:r>
              <a:rPr kumimoji="0"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Gurevich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 to improve RF cavities through depositing a superconducting multilayer to screen the magnetic field. </a:t>
            </a:r>
          </a:p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thickness of the superconductor must be lower than its penetration depth. </a:t>
            </a:r>
          </a:p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superconducting layer must have higher T</a:t>
            </a:r>
            <a:r>
              <a:rPr kumimoji="0" lang="en-US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kumimoji="0"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Espace réservé du numéro de diapositive 11"/>
          <p:cNvSpPr txBox="1">
            <a:spLocks/>
          </p:cNvSpPr>
          <p:nvPr/>
        </p:nvSpPr>
        <p:spPr>
          <a:xfrm>
            <a:off x="9994517" y="6560475"/>
            <a:ext cx="5203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A13553-AA3B-4160-A680-59C0123BBE52}" type="slidenum">
              <a:rPr kumimoji="0" lang="fr-FR" sz="900">
                <a:solidFill>
                  <a:srgbClr val="E50019"/>
                </a:solidFill>
                <a:latin typeface="Arial"/>
              </a:rPr>
              <a:pPr/>
              <a:t>25</a:t>
            </a:fld>
            <a:endParaRPr kumimoji="0" lang="fr-FR" sz="900" dirty="0">
              <a:solidFill>
                <a:srgbClr val="E500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3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26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367808" y="237552"/>
            <a:ext cx="10728325" cy="871827"/>
          </a:xfrm>
        </p:spPr>
        <p:txBody>
          <a:bodyPr/>
          <a:lstStyle/>
          <a:p>
            <a:r>
              <a:rPr lang="fr-FR" dirty="0" err="1" smtClean="0"/>
              <a:t>Multilayers</a:t>
            </a:r>
            <a:r>
              <a:rPr lang="fr-FR" dirty="0" smtClean="0"/>
              <a:t>: </a:t>
            </a:r>
            <a:r>
              <a:rPr lang="fr-FR" dirty="0" err="1" smtClean="0"/>
              <a:t>NbTiN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847528" y="1012042"/>
            <a:ext cx="8348166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enhance the superconducting performances of NbTiN films, several thermal treatments have been tested. The best results on </a:t>
            </a:r>
            <a:r>
              <a:rPr kumimoji="0"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coated samples were obtained with: </a:t>
            </a:r>
          </a:p>
          <a:p>
            <a:pPr algn="just" defTabSz="685800">
              <a:defRPr/>
            </a:pPr>
            <a:endParaRPr kumimoji="0"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40807" y="6168634"/>
            <a:ext cx="6265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500" dirty="0">
                <a:solidFill>
                  <a:srgbClr val="262626"/>
                </a:solidFill>
                <a:latin typeface="Arial"/>
              </a:rPr>
              <a:t>T</a:t>
            </a:r>
            <a:r>
              <a:rPr kumimoji="0" lang="fr-FR" sz="1500" baseline="-25000" dirty="0">
                <a:solidFill>
                  <a:srgbClr val="262626"/>
                </a:solidFill>
                <a:latin typeface="Arial"/>
              </a:rPr>
              <a:t>c</a:t>
            </a:r>
            <a:r>
              <a:rPr kumimoji="0" lang="fr-FR" sz="150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500" dirty="0" err="1">
                <a:solidFill>
                  <a:srgbClr val="262626"/>
                </a:solidFill>
                <a:latin typeface="Arial"/>
              </a:rPr>
              <a:t>is</a:t>
            </a:r>
            <a:r>
              <a:rPr kumimoji="0" lang="fr-FR" sz="1500" dirty="0">
                <a:solidFill>
                  <a:srgbClr val="262626"/>
                </a:solidFill>
                <a:latin typeface="Arial"/>
              </a:rPr>
              <a:t> similar on Niobium and Sapphire substrate.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829348"/>
            <a:ext cx="3761780" cy="30163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11040" b="3102"/>
          <a:stretch/>
        </p:blipFill>
        <p:spPr>
          <a:xfrm>
            <a:off x="1784113" y="3002710"/>
            <a:ext cx="3698086" cy="284302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18368" y="2333845"/>
            <a:ext cx="339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NbTiN (45 nm) –AlN (10 nm) – Niobium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28049" y="2333845"/>
            <a:ext cx="3420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fr-FR" sz="1400" u="sng" dirty="0" err="1">
                <a:solidFill>
                  <a:srgbClr val="262626"/>
                </a:solidFill>
                <a:latin typeface="Arial"/>
              </a:rPr>
              <a:t>NbTiN</a:t>
            </a:r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 (45 nm) –</a:t>
            </a:r>
            <a:r>
              <a:rPr kumimoji="0" lang="fr-FR" sz="1400" u="sng" dirty="0" err="1">
                <a:solidFill>
                  <a:srgbClr val="262626"/>
                </a:solidFill>
                <a:latin typeface="Arial"/>
              </a:rPr>
              <a:t>AlN</a:t>
            </a:r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 (10 nm) – Sapphire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84504" y="2823590"/>
            <a:ext cx="1503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1200" dirty="0">
                <a:solidFill>
                  <a:srgbClr val="262626"/>
                </a:solidFill>
                <a:latin typeface="Arial"/>
              </a:rPr>
              <a:t>Plateforme MPBT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5" y="1660351"/>
            <a:ext cx="396354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kumimoji="0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first ramp of 6 °C/ minute up to 800°C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kumimoji="0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ramp of 18°C/minute up to 900°C </a:t>
            </a:r>
          </a:p>
        </p:txBody>
      </p:sp>
    </p:spTree>
    <p:extLst>
      <p:ext uri="{BB962C8B-B14F-4D97-AF65-F5344CB8AC3E}">
        <p14:creationId xmlns:p14="http://schemas.microsoft.com/office/powerpoint/2010/main" val="24004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27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334673" y="388435"/>
            <a:ext cx="8046244" cy="653870"/>
          </a:xfrm>
        </p:spPr>
        <p:txBody>
          <a:bodyPr>
            <a:normAutofit fontScale="90000"/>
          </a:bodyPr>
          <a:lstStyle/>
          <a:p>
            <a:r>
              <a:rPr lang="da-DK" dirty="0"/>
              <a:t>ALD on SRF cavities and multilayers</a:t>
            </a:r>
            <a:br>
              <a:rPr lang="da-DK" dirty="0"/>
            </a:b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905632" y="1196086"/>
            <a:ext cx="8162319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08" indent="-214308" algn="just">
              <a:buFont typeface="Wingdings" panose="05000000000000000000" pitchFamily="2" charset="2"/>
              <a:buChar char="Ø"/>
              <a:defRPr/>
            </a:pPr>
            <a:r>
              <a:rPr kumimoji="0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Niobium ellipsoid was coated and annealed with the optimized </a:t>
            </a:r>
            <a:r>
              <a:rPr kumimoji="0"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NbTiN-AlN</a:t>
            </a:r>
            <a:r>
              <a:rPr kumimoji="0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bilayer recipe.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69" y="2041398"/>
            <a:ext cx="3868175" cy="25671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41136" y="46770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900" i="1" dirty="0">
                <a:solidFill>
                  <a:srgbClr val="262626"/>
                </a:solidFill>
                <a:latin typeface="Arial"/>
              </a:rPr>
              <a:t>T. SAEKI, TFSRF21: Overview of thin-film studies at KEK and Kyoto University, (2021). </a:t>
            </a:r>
            <a:endParaRPr kumimoji="0" lang="fr-FR" sz="900" i="1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06617" y="5419098"/>
            <a:ext cx="6177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Enhancement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of first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penetration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field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demonstrated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Thicker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layer (~ 200 nm) to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determine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el-GR" sz="1350" dirty="0">
                <a:solidFill>
                  <a:srgbClr val="262626"/>
                </a:solidFill>
                <a:latin typeface="Arial"/>
              </a:rPr>
              <a:t>ξ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and the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predicted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optimal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thickness</a:t>
            </a:r>
            <a:endParaRPr kumimoji="0" lang="fr-FR" sz="1350" dirty="0">
              <a:solidFill>
                <a:srgbClr val="262626"/>
              </a:solidFill>
              <a:latin typeface="Arial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997202" y="2096666"/>
            <a:ext cx="3625596" cy="2852928"/>
            <a:chOff x="630936" y="1652554"/>
            <a:chExt cx="4834128" cy="3803904"/>
          </a:xfrm>
        </p:grpSpPr>
        <p:grpSp>
          <p:nvGrpSpPr>
            <p:cNvPr id="15" name="Groupe 14"/>
            <p:cNvGrpSpPr/>
            <p:nvPr/>
          </p:nvGrpSpPr>
          <p:grpSpPr>
            <a:xfrm>
              <a:off x="630936" y="1652554"/>
              <a:ext cx="4834128" cy="3803904"/>
              <a:chOff x="630936" y="1652554"/>
              <a:chExt cx="4834128" cy="3803904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936" y="1652554"/>
                <a:ext cx="4834128" cy="3803904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0979" y="4014492"/>
                <a:ext cx="2195172" cy="900112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051" y="1864659"/>
                <a:ext cx="1643737" cy="1333872"/>
              </a:xfrm>
              <a:prstGeom prst="rect">
                <a:avLst/>
              </a:prstGeom>
            </p:spPr>
          </p:pic>
        </p:grpSp>
        <p:sp>
          <p:nvSpPr>
            <p:cNvPr id="16" name="ZoneTexte 15"/>
            <p:cNvSpPr txBox="1"/>
            <p:nvPr/>
          </p:nvSpPr>
          <p:spPr>
            <a:xfrm>
              <a:off x="1461248" y="2608729"/>
              <a:ext cx="451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fr-FR" sz="900" b="1" dirty="0">
                  <a:solidFill>
                    <a:prstClr val="white"/>
                  </a:solidFill>
                  <a:latin typeface="Arial"/>
                </a:rPr>
                <a:t>Nb</a:t>
              </a:r>
              <a:endParaRPr kumimoji="0" lang="fr-FR" sz="135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407460" y="2115671"/>
              <a:ext cx="69933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fr-FR" sz="900" b="1" dirty="0">
                  <a:solidFill>
                    <a:prstClr val="white"/>
                  </a:solidFill>
                  <a:latin typeface="Arial"/>
                </a:rPr>
                <a:t>NbTiN</a:t>
              </a:r>
              <a:endParaRPr kumimoji="0" lang="fr-FR" sz="135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425389" y="2348753"/>
              <a:ext cx="51125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fr-FR" sz="900" b="1" dirty="0">
                  <a:solidFill>
                    <a:srgbClr val="262626"/>
                  </a:solidFill>
                  <a:latin typeface="Arial"/>
                </a:rPr>
                <a:t>AlN</a:t>
              </a:r>
              <a:endParaRPr kumimoji="0" lang="fr-FR" sz="1350" b="1" dirty="0">
                <a:solidFill>
                  <a:srgbClr val="262626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4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28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9762" y="2276872"/>
            <a:ext cx="3004043" cy="37240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 had a bright golden and uniform colour. </a:t>
            </a:r>
          </a:p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cavity was annealed @ 900°C.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Vacuum degradation during the annealing step on the first test. 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P&gt;10</a:t>
            </a:r>
            <a:r>
              <a:rPr kumimoji="0"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 )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endParaRPr kumimoji="0"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delamination in  the beam tubes after annealing. 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endParaRPr kumimoji="0"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endParaRPr kumimoji="0"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endParaRPr kumimoji="0"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7528" y="1052737"/>
            <a:ext cx="8136904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Niobium cavity was coated with the optimized </a:t>
            </a:r>
            <a:r>
              <a:rPr kumimoji="0"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NbTiN bilayer recipe 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846001" y="288945"/>
            <a:ext cx="10329996" cy="62326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err="1">
                <a:solidFill>
                  <a:srgbClr val="E50019"/>
                </a:solidFill>
                <a:latin typeface="Arial Black"/>
              </a:rPr>
              <a:t>NbTiN-AlN</a:t>
            </a:r>
            <a:r>
              <a:rPr kumimoji="0" lang="en-US" dirty="0">
                <a:solidFill>
                  <a:srgbClr val="E50019"/>
                </a:solidFill>
                <a:latin typeface="Arial Black"/>
              </a:rPr>
              <a:t> Multilayer on 1,3 GHz cavity</a:t>
            </a:r>
          </a:p>
        </p:txBody>
      </p:sp>
      <p:pic>
        <p:nvPicPr>
          <p:cNvPr id="12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45" y="2132856"/>
            <a:ext cx="5184576" cy="26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694606" y="262747"/>
            <a:ext cx="4005705" cy="551287"/>
          </a:xfrm>
        </p:spPr>
        <p:txBody>
          <a:bodyPr/>
          <a:lstStyle/>
          <a:p>
            <a:r>
              <a:rPr lang="en-US" dirty="0" smtClean="0"/>
              <a:t>Delamination studies</a:t>
            </a:r>
            <a:endParaRPr lang="en-US" dirty="0"/>
          </a:p>
        </p:txBody>
      </p:sp>
      <p:sp>
        <p:nvSpPr>
          <p:cNvPr id="6" name="Espace réservé du numéro de diapositive 4"/>
          <p:cNvSpPr txBox="1">
            <a:spLocks/>
          </p:cNvSpPr>
          <p:nvPr/>
        </p:nvSpPr>
        <p:spPr>
          <a:xfrm>
            <a:off x="9221795" y="6453336"/>
            <a:ext cx="12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kumimoji="0" lang="en-US">
                <a:solidFill>
                  <a:srgbClr val="E50019"/>
                </a:solidFill>
                <a:latin typeface="Arial"/>
              </a:rPr>
              <a:pPr/>
              <a:t>29</a:t>
            </a:fld>
            <a:endParaRPr kumimoji="0" lang="en-US" dirty="0">
              <a:solidFill>
                <a:srgbClr val="E50019"/>
              </a:solidFill>
              <a:latin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01287" y="2529175"/>
            <a:ext cx="133081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kumimoji="0" lang="en-US" sz="1125" dirty="0">
                <a:solidFill>
                  <a:srgbClr val="000000"/>
                </a:solidFill>
                <a:latin typeface="Arial"/>
              </a:rPr>
              <a:t>Height : 30 mm</a:t>
            </a:r>
          </a:p>
          <a:p>
            <a:r>
              <a:rPr kumimoji="0" lang="en-US" sz="1125" dirty="0">
                <a:solidFill>
                  <a:srgbClr val="000000"/>
                </a:solidFill>
                <a:latin typeface="Arial"/>
              </a:rPr>
              <a:t>Diameter : 37 mm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21902" y="4373180"/>
            <a:ext cx="101822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125" dirty="0">
                <a:solidFill>
                  <a:srgbClr val="000000"/>
                </a:solidFill>
                <a:latin typeface="Arial"/>
              </a:rPr>
              <a:t>55 by 22 mm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36151" y="1019867"/>
            <a:ext cx="5647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350" dirty="0">
                <a:solidFill>
                  <a:srgbClr val="000000"/>
                </a:solidFill>
                <a:latin typeface="Arial"/>
              </a:rPr>
              <a:t>- </a:t>
            </a:r>
            <a:r>
              <a:rPr kumimoji="0" lang="en-US" dirty="0">
                <a:solidFill>
                  <a:srgbClr val="000000"/>
                </a:solidFill>
                <a:latin typeface="Arial"/>
              </a:rPr>
              <a:t>Leak detected and fixed. </a:t>
            </a:r>
          </a:p>
          <a:p>
            <a:r>
              <a:rPr kumimoji="0" lang="en-US" dirty="0">
                <a:solidFill>
                  <a:srgbClr val="000000"/>
                </a:solidFill>
                <a:latin typeface="Arial"/>
              </a:rPr>
              <a:t>- Upscaling of the samples with tubes and curve plate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58823" y="2614978"/>
            <a:ext cx="139653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kumimoji="0" lang="en-US" sz="1125" dirty="0">
                <a:solidFill>
                  <a:srgbClr val="000000"/>
                </a:solidFill>
                <a:latin typeface="Arial"/>
              </a:rPr>
              <a:t>Annealed at 900°C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92213" y="5123117"/>
            <a:ext cx="201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200" dirty="0">
                <a:solidFill>
                  <a:srgbClr val="262626"/>
                </a:solidFill>
                <a:latin typeface="Arial"/>
              </a:rPr>
              <a:t>Tc ~ 14.5 - 15 K (42 nm)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200" dirty="0">
                <a:solidFill>
                  <a:srgbClr val="262626"/>
                </a:solidFill>
                <a:latin typeface="Arial"/>
              </a:rPr>
              <a:t>New </a:t>
            </a:r>
            <a:r>
              <a:rPr kumimoji="0" lang="fr-FR" sz="1200" dirty="0" err="1">
                <a:solidFill>
                  <a:srgbClr val="262626"/>
                </a:solidFill>
                <a:latin typeface="Arial"/>
              </a:rPr>
              <a:t>multilayer</a:t>
            </a:r>
            <a:r>
              <a:rPr kumimoji="0" lang="fr-FR" sz="1200" dirty="0">
                <a:solidFill>
                  <a:srgbClr val="262626"/>
                </a:solidFill>
                <a:latin typeface="Arial"/>
              </a:rPr>
              <a:t> diffusion </a:t>
            </a:r>
            <a:r>
              <a:rPr kumimoji="0" lang="fr-FR" sz="1200" dirty="0" err="1">
                <a:solidFill>
                  <a:srgbClr val="262626"/>
                </a:solidFill>
                <a:latin typeface="Arial"/>
              </a:rPr>
              <a:t>barrier</a:t>
            </a:r>
            <a:r>
              <a:rPr kumimoji="0" lang="fr-FR" sz="1200" dirty="0">
                <a:solidFill>
                  <a:srgbClr val="262626"/>
                </a:solidFill>
                <a:latin typeface="Arial"/>
              </a:rPr>
              <a:t>.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8303623" y="1368782"/>
            <a:ext cx="1891232" cy="1196411"/>
            <a:chOff x="7860163" y="3623379"/>
            <a:chExt cx="3595237" cy="2534719"/>
          </a:xfrm>
        </p:grpSpPr>
        <p:grpSp>
          <p:nvGrpSpPr>
            <p:cNvPr id="14" name="Groupe 13"/>
            <p:cNvGrpSpPr>
              <a:grpSpLocks noChangeAspect="1"/>
            </p:cNvGrpSpPr>
            <p:nvPr/>
          </p:nvGrpSpPr>
          <p:grpSpPr>
            <a:xfrm>
              <a:off x="7875457" y="3623379"/>
              <a:ext cx="3579943" cy="2505960"/>
              <a:chOff x="7151633" y="937706"/>
              <a:chExt cx="4320000" cy="3024000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68"/>
              <a:stretch/>
            </p:blipFill>
            <p:spPr>
              <a:xfrm>
                <a:off x="7151633" y="937706"/>
                <a:ext cx="4320000" cy="3024000"/>
              </a:xfrm>
              <a:prstGeom prst="rect">
                <a:avLst/>
              </a:prstGeom>
            </p:spPr>
          </p:pic>
          <p:grpSp>
            <p:nvGrpSpPr>
              <p:cNvPr id="17" name="Groupe 16"/>
              <p:cNvGrpSpPr/>
              <p:nvPr/>
            </p:nvGrpSpPr>
            <p:grpSpPr>
              <a:xfrm>
                <a:off x="10283633" y="3529706"/>
                <a:ext cx="1188000" cy="432000"/>
                <a:chOff x="5821987" y="3529706"/>
                <a:chExt cx="1188000" cy="43200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5821987" y="3529706"/>
                  <a:ext cx="1188000" cy="4320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1000" tIns="81000" rIns="81000" bIns="81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kumimoji="0" lang="fr-FR" sz="563" b="1" dirty="0">
                      <a:solidFill>
                        <a:prstClr val="white"/>
                      </a:solidFill>
                      <a:latin typeface="Arial"/>
                    </a:rPr>
                    <a:t>50 µm</a:t>
                  </a:r>
                </a:p>
                <a:p>
                  <a:pPr algn="ctr"/>
                  <a:endParaRPr kumimoji="0" lang="fr-FR" sz="563" b="1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990214" y="3795214"/>
                  <a:ext cx="851547" cy="108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1000" tIns="60750" rIns="81000" bIns="81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0" lang="fr-FR" sz="76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5" name="Rectangle 14"/>
            <p:cNvSpPr/>
            <p:nvPr/>
          </p:nvSpPr>
          <p:spPr>
            <a:xfrm>
              <a:off x="7860163" y="5801287"/>
              <a:ext cx="438886" cy="3568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40500" tIns="40500" rIns="40500" bIns="405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fr-FR" sz="563" b="1" dirty="0">
                  <a:solidFill>
                    <a:prstClr val="white"/>
                  </a:solidFill>
                  <a:latin typeface="Arial"/>
                </a:rPr>
                <a:t>BSE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8298666" y="2599823"/>
            <a:ext cx="1885464" cy="1075495"/>
            <a:chOff x="3919456" y="4042478"/>
            <a:chExt cx="3603248" cy="2454501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25"/>
            <a:stretch/>
          </p:blipFill>
          <p:spPr>
            <a:xfrm>
              <a:off x="3944304" y="4042478"/>
              <a:ext cx="3578400" cy="24120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537999" y="6096449"/>
              <a:ext cx="984484" cy="3579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fr-FR" sz="563" b="1" dirty="0">
                  <a:solidFill>
                    <a:prstClr val="white"/>
                  </a:solidFill>
                  <a:latin typeface="Arial"/>
                </a:rPr>
                <a:t>200 nm</a:t>
              </a:r>
            </a:p>
            <a:p>
              <a:pPr algn="ctr"/>
              <a:endParaRPr kumimoji="0" lang="fr-FR" sz="563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73641" y="6316473"/>
              <a:ext cx="313200" cy="89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60750" rIns="81000" bIns="81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0" lang="fr-FR" sz="76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19456" y="6112614"/>
              <a:ext cx="606636" cy="3843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40500" tIns="40500" rIns="40500" bIns="405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fr-FR" sz="563" b="1" dirty="0" err="1">
                  <a:solidFill>
                    <a:prstClr val="white"/>
                  </a:solidFill>
                  <a:latin typeface="Arial"/>
                </a:rPr>
                <a:t>InLens</a:t>
              </a:r>
              <a:endParaRPr kumimoji="0" lang="fr-FR" sz="563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8292212" y="3695659"/>
            <a:ext cx="1891918" cy="1040127"/>
            <a:chOff x="4554843" y="871979"/>
            <a:chExt cx="3601878" cy="2461650"/>
          </a:xfrm>
        </p:grpSpPr>
        <p:grpSp>
          <p:nvGrpSpPr>
            <p:cNvPr id="26" name="Groupe 25"/>
            <p:cNvGrpSpPr/>
            <p:nvPr/>
          </p:nvGrpSpPr>
          <p:grpSpPr>
            <a:xfrm>
              <a:off x="4578321" y="871979"/>
              <a:ext cx="3578400" cy="2412000"/>
              <a:chOff x="4589730" y="871979"/>
              <a:chExt cx="3578400" cy="2412000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124"/>
              <a:stretch/>
            </p:blipFill>
            <p:spPr>
              <a:xfrm>
                <a:off x="4589730" y="871979"/>
                <a:ext cx="3578400" cy="2412000"/>
              </a:xfrm>
              <a:prstGeom prst="rect">
                <a:avLst/>
              </a:prstGeom>
            </p:spPr>
          </p:pic>
          <p:grpSp>
            <p:nvGrpSpPr>
              <p:cNvPr id="29" name="Groupe 28"/>
              <p:cNvGrpSpPr/>
              <p:nvPr/>
            </p:nvGrpSpPr>
            <p:grpSpPr>
              <a:xfrm>
                <a:off x="7183646" y="2925985"/>
                <a:ext cx="984484" cy="357994"/>
                <a:chOff x="7124585" y="3825550"/>
                <a:chExt cx="984484" cy="357994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7124585" y="3825550"/>
                  <a:ext cx="984484" cy="35799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kumimoji="0" lang="fr-FR" sz="563" b="1" dirty="0">
                      <a:solidFill>
                        <a:prstClr val="white"/>
                      </a:solidFill>
                      <a:latin typeface="Arial"/>
                    </a:rPr>
                    <a:t>200 nm</a:t>
                  </a:r>
                </a:p>
                <a:p>
                  <a:pPr algn="ctr"/>
                  <a:endParaRPr kumimoji="0" lang="fr-FR" sz="563" b="1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460227" y="4045574"/>
                  <a:ext cx="313200" cy="894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1000" tIns="60750" rIns="81000" bIns="81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0" lang="fr-FR" sz="76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7" name="Rectangle 26"/>
            <p:cNvSpPr/>
            <p:nvPr/>
          </p:nvSpPr>
          <p:spPr>
            <a:xfrm>
              <a:off x="4554843" y="2935037"/>
              <a:ext cx="604336" cy="3985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40500" tIns="40500" rIns="40500" bIns="405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fr-FR" sz="563" b="1" dirty="0" err="1">
                  <a:solidFill>
                    <a:prstClr val="white"/>
                  </a:solidFill>
                  <a:latin typeface="Arial"/>
                </a:rPr>
                <a:t>InLens</a:t>
              </a:r>
              <a:endParaRPr kumimoji="0" lang="fr-FR" sz="563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9916" y="2230777"/>
            <a:ext cx="1111092" cy="128484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254" y="3989930"/>
            <a:ext cx="1700932" cy="94648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2" t="29774" r="21613" b="23926"/>
          <a:stretch/>
        </p:blipFill>
        <p:spPr>
          <a:xfrm rot="16200000">
            <a:off x="6036574" y="2249688"/>
            <a:ext cx="1321771" cy="126149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21717" r="48355" b="26638"/>
          <a:stretch/>
        </p:blipFill>
        <p:spPr>
          <a:xfrm rot="16200000">
            <a:off x="6301174" y="3550864"/>
            <a:ext cx="943196" cy="1781781"/>
          </a:xfrm>
          <a:prstGeom prst="rect">
            <a:avLst/>
          </a:prstGeom>
        </p:spPr>
      </p:pic>
      <p:sp>
        <p:nvSpPr>
          <p:cNvPr id="36" name="Flèche droite 35"/>
          <p:cNvSpPr/>
          <p:nvPr/>
        </p:nvSpPr>
        <p:spPr>
          <a:xfrm>
            <a:off x="4876797" y="2889379"/>
            <a:ext cx="698184" cy="79179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kumimoji="0" lang="fr-FR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843869" y="5388894"/>
            <a:ext cx="40658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Presence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of film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confirmed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by XRD, EDS, MEB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No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delamination</a:t>
            </a:r>
            <a:r>
              <a:rPr kumimoji="0" lang="fr-FR" sz="1350" dirty="0">
                <a:solidFill>
                  <a:srgbClr val="262626"/>
                </a:solidFill>
                <a:latin typeface="Arial"/>
              </a:rPr>
              <a:t> </a:t>
            </a:r>
            <a:r>
              <a:rPr kumimoji="0" lang="fr-FR" sz="1350" dirty="0" err="1">
                <a:solidFill>
                  <a:srgbClr val="262626"/>
                </a:solidFill>
                <a:latin typeface="Arial"/>
              </a:rPr>
              <a:t>observed</a:t>
            </a:r>
            <a:endParaRPr kumimoji="0" lang="fr-FR" sz="1350" dirty="0">
              <a:solidFill>
                <a:srgbClr val="26262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2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theory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effort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Fuwa</a:t>
            </a:r>
            <a:endParaRPr lang="en-US" altLang="ja-JP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23107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830D12-496B-9256-B70F-99C79EF1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30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B82B52CB-1C48-B19E-7EE9-02D209DBD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37492"/>
              </p:ext>
            </p:extLst>
          </p:nvPr>
        </p:nvGraphicFramePr>
        <p:xfrm>
          <a:off x="781200" y="1387317"/>
          <a:ext cx="10801200" cy="4969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573">
                  <a:extLst>
                    <a:ext uri="{9D8B030D-6E8A-4147-A177-3AD203B41FA5}">
                      <a16:colId xmlns:a16="http://schemas.microsoft.com/office/drawing/2014/main" val="1227984501"/>
                    </a:ext>
                  </a:extLst>
                </a:gridCol>
                <a:gridCol w="4630975">
                  <a:extLst>
                    <a:ext uri="{9D8B030D-6E8A-4147-A177-3AD203B41FA5}">
                      <a16:colId xmlns:a16="http://schemas.microsoft.com/office/drawing/2014/main" val="3200277843"/>
                    </a:ext>
                  </a:extLst>
                </a:gridCol>
                <a:gridCol w="5181652">
                  <a:extLst>
                    <a:ext uri="{9D8B030D-6E8A-4147-A177-3AD203B41FA5}">
                      <a16:colId xmlns:a16="http://schemas.microsoft.com/office/drawing/2014/main" val="662880793"/>
                    </a:ext>
                  </a:extLst>
                </a:gridCol>
              </a:tblGrid>
              <a:tr h="479082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kern="100" dirty="0">
                          <a:effectLst/>
                        </a:rPr>
                        <a:t>CEA </a:t>
                      </a:r>
                      <a:r>
                        <a:rPr lang="en-US" sz="2000" u="sng" kern="100" dirty="0" err="1">
                          <a:effectLst/>
                        </a:rPr>
                        <a:t>Saclay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KEK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119619"/>
                  </a:ext>
                </a:extLst>
              </a:tr>
              <a:tr h="2277714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 dirty="0">
                          <a:effectLst/>
                        </a:rPr>
                        <a:t>VEP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</a:rPr>
                        <a:t>VEP with a depleted HF concentration (&lt;0.5%) with Ninja </a:t>
                      </a:r>
                      <a:r>
                        <a:rPr lang="en-US" sz="2000" kern="100" dirty="0" smtClean="0">
                          <a:effectLst/>
                        </a:rPr>
                        <a:t>cathode: ongoing 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- Single-cell 1300MHz cavities prior to ALD deposition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- 704MHz </a:t>
                      </a:r>
                      <a:r>
                        <a:rPr lang="en-US" sz="2000" kern="100" dirty="0" smtClean="0">
                          <a:effectLst/>
                        </a:rPr>
                        <a:t>activities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</a:rPr>
                        <a:t>New VEP facility for 1.3GHz 9-cell cavity, in addition to HEP facility.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 Ninja cathode dedicated for the VEP process for cavity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Hydrofluoric acid-free EP process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Plasma electrolytic polishing (PEP) 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598321"/>
                  </a:ext>
                </a:extLst>
              </a:tr>
              <a:tr h="2212241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>
                          <a:effectLst/>
                        </a:rPr>
                        <a:t>Thin-film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 smtClean="0">
                          <a:effectLst/>
                        </a:rPr>
                        <a:t>A </a:t>
                      </a:r>
                      <a:r>
                        <a:rPr lang="en-US" sz="2000" kern="100" dirty="0">
                          <a:effectLst/>
                        </a:rPr>
                        <a:t>multilayer Nb/</a:t>
                      </a:r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/</a:t>
                      </a:r>
                      <a:r>
                        <a:rPr lang="en-US" sz="2000" kern="100" dirty="0" err="1">
                          <a:effectLst/>
                        </a:rPr>
                        <a:t>NbTiN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ALD layers deposition on 3000MHz Cu and Nb cavities.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-NbN thin-film: coupon analysis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-NbN thin-film grown on single-cell 3000MHz Nb cavities.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 cavities will be tested at 4K and 2K.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Theoretical study of multilayer structure. 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672443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ED000E-9528-B374-D0C4-E2E4BC089C14}"/>
              </a:ext>
            </a:extLst>
          </p:cNvPr>
          <p:cNvSpPr txBox="1"/>
          <p:nvPr/>
        </p:nvSpPr>
        <p:spPr>
          <a:xfrm>
            <a:off x="731404" y="260648"/>
            <a:ext cx="1119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kern="100" cap="all" dirty="0">
                <a:effectLst/>
                <a:latin typeface="Arial Black" panose="020B0604020202020204" pitchFamily="34" charset="0"/>
                <a:ea typeface="Hiragino Mincho Pro W3" panose="02020300000000000000" pitchFamily="18" charset="-128"/>
                <a:cs typeface="Arial Black" panose="020B0604020202020204" pitchFamily="34" charset="0"/>
              </a:rPr>
              <a:t>Pursue the effort towards ultimate gradients and quality factors for SRF cavities.</a:t>
            </a:r>
            <a:endParaRPr lang="ja-JP" altLang="ja-JP" sz="2800" b="1" kern="100" cap="all" dirty="0">
              <a:effectLst/>
              <a:latin typeface="Arial Black" panose="020B0604020202020204" pitchFamily="34" charset="0"/>
              <a:ea typeface="Hiragino Mincho Pro W3" panose="02020300000000000000" pitchFamily="18" charset="-128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3" name="Titre 4"/>
          <p:cNvSpPr txBox="1">
            <a:spLocks/>
          </p:cNvSpPr>
          <p:nvPr/>
        </p:nvSpPr>
        <p:spPr>
          <a:xfrm>
            <a:off x="2711624" y="2924944"/>
            <a:ext cx="8046244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THANK YOU FOR YOUR ATTENTION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9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93C607-04C0-77DF-3EBB-C40073AE0D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609" y="1745571"/>
            <a:ext cx="4799513" cy="448045"/>
          </a:xfrm>
          <a:prstGeom prst="rect">
            <a:avLst/>
          </a:prstGeom>
          <a:ln>
            <a:noFill/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4E2EB73-3062-DF0C-7C4F-9F30B83C27EF}"/>
              </a:ext>
            </a:extLst>
          </p:cNvPr>
          <p:cNvSpPr/>
          <p:nvPr/>
        </p:nvSpPr>
        <p:spPr>
          <a:xfrm>
            <a:off x="21772" y="3038280"/>
            <a:ext cx="12134353" cy="377242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10EC99FD-0C01-99E1-06D6-C8766B4BF1E1}"/>
              </a:ext>
            </a:extLst>
          </p:cNvPr>
          <p:cNvSpPr/>
          <p:nvPr/>
        </p:nvSpPr>
        <p:spPr>
          <a:xfrm>
            <a:off x="1082040" y="1559299"/>
            <a:ext cx="1341120" cy="1610621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22C383-A864-48C0-77F5-A10941EA70AD}"/>
              </a:ext>
            </a:extLst>
          </p:cNvPr>
          <p:cNvSpPr txBox="1"/>
          <p:nvPr/>
        </p:nvSpPr>
        <p:spPr>
          <a:xfrm>
            <a:off x="-15189" y="36405"/>
            <a:ext cx="1219200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Electromagnetic response to a weak rf superposed on a dc bias: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tackle the problem head-on using the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Keldysh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-Eilenberger theory of nonequilibrium superconductivity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9A7298-C70A-326D-1C89-2F45036E96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557" y="1662653"/>
            <a:ext cx="3900335" cy="40114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7C0F3D6-FD4F-552A-71C8-65753329E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580" y="2150981"/>
            <a:ext cx="4751993" cy="72822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682033F-EA20-76E8-EC66-F87BC38133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07" b="-6458"/>
          <a:stretch/>
        </p:blipFill>
        <p:spPr>
          <a:xfrm>
            <a:off x="9152588" y="2197247"/>
            <a:ext cx="2981765" cy="6241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E888C1-2308-9DBF-213E-55363ECEAF11}"/>
              </a:ext>
            </a:extLst>
          </p:cNvPr>
          <p:cNvSpPr txBox="1"/>
          <p:nvPr/>
        </p:nvSpPr>
        <p:spPr>
          <a:xfrm>
            <a:off x="188520" y="1610553"/>
            <a:ext cx="3758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Theory of nonequilibrium superconductivity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C62863-1DB5-0018-65E0-AFBFF720DCB5}"/>
              </a:ext>
            </a:extLst>
          </p:cNvPr>
          <p:cNvSpPr txBox="1"/>
          <p:nvPr/>
        </p:nvSpPr>
        <p:spPr>
          <a:xfrm>
            <a:off x="-15190" y="912968"/>
            <a:ext cx="1220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This long-standing and tough problem—belong to nonequilibrium superconductivity and relevant to many superconducting devices, including the Q-slope in SRF cavities—had not been solved correctly.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B4A2ABC-A5B0-A372-6C6F-098569953A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480"/>
          <a:stretch/>
        </p:blipFill>
        <p:spPr>
          <a:xfrm>
            <a:off x="188520" y="3746362"/>
            <a:ext cx="6197839" cy="277369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6C22C4-5773-F0EF-B805-3C714870E636}"/>
              </a:ext>
            </a:extLst>
          </p:cNvPr>
          <p:cNvSpPr txBox="1"/>
          <p:nvPr/>
        </p:nvSpPr>
        <p:spPr>
          <a:xfrm>
            <a:off x="0" y="3126966"/>
            <a:ext cx="694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The dc bias–induced Q-slope grows stronger with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—mirroring the ac-driven Q-slope well known in SRF cavities.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3EC1E61-79AB-5670-705C-2A5DC969B2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212" y="3468666"/>
            <a:ext cx="3288949" cy="32347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32D5B52-28DB-C224-E1C8-B234A276C4B0}"/>
              </a:ext>
            </a:extLst>
          </p:cNvPr>
          <p:cNvSpPr txBox="1"/>
          <p:nvPr/>
        </p:nvSpPr>
        <p:spPr>
          <a:xfrm>
            <a:off x="7032173" y="3158619"/>
            <a:ext cx="514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Established the theory of kinetic inductance under dc bias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36C6DA2-D609-17A3-95CD-26CA3362F013}"/>
                  </a:ext>
                </a:extLst>
              </p:cNvPr>
              <p:cNvSpPr txBox="1"/>
              <p:nvPr/>
            </p:nvSpPr>
            <p:spPr>
              <a:xfrm>
                <a:off x="6781796" y="3767416"/>
                <a:ext cx="2330895" cy="891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JP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34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1" lang="en-US" altLang="ja-JP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(0)</m:t>
                      </m:r>
                      <m:d>
                        <m:dPr>
                          <m:begChr m:val="{"/>
                          <m:endChr m:val="}"/>
                          <m:ctrlP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1+</m:t>
                          </m:r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𝐶</m:t>
                          </m:r>
                          <m:sSup>
                            <m:sSupPr>
                              <m:ctrlPr>
                                <a:rPr kumimoji="1" lang="en-US" altLang="ja-JP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16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𝑑𝑝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JP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36C6DA2-D609-17A3-95CD-26CA3362F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6" y="3767416"/>
                <a:ext cx="2330895" cy="8912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コネクタ: カギ線 31">
            <a:extLst>
              <a:ext uri="{FF2B5EF4-FFF2-40B4-BE49-F238E27FC236}">
                <a16:creationId xmlns:a16="http://schemas.microsoft.com/office/drawing/2014/main" id="{87EA3AF8-1A00-07A2-745A-16CEC5E6C7F5}"/>
              </a:ext>
            </a:extLst>
          </p:cNvPr>
          <p:cNvCxnSpPr/>
          <p:nvPr/>
        </p:nvCxnSpPr>
        <p:spPr>
          <a:xfrm>
            <a:off x="7837715" y="4474029"/>
            <a:ext cx="936269" cy="450465"/>
          </a:xfrm>
          <a:prstGeom prst="bentConnector3">
            <a:avLst>
              <a:gd name="adj1" fmla="val 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17E5FA2-2EAF-FB82-A934-95E37EEB9D8E}"/>
              </a:ext>
            </a:extLst>
          </p:cNvPr>
          <p:cNvSpPr txBox="1"/>
          <p:nvPr/>
        </p:nvSpPr>
        <p:spPr>
          <a:xfrm>
            <a:off x="4479114" y="6471167"/>
            <a:ext cx="51599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明朝" panose="02020600040205080304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T. Kubo, Physical Review Applied </a:t>
            </a:r>
            <a:r>
              <a:rPr kumimoji="1" lang="en-US" altLang="ja-JP" sz="1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明朝" panose="02020600040205080304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22</a:t>
            </a: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明朝" panose="02020600040205080304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, 044042 (2024)</a:t>
            </a:r>
            <a:endParaRPr kumimoji="1" lang="ja-JP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CA2005E-72FA-41D3-2A94-0728E9CECBF7}"/>
              </a:ext>
            </a:extLst>
          </p:cNvPr>
          <p:cNvSpPr txBox="1"/>
          <p:nvPr/>
        </p:nvSpPr>
        <p:spPr>
          <a:xfrm>
            <a:off x="7030601" y="1585539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Moyal product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3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7F6120-40C2-1902-EF70-47546F0F121D}"/>
              </a:ext>
            </a:extLst>
          </p:cNvPr>
          <p:cNvSpPr txBox="1"/>
          <p:nvPr/>
        </p:nvSpPr>
        <p:spPr>
          <a:xfrm>
            <a:off x="4295800" y="-49464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Plan of 2025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523F4F-80C4-6336-A839-8DA0BF4D2F3D}"/>
              </a:ext>
            </a:extLst>
          </p:cNvPr>
          <p:cNvSpPr txBox="1"/>
          <p:nvPr/>
        </p:nvSpPr>
        <p:spPr>
          <a:xfrm>
            <a:off x="554183" y="644434"/>
            <a:ext cx="11083636" cy="1200329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Apply the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Keldysh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-Eilenberger (or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Keldysh-Usadel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) theory of nonequilibrium superconductivity to superconducting devices—including SRF cavities—to gain deeper insights beyond what has been achieved so far.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425BC8-8CAF-AF43-E43D-F3CB1FFA58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154" y="3216651"/>
            <a:ext cx="3513595" cy="3565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A04CF69-760C-AEF2-AEE0-D413F11E27E6}"/>
                  </a:ext>
                </a:extLst>
              </p:cNvPr>
              <p:cNvSpPr txBox="1"/>
              <p:nvPr/>
            </p:nvSpPr>
            <p:spPr>
              <a:xfrm>
                <a:off x="233976" y="3270737"/>
                <a:ext cx="131574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Re</m:t>
                      </m:r>
                      <m:r>
                        <a:rPr kumimoji="1" lang="en-US" altLang="ja-JP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𝜎</m:t>
                      </m:r>
                    </m:oMath>
                  </m:oMathPara>
                </a14:m>
                <a:endPara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A04CF69-760C-AEF2-AEE0-D413F11E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6" y="3270737"/>
                <a:ext cx="1315745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0DAD3FA-B701-943A-4D2F-0CC19A98474C}"/>
                  </a:ext>
                </a:extLst>
              </p:cNvPr>
              <p:cNvSpPr txBox="1"/>
              <p:nvPr/>
            </p:nvSpPr>
            <p:spPr>
              <a:xfrm>
                <a:off x="208328" y="4991208"/>
                <a:ext cx="134139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Im</m:t>
                      </m:r>
                      <m:r>
                        <a:rPr kumimoji="1" lang="en-US" altLang="ja-JP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𝜎</m:t>
                      </m:r>
                    </m:oMath>
                  </m:oMathPara>
                </a14:m>
                <a:endPara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0DAD3FA-B701-943A-4D2F-0CC19A984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28" y="4991208"/>
                <a:ext cx="1341393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0198C2B0-B564-B5B4-0F95-68B26D6DC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854" y="2773816"/>
            <a:ext cx="3940070" cy="386449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75510A-5612-7E43-A5D3-C82BAFE306FF}"/>
              </a:ext>
            </a:extLst>
          </p:cNvPr>
          <p:cNvSpPr txBox="1"/>
          <p:nvPr/>
        </p:nvSpPr>
        <p:spPr>
          <a:xfrm>
            <a:off x="0" y="2249762"/>
            <a:ext cx="12298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In dirty superconductors under combined dc and ac fields, there exists a frequency range where the superconducting Higgs mode drives the imaginary part of the conductivity (i.e., the superfluid density) negative, leading to instability.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461A23-C2F0-0717-CC34-823FC166C67E}"/>
              </a:ext>
            </a:extLst>
          </p:cNvPr>
          <p:cNvSpPr txBox="1"/>
          <p:nvPr/>
        </p:nvSpPr>
        <p:spPr>
          <a:xfrm>
            <a:off x="0" y="1999485"/>
            <a:ext cx="622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Some new findings have already been obtained.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4788D7-2BAF-B012-08D0-F5116E2A4B70}"/>
              </a:ext>
            </a:extLst>
          </p:cNvPr>
          <p:cNvSpPr/>
          <p:nvPr/>
        </p:nvSpPr>
        <p:spPr>
          <a:xfrm>
            <a:off x="264622" y="3216651"/>
            <a:ext cx="5292436" cy="17515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B70347C-956D-E22D-9426-36C2F306C4B0}"/>
              </a:ext>
            </a:extLst>
          </p:cNvPr>
          <p:cNvSpPr/>
          <p:nvPr/>
        </p:nvSpPr>
        <p:spPr>
          <a:xfrm>
            <a:off x="279862" y="5030211"/>
            <a:ext cx="5292436" cy="17515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8B48F9-B608-9DD1-008A-DE963EEB5FF6}"/>
              </a:ext>
            </a:extLst>
          </p:cNvPr>
          <p:cNvSpPr txBox="1"/>
          <p:nvPr/>
        </p:nvSpPr>
        <p:spPr>
          <a:xfrm rot="1935280">
            <a:off x="6852123" y="4154963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Instability domain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571922C-C813-2206-6990-541444B430ED}"/>
              </a:ext>
            </a:extLst>
          </p:cNvPr>
          <p:cNvSpPr txBox="1"/>
          <p:nvPr/>
        </p:nvSpPr>
        <p:spPr>
          <a:xfrm>
            <a:off x="7533090" y="6288491"/>
            <a:ext cx="4658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</a:rPr>
              <a:t>arXiv:2502.05914</a:t>
            </a:r>
          </a:p>
          <a:p>
            <a:pPr lvl="0" algn="r">
              <a:defRPr/>
            </a:pPr>
            <a:r>
              <a:rPr lang="fr-FR" sz="1600" dirty="0" smtClean="0"/>
              <a:t>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published</a:t>
            </a:r>
            <a:r>
              <a:rPr lang="fr-FR" sz="1600" dirty="0" smtClean="0"/>
              <a:t> </a:t>
            </a:r>
            <a:r>
              <a:rPr lang="fr-FR" sz="1600" dirty="0" err="1"/>
              <a:t>soon</a:t>
            </a:r>
            <a:r>
              <a:rPr lang="fr-FR" sz="1600" dirty="0"/>
              <a:t> in Phys. </a:t>
            </a:r>
            <a:r>
              <a:rPr lang="fr-FR" sz="1600" dirty="0" err="1"/>
              <a:t>Rev</a:t>
            </a:r>
            <a:r>
              <a:rPr lang="fr-FR" sz="1600" dirty="0"/>
              <a:t>. </a:t>
            </a:r>
            <a:r>
              <a:rPr lang="fr-FR" sz="1600" dirty="0" err="1"/>
              <a:t>Applied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69C2891-8CC1-9349-000A-6DE2723F9F8B}"/>
              </a:ext>
            </a:extLst>
          </p:cNvPr>
          <p:cNvSpPr txBox="1"/>
          <p:nvPr/>
        </p:nvSpPr>
        <p:spPr>
          <a:xfrm>
            <a:off x="660577" y="4267411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Higgs mode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1E57324-2A41-F9CB-698E-758D4CD1877D}"/>
              </a:ext>
            </a:extLst>
          </p:cNvPr>
          <p:cNvCxnSpPr/>
          <p:nvPr/>
        </p:nvCxnSpPr>
        <p:spPr>
          <a:xfrm flipV="1">
            <a:off x="1936154" y="3779520"/>
            <a:ext cx="1024913" cy="560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FC5A3CA-57EA-B734-A4EB-2AE6EE57D66B}"/>
              </a:ext>
            </a:extLst>
          </p:cNvPr>
          <p:cNvCxnSpPr>
            <a:cxnSpLocks/>
          </p:cNvCxnSpPr>
          <p:nvPr/>
        </p:nvCxnSpPr>
        <p:spPr>
          <a:xfrm flipV="1">
            <a:off x="2035394" y="3814276"/>
            <a:ext cx="2581965" cy="587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D4C371-4ECF-1652-DE02-5597E07F3A33}"/>
              </a:ext>
            </a:extLst>
          </p:cNvPr>
          <p:cNvSpPr txBox="1"/>
          <p:nvPr/>
        </p:nvSpPr>
        <p:spPr>
          <a:xfrm>
            <a:off x="493130" y="5780244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Higgs mode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8F6F3B3-4C17-452B-735F-E8AF3F1DACC6}"/>
              </a:ext>
            </a:extLst>
          </p:cNvPr>
          <p:cNvCxnSpPr>
            <a:cxnSpLocks/>
          </p:cNvCxnSpPr>
          <p:nvPr/>
        </p:nvCxnSpPr>
        <p:spPr>
          <a:xfrm>
            <a:off x="1828845" y="5998327"/>
            <a:ext cx="965217" cy="21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9A5B40D-77B7-3D93-9642-795D683929E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936154" y="5964910"/>
            <a:ext cx="2529440" cy="285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CBB2FF2-747B-EA5C-A4A7-7C3A70C5A93B}"/>
              </a:ext>
            </a:extLst>
          </p:cNvPr>
          <p:cNvSpPr txBox="1"/>
          <p:nvPr/>
        </p:nvSpPr>
        <p:spPr>
          <a:xfrm>
            <a:off x="4758996" y="621154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Negative!!!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theory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T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ffort 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TF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Fuwa</a:t>
            </a:r>
            <a:endParaRPr lang="en-US" altLang="ja-JP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8874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293F3-F192-C048-A569-E44A7419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1" y="66798"/>
            <a:ext cx="10972800" cy="1143000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Helvetica" pitchFamily="2" charset="0"/>
              </a:rPr>
              <a:t>Clean-booth for Sputtering System</a:t>
            </a:r>
            <a:endParaRPr kumimoji="1" lang="ja-JP" alt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2E513-9E1B-1F44-A730-4480958A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474" y="1825625"/>
            <a:ext cx="6029325" cy="4351338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 DC magnetron sputtering apparatus was installed on March 19, 2024 at KEK COI building.</a:t>
            </a:r>
          </a:p>
          <a:p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This Fiscal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year, we constructed a clean booth surrounding the sputtering system.</a:t>
            </a: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 evaluated the cleanliness of the clean booth by measuring the number of particles, which was found to be 20 particles per 28.3 liters of air.</a:t>
            </a:r>
            <a:endParaRPr lang="en-US" altLang="ja-JP" dirty="0">
              <a:latin typeface="Helvetica" pitchFamily="2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6DCD03-ED58-F64F-A25B-B019DCB70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8"/>
          <a:stretch/>
        </p:blipFill>
        <p:spPr>
          <a:xfrm>
            <a:off x="844739" y="1923525"/>
            <a:ext cx="3427432" cy="197475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BC711D-2788-7244-9638-FCAD639ABC6B}"/>
              </a:ext>
            </a:extLst>
          </p:cNvPr>
          <p:cNvSpPr/>
          <p:nvPr/>
        </p:nvSpPr>
        <p:spPr>
          <a:xfrm>
            <a:off x="1580520" y="1447799"/>
            <a:ext cx="2352675" cy="323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View of 2024.03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F78669-1341-6348-B375-2046AB48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92" b="21192"/>
          <a:stretch/>
        </p:blipFill>
        <p:spPr>
          <a:xfrm>
            <a:off x="750271" y="4386735"/>
            <a:ext cx="3427432" cy="197475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464F892-5453-D349-9377-977BE1B0847A}"/>
              </a:ext>
            </a:extLst>
          </p:cNvPr>
          <p:cNvSpPr/>
          <p:nvPr/>
        </p:nvSpPr>
        <p:spPr>
          <a:xfrm>
            <a:off x="1585864" y="3974231"/>
            <a:ext cx="1923146" cy="323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View of 2025.05</a:t>
            </a:r>
            <a:endParaRPr kumimoji="1" lang="ja-JP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1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293F3-F192-C048-A569-E44A7419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69" y="75782"/>
            <a:ext cx="10972800" cy="1143000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Helvetica" pitchFamily="2" charset="0"/>
              </a:rPr>
              <a:t>Simulation Study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2E513-9E1B-1F44-A730-4480958A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168" y="1816480"/>
            <a:ext cx="6018978" cy="49526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3000"/>
              </a:lnSpc>
            </a:pPr>
            <a:r>
              <a:rPr lang="en-US" altLang="ja-JP" dirty="0">
                <a:latin typeface="Helvetica" pitchFamily="2" charset="0"/>
              </a:rPr>
              <a:t>Sputtering simulation was performed to understand what film formation condition is optimal especially for Nb3Sn coating method.</a:t>
            </a:r>
          </a:p>
          <a:p>
            <a:pPr>
              <a:lnSpc>
                <a:spcPct val="93000"/>
              </a:lnSpc>
            </a:pPr>
            <a:r>
              <a:rPr lang="en-US" altLang="ja-JP" dirty="0">
                <a:latin typeface="Helvetica" pitchFamily="2" charset="0"/>
              </a:rPr>
              <a:t>We used the software modules developed by PEGASAS software inc., in order to perform the sputtering simulation.</a:t>
            </a:r>
          </a:p>
          <a:p>
            <a:pPr>
              <a:lnSpc>
                <a:spcPct val="93000"/>
              </a:lnSpc>
            </a:pPr>
            <a:r>
              <a:rPr lang="en-US" altLang="ja-JP" dirty="0">
                <a:latin typeface="Helvetica" pitchFamily="2" charset="0"/>
              </a:rPr>
              <a:t>Current status of simulation study:</a:t>
            </a:r>
          </a:p>
          <a:p>
            <a:pPr lvl="1">
              <a:lnSpc>
                <a:spcPct val="93000"/>
              </a:lnSpc>
            </a:pPr>
            <a:r>
              <a:rPr lang="en-US" altLang="ja-JP" dirty="0" err="1">
                <a:latin typeface="Helvetica" pitchFamily="2" charset="0"/>
              </a:rPr>
              <a:t>Ar</a:t>
            </a:r>
            <a:r>
              <a:rPr lang="en-US" altLang="ja-JP" dirty="0">
                <a:latin typeface="Helvetica" pitchFamily="2" charset="0"/>
              </a:rPr>
              <a:t>+ generation rate, number of super-particles of </a:t>
            </a:r>
            <a:r>
              <a:rPr lang="en-US" altLang="ja-JP" dirty="0" smtClean="0">
                <a:latin typeface="Helvetica" pitchFamily="2" charset="0"/>
              </a:rPr>
              <a:t>e- </a:t>
            </a:r>
            <a:r>
              <a:rPr lang="en-US" altLang="ja-JP" dirty="0">
                <a:latin typeface="Helvetica" pitchFamily="2" charset="0"/>
              </a:rPr>
              <a:t>and </a:t>
            </a:r>
            <a:r>
              <a:rPr lang="en-US" altLang="ja-JP" dirty="0" err="1">
                <a:latin typeface="Helvetica" pitchFamily="2" charset="0"/>
              </a:rPr>
              <a:t>Ar</a:t>
            </a:r>
            <a:r>
              <a:rPr lang="en-US" altLang="ja-JP" dirty="0">
                <a:latin typeface="Helvetica" pitchFamily="2" charset="0"/>
              </a:rPr>
              <a:t>+, DC magnetron sputtering can be simulated.</a:t>
            </a:r>
          </a:p>
          <a:p>
            <a:pPr lvl="1">
              <a:lnSpc>
                <a:spcPct val="93000"/>
              </a:lnSpc>
            </a:pPr>
            <a:r>
              <a:rPr lang="en-US" altLang="ja-JP" dirty="0">
                <a:latin typeface="Helvetica" pitchFamily="2" charset="0"/>
              </a:rPr>
              <a:t>Uniformity of films looks not ideal.</a:t>
            </a:r>
          </a:p>
          <a:p>
            <a:pPr>
              <a:lnSpc>
                <a:spcPct val="93000"/>
              </a:lnSpc>
            </a:pPr>
            <a:r>
              <a:rPr lang="en-US" altLang="ja-JP" dirty="0">
                <a:latin typeface="Helvetica" pitchFamily="2" charset="0"/>
              </a:rPr>
              <a:t>The simulation study is ongoing for optimization.</a:t>
            </a:r>
            <a:endParaRPr lang="ja-JP" altLang="en-US" dirty="0">
              <a:latin typeface="Helvetica" pitchFamily="2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012F68A-874A-E64F-BEFB-F025B1FABBC2}"/>
              </a:ext>
            </a:extLst>
          </p:cNvPr>
          <p:cNvGrpSpPr/>
          <p:nvPr/>
        </p:nvGrpSpPr>
        <p:grpSpPr>
          <a:xfrm>
            <a:off x="184760" y="1896427"/>
            <a:ext cx="1726234" cy="2848525"/>
            <a:chOff x="184760" y="2009441"/>
            <a:chExt cx="1726234" cy="284852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32508E3-A59F-1D43-B824-F08DC5046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37"/>
            <a:stretch/>
          </p:blipFill>
          <p:spPr>
            <a:xfrm>
              <a:off x="184760" y="2009441"/>
              <a:ext cx="1726234" cy="2696124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F7EBBAF-ED0A-6243-A88B-C1ACB01D4706}"/>
                </a:ext>
              </a:extLst>
            </p:cNvPr>
            <p:cNvSpPr/>
            <p:nvPr/>
          </p:nvSpPr>
          <p:spPr>
            <a:xfrm>
              <a:off x="184760" y="4594012"/>
              <a:ext cx="1043418" cy="19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40DF303-F580-814E-87B6-014616F9D398}"/>
                </a:ext>
              </a:extLst>
            </p:cNvPr>
            <p:cNvSpPr/>
            <p:nvPr/>
          </p:nvSpPr>
          <p:spPr>
            <a:xfrm>
              <a:off x="501544" y="4664220"/>
              <a:ext cx="1043418" cy="193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825CEB-734C-BB41-8157-666447E8BAAE}"/>
              </a:ext>
            </a:extLst>
          </p:cNvPr>
          <p:cNvSpPr txBox="1"/>
          <p:nvPr/>
        </p:nvSpPr>
        <p:spPr>
          <a:xfrm>
            <a:off x="256854" y="4551455"/>
            <a:ext cx="1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err="1"/>
              <a:t>Ar</a:t>
            </a:r>
            <a:r>
              <a:rPr kumimoji="1" lang="en-US" altLang="ja-JP" sz="1200" b="1" dirty="0"/>
              <a:t>+ generation rate [/m3/sec]</a:t>
            </a:r>
            <a:endParaRPr kumimoji="1" lang="ja-JP" altLang="en-US" sz="1200" b="1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4D0ACF1-8192-1F4A-B16C-0FF190B84A5B}"/>
              </a:ext>
            </a:extLst>
          </p:cNvPr>
          <p:cNvGrpSpPr/>
          <p:nvPr/>
        </p:nvGrpSpPr>
        <p:grpSpPr>
          <a:xfrm>
            <a:off x="2078790" y="2082605"/>
            <a:ext cx="3659308" cy="3198529"/>
            <a:chOff x="2142527" y="1878670"/>
            <a:chExt cx="3326644" cy="290775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57E720E-C185-B144-8AE3-A7AA46DA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527" y="1878670"/>
              <a:ext cx="3326644" cy="2876932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616A858D-422F-2244-952C-FECFD3BAA119}"/>
                </a:ext>
              </a:extLst>
            </p:cNvPr>
            <p:cNvSpPr/>
            <p:nvPr/>
          </p:nvSpPr>
          <p:spPr>
            <a:xfrm>
              <a:off x="2815119" y="4387065"/>
              <a:ext cx="2311685" cy="399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E2DBA2B-19F6-3949-B411-31D4E44E7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9" b="5760"/>
          <a:stretch/>
        </p:blipFill>
        <p:spPr>
          <a:xfrm rot="16200000">
            <a:off x="2414803" y="4234188"/>
            <a:ext cx="1196606" cy="301504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E4AF5C-DCE5-C54F-B43A-C5AA492C2D82}"/>
              </a:ext>
            </a:extLst>
          </p:cNvPr>
          <p:cNvSpPr txBox="1"/>
          <p:nvPr/>
        </p:nvSpPr>
        <p:spPr>
          <a:xfrm>
            <a:off x="1161272" y="6392411"/>
            <a:ext cx="3898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 Film thickness distribution on the surface</a:t>
            </a:r>
            <a:endParaRPr kumimoji="1" lang="ja-JP" altLang="en-US" sz="1400" b="1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9CF3123-4CB7-6C45-9C76-7067E692E920}"/>
              </a:ext>
            </a:extLst>
          </p:cNvPr>
          <p:cNvSpPr/>
          <p:nvPr/>
        </p:nvSpPr>
        <p:spPr>
          <a:xfrm>
            <a:off x="3622431" y="1470091"/>
            <a:ext cx="1739063" cy="471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By </a:t>
            </a:r>
            <a:r>
              <a:rPr kumimoji="1" lang="en-US" altLang="ja-JP" b="1" dirty="0" err="1">
                <a:solidFill>
                  <a:schemeClr val="tx1"/>
                </a:solidFill>
              </a:rPr>
              <a:t>T.Sasaki</a:t>
            </a:r>
            <a:r>
              <a:rPr kumimoji="1" lang="en-US" altLang="ja-JP" b="1" dirty="0" err="1"/>
              <a:t>i</a:t>
            </a:r>
            <a:endParaRPr kumimoji="1" lang="ja-JP" altLang="en-US" b="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7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4830B6-AED5-3242-A16E-42667362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Helvetica" pitchFamily="2" charset="0"/>
              </a:rPr>
              <a:t>Flat samples preparations</a:t>
            </a:r>
            <a:endParaRPr kumimoji="1" lang="ja-JP" alt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E71A84-4FF4-114F-9DEB-039CC148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0" y="1825625"/>
            <a:ext cx="477012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 have prepared more than 100 silicon substrates for the thin-film study.</a:t>
            </a: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l-GR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φ20 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mm silicon substrates were cut from a </a:t>
            </a:r>
            <a:r>
              <a:rPr lang="el-GR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φ300 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mm silicon wafer coated with a protective resist layer.</a:t>
            </a:r>
            <a:endParaRPr lang="en-US" altLang="ja-JP" dirty="0">
              <a:latin typeface="Helvetica" pitchFamily="2" charset="0"/>
            </a:endParaRP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At present, we have successfully performed DC magnetron sputtering on these substrates.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D02F65-C39C-0345-81FB-5FB0C23A7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9" t="37501" r="12276" b="8510"/>
          <a:stretch/>
        </p:blipFill>
        <p:spPr>
          <a:xfrm>
            <a:off x="2421689" y="1658879"/>
            <a:ext cx="1347624" cy="14703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75DB68-1474-CA46-96F9-8C0B96568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4" y="1647821"/>
            <a:ext cx="1990001" cy="14925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D79630-FF4E-C546-94E4-F7A1753A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47" y="1668571"/>
            <a:ext cx="1990002" cy="14925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8D65F68-CE90-5841-8250-199BFFE19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9" b="15606"/>
          <a:stretch/>
        </p:blipFill>
        <p:spPr>
          <a:xfrm>
            <a:off x="1305743" y="4423016"/>
            <a:ext cx="3871161" cy="2265218"/>
          </a:xfrm>
          <a:prstGeom prst="rect">
            <a:avLst/>
          </a:prstGeom>
        </p:spPr>
      </p:pic>
      <p:sp>
        <p:nvSpPr>
          <p:cNvPr id="11" name="下矢印 10">
            <a:extLst>
              <a:ext uri="{FF2B5EF4-FFF2-40B4-BE49-F238E27FC236}">
                <a16:creationId xmlns:a16="http://schemas.microsoft.com/office/drawing/2014/main" id="{3188BD8D-4605-8C48-9C99-AD28DA6C023C}"/>
              </a:ext>
            </a:extLst>
          </p:cNvPr>
          <p:cNvSpPr/>
          <p:nvPr/>
        </p:nvSpPr>
        <p:spPr>
          <a:xfrm>
            <a:off x="2750603" y="3586603"/>
            <a:ext cx="858982" cy="410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ユーザー定義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​​テーマ">
  <a:themeElements>
    <a:clrScheme name="ユーザー定義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7229</TotalTime>
  <Words>2440</Words>
  <Application>Microsoft Office PowerPoint</Application>
  <PresentationFormat>Grand écran</PresentationFormat>
  <Paragraphs>294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31</vt:i4>
      </vt:variant>
    </vt:vector>
  </HeadingPairs>
  <TitlesOfParts>
    <vt:vector size="52" baseType="lpstr">
      <vt:lpstr>ＭＳ Ｐゴシック</vt:lpstr>
      <vt:lpstr>游ゴシック</vt:lpstr>
      <vt:lpstr>游ゴシック Light</vt:lpstr>
      <vt:lpstr>Arial</vt:lpstr>
      <vt:lpstr>Arial Black</vt:lpstr>
      <vt:lpstr>Calibri</vt:lpstr>
      <vt:lpstr>Cambria Math</vt:lpstr>
      <vt:lpstr>Helvetica</vt:lpstr>
      <vt:lpstr>Hiragino Mincho Pro W3</vt:lpstr>
      <vt:lpstr>ＭＳ 明朝</vt:lpstr>
      <vt:lpstr>ＭＳ Ｐ明朝</vt:lpstr>
      <vt:lpstr>Osaka-Mono</vt:lpstr>
      <vt:lpstr>Times New Roman</vt:lpstr>
      <vt:lpstr>Times New Roman (本文のフォント - コンプレ</vt:lpstr>
      <vt:lpstr>Wingdings</vt:lpstr>
      <vt:lpstr>ヒラギノ角ゴ Pro W3</vt:lpstr>
      <vt:lpstr>Office ​​テーマ</vt:lpstr>
      <vt:lpstr>Thème Office</vt:lpstr>
      <vt:lpstr>Office テーマ</vt:lpstr>
      <vt:lpstr>1_Office テーマ</vt:lpstr>
      <vt:lpstr>1_Office ​​テーマ</vt:lpstr>
      <vt:lpstr>A_RD_25:  Continued Effort Towards Ultimate Performance for Accelerator Cavities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Clean-booth for Sputtering System</vt:lpstr>
      <vt:lpstr>Simulation Study</vt:lpstr>
      <vt:lpstr>Flat samples preparations</vt:lpstr>
      <vt:lpstr>Plan for 2025</vt:lpstr>
      <vt:lpstr>Présentation PowerPoint</vt:lpstr>
      <vt:lpstr>Présentation PowerPoint</vt:lpstr>
      <vt:lpstr>EP processing for 3GHz elliptical cavities (FY2024)</vt:lpstr>
      <vt:lpstr>Vertical test of 3GHz elliptical cavities (FY2025)</vt:lpstr>
      <vt:lpstr>Présentation PowerPoint</vt:lpstr>
      <vt:lpstr>Présentation PowerPoint</vt:lpstr>
      <vt:lpstr>Présentation PowerPoint</vt:lpstr>
      <vt:lpstr>Présentation PowerPoint</vt:lpstr>
      <vt:lpstr>ELECTROLYTE INVESTIGATION</vt:lpstr>
      <vt:lpstr>INVESTIGATION WITH ‘SF 10-1’ ON SAMPLES</vt:lpstr>
      <vt:lpstr>NEXT STEP: APPLICATION ON SINGLE CELL CAVITY</vt:lpstr>
      <vt:lpstr>Présentation PowerPoint</vt:lpstr>
      <vt:lpstr>The lab – Deposition Lab</vt:lpstr>
      <vt:lpstr>The Lab - Characterization</vt:lpstr>
      <vt:lpstr>Multilayers</vt:lpstr>
      <vt:lpstr>Multilayers: NbTiN</vt:lpstr>
      <vt:lpstr>ALD on SRF cavities and multilayers </vt:lpstr>
      <vt:lpstr>Présentation PowerPoint</vt:lpstr>
      <vt:lpstr>Delamination studies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研究歴と着任後の抱負 (加速器21-12)</dc:title>
  <dc:creator>Takeyoshi Goto</dc:creator>
  <cp:lastModifiedBy>EOZENOU Fabien</cp:lastModifiedBy>
  <cp:revision>229</cp:revision>
  <dcterms:created xsi:type="dcterms:W3CDTF">2022-02-20T07:03:58Z</dcterms:created>
  <dcterms:modified xsi:type="dcterms:W3CDTF">2025-05-16T04:19:52Z</dcterms:modified>
</cp:coreProperties>
</file>