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819" r:id="rId2"/>
    <p:sldId id="1820" r:id="rId3"/>
    <p:sldId id="1794" r:id="rId4"/>
    <p:sldId id="1821" r:id="rId5"/>
    <p:sldId id="1805" r:id="rId6"/>
    <p:sldId id="1822" r:id="rId7"/>
    <p:sldId id="1806" r:id="rId8"/>
    <p:sldId id="1304" r:id="rId9"/>
    <p:sldId id="1773" r:id="rId10"/>
    <p:sldId id="1752" r:id="rId11"/>
    <p:sldId id="1754" r:id="rId12"/>
    <p:sldId id="1808" r:id="rId13"/>
    <p:sldId id="1736" r:id="rId14"/>
    <p:sldId id="1810" r:id="rId15"/>
    <p:sldId id="1811" r:id="rId16"/>
    <p:sldId id="1815" r:id="rId17"/>
    <p:sldId id="1816" r:id="rId18"/>
    <p:sldId id="1817" r:id="rId19"/>
    <p:sldId id="1759" r:id="rId20"/>
    <p:sldId id="1781" r:id="rId21"/>
    <p:sldId id="1823" r:id="rId22"/>
    <p:sldId id="1812" r:id="rId23"/>
    <p:sldId id="1814" r:id="rId24"/>
    <p:sldId id="28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6"/>
    <p:restoredTop sz="95921"/>
  </p:normalViewPr>
  <p:slideViewPr>
    <p:cSldViewPr snapToGrid="0" snapToObjects="1">
      <p:cViewPr varScale="1">
        <p:scale>
          <a:sx n="109" d="100"/>
          <a:sy n="109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DCEB5-03FA-A24C-AA76-281D1660FFA2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230C4-38B3-FD4D-A224-FF727A1C8CE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0940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>
            <a:extLst>
              <a:ext uri="{FF2B5EF4-FFF2-40B4-BE49-F238E27FC236}">
                <a16:creationId xmlns:a16="http://schemas.microsoft.com/office/drawing/2014/main" id="{DADE2C25-8407-46D1-AE52-5A81AFFC249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备注占位符 2">
            <a:extLst>
              <a:ext uri="{FF2B5EF4-FFF2-40B4-BE49-F238E27FC236}">
                <a16:creationId xmlns:a16="http://schemas.microsoft.com/office/drawing/2014/main" id="{EDA168B2-38A8-4E40-8340-45F05EF56D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9" name="灯片编号占位符 3">
            <a:extLst>
              <a:ext uri="{FF2B5EF4-FFF2-40B4-BE49-F238E27FC236}">
                <a16:creationId xmlns:a16="http://schemas.microsoft.com/office/drawing/2014/main" id="{54F219C8-7D01-46A1-AA7E-261F5E71D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660B8-2755-4125-B445-E492BF2D0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7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19778-2D02-A241-ACEC-E3A6863E5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9022CC-B59B-E94A-AC8F-1651900B7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D4AB7E-B496-ED4F-B6A8-E5924693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5CFE3D-E913-954E-B873-ACAC2C20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8B96F3-44FA-DE4F-94BC-AFCFB4DC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3684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8BF805-4B70-3D40-BD51-49DA0B00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B2526C1-4864-6D46-8A4D-9EC5B3278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965D4-0887-904F-9A02-837448B0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5ED934-1B60-C44B-A4FB-7D489AE5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34B0A6-AFF1-B148-9BE6-274ECA37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87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3AA86F-E2DA-0342-9BAB-79C6877B9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720EC2B-F82A-2441-9D3D-852C5CFBD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C6B28B-1194-E245-9ABF-BB7AF0782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73F30-6BDD-2E4E-814E-4E2156CDF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5E3143-849A-2B49-9CA5-167897C7A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303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10177131" cy="562074"/>
          </a:xfrm>
          <a:noFill/>
        </p:spPr>
        <p:txBody>
          <a:bodyPr>
            <a:normAutofit/>
          </a:bodyPr>
          <a:lstStyle>
            <a:lvl1pPr>
              <a:defRPr lang="fr-FR" sz="3400" dirty="0">
                <a:solidFill>
                  <a:srgbClr val="313E4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23393" y="1556793"/>
            <a:ext cx="5472608" cy="4406462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2800"/>
            </a:lvl1pPr>
            <a:lvl2pPr>
              <a:defRPr sz="2400">
                <a:solidFill>
                  <a:srgbClr val="313E48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solidFill>
                  <a:srgbClr val="313E48"/>
                </a:solidFill>
              </a:defRPr>
            </a:lvl3pPr>
            <a:lvl4pPr>
              <a:defRPr sz="1800">
                <a:solidFill>
                  <a:srgbClr val="313E48"/>
                </a:solidFill>
              </a:defRPr>
            </a:lvl4pPr>
            <a:lvl5pPr>
              <a:defRPr sz="1800">
                <a:solidFill>
                  <a:srgbClr val="313E48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FDE980C-7B70-AF40-9C52-BF3DA44CAF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3811" y="1563081"/>
            <a:ext cx="5114797" cy="440039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7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47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72483-DA73-C24A-8FFD-F6A489EBA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381620-3C46-1C47-B8A1-2BA67CED0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333F5C-5B1D-C24E-9E27-890CAF8A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4479F4-69CB-0242-B8CF-CDCFD8CB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3AC38E-F214-7842-B042-5B00D9EE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843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78DBE-DE7C-2748-81B8-CDB615AB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324E88-3AF7-6644-A033-960153424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0B0E2-5BDA-9341-9D00-1E68098F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52D70-52F8-2C48-8170-285DF4CE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C7337D-54EA-204F-9818-0A34402B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5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86CC8C-2ADD-9547-845F-4E64D7F3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059FE3-2333-CF49-B78F-300206837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BF33A6-3B92-6C41-84BA-1077F9910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6A0E6A-904E-A342-838F-DC6CC19A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30B8A1-EFF8-704D-987E-4A8FFA78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35D0E-C2E3-E34A-B621-8D69B992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128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D3080-E006-9F47-85FF-90AF3B16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615B3B-2580-C148-8278-F351ECF82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B0BB64-76EA-1343-8151-7A1A5297E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FEE7A32-921E-FE4A-AF7C-571959EAA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829B9B-3193-3843-962B-ED93D2F36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BFAEEE-F13B-3140-9C9C-7B18B9F9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C52294A-5432-3D47-B406-8D101A5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CE66CB-7453-D845-BAF3-E952C95C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939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9DE887-E062-C942-8969-54678F39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4474FE5-7DB0-B246-AEDD-FD57B1A6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95E073-6F7E-254C-A018-BBA3E75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A54F52-5244-E945-A495-639BDC89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189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678B59-5F0B-4E41-8A10-EBD3A03B3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026D646-7CC9-0345-A46A-608D551E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9BA355-584F-B743-925C-E234634B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179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BA0DE-3F0A-5B49-A091-FD95D6A17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254FE4-77E3-484D-9A24-309E9E6C4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3D0DF8-3F4F-C145-928B-656707205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438347-0215-EF41-B5A8-FD73A3B2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5F2E51-831A-E04B-A699-4B5AA3BE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ED4E41-7530-2541-8584-D0C453EA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514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878CB-7EC0-314C-8E06-EEACA42E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700FCBE-AF97-174B-AA23-B702FC57D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BDA096-5C54-B242-9A19-FCDECF6E8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D2B7DB-7C6B-D248-B955-DE33C861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DDE31A-441A-8F4C-98DD-06359B56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B597F4-7045-2245-99B4-D4F617FF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383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1B6D440-8148-7344-BE48-A624969C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105731-7CF6-774E-A39F-DE65B72E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D1F04-6211-D347-BEBF-A2B25F733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5701-21F2-B64A-BE7E-17CEFA7FFBA1}" type="datetimeFigureOut">
              <a:rPr kumimoji="1" lang="zh-CN" altLang="en-US" smtClean="0"/>
              <a:t>2025/5/14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B55CDF-E946-1642-8DFC-347C0EAC9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4F41D2-A477-144F-927B-189FFEF32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E1C4F-9AFE-ED4A-90D2-050B7A48B4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83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svg"/><Relationship Id="rId3" Type="http://schemas.openxmlformats.org/officeDocument/2006/relationships/image" Target="../media/image38.svg"/><Relationship Id="rId7" Type="http://schemas.openxmlformats.org/officeDocument/2006/relationships/image" Target="../media/image39.gif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3.svg"/><Relationship Id="rId5" Type="http://schemas.openxmlformats.org/officeDocument/2006/relationships/image" Target="../media/image50.pn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90.png"/><Relationship Id="rId9" Type="http://schemas.openxmlformats.org/officeDocument/2006/relationships/image" Target="../media/image41.gif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svg"/><Relationship Id="rId7" Type="http://schemas.openxmlformats.org/officeDocument/2006/relationships/image" Target="../media/image55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sv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113.png"/><Relationship Id="rId12" Type="http://schemas.openxmlformats.org/officeDocument/2006/relationships/image" Target="../media/image120.png"/><Relationship Id="rId17" Type="http://schemas.openxmlformats.org/officeDocument/2006/relationships/image" Target="../media/image79.svg"/><Relationship Id="rId2" Type="http://schemas.openxmlformats.org/officeDocument/2006/relationships/image" Target="../media/image68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1080.png"/><Relationship Id="rId10" Type="http://schemas.openxmlformats.org/officeDocument/2006/relationships/image" Target="../media/image74.svg"/><Relationship Id="rId4" Type="http://schemas.openxmlformats.org/officeDocument/2006/relationships/image" Target="../media/image990.png"/><Relationship Id="rId9" Type="http://schemas.openxmlformats.org/officeDocument/2006/relationships/image" Target="../media/image73.png"/><Relationship Id="rId14" Type="http://schemas.openxmlformats.org/officeDocument/2006/relationships/image" Target="../media/image7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92.svg"/><Relationship Id="rId7" Type="http://schemas.openxmlformats.org/officeDocument/2006/relationships/image" Target="../media/image94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8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1.jpeg"/><Relationship Id="rId5" Type="http://schemas.openxmlformats.org/officeDocument/2006/relationships/image" Target="../media/image8.png"/><Relationship Id="rId10" Type="http://schemas.openxmlformats.org/officeDocument/2006/relationships/image" Target="../media/image10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9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组合 9">
            <a:extLst>
              <a:ext uri="{FF2B5EF4-FFF2-40B4-BE49-F238E27FC236}">
                <a16:creationId xmlns:a16="http://schemas.microsoft.com/office/drawing/2014/main" id="{D2DF9174-5C89-4860-B230-DE986DD13916}"/>
              </a:ext>
            </a:extLst>
          </p:cNvPr>
          <p:cNvGrpSpPr>
            <a:grpSpLocks/>
          </p:cNvGrpSpPr>
          <p:nvPr/>
        </p:nvGrpSpPr>
        <p:grpSpPr bwMode="auto">
          <a:xfrm>
            <a:off x="734316" y="1575214"/>
            <a:ext cx="10363200" cy="65616"/>
            <a:chOff x="30834" y="1305568"/>
            <a:chExt cx="8816454" cy="6613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9AB7239-9A36-4AE4-92DD-3A6A863B0D9D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39431F8-D46C-4D8B-BFE4-0ABFD99D8FC0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4D5CB48-37D6-49B9-9B64-852C196F152A}"/>
              </a:ext>
            </a:extLst>
          </p:cNvPr>
          <p:cNvCxnSpPr>
            <a:cxnSpLocks/>
          </p:cNvCxnSpPr>
          <p:nvPr/>
        </p:nvCxnSpPr>
        <p:spPr>
          <a:xfrm>
            <a:off x="734316" y="6252937"/>
            <a:ext cx="10363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537C288-1638-C546-9C7B-CB9217845E40}"/>
              </a:ext>
            </a:extLst>
          </p:cNvPr>
          <p:cNvGrpSpPr/>
          <p:nvPr/>
        </p:nvGrpSpPr>
        <p:grpSpPr>
          <a:xfrm>
            <a:off x="8976144" y="275994"/>
            <a:ext cx="2121372" cy="1057823"/>
            <a:chOff x="764667" y="272943"/>
            <a:chExt cx="2026416" cy="98526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746C494-C6F7-47F4-B6D3-960281AEE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9" r="30180" b="50000"/>
            <a:stretch/>
          </p:blipFill>
          <p:spPr>
            <a:xfrm>
              <a:off x="764667" y="272943"/>
              <a:ext cx="1530674" cy="93114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7FA31B8-DA63-4546-ADD5-9ABDDB54C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" t="53357" r="736"/>
            <a:stretch/>
          </p:blipFill>
          <p:spPr>
            <a:xfrm>
              <a:off x="1799598" y="1019026"/>
              <a:ext cx="991485" cy="239186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5892182F-ABE9-2744-B288-27759B0EF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490" y="97907"/>
            <a:ext cx="1753738" cy="1197380"/>
          </a:xfrm>
          <a:prstGeom prst="rect">
            <a:avLst/>
          </a:prstGeom>
        </p:spPr>
      </p:pic>
      <p:pic>
        <p:nvPicPr>
          <p:cNvPr id="9" name="图片 8" descr="徽标&#10;&#10;描述已自动生成">
            <a:extLst>
              <a:ext uri="{FF2B5EF4-FFF2-40B4-BE49-F238E27FC236}">
                <a16:creationId xmlns:a16="http://schemas.microsoft.com/office/drawing/2014/main" id="{722FC337-014D-CC48-8EB9-3B1A4F433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771" y="176089"/>
            <a:ext cx="2006411" cy="109037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72EEDE2-197F-D34A-AC51-BA9D94A71E84}"/>
              </a:ext>
            </a:extLst>
          </p:cNvPr>
          <p:cNvSpPr txBox="1">
            <a:spLocks/>
          </p:cNvSpPr>
          <p:nvPr/>
        </p:nvSpPr>
        <p:spPr>
          <a:xfrm>
            <a:off x="-1302188" y="1058255"/>
            <a:ext cx="14436208" cy="21955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and simulation of injection losses and </a:t>
            </a:r>
          </a:p>
          <a:p>
            <a:pPr>
              <a:lnSpc>
                <a:spcPct val="100000"/>
              </a:lnSpc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detector backgrounds at SuperKEKB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40C39F-8DAA-F54A-9205-DED30E0B64B9}"/>
              </a:ext>
            </a:extLst>
          </p:cNvPr>
          <p:cNvSpPr txBox="1"/>
          <p:nvPr/>
        </p:nvSpPr>
        <p:spPr>
          <a:xfrm>
            <a:off x="2426851" y="6340669"/>
            <a:ext cx="7742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</a:rPr>
              <a:t>2025 Joint workshop of FKPPN and TYL/FJPPN, 14-16 May,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6C008-AB9B-3A43-8BBD-633A1E9DA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20" y="253216"/>
            <a:ext cx="1909807" cy="886761"/>
          </a:xfrm>
          <a:prstGeom prst="rect">
            <a:avLst/>
          </a:prstGeom>
        </p:spPr>
      </p:pic>
      <p:pic>
        <p:nvPicPr>
          <p:cNvPr id="16" name="図 9">
            <a:extLst>
              <a:ext uri="{FF2B5EF4-FFF2-40B4-BE49-F238E27FC236}">
                <a16:creationId xmlns:a16="http://schemas.microsoft.com/office/drawing/2014/main" id="{DB753A4B-748B-044D-8C9F-4FD17BEFB6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558" y="295377"/>
            <a:ext cx="1677778" cy="9609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63C6C48-7395-6A4C-AE14-CAC9D30DCF16}"/>
              </a:ext>
            </a:extLst>
          </p:cNvPr>
          <p:cNvSpPr txBox="1"/>
          <p:nvPr/>
        </p:nvSpPr>
        <p:spPr>
          <a:xfrm>
            <a:off x="4142354" y="3533702"/>
            <a:ext cx="43112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b="1" dirty="0"/>
              <a:t>FJPPN-</a:t>
            </a:r>
            <a:r>
              <a:rPr lang="en-US" altLang="zh-CN" sz="3000" b="1" kern="100" dirty="0">
                <a:effectLst/>
                <a:latin typeface="Century" panose="020406040505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A_RD_30</a:t>
            </a:r>
            <a:r>
              <a:rPr lang="zh-CN" altLang="zh-CN" sz="3000" b="1" dirty="0">
                <a:effectLst/>
              </a:rPr>
              <a:t> </a:t>
            </a:r>
            <a:endParaRPr kumimoji="1" lang="zh-CN" altLang="en-US" sz="3000" b="1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4DB1065-6428-924C-BBFC-94483B33E912}"/>
              </a:ext>
            </a:extLst>
          </p:cNvPr>
          <p:cNvGrpSpPr/>
          <p:nvPr/>
        </p:nvGrpSpPr>
        <p:grpSpPr>
          <a:xfrm>
            <a:off x="3091839" y="4369545"/>
            <a:ext cx="5884305" cy="1622559"/>
            <a:chOff x="3091839" y="4321087"/>
            <a:chExt cx="5884305" cy="1622559"/>
          </a:xfrm>
        </p:grpSpPr>
        <p:sp>
          <p:nvSpPr>
            <p:cNvPr id="18" name="ZoneTexte 5">
              <a:extLst>
                <a:ext uri="{FF2B5EF4-FFF2-40B4-BE49-F238E27FC236}">
                  <a16:creationId xmlns:a16="http://schemas.microsoft.com/office/drawing/2014/main" id="{A8E636CD-57BF-B34D-9B49-F4E7B5F3504A}"/>
                </a:ext>
              </a:extLst>
            </p:cNvPr>
            <p:cNvSpPr txBox="1"/>
            <p:nvPr/>
          </p:nvSpPr>
          <p:spPr>
            <a:xfrm>
              <a:off x="3091839" y="4334488"/>
              <a:ext cx="2795520" cy="1609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u="sng" dirty="0" err="1">
                  <a:latin typeface="Calibri" panose="020F0502020204030204" pitchFamily="34" charset="0"/>
                </a:rPr>
                <a:t>IJCLab</a:t>
              </a:r>
              <a:r>
                <a:rPr lang="en-US" altLang="zh-CN" sz="2000" u="sng" dirty="0">
                  <a:latin typeface="Calibri" panose="020F0502020204030204" pitchFamily="34" charset="0"/>
                </a:rPr>
                <a:t>, Orsay, France</a:t>
              </a:r>
              <a:endParaRPr lang="en-US" sz="2000" b="1" u="sng" dirty="0">
                <a:latin typeface="Calibri" panose="020F0502020204030204" pitchFamily="34" charset="0"/>
              </a:endParaRPr>
            </a:p>
            <a:p>
              <a:pPr>
                <a:lnSpc>
                  <a:spcPts val="2800"/>
                </a:lnSpc>
              </a:pPr>
              <a:r>
                <a:rPr lang="en-US" altLang="zh-CN" sz="2000" dirty="0">
                  <a:latin typeface="Calibri" panose="020F0502020204030204" pitchFamily="34" charset="0"/>
                </a:rPr>
                <a:t>P. </a:t>
              </a:r>
              <a:r>
                <a:rPr lang="en-US" altLang="zh-CN" sz="2000" dirty="0" err="1">
                  <a:latin typeface="Calibri" panose="020F0502020204030204" pitchFamily="34" charset="0"/>
                </a:rPr>
                <a:t>Bambade</a:t>
              </a:r>
              <a:r>
                <a:rPr lang="en-US" altLang="zh-CN" sz="2000" dirty="0">
                  <a:latin typeface="Calibri" panose="020F0502020204030204" pitchFamily="34" charset="0"/>
                </a:rPr>
                <a:t>*</a:t>
              </a:r>
            </a:p>
            <a:p>
              <a:pPr>
                <a:lnSpc>
                  <a:spcPts val="2800"/>
                </a:lnSpc>
              </a:pPr>
              <a:r>
                <a:rPr lang="en-US" altLang="zh-CN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M. Li</a:t>
              </a:r>
            </a:p>
            <a:p>
              <a:pPr>
                <a:lnSpc>
                  <a:spcPts val="2800"/>
                </a:lnSpc>
              </a:pPr>
              <a:r>
                <a:rPr lang="en" altLang="zh-CN" sz="2000" dirty="0">
                  <a:effectLst/>
                  <a:latin typeface="Calibri" panose="020F0502020204030204" pitchFamily="34" charset="0"/>
                </a:rPr>
                <a:t>S. </a:t>
              </a:r>
              <a:r>
                <a:rPr lang="en" altLang="zh-CN" sz="2000" dirty="0" err="1">
                  <a:effectLst/>
                  <a:latin typeface="Calibri" panose="020F0502020204030204" pitchFamily="34" charset="0"/>
                </a:rPr>
                <a:t>Wallon</a:t>
              </a:r>
              <a:endParaRPr lang="en-US" altLang="zh-CN" sz="2000" dirty="0">
                <a:latin typeface="Calibri" panose="020F050202020403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04C2F42-5FEB-404E-BF20-7C4E01B63987}"/>
                </a:ext>
              </a:extLst>
            </p:cNvPr>
            <p:cNvSpPr txBox="1"/>
            <p:nvPr/>
          </p:nvSpPr>
          <p:spPr>
            <a:xfrm>
              <a:off x="5603150" y="4321087"/>
              <a:ext cx="3372994" cy="1609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KEK, Tsukuba, Japan</a:t>
              </a:r>
              <a:endParaRPr lang="en-US" altLang="zh-CN" sz="2000" b="1" u="sng" dirty="0">
                <a:latin typeface="Calibri" panose="020F0502020204030204" pitchFamily="34" charset="0"/>
              </a:endParaRPr>
            </a:p>
            <a:p>
              <a:pPr>
                <a:lnSpc>
                  <a:spcPts val="2800"/>
                </a:lnSpc>
              </a:pPr>
              <a:r>
                <a:rPr lang="en-US" altLang="zh-CN" sz="2000" dirty="0">
                  <a:latin typeface="Calibri" panose="020F0502020204030204" pitchFamily="34" charset="0"/>
                </a:rPr>
                <a:t>N. Iida*, Y. Funakoshi, H. </a:t>
              </a:r>
              <a:r>
                <a:rPr lang="en-US" altLang="zh-CN" sz="2000" dirty="0" err="1">
                  <a:latin typeface="Calibri" panose="020F0502020204030204" pitchFamily="34" charset="0"/>
                </a:rPr>
                <a:t>Kaji</a:t>
              </a:r>
              <a:r>
                <a:rPr lang="en-US" altLang="zh-CN" sz="2000" dirty="0">
                  <a:latin typeface="Calibri" panose="020F0502020204030204" pitchFamily="34" charset="0"/>
                </a:rPr>
                <a:t> </a:t>
              </a:r>
            </a:p>
            <a:p>
              <a:pPr>
                <a:lnSpc>
                  <a:spcPts val="2800"/>
                </a:lnSpc>
              </a:pPr>
              <a:r>
                <a:rPr lang="en-US" altLang="zh-CN" sz="2000" dirty="0">
                  <a:latin typeface="Calibri" panose="020F0502020204030204" pitchFamily="34" charset="0"/>
                </a:rPr>
                <a:t>T. Koga, Y. Ohnishi, K. Uno</a:t>
              </a:r>
            </a:p>
            <a:p>
              <a:pPr>
                <a:lnSpc>
                  <a:spcPts val="2800"/>
                </a:lnSpc>
              </a:pPr>
              <a:r>
                <a:rPr lang="en" altLang="zh-CN" sz="2000" dirty="0">
                  <a:effectLst/>
                  <a:latin typeface="Calibri" panose="020F0502020204030204" pitchFamily="34" charset="0"/>
                </a:rPr>
                <a:t>S. Uehara , </a:t>
              </a:r>
              <a:r>
                <a:rPr lang="en-US" altLang="zh-CN" sz="2000" dirty="0">
                  <a:latin typeface="Calibri" panose="020F0502020204030204" pitchFamily="34" charset="0"/>
                </a:rPr>
                <a:t>H. Nakayama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0077188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9C6FCE3C-5EE7-A242-89E6-DBAE3A5A0216}"/>
              </a:ext>
            </a:extLst>
          </p:cNvPr>
          <p:cNvSpPr txBox="1"/>
          <p:nvPr/>
        </p:nvSpPr>
        <p:spPr>
          <a:xfrm>
            <a:off x="362556" y="554140"/>
            <a:ext cx="323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b="1" dirty="0">
                <a:solidFill>
                  <a:srgbClr val="7030A0"/>
                </a:solidFill>
              </a:rPr>
              <a:t>Injection horizontal offset</a:t>
            </a:r>
            <a:endParaRPr kumimoji="1" lang="zh-CN" altLang="en-US" b="1" dirty="0">
              <a:solidFill>
                <a:srgbClr val="7030A0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2265A32-AE35-6344-9B9E-7E2F49E1AFDE}"/>
              </a:ext>
            </a:extLst>
          </p:cNvPr>
          <p:cNvGrpSpPr/>
          <p:nvPr/>
        </p:nvGrpSpPr>
        <p:grpSpPr>
          <a:xfrm>
            <a:off x="1088609" y="940609"/>
            <a:ext cx="10014782" cy="5563549"/>
            <a:chOff x="595612" y="1039698"/>
            <a:chExt cx="9975021" cy="5818302"/>
          </a:xfrm>
        </p:grpSpPr>
        <p:pic>
          <p:nvPicPr>
            <p:cNvPr id="16" name="图形 15">
              <a:extLst>
                <a:ext uri="{FF2B5EF4-FFF2-40B4-BE49-F238E27FC236}">
                  <a16:creationId xmlns:a16="http://schemas.microsoft.com/office/drawing/2014/main" id="{9881A347-69BC-2549-B5B8-C3C43DBF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5612" y="1123436"/>
              <a:ext cx="4705454" cy="2717763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1F44721-1EA7-0841-96DF-5A4C041AB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58" y="3942859"/>
              <a:ext cx="4680108" cy="2815523"/>
            </a:xfrm>
            <a:prstGeom prst="rect">
              <a:avLst/>
            </a:prstGeom>
          </p:spPr>
        </p:pic>
        <p:pic>
          <p:nvPicPr>
            <p:cNvPr id="13" name="Graphic 11">
              <a:extLst>
                <a:ext uri="{FF2B5EF4-FFF2-40B4-BE49-F238E27FC236}">
                  <a16:creationId xmlns:a16="http://schemas.microsoft.com/office/drawing/2014/main" id="{2773290D-AD4A-DE43-9E2C-5FFAE04F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43966" y="3942859"/>
              <a:ext cx="4926667" cy="291514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81C608B-ED6C-2D4A-AA87-951091573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/>
            <a:stretch/>
          </p:blipFill>
          <p:spPr>
            <a:xfrm>
              <a:off x="5643966" y="1039698"/>
              <a:ext cx="4926666" cy="2865202"/>
            </a:xfrm>
            <a:prstGeom prst="rect">
              <a:avLst/>
            </a:prstGeom>
          </p:spPr>
        </p:pic>
      </p:grpSp>
      <p:sp>
        <p:nvSpPr>
          <p:cNvPr id="11" name="文本框 38">
            <a:extLst>
              <a:ext uri="{FF2B5EF4-FFF2-40B4-BE49-F238E27FC236}">
                <a16:creationId xmlns:a16="http://schemas.microsoft.com/office/drawing/2014/main" id="{1E8EF79C-1703-E049-A3A5-2F219C9F24B8}"/>
              </a:ext>
            </a:extLst>
          </p:cNvPr>
          <p:cNvSpPr txBox="1"/>
          <p:nvPr/>
        </p:nvSpPr>
        <p:spPr>
          <a:xfrm>
            <a:off x="80042" y="54797"/>
            <a:ext cx="963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400" b="1" dirty="0"/>
              <a:t>Finding1: Injection errors mainly affect injection efficiency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D0452D29-D95E-1B4C-8407-B9C7048B0816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10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307262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0A406589-E328-9744-967C-2C441EBFE3BC}"/>
              </a:ext>
            </a:extLst>
          </p:cNvPr>
          <p:cNvSpPr txBox="1"/>
          <p:nvPr/>
        </p:nvSpPr>
        <p:spPr>
          <a:xfrm>
            <a:off x="390384" y="573463"/>
            <a:ext cx="3492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b="1" dirty="0">
                <a:solidFill>
                  <a:srgbClr val="7030A0"/>
                </a:solidFill>
              </a:rPr>
              <a:t>Beam-beam </a:t>
            </a:r>
            <a:r>
              <a:rPr kumimoji="1" lang="en-US" altLang="zh-CN" sz="2000" b="1" dirty="0" err="1">
                <a:solidFill>
                  <a:srgbClr val="7030A0"/>
                </a:solidFill>
              </a:rPr>
              <a:t>interatcion</a:t>
            </a:r>
            <a:endParaRPr kumimoji="1"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F5C7FF-B393-094F-A2BB-0F79C9AA4EB0}"/>
              </a:ext>
            </a:extLst>
          </p:cNvPr>
          <p:cNvSpPr txBox="1"/>
          <p:nvPr/>
        </p:nvSpPr>
        <p:spPr>
          <a:xfrm>
            <a:off x="645178" y="998542"/>
            <a:ext cx="11046950" cy="586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buFont typeface="Wingdings" pitchFamily="2" charset="2"/>
              <a:buChar char="v"/>
            </a:pP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Beam-beam</a:t>
            </a:r>
            <a:r>
              <a:rPr lang="zh-CN" alt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interaction can reduce the beam loss rate in the first 100 turns but increase the loss rate after 100 turns.</a:t>
            </a:r>
          </a:p>
          <a:p>
            <a:pPr marL="285750" indent="-285750">
              <a:lnSpc>
                <a:spcPts val="2000"/>
              </a:lnSpc>
              <a:buFont typeface="Wingdings" pitchFamily="2" charset="2"/>
              <a:buChar char="v"/>
            </a:pPr>
            <a:r>
              <a:rPr lang="en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the beam-beam interaction decreases DA, lowers injection efficiency, and increases injection background-related beam loss. </a:t>
            </a:r>
            <a:endParaRPr 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7524399-509E-2D48-8DFF-70D870C103EC}"/>
              </a:ext>
            </a:extLst>
          </p:cNvPr>
          <p:cNvGrpSpPr/>
          <p:nvPr/>
        </p:nvGrpSpPr>
        <p:grpSpPr>
          <a:xfrm>
            <a:off x="110388" y="1809841"/>
            <a:ext cx="11997643" cy="4992107"/>
            <a:chOff x="110388" y="1319627"/>
            <a:chExt cx="11997643" cy="499210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D679201-F23D-7445-A35C-DAD57783F597}"/>
                </a:ext>
              </a:extLst>
            </p:cNvPr>
            <p:cNvGrpSpPr/>
            <p:nvPr/>
          </p:nvGrpSpPr>
          <p:grpSpPr>
            <a:xfrm>
              <a:off x="136808" y="1319627"/>
              <a:ext cx="11971223" cy="2375763"/>
              <a:chOff x="220777" y="672412"/>
              <a:chExt cx="11971223" cy="2375763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3DFD4CA4-B372-8044-8E3E-D2FE48022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20777" y="672412"/>
                <a:ext cx="3999543" cy="2375763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749F6CC-7CB0-3E46-B9D0-19D645DBBFE6}"/>
                  </a:ext>
                </a:extLst>
              </p:cNvPr>
              <p:cNvGrpSpPr/>
              <p:nvPr/>
            </p:nvGrpSpPr>
            <p:grpSpPr>
              <a:xfrm>
                <a:off x="4582131" y="778174"/>
                <a:ext cx="7609869" cy="2259053"/>
                <a:chOff x="4532035" y="789155"/>
                <a:chExt cx="7609869" cy="225905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280E964-76D6-A745-9601-E3565D906D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6464" y="2786790"/>
                      <a:ext cx="2442111" cy="261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sz="1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</a:rPr>
                              <m:t>3.3</m:t>
                            </m:r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kumimoji="1" lang="en-US" altLang="zh-CN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p>
                            </m:sSup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=0.017</m:t>
                            </m:r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kumimoji="1" lang="en-US" altLang="zh-CN" sz="1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𝟏𝟗</m:t>
                            </m:r>
                            <m:sSub>
                              <m:sSubPr>
                                <m:ctrlPr>
                                  <a:rPr kumimoji="1" lang="en-US" altLang="zh-CN" sz="1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kumimoji="1" lang="en-US" altLang="zh-CN" sz="10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000" b="1" dirty="0"/>
                    </a:p>
                  </p:txBody>
                </p:sp>
              </mc:Choice>
              <mc:Fallback xmlns=""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B280E964-76D6-A745-9601-E3565D906D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86464" y="2786790"/>
                      <a:ext cx="2442111" cy="2614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81861053-2CB3-DA40-B70F-5194BCF0BA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78618" y="2775799"/>
                      <a:ext cx="1833717" cy="261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zh-CN" sz="1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kumimoji="1" lang="en-US" altLang="zh-CN" sz="1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kumimoji="1" lang="en-US" altLang="zh-CN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kumimoji="1" lang="en-US" altLang="zh-CN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=0→</m:t>
                            </m:r>
                            <m:r>
                              <a:rPr kumimoji="1" lang="en-US" altLang="zh-CN" sz="1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𝟐𝟑</m:t>
                            </m:r>
                            <m:sSub>
                              <m:sSubPr>
                                <m:ctrlPr>
                                  <a:rPr kumimoji="1" lang="en-US" altLang="zh-CN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r>
                                  <a:rPr kumimoji="1" lang="en-US" altLang="zh-CN" sz="1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</m:oMath>
                        </m:oMathPara>
                      </a14:m>
                      <a:endParaRPr lang="en-CN" sz="1000" b="1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81861053-2CB3-DA40-B70F-5194BCF0BA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78618" y="2775799"/>
                      <a:ext cx="1833717" cy="261418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7F4D809-0544-3248-B363-DE777B3F0F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53957" y="2775799"/>
                      <a:ext cx="2272044" cy="261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zh-CN" sz="10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kumimoji="1" lang="en-US" altLang="zh-CN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kumimoji="1" lang="en-US" altLang="zh-CN" sz="1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sup>
                          </m:sSup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CN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kumimoji="1" lang="en-US" altLang="zh-CN" sz="1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kumimoji="1" lang="en-US" altLang="zh-CN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=0.092</m:t>
                          </m:r>
                        </m:oMath>
                      </a14:m>
                      <a:r>
                        <a:rPr kumimoji="1" lang="en-US" altLang="zh-CN" sz="1000" dirty="0">
                          <a:ea typeface="Cambria Math" panose="02040503050406030204" pitchFamily="18" charset="0"/>
                        </a:rPr>
                        <a:t> </a:t>
                      </a:r>
                      <a14:m>
                        <m:oMath xmlns:m="http://schemas.openxmlformats.org/officeDocument/2006/math">
                          <m:r>
                            <a:rPr kumimoji="1" lang="en-US" altLang="zh-CN" sz="1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sSub>
                            <m:sSub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oMath>
                      </a14:m>
                      <a:endParaRPr lang="en-CN" sz="1000" b="1" dirty="0"/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67F4D809-0544-3248-B363-DE777B3F0F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53957" y="2775799"/>
                      <a:ext cx="2272044" cy="2614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172E547-64CE-034B-81DE-E6ACCCF0A3F3}"/>
                    </a:ext>
                  </a:extLst>
                </p:cNvPr>
                <p:cNvGrpSpPr/>
                <p:nvPr/>
              </p:nvGrpSpPr>
              <p:grpSpPr>
                <a:xfrm>
                  <a:off x="4532035" y="789155"/>
                  <a:ext cx="7609869" cy="1924095"/>
                  <a:chOff x="2877405" y="803949"/>
                  <a:chExt cx="8951596" cy="1998452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5DC0BFBC-438D-B240-BA49-3AEEB428AD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14779"/>
                  <a:stretch/>
                </p:blipFill>
                <p:spPr>
                  <a:xfrm>
                    <a:off x="2877405" y="814627"/>
                    <a:ext cx="2734725" cy="1987774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CF9ED086-084C-3A47-B3BB-9BAA25D846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r="14779"/>
                  <a:stretch/>
                </p:blipFill>
                <p:spPr>
                  <a:xfrm>
                    <a:off x="5646953" y="803949"/>
                    <a:ext cx="2734725" cy="1987774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760FCC22-8CDD-D24E-88B6-BF189E945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-1457" r="-931"/>
                  <a:stretch/>
                </p:blipFill>
                <p:spPr>
                  <a:xfrm>
                    <a:off x="8414748" y="910445"/>
                    <a:ext cx="3414253" cy="186568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8F1674D2-F552-8740-9A48-1DF7BA5FD468}"/>
                </a:ext>
              </a:extLst>
            </p:cNvPr>
            <p:cNvGrpSpPr/>
            <p:nvPr/>
          </p:nvGrpSpPr>
          <p:grpSpPr>
            <a:xfrm>
              <a:off x="110388" y="4021384"/>
              <a:ext cx="7843239" cy="2290350"/>
              <a:chOff x="220776" y="3266066"/>
              <a:chExt cx="7843239" cy="2290350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408C3BE0-29AF-AB4A-957D-2CEA0AC94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20776" y="3266066"/>
                <a:ext cx="3999543" cy="2290350"/>
              </a:xfrm>
              <a:prstGeom prst="rect">
                <a:avLst/>
              </a:prstGeom>
            </p:spPr>
          </p:pic>
          <p:pic>
            <p:nvPicPr>
              <p:cNvPr id="8" name="图形 7">
                <a:extLst>
                  <a:ext uri="{FF2B5EF4-FFF2-40B4-BE49-F238E27FC236}">
                    <a16:creationId xmlns:a16="http://schemas.microsoft.com/office/drawing/2014/main" id="{8E2C4B96-34B5-1D41-9C58-6BC99DB70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01176" y="3266066"/>
                <a:ext cx="3762839" cy="2290350"/>
              </a:xfrm>
              <a:prstGeom prst="rect">
                <a:avLst/>
              </a:prstGeom>
            </p:spPr>
          </p:pic>
        </p:grpSp>
        <p:pic>
          <p:nvPicPr>
            <p:cNvPr id="15" name="图形 14">
              <a:extLst>
                <a:ext uri="{FF2B5EF4-FFF2-40B4-BE49-F238E27FC236}">
                  <a16:creationId xmlns:a16="http://schemas.microsoft.com/office/drawing/2014/main" id="{69414C07-7309-754B-841A-4629F1433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70277" y="4020758"/>
              <a:ext cx="4137754" cy="2290350"/>
            </a:xfrm>
            <a:prstGeom prst="rect">
              <a:avLst/>
            </a:prstGeom>
          </p:spPr>
        </p:pic>
      </p:grpSp>
      <p:sp>
        <p:nvSpPr>
          <p:cNvPr id="25" name="文本框 38">
            <a:extLst>
              <a:ext uri="{FF2B5EF4-FFF2-40B4-BE49-F238E27FC236}">
                <a16:creationId xmlns:a16="http://schemas.microsoft.com/office/drawing/2014/main" id="{7D746C81-651C-494F-897A-FF618E6FE2F4}"/>
              </a:ext>
            </a:extLst>
          </p:cNvPr>
          <p:cNvSpPr txBox="1"/>
          <p:nvPr/>
        </p:nvSpPr>
        <p:spPr>
          <a:xfrm>
            <a:off x="110388" y="56052"/>
            <a:ext cx="1132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400" b="1" dirty="0"/>
              <a:t>Finding2: Non-linearity in HER lattice affect both efficiency and background  </a:t>
            </a:r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63BEABC2-B52C-F742-BB5E-2708D5A11D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76943" y="2175825"/>
            <a:ext cx="910362" cy="573190"/>
          </a:xfrm>
          <a:prstGeom prst="rect">
            <a:avLst/>
          </a:prstGeom>
        </p:spPr>
      </p:pic>
      <p:sp>
        <p:nvSpPr>
          <p:cNvPr id="27" name="TextBox 39">
            <a:extLst>
              <a:ext uri="{FF2B5EF4-FFF2-40B4-BE49-F238E27FC236}">
                <a16:creationId xmlns:a16="http://schemas.microsoft.com/office/drawing/2014/main" id="{B6ED7D07-35E2-3241-81B6-99FA648FE7EF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11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44186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3176F47-C1B5-8C4E-9F71-4AD1AEB2BD4B}"/>
              </a:ext>
            </a:extLst>
          </p:cNvPr>
          <p:cNvSpPr txBox="1"/>
          <p:nvPr/>
        </p:nvSpPr>
        <p:spPr>
          <a:xfrm>
            <a:off x="328744" y="3486582"/>
            <a:ext cx="11534512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80"/>
              </a:lnSpc>
              <a:buFont typeface="Wingdings" pitchFamily="2" charset="2"/>
              <a:buChar char="Ø"/>
            </a:pPr>
            <a:r>
              <a:rPr lang="en-US" sz="1900" b="1" dirty="0">
                <a:solidFill>
                  <a:srgbClr val="7030A0"/>
                </a:solidFill>
                <a:latin typeface="Noto Sans SC"/>
              </a:rPr>
              <a:t>D01V1 plays a major role in this suppression </a:t>
            </a:r>
          </a:p>
          <a:p>
            <a:pPr>
              <a:lnSpc>
                <a:spcPts val="2380"/>
              </a:lnSpc>
            </a:pPr>
            <a:r>
              <a:rPr lang="en-US" dirty="0">
                <a:latin typeface="Noto Sans SC"/>
              </a:rPr>
              <a:t>      </a:t>
            </a:r>
            <a:r>
              <a:rPr lang="en-US" dirty="0">
                <a:solidFill>
                  <a:srgbClr val="00B050"/>
                </a:solidFill>
                <a:latin typeface="Noto Sans SC"/>
              </a:rPr>
              <a:t>-relative aperture to the injection beam size of D01V1 is almost the same as that of the IR beam pipe 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701E54D-8B96-5244-B09A-DA9142342B4E}"/>
              </a:ext>
            </a:extLst>
          </p:cNvPr>
          <p:cNvGrpSpPr/>
          <p:nvPr/>
        </p:nvGrpSpPr>
        <p:grpSpPr>
          <a:xfrm>
            <a:off x="5587527" y="4153247"/>
            <a:ext cx="4954519" cy="2723295"/>
            <a:chOff x="5504597" y="3749248"/>
            <a:chExt cx="4954519" cy="2906016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6BDFD252-9576-1E4E-8E6C-2C61C0C9A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04597" y="3749248"/>
              <a:ext cx="4954519" cy="2906016"/>
            </a:xfrm>
            <a:prstGeom prst="rect">
              <a:avLst/>
            </a:prstGeom>
          </p:spPr>
        </p:pic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BFE1A06F-6312-E148-8BE3-10ACEBBAF4D4}"/>
                </a:ext>
              </a:extLst>
            </p:cNvPr>
            <p:cNvSpPr/>
            <p:nvPr/>
          </p:nvSpPr>
          <p:spPr>
            <a:xfrm>
              <a:off x="9206448" y="4613178"/>
              <a:ext cx="1192856" cy="104683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文本框 38">
            <a:extLst>
              <a:ext uri="{FF2B5EF4-FFF2-40B4-BE49-F238E27FC236}">
                <a16:creationId xmlns:a16="http://schemas.microsoft.com/office/drawing/2014/main" id="{001A7E43-97FE-6B49-9833-4A83E633E434}"/>
              </a:ext>
            </a:extLst>
          </p:cNvPr>
          <p:cNvSpPr txBox="1"/>
          <p:nvPr/>
        </p:nvSpPr>
        <p:spPr>
          <a:xfrm>
            <a:off x="10343" y="64938"/>
            <a:ext cx="11154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-US" altLang="zh-CN" sz="2200" b="1" dirty="0"/>
              <a:t>Finding3: IR Beam loss can be suppressed by minor collimator aperture adjustment </a:t>
            </a:r>
          </a:p>
        </p:txBody>
      </p:sp>
      <p:pic>
        <p:nvPicPr>
          <p:cNvPr id="31" name="图形 30">
            <a:extLst>
              <a:ext uri="{FF2B5EF4-FFF2-40B4-BE49-F238E27FC236}">
                <a16:creationId xmlns:a16="http://schemas.microsoft.com/office/drawing/2014/main" id="{855C0F7A-A0A9-BA4C-B171-D976C70D8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141" y="951703"/>
            <a:ext cx="4484866" cy="254393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EC50617-BE0C-0343-955A-541662A6810A}"/>
              </a:ext>
            </a:extLst>
          </p:cNvPr>
          <p:cNvSpPr txBox="1"/>
          <p:nvPr/>
        </p:nvSpPr>
        <p:spPr>
          <a:xfrm>
            <a:off x="237531" y="501268"/>
            <a:ext cx="9951157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20"/>
              </a:lnSpc>
              <a:buFont typeface="Wingdings" pitchFamily="2" charset="2"/>
              <a:buChar char="Ø"/>
            </a:pPr>
            <a:r>
              <a:rPr lang="en" altLang="zh-CN" sz="1900" b="1" i="0" u="none" strike="noStrike" dirty="0">
                <a:solidFill>
                  <a:srgbClr val="7030A0"/>
                </a:solidFill>
                <a:effectLst/>
                <a:latin typeface="-apple-system"/>
              </a:rPr>
              <a:t>Current collimator settings are effective in protecting the IR region, but IR losses remain.</a:t>
            </a:r>
            <a:endParaRPr lang="en-US" altLang="zh-CN" sz="1900" dirty="0">
              <a:solidFill>
                <a:srgbClr val="7030A0"/>
              </a:solidFill>
              <a:latin typeface="Noto Sans SC"/>
              <a:sym typeface="Wingdings" panose="05000000000000000000" pitchFamily="2" charset="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D6E8B57-2C20-384B-8BE9-A89856F9EB3E}"/>
              </a:ext>
            </a:extLst>
          </p:cNvPr>
          <p:cNvGrpSpPr/>
          <p:nvPr/>
        </p:nvGrpSpPr>
        <p:grpSpPr>
          <a:xfrm>
            <a:off x="5587527" y="957456"/>
            <a:ext cx="5045653" cy="2543937"/>
            <a:chOff x="5678790" y="1296435"/>
            <a:chExt cx="4605387" cy="2627032"/>
          </a:xfrm>
        </p:grpSpPr>
        <p:pic>
          <p:nvPicPr>
            <p:cNvPr id="35" name="图形 34">
              <a:extLst>
                <a:ext uri="{FF2B5EF4-FFF2-40B4-BE49-F238E27FC236}">
                  <a16:creationId xmlns:a16="http://schemas.microsoft.com/office/drawing/2014/main" id="{DFD2F58E-D3D4-D349-A013-B257BEE91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78790" y="1296435"/>
              <a:ext cx="4605387" cy="2627032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1CB6CEA-F27E-2B46-AD22-D66FAB647FEE}"/>
                </a:ext>
              </a:extLst>
            </p:cNvPr>
            <p:cNvSpPr/>
            <p:nvPr/>
          </p:nvSpPr>
          <p:spPr>
            <a:xfrm>
              <a:off x="6056295" y="1376616"/>
              <a:ext cx="819968" cy="246375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4FC5E2E-A5E2-E44F-8208-12DAE30B0D6C}"/>
              </a:ext>
            </a:extLst>
          </p:cNvPr>
          <p:cNvGrpSpPr/>
          <p:nvPr/>
        </p:nvGrpSpPr>
        <p:grpSpPr>
          <a:xfrm>
            <a:off x="861578" y="4241169"/>
            <a:ext cx="4605429" cy="2547449"/>
            <a:chOff x="780216" y="3808071"/>
            <a:chExt cx="4691855" cy="2834081"/>
          </a:xfrm>
        </p:grpSpPr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FF31A499-6A7A-FC4B-A5BA-0485D7D94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0216" y="3808071"/>
              <a:ext cx="4691855" cy="2834081"/>
            </a:xfrm>
            <a:prstGeom prst="rect">
              <a:avLst/>
            </a:prstGeom>
          </p:spPr>
        </p:pic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4EC7D040-9262-D342-A8F2-33387463B3B3}"/>
                </a:ext>
              </a:extLst>
            </p:cNvPr>
            <p:cNvSpPr/>
            <p:nvPr/>
          </p:nvSpPr>
          <p:spPr>
            <a:xfrm>
              <a:off x="1603810" y="3940722"/>
              <a:ext cx="676403" cy="17986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0" name="TextBox 39">
            <a:extLst>
              <a:ext uri="{FF2B5EF4-FFF2-40B4-BE49-F238E27FC236}">
                <a16:creationId xmlns:a16="http://schemas.microsoft.com/office/drawing/2014/main" id="{D1E92A68-3154-B444-84B3-E58BD395924D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12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490761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4EEC2796-2956-5743-AABA-B227A846EDAC}"/>
              </a:ext>
            </a:extLst>
          </p:cNvPr>
          <p:cNvSpPr txBox="1"/>
          <p:nvPr/>
        </p:nvSpPr>
        <p:spPr>
          <a:xfrm>
            <a:off x="307340" y="0"/>
            <a:ext cx="11577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findings from simulation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6417" y="770270"/>
            <a:ext cx="11393317" cy="503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en-US" altLang="zh-CN" b="1" dirty="0">
                <a:solidFill>
                  <a:schemeClr val="accent2">
                    <a:lumMod val="75000"/>
                  </a:schemeClr>
                </a:solidFill>
              </a:rPr>
              <a:t>Injection errors mainly affect injection efficiency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/>
              <a:t>    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kumimoji="1" lang="en-US" altLang="zh-CN" dirty="0"/>
              <a:t>injection offset; injection angle; injected emittance; injection phase; x-y coupling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kumimoji="1" lang="en-US" altLang="zh-CN" b="1" u="sng" dirty="0">
                <a:solidFill>
                  <a:schemeClr val="accent2">
                    <a:lumMod val="75000"/>
                  </a:schemeClr>
                </a:solidFill>
              </a:rPr>
              <a:t>Beam-beam effect</a:t>
            </a:r>
            <a:r>
              <a:rPr kumimoji="1" lang="en-US" altLang="zh-CN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kumimoji="1" lang="en-US" altLang="zh-CN" b="1" u="sng" dirty="0">
                <a:solidFill>
                  <a:schemeClr val="accent2">
                    <a:lumMod val="75000"/>
                  </a:schemeClr>
                </a:solidFill>
              </a:rPr>
              <a:t>cancel coil error </a:t>
            </a:r>
            <a:r>
              <a:rPr kumimoji="1" lang="en-US" altLang="zh-CN" b="1" dirty="0">
                <a:solidFill>
                  <a:schemeClr val="accent2">
                    <a:lumMod val="75000"/>
                  </a:schemeClr>
                </a:solidFill>
              </a:rPr>
              <a:t>have a large effect on injection-related background.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q"/>
            </a:pPr>
            <a:r>
              <a:rPr kumimoji="1" lang="en-US" altLang="zh-CN" b="1" dirty="0">
                <a:solidFill>
                  <a:schemeClr val="accent2">
                    <a:lumMod val="75000"/>
                  </a:schemeClr>
                </a:solidFill>
              </a:rPr>
              <a:t>Beam loss in IR can be suppressed by minor collimator aperture adjustment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kumimoji="1" lang="en-US" dirty="0"/>
              <a:t>When closing all the vertical collimators by 0.1mm, the beam loss in IR can be significantly suppressed</a:t>
            </a:r>
          </a:p>
          <a:p>
            <a:pPr>
              <a:lnSpc>
                <a:spcPct val="150000"/>
              </a:lnSpc>
            </a:pPr>
            <a:r>
              <a:rPr kumimoji="1" lang="en-US" dirty="0"/>
              <a:t>  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-&gt;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u="sng" dirty="0">
                <a:solidFill>
                  <a:schemeClr val="accent2">
                    <a:lumMod val="75000"/>
                  </a:schemeClr>
                </a:solidFill>
              </a:rPr>
              <a:t>D01V1 plays a major role </a:t>
            </a:r>
          </a:p>
          <a:p>
            <a:pPr>
              <a:lnSpc>
                <a:spcPct val="150000"/>
              </a:lnSpc>
            </a:pPr>
            <a:endParaRPr lang="en-US" sz="1600" b="1" dirty="0">
              <a:solidFill>
                <a:schemeClr val="accent2">
                  <a:lumMod val="75000"/>
                </a:schemeClr>
              </a:solidFill>
              <a:latin typeface="Noto Sans SC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7030A0"/>
                </a:solidFill>
                <a:latin typeface="Noto Sans SC"/>
                <a:cs typeface="Calibri" panose="020F0502020204030204" pitchFamily="34" charset="0"/>
              </a:rPr>
              <a:t>Based on the findings obtained from simulations, we conducted corresponding </a:t>
            </a:r>
            <a:r>
              <a:rPr lang="en-US" sz="2000" b="1" dirty="0">
                <a:solidFill>
                  <a:srgbClr val="7030A0"/>
                </a:solidFill>
                <a:latin typeface="Noto Sans SC"/>
                <a:cs typeface="Calibri" panose="020F0502020204030204" pitchFamily="34" charset="0"/>
              </a:rPr>
              <a:t>validation experiments</a:t>
            </a:r>
            <a:r>
              <a:rPr lang="en-US" sz="2000" dirty="0">
                <a:solidFill>
                  <a:srgbClr val="7030A0"/>
                </a:solidFill>
                <a:latin typeface="Noto Sans SC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oto Sans SC"/>
                <a:cs typeface="Calibri" panose="020F0502020204030204" pitchFamily="34" charset="0"/>
              </a:rPr>
              <a:t>     </a:t>
            </a:r>
            <a:r>
              <a:rPr lang="en-US" sz="2000" b="1" dirty="0">
                <a:latin typeface="Noto Sans SC"/>
                <a:cs typeface="Calibri" panose="020F0502020204030204" pitchFamily="34" charset="0"/>
              </a:rPr>
              <a:t>-&gt;</a:t>
            </a:r>
            <a:r>
              <a:rPr lang="en-US" sz="2000" dirty="0">
                <a:latin typeface="Noto Sans SC"/>
                <a:cs typeface="Calibri" panose="020F0502020204030204" pitchFamily="34" charset="0"/>
              </a:rPr>
              <a:t> Injection tolerance measurement ( with Iida-san, </a:t>
            </a:r>
            <a:r>
              <a:rPr lang="en-US" sz="2000" dirty="0" err="1">
                <a:latin typeface="Noto Sans SC"/>
                <a:cs typeface="Calibri" panose="020F0502020204030204" pitchFamily="34" charset="0"/>
              </a:rPr>
              <a:t>Onishi</a:t>
            </a:r>
            <a:r>
              <a:rPr lang="en-US" sz="2000" dirty="0">
                <a:latin typeface="Noto Sans SC"/>
                <a:cs typeface="Calibri" panose="020F0502020204030204" pitchFamily="34" charset="0"/>
              </a:rPr>
              <a:t>-san)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oto Sans SC"/>
                <a:cs typeface="Calibri" panose="020F0502020204030204" pitchFamily="34" charset="0"/>
              </a:rPr>
              <a:t>     </a:t>
            </a:r>
            <a:r>
              <a:rPr lang="en-US" sz="2000" b="1" dirty="0">
                <a:latin typeface="Noto Sans SC"/>
                <a:cs typeface="Calibri" panose="020F0502020204030204" pitchFamily="34" charset="0"/>
              </a:rPr>
              <a:t>-&gt;</a:t>
            </a:r>
            <a:r>
              <a:rPr lang="en-US" sz="2000" dirty="0">
                <a:latin typeface="Noto Sans SC"/>
                <a:cs typeface="Calibri" panose="020F0502020204030204" pitchFamily="34" charset="0"/>
              </a:rPr>
              <a:t> Beam-beam </a:t>
            </a:r>
            <a:r>
              <a:rPr lang="en-US" altLang="zh-CN" sz="2000" dirty="0">
                <a:latin typeface="Noto Sans SC"/>
                <a:cs typeface="Calibri" panose="020F0502020204030204" pitchFamily="34" charset="0"/>
              </a:rPr>
              <a:t>study related to injection BG </a:t>
            </a:r>
            <a:r>
              <a:rPr lang="en-US" sz="2000" dirty="0">
                <a:latin typeface="Noto Sans SC"/>
                <a:cs typeface="Calibri" panose="020F0502020204030204" pitchFamily="34" charset="0"/>
              </a:rPr>
              <a:t>(with Kaji-san, Koga-san, Bela-san, Funakoshi-san)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Noto Sans SC"/>
                <a:cs typeface="Calibri" panose="020F0502020204030204" pitchFamily="34" charset="0"/>
              </a:rPr>
              <a:t>     </a:t>
            </a:r>
            <a:r>
              <a:rPr lang="en-US" sz="2000" b="1" dirty="0">
                <a:latin typeface="Noto Sans SC"/>
                <a:cs typeface="Calibri" panose="020F0502020204030204" pitchFamily="34" charset="0"/>
              </a:rPr>
              <a:t>-&gt;</a:t>
            </a:r>
            <a:r>
              <a:rPr lang="en-US" sz="2000" dirty="0">
                <a:latin typeface="Noto Sans SC"/>
                <a:cs typeface="Calibri" panose="020F0502020204030204" pitchFamily="34" charset="0"/>
              </a:rPr>
              <a:t> Collimator study related to injection BG (with Uno-san,</a:t>
            </a:r>
            <a:r>
              <a:rPr lang="en" altLang="zh-CN" sz="2000" dirty="0">
                <a:latin typeface="Noto Sans SC"/>
                <a:cs typeface="Calibri" panose="020F0502020204030204" pitchFamily="34" charset="0"/>
              </a:rPr>
              <a:t> Ueki-san, </a:t>
            </a:r>
            <a:r>
              <a:rPr lang="en-US" altLang="zh-CN" sz="2000" dirty="0">
                <a:latin typeface="Noto Sans SC"/>
                <a:cs typeface="Calibri" panose="020F0502020204030204" pitchFamily="34" charset="0"/>
              </a:rPr>
              <a:t>Kaji-san, Koga-san, Bela-san</a:t>
            </a:r>
            <a:r>
              <a:rPr lang="en-US" sz="2000" dirty="0">
                <a:latin typeface="Noto Sans SC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6" name="组合 9">
            <a:extLst>
              <a:ext uri="{FF2B5EF4-FFF2-40B4-BE49-F238E27FC236}">
                <a16:creationId xmlns:a16="http://schemas.microsoft.com/office/drawing/2014/main" id="{3E5BDE3B-C2A7-3644-8D0B-9F398BE135EF}"/>
              </a:ext>
            </a:extLst>
          </p:cNvPr>
          <p:cNvGrpSpPr>
            <a:grpSpLocks/>
          </p:cNvGrpSpPr>
          <p:nvPr/>
        </p:nvGrpSpPr>
        <p:grpSpPr bwMode="auto">
          <a:xfrm>
            <a:off x="780772" y="551967"/>
            <a:ext cx="10363200" cy="65616"/>
            <a:chOff x="30834" y="1305568"/>
            <a:chExt cx="8816454" cy="66133"/>
          </a:xfrm>
        </p:grpSpPr>
        <p:sp>
          <p:nvSpPr>
            <p:cNvPr id="7" name="矩形 10">
              <a:extLst>
                <a:ext uri="{FF2B5EF4-FFF2-40B4-BE49-F238E27FC236}">
                  <a16:creationId xmlns:a16="http://schemas.microsoft.com/office/drawing/2014/main" id="{C5BAC3FE-07B5-3347-9133-6CFBF9425D07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矩形 11">
              <a:extLst>
                <a:ext uri="{FF2B5EF4-FFF2-40B4-BE49-F238E27FC236}">
                  <a16:creationId xmlns:a16="http://schemas.microsoft.com/office/drawing/2014/main" id="{90384A81-ABD7-5A4D-939B-F8898098100D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DFE5DF2-0BF2-6243-AF08-1E5C55D8977B}"/>
              </a:ext>
            </a:extLst>
          </p:cNvPr>
          <p:cNvSpPr txBox="1"/>
          <p:nvPr/>
        </p:nvSpPr>
        <p:spPr>
          <a:xfrm>
            <a:off x="686417" y="5695802"/>
            <a:ext cx="10024759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n"/>
            </a:pPr>
            <a:r>
              <a:rPr lang="en-US" altLang="zh-CN" sz="2000" kern="0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The results showed good qualitative agreement between the simulations and measurements</a:t>
            </a:r>
            <a:r>
              <a:rPr lang="en-US" altLang="zh-CN" sz="1800" kern="0" dirty="0">
                <a:solidFill>
                  <a:schemeClr val="accent5">
                    <a:lumMod val="75000"/>
                  </a:schemeClr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.</a:t>
            </a:r>
            <a:endParaRPr kumimoji="1" lang="en-US" altLang="zh-CN" sz="1800" u="sng" dirty="0">
              <a:solidFill>
                <a:schemeClr val="accent5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823DA21D-F933-EF4E-A685-11AEAF449524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13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59369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2C091B90-DDD1-3340-BA59-698A3BB03028}"/>
              </a:ext>
            </a:extLst>
          </p:cNvPr>
          <p:cNvGrpSpPr/>
          <p:nvPr/>
        </p:nvGrpSpPr>
        <p:grpSpPr>
          <a:xfrm>
            <a:off x="335204" y="605066"/>
            <a:ext cx="5382793" cy="2755191"/>
            <a:chOff x="89079" y="1344746"/>
            <a:chExt cx="5382793" cy="2755191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A85F7B0-06C8-C94C-ADD8-65B1E117D068}"/>
                </a:ext>
              </a:extLst>
            </p:cNvPr>
            <p:cNvSpPr txBox="1"/>
            <p:nvPr/>
          </p:nvSpPr>
          <p:spPr>
            <a:xfrm>
              <a:off x="89079" y="1344746"/>
              <a:ext cx="5382793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ts val="1960"/>
                </a:lnSpc>
                <a:buFont typeface="Wingdings" pitchFamily="2" charset="2"/>
                <a:buChar char="Ø"/>
              </a:pPr>
              <a:r>
                <a:rPr lang="en" altLang="zh-CN" sz="1600" kern="0" dirty="0">
                  <a:latin typeface="Segoe UI" panose="020B0502040204020203" pitchFamily="34" charset="0"/>
                  <a:ea typeface="宋体" panose="02010600030101010101" pitchFamily="2" charset="-122"/>
                </a:rPr>
                <a:t>“</a:t>
              </a:r>
              <a:r>
                <a:rPr lang="en" altLang="zh-CN" sz="1600" kern="0" dirty="0" err="1">
                  <a:solidFill>
                    <a:schemeClr val="accent1"/>
                  </a:solidFill>
                  <a:latin typeface="Segoe UI" panose="020B0502040204020203" pitchFamily="34" charset="0"/>
                  <a:ea typeface="宋体" panose="02010600030101010101" pitchFamily="2" charset="-122"/>
                </a:rPr>
                <a:t>CsI</a:t>
              </a:r>
              <a:r>
                <a:rPr lang="en" altLang="zh-CN" sz="1600" kern="0" dirty="0">
                  <a:solidFill>
                    <a:schemeClr val="accent1"/>
                  </a:solidFill>
                  <a:latin typeface="Segoe UI" panose="020B0502040204020203" pitchFamily="34" charset="0"/>
                  <a:ea typeface="宋体" panose="02010600030101010101" pitchFamily="2" charset="-122"/>
                </a:rPr>
                <a:t> scintillator + PMT”, “EMT” loss monitor </a:t>
              </a:r>
              <a:r>
                <a:rPr lang="en" altLang="zh-CN" sz="1600" kern="0" dirty="0">
                  <a:latin typeface="Segoe UI" panose="020B0502040204020203" pitchFamily="34" charset="0"/>
                  <a:ea typeface="宋体" panose="02010600030101010101" pitchFamily="2" charset="-122"/>
                </a:rPr>
                <a:t>installed  near the collimator and injection point</a:t>
              </a: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7C20D0B-420F-8248-8A38-BC879B0B9A65}"/>
                </a:ext>
              </a:extLst>
            </p:cNvPr>
            <p:cNvGrpSpPr/>
            <p:nvPr/>
          </p:nvGrpSpPr>
          <p:grpSpPr>
            <a:xfrm>
              <a:off x="375107" y="1883403"/>
              <a:ext cx="4994548" cy="2216534"/>
              <a:chOff x="375107" y="1883403"/>
              <a:chExt cx="4994548" cy="2216534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AC84CEDE-2B51-2445-94F3-248DFF3E80DC}"/>
                  </a:ext>
                </a:extLst>
              </p:cNvPr>
              <p:cNvGrpSpPr/>
              <p:nvPr/>
            </p:nvGrpSpPr>
            <p:grpSpPr>
              <a:xfrm>
                <a:off x="659063" y="2522910"/>
                <a:ext cx="4172469" cy="1577027"/>
                <a:chOff x="151364" y="1969420"/>
                <a:chExt cx="5093924" cy="1950129"/>
              </a:xfrm>
            </p:grpSpPr>
            <p:pic>
              <p:nvPicPr>
                <p:cNvPr id="25" name="Image 4">
                  <a:extLst>
                    <a:ext uri="{FF2B5EF4-FFF2-40B4-BE49-F238E27FC236}">
                      <a16:creationId xmlns:a16="http://schemas.microsoft.com/office/drawing/2014/main" id="{418EB9AA-FE2C-544A-8449-60A2682F5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51364" y="1984482"/>
                  <a:ext cx="2702111" cy="1935067"/>
                </a:xfrm>
                <a:prstGeom prst="rect">
                  <a:avLst/>
                </a:prstGeom>
              </p:spPr>
            </p:pic>
            <p:pic>
              <p:nvPicPr>
                <p:cNvPr id="26" name="Image 5">
                  <a:extLst>
                    <a:ext uri="{FF2B5EF4-FFF2-40B4-BE49-F238E27FC236}">
                      <a16:creationId xmlns:a16="http://schemas.microsoft.com/office/drawing/2014/main" id="{07DF54B5-7049-3D49-B032-EAB5832993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8614" t="3835" r="4997" b="19357"/>
                <a:stretch/>
              </p:blipFill>
              <p:spPr>
                <a:xfrm>
                  <a:off x="2869456" y="1969420"/>
                  <a:ext cx="2375832" cy="1935067"/>
                </a:xfrm>
                <a:prstGeom prst="rect">
                  <a:avLst/>
                </a:prstGeom>
              </p:spPr>
            </p:pic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1B10A32-D696-0C4F-A355-A1FB9F9FEB74}"/>
                    </a:ext>
                  </a:extLst>
                </p:cNvPr>
                <p:cNvSpPr txBox="1"/>
                <p:nvPr/>
              </p:nvSpPr>
              <p:spPr>
                <a:xfrm>
                  <a:off x="2916337" y="2071306"/>
                  <a:ext cx="102325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b="1" dirty="0"/>
                    <a:t>EMT</a:t>
                  </a:r>
                  <a:endParaRPr kumimoji="1" lang="zh-CN" altLang="en-US" sz="2000" b="1" dirty="0"/>
                </a:p>
              </p:txBody>
            </p:sp>
          </p:grp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13DEE30-7AA4-224B-89EF-3AAD14E1932A}"/>
                  </a:ext>
                </a:extLst>
              </p:cNvPr>
              <p:cNvSpPr txBox="1"/>
              <p:nvPr/>
            </p:nvSpPr>
            <p:spPr>
              <a:xfrm>
                <a:off x="375107" y="1883403"/>
                <a:ext cx="49945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Times" pitchFamily="2" charset="0"/>
                  </a:rPr>
                  <a:t>-</a:t>
                </a:r>
                <a:r>
                  <a:rPr lang="en" altLang="zh-CN" sz="1600" dirty="0">
                    <a:effectLst/>
                    <a:latin typeface="Times" pitchFamily="2" charset="0"/>
                  </a:rPr>
                  <a:t>they have good time resolution </a:t>
                </a:r>
                <a:endParaRPr lang="en-US" altLang="zh-CN" sz="1600" dirty="0">
                  <a:latin typeface="Times" pitchFamily="2" charset="0"/>
                </a:endParaRPr>
              </a:p>
              <a:p>
                <a:r>
                  <a:rPr lang="en-US" altLang="zh-CN" sz="1600" dirty="0">
                    <a:latin typeface="Times" pitchFamily="2" charset="0"/>
                  </a:rPr>
                  <a:t>-record spatial and temporal loss pattern during several </a:t>
                </a:r>
                <a:r>
                  <a:rPr lang="en-US" altLang="zh-CN" sz="1600" dirty="0" err="1">
                    <a:latin typeface="Times" pitchFamily="2" charset="0"/>
                  </a:rPr>
                  <a:t>ms</a:t>
                </a:r>
                <a:endParaRPr lang="en-US" altLang="zh-CN" sz="1600" dirty="0">
                  <a:latin typeface="Times" pitchFamily="2" charset="0"/>
                </a:endParaRPr>
              </a:p>
            </p:txBody>
          </p:sp>
        </p:grp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1425C64A-F5B2-DD4A-A1B6-3BB8609CD768}"/>
              </a:ext>
            </a:extLst>
          </p:cNvPr>
          <p:cNvSpPr txBox="1"/>
          <p:nvPr/>
        </p:nvSpPr>
        <p:spPr>
          <a:xfrm>
            <a:off x="1639784" y="60345"/>
            <a:ext cx="935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Loss monitor and Belle II detector for injection BG measurement</a:t>
            </a:r>
            <a:endParaRPr kumimoji="1" lang="zh-CN" altLang="en-US" sz="2400" b="1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D52F8B6-B3FA-BE4F-A8CA-849B5EF35D67}"/>
              </a:ext>
            </a:extLst>
          </p:cNvPr>
          <p:cNvSpPr txBox="1"/>
          <p:nvPr/>
        </p:nvSpPr>
        <p:spPr>
          <a:xfrm>
            <a:off x="427312" y="3600723"/>
            <a:ext cx="9997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kern="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宋体" panose="02010600030101010101" pitchFamily="2" charset="-122"/>
              </a:rPr>
              <a:t>Belle II subdetector ECLTRG record the injection BG duration signal shot by shot injection</a:t>
            </a:r>
            <a:r>
              <a:rPr lang="en-US" altLang="zh-CN" sz="1600" kern="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宋体" panose="02010600030101010101" pitchFamily="2" charset="-122"/>
              </a:rPr>
              <a:t>.</a:t>
            </a:r>
            <a:endParaRPr lang="zh-CN" altLang="en-US" sz="1600" kern="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ea typeface="宋体" panose="02010600030101010101" pitchFamily="2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0AED5837-BA5B-0E47-A373-BAE27722AD87}"/>
              </a:ext>
            </a:extLst>
          </p:cNvPr>
          <p:cNvGrpSpPr/>
          <p:nvPr/>
        </p:nvGrpSpPr>
        <p:grpSpPr>
          <a:xfrm>
            <a:off x="5901808" y="619509"/>
            <a:ext cx="6331617" cy="2931408"/>
            <a:chOff x="5901808" y="619509"/>
            <a:chExt cx="6331617" cy="293140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040AEB6-246A-FF45-92F0-A36D4FB0975A}"/>
                </a:ext>
              </a:extLst>
            </p:cNvPr>
            <p:cNvGrpSpPr/>
            <p:nvPr/>
          </p:nvGrpSpPr>
          <p:grpSpPr>
            <a:xfrm>
              <a:off x="5901808" y="619509"/>
              <a:ext cx="6331617" cy="2931408"/>
              <a:chOff x="0" y="702489"/>
              <a:chExt cx="6331617" cy="2931408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BB060253-F372-ED44-8B60-69322D6AF19B}"/>
                  </a:ext>
                </a:extLst>
              </p:cNvPr>
              <p:cNvGrpSpPr/>
              <p:nvPr/>
            </p:nvGrpSpPr>
            <p:grpSpPr>
              <a:xfrm>
                <a:off x="0" y="702489"/>
                <a:ext cx="6331617" cy="1114374"/>
                <a:chOff x="381001" y="756918"/>
                <a:chExt cx="6331617" cy="1114374"/>
              </a:xfrm>
            </p:grpSpPr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28EB6BF2-ED9D-7B43-9C3D-271CA3364C74}"/>
                    </a:ext>
                  </a:extLst>
                </p:cNvPr>
                <p:cNvSpPr txBox="1"/>
                <p:nvPr/>
              </p:nvSpPr>
              <p:spPr>
                <a:xfrm>
                  <a:off x="719181" y="1286517"/>
                  <a:ext cx="5993437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" altLang="zh-CN" sz="1600" b="0" i="0" u="none" strike="noStrike" dirty="0">
                      <a:solidFill>
                        <a:srgbClr val="333333"/>
                      </a:solidFill>
                      <a:effectLst/>
                      <a:latin typeface="Times" pitchFamily="2" charset="0"/>
                    </a:rPr>
                    <a:t>-fast beam loss monitor, consist of the plastic scintillator and </a:t>
                  </a:r>
                  <a:r>
                    <a:rPr lang="en" altLang="zh-CN" sz="1600" b="0" i="0" u="none" strike="noStrike" dirty="0" err="1">
                      <a:solidFill>
                        <a:srgbClr val="333333"/>
                      </a:solidFill>
                      <a:effectLst/>
                      <a:latin typeface="Times" pitchFamily="2" charset="0"/>
                    </a:rPr>
                    <a:t>SiPM</a:t>
                  </a:r>
                  <a:endParaRPr lang="en" altLang="zh-CN" sz="1600" dirty="0">
                    <a:solidFill>
                      <a:srgbClr val="333333"/>
                    </a:solidFill>
                    <a:latin typeface="Times" pitchFamily="2" charset="0"/>
                  </a:endParaRPr>
                </a:p>
                <a:p>
                  <a:r>
                    <a:rPr lang="en" altLang="zh-CN" sz="1600" b="0" i="0" u="none" strike="noStrike" dirty="0">
                      <a:solidFill>
                        <a:srgbClr val="333333"/>
                      </a:solidFill>
                      <a:effectLst/>
                      <a:latin typeface="Times" pitchFamily="2" charset="0"/>
                    </a:rPr>
                    <a:t>-sensitive small beam loss, record time structure of injection BG </a:t>
                  </a:r>
                  <a:endParaRPr lang="zh-CN" altLang="en-US" sz="1600" dirty="0">
                    <a:latin typeface="Times" pitchFamily="2" charset="0"/>
                  </a:endParaRPr>
                </a:p>
              </p:txBody>
            </p:sp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B378AAC5-774E-C642-B9C8-49690D956B96}"/>
                    </a:ext>
                  </a:extLst>
                </p:cNvPr>
                <p:cNvSpPr txBox="1"/>
                <p:nvPr/>
              </p:nvSpPr>
              <p:spPr>
                <a:xfrm>
                  <a:off x="381001" y="756918"/>
                  <a:ext cx="5627913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buFont typeface="Wingdings" pitchFamily="2" charset="2"/>
                    <a:buChar char="Ø"/>
                  </a:pPr>
                  <a:r>
                    <a:rPr lang="en-US" altLang="zh-CN" sz="1600" kern="0" dirty="0">
                      <a:effectLst/>
                      <a:latin typeface="Segoe UI" panose="020B0502040204020203" pitchFamily="34" charset="0"/>
                      <a:ea typeface="宋体" panose="02010600030101010101" pitchFamily="2" charset="-122"/>
                    </a:rPr>
                    <a:t>A </a:t>
                  </a:r>
                  <a:r>
                    <a:rPr lang="en-US" altLang="zh-CN" sz="1600" kern="0" dirty="0">
                      <a:solidFill>
                        <a:srgbClr val="FF0000"/>
                      </a:solidFill>
                      <a:effectLst/>
                      <a:latin typeface="Segoe UI" panose="020B0502040204020203" pitchFamily="34" charset="0"/>
                      <a:ea typeface="宋体" panose="02010600030101010101" pitchFamily="2" charset="-122"/>
                    </a:rPr>
                    <a:t>dedicated CLAWS scintillator </a:t>
                  </a:r>
                  <a:r>
                    <a:rPr lang="en-US" altLang="zh-CN" sz="1600" kern="0" dirty="0">
                      <a:effectLst/>
                      <a:latin typeface="Segoe UI" panose="020B0502040204020203" pitchFamily="34" charset="0"/>
                      <a:ea typeface="宋体" panose="02010600030101010101" pitchFamily="2" charset="-122"/>
                    </a:rPr>
                    <a:t>for injection background study newly installed near the collimator D01V1. </a:t>
                  </a:r>
                  <a:endParaRPr lang="zh-CN" altLang="en-US" sz="1600" dirty="0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47639014-6EFF-1D48-AA96-08FA30EB143E}"/>
                  </a:ext>
                </a:extLst>
              </p:cNvPr>
              <p:cNvGrpSpPr/>
              <p:nvPr/>
            </p:nvGrpSpPr>
            <p:grpSpPr>
              <a:xfrm>
                <a:off x="338180" y="1838556"/>
                <a:ext cx="3886807" cy="1795341"/>
                <a:chOff x="295039" y="1803259"/>
                <a:chExt cx="4342374" cy="2084912"/>
              </a:xfrm>
            </p:grpSpPr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5499558B-D713-9842-B392-CD92D724DA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5039" y="1803259"/>
                  <a:ext cx="2312191" cy="2084912"/>
                </a:xfrm>
                <a:prstGeom prst="rect">
                  <a:avLst/>
                </a:prstGeom>
              </p:spPr>
            </p:pic>
            <p:pic>
              <p:nvPicPr>
                <p:cNvPr id="18" name="Graphic 37">
                  <a:extLst>
                    <a:ext uri="{FF2B5EF4-FFF2-40B4-BE49-F238E27FC236}">
                      <a16:creationId xmlns:a16="http://schemas.microsoft.com/office/drawing/2014/main" id="{02469F18-FE4C-F045-9A1A-AACA72226A25}"/>
                    </a:ext>
                  </a:extLst>
                </p:cNvPr>
                <p:cNvPicPr/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7229" y="1838123"/>
                  <a:ext cx="2030184" cy="1940857"/>
                </a:xfrm>
                <a:prstGeom prst="rect">
                  <a:avLst/>
                </a:prstGeom>
              </p:spPr>
            </p:pic>
          </p:grpSp>
        </p:grpSp>
        <p:pic>
          <p:nvPicPr>
            <p:cNvPr id="46" name="Graphic 38">
              <a:extLst>
                <a:ext uri="{FF2B5EF4-FFF2-40B4-BE49-F238E27FC236}">
                  <a16:creationId xmlns:a16="http://schemas.microsoft.com/office/drawing/2014/main" id="{E46F3CAD-E836-7E45-92B8-B9B4BD675611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26795" y="1780419"/>
              <a:ext cx="1817193" cy="1676473"/>
            </a:xfrm>
            <a:prstGeom prst="rect">
              <a:avLst/>
            </a:prstGeom>
          </p:spPr>
        </p:pic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E304E8C5-9ABE-524D-B064-78E562114EC7}"/>
              </a:ext>
            </a:extLst>
          </p:cNvPr>
          <p:cNvGrpSpPr/>
          <p:nvPr/>
        </p:nvGrpSpPr>
        <p:grpSpPr>
          <a:xfrm>
            <a:off x="905188" y="3848225"/>
            <a:ext cx="5426729" cy="2253627"/>
            <a:chOff x="829238" y="4216228"/>
            <a:chExt cx="5426729" cy="2535552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F687EE3C-1448-A647-838D-A69317965A76}"/>
                </a:ext>
              </a:extLst>
            </p:cNvPr>
            <p:cNvGrpSpPr/>
            <p:nvPr/>
          </p:nvGrpSpPr>
          <p:grpSpPr>
            <a:xfrm>
              <a:off x="829238" y="4364991"/>
              <a:ext cx="5426729" cy="2386789"/>
              <a:chOff x="829238" y="4364991"/>
              <a:chExt cx="5426729" cy="2386789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F2E7CB63-692C-9542-AC16-61AB2672F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9238" y="4364991"/>
                <a:ext cx="4394727" cy="2386789"/>
              </a:xfrm>
              <a:prstGeom prst="rect">
                <a:avLst/>
              </a:prstGeom>
            </p:spPr>
          </p:pic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13281800-2872-994E-A904-A64CD39095D9}"/>
                  </a:ext>
                </a:extLst>
              </p:cNvPr>
              <p:cNvSpPr txBox="1"/>
              <p:nvPr/>
            </p:nvSpPr>
            <p:spPr>
              <a:xfrm>
                <a:off x="4249626" y="4637824"/>
                <a:ext cx="1138803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" altLang="zh-CN" sz="1400" b="1" dirty="0">
                    <a:solidFill>
                      <a:schemeClr val="accent5">
                        <a:lumMod val="50000"/>
                      </a:schemeClr>
                    </a:solidFill>
                    <a:latin typeface="aptos"/>
                  </a:rPr>
                  <a:t>O</a:t>
                </a:r>
                <a:r>
                  <a:rPr lang="en" altLang="zh-CN" sz="1400" b="1" i="0" u="none" strike="noStrike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ptos"/>
                  </a:rPr>
                  <a:t>scilloscope</a:t>
                </a: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ADDFAB2-CAA4-444E-8CBF-9B77775314FA}"/>
                  </a:ext>
                </a:extLst>
              </p:cNvPr>
              <p:cNvSpPr txBox="1"/>
              <p:nvPr/>
            </p:nvSpPr>
            <p:spPr>
              <a:xfrm>
                <a:off x="3930392" y="5040656"/>
                <a:ext cx="23255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400" b="1" i="0" u="none" strike="noStrike" dirty="0">
                    <a:solidFill>
                      <a:srgbClr val="FF0000"/>
                    </a:solidFill>
                    <a:effectLst/>
                    <a:latin typeface="aptos"/>
                  </a:rPr>
                  <a:t>E &gt; 100 MeV; #cluster&gt;6</a:t>
                </a:r>
                <a:endParaRPr lang="zh-CN" alt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D555734-7F10-3D4A-9B9A-8E92DA460813}"/>
                </a:ext>
              </a:extLst>
            </p:cNvPr>
            <p:cNvSpPr txBox="1"/>
            <p:nvPr/>
          </p:nvSpPr>
          <p:spPr>
            <a:xfrm>
              <a:off x="4177720" y="4216228"/>
              <a:ext cx="1724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rgbClr val="FF0000"/>
                  </a:solidFill>
                </a:rPr>
                <a:t>1Hz </a:t>
              </a:r>
              <a:r>
                <a:rPr kumimoji="1" lang="en-US" altLang="zh-CN" sz="1400" b="1" dirty="0" err="1">
                  <a:solidFill>
                    <a:srgbClr val="FF0000"/>
                  </a:solidFill>
                </a:rPr>
                <a:t>Inj</a:t>
              </a:r>
              <a:r>
                <a:rPr kumimoji="1" lang="en-US" altLang="zh-CN" sz="1400" b="1" dirty="0">
                  <a:solidFill>
                    <a:srgbClr val="FF0000"/>
                  </a:solidFill>
                </a:rPr>
                <a:t> trigger</a:t>
              </a:r>
              <a:endParaRPr kumimoji="1" lang="zh-CN" alt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直线箭头连接符 48">
              <a:extLst>
                <a:ext uri="{FF2B5EF4-FFF2-40B4-BE49-F238E27FC236}">
                  <a16:creationId xmlns:a16="http://schemas.microsoft.com/office/drawing/2014/main" id="{D2B72261-EF39-E044-9ED5-94AAE21585F1}"/>
                </a:ext>
              </a:extLst>
            </p:cNvPr>
            <p:cNvCxnSpPr>
              <a:endCxn id="41" idx="0"/>
            </p:cNvCxnSpPr>
            <p:nvPr/>
          </p:nvCxnSpPr>
          <p:spPr>
            <a:xfrm>
              <a:off x="4819027" y="4436408"/>
              <a:ext cx="1" cy="201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箭头连接符 50">
              <a:extLst>
                <a:ext uri="{FF2B5EF4-FFF2-40B4-BE49-F238E27FC236}">
                  <a16:creationId xmlns:a16="http://schemas.microsoft.com/office/drawing/2014/main" id="{C42A9236-6DE9-704A-90D1-84F0485AE977}"/>
                </a:ext>
              </a:extLst>
            </p:cNvPr>
            <p:cNvCxnSpPr/>
            <p:nvPr/>
          </p:nvCxnSpPr>
          <p:spPr>
            <a:xfrm flipV="1">
              <a:off x="4819027" y="4945601"/>
              <a:ext cx="0" cy="2089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5D4AF40-4531-A141-B955-747511E1E1FD}"/>
              </a:ext>
            </a:extLst>
          </p:cNvPr>
          <p:cNvGrpSpPr/>
          <p:nvPr/>
        </p:nvGrpSpPr>
        <p:grpSpPr>
          <a:xfrm>
            <a:off x="5939496" y="4101597"/>
            <a:ext cx="2960370" cy="1746885"/>
            <a:chOff x="5977753" y="4167213"/>
            <a:chExt cx="2960370" cy="1746885"/>
          </a:xfrm>
        </p:grpSpPr>
        <p:pic>
          <p:nvPicPr>
            <p:cNvPr id="54" name="Picture 22" descr="A hand holding a device with wires&#10;&#10;Description automatically generated">
              <a:extLst>
                <a:ext uri="{FF2B5EF4-FFF2-40B4-BE49-F238E27FC236}">
                  <a16:creationId xmlns:a16="http://schemas.microsoft.com/office/drawing/2014/main" id="{2CA97691-5027-9B4A-98EC-6049A1369DD3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07"/>
            <a:stretch/>
          </p:blipFill>
          <p:spPr bwMode="auto">
            <a:xfrm>
              <a:off x="5977753" y="4167213"/>
              <a:ext cx="2960370" cy="17468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5" name="Group 27">
              <a:extLst>
                <a:ext uri="{FF2B5EF4-FFF2-40B4-BE49-F238E27FC236}">
                  <a16:creationId xmlns:a16="http://schemas.microsoft.com/office/drawing/2014/main" id="{8A480F45-D8CC-6E4A-9C55-32E9827B8111}"/>
                </a:ext>
              </a:extLst>
            </p:cNvPr>
            <p:cNvGrpSpPr/>
            <p:nvPr/>
          </p:nvGrpSpPr>
          <p:grpSpPr>
            <a:xfrm>
              <a:off x="6239988" y="4470643"/>
              <a:ext cx="1271904" cy="723901"/>
              <a:chOff x="-13130" y="35150"/>
              <a:chExt cx="1032263" cy="723933"/>
            </a:xfrm>
          </p:grpSpPr>
          <p:sp>
            <p:nvSpPr>
              <p:cNvPr id="56" name="Text Box 23">
                <a:extLst>
                  <a:ext uri="{FF2B5EF4-FFF2-40B4-BE49-F238E27FC236}">
                    <a16:creationId xmlns:a16="http://schemas.microsoft.com/office/drawing/2014/main" id="{6839898C-EE13-284E-B032-97E2AD08FAF7}"/>
                  </a:ext>
                </a:extLst>
              </p:cNvPr>
              <p:cNvSpPr txBox="1"/>
              <p:nvPr/>
            </p:nvSpPr>
            <p:spPr>
              <a:xfrm>
                <a:off x="485309" y="35162"/>
                <a:ext cx="533824" cy="357749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lnSpc>
                    <a:spcPts val="900"/>
                  </a:lnSpc>
                </a:pPr>
                <a:r>
                  <a:rPr lang="zh-CN" sz="750" b="1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Injection trigger</a:t>
                </a:r>
                <a:endParaRPr lang="zh-CN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7" name="Rectangle 24">
                <a:extLst>
                  <a:ext uri="{FF2B5EF4-FFF2-40B4-BE49-F238E27FC236}">
                    <a16:creationId xmlns:a16="http://schemas.microsoft.com/office/drawing/2014/main" id="{D262AB01-62C7-4445-917C-64C8E4209882}"/>
                  </a:ext>
                </a:extLst>
              </p:cNvPr>
              <p:cNvSpPr/>
              <p:nvPr/>
            </p:nvSpPr>
            <p:spPr>
              <a:xfrm>
                <a:off x="422031" y="386862"/>
                <a:ext cx="281354" cy="36576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Rectangle 25">
                <a:extLst>
                  <a:ext uri="{FF2B5EF4-FFF2-40B4-BE49-F238E27FC236}">
                    <a16:creationId xmlns:a16="http://schemas.microsoft.com/office/drawing/2014/main" id="{8554DD45-6FAB-BC4E-999D-01476E601F89}"/>
                  </a:ext>
                </a:extLst>
              </p:cNvPr>
              <p:cNvSpPr/>
              <p:nvPr/>
            </p:nvSpPr>
            <p:spPr>
              <a:xfrm>
                <a:off x="78790" y="393323"/>
                <a:ext cx="281354" cy="36576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Text Box 26">
                <a:extLst>
                  <a:ext uri="{FF2B5EF4-FFF2-40B4-BE49-F238E27FC236}">
                    <a16:creationId xmlns:a16="http://schemas.microsoft.com/office/drawing/2014/main" id="{E61F6ADB-37DB-074E-939E-C543D1D56F40}"/>
                  </a:ext>
                </a:extLst>
              </p:cNvPr>
              <p:cNvSpPr txBox="1"/>
              <p:nvPr/>
            </p:nvSpPr>
            <p:spPr>
              <a:xfrm>
                <a:off x="-13130" y="35150"/>
                <a:ext cx="586018" cy="38686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zh-CN" sz="750" b="1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ECL trigger signal</a:t>
                </a:r>
                <a:endParaRPr lang="zh-CN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61" name="Picture 28" descr="A computer with a blue line graph on it&#10;&#10;Description automatically generated">
            <a:extLst>
              <a:ext uri="{FF2B5EF4-FFF2-40B4-BE49-F238E27FC236}">
                <a16:creationId xmlns:a16="http://schemas.microsoft.com/office/drawing/2014/main" id="{1D663EF7-C890-C846-8D3C-2264BB9B8326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3885" r="18236" b="31188"/>
          <a:stretch/>
        </p:blipFill>
        <p:spPr bwMode="auto">
          <a:xfrm>
            <a:off x="9040380" y="4101597"/>
            <a:ext cx="2901684" cy="1746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B5A3AC62-92E7-F64D-A1E1-F8463E798100}"/>
              </a:ext>
            </a:extLst>
          </p:cNvPr>
          <p:cNvSpPr txBox="1"/>
          <p:nvPr/>
        </p:nvSpPr>
        <p:spPr>
          <a:xfrm>
            <a:off x="427311" y="6179749"/>
            <a:ext cx="11102409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20"/>
              </a:lnSpc>
              <a:buFont typeface="Wingdings" pitchFamily="2" charset="2"/>
              <a:buChar char="Ø"/>
            </a:pPr>
            <a:r>
              <a:rPr kumimoji="1" lang="en-US" altLang="zh-CN" sz="1600" dirty="0">
                <a:latin typeface="Times" pitchFamily="2" charset="0"/>
              </a:rPr>
              <a:t>These three types of loss monitors and </a:t>
            </a:r>
            <a:r>
              <a:rPr kumimoji="1" lang="en-US" altLang="zh-CN" sz="1600" dirty="0" err="1">
                <a:latin typeface="Times" pitchFamily="2" charset="0"/>
              </a:rPr>
              <a:t>TbT</a:t>
            </a:r>
            <a:r>
              <a:rPr kumimoji="1" lang="en-US" altLang="zh-CN" sz="1600" dirty="0">
                <a:latin typeface="Times" pitchFamily="2" charset="0"/>
              </a:rPr>
              <a:t> monitors are </a:t>
            </a:r>
            <a:r>
              <a:rPr lang="en-US" altLang="zh-CN" sz="1600" kern="0" dirty="0">
                <a:solidFill>
                  <a:srgbClr val="FF0000"/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triggered by a 1Hz injection trigger, record the injection efficiency, beam loss patten and injection BG duration. </a:t>
            </a:r>
            <a:endParaRPr kumimoji="1" lang="zh-CN" altLang="en-US" sz="1600" dirty="0">
              <a:latin typeface="Times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6A25C0-F130-7D43-96EC-462FE140AAE6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altLang="zh-CN" sz="1400" b="1" dirty="0"/>
              <a:t>4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732362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3">
            <a:extLst>
              <a:ext uri="{FF2B5EF4-FFF2-40B4-BE49-F238E27FC236}">
                <a16:creationId xmlns:a16="http://schemas.microsoft.com/office/drawing/2014/main" id="{9DD44F15-8687-0E43-84B9-1141D6092AE3}"/>
              </a:ext>
            </a:extLst>
          </p:cNvPr>
          <p:cNvSpPr txBox="1"/>
          <p:nvPr/>
        </p:nvSpPr>
        <p:spPr>
          <a:xfrm>
            <a:off x="2441341" y="3927"/>
            <a:ext cx="6877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Injection tolerance measurement (2024-06-06)</a:t>
            </a:r>
            <a:endParaRPr kumimoji="1" lang="zh-CN" altLang="en-US" sz="2400" dirty="0">
              <a:latin typeface="Times" pitchFamily="2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CD42DD3-0ABF-2945-AA61-BCDAD51F2E21}"/>
              </a:ext>
            </a:extLst>
          </p:cNvPr>
          <p:cNvGrpSpPr/>
          <p:nvPr/>
        </p:nvGrpSpPr>
        <p:grpSpPr>
          <a:xfrm>
            <a:off x="606444" y="465592"/>
            <a:ext cx="11532780" cy="5628079"/>
            <a:chOff x="153519" y="431080"/>
            <a:chExt cx="12217461" cy="6319743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588E32D-FA6A-8842-B67B-A0C63FDBB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823" y="4275451"/>
              <a:ext cx="4792531" cy="247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A1D7E9D-3E0B-244A-8C0B-EB433C23B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92" y="960898"/>
              <a:ext cx="4792531" cy="272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6">
                  <a:extLst>
                    <a:ext uri="{FF2B5EF4-FFF2-40B4-BE49-F238E27FC236}">
                      <a16:creationId xmlns:a16="http://schemas.microsoft.com/office/drawing/2014/main" id="{3D07BE7D-9B00-1548-ACA8-C4F0C28CC751}"/>
                    </a:ext>
                  </a:extLst>
                </p:cNvPr>
                <p:cNvSpPr txBox="1"/>
                <p:nvPr/>
              </p:nvSpPr>
              <p:spPr>
                <a:xfrm>
                  <a:off x="153519" y="431080"/>
                  <a:ext cx="6099858" cy="470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dirty="0">
                      <a:latin typeface="Times" pitchFamily="2" charset="0"/>
                    </a:rPr>
                    <a:t>Vertical Position</a:t>
                  </a:r>
                  <a:r>
                    <a:rPr kumimoji="1" lang="zh-CN" altLang="en-US" dirty="0">
                      <a:latin typeface="Times" pitchFamily="2" charset="0"/>
                    </a:rPr>
                    <a:t> </a:t>
                  </a:r>
                  <a:r>
                    <a:rPr kumimoji="1" lang="en-US" altLang="zh-CN" dirty="0">
                      <a:latin typeface="Times" pitchFamily="2" charset="0"/>
                    </a:rPr>
                    <a:t>Scan[mm]:</a:t>
                  </a:r>
                  <a14:m>
                    <m:oMath xmlns:m="http://schemas.openxmlformats.org/officeDocument/2006/math">
                      <m:r>
                        <a:rPr kumimoji="1" lang="zh-CN" alt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0.06</m:t>
                      </m:r>
                      <m:r>
                        <a:rPr kumimoji="1"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→−1.06</m:t>
                      </m:r>
                    </m:oMath>
                  </a14:m>
                  <a:endParaRPr kumimoji="1" lang="en-US" altLang="zh-CN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8" name="文本框 6">
                  <a:extLst>
                    <a:ext uri="{FF2B5EF4-FFF2-40B4-BE49-F238E27FC236}">
                      <a16:creationId xmlns:a16="http://schemas.microsoft.com/office/drawing/2014/main" id="{3D07BE7D-9B00-1548-ACA8-C4F0C28CC7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519" y="431080"/>
                  <a:ext cx="6099858" cy="470450"/>
                </a:xfrm>
                <a:prstGeom prst="rect">
                  <a:avLst/>
                </a:prstGeom>
                <a:blipFill>
                  <a:blip r:embed="rId4"/>
                  <a:stretch>
                    <a:fillRect l="-659" b="-32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形 1">
              <a:extLst>
                <a:ext uri="{FF2B5EF4-FFF2-40B4-BE49-F238E27FC236}">
                  <a16:creationId xmlns:a16="http://schemas.microsoft.com/office/drawing/2014/main" id="{E8196A2A-FF3E-B642-AE98-FBA59D09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9712" y="1430963"/>
              <a:ext cx="3108383" cy="1998037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87145D-538E-A24A-B802-2F8827DE44A9}"/>
                </a:ext>
              </a:extLst>
            </p:cNvPr>
            <p:cNvGrpSpPr/>
            <p:nvPr/>
          </p:nvGrpSpPr>
          <p:grpSpPr>
            <a:xfrm>
              <a:off x="166282" y="3792683"/>
              <a:ext cx="6317701" cy="2719609"/>
              <a:chOff x="166282" y="3792683"/>
              <a:chExt cx="6317701" cy="27196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23">
                    <a:extLst>
                      <a:ext uri="{FF2B5EF4-FFF2-40B4-BE49-F238E27FC236}">
                        <a16:creationId xmlns:a16="http://schemas.microsoft.com/office/drawing/2014/main" id="{8183F00E-6DF4-8543-91C2-EEF90742167F}"/>
                      </a:ext>
                    </a:extLst>
                  </p:cNvPr>
                  <p:cNvSpPr txBox="1"/>
                  <p:nvPr/>
                </p:nvSpPr>
                <p:spPr>
                  <a:xfrm>
                    <a:off x="166282" y="3792683"/>
                    <a:ext cx="6099858" cy="4704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kumimoji="1" lang="en-US" altLang="zh-CN" dirty="0">
                        <a:latin typeface="Times" pitchFamily="2" charset="0"/>
                      </a:rPr>
                      <a:t>Septum Position</a:t>
                    </a:r>
                    <a:r>
                      <a:rPr kumimoji="1" lang="zh-CN" altLang="en-US" dirty="0">
                        <a:latin typeface="Times" pitchFamily="2" charset="0"/>
                      </a:rPr>
                      <a:t> </a:t>
                    </a:r>
                    <a:r>
                      <a:rPr kumimoji="1" lang="en-US" altLang="zh-CN" dirty="0">
                        <a:latin typeface="Times" pitchFamily="2" charset="0"/>
                      </a:rPr>
                      <a:t>Scan[mm]:</a:t>
                    </a:r>
                    <a14:m>
                      <m:oMath xmlns:m="http://schemas.openxmlformats.org/officeDocument/2006/math">
                        <m:r>
                          <a:rPr kumimoji="1" lang="zh-CN" alt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45.1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→46.1</m:t>
                        </m:r>
                      </m:oMath>
                    </a14:m>
                    <a:endParaRPr kumimoji="1" lang="en-US" altLang="zh-CN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0" name="文本框 23">
                    <a:extLst>
                      <a:ext uri="{FF2B5EF4-FFF2-40B4-BE49-F238E27FC236}">
                        <a16:creationId xmlns:a16="http://schemas.microsoft.com/office/drawing/2014/main" id="{8183F00E-6DF4-8543-91C2-EEF9074216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6282" y="3792683"/>
                    <a:ext cx="6099858" cy="47045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15" b="-1842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" name="组合 9">
                <a:extLst>
                  <a:ext uri="{FF2B5EF4-FFF2-40B4-BE49-F238E27FC236}">
                    <a16:creationId xmlns:a16="http://schemas.microsoft.com/office/drawing/2014/main" id="{AA80A8B7-0EE1-DB41-82A6-F9333DD85767}"/>
                  </a:ext>
                </a:extLst>
              </p:cNvPr>
              <p:cNvGrpSpPr/>
              <p:nvPr/>
            </p:nvGrpSpPr>
            <p:grpSpPr>
              <a:xfrm>
                <a:off x="3416657" y="4341782"/>
                <a:ext cx="3067326" cy="2170510"/>
                <a:chOff x="7919865" y="406232"/>
                <a:chExt cx="3527814" cy="2680246"/>
              </a:xfrm>
            </p:grpSpPr>
            <p:pic>
              <p:nvPicPr>
                <p:cNvPr id="12" name="图片 10">
                  <a:extLst>
                    <a:ext uri="{FF2B5EF4-FFF2-40B4-BE49-F238E27FC236}">
                      <a16:creationId xmlns:a16="http://schemas.microsoft.com/office/drawing/2014/main" id="{FB893D44-BE4A-5143-9DC5-DAC76CB61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19865" y="406232"/>
                  <a:ext cx="3527814" cy="2680246"/>
                </a:xfrm>
                <a:prstGeom prst="rect">
                  <a:avLst/>
                </a:prstGeom>
              </p:spPr>
            </p:pic>
            <p:sp>
              <p:nvSpPr>
                <p:cNvPr id="13" name="文本框 13">
                  <a:extLst>
                    <a:ext uri="{FF2B5EF4-FFF2-40B4-BE49-F238E27FC236}">
                      <a16:creationId xmlns:a16="http://schemas.microsoft.com/office/drawing/2014/main" id="{31B7E10F-F320-7247-B1E5-7B0938D900BF}"/>
                    </a:ext>
                  </a:extLst>
                </p:cNvPr>
                <p:cNvSpPr txBox="1"/>
                <p:nvPr/>
              </p:nvSpPr>
              <p:spPr>
                <a:xfrm>
                  <a:off x="9703641" y="1183089"/>
                  <a:ext cx="1586986" cy="3840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200" dirty="0">
                      <a:solidFill>
                        <a:srgbClr val="0070C0"/>
                      </a:solidFill>
                      <a:latin typeface="Times" pitchFamily="2" charset="0"/>
                    </a:rPr>
                    <a:t>from </a:t>
                  </a:r>
                  <a:r>
                    <a:rPr kumimoji="1" lang="en-US" altLang="zh-CN" sz="1200" dirty="0" err="1">
                      <a:solidFill>
                        <a:srgbClr val="0070C0"/>
                      </a:solidFill>
                      <a:latin typeface="Times" pitchFamily="2" charset="0"/>
                    </a:rPr>
                    <a:t>Onishi</a:t>
                  </a:r>
                  <a:r>
                    <a:rPr kumimoji="1" lang="en-US" altLang="zh-CN" sz="1200" dirty="0">
                      <a:solidFill>
                        <a:srgbClr val="0070C0"/>
                      </a:solidFill>
                      <a:latin typeface="Times" pitchFamily="2" charset="0"/>
                    </a:rPr>
                    <a:t>-san</a:t>
                  </a:r>
                  <a:endParaRPr kumimoji="1" lang="zh-CN" altLang="en-US" sz="1200" dirty="0">
                    <a:solidFill>
                      <a:srgbClr val="0070C0"/>
                    </a:solidFill>
                    <a:latin typeface="Times" pitchFamily="2" charset="0"/>
                  </a:endParaRPr>
                </a:p>
              </p:txBody>
            </p:sp>
          </p:grpSp>
          <p:pic>
            <p:nvPicPr>
              <p:cNvPr id="14" name="图形 14">
                <a:extLst>
                  <a:ext uri="{FF2B5EF4-FFF2-40B4-BE49-F238E27FC236}">
                    <a16:creationId xmlns:a16="http://schemas.microsoft.com/office/drawing/2014/main" id="{C4260AC4-AB34-EB4C-88CE-33DD88305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04842" y="4461050"/>
                <a:ext cx="3011815" cy="2038095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E738089-E4B8-B844-AF11-7057522B8592}"/>
                </a:ext>
              </a:extLst>
            </p:cNvPr>
            <p:cNvGrpSpPr/>
            <p:nvPr/>
          </p:nvGrpSpPr>
          <p:grpSpPr>
            <a:xfrm>
              <a:off x="6096000" y="441809"/>
              <a:ext cx="6005804" cy="3239539"/>
              <a:chOff x="6253377" y="427087"/>
              <a:chExt cx="6099858" cy="3447743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2A1BB09E-057E-6240-8A85-165441706C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1412" y="990934"/>
                <a:ext cx="4867585" cy="28838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文本框 23">
                    <a:extLst>
                      <a:ext uri="{FF2B5EF4-FFF2-40B4-BE49-F238E27FC236}">
                        <a16:creationId xmlns:a16="http://schemas.microsoft.com/office/drawing/2014/main" id="{67BCC897-AB5E-6140-A324-86DAFD1C2A92}"/>
                      </a:ext>
                    </a:extLst>
                  </p:cNvPr>
                  <p:cNvSpPr txBox="1"/>
                  <p:nvPr/>
                </p:nvSpPr>
                <p:spPr>
                  <a:xfrm>
                    <a:off x="6253377" y="427087"/>
                    <a:ext cx="6099858" cy="47045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Arial" panose="020B0604020202020204" pitchFamily="34" charset="0"/>
                      <a:buChar char="•"/>
                    </a:pPr>
                    <a:r>
                      <a:rPr kumimoji="1" lang="en-US" altLang="zh-CN" dirty="0">
                        <a:latin typeface="Times" pitchFamily="2" charset="0"/>
                      </a:rPr>
                      <a:t>Septum Angle Scan[</a:t>
                    </a:r>
                    <a:r>
                      <a:rPr kumimoji="1" lang="en-US" altLang="zh-CN" dirty="0" err="1">
                        <a:latin typeface="Times" pitchFamily="2" charset="0"/>
                      </a:rPr>
                      <a:t>mrad</a:t>
                    </a:r>
                    <a:r>
                      <a:rPr kumimoji="1" lang="en-US" altLang="zh-CN" dirty="0">
                        <a:latin typeface="Times" pitchFamily="2" charset="0"/>
                      </a:rPr>
                      <a:t>]:</a:t>
                    </a:r>
                    <a14:m>
                      <m:oMath xmlns:m="http://schemas.openxmlformats.org/officeDocument/2006/math">
                        <m: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2.94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→3.06</m:t>
                        </m:r>
                      </m:oMath>
                    </a14:m>
                    <a:endParaRPr kumimoji="1" lang="en-US" altLang="zh-CN" dirty="0">
                      <a:latin typeface="Times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18" name="文本框 23">
                    <a:extLst>
                      <a:ext uri="{FF2B5EF4-FFF2-40B4-BE49-F238E27FC236}">
                        <a16:creationId xmlns:a16="http://schemas.microsoft.com/office/drawing/2014/main" id="{67BCC897-AB5E-6140-A324-86DAFD1C2A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3377" y="427087"/>
                    <a:ext cx="6099858" cy="47045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634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1" name="图形 3">
              <a:extLst>
                <a:ext uri="{FF2B5EF4-FFF2-40B4-BE49-F238E27FC236}">
                  <a16:creationId xmlns:a16="http://schemas.microsoft.com/office/drawing/2014/main" id="{DC7DB65F-4F34-8B46-8340-31731F81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18400" y="4603847"/>
              <a:ext cx="2663637" cy="17525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5">
                  <a:extLst>
                    <a:ext uri="{FF2B5EF4-FFF2-40B4-BE49-F238E27FC236}">
                      <a16:creationId xmlns:a16="http://schemas.microsoft.com/office/drawing/2014/main" id="{968D1C68-A777-5147-8F64-A0E44A738DFD}"/>
                    </a:ext>
                  </a:extLst>
                </p:cNvPr>
                <p:cNvSpPr txBox="1"/>
                <p:nvPr/>
              </p:nvSpPr>
              <p:spPr>
                <a:xfrm>
                  <a:off x="6271122" y="3714034"/>
                  <a:ext cx="6099858" cy="4704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kumimoji="1" lang="en-US" altLang="zh-CN" dirty="0">
                      <a:latin typeface="Times" pitchFamily="2" charset="0"/>
                    </a:rPr>
                    <a:t>Vertical Angle Scan[</a:t>
                  </a:r>
                  <a:r>
                    <a:rPr kumimoji="1" lang="en-US" altLang="zh-CN" dirty="0" err="1">
                      <a:latin typeface="Times" pitchFamily="2" charset="0"/>
                    </a:rPr>
                    <a:t>mrad</a:t>
                  </a:r>
                  <a:r>
                    <a:rPr kumimoji="1" lang="en-US" altLang="zh-CN" dirty="0">
                      <a:latin typeface="Times" pitchFamily="2" charset="0"/>
                    </a:rPr>
                    <a:t>]: </a:t>
                  </a:r>
                  <a14:m>
                    <m:oMath xmlns:m="http://schemas.openxmlformats.org/officeDocument/2006/math"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.014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→−0.054</m:t>
                      </m:r>
                    </m:oMath>
                  </a14:m>
                  <a:endParaRPr kumimoji="1" lang="zh-CN" altLang="en-US" dirty="0"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4" name="文本框 5">
                  <a:extLst>
                    <a:ext uri="{FF2B5EF4-FFF2-40B4-BE49-F238E27FC236}">
                      <a16:creationId xmlns:a16="http://schemas.microsoft.com/office/drawing/2014/main" id="{968D1C68-A777-5147-8F64-A0E44A738D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1122" y="3714034"/>
                  <a:ext cx="6099858" cy="470450"/>
                </a:xfrm>
                <a:prstGeom prst="rect">
                  <a:avLst/>
                </a:prstGeom>
                <a:blipFill>
                  <a:blip r:embed="rId15"/>
                  <a:stretch>
                    <a:fillRect l="-661" b="-323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E4AE237-91AF-F441-B409-046DDE7F34CC}"/>
              </a:ext>
            </a:extLst>
          </p:cNvPr>
          <p:cNvSpPr txBox="1"/>
          <p:nvPr/>
        </p:nvSpPr>
        <p:spPr>
          <a:xfrm>
            <a:off x="606444" y="6217631"/>
            <a:ext cx="10875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kern="0" dirty="0">
                <a:solidFill>
                  <a:schemeClr val="accent2">
                    <a:lumMod val="75000"/>
                  </a:schemeClr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The trend of injection efficiency with respect to the variation in error is consistent, but the simulated absolute values are higher than the measured values.</a:t>
            </a:r>
            <a:r>
              <a:rPr lang="zh-CN" altLang="zh-CN" sz="1600" dirty="0">
                <a:solidFill>
                  <a:schemeClr val="accent2">
                    <a:lumMod val="75000"/>
                  </a:schemeClr>
                </a:solidFill>
                <a:effectLst/>
                <a:latin typeface="Times" pitchFamily="2" charset="0"/>
              </a:rPr>
              <a:t> 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Times" pitchFamily="2" charset="0"/>
            </a:endParaRPr>
          </a:p>
        </p:txBody>
      </p:sp>
      <p:pic>
        <p:nvPicPr>
          <p:cNvPr id="16" name="图形 4">
            <a:extLst>
              <a:ext uri="{FF2B5EF4-FFF2-40B4-BE49-F238E27FC236}">
                <a16:creationId xmlns:a16="http://schemas.microsoft.com/office/drawing/2014/main" id="{901EE5CF-939B-334A-949A-9B827A780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13807" y="1414312"/>
            <a:ext cx="3220851" cy="1930498"/>
          </a:xfrm>
          <a:prstGeom prst="rect">
            <a:avLst/>
          </a:prstGeom>
        </p:spPr>
      </p:pic>
      <p:sp>
        <p:nvSpPr>
          <p:cNvPr id="25" name="TextBox 39">
            <a:extLst>
              <a:ext uri="{FF2B5EF4-FFF2-40B4-BE49-F238E27FC236}">
                <a16:creationId xmlns:a16="http://schemas.microsoft.com/office/drawing/2014/main" id="{8F264078-008D-8F4E-B9C4-123E9BFE0F3A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</a:t>
            </a:r>
            <a:r>
              <a:rPr lang="en-US" altLang="zh-CN" sz="1400" b="1" dirty="0"/>
              <a:t>5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130324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13DD434-0C28-C546-A7F4-E8755698740A}"/>
              </a:ext>
            </a:extLst>
          </p:cNvPr>
          <p:cNvGrpSpPr/>
          <p:nvPr/>
        </p:nvGrpSpPr>
        <p:grpSpPr>
          <a:xfrm>
            <a:off x="6191739" y="951182"/>
            <a:ext cx="5530646" cy="5678218"/>
            <a:chOff x="6302183" y="0"/>
            <a:chExt cx="5486400" cy="6858000"/>
          </a:xfrm>
        </p:grpSpPr>
        <p:pic>
          <p:nvPicPr>
            <p:cNvPr id="26" name="图片 25" descr="图示&#10;&#10;中度可信度描述已自动生成">
              <a:extLst>
                <a:ext uri="{FF2B5EF4-FFF2-40B4-BE49-F238E27FC236}">
                  <a16:creationId xmlns:a16="http://schemas.microsoft.com/office/drawing/2014/main" id="{6F084F74-7268-3D4D-8B54-24AE5B1D9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2183" y="0"/>
              <a:ext cx="5486400" cy="6858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0508226-1EF9-2D4B-B868-2B49A6C5B306}"/>
                </a:ext>
              </a:extLst>
            </p:cNvPr>
            <p:cNvSpPr/>
            <p:nvPr/>
          </p:nvSpPr>
          <p:spPr>
            <a:xfrm>
              <a:off x="10576077" y="3262745"/>
              <a:ext cx="894263" cy="1662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D9BCA3D1-11D4-9843-A1EC-41E014944E3E}"/>
              </a:ext>
            </a:extLst>
          </p:cNvPr>
          <p:cNvSpPr txBox="1"/>
          <p:nvPr/>
        </p:nvSpPr>
        <p:spPr>
          <a:xfrm>
            <a:off x="2850108" y="9405"/>
            <a:ext cx="712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2400" b="1" dirty="0"/>
              <a:t>Collimator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D01V1 and beam-beam measurement</a:t>
            </a:r>
            <a:endParaRPr lang="zh-CN" altLang="en-US" sz="24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0ADFA69-25AC-5840-A61B-FD8C2E396070}"/>
              </a:ext>
            </a:extLst>
          </p:cNvPr>
          <p:cNvGrpSpPr/>
          <p:nvPr/>
        </p:nvGrpSpPr>
        <p:grpSpPr>
          <a:xfrm>
            <a:off x="469615" y="951182"/>
            <a:ext cx="5880385" cy="5779818"/>
            <a:chOff x="469615" y="1211580"/>
            <a:chExt cx="5661119" cy="5519420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427EA7F1-9686-BA4D-BC91-CC4FEFB02CC3}"/>
                </a:ext>
              </a:extLst>
            </p:cNvPr>
            <p:cNvGrpSpPr/>
            <p:nvPr/>
          </p:nvGrpSpPr>
          <p:grpSpPr>
            <a:xfrm>
              <a:off x="469615" y="1211580"/>
              <a:ext cx="5404339" cy="5519420"/>
              <a:chOff x="403419" y="0"/>
              <a:chExt cx="5486400" cy="6858000"/>
            </a:xfrm>
          </p:grpSpPr>
          <p:pic>
            <p:nvPicPr>
              <p:cNvPr id="23" name="图片 22" descr="图片包含 图示&#10;&#10;描述已自动生成">
                <a:extLst>
                  <a:ext uri="{FF2B5EF4-FFF2-40B4-BE49-F238E27FC236}">
                    <a16:creationId xmlns:a16="http://schemas.microsoft.com/office/drawing/2014/main" id="{1CEA0BB8-6231-984F-8E88-19B509BE8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419" y="0"/>
                <a:ext cx="5486400" cy="6858000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F49BFB71-3062-D047-A698-D88909F2C660}"/>
                  </a:ext>
                </a:extLst>
              </p:cNvPr>
              <p:cNvSpPr/>
              <p:nvPr/>
            </p:nvSpPr>
            <p:spPr>
              <a:xfrm>
                <a:off x="4714505" y="3262745"/>
                <a:ext cx="868708" cy="1662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6631C54-05DA-EE4C-A833-0CF1D4C8C5A5}"/>
                </a:ext>
              </a:extLst>
            </p:cNvPr>
            <p:cNvSpPr txBox="1"/>
            <p:nvPr/>
          </p:nvSpPr>
          <p:spPr>
            <a:xfrm>
              <a:off x="4446584" y="3985743"/>
              <a:ext cx="1684150" cy="263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</a:rPr>
                <a:t>Experiment setting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AE6066E-61AC-FE4D-B6EB-03475AC44D9D}"/>
                </a:ext>
              </a:extLst>
            </p:cNvPr>
            <p:cNvSpPr txBox="1"/>
            <p:nvPr/>
          </p:nvSpPr>
          <p:spPr>
            <a:xfrm>
              <a:off x="4647927" y="1889053"/>
              <a:ext cx="1069544" cy="207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close 200um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9851427-BA3A-9C47-ADBF-5DFBD348FF09}"/>
                </a:ext>
              </a:extLst>
            </p:cNvPr>
            <p:cNvSpPr txBox="1"/>
            <p:nvPr/>
          </p:nvSpPr>
          <p:spPr>
            <a:xfrm>
              <a:off x="4647927" y="2916631"/>
              <a:ext cx="1146110" cy="249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100" dirty="0">
                  <a:solidFill>
                    <a:srgbClr val="FF0000"/>
                  </a:solidFill>
                </a:rPr>
                <a:t>( close 100um )</a:t>
              </a:r>
              <a:endParaRPr kumimoji="1" lang="zh-CN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ED31239-4DB1-1D4A-B440-23232AAA5BC1}"/>
                </a:ext>
              </a:extLst>
            </p:cNvPr>
            <p:cNvSpPr txBox="1"/>
            <p:nvPr/>
          </p:nvSpPr>
          <p:spPr>
            <a:xfrm>
              <a:off x="4219115" y="4966024"/>
              <a:ext cx="106954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chemeClr val="bg1"/>
                  </a:solidFill>
                </a:rPr>
                <a:t>( open 100um )</a:t>
              </a:r>
              <a:endParaRPr kumimoji="1" lang="zh-CN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09BFF22-2FD1-B14D-BD81-FEE854F860B8}"/>
                </a:ext>
              </a:extLst>
            </p:cNvPr>
            <p:cNvSpPr txBox="1"/>
            <p:nvPr/>
          </p:nvSpPr>
          <p:spPr>
            <a:xfrm>
              <a:off x="4647927" y="6034131"/>
              <a:ext cx="106954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chemeClr val="bg1"/>
                  </a:solidFill>
                </a:rPr>
                <a:t>( open 200um )</a:t>
              </a:r>
              <a:endParaRPr kumimoji="1" lang="zh-CN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164A8EA8-6B14-1B49-A886-7CBFD5CE21C8}"/>
              </a:ext>
            </a:extLst>
          </p:cNvPr>
          <p:cNvSpPr txBox="1"/>
          <p:nvPr/>
        </p:nvSpPr>
        <p:spPr>
          <a:xfrm>
            <a:off x="279315" y="511071"/>
            <a:ext cx="770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>
                <a:solidFill>
                  <a:srgbClr val="7030A0"/>
                </a:solidFill>
                <a:sym typeface="Wingdings" pitchFamily="2" charset="2"/>
              </a:rPr>
              <a:t>T</a:t>
            </a:r>
            <a:r>
              <a:rPr kumimoji="1" lang="en-US" altLang="zh-CN" sz="2000" b="1" dirty="0">
                <a:solidFill>
                  <a:srgbClr val="7030A0"/>
                </a:solidFill>
              </a:rPr>
              <a:t>he injection BG is very sensitive to collimator D01V1 aperture </a:t>
            </a:r>
            <a:endParaRPr kumimoji="1"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E0AE2720-0479-5643-8EBD-7A82C9E9CE26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16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127278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427EA7F1-9686-BA4D-BC91-CC4FEFB02CC3}"/>
              </a:ext>
            </a:extLst>
          </p:cNvPr>
          <p:cNvGrpSpPr/>
          <p:nvPr/>
        </p:nvGrpSpPr>
        <p:grpSpPr>
          <a:xfrm>
            <a:off x="6096000" y="480701"/>
            <a:ext cx="5575063" cy="6313990"/>
            <a:chOff x="403419" y="0"/>
            <a:chExt cx="5486400" cy="6858000"/>
          </a:xfrm>
        </p:grpSpPr>
        <p:pic>
          <p:nvPicPr>
            <p:cNvPr id="23" name="图片 22" descr="图片包含 图示&#10;&#10;描述已自动生成">
              <a:extLst>
                <a:ext uri="{FF2B5EF4-FFF2-40B4-BE49-F238E27FC236}">
                  <a16:creationId xmlns:a16="http://schemas.microsoft.com/office/drawing/2014/main" id="{1CEA0BB8-6231-984F-8E88-19B509BE8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419" y="0"/>
              <a:ext cx="5486400" cy="685800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49BFB71-3062-D047-A698-D88909F2C660}"/>
                </a:ext>
              </a:extLst>
            </p:cNvPr>
            <p:cNvSpPr/>
            <p:nvPr/>
          </p:nvSpPr>
          <p:spPr>
            <a:xfrm>
              <a:off x="4714505" y="3262745"/>
              <a:ext cx="868708" cy="1662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BE130004-AF64-6448-AF34-B9C4DC4A0AE1}"/>
              </a:ext>
            </a:extLst>
          </p:cNvPr>
          <p:cNvSpPr txBox="1"/>
          <p:nvPr/>
        </p:nvSpPr>
        <p:spPr>
          <a:xfrm>
            <a:off x="215815" y="63309"/>
            <a:ext cx="10907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000" b="1" dirty="0">
                <a:solidFill>
                  <a:srgbClr val="7030A0"/>
                </a:solidFill>
              </a:rPr>
              <a:t>The injection BG increases as the beam intensity (beam-beam strength) increases.</a:t>
            </a:r>
            <a:endParaRPr kumimoji="1" lang="zh-CN" altLang="en-US" sz="2000" b="1" dirty="0">
              <a:solidFill>
                <a:srgbClr val="7030A0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2DDF9C6-DA77-3745-B2A4-EC1A7FA60EFB}"/>
              </a:ext>
            </a:extLst>
          </p:cNvPr>
          <p:cNvGrpSpPr/>
          <p:nvPr/>
        </p:nvGrpSpPr>
        <p:grpSpPr>
          <a:xfrm>
            <a:off x="337457" y="480701"/>
            <a:ext cx="5941423" cy="6313990"/>
            <a:chOff x="609600" y="0"/>
            <a:chExt cx="5643283" cy="68580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2984BE5-ADE8-B94E-9F90-4D00639C9863}"/>
                </a:ext>
              </a:extLst>
            </p:cNvPr>
            <p:cNvGrpSpPr/>
            <p:nvPr/>
          </p:nvGrpSpPr>
          <p:grpSpPr>
            <a:xfrm>
              <a:off x="609600" y="0"/>
              <a:ext cx="5486400" cy="6858000"/>
              <a:chOff x="609600" y="0"/>
              <a:chExt cx="5486400" cy="6858000"/>
            </a:xfrm>
          </p:grpSpPr>
          <p:pic>
            <p:nvPicPr>
              <p:cNvPr id="19" name="图片 18" descr="图片包含 图示&#10;&#10;描述已自动生成">
                <a:extLst>
                  <a:ext uri="{FF2B5EF4-FFF2-40B4-BE49-F238E27FC236}">
                    <a16:creationId xmlns:a16="http://schemas.microsoft.com/office/drawing/2014/main" id="{DCFD67C3-6CB5-6C43-853C-97EF2DAC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" y="0"/>
                <a:ext cx="5486400" cy="6858000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7385C6A-23D6-EB4F-A197-9E2643534C29}"/>
                  </a:ext>
                </a:extLst>
              </p:cNvPr>
              <p:cNvSpPr/>
              <p:nvPr/>
            </p:nvSpPr>
            <p:spPr>
              <a:xfrm>
                <a:off x="4899794" y="3253838"/>
                <a:ext cx="882441" cy="1751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70CE483-862C-1E47-8655-6DEAAD0B9CE4}"/>
                </a:ext>
              </a:extLst>
            </p:cNvPr>
            <p:cNvSpPr txBox="1"/>
            <p:nvPr/>
          </p:nvSpPr>
          <p:spPr>
            <a:xfrm>
              <a:off x="4623376" y="3442446"/>
              <a:ext cx="16295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</a:rPr>
                <a:t>Experiment setting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754A822-8972-6C4A-8ABB-37D87E56E035}"/>
                </a:ext>
              </a:extLst>
            </p:cNvPr>
            <p:cNvSpPr txBox="1"/>
            <p:nvPr/>
          </p:nvSpPr>
          <p:spPr>
            <a:xfrm>
              <a:off x="4823593" y="836094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close 200um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3B58293-64EC-594C-8C12-0F265A8D559B}"/>
                </a:ext>
              </a:extLst>
            </p:cNvPr>
            <p:cNvSpPr txBox="1"/>
            <p:nvPr/>
          </p:nvSpPr>
          <p:spPr>
            <a:xfrm>
              <a:off x="4823593" y="2139270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close 100um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83FA430-8897-704B-BD75-AE8E9F5758AC}"/>
                </a:ext>
              </a:extLst>
            </p:cNvPr>
            <p:cNvSpPr txBox="1"/>
            <p:nvPr/>
          </p:nvSpPr>
          <p:spPr>
            <a:xfrm>
              <a:off x="4862329" y="4668945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open 100um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100CCC6-3D8C-7E45-B3B1-B7E46D9F10FD}"/>
                </a:ext>
              </a:extLst>
            </p:cNvPr>
            <p:cNvSpPr txBox="1"/>
            <p:nvPr/>
          </p:nvSpPr>
          <p:spPr>
            <a:xfrm>
              <a:off x="4823593" y="5956465"/>
              <a:ext cx="103484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>
                  <a:solidFill>
                    <a:srgbClr val="FF0000"/>
                  </a:solidFill>
                </a:rPr>
                <a:t>( open 200um )</a:t>
              </a:r>
              <a:endParaRPr kumimoji="1" lang="zh-CN" altLang="en-US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39">
            <a:extLst>
              <a:ext uri="{FF2B5EF4-FFF2-40B4-BE49-F238E27FC236}">
                <a16:creationId xmlns:a16="http://schemas.microsoft.com/office/drawing/2014/main" id="{ACE8ABE7-FD68-6C46-985E-82F0263E4034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17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74642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59898BDA-F4E0-3A46-A6F9-28767D4E593E}"/>
              </a:ext>
            </a:extLst>
          </p:cNvPr>
          <p:cNvGrpSpPr/>
          <p:nvPr/>
        </p:nvGrpSpPr>
        <p:grpSpPr>
          <a:xfrm>
            <a:off x="6079621" y="615581"/>
            <a:ext cx="4880479" cy="5340720"/>
            <a:chOff x="6799282" y="994835"/>
            <a:chExt cx="5347986" cy="6055018"/>
          </a:xfrm>
        </p:grpSpPr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E171FCB0-878F-3B44-A7DB-6013DC953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99282" y="994835"/>
              <a:ext cx="5347986" cy="3072247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2FDBC4C5-A51B-4D4E-89B0-7FC08FC2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99282" y="4043517"/>
              <a:ext cx="5347986" cy="3006336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DD70D13-9643-3C4F-89CB-BD2E84DAFADE}"/>
              </a:ext>
            </a:extLst>
          </p:cNvPr>
          <p:cNvSpPr txBox="1"/>
          <p:nvPr/>
        </p:nvSpPr>
        <p:spPr>
          <a:xfrm>
            <a:off x="1828800" y="158162"/>
            <a:ext cx="309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030A0"/>
                </a:solidFill>
              </a:rPr>
              <a:t>Detailed data analysis</a:t>
            </a:r>
            <a:endParaRPr kumimoji="1"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0E12696B-19F7-4441-B71B-EEF3FA7F0833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18</a:t>
            </a:r>
            <a:endParaRPr lang="en-CN" sz="14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222D265-8B49-0542-85CC-3E4EFBC988A3}"/>
              </a:ext>
            </a:extLst>
          </p:cNvPr>
          <p:cNvSpPr txBox="1"/>
          <p:nvPr/>
        </p:nvSpPr>
        <p:spPr>
          <a:xfrm>
            <a:off x="7075235" y="145689"/>
            <a:ext cx="2914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7030A0"/>
                </a:solidFill>
              </a:rPr>
              <a:t>C</a:t>
            </a:r>
            <a:r>
              <a:rPr kumimoji="1" lang="en-US" altLang="zh-CN" sz="1800" b="1" dirty="0">
                <a:solidFill>
                  <a:srgbClr val="7030A0"/>
                </a:solidFill>
              </a:rPr>
              <a:t>ompare with simulation</a:t>
            </a:r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967D6DC-BB69-D949-9FA6-4935D009A157}"/>
              </a:ext>
            </a:extLst>
          </p:cNvPr>
          <p:cNvGrpSpPr/>
          <p:nvPr/>
        </p:nvGrpSpPr>
        <p:grpSpPr>
          <a:xfrm>
            <a:off x="790828" y="558273"/>
            <a:ext cx="5051172" cy="5398027"/>
            <a:chOff x="790828" y="558272"/>
            <a:chExt cx="5035550" cy="6019966"/>
          </a:xfrm>
        </p:grpSpPr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A5AA2C3-54D5-9D4F-8D44-B8E549C1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0828" y="558272"/>
              <a:ext cx="5035550" cy="2952396"/>
            </a:xfrm>
            <a:prstGeom prst="rect">
              <a:avLst/>
            </a:prstGeom>
          </p:spPr>
        </p:pic>
        <p:pic>
          <p:nvPicPr>
            <p:cNvPr id="22" name="图形 21">
              <a:extLst>
                <a:ext uri="{FF2B5EF4-FFF2-40B4-BE49-F238E27FC236}">
                  <a16:creationId xmlns:a16="http://schemas.microsoft.com/office/drawing/2014/main" id="{460EA3F3-44BE-FB40-BC42-810C9B44A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0828" y="3549650"/>
              <a:ext cx="5035550" cy="3028588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16409B9-9DC7-0849-98F6-D530BF957035}"/>
              </a:ext>
            </a:extLst>
          </p:cNvPr>
          <p:cNvSpPr txBox="1"/>
          <p:nvPr/>
        </p:nvSpPr>
        <p:spPr>
          <a:xfrm>
            <a:off x="190500" y="6014436"/>
            <a:ext cx="11811000" cy="73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  <a:r>
              <a:rPr kumimoji="1"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injectionBG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duration increases with stronger beam–beam interaction </a:t>
            </a:r>
            <a:r>
              <a:rPr kumimoji="1"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</a:t>
            </a:r>
            <a:r>
              <a:rPr kumimoji="1" lang="en-US" altLang="zh-CN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 agreement with simulation</a:t>
            </a:r>
          </a:p>
          <a:p>
            <a:pPr marL="285750" indent="-28575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  <a:r>
              <a:rPr kumimoji="1"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injectionBG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duration sensitive to collimator D01V1 settings </a:t>
            </a:r>
            <a:r>
              <a:rPr kumimoji="1" lang="en-US" altLang="zh-C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 agreement</a:t>
            </a:r>
            <a:r>
              <a:rPr lang="zh-CN" alt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simulation</a:t>
            </a:r>
            <a:endParaRPr kumimoji="1" lang="zh-CN" altLang="en-US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1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66F3F7-FD26-064D-B274-F9A1378A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29" y="-4527"/>
            <a:ext cx="10993985" cy="56207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Conclusions and Prospects</a:t>
            </a:r>
          </a:p>
        </p:txBody>
      </p:sp>
      <p:grpSp>
        <p:nvGrpSpPr>
          <p:cNvPr id="7" name="组合 9">
            <a:extLst>
              <a:ext uri="{FF2B5EF4-FFF2-40B4-BE49-F238E27FC236}">
                <a16:creationId xmlns:a16="http://schemas.microsoft.com/office/drawing/2014/main" id="{7A7FCA6D-F66A-DB4A-BE42-7DA89AEEE772}"/>
              </a:ext>
            </a:extLst>
          </p:cNvPr>
          <p:cNvGrpSpPr>
            <a:grpSpLocks/>
          </p:cNvGrpSpPr>
          <p:nvPr/>
        </p:nvGrpSpPr>
        <p:grpSpPr bwMode="auto">
          <a:xfrm>
            <a:off x="780772" y="551967"/>
            <a:ext cx="10363200" cy="65616"/>
            <a:chOff x="30834" y="1305568"/>
            <a:chExt cx="8816454" cy="66133"/>
          </a:xfrm>
        </p:grpSpPr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CE42FA54-B332-FE48-AB62-7C5C532B2171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矩形 11">
              <a:extLst>
                <a:ext uri="{FF2B5EF4-FFF2-40B4-BE49-F238E27FC236}">
                  <a16:creationId xmlns:a16="http://schemas.microsoft.com/office/drawing/2014/main" id="{407CD461-4878-2C44-BC1F-36F4C8B64AAA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132D62F-7685-2348-91B7-6DFB2AE04A53}"/>
              </a:ext>
            </a:extLst>
          </p:cNvPr>
          <p:cNvSpPr txBox="1"/>
          <p:nvPr/>
        </p:nvSpPr>
        <p:spPr>
          <a:xfrm>
            <a:off x="256777" y="895045"/>
            <a:ext cx="11253088" cy="124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lnSpc>
                <a:spcPts val="25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more realistic simulation mechanism for injection-related beam loss has been developed.</a:t>
            </a:r>
          </a:p>
          <a:p>
            <a:pPr marL="800100" lvl="1" indent="-342900" algn="just">
              <a:lnSpc>
                <a:spcPts val="25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 experiments have been conducted based on its main findings. </a:t>
            </a:r>
          </a:p>
          <a:p>
            <a:pPr marL="800100" lvl="1" indent="-342900" algn="just">
              <a:lnSpc>
                <a:spcPts val="2500"/>
              </a:lnSpc>
              <a:spcAft>
                <a:spcPts val="800"/>
              </a:spcAft>
              <a:buFont typeface="Wingdings" pitchFamily="2" charset="2"/>
              <a:buChar char="Ø"/>
            </a:pPr>
            <a:r>
              <a:rPr lang="en" altLang="zh-CN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simulation results are qualitatively consistent with the experimental observations.</a:t>
            </a:r>
            <a:endParaRPr lang="en" altLang="zh-C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3F7AC11-6B6F-9D4D-A9C9-658F464E7C50}"/>
              </a:ext>
            </a:extLst>
          </p:cNvPr>
          <p:cNvGrpSpPr/>
          <p:nvPr/>
        </p:nvGrpSpPr>
        <p:grpSpPr>
          <a:xfrm>
            <a:off x="256779" y="2577316"/>
            <a:ext cx="11935221" cy="2072778"/>
            <a:chOff x="256777" y="2258159"/>
            <a:chExt cx="11935221" cy="2072778"/>
          </a:xfrm>
        </p:grpSpPr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7AC29F42-4702-944B-B3A2-72442BDC78F7}"/>
                </a:ext>
              </a:extLst>
            </p:cNvPr>
            <p:cNvSpPr txBox="1"/>
            <p:nvPr/>
          </p:nvSpPr>
          <p:spPr>
            <a:xfrm>
              <a:off x="599005" y="2615275"/>
              <a:ext cx="11592993" cy="1715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 algn="just"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Tune scan study (</a:t>
              </a:r>
              <a:r>
                <a:rPr lang="en" altLang="zh-CN" dirty="0" err="1">
                  <a:latin typeface="Calibri" panose="020F0502020204030204" pitchFamily="34" charset="0"/>
                  <a:cs typeface="Calibri" panose="020F0502020204030204" pitchFamily="34" charset="0"/>
                </a:rPr>
                <a:t>betatron</a:t>
              </a:r>
              <a:r>
                <a:rPr lang="en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-synchrotron resonance,…</a:t>
              </a: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742950" lvl="1" indent="-285750" algn="just"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Further nonlinearity including fully implemented crab-waist collision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More realistic IR beam pipe and collimator model including tip-scattering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Noto Sans SC"/>
                  <a:ea typeface="DengXian" panose="02010600030101010101" pitchFamily="2" charset="-122"/>
                  <a:cs typeface="Times New Roman" panose="02020603050405020304" pitchFamily="18" charset="0"/>
                </a:rPr>
                <a:t>Assessment for higher luminosity in 2025 and beyond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More validation experiments (CLAWS at D01V1, ECLTRG,…) </a:t>
              </a:r>
              <a:endParaRPr lang="en-US" altLang="zh-CN" b="0" i="0" u="none" strike="noStrike" dirty="0">
                <a:solidFill>
                  <a:srgbClr val="FF0000"/>
                </a:solidFill>
                <a:effectLst/>
                <a:latin typeface="Noto Sans SC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412B4F4-BB17-D944-8700-94FFB13B201F}"/>
                </a:ext>
              </a:extLst>
            </p:cNvPr>
            <p:cNvSpPr txBox="1"/>
            <p:nvPr/>
          </p:nvSpPr>
          <p:spPr>
            <a:xfrm>
              <a:off x="256777" y="2258159"/>
              <a:ext cx="10167279" cy="333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lvl="1" indent="-342900" algn="just">
                <a:lnSpc>
                  <a:spcPts val="1800"/>
                </a:lnSpc>
                <a:spcAft>
                  <a:spcPts val="800"/>
                </a:spcAft>
                <a:buFont typeface="Wingdings" pitchFamily="2" charset="2"/>
                <a:buChar char="Ø"/>
              </a:pPr>
              <a:r>
                <a:rPr lang="en" altLang="zh-CN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 investigation of  injection-related beam loss and background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9ED4FAD-99B6-294C-A314-85C2FB747AC6}"/>
              </a:ext>
            </a:extLst>
          </p:cNvPr>
          <p:cNvGrpSpPr/>
          <p:nvPr/>
        </p:nvGrpSpPr>
        <p:grpSpPr>
          <a:xfrm>
            <a:off x="599007" y="4788529"/>
            <a:ext cx="11294453" cy="1116699"/>
            <a:chOff x="599007" y="4788529"/>
            <a:chExt cx="11294453" cy="111669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E7115D0-E422-2644-AC19-483BC9875341}"/>
                </a:ext>
              </a:extLst>
            </p:cNvPr>
            <p:cNvSpPr txBox="1"/>
            <p:nvPr/>
          </p:nvSpPr>
          <p:spPr>
            <a:xfrm>
              <a:off x="599007" y="5269348"/>
              <a:ext cx="11294453" cy="635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Bunch by bunch luminosity online monitor</a:t>
              </a:r>
            </a:p>
            <a:p>
              <a:pPr marL="742950" lvl="1" indent="-285750" algn="just">
                <a:lnSpc>
                  <a:spcPts val="1660"/>
                </a:lnSpc>
                <a:spcAft>
                  <a:spcPts val="800"/>
                </a:spcAft>
                <a:buFont typeface="Wingdings" pitchFamily="2" charset="2"/>
                <a:buChar char="v"/>
              </a:pPr>
              <a:r>
                <a:rPr lang="en-US" altLang="zh-CN" dirty="0">
                  <a:latin typeface="Noto Sans SC"/>
                </a:rPr>
                <a:t>C</a:t>
              </a:r>
              <a:r>
                <a:rPr lang="en-US" altLang="zh-CN" b="0" i="0" u="none" strike="noStrike" dirty="0">
                  <a:effectLst/>
                  <a:latin typeface="Noto Sans SC"/>
                </a:rPr>
                <a:t>ompare LGAD and CVD diamond sensors (</a:t>
              </a:r>
              <a:r>
                <a:rPr lang="en" altLang="zh-CN" sz="1800" dirty="0">
                  <a:effectLst/>
                  <a:latin typeface="Calibri" panose="020F0502020204030204" pitchFamily="34" charset="0"/>
                </a:rPr>
                <a:t>radiation hardness)</a:t>
              </a:r>
              <a:endParaRPr lang="en-US" altLang="zh-CN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92492D8-9929-214B-A883-D1AE3EB80B62}"/>
                </a:ext>
              </a:extLst>
            </p:cNvPr>
            <p:cNvSpPr txBox="1"/>
            <p:nvPr/>
          </p:nvSpPr>
          <p:spPr>
            <a:xfrm>
              <a:off x="780772" y="4788529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just">
                <a:spcAft>
                  <a:spcPts val="800"/>
                </a:spcAft>
                <a:buFont typeface="Wingdings" pitchFamily="2" charset="2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LumiBelle2</a:t>
              </a:r>
              <a:endParaRPr lang="en-US" altLang="zh-CN" sz="2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8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19"/>
    </mc:Choice>
    <mc:Fallback xmlns="">
      <p:transition spd="slow" advTm="838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>
            <a:extLst>
              <a:ext uri="{FF2B5EF4-FFF2-40B4-BE49-F238E27FC236}">
                <a16:creationId xmlns:a16="http://schemas.microsoft.com/office/drawing/2014/main" id="{5C7E6540-2DB9-9E43-A1CE-288FE8491073}"/>
              </a:ext>
            </a:extLst>
          </p:cNvPr>
          <p:cNvGrpSpPr>
            <a:grpSpLocks/>
          </p:cNvGrpSpPr>
          <p:nvPr/>
        </p:nvGrpSpPr>
        <p:grpSpPr bwMode="auto">
          <a:xfrm>
            <a:off x="386687" y="715969"/>
            <a:ext cx="11418626" cy="70806"/>
            <a:chOff x="30834" y="1305568"/>
            <a:chExt cx="8816454" cy="6613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4AE0591-3D00-BF4B-A536-7B8CC28760DC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87A38D4-04CD-4845-96B4-EBF8D15FBB49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F2676667-2D0C-8244-AAB6-8AC841AB25F6}"/>
              </a:ext>
            </a:extLst>
          </p:cNvPr>
          <p:cNvSpPr txBox="1"/>
          <p:nvPr/>
        </p:nvSpPr>
        <p:spPr>
          <a:xfrm>
            <a:off x="3253845" y="98939"/>
            <a:ext cx="54557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/>
              <a:t>SuperKEKB/Belle II project</a:t>
            </a:r>
            <a:endParaRPr lang="en-CN" sz="30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319652F-2C20-F048-B225-2C7BEA7CD685}"/>
              </a:ext>
            </a:extLst>
          </p:cNvPr>
          <p:cNvSpPr txBox="1"/>
          <p:nvPr/>
        </p:nvSpPr>
        <p:spPr>
          <a:xfrm>
            <a:off x="1924431" y="6428127"/>
            <a:ext cx="856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1" dirty="0">
                <a:solidFill>
                  <a:srgbClr val="FF0000"/>
                </a:solidFill>
              </a:rPr>
              <a:t>Achieving the target design luminosity remains a major challenge</a:t>
            </a:r>
            <a:r>
              <a:rPr lang="en-US" altLang="zh-CN" sz="2000" b="1" dirty="0">
                <a:solidFill>
                  <a:srgbClr val="FF0000"/>
                </a:solidFill>
              </a:rPr>
              <a:t>.</a:t>
            </a:r>
            <a:endParaRPr lang="zh-CN" altLang="en-US" sz="2000" b="1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82941E5-3D00-F348-8425-D5CE67AE1786}"/>
              </a:ext>
            </a:extLst>
          </p:cNvPr>
          <p:cNvGrpSpPr/>
          <p:nvPr/>
        </p:nvGrpSpPr>
        <p:grpSpPr>
          <a:xfrm>
            <a:off x="608906" y="935201"/>
            <a:ext cx="11196407" cy="5500694"/>
            <a:chOff x="608906" y="935201"/>
            <a:chExt cx="11196407" cy="550069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7011A5BE-EAD1-E841-A2B7-EF0D122E9B3B}"/>
                </a:ext>
              </a:extLst>
            </p:cNvPr>
            <p:cNvGrpSpPr/>
            <p:nvPr/>
          </p:nvGrpSpPr>
          <p:grpSpPr>
            <a:xfrm>
              <a:off x="608906" y="935201"/>
              <a:ext cx="11196407" cy="5500694"/>
              <a:chOff x="127202" y="1006007"/>
              <a:chExt cx="11937596" cy="5494805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84012162-5087-E74B-A067-342F5E33279D}"/>
                  </a:ext>
                </a:extLst>
              </p:cNvPr>
              <p:cNvGrpSpPr/>
              <p:nvPr/>
            </p:nvGrpSpPr>
            <p:grpSpPr>
              <a:xfrm>
                <a:off x="127202" y="1006007"/>
                <a:ext cx="11937596" cy="5494805"/>
                <a:chOff x="127202" y="1120307"/>
                <a:chExt cx="11937596" cy="5494805"/>
              </a:xfrm>
            </p:grpSpPr>
            <p:pic>
              <p:nvPicPr>
                <p:cNvPr id="4" name="图片 3">
                  <a:extLst>
                    <a:ext uri="{FF2B5EF4-FFF2-40B4-BE49-F238E27FC236}">
                      <a16:creationId xmlns:a16="http://schemas.microsoft.com/office/drawing/2014/main" id="{F6F21737-4184-044F-9095-E82F2F7C1A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7202" y="1120307"/>
                  <a:ext cx="11937596" cy="5494805"/>
                </a:xfrm>
                <a:prstGeom prst="rect">
                  <a:avLst/>
                </a:prstGeom>
              </p:spPr>
            </p:pic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9F6A8241-9259-E446-BC83-781E0D1EC359}"/>
                    </a:ext>
                  </a:extLst>
                </p:cNvPr>
                <p:cNvSpPr/>
                <p:nvPr/>
              </p:nvSpPr>
              <p:spPr>
                <a:xfrm>
                  <a:off x="800099" y="2328863"/>
                  <a:ext cx="3000375" cy="30003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E6A638B-09F9-5A46-BC27-1820BBD006EA}"/>
                  </a:ext>
                </a:extLst>
              </p:cNvPr>
              <p:cNvSpPr/>
              <p:nvPr/>
            </p:nvSpPr>
            <p:spPr>
              <a:xfrm>
                <a:off x="938212" y="2867670"/>
                <a:ext cx="4048126" cy="300037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1147DA5-A34E-0840-845A-4C9DB524DC5F}"/>
                </a:ext>
              </a:extLst>
            </p:cNvPr>
            <p:cNvSpPr/>
            <p:nvPr/>
          </p:nvSpPr>
          <p:spPr>
            <a:xfrm>
              <a:off x="6664512" y="1497353"/>
              <a:ext cx="1779401" cy="2742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FCA3411-316F-5943-9FFF-6C08A4AD3BCB}"/>
                </a:ext>
              </a:extLst>
            </p:cNvPr>
            <p:cNvSpPr/>
            <p:nvPr/>
          </p:nvSpPr>
          <p:spPr>
            <a:xfrm>
              <a:off x="6811163" y="2072584"/>
              <a:ext cx="3890175" cy="30035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21" name="TextBox 39">
            <a:extLst>
              <a:ext uri="{FF2B5EF4-FFF2-40B4-BE49-F238E27FC236}">
                <a16:creationId xmlns:a16="http://schemas.microsoft.com/office/drawing/2014/main" id="{8BA5335B-1B7C-824D-8933-A77538C1578B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439274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FE910F6-8540-264F-894E-C93E04F50C4E}"/>
              </a:ext>
            </a:extLst>
          </p:cNvPr>
          <p:cNvSpPr txBox="1"/>
          <p:nvPr/>
        </p:nvSpPr>
        <p:spPr>
          <a:xfrm>
            <a:off x="3737114" y="2464904"/>
            <a:ext cx="4134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7200" b="1" dirty="0"/>
              <a:t>Back up</a:t>
            </a:r>
            <a:endParaRPr kumimoji="1" lang="zh-CN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542593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1B23209B-3F22-DD46-A8FC-A7CE03E83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3506" y="3785753"/>
            <a:ext cx="5272288" cy="3072247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E171FCB0-878F-3B44-A7DB-6013DC953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051" y="3660963"/>
            <a:ext cx="5347986" cy="307224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8527A383-0598-DE4B-BF8A-9827509F8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3506" y="554772"/>
            <a:ext cx="5272288" cy="3029415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2FDBC4C5-A51B-4D4E-89B0-7FC08FC2C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051" y="577851"/>
            <a:ext cx="5347986" cy="30063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DD70D13-9643-3C4F-89CB-BD2E84DAFADE}"/>
              </a:ext>
            </a:extLst>
          </p:cNvPr>
          <p:cNvSpPr txBox="1"/>
          <p:nvPr/>
        </p:nvSpPr>
        <p:spPr>
          <a:xfrm>
            <a:off x="266700" y="0"/>
            <a:ext cx="9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Comparison between simulation and measurement on collimator </a:t>
            </a:r>
            <a:endParaRPr kumimoji="1" lang="zh-CN" altLang="en-US" dirty="0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0E12696B-19F7-4441-B71B-EEF3FA7F0833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18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274435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id="{8888B5AE-2465-9448-B12A-6E22955CA13C}"/>
              </a:ext>
            </a:extLst>
          </p:cNvPr>
          <p:cNvGrpSpPr/>
          <p:nvPr/>
        </p:nvGrpSpPr>
        <p:grpSpPr>
          <a:xfrm>
            <a:off x="59136" y="692742"/>
            <a:ext cx="12073728" cy="2659720"/>
            <a:chOff x="59136" y="285106"/>
            <a:chExt cx="12073728" cy="2659720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BE15614-4773-0947-A809-AA12ED2827BB}"/>
                </a:ext>
              </a:extLst>
            </p:cNvPr>
            <p:cNvGrpSpPr/>
            <p:nvPr/>
          </p:nvGrpSpPr>
          <p:grpSpPr>
            <a:xfrm>
              <a:off x="59136" y="285106"/>
              <a:ext cx="3972477" cy="2659720"/>
              <a:chOff x="5580269" y="233033"/>
              <a:chExt cx="5149188" cy="3447161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74E9C306-B86B-EB42-9F9D-DB8BD167C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80269" y="233033"/>
                <a:ext cx="5149188" cy="3447161"/>
              </a:xfrm>
              <a:prstGeom prst="rect">
                <a:avLst/>
              </a:prstGeom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C856B93-72D8-FE42-9DAF-AC7B7EF0E02C}"/>
                  </a:ext>
                </a:extLst>
              </p:cNvPr>
              <p:cNvSpPr txBox="1"/>
              <p:nvPr/>
            </p:nvSpPr>
            <p:spPr>
              <a:xfrm>
                <a:off x="9482626" y="2854719"/>
                <a:ext cx="1246831" cy="3789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300" b="1" dirty="0"/>
                  <a:t>R² = 0.</a:t>
                </a:r>
                <a:r>
                  <a:rPr lang="en-US" altLang="zh-CN" sz="1300" b="1" dirty="0"/>
                  <a:t>81</a:t>
                </a:r>
                <a:r>
                  <a:rPr lang="zh-CN" altLang="en-US" sz="1300" b="1" dirty="0"/>
                  <a:t>   </a:t>
                </a: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11A0A944-23DE-4040-9A04-E5B3A5CCD364}"/>
                </a:ext>
              </a:extLst>
            </p:cNvPr>
            <p:cNvGrpSpPr/>
            <p:nvPr/>
          </p:nvGrpSpPr>
          <p:grpSpPr>
            <a:xfrm>
              <a:off x="4048454" y="297464"/>
              <a:ext cx="4111935" cy="2647362"/>
              <a:chOff x="5566802" y="228260"/>
              <a:chExt cx="5247646" cy="342316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EDF21EA7-3CBC-B047-97F7-DF05C0162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6802" y="228260"/>
                <a:ext cx="5247646" cy="3423163"/>
              </a:xfrm>
              <a:prstGeom prst="rect">
                <a:avLst/>
              </a:prstGeom>
            </p:spPr>
          </p:pic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1246C20D-300F-EC46-9A15-6EDBE3DACD54}"/>
                  </a:ext>
                </a:extLst>
              </p:cNvPr>
              <p:cNvSpPr txBox="1"/>
              <p:nvPr/>
            </p:nvSpPr>
            <p:spPr>
              <a:xfrm>
                <a:off x="9492579" y="2881265"/>
                <a:ext cx="1321869" cy="378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300" b="1" dirty="0"/>
                  <a:t>R² = 0.</a:t>
                </a:r>
                <a:r>
                  <a:rPr lang="en-US" altLang="zh-CN" sz="1300" b="1" dirty="0"/>
                  <a:t>84</a:t>
                </a:r>
                <a:r>
                  <a:rPr lang="zh-CN" altLang="en-US" sz="1300" b="1" dirty="0"/>
                  <a:t>   </a:t>
                </a: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F7D87BF6-57AA-CE40-A4CC-B3145D7F94CA}"/>
                </a:ext>
              </a:extLst>
            </p:cNvPr>
            <p:cNvGrpSpPr/>
            <p:nvPr/>
          </p:nvGrpSpPr>
          <p:grpSpPr>
            <a:xfrm>
              <a:off x="8160389" y="363294"/>
              <a:ext cx="3972475" cy="2581532"/>
              <a:chOff x="408056" y="3429000"/>
              <a:chExt cx="4656933" cy="2969973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11792F1D-BFDB-9C4B-A63A-F8C48D637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056" y="3429000"/>
                <a:ext cx="4656933" cy="2969973"/>
              </a:xfrm>
              <a:prstGeom prst="rect">
                <a:avLst/>
              </a:prstGeom>
            </p:spPr>
          </p:pic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E13ACC6-A767-D24D-8890-8B4DCD20A082}"/>
                  </a:ext>
                </a:extLst>
              </p:cNvPr>
              <p:cNvSpPr txBox="1"/>
              <p:nvPr/>
            </p:nvSpPr>
            <p:spPr>
              <a:xfrm>
                <a:off x="3756137" y="5666228"/>
                <a:ext cx="1082889" cy="336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300" b="1" dirty="0"/>
                  <a:t>R² = 0.</a:t>
                </a:r>
                <a:r>
                  <a:rPr lang="en-US" altLang="zh-CN" sz="1300" b="1" dirty="0"/>
                  <a:t>29</a:t>
                </a:r>
                <a:r>
                  <a:rPr lang="zh-CN" altLang="en-US" sz="1300" b="1" dirty="0"/>
                  <a:t>   </a:t>
                </a:r>
              </a:p>
            </p:txBody>
          </p:sp>
        </p:grpSp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216EC292-7096-CC4E-B73C-EB6129943D7C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34" y="1783510"/>
              <a:ext cx="0" cy="359023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90C95EF-4178-0147-95EC-C374DE2C8AFB}"/>
                </a:ext>
              </a:extLst>
            </p:cNvPr>
            <p:cNvSpPr txBox="1"/>
            <p:nvPr/>
          </p:nvSpPr>
          <p:spPr>
            <a:xfrm>
              <a:off x="3226776" y="1832216"/>
              <a:ext cx="73151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300" b="1" dirty="0">
                  <a:solidFill>
                    <a:srgbClr val="7030A0"/>
                  </a:solidFill>
                  <a:latin typeface="Times" pitchFamily="2" charset="0"/>
                </a:rPr>
                <a:t>4.98ms</a:t>
              </a:r>
              <a:endParaRPr kumimoji="1" lang="zh-CN" altLang="en-US" sz="1300" b="1" dirty="0">
                <a:solidFill>
                  <a:srgbClr val="7030A0"/>
                </a:solidFill>
                <a:latin typeface="Times" pitchFamily="2" charset="0"/>
              </a:endParaRPr>
            </a:p>
          </p:txBody>
        </p: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B6AFEDA3-ED58-134F-A527-86226BAB8993}"/>
                </a:ext>
              </a:extLst>
            </p:cNvPr>
            <p:cNvCxnSpPr>
              <a:cxnSpLocks/>
            </p:cNvCxnSpPr>
            <p:nvPr/>
          </p:nvCxnSpPr>
          <p:spPr>
            <a:xfrm>
              <a:off x="7034439" y="1581634"/>
              <a:ext cx="0" cy="437666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ECF604D-0DE0-0241-BDBF-3F2500F96F07}"/>
                </a:ext>
              </a:extLst>
            </p:cNvPr>
            <p:cNvSpPr txBox="1"/>
            <p:nvPr/>
          </p:nvSpPr>
          <p:spPr>
            <a:xfrm>
              <a:off x="7051281" y="1637316"/>
              <a:ext cx="73151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300" b="1" dirty="0">
                  <a:solidFill>
                    <a:srgbClr val="7030A0"/>
                  </a:solidFill>
                  <a:latin typeface="Times" pitchFamily="2" charset="0"/>
                </a:rPr>
                <a:t>6.11ms</a:t>
              </a:r>
              <a:endParaRPr kumimoji="1" lang="zh-CN" altLang="en-US" sz="1300" b="1" dirty="0">
                <a:solidFill>
                  <a:srgbClr val="7030A0"/>
                </a:solidFill>
                <a:latin typeface="Times" pitchFamily="2" charset="0"/>
              </a:endParaRPr>
            </a:p>
          </p:txBody>
        </p:sp>
        <p:cxnSp>
          <p:nvCxnSpPr>
            <p:cNvPr id="29" name="直线箭头连接符 28">
              <a:extLst>
                <a:ext uri="{FF2B5EF4-FFF2-40B4-BE49-F238E27FC236}">
                  <a16:creationId xmlns:a16="http://schemas.microsoft.com/office/drawing/2014/main" id="{0824FC7A-0823-DE42-A24F-9D820807D296}"/>
                </a:ext>
              </a:extLst>
            </p:cNvPr>
            <p:cNvCxnSpPr>
              <a:cxnSpLocks/>
            </p:cNvCxnSpPr>
            <p:nvPr/>
          </p:nvCxnSpPr>
          <p:spPr>
            <a:xfrm>
              <a:off x="9324947" y="656977"/>
              <a:ext cx="0" cy="1272727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9C4DB05-B9FD-1F43-B053-706DD3753DCF}"/>
                </a:ext>
              </a:extLst>
            </p:cNvPr>
            <p:cNvSpPr txBox="1"/>
            <p:nvPr/>
          </p:nvSpPr>
          <p:spPr>
            <a:xfrm>
              <a:off x="9324947" y="1293340"/>
              <a:ext cx="82166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300" b="1" dirty="0">
                  <a:solidFill>
                    <a:srgbClr val="7030A0"/>
                  </a:solidFill>
                  <a:latin typeface="Times" pitchFamily="2" charset="0"/>
                </a:rPr>
                <a:t>22.64ms</a:t>
              </a:r>
              <a:endParaRPr kumimoji="1" lang="zh-CN" altLang="en-US" sz="1300" b="1" dirty="0">
                <a:solidFill>
                  <a:srgbClr val="7030A0"/>
                </a:solidFill>
                <a:latin typeface="Times" pitchFamily="2" charset="0"/>
              </a:endParaRPr>
            </a:p>
          </p:txBody>
        </p:sp>
      </p:grpSp>
      <p:pic>
        <p:nvPicPr>
          <p:cNvPr id="39" name="图形 38">
            <a:extLst>
              <a:ext uri="{FF2B5EF4-FFF2-40B4-BE49-F238E27FC236}">
                <a16:creationId xmlns:a16="http://schemas.microsoft.com/office/drawing/2014/main" id="{5B048504-0651-6A4F-A0B8-CAD88D285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62" y="3464417"/>
            <a:ext cx="3887768" cy="2473580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791337A4-4E9D-4245-B054-72AB13BFC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73229" y="3432692"/>
            <a:ext cx="4036710" cy="2505305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6584D7B5-471A-7148-BB20-C99C2AD23FE7}"/>
              </a:ext>
            </a:extLst>
          </p:cNvPr>
          <p:cNvSpPr txBox="1"/>
          <p:nvPr/>
        </p:nvSpPr>
        <p:spPr>
          <a:xfrm>
            <a:off x="59136" y="184017"/>
            <a:ext cx="1195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" altLang="zh-CN" b="1" dirty="0">
                <a:latin typeface="Times" pitchFamily="2" charset="0"/>
              </a:rPr>
              <a:t>Positive linear correlation</a:t>
            </a:r>
            <a:r>
              <a:rPr lang="en" altLang="zh-CN" dirty="0">
                <a:latin typeface="Times" pitchFamily="2" charset="0"/>
              </a:rPr>
              <a:t> between </a:t>
            </a:r>
            <a:r>
              <a:rPr lang="en" altLang="zh-CN" b="1" dirty="0">
                <a:latin typeface="Times" pitchFamily="2" charset="0"/>
              </a:rPr>
              <a:t>beam loss at D01V1 </a:t>
            </a:r>
            <a:r>
              <a:rPr lang="en" altLang="zh-CN" dirty="0">
                <a:latin typeface="Times" pitchFamily="2" charset="0"/>
              </a:rPr>
              <a:t>and </a:t>
            </a:r>
            <a:r>
              <a:rPr lang="en" altLang="zh-CN" b="1" dirty="0">
                <a:latin typeface="Times" pitchFamily="2" charset="0"/>
              </a:rPr>
              <a:t>ECLTRG duration</a:t>
            </a:r>
            <a:r>
              <a:rPr lang="en" altLang="zh-CN" dirty="0">
                <a:latin typeface="Times" pitchFamily="2" charset="0"/>
              </a:rPr>
              <a:t>, under fixed D01V1 aperture settings.</a:t>
            </a:r>
            <a:endParaRPr lang="zh-CN" altLang="en-US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1D95A51B-9924-5049-A1A0-4F4B623E0B57}"/>
              </a:ext>
            </a:extLst>
          </p:cNvPr>
          <p:cNvGrpSpPr/>
          <p:nvPr/>
        </p:nvGrpSpPr>
        <p:grpSpPr>
          <a:xfrm>
            <a:off x="0" y="6114800"/>
            <a:ext cx="9557888" cy="646331"/>
            <a:chOff x="0" y="6114800"/>
            <a:chExt cx="9557888" cy="646331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AF9FF90D-388F-8541-8562-C218A9DC8975}"/>
                </a:ext>
              </a:extLst>
            </p:cNvPr>
            <p:cNvSpPr txBox="1"/>
            <p:nvPr/>
          </p:nvSpPr>
          <p:spPr>
            <a:xfrm>
              <a:off x="3550662" y="6114800"/>
              <a:ext cx="60072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zh-CN" dirty="0">
                  <a:solidFill>
                    <a:srgbClr val="7030A0"/>
                  </a:solidFill>
                  <a:latin typeface="Times" pitchFamily="2" charset="0"/>
                </a:rPr>
                <a:t>reduce the average level of injection BG duration</a:t>
              </a:r>
              <a:endParaRPr lang="en" altLang="zh-CN" dirty="0">
                <a:solidFill>
                  <a:schemeClr val="accent2">
                    <a:lumMod val="75000"/>
                  </a:schemeClr>
                </a:solidFill>
                <a:latin typeface="Times" pitchFamily="2" charset="0"/>
              </a:endParaRPr>
            </a:p>
            <a:p>
              <a:r>
                <a:rPr lang="en" altLang="zh-CN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</a:rPr>
                <a:t>mitigates the impact of injection fluctuation on IR beam loss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E870D2B9-53DA-F14A-8F4B-C8D034B84E8A}"/>
                </a:ext>
              </a:extLst>
            </p:cNvPr>
            <p:cNvSpPr txBox="1"/>
            <p:nvPr/>
          </p:nvSpPr>
          <p:spPr>
            <a:xfrm>
              <a:off x="0" y="6235630"/>
              <a:ext cx="32099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p"/>
              </a:pPr>
              <a:r>
                <a:rPr lang="en" altLang="zh-CN" b="1" dirty="0">
                  <a:latin typeface="Times" pitchFamily="2" charset="0"/>
                </a:rPr>
                <a:t>Closing the D01V1 aperture</a:t>
              </a:r>
              <a:r>
                <a:rPr lang="en" altLang="zh-CN" dirty="0">
                  <a:latin typeface="Times" pitchFamily="2" charset="0"/>
                </a:rPr>
                <a:t> </a:t>
              </a:r>
            </a:p>
          </p:txBody>
        </p:sp>
        <p:cxnSp>
          <p:nvCxnSpPr>
            <p:cNvPr id="47" name="直线箭头连接符 46">
              <a:extLst>
                <a:ext uri="{FF2B5EF4-FFF2-40B4-BE49-F238E27FC236}">
                  <a16:creationId xmlns:a16="http://schemas.microsoft.com/office/drawing/2014/main" id="{32616E73-E973-ED4A-AA40-FBC149B6EB55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 flipV="1">
              <a:off x="3209934" y="6235632"/>
              <a:ext cx="340728" cy="1846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箭头连接符 50">
              <a:extLst>
                <a:ext uri="{FF2B5EF4-FFF2-40B4-BE49-F238E27FC236}">
                  <a16:creationId xmlns:a16="http://schemas.microsoft.com/office/drawing/2014/main" id="{F9154D05-D68C-7841-8276-F2257FAFDFB4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34" y="6489839"/>
              <a:ext cx="340728" cy="1336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3DCDD7FB-887B-5C44-A91D-01350DBCF5EE}"/>
              </a:ext>
            </a:extLst>
          </p:cNvPr>
          <p:cNvCxnSpPr/>
          <p:nvPr/>
        </p:nvCxnSpPr>
        <p:spPr>
          <a:xfrm flipV="1">
            <a:off x="3550662" y="4381500"/>
            <a:ext cx="0" cy="520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E06CE362-E03C-DA43-AF4D-7639367617F7}"/>
              </a:ext>
            </a:extLst>
          </p:cNvPr>
          <p:cNvSpPr txBox="1"/>
          <p:nvPr/>
        </p:nvSpPr>
        <p:spPr>
          <a:xfrm>
            <a:off x="8277577" y="3705334"/>
            <a:ext cx="3828962" cy="1621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/>
              <a:t>Stronger beam-beam interaction</a:t>
            </a:r>
          </a:p>
          <a:p>
            <a:r>
              <a:rPr lang="en" altLang="zh-CN" dirty="0"/>
              <a:t>(higher luminosity) </a:t>
            </a:r>
          </a:p>
          <a:p>
            <a:pPr>
              <a:lnSpc>
                <a:spcPts val="2640"/>
              </a:lnSpc>
              <a:buFont typeface="Arial" panose="020B0604020202020204" pitchFamily="34" charset="0"/>
              <a:buChar char="•"/>
            </a:pPr>
            <a:r>
              <a:rPr lang="en" altLang="zh-CN" sz="1700" dirty="0">
                <a:solidFill>
                  <a:schemeClr val="accent6">
                    <a:lumMod val="75000"/>
                  </a:schemeClr>
                </a:solidFill>
              </a:rPr>
              <a:t>higher beam loss at D01V1,</a:t>
            </a:r>
          </a:p>
          <a:p>
            <a:pPr>
              <a:lnSpc>
                <a:spcPts val="2640"/>
              </a:lnSpc>
              <a:buFont typeface="Arial" panose="020B0604020202020204" pitchFamily="34" charset="0"/>
              <a:buChar char="•"/>
            </a:pPr>
            <a:r>
              <a:rPr lang="en" altLang="zh-CN" sz="1700" dirty="0">
                <a:solidFill>
                  <a:schemeClr val="accent6">
                    <a:lumMod val="75000"/>
                  </a:schemeClr>
                </a:solidFill>
              </a:rPr>
              <a:t>increases IR beam loss</a:t>
            </a:r>
          </a:p>
          <a:p>
            <a:pPr>
              <a:lnSpc>
                <a:spcPts val="2640"/>
              </a:lnSpc>
              <a:buFont typeface="Arial" panose="020B0604020202020204" pitchFamily="34" charset="0"/>
              <a:buChar char="•"/>
            </a:pPr>
            <a:r>
              <a:rPr lang="en" altLang="zh-CN" sz="1700" dirty="0">
                <a:solidFill>
                  <a:schemeClr val="accent6">
                    <a:lumMod val="75000"/>
                  </a:schemeClr>
                </a:solidFill>
              </a:rPr>
              <a:t>longer injection BG duration</a:t>
            </a: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2B65359D-1547-DC4C-9068-BBCEDD7DDE28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16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15940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12BE277-401E-D446-A695-47E59A286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775" y="457120"/>
            <a:ext cx="4815899" cy="27617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3AB18D-D6D6-DA4F-9361-A8F191E7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7" y="494822"/>
            <a:ext cx="4945199" cy="28549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9412CE-8A5F-B343-B11F-DDEFE42017E1}"/>
              </a:ext>
            </a:extLst>
          </p:cNvPr>
          <p:cNvSpPr txBox="1"/>
          <p:nvPr/>
        </p:nvSpPr>
        <p:spPr>
          <a:xfrm>
            <a:off x="3265542" y="3378265"/>
            <a:ext cx="1813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accent1">
                    <a:lumMod val="75000"/>
                  </a:schemeClr>
                </a:solidFill>
              </a:rPr>
              <a:t>noise, baseline, shift</a:t>
            </a:r>
            <a:endParaRPr kumimoji="1" lang="zh-CN" alt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621CBFFC-BE48-0344-AF9A-E767D04E5D25}"/>
              </a:ext>
            </a:extLst>
          </p:cNvPr>
          <p:cNvCxnSpPr>
            <a:cxnSpLocks/>
          </p:cNvCxnSpPr>
          <p:nvPr/>
        </p:nvCxnSpPr>
        <p:spPr>
          <a:xfrm flipH="1">
            <a:off x="3265542" y="2761585"/>
            <a:ext cx="188858" cy="1176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7EDA5FD0-D839-1749-84DE-660802E1A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9" y="3872156"/>
            <a:ext cx="4673811" cy="2846231"/>
          </a:xfrm>
          <a:prstGeom prst="rect">
            <a:avLst/>
          </a:prstGeom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8E5D967B-8B65-A740-894E-170DE9CBC551}"/>
              </a:ext>
            </a:extLst>
          </p:cNvPr>
          <p:cNvCxnSpPr>
            <a:cxnSpLocks/>
          </p:cNvCxnSpPr>
          <p:nvPr/>
        </p:nvCxnSpPr>
        <p:spPr>
          <a:xfrm>
            <a:off x="5078956" y="5139357"/>
            <a:ext cx="662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84EBCF1-514D-DF48-8016-D4B574593834}"/>
              </a:ext>
            </a:extLst>
          </p:cNvPr>
          <p:cNvGrpSpPr/>
          <p:nvPr/>
        </p:nvGrpSpPr>
        <p:grpSpPr>
          <a:xfrm>
            <a:off x="5841450" y="3872153"/>
            <a:ext cx="4737089" cy="2846234"/>
            <a:chOff x="5434604" y="3859456"/>
            <a:chExt cx="4737089" cy="284623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6698EF5-6C4A-8C41-B3C7-C14666AF1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4604" y="3859456"/>
              <a:ext cx="4737089" cy="2846234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E989C1A-2118-F849-8C8A-F4641CEF8FF4}"/>
                </a:ext>
              </a:extLst>
            </p:cNvPr>
            <p:cNvSpPr/>
            <p:nvPr/>
          </p:nvSpPr>
          <p:spPr>
            <a:xfrm>
              <a:off x="6647746" y="5422454"/>
              <a:ext cx="3399416" cy="8640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C385A6D-9842-1842-998C-B2A339D4F60B}"/>
                </a:ext>
              </a:extLst>
            </p:cNvPr>
            <p:cNvSpPr txBox="1"/>
            <p:nvPr/>
          </p:nvSpPr>
          <p:spPr>
            <a:xfrm>
              <a:off x="7345518" y="5422454"/>
              <a:ext cx="2701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</a:rPr>
                <a:t>Integration=d01v1*</a:t>
              </a:r>
              <a:r>
                <a:rPr kumimoji="1" lang="en-US" altLang="zh-CN" sz="1200" dirty="0" err="1">
                  <a:solidFill>
                    <a:srgbClr val="FF0000"/>
                  </a:solidFill>
                </a:rPr>
                <a:t>sampling_interval</a:t>
              </a:r>
              <a:endParaRPr kumimoji="1" lang="zh-CN" alt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61DED985-616E-6443-930F-330AD7A9CDAE}"/>
              </a:ext>
            </a:extLst>
          </p:cNvPr>
          <p:cNvSpPr txBox="1"/>
          <p:nvPr/>
        </p:nvSpPr>
        <p:spPr>
          <a:xfrm>
            <a:off x="11692128" y="89413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15</a:t>
            </a:r>
            <a:endParaRPr lang="en-CN" sz="14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3DA7748-07FD-8E4D-A3B9-5B004059AC36}"/>
              </a:ext>
            </a:extLst>
          </p:cNvPr>
          <p:cNvSpPr/>
          <p:nvPr/>
        </p:nvSpPr>
        <p:spPr>
          <a:xfrm>
            <a:off x="812800" y="2684458"/>
            <a:ext cx="4026898" cy="127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1A628CE-7C50-5E44-8BF7-911C6894305F}"/>
              </a:ext>
            </a:extLst>
          </p:cNvPr>
          <p:cNvSpPr txBox="1"/>
          <p:nvPr/>
        </p:nvSpPr>
        <p:spPr>
          <a:xfrm>
            <a:off x="0" y="15358"/>
            <a:ext cx="1195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p"/>
            </a:pPr>
            <a:r>
              <a:rPr lang="en" altLang="zh-CN" b="1" dirty="0">
                <a:latin typeface="Times" pitchFamily="2" charset="0"/>
              </a:rPr>
              <a:t>Reconstruction CLAWS data waveform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0623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F17844A4-4360-924C-BEB9-9B4DD3503129}"/>
              </a:ext>
            </a:extLst>
          </p:cNvPr>
          <p:cNvSpPr txBox="1"/>
          <p:nvPr/>
        </p:nvSpPr>
        <p:spPr>
          <a:xfrm>
            <a:off x="4966823" y="2040024"/>
            <a:ext cx="2033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deltGx</a:t>
            </a:r>
            <a:r>
              <a:rPr lang="en-US" altLang="zh-CN" sz="1400" dirty="0"/>
              <a:t>[1]= -0.02*Gx0; </a:t>
            </a:r>
          </a:p>
          <a:p>
            <a:r>
              <a:rPr lang="en-US" altLang="zh-CN" sz="1400" dirty="0" err="1"/>
              <a:t>deltGpx</a:t>
            </a:r>
            <a:r>
              <a:rPr lang="en-US" altLang="zh-CN" sz="1400" dirty="0"/>
              <a:t>[1]=-0.02*Gpx0;</a:t>
            </a:r>
            <a:endParaRPr lang="zh-CN" altLang="en-US" sz="1400" dirty="0"/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8BA23B4C-B7E8-394F-A4AE-0D358AF88A49}"/>
              </a:ext>
            </a:extLst>
          </p:cNvPr>
          <p:cNvCxnSpPr>
            <a:cxnSpLocks/>
          </p:cNvCxnSpPr>
          <p:nvPr/>
        </p:nvCxnSpPr>
        <p:spPr>
          <a:xfrm>
            <a:off x="5921830" y="1805721"/>
            <a:ext cx="0" cy="246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5078AE05-B6D2-EA42-8C3E-7478B801D943}"/>
              </a:ext>
            </a:extLst>
          </p:cNvPr>
          <p:cNvGrpSpPr/>
          <p:nvPr/>
        </p:nvGrpSpPr>
        <p:grpSpPr>
          <a:xfrm>
            <a:off x="4871000" y="1263905"/>
            <a:ext cx="2450000" cy="518373"/>
            <a:chOff x="4871000" y="1550479"/>
            <a:chExt cx="2450000" cy="518373"/>
          </a:xfrm>
        </p:grpSpPr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1902DB5A-A01D-9640-A41A-CB440D6BAC70}"/>
                </a:ext>
              </a:extLst>
            </p:cNvPr>
            <p:cNvSpPr txBox="1"/>
            <p:nvPr/>
          </p:nvSpPr>
          <p:spPr>
            <a:xfrm>
              <a:off x="4871000" y="1550479"/>
              <a:ext cx="245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Initial total center of gravity</a:t>
              </a:r>
              <a:endParaRPr kumimoji="1" lang="zh-CN" altLang="en-US" sz="1400" dirty="0"/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6F41D65-A3DD-0442-A41C-8AA3843A6E04}"/>
                </a:ext>
              </a:extLst>
            </p:cNvPr>
            <p:cNvSpPr txBox="1"/>
            <p:nvPr/>
          </p:nvSpPr>
          <p:spPr>
            <a:xfrm>
              <a:off x="5442553" y="1761075"/>
              <a:ext cx="1505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/>
                <a:t>Gx0; Gpx0</a:t>
              </a:r>
              <a:endParaRPr kumimoji="1" lang="zh-CN" altLang="en-US" sz="1400" dirty="0"/>
            </a:p>
          </p:txBody>
        </p:sp>
      </p:grpSp>
      <p:sp>
        <p:nvSpPr>
          <p:cNvPr id="108" name="文本框 107">
            <a:extLst>
              <a:ext uri="{FF2B5EF4-FFF2-40B4-BE49-F238E27FC236}">
                <a16:creationId xmlns:a16="http://schemas.microsoft.com/office/drawing/2014/main" id="{A45242A5-0F33-B944-B72E-16BBE50EFF5A}"/>
              </a:ext>
            </a:extLst>
          </p:cNvPr>
          <p:cNvSpPr txBox="1"/>
          <p:nvPr/>
        </p:nvSpPr>
        <p:spPr>
          <a:xfrm>
            <a:off x="5009631" y="5360913"/>
            <a:ext cx="2097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/>
              <a:t>total center of gravity </a:t>
            </a:r>
          </a:p>
          <a:p>
            <a:pPr algn="ctr"/>
            <a:r>
              <a:rPr kumimoji="1" lang="en-US" altLang="zh-CN" sz="1400" dirty="0"/>
              <a:t>Gx[n]; </a:t>
            </a:r>
            <a:r>
              <a:rPr kumimoji="1" lang="en-US" altLang="zh-CN" sz="1400" dirty="0" err="1"/>
              <a:t>Gpx</a:t>
            </a:r>
            <a:r>
              <a:rPr kumimoji="1" lang="en-US" altLang="zh-CN" sz="1400" dirty="0"/>
              <a:t>[n]</a:t>
            </a:r>
            <a:endParaRPr kumimoji="1" lang="zh-CN" altLang="en-US" sz="1400" dirty="0"/>
          </a:p>
        </p:txBody>
      </p:sp>
      <p:cxnSp>
        <p:nvCxnSpPr>
          <p:cNvPr id="110" name="直线箭头连接符 109">
            <a:extLst>
              <a:ext uri="{FF2B5EF4-FFF2-40B4-BE49-F238E27FC236}">
                <a16:creationId xmlns:a16="http://schemas.microsoft.com/office/drawing/2014/main" id="{F9068E6E-A025-AC45-95C0-C84B320DE5A5}"/>
              </a:ext>
            </a:extLst>
          </p:cNvPr>
          <p:cNvCxnSpPr>
            <a:cxnSpLocks/>
            <a:stCxn id="45" idx="3"/>
            <a:endCxn id="108" idx="1"/>
          </p:cNvCxnSpPr>
          <p:nvPr/>
        </p:nvCxnSpPr>
        <p:spPr>
          <a:xfrm flipV="1">
            <a:off x="2628446" y="5622523"/>
            <a:ext cx="2381185" cy="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线箭头连接符 111">
            <a:extLst>
              <a:ext uri="{FF2B5EF4-FFF2-40B4-BE49-F238E27FC236}">
                <a16:creationId xmlns:a16="http://schemas.microsoft.com/office/drawing/2014/main" id="{693ECAD6-E9D0-ED40-BA36-FA32C3BA221E}"/>
              </a:ext>
            </a:extLst>
          </p:cNvPr>
          <p:cNvCxnSpPr>
            <a:cxnSpLocks/>
            <a:endCxn id="108" idx="3"/>
          </p:cNvCxnSpPr>
          <p:nvPr/>
        </p:nvCxnSpPr>
        <p:spPr>
          <a:xfrm flipH="1" flipV="1">
            <a:off x="7107260" y="5622523"/>
            <a:ext cx="1563726" cy="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线箭头连接符 118">
            <a:extLst>
              <a:ext uri="{FF2B5EF4-FFF2-40B4-BE49-F238E27FC236}">
                <a16:creationId xmlns:a16="http://schemas.microsoft.com/office/drawing/2014/main" id="{96D4E8C3-674C-4441-A870-1145F3708516}"/>
              </a:ext>
            </a:extLst>
          </p:cNvPr>
          <p:cNvCxnSpPr>
            <a:cxnSpLocks/>
          </p:cNvCxnSpPr>
          <p:nvPr/>
        </p:nvCxnSpPr>
        <p:spPr>
          <a:xfrm flipH="1" flipV="1">
            <a:off x="5921830" y="4848435"/>
            <a:ext cx="9140" cy="437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文本框 128">
            <a:extLst>
              <a:ext uri="{FF2B5EF4-FFF2-40B4-BE49-F238E27FC236}">
                <a16:creationId xmlns:a16="http://schemas.microsoft.com/office/drawing/2014/main" id="{5BD107B6-2199-E949-B04D-C15A56AF1209}"/>
              </a:ext>
            </a:extLst>
          </p:cNvPr>
          <p:cNvSpPr txBox="1"/>
          <p:nvPr/>
        </p:nvSpPr>
        <p:spPr>
          <a:xfrm>
            <a:off x="4672867" y="3771031"/>
            <a:ext cx="2849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b="1" dirty="0">
                <a:solidFill>
                  <a:schemeClr val="accent5">
                    <a:lumMod val="75000"/>
                  </a:schemeClr>
                </a:solidFill>
              </a:rPr>
              <a:t>feedback kick calculated based on beam position from last turn:</a:t>
            </a:r>
          </a:p>
          <a:p>
            <a:pPr algn="ctr"/>
            <a:r>
              <a:rPr kumimoji="1" lang="en-US" altLang="zh-CN" sz="1400" dirty="0" err="1"/>
              <a:t>deltGx</a:t>
            </a:r>
            <a:r>
              <a:rPr kumimoji="1" lang="en-US" altLang="zh-CN" sz="1400" dirty="0"/>
              <a:t>[n+1]=</a:t>
            </a:r>
            <a:r>
              <a:rPr kumimoji="1" lang="en-US" altLang="zh-CN" sz="1400" dirty="0">
                <a:solidFill>
                  <a:schemeClr val="accent1"/>
                </a:solidFill>
              </a:rPr>
              <a:t>-0.02</a:t>
            </a:r>
            <a:r>
              <a:rPr kumimoji="1" lang="en-US" altLang="zh-CN" sz="1400" dirty="0"/>
              <a:t>*Gx[n];</a:t>
            </a:r>
          </a:p>
          <a:p>
            <a:pPr algn="ctr"/>
            <a:r>
              <a:rPr kumimoji="1" lang="en-US" altLang="zh-CN" sz="1400" dirty="0" err="1"/>
              <a:t>deltGpx</a:t>
            </a:r>
            <a:r>
              <a:rPr kumimoji="1" lang="en-US" altLang="zh-CN" sz="1400" dirty="0"/>
              <a:t>[n+1]=</a:t>
            </a:r>
            <a:r>
              <a:rPr kumimoji="1" lang="en-US" altLang="zh-CN" sz="1400" dirty="0">
                <a:solidFill>
                  <a:schemeClr val="accent1"/>
                </a:solidFill>
              </a:rPr>
              <a:t>-0.02</a:t>
            </a:r>
            <a:r>
              <a:rPr kumimoji="1" lang="en-US" altLang="zh-CN" sz="1400" dirty="0"/>
              <a:t>*</a:t>
            </a:r>
            <a:r>
              <a:rPr kumimoji="1" lang="en-US" altLang="zh-CN" sz="1400" dirty="0" err="1"/>
              <a:t>Gpx</a:t>
            </a:r>
            <a:r>
              <a:rPr kumimoji="1" lang="en-US" altLang="zh-CN" sz="1400" dirty="0"/>
              <a:t>[n];</a:t>
            </a:r>
            <a:endParaRPr kumimoji="1" lang="zh-CN" altLang="en-US" sz="1400" dirty="0"/>
          </a:p>
        </p:txBody>
      </p:sp>
      <p:cxnSp>
        <p:nvCxnSpPr>
          <p:cNvPr id="134" name="直线箭头连接符 133">
            <a:extLst>
              <a:ext uri="{FF2B5EF4-FFF2-40B4-BE49-F238E27FC236}">
                <a16:creationId xmlns:a16="http://schemas.microsoft.com/office/drawing/2014/main" id="{0C95DD92-DAA4-E24E-BB67-402FDF38BF94}"/>
              </a:ext>
            </a:extLst>
          </p:cNvPr>
          <p:cNvCxnSpPr>
            <a:cxnSpLocks/>
          </p:cNvCxnSpPr>
          <p:nvPr/>
        </p:nvCxnSpPr>
        <p:spPr>
          <a:xfrm flipV="1">
            <a:off x="5941813" y="2879331"/>
            <a:ext cx="0" cy="81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直线箭头连接符 135">
            <a:extLst>
              <a:ext uri="{FF2B5EF4-FFF2-40B4-BE49-F238E27FC236}">
                <a16:creationId xmlns:a16="http://schemas.microsoft.com/office/drawing/2014/main" id="{17BEF1E4-DB18-7846-A9B7-5F6AA5299FC8}"/>
              </a:ext>
            </a:extLst>
          </p:cNvPr>
          <p:cNvCxnSpPr>
            <a:cxnSpLocks/>
          </p:cNvCxnSpPr>
          <p:nvPr/>
        </p:nvCxnSpPr>
        <p:spPr>
          <a:xfrm flipH="1" flipV="1">
            <a:off x="4064028" y="2837742"/>
            <a:ext cx="1877785" cy="33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直线箭头连接符 142">
            <a:extLst>
              <a:ext uri="{FF2B5EF4-FFF2-40B4-BE49-F238E27FC236}">
                <a16:creationId xmlns:a16="http://schemas.microsoft.com/office/drawing/2014/main" id="{46A16554-B0BB-8B46-974F-B72C6B1E18BB}"/>
              </a:ext>
            </a:extLst>
          </p:cNvPr>
          <p:cNvCxnSpPr>
            <a:cxnSpLocks/>
          </p:cNvCxnSpPr>
          <p:nvPr/>
        </p:nvCxnSpPr>
        <p:spPr>
          <a:xfrm flipV="1">
            <a:off x="5917503" y="2856366"/>
            <a:ext cx="1516941" cy="16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4A65C2A4-527D-C448-B298-8C89284E191C}"/>
              </a:ext>
            </a:extLst>
          </p:cNvPr>
          <p:cNvSpPr txBox="1"/>
          <p:nvPr/>
        </p:nvSpPr>
        <p:spPr>
          <a:xfrm>
            <a:off x="309671" y="6124047"/>
            <a:ext cx="11204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 the injection beam and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at the same time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turn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turn, calculate the center of gravity of injected and stored beam,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feedback kick,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update the horizontal coordinates of the particles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by turn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DC37603E-783A-AA49-A8C2-3AA4C12C4A17}"/>
              </a:ext>
            </a:extLst>
          </p:cNvPr>
          <p:cNvGrpSpPr/>
          <p:nvPr/>
        </p:nvGrpSpPr>
        <p:grpSpPr>
          <a:xfrm>
            <a:off x="124506" y="80890"/>
            <a:ext cx="4724916" cy="5803243"/>
            <a:chOff x="124506" y="80890"/>
            <a:chExt cx="4724916" cy="5803243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8B384B4F-150A-E24E-8901-651C0E3527CC}"/>
                </a:ext>
              </a:extLst>
            </p:cNvPr>
            <p:cNvGrpSpPr/>
            <p:nvPr/>
          </p:nvGrpSpPr>
          <p:grpSpPr>
            <a:xfrm>
              <a:off x="630859" y="80890"/>
              <a:ext cx="3433169" cy="2470517"/>
              <a:chOff x="328801" y="68792"/>
              <a:chExt cx="3433169" cy="2470517"/>
            </a:xfrm>
          </p:grpSpPr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3321214-DEDD-E547-A341-48227AD153FC}"/>
                  </a:ext>
                </a:extLst>
              </p:cNvPr>
              <p:cNvSpPr txBox="1"/>
              <p:nvPr/>
            </p:nvSpPr>
            <p:spPr>
              <a:xfrm>
                <a:off x="660212" y="670333"/>
                <a:ext cx="26946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0" dirty="0">
                    <a:effectLst/>
                  </a:rPr>
                  <a:t>her-initial-particles_1.dat</a:t>
                </a:r>
                <a:r>
                  <a:rPr lang="en-US" altLang="zh-CN" sz="1400" dirty="0"/>
                  <a:t>(</a:t>
                </a:r>
                <a:r>
                  <a:rPr kumimoji="1" lang="en-US" altLang="zh-CN" sz="1400" dirty="0"/>
                  <a:t>9972) </a:t>
                </a:r>
                <a:endParaRPr kumimoji="1" lang="zh-CN" altLang="en-US" sz="1400" dirty="0"/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B51CA89-FBEA-F642-B75C-0B37A3EE0C4E}"/>
                  </a:ext>
                </a:extLst>
              </p:cNvPr>
              <p:cNvSpPr txBox="1"/>
              <p:nvPr/>
            </p:nvSpPr>
            <p:spPr>
              <a:xfrm>
                <a:off x="328801" y="1597484"/>
                <a:ext cx="34331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/>
                  <a:t>Initial gravity center of x, px : Gxi0, Ggxi0</a:t>
                </a:r>
                <a:endParaRPr kumimoji="1" lang="zh-CN" altLang="en-US" sz="1400" dirty="0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F4BAEAC-8B97-F944-8D16-1DCBAE562999}"/>
                  </a:ext>
                </a:extLst>
              </p:cNvPr>
              <p:cNvSpPr txBox="1"/>
              <p:nvPr/>
            </p:nvSpPr>
            <p:spPr>
              <a:xfrm>
                <a:off x="619495" y="1149097"/>
                <a:ext cx="281835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/>
                  <a:t>beamI0={1,{</a:t>
                </a:r>
                <a:r>
                  <a:rPr lang="en-US" altLang="zh-CN" sz="1400" dirty="0" err="1"/>
                  <a:t>xi,pxi,yi,pyi,zi,deli,flgi</a:t>
                </a:r>
                <a:r>
                  <a:rPr lang="en-US" altLang="zh-CN" sz="1400" dirty="0"/>
                  <a:t>}};</a:t>
                </a:r>
                <a:endParaRPr lang="zh-CN" altLang="en-US" sz="1400" dirty="0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EC4C43A-9D8F-A84E-9944-C2C12F507136}"/>
                  </a:ext>
                </a:extLst>
              </p:cNvPr>
              <p:cNvSpPr txBox="1"/>
              <p:nvPr/>
            </p:nvSpPr>
            <p:spPr>
              <a:xfrm>
                <a:off x="1148727" y="68792"/>
                <a:ext cx="17724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/>
                  <a:t>Injected beam</a:t>
                </a:r>
              </a:p>
            </p:txBody>
          </p:sp>
          <p:cxnSp>
            <p:nvCxnSpPr>
              <p:cNvPr id="27" name="直线箭头连接符 26">
                <a:extLst>
                  <a:ext uri="{FF2B5EF4-FFF2-40B4-BE49-F238E27FC236}">
                    <a16:creationId xmlns:a16="http://schemas.microsoft.com/office/drawing/2014/main" id="{1F971B38-8999-424D-90DE-9937E213818F}"/>
                  </a:ext>
                </a:extLst>
              </p:cNvPr>
              <p:cNvCxnSpPr>
                <a:stCxn id="25" idx="2"/>
              </p:cNvCxnSpPr>
              <p:nvPr/>
            </p:nvCxnSpPr>
            <p:spPr>
              <a:xfrm flipH="1">
                <a:off x="2034943" y="438124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线箭头连接符 27">
                <a:extLst>
                  <a:ext uri="{FF2B5EF4-FFF2-40B4-BE49-F238E27FC236}">
                    <a16:creationId xmlns:a16="http://schemas.microsoft.com/office/drawing/2014/main" id="{398DC4FF-6F4B-AD44-AE6C-B0A41E7F708D}"/>
                  </a:ext>
                </a:extLst>
              </p:cNvPr>
              <p:cNvCxnSpPr/>
              <p:nvPr/>
            </p:nvCxnSpPr>
            <p:spPr>
              <a:xfrm flipH="1">
                <a:off x="2034943" y="961209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箭头连接符 30">
                <a:extLst>
                  <a:ext uri="{FF2B5EF4-FFF2-40B4-BE49-F238E27FC236}">
                    <a16:creationId xmlns:a16="http://schemas.microsoft.com/office/drawing/2014/main" id="{90F9CD71-7CDA-654D-925B-728CE5448B8B}"/>
                  </a:ext>
                </a:extLst>
              </p:cNvPr>
              <p:cNvCxnSpPr/>
              <p:nvPr/>
            </p:nvCxnSpPr>
            <p:spPr>
              <a:xfrm flipH="1">
                <a:off x="2034943" y="1464970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线箭头连接符 32">
                <a:extLst>
                  <a:ext uri="{FF2B5EF4-FFF2-40B4-BE49-F238E27FC236}">
                    <a16:creationId xmlns:a16="http://schemas.microsoft.com/office/drawing/2014/main" id="{FF833035-3243-F749-84C3-3CDA8F3007CB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>
                <a:off x="2045386" y="1905261"/>
                <a:ext cx="0" cy="6340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EC2E175-742F-1E48-87C3-F50FE25AE55A}"/>
                  </a:ext>
                </a:extLst>
              </p:cNvPr>
              <p:cNvSpPr txBox="1"/>
              <p:nvPr/>
            </p:nvSpPr>
            <p:spPr>
              <a:xfrm>
                <a:off x="2028673" y="2146635"/>
                <a:ext cx="926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start loop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BEBE9BFA-E75A-824D-BB5B-AA3752566BF2}"/>
                </a:ext>
              </a:extLst>
            </p:cNvPr>
            <p:cNvGrpSpPr/>
            <p:nvPr/>
          </p:nvGrpSpPr>
          <p:grpSpPr>
            <a:xfrm>
              <a:off x="124506" y="2711867"/>
              <a:ext cx="4633052" cy="3172266"/>
              <a:chOff x="690505" y="2744444"/>
              <a:chExt cx="4633052" cy="2859015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D78645E-EFEA-6246-856E-A43387D2C423}"/>
                  </a:ext>
                </a:extLst>
              </p:cNvPr>
              <p:cNvSpPr txBox="1"/>
              <p:nvPr/>
            </p:nvSpPr>
            <p:spPr>
              <a:xfrm>
                <a:off x="713990" y="2745103"/>
                <a:ext cx="4178450" cy="277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beamItrack[n]=TrackParticles[beamI[n</a:t>
                </a:r>
                <a:r>
                  <a:rPr lang="en-US" altLang="zh-CN" sz="1400" dirty="0"/>
                  <a:t>-1</a:t>
                </a:r>
                <a:r>
                  <a:rPr lang="zh-CN" altLang="en-US" sz="1400" dirty="0"/>
                  <a:t>],start,1];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FC19EAF-02DD-964F-AD03-4A8142A664D8}"/>
                  </a:ext>
                </a:extLst>
              </p:cNvPr>
              <p:cNvSpPr txBox="1"/>
              <p:nvPr/>
            </p:nvSpPr>
            <p:spPr>
              <a:xfrm>
                <a:off x="1919606" y="3379460"/>
                <a:ext cx="1136740" cy="277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beamI[n]</a:t>
                </a: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7A3A4396-1EC0-3040-8D90-9C2FBF5B1DAF}"/>
                  </a:ext>
                </a:extLst>
              </p:cNvPr>
              <p:cNvSpPr txBox="1"/>
              <p:nvPr/>
            </p:nvSpPr>
            <p:spPr>
              <a:xfrm>
                <a:off x="1354517" y="4033345"/>
                <a:ext cx="2627867" cy="471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beamI[n][2,1]+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deltGx[n]</a:t>
                </a:r>
                <a:r>
                  <a:rPr lang="en-US" altLang="zh-CN" sz="1400" dirty="0"/>
                  <a:t>;</a:t>
                </a:r>
                <a:r>
                  <a:rPr lang="zh-CN" altLang="en-US" sz="1400" dirty="0"/>
                  <a:t> </a:t>
                </a:r>
                <a:endParaRPr lang="en-US" altLang="zh-CN" sz="1400" dirty="0"/>
              </a:p>
              <a:p>
                <a:r>
                  <a:rPr lang="zh-CN" altLang="en-US" sz="1400" dirty="0"/>
                  <a:t>beamI[n][2,2]+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deltGpx[n]</a:t>
                </a:r>
              </a:p>
            </p:txBody>
          </p:sp>
          <p:cxnSp>
            <p:nvCxnSpPr>
              <p:cNvPr id="34" name="直线箭头连接符 33">
                <a:extLst>
                  <a:ext uri="{FF2B5EF4-FFF2-40B4-BE49-F238E27FC236}">
                    <a16:creationId xmlns:a16="http://schemas.microsoft.com/office/drawing/2014/main" id="{C39587D2-BBB3-D74F-AE10-144D3FE4D96A}"/>
                  </a:ext>
                </a:extLst>
              </p:cNvPr>
              <p:cNvCxnSpPr/>
              <p:nvPr/>
            </p:nvCxnSpPr>
            <p:spPr>
              <a:xfrm flipH="1">
                <a:off x="2464489" y="3080276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箭头连接符 34">
                <a:extLst>
                  <a:ext uri="{FF2B5EF4-FFF2-40B4-BE49-F238E27FC236}">
                    <a16:creationId xmlns:a16="http://schemas.microsoft.com/office/drawing/2014/main" id="{4463249D-E380-DC4C-A62F-C6AE72097D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4488" y="3699504"/>
                <a:ext cx="1" cy="3338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8F22160-3C5D-5D4A-A9FB-C80E47D88D03}"/>
                  </a:ext>
                </a:extLst>
              </p:cNvPr>
              <p:cNvSpPr txBox="1"/>
              <p:nvPr/>
            </p:nvSpPr>
            <p:spPr>
              <a:xfrm>
                <a:off x="2487975" y="3682546"/>
                <a:ext cx="23423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add feedback 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5826CABB-2C61-A14A-B590-8B39E39AD0D6}"/>
                  </a:ext>
                </a:extLst>
              </p:cNvPr>
              <p:cNvSpPr txBox="1"/>
              <p:nvPr/>
            </p:nvSpPr>
            <p:spPr>
              <a:xfrm>
                <a:off x="2464488" y="3035135"/>
                <a:ext cx="19930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remove lost particles</a:t>
                </a:r>
                <a:endParaRPr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7A39051D-186F-8244-A4BB-6EA5330D2B0A}"/>
                  </a:ext>
                </a:extLst>
              </p:cNvPr>
              <p:cNvSpPr txBox="1"/>
              <p:nvPr/>
            </p:nvSpPr>
            <p:spPr>
              <a:xfrm>
                <a:off x="1939569" y="5230541"/>
                <a:ext cx="1254876" cy="277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Gxi[n]</a:t>
                </a:r>
                <a:r>
                  <a:rPr lang="en-US" altLang="zh-CN" sz="1400" dirty="0"/>
                  <a:t>; </a:t>
                </a:r>
                <a:r>
                  <a:rPr lang="en-US" altLang="zh-CN" sz="1400" dirty="0" err="1"/>
                  <a:t>Gpxi</a:t>
                </a:r>
                <a:r>
                  <a:rPr lang="en-US" altLang="zh-CN" sz="1400" dirty="0"/>
                  <a:t>[n] </a:t>
                </a:r>
                <a:r>
                  <a:rPr lang="zh-CN" altLang="en-US" sz="1400" dirty="0"/>
                  <a:t> </a:t>
                </a: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B09C2B9-0105-0348-80AA-5760060BC086}"/>
                  </a:ext>
                </a:extLst>
              </p:cNvPr>
              <p:cNvSpPr/>
              <p:nvPr/>
            </p:nvSpPr>
            <p:spPr>
              <a:xfrm>
                <a:off x="690505" y="2744444"/>
                <a:ext cx="4633052" cy="28590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52" name="直线箭头连接符 51">
                <a:extLst>
                  <a:ext uri="{FF2B5EF4-FFF2-40B4-BE49-F238E27FC236}">
                    <a16:creationId xmlns:a16="http://schemas.microsoft.com/office/drawing/2014/main" id="{5C768A32-611F-3648-BD7F-8EE6B9BD24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536" y="4881294"/>
                <a:ext cx="215204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线箭头连接符 52">
                <a:extLst>
                  <a:ext uri="{FF2B5EF4-FFF2-40B4-BE49-F238E27FC236}">
                    <a16:creationId xmlns:a16="http://schemas.microsoft.com/office/drawing/2014/main" id="{8C908E7E-2B75-0346-BA90-504A04BC6F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7998" y="2923141"/>
                <a:ext cx="0" cy="19581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线箭头连接符 56">
                <a:extLst>
                  <a:ext uri="{FF2B5EF4-FFF2-40B4-BE49-F238E27FC236}">
                    <a16:creationId xmlns:a16="http://schemas.microsoft.com/office/drawing/2014/main" id="{E7E8BE43-137F-2045-92DE-88330D47E5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30027" y="2946345"/>
                <a:ext cx="4741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直线箭头连接符 69">
              <a:extLst>
                <a:ext uri="{FF2B5EF4-FFF2-40B4-BE49-F238E27FC236}">
                  <a16:creationId xmlns:a16="http://schemas.microsoft.com/office/drawing/2014/main" id="{EAAF05EB-8E6D-7145-B65A-1E10798AA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1512" y="1720414"/>
              <a:ext cx="957910" cy="966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011FF6F5-F2FB-C04B-BE02-85353C5CA64F}"/>
                </a:ext>
              </a:extLst>
            </p:cNvPr>
            <p:cNvSpPr txBox="1"/>
            <p:nvPr/>
          </p:nvSpPr>
          <p:spPr>
            <a:xfrm>
              <a:off x="1391228" y="4922102"/>
              <a:ext cx="11306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/>
                <a:t>beamI[n]</a:t>
              </a:r>
            </a:p>
          </p:txBody>
        </p:sp>
        <p:cxnSp>
          <p:nvCxnSpPr>
            <p:cNvPr id="77" name="直线箭头连接符 76">
              <a:extLst>
                <a:ext uri="{FF2B5EF4-FFF2-40B4-BE49-F238E27FC236}">
                  <a16:creationId xmlns:a16="http://schemas.microsoft.com/office/drawing/2014/main" id="{1538B941-DDA4-1E45-8B3B-7D90F0E0EE05}"/>
                </a:ext>
              </a:extLst>
            </p:cNvPr>
            <p:cNvCxnSpPr>
              <a:cxnSpLocks/>
            </p:cNvCxnSpPr>
            <p:nvPr/>
          </p:nvCxnSpPr>
          <p:spPr>
            <a:xfrm>
              <a:off x="1890682" y="4667401"/>
              <a:ext cx="0" cy="284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线箭头连接符 79">
              <a:extLst>
                <a:ext uri="{FF2B5EF4-FFF2-40B4-BE49-F238E27FC236}">
                  <a16:creationId xmlns:a16="http://schemas.microsoft.com/office/drawing/2014/main" id="{75BF0D98-AF29-D240-AC61-EA4CA561575A}"/>
                </a:ext>
              </a:extLst>
            </p:cNvPr>
            <p:cNvCxnSpPr>
              <a:cxnSpLocks/>
            </p:cNvCxnSpPr>
            <p:nvPr/>
          </p:nvCxnSpPr>
          <p:spPr>
            <a:xfrm>
              <a:off x="1871632" y="5185561"/>
              <a:ext cx="0" cy="284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B75E5256-9EDE-8147-A8C7-2980860AFC97}"/>
              </a:ext>
            </a:extLst>
          </p:cNvPr>
          <p:cNvGrpSpPr/>
          <p:nvPr/>
        </p:nvGrpSpPr>
        <p:grpSpPr>
          <a:xfrm>
            <a:off x="7229309" y="101275"/>
            <a:ext cx="5194553" cy="5781137"/>
            <a:chOff x="7229309" y="101275"/>
            <a:chExt cx="5194553" cy="5781137"/>
          </a:xfrm>
        </p:grpSpPr>
        <p:cxnSp>
          <p:nvCxnSpPr>
            <p:cNvPr id="75" name="直线箭头连接符 74">
              <a:extLst>
                <a:ext uri="{FF2B5EF4-FFF2-40B4-BE49-F238E27FC236}">
                  <a16:creationId xmlns:a16="http://schemas.microsoft.com/office/drawing/2014/main" id="{052FDE4B-D9E6-6946-9747-F01E01D95D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9309" y="1685808"/>
              <a:ext cx="725888" cy="192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7EC68728-CC13-F84D-A74A-163598CABD94}"/>
                </a:ext>
              </a:extLst>
            </p:cNvPr>
            <p:cNvGrpSpPr/>
            <p:nvPr/>
          </p:nvGrpSpPr>
          <p:grpSpPr>
            <a:xfrm>
              <a:off x="7482302" y="2748867"/>
              <a:ext cx="4639859" cy="3133545"/>
              <a:chOff x="713990" y="2744444"/>
              <a:chExt cx="4639859" cy="3133545"/>
            </a:xfrm>
          </p:grpSpPr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46F9303C-BDCB-6E41-8CBD-7756EA499A52}"/>
                  </a:ext>
                </a:extLst>
              </p:cNvPr>
              <p:cNvSpPr txBox="1"/>
              <p:nvPr/>
            </p:nvSpPr>
            <p:spPr>
              <a:xfrm>
                <a:off x="713990" y="2745103"/>
                <a:ext cx="412736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track[n]=TrackParticles[beam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</a:t>
                </a:r>
                <a:r>
                  <a:rPr lang="en-US" altLang="zh-CN" sz="1400" dirty="0"/>
                  <a:t>-1</a:t>
                </a:r>
                <a:r>
                  <a:rPr lang="zh-CN" altLang="en-US" sz="1400" dirty="0"/>
                  <a:t>],start,1];</a:t>
                </a: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E1FCF925-E0F7-E445-955A-A3B0FB69A9AB}"/>
                  </a:ext>
                </a:extLst>
              </p:cNvPr>
              <p:cNvSpPr txBox="1"/>
              <p:nvPr/>
            </p:nvSpPr>
            <p:spPr>
              <a:xfrm>
                <a:off x="1919606" y="3379460"/>
                <a:ext cx="113674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</a:t>
                </a:r>
              </a:p>
            </p:txBody>
          </p:sp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BEAAFD47-4E7B-5C4A-B115-89E7CE60A611}"/>
                  </a:ext>
                </a:extLst>
              </p:cNvPr>
              <p:cNvSpPr txBox="1"/>
              <p:nvPr/>
            </p:nvSpPr>
            <p:spPr>
              <a:xfrm>
                <a:off x="1444697" y="4004778"/>
                <a:ext cx="263045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[n][2,1]+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deltGx[n]</a:t>
                </a:r>
                <a:r>
                  <a:rPr lang="en-US" altLang="zh-CN" sz="1400" dirty="0"/>
                  <a:t>;</a:t>
                </a:r>
                <a:r>
                  <a:rPr lang="zh-CN" altLang="en-US" sz="1400" dirty="0"/>
                  <a:t> beam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[n][2,2]+</a:t>
                </a:r>
                <a:r>
                  <a:rPr lang="zh-CN" altLang="en-US" sz="1400" dirty="0">
                    <a:solidFill>
                      <a:schemeClr val="accent1"/>
                    </a:solidFill>
                  </a:rPr>
                  <a:t>deltGpx[n]</a:t>
                </a:r>
              </a:p>
            </p:txBody>
          </p:sp>
          <p:cxnSp>
            <p:nvCxnSpPr>
              <p:cNvPr id="87" name="直线箭头连接符 86">
                <a:extLst>
                  <a:ext uri="{FF2B5EF4-FFF2-40B4-BE49-F238E27FC236}">
                    <a16:creationId xmlns:a16="http://schemas.microsoft.com/office/drawing/2014/main" id="{AE3EBC02-B747-864A-AB49-0D5440376558}"/>
                  </a:ext>
                </a:extLst>
              </p:cNvPr>
              <p:cNvCxnSpPr/>
              <p:nvPr/>
            </p:nvCxnSpPr>
            <p:spPr>
              <a:xfrm flipH="1">
                <a:off x="2464489" y="3080276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线箭头连接符 87">
                <a:extLst>
                  <a:ext uri="{FF2B5EF4-FFF2-40B4-BE49-F238E27FC236}">
                    <a16:creationId xmlns:a16="http://schemas.microsoft.com/office/drawing/2014/main" id="{397DCE54-2E97-394C-9994-74280416E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4488" y="3699504"/>
                <a:ext cx="1" cy="3338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7742029C-8966-834A-8FB5-C7C8CAF530D2}"/>
                  </a:ext>
                </a:extLst>
              </p:cNvPr>
              <p:cNvSpPr txBox="1"/>
              <p:nvPr/>
            </p:nvSpPr>
            <p:spPr>
              <a:xfrm>
                <a:off x="2599184" y="3693390"/>
                <a:ext cx="13027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add feedback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BD10AFDF-75FD-FB42-BB00-19E21CAE357F}"/>
                  </a:ext>
                </a:extLst>
              </p:cNvPr>
              <p:cNvSpPr txBox="1"/>
              <p:nvPr/>
            </p:nvSpPr>
            <p:spPr>
              <a:xfrm>
                <a:off x="2514066" y="3033412"/>
                <a:ext cx="212316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Remove lost particles </a:t>
                </a:r>
                <a:endParaRPr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91" name="直线箭头连接符 90">
                <a:extLst>
                  <a:ext uri="{FF2B5EF4-FFF2-40B4-BE49-F238E27FC236}">
                    <a16:creationId xmlns:a16="http://schemas.microsoft.com/office/drawing/2014/main" id="{1F9CCDF2-24F5-C541-89A3-85CD6E7D8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0282" y="4531609"/>
                <a:ext cx="1" cy="3338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92547131-AA24-3F41-8F54-608DC3ECE07B}"/>
                  </a:ext>
                </a:extLst>
              </p:cNvPr>
              <p:cNvSpPr txBox="1"/>
              <p:nvPr/>
            </p:nvSpPr>
            <p:spPr>
              <a:xfrm>
                <a:off x="1894655" y="5440992"/>
                <a:ext cx="132283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Gx</a:t>
                </a:r>
                <a:r>
                  <a:rPr lang="en-US" altLang="zh-CN" sz="1400" dirty="0"/>
                  <a:t>r</a:t>
                </a:r>
                <a:r>
                  <a:rPr lang="zh-CN" altLang="en-US" sz="1400" dirty="0"/>
                  <a:t>[n]</a:t>
                </a:r>
                <a:r>
                  <a:rPr lang="en-US" altLang="zh-CN" sz="1400" dirty="0"/>
                  <a:t>; </a:t>
                </a:r>
                <a:r>
                  <a:rPr lang="en-US" altLang="zh-CN" sz="1400" dirty="0" err="1"/>
                  <a:t>Gpxr</a:t>
                </a:r>
                <a:r>
                  <a:rPr lang="en-US" altLang="zh-CN" sz="1400" dirty="0"/>
                  <a:t>[n] </a:t>
                </a:r>
                <a:r>
                  <a:rPr lang="zh-CN" altLang="en-US" sz="1400" dirty="0"/>
                  <a:t> </a:t>
                </a:r>
              </a:p>
            </p:txBody>
          </p:sp>
          <p:sp>
            <p:nvSpPr>
              <p:cNvPr id="94" name="矩形 93">
                <a:extLst>
                  <a:ext uri="{FF2B5EF4-FFF2-40B4-BE49-F238E27FC236}">
                    <a16:creationId xmlns:a16="http://schemas.microsoft.com/office/drawing/2014/main" id="{EEAFE47D-C117-2C4B-A276-58BFF68EEEED}"/>
                  </a:ext>
                </a:extLst>
              </p:cNvPr>
              <p:cNvSpPr/>
              <p:nvPr/>
            </p:nvSpPr>
            <p:spPr>
              <a:xfrm>
                <a:off x="744283" y="2744444"/>
                <a:ext cx="4609566" cy="31335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95" name="直线箭头连接符 94">
                <a:extLst>
                  <a:ext uri="{FF2B5EF4-FFF2-40B4-BE49-F238E27FC236}">
                    <a16:creationId xmlns:a16="http://schemas.microsoft.com/office/drawing/2014/main" id="{B5878639-A89A-124F-9FFF-3DFE4BD73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17485" y="4981339"/>
                <a:ext cx="197468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线箭头连接符 95">
                <a:extLst>
                  <a:ext uri="{FF2B5EF4-FFF2-40B4-BE49-F238E27FC236}">
                    <a16:creationId xmlns:a16="http://schemas.microsoft.com/office/drawing/2014/main" id="{96AAB76D-9888-4E48-A212-F60CE4A3C7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9083" y="2920913"/>
                <a:ext cx="0" cy="20604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线箭头连接符 96">
                <a:extLst>
                  <a:ext uri="{FF2B5EF4-FFF2-40B4-BE49-F238E27FC236}">
                    <a16:creationId xmlns:a16="http://schemas.microsoft.com/office/drawing/2014/main" id="{ABC43418-8CC8-BB42-91A9-67838C8D1A4C}"/>
                  </a:ext>
                </a:extLst>
              </p:cNvPr>
              <p:cNvCxnSpPr>
                <a:cxnSpLocks/>
                <a:endCxn id="84" idx="3"/>
              </p:cNvCxnSpPr>
              <p:nvPr/>
            </p:nvCxnSpPr>
            <p:spPr>
              <a:xfrm flipH="1" flipV="1">
                <a:off x="4841355" y="2898992"/>
                <a:ext cx="387728" cy="127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EE090D8C-C6A9-2B4B-AB85-E942F5F3C7C6}"/>
                </a:ext>
              </a:extLst>
            </p:cNvPr>
            <p:cNvGrpSpPr/>
            <p:nvPr/>
          </p:nvGrpSpPr>
          <p:grpSpPr>
            <a:xfrm>
              <a:off x="8014703" y="101275"/>
              <a:ext cx="4409159" cy="2528610"/>
              <a:chOff x="7454040" y="-48"/>
              <a:chExt cx="4409159" cy="2528610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B8E5F78-FF63-F742-8281-B9320CEC86E1}"/>
                  </a:ext>
                </a:extLst>
              </p:cNvPr>
              <p:cNvSpPr txBox="1"/>
              <p:nvPr/>
            </p:nvSpPr>
            <p:spPr>
              <a:xfrm>
                <a:off x="7994744" y="629826"/>
                <a:ext cx="38684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 err="1"/>
                  <a:t>Gaussion</a:t>
                </a:r>
                <a:r>
                  <a:rPr kumimoji="1" lang="en-US" altLang="zh-CN" sz="1400" dirty="0"/>
                  <a:t> distribution(9972*2) </a:t>
                </a:r>
                <a:endParaRPr kumimoji="1" lang="zh-CN" altLang="en-US" sz="1400" dirty="0"/>
              </a:p>
            </p:txBody>
          </p: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7B55CBF-9018-754E-8D84-080559FB207C}"/>
                  </a:ext>
                </a:extLst>
              </p:cNvPr>
              <p:cNvSpPr txBox="1"/>
              <p:nvPr/>
            </p:nvSpPr>
            <p:spPr>
              <a:xfrm>
                <a:off x="7454040" y="1613159"/>
                <a:ext cx="35949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/>
                  <a:t>Initial gravity center of  x, px : Gxr0, Ggxr0</a:t>
                </a:r>
                <a:endParaRPr kumimoji="1" lang="zh-CN" altLang="en-US" sz="1400" dirty="0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C76624E-859F-C448-9489-4A8C3396D3D5}"/>
                  </a:ext>
                </a:extLst>
              </p:cNvPr>
              <p:cNvSpPr txBox="1"/>
              <p:nvPr/>
            </p:nvSpPr>
            <p:spPr>
              <a:xfrm>
                <a:off x="7680551" y="1108589"/>
                <a:ext cx="314194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/>
                  <a:t>beamR0={1,{xs,pxs,ys,pys,zs,dels,flgs}};</a:t>
                </a: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7E17A20-C010-E241-9169-97CA51A8E0B4}"/>
                  </a:ext>
                </a:extLst>
              </p:cNvPr>
              <p:cNvSpPr txBox="1"/>
              <p:nvPr/>
            </p:nvSpPr>
            <p:spPr>
              <a:xfrm>
                <a:off x="8371571" y="-48"/>
                <a:ext cx="21231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800" b="1" dirty="0"/>
                  <a:t>stored beam</a:t>
                </a:r>
              </a:p>
            </p:txBody>
          </p:sp>
          <p:cxnSp>
            <p:nvCxnSpPr>
              <p:cNvPr id="62" name="直线箭头连接符 61">
                <a:extLst>
                  <a:ext uri="{FF2B5EF4-FFF2-40B4-BE49-F238E27FC236}">
                    <a16:creationId xmlns:a16="http://schemas.microsoft.com/office/drawing/2014/main" id="{32EE8BC9-A00E-C641-9D5D-C72B6E90D17E}"/>
                  </a:ext>
                </a:extLst>
              </p:cNvPr>
              <p:cNvCxnSpPr/>
              <p:nvPr/>
            </p:nvCxnSpPr>
            <p:spPr>
              <a:xfrm flipH="1">
                <a:off x="9059457" y="387215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箭头连接符 62">
                <a:extLst>
                  <a:ext uri="{FF2B5EF4-FFF2-40B4-BE49-F238E27FC236}">
                    <a16:creationId xmlns:a16="http://schemas.microsoft.com/office/drawing/2014/main" id="{03FE9EF8-FDB1-FC49-8D09-FC2F1F8A7EFA}"/>
                  </a:ext>
                </a:extLst>
              </p:cNvPr>
              <p:cNvCxnSpPr/>
              <p:nvPr/>
            </p:nvCxnSpPr>
            <p:spPr>
              <a:xfrm flipH="1">
                <a:off x="9059456" y="920702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箭头连接符 63">
                <a:extLst>
                  <a:ext uri="{FF2B5EF4-FFF2-40B4-BE49-F238E27FC236}">
                    <a16:creationId xmlns:a16="http://schemas.microsoft.com/office/drawing/2014/main" id="{2E6AC640-BEB4-1B44-8F7B-FD757776A425}"/>
                  </a:ext>
                </a:extLst>
              </p:cNvPr>
              <p:cNvCxnSpPr/>
              <p:nvPr/>
            </p:nvCxnSpPr>
            <p:spPr>
              <a:xfrm flipH="1">
                <a:off x="9059456" y="1448214"/>
                <a:ext cx="1" cy="2128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箭头连接符 64">
                <a:extLst>
                  <a:ext uri="{FF2B5EF4-FFF2-40B4-BE49-F238E27FC236}">
                    <a16:creationId xmlns:a16="http://schemas.microsoft.com/office/drawing/2014/main" id="{3A8FA67D-E03D-8C42-BF5F-3D27AC897A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9456" y="1951219"/>
                <a:ext cx="3" cy="5773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60A22FC6-9C54-D048-8DEA-A616DB7765E0}"/>
                  </a:ext>
                </a:extLst>
              </p:cNvPr>
              <p:cNvSpPr txBox="1"/>
              <p:nvPr/>
            </p:nvSpPr>
            <p:spPr>
              <a:xfrm>
                <a:off x="9098032" y="2146635"/>
                <a:ext cx="926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chemeClr val="accent6">
                        <a:lumMod val="50000"/>
                      </a:schemeClr>
                    </a:solidFill>
                  </a:rPr>
                  <a:t>start loop</a:t>
                </a:r>
                <a:endParaRPr kumimoji="1" lang="zh-CN" altLang="en-US" sz="1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98" name="直线箭头连接符 97">
              <a:extLst>
                <a:ext uri="{FF2B5EF4-FFF2-40B4-BE49-F238E27FC236}">
                  <a16:creationId xmlns:a16="http://schemas.microsoft.com/office/drawing/2014/main" id="{FD533B21-352D-CB48-9EE1-3E00680B8DF7}"/>
                </a:ext>
              </a:extLst>
            </p:cNvPr>
            <p:cNvCxnSpPr>
              <a:cxnSpLocks/>
            </p:cNvCxnSpPr>
            <p:nvPr/>
          </p:nvCxnSpPr>
          <p:spPr>
            <a:xfrm>
              <a:off x="9210318" y="5119113"/>
              <a:ext cx="1" cy="333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1D906125-3CF0-C74C-A816-A88E42C140A3}"/>
                </a:ext>
              </a:extLst>
            </p:cNvPr>
            <p:cNvSpPr txBox="1"/>
            <p:nvPr/>
          </p:nvSpPr>
          <p:spPr>
            <a:xfrm>
              <a:off x="8863120" y="4823649"/>
              <a:ext cx="11306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/>
                <a:t>beam</a:t>
              </a:r>
              <a:r>
                <a:rPr lang="en-US" altLang="zh-CN" sz="1400" dirty="0"/>
                <a:t>R</a:t>
              </a:r>
              <a:r>
                <a:rPr lang="zh-CN" altLang="en-US" sz="1400" dirty="0"/>
                <a:t>[n]</a:t>
              </a:r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9F95B4C1-FF69-B74B-B85D-6B808E1BA3CB}"/>
              </a:ext>
            </a:extLst>
          </p:cNvPr>
          <p:cNvSpPr txBox="1"/>
          <p:nvPr/>
        </p:nvSpPr>
        <p:spPr>
          <a:xfrm>
            <a:off x="5094826" y="3209710"/>
            <a:ext cx="2293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b="1" dirty="0">
                <a:solidFill>
                  <a:srgbClr val="FF0000"/>
                </a:solidFill>
              </a:rPr>
              <a:t>applied in the next turn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07" name="直线箭头连接符 106">
            <a:extLst>
              <a:ext uri="{FF2B5EF4-FFF2-40B4-BE49-F238E27FC236}">
                <a16:creationId xmlns:a16="http://schemas.microsoft.com/office/drawing/2014/main" id="{520D4B46-733E-9048-B2C4-1AAB930DE034}"/>
              </a:ext>
            </a:extLst>
          </p:cNvPr>
          <p:cNvCxnSpPr>
            <a:cxnSpLocks/>
          </p:cNvCxnSpPr>
          <p:nvPr/>
        </p:nvCxnSpPr>
        <p:spPr>
          <a:xfrm flipH="1">
            <a:off x="5932743" y="2492203"/>
            <a:ext cx="2" cy="34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0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9">
            <a:extLst>
              <a:ext uri="{FF2B5EF4-FFF2-40B4-BE49-F238E27FC236}">
                <a16:creationId xmlns:a16="http://schemas.microsoft.com/office/drawing/2014/main" id="{680CF0E3-B153-B842-AF7D-73B2578999F6}"/>
              </a:ext>
            </a:extLst>
          </p:cNvPr>
          <p:cNvGrpSpPr>
            <a:grpSpLocks/>
          </p:cNvGrpSpPr>
          <p:nvPr/>
        </p:nvGrpSpPr>
        <p:grpSpPr bwMode="auto">
          <a:xfrm>
            <a:off x="386687" y="558927"/>
            <a:ext cx="11418626" cy="70806"/>
            <a:chOff x="30834" y="1305568"/>
            <a:chExt cx="8816454" cy="66133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FC7B8BC-B339-EC4D-989B-9CF3010562E3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C4E6F0B1-60E4-B94E-B19E-2B6EA13FAEDF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7" name="TextBox 5">
            <a:extLst>
              <a:ext uri="{FF2B5EF4-FFF2-40B4-BE49-F238E27FC236}">
                <a16:creationId xmlns:a16="http://schemas.microsoft.com/office/drawing/2014/main" id="{BB10F735-796F-1E44-A7EF-322CCF579BFB}"/>
              </a:ext>
            </a:extLst>
          </p:cNvPr>
          <p:cNvSpPr txBox="1"/>
          <p:nvPr/>
        </p:nvSpPr>
        <p:spPr>
          <a:xfrm>
            <a:off x="3572579" y="23253"/>
            <a:ext cx="54557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/>
              <a:t>SuperKEKB/Belle II project</a:t>
            </a:r>
            <a:endParaRPr lang="en-CN" sz="3000" b="1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1E660AC0-3B2F-4743-B580-622231D8605E}"/>
              </a:ext>
            </a:extLst>
          </p:cNvPr>
          <p:cNvGrpSpPr/>
          <p:nvPr/>
        </p:nvGrpSpPr>
        <p:grpSpPr>
          <a:xfrm>
            <a:off x="349488" y="736113"/>
            <a:ext cx="11538570" cy="2252391"/>
            <a:chOff x="400706" y="805188"/>
            <a:chExt cx="11538570" cy="2252391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99CD2EC-030F-FC42-983D-386511A782B2}"/>
                </a:ext>
              </a:extLst>
            </p:cNvPr>
            <p:cNvSpPr txBox="1"/>
            <p:nvPr/>
          </p:nvSpPr>
          <p:spPr>
            <a:xfrm>
              <a:off x="400706" y="805188"/>
              <a:ext cx="828705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p"/>
              </a:pPr>
              <a:r>
                <a:rPr lang="en-US" altLang="zh-CN" sz="20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Injection strongly limit higher luminosity during recent operation </a:t>
              </a:r>
            </a:p>
          </p:txBody>
        </p: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D4645FF5-0642-1A42-B69A-00E44987122D}"/>
                </a:ext>
              </a:extLst>
            </p:cNvPr>
            <p:cNvGrpSpPr/>
            <p:nvPr/>
          </p:nvGrpSpPr>
          <p:grpSpPr>
            <a:xfrm>
              <a:off x="694166" y="1261058"/>
              <a:ext cx="9545953" cy="729352"/>
              <a:chOff x="740899" y="1353651"/>
              <a:chExt cx="9545953" cy="729352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9E961DDA-CF63-2443-99BE-F90004187F39}"/>
                  </a:ext>
                </a:extLst>
              </p:cNvPr>
              <p:cNvGrpSpPr/>
              <p:nvPr/>
            </p:nvGrpSpPr>
            <p:grpSpPr>
              <a:xfrm>
                <a:off x="740899" y="1353651"/>
                <a:ext cx="9545953" cy="729352"/>
                <a:chOff x="1608678" y="829573"/>
                <a:chExt cx="9545953" cy="72935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8A34F52D-F4FA-7445-8D8F-E337D6BA61B9}"/>
                    </a:ext>
                  </a:extLst>
                </p:cNvPr>
                <p:cNvGrpSpPr/>
                <p:nvPr/>
              </p:nvGrpSpPr>
              <p:grpSpPr>
                <a:xfrm>
                  <a:off x="1608678" y="916748"/>
                  <a:ext cx="3467996" cy="628504"/>
                  <a:chOff x="261209" y="1052969"/>
                  <a:chExt cx="3467996" cy="628504"/>
                </a:xfrm>
              </p:grpSpPr>
              <p:pic>
                <p:nvPicPr>
                  <p:cNvPr id="30" name="图片 29">
                    <a:extLst>
                      <a:ext uri="{FF2B5EF4-FFF2-40B4-BE49-F238E27FC236}">
                        <a16:creationId xmlns:a16="http://schemas.microsoft.com/office/drawing/2014/main" id="{D893701A-3612-CC44-8ABF-8C292447EA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61209" y="1052969"/>
                    <a:ext cx="3467996" cy="628504"/>
                  </a:xfrm>
                  <a:prstGeom prst="rect">
                    <a:avLst/>
                  </a:prstGeom>
                </p:spPr>
              </p:pic>
              <p:sp>
                <p:nvSpPr>
                  <p:cNvPr id="31" name="矩形 30">
                    <a:extLst>
                      <a:ext uri="{FF2B5EF4-FFF2-40B4-BE49-F238E27FC236}">
                        <a16:creationId xmlns:a16="http://schemas.microsoft.com/office/drawing/2014/main" id="{05006A84-4F03-DB42-9167-3990882A9EF5}"/>
                      </a:ext>
                    </a:extLst>
                  </p:cNvPr>
                  <p:cNvSpPr/>
                  <p:nvPr/>
                </p:nvSpPr>
                <p:spPr>
                  <a:xfrm>
                    <a:off x="2337398" y="1052969"/>
                    <a:ext cx="222421" cy="277501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32" name="矩形 31">
                    <a:extLst>
                      <a:ext uri="{FF2B5EF4-FFF2-40B4-BE49-F238E27FC236}">
                        <a16:creationId xmlns:a16="http://schemas.microsoft.com/office/drawing/2014/main" id="{1653988E-6326-6148-AB23-3A4312EA3509}"/>
                      </a:ext>
                    </a:extLst>
                  </p:cNvPr>
                  <p:cNvSpPr/>
                  <p:nvPr/>
                </p:nvSpPr>
                <p:spPr>
                  <a:xfrm>
                    <a:off x="2465084" y="1391147"/>
                    <a:ext cx="222421" cy="277501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B2D0742C-2FC9-1F44-AD9F-CACBA5F8F68C}"/>
                    </a:ext>
                  </a:extLst>
                </p:cNvPr>
                <p:cNvGrpSpPr/>
                <p:nvPr/>
              </p:nvGrpSpPr>
              <p:grpSpPr>
                <a:xfrm>
                  <a:off x="5159424" y="829573"/>
                  <a:ext cx="5995207" cy="729352"/>
                  <a:chOff x="1179437" y="5503687"/>
                  <a:chExt cx="7247320" cy="729352"/>
                </a:xfrm>
              </p:grpSpPr>
              <p:cxnSp>
                <p:nvCxnSpPr>
                  <p:cNvPr id="22" name="直线箭头连接符 21">
                    <a:extLst>
                      <a:ext uri="{FF2B5EF4-FFF2-40B4-BE49-F238E27FC236}">
                        <a16:creationId xmlns:a16="http://schemas.microsoft.com/office/drawing/2014/main" id="{A9856D5D-49D6-C540-974F-CB39810369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79437" y="5663343"/>
                    <a:ext cx="348917" cy="19735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135C9FE3-D24E-B04A-8314-9F6911071CE5}"/>
                      </a:ext>
                    </a:extLst>
                  </p:cNvPr>
                  <p:cNvSpPr txBox="1"/>
                  <p:nvPr/>
                </p:nvSpPr>
                <p:spPr>
                  <a:xfrm>
                    <a:off x="1516322" y="5503687"/>
                    <a:ext cx="6910435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600" dirty="0">
                        <a:solidFill>
                          <a:srgbClr val="FF0000"/>
                        </a:solidFill>
                        <a:sym typeface="Wingdings" panose="05000000000000000000" pitchFamily="2" charset="2"/>
                      </a:rPr>
                      <a:t>high currents </a:t>
                    </a:r>
                    <a:r>
                      <a:rPr lang="en-US" altLang="zh-CN" sz="1600" dirty="0">
                        <a:sym typeface="Wingdings" panose="05000000000000000000" pitchFamily="2" charset="2"/>
                      </a:rPr>
                      <a:t> </a:t>
                    </a:r>
                    <a:r>
                      <a:rPr lang="en-US" altLang="zh-CN" sz="1600" dirty="0">
                        <a:solidFill>
                          <a:srgbClr val="7030A0"/>
                        </a:solidFill>
                        <a:sym typeface="Wingdings" panose="05000000000000000000" pitchFamily="2" charset="2"/>
                      </a:rPr>
                      <a:t>reduced lifetimes </a:t>
                    </a:r>
                    <a:r>
                      <a:rPr lang="zh-CN" altLang="en-US" sz="1600" dirty="0">
                        <a:solidFill>
                          <a:srgbClr val="7030A0"/>
                        </a:solidFill>
                        <a:sym typeface="Wingdings" panose="05000000000000000000" pitchFamily="2" charset="2"/>
                      </a:rPr>
                      <a:t> </a:t>
                    </a:r>
                    <a:r>
                      <a:rPr lang="en-US" altLang="zh-CN" sz="1600" dirty="0">
                        <a:sym typeface="Wingdings" panose="05000000000000000000" pitchFamily="2" charset="2"/>
                      </a:rPr>
                      <a:t>tried during 2024c run </a:t>
                    </a:r>
                    <a:endParaRPr lang="zh-CN" altLang="en-US" sz="1600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文本框 23">
                        <a:extLst>
                          <a:ext uri="{FF2B5EF4-FFF2-40B4-BE49-F238E27FC236}">
                            <a16:creationId xmlns:a16="http://schemas.microsoft.com/office/drawing/2014/main" id="{C71A5493-96E3-0B47-82F1-6CF827C3BF4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28354" y="5875056"/>
                        <a:ext cx="6604849" cy="3579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altLang="zh-CN" sz="1600" dirty="0">
                            <a:solidFill>
                              <a:srgbClr val="FF0000"/>
                            </a:solidFill>
                            <a:sym typeface="Wingdings" panose="05000000000000000000" pitchFamily="2" charset="2"/>
                          </a:rPr>
                          <a:t>Small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altLang="zh-CN" sz="16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altLang="zh-CN" sz="1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∗</m:t>
                                </m:r>
                              </m:sup>
                            </m:sSubSup>
                          </m:oMath>
                        </a14:m>
                        <a:r>
                          <a:rPr lang="en-US" altLang="zh-CN" sz="1600" dirty="0">
                            <a:sym typeface="Wingdings" panose="05000000000000000000" pitchFamily="2" charset="2"/>
                          </a:rPr>
                          <a:t>  </a:t>
                        </a:r>
                        <a:r>
                          <a:rPr lang="en-US" altLang="zh-CN" sz="1600" dirty="0">
                            <a:solidFill>
                              <a:srgbClr val="7030A0"/>
                            </a:solidFill>
                            <a:sym typeface="Wingdings" panose="05000000000000000000" pitchFamily="2" charset="2"/>
                          </a:rPr>
                          <a:t>reduced DA </a:t>
                        </a:r>
                        <a:r>
                          <a:rPr lang="en-US" altLang="zh-CN" sz="1600" dirty="0">
                            <a:sym typeface="Wingdings" pitchFamily="2" charset="2"/>
                          </a:rPr>
                          <a:t></a:t>
                        </a:r>
                        <a:r>
                          <a:rPr lang="zh-CN" altLang="en-US" sz="1600" dirty="0">
                            <a:sym typeface="Wingdings" pitchFamily="2" charset="2"/>
                          </a:rPr>
                          <a:t> </a:t>
                        </a:r>
                        <a:r>
                          <a:rPr lang="en-US" altLang="zh-CN" sz="1600" dirty="0">
                            <a:sym typeface="Wingdings" pitchFamily="2" charset="2"/>
                          </a:rPr>
                          <a:t>tried 0.8mm during 2022ab run </a:t>
                        </a:r>
                        <a:endParaRPr lang="zh-CN" alt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24" name="文本框 23">
                        <a:extLst>
                          <a:ext uri="{FF2B5EF4-FFF2-40B4-BE49-F238E27FC236}">
                            <a16:creationId xmlns:a16="http://schemas.microsoft.com/office/drawing/2014/main" id="{C71A5493-96E3-0B47-82F1-6CF827C3BF4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528354" y="5875056"/>
                        <a:ext cx="6604849" cy="357983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464" t="-10714" b="-1785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5" name="直线箭头连接符 24">
                    <a:extLst>
                      <a:ext uri="{FF2B5EF4-FFF2-40B4-BE49-F238E27FC236}">
                        <a16:creationId xmlns:a16="http://schemas.microsoft.com/office/drawing/2014/main" id="{16F5502F-EA62-0B42-BBA2-194646B02C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04385" y="5908028"/>
                    <a:ext cx="336885" cy="109164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34F086F-DC51-CC4B-B351-3DA0ABE76E8D}"/>
                      </a:ext>
                    </a:extLst>
                  </p:cNvPr>
                  <p:cNvSpPr txBox="1"/>
                  <p:nvPr/>
                </p:nvSpPr>
                <p:spPr>
                  <a:xfrm>
                    <a:off x="9930202" y="1415665"/>
                    <a:ext cx="22762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kumimoji="1"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34F086F-DC51-CC4B-B351-3DA0ABE76E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30202" y="1415665"/>
                    <a:ext cx="22762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5789" r="-105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49CE9D69-2F52-9748-AFDC-276A32C3C322}"/>
                      </a:ext>
                    </a:extLst>
                  </p:cNvPr>
                  <p:cNvSpPr txBox="1"/>
                  <p:nvPr/>
                </p:nvSpPr>
                <p:spPr>
                  <a:xfrm>
                    <a:off x="9939536" y="1779004"/>
                    <a:ext cx="227626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kumimoji="1"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49CE9D69-2F52-9748-AFDC-276A32C3C3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39536" y="1779004"/>
                    <a:ext cx="227626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667" r="-16667" b="-4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7C74DB05-EDE8-D44B-BE94-C61C4F2958D2}"/>
                </a:ext>
              </a:extLst>
            </p:cNvPr>
            <p:cNvGrpSpPr/>
            <p:nvPr/>
          </p:nvGrpSpPr>
          <p:grpSpPr>
            <a:xfrm>
              <a:off x="764028" y="2096054"/>
              <a:ext cx="11175248" cy="961525"/>
              <a:chOff x="701534" y="2398235"/>
              <a:chExt cx="11175248" cy="961525"/>
            </a:xfrm>
          </p:grpSpPr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03F22E6-BA79-B045-85B5-D53500F6A020}"/>
                  </a:ext>
                </a:extLst>
              </p:cNvPr>
              <p:cNvSpPr txBox="1"/>
              <p:nvPr/>
            </p:nvSpPr>
            <p:spPr>
              <a:xfrm>
                <a:off x="701534" y="2716011"/>
                <a:ext cx="11175248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sz="1700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Huge background appear just after beam injection </a:t>
                </a:r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continues more than 10ms </a:t>
                </a:r>
                <a:r>
                  <a:rPr lang="en-US" altLang="zh-CN" sz="17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-&gt;</a:t>
                </a:r>
                <a:r>
                  <a:rPr lang="en" altLang="zh-CN" sz="17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limit data taking efficiency</a:t>
                </a:r>
                <a:endParaRPr lang="en-US" altLang="zh-CN" sz="17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D774472-480E-6343-83CC-3BC219C37D36}"/>
                  </a:ext>
                </a:extLst>
              </p:cNvPr>
              <p:cNvSpPr txBox="1"/>
              <p:nvPr/>
            </p:nvSpPr>
            <p:spPr>
              <a:xfrm>
                <a:off x="993228" y="3021206"/>
                <a:ext cx="905537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600" dirty="0"/>
                  <a:t>-Belle II trigger is vetoed</a:t>
                </a:r>
                <a:r>
                  <a:rPr lang="en-US" altLang="zh-CN" sz="1600" dirty="0"/>
                  <a:t> for a while </a:t>
                </a:r>
                <a:r>
                  <a:rPr lang="en" altLang="zh-CN" sz="1600" dirty="0"/>
                  <a:t>after injection </a:t>
                </a:r>
                <a:r>
                  <a:rPr lang="en-US" altLang="zh-CN" sz="1600" dirty="0">
                    <a:solidFill>
                      <a:schemeClr val="accent6">
                        <a:lumMod val="75000"/>
                      </a:schemeClr>
                    </a:solidFill>
                  </a:rPr>
                  <a:t>-&gt;large DAQ deadtime of 5~15%</a:t>
                </a:r>
                <a:endParaRPr lang="en" altLang="zh-CN" sz="1600" dirty="0">
                  <a:effectLst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54527C0-4F02-1A4B-806C-21733CB1CB50}"/>
                  </a:ext>
                </a:extLst>
              </p:cNvPr>
              <p:cNvSpPr txBox="1"/>
              <p:nvPr/>
            </p:nvSpPr>
            <p:spPr>
              <a:xfrm>
                <a:off x="703061" y="2398235"/>
                <a:ext cx="1087480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Achieved </a:t>
                </a:r>
                <a:r>
                  <a:rPr lang="en-US" altLang="zh-CN" sz="17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injection efficiency</a:t>
                </a:r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during physics run almost </a:t>
                </a:r>
                <a:r>
                  <a:rPr lang="en-US" altLang="zh-CN" sz="17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lower than half of the required </a:t>
                </a:r>
                <a:r>
                  <a:rPr lang="en-US" altLang="zh-CN" sz="17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-&gt; limit beam current</a:t>
                </a:r>
              </a:p>
            </p:txBody>
          </p:sp>
        </p:grp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36029A6C-24E5-944D-A12B-1E9DCAEC8070}"/>
              </a:ext>
            </a:extLst>
          </p:cNvPr>
          <p:cNvGrpSpPr/>
          <p:nvPr/>
        </p:nvGrpSpPr>
        <p:grpSpPr>
          <a:xfrm>
            <a:off x="349488" y="3861311"/>
            <a:ext cx="11299901" cy="2866674"/>
            <a:chOff x="466093" y="3554534"/>
            <a:chExt cx="11477059" cy="2770724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5A6075B3-AB5C-7549-9B07-692E4869D419}"/>
                </a:ext>
              </a:extLst>
            </p:cNvPr>
            <p:cNvGrpSpPr/>
            <p:nvPr/>
          </p:nvGrpSpPr>
          <p:grpSpPr>
            <a:xfrm>
              <a:off x="466093" y="3554534"/>
              <a:ext cx="3788729" cy="2770724"/>
              <a:chOff x="520894" y="3442394"/>
              <a:chExt cx="4043223" cy="3150196"/>
            </a:xfrm>
          </p:grpSpPr>
          <p:pic>
            <p:nvPicPr>
              <p:cNvPr id="50" name="Image 4">
                <a:extLst>
                  <a:ext uri="{FF2B5EF4-FFF2-40B4-BE49-F238E27FC236}">
                    <a16:creationId xmlns:a16="http://schemas.microsoft.com/office/drawing/2014/main" id="{DB535984-A3A1-E546-A88B-4D25CBE6F5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8559" b="19861"/>
              <a:stretch/>
            </p:blipFill>
            <p:spPr>
              <a:xfrm>
                <a:off x="520894" y="3442394"/>
                <a:ext cx="4043223" cy="2985170"/>
              </a:xfrm>
              <a:prstGeom prst="rect">
                <a:avLst/>
              </a:prstGeom>
            </p:spPr>
          </p:pic>
          <p:sp>
            <p:nvSpPr>
              <p:cNvPr id="51" name="ZoneTexte 9">
                <a:extLst>
                  <a:ext uri="{FF2B5EF4-FFF2-40B4-BE49-F238E27FC236}">
                    <a16:creationId xmlns:a16="http://schemas.microsoft.com/office/drawing/2014/main" id="{47DCEFE2-A6D6-8B40-8AAF-03C4988264D1}"/>
                  </a:ext>
                </a:extLst>
              </p:cNvPr>
              <p:cNvSpPr txBox="1"/>
              <p:nvPr/>
            </p:nvSpPr>
            <p:spPr>
              <a:xfrm>
                <a:off x="1326693" y="6322083"/>
                <a:ext cx="2783535" cy="270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SVD first layer occupancy </a:t>
                </a:r>
                <a:endParaRPr lang="en-US" sz="14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B93D4F1B-6069-A149-BFE1-48E6DBB590FE}"/>
                </a:ext>
              </a:extLst>
            </p:cNvPr>
            <p:cNvGrpSpPr/>
            <p:nvPr/>
          </p:nvGrpSpPr>
          <p:grpSpPr>
            <a:xfrm>
              <a:off x="4162161" y="3608427"/>
              <a:ext cx="3733375" cy="2705077"/>
              <a:chOff x="5582127" y="3582372"/>
              <a:chExt cx="4272014" cy="2947604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A4628A3E-F825-1B49-967D-6C2C1903ACE0}"/>
                  </a:ext>
                </a:extLst>
              </p:cNvPr>
              <p:cNvGrpSpPr/>
              <p:nvPr/>
            </p:nvGrpSpPr>
            <p:grpSpPr>
              <a:xfrm>
                <a:off x="5582127" y="3582372"/>
                <a:ext cx="4272014" cy="2636965"/>
                <a:chOff x="1016962" y="2755580"/>
                <a:chExt cx="3915584" cy="2277369"/>
              </a:xfrm>
            </p:grpSpPr>
            <p:pic>
              <p:nvPicPr>
                <p:cNvPr id="55" name="Picture 1" descr="page4image45246000">
                  <a:extLst>
                    <a:ext uri="{FF2B5EF4-FFF2-40B4-BE49-F238E27FC236}">
                      <a16:creationId xmlns:a16="http://schemas.microsoft.com/office/drawing/2014/main" id="{C2167B41-411F-A441-B0AA-36FE640D6F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6962" y="2755580"/>
                  <a:ext cx="3915584" cy="2277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7B3DDA26-5B63-4242-B744-15E19DE373A0}"/>
                    </a:ext>
                  </a:extLst>
                </p:cNvPr>
                <p:cNvSpPr txBox="1"/>
                <p:nvPr/>
              </p:nvSpPr>
              <p:spPr>
                <a:xfrm>
                  <a:off x="1525086" y="2887420"/>
                  <a:ext cx="3063505" cy="3189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800" dirty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</a:rPr>
                    <a:t>-ECLBG     </a:t>
                  </a:r>
                  <a:r>
                    <a:rPr lang="zh-CN" altLang="en-US" sz="1800" dirty="0">
                      <a:solidFill>
                        <a:srgbClr val="FFFF00"/>
                      </a:solidFill>
                      <a:effectLst/>
                      <a:latin typeface="Calibri" panose="020F0502020204030204" pitchFamily="34" charset="0"/>
                    </a:rPr>
                    <a:t>  </a:t>
                  </a:r>
                  <a:r>
                    <a:rPr lang="en-US" altLang="zh-CN" sz="1800" b="1" dirty="0">
                      <a:solidFill>
                        <a:srgbClr val="00B050"/>
                      </a:solidFill>
                      <a:effectLst/>
                      <a:latin typeface="Calibri" panose="020F0502020204030204" pitchFamily="34" charset="0"/>
                    </a:rPr>
                    <a:t>–Injection Veto </a:t>
                  </a:r>
                  <a:endParaRPr lang="en-US" altLang="zh-CN" b="1" dirty="0">
                    <a:solidFill>
                      <a:srgbClr val="00B050"/>
                    </a:solidFill>
                  </a:endParaRPr>
                </a:p>
              </p:txBody>
            </p:sp>
            <p:cxnSp>
              <p:nvCxnSpPr>
                <p:cNvPr id="57" name="直线箭头连接符 56">
                  <a:extLst>
                    <a:ext uri="{FF2B5EF4-FFF2-40B4-BE49-F238E27FC236}">
                      <a16:creationId xmlns:a16="http://schemas.microsoft.com/office/drawing/2014/main" id="{0AD830B1-783A-604B-8215-7319BE229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2438" y="4262773"/>
                  <a:ext cx="200492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E98E3547-8CBF-934A-8E3E-670D16588A12}"/>
                    </a:ext>
                  </a:extLst>
                </p:cNvPr>
                <p:cNvSpPr txBox="1"/>
                <p:nvPr/>
              </p:nvSpPr>
              <p:spPr>
                <a:xfrm>
                  <a:off x="2365961" y="4242453"/>
                  <a:ext cx="928038" cy="279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zh-CN" altLang="en-US" sz="1400" b="1" dirty="0">
                      <a:solidFill>
                        <a:srgbClr val="FF0000"/>
                      </a:solidFill>
                    </a:rPr>
                    <a:t>～</a:t>
                  </a:r>
                  <a:r>
                    <a:rPr kumimoji="1" lang="en-US" altLang="zh-CN" sz="1400" b="1" dirty="0">
                      <a:solidFill>
                        <a:srgbClr val="FF0000"/>
                      </a:solidFill>
                    </a:rPr>
                    <a:t>10ms</a:t>
                  </a:r>
                  <a:endParaRPr kumimoji="1"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4" name="ZoneTexte 9">
                <a:extLst>
                  <a:ext uri="{FF2B5EF4-FFF2-40B4-BE49-F238E27FC236}">
                    <a16:creationId xmlns:a16="http://schemas.microsoft.com/office/drawing/2014/main" id="{5BE08D3E-629C-914A-9A74-A0F0AFD75C14}"/>
                  </a:ext>
                </a:extLst>
              </p:cNvPr>
              <p:cNvSpPr txBox="1"/>
              <p:nvPr/>
            </p:nvSpPr>
            <p:spPr>
              <a:xfrm>
                <a:off x="6293269" y="6259470"/>
                <a:ext cx="3189360" cy="270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ECLTRG</a:t>
                </a:r>
                <a:r>
                  <a:rPr lang="zh-CN" altLang="en-US" sz="14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altLang="zh-CN" sz="1400" b="1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injectionBG</a:t>
                </a:r>
                <a:r>
                  <a:rPr lang="en-US" altLang="zh-CN" sz="14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duration</a:t>
                </a:r>
                <a:endParaRPr lang="en-US" sz="1400" b="1" dirty="0">
                  <a:solidFill>
                    <a:srgbClr val="C00000"/>
                  </a:solidFill>
                </a:endParaRPr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4C6E3993-4106-CC49-B6F1-2DDBCBEA2371}"/>
                </a:ext>
              </a:extLst>
            </p:cNvPr>
            <p:cNvGrpSpPr/>
            <p:nvPr/>
          </p:nvGrpSpPr>
          <p:grpSpPr>
            <a:xfrm>
              <a:off x="8051411" y="3608427"/>
              <a:ext cx="3891741" cy="2599424"/>
              <a:chOff x="8191936" y="2851441"/>
              <a:chExt cx="3771589" cy="2798859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BD5DB150-F2F1-FB42-8363-6BE57F8D91CB}"/>
                  </a:ext>
                </a:extLst>
              </p:cNvPr>
              <p:cNvGrpSpPr/>
              <p:nvPr/>
            </p:nvGrpSpPr>
            <p:grpSpPr>
              <a:xfrm>
                <a:off x="8191936" y="2851441"/>
                <a:ext cx="3771589" cy="2798859"/>
                <a:chOff x="8355893" y="3685247"/>
                <a:chExt cx="3771589" cy="2798859"/>
              </a:xfrm>
            </p:grpSpPr>
            <p:pic>
              <p:nvPicPr>
                <p:cNvPr id="62" name="图片 61">
                  <a:extLst>
                    <a:ext uri="{FF2B5EF4-FFF2-40B4-BE49-F238E27FC236}">
                      <a16:creationId xmlns:a16="http://schemas.microsoft.com/office/drawing/2014/main" id="{8961F3E6-31A5-A04F-841E-960D7E00AF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55893" y="3685247"/>
                  <a:ext cx="3771589" cy="1279645"/>
                </a:xfrm>
                <a:prstGeom prst="rect">
                  <a:avLst/>
                </a:prstGeom>
              </p:spPr>
            </p:pic>
            <p:pic>
              <p:nvPicPr>
                <p:cNvPr id="63" name="图片 62">
                  <a:extLst>
                    <a:ext uri="{FF2B5EF4-FFF2-40B4-BE49-F238E27FC236}">
                      <a16:creationId xmlns:a16="http://schemas.microsoft.com/office/drawing/2014/main" id="{6C459802-DB24-534B-8F4D-673517B0A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59945" y="5009644"/>
                  <a:ext cx="3767537" cy="1474462"/>
                </a:xfrm>
                <a:prstGeom prst="rect">
                  <a:avLst/>
                </a:prstGeom>
              </p:spPr>
            </p:pic>
          </p:grp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79AA30E-08D3-FF47-A173-3D362C25E207}"/>
                  </a:ext>
                </a:extLst>
              </p:cNvPr>
              <p:cNvSpPr/>
              <p:nvPr/>
            </p:nvSpPr>
            <p:spPr>
              <a:xfrm>
                <a:off x="8191936" y="3513762"/>
                <a:ext cx="222599" cy="44178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sp>
        <p:nvSpPr>
          <p:cNvPr id="68" name="TextBox 39">
            <a:extLst>
              <a:ext uri="{FF2B5EF4-FFF2-40B4-BE49-F238E27FC236}">
                <a16:creationId xmlns:a16="http://schemas.microsoft.com/office/drawing/2014/main" id="{9D1DD275-ECD5-3A4D-80C6-7BBD15833553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3</a:t>
            </a:r>
            <a:endParaRPr lang="en-CN" sz="14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C19E766-472C-F04A-BEBB-262F73800594}"/>
              </a:ext>
            </a:extLst>
          </p:cNvPr>
          <p:cNvSpPr txBox="1"/>
          <p:nvPr/>
        </p:nvSpPr>
        <p:spPr>
          <a:xfrm>
            <a:off x="712810" y="3286264"/>
            <a:ext cx="114183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u="sng" dirty="0">
                <a:solidFill>
                  <a:srgbClr val="002060"/>
                </a:solidFill>
                <a:ea typeface="+mj-ea"/>
                <a:cs typeface="Calibri" panose="020F0502020204030204" pitchFamily="34" charset="0"/>
              </a:rPr>
              <a:t>Detailed injection-related beam loss and background simulation is essential for improving injection efficiency and BG 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F1B8543-355F-824B-A36D-8D4B0018E0AE}"/>
              </a:ext>
            </a:extLst>
          </p:cNvPr>
          <p:cNvSpPr txBox="1"/>
          <p:nvPr/>
        </p:nvSpPr>
        <p:spPr>
          <a:xfrm>
            <a:off x="712810" y="2969633"/>
            <a:ext cx="111752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7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Injection-related issues</a:t>
            </a:r>
            <a:r>
              <a:rPr lang="en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are expected to become more </a:t>
            </a:r>
            <a:r>
              <a:rPr lang="en" altLang="zh-CN" sz="17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</a:t>
            </a:r>
            <a:r>
              <a:rPr lang="en" altLang="zh-CN" sz="17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17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higher luminosity </a:t>
            </a:r>
            <a:r>
              <a:rPr lang="en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-&gt; serious issue for target luminosity</a:t>
            </a:r>
          </a:p>
        </p:txBody>
      </p:sp>
    </p:spTree>
    <p:extLst>
      <p:ext uri="{BB962C8B-B14F-4D97-AF65-F5344CB8AC3E}">
        <p14:creationId xmlns:p14="http://schemas.microsoft.com/office/powerpoint/2010/main" val="4003295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E222010-C96B-A942-9E8C-5A8FF4560810}"/>
              </a:ext>
            </a:extLst>
          </p:cNvPr>
          <p:cNvSpPr txBox="1"/>
          <p:nvPr/>
        </p:nvSpPr>
        <p:spPr>
          <a:xfrm>
            <a:off x="4037852" y="4929"/>
            <a:ext cx="431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/>
              <a:t>FJPPN-</a:t>
            </a:r>
            <a:r>
              <a:rPr lang="en-US" altLang="zh-CN" sz="2800" b="1" kern="100" dirty="0">
                <a:effectLst/>
                <a:latin typeface="Century" panose="020406040505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A_RD_30</a:t>
            </a:r>
            <a:r>
              <a:rPr lang="zh-CN" altLang="zh-CN" sz="2800" b="1" dirty="0">
                <a:effectLst/>
              </a:rPr>
              <a:t> </a:t>
            </a:r>
            <a:endParaRPr kumimoji="1" lang="zh-CN" altLang="en-US" sz="2800" b="1" dirty="0"/>
          </a:p>
        </p:txBody>
      </p:sp>
      <p:graphicFrame>
        <p:nvGraphicFramePr>
          <p:cNvPr id="13" name="表格 13">
            <a:extLst>
              <a:ext uri="{FF2B5EF4-FFF2-40B4-BE49-F238E27FC236}">
                <a16:creationId xmlns:a16="http://schemas.microsoft.com/office/drawing/2014/main" id="{1B9AA52B-D0E6-8049-93F2-F3C5DB4A9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432502"/>
              </p:ext>
            </p:extLst>
          </p:nvPr>
        </p:nvGraphicFramePr>
        <p:xfrm>
          <a:off x="466669" y="728872"/>
          <a:ext cx="11453585" cy="58977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986">
                  <a:extLst>
                    <a:ext uri="{9D8B030D-6E8A-4147-A177-3AD203B41FA5}">
                      <a16:colId xmlns:a16="http://schemas.microsoft.com/office/drawing/2014/main" val="2681676734"/>
                    </a:ext>
                  </a:extLst>
                </a:gridCol>
                <a:gridCol w="5192172">
                  <a:extLst>
                    <a:ext uri="{9D8B030D-6E8A-4147-A177-3AD203B41FA5}">
                      <a16:colId xmlns:a16="http://schemas.microsoft.com/office/drawing/2014/main" val="2487582514"/>
                    </a:ext>
                  </a:extLst>
                </a:gridCol>
                <a:gridCol w="5069427">
                  <a:extLst>
                    <a:ext uri="{9D8B030D-6E8A-4147-A177-3AD203B41FA5}">
                      <a16:colId xmlns:a16="http://schemas.microsoft.com/office/drawing/2014/main" val="411130257"/>
                    </a:ext>
                  </a:extLst>
                </a:gridCol>
              </a:tblGrid>
              <a:tr h="490131">
                <a:tc>
                  <a:txBody>
                    <a:bodyPr/>
                    <a:lstStyle/>
                    <a:p>
                      <a:pPr algn="l"/>
                      <a:r>
                        <a:rPr lang="en" altLang="zh-CN" sz="17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Title</a:t>
                      </a:r>
                      <a:endParaRPr lang="zh-CN" altLang="en-US" sz="1700" b="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anchor="ctr"/>
                </a:tc>
                <a:tc gridSpan="2">
                  <a:txBody>
                    <a:bodyPr/>
                    <a:lstStyle/>
                    <a:p>
                      <a:r>
                        <a:rPr lang="en" altLang="zh-CN" sz="17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Measurement and simulation of injection losses and resulting detector backgrounds at </a:t>
                      </a:r>
                      <a:r>
                        <a:rPr lang="en" altLang="zh-CN" sz="17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SuperKEKB</a:t>
                      </a:r>
                      <a:endParaRPr lang="zh-CN" altLang="en-US" sz="1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796432"/>
                  </a:ext>
                </a:extLst>
              </a:tr>
              <a:tr h="761144">
                <a:tc>
                  <a:txBody>
                    <a:bodyPr/>
                    <a:lstStyle/>
                    <a:p>
                      <a:pPr algn="l"/>
                      <a:r>
                        <a:rPr lang="en" altLang="zh-CN" sz="1700" b="0" u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Subject</a:t>
                      </a:r>
                      <a:endParaRPr lang="zh-CN" altLang="en-US" sz="1700" b="0" u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LumiBelle2 fast luminosity monitor at SuperKEKB </a:t>
                      </a:r>
                      <a:r>
                        <a:rPr lang="en-US" altLang="zh-CN" sz="1700" b="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-&gt; high peak and integrated luminosity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6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7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Injection-related beam loss and backgrounds at </a:t>
                      </a:r>
                      <a:r>
                        <a:rPr lang="en" altLang="zh-CN" sz="1700" b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SuperKEKB</a:t>
                      </a:r>
                      <a:r>
                        <a:rPr lang="en" altLang="zh-CN" sz="17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" altLang="zh-CN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-&gt;necessary for high </a:t>
                      </a:r>
                      <a:r>
                        <a:rPr lang="en" altLang="zh-CN" sz="17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luminosity&amp;data</a:t>
                      </a:r>
                      <a:r>
                        <a:rPr lang="en" altLang="zh-CN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taking efficiency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b="0" kern="100" dirty="0">
                        <a:effectLst/>
                        <a:latin typeface="Century" panose="020406040505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598890"/>
                  </a:ext>
                </a:extLst>
              </a:tr>
              <a:tr h="12936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7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endParaRPr lang="zh-CN" altLang="en-US" sz="17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u="sng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IJCLab</a:t>
                      </a:r>
                      <a:r>
                        <a:rPr lang="en-US" altLang="zh-CN" sz="180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Orsay, France</a:t>
                      </a:r>
                      <a:endParaRPr lang="en-US" altLang="zh-CN" sz="1800" b="1" u="sng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</a:t>
                      </a:r>
                      <a:r>
                        <a:rPr lang="en-US" altLang="zh-CN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Bambade</a:t>
                      </a: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M. Li (</a:t>
                      </a:r>
                      <a:r>
                        <a:rPr lang="en-US" altLang="zh-CN" sz="1600" u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PhD</a:t>
                      </a:r>
                      <a:r>
                        <a:rPr lang="en-US" altLang="zh-CN" sz="1600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" altLang="zh-CN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</a:t>
                      </a:r>
                      <a:r>
                        <a:rPr lang="en" altLang="zh-CN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Wallon</a:t>
                      </a:r>
                      <a:endParaRPr lang="en-US" altLang="zh-CN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KEK, Tsukuba, Japan</a:t>
                      </a:r>
                      <a:endParaRPr lang="en-US" altLang="zh-CN" sz="1800" b="1" u="sng" dirty="0"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</a:rPr>
                        <a:t>N. Iida*, Y. Funakoshi, H. </a:t>
                      </a:r>
                      <a:r>
                        <a:rPr lang="en-US" altLang="zh-CN" sz="1600" dirty="0" err="1">
                          <a:latin typeface="Calibri" panose="020F0502020204030204" pitchFamily="34" charset="0"/>
                        </a:rPr>
                        <a:t>Kaji</a:t>
                      </a:r>
                      <a:r>
                        <a:rPr lang="en-US" altLang="zh-CN" sz="1600" dirty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</a:rPr>
                        <a:t>T. Koga, Y. Ohnishi, K. Uno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" altLang="zh-CN" sz="1600" dirty="0">
                          <a:effectLst/>
                          <a:latin typeface="Calibri" panose="020F0502020204030204" pitchFamily="34" charset="0"/>
                        </a:rPr>
                        <a:t>S. Uehara , </a:t>
                      </a:r>
                      <a:r>
                        <a:rPr lang="en-US" altLang="zh-CN" sz="1600" dirty="0">
                          <a:latin typeface="Calibri" panose="020F0502020204030204" pitchFamily="34" charset="0"/>
                        </a:rPr>
                        <a:t>H. Nakayama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192586"/>
                  </a:ext>
                </a:extLst>
              </a:tr>
              <a:tr h="22039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7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Activities</a:t>
                      </a:r>
                      <a:endParaRPr lang="zh-CN" altLang="en-US" sz="17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altLang="zh-CN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France-&gt;Japan: </a:t>
                      </a:r>
                      <a:r>
                        <a:rPr lang="en-US" altLang="zh-CN" sz="17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improve injection simulation; conduct injection validation experiment; join LumiBelle2 operation</a:t>
                      </a:r>
                    </a:p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2024.02.14-03.15(M. Li, supported by EAJADE)</a:t>
                      </a:r>
                    </a:p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2024.02.24-03.07(P. </a:t>
                      </a:r>
                      <a:r>
                        <a:rPr lang="en-US" altLang="zh-CN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Bambade</a:t>
                      </a: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supported by JENNIFER2)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2024.05.12-07.11(M. Li , supported by TYL and EAJADE)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2024.11.10-12.28(M. Li, supported by TYL and IHEP)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2025.02.24-03.08(M. Li, supported by TYL and EAJADE)</a:t>
                      </a:r>
                    </a:p>
                    <a:p>
                      <a:r>
                        <a:rPr lang="en-US" altLang="zh-CN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Japan-&gt;France: </a:t>
                      </a:r>
                      <a:r>
                        <a:rPr lang="en-US" altLang="zh-CN" sz="1700" u="sng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disscuss</a:t>
                      </a:r>
                      <a:r>
                        <a:rPr lang="en-US" altLang="zh-CN" sz="1700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project progress and plan</a:t>
                      </a:r>
                    </a:p>
                    <a:p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2024.09.20-09.28(H. </a:t>
                      </a:r>
                      <a:r>
                        <a:rPr lang="en-US" altLang="zh-CN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Kaji</a:t>
                      </a: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supported by FJPPN)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2024.10.30-11.01(H. </a:t>
                      </a:r>
                      <a:r>
                        <a:rPr lang="en-US" altLang="zh-CN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Kaji</a:t>
                      </a:r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supported by FJPPN)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115803"/>
                  </a:ext>
                </a:extLst>
              </a:tr>
              <a:tr h="9103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7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Articles, conference talks </a:t>
                      </a:r>
                      <a:endParaRPr lang="zh-CN" altLang="en-US" sz="17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“Status and Performance of LumiBelle2 in the 2024 Beam Operation of </a:t>
                      </a:r>
                      <a:r>
                        <a:rPr lang="en" altLang="zh-CN" sz="15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SuperKEKB</a:t>
                      </a:r>
                      <a:r>
                        <a:rPr lang="en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“, by Meng LI et al., presented at the IBIC 2024, Beijing, China (THP16)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“Investigation on injection-related beam loss at </a:t>
                      </a:r>
                      <a:r>
                        <a:rPr lang="en" altLang="zh-CN" sz="15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SuperKEKB</a:t>
                      </a:r>
                      <a:r>
                        <a:rPr lang="en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”, by Meng LI et al., Invited talk at eeFAC2025, Tsukuba, Japan (TUA14)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zh-CN" altLang="en-US" sz="1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480130"/>
                  </a:ext>
                </a:extLst>
              </a:tr>
            </a:tbl>
          </a:graphicData>
        </a:graphic>
      </p:graphicFrame>
      <p:sp>
        <p:nvSpPr>
          <p:cNvPr id="14" name="TextBox 39">
            <a:extLst>
              <a:ext uri="{FF2B5EF4-FFF2-40B4-BE49-F238E27FC236}">
                <a16:creationId xmlns:a16="http://schemas.microsoft.com/office/drawing/2014/main" id="{846BAF94-D9CB-9D4F-A5E4-47B99F6FF9CA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159882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441741-0171-A341-9908-B1AB41ACD513}"/>
              </a:ext>
            </a:extLst>
          </p:cNvPr>
          <p:cNvSpPr txBox="1"/>
          <p:nvPr/>
        </p:nvSpPr>
        <p:spPr>
          <a:xfrm>
            <a:off x="2315102" y="21578"/>
            <a:ext cx="738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IJCLab</a:t>
            </a:r>
            <a:r>
              <a:rPr lang="en-US" sz="2800" b="1" dirty="0">
                <a:solidFill>
                  <a:srgbClr val="002060"/>
                </a:solidFill>
              </a:rPr>
              <a:t>–KEK Collaboration within FJPPN-TYL</a:t>
            </a:r>
            <a:endParaRPr lang="en-CN" sz="2800" b="1" dirty="0">
              <a:solidFill>
                <a:srgbClr val="00206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8B9E3AB-812C-3643-B9E2-A3C7D3F12EAE}"/>
              </a:ext>
            </a:extLst>
          </p:cNvPr>
          <p:cNvSpPr txBox="1"/>
          <p:nvPr/>
        </p:nvSpPr>
        <p:spPr>
          <a:xfrm>
            <a:off x="386687" y="612201"/>
            <a:ext cx="11418626" cy="2705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340"/>
              </a:lnSpc>
              <a:buFont typeface="Wingdings" pitchFamily="2" charset="2"/>
              <a:buChar char="p"/>
            </a:pPr>
            <a:r>
              <a:rPr lang="en" altLang="zh-CN" sz="2200" b="1" dirty="0">
                <a:solidFill>
                  <a:schemeClr val="accent2">
                    <a:lumMod val="75000"/>
                  </a:schemeClr>
                </a:solidFill>
              </a:rPr>
              <a:t>Since 2012:</a:t>
            </a:r>
            <a:br>
              <a:rPr lang="en" altLang="zh-CN" sz="2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" altLang="zh-CN" sz="2200" b="1" dirty="0"/>
              <a:t>Collaboration on fast luminosity monitor at </a:t>
            </a:r>
            <a:r>
              <a:rPr lang="en" altLang="zh-CN" sz="2200" b="1" dirty="0" err="1"/>
              <a:t>SuperKEKB</a:t>
            </a:r>
            <a:r>
              <a:rPr lang="en" altLang="zh-CN" sz="2200" b="1" dirty="0"/>
              <a:t>(LumiBelle2)</a:t>
            </a:r>
          </a:p>
          <a:p>
            <a:pPr>
              <a:lnSpc>
                <a:spcPts val="2800"/>
              </a:lnSpc>
            </a:pPr>
            <a:r>
              <a:rPr lang="en" altLang="zh-CN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en" altLang="zh-C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Developed a fast luminosity monitor LumiBelle2 based on </a:t>
            </a:r>
            <a:r>
              <a:rPr lang="en" altLang="zh-CN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sCVD</a:t>
            </a:r>
            <a:r>
              <a:rPr lang="en" altLang="zh-C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diamond detectors</a:t>
            </a:r>
          </a:p>
          <a:p>
            <a:pPr>
              <a:lnSpc>
                <a:spcPts val="2800"/>
              </a:lnSpc>
            </a:pP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  -&gt; Fast luminosity measurement and feedback(</a:t>
            </a:r>
            <a:r>
              <a:rPr lang="en" altLang="zh-CN" dirty="0">
                <a:solidFill>
                  <a:srgbClr val="B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1% relative precision@1kHz 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ts val="2800"/>
              </a:lnSpc>
            </a:pP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     -&gt; </a:t>
            </a:r>
            <a:r>
              <a:rPr lang="en" altLang="zh-CN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Bunch by bunch luminosity diagnostic(</a:t>
            </a:r>
            <a:r>
              <a:rPr lang="en" altLang="zh-CN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1% relative precision@1Hz) </a:t>
            </a:r>
          </a:p>
          <a:p>
            <a:pPr>
              <a:lnSpc>
                <a:spcPts val="2800"/>
              </a:lnSpc>
            </a:pPr>
            <a:r>
              <a:rPr lang="en" altLang="zh-CN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-&gt; IP vertical beam size measurement + tuning </a:t>
            </a:r>
            <a:r>
              <a:rPr lang="en" altLang="zh-CN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very low currents </a:t>
            </a:r>
            <a:endParaRPr lang="en" altLang="zh-CN" dirty="0">
              <a:solidFill>
                <a:schemeClr val="accent5">
                  <a:lumMod val="75000"/>
                </a:schemeClr>
              </a:solidFill>
              <a:latin typeface="+mn-ea"/>
            </a:endParaRPr>
          </a:p>
          <a:p>
            <a:pPr>
              <a:lnSpc>
                <a:spcPts val="2800"/>
              </a:lnSpc>
            </a:pPr>
            <a:r>
              <a:rPr lang="en" altLang="zh-CN" b="1" dirty="0">
                <a:latin typeface="+mn-ea"/>
              </a:rPr>
              <a:t>    </a:t>
            </a:r>
            <a:r>
              <a:rPr lang="en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en" altLang="zh-CN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 optimum collision conditions &amp; maximize luminosity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0C0583-CD70-7645-B9A0-AC6F443A5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9"/>
          <a:stretch/>
        </p:blipFill>
        <p:spPr>
          <a:xfrm>
            <a:off x="3240617" y="3539865"/>
            <a:ext cx="4353984" cy="309613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BB884F4-C387-814E-B827-83D31D07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2" y="3469073"/>
            <a:ext cx="2602664" cy="3437851"/>
          </a:xfrm>
          <a:prstGeom prst="rect">
            <a:avLst/>
          </a:prstGeom>
        </p:spPr>
      </p:pic>
      <p:grpSp>
        <p:nvGrpSpPr>
          <p:cNvPr id="41" name="组合 9">
            <a:extLst>
              <a:ext uri="{FF2B5EF4-FFF2-40B4-BE49-F238E27FC236}">
                <a16:creationId xmlns:a16="http://schemas.microsoft.com/office/drawing/2014/main" id="{703E81DC-2352-4F48-BA4E-FC55CA734C67}"/>
              </a:ext>
            </a:extLst>
          </p:cNvPr>
          <p:cNvGrpSpPr>
            <a:grpSpLocks/>
          </p:cNvGrpSpPr>
          <p:nvPr/>
        </p:nvGrpSpPr>
        <p:grpSpPr bwMode="auto">
          <a:xfrm>
            <a:off x="386687" y="529432"/>
            <a:ext cx="11418626" cy="70806"/>
            <a:chOff x="30834" y="1305568"/>
            <a:chExt cx="8816454" cy="66133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28A0CE06-C6DC-284B-BBE9-1F75FC3DA3A2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D0D6046F-AECE-A840-B4B2-FD50E6C978E9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CC6715D5-3D47-E546-AF46-C7CF8F7E1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t="19256" r="21468" b="23142"/>
          <a:stretch/>
        </p:blipFill>
        <p:spPr>
          <a:xfrm>
            <a:off x="7630752" y="3539864"/>
            <a:ext cx="3342048" cy="3172847"/>
          </a:xfrm>
          <a:prstGeom prst="rect">
            <a:avLst/>
          </a:prstGeom>
        </p:spPr>
      </p:pic>
      <p:sp>
        <p:nvSpPr>
          <p:cNvPr id="45" name="TextBox 39">
            <a:extLst>
              <a:ext uri="{FF2B5EF4-FFF2-40B4-BE49-F238E27FC236}">
                <a16:creationId xmlns:a16="http://schemas.microsoft.com/office/drawing/2014/main" id="{05DE922C-55CF-D448-89F5-9BE9F5083890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5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427528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441741-0171-A341-9908-B1AB41ACD513}"/>
              </a:ext>
            </a:extLst>
          </p:cNvPr>
          <p:cNvSpPr txBox="1"/>
          <p:nvPr/>
        </p:nvSpPr>
        <p:spPr>
          <a:xfrm>
            <a:off x="1936487" y="-10371"/>
            <a:ext cx="9686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LumiBelle2 fast luminosity monitor at SuperKEKB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48BC45D-C01F-F348-B822-0A2380B3B9C7}"/>
              </a:ext>
            </a:extLst>
          </p:cNvPr>
          <p:cNvSpPr txBox="1"/>
          <p:nvPr/>
        </p:nvSpPr>
        <p:spPr>
          <a:xfrm>
            <a:off x="402912" y="2214531"/>
            <a:ext cx="1098175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9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Install LGAD sensors in LumiBelle2 </a:t>
            </a:r>
            <a:r>
              <a:rPr lang="en" altLang="zh-CN" sz="1900" dirty="0">
                <a:effectLst/>
                <a:latin typeface="Calibri" panose="020F0502020204030204" pitchFamily="34" charset="0"/>
              </a:rPr>
              <a:t>-&gt; </a:t>
            </a:r>
            <a:r>
              <a:rPr lang="en" altLang="zh-CN" sz="1800" dirty="0">
                <a:effectLst/>
                <a:latin typeface="Calibri" panose="020F0502020204030204" pitchFamily="34" charset="0"/>
              </a:rPr>
              <a:t>radiation hardened version from IHEP-Beijing used in Atlas </a:t>
            </a:r>
            <a:endParaRPr lang="en" altLang="zh-CN" sz="18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8" name="图片 27" descr="图示&#10;&#10;描述已自动生成">
            <a:extLst>
              <a:ext uri="{FF2B5EF4-FFF2-40B4-BE49-F238E27FC236}">
                <a16:creationId xmlns:a16="http://schemas.microsoft.com/office/drawing/2014/main" id="{5A72F4A3-DED0-674F-B5E2-3CB15D00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5" y="2667009"/>
            <a:ext cx="3632725" cy="2500473"/>
          </a:xfrm>
          <a:prstGeom prst="rect">
            <a:avLst/>
          </a:prstGeom>
        </p:spPr>
      </p:pic>
      <p:pic>
        <p:nvPicPr>
          <p:cNvPr id="29" name="图片 28" descr="日程表&#10;&#10;描述已自动生成">
            <a:extLst>
              <a:ext uri="{FF2B5EF4-FFF2-40B4-BE49-F238E27FC236}">
                <a16:creationId xmlns:a16="http://schemas.microsoft.com/office/drawing/2014/main" id="{61FB357A-8B46-6749-A8DE-15304898B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" b="2500"/>
          <a:stretch/>
        </p:blipFill>
        <p:spPr>
          <a:xfrm>
            <a:off x="3829531" y="4076700"/>
            <a:ext cx="3475002" cy="2716629"/>
          </a:xfrm>
          <a:prstGeom prst="rect">
            <a:avLst/>
          </a:prstGeom>
        </p:spPr>
      </p:pic>
      <p:pic>
        <p:nvPicPr>
          <p:cNvPr id="30" name="Image 2">
            <a:extLst>
              <a:ext uri="{FF2B5EF4-FFF2-40B4-BE49-F238E27FC236}">
                <a16:creationId xmlns:a16="http://schemas.microsoft.com/office/drawing/2014/main" id="{959D7A3F-90F2-F745-9F1C-59F07C11D6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22813" r="8037" b="36492"/>
          <a:stretch/>
        </p:blipFill>
        <p:spPr>
          <a:xfrm>
            <a:off x="7349464" y="4891643"/>
            <a:ext cx="3342122" cy="1897488"/>
          </a:xfrm>
          <a:prstGeom prst="rect">
            <a:avLst/>
          </a:prstGeom>
        </p:spPr>
      </p:pic>
      <p:pic>
        <p:nvPicPr>
          <p:cNvPr id="31" name="Image 12">
            <a:extLst>
              <a:ext uri="{FF2B5EF4-FFF2-40B4-BE49-F238E27FC236}">
                <a16:creationId xmlns:a16="http://schemas.microsoft.com/office/drawing/2014/main" id="{6DDC7657-2562-264B-BF65-5D03BFAF06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4" r="4158" b="27506"/>
          <a:stretch/>
        </p:blipFill>
        <p:spPr>
          <a:xfrm>
            <a:off x="7349464" y="2744653"/>
            <a:ext cx="3381657" cy="1993891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46E55B09-6301-B343-9516-65BB66E4E962}"/>
              </a:ext>
            </a:extLst>
          </p:cNvPr>
          <p:cNvSpPr txBox="1"/>
          <p:nvPr/>
        </p:nvSpPr>
        <p:spPr>
          <a:xfrm>
            <a:off x="10585493" y="5299856"/>
            <a:ext cx="1777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LGAD sensor from IHEP with C2HV0235  and RF splitter / inverter 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D4A896A-0CC1-D744-810C-5CCF5A301DBD}"/>
              </a:ext>
            </a:extLst>
          </p:cNvPr>
          <p:cNvGrpSpPr/>
          <p:nvPr/>
        </p:nvGrpSpPr>
        <p:grpSpPr>
          <a:xfrm>
            <a:off x="10651957" y="3227031"/>
            <a:ext cx="1670123" cy="988884"/>
            <a:chOff x="10705721" y="3024456"/>
            <a:chExt cx="1670123" cy="988884"/>
          </a:xfrm>
        </p:grpSpPr>
        <p:sp>
          <p:nvSpPr>
            <p:cNvPr id="32" name="ZoneTexte 10">
              <a:extLst>
                <a:ext uri="{FF2B5EF4-FFF2-40B4-BE49-F238E27FC236}">
                  <a16:creationId xmlns:a16="http://schemas.microsoft.com/office/drawing/2014/main" id="{88946501-CCAB-6A4A-8CA6-0F4C5A933966}"/>
                </a:ext>
              </a:extLst>
            </p:cNvPr>
            <p:cNvSpPr txBox="1"/>
            <p:nvPr/>
          </p:nvSpPr>
          <p:spPr>
            <a:xfrm>
              <a:off x="10745350" y="3024456"/>
              <a:ext cx="14466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500</a:t>
              </a:r>
              <a:r>
                <a:rPr lang="el-GR" sz="14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diamond herd42 with C2HV0235 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972ADD07-EEED-2443-9EBF-7F1C3A080F1C}"/>
                </a:ext>
              </a:extLst>
            </p:cNvPr>
            <p:cNvSpPr txBox="1"/>
            <p:nvPr/>
          </p:nvSpPr>
          <p:spPr>
            <a:xfrm>
              <a:off x="10705721" y="3705563"/>
              <a:ext cx="16701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Trigger level -20mV 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1F1CBAFA-089B-8245-8026-C72E2F5E812C}"/>
              </a:ext>
            </a:extLst>
          </p:cNvPr>
          <p:cNvSpPr txBox="1"/>
          <p:nvPr/>
        </p:nvSpPr>
        <p:spPr>
          <a:xfrm>
            <a:off x="10639257" y="6160882"/>
            <a:ext cx="1670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Trigger level 13.8mV 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89283B3-6A6D-914A-9DA8-58A5EA006CC8}"/>
              </a:ext>
            </a:extLst>
          </p:cNvPr>
          <p:cNvGrpSpPr/>
          <p:nvPr/>
        </p:nvGrpSpPr>
        <p:grpSpPr>
          <a:xfrm>
            <a:off x="151875" y="5143183"/>
            <a:ext cx="3569225" cy="1624152"/>
            <a:chOff x="151875" y="5143183"/>
            <a:chExt cx="3569225" cy="1624152"/>
          </a:xfrm>
        </p:grpSpPr>
        <p:pic>
          <p:nvPicPr>
            <p:cNvPr id="25" name="图片 24" descr="图表, 直方图&#10;&#10;描述已自动生成">
              <a:extLst>
                <a:ext uri="{FF2B5EF4-FFF2-40B4-BE49-F238E27FC236}">
                  <a16:creationId xmlns:a16="http://schemas.microsoft.com/office/drawing/2014/main" id="{A100858C-1FD4-A242-B937-E4C061AB9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3" t="3344" r="1074" b="3646"/>
            <a:stretch/>
          </p:blipFill>
          <p:spPr>
            <a:xfrm>
              <a:off x="151875" y="5143183"/>
              <a:ext cx="3569225" cy="1624152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51905F7-AAEA-4049-B7FC-D11623C398ED}"/>
                </a:ext>
              </a:extLst>
            </p:cNvPr>
            <p:cNvSpPr txBox="1"/>
            <p:nvPr/>
          </p:nvSpPr>
          <p:spPr>
            <a:xfrm>
              <a:off x="871674" y="5233192"/>
              <a:ext cx="2849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sensitivity@500um diamond</a:t>
              </a:r>
              <a:endParaRPr kumimoji="1"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C5A4A43-CEB6-8F47-BC49-00A450A3A7FB}"/>
              </a:ext>
            </a:extLst>
          </p:cNvPr>
          <p:cNvGrpSpPr/>
          <p:nvPr/>
        </p:nvGrpSpPr>
        <p:grpSpPr>
          <a:xfrm>
            <a:off x="402912" y="629134"/>
            <a:ext cx="10805148" cy="1283568"/>
            <a:chOff x="402912" y="629134"/>
            <a:chExt cx="10805148" cy="1283568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333C585A-2BBB-E447-B3E8-22B4A205D8C1}"/>
                </a:ext>
              </a:extLst>
            </p:cNvPr>
            <p:cNvGrpSpPr/>
            <p:nvPr/>
          </p:nvGrpSpPr>
          <p:grpSpPr>
            <a:xfrm>
              <a:off x="402912" y="982147"/>
              <a:ext cx="10805148" cy="930555"/>
              <a:chOff x="402912" y="1873265"/>
              <a:chExt cx="10805148" cy="930555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5F4D88B-686D-B544-B44A-FE49123F7D6C}"/>
                  </a:ext>
                </a:extLst>
              </p:cNvPr>
              <p:cNvSpPr txBox="1"/>
              <p:nvPr/>
            </p:nvSpPr>
            <p:spPr>
              <a:xfrm>
                <a:off x="402912" y="1873265"/>
                <a:ext cx="10805148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sz="1900" kern="100" dirty="0">
                    <a:solidFill>
                      <a:schemeClr val="accent5">
                        <a:lumMod val="75000"/>
                      </a:schemeClr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Conducted data analysis based on 2024 run to estimate the performance of Diamond sensors</a:t>
                </a:r>
                <a:endParaRPr lang="en-US" altLang="zh-CN" sz="1900" kern="1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D2387F7B-A093-DB48-B5B3-1AC53E81353D}"/>
                  </a:ext>
                </a:extLst>
              </p:cNvPr>
              <p:cNvSpPr txBox="1"/>
              <p:nvPr/>
            </p:nvSpPr>
            <p:spPr>
              <a:xfrm>
                <a:off x="683686" y="2188267"/>
                <a:ext cx="6096000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zh-CN" alt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Internal data handling/archiving software instability</a:t>
                </a:r>
              </a:p>
              <a:p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zh-CN" alt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Sensor sensitivity drift in</a:t>
                </a:r>
                <a:r>
                  <a:rPr lang="zh-CN" altLang="en-US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one </a:t>
                </a:r>
                <a:r>
                  <a:rPr lang="en" altLang="zh-CN" sz="1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diamond detector</a:t>
                </a:r>
              </a:p>
            </p:txBody>
          </p: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EEA5BE5-8F02-824B-A2B2-B40A3042328B}"/>
                </a:ext>
              </a:extLst>
            </p:cNvPr>
            <p:cNvSpPr txBox="1"/>
            <p:nvPr/>
          </p:nvSpPr>
          <p:spPr>
            <a:xfrm>
              <a:off x="402912" y="629134"/>
              <a:ext cx="621030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altLang="zh-CN" sz="1900" kern="1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In 2024, the LumiBelle2 was operated successfully at KEK</a:t>
              </a: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44D2754B-AD74-764E-A4D8-35D0E6C70484}"/>
              </a:ext>
            </a:extLst>
          </p:cNvPr>
          <p:cNvSpPr txBox="1"/>
          <p:nvPr/>
        </p:nvSpPr>
        <p:spPr>
          <a:xfrm>
            <a:off x="402912" y="1894075"/>
            <a:ext cx="1173532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sz="1900" b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Observed variation of B-by-B lifetimes </a:t>
            </a:r>
            <a:r>
              <a:rPr lang="en" altLang="zh-CN" sz="19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en" altLang="zh-C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" altLang="zh-CN" dirty="0">
                <a:latin typeface="Calibri" panose="020F0502020204030204" pitchFamily="34" charset="0"/>
                <a:cs typeface="Calibri" panose="020F0502020204030204" pitchFamily="34" charset="0"/>
              </a:rPr>
              <a:t>-by-B luminosity data </a:t>
            </a:r>
            <a:r>
              <a:rPr lang="en" altLang="zh-C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machine tuning required by </a:t>
            </a:r>
            <a:r>
              <a:rPr lang="en" altLang="zh-CN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SuperKEKB</a:t>
            </a:r>
            <a:r>
              <a:rPr lang="en" altLang="zh-C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group </a:t>
            </a:r>
            <a:endParaRPr lang="en" altLang="zh-CN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CCCB1F7-0492-3D42-BE48-AE47176703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99"/>
          <a:stretch/>
        </p:blipFill>
        <p:spPr>
          <a:xfrm>
            <a:off x="3915785" y="2705149"/>
            <a:ext cx="3302493" cy="1260546"/>
          </a:xfrm>
          <a:prstGeom prst="rect">
            <a:avLst/>
          </a:prstGeom>
        </p:spPr>
      </p:pic>
      <p:sp>
        <p:nvSpPr>
          <p:cNvPr id="47" name="TextBox 39">
            <a:extLst>
              <a:ext uri="{FF2B5EF4-FFF2-40B4-BE49-F238E27FC236}">
                <a16:creationId xmlns:a16="http://schemas.microsoft.com/office/drawing/2014/main" id="{96A7E3E5-6CF5-B94E-AA80-DE42325DC710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120873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441741-0171-A341-9908-B1AB41ACD513}"/>
              </a:ext>
            </a:extLst>
          </p:cNvPr>
          <p:cNvSpPr txBox="1"/>
          <p:nvPr/>
        </p:nvSpPr>
        <p:spPr>
          <a:xfrm>
            <a:off x="2302402" y="0"/>
            <a:ext cx="738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IJCLab</a:t>
            </a:r>
            <a:r>
              <a:rPr lang="en-US" sz="2800" b="1" dirty="0">
                <a:solidFill>
                  <a:srgbClr val="002060"/>
                </a:solidFill>
              </a:rPr>
              <a:t>–KEK Collaboration within FJPPN-TYL</a:t>
            </a:r>
            <a:endParaRPr lang="en-CN" sz="2800" b="1" dirty="0">
              <a:solidFill>
                <a:srgbClr val="002060"/>
              </a:solidFill>
            </a:endParaRP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635A3D41-9C22-7C45-809A-B262DF034AAC}"/>
              </a:ext>
            </a:extLst>
          </p:cNvPr>
          <p:cNvGrpSpPr>
            <a:grpSpLocks/>
          </p:cNvGrpSpPr>
          <p:nvPr/>
        </p:nvGrpSpPr>
        <p:grpSpPr bwMode="auto">
          <a:xfrm>
            <a:off x="386687" y="564460"/>
            <a:ext cx="11418626" cy="70806"/>
            <a:chOff x="30834" y="1305568"/>
            <a:chExt cx="8816454" cy="6613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DC36524-BCC6-644E-BFCB-DEF3D1A473BF}"/>
                </a:ext>
              </a:extLst>
            </p:cNvPr>
            <p:cNvSpPr/>
            <p:nvPr/>
          </p:nvSpPr>
          <p:spPr>
            <a:xfrm>
              <a:off x="30834" y="1305568"/>
              <a:ext cx="5800203" cy="6613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B8E6318-8339-9147-870C-24FC95221BEF}"/>
                </a:ext>
              </a:extLst>
            </p:cNvPr>
            <p:cNvSpPr/>
            <p:nvPr/>
          </p:nvSpPr>
          <p:spPr>
            <a:xfrm>
              <a:off x="5886861" y="1305568"/>
              <a:ext cx="2960427" cy="66133"/>
            </a:xfrm>
            <a:prstGeom prst="rect">
              <a:avLst/>
            </a:prstGeom>
            <a:solidFill>
              <a:srgbClr val="1138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38B9E3AB-812C-3643-B9E2-A3C7D3F12EAE}"/>
              </a:ext>
            </a:extLst>
          </p:cNvPr>
          <p:cNvSpPr txBox="1"/>
          <p:nvPr/>
        </p:nvSpPr>
        <p:spPr>
          <a:xfrm>
            <a:off x="451528" y="730791"/>
            <a:ext cx="11740472" cy="200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240"/>
              </a:lnSpc>
              <a:buFont typeface="Wingdings" pitchFamily="2" charset="2"/>
              <a:buChar char="p"/>
            </a:pPr>
            <a:r>
              <a:rPr lang="en" altLang="zh-CN" sz="2200" b="1" dirty="0">
                <a:solidFill>
                  <a:schemeClr val="accent2">
                    <a:lumMod val="75000"/>
                  </a:schemeClr>
                </a:solidFill>
              </a:rPr>
              <a:t>Since 2024</a:t>
            </a:r>
            <a:r>
              <a:rPr lang="en" altLang="zh-CN" sz="2200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br>
              <a:rPr lang="en" altLang="zh-CN" dirty="0">
                <a:solidFill>
                  <a:srgbClr val="002060"/>
                </a:solidFill>
              </a:rPr>
            </a:br>
            <a:r>
              <a:rPr lang="en" altLang="zh-CN" sz="2200" b="1" dirty="0"/>
              <a:t>Extended the collaboration </a:t>
            </a:r>
            <a:r>
              <a:rPr lang="en" altLang="zh-CN" sz="2200" b="1" dirty="0">
                <a:sym typeface="Wingdings" pitchFamily="2" charset="2"/>
              </a:rPr>
              <a:t></a:t>
            </a:r>
            <a:r>
              <a:rPr lang="en" altLang="zh-CN" sz="2200" b="1" dirty="0"/>
              <a:t> injection-related beam losses at </a:t>
            </a:r>
            <a:r>
              <a:rPr lang="en" altLang="zh-CN" sz="2200" b="1" dirty="0" err="1"/>
              <a:t>SuperKEKB</a:t>
            </a:r>
            <a:endParaRPr lang="en" altLang="zh-CN" sz="2200" b="1" dirty="0"/>
          </a:p>
          <a:p>
            <a:pPr>
              <a:lnSpc>
                <a:spcPts val="2900"/>
              </a:lnSpc>
            </a:pPr>
            <a:r>
              <a:rPr lang="en" altLang="zh-CN" sz="2000" dirty="0">
                <a:latin typeface="+mn-ea"/>
              </a:rPr>
              <a:t>    </a:t>
            </a:r>
            <a:r>
              <a:rPr lang="en" altLang="zh-CN" sz="2000" dirty="0">
                <a:latin typeface="+mn-ea"/>
                <a:sym typeface="Wingdings" pitchFamily="2" charset="2"/>
              </a:rPr>
              <a:t>-&gt;</a:t>
            </a:r>
            <a:r>
              <a:rPr lang="en" altLang="zh-CN" sz="2000" dirty="0">
                <a:latin typeface="+mn-ea"/>
              </a:rPr>
              <a:t> </a:t>
            </a:r>
            <a:r>
              <a:rPr lang="en" altLang="zh-CN" sz="200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reliable injection simulation for accelerator operation</a:t>
            </a:r>
          </a:p>
          <a:p>
            <a:pPr>
              <a:lnSpc>
                <a:spcPts val="2900"/>
              </a:lnSpc>
            </a:pPr>
            <a:r>
              <a:rPr lang="en-US" altLang="zh-CN" sz="2000" dirty="0">
                <a:latin typeface="+mn-ea"/>
              </a:rPr>
              <a:t>    -&gt;</a:t>
            </a:r>
            <a:r>
              <a:rPr lang="zh-CN" altLang="en-US" sz="2000" dirty="0">
                <a:latin typeface="+mn-ea"/>
              </a:rPr>
              <a:t> </a:t>
            </a:r>
            <a:r>
              <a:rPr lang="en" altLang="zh-CN" sz="2000" dirty="0">
                <a:latin typeface="+mn-ea"/>
              </a:rPr>
              <a:t>Improve injection performance and reduce injection BG</a:t>
            </a:r>
          </a:p>
          <a:p>
            <a:pPr>
              <a:lnSpc>
                <a:spcPts val="2900"/>
              </a:lnSpc>
            </a:pPr>
            <a:r>
              <a:rPr lang="en" altLang="zh-CN" sz="2000" b="1" dirty="0">
                <a:latin typeface="+mn-ea"/>
              </a:rPr>
              <a:t>   </a:t>
            </a:r>
            <a:r>
              <a:rPr lang="en" altLang="zh-CN" sz="2000" dirty="0">
                <a:latin typeface="+mn-ea"/>
              </a:rPr>
              <a:t> -&gt; </a:t>
            </a:r>
            <a:r>
              <a:rPr lang="en" altLang="zh-CN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Achieve</a:t>
            </a:r>
            <a:r>
              <a:rPr lang="en" altLang="zh-CN" sz="2000" b="1" dirty="0">
                <a:latin typeface="+mn-ea"/>
              </a:rPr>
              <a:t> </a:t>
            </a:r>
            <a:r>
              <a:rPr lang="en" altLang="zh-CN" sz="2000" b="1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high luminosity &amp; data taking efficiency</a:t>
            </a:r>
          </a:p>
        </p:txBody>
      </p:sp>
      <p:sp>
        <p:nvSpPr>
          <p:cNvPr id="33" name="TextBox 39">
            <a:extLst>
              <a:ext uri="{FF2B5EF4-FFF2-40B4-BE49-F238E27FC236}">
                <a16:creationId xmlns:a16="http://schemas.microsoft.com/office/drawing/2014/main" id="{CC3FEF6E-50BC-0E45-AFB2-0F186CBD6AE4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7</a:t>
            </a:r>
            <a:endParaRPr lang="en-CN" sz="1400" b="1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E8D2B8A-901D-9441-8A57-42E9E2E1111E}"/>
              </a:ext>
            </a:extLst>
          </p:cNvPr>
          <p:cNvGrpSpPr/>
          <p:nvPr/>
        </p:nvGrpSpPr>
        <p:grpSpPr>
          <a:xfrm>
            <a:off x="920491" y="3341565"/>
            <a:ext cx="10802546" cy="1442182"/>
            <a:chOff x="451528" y="3028890"/>
            <a:chExt cx="10802546" cy="1442182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280CA60A-966E-8943-9742-A292E1FC0BC1}"/>
                </a:ext>
              </a:extLst>
            </p:cNvPr>
            <p:cNvSpPr txBox="1"/>
            <p:nvPr/>
          </p:nvSpPr>
          <p:spPr>
            <a:xfrm>
              <a:off x="451528" y="3028890"/>
              <a:ext cx="105219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sz="2100" kern="100" dirty="0"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A detailed simulation of injected beam losses and related backgrounds was developed</a:t>
              </a:r>
              <a:r>
                <a:rPr lang="en-US" altLang="zh-CN" sz="2200" kern="100" dirty="0"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 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7786236-9CAB-8541-8D95-DEA4369E67C5}"/>
                </a:ext>
              </a:extLst>
            </p:cNvPr>
            <p:cNvSpPr txBox="1"/>
            <p:nvPr/>
          </p:nvSpPr>
          <p:spPr>
            <a:xfrm>
              <a:off x="732124" y="3403600"/>
              <a:ext cx="10521950" cy="1067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460"/>
                </a:lnSpc>
              </a:pPr>
              <a:r>
                <a:rPr kumimoji="1" lang="en-US" altLang="zh-CN" sz="1700" dirty="0"/>
                <a:t>-</a:t>
              </a:r>
              <a:r>
                <a:rPr kumimoji="1" lang="en-US" altLang="zh-CN" sz="1700" dirty="0">
                  <a:solidFill>
                    <a:srgbClr val="7030A0"/>
                  </a:solidFill>
                </a:rPr>
                <a:t>Injection errors </a:t>
              </a:r>
              <a:r>
                <a:rPr kumimoji="1" lang="en-US" altLang="zh-CN" sz="1700" dirty="0"/>
                <a:t>mainly affect injection </a:t>
              </a:r>
              <a:r>
                <a:rPr kumimoji="1" lang="en-US" altLang="zh-CN" sz="1700" dirty="0">
                  <a:solidFill>
                    <a:srgbClr val="7030A0"/>
                  </a:solidFill>
                </a:rPr>
                <a:t>efficiency</a:t>
              </a:r>
            </a:p>
            <a:p>
              <a:pPr>
                <a:lnSpc>
                  <a:spcPts val="2460"/>
                </a:lnSpc>
              </a:pPr>
              <a:r>
                <a:rPr kumimoji="1" lang="en-US" altLang="zh-CN" sz="1700" dirty="0"/>
                <a:t>-</a:t>
              </a:r>
              <a:r>
                <a:rPr kumimoji="1" lang="en-US" altLang="zh-CN" sz="1700" dirty="0">
                  <a:solidFill>
                    <a:schemeClr val="accent5"/>
                  </a:solidFill>
                </a:rPr>
                <a:t>Beam-beam effect, cancel coil error </a:t>
              </a:r>
              <a:r>
                <a:rPr kumimoji="1" lang="en-US" altLang="zh-CN" sz="1700" dirty="0"/>
                <a:t>have a large effect on </a:t>
              </a:r>
              <a:r>
                <a:rPr kumimoji="1" lang="en-US" altLang="zh-CN" sz="1700" dirty="0">
                  <a:solidFill>
                    <a:schemeClr val="accent5"/>
                  </a:solidFill>
                </a:rPr>
                <a:t>injection-related background</a:t>
              </a:r>
            </a:p>
            <a:p>
              <a:pPr>
                <a:lnSpc>
                  <a:spcPts val="2460"/>
                </a:lnSpc>
              </a:pPr>
              <a:r>
                <a:rPr kumimoji="1" lang="en-US" altLang="zh-CN" sz="1700" dirty="0"/>
                <a:t>-</a:t>
              </a:r>
              <a:r>
                <a:rPr kumimoji="1" lang="en-US" altLang="zh-CN" sz="1700" dirty="0">
                  <a:solidFill>
                    <a:schemeClr val="accent2"/>
                  </a:solidFill>
                </a:rPr>
                <a:t>Beam loss in IR </a:t>
              </a:r>
              <a:r>
                <a:rPr kumimoji="1" lang="en-US" altLang="zh-CN" sz="1700" dirty="0"/>
                <a:t>can be suppressed by minor </a:t>
              </a:r>
              <a:r>
                <a:rPr kumimoji="1" lang="en-US" altLang="zh-CN" sz="1700" dirty="0">
                  <a:solidFill>
                    <a:schemeClr val="accent2"/>
                  </a:solidFill>
                </a:rPr>
                <a:t>collimator</a:t>
              </a:r>
              <a:r>
                <a:rPr kumimoji="1" lang="en-US" altLang="zh-CN" sz="1700" dirty="0"/>
                <a:t> aperture adjustment 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BA3F038D-C30C-A649-B96B-1EF6A93D67CF}"/>
              </a:ext>
            </a:extLst>
          </p:cNvPr>
          <p:cNvSpPr txBox="1"/>
          <p:nvPr/>
        </p:nvSpPr>
        <p:spPr>
          <a:xfrm>
            <a:off x="847466" y="4800984"/>
            <a:ext cx="10668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Validation experiments conducted in collaboration with </a:t>
            </a:r>
            <a:r>
              <a:rPr lang="en" altLang="zh-CN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SuperKEKB</a:t>
            </a:r>
            <a:r>
              <a:rPr lang="en" altLang="zh-CN" sz="2100" dirty="0">
                <a:latin typeface="Calibri" panose="020F0502020204030204" pitchFamily="34" charset="0"/>
                <a:cs typeface="Calibri" panose="020F0502020204030204" pitchFamily="34" charset="0"/>
              </a:rPr>
              <a:t>, MDI, and Belle II groups</a:t>
            </a:r>
            <a:endParaRPr lang="zh-CN" altLang="en-US" sz="21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7B52050-9C70-6144-B62C-2A971604D924}"/>
              </a:ext>
            </a:extLst>
          </p:cNvPr>
          <p:cNvSpPr txBox="1"/>
          <p:nvPr/>
        </p:nvSpPr>
        <p:spPr>
          <a:xfrm>
            <a:off x="451528" y="2830583"/>
            <a:ext cx="2133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</a:rPr>
              <a:t>Progress</a:t>
            </a:r>
            <a:endParaRPr kumimoji="1" lang="zh-CN" alt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9DE2FAC-BA99-ED42-B54A-95B5D26D654D}"/>
              </a:ext>
            </a:extLst>
          </p:cNvPr>
          <p:cNvSpPr txBox="1"/>
          <p:nvPr/>
        </p:nvSpPr>
        <p:spPr>
          <a:xfrm>
            <a:off x="1201087" y="5216482"/>
            <a:ext cx="10521950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60"/>
              </a:lnSpc>
            </a:pPr>
            <a:r>
              <a:rPr lang="en" altLang="zh-CN" sz="1700" dirty="0"/>
              <a:t>-</a:t>
            </a:r>
            <a:r>
              <a:rPr lang="en" altLang="zh-CN" sz="1700" dirty="0">
                <a:solidFill>
                  <a:schemeClr val="accent6">
                    <a:lumMod val="75000"/>
                  </a:schemeClr>
                </a:solidFill>
              </a:rPr>
              <a:t>New </a:t>
            </a:r>
            <a:r>
              <a:rPr kumimoji="1" lang="en" altLang="zh-CN" sz="1700" dirty="0">
                <a:solidFill>
                  <a:schemeClr val="accent6">
                    <a:lumMod val="75000"/>
                  </a:schemeClr>
                </a:solidFill>
              </a:rPr>
              <a:t>CLAWS loss monitor </a:t>
            </a:r>
            <a:r>
              <a:rPr kumimoji="1" lang="en" altLang="zh-CN" sz="1700" dirty="0"/>
              <a:t>installed for dedicated measurements</a:t>
            </a:r>
          </a:p>
          <a:p>
            <a:pPr>
              <a:lnSpc>
                <a:spcPts val="2460"/>
              </a:lnSpc>
            </a:pPr>
            <a:r>
              <a:rPr kumimoji="1" lang="en" altLang="zh-CN" sz="1700" dirty="0"/>
              <a:t>-</a:t>
            </a:r>
            <a:r>
              <a:rPr kumimoji="1" lang="en" altLang="zh-CN" sz="1700" dirty="0" err="1">
                <a:solidFill>
                  <a:srgbClr val="7030A0"/>
                </a:solidFill>
              </a:rPr>
              <a:t>CsI</a:t>
            </a:r>
            <a:r>
              <a:rPr kumimoji="1" lang="en" altLang="zh-CN" sz="1700" dirty="0">
                <a:solidFill>
                  <a:srgbClr val="7030A0"/>
                </a:solidFill>
              </a:rPr>
              <a:t> &amp; EMT monitors </a:t>
            </a:r>
            <a:r>
              <a:rPr kumimoji="1" lang="en" altLang="zh-CN" sz="1700" dirty="0"/>
              <a:t>and Belle II </a:t>
            </a:r>
            <a:r>
              <a:rPr kumimoji="1" lang="en" altLang="zh-CN" sz="1700" dirty="0">
                <a:solidFill>
                  <a:srgbClr val="7030A0"/>
                </a:solidFill>
              </a:rPr>
              <a:t>ECL sub-detectors</a:t>
            </a:r>
            <a:r>
              <a:rPr kumimoji="1" lang="en" altLang="zh-CN" sz="1700" dirty="0">
                <a:solidFill>
                  <a:schemeClr val="accent2"/>
                </a:solidFill>
              </a:rPr>
              <a:t> </a:t>
            </a:r>
            <a:r>
              <a:rPr kumimoji="1" lang="en" altLang="zh-CN" sz="1700" dirty="0">
                <a:solidFill>
                  <a:srgbClr val="FF0000"/>
                </a:solidFill>
              </a:rPr>
              <a:t>reconfigured</a:t>
            </a:r>
            <a:r>
              <a:rPr kumimoji="1" lang="en" altLang="zh-CN" sz="1700" dirty="0"/>
              <a:t> with 1 Hz injection trigger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434CC43-A694-A646-A105-9A04A5964B21}"/>
              </a:ext>
            </a:extLst>
          </p:cNvPr>
          <p:cNvSpPr txBox="1"/>
          <p:nvPr/>
        </p:nvSpPr>
        <p:spPr>
          <a:xfrm>
            <a:off x="847466" y="5948990"/>
            <a:ext cx="10024759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kern="0" dirty="0">
                <a:solidFill>
                  <a:srgbClr val="FF0000"/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The results show good qualitative agreement between the simulations and measurements</a:t>
            </a:r>
            <a:endParaRPr kumimoji="1" lang="en-US" altLang="zh-CN" sz="1800" u="sng" dirty="0">
              <a:solidFill>
                <a:srgbClr val="FF0000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6248C-3620-B94C-9BEE-771B64969BC7}"/>
              </a:ext>
            </a:extLst>
          </p:cNvPr>
          <p:cNvSpPr txBox="1"/>
          <p:nvPr/>
        </p:nvSpPr>
        <p:spPr>
          <a:xfrm>
            <a:off x="1772944" y="87388"/>
            <a:ext cx="885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Injection s</a:t>
            </a:r>
            <a:r>
              <a:rPr lang="en-CN" sz="2800" b="1">
                <a:solidFill>
                  <a:schemeClr val="accent1">
                    <a:lumMod val="50000"/>
                  </a:schemeClr>
                </a:solidFill>
                <a:latin typeface="Times" pitchFamily="2" charset="0"/>
              </a:rPr>
              <a:t>imulation </a:t>
            </a:r>
            <a:r>
              <a:rPr lang="en-US" altLang="zh-CN" sz="2800" b="1" kern="0" dirty="0">
                <a:solidFill>
                  <a:schemeClr val="accent1">
                    <a:lumMod val="50000"/>
                  </a:schemeClr>
                </a:solidFill>
                <a:effectLst/>
                <a:latin typeface="Times" pitchFamily="2" charset="0"/>
                <a:ea typeface="宋体" panose="02010600030101010101" pitchFamily="2" charset="-122"/>
              </a:rPr>
              <a:t>based on realistic operation settings</a:t>
            </a:r>
            <a:endParaRPr lang="en-CN" sz="2800" b="1" dirty="0">
              <a:solidFill>
                <a:schemeClr val="accent1">
                  <a:lumMod val="50000"/>
                </a:schemeClr>
              </a:solidFill>
              <a:latin typeface="Times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EB04F-E741-8E4D-A8C4-B0692D0FAF80}"/>
              </a:ext>
            </a:extLst>
          </p:cNvPr>
          <p:cNvGrpSpPr/>
          <p:nvPr/>
        </p:nvGrpSpPr>
        <p:grpSpPr>
          <a:xfrm>
            <a:off x="496642" y="585303"/>
            <a:ext cx="11536491" cy="6196567"/>
            <a:chOff x="655509" y="730352"/>
            <a:chExt cx="11536491" cy="61965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52B2FBF-BCB3-974E-AA57-4CF2EA72FE89}"/>
                </a:ext>
              </a:extLst>
            </p:cNvPr>
            <p:cNvGrpSpPr/>
            <p:nvPr/>
          </p:nvGrpSpPr>
          <p:grpSpPr>
            <a:xfrm>
              <a:off x="655509" y="730352"/>
              <a:ext cx="11536491" cy="6196567"/>
              <a:chOff x="463761" y="787963"/>
              <a:chExt cx="11536491" cy="6196567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B93C56C9-92F7-7E49-B893-0B34E50A9D7F}"/>
                  </a:ext>
                </a:extLst>
              </p:cNvPr>
              <p:cNvSpPr txBox="1"/>
              <p:nvPr/>
            </p:nvSpPr>
            <p:spPr>
              <a:xfrm>
                <a:off x="630457" y="4499120"/>
                <a:ext cx="5517260" cy="42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sz="1600" b="1" kern="100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Beam-beam(weak-strong model)</a:t>
                </a:r>
                <a:endParaRPr lang="en-CN" sz="1400" dirty="0"/>
              </a:p>
            </p:txBody>
          </p: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2F617FBC-71F4-F848-A1A2-46CF1BD09FAC}"/>
                  </a:ext>
                </a:extLst>
              </p:cNvPr>
              <p:cNvGrpSpPr/>
              <p:nvPr/>
            </p:nvGrpSpPr>
            <p:grpSpPr>
              <a:xfrm>
                <a:off x="630457" y="5018960"/>
                <a:ext cx="10067161" cy="1627747"/>
                <a:chOff x="155629" y="264854"/>
                <a:chExt cx="10067161" cy="1627747"/>
              </a:xfrm>
            </p:grpSpPr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7FCC01B5-19CE-E046-9881-5FA610EF23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4950" y="264854"/>
                  <a:ext cx="9727840" cy="417422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文本框 34">
                      <a:extLst>
                        <a:ext uri="{FF2B5EF4-FFF2-40B4-BE49-F238E27FC236}">
                          <a16:creationId xmlns:a16="http://schemas.microsoft.com/office/drawing/2014/main" id="{11524931-682F-8E44-8C85-C7459F1BD0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5629" y="1061220"/>
                      <a:ext cx="9588498" cy="8313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l"/>
                      </a:pP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Collimator </a:t>
                      </a:r>
                      <a:r>
                        <a:rPr lang="en-US" altLang="zh-CN" sz="1600" b="1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400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2024-06-26</a:t>
                      </a: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itchFamily="2" charset="2"/>
                        <a:buChar char="l"/>
                      </a:pP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Machine error: </a:t>
                      </a:r>
                      <a:r>
                        <a:rPr lang="en-US" altLang="zh-CN" sz="1600" b="1" kern="100" dirty="0" err="1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sextupole</a:t>
                      </a: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vertical mis-alignment</a:t>
                      </a:r>
                      <a:r>
                        <a:rPr lang="zh-CN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14:m>
                        <m:oMath xmlns:m="http://schemas.openxmlformats.org/officeDocument/2006/math">
                          <m:r>
                            <a:rPr lang="en-US" altLang="zh-CN" sz="1400" kern="100" dirty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1400" b="0" i="0" kern="100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μm</m:t>
                          </m:r>
                          <m: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Gauss</m:t>
                          </m:r>
                          <m: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random</m:t>
                          </m:r>
                          <m:r>
                            <a:rPr lang="en-US" altLang="zh-CN" sz="1400" b="1" kern="1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</m:oMath>
                      </a14:m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kern="100" dirty="0"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global coupling: </a:t>
                      </a:r>
                      <a14:m>
                        <m:oMath xmlns:m="http://schemas.openxmlformats.org/officeDocument/2006/math">
                          <m:f>
                            <m:fPr>
                              <m:type m:val="lin"/>
                              <m:ctrlPr>
                                <a:rPr lang="en-US" altLang="zh-CN" sz="1600" i="1" kern="10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600" i="1" kern="10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a:rPr lang="en-US" altLang="zh-CN" sz="1600" kern="1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1600" i="1" kern="100">
                                  <a:latin typeface="Cambria Math" panose="02040503050406030204" pitchFamily="18" charset="0"/>
                                </a:rPr>
                                <m:t>0.6%</m:t>
                              </m:r>
                            </m:den>
                          </m:f>
                        </m:oMath>
                      </a14:m>
                      <a:r>
                        <a:rPr lang="en-US" altLang="zh-CN" sz="1600" b="1" kern="100" dirty="0">
                          <a:solidFill>
                            <a:srgbClr val="1F4E79"/>
                          </a:solidFill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) </a:t>
                      </a:r>
                    </a:p>
                  </p:txBody>
                </p:sp>
              </mc:Choice>
              <mc:Fallback xmlns="">
                <p:sp>
                  <p:nvSpPr>
                    <p:cNvPr id="35" name="文本框 34">
                      <a:extLst>
                        <a:ext uri="{FF2B5EF4-FFF2-40B4-BE49-F238E27FC236}">
                          <a16:creationId xmlns:a16="http://schemas.microsoft.com/office/drawing/2014/main" id="{11524931-682F-8E44-8C85-C7459F1BD0E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5629" y="1061220"/>
                      <a:ext cx="9588498" cy="831381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265" b="-6969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67C1A94-30A3-EB43-A4CD-20BF1DF1D340}"/>
                      </a:ext>
                    </a:extLst>
                  </p:cNvPr>
                  <p:cNvSpPr txBox="1"/>
                  <p:nvPr/>
                </p:nvSpPr>
                <p:spPr>
                  <a:xfrm>
                    <a:off x="630457" y="6561850"/>
                    <a:ext cx="8906586" cy="42268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l"/>
                    </a:pPr>
                    <a:r>
                      <a:rPr lang="en-US" altLang="zh-CN" sz="1600" b="1" kern="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Bunch-by-bunch feedback</a:t>
                    </a:r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altLang="zh-CN" sz="1400" kern="100" dirty="0"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damping time=0.5ms</a:t>
                    </a:r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)</a:t>
                    </a:r>
                    <a:r>
                      <a:rPr lang="en-US" altLang="zh-CN" sz="1600" b="1" kern="100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1600" b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a14:m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600" kern="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Gaussian stored beam</a:t>
                    </a:r>
                    <a:r>
                      <a:rPr lang="en-US" altLang="zh-CN" sz="1600" kern="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1600" kern="100" dirty="0"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also included</a:t>
                    </a:r>
                  </a:p>
                </p:txBody>
              </p:sp>
            </mc:Choice>
            <mc:Fallback xmlns="">
              <p:sp>
                <p:nvSpPr>
                  <p:cNvPr id="38" name="文本框 37">
                    <a:extLst>
                      <a:ext uri="{FF2B5EF4-FFF2-40B4-BE49-F238E27FC236}">
                        <a16:creationId xmlns:a16="http://schemas.microsoft.com/office/drawing/2014/main" id="{267C1A94-30A3-EB43-A4CD-20BF1DF1D3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457" y="6561850"/>
                    <a:ext cx="8906586" cy="42268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85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7">
                    <a:extLst>
                      <a:ext uri="{FF2B5EF4-FFF2-40B4-BE49-F238E27FC236}">
                        <a16:creationId xmlns:a16="http://schemas.microsoft.com/office/drawing/2014/main" id="{EBECFA3F-3AB9-9043-8DFB-03E99BE8CB18}"/>
                      </a:ext>
                    </a:extLst>
                  </p:cNvPr>
                  <p:cNvSpPr txBox="1"/>
                  <p:nvPr/>
                </p:nvSpPr>
                <p:spPr>
                  <a:xfrm>
                    <a:off x="463761" y="787963"/>
                    <a:ext cx="11536491" cy="16112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l"/>
                    </a:pPr>
                    <a:r>
                      <a:rPr lang="en-US" altLang="zh-CN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rPr>
                      <a:t>Lattice: </a:t>
                    </a:r>
                    <a:r>
                      <a:rPr lang="en-US" altLang="zh-CN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</a:rPr>
                      <a:t>HER_CW60_0.9mm-can_rev.sad</a:t>
                    </a:r>
                    <a:r>
                      <a:rPr lang="en-US" altLang="zh-CN" sz="1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</a:rPr>
                      <a:t>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60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𝑚𝑚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,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=0.9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𝑚𝑚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crab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waist</m:t>
                        </m:r>
                        <m:r>
                          <m:rPr>
                            <m:nor/>
                          </m:rPr>
                          <a:rPr lang="en-US" altLang="zh-CN" sz="1600" dirty="0">
                            <a:latin typeface="Cambria Math" panose="02040503050406030204" pitchFamily="18" charset="0"/>
                            <a:ea typeface="DengXian" panose="02010600030101010101" pitchFamily="2" charset="-122"/>
                          </a:rPr>
                          <m:t>=60%</m:t>
                        </m:r>
                      </m:oMath>
                    </a14:m>
                    <a:r>
                      <a:rPr lang="en-US" altLang="zh-CN" sz="1600" dirty="0"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 (</a:t>
                    </a:r>
                    <a:r>
                      <a:rPr lang="en-US" altLang="zh-CN" sz="1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from </a:t>
                    </a:r>
                    <a:r>
                      <a:rPr lang="en-US" altLang="zh-CN" sz="1600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Onishi</a:t>
                    </a:r>
                    <a:r>
                      <a:rPr lang="en-US" altLang="zh-CN" sz="1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-san</a:t>
                    </a:r>
                    <a:r>
                      <a:rPr lang="en-US" altLang="zh-CN" sz="1600" dirty="0"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a:t>)</a:t>
                    </a: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altLang="zh-CN" sz="1600" b="0" i="0" u="none" strike="noStrike" dirty="0">
                        <a:solidFill>
                          <a:srgbClr val="333333"/>
                        </a:solidFill>
                        <a:effectLst/>
                        <a:latin typeface="Times" pitchFamily="2" charset="0"/>
                      </a:rPr>
                      <a:t>      -with measured </a:t>
                    </a:r>
                    <a:r>
                      <a:rPr lang="en-US" altLang="zh-CN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" pitchFamily="2" charset="0"/>
                      </a:rPr>
                      <a:t>c</a:t>
                    </a:r>
                    <a:r>
                      <a:rPr lang="en-US" altLang="zh-CN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" pitchFamily="2" charset="0"/>
                      </a:rPr>
                      <a:t>hromaticity</a:t>
                    </a:r>
                    <a:r>
                      <a:rPr lang="en-US" altLang="zh-CN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" pitchFamily="2" charset="0"/>
                      </a:rPr>
                      <a:t> </a:t>
                    </a:r>
                    <a:r>
                      <a: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rPr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sub>
                        </m:sSub>
                        <m: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=1.328,</m:t>
                        </m:r>
                        <m:sSub>
                          <m:sSubPr>
                            <m:ctrlPr>
                              <a:rPr kumimoji="1"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kumimoji="1"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kumimoji="1" lang="en-US" altLang="zh-CN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kumimoji="1"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=1.</m:t>
                        </m:r>
                        <m:r>
                          <a:rPr kumimoji="1"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764</m:t>
                        </m:r>
                      </m:oMath>
                    </a14:m>
                    <a:r>
                      <a:rPr lang="en-US" altLang="zh-CN" sz="1600" b="0" i="0" u="none" strike="noStrike" dirty="0">
                        <a:solidFill>
                          <a:schemeClr val="tx1"/>
                        </a:solidFill>
                        <a:effectLst/>
                        <a:latin typeface="Times" pitchFamily="2" charset="0"/>
                      </a:rPr>
                      <a:t>) </a:t>
                    </a: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60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" pitchFamily="2" charset="0"/>
                      </a:rPr>
                      <a:t>      </a:t>
                    </a:r>
                    <a:r>
                      <a:rPr lang="en-US" altLang="zh-CN" sz="160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" pitchFamily="2" charset="0"/>
                      </a:rPr>
                      <a:t>-with</a:t>
                    </a:r>
                    <a:r>
                      <a:rPr lang="en-US" altLang="zh-CN" sz="1600" b="1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" pitchFamily="2" charset="0"/>
                      </a:rPr>
                      <a:t> cancel coil correction error </a:t>
                    </a:r>
                  </a:p>
                  <a:p>
                    <a:pPr marL="285750" indent="-285750">
                      <a:lnSpc>
                        <a:spcPct val="150000"/>
                      </a:lnSpc>
                      <a:buFont typeface="Wingdings" pitchFamily="2" charset="2"/>
                      <a:buChar char="l"/>
                    </a:pPr>
                    <a:r>
                      <a:rPr lang="en-US" altLang="zh-CN" sz="16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</a:t>
                    </a:r>
                    <a:r>
                      <a:rPr lang="en-US" altLang="zh-CN" sz="1600" b="1" kern="1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njection distribution </a:t>
                    </a:r>
                    <a:r>
                      <a:rPr lang="en-US" altLang="zh-CN" sz="1600" b="1" kern="100" dirty="0">
                        <a:solidFill>
                          <a:srgbClr val="1F4E79"/>
                        </a:solidFill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(</a:t>
                    </a:r>
                    <a:r>
                      <a:rPr lang="en-US" altLang="zh-CN" sz="16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from </a:t>
                    </a:r>
                    <a:r>
                      <a:rPr lang="en-US" altLang="zh-CN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Yoshimoto-san</a:t>
                    </a:r>
                    <a:r>
                      <a:rPr lang="en-US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 + emittance adjustments (</a:t>
                    </a:r>
                    <a14:m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zh-CN" altLang="en-US" sz="14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kumimoji="1"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kumimoji="1"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type m:val="lin"/>
                                <m:ctrlP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200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kumimoji="1"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</m:den>
                        </m:f>
                      </m:oMath>
                    </a14:m>
                    <a:r>
                      <a:rPr lang="en-US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 + injection error 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a14:m>
                    <a:r>
                      <a:rPr lang="en-US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:endParaRPr lang="en-US" altLang="zh-CN" sz="1400" dirty="0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文本框 7">
                    <a:extLst>
                      <a:ext uri="{FF2B5EF4-FFF2-40B4-BE49-F238E27FC236}">
                        <a16:creationId xmlns:a16="http://schemas.microsoft.com/office/drawing/2014/main" id="{EBECFA3F-3AB9-9043-8DFB-03E99BE8CB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761" y="787963"/>
                    <a:ext cx="11536491" cy="16112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0" b="-3149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11">
                  <a:extLst>
                    <a:ext uri="{FF2B5EF4-FFF2-40B4-BE49-F238E27FC236}">
                      <a16:creationId xmlns:a16="http://schemas.microsoft.com/office/drawing/2014/main" id="{F282AD45-F77D-BA44-8BF7-8616045E9A51}"/>
                    </a:ext>
                  </a:extLst>
                </p:cNvPr>
                <p:cNvSpPr txBox="1"/>
                <p:nvPr/>
              </p:nvSpPr>
              <p:spPr>
                <a:xfrm>
                  <a:off x="1161526" y="5469587"/>
                  <a:ext cx="9510720" cy="2366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=3.31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=0.5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𝑚𝐴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=0.017, 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=0.010</m:t>
                      </m:r>
                    </m:oMath>
                  </a14:m>
                  <a:r>
                    <a:rPr kumimoji="1" lang="en-US" altLang="zh-CN" sz="1400" dirty="0"/>
                    <a:t> (</a:t>
                  </a:r>
                  <a:r>
                    <a:rPr lang="en-US" altLang="zh-CN" sz="1400" dirty="0">
                      <a:solidFill>
                        <a:srgbClr val="FF0000"/>
                      </a:solidFill>
                    </a:rPr>
                    <a:t>b</a:t>
                  </a:r>
                  <a:r>
                    <a:rPr lang="en-CN" sz="1400" dirty="0">
                      <a:solidFill>
                        <a:srgbClr val="FF0000"/>
                      </a:solidFill>
                    </a:rPr>
                    <a:t>ased on 2024-6-27 operation emittance and bunch current</a:t>
                  </a:r>
                  <a:r>
                    <a:rPr lang="en-CN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1" name="文本框 11">
                  <a:extLst>
                    <a:ext uri="{FF2B5EF4-FFF2-40B4-BE49-F238E27FC236}">
                      <a16:creationId xmlns:a16="http://schemas.microsoft.com/office/drawing/2014/main" id="{F282AD45-F77D-BA44-8BF7-8616045E9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526" y="5469587"/>
                  <a:ext cx="9510720" cy="236668"/>
                </a:xfrm>
                <a:prstGeom prst="rect">
                  <a:avLst/>
                </a:prstGeom>
                <a:blipFill>
                  <a:blip r:embed="rId6"/>
                  <a:stretch>
                    <a:fillRect l="-533" t="-21053" b="-4210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6B005021-8D9A-D240-9D90-6A342EAB5B1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094"/>
          <a:stretch/>
        </p:blipFill>
        <p:spPr>
          <a:xfrm>
            <a:off x="1157616" y="2235819"/>
            <a:ext cx="5044963" cy="2042769"/>
          </a:xfrm>
          <a:prstGeom prst="rect">
            <a:avLst/>
          </a:prstGeom>
        </p:spPr>
      </p:pic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8751AFAA-BE2C-5644-809E-FB77C1D58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63" t="50000"/>
          <a:stretch/>
        </p:blipFill>
        <p:spPr>
          <a:xfrm>
            <a:off x="6264888" y="2213011"/>
            <a:ext cx="2584790" cy="2062730"/>
          </a:xfrm>
          <a:prstGeom prst="rect">
            <a:avLst/>
          </a:prstGeom>
        </p:spPr>
      </p:pic>
      <p:sp>
        <p:nvSpPr>
          <p:cNvPr id="14" name="TextBox 39">
            <a:extLst>
              <a:ext uri="{FF2B5EF4-FFF2-40B4-BE49-F238E27FC236}">
                <a16:creationId xmlns:a16="http://schemas.microsoft.com/office/drawing/2014/main" id="{AA7068DC-FA6C-BA47-910A-B92154B9E2D6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8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107130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组合 87">
            <a:extLst>
              <a:ext uri="{FF2B5EF4-FFF2-40B4-BE49-F238E27FC236}">
                <a16:creationId xmlns:a16="http://schemas.microsoft.com/office/drawing/2014/main" id="{83F16768-D2DB-4242-A4EE-B0FC8C23208B}"/>
              </a:ext>
            </a:extLst>
          </p:cNvPr>
          <p:cNvGrpSpPr/>
          <p:nvPr/>
        </p:nvGrpSpPr>
        <p:grpSpPr>
          <a:xfrm>
            <a:off x="7596998" y="838806"/>
            <a:ext cx="3762102" cy="5896684"/>
            <a:chOff x="7785089" y="891549"/>
            <a:chExt cx="3762102" cy="589668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526A70A-CED4-B044-A7EE-CD0D55F071D7}"/>
                </a:ext>
              </a:extLst>
            </p:cNvPr>
            <p:cNvGrpSpPr/>
            <p:nvPr/>
          </p:nvGrpSpPr>
          <p:grpSpPr>
            <a:xfrm>
              <a:off x="7785089" y="4182998"/>
              <a:ext cx="3728803" cy="2605235"/>
              <a:chOff x="4105834" y="4428651"/>
              <a:chExt cx="3809877" cy="2346681"/>
            </a:xfrm>
          </p:grpSpPr>
          <p:pic>
            <p:nvPicPr>
              <p:cNvPr id="25" name="图片 24" descr="图表, 散点图&#10;&#10;描述已自动生成">
                <a:extLst>
                  <a:ext uri="{FF2B5EF4-FFF2-40B4-BE49-F238E27FC236}">
                    <a16:creationId xmlns:a16="http://schemas.microsoft.com/office/drawing/2014/main" id="{D06D54DE-3039-1E4B-9F5D-4A05805696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87" t="7281" r="4862" b="4809"/>
              <a:stretch/>
            </p:blipFill>
            <p:spPr>
              <a:xfrm>
                <a:off x="4105834" y="4428651"/>
                <a:ext cx="3809877" cy="2346681"/>
              </a:xfrm>
              <a:prstGeom prst="rect">
                <a:avLst/>
              </a:prstGeom>
            </p:spPr>
          </p:pic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23DE03CE-8E1C-B64C-8D84-A9A932D1A614}"/>
                  </a:ext>
                </a:extLst>
              </p:cNvPr>
              <p:cNvSpPr txBox="1"/>
              <p:nvPr/>
            </p:nvSpPr>
            <p:spPr>
              <a:xfrm>
                <a:off x="4984007" y="6211716"/>
                <a:ext cx="277907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Times" pitchFamily="2" charset="0"/>
                    <a:sym typeface="Wingdings" pitchFamily="2" charset="2"/>
                  </a:rPr>
                  <a:t>originate from the beam core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6F38A15-970C-EE46-A268-7B3BAA804541}"/>
                </a:ext>
              </a:extLst>
            </p:cNvPr>
            <p:cNvGrpSpPr/>
            <p:nvPr/>
          </p:nvGrpSpPr>
          <p:grpSpPr>
            <a:xfrm>
              <a:off x="7785089" y="891549"/>
              <a:ext cx="3762102" cy="2996889"/>
              <a:chOff x="8146360" y="736487"/>
              <a:chExt cx="3659939" cy="2794216"/>
            </a:xfrm>
          </p:grpSpPr>
          <p:pic>
            <p:nvPicPr>
              <p:cNvPr id="24" name="图片 23" descr="图表, 散点图&#10;&#10;描述已自动生成">
                <a:extLst>
                  <a:ext uri="{FF2B5EF4-FFF2-40B4-BE49-F238E27FC236}">
                    <a16:creationId xmlns:a16="http://schemas.microsoft.com/office/drawing/2014/main" id="{4E77DCB9-CC4F-9049-93BC-BB2276CDF0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01" t="7274" r="4862" b="5346"/>
              <a:stretch/>
            </p:blipFill>
            <p:spPr>
              <a:xfrm>
                <a:off x="8146360" y="736487"/>
                <a:ext cx="3488125" cy="2794216"/>
              </a:xfrm>
              <a:prstGeom prst="rect">
                <a:avLst/>
              </a:prstGeom>
            </p:spPr>
          </p:pic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152C2-5195-5C4E-BDC5-E2BA6179D9B6}"/>
                  </a:ext>
                </a:extLst>
              </p:cNvPr>
              <p:cNvSpPr txBox="1"/>
              <p:nvPr/>
            </p:nvSpPr>
            <p:spPr>
              <a:xfrm>
                <a:off x="8734698" y="2808101"/>
                <a:ext cx="3071601" cy="328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Times" pitchFamily="2" charset="0"/>
                    <a:sym typeface="Wingdings" pitchFamily="2" charset="2"/>
                  </a:rPr>
                  <a:t>originate from the edge of bunch </a:t>
                </a:r>
                <a:endParaRPr lang="zh-CN" altLang="en-US" sz="1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0E236D41-8156-3E47-BE0B-F729CF15738C}"/>
              </a:ext>
            </a:extLst>
          </p:cNvPr>
          <p:cNvSpPr txBox="1"/>
          <p:nvPr/>
        </p:nvSpPr>
        <p:spPr>
          <a:xfrm>
            <a:off x="3058890" y="-51182"/>
            <a:ext cx="582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Injection efficiency and beam loss</a:t>
            </a:r>
            <a:endParaRPr kumimoji="1" lang="zh-CN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F18CF32-3ACF-0446-9FBF-25F101CC9FF7}"/>
              </a:ext>
            </a:extLst>
          </p:cNvPr>
          <p:cNvSpPr txBox="1"/>
          <p:nvPr/>
        </p:nvSpPr>
        <p:spPr>
          <a:xfrm>
            <a:off x="154278" y="5919294"/>
            <a:ext cx="7585628" cy="95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320"/>
              </a:lnSpc>
              <a:buFont typeface="Wingdings" pitchFamily="2" charset="2"/>
              <a:buChar char="Ø"/>
            </a:pP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Noto Sans SC"/>
              </a:rPr>
              <a:t>There are 2 different types of beam loss: </a:t>
            </a:r>
          </a:p>
          <a:p>
            <a:pPr>
              <a:lnSpc>
                <a:spcPts val="2320"/>
              </a:lnSpc>
            </a:pPr>
            <a:r>
              <a:rPr lang="en-US" altLang="zh-CN" sz="1600" dirty="0">
                <a:latin typeface="Noto Sans SC"/>
              </a:rPr>
              <a:t>1) large and fast beam loss</a:t>
            </a:r>
            <a:r>
              <a:rPr lang="en-US" altLang="zh-CN" sz="1600" b="0" i="0" u="none" strike="noStrike" dirty="0">
                <a:effectLst/>
                <a:latin typeface="Noto Sans SC"/>
              </a:rPr>
              <a:t> in the first 100 turns(30%) </a:t>
            </a:r>
            <a:r>
              <a:rPr lang="en-US" altLang="zh-CN" sz="1600" b="0" i="0" u="none" strike="noStrike" dirty="0">
                <a:effectLst/>
                <a:latin typeface="Noto Sans SC"/>
                <a:sym typeface="Wingdings" pitchFamily="2" charset="2"/>
              </a:rPr>
              <a:t></a:t>
            </a:r>
            <a:r>
              <a:rPr lang="en-US" altLang="zh-CN" sz="1600" dirty="0">
                <a:solidFill>
                  <a:srgbClr val="7030A0"/>
                </a:solidFill>
                <a:latin typeface="Noto Sans SC"/>
                <a:sym typeface="Wingdings" panose="05000000000000000000" pitchFamily="2" charset="2"/>
              </a:rPr>
              <a:t>injection efficiency</a:t>
            </a:r>
            <a:endParaRPr lang="en-US" altLang="zh-CN" sz="1600" b="0" i="0" u="none" strike="noStrike" dirty="0">
              <a:solidFill>
                <a:srgbClr val="7030A0"/>
              </a:solidFill>
              <a:effectLst/>
              <a:latin typeface="Noto Sans SC"/>
              <a:sym typeface="Wingdings" panose="05000000000000000000" pitchFamily="2" charset="2"/>
            </a:endParaRPr>
          </a:p>
          <a:p>
            <a:pPr>
              <a:lnSpc>
                <a:spcPts val="2320"/>
              </a:lnSpc>
            </a:pPr>
            <a:r>
              <a:rPr lang="en-US" altLang="zh-CN" sz="1600" b="0" i="0" u="none" strike="noStrike" dirty="0">
                <a:effectLst/>
                <a:latin typeface="Noto Sans SC"/>
                <a:sym typeface="Wingdings" panose="05000000000000000000" pitchFamily="2" charset="2"/>
              </a:rPr>
              <a:t>2)</a:t>
            </a:r>
            <a:r>
              <a:rPr lang="en-US" altLang="zh-CN" sz="1600" dirty="0">
                <a:latin typeface="Noto Sans SC"/>
                <a:sym typeface="Wingdings" panose="05000000000000000000" pitchFamily="2" charset="2"/>
              </a:rPr>
              <a:t> </a:t>
            </a:r>
            <a:r>
              <a:rPr lang="en-US" altLang="zh-CN" sz="1600" b="0" i="0" u="none" strike="noStrike" dirty="0">
                <a:effectLst/>
                <a:latin typeface="Noto Sans SC"/>
              </a:rPr>
              <a:t>small and continuous beam loss until 1000 turns(10%)</a:t>
            </a:r>
            <a:r>
              <a:rPr lang="en-US" altLang="zh-CN" sz="1600" dirty="0">
                <a:latin typeface="Noto Sans SC"/>
                <a:sym typeface="Wingdings" pitchFamily="2" charset="2"/>
              </a:rPr>
              <a:t> </a:t>
            </a:r>
            <a:r>
              <a:rPr lang="en-US" altLang="zh-CN" sz="1600" dirty="0">
                <a:solidFill>
                  <a:srgbClr val="7030A0"/>
                </a:solidFill>
                <a:latin typeface="Noto Sans SC"/>
                <a:sym typeface="Wingdings" pitchFamily="2" charset="2"/>
              </a:rPr>
              <a:t>injection BG duration</a:t>
            </a:r>
            <a:endParaRPr lang="en-US" altLang="zh-CN" sz="1600" b="1" dirty="0">
              <a:solidFill>
                <a:srgbClr val="7030A0"/>
              </a:solidFill>
              <a:sym typeface="Wingdings" panose="05000000000000000000" pitchFamily="2" charset="2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4D69BB0-D59D-F149-B664-D14DCEB73C63}"/>
              </a:ext>
            </a:extLst>
          </p:cNvPr>
          <p:cNvGrpSpPr/>
          <p:nvPr/>
        </p:nvGrpSpPr>
        <p:grpSpPr>
          <a:xfrm>
            <a:off x="154278" y="737702"/>
            <a:ext cx="7195161" cy="5171388"/>
            <a:chOff x="144080" y="605126"/>
            <a:chExt cx="7195161" cy="5171388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77286591-055E-0143-BEFD-3162F2ED307A}"/>
                </a:ext>
              </a:extLst>
            </p:cNvPr>
            <p:cNvGrpSpPr/>
            <p:nvPr/>
          </p:nvGrpSpPr>
          <p:grpSpPr>
            <a:xfrm>
              <a:off x="144080" y="1840376"/>
              <a:ext cx="7195161" cy="3936138"/>
              <a:chOff x="178794" y="317674"/>
              <a:chExt cx="7195161" cy="4166750"/>
            </a:xfrm>
          </p:grpSpPr>
          <p:pic>
            <p:nvPicPr>
              <p:cNvPr id="62" name="图形 61">
                <a:extLst>
                  <a:ext uri="{FF2B5EF4-FFF2-40B4-BE49-F238E27FC236}">
                    <a16:creationId xmlns:a16="http://schemas.microsoft.com/office/drawing/2014/main" id="{959C334B-DF5D-9947-9117-1EDDF524D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8794" y="317674"/>
                <a:ext cx="7195161" cy="4166750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271921AB-37BD-4D4F-BBB5-DEC43405EE24}"/>
                  </a:ext>
                </a:extLst>
              </p:cNvPr>
              <p:cNvGrpSpPr/>
              <p:nvPr/>
            </p:nvGrpSpPr>
            <p:grpSpPr>
              <a:xfrm>
                <a:off x="703877" y="1079976"/>
                <a:ext cx="6123234" cy="3299796"/>
                <a:chOff x="4824808" y="913023"/>
                <a:chExt cx="4122422" cy="2041958"/>
              </a:xfrm>
            </p:grpSpPr>
            <p:cxnSp>
              <p:nvCxnSpPr>
                <p:cNvPr id="38" name="Straight Connector 2">
                  <a:extLst>
                    <a:ext uri="{FF2B5EF4-FFF2-40B4-BE49-F238E27FC236}">
                      <a16:creationId xmlns:a16="http://schemas.microsoft.com/office/drawing/2014/main" id="{AC9AF2CE-CF4A-034B-B8B6-F741D3CE9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1273" y="963721"/>
                  <a:ext cx="0" cy="185358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5">
                  <a:extLst>
                    <a:ext uri="{FF2B5EF4-FFF2-40B4-BE49-F238E27FC236}">
                      <a16:creationId xmlns:a16="http://schemas.microsoft.com/office/drawing/2014/main" id="{4BE439CA-28FF-6140-BEF3-18FDE0850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46304" y="913023"/>
                  <a:ext cx="4" cy="204195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12">
                  <a:extLst>
                    <a:ext uri="{FF2B5EF4-FFF2-40B4-BE49-F238E27FC236}">
                      <a16:creationId xmlns:a16="http://schemas.microsoft.com/office/drawing/2014/main" id="{70B76B58-38F1-5C46-8808-47C4B64C6C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4808" y="1216412"/>
                  <a:ext cx="246465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17">
                  <a:extLst>
                    <a:ext uri="{FF2B5EF4-FFF2-40B4-BE49-F238E27FC236}">
                      <a16:creationId xmlns:a16="http://schemas.microsoft.com/office/drawing/2014/main" id="{0648C41D-65A7-8C45-8880-81A4BC25FC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46308" y="1224190"/>
                  <a:ext cx="22503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22">
                  <a:extLst>
                    <a:ext uri="{FF2B5EF4-FFF2-40B4-BE49-F238E27FC236}">
                      <a16:creationId xmlns:a16="http://schemas.microsoft.com/office/drawing/2014/main" id="{7372F685-2510-954B-9F6A-ADAFCC351E96}"/>
                    </a:ext>
                  </a:extLst>
                </p:cNvPr>
                <p:cNvSpPr txBox="1"/>
                <p:nvPr/>
              </p:nvSpPr>
              <p:spPr>
                <a:xfrm>
                  <a:off x="5690575" y="1124206"/>
                  <a:ext cx="1760115" cy="201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A: L</a:t>
                  </a:r>
                  <a:r>
                    <a:rPr lang="en-CN" sz="1400" b="1">
                      <a:solidFill>
                        <a:srgbClr val="FF0000"/>
                      </a:solidFill>
                    </a:rPr>
                    <a:t>arge </a:t>
                  </a:r>
                  <a:r>
                    <a:rPr lang="en-US" sz="1400" b="1" dirty="0">
                      <a:solidFill>
                        <a:srgbClr val="FF0000"/>
                      </a:solidFill>
                    </a:rPr>
                    <a:t>rapid</a:t>
                  </a:r>
                  <a:r>
                    <a:rPr lang="en-CN" sz="1400" b="1">
                      <a:solidFill>
                        <a:srgbClr val="FF0000"/>
                      </a:solidFill>
                    </a:rPr>
                    <a:t> </a:t>
                  </a:r>
                  <a:r>
                    <a:rPr lang="en-CN" sz="1400" b="1" dirty="0">
                      <a:solidFill>
                        <a:srgbClr val="FF0000"/>
                      </a:solidFill>
                    </a:rPr>
                    <a:t>beam loss</a:t>
                  </a:r>
                </a:p>
              </p:txBody>
            </p:sp>
            <p:sp>
              <p:nvSpPr>
                <p:cNvPr id="52" name="TextBox 26">
                  <a:extLst>
                    <a:ext uri="{FF2B5EF4-FFF2-40B4-BE49-F238E27FC236}">
                      <a16:creationId xmlns:a16="http://schemas.microsoft.com/office/drawing/2014/main" id="{897D990E-2E38-AA49-9452-67AFF9F9F16C}"/>
                    </a:ext>
                  </a:extLst>
                </p:cNvPr>
                <p:cNvSpPr txBox="1"/>
                <p:nvPr/>
              </p:nvSpPr>
              <p:spPr>
                <a:xfrm>
                  <a:off x="6194581" y="2066182"/>
                  <a:ext cx="1885937" cy="201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B: S</a:t>
                  </a:r>
                  <a:r>
                    <a:rPr lang="en-CN" sz="1400" b="1" dirty="0"/>
                    <a:t>mall continuous beam loss</a:t>
                  </a:r>
                </a:p>
              </p:txBody>
            </p:sp>
            <p:cxnSp>
              <p:nvCxnSpPr>
                <p:cNvPr id="53" name="Straight Arrow Connector 38">
                  <a:extLst>
                    <a:ext uri="{FF2B5EF4-FFF2-40B4-BE49-F238E27FC236}">
                      <a16:creationId xmlns:a16="http://schemas.microsoft.com/office/drawing/2014/main" id="{2B7A9C5F-40C8-C745-828A-8B9859C8AB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6308" y="2301670"/>
                  <a:ext cx="3500922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72" name="图形 71">
              <a:extLst>
                <a:ext uri="{FF2B5EF4-FFF2-40B4-BE49-F238E27FC236}">
                  <a16:creationId xmlns:a16="http://schemas.microsoft.com/office/drawing/2014/main" id="{9B4F1EC3-DF13-F74F-9F6C-F1DEDF8E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080" y="605126"/>
              <a:ext cx="7195131" cy="1235250"/>
            </a:xfrm>
            <a:prstGeom prst="rect">
              <a:avLst/>
            </a:prstGeom>
          </p:spPr>
        </p:pic>
      </p:grpSp>
      <p:sp>
        <p:nvSpPr>
          <p:cNvPr id="95" name="TextBox 22">
            <a:extLst>
              <a:ext uri="{FF2B5EF4-FFF2-40B4-BE49-F238E27FC236}">
                <a16:creationId xmlns:a16="http://schemas.microsoft.com/office/drawing/2014/main" id="{5287ECB0-A63B-6E43-8DD4-001C57B7244A}"/>
              </a:ext>
            </a:extLst>
          </p:cNvPr>
          <p:cNvSpPr txBox="1"/>
          <p:nvPr/>
        </p:nvSpPr>
        <p:spPr>
          <a:xfrm>
            <a:off x="7572319" y="583814"/>
            <a:ext cx="2614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A: L</a:t>
            </a:r>
            <a:r>
              <a:rPr lang="en-CN" sz="1400" b="1">
                <a:solidFill>
                  <a:srgbClr val="FF0000"/>
                </a:solidFill>
              </a:rPr>
              <a:t>arge </a:t>
            </a:r>
            <a:r>
              <a:rPr lang="en-US" sz="1400" b="1" dirty="0">
                <a:solidFill>
                  <a:srgbClr val="FF0000"/>
                </a:solidFill>
              </a:rPr>
              <a:t>rapid</a:t>
            </a:r>
            <a:r>
              <a:rPr lang="en-CN" sz="1400" b="1">
                <a:solidFill>
                  <a:srgbClr val="FF0000"/>
                </a:solidFill>
              </a:rPr>
              <a:t> </a:t>
            </a:r>
            <a:r>
              <a:rPr lang="en-CN" sz="1400" b="1" dirty="0">
                <a:solidFill>
                  <a:srgbClr val="FF0000"/>
                </a:solidFill>
              </a:rPr>
              <a:t>beam loss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A23BB2DF-FDC6-484E-A69F-ADDC6F4325AE}"/>
              </a:ext>
            </a:extLst>
          </p:cNvPr>
          <p:cNvSpPr txBox="1"/>
          <p:nvPr/>
        </p:nvSpPr>
        <p:spPr>
          <a:xfrm>
            <a:off x="7450839" y="3787148"/>
            <a:ext cx="42412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/>
              <a:t>B: S</a:t>
            </a:r>
            <a:r>
              <a:rPr lang="en-CN" altLang="zh-CN" sz="1400" b="1"/>
              <a:t>mall continuous beam loss</a:t>
            </a:r>
            <a:endParaRPr lang="en-CN" altLang="zh-CN" sz="1400" b="1" dirty="0"/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EA6BD823-C056-2C42-9C3E-458CCEE917EF}"/>
              </a:ext>
            </a:extLst>
          </p:cNvPr>
          <p:cNvSpPr txBox="1"/>
          <p:nvPr/>
        </p:nvSpPr>
        <p:spPr>
          <a:xfrm>
            <a:off x="11766297" y="4274"/>
            <a:ext cx="499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9</a:t>
            </a:r>
            <a:endParaRPr lang="en-CN" sz="1400" b="1" dirty="0"/>
          </a:p>
        </p:txBody>
      </p:sp>
    </p:spTree>
    <p:extLst>
      <p:ext uri="{BB962C8B-B14F-4D97-AF65-F5344CB8AC3E}">
        <p14:creationId xmlns:p14="http://schemas.microsoft.com/office/powerpoint/2010/main" val="754394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12019</TotalTime>
  <Words>2252</Words>
  <Application>Microsoft Macintosh PowerPoint</Application>
  <PresentationFormat>宽屏</PresentationFormat>
  <Paragraphs>266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-apple-system</vt:lpstr>
      <vt:lpstr>等线</vt:lpstr>
      <vt:lpstr>等线 Light</vt:lpstr>
      <vt:lpstr>aptos</vt:lpstr>
      <vt:lpstr>Noto Sans SC</vt:lpstr>
      <vt:lpstr>Arial</vt:lpstr>
      <vt:lpstr>Calibri</vt:lpstr>
      <vt:lpstr>Cambria Math</vt:lpstr>
      <vt:lpstr>Century</vt:lpstr>
      <vt:lpstr>Courier New</vt:lpstr>
      <vt:lpstr>Segoe UI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Conclusions and Prospects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25280</dc:creator>
  <cp:lastModifiedBy>25280</cp:lastModifiedBy>
  <cp:revision>25</cp:revision>
  <dcterms:created xsi:type="dcterms:W3CDTF">2025-04-20T18:09:13Z</dcterms:created>
  <dcterms:modified xsi:type="dcterms:W3CDTF">2025-05-15T08:27:16Z</dcterms:modified>
</cp:coreProperties>
</file>