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0"/>
  </p:notesMasterIdLst>
  <p:sldIdLst>
    <p:sldId id="256" r:id="rId2"/>
    <p:sldId id="539" r:id="rId3"/>
    <p:sldId id="291" r:id="rId4"/>
    <p:sldId id="554" r:id="rId5"/>
    <p:sldId id="409" r:id="rId6"/>
    <p:sldId id="479" r:id="rId7"/>
    <p:sldId id="292" r:id="rId8"/>
    <p:sldId id="434" r:id="rId9"/>
    <p:sldId id="556" r:id="rId10"/>
    <p:sldId id="543" r:id="rId11"/>
    <p:sldId id="548" r:id="rId12"/>
    <p:sldId id="547" r:id="rId13"/>
    <p:sldId id="557" r:id="rId14"/>
    <p:sldId id="562" r:id="rId15"/>
    <p:sldId id="563" r:id="rId16"/>
    <p:sldId id="550" r:id="rId17"/>
    <p:sldId id="267" r:id="rId18"/>
    <p:sldId id="551" r:id="rId19"/>
    <p:sldId id="289" r:id="rId20"/>
    <p:sldId id="290" r:id="rId21"/>
    <p:sldId id="558" r:id="rId22"/>
    <p:sldId id="258" r:id="rId23"/>
    <p:sldId id="259" r:id="rId24"/>
    <p:sldId id="260" r:id="rId25"/>
    <p:sldId id="269" r:id="rId26"/>
    <p:sldId id="284" r:id="rId27"/>
    <p:sldId id="285" r:id="rId28"/>
    <p:sldId id="553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9"/>
    <p:restoredTop sz="94631"/>
  </p:normalViewPr>
  <p:slideViewPr>
    <p:cSldViewPr snapToGrid="0" snapToObjects="1">
      <p:cViewPr>
        <p:scale>
          <a:sx n="125" d="100"/>
          <a:sy n="125" d="100"/>
        </p:scale>
        <p:origin x="1912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5651F-A0A0-324C-B3AB-F519BDD94ED9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01DB0-9749-9547-8C49-BEF4CEEFF94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081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24">
            <a:extLst>
              <a:ext uri="{FF2B5EF4-FFF2-40B4-BE49-F238E27FC236}">
                <a16:creationId xmlns:a16="http://schemas.microsoft.com/office/drawing/2014/main" id="{39C98632-640A-944D-B794-F540425F07B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6E07DDA9-4941-A04C-916E-E0D161373011}" type="slidenum">
              <a:t>21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3C5BC7F-1BB4-9749-8886-4B34EA3529B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880"/>
            <a:ext cx="7110360" cy="399096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D023382-D728-FD40-BA15-7466128C067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31080" cy="4794120"/>
          </a:xfrm>
        </p:spPr>
        <p:txBody>
          <a:bodyPr anchor="ctr" anchorCtr="0">
            <a:noAutofit/>
          </a:bodyPr>
          <a:lstStyle/>
          <a:p>
            <a:endParaRPr lang="en-US" kern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24">
            <a:extLst>
              <a:ext uri="{FF2B5EF4-FFF2-40B4-BE49-F238E27FC236}">
                <a16:creationId xmlns:a16="http://schemas.microsoft.com/office/drawing/2014/main" id="{0EC253E8-3DB0-D34D-9C74-74B5E2C949C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A277C7FC-366F-EB49-B77F-4CEB9B7107E4}" type="slidenum">
              <a:t>22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550DBDC-5B31-7B4F-8AD5-1A1E9E4E220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23838" y="812800"/>
            <a:ext cx="7094537" cy="3990975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E4C91E1-6AF0-D246-BAE6-1B41879A1DE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31080" cy="4794120"/>
          </a:xfrm>
        </p:spPr>
        <p:txBody>
          <a:bodyPr anchor="ctr" anchorCtr="0">
            <a:noAutofit/>
          </a:bodyPr>
          <a:lstStyle/>
          <a:p>
            <a:endParaRPr lang="en-US" kern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24">
            <a:extLst>
              <a:ext uri="{FF2B5EF4-FFF2-40B4-BE49-F238E27FC236}">
                <a16:creationId xmlns:a16="http://schemas.microsoft.com/office/drawing/2014/main" id="{4F083081-8131-6441-A776-468DEC025D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093C25CE-E8DC-0145-B0F5-DDFDBE87AE77}" type="slidenum">
              <a:t>23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948D007-439C-A644-8F46-01AF7EED785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880"/>
            <a:ext cx="7110360" cy="399096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537AE3C-ACA9-E945-8939-E898ACD9CBE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31080" cy="4794120"/>
          </a:xfrm>
        </p:spPr>
        <p:txBody>
          <a:bodyPr anchor="ctr" anchorCtr="0">
            <a:noAutofit/>
          </a:bodyPr>
          <a:lstStyle/>
          <a:p>
            <a:pPr lvl="0"/>
            <a:r>
              <a:rPr lang="en-US" kern="1200"/>
              <a:t>Plot du haut</a:t>
            </a:r>
          </a:p>
          <a:p>
            <a:pPr lvl="0"/>
            <a:r>
              <a:rPr lang="en-US" kern="1200"/>
              <a:t>Temps acquisition en ~minutes</a:t>
            </a:r>
          </a:p>
          <a:p>
            <a:pPr lvl="0"/>
            <a:r>
              <a:rPr lang="en-US" kern="1200"/>
              <a:t>Moyenne de moyenne 2+180 fs de dispersion</a:t>
            </a:r>
          </a:p>
          <a:p>
            <a:pPr lvl="0"/>
            <a:r>
              <a:rPr lang="en-US" kern="1200"/>
              <a:t>Plot du bas c’est vue “</a:t>
            </a:r>
            <a:r>
              <a:rPr lang="fr-FR" kern="1200"/>
              <a:t>instantané</a:t>
            </a:r>
            <a:r>
              <a:rPr lang="en-US" kern="1200"/>
              <a:t>”  echelle temps courte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24">
            <a:extLst>
              <a:ext uri="{FF2B5EF4-FFF2-40B4-BE49-F238E27FC236}">
                <a16:creationId xmlns:a16="http://schemas.microsoft.com/office/drawing/2014/main" id="{AED6D2E0-BF16-7840-9025-C0E17972477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2879388B-874B-4447-9231-7D56241117E5}" type="slidenum">
              <a:t>24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31173F9-F4F1-9745-BE9A-EA49DBB77F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880"/>
            <a:ext cx="7110360" cy="399096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7BC01EB-0E07-4C44-96BD-E646AE676F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31080" cy="4794120"/>
          </a:xfrm>
        </p:spPr>
        <p:txBody>
          <a:bodyPr anchor="ctr" anchorCtr="0">
            <a:noAutofit/>
          </a:bodyPr>
          <a:lstStyle/>
          <a:p>
            <a:endParaRPr lang="en-US" kern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/>
          <p:cNvSpPr txBox="1">
            <a:spLocks noGrp="1"/>
          </p:cNvSpPr>
          <p:nvPr>
            <p:ph type="body" idx="4294967295"/>
          </p:nvPr>
        </p:nvSpPr>
        <p:spPr bwMode="auto">
          <a:xfrm>
            <a:off x="755232" y="5077840"/>
            <a:ext cx="6030700" cy="479381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/>
          <p:cNvSpPr txBox="1">
            <a:spLocks noGrp="1"/>
          </p:cNvSpPr>
          <p:nvPr>
            <p:ph type="body" idx="4294967295"/>
          </p:nvPr>
        </p:nvSpPr>
        <p:spPr bwMode="auto">
          <a:xfrm>
            <a:off x="755232" y="5077840"/>
            <a:ext cx="6030700" cy="479381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/>
          <p:cNvSpPr txBox="1">
            <a:spLocks noGrp="1"/>
          </p:cNvSpPr>
          <p:nvPr>
            <p:ph type="body" idx="4294967295"/>
          </p:nvPr>
        </p:nvSpPr>
        <p:spPr bwMode="auto">
          <a:xfrm>
            <a:off x="755232" y="5077840"/>
            <a:ext cx="6030700" cy="479381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/>
          <p:cNvSpPr txBox="1">
            <a:spLocks noGrp="1"/>
          </p:cNvSpPr>
          <p:nvPr>
            <p:ph type="body" idx="4294967295"/>
          </p:nvPr>
        </p:nvSpPr>
        <p:spPr bwMode="auto">
          <a:xfrm>
            <a:off x="755232" y="5077840"/>
            <a:ext cx="6030700" cy="479381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ARD24 Report/Applications @ 2025 Joint workshop of FKPPN and FJPPN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3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ARD24 Report/Applications @ 2025 Joint workshop of FKPPN and FJPPN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11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ARD24 Report/Applications @ 2025 Joint workshop of FKPPN and FJPPN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213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ARD24 Report/Applications @ 2025 Joint workshop of FKPPN and FJPPN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449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re6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_holder"/>
          <p:cNvSpPr txBox="1">
            <a:spLocks noGrp="1"/>
          </p:cNvSpPr>
          <p:nvPr>
            <p:ph type="title" idx="4294967295"/>
          </p:nvPr>
        </p:nvSpPr>
        <p:spPr bwMode="auto">
          <a:xfrm>
            <a:off x="628917" y="710310"/>
            <a:ext cx="7307412" cy="1429177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" name="place_holder"/>
          <p:cNvSpPr txBox="1">
            <a:spLocks noGrp="1"/>
          </p:cNvSpPr>
          <p:nvPr>
            <p:ph type="body" idx="4294967295"/>
          </p:nvPr>
        </p:nvSpPr>
        <p:spPr bwMode="auto">
          <a:xfrm>
            <a:off x="628917" y="2379110"/>
            <a:ext cx="7307412" cy="5391509"/>
          </a:xfrm>
        </p:spPr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8251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re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_holder"/>
          <p:cNvSpPr txBox="1">
            <a:spLocks noGrp="1"/>
          </p:cNvSpPr>
          <p:nvPr>
            <p:ph type="title" idx="4294967295"/>
          </p:nvPr>
        </p:nvSpPr>
        <p:spPr bwMode="auto">
          <a:xfrm>
            <a:off x="628917" y="710310"/>
            <a:ext cx="7307412" cy="1429177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" name="place_holder"/>
          <p:cNvSpPr txBox="1">
            <a:spLocks noGrp="1"/>
          </p:cNvSpPr>
          <p:nvPr>
            <p:ph type="body" idx="4294967295"/>
          </p:nvPr>
        </p:nvSpPr>
        <p:spPr bwMode="auto">
          <a:xfrm>
            <a:off x="628917" y="2379110"/>
            <a:ext cx="7307412" cy="5391509"/>
          </a:xfrm>
        </p:spPr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826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ARD24 Report/Applications @ 2025 Joint workshop of FKPPN and FJPPN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D8C2A6F-0513-674E-87D6-A38268BE63A2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618DF27-C47A-2A45-89A0-FCCC77CB6E4F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44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950" y="1020416"/>
            <a:ext cx="5896389" cy="5263047"/>
          </a:xfrm>
        </p:spPr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ARD24 Report/Applications @ 2025 Joint workshop of FKPPN and FJPPN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4C8286A-03E0-6D49-9D42-D4B8C72EB5E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18662" y="1020416"/>
            <a:ext cx="2693504" cy="5263047"/>
          </a:xfrm>
        </p:spPr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9B271C5-42D8-D24B-A4B3-320DFCBB4F3E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F0E9747-688D-EA40-9495-E0B56C4A73A2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32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ARD24 Report/Applications @ 2025 Joint workshop of FKPPN and FJPPN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038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ARD24 Report/Applications @ 2025 Joint workshop of FKPPN and FJPPN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C2A1692-A79C-F94D-8071-0A66ED90799B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F2EE1EE-8D6D-4346-B9F2-3EAAE932E151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41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15/05/2025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ARD24 Report/Applications @ 2025 Joint workshop of FKPPN and FJPPN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23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ARD24 Report/Applications @ 2025 Joint workshop of FKPPN and FJPPN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1A2E35D-BD29-AB44-B3A6-E75904B7FD5D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37E9A2E-0DEB-A24D-AE54-2E7394B85E80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07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15/05/2025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ARD24 Report/Applications @ 2025 Joint workshop of FKPPN and FJPPN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54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ARD24 Report/Applications @ 2025 Joint workshop of FKPPN and FJPPN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40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986FFEB-5D0A-984F-A179-F9468CD8B4F8}"/>
              </a:ext>
            </a:extLst>
          </p:cNvPr>
          <p:cNvSpPr/>
          <p:nvPr userDrawn="1"/>
        </p:nvSpPr>
        <p:spPr>
          <a:xfrm>
            <a:off x="0" y="6445799"/>
            <a:ext cx="9144000" cy="4917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2700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95000"/>
                </a:schemeClr>
              </a:gs>
              <a:gs pos="62000">
                <a:schemeClr val="tx1">
                  <a:lumMod val="50000"/>
                  <a:lumOff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09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62" y="6445800"/>
            <a:ext cx="1130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fr-FR"/>
              <a:t>15/05/2025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9226" y="6445802"/>
            <a:ext cx="5744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fr-FR"/>
              <a:t>ARD24 Report/Applications @ 2025 Joint workshop of FKPPN and FJPPN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9696" y="6445801"/>
            <a:ext cx="1011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6324D5D7-7619-544E-85E6-FE67B0DC27B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760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9" r:id="rId13"/>
    <p:sldLayoutId id="2147483710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u="none" kern="1200" baseline="0">
          <a:solidFill>
            <a:schemeClr val="accent3">
              <a:lumMod val="75000"/>
            </a:schemeClr>
          </a:solidFill>
          <a:uFill>
            <a:solidFill>
              <a:schemeClr val="accent2">
                <a:lumMod val="75000"/>
              </a:schemeClr>
            </a:solidFill>
          </a:u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32.png"/><Relationship Id="rId7" Type="http://schemas.openxmlformats.org/officeDocument/2006/relationships/image" Target="../media/image11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.png"/><Relationship Id="rId4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dico.cern.ch/event/1291157/contributions/5878430/attachments/2899064/5083443/ChiralBelle-ICHEP2024.pdf" TargetMode="Externa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291157/contributions/5878430/attachments/2899064/5083443/ChiralBelle-ICHEP2024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0.png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10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B4E66E-AC24-3A41-A158-340D5290E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92355"/>
            <a:ext cx="7772400" cy="2387600"/>
          </a:xfrm>
        </p:spPr>
        <p:txBody>
          <a:bodyPr>
            <a:normAutofit/>
          </a:bodyPr>
          <a:lstStyle/>
          <a:p>
            <a:r>
              <a:rPr lang="en-US" sz="3600" dirty="0"/>
              <a:t>A_RD_24</a:t>
            </a:r>
            <a:br>
              <a:rPr lang="en-US" sz="3600" dirty="0"/>
            </a:br>
            <a:r>
              <a:rPr lang="fr-FR" sz="3600" dirty="0" err="1"/>
              <a:t>Study</a:t>
            </a:r>
            <a:r>
              <a:rPr lang="fr-FR" sz="3600" dirty="0"/>
              <a:t> of laser-</a:t>
            </a:r>
            <a:r>
              <a:rPr lang="fr-FR" sz="3600" dirty="0" err="1"/>
              <a:t>beam</a:t>
            </a:r>
            <a:r>
              <a:rPr lang="fr-FR" sz="3600" dirty="0"/>
              <a:t> </a:t>
            </a:r>
            <a:r>
              <a:rPr lang="fr-FR" sz="3600" dirty="0" err="1"/>
              <a:t>arrival</a:t>
            </a:r>
            <a:r>
              <a:rPr lang="fr-FR" sz="3600" dirty="0"/>
              <a:t> time synchronisation </a:t>
            </a:r>
            <a:r>
              <a:rPr lang="fr-FR" sz="3600" dirty="0" err="1"/>
              <a:t>towards</a:t>
            </a:r>
            <a:r>
              <a:rPr lang="fr-FR" sz="3600" dirty="0"/>
              <a:t> </a:t>
            </a:r>
            <a:r>
              <a:rPr lang="fr-FR" sz="3600" dirty="0" err="1"/>
              <a:t>sub</a:t>
            </a:r>
            <a:r>
              <a:rPr lang="fr-FR" sz="3600" dirty="0"/>
              <a:t> </a:t>
            </a:r>
            <a:r>
              <a:rPr lang="fr-FR" sz="3600" dirty="0" err="1"/>
              <a:t>picosecond</a:t>
            </a:r>
            <a:r>
              <a:rPr lang="fr-FR" sz="3600" dirty="0"/>
              <a:t> </a:t>
            </a:r>
            <a:r>
              <a:rPr lang="fr-FR" sz="3600" dirty="0" err="1"/>
              <a:t>level</a:t>
            </a:r>
            <a:endParaRPr lang="fr-FR" sz="36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906DFE7-C6C8-C048-A97F-EA49E143AE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A.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Aryshev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(KEK) and A. Martens (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IJCLab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) on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behalf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of</a:t>
            </a:r>
          </a:p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KEK (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Kaji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, Popov)</a:t>
            </a:r>
          </a:p>
          <a:p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IJCLab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(Back,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Charlet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Esnault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Johora</a:t>
            </a:r>
            <a:r>
              <a:rPr lang="en-GB" i="1" baseline="30000" dirty="0">
                <a:solidFill>
                  <a:schemeClr val="accent3">
                    <a:lumMod val="75000"/>
                  </a:schemeClr>
                </a:solidFill>
              </a:rPr>
              <a:t>+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Zomer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7CBFC7-7850-534A-A28F-83C49EB175CA}"/>
              </a:ext>
            </a:extLst>
          </p:cNvPr>
          <p:cNvSpPr txBox="1"/>
          <p:nvPr/>
        </p:nvSpPr>
        <p:spPr>
          <a:xfrm>
            <a:off x="6289739" y="5799469"/>
            <a:ext cx="2664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baseline="30000" dirty="0">
                <a:solidFill>
                  <a:schemeClr val="accent3">
                    <a:lumMod val="75000"/>
                  </a:schemeClr>
                </a:solidFill>
              </a:rPr>
              <a:t>+</a:t>
            </a:r>
            <a:r>
              <a:rPr lang="en-GB" i="1" dirty="0">
                <a:solidFill>
                  <a:schemeClr val="accent3">
                    <a:lumMod val="75000"/>
                  </a:schemeClr>
                </a:solidFill>
              </a:rPr>
              <a:t>: non-permanent contract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C11A30-F087-DD48-90DA-D222F7DB6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15/05/2025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EBC8E6C-4EC3-5F43-A325-E90D3193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ARD24 Report/Applications @ 2025 Joint workshop of FKPPN and FJPPN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2E298D-33BF-214F-8FE8-7EDD31FA5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D11D89E-A6E7-D843-B9D0-CA063082B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29088"/>
            <a:ext cx="2504740" cy="63591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401C4D9-B23E-FD42-BBD6-9520E77F1E4C}"/>
              </a:ext>
            </a:extLst>
          </p:cNvPr>
          <p:cNvSpPr txBox="1"/>
          <p:nvPr/>
        </p:nvSpPr>
        <p:spPr>
          <a:xfrm>
            <a:off x="0" y="5897383"/>
            <a:ext cx="45720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/>
              <a:t>The </a:t>
            </a:r>
            <a:r>
              <a:rPr lang="fr-FR" sz="1100" dirty="0" err="1"/>
              <a:t>research</a:t>
            </a:r>
            <a:r>
              <a:rPr lang="fr-FR" sz="1100" dirty="0"/>
              <a:t> </a:t>
            </a:r>
            <a:r>
              <a:rPr lang="fr-FR" sz="1100" dirty="0" err="1"/>
              <a:t>leading</a:t>
            </a:r>
            <a:r>
              <a:rPr lang="fr-FR" sz="1100" dirty="0"/>
              <a:t> to </a:t>
            </a:r>
            <a:r>
              <a:rPr lang="fr-FR" sz="1100" dirty="0" err="1"/>
              <a:t>these</a:t>
            </a:r>
            <a:r>
              <a:rPr lang="fr-FR" sz="1100" dirty="0"/>
              <a:t> </a:t>
            </a:r>
            <a:r>
              <a:rPr lang="fr-FR" sz="1100" dirty="0" err="1"/>
              <a:t>results</a:t>
            </a:r>
            <a:r>
              <a:rPr lang="fr-FR" sz="1100" dirty="0"/>
              <a:t> has </a:t>
            </a:r>
            <a:r>
              <a:rPr lang="fr-FR" sz="1100" dirty="0" err="1"/>
              <a:t>received</a:t>
            </a:r>
            <a:r>
              <a:rPr lang="fr-FR" sz="1100" dirty="0"/>
              <a:t> </a:t>
            </a:r>
            <a:r>
              <a:rPr lang="fr-FR" sz="1100" dirty="0" err="1"/>
              <a:t>funding</a:t>
            </a:r>
            <a:r>
              <a:rPr lang="fr-FR" sz="1100" dirty="0"/>
              <a:t> </a:t>
            </a:r>
            <a:r>
              <a:rPr lang="fr-FR" sz="1100" dirty="0" err="1"/>
              <a:t>from</a:t>
            </a:r>
            <a:r>
              <a:rPr lang="fr-FR" sz="1100" dirty="0"/>
              <a:t> the </a:t>
            </a:r>
            <a:r>
              <a:rPr lang="fr-FR" sz="1100" dirty="0" err="1"/>
              <a:t>European</a:t>
            </a:r>
            <a:r>
              <a:rPr lang="fr-FR" sz="1100" dirty="0"/>
              <a:t> </a:t>
            </a:r>
            <a:r>
              <a:rPr lang="fr-FR" sz="1100" dirty="0" err="1"/>
              <a:t>Union's</a:t>
            </a:r>
            <a:r>
              <a:rPr lang="fr-FR" sz="1100" dirty="0"/>
              <a:t> Horizon Europe MSCA </a:t>
            </a:r>
            <a:r>
              <a:rPr lang="fr-FR" sz="1100" dirty="0" err="1"/>
              <a:t>under</a:t>
            </a:r>
            <a:r>
              <a:rPr lang="fr-FR" sz="1100" dirty="0"/>
              <a:t> </a:t>
            </a:r>
            <a:r>
              <a:rPr lang="fr-FR" sz="1100" dirty="0" err="1"/>
              <a:t>grant</a:t>
            </a:r>
            <a:r>
              <a:rPr lang="fr-FR" sz="1100" dirty="0"/>
              <a:t> agreement no. 101086276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00A424E-6464-A24B-B040-8F39BA42D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556" y="3954591"/>
            <a:ext cx="852455" cy="58454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7A35099-CA35-B942-ACE3-F55A66783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4370901"/>
            <a:ext cx="533334" cy="54949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58F249F-3786-5647-B37E-2DA155C12C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2639" y="5224406"/>
            <a:ext cx="1837303" cy="116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05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A82FF7D3-3C2C-5B47-BBB4-089039C1B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86" y="871199"/>
            <a:ext cx="2834640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226198A-05E1-EA4F-BE4C-82093B408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Laser synchronisation – concept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9142C9-81D4-624F-9F31-78C10AC74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DCB1F8-9E95-864A-B24C-3536023B6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ARD24 Report/Applications @ 2025 Joint workshop of FKPPN and FJPPN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B78CC4-2492-BA42-83F7-4E284AE0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10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F4E0D64-7D2F-DC46-996E-8E16B3946EA5}"/>
              </a:ext>
            </a:extLst>
          </p:cNvPr>
          <p:cNvSpPr txBox="1"/>
          <p:nvPr/>
        </p:nvSpPr>
        <p:spPr>
          <a:xfrm>
            <a:off x="299304" y="1196050"/>
            <a:ext cx="276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Master </a:t>
            </a:r>
            <a:r>
              <a:rPr lang="fr-FR" sz="1600" dirty="0" err="1"/>
              <a:t>Oscillator</a:t>
            </a:r>
            <a:r>
              <a:rPr lang="fr-FR" sz="1600" dirty="0"/>
              <a:t> (510MHz/51)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03074F84-1EEB-FB45-A5DB-01A0EAFA314F}"/>
              </a:ext>
            </a:extLst>
          </p:cNvPr>
          <p:cNvCxnSpPr/>
          <p:nvPr/>
        </p:nvCxnSpPr>
        <p:spPr>
          <a:xfrm>
            <a:off x="610362" y="1550641"/>
            <a:ext cx="0" cy="737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rme libre 10">
            <a:extLst>
              <a:ext uri="{FF2B5EF4-FFF2-40B4-BE49-F238E27FC236}">
                <a16:creationId xmlns:a16="http://schemas.microsoft.com/office/drawing/2014/main" id="{053FF2F3-F9AD-524E-9EC6-78DDD3B10F2C}"/>
              </a:ext>
            </a:extLst>
          </p:cNvPr>
          <p:cNvSpPr/>
          <p:nvPr/>
        </p:nvSpPr>
        <p:spPr>
          <a:xfrm>
            <a:off x="859536" y="2496312"/>
            <a:ext cx="2112264" cy="905256"/>
          </a:xfrm>
          <a:custGeom>
            <a:avLst/>
            <a:gdLst>
              <a:gd name="connsiteX0" fmla="*/ 0 w 2112264"/>
              <a:gd name="connsiteY0" fmla="*/ 0 h 905256"/>
              <a:gd name="connsiteX1" fmla="*/ 9144 w 2112264"/>
              <a:gd name="connsiteY1" fmla="*/ 429768 h 905256"/>
              <a:gd name="connsiteX2" fmla="*/ 27432 w 2112264"/>
              <a:gd name="connsiteY2" fmla="*/ 557784 h 905256"/>
              <a:gd name="connsiteX3" fmla="*/ 36576 w 2112264"/>
              <a:gd name="connsiteY3" fmla="*/ 594360 h 905256"/>
              <a:gd name="connsiteX4" fmla="*/ 54864 w 2112264"/>
              <a:gd name="connsiteY4" fmla="*/ 621792 h 905256"/>
              <a:gd name="connsiteX5" fmla="*/ 73152 w 2112264"/>
              <a:gd name="connsiteY5" fmla="*/ 658368 h 905256"/>
              <a:gd name="connsiteX6" fmla="*/ 109728 w 2112264"/>
              <a:gd name="connsiteY6" fmla="*/ 676656 h 905256"/>
              <a:gd name="connsiteX7" fmla="*/ 201168 w 2112264"/>
              <a:gd name="connsiteY7" fmla="*/ 694944 h 905256"/>
              <a:gd name="connsiteX8" fmla="*/ 310896 w 2112264"/>
              <a:gd name="connsiteY8" fmla="*/ 685800 h 905256"/>
              <a:gd name="connsiteX9" fmla="*/ 338328 w 2112264"/>
              <a:gd name="connsiteY9" fmla="*/ 676656 h 905256"/>
              <a:gd name="connsiteX10" fmla="*/ 356616 w 2112264"/>
              <a:gd name="connsiteY10" fmla="*/ 649224 h 905256"/>
              <a:gd name="connsiteX11" fmla="*/ 365760 w 2112264"/>
              <a:gd name="connsiteY11" fmla="*/ 603504 h 905256"/>
              <a:gd name="connsiteX12" fmla="*/ 356616 w 2112264"/>
              <a:gd name="connsiteY12" fmla="*/ 512064 h 905256"/>
              <a:gd name="connsiteX13" fmla="*/ 347472 w 2112264"/>
              <a:gd name="connsiteY13" fmla="*/ 484632 h 905256"/>
              <a:gd name="connsiteX14" fmla="*/ 274320 w 2112264"/>
              <a:gd name="connsiteY14" fmla="*/ 429768 h 905256"/>
              <a:gd name="connsiteX15" fmla="*/ 246888 w 2112264"/>
              <a:gd name="connsiteY15" fmla="*/ 420624 h 905256"/>
              <a:gd name="connsiteX16" fmla="*/ 210312 w 2112264"/>
              <a:gd name="connsiteY16" fmla="*/ 402336 h 905256"/>
              <a:gd name="connsiteX17" fmla="*/ 109728 w 2112264"/>
              <a:gd name="connsiteY17" fmla="*/ 411480 h 905256"/>
              <a:gd name="connsiteX18" fmla="*/ 100584 w 2112264"/>
              <a:gd name="connsiteY18" fmla="*/ 438912 h 905256"/>
              <a:gd name="connsiteX19" fmla="*/ 155448 w 2112264"/>
              <a:gd name="connsiteY19" fmla="*/ 594360 h 905256"/>
              <a:gd name="connsiteX20" fmla="*/ 210312 w 2112264"/>
              <a:gd name="connsiteY20" fmla="*/ 630936 h 905256"/>
              <a:gd name="connsiteX21" fmla="*/ 256032 w 2112264"/>
              <a:gd name="connsiteY21" fmla="*/ 658368 h 905256"/>
              <a:gd name="connsiteX22" fmla="*/ 365760 w 2112264"/>
              <a:gd name="connsiteY22" fmla="*/ 685800 h 905256"/>
              <a:gd name="connsiteX23" fmla="*/ 576072 w 2112264"/>
              <a:gd name="connsiteY23" fmla="*/ 676656 h 905256"/>
              <a:gd name="connsiteX24" fmla="*/ 612648 w 2112264"/>
              <a:gd name="connsiteY24" fmla="*/ 667512 h 905256"/>
              <a:gd name="connsiteX25" fmla="*/ 685800 w 2112264"/>
              <a:gd name="connsiteY25" fmla="*/ 630936 h 905256"/>
              <a:gd name="connsiteX26" fmla="*/ 786384 w 2112264"/>
              <a:gd name="connsiteY26" fmla="*/ 512064 h 905256"/>
              <a:gd name="connsiteX27" fmla="*/ 804672 w 2112264"/>
              <a:gd name="connsiteY27" fmla="*/ 457200 h 905256"/>
              <a:gd name="connsiteX28" fmla="*/ 786384 w 2112264"/>
              <a:gd name="connsiteY28" fmla="*/ 356616 h 905256"/>
              <a:gd name="connsiteX29" fmla="*/ 749808 w 2112264"/>
              <a:gd name="connsiteY29" fmla="*/ 338328 h 905256"/>
              <a:gd name="connsiteX30" fmla="*/ 713232 w 2112264"/>
              <a:gd name="connsiteY30" fmla="*/ 329184 h 905256"/>
              <a:gd name="connsiteX31" fmla="*/ 685800 w 2112264"/>
              <a:gd name="connsiteY31" fmla="*/ 320040 h 905256"/>
              <a:gd name="connsiteX32" fmla="*/ 594360 w 2112264"/>
              <a:gd name="connsiteY32" fmla="*/ 329184 h 905256"/>
              <a:gd name="connsiteX33" fmla="*/ 566928 w 2112264"/>
              <a:gd name="connsiteY33" fmla="*/ 347472 h 905256"/>
              <a:gd name="connsiteX34" fmla="*/ 539496 w 2112264"/>
              <a:gd name="connsiteY34" fmla="*/ 402336 h 905256"/>
              <a:gd name="connsiteX35" fmla="*/ 530352 w 2112264"/>
              <a:gd name="connsiteY35" fmla="*/ 438912 h 905256"/>
              <a:gd name="connsiteX36" fmla="*/ 539496 w 2112264"/>
              <a:gd name="connsiteY36" fmla="*/ 585216 h 905256"/>
              <a:gd name="connsiteX37" fmla="*/ 603504 w 2112264"/>
              <a:gd name="connsiteY37" fmla="*/ 658368 h 905256"/>
              <a:gd name="connsiteX38" fmla="*/ 630936 w 2112264"/>
              <a:gd name="connsiteY38" fmla="*/ 667512 h 905256"/>
              <a:gd name="connsiteX39" fmla="*/ 694944 w 2112264"/>
              <a:gd name="connsiteY39" fmla="*/ 704088 h 905256"/>
              <a:gd name="connsiteX40" fmla="*/ 740664 w 2112264"/>
              <a:gd name="connsiteY40" fmla="*/ 713232 h 905256"/>
              <a:gd name="connsiteX41" fmla="*/ 786384 w 2112264"/>
              <a:gd name="connsiteY41" fmla="*/ 731520 h 905256"/>
              <a:gd name="connsiteX42" fmla="*/ 841248 w 2112264"/>
              <a:gd name="connsiteY42" fmla="*/ 740664 h 905256"/>
              <a:gd name="connsiteX43" fmla="*/ 905256 w 2112264"/>
              <a:gd name="connsiteY43" fmla="*/ 758952 h 905256"/>
              <a:gd name="connsiteX44" fmla="*/ 969264 w 2112264"/>
              <a:gd name="connsiteY44" fmla="*/ 768096 h 905256"/>
              <a:gd name="connsiteX45" fmla="*/ 1078992 w 2112264"/>
              <a:gd name="connsiteY45" fmla="*/ 786384 h 905256"/>
              <a:gd name="connsiteX46" fmla="*/ 1133856 w 2112264"/>
              <a:gd name="connsiteY46" fmla="*/ 795528 h 905256"/>
              <a:gd name="connsiteX47" fmla="*/ 1252728 w 2112264"/>
              <a:gd name="connsiteY47" fmla="*/ 777240 h 905256"/>
              <a:gd name="connsiteX48" fmla="*/ 1280160 w 2112264"/>
              <a:gd name="connsiteY48" fmla="*/ 740664 h 905256"/>
              <a:gd name="connsiteX49" fmla="*/ 1298448 w 2112264"/>
              <a:gd name="connsiteY49" fmla="*/ 630936 h 905256"/>
              <a:gd name="connsiteX50" fmla="*/ 1289304 w 2112264"/>
              <a:gd name="connsiteY50" fmla="*/ 493776 h 905256"/>
              <a:gd name="connsiteX51" fmla="*/ 1252728 w 2112264"/>
              <a:gd name="connsiteY51" fmla="*/ 466344 h 905256"/>
              <a:gd name="connsiteX52" fmla="*/ 1106424 w 2112264"/>
              <a:gd name="connsiteY52" fmla="*/ 484632 h 905256"/>
              <a:gd name="connsiteX53" fmla="*/ 1078992 w 2112264"/>
              <a:gd name="connsiteY53" fmla="*/ 493776 h 905256"/>
              <a:gd name="connsiteX54" fmla="*/ 1014984 w 2112264"/>
              <a:gd name="connsiteY54" fmla="*/ 539496 h 905256"/>
              <a:gd name="connsiteX55" fmla="*/ 987552 w 2112264"/>
              <a:gd name="connsiteY55" fmla="*/ 594360 h 905256"/>
              <a:gd name="connsiteX56" fmla="*/ 996696 w 2112264"/>
              <a:gd name="connsiteY56" fmla="*/ 630936 h 905256"/>
              <a:gd name="connsiteX57" fmla="*/ 1106424 w 2112264"/>
              <a:gd name="connsiteY57" fmla="*/ 731520 h 905256"/>
              <a:gd name="connsiteX58" fmla="*/ 1152144 w 2112264"/>
              <a:gd name="connsiteY58" fmla="*/ 777240 h 905256"/>
              <a:gd name="connsiteX59" fmla="*/ 1197864 w 2112264"/>
              <a:gd name="connsiteY59" fmla="*/ 804672 h 905256"/>
              <a:gd name="connsiteX60" fmla="*/ 1252728 w 2112264"/>
              <a:gd name="connsiteY60" fmla="*/ 841248 h 905256"/>
              <a:gd name="connsiteX61" fmla="*/ 1316736 w 2112264"/>
              <a:gd name="connsiteY61" fmla="*/ 868680 h 905256"/>
              <a:gd name="connsiteX62" fmla="*/ 1353312 w 2112264"/>
              <a:gd name="connsiteY62" fmla="*/ 886968 h 905256"/>
              <a:gd name="connsiteX63" fmla="*/ 1408176 w 2112264"/>
              <a:gd name="connsiteY63" fmla="*/ 896112 h 905256"/>
              <a:gd name="connsiteX64" fmla="*/ 1444752 w 2112264"/>
              <a:gd name="connsiteY64" fmla="*/ 886968 h 905256"/>
              <a:gd name="connsiteX65" fmla="*/ 1472184 w 2112264"/>
              <a:gd name="connsiteY65" fmla="*/ 850392 h 905256"/>
              <a:gd name="connsiteX66" fmla="*/ 1490472 w 2112264"/>
              <a:gd name="connsiteY66" fmla="*/ 822960 h 905256"/>
              <a:gd name="connsiteX67" fmla="*/ 1527048 w 2112264"/>
              <a:gd name="connsiteY67" fmla="*/ 740664 h 905256"/>
              <a:gd name="connsiteX68" fmla="*/ 1536192 w 2112264"/>
              <a:gd name="connsiteY68" fmla="*/ 704088 h 905256"/>
              <a:gd name="connsiteX69" fmla="*/ 1554480 w 2112264"/>
              <a:gd name="connsiteY69" fmla="*/ 640080 h 905256"/>
              <a:gd name="connsiteX70" fmla="*/ 1527048 w 2112264"/>
              <a:gd name="connsiteY70" fmla="*/ 466344 h 905256"/>
              <a:gd name="connsiteX71" fmla="*/ 1499616 w 2112264"/>
              <a:gd name="connsiteY71" fmla="*/ 448056 h 905256"/>
              <a:gd name="connsiteX72" fmla="*/ 1472184 w 2112264"/>
              <a:gd name="connsiteY72" fmla="*/ 438912 h 905256"/>
              <a:gd name="connsiteX73" fmla="*/ 1380744 w 2112264"/>
              <a:gd name="connsiteY73" fmla="*/ 475488 h 905256"/>
              <a:gd name="connsiteX74" fmla="*/ 1371600 w 2112264"/>
              <a:gd name="connsiteY74" fmla="*/ 502920 h 905256"/>
              <a:gd name="connsiteX75" fmla="*/ 1380744 w 2112264"/>
              <a:gd name="connsiteY75" fmla="*/ 585216 h 905256"/>
              <a:gd name="connsiteX76" fmla="*/ 1435608 w 2112264"/>
              <a:gd name="connsiteY76" fmla="*/ 640080 h 905256"/>
              <a:gd name="connsiteX77" fmla="*/ 1508760 w 2112264"/>
              <a:gd name="connsiteY77" fmla="*/ 713232 h 905256"/>
              <a:gd name="connsiteX78" fmla="*/ 1600200 w 2112264"/>
              <a:gd name="connsiteY78" fmla="*/ 804672 h 905256"/>
              <a:gd name="connsiteX79" fmla="*/ 1636776 w 2112264"/>
              <a:gd name="connsiteY79" fmla="*/ 822960 h 905256"/>
              <a:gd name="connsiteX80" fmla="*/ 1673352 w 2112264"/>
              <a:gd name="connsiteY80" fmla="*/ 850392 h 905256"/>
              <a:gd name="connsiteX81" fmla="*/ 1819656 w 2112264"/>
              <a:gd name="connsiteY81" fmla="*/ 905256 h 905256"/>
              <a:gd name="connsiteX82" fmla="*/ 1956816 w 2112264"/>
              <a:gd name="connsiteY82" fmla="*/ 886968 h 905256"/>
              <a:gd name="connsiteX83" fmla="*/ 2029968 w 2112264"/>
              <a:gd name="connsiteY83" fmla="*/ 841248 h 905256"/>
              <a:gd name="connsiteX84" fmla="*/ 2066544 w 2112264"/>
              <a:gd name="connsiteY84" fmla="*/ 822960 h 905256"/>
              <a:gd name="connsiteX85" fmla="*/ 2112264 w 2112264"/>
              <a:gd name="connsiteY85" fmla="*/ 804672 h 90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2112264" h="905256">
                <a:moveTo>
                  <a:pt x="0" y="0"/>
                </a:moveTo>
                <a:cubicBezTo>
                  <a:pt x="3048" y="143256"/>
                  <a:pt x="4030" y="286571"/>
                  <a:pt x="9144" y="429768"/>
                </a:cubicBezTo>
                <a:cubicBezTo>
                  <a:pt x="10674" y="472597"/>
                  <a:pt x="18129" y="515921"/>
                  <a:pt x="27432" y="557784"/>
                </a:cubicBezTo>
                <a:cubicBezTo>
                  <a:pt x="30158" y="570052"/>
                  <a:pt x="31626" y="582809"/>
                  <a:pt x="36576" y="594360"/>
                </a:cubicBezTo>
                <a:cubicBezTo>
                  <a:pt x="40905" y="604461"/>
                  <a:pt x="49412" y="612250"/>
                  <a:pt x="54864" y="621792"/>
                </a:cubicBezTo>
                <a:cubicBezTo>
                  <a:pt x="61627" y="633627"/>
                  <a:pt x="63513" y="648729"/>
                  <a:pt x="73152" y="658368"/>
                </a:cubicBezTo>
                <a:cubicBezTo>
                  <a:pt x="82791" y="668007"/>
                  <a:pt x="96965" y="671870"/>
                  <a:pt x="109728" y="676656"/>
                </a:cubicBezTo>
                <a:cubicBezTo>
                  <a:pt x="131553" y="684840"/>
                  <a:pt x="182205" y="691784"/>
                  <a:pt x="201168" y="694944"/>
                </a:cubicBezTo>
                <a:cubicBezTo>
                  <a:pt x="237744" y="691896"/>
                  <a:pt x="274515" y="690651"/>
                  <a:pt x="310896" y="685800"/>
                </a:cubicBezTo>
                <a:cubicBezTo>
                  <a:pt x="320450" y="684526"/>
                  <a:pt x="330802" y="682677"/>
                  <a:pt x="338328" y="676656"/>
                </a:cubicBezTo>
                <a:cubicBezTo>
                  <a:pt x="346910" y="669791"/>
                  <a:pt x="350520" y="658368"/>
                  <a:pt x="356616" y="649224"/>
                </a:cubicBezTo>
                <a:cubicBezTo>
                  <a:pt x="359664" y="633984"/>
                  <a:pt x="365760" y="619046"/>
                  <a:pt x="365760" y="603504"/>
                </a:cubicBezTo>
                <a:cubicBezTo>
                  <a:pt x="365760" y="572872"/>
                  <a:pt x="361274" y="542340"/>
                  <a:pt x="356616" y="512064"/>
                </a:cubicBezTo>
                <a:cubicBezTo>
                  <a:pt x="355150" y="502537"/>
                  <a:pt x="353745" y="491950"/>
                  <a:pt x="347472" y="484632"/>
                </a:cubicBezTo>
                <a:cubicBezTo>
                  <a:pt x="342425" y="478744"/>
                  <a:pt x="290256" y="437736"/>
                  <a:pt x="274320" y="429768"/>
                </a:cubicBezTo>
                <a:cubicBezTo>
                  <a:pt x="265699" y="425457"/>
                  <a:pt x="255747" y="424421"/>
                  <a:pt x="246888" y="420624"/>
                </a:cubicBezTo>
                <a:cubicBezTo>
                  <a:pt x="234359" y="415254"/>
                  <a:pt x="222504" y="408432"/>
                  <a:pt x="210312" y="402336"/>
                </a:cubicBezTo>
                <a:cubicBezTo>
                  <a:pt x="176784" y="405384"/>
                  <a:pt x="141667" y="400834"/>
                  <a:pt x="109728" y="411480"/>
                </a:cubicBezTo>
                <a:cubicBezTo>
                  <a:pt x="100584" y="414528"/>
                  <a:pt x="99943" y="429295"/>
                  <a:pt x="100584" y="438912"/>
                </a:cubicBezTo>
                <a:cubicBezTo>
                  <a:pt x="105542" y="513281"/>
                  <a:pt x="104413" y="548428"/>
                  <a:pt x="155448" y="594360"/>
                </a:cubicBezTo>
                <a:cubicBezTo>
                  <a:pt x="171785" y="609063"/>
                  <a:pt x="191769" y="619136"/>
                  <a:pt x="210312" y="630936"/>
                </a:cubicBezTo>
                <a:cubicBezTo>
                  <a:pt x="225306" y="640478"/>
                  <a:pt x="239171" y="652748"/>
                  <a:pt x="256032" y="658368"/>
                </a:cubicBezTo>
                <a:cubicBezTo>
                  <a:pt x="328485" y="682519"/>
                  <a:pt x="291881" y="673487"/>
                  <a:pt x="365760" y="685800"/>
                </a:cubicBezTo>
                <a:cubicBezTo>
                  <a:pt x="435864" y="682752"/>
                  <a:pt x="506093" y="681840"/>
                  <a:pt x="576072" y="676656"/>
                </a:cubicBezTo>
                <a:cubicBezTo>
                  <a:pt x="588605" y="675728"/>
                  <a:pt x="601047" y="672346"/>
                  <a:pt x="612648" y="667512"/>
                </a:cubicBezTo>
                <a:cubicBezTo>
                  <a:pt x="637813" y="657027"/>
                  <a:pt x="666523" y="650213"/>
                  <a:pt x="685800" y="630936"/>
                </a:cubicBezTo>
                <a:cubicBezTo>
                  <a:pt x="732564" y="584172"/>
                  <a:pt x="761287" y="567277"/>
                  <a:pt x="786384" y="512064"/>
                </a:cubicBezTo>
                <a:cubicBezTo>
                  <a:pt x="794361" y="494515"/>
                  <a:pt x="804672" y="457200"/>
                  <a:pt x="804672" y="457200"/>
                </a:cubicBezTo>
                <a:cubicBezTo>
                  <a:pt x="798576" y="423672"/>
                  <a:pt x="800665" y="387557"/>
                  <a:pt x="786384" y="356616"/>
                </a:cubicBezTo>
                <a:cubicBezTo>
                  <a:pt x="780672" y="344240"/>
                  <a:pt x="762571" y="343114"/>
                  <a:pt x="749808" y="338328"/>
                </a:cubicBezTo>
                <a:cubicBezTo>
                  <a:pt x="738041" y="333915"/>
                  <a:pt x="725316" y="332636"/>
                  <a:pt x="713232" y="329184"/>
                </a:cubicBezTo>
                <a:cubicBezTo>
                  <a:pt x="703964" y="326536"/>
                  <a:pt x="694944" y="323088"/>
                  <a:pt x="685800" y="320040"/>
                </a:cubicBezTo>
                <a:cubicBezTo>
                  <a:pt x="655320" y="323088"/>
                  <a:pt x="624208" y="322296"/>
                  <a:pt x="594360" y="329184"/>
                </a:cubicBezTo>
                <a:cubicBezTo>
                  <a:pt x="583652" y="331655"/>
                  <a:pt x="574699" y="339701"/>
                  <a:pt x="566928" y="347472"/>
                </a:cubicBezTo>
                <a:cubicBezTo>
                  <a:pt x="550898" y="363502"/>
                  <a:pt x="545446" y="381512"/>
                  <a:pt x="539496" y="402336"/>
                </a:cubicBezTo>
                <a:cubicBezTo>
                  <a:pt x="536044" y="414420"/>
                  <a:pt x="533400" y="426720"/>
                  <a:pt x="530352" y="438912"/>
                </a:cubicBezTo>
                <a:cubicBezTo>
                  <a:pt x="533400" y="487680"/>
                  <a:pt x="528178" y="537682"/>
                  <a:pt x="539496" y="585216"/>
                </a:cubicBezTo>
                <a:cubicBezTo>
                  <a:pt x="540997" y="591522"/>
                  <a:pt x="590864" y="649941"/>
                  <a:pt x="603504" y="658368"/>
                </a:cubicBezTo>
                <a:cubicBezTo>
                  <a:pt x="611524" y="663715"/>
                  <a:pt x="622315" y="663201"/>
                  <a:pt x="630936" y="667512"/>
                </a:cubicBezTo>
                <a:cubicBezTo>
                  <a:pt x="671070" y="687579"/>
                  <a:pt x="646851" y="688057"/>
                  <a:pt x="694944" y="704088"/>
                </a:cubicBezTo>
                <a:cubicBezTo>
                  <a:pt x="709688" y="709003"/>
                  <a:pt x="725778" y="708766"/>
                  <a:pt x="740664" y="713232"/>
                </a:cubicBezTo>
                <a:cubicBezTo>
                  <a:pt x="756386" y="717949"/>
                  <a:pt x="770548" y="727201"/>
                  <a:pt x="786384" y="731520"/>
                </a:cubicBezTo>
                <a:cubicBezTo>
                  <a:pt x="804271" y="736398"/>
                  <a:pt x="823183" y="736495"/>
                  <a:pt x="841248" y="740664"/>
                </a:cubicBezTo>
                <a:cubicBezTo>
                  <a:pt x="862870" y="745654"/>
                  <a:pt x="883559" y="754303"/>
                  <a:pt x="905256" y="758952"/>
                </a:cubicBezTo>
                <a:cubicBezTo>
                  <a:pt x="926330" y="763468"/>
                  <a:pt x="947975" y="764735"/>
                  <a:pt x="969264" y="768096"/>
                </a:cubicBezTo>
                <a:lnTo>
                  <a:pt x="1078992" y="786384"/>
                </a:lnTo>
                <a:lnTo>
                  <a:pt x="1133856" y="795528"/>
                </a:lnTo>
                <a:cubicBezTo>
                  <a:pt x="1173480" y="789432"/>
                  <a:pt x="1215190" y="791317"/>
                  <a:pt x="1252728" y="777240"/>
                </a:cubicBezTo>
                <a:cubicBezTo>
                  <a:pt x="1266998" y="771889"/>
                  <a:pt x="1273344" y="754295"/>
                  <a:pt x="1280160" y="740664"/>
                </a:cubicBezTo>
                <a:cubicBezTo>
                  <a:pt x="1290229" y="720525"/>
                  <a:pt x="1297590" y="637800"/>
                  <a:pt x="1298448" y="630936"/>
                </a:cubicBezTo>
                <a:cubicBezTo>
                  <a:pt x="1295400" y="585216"/>
                  <a:pt x="1301568" y="537926"/>
                  <a:pt x="1289304" y="493776"/>
                </a:cubicBezTo>
                <a:cubicBezTo>
                  <a:pt x="1285225" y="479092"/>
                  <a:pt x="1267949" y="467105"/>
                  <a:pt x="1252728" y="466344"/>
                </a:cubicBezTo>
                <a:cubicBezTo>
                  <a:pt x="1203642" y="463890"/>
                  <a:pt x="1155192" y="478536"/>
                  <a:pt x="1106424" y="484632"/>
                </a:cubicBezTo>
                <a:cubicBezTo>
                  <a:pt x="1097280" y="487680"/>
                  <a:pt x="1087613" y="489465"/>
                  <a:pt x="1078992" y="493776"/>
                </a:cubicBezTo>
                <a:cubicBezTo>
                  <a:pt x="1068608" y="498968"/>
                  <a:pt x="1019126" y="535354"/>
                  <a:pt x="1014984" y="539496"/>
                </a:cubicBezTo>
                <a:cubicBezTo>
                  <a:pt x="997258" y="557222"/>
                  <a:pt x="994989" y="572049"/>
                  <a:pt x="987552" y="594360"/>
                </a:cubicBezTo>
                <a:cubicBezTo>
                  <a:pt x="990600" y="606552"/>
                  <a:pt x="989949" y="620334"/>
                  <a:pt x="996696" y="630936"/>
                </a:cubicBezTo>
                <a:cubicBezTo>
                  <a:pt x="1048819" y="712843"/>
                  <a:pt x="1041510" y="678409"/>
                  <a:pt x="1106424" y="731520"/>
                </a:cubicBezTo>
                <a:cubicBezTo>
                  <a:pt x="1123105" y="745168"/>
                  <a:pt x="1135314" y="763776"/>
                  <a:pt x="1152144" y="777240"/>
                </a:cubicBezTo>
                <a:cubicBezTo>
                  <a:pt x="1166022" y="788343"/>
                  <a:pt x="1182870" y="795130"/>
                  <a:pt x="1197864" y="804672"/>
                </a:cubicBezTo>
                <a:cubicBezTo>
                  <a:pt x="1216407" y="816472"/>
                  <a:pt x="1233881" y="829940"/>
                  <a:pt x="1252728" y="841248"/>
                </a:cubicBezTo>
                <a:cubicBezTo>
                  <a:pt x="1303273" y="871575"/>
                  <a:pt x="1272591" y="849761"/>
                  <a:pt x="1316736" y="868680"/>
                </a:cubicBezTo>
                <a:cubicBezTo>
                  <a:pt x="1329265" y="874050"/>
                  <a:pt x="1340256" y="883051"/>
                  <a:pt x="1353312" y="886968"/>
                </a:cubicBezTo>
                <a:cubicBezTo>
                  <a:pt x="1371070" y="892296"/>
                  <a:pt x="1389888" y="893064"/>
                  <a:pt x="1408176" y="896112"/>
                </a:cubicBezTo>
                <a:cubicBezTo>
                  <a:pt x="1420368" y="893064"/>
                  <a:pt x="1434526" y="894273"/>
                  <a:pt x="1444752" y="886968"/>
                </a:cubicBezTo>
                <a:cubicBezTo>
                  <a:pt x="1457153" y="878110"/>
                  <a:pt x="1463326" y="862793"/>
                  <a:pt x="1472184" y="850392"/>
                </a:cubicBezTo>
                <a:cubicBezTo>
                  <a:pt x="1478572" y="841449"/>
                  <a:pt x="1485020" y="832502"/>
                  <a:pt x="1490472" y="822960"/>
                </a:cubicBezTo>
                <a:cubicBezTo>
                  <a:pt x="1503218" y="800654"/>
                  <a:pt x="1519210" y="764178"/>
                  <a:pt x="1527048" y="740664"/>
                </a:cubicBezTo>
                <a:cubicBezTo>
                  <a:pt x="1531022" y="728742"/>
                  <a:pt x="1532740" y="716172"/>
                  <a:pt x="1536192" y="704088"/>
                </a:cubicBezTo>
                <a:cubicBezTo>
                  <a:pt x="1562428" y="612261"/>
                  <a:pt x="1525894" y="754423"/>
                  <a:pt x="1554480" y="640080"/>
                </a:cubicBezTo>
                <a:cubicBezTo>
                  <a:pt x="1551378" y="590448"/>
                  <a:pt x="1570927" y="510223"/>
                  <a:pt x="1527048" y="466344"/>
                </a:cubicBezTo>
                <a:cubicBezTo>
                  <a:pt x="1519277" y="458573"/>
                  <a:pt x="1509446" y="452971"/>
                  <a:pt x="1499616" y="448056"/>
                </a:cubicBezTo>
                <a:cubicBezTo>
                  <a:pt x="1490995" y="443745"/>
                  <a:pt x="1481328" y="441960"/>
                  <a:pt x="1472184" y="438912"/>
                </a:cubicBezTo>
                <a:cubicBezTo>
                  <a:pt x="1421577" y="446142"/>
                  <a:pt x="1407695" y="435062"/>
                  <a:pt x="1380744" y="475488"/>
                </a:cubicBezTo>
                <a:cubicBezTo>
                  <a:pt x="1375397" y="483508"/>
                  <a:pt x="1374648" y="493776"/>
                  <a:pt x="1371600" y="502920"/>
                </a:cubicBezTo>
                <a:cubicBezTo>
                  <a:pt x="1374648" y="530352"/>
                  <a:pt x="1369072" y="560205"/>
                  <a:pt x="1380744" y="585216"/>
                </a:cubicBezTo>
                <a:cubicBezTo>
                  <a:pt x="1391681" y="608653"/>
                  <a:pt x="1420090" y="619389"/>
                  <a:pt x="1435608" y="640080"/>
                </a:cubicBezTo>
                <a:cubicBezTo>
                  <a:pt x="1489748" y="712267"/>
                  <a:pt x="1431933" y="641527"/>
                  <a:pt x="1508760" y="713232"/>
                </a:cubicBezTo>
                <a:cubicBezTo>
                  <a:pt x="1540272" y="742643"/>
                  <a:pt x="1561646" y="785395"/>
                  <a:pt x="1600200" y="804672"/>
                </a:cubicBezTo>
                <a:cubicBezTo>
                  <a:pt x="1612392" y="810768"/>
                  <a:pt x="1625217" y="815736"/>
                  <a:pt x="1636776" y="822960"/>
                </a:cubicBezTo>
                <a:cubicBezTo>
                  <a:pt x="1649699" y="831037"/>
                  <a:pt x="1659721" y="843576"/>
                  <a:pt x="1673352" y="850392"/>
                </a:cubicBezTo>
                <a:cubicBezTo>
                  <a:pt x="1717087" y="872260"/>
                  <a:pt x="1772172" y="889428"/>
                  <a:pt x="1819656" y="905256"/>
                </a:cubicBezTo>
                <a:cubicBezTo>
                  <a:pt x="1865376" y="899160"/>
                  <a:pt x="1911681" y="896470"/>
                  <a:pt x="1956816" y="886968"/>
                </a:cubicBezTo>
                <a:cubicBezTo>
                  <a:pt x="1984766" y="881084"/>
                  <a:pt x="2007372" y="855371"/>
                  <a:pt x="2029968" y="841248"/>
                </a:cubicBezTo>
                <a:cubicBezTo>
                  <a:pt x="2041527" y="834024"/>
                  <a:pt x="2054709" y="829723"/>
                  <a:pt x="2066544" y="822960"/>
                </a:cubicBezTo>
                <a:cubicBezTo>
                  <a:pt x="2104466" y="801291"/>
                  <a:pt x="2079981" y="804672"/>
                  <a:pt x="2112264" y="80467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19812D0-479F-E846-9FEF-76A621F406FA}"/>
              </a:ext>
            </a:extLst>
          </p:cNvPr>
          <p:cNvSpPr txBox="1"/>
          <p:nvPr/>
        </p:nvSpPr>
        <p:spPr>
          <a:xfrm>
            <a:off x="831216" y="3356837"/>
            <a:ext cx="1320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4km fibre </a:t>
            </a:r>
            <a:r>
              <a:rPr lang="fr-FR" sz="1600" dirty="0" err="1"/>
              <a:t>link</a:t>
            </a:r>
            <a:endParaRPr lang="fr-FR" sz="1600" dirty="0"/>
          </a:p>
        </p:txBody>
      </p:sp>
      <p:pic>
        <p:nvPicPr>
          <p:cNvPr id="13" name="Image 13">
            <a:extLst>
              <a:ext uri="{FF2B5EF4-FFF2-40B4-BE49-F238E27FC236}">
                <a16:creationId xmlns:a16="http://schemas.microsoft.com/office/drawing/2014/main" id="{A0EADDE7-EB1C-2A49-BB6B-308C5AFE3007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71661" y="2423846"/>
            <a:ext cx="1677168" cy="1899720"/>
          </a:xfrm>
          <a:prstGeom prst="rect">
            <a:avLst/>
          </a:prstGeom>
          <a:ln w="0">
            <a:noFill/>
          </a:ln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8E0D073C-06DE-B242-A6B2-B17326633E84}"/>
              </a:ext>
            </a:extLst>
          </p:cNvPr>
          <p:cNvSpPr txBox="1"/>
          <p:nvPr/>
        </p:nvSpPr>
        <p:spPr>
          <a:xfrm>
            <a:off x="2971800" y="1637169"/>
            <a:ext cx="3739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IDROGEN </a:t>
            </a:r>
            <a:r>
              <a:rPr lang="fr-FR" sz="1600" dirty="0" err="1"/>
              <a:t>board</a:t>
            </a:r>
            <a:endParaRPr lang="fr-FR" sz="1600" dirty="0"/>
          </a:p>
          <a:p>
            <a:r>
              <a:rPr lang="fr-FR" sz="1600" dirty="0" err="1"/>
              <a:t>tailored</a:t>
            </a:r>
            <a:r>
              <a:rPr lang="fr-FR" sz="1600" dirty="0"/>
              <a:t> for </a:t>
            </a:r>
            <a:r>
              <a:rPr lang="fr-FR" sz="1600" dirty="0" err="1"/>
              <a:t>low</a:t>
            </a:r>
            <a:r>
              <a:rPr lang="fr-FR" sz="1600" dirty="0"/>
              <a:t> noise </a:t>
            </a:r>
            <a:r>
              <a:rPr lang="fr-FR" sz="1600" dirty="0" err="1"/>
              <a:t>with</a:t>
            </a:r>
            <a:r>
              <a:rPr lang="fr-FR" sz="1600" dirty="0"/>
              <a:t> WR </a:t>
            </a:r>
            <a:r>
              <a:rPr lang="fr-FR" sz="1600" dirty="0" err="1"/>
              <a:t>node</a:t>
            </a:r>
            <a:endParaRPr lang="fr-FR" sz="1600" dirty="0"/>
          </a:p>
          <a:p>
            <a:r>
              <a:rPr lang="fr-FR" sz="1600" dirty="0"/>
              <a:t>FPGA mezzanine </a:t>
            </a:r>
            <a:r>
              <a:rPr lang="fr-FR" sz="1600" dirty="0" err="1"/>
              <a:t>card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high speed ADC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FCFB4F2-1C86-D645-9484-8B654B53630B}"/>
              </a:ext>
            </a:extLst>
          </p:cNvPr>
          <p:cNvSpPr txBox="1"/>
          <p:nvPr/>
        </p:nvSpPr>
        <p:spPr>
          <a:xfrm>
            <a:off x="776453" y="1853487"/>
            <a:ext cx="18108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/>
              <a:t>WhiteRabbit</a:t>
            </a:r>
            <a:r>
              <a:rPr lang="fr-FR" sz="1600" dirty="0"/>
              <a:t> switch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0F03E5-16B4-8E41-8607-F8EE18AE0F71}"/>
              </a:ext>
            </a:extLst>
          </p:cNvPr>
          <p:cNvSpPr/>
          <p:nvPr/>
        </p:nvSpPr>
        <p:spPr>
          <a:xfrm rot="16200000">
            <a:off x="-3084400" y="3084401"/>
            <a:ext cx="644580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D. 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Charlet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et al., https://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cds.cern.ch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/record/2893372?ln=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en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 Box 18">
            <a:extLst>
              <a:ext uri="{FF2B5EF4-FFF2-40B4-BE49-F238E27FC236}">
                <a16:creationId xmlns:a16="http://schemas.microsoft.com/office/drawing/2014/main" id="{3658DBC0-3A45-D74F-9D59-16592FF08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728" y="4687809"/>
            <a:ext cx="749402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IDROGEN Board initially thought for radio-astronomy 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WhiteRabbit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allows to minimize implementation cost and </a:t>
            </a:r>
            <a:r>
              <a:rPr lang="en-US" sz="1400" dirty="0">
                <a:solidFill>
                  <a:srgbClr val="C00000"/>
                </a:solidFill>
              </a:rPr>
              <a:t>meet performance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</a:rPr>
              <a:t>A simple </a:t>
            </a:r>
            <a:r>
              <a:rPr lang="en-US" sz="1400" dirty="0" err="1">
                <a:solidFill>
                  <a:srgbClr val="C00000"/>
                </a:solidFill>
              </a:rPr>
              <a:t>fibre</a:t>
            </a:r>
            <a:r>
              <a:rPr lang="en-US" sz="1400" dirty="0">
                <a:solidFill>
                  <a:srgbClr val="C00000"/>
                </a:solidFill>
              </a:rPr>
              <a:t> to bring to the laser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</a:rPr>
              <a:t>No expensive/complicated </a:t>
            </a:r>
            <a:r>
              <a:rPr lang="en-US" sz="1400" dirty="0" err="1">
                <a:solidFill>
                  <a:srgbClr val="C00000"/>
                </a:solidFill>
              </a:rPr>
              <a:t>fibre</a:t>
            </a:r>
            <a:r>
              <a:rPr lang="en-US" sz="1400" dirty="0">
                <a:solidFill>
                  <a:srgbClr val="C00000"/>
                </a:solidFill>
              </a:rPr>
              <a:t> length compensation system to implement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Possibility to embed DAQ for the calorimeter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2EA6CA2-9838-C448-860D-494DEE639C10}"/>
              </a:ext>
            </a:extLst>
          </p:cNvPr>
          <p:cNvSpPr txBox="1"/>
          <p:nvPr/>
        </p:nvSpPr>
        <p:spPr>
          <a:xfrm>
            <a:off x="5223763" y="2662904"/>
            <a:ext cx="39202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WhiteRabbit</a:t>
            </a:r>
            <a:r>
              <a:rPr lang="fr-FR" dirty="0"/>
              <a:t> (CERN) :</a:t>
            </a:r>
          </a:p>
          <a:p>
            <a:r>
              <a:rPr lang="fr-FR" dirty="0"/>
              <a:t>IEEE </a:t>
            </a:r>
            <a:r>
              <a:rPr lang="fr-FR" dirty="0" err="1"/>
              <a:t>protocols</a:t>
            </a:r>
            <a:r>
              <a:rPr lang="fr-FR" dirty="0"/>
              <a:t> over </a:t>
            </a:r>
            <a:r>
              <a:rPr lang="fr-FR" dirty="0" err="1"/>
              <a:t>ethernet</a:t>
            </a:r>
            <a:r>
              <a:rPr lang="fr-FR" dirty="0"/>
              <a:t> (</a:t>
            </a:r>
            <a:r>
              <a:rPr lang="fr-FR" dirty="0" err="1"/>
              <a:t>SyncE</a:t>
            </a:r>
            <a:r>
              <a:rPr lang="fr-FR" dirty="0"/>
              <a:t>, PTP) </a:t>
            </a:r>
          </a:p>
          <a:p>
            <a:r>
              <a:rPr lang="fr-FR" dirty="0"/>
              <a:t>State of the art digital </a:t>
            </a:r>
            <a:r>
              <a:rPr lang="fr-FR" dirty="0" err="1"/>
              <a:t>technics</a:t>
            </a:r>
            <a:r>
              <a:rPr lang="fr-FR" dirty="0"/>
              <a:t> to </a:t>
            </a:r>
            <a:r>
              <a:rPr lang="fr-FR" dirty="0" err="1"/>
              <a:t>recover</a:t>
            </a:r>
            <a:r>
              <a:rPr lang="fr-FR" dirty="0"/>
              <a:t> </a:t>
            </a:r>
            <a:r>
              <a:rPr lang="fr-FR" dirty="0" err="1"/>
              <a:t>clocks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A7C358E-5A3C-4D40-A509-E951E33EF0C8}"/>
              </a:ext>
            </a:extLst>
          </p:cNvPr>
          <p:cNvSpPr txBox="1"/>
          <p:nvPr/>
        </p:nvSpPr>
        <p:spPr>
          <a:xfrm>
            <a:off x="1021843" y="5847158"/>
            <a:ext cx="7414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7030A0"/>
                </a:solidFill>
              </a:rPr>
              <a:t>High </a:t>
            </a:r>
            <a:r>
              <a:rPr lang="fr-FR" sz="1600" dirty="0" err="1">
                <a:solidFill>
                  <a:srgbClr val="7030A0"/>
                </a:solidFill>
              </a:rPr>
              <a:t>interest</a:t>
            </a:r>
            <a:r>
              <a:rPr lang="fr-FR" sz="1600" dirty="0">
                <a:solidFill>
                  <a:srgbClr val="7030A0"/>
                </a:solidFill>
              </a:rPr>
              <a:t> in ATF team for </a:t>
            </a:r>
            <a:r>
              <a:rPr lang="fr-FR" sz="1600" dirty="0" err="1">
                <a:solidFill>
                  <a:srgbClr val="7030A0"/>
                </a:solidFill>
              </a:rPr>
              <a:t>investigating</a:t>
            </a:r>
            <a:r>
              <a:rPr lang="fr-FR" sz="1600" dirty="0">
                <a:solidFill>
                  <a:srgbClr val="7030A0"/>
                </a:solidFill>
              </a:rPr>
              <a:t> </a:t>
            </a:r>
            <a:r>
              <a:rPr lang="fr-FR" sz="1600" dirty="0" err="1">
                <a:solidFill>
                  <a:srgbClr val="7030A0"/>
                </a:solidFill>
              </a:rPr>
              <a:t>possibility</a:t>
            </a:r>
            <a:r>
              <a:rPr lang="fr-FR" sz="1600" dirty="0">
                <a:solidFill>
                  <a:srgbClr val="7030A0"/>
                </a:solidFill>
              </a:rPr>
              <a:t> of </a:t>
            </a:r>
            <a:r>
              <a:rPr lang="fr-FR" sz="1600" dirty="0" err="1">
                <a:solidFill>
                  <a:srgbClr val="7030A0"/>
                </a:solidFill>
              </a:rPr>
              <a:t>simplifyin</a:t>
            </a:r>
            <a:r>
              <a:rPr lang="fr-FR" sz="1600" dirty="0">
                <a:solidFill>
                  <a:srgbClr val="7030A0"/>
                </a:solidFill>
              </a:rPr>
              <a:t> ATF </a:t>
            </a:r>
            <a:r>
              <a:rPr lang="fr-FR" sz="1600" dirty="0" err="1">
                <a:solidFill>
                  <a:srgbClr val="7030A0"/>
                </a:solidFill>
              </a:rPr>
              <a:t>clock</a:t>
            </a:r>
            <a:r>
              <a:rPr lang="fr-FR" sz="1600" dirty="0">
                <a:solidFill>
                  <a:srgbClr val="7030A0"/>
                </a:solidFill>
              </a:rPr>
              <a:t> distribution</a:t>
            </a:r>
          </a:p>
          <a:p>
            <a:r>
              <a:rPr lang="fr-FR" sz="1600" dirty="0" err="1">
                <a:solidFill>
                  <a:srgbClr val="7030A0"/>
                </a:solidFill>
              </a:rPr>
              <a:t>Expected</a:t>
            </a:r>
            <a:r>
              <a:rPr lang="fr-FR" sz="1600" dirty="0">
                <a:solidFill>
                  <a:srgbClr val="7030A0"/>
                </a:solidFill>
              </a:rPr>
              <a:t> to </a:t>
            </a:r>
            <a:r>
              <a:rPr lang="fr-FR" sz="1600" dirty="0" err="1">
                <a:solidFill>
                  <a:srgbClr val="7030A0"/>
                </a:solidFill>
              </a:rPr>
              <a:t>be</a:t>
            </a:r>
            <a:r>
              <a:rPr lang="fr-FR" sz="1600" dirty="0">
                <a:solidFill>
                  <a:srgbClr val="7030A0"/>
                </a:solidFill>
              </a:rPr>
              <a:t> </a:t>
            </a:r>
            <a:r>
              <a:rPr lang="fr-FR" sz="1600" dirty="0" err="1">
                <a:solidFill>
                  <a:srgbClr val="7030A0"/>
                </a:solidFill>
              </a:rPr>
              <a:t>used</a:t>
            </a:r>
            <a:r>
              <a:rPr lang="fr-FR" sz="1600" dirty="0">
                <a:solidFill>
                  <a:srgbClr val="7030A0"/>
                </a:solidFill>
              </a:rPr>
              <a:t> in the </a:t>
            </a:r>
            <a:r>
              <a:rPr lang="fr-FR" sz="1600" dirty="0" err="1">
                <a:solidFill>
                  <a:srgbClr val="7030A0"/>
                </a:solidFill>
              </a:rPr>
              <a:t>next</a:t>
            </a:r>
            <a:r>
              <a:rPr lang="fr-FR" sz="1600" dirty="0">
                <a:solidFill>
                  <a:srgbClr val="7030A0"/>
                </a:solidFill>
              </a:rPr>
              <a:t> </a:t>
            </a:r>
            <a:r>
              <a:rPr lang="fr-FR" sz="1600" dirty="0" err="1">
                <a:solidFill>
                  <a:srgbClr val="7030A0"/>
                </a:solidFill>
              </a:rPr>
              <a:t>accelerator</a:t>
            </a:r>
            <a:r>
              <a:rPr lang="fr-FR" sz="1600" dirty="0">
                <a:solidFill>
                  <a:srgbClr val="7030A0"/>
                </a:solidFill>
              </a:rPr>
              <a:t> </a:t>
            </a:r>
            <a:r>
              <a:rPr lang="fr-FR" sz="1600" dirty="0" err="1">
                <a:solidFill>
                  <a:srgbClr val="7030A0"/>
                </a:solidFill>
              </a:rPr>
              <a:t>being</a:t>
            </a:r>
            <a:r>
              <a:rPr lang="fr-FR" sz="1600" dirty="0">
                <a:solidFill>
                  <a:srgbClr val="7030A0"/>
                </a:solidFill>
              </a:rPr>
              <a:t> </a:t>
            </a:r>
            <a:r>
              <a:rPr lang="fr-FR" sz="1600" dirty="0" err="1">
                <a:solidFill>
                  <a:srgbClr val="7030A0"/>
                </a:solidFill>
              </a:rPr>
              <a:t>implemented</a:t>
            </a:r>
            <a:r>
              <a:rPr lang="fr-FR" sz="1600" dirty="0">
                <a:solidFill>
                  <a:srgbClr val="7030A0"/>
                </a:solidFill>
              </a:rPr>
              <a:t> at </a:t>
            </a:r>
            <a:r>
              <a:rPr lang="fr-FR" sz="1600" dirty="0" err="1">
                <a:solidFill>
                  <a:srgbClr val="7030A0"/>
                </a:solidFill>
              </a:rPr>
              <a:t>IJCLab</a:t>
            </a:r>
            <a:r>
              <a:rPr lang="fr-FR" sz="1600" dirty="0">
                <a:solidFill>
                  <a:srgbClr val="7030A0"/>
                </a:solidFill>
              </a:rPr>
              <a:t> (PERLE)</a:t>
            </a:r>
          </a:p>
        </p:txBody>
      </p:sp>
    </p:spTree>
    <p:extLst>
      <p:ext uri="{BB962C8B-B14F-4D97-AF65-F5344CB8AC3E}">
        <p14:creationId xmlns:p14="http://schemas.microsoft.com/office/powerpoint/2010/main" val="3585933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>
            <a:extLst>
              <a:ext uri="{FF2B5EF4-FFF2-40B4-BE49-F238E27FC236}">
                <a16:creationId xmlns:a16="http://schemas.microsoft.com/office/drawing/2014/main" id="{02373BB2-FF9B-4A4F-861E-3B598F8B3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517" y="1196050"/>
            <a:ext cx="5858952" cy="4394214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9D22E81D-804A-4C41-9432-76484E6C13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745" y="1735168"/>
            <a:ext cx="2834640" cy="50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39B7DE8-8433-7F46-8534-89D48B61C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Arbitrary</a:t>
            </a:r>
            <a:r>
              <a:rPr lang="fr-FR" dirty="0"/>
              <a:t> </a:t>
            </a:r>
            <a:r>
              <a:rPr lang="fr-FR" dirty="0" err="1"/>
              <a:t>frequency</a:t>
            </a:r>
            <a:r>
              <a:rPr lang="fr-FR" dirty="0"/>
              <a:t> </a:t>
            </a:r>
            <a:r>
              <a:rPr lang="fr-FR" dirty="0" err="1"/>
              <a:t>generation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0E60F8-007D-A943-A5E1-4D280C03D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F6C18D-15DB-AC4F-8FF4-973CAF768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ARD24 Report/Applications @ 2025 Joint workshop of FKPPN and FJPPN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5F20AD-6104-0645-9584-28E44961F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11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DF66242-1105-7845-9FB0-7A9B3515D74B}"/>
              </a:ext>
            </a:extLst>
          </p:cNvPr>
          <p:cNvSpPr txBox="1"/>
          <p:nvPr/>
        </p:nvSpPr>
        <p:spPr>
          <a:xfrm>
            <a:off x="299304" y="1196050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Rubidium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49329A1E-9693-6148-94C4-9338CEE7ED96}"/>
              </a:ext>
            </a:extLst>
          </p:cNvPr>
          <p:cNvCxnSpPr>
            <a:cxnSpLocks/>
          </p:cNvCxnSpPr>
          <p:nvPr/>
        </p:nvCxnSpPr>
        <p:spPr>
          <a:xfrm>
            <a:off x="545814" y="1550641"/>
            <a:ext cx="0" cy="437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rme libre 10">
            <a:extLst>
              <a:ext uri="{FF2B5EF4-FFF2-40B4-BE49-F238E27FC236}">
                <a16:creationId xmlns:a16="http://schemas.microsoft.com/office/drawing/2014/main" id="{FB54DC9C-CC24-6148-9C6E-13F89E59328E}"/>
              </a:ext>
            </a:extLst>
          </p:cNvPr>
          <p:cNvSpPr/>
          <p:nvPr/>
        </p:nvSpPr>
        <p:spPr>
          <a:xfrm>
            <a:off x="827261" y="2181992"/>
            <a:ext cx="1320105" cy="920154"/>
          </a:xfrm>
          <a:custGeom>
            <a:avLst/>
            <a:gdLst>
              <a:gd name="connsiteX0" fmla="*/ 0 w 2112264"/>
              <a:gd name="connsiteY0" fmla="*/ 0 h 905256"/>
              <a:gd name="connsiteX1" fmla="*/ 9144 w 2112264"/>
              <a:gd name="connsiteY1" fmla="*/ 429768 h 905256"/>
              <a:gd name="connsiteX2" fmla="*/ 27432 w 2112264"/>
              <a:gd name="connsiteY2" fmla="*/ 557784 h 905256"/>
              <a:gd name="connsiteX3" fmla="*/ 36576 w 2112264"/>
              <a:gd name="connsiteY3" fmla="*/ 594360 h 905256"/>
              <a:gd name="connsiteX4" fmla="*/ 54864 w 2112264"/>
              <a:gd name="connsiteY4" fmla="*/ 621792 h 905256"/>
              <a:gd name="connsiteX5" fmla="*/ 73152 w 2112264"/>
              <a:gd name="connsiteY5" fmla="*/ 658368 h 905256"/>
              <a:gd name="connsiteX6" fmla="*/ 109728 w 2112264"/>
              <a:gd name="connsiteY6" fmla="*/ 676656 h 905256"/>
              <a:gd name="connsiteX7" fmla="*/ 201168 w 2112264"/>
              <a:gd name="connsiteY7" fmla="*/ 694944 h 905256"/>
              <a:gd name="connsiteX8" fmla="*/ 310896 w 2112264"/>
              <a:gd name="connsiteY8" fmla="*/ 685800 h 905256"/>
              <a:gd name="connsiteX9" fmla="*/ 338328 w 2112264"/>
              <a:gd name="connsiteY9" fmla="*/ 676656 h 905256"/>
              <a:gd name="connsiteX10" fmla="*/ 356616 w 2112264"/>
              <a:gd name="connsiteY10" fmla="*/ 649224 h 905256"/>
              <a:gd name="connsiteX11" fmla="*/ 365760 w 2112264"/>
              <a:gd name="connsiteY11" fmla="*/ 603504 h 905256"/>
              <a:gd name="connsiteX12" fmla="*/ 356616 w 2112264"/>
              <a:gd name="connsiteY12" fmla="*/ 512064 h 905256"/>
              <a:gd name="connsiteX13" fmla="*/ 347472 w 2112264"/>
              <a:gd name="connsiteY13" fmla="*/ 484632 h 905256"/>
              <a:gd name="connsiteX14" fmla="*/ 274320 w 2112264"/>
              <a:gd name="connsiteY14" fmla="*/ 429768 h 905256"/>
              <a:gd name="connsiteX15" fmla="*/ 246888 w 2112264"/>
              <a:gd name="connsiteY15" fmla="*/ 420624 h 905256"/>
              <a:gd name="connsiteX16" fmla="*/ 210312 w 2112264"/>
              <a:gd name="connsiteY16" fmla="*/ 402336 h 905256"/>
              <a:gd name="connsiteX17" fmla="*/ 109728 w 2112264"/>
              <a:gd name="connsiteY17" fmla="*/ 411480 h 905256"/>
              <a:gd name="connsiteX18" fmla="*/ 100584 w 2112264"/>
              <a:gd name="connsiteY18" fmla="*/ 438912 h 905256"/>
              <a:gd name="connsiteX19" fmla="*/ 155448 w 2112264"/>
              <a:gd name="connsiteY19" fmla="*/ 594360 h 905256"/>
              <a:gd name="connsiteX20" fmla="*/ 210312 w 2112264"/>
              <a:gd name="connsiteY20" fmla="*/ 630936 h 905256"/>
              <a:gd name="connsiteX21" fmla="*/ 256032 w 2112264"/>
              <a:gd name="connsiteY21" fmla="*/ 658368 h 905256"/>
              <a:gd name="connsiteX22" fmla="*/ 365760 w 2112264"/>
              <a:gd name="connsiteY22" fmla="*/ 685800 h 905256"/>
              <a:gd name="connsiteX23" fmla="*/ 576072 w 2112264"/>
              <a:gd name="connsiteY23" fmla="*/ 676656 h 905256"/>
              <a:gd name="connsiteX24" fmla="*/ 612648 w 2112264"/>
              <a:gd name="connsiteY24" fmla="*/ 667512 h 905256"/>
              <a:gd name="connsiteX25" fmla="*/ 685800 w 2112264"/>
              <a:gd name="connsiteY25" fmla="*/ 630936 h 905256"/>
              <a:gd name="connsiteX26" fmla="*/ 786384 w 2112264"/>
              <a:gd name="connsiteY26" fmla="*/ 512064 h 905256"/>
              <a:gd name="connsiteX27" fmla="*/ 804672 w 2112264"/>
              <a:gd name="connsiteY27" fmla="*/ 457200 h 905256"/>
              <a:gd name="connsiteX28" fmla="*/ 786384 w 2112264"/>
              <a:gd name="connsiteY28" fmla="*/ 356616 h 905256"/>
              <a:gd name="connsiteX29" fmla="*/ 749808 w 2112264"/>
              <a:gd name="connsiteY29" fmla="*/ 338328 h 905256"/>
              <a:gd name="connsiteX30" fmla="*/ 713232 w 2112264"/>
              <a:gd name="connsiteY30" fmla="*/ 329184 h 905256"/>
              <a:gd name="connsiteX31" fmla="*/ 685800 w 2112264"/>
              <a:gd name="connsiteY31" fmla="*/ 320040 h 905256"/>
              <a:gd name="connsiteX32" fmla="*/ 594360 w 2112264"/>
              <a:gd name="connsiteY32" fmla="*/ 329184 h 905256"/>
              <a:gd name="connsiteX33" fmla="*/ 566928 w 2112264"/>
              <a:gd name="connsiteY33" fmla="*/ 347472 h 905256"/>
              <a:gd name="connsiteX34" fmla="*/ 539496 w 2112264"/>
              <a:gd name="connsiteY34" fmla="*/ 402336 h 905256"/>
              <a:gd name="connsiteX35" fmla="*/ 530352 w 2112264"/>
              <a:gd name="connsiteY35" fmla="*/ 438912 h 905256"/>
              <a:gd name="connsiteX36" fmla="*/ 539496 w 2112264"/>
              <a:gd name="connsiteY36" fmla="*/ 585216 h 905256"/>
              <a:gd name="connsiteX37" fmla="*/ 603504 w 2112264"/>
              <a:gd name="connsiteY37" fmla="*/ 658368 h 905256"/>
              <a:gd name="connsiteX38" fmla="*/ 630936 w 2112264"/>
              <a:gd name="connsiteY38" fmla="*/ 667512 h 905256"/>
              <a:gd name="connsiteX39" fmla="*/ 694944 w 2112264"/>
              <a:gd name="connsiteY39" fmla="*/ 704088 h 905256"/>
              <a:gd name="connsiteX40" fmla="*/ 740664 w 2112264"/>
              <a:gd name="connsiteY40" fmla="*/ 713232 h 905256"/>
              <a:gd name="connsiteX41" fmla="*/ 786384 w 2112264"/>
              <a:gd name="connsiteY41" fmla="*/ 731520 h 905256"/>
              <a:gd name="connsiteX42" fmla="*/ 841248 w 2112264"/>
              <a:gd name="connsiteY42" fmla="*/ 740664 h 905256"/>
              <a:gd name="connsiteX43" fmla="*/ 905256 w 2112264"/>
              <a:gd name="connsiteY43" fmla="*/ 758952 h 905256"/>
              <a:gd name="connsiteX44" fmla="*/ 969264 w 2112264"/>
              <a:gd name="connsiteY44" fmla="*/ 768096 h 905256"/>
              <a:gd name="connsiteX45" fmla="*/ 1078992 w 2112264"/>
              <a:gd name="connsiteY45" fmla="*/ 786384 h 905256"/>
              <a:gd name="connsiteX46" fmla="*/ 1133856 w 2112264"/>
              <a:gd name="connsiteY46" fmla="*/ 795528 h 905256"/>
              <a:gd name="connsiteX47" fmla="*/ 1252728 w 2112264"/>
              <a:gd name="connsiteY47" fmla="*/ 777240 h 905256"/>
              <a:gd name="connsiteX48" fmla="*/ 1280160 w 2112264"/>
              <a:gd name="connsiteY48" fmla="*/ 740664 h 905256"/>
              <a:gd name="connsiteX49" fmla="*/ 1298448 w 2112264"/>
              <a:gd name="connsiteY49" fmla="*/ 630936 h 905256"/>
              <a:gd name="connsiteX50" fmla="*/ 1289304 w 2112264"/>
              <a:gd name="connsiteY50" fmla="*/ 493776 h 905256"/>
              <a:gd name="connsiteX51" fmla="*/ 1252728 w 2112264"/>
              <a:gd name="connsiteY51" fmla="*/ 466344 h 905256"/>
              <a:gd name="connsiteX52" fmla="*/ 1106424 w 2112264"/>
              <a:gd name="connsiteY52" fmla="*/ 484632 h 905256"/>
              <a:gd name="connsiteX53" fmla="*/ 1078992 w 2112264"/>
              <a:gd name="connsiteY53" fmla="*/ 493776 h 905256"/>
              <a:gd name="connsiteX54" fmla="*/ 1014984 w 2112264"/>
              <a:gd name="connsiteY54" fmla="*/ 539496 h 905256"/>
              <a:gd name="connsiteX55" fmla="*/ 987552 w 2112264"/>
              <a:gd name="connsiteY55" fmla="*/ 594360 h 905256"/>
              <a:gd name="connsiteX56" fmla="*/ 996696 w 2112264"/>
              <a:gd name="connsiteY56" fmla="*/ 630936 h 905256"/>
              <a:gd name="connsiteX57" fmla="*/ 1106424 w 2112264"/>
              <a:gd name="connsiteY57" fmla="*/ 731520 h 905256"/>
              <a:gd name="connsiteX58" fmla="*/ 1152144 w 2112264"/>
              <a:gd name="connsiteY58" fmla="*/ 777240 h 905256"/>
              <a:gd name="connsiteX59" fmla="*/ 1197864 w 2112264"/>
              <a:gd name="connsiteY59" fmla="*/ 804672 h 905256"/>
              <a:gd name="connsiteX60" fmla="*/ 1252728 w 2112264"/>
              <a:gd name="connsiteY60" fmla="*/ 841248 h 905256"/>
              <a:gd name="connsiteX61" fmla="*/ 1316736 w 2112264"/>
              <a:gd name="connsiteY61" fmla="*/ 868680 h 905256"/>
              <a:gd name="connsiteX62" fmla="*/ 1353312 w 2112264"/>
              <a:gd name="connsiteY62" fmla="*/ 886968 h 905256"/>
              <a:gd name="connsiteX63" fmla="*/ 1408176 w 2112264"/>
              <a:gd name="connsiteY63" fmla="*/ 896112 h 905256"/>
              <a:gd name="connsiteX64" fmla="*/ 1444752 w 2112264"/>
              <a:gd name="connsiteY64" fmla="*/ 886968 h 905256"/>
              <a:gd name="connsiteX65" fmla="*/ 1472184 w 2112264"/>
              <a:gd name="connsiteY65" fmla="*/ 850392 h 905256"/>
              <a:gd name="connsiteX66" fmla="*/ 1490472 w 2112264"/>
              <a:gd name="connsiteY66" fmla="*/ 822960 h 905256"/>
              <a:gd name="connsiteX67" fmla="*/ 1527048 w 2112264"/>
              <a:gd name="connsiteY67" fmla="*/ 740664 h 905256"/>
              <a:gd name="connsiteX68" fmla="*/ 1536192 w 2112264"/>
              <a:gd name="connsiteY68" fmla="*/ 704088 h 905256"/>
              <a:gd name="connsiteX69" fmla="*/ 1554480 w 2112264"/>
              <a:gd name="connsiteY69" fmla="*/ 640080 h 905256"/>
              <a:gd name="connsiteX70" fmla="*/ 1527048 w 2112264"/>
              <a:gd name="connsiteY70" fmla="*/ 466344 h 905256"/>
              <a:gd name="connsiteX71" fmla="*/ 1499616 w 2112264"/>
              <a:gd name="connsiteY71" fmla="*/ 448056 h 905256"/>
              <a:gd name="connsiteX72" fmla="*/ 1472184 w 2112264"/>
              <a:gd name="connsiteY72" fmla="*/ 438912 h 905256"/>
              <a:gd name="connsiteX73" fmla="*/ 1380744 w 2112264"/>
              <a:gd name="connsiteY73" fmla="*/ 475488 h 905256"/>
              <a:gd name="connsiteX74" fmla="*/ 1371600 w 2112264"/>
              <a:gd name="connsiteY74" fmla="*/ 502920 h 905256"/>
              <a:gd name="connsiteX75" fmla="*/ 1380744 w 2112264"/>
              <a:gd name="connsiteY75" fmla="*/ 585216 h 905256"/>
              <a:gd name="connsiteX76" fmla="*/ 1435608 w 2112264"/>
              <a:gd name="connsiteY76" fmla="*/ 640080 h 905256"/>
              <a:gd name="connsiteX77" fmla="*/ 1508760 w 2112264"/>
              <a:gd name="connsiteY77" fmla="*/ 713232 h 905256"/>
              <a:gd name="connsiteX78" fmla="*/ 1600200 w 2112264"/>
              <a:gd name="connsiteY78" fmla="*/ 804672 h 905256"/>
              <a:gd name="connsiteX79" fmla="*/ 1636776 w 2112264"/>
              <a:gd name="connsiteY79" fmla="*/ 822960 h 905256"/>
              <a:gd name="connsiteX80" fmla="*/ 1673352 w 2112264"/>
              <a:gd name="connsiteY80" fmla="*/ 850392 h 905256"/>
              <a:gd name="connsiteX81" fmla="*/ 1819656 w 2112264"/>
              <a:gd name="connsiteY81" fmla="*/ 905256 h 905256"/>
              <a:gd name="connsiteX82" fmla="*/ 1956816 w 2112264"/>
              <a:gd name="connsiteY82" fmla="*/ 886968 h 905256"/>
              <a:gd name="connsiteX83" fmla="*/ 2029968 w 2112264"/>
              <a:gd name="connsiteY83" fmla="*/ 841248 h 905256"/>
              <a:gd name="connsiteX84" fmla="*/ 2066544 w 2112264"/>
              <a:gd name="connsiteY84" fmla="*/ 822960 h 905256"/>
              <a:gd name="connsiteX85" fmla="*/ 2112264 w 2112264"/>
              <a:gd name="connsiteY85" fmla="*/ 804672 h 90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2112264" h="905256">
                <a:moveTo>
                  <a:pt x="0" y="0"/>
                </a:moveTo>
                <a:cubicBezTo>
                  <a:pt x="3048" y="143256"/>
                  <a:pt x="4030" y="286571"/>
                  <a:pt x="9144" y="429768"/>
                </a:cubicBezTo>
                <a:cubicBezTo>
                  <a:pt x="10674" y="472597"/>
                  <a:pt x="18129" y="515921"/>
                  <a:pt x="27432" y="557784"/>
                </a:cubicBezTo>
                <a:cubicBezTo>
                  <a:pt x="30158" y="570052"/>
                  <a:pt x="31626" y="582809"/>
                  <a:pt x="36576" y="594360"/>
                </a:cubicBezTo>
                <a:cubicBezTo>
                  <a:pt x="40905" y="604461"/>
                  <a:pt x="49412" y="612250"/>
                  <a:pt x="54864" y="621792"/>
                </a:cubicBezTo>
                <a:cubicBezTo>
                  <a:pt x="61627" y="633627"/>
                  <a:pt x="63513" y="648729"/>
                  <a:pt x="73152" y="658368"/>
                </a:cubicBezTo>
                <a:cubicBezTo>
                  <a:pt x="82791" y="668007"/>
                  <a:pt x="96965" y="671870"/>
                  <a:pt x="109728" y="676656"/>
                </a:cubicBezTo>
                <a:cubicBezTo>
                  <a:pt x="131553" y="684840"/>
                  <a:pt x="182205" y="691784"/>
                  <a:pt x="201168" y="694944"/>
                </a:cubicBezTo>
                <a:cubicBezTo>
                  <a:pt x="237744" y="691896"/>
                  <a:pt x="274515" y="690651"/>
                  <a:pt x="310896" y="685800"/>
                </a:cubicBezTo>
                <a:cubicBezTo>
                  <a:pt x="320450" y="684526"/>
                  <a:pt x="330802" y="682677"/>
                  <a:pt x="338328" y="676656"/>
                </a:cubicBezTo>
                <a:cubicBezTo>
                  <a:pt x="346910" y="669791"/>
                  <a:pt x="350520" y="658368"/>
                  <a:pt x="356616" y="649224"/>
                </a:cubicBezTo>
                <a:cubicBezTo>
                  <a:pt x="359664" y="633984"/>
                  <a:pt x="365760" y="619046"/>
                  <a:pt x="365760" y="603504"/>
                </a:cubicBezTo>
                <a:cubicBezTo>
                  <a:pt x="365760" y="572872"/>
                  <a:pt x="361274" y="542340"/>
                  <a:pt x="356616" y="512064"/>
                </a:cubicBezTo>
                <a:cubicBezTo>
                  <a:pt x="355150" y="502537"/>
                  <a:pt x="353745" y="491950"/>
                  <a:pt x="347472" y="484632"/>
                </a:cubicBezTo>
                <a:cubicBezTo>
                  <a:pt x="342425" y="478744"/>
                  <a:pt x="290256" y="437736"/>
                  <a:pt x="274320" y="429768"/>
                </a:cubicBezTo>
                <a:cubicBezTo>
                  <a:pt x="265699" y="425457"/>
                  <a:pt x="255747" y="424421"/>
                  <a:pt x="246888" y="420624"/>
                </a:cubicBezTo>
                <a:cubicBezTo>
                  <a:pt x="234359" y="415254"/>
                  <a:pt x="222504" y="408432"/>
                  <a:pt x="210312" y="402336"/>
                </a:cubicBezTo>
                <a:cubicBezTo>
                  <a:pt x="176784" y="405384"/>
                  <a:pt x="141667" y="400834"/>
                  <a:pt x="109728" y="411480"/>
                </a:cubicBezTo>
                <a:cubicBezTo>
                  <a:pt x="100584" y="414528"/>
                  <a:pt x="99943" y="429295"/>
                  <a:pt x="100584" y="438912"/>
                </a:cubicBezTo>
                <a:cubicBezTo>
                  <a:pt x="105542" y="513281"/>
                  <a:pt x="104413" y="548428"/>
                  <a:pt x="155448" y="594360"/>
                </a:cubicBezTo>
                <a:cubicBezTo>
                  <a:pt x="171785" y="609063"/>
                  <a:pt x="191769" y="619136"/>
                  <a:pt x="210312" y="630936"/>
                </a:cubicBezTo>
                <a:cubicBezTo>
                  <a:pt x="225306" y="640478"/>
                  <a:pt x="239171" y="652748"/>
                  <a:pt x="256032" y="658368"/>
                </a:cubicBezTo>
                <a:cubicBezTo>
                  <a:pt x="328485" y="682519"/>
                  <a:pt x="291881" y="673487"/>
                  <a:pt x="365760" y="685800"/>
                </a:cubicBezTo>
                <a:cubicBezTo>
                  <a:pt x="435864" y="682752"/>
                  <a:pt x="506093" y="681840"/>
                  <a:pt x="576072" y="676656"/>
                </a:cubicBezTo>
                <a:cubicBezTo>
                  <a:pt x="588605" y="675728"/>
                  <a:pt x="601047" y="672346"/>
                  <a:pt x="612648" y="667512"/>
                </a:cubicBezTo>
                <a:cubicBezTo>
                  <a:pt x="637813" y="657027"/>
                  <a:pt x="666523" y="650213"/>
                  <a:pt x="685800" y="630936"/>
                </a:cubicBezTo>
                <a:cubicBezTo>
                  <a:pt x="732564" y="584172"/>
                  <a:pt x="761287" y="567277"/>
                  <a:pt x="786384" y="512064"/>
                </a:cubicBezTo>
                <a:cubicBezTo>
                  <a:pt x="794361" y="494515"/>
                  <a:pt x="804672" y="457200"/>
                  <a:pt x="804672" y="457200"/>
                </a:cubicBezTo>
                <a:cubicBezTo>
                  <a:pt x="798576" y="423672"/>
                  <a:pt x="800665" y="387557"/>
                  <a:pt x="786384" y="356616"/>
                </a:cubicBezTo>
                <a:cubicBezTo>
                  <a:pt x="780672" y="344240"/>
                  <a:pt x="762571" y="343114"/>
                  <a:pt x="749808" y="338328"/>
                </a:cubicBezTo>
                <a:cubicBezTo>
                  <a:pt x="738041" y="333915"/>
                  <a:pt x="725316" y="332636"/>
                  <a:pt x="713232" y="329184"/>
                </a:cubicBezTo>
                <a:cubicBezTo>
                  <a:pt x="703964" y="326536"/>
                  <a:pt x="694944" y="323088"/>
                  <a:pt x="685800" y="320040"/>
                </a:cubicBezTo>
                <a:cubicBezTo>
                  <a:pt x="655320" y="323088"/>
                  <a:pt x="624208" y="322296"/>
                  <a:pt x="594360" y="329184"/>
                </a:cubicBezTo>
                <a:cubicBezTo>
                  <a:pt x="583652" y="331655"/>
                  <a:pt x="574699" y="339701"/>
                  <a:pt x="566928" y="347472"/>
                </a:cubicBezTo>
                <a:cubicBezTo>
                  <a:pt x="550898" y="363502"/>
                  <a:pt x="545446" y="381512"/>
                  <a:pt x="539496" y="402336"/>
                </a:cubicBezTo>
                <a:cubicBezTo>
                  <a:pt x="536044" y="414420"/>
                  <a:pt x="533400" y="426720"/>
                  <a:pt x="530352" y="438912"/>
                </a:cubicBezTo>
                <a:cubicBezTo>
                  <a:pt x="533400" y="487680"/>
                  <a:pt x="528178" y="537682"/>
                  <a:pt x="539496" y="585216"/>
                </a:cubicBezTo>
                <a:cubicBezTo>
                  <a:pt x="540997" y="591522"/>
                  <a:pt x="590864" y="649941"/>
                  <a:pt x="603504" y="658368"/>
                </a:cubicBezTo>
                <a:cubicBezTo>
                  <a:pt x="611524" y="663715"/>
                  <a:pt x="622315" y="663201"/>
                  <a:pt x="630936" y="667512"/>
                </a:cubicBezTo>
                <a:cubicBezTo>
                  <a:pt x="671070" y="687579"/>
                  <a:pt x="646851" y="688057"/>
                  <a:pt x="694944" y="704088"/>
                </a:cubicBezTo>
                <a:cubicBezTo>
                  <a:pt x="709688" y="709003"/>
                  <a:pt x="725778" y="708766"/>
                  <a:pt x="740664" y="713232"/>
                </a:cubicBezTo>
                <a:cubicBezTo>
                  <a:pt x="756386" y="717949"/>
                  <a:pt x="770548" y="727201"/>
                  <a:pt x="786384" y="731520"/>
                </a:cubicBezTo>
                <a:cubicBezTo>
                  <a:pt x="804271" y="736398"/>
                  <a:pt x="823183" y="736495"/>
                  <a:pt x="841248" y="740664"/>
                </a:cubicBezTo>
                <a:cubicBezTo>
                  <a:pt x="862870" y="745654"/>
                  <a:pt x="883559" y="754303"/>
                  <a:pt x="905256" y="758952"/>
                </a:cubicBezTo>
                <a:cubicBezTo>
                  <a:pt x="926330" y="763468"/>
                  <a:pt x="947975" y="764735"/>
                  <a:pt x="969264" y="768096"/>
                </a:cubicBezTo>
                <a:lnTo>
                  <a:pt x="1078992" y="786384"/>
                </a:lnTo>
                <a:lnTo>
                  <a:pt x="1133856" y="795528"/>
                </a:lnTo>
                <a:cubicBezTo>
                  <a:pt x="1173480" y="789432"/>
                  <a:pt x="1215190" y="791317"/>
                  <a:pt x="1252728" y="777240"/>
                </a:cubicBezTo>
                <a:cubicBezTo>
                  <a:pt x="1266998" y="771889"/>
                  <a:pt x="1273344" y="754295"/>
                  <a:pt x="1280160" y="740664"/>
                </a:cubicBezTo>
                <a:cubicBezTo>
                  <a:pt x="1290229" y="720525"/>
                  <a:pt x="1297590" y="637800"/>
                  <a:pt x="1298448" y="630936"/>
                </a:cubicBezTo>
                <a:cubicBezTo>
                  <a:pt x="1295400" y="585216"/>
                  <a:pt x="1301568" y="537926"/>
                  <a:pt x="1289304" y="493776"/>
                </a:cubicBezTo>
                <a:cubicBezTo>
                  <a:pt x="1285225" y="479092"/>
                  <a:pt x="1267949" y="467105"/>
                  <a:pt x="1252728" y="466344"/>
                </a:cubicBezTo>
                <a:cubicBezTo>
                  <a:pt x="1203642" y="463890"/>
                  <a:pt x="1155192" y="478536"/>
                  <a:pt x="1106424" y="484632"/>
                </a:cubicBezTo>
                <a:cubicBezTo>
                  <a:pt x="1097280" y="487680"/>
                  <a:pt x="1087613" y="489465"/>
                  <a:pt x="1078992" y="493776"/>
                </a:cubicBezTo>
                <a:cubicBezTo>
                  <a:pt x="1068608" y="498968"/>
                  <a:pt x="1019126" y="535354"/>
                  <a:pt x="1014984" y="539496"/>
                </a:cubicBezTo>
                <a:cubicBezTo>
                  <a:pt x="997258" y="557222"/>
                  <a:pt x="994989" y="572049"/>
                  <a:pt x="987552" y="594360"/>
                </a:cubicBezTo>
                <a:cubicBezTo>
                  <a:pt x="990600" y="606552"/>
                  <a:pt x="989949" y="620334"/>
                  <a:pt x="996696" y="630936"/>
                </a:cubicBezTo>
                <a:cubicBezTo>
                  <a:pt x="1048819" y="712843"/>
                  <a:pt x="1041510" y="678409"/>
                  <a:pt x="1106424" y="731520"/>
                </a:cubicBezTo>
                <a:cubicBezTo>
                  <a:pt x="1123105" y="745168"/>
                  <a:pt x="1135314" y="763776"/>
                  <a:pt x="1152144" y="777240"/>
                </a:cubicBezTo>
                <a:cubicBezTo>
                  <a:pt x="1166022" y="788343"/>
                  <a:pt x="1182870" y="795130"/>
                  <a:pt x="1197864" y="804672"/>
                </a:cubicBezTo>
                <a:cubicBezTo>
                  <a:pt x="1216407" y="816472"/>
                  <a:pt x="1233881" y="829940"/>
                  <a:pt x="1252728" y="841248"/>
                </a:cubicBezTo>
                <a:cubicBezTo>
                  <a:pt x="1303273" y="871575"/>
                  <a:pt x="1272591" y="849761"/>
                  <a:pt x="1316736" y="868680"/>
                </a:cubicBezTo>
                <a:cubicBezTo>
                  <a:pt x="1329265" y="874050"/>
                  <a:pt x="1340256" y="883051"/>
                  <a:pt x="1353312" y="886968"/>
                </a:cubicBezTo>
                <a:cubicBezTo>
                  <a:pt x="1371070" y="892296"/>
                  <a:pt x="1389888" y="893064"/>
                  <a:pt x="1408176" y="896112"/>
                </a:cubicBezTo>
                <a:cubicBezTo>
                  <a:pt x="1420368" y="893064"/>
                  <a:pt x="1434526" y="894273"/>
                  <a:pt x="1444752" y="886968"/>
                </a:cubicBezTo>
                <a:cubicBezTo>
                  <a:pt x="1457153" y="878110"/>
                  <a:pt x="1463326" y="862793"/>
                  <a:pt x="1472184" y="850392"/>
                </a:cubicBezTo>
                <a:cubicBezTo>
                  <a:pt x="1478572" y="841449"/>
                  <a:pt x="1485020" y="832502"/>
                  <a:pt x="1490472" y="822960"/>
                </a:cubicBezTo>
                <a:cubicBezTo>
                  <a:pt x="1503218" y="800654"/>
                  <a:pt x="1519210" y="764178"/>
                  <a:pt x="1527048" y="740664"/>
                </a:cubicBezTo>
                <a:cubicBezTo>
                  <a:pt x="1531022" y="728742"/>
                  <a:pt x="1532740" y="716172"/>
                  <a:pt x="1536192" y="704088"/>
                </a:cubicBezTo>
                <a:cubicBezTo>
                  <a:pt x="1562428" y="612261"/>
                  <a:pt x="1525894" y="754423"/>
                  <a:pt x="1554480" y="640080"/>
                </a:cubicBezTo>
                <a:cubicBezTo>
                  <a:pt x="1551378" y="590448"/>
                  <a:pt x="1570927" y="510223"/>
                  <a:pt x="1527048" y="466344"/>
                </a:cubicBezTo>
                <a:cubicBezTo>
                  <a:pt x="1519277" y="458573"/>
                  <a:pt x="1509446" y="452971"/>
                  <a:pt x="1499616" y="448056"/>
                </a:cubicBezTo>
                <a:cubicBezTo>
                  <a:pt x="1490995" y="443745"/>
                  <a:pt x="1481328" y="441960"/>
                  <a:pt x="1472184" y="438912"/>
                </a:cubicBezTo>
                <a:cubicBezTo>
                  <a:pt x="1421577" y="446142"/>
                  <a:pt x="1407695" y="435062"/>
                  <a:pt x="1380744" y="475488"/>
                </a:cubicBezTo>
                <a:cubicBezTo>
                  <a:pt x="1375397" y="483508"/>
                  <a:pt x="1374648" y="493776"/>
                  <a:pt x="1371600" y="502920"/>
                </a:cubicBezTo>
                <a:cubicBezTo>
                  <a:pt x="1374648" y="530352"/>
                  <a:pt x="1369072" y="560205"/>
                  <a:pt x="1380744" y="585216"/>
                </a:cubicBezTo>
                <a:cubicBezTo>
                  <a:pt x="1391681" y="608653"/>
                  <a:pt x="1420090" y="619389"/>
                  <a:pt x="1435608" y="640080"/>
                </a:cubicBezTo>
                <a:cubicBezTo>
                  <a:pt x="1489748" y="712267"/>
                  <a:pt x="1431933" y="641527"/>
                  <a:pt x="1508760" y="713232"/>
                </a:cubicBezTo>
                <a:cubicBezTo>
                  <a:pt x="1540272" y="742643"/>
                  <a:pt x="1561646" y="785395"/>
                  <a:pt x="1600200" y="804672"/>
                </a:cubicBezTo>
                <a:cubicBezTo>
                  <a:pt x="1612392" y="810768"/>
                  <a:pt x="1625217" y="815736"/>
                  <a:pt x="1636776" y="822960"/>
                </a:cubicBezTo>
                <a:cubicBezTo>
                  <a:pt x="1649699" y="831037"/>
                  <a:pt x="1659721" y="843576"/>
                  <a:pt x="1673352" y="850392"/>
                </a:cubicBezTo>
                <a:cubicBezTo>
                  <a:pt x="1717087" y="872260"/>
                  <a:pt x="1772172" y="889428"/>
                  <a:pt x="1819656" y="905256"/>
                </a:cubicBezTo>
                <a:cubicBezTo>
                  <a:pt x="1865376" y="899160"/>
                  <a:pt x="1911681" y="896470"/>
                  <a:pt x="1956816" y="886968"/>
                </a:cubicBezTo>
                <a:cubicBezTo>
                  <a:pt x="1984766" y="881084"/>
                  <a:pt x="2007372" y="855371"/>
                  <a:pt x="2029968" y="841248"/>
                </a:cubicBezTo>
                <a:cubicBezTo>
                  <a:pt x="2041527" y="834024"/>
                  <a:pt x="2054709" y="829723"/>
                  <a:pt x="2066544" y="822960"/>
                </a:cubicBezTo>
                <a:cubicBezTo>
                  <a:pt x="2104466" y="801291"/>
                  <a:pt x="2079981" y="804672"/>
                  <a:pt x="2112264" y="80467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63B4FAB-2C80-B14F-86FB-361676270E1F}"/>
              </a:ext>
            </a:extLst>
          </p:cNvPr>
          <p:cNvSpPr txBox="1"/>
          <p:nvPr/>
        </p:nvSpPr>
        <p:spPr>
          <a:xfrm>
            <a:off x="528274" y="3015506"/>
            <a:ext cx="9129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fibre </a:t>
            </a:r>
            <a:r>
              <a:rPr lang="fr-FR" sz="1600" dirty="0" err="1"/>
              <a:t>link</a:t>
            </a:r>
            <a:endParaRPr lang="fr-FR" sz="1600" dirty="0"/>
          </a:p>
        </p:txBody>
      </p:sp>
      <p:pic>
        <p:nvPicPr>
          <p:cNvPr id="13" name="Image 13">
            <a:extLst>
              <a:ext uri="{FF2B5EF4-FFF2-40B4-BE49-F238E27FC236}">
                <a16:creationId xmlns:a16="http://schemas.microsoft.com/office/drawing/2014/main" id="{892355D2-33FD-8E4C-9A44-7D027BB0F505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25434" y="2610733"/>
            <a:ext cx="796388" cy="926795"/>
          </a:xfrm>
          <a:prstGeom prst="rect">
            <a:avLst/>
          </a:prstGeom>
          <a:ln w="0"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7EF6C5A-33B6-F24B-9D9F-3853DAA25C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20794" y="3692478"/>
            <a:ext cx="2377912" cy="2065878"/>
          </a:xfrm>
          <a:prstGeom prst="rect">
            <a:avLst/>
          </a:prstGeom>
        </p:spPr>
      </p:pic>
      <p:sp>
        <p:nvSpPr>
          <p:cNvPr id="18" name="Forme libre 17">
            <a:extLst>
              <a:ext uri="{FF2B5EF4-FFF2-40B4-BE49-F238E27FC236}">
                <a16:creationId xmlns:a16="http://schemas.microsoft.com/office/drawing/2014/main" id="{B3D27C8D-AA9E-D344-B95C-94FDB5731863}"/>
              </a:ext>
            </a:extLst>
          </p:cNvPr>
          <p:cNvSpPr/>
          <p:nvPr/>
        </p:nvSpPr>
        <p:spPr>
          <a:xfrm>
            <a:off x="2256817" y="2558374"/>
            <a:ext cx="807396" cy="1167320"/>
          </a:xfrm>
          <a:custGeom>
            <a:avLst/>
            <a:gdLst>
              <a:gd name="connsiteX0" fmla="*/ 223736 w 807396"/>
              <a:gd name="connsiteY0" fmla="*/ 389107 h 1167320"/>
              <a:gd name="connsiteX1" fmla="*/ 243192 w 807396"/>
              <a:gd name="connsiteY1" fmla="*/ 262647 h 1167320"/>
              <a:gd name="connsiteX2" fmla="*/ 262647 w 807396"/>
              <a:gd name="connsiteY2" fmla="*/ 223737 h 1167320"/>
              <a:gd name="connsiteX3" fmla="*/ 311285 w 807396"/>
              <a:gd name="connsiteY3" fmla="*/ 116732 h 1167320"/>
              <a:gd name="connsiteX4" fmla="*/ 350196 w 807396"/>
              <a:gd name="connsiteY4" fmla="*/ 58366 h 1167320"/>
              <a:gd name="connsiteX5" fmla="*/ 437745 w 807396"/>
              <a:gd name="connsiteY5" fmla="*/ 9728 h 1167320"/>
              <a:gd name="connsiteX6" fmla="*/ 486383 w 807396"/>
              <a:gd name="connsiteY6" fmla="*/ 0 h 1167320"/>
              <a:gd name="connsiteX7" fmla="*/ 593387 w 807396"/>
              <a:gd name="connsiteY7" fmla="*/ 9728 h 1167320"/>
              <a:gd name="connsiteX8" fmla="*/ 651753 w 807396"/>
              <a:gd name="connsiteY8" fmla="*/ 29183 h 1167320"/>
              <a:gd name="connsiteX9" fmla="*/ 680936 w 807396"/>
              <a:gd name="connsiteY9" fmla="*/ 38911 h 1167320"/>
              <a:gd name="connsiteX10" fmla="*/ 758757 w 807396"/>
              <a:gd name="connsiteY10" fmla="*/ 136188 h 1167320"/>
              <a:gd name="connsiteX11" fmla="*/ 768485 w 807396"/>
              <a:gd name="connsiteY11" fmla="*/ 165371 h 1167320"/>
              <a:gd name="connsiteX12" fmla="*/ 778213 w 807396"/>
              <a:gd name="connsiteY12" fmla="*/ 291830 h 1167320"/>
              <a:gd name="connsiteX13" fmla="*/ 787940 w 807396"/>
              <a:gd name="connsiteY13" fmla="*/ 350196 h 1167320"/>
              <a:gd name="connsiteX14" fmla="*/ 807396 w 807396"/>
              <a:gd name="connsiteY14" fmla="*/ 729575 h 1167320"/>
              <a:gd name="connsiteX15" fmla="*/ 797668 w 807396"/>
              <a:gd name="connsiteY15" fmla="*/ 933856 h 1167320"/>
              <a:gd name="connsiteX16" fmla="*/ 778213 w 807396"/>
              <a:gd name="connsiteY16" fmla="*/ 963039 h 1167320"/>
              <a:gd name="connsiteX17" fmla="*/ 729574 w 807396"/>
              <a:gd name="connsiteY17" fmla="*/ 1001949 h 1167320"/>
              <a:gd name="connsiteX18" fmla="*/ 710119 w 807396"/>
              <a:gd name="connsiteY18" fmla="*/ 1021405 h 1167320"/>
              <a:gd name="connsiteX19" fmla="*/ 651753 w 807396"/>
              <a:gd name="connsiteY19" fmla="*/ 1040860 h 1167320"/>
              <a:gd name="connsiteX20" fmla="*/ 593387 w 807396"/>
              <a:gd name="connsiteY20" fmla="*/ 1060315 h 1167320"/>
              <a:gd name="connsiteX21" fmla="*/ 564204 w 807396"/>
              <a:gd name="connsiteY21" fmla="*/ 1070043 h 1167320"/>
              <a:gd name="connsiteX22" fmla="*/ 9728 w 807396"/>
              <a:gd name="connsiteY22" fmla="*/ 1089498 h 1167320"/>
              <a:gd name="connsiteX23" fmla="*/ 0 w 807396"/>
              <a:gd name="connsiteY23" fmla="*/ 1138137 h 1167320"/>
              <a:gd name="connsiteX24" fmla="*/ 9728 w 807396"/>
              <a:gd name="connsiteY24" fmla="*/ 1167320 h 116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07396" h="1167320">
                <a:moveTo>
                  <a:pt x="223736" y="389107"/>
                </a:moveTo>
                <a:cubicBezTo>
                  <a:pt x="230221" y="346954"/>
                  <a:pt x="233424" y="304163"/>
                  <a:pt x="243192" y="262647"/>
                </a:cubicBezTo>
                <a:cubicBezTo>
                  <a:pt x="246513" y="248532"/>
                  <a:pt x="256935" y="237065"/>
                  <a:pt x="262647" y="223737"/>
                </a:cubicBezTo>
                <a:cubicBezTo>
                  <a:pt x="287439" y="165888"/>
                  <a:pt x="251117" y="206983"/>
                  <a:pt x="311285" y="116732"/>
                </a:cubicBezTo>
                <a:cubicBezTo>
                  <a:pt x="324255" y="97277"/>
                  <a:pt x="330741" y="71336"/>
                  <a:pt x="350196" y="58366"/>
                </a:cubicBezTo>
                <a:cubicBezTo>
                  <a:pt x="393666" y="29386"/>
                  <a:pt x="396653" y="20001"/>
                  <a:pt x="437745" y="9728"/>
                </a:cubicBezTo>
                <a:cubicBezTo>
                  <a:pt x="453785" y="5718"/>
                  <a:pt x="470170" y="3243"/>
                  <a:pt x="486383" y="0"/>
                </a:cubicBezTo>
                <a:cubicBezTo>
                  <a:pt x="522051" y="3243"/>
                  <a:pt x="558117" y="3504"/>
                  <a:pt x="593387" y="9728"/>
                </a:cubicBezTo>
                <a:cubicBezTo>
                  <a:pt x="613583" y="13292"/>
                  <a:pt x="632298" y="22698"/>
                  <a:pt x="651753" y="29183"/>
                </a:cubicBezTo>
                <a:lnTo>
                  <a:pt x="680936" y="38911"/>
                </a:lnTo>
                <a:cubicBezTo>
                  <a:pt x="707502" y="65477"/>
                  <a:pt x="746485" y="99372"/>
                  <a:pt x="758757" y="136188"/>
                </a:cubicBezTo>
                <a:lnTo>
                  <a:pt x="768485" y="165371"/>
                </a:lnTo>
                <a:cubicBezTo>
                  <a:pt x="771728" y="207524"/>
                  <a:pt x="773787" y="249785"/>
                  <a:pt x="778213" y="291830"/>
                </a:cubicBezTo>
                <a:cubicBezTo>
                  <a:pt x="780278" y="311445"/>
                  <a:pt x="786955" y="330497"/>
                  <a:pt x="787940" y="350196"/>
                </a:cubicBezTo>
                <a:cubicBezTo>
                  <a:pt x="807686" y="745121"/>
                  <a:pt x="774608" y="565640"/>
                  <a:pt x="807396" y="729575"/>
                </a:cubicBezTo>
                <a:cubicBezTo>
                  <a:pt x="804153" y="797669"/>
                  <a:pt x="806124" y="866212"/>
                  <a:pt x="797668" y="933856"/>
                </a:cubicBezTo>
                <a:cubicBezTo>
                  <a:pt x="796218" y="945457"/>
                  <a:pt x="785516" y="953910"/>
                  <a:pt x="778213" y="963039"/>
                </a:cubicBezTo>
                <a:cubicBezTo>
                  <a:pt x="757336" y="989135"/>
                  <a:pt x="757662" y="979479"/>
                  <a:pt x="729574" y="1001949"/>
                </a:cubicBezTo>
                <a:cubicBezTo>
                  <a:pt x="722412" y="1007678"/>
                  <a:pt x="718322" y="1017303"/>
                  <a:pt x="710119" y="1021405"/>
                </a:cubicBezTo>
                <a:cubicBezTo>
                  <a:pt x="691776" y="1030576"/>
                  <a:pt x="671208" y="1034375"/>
                  <a:pt x="651753" y="1040860"/>
                </a:cubicBezTo>
                <a:lnTo>
                  <a:pt x="593387" y="1060315"/>
                </a:lnTo>
                <a:cubicBezTo>
                  <a:pt x="583659" y="1063558"/>
                  <a:pt x="574379" y="1068771"/>
                  <a:pt x="564204" y="1070043"/>
                </a:cubicBezTo>
                <a:cubicBezTo>
                  <a:pt x="328692" y="1099483"/>
                  <a:pt x="512520" y="1079238"/>
                  <a:pt x="9728" y="1089498"/>
                </a:cubicBezTo>
                <a:cubicBezTo>
                  <a:pt x="6485" y="1105711"/>
                  <a:pt x="0" y="1121603"/>
                  <a:pt x="0" y="1138137"/>
                </a:cubicBezTo>
                <a:cubicBezTo>
                  <a:pt x="0" y="1148391"/>
                  <a:pt x="9728" y="1167320"/>
                  <a:pt x="9728" y="11673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D9CF558-2F9C-3142-896A-9D970D44AE4A}"/>
              </a:ext>
            </a:extLst>
          </p:cNvPr>
          <p:cNvSpPr txBox="1"/>
          <p:nvPr/>
        </p:nvSpPr>
        <p:spPr>
          <a:xfrm>
            <a:off x="2994430" y="264206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RF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DF844EE9-C59A-6D49-A55D-BF55C78DD746}"/>
              </a:ext>
            </a:extLst>
          </p:cNvPr>
          <p:cNvCxnSpPr/>
          <p:nvPr/>
        </p:nvCxnSpPr>
        <p:spPr>
          <a:xfrm flipH="1">
            <a:off x="628650" y="4384343"/>
            <a:ext cx="2481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6091A8A9-24A7-2842-8F97-1DF5C4B34A82}"/>
              </a:ext>
            </a:extLst>
          </p:cNvPr>
          <p:cNvSpPr txBox="1"/>
          <p:nvPr/>
        </p:nvSpPr>
        <p:spPr>
          <a:xfrm rot="16200000">
            <a:off x="-666348" y="4421350"/>
            <a:ext cx="201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Arbitrary</a:t>
            </a:r>
            <a:r>
              <a:rPr lang="fr-FR" dirty="0"/>
              <a:t> </a:t>
            </a:r>
            <a:r>
              <a:rPr lang="fr-FR" dirty="0" err="1"/>
              <a:t>frequency</a:t>
            </a:r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0B556A1-E294-9F41-9CA1-D2F31E9689BF}"/>
              </a:ext>
            </a:extLst>
          </p:cNvPr>
          <p:cNvSpPr txBox="1"/>
          <p:nvPr/>
        </p:nvSpPr>
        <p:spPr>
          <a:xfrm>
            <a:off x="290652" y="5775289"/>
            <a:ext cx="6162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Precision</a:t>
            </a:r>
            <a:r>
              <a:rPr lang="fr-FR" dirty="0">
                <a:solidFill>
                  <a:srgbClr val="FF0000"/>
                </a:solidFill>
              </a:rPr>
              <a:t> of 1 Hz, </a:t>
            </a:r>
            <a:r>
              <a:rPr lang="fr-FR" dirty="0" err="1">
                <a:solidFill>
                  <a:srgbClr val="FF0000"/>
                </a:solidFill>
              </a:rPr>
              <a:t>accuracy</a:t>
            </a:r>
            <a:r>
              <a:rPr lang="fr-FR" dirty="0">
                <a:solidFill>
                  <a:srgbClr val="FF0000"/>
                </a:solidFill>
              </a:rPr>
              <a:t> excellent (no drift over </a:t>
            </a:r>
            <a:r>
              <a:rPr lang="fr-FR" dirty="0" err="1">
                <a:solidFill>
                  <a:srgbClr val="FF0000"/>
                </a:solidFill>
              </a:rPr>
              <a:t>several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hours</a:t>
            </a:r>
            <a:r>
              <a:rPr lang="fr-FR" dirty="0">
                <a:solidFill>
                  <a:srgbClr val="FF0000"/>
                </a:solidFill>
              </a:rPr>
              <a:t>)</a:t>
            </a:r>
          </a:p>
          <a:p>
            <a:r>
              <a:rPr lang="fr-FR" dirty="0" err="1">
                <a:solidFill>
                  <a:srgbClr val="FF0000"/>
                </a:solidFill>
              </a:rPr>
              <a:t>Consistency</a:t>
            </a:r>
            <a:r>
              <a:rPr lang="fr-FR" dirty="0">
                <a:solidFill>
                  <a:srgbClr val="FF0000"/>
                </a:solidFill>
              </a:rPr>
              <a:t> of KEK and </a:t>
            </a:r>
            <a:r>
              <a:rPr lang="fr-FR" dirty="0" err="1">
                <a:solidFill>
                  <a:srgbClr val="FF0000"/>
                </a:solidFill>
              </a:rPr>
              <a:t>IJCLab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measurements</a:t>
            </a:r>
            <a:r>
              <a:rPr lang="fr-FR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4A04F30-17F0-EC4B-B937-AF5C88C07784}"/>
              </a:ext>
            </a:extLst>
          </p:cNvPr>
          <p:cNvSpPr txBox="1"/>
          <p:nvPr/>
        </p:nvSpPr>
        <p:spPr>
          <a:xfrm>
            <a:off x="3893674" y="4194210"/>
            <a:ext cx="3149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Identical</a:t>
            </a:r>
            <a:r>
              <a:rPr lang="fr-FR" dirty="0"/>
              <a:t> phase noise for </a:t>
            </a:r>
            <a:r>
              <a:rPr lang="fr-FR" dirty="0" err="1"/>
              <a:t>various</a:t>
            </a:r>
            <a:r>
              <a:rPr lang="fr-FR" dirty="0"/>
              <a:t> </a:t>
            </a:r>
            <a:r>
              <a:rPr lang="fr-FR" dirty="0" err="1"/>
              <a:t>different</a:t>
            </a:r>
            <a:r>
              <a:rPr lang="fr-FR" dirty="0"/>
              <a:t> output </a:t>
            </a:r>
            <a:r>
              <a:rPr lang="fr-FR" dirty="0" err="1"/>
              <a:t>frequencies</a:t>
            </a:r>
            <a:endParaRPr lang="fr-FR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BFC2928-289B-9D48-9A9A-5ECC6F6B5CC2}"/>
              </a:ext>
            </a:extLst>
          </p:cNvPr>
          <p:cNvSpPr/>
          <p:nvPr/>
        </p:nvSpPr>
        <p:spPr>
          <a:xfrm>
            <a:off x="6468894" y="2220904"/>
            <a:ext cx="1964987" cy="25964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455FDF06-2049-DA43-9C24-4261879FE566}"/>
              </a:ext>
            </a:extLst>
          </p:cNvPr>
          <p:cNvSpPr txBox="1"/>
          <p:nvPr/>
        </p:nvSpPr>
        <p:spPr>
          <a:xfrm>
            <a:off x="6521548" y="2513406"/>
            <a:ext cx="1964988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err="1">
                <a:solidFill>
                  <a:srgbClr val="C00000"/>
                </a:solidFill>
              </a:rPr>
              <a:t>Same</a:t>
            </a:r>
            <a:r>
              <a:rPr lang="fr-FR" sz="1200" dirty="0">
                <a:solidFill>
                  <a:srgbClr val="C00000"/>
                </a:solidFill>
              </a:rPr>
              <a:t> configuration but </a:t>
            </a:r>
            <a:r>
              <a:rPr lang="fr-FR" sz="1200" dirty="0" err="1">
                <a:solidFill>
                  <a:srgbClr val="C00000"/>
                </a:solidFill>
              </a:rPr>
              <a:t>two</a:t>
            </a:r>
            <a:r>
              <a:rPr lang="fr-FR" sz="1200" dirty="0">
                <a:solidFill>
                  <a:srgbClr val="C00000"/>
                </a:solidFill>
              </a:rPr>
              <a:t> </a:t>
            </a:r>
            <a:r>
              <a:rPr lang="fr-FR" sz="1200" dirty="0" err="1">
                <a:solidFill>
                  <a:srgbClr val="C00000"/>
                </a:solidFill>
              </a:rPr>
              <a:t>totally</a:t>
            </a:r>
            <a:r>
              <a:rPr lang="fr-FR" sz="1200" dirty="0">
                <a:solidFill>
                  <a:srgbClr val="C00000"/>
                </a:solidFill>
              </a:rPr>
              <a:t> </a:t>
            </a:r>
            <a:r>
              <a:rPr lang="fr-FR" sz="1200" dirty="0" err="1">
                <a:solidFill>
                  <a:srgbClr val="C00000"/>
                </a:solidFill>
              </a:rPr>
              <a:t>different</a:t>
            </a:r>
            <a:r>
              <a:rPr lang="fr-FR" sz="1200" dirty="0">
                <a:solidFill>
                  <a:srgbClr val="C00000"/>
                </a:solidFill>
              </a:rPr>
              <a:t> qualification </a:t>
            </a:r>
            <a:r>
              <a:rPr lang="fr-FR" sz="1200" dirty="0" err="1">
                <a:solidFill>
                  <a:srgbClr val="C00000"/>
                </a:solidFill>
              </a:rPr>
              <a:t>schemes</a:t>
            </a:r>
            <a:endParaRPr lang="fr-FR" sz="1200" dirty="0">
              <a:solidFill>
                <a:srgbClr val="C00000"/>
              </a:solidFill>
            </a:endParaRP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451B5630-F1B6-634F-8A42-96CD0200F9EA}"/>
              </a:ext>
            </a:extLst>
          </p:cNvPr>
          <p:cNvCxnSpPr>
            <a:cxnSpLocks/>
            <a:stCxn id="30" idx="1"/>
          </p:cNvCxnSpPr>
          <p:nvPr/>
        </p:nvCxnSpPr>
        <p:spPr>
          <a:xfrm flipH="1">
            <a:off x="5853306" y="2836572"/>
            <a:ext cx="668242" cy="32316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720A1A18-62A9-414C-A1F5-BA4BEE2B0D89}"/>
              </a:ext>
            </a:extLst>
          </p:cNvPr>
          <p:cNvSpPr txBox="1"/>
          <p:nvPr/>
        </p:nvSpPr>
        <p:spPr>
          <a:xfrm>
            <a:off x="5242546" y="-4565"/>
            <a:ext cx="46449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Orsay team at KEK </a:t>
            </a:r>
            <a:r>
              <a:rPr lang="fr-FR" dirty="0" err="1"/>
              <a:t>June</a:t>
            </a:r>
            <a:r>
              <a:rPr lang="fr-FR" dirty="0"/>
              <a:t> and </a:t>
            </a:r>
            <a:r>
              <a:rPr lang="fr-FR" dirty="0" err="1"/>
              <a:t>Oct</a:t>
            </a:r>
            <a:r>
              <a:rPr lang="fr-FR" dirty="0"/>
              <a:t> ‘24</a:t>
            </a:r>
          </a:p>
        </p:txBody>
      </p:sp>
    </p:spTree>
    <p:extLst>
      <p:ext uri="{BB962C8B-B14F-4D97-AF65-F5344CB8AC3E}">
        <p14:creationId xmlns:p14="http://schemas.microsoft.com/office/powerpoint/2010/main" val="3774866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CF7213-2561-C74C-BF71-5C4C20E03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Long </a:t>
            </a:r>
            <a:r>
              <a:rPr lang="fr-FR" dirty="0" err="1"/>
              <a:t>term</a:t>
            </a:r>
            <a:r>
              <a:rPr lang="fr-FR" dirty="0"/>
              <a:t> drift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703FF2-5604-DD4E-9790-F31546A0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D90A70-B791-6148-9B37-F337FB864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ARD24 Report/Applications @ 2025 Joint workshop of FKPPN and FJPPN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86E794-0B6B-BF46-ADB2-56D92682A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12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43AA9D8-2338-7C4C-81F7-DA5B47408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2" y="2838877"/>
            <a:ext cx="4355830" cy="311530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77B607C-1668-C442-AD64-120697AA4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821" y="2887194"/>
            <a:ext cx="4355830" cy="3108798"/>
          </a:xfrm>
          <a:prstGeom prst="rect">
            <a:avLst/>
          </a:prstGeom>
        </p:spPr>
      </p:pic>
      <p:grpSp>
        <p:nvGrpSpPr>
          <p:cNvPr id="83" name="Groupe 82">
            <a:extLst>
              <a:ext uri="{FF2B5EF4-FFF2-40B4-BE49-F238E27FC236}">
                <a16:creationId xmlns:a16="http://schemas.microsoft.com/office/drawing/2014/main" id="{EC91E0EC-E034-6540-97B9-233E80305862}"/>
              </a:ext>
            </a:extLst>
          </p:cNvPr>
          <p:cNvGrpSpPr/>
          <p:nvPr/>
        </p:nvGrpSpPr>
        <p:grpSpPr>
          <a:xfrm>
            <a:off x="195946" y="1026125"/>
            <a:ext cx="8319403" cy="1756064"/>
            <a:chOff x="214440" y="1231472"/>
            <a:chExt cx="8319403" cy="1756064"/>
          </a:xfrm>
        </p:grpSpPr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E3C7FEEA-A99D-2B47-BE5B-3667A5037A79}"/>
                </a:ext>
              </a:extLst>
            </p:cNvPr>
            <p:cNvCxnSpPr>
              <a:cxnSpLocks/>
            </p:cNvCxnSpPr>
            <p:nvPr/>
          </p:nvCxnSpPr>
          <p:spPr>
            <a:xfrm>
              <a:off x="2109596" y="2712678"/>
              <a:ext cx="9525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EF4C5035-97FB-3B46-8C65-FAC76A9F847E}"/>
                </a:ext>
              </a:extLst>
            </p:cNvPr>
            <p:cNvSpPr txBox="1"/>
            <p:nvPr/>
          </p:nvSpPr>
          <p:spPr>
            <a:xfrm>
              <a:off x="294219" y="2463189"/>
              <a:ext cx="1622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Reference </a:t>
              </a:r>
              <a:r>
                <a:rPr lang="fr-FR" dirty="0" err="1"/>
                <a:t>freq</a:t>
              </a:r>
              <a:r>
                <a:rPr lang="fr-FR" dirty="0"/>
                <a:t>.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06772E75-34D7-C048-B8A0-9FCF72974B00}"/>
                </a:ext>
              </a:extLst>
            </p:cNvPr>
            <p:cNvSpPr txBox="1"/>
            <p:nvPr/>
          </p:nvSpPr>
          <p:spPr>
            <a:xfrm>
              <a:off x="332641" y="1362275"/>
              <a:ext cx="1674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/>
                <a:t>Generated</a:t>
              </a:r>
              <a:r>
                <a:rPr lang="fr-FR" dirty="0"/>
                <a:t> </a:t>
              </a:r>
              <a:r>
                <a:rPr lang="fr-FR" dirty="0" err="1"/>
                <a:t>freq</a:t>
              </a:r>
              <a:r>
                <a:rPr lang="fr-FR" dirty="0"/>
                <a:t>.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E16B47C5-731E-7F46-91A4-EE1735CA5DB4}"/>
                </a:ext>
              </a:extLst>
            </p:cNvPr>
            <p:cNvCxnSpPr>
              <a:cxnSpLocks/>
            </p:cNvCxnSpPr>
            <p:nvPr/>
          </p:nvCxnSpPr>
          <p:spPr>
            <a:xfrm>
              <a:off x="2188158" y="1583441"/>
              <a:ext cx="87400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e 78">
              <a:extLst>
                <a:ext uri="{FF2B5EF4-FFF2-40B4-BE49-F238E27FC236}">
                  <a16:creationId xmlns:a16="http://schemas.microsoft.com/office/drawing/2014/main" id="{BA6A77DF-95A8-5C4E-9C48-FCB2A4222FF5}"/>
                </a:ext>
              </a:extLst>
            </p:cNvPr>
            <p:cNvGrpSpPr/>
            <p:nvPr/>
          </p:nvGrpSpPr>
          <p:grpSpPr>
            <a:xfrm>
              <a:off x="3062167" y="1231472"/>
              <a:ext cx="5471676" cy="1756064"/>
              <a:chOff x="3062167" y="1231472"/>
              <a:chExt cx="5471676" cy="1756064"/>
            </a:xfrm>
          </p:grpSpPr>
          <p:grpSp>
            <p:nvGrpSpPr>
              <p:cNvPr id="78" name="Groupe 77">
                <a:extLst>
                  <a:ext uri="{FF2B5EF4-FFF2-40B4-BE49-F238E27FC236}">
                    <a16:creationId xmlns:a16="http://schemas.microsoft.com/office/drawing/2014/main" id="{73B452EF-D062-4048-AEE9-76A4481B0A4A}"/>
                  </a:ext>
                </a:extLst>
              </p:cNvPr>
              <p:cNvGrpSpPr/>
              <p:nvPr/>
            </p:nvGrpSpPr>
            <p:grpSpPr>
              <a:xfrm>
                <a:off x="3062167" y="1231472"/>
                <a:ext cx="4399545" cy="1756064"/>
                <a:chOff x="3722270" y="1219490"/>
                <a:chExt cx="4399545" cy="1756064"/>
              </a:xfrm>
            </p:grpSpPr>
            <p:grpSp>
              <p:nvGrpSpPr>
                <p:cNvPr id="68" name="Groupe 67">
                  <a:extLst>
                    <a:ext uri="{FF2B5EF4-FFF2-40B4-BE49-F238E27FC236}">
                      <a16:creationId xmlns:a16="http://schemas.microsoft.com/office/drawing/2014/main" id="{460DA282-3A2C-714E-A882-F82D84511436}"/>
                    </a:ext>
                  </a:extLst>
                </p:cNvPr>
                <p:cNvGrpSpPr/>
                <p:nvPr/>
              </p:nvGrpSpPr>
              <p:grpSpPr>
                <a:xfrm>
                  <a:off x="3722270" y="1219490"/>
                  <a:ext cx="2784581" cy="1756064"/>
                  <a:chOff x="3722270" y="1219490"/>
                  <a:chExt cx="2784581" cy="1756064"/>
                </a:xfrm>
              </p:grpSpPr>
              <p:grpSp>
                <p:nvGrpSpPr>
                  <p:cNvPr id="51" name="Groupe 50">
                    <a:extLst>
                      <a:ext uri="{FF2B5EF4-FFF2-40B4-BE49-F238E27FC236}">
                        <a16:creationId xmlns:a16="http://schemas.microsoft.com/office/drawing/2014/main" id="{35249D5A-715E-F447-B800-EA796D9F1D1F}"/>
                      </a:ext>
                    </a:extLst>
                  </p:cNvPr>
                  <p:cNvGrpSpPr/>
                  <p:nvPr/>
                </p:nvGrpSpPr>
                <p:grpSpPr>
                  <a:xfrm>
                    <a:off x="3722270" y="1219490"/>
                    <a:ext cx="2784581" cy="1756064"/>
                    <a:chOff x="5071837" y="610446"/>
                    <a:chExt cx="2784581" cy="1756064"/>
                  </a:xfrm>
                </p:grpSpPr>
                <p:sp>
                  <p:nvSpPr>
                    <p:cNvPr id="24" name="Ellipse 23">
                      <a:extLst>
                        <a:ext uri="{FF2B5EF4-FFF2-40B4-BE49-F238E27FC236}">
                          <a16:creationId xmlns:a16="http://schemas.microsoft.com/office/drawing/2014/main" id="{4E767A0D-DFFF-744F-8F26-3F4B98BF6A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68555" y="610446"/>
                      <a:ext cx="487863" cy="487863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p:txBody>
                </p:sp>
                <p:sp>
                  <p:nvSpPr>
                    <p:cNvPr id="25" name="Ellipse 24">
                      <a:extLst>
                        <a:ext uri="{FF2B5EF4-FFF2-40B4-BE49-F238E27FC236}">
                          <a16:creationId xmlns:a16="http://schemas.microsoft.com/office/drawing/2014/main" id="{13D97395-6428-DC43-A0B1-08D430DF3B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68555" y="1878647"/>
                      <a:ext cx="487863" cy="487863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p:txBody>
                </p:sp>
                <p:sp>
                  <p:nvSpPr>
                    <p:cNvPr id="30" name="ZoneTexte 29">
                      <a:extLst>
                        <a:ext uri="{FF2B5EF4-FFF2-40B4-BE49-F238E27FC236}">
                          <a16:creationId xmlns:a16="http://schemas.microsoft.com/office/drawing/2014/main" id="{19E4D1EF-F7B8-ED45-A163-664E4C11E38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71837" y="1843371"/>
                      <a:ext cx="1162498" cy="369332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dirty="0"/>
                        <a:t>split 50:50</a:t>
                      </a:r>
                    </a:p>
                  </p:txBody>
                </p:sp>
                <p:grpSp>
                  <p:nvGrpSpPr>
                    <p:cNvPr id="40" name="Groupe 39">
                      <a:extLst>
                        <a:ext uri="{FF2B5EF4-FFF2-40B4-BE49-F238E27FC236}">
                          <a16:creationId xmlns:a16="http://schemas.microsoft.com/office/drawing/2014/main" id="{40504DF6-1425-334A-8577-F80C9238288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78221" y="752494"/>
                      <a:ext cx="2534265" cy="920276"/>
                      <a:chOff x="5078221" y="752494"/>
                      <a:chExt cx="2534265" cy="920276"/>
                    </a:xfrm>
                  </p:grpSpPr>
                  <p:sp>
                    <p:nvSpPr>
                      <p:cNvPr id="31" name="ZoneTexte 30">
                        <a:extLst>
                          <a:ext uri="{FF2B5EF4-FFF2-40B4-BE49-F238E27FC236}">
                            <a16:creationId xmlns:a16="http://schemas.microsoft.com/office/drawing/2014/main" id="{505B50F0-0D36-C446-A97C-6F33C1247F9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078221" y="752494"/>
                        <a:ext cx="1162498" cy="36933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dirty="0"/>
                          <a:t>split 50:50</a:t>
                        </a:r>
                      </a:p>
                    </p:txBody>
                  </p:sp>
                  <p:cxnSp>
                    <p:nvCxnSpPr>
                      <p:cNvPr id="32" name="Connecteur droit avec flèche 31">
                        <a:extLst>
                          <a:ext uri="{FF2B5EF4-FFF2-40B4-BE49-F238E27FC236}">
                            <a16:creationId xmlns:a16="http://schemas.microsoft.com/office/drawing/2014/main" id="{4691F9FB-0B92-BF4C-8EA0-5F6207935CE7}"/>
                          </a:ext>
                        </a:extLst>
                      </p:cNvPr>
                      <p:cNvCxnSpPr>
                        <a:cxnSpLocks/>
                        <a:endCxn id="24" idx="2"/>
                      </p:cNvCxnSpPr>
                      <p:nvPr/>
                    </p:nvCxnSpPr>
                    <p:spPr>
                      <a:xfrm>
                        <a:off x="6234335" y="837205"/>
                        <a:ext cx="1134220" cy="17173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" name="Connecteur en angle 34">
                        <a:extLst>
                          <a:ext uri="{FF2B5EF4-FFF2-40B4-BE49-F238E27FC236}">
                            <a16:creationId xmlns:a16="http://schemas.microsoft.com/office/drawing/2014/main" id="{6D4DD26C-0317-9A45-963C-31311913DCA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6240719" y="1024712"/>
                        <a:ext cx="1371767" cy="648058"/>
                      </a:xfrm>
                      <a:prstGeom prst="bentConnector3">
                        <a:avLst>
                          <a:gd name="adj1" fmla="val 41271"/>
                        </a:avLst>
                      </a:prstGeom>
                      <a:ln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6" name="Connecteur droit avec flèche 35">
                      <a:extLst>
                        <a:ext uri="{FF2B5EF4-FFF2-40B4-BE49-F238E27FC236}">
                          <a16:creationId xmlns:a16="http://schemas.microsoft.com/office/drawing/2014/main" id="{79CA82A8-3E29-7C40-B456-E5DCB977022E}"/>
                        </a:ext>
                      </a:extLst>
                    </p:cNvPr>
                    <p:cNvCxnSpPr>
                      <a:cxnSpLocks/>
                      <a:endCxn id="25" idx="2"/>
                    </p:cNvCxnSpPr>
                    <p:nvPr/>
                  </p:nvCxnSpPr>
                  <p:spPr>
                    <a:xfrm>
                      <a:off x="6234335" y="2122579"/>
                      <a:ext cx="1134220" cy="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Connecteur en angle 36">
                      <a:extLst>
                        <a:ext uri="{FF2B5EF4-FFF2-40B4-BE49-F238E27FC236}">
                          <a16:creationId xmlns:a16="http://schemas.microsoft.com/office/drawing/2014/main" id="{F5BE68C8-8E04-1D40-B9DE-480394BBD08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6234335" y="1348585"/>
                      <a:ext cx="1349253" cy="588189"/>
                    </a:xfrm>
                    <a:prstGeom prst="bentConnector3">
                      <a:avLst>
                        <a:gd name="adj1" fmla="val 14501"/>
                      </a:avLst>
                    </a:prstGeom>
                    <a:ln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Connecteur droit avec flèche 41">
                      <a:extLst>
                        <a:ext uri="{FF2B5EF4-FFF2-40B4-BE49-F238E27FC236}">
                          <a16:creationId xmlns:a16="http://schemas.microsoft.com/office/drawing/2014/main" id="{8A033247-D7A2-5A42-8D14-ECA74B5E3CF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580887" y="1079735"/>
                      <a:ext cx="2701" cy="272344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Connecteur droit avec flèche 45">
                      <a:extLst>
                        <a:ext uri="{FF2B5EF4-FFF2-40B4-BE49-F238E27FC236}">
                          <a16:creationId xmlns:a16="http://schemas.microsoft.com/office/drawing/2014/main" id="{A58ECE04-2761-9C49-927E-CC9978E920E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596207" y="1651898"/>
                      <a:ext cx="3660" cy="226749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4" name="Ellipse 53">
                        <a:extLst>
                          <a:ext uri="{FF2B5EF4-FFF2-40B4-BE49-F238E27FC236}">
                            <a16:creationId xmlns:a16="http://schemas.microsoft.com/office/drawing/2014/main" id="{B487B7EF-BF50-DE45-AB77-B748553D64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44979" y="2468664"/>
                        <a:ext cx="487863" cy="487863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6"/>
                      </a:lnRef>
                      <a:fillRef idx="1">
                        <a:schemeClr val="lt1"/>
                      </a:fillRef>
                      <a:effectRef idx="0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fr-FR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oMath>
                          </m:oMathPara>
                        </a14:m>
                        <a:endParaRPr lang="fr-FR" dirty="0"/>
                      </a:p>
                    </p:txBody>
                  </p:sp>
                </mc:Choice>
                <mc:Fallback xmlns="">
                  <p:sp>
                    <p:nvSpPr>
                      <p:cNvPr id="54" name="Ellipse 53">
                        <a:extLst>
                          <a:ext uri="{FF2B5EF4-FFF2-40B4-BE49-F238E27FC236}">
                            <a16:creationId xmlns:a16="http://schemas.microsoft.com/office/drawing/2014/main" id="{B487B7EF-BF50-DE45-AB77-B748553D6421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44979" y="2468664"/>
                        <a:ext cx="487863" cy="487863"/>
                      </a:xfrm>
                      <a:prstGeom prst="ellipse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fr-F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69" name="ZoneTexte 68">
                  <a:extLst>
                    <a:ext uri="{FF2B5EF4-FFF2-40B4-BE49-F238E27FC236}">
                      <a16:creationId xmlns:a16="http://schemas.microsoft.com/office/drawing/2014/main" id="{92C739BB-BF9D-104E-929D-476B4E45A65D}"/>
                    </a:ext>
                  </a:extLst>
                </p:cNvPr>
                <p:cNvSpPr txBox="1"/>
                <p:nvPr/>
              </p:nvSpPr>
              <p:spPr>
                <a:xfrm>
                  <a:off x="6805151" y="1273821"/>
                  <a:ext cx="1018364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err="1"/>
                    <a:t>Low</a:t>
                  </a:r>
                  <a:r>
                    <a:rPr lang="fr-FR" dirty="0"/>
                    <a:t> </a:t>
                  </a:r>
                  <a:r>
                    <a:rPr lang="fr-FR" dirty="0" err="1"/>
                    <a:t>Pass</a:t>
                  </a:r>
                  <a:endParaRPr lang="fr-FR" dirty="0"/>
                </a:p>
              </p:txBody>
            </p:sp>
            <p:sp>
              <p:nvSpPr>
                <p:cNvPr id="70" name="ZoneTexte 69">
                  <a:extLst>
                    <a:ext uri="{FF2B5EF4-FFF2-40B4-BE49-F238E27FC236}">
                      <a16:creationId xmlns:a16="http://schemas.microsoft.com/office/drawing/2014/main" id="{68D894DB-DC34-4543-9F09-C61F480F670D}"/>
                    </a:ext>
                  </a:extLst>
                </p:cNvPr>
                <p:cNvSpPr txBox="1"/>
                <p:nvPr/>
              </p:nvSpPr>
              <p:spPr>
                <a:xfrm>
                  <a:off x="6805151" y="2545818"/>
                  <a:ext cx="1018364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err="1"/>
                    <a:t>Low</a:t>
                  </a:r>
                  <a:r>
                    <a:rPr lang="fr-FR" dirty="0"/>
                    <a:t> </a:t>
                  </a:r>
                  <a:r>
                    <a:rPr lang="fr-FR" dirty="0" err="1"/>
                    <a:t>Pass</a:t>
                  </a:r>
                  <a:endParaRPr lang="fr-FR" dirty="0"/>
                </a:p>
              </p:txBody>
            </p:sp>
            <p:cxnSp>
              <p:nvCxnSpPr>
                <p:cNvPr id="71" name="Connecteur droit avec flèche 70">
                  <a:extLst>
                    <a:ext uri="{FF2B5EF4-FFF2-40B4-BE49-F238E27FC236}">
                      <a16:creationId xmlns:a16="http://schemas.microsoft.com/office/drawing/2014/main" id="{05B0B93D-130E-3542-A92B-9CC844064E4B}"/>
                    </a:ext>
                  </a:extLst>
                </p:cNvPr>
                <p:cNvCxnSpPr>
                  <a:cxnSpLocks/>
                  <a:stCxn id="24" idx="6"/>
                </p:cNvCxnSpPr>
                <p:nvPr/>
              </p:nvCxnSpPr>
              <p:spPr>
                <a:xfrm flipV="1">
                  <a:off x="6506851" y="1453916"/>
                  <a:ext cx="298300" cy="950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Connecteur droit avec flèche 72">
                  <a:extLst>
                    <a:ext uri="{FF2B5EF4-FFF2-40B4-BE49-F238E27FC236}">
                      <a16:creationId xmlns:a16="http://schemas.microsoft.com/office/drawing/2014/main" id="{126F6401-DD78-C140-B65E-3D5EAE23AD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94436" y="2720504"/>
                  <a:ext cx="298300" cy="950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Connecteur droit avec flèche 73">
                  <a:extLst>
                    <a:ext uri="{FF2B5EF4-FFF2-40B4-BE49-F238E27FC236}">
                      <a16:creationId xmlns:a16="http://schemas.microsoft.com/office/drawing/2014/main" id="{BE78199B-4D5C-D44A-86C9-5578AAFA50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23515" y="1453916"/>
                  <a:ext cx="298300" cy="950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Connecteur droit avec flèche 74">
                  <a:extLst>
                    <a:ext uri="{FF2B5EF4-FFF2-40B4-BE49-F238E27FC236}">
                      <a16:creationId xmlns:a16="http://schemas.microsoft.com/office/drawing/2014/main" id="{9ECD4DAF-026A-0040-980C-329BBDD667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23515" y="2741764"/>
                  <a:ext cx="298300" cy="950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ZoneTexte 75">
                    <a:extLst>
                      <a:ext uri="{FF2B5EF4-FFF2-40B4-BE49-F238E27FC236}">
                        <a16:creationId xmlns:a16="http://schemas.microsoft.com/office/drawing/2014/main" id="{3155C3D2-C0D4-5848-AA85-CA1C2B78A646}"/>
                      </a:ext>
                    </a:extLst>
                  </p:cNvPr>
                  <p:cNvSpPr txBox="1"/>
                  <p:nvPr/>
                </p:nvSpPr>
                <p:spPr>
                  <a:xfrm>
                    <a:off x="7425078" y="2557800"/>
                    <a:ext cx="110876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𝐾𝐴</m:t>
                          </m:r>
                          <m:func>
                            <m:func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76" name="ZoneTexte 75">
                    <a:extLst>
                      <a:ext uri="{FF2B5EF4-FFF2-40B4-BE49-F238E27FC236}">
                        <a16:creationId xmlns:a16="http://schemas.microsoft.com/office/drawing/2014/main" id="{3155C3D2-C0D4-5848-AA85-CA1C2B78A6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25078" y="2557800"/>
                    <a:ext cx="1108765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0000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ZoneTexte 76">
                    <a:extLst>
                      <a:ext uri="{FF2B5EF4-FFF2-40B4-BE49-F238E27FC236}">
                        <a16:creationId xmlns:a16="http://schemas.microsoft.com/office/drawing/2014/main" id="{9BA509B0-4D88-F141-9485-4D93A2F81D16}"/>
                      </a:ext>
                    </a:extLst>
                  </p:cNvPr>
                  <p:cNvSpPr txBox="1"/>
                  <p:nvPr/>
                </p:nvSpPr>
                <p:spPr>
                  <a:xfrm>
                    <a:off x="7382715" y="1282085"/>
                    <a:ext cx="107830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𝐾𝐴</m:t>
                          </m:r>
                          <m:func>
                            <m:func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77" name="ZoneTexte 76">
                    <a:extLst>
                      <a:ext uri="{FF2B5EF4-FFF2-40B4-BE49-F238E27FC236}">
                        <a16:creationId xmlns:a16="http://schemas.microsoft.com/office/drawing/2014/main" id="{9BA509B0-4D88-F141-9485-4D93A2F81D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82715" y="1282085"/>
                    <a:ext cx="1078308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ZoneTexte 80">
                  <a:extLst>
                    <a:ext uri="{FF2B5EF4-FFF2-40B4-BE49-F238E27FC236}">
                      <a16:creationId xmlns:a16="http://schemas.microsoft.com/office/drawing/2014/main" id="{9E55B6DC-FD44-4846-9014-06FB94650A33}"/>
                    </a:ext>
                  </a:extLst>
                </p:cNvPr>
                <p:cNvSpPr txBox="1"/>
                <p:nvPr/>
              </p:nvSpPr>
              <p:spPr>
                <a:xfrm>
                  <a:off x="278862" y="1672401"/>
                  <a:ext cx="178186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func>
                          <m:func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81" name="ZoneTexte 80">
                  <a:extLst>
                    <a:ext uri="{FF2B5EF4-FFF2-40B4-BE49-F238E27FC236}">
                      <a16:creationId xmlns:a16="http://schemas.microsoft.com/office/drawing/2014/main" id="{9E55B6DC-FD44-4846-9014-06FB94650A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862" y="1672401"/>
                  <a:ext cx="1781861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ZoneTexte 81">
                  <a:extLst>
                    <a:ext uri="{FF2B5EF4-FFF2-40B4-BE49-F238E27FC236}">
                      <a16:creationId xmlns:a16="http://schemas.microsoft.com/office/drawing/2014/main" id="{62E798BD-29A4-2045-A594-3D6BE3339BE8}"/>
                    </a:ext>
                  </a:extLst>
                </p:cNvPr>
                <p:cNvSpPr txBox="1"/>
                <p:nvPr/>
              </p:nvSpPr>
              <p:spPr>
                <a:xfrm>
                  <a:off x="214440" y="2195698"/>
                  <a:ext cx="178186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82" name="ZoneTexte 81">
                  <a:extLst>
                    <a:ext uri="{FF2B5EF4-FFF2-40B4-BE49-F238E27FC236}">
                      <a16:creationId xmlns:a16="http://schemas.microsoft.com/office/drawing/2014/main" id="{62E798BD-29A4-2045-A594-3D6BE3339B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440" y="2195698"/>
                  <a:ext cx="1781861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4" name="ZoneTexte 83">
            <a:extLst>
              <a:ext uri="{FF2B5EF4-FFF2-40B4-BE49-F238E27FC236}">
                <a16:creationId xmlns:a16="http://schemas.microsoft.com/office/drawing/2014/main" id="{B09768EF-EEC6-784B-8F6F-1D734AD82D42}"/>
              </a:ext>
            </a:extLst>
          </p:cNvPr>
          <p:cNvSpPr txBox="1"/>
          <p:nvPr/>
        </p:nvSpPr>
        <p:spPr>
          <a:xfrm>
            <a:off x="721544" y="5832537"/>
            <a:ext cx="6782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~0.3degree RMS phase </a:t>
            </a:r>
            <a:r>
              <a:rPr lang="fr-FR" dirty="0" err="1"/>
              <a:t>jitter</a:t>
            </a:r>
            <a:r>
              <a:rPr lang="fr-FR" dirty="0"/>
              <a:t> (at 357MHz) i.e. 2.3ps RMS (</a:t>
            </a:r>
            <a:r>
              <a:rPr lang="fr-FR" dirty="0" err="1"/>
              <a:t>below</a:t>
            </a:r>
            <a:r>
              <a:rPr lang="fr-FR" dirty="0"/>
              <a:t> 1Hz)</a:t>
            </a:r>
          </a:p>
          <a:p>
            <a:r>
              <a:rPr lang="fr-FR" dirty="0"/>
              <a:t>NB: </a:t>
            </a:r>
            <a:r>
              <a:rPr lang="fr-FR" dirty="0" err="1"/>
              <a:t>measurements</a:t>
            </a:r>
            <a:r>
              <a:rPr lang="fr-FR" dirty="0"/>
              <a:t> made in a </a:t>
            </a:r>
            <a:r>
              <a:rPr lang="fr-FR" dirty="0" err="1"/>
              <a:t>regular</a:t>
            </a:r>
            <a:r>
              <a:rPr lang="fr-FR" dirty="0"/>
              <a:t> office, no thermal </a:t>
            </a:r>
            <a:r>
              <a:rPr lang="fr-FR" dirty="0" err="1"/>
              <a:t>stabilization</a:t>
            </a:r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BF0EA9D9-2413-0E47-8E99-D2ACFE92F806}"/>
              </a:ext>
            </a:extLst>
          </p:cNvPr>
          <p:cNvSpPr txBox="1"/>
          <p:nvPr/>
        </p:nvSpPr>
        <p:spPr>
          <a:xfrm>
            <a:off x="5977404" y="47073"/>
            <a:ext cx="3153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ATF team </a:t>
            </a:r>
            <a:r>
              <a:rPr lang="fr-FR" dirty="0" err="1"/>
              <a:t>visit</a:t>
            </a:r>
            <a:r>
              <a:rPr lang="fr-FR" dirty="0"/>
              <a:t> at </a:t>
            </a:r>
            <a:r>
              <a:rPr lang="fr-FR" dirty="0" err="1"/>
              <a:t>IJCLab</a:t>
            </a:r>
            <a:r>
              <a:rPr lang="fr-FR" dirty="0"/>
              <a:t> (Jan’25)</a:t>
            </a:r>
          </a:p>
        </p:txBody>
      </p:sp>
    </p:spTree>
    <p:extLst>
      <p:ext uri="{BB962C8B-B14F-4D97-AF65-F5344CB8AC3E}">
        <p14:creationId xmlns:p14="http://schemas.microsoft.com/office/powerpoint/2010/main" val="2188618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C1DD07-32CB-8C4A-AF9B-DC763A949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Last </a:t>
            </a:r>
            <a:r>
              <a:rPr lang="fr-FR" dirty="0" err="1"/>
              <a:t>results</a:t>
            </a:r>
            <a:r>
              <a:rPr lang="fr-FR" dirty="0"/>
              <a:t> at Orsay (March’25)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19E268-BB0B-D041-A9E1-A89BE2EB4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8DE9B9-318D-034B-AA30-7162BFA8F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ARD24 Report/Applications @ 2025 Joint workshop of FKPPN and FJPPN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31D423-1C98-7242-8D50-5D802C3BF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13</a:t>
            </a:fld>
            <a:endParaRPr lang="fr-FR"/>
          </a:p>
        </p:txBody>
      </p:sp>
      <p:pic>
        <p:nvPicPr>
          <p:cNvPr id="7" name="Image 7">
            <a:extLst>
              <a:ext uri="{FF2B5EF4-FFF2-40B4-BE49-F238E27FC236}">
                <a16:creationId xmlns:a16="http://schemas.microsoft.com/office/drawing/2014/main" id="{33AB82E2-22E5-ED4A-9F1D-81717F12294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793403" y="1581733"/>
            <a:ext cx="4320000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B1EF5C4-F99A-EF49-B8C0-3939E557C404}"/>
              </a:ext>
            </a:extLst>
          </p:cNvPr>
          <p:cNvSpPr txBox="1"/>
          <p:nvPr/>
        </p:nvSpPr>
        <p:spPr>
          <a:xfrm>
            <a:off x="5915590" y="4785320"/>
            <a:ext cx="2811240" cy="345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1">
            <a:spAutoFit/>
          </a:bodyPr>
          <a:lstStyle/>
          <a:p>
            <a:pPr marL="0" marR="0" lvl="0" indent="0" algn="l" rtl="0" hangingPunct="0">
              <a:lnSpc>
                <a:spcPct val="93000"/>
              </a:lnSpc>
              <a:spcBef>
                <a:spcPts val="213"/>
              </a:spcBef>
              <a:spcAft>
                <a:spcPts val="213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Noto Sans CJK SC" pitchFamily="2"/>
                <a:cs typeface="Noto Sans CJK SC" pitchFamily="2"/>
              </a:rPr>
              <a:t>Phase noise comparison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A745C39-E61D-DB4E-A399-D56D0EC2A32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2451" y="1041373"/>
            <a:ext cx="1439639" cy="899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B5BC89C8-3E98-194E-96F6-C9D8C4242B5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8171" y="1913581"/>
            <a:ext cx="2834280" cy="65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3">
            <a:extLst>
              <a:ext uri="{FF2B5EF4-FFF2-40B4-BE49-F238E27FC236}">
                <a16:creationId xmlns:a16="http://schemas.microsoft.com/office/drawing/2014/main" id="{784779E1-D198-534E-B605-7F72F337FD9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 rot="5400000">
            <a:off x="3412371" y="1501093"/>
            <a:ext cx="975960" cy="113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07FE213-8D55-7343-8C15-988018DA682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2451" y="3381373"/>
            <a:ext cx="1439639" cy="899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">
            <a:extLst>
              <a:ext uri="{FF2B5EF4-FFF2-40B4-BE49-F238E27FC236}">
                <a16:creationId xmlns:a16="http://schemas.microsoft.com/office/drawing/2014/main" id="{F485AC27-78D9-FB46-94AE-F874CCB897B6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 rot="5400000" flipH="1">
            <a:off x="505730" y="4543813"/>
            <a:ext cx="108288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2">
            <a:extLst>
              <a:ext uri="{FF2B5EF4-FFF2-40B4-BE49-F238E27FC236}">
                <a16:creationId xmlns:a16="http://schemas.microsoft.com/office/drawing/2014/main" id="{9C974880-388C-3F48-915D-CE71B4E5A7B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 rot="5400000">
            <a:off x="3421011" y="4552453"/>
            <a:ext cx="1082880" cy="126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Connecteur en angle 14">
            <a:extLst>
              <a:ext uri="{FF2B5EF4-FFF2-40B4-BE49-F238E27FC236}">
                <a16:creationId xmlns:a16="http://schemas.microsoft.com/office/drawing/2014/main" id="{62174B3B-1585-ED45-92B1-70D77A9AA23B}"/>
              </a:ext>
            </a:extLst>
          </p:cNvPr>
          <p:cNvCxnSpPr>
            <a:stCxn id="12" idx="1"/>
          </p:cNvCxnSpPr>
          <p:nvPr/>
        </p:nvCxnSpPr>
        <p:spPr>
          <a:xfrm>
            <a:off x="272451" y="3831013"/>
            <a:ext cx="508679" cy="990720"/>
          </a:xfrm>
          <a:prstGeom prst="bentConnector3">
            <a:avLst/>
          </a:prstGeom>
          <a:noFill/>
          <a:ln w="10800">
            <a:solidFill>
              <a:srgbClr val="7B3D00"/>
            </a:solidFill>
            <a:prstDash val="solid"/>
          </a:ln>
        </p:spPr>
      </p:cxnSp>
      <p:cxnSp>
        <p:nvCxnSpPr>
          <p:cNvPr id="16" name="Connecteur en angle 15">
            <a:extLst>
              <a:ext uri="{FF2B5EF4-FFF2-40B4-BE49-F238E27FC236}">
                <a16:creationId xmlns:a16="http://schemas.microsoft.com/office/drawing/2014/main" id="{2A916ED2-A7D8-7349-9EBD-718F6CE2F2F6}"/>
              </a:ext>
            </a:extLst>
          </p:cNvPr>
          <p:cNvCxnSpPr/>
          <p:nvPr/>
        </p:nvCxnSpPr>
        <p:spPr>
          <a:xfrm>
            <a:off x="1536411" y="5180653"/>
            <a:ext cx="1981440" cy="720"/>
          </a:xfrm>
          <a:prstGeom prst="bentConnector3">
            <a:avLst/>
          </a:prstGeom>
          <a:noFill/>
          <a:ln w="18000">
            <a:solidFill>
              <a:srgbClr val="E6E905"/>
            </a:solidFill>
            <a:prstDash val="solid"/>
          </a:ln>
        </p:spPr>
      </p:cxnSp>
      <p:sp>
        <p:nvSpPr>
          <p:cNvPr id="17" name="Forme libre 16">
            <a:extLst>
              <a:ext uri="{FF2B5EF4-FFF2-40B4-BE49-F238E27FC236}">
                <a16:creationId xmlns:a16="http://schemas.microsoft.com/office/drawing/2014/main" id="{67DB52A1-56FA-1B46-A017-68919516C49F}"/>
              </a:ext>
            </a:extLst>
          </p:cNvPr>
          <p:cNvSpPr/>
          <p:nvPr/>
        </p:nvSpPr>
        <p:spPr>
          <a:xfrm>
            <a:off x="2432451" y="5001013"/>
            <a:ext cx="180000" cy="18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18000">
            <a:solidFill>
              <a:srgbClr val="E6E905"/>
            </a:solidFill>
            <a:prstDash val="solid"/>
          </a:ln>
        </p:spPr>
        <p:txBody>
          <a:bodyPr vert="horz" wrap="square" lIns="99000" tIns="54000" rIns="99000" bIns="540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93000"/>
              </a:lnSpc>
              <a:spcBef>
                <a:spcPts val="213"/>
              </a:spcBef>
              <a:spcAft>
                <a:spcPts val="213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Noto Sans CJK SC" pitchFamily="2"/>
              <a:cs typeface="Noto Sans CJK SC" pitchFamily="2"/>
            </a:endParaRPr>
          </a:p>
        </p:txBody>
      </p:sp>
      <p:cxnSp>
        <p:nvCxnSpPr>
          <p:cNvPr id="18" name="Connecteur en angle 17">
            <a:extLst>
              <a:ext uri="{FF2B5EF4-FFF2-40B4-BE49-F238E27FC236}">
                <a16:creationId xmlns:a16="http://schemas.microsoft.com/office/drawing/2014/main" id="{D06B0A0B-FE76-FB4C-B1B0-BFBB729F9DAE}"/>
              </a:ext>
            </a:extLst>
          </p:cNvPr>
          <p:cNvCxnSpPr/>
          <p:nvPr/>
        </p:nvCxnSpPr>
        <p:spPr>
          <a:xfrm flipV="1">
            <a:off x="1712091" y="1941373"/>
            <a:ext cx="1785960" cy="333000"/>
          </a:xfrm>
          <a:prstGeom prst="bentConnector3">
            <a:avLst/>
          </a:prstGeom>
          <a:noFill/>
          <a:ln w="18000">
            <a:solidFill>
              <a:srgbClr val="E6E905"/>
            </a:solidFill>
            <a:prstDash val="solid"/>
          </a:ln>
        </p:spPr>
      </p:cxnSp>
      <p:cxnSp>
        <p:nvCxnSpPr>
          <p:cNvPr id="19" name="Connecteur en angle 18">
            <a:extLst>
              <a:ext uri="{FF2B5EF4-FFF2-40B4-BE49-F238E27FC236}">
                <a16:creationId xmlns:a16="http://schemas.microsoft.com/office/drawing/2014/main" id="{C9FD8D53-9657-4844-9E0C-BF922F6FD6C2}"/>
              </a:ext>
            </a:extLst>
          </p:cNvPr>
          <p:cNvCxnSpPr>
            <a:stCxn id="9" idx="1"/>
          </p:cNvCxnSpPr>
          <p:nvPr/>
        </p:nvCxnSpPr>
        <p:spPr>
          <a:xfrm>
            <a:off x="272451" y="1491013"/>
            <a:ext cx="180360" cy="824040"/>
          </a:xfrm>
          <a:prstGeom prst="bentConnector3">
            <a:avLst/>
          </a:prstGeom>
          <a:noFill/>
          <a:ln w="10800">
            <a:solidFill>
              <a:srgbClr val="7B3D00"/>
            </a:solidFill>
            <a:prstDash val="solid"/>
          </a:ln>
        </p:spPr>
      </p:cxnSp>
      <p:sp>
        <p:nvSpPr>
          <p:cNvPr id="20" name="Forme libre 19">
            <a:extLst>
              <a:ext uri="{FF2B5EF4-FFF2-40B4-BE49-F238E27FC236}">
                <a16:creationId xmlns:a16="http://schemas.microsoft.com/office/drawing/2014/main" id="{57D594A3-9C01-0D47-B9CF-6812C1E54820}"/>
              </a:ext>
            </a:extLst>
          </p:cNvPr>
          <p:cNvSpPr/>
          <p:nvPr/>
        </p:nvSpPr>
        <p:spPr>
          <a:xfrm>
            <a:off x="2880795" y="1759861"/>
            <a:ext cx="180000" cy="18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18000">
            <a:solidFill>
              <a:srgbClr val="E6E905"/>
            </a:solidFill>
            <a:prstDash val="solid"/>
          </a:ln>
        </p:spPr>
        <p:txBody>
          <a:bodyPr vert="horz" wrap="square" lIns="99000" tIns="54000" rIns="99000" bIns="540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93000"/>
              </a:lnSpc>
              <a:spcBef>
                <a:spcPts val="213"/>
              </a:spcBef>
              <a:spcAft>
                <a:spcPts val="213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Noto Sans CJK SC" pitchFamily="2"/>
              <a:cs typeface="Noto Sans CJK SC" pitchFamily="2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F27D19E-78A0-AA4E-93D0-CE14CD9540FC}"/>
              </a:ext>
            </a:extLst>
          </p:cNvPr>
          <p:cNvSpPr txBox="1"/>
          <p:nvPr/>
        </p:nvSpPr>
        <p:spPr>
          <a:xfrm>
            <a:off x="1352451" y="1797012"/>
            <a:ext cx="933480" cy="2887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1">
            <a:spAutoFit/>
          </a:bodyPr>
          <a:lstStyle/>
          <a:p>
            <a:pPr marL="0" marR="0" lvl="0" indent="0" algn="l" rtl="0" hangingPunct="0">
              <a:lnSpc>
                <a:spcPct val="93000"/>
              </a:lnSpc>
              <a:spcBef>
                <a:spcPts val="213"/>
              </a:spcBef>
              <a:spcAft>
                <a:spcPts val="213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r>
              <a:rPr lang="en-US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Noto Sans CJK SC" pitchFamily="2"/>
                <a:cs typeface="Noto Sans CJK SC" pitchFamily="2"/>
              </a:rPr>
              <a:t>Rubidium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E055B72-99FD-DE46-A5C4-CDBD2955AFEA}"/>
              </a:ext>
            </a:extLst>
          </p:cNvPr>
          <p:cNvSpPr txBox="1"/>
          <p:nvPr/>
        </p:nvSpPr>
        <p:spPr>
          <a:xfrm>
            <a:off x="452811" y="2553013"/>
            <a:ext cx="1310040" cy="2887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1">
            <a:spAutoFit/>
          </a:bodyPr>
          <a:lstStyle/>
          <a:p>
            <a:pPr marL="0" marR="0" lvl="0" indent="0" algn="l" rtl="0" hangingPunct="0">
              <a:lnSpc>
                <a:spcPct val="93000"/>
              </a:lnSpc>
              <a:spcBef>
                <a:spcPts val="213"/>
              </a:spcBef>
              <a:spcAft>
                <a:spcPts val="213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r>
              <a:rPr lang="en-US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Noto Sans CJK SC" pitchFamily="2"/>
                <a:cs typeface="Noto Sans CJK SC" pitchFamily="2"/>
              </a:rPr>
              <a:t>WR_LJ switch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E38443E-0A78-0643-9211-96CA781A9FF4}"/>
              </a:ext>
            </a:extLst>
          </p:cNvPr>
          <p:cNvSpPr txBox="1"/>
          <p:nvPr/>
        </p:nvSpPr>
        <p:spPr>
          <a:xfrm>
            <a:off x="1172451" y="4173012"/>
            <a:ext cx="933480" cy="2887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1">
            <a:spAutoFit/>
          </a:bodyPr>
          <a:lstStyle/>
          <a:p>
            <a:pPr marL="0" marR="0" lvl="0" indent="0" algn="l" rtl="0" hangingPunct="0">
              <a:lnSpc>
                <a:spcPct val="93000"/>
              </a:lnSpc>
              <a:spcBef>
                <a:spcPts val="213"/>
              </a:spcBef>
              <a:spcAft>
                <a:spcPts val="213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r>
              <a:rPr lang="en-US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Noto Sans CJK SC" pitchFamily="2"/>
                <a:cs typeface="Noto Sans CJK SC" pitchFamily="2"/>
              </a:rPr>
              <a:t>Rubidium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9854458-CCAD-7C41-90A8-CA7AEDD7C237}"/>
              </a:ext>
            </a:extLst>
          </p:cNvPr>
          <p:cNvSpPr txBox="1"/>
          <p:nvPr/>
        </p:nvSpPr>
        <p:spPr>
          <a:xfrm>
            <a:off x="418970" y="5721013"/>
            <a:ext cx="1607039" cy="2887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1">
            <a:spAutoFit/>
          </a:bodyPr>
          <a:lstStyle/>
          <a:p>
            <a:pPr marL="0" marR="0" lvl="0" indent="0" algn="l" rtl="0" hangingPunct="0">
              <a:lnSpc>
                <a:spcPct val="93000"/>
              </a:lnSpc>
              <a:spcBef>
                <a:spcPts val="213"/>
              </a:spcBef>
              <a:spcAft>
                <a:spcPts val="213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r>
              <a:rPr lang="en-US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Noto Sans CJK SC" pitchFamily="2"/>
                <a:cs typeface="Noto Sans CJK SC" pitchFamily="2"/>
              </a:rPr>
              <a:t>IDROGEN master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E26E4A8-9E89-034B-B519-673D1C7E0D5A}"/>
              </a:ext>
            </a:extLst>
          </p:cNvPr>
          <p:cNvSpPr txBox="1"/>
          <p:nvPr/>
        </p:nvSpPr>
        <p:spPr>
          <a:xfrm>
            <a:off x="3154971" y="5721013"/>
            <a:ext cx="1477799" cy="2887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1">
            <a:spAutoFit/>
          </a:bodyPr>
          <a:lstStyle/>
          <a:p>
            <a:pPr marL="0" marR="0" lvl="0" indent="0" algn="l" rtl="0" hangingPunct="0">
              <a:lnSpc>
                <a:spcPct val="93000"/>
              </a:lnSpc>
              <a:spcBef>
                <a:spcPts val="213"/>
              </a:spcBef>
              <a:spcAft>
                <a:spcPts val="213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r>
              <a:rPr lang="en-US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Noto Sans CJK SC" pitchFamily="2"/>
                <a:cs typeface="Noto Sans CJK SC" pitchFamily="2"/>
              </a:rPr>
              <a:t>IDROGEN slave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186A9C5-4EA9-3E4F-A9FC-65F34DAC951B}"/>
              </a:ext>
            </a:extLst>
          </p:cNvPr>
          <p:cNvSpPr txBox="1"/>
          <p:nvPr/>
        </p:nvSpPr>
        <p:spPr>
          <a:xfrm>
            <a:off x="3155330" y="2589013"/>
            <a:ext cx="1477799" cy="2887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1">
            <a:spAutoFit/>
          </a:bodyPr>
          <a:lstStyle/>
          <a:p>
            <a:pPr marL="0" marR="0" lvl="0" indent="0" algn="l" rtl="0" hangingPunct="0">
              <a:lnSpc>
                <a:spcPct val="93000"/>
              </a:lnSpc>
              <a:spcBef>
                <a:spcPts val="213"/>
              </a:spcBef>
              <a:spcAft>
                <a:spcPts val="213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r>
              <a:rPr lang="en-US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Noto Sans CJK SC" pitchFamily="2"/>
                <a:cs typeface="Noto Sans CJK SC" pitchFamily="2"/>
              </a:rPr>
              <a:t>IDROGEN slave</a:t>
            </a:r>
          </a:p>
        </p:txBody>
      </p:sp>
      <p:sp>
        <p:nvSpPr>
          <p:cNvPr id="27" name="Forme libre 26">
            <a:extLst>
              <a:ext uri="{FF2B5EF4-FFF2-40B4-BE49-F238E27FC236}">
                <a16:creationId xmlns:a16="http://schemas.microsoft.com/office/drawing/2014/main" id="{0E780293-9589-F24D-8575-CA8C865D890D}"/>
              </a:ext>
            </a:extLst>
          </p:cNvPr>
          <p:cNvSpPr/>
          <p:nvPr/>
        </p:nvSpPr>
        <p:spPr>
          <a:xfrm>
            <a:off x="4774683" y="5117889"/>
            <a:ext cx="4320000" cy="162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88"/>
              </a:spcBef>
              <a:spcAft>
                <a:spcPts val="887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  <a:tab pos="9144000" algn="l"/>
                <a:tab pos="9601200" algn="l"/>
                <a:tab pos="10058400" algn="l"/>
                <a:tab pos="10515600" algn="l"/>
                <a:tab pos="10782360" algn="l"/>
              </a:tabLst>
            </a:pPr>
            <a:r>
              <a:rPr lang="en-GB" sz="1600" b="0" i="0" u="none" strike="noStrike" cap="none" baseline="0" dirty="0" err="1">
                <a:ln>
                  <a:noFill/>
                </a:ln>
                <a:solidFill>
                  <a:srgbClr val="FF0000"/>
                </a:solidFill>
                <a:latin typeface="Arial" pitchFamily="2"/>
                <a:ea typeface="Arial Unicode MS" pitchFamily="2"/>
                <a:cs typeface="Arial Unicode MS" pitchFamily="2"/>
              </a:rPr>
              <a:t>Subtantial</a:t>
            </a:r>
            <a:r>
              <a:rPr lang="en-GB" sz="1600" b="0" i="0" u="none" strike="noStrike" cap="none" baseline="0" dirty="0">
                <a:ln>
                  <a:noFill/>
                </a:ln>
                <a:solidFill>
                  <a:srgbClr val="FF0000"/>
                </a:solidFill>
                <a:latin typeface="Arial" pitchFamily="2"/>
                <a:ea typeface="Arial Unicode MS" pitchFamily="2"/>
                <a:cs typeface="Arial Unicode MS" pitchFamily="2"/>
              </a:rPr>
              <a:t> phase noise improvement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88"/>
              </a:spcBef>
              <a:spcAft>
                <a:spcPts val="887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  <a:tab pos="9144000" algn="l"/>
                <a:tab pos="9601200" algn="l"/>
                <a:tab pos="10058400" algn="l"/>
                <a:tab pos="10515600" algn="l"/>
                <a:tab pos="10782360" algn="l"/>
              </a:tabLst>
            </a:pPr>
            <a:r>
              <a:rPr lang="en-GB" sz="1600" b="0" i="0" u="none" strike="noStrike" cap="none" baseline="0" dirty="0">
                <a:ln>
                  <a:noFill/>
                </a:ln>
                <a:solidFill>
                  <a:srgbClr val="FF0000"/>
                </a:solidFill>
                <a:latin typeface="Arial" pitchFamily="2"/>
                <a:ea typeface="Arial Unicode MS" pitchFamily="2"/>
                <a:cs typeface="Arial Unicode MS" pitchFamily="2"/>
              </a:rPr>
              <a:t>Obtain down to &lt;0.9ps RMS (1hz, 10MHz)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88"/>
              </a:spcBef>
              <a:spcAft>
                <a:spcPts val="887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  <a:tab pos="9144000" algn="l"/>
                <a:tab pos="9601200" algn="l"/>
                <a:tab pos="10058400" algn="l"/>
                <a:tab pos="10515600" algn="l"/>
                <a:tab pos="10782360" algn="l"/>
              </a:tabLst>
            </a:pPr>
            <a:r>
              <a:rPr lang="en-GB" sz="1600" b="0" i="0" u="none" strike="noStrike" cap="none" baseline="0" dirty="0">
                <a:ln>
                  <a:noFill/>
                </a:ln>
                <a:solidFill>
                  <a:srgbClr val="FF0000"/>
                </a:solidFill>
                <a:latin typeface="Arial" pitchFamily="2"/>
                <a:ea typeface="Arial Unicode MS" pitchFamily="2"/>
                <a:cs typeface="Arial Unicode MS" pitchFamily="2"/>
              </a:rPr>
              <a:t>Good enough for direct </a:t>
            </a:r>
            <a:r>
              <a:rPr lang="en-GB" sz="1600" b="0" i="0" u="none" strike="noStrike" cap="none" baseline="0" dirty="0" err="1">
                <a:ln>
                  <a:noFill/>
                </a:ln>
                <a:solidFill>
                  <a:srgbClr val="FF0000"/>
                </a:solidFill>
                <a:latin typeface="Arial" pitchFamily="2"/>
                <a:ea typeface="Arial Unicode MS" pitchFamily="2"/>
                <a:cs typeface="Arial Unicode MS" pitchFamily="2"/>
              </a:rPr>
              <a:t>lazer</a:t>
            </a:r>
            <a:r>
              <a:rPr lang="en-GB" sz="1600" b="0" i="0" u="none" strike="noStrike" cap="none" baseline="0" dirty="0">
                <a:ln>
                  <a:noFill/>
                </a:ln>
                <a:solidFill>
                  <a:srgbClr val="FF0000"/>
                </a:solidFill>
                <a:latin typeface="Arial" pitchFamily="2"/>
                <a:ea typeface="Arial Unicode MS" pitchFamily="2"/>
                <a:cs typeface="Arial Unicode MS" pitchFamily="2"/>
              </a:rPr>
              <a:t> synchronization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88"/>
              </a:spcBef>
              <a:spcAft>
                <a:spcPts val="887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  <a:tab pos="9144000" algn="l"/>
                <a:tab pos="9601200" algn="l"/>
                <a:tab pos="10058400" algn="l"/>
                <a:tab pos="10515600" algn="l"/>
                <a:tab pos="10782360" algn="l"/>
              </a:tabLst>
            </a:pPr>
            <a:endParaRPr lang="en-GB" sz="1600" b="0" i="0" u="none" strike="noStrike" cap="none" baseline="0" dirty="0">
              <a:ln>
                <a:noFill/>
              </a:ln>
              <a:solidFill>
                <a:srgbClr val="FF0000"/>
              </a:solidFill>
              <a:latin typeface="Arial" pitchFamily="2"/>
              <a:ea typeface="Arial Unicode MS" pitchFamily="2"/>
              <a:cs typeface="Arial Unicode M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88"/>
              </a:spcBef>
              <a:spcAft>
                <a:spcPts val="887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  <a:tab pos="9144000" algn="l"/>
                <a:tab pos="9601200" algn="l"/>
                <a:tab pos="10058400" algn="l"/>
                <a:tab pos="10515600" algn="l"/>
                <a:tab pos="10782360" algn="l"/>
              </a:tabLst>
            </a:pPr>
            <a:endParaRPr lang="en-GB" sz="1600" b="0" i="0" u="none" strike="noStrike" cap="none" baseline="0" dirty="0">
              <a:ln>
                <a:noFill/>
              </a:ln>
              <a:solidFill>
                <a:srgbClr val="FF0000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8417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D9AE3F-6069-C94C-9616-96CDDE827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Integrated time </a:t>
            </a:r>
            <a:r>
              <a:rPr lang="fr-FR" dirty="0" err="1"/>
              <a:t>jitter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04A98A-3AA1-4B45-8014-41A201692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C2D599-3884-AA4C-9435-A979A17A3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ARD24 Report/Applications @ 2025 Joint workshop of FKPPN and FJPPN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509EEA-A3B5-B447-A2FE-F2160FD5B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14</a:t>
            </a:fld>
            <a:endParaRPr lang="fr-FR"/>
          </a:p>
        </p:txBody>
      </p:sp>
      <p:sp>
        <p:nvSpPr>
          <p:cNvPr id="7" name="Forme libre 6">
            <a:extLst>
              <a:ext uri="{FF2B5EF4-FFF2-40B4-BE49-F238E27FC236}">
                <a16:creationId xmlns:a16="http://schemas.microsoft.com/office/drawing/2014/main" id="{A0AF7F40-02EA-1B43-8A95-C8868B3E3A63}"/>
              </a:ext>
            </a:extLst>
          </p:cNvPr>
          <p:cNvSpPr/>
          <p:nvPr/>
        </p:nvSpPr>
        <p:spPr>
          <a:xfrm>
            <a:off x="4984578" y="5310431"/>
            <a:ext cx="3666773" cy="45842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76404" tIns="38202" rIns="76404" bIns="38202" anchor="t" anchorCtr="0" compatLnSpc="1">
            <a:noAutofit/>
          </a:bodyPr>
          <a:lstStyle/>
          <a:p>
            <a:pPr hangingPunct="0">
              <a:spcBef>
                <a:spcPts val="75"/>
              </a:spcBef>
              <a:spcAft>
                <a:spcPts val="753"/>
              </a:spcAft>
              <a:tabLst>
                <a:tab pos="0" algn="l"/>
                <a:tab pos="381394" algn="l"/>
                <a:tab pos="762787" algn="l"/>
                <a:tab pos="1144181" algn="l"/>
                <a:tab pos="1525575" algn="l"/>
                <a:tab pos="1906969" algn="l"/>
                <a:tab pos="2288363" algn="l"/>
                <a:tab pos="2669756" algn="l"/>
                <a:tab pos="3051150" algn="l"/>
                <a:tab pos="3432543" algn="l"/>
                <a:tab pos="3813938" algn="l"/>
                <a:tab pos="4195025" algn="l"/>
                <a:tab pos="4576420" algn="l"/>
                <a:tab pos="4957814" algn="l"/>
                <a:tab pos="5339207" algn="l"/>
                <a:tab pos="5720601" algn="l"/>
                <a:tab pos="6101995" algn="l"/>
                <a:tab pos="6483389" algn="l"/>
                <a:tab pos="6864782" algn="l"/>
                <a:tab pos="7246176" algn="l"/>
                <a:tab pos="7627570" algn="l"/>
                <a:tab pos="7762342" algn="l"/>
                <a:tab pos="8150459" algn="l"/>
                <a:tab pos="8538576" algn="l"/>
                <a:tab pos="8926693" algn="l"/>
                <a:tab pos="9153145" algn="l"/>
              </a:tabLst>
            </a:pPr>
            <a:r>
              <a:rPr lang="en-GB" sz="1358" dirty="0">
                <a:solidFill>
                  <a:srgbClr val="FF0000"/>
                </a:solidFill>
                <a:latin typeface="Arial" pitchFamily="2"/>
                <a:ea typeface="Arial Unicode MS" pitchFamily="2"/>
                <a:cs typeface="Arial Unicode MS" pitchFamily="2"/>
              </a:rPr>
              <a:t>IDROGENDROGEN BOARD: 2x better than Switch Low Jitter from Safran/Seven Solution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E22E666-DDD0-5F43-A1F7-737327519457}"/>
              </a:ext>
            </a:extLst>
          </p:cNvPr>
          <p:cNvGrpSpPr/>
          <p:nvPr/>
        </p:nvGrpSpPr>
        <p:grpSpPr>
          <a:xfrm>
            <a:off x="310966" y="1257480"/>
            <a:ext cx="5895281" cy="3732809"/>
            <a:chOff x="359280" y="1720800"/>
            <a:chExt cx="5400720" cy="3319200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0B89D900-81CB-BC45-9D2D-51AF5DCF7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359280" y="1800000"/>
              <a:ext cx="5400720" cy="32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71B7384E-7146-464A-9A94-C58218ACA3CD}"/>
                </a:ext>
              </a:extLst>
            </p:cNvPr>
            <p:cNvSpPr/>
            <p:nvPr/>
          </p:nvSpPr>
          <p:spPr>
            <a:xfrm>
              <a:off x="720000" y="1720800"/>
              <a:ext cx="4680000" cy="182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1" compatLnSpc="1">
              <a:noAutofit/>
            </a:bodyPr>
            <a:lstStyle/>
            <a:p>
              <a:pPr algn="ctr">
                <a:lnSpc>
                  <a:spcPct val="93000"/>
                </a:lnSpc>
                <a:spcBef>
                  <a:spcPts val="678"/>
                </a:spcBef>
                <a:spcAft>
                  <a:spcPts val="75"/>
                </a:spcAft>
                <a:tabLst>
                  <a:tab pos="0" algn="l"/>
                  <a:tab pos="381394" algn="l"/>
                  <a:tab pos="762787" algn="l"/>
                  <a:tab pos="1144181" algn="l"/>
                  <a:tab pos="1525575" algn="l"/>
                  <a:tab pos="1906969" algn="l"/>
                  <a:tab pos="2288363" algn="l"/>
                  <a:tab pos="2669756" algn="l"/>
                  <a:tab pos="3051150" algn="l"/>
                  <a:tab pos="3432543" algn="l"/>
                  <a:tab pos="3813938" algn="l"/>
                  <a:tab pos="4195025" algn="l"/>
                  <a:tab pos="4576420" algn="l"/>
                  <a:tab pos="4957814" algn="l"/>
                  <a:tab pos="5339207" algn="l"/>
                  <a:tab pos="5720601" algn="l"/>
                  <a:tab pos="6101995" algn="l"/>
                  <a:tab pos="6483389" algn="l"/>
                  <a:tab pos="6864782" algn="l"/>
                  <a:tab pos="7246176" algn="l"/>
                  <a:tab pos="7627570" algn="l"/>
                  <a:tab pos="7762342" algn="l"/>
                  <a:tab pos="8150459" algn="l"/>
                  <a:tab pos="8538576" algn="l"/>
                  <a:tab pos="8926693" algn="l"/>
                  <a:tab pos="9153145" algn="l"/>
                </a:tabLst>
                <a:defRPr i="1"/>
              </a:pPr>
              <a:r>
                <a:rPr lang="en-US" sz="1273" i="1">
                  <a:solidFill>
                    <a:srgbClr val="00294B"/>
                  </a:solidFill>
                  <a:latin typeface="Calibri" pitchFamily="2"/>
                  <a:ea typeface="Noto Sans CJK SC" pitchFamily="2"/>
                  <a:cs typeface="Noto Sans CJK SC" pitchFamily="2"/>
                </a:rPr>
                <a:t>Integrated jitter according to integration window</a:t>
              </a:r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914BA5E4-F20E-C545-8C36-984F4540F9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13280" y="2259797"/>
            <a:ext cx="3206586" cy="182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322DD6E-9C73-3041-A0F7-1913A7937927}"/>
              </a:ext>
            </a:extLst>
          </p:cNvPr>
          <p:cNvSpPr txBox="1"/>
          <p:nvPr/>
        </p:nvSpPr>
        <p:spPr>
          <a:xfrm>
            <a:off x="5813280" y="272143"/>
            <a:ext cx="2925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Also</a:t>
            </a:r>
            <a:r>
              <a:rPr lang="fr-FR" dirty="0"/>
              <a:t> in collaboration </a:t>
            </a:r>
            <a:r>
              <a:rPr lang="fr-FR" dirty="0" err="1"/>
              <a:t>with</a:t>
            </a:r>
            <a:r>
              <a:rPr lang="fr-FR" dirty="0"/>
              <a:t> LTE</a:t>
            </a:r>
          </a:p>
          <a:p>
            <a:r>
              <a:rPr lang="fr-FR" dirty="0"/>
              <a:t>(P.-E. </a:t>
            </a:r>
            <a:r>
              <a:rPr lang="fr-FR" dirty="0" err="1"/>
              <a:t>Potie</a:t>
            </a:r>
            <a:r>
              <a:rPr lang="fr-FR" dirty="0"/>
              <a:t>, M. </a:t>
            </a:r>
            <a:r>
              <a:rPr lang="fr-FR" dirty="0" err="1"/>
              <a:t>Lours</a:t>
            </a:r>
            <a:r>
              <a:rPr lang="fr-FR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816172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EF3AF7-DD51-2543-A14F-1010D591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ADC </a:t>
            </a:r>
            <a:r>
              <a:rPr lang="fr-FR" dirty="0" err="1"/>
              <a:t>capabilities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1C3DD1-C1F1-D54E-863D-DD88D99C1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37D9AE-C80C-1E42-8138-50F7BE789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ARD24 Report/Applications @ 2025 Joint workshop of FKPPN and FJPPN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C3B8AD-9EDA-B746-BD85-C4745AC4B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15</a:t>
            </a:fld>
            <a:endParaRPr lang="fr-FR"/>
          </a:p>
        </p:txBody>
      </p:sp>
      <p:sp>
        <p:nvSpPr>
          <p:cNvPr id="7" name="Forme libre 6">
            <a:extLst>
              <a:ext uri="{FF2B5EF4-FFF2-40B4-BE49-F238E27FC236}">
                <a16:creationId xmlns:a16="http://schemas.microsoft.com/office/drawing/2014/main" id="{940AF3FA-9630-F841-B56C-840B24CED996}"/>
              </a:ext>
            </a:extLst>
          </p:cNvPr>
          <p:cNvSpPr/>
          <p:nvPr/>
        </p:nvSpPr>
        <p:spPr>
          <a:xfrm>
            <a:off x="237913" y="1091517"/>
            <a:ext cx="5103776" cy="39918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0" algn="l"/>
                <a:tab pos="381394" algn="l"/>
                <a:tab pos="762787" algn="l"/>
                <a:tab pos="1144181" algn="l"/>
                <a:tab pos="1525575" algn="l"/>
                <a:tab pos="1906969" algn="l"/>
                <a:tab pos="2288363" algn="l"/>
                <a:tab pos="2669756" algn="l"/>
                <a:tab pos="3051150" algn="l"/>
                <a:tab pos="3432543" algn="l"/>
                <a:tab pos="3813938" algn="l"/>
                <a:tab pos="4195025" algn="l"/>
                <a:tab pos="4576420" algn="l"/>
                <a:tab pos="4957814" algn="l"/>
                <a:tab pos="5339207" algn="l"/>
                <a:tab pos="5720601" algn="l"/>
                <a:tab pos="6101995" algn="l"/>
                <a:tab pos="6483389" algn="l"/>
                <a:tab pos="6864782" algn="l"/>
                <a:tab pos="7246176" algn="l"/>
                <a:tab pos="7627570" algn="l"/>
                <a:tab pos="7762342" algn="l"/>
                <a:tab pos="8150459" algn="l"/>
                <a:tab pos="8538576" algn="l"/>
                <a:tab pos="8926693" algn="l"/>
                <a:tab pos="9153145" algn="l"/>
              </a:tabLst>
            </a:pPr>
            <a:r>
              <a:rPr lang="en-US" sz="1358" dirty="0">
                <a:solidFill>
                  <a:srgbClr val="00294B"/>
                </a:solidFill>
                <a:latin typeface="Calibri" pitchFamily="2"/>
                <a:ea typeface="Noto Sans CJK SC" pitchFamily="2"/>
                <a:cs typeface="Noto Sans CJK SC" pitchFamily="2"/>
              </a:rPr>
              <a:t>The motivation of the development of a new mezzanine :</a:t>
            </a:r>
          </a:p>
          <a:p>
            <a:pPr marL="0" lvl="1"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 2" pitchFamily="2"/>
              <a:buChar char=""/>
              <a:tabLst>
                <a:tab pos="0" algn="l"/>
                <a:tab pos="381394" algn="l"/>
                <a:tab pos="762787" algn="l"/>
                <a:tab pos="1144181" algn="l"/>
                <a:tab pos="1525575" algn="l"/>
                <a:tab pos="1906969" algn="l"/>
                <a:tab pos="2288363" algn="l"/>
                <a:tab pos="2669756" algn="l"/>
                <a:tab pos="3051150" algn="l"/>
                <a:tab pos="3432543" algn="l"/>
                <a:tab pos="3813938" algn="l"/>
                <a:tab pos="4195025" algn="l"/>
                <a:tab pos="4576420" algn="l"/>
                <a:tab pos="4957814" algn="l"/>
                <a:tab pos="5339207" algn="l"/>
                <a:tab pos="5720601" algn="l"/>
                <a:tab pos="6101995" algn="l"/>
                <a:tab pos="6483389" algn="l"/>
                <a:tab pos="6864782" algn="l"/>
                <a:tab pos="7246176" algn="l"/>
                <a:tab pos="7627570" algn="l"/>
                <a:tab pos="7762342" algn="l"/>
                <a:tab pos="8150459" algn="l"/>
                <a:tab pos="8538576" algn="l"/>
                <a:tab pos="8926693" algn="l"/>
                <a:tab pos="9153145" algn="l"/>
              </a:tabLst>
            </a:pPr>
            <a:r>
              <a:rPr lang="en-US" sz="1358" dirty="0">
                <a:solidFill>
                  <a:srgbClr val="00294B"/>
                </a:solidFill>
                <a:latin typeface="Calibri" pitchFamily="2"/>
                <a:ea typeface="Noto Sans CJK SC" pitchFamily="2"/>
                <a:cs typeface="Noto Sans CJK SC" pitchFamily="2"/>
              </a:rPr>
              <a:t>includes its own PLL &amp; External ADC clock source</a:t>
            </a:r>
          </a:p>
          <a:p>
            <a:pPr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0" algn="l"/>
                <a:tab pos="381394" algn="l"/>
                <a:tab pos="762787" algn="l"/>
                <a:tab pos="1144181" algn="l"/>
                <a:tab pos="1525575" algn="l"/>
                <a:tab pos="1906969" algn="l"/>
                <a:tab pos="2288363" algn="l"/>
                <a:tab pos="2669756" algn="l"/>
                <a:tab pos="3051150" algn="l"/>
                <a:tab pos="3432543" algn="l"/>
                <a:tab pos="3813938" algn="l"/>
                <a:tab pos="4195025" algn="l"/>
                <a:tab pos="4576420" algn="l"/>
                <a:tab pos="4957814" algn="l"/>
                <a:tab pos="5339207" algn="l"/>
                <a:tab pos="5720601" algn="l"/>
                <a:tab pos="6101995" algn="l"/>
                <a:tab pos="6483389" algn="l"/>
                <a:tab pos="6864782" algn="l"/>
                <a:tab pos="7246176" algn="l"/>
                <a:tab pos="7627570" algn="l"/>
                <a:tab pos="7762342" algn="l"/>
                <a:tab pos="8150459" algn="l"/>
                <a:tab pos="8538576" algn="l"/>
                <a:tab pos="8926693" algn="l"/>
                <a:tab pos="9153145" algn="l"/>
              </a:tabLst>
            </a:pPr>
            <a:r>
              <a:rPr lang="en-US" sz="1358" dirty="0">
                <a:solidFill>
                  <a:srgbClr val="00294B"/>
                </a:solidFill>
                <a:latin typeface="Calibri" pitchFamily="2"/>
                <a:ea typeface="Noto Sans CJK SC" pitchFamily="2"/>
                <a:cs typeface="Noto Sans CJK SC" pitchFamily="2"/>
              </a:rPr>
              <a:t>Mezzanine main features :</a:t>
            </a:r>
          </a:p>
          <a:p>
            <a:pPr marL="0" lvl="1"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 2" pitchFamily="2"/>
              <a:buChar char=""/>
              <a:tabLst>
                <a:tab pos="0" algn="l"/>
                <a:tab pos="381394" algn="l"/>
                <a:tab pos="762787" algn="l"/>
                <a:tab pos="1144181" algn="l"/>
                <a:tab pos="1525575" algn="l"/>
                <a:tab pos="1906969" algn="l"/>
                <a:tab pos="2288363" algn="l"/>
                <a:tab pos="2669756" algn="l"/>
                <a:tab pos="3051150" algn="l"/>
                <a:tab pos="3432543" algn="l"/>
                <a:tab pos="3813938" algn="l"/>
                <a:tab pos="4195025" algn="l"/>
                <a:tab pos="4576420" algn="l"/>
                <a:tab pos="4957814" algn="l"/>
                <a:tab pos="5339207" algn="l"/>
                <a:tab pos="5720601" algn="l"/>
                <a:tab pos="6101995" algn="l"/>
                <a:tab pos="6483389" algn="l"/>
                <a:tab pos="6864782" algn="l"/>
                <a:tab pos="7246176" algn="l"/>
                <a:tab pos="7627570" algn="l"/>
                <a:tab pos="7762342" algn="l"/>
                <a:tab pos="8150459" algn="l"/>
                <a:tab pos="8538576" algn="l"/>
                <a:tab pos="8926693" algn="l"/>
                <a:tab pos="9153145" algn="l"/>
              </a:tabLst>
            </a:pPr>
            <a:r>
              <a:rPr lang="en-US" sz="1358" dirty="0">
                <a:solidFill>
                  <a:srgbClr val="00294B"/>
                </a:solidFill>
                <a:latin typeface="Calibri" pitchFamily="2"/>
                <a:ea typeface="Noto Sans CJK SC" pitchFamily="2"/>
                <a:cs typeface="Noto Sans CJK SC" pitchFamily="2"/>
              </a:rPr>
              <a:t>VITA57.1 (FMC),  ADC 9680, 2 channels 1GSPS 14 bits</a:t>
            </a:r>
          </a:p>
          <a:p>
            <a:pPr marL="0" lvl="1"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 2" pitchFamily="2"/>
              <a:buChar char=""/>
              <a:tabLst>
                <a:tab pos="0" algn="l"/>
                <a:tab pos="381394" algn="l"/>
                <a:tab pos="762787" algn="l"/>
                <a:tab pos="1144181" algn="l"/>
                <a:tab pos="1525575" algn="l"/>
                <a:tab pos="1906969" algn="l"/>
                <a:tab pos="2288363" algn="l"/>
                <a:tab pos="2669756" algn="l"/>
                <a:tab pos="3051150" algn="l"/>
                <a:tab pos="3432543" algn="l"/>
                <a:tab pos="3813938" algn="l"/>
                <a:tab pos="4195025" algn="l"/>
                <a:tab pos="4576420" algn="l"/>
                <a:tab pos="4957814" algn="l"/>
                <a:tab pos="5339207" algn="l"/>
                <a:tab pos="5720601" algn="l"/>
                <a:tab pos="6101995" algn="l"/>
                <a:tab pos="6483389" algn="l"/>
                <a:tab pos="6864782" algn="l"/>
                <a:tab pos="7246176" algn="l"/>
                <a:tab pos="7627570" algn="l"/>
                <a:tab pos="7762342" algn="l"/>
                <a:tab pos="8150459" algn="l"/>
                <a:tab pos="8538576" algn="l"/>
                <a:tab pos="8926693" algn="l"/>
                <a:tab pos="9153145" algn="l"/>
              </a:tabLst>
            </a:pPr>
            <a:r>
              <a:rPr lang="en-US" sz="1358" dirty="0">
                <a:solidFill>
                  <a:srgbClr val="00294B"/>
                </a:solidFill>
                <a:latin typeface="Calibri" pitchFamily="2"/>
                <a:ea typeface="Noto Sans CJK SC" pitchFamily="2"/>
                <a:cs typeface="Noto Sans CJK SC" pitchFamily="2"/>
              </a:rPr>
              <a:t>ADC acquisition JESD204B protocol,</a:t>
            </a:r>
          </a:p>
          <a:p>
            <a:pPr marL="0" lvl="1"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 2" pitchFamily="2"/>
              <a:buChar char=""/>
              <a:tabLst>
                <a:tab pos="0" algn="l"/>
                <a:tab pos="381394" algn="l"/>
                <a:tab pos="762787" algn="l"/>
                <a:tab pos="1144181" algn="l"/>
                <a:tab pos="1525575" algn="l"/>
                <a:tab pos="1906969" algn="l"/>
                <a:tab pos="2288363" algn="l"/>
                <a:tab pos="2669756" algn="l"/>
                <a:tab pos="3051150" algn="l"/>
                <a:tab pos="3432543" algn="l"/>
                <a:tab pos="3813938" algn="l"/>
                <a:tab pos="4195025" algn="l"/>
                <a:tab pos="4576420" algn="l"/>
                <a:tab pos="4957814" algn="l"/>
                <a:tab pos="5339207" algn="l"/>
                <a:tab pos="5720601" algn="l"/>
                <a:tab pos="6101995" algn="l"/>
                <a:tab pos="6483389" algn="l"/>
                <a:tab pos="6864782" algn="l"/>
                <a:tab pos="7246176" algn="l"/>
                <a:tab pos="7627570" algn="l"/>
                <a:tab pos="7762342" algn="l"/>
                <a:tab pos="8150459" algn="l"/>
                <a:tab pos="8538576" algn="l"/>
                <a:tab pos="8926693" algn="l"/>
                <a:tab pos="9153145" algn="l"/>
              </a:tabLst>
            </a:pPr>
            <a:r>
              <a:rPr lang="en-US" sz="1358" dirty="0">
                <a:solidFill>
                  <a:srgbClr val="00294B"/>
                </a:solidFill>
                <a:latin typeface="Calibri" pitchFamily="2"/>
                <a:ea typeface="Noto Sans CJK SC" pitchFamily="2"/>
                <a:cs typeface="Noto Sans CJK SC" pitchFamily="2"/>
              </a:rPr>
              <a:t>2GHz analog bandwidth</a:t>
            </a:r>
          </a:p>
          <a:p>
            <a:pPr marL="0" lvl="1"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 2" pitchFamily="2"/>
              <a:buChar char=""/>
              <a:tabLst>
                <a:tab pos="0" algn="l"/>
                <a:tab pos="381394" algn="l"/>
                <a:tab pos="762787" algn="l"/>
                <a:tab pos="1144181" algn="l"/>
                <a:tab pos="1525575" algn="l"/>
                <a:tab pos="1906969" algn="l"/>
                <a:tab pos="2288363" algn="l"/>
                <a:tab pos="2669756" algn="l"/>
                <a:tab pos="3051150" algn="l"/>
                <a:tab pos="3432543" algn="l"/>
                <a:tab pos="3813938" algn="l"/>
                <a:tab pos="4195025" algn="l"/>
                <a:tab pos="4576420" algn="l"/>
                <a:tab pos="4957814" algn="l"/>
                <a:tab pos="5339207" algn="l"/>
                <a:tab pos="5720601" algn="l"/>
                <a:tab pos="6101995" algn="l"/>
                <a:tab pos="6483389" algn="l"/>
                <a:tab pos="6864782" algn="l"/>
                <a:tab pos="7246176" algn="l"/>
                <a:tab pos="7627570" algn="l"/>
                <a:tab pos="7762342" algn="l"/>
                <a:tab pos="8150459" algn="l"/>
                <a:tab pos="8538576" algn="l"/>
                <a:tab pos="8926693" algn="l"/>
                <a:tab pos="9153145" algn="l"/>
              </a:tabLst>
            </a:pPr>
            <a:r>
              <a:rPr lang="en-US" sz="1358" dirty="0">
                <a:solidFill>
                  <a:srgbClr val="00294B"/>
                </a:solidFill>
                <a:latin typeface="Calibri" pitchFamily="2"/>
                <a:ea typeface="Noto Sans CJK SC" pitchFamily="2"/>
                <a:cs typeface="Noto Sans CJK SC" pitchFamily="2"/>
              </a:rPr>
              <a:t>External trigger in</a:t>
            </a:r>
          </a:p>
          <a:p>
            <a:pPr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0" algn="l"/>
                <a:tab pos="381394" algn="l"/>
                <a:tab pos="762787" algn="l"/>
                <a:tab pos="1144181" algn="l"/>
                <a:tab pos="1525575" algn="l"/>
                <a:tab pos="1906969" algn="l"/>
                <a:tab pos="2288363" algn="l"/>
                <a:tab pos="2669756" algn="l"/>
                <a:tab pos="3051150" algn="l"/>
                <a:tab pos="3432543" algn="l"/>
                <a:tab pos="3813938" algn="l"/>
                <a:tab pos="4195025" algn="l"/>
                <a:tab pos="4576420" algn="l"/>
                <a:tab pos="4957814" algn="l"/>
                <a:tab pos="5339207" algn="l"/>
                <a:tab pos="5720601" algn="l"/>
                <a:tab pos="6101995" algn="l"/>
                <a:tab pos="6483389" algn="l"/>
                <a:tab pos="6864782" algn="l"/>
                <a:tab pos="7246176" algn="l"/>
                <a:tab pos="7627570" algn="l"/>
                <a:tab pos="7762342" algn="l"/>
                <a:tab pos="8150459" algn="l"/>
                <a:tab pos="8538576" algn="l"/>
                <a:tab pos="8926693" algn="l"/>
                <a:tab pos="9153145" algn="l"/>
              </a:tabLst>
            </a:pPr>
            <a:r>
              <a:rPr lang="en-US" sz="1358" dirty="0">
                <a:solidFill>
                  <a:srgbClr val="00294B"/>
                </a:solidFill>
                <a:latin typeface="Calibri" pitchFamily="2"/>
                <a:ea typeface="Noto Sans CJK SC" pitchFamily="2"/>
                <a:cs typeface="Noto Sans CJK SC" pitchFamily="2"/>
              </a:rPr>
              <a:t>Bandwidth 500 MHz  to 1.5GHz</a:t>
            </a:r>
          </a:p>
          <a:p>
            <a:pPr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0" algn="l"/>
                <a:tab pos="381394" algn="l"/>
                <a:tab pos="762787" algn="l"/>
                <a:tab pos="1144181" algn="l"/>
                <a:tab pos="1525575" algn="l"/>
                <a:tab pos="1906969" algn="l"/>
                <a:tab pos="2288363" algn="l"/>
                <a:tab pos="2669756" algn="l"/>
                <a:tab pos="3051150" algn="l"/>
                <a:tab pos="3432543" algn="l"/>
                <a:tab pos="3813938" algn="l"/>
                <a:tab pos="4195025" algn="l"/>
                <a:tab pos="4576420" algn="l"/>
                <a:tab pos="4957814" algn="l"/>
                <a:tab pos="5339207" algn="l"/>
                <a:tab pos="5720601" algn="l"/>
                <a:tab pos="6101995" algn="l"/>
                <a:tab pos="6483389" algn="l"/>
                <a:tab pos="6864782" algn="l"/>
                <a:tab pos="7246176" algn="l"/>
                <a:tab pos="7627570" algn="l"/>
                <a:tab pos="7762342" algn="l"/>
                <a:tab pos="8150459" algn="l"/>
                <a:tab pos="8538576" algn="l"/>
                <a:tab pos="8926693" algn="l"/>
                <a:tab pos="9153145" algn="l"/>
              </a:tabLst>
            </a:pPr>
            <a:r>
              <a:rPr lang="en-US" sz="1358" dirty="0">
                <a:solidFill>
                  <a:srgbClr val="00294B"/>
                </a:solidFill>
                <a:latin typeface="Calibri" pitchFamily="2"/>
                <a:ea typeface="Noto Sans CJK SC" pitchFamily="2"/>
                <a:cs typeface="Noto Sans CJK SC" pitchFamily="2"/>
              </a:rPr>
              <a:t>Synchro &amp; timing by WR</a:t>
            </a:r>
          </a:p>
          <a:p>
            <a:pPr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0" algn="l"/>
                <a:tab pos="381394" algn="l"/>
                <a:tab pos="762787" algn="l"/>
                <a:tab pos="1144181" algn="l"/>
                <a:tab pos="1525575" algn="l"/>
                <a:tab pos="1906969" algn="l"/>
                <a:tab pos="2288363" algn="l"/>
                <a:tab pos="2669756" algn="l"/>
                <a:tab pos="3051150" algn="l"/>
                <a:tab pos="3432543" algn="l"/>
                <a:tab pos="3813938" algn="l"/>
                <a:tab pos="4195025" algn="l"/>
                <a:tab pos="4576420" algn="l"/>
                <a:tab pos="4957814" algn="l"/>
                <a:tab pos="5339207" algn="l"/>
                <a:tab pos="5720601" algn="l"/>
                <a:tab pos="6101995" algn="l"/>
                <a:tab pos="6483389" algn="l"/>
                <a:tab pos="6864782" algn="l"/>
                <a:tab pos="7246176" algn="l"/>
                <a:tab pos="7627570" algn="l"/>
                <a:tab pos="7762342" algn="l"/>
                <a:tab pos="8150459" algn="l"/>
                <a:tab pos="8538576" algn="l"/>
                <a:tab pos="8926693" algn="l"/>
                <a:tab pos="9153145" algn="l"/>
              </a:tabLst>
            </a:pPr>
            <a:r>
              <a:rPr lang="en-US" sz="1358" dirty="0">
                <a:solidFill>
                  <a:srgbClr val="00294B"/>
                </a:solidFill>
                <a:latin typeface="Calibri" pitchFamily="2"/>
                <a:ea typeface="Noto Sans CJK SC" pitchFamily="2"/>
                <a:cs typeface="Noto Sans CJK SC" pitchFamily="2"/>
              </a:rPr>
              <a:t>Data transfer 40G Ethernet (currently 2x 10Gbs)</a:t>
            </a:r>
          </a:p>
          <a:p>
            <a:pPr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0" algn="l"/>
                <a:tab pos="381394" algn="l"/>
                <a:tab pos="762787" algn="l"/>
                <a:tab pos="1144181" algn="l"/>
                <a:tab pos="1525575" algn="l"/>
                <a:tab pos="1906969" algn="l"/>
                <a:tab pos="2288363" algn="l"/>
                <a:tab pos="2669756" algn="l"/>
                <a:tab pos="3051150" algn="l"/>
                <a:tab pos="3432543" algn="l"/>
                <a:tab pos="3813938" algn="l"/>
                <a:tab pos="4195025" algn="l"/>
                <a:tab pos="4576420" algn="l"/>
                <a:tab pos="4957814" algn="l"/>
                <a:tab pos="5339207" algn="l"/>
                <a:tab pos="5720601" algn="l"/>
                <a:tab pos="6101995" algn="l"/>
                <a:tab pos="6483389" algn="l"/>
                <a:tab pos="6864782" algn="l"/>
                <a:tab pos="7246176" algn="l"/>
                <a:tab pos="7627570" algn="l"/>
                <a:tab pos="7762342" algn="l"/>
                <a:tab pos="8150459" algn="l"/>
                <a:tab pos="8538576" algn="l"/>
                <a:tab pos="8926693" algn="l"/>
                <a:tab pos="9153145" algn="l"/>
              </a:tabLst>
            </a:pPr>
            <a:r>
              <a:rPr lang="en-US" sz="1358" dirty="0">
                <a:solidFill>
                  <a:srgbClr val="00294B"/>
                </a:solidFill>
                <a:latin typeface="Calibri" pitchFamily="2"/>
                <a:ea typeface="Noto Sans CJK SC" pitchFamily="2"/>
                <a:cs typeface="Noto Sans CJK SC" pitchFamily="2"/>
              </a:rPr>
              <a:t>Configuration by </a:t>
            </a:r>
            <a:r>
              <a:rPr lang="en-US" sz="1358" dirty="0" err="1">
                <a:solidFill>
                  <a:srgbClr val="00294B"/>
                </a:solidFill>
                <a:latin typeface="Calibri" pitchFamily="2"/>
                <a:ea typeface="Noto Sans CJK SC" pitchFamily="2"/>
                <a:cs typeface="Noto Sans CJK SC" pitchFamily="2"/>
              </a:rPr>
              <a:t>IPBus</a:t>
            </a:r>
            <a:r>
              <a:rPr lang="en-US" sz="1358" dirty="0">
                <a:solidFill>
                  <a:srgbClr val="00294B"/>
                </a:solidFill>
                <a:latin typeface="Calibri" pitchFamily="2"/>
                <a:ea typeface="Noto Sans CJK SC" pitchFamily="2"/>
                <a:cs typeface="Noto Sans CJK SC" pitchFamily="2"/>
              </a:rPr>
              <a:t> 10G</a:t>
            </a:r>
          </a:p>
          <a:p>
            <a:pPr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0" algn="l"/>
                <a:tab pos="381394" algn="l"/>
                <a:tab pos="762787" algn="l"/>
                <a:tab pos="1144181" algn="l"/>
                <a:tab pos="1525575" algn="l"/>
                <a:tab pos="1906969" algn="l"/>
                <a:tab pos="2288363" algn="l"/>
                <a:tab pos="2669756" algn="l"/>
                <a:tab pos="3051150" algn="l"/>
                <a:tab pos="3432543" algn="l"/>
                <a:tab pos="3813938" algn="l"/>
                <a:tab pos="4195025" algn="l"/>
                <a:tab pos="4576420" algn="l"/>
                <a:tab pos="4957814" algn="l"/>
                <a:tab pos="5339207" algn="l"/>
                <a:tab pos="5720601" algn="l"/>
                <a:tab pos="6101995" algn="l"/>
                <a:tab pos="6483389" algn="l"/>
                <a:tab pos="6864782" algn="l"/>
                <a:tab pos="7246176" algn="l"/>
                <a:tab pos="7627570" algn="l"/>
                <a:tab pos="7762342" algn="l"/>
                <a:tab pos="8150459" algn="l"/>
                <a:tab pos="8538576" algn="l"/>
                <a:tab pos="8926693" algn="l"/>
                <a:tab pos="9153145" algn="l"/>
              </a:tabLst>
            </a:pPr>
            <a:r>
              <a:rPr lang="en-US" sz="1358" dirty="0">
                <a:solidFill>
                  <a:srgbClr val="00294B"/>
                </a:solidFill>
                <a:latin typeface="Calibri" pitchFamily="2"/>
                <a:ea typeface="Noto Sans CJK SC" pitchFamily="2"/>
                <a:cs typeface="Noto Sans CJK SC" pitchFamily="2"/>
              </a:rPr>
              <a:t>1.250GSPS capability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1087CBC-57C0-4047-9BFA-59D34AB9C04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894060" y="-101453"/>
            <a:ext cx="1730393" cy="2281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D80BD85-BBD8-D04F-820D-ED50778377E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935299" y="2095520"/>
            <a:ext cx="4118472" cy="213747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orme libre 9">
            <a:extLst>
              <a:ext uri="{FF2B5EF4-FFF2-40B4-BE49-F238E27FC236}">
                <a16:creationId xmlns:a16="http://schemas.microsoft.com/office/drawing/2014/main" id="{7EBFDC15-AE9E-1840-8DE4-D28BE6A2FF1C}"/>
              </a:ext>
            </a:extLst>
          </p:cNvPr>
          <p:cNvSpPr/>
          <p:nvPr/>
        </p:nvSpPr>
        <p:spPr>
          <a:xfrm>
            <a:off x="6035209" y="3468955"/>
            <a:ext cx="2472733" cy="29369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76404" tIns="38202" rIns="76404" bIns="38202" anchor="t" anchorCtr="0" compatLnSpc="1">
            <a:noAutofit/>
          </a:bodyPr>
          <a:lstStyle/>
          <a:p>
            <a:pPr hangingPunct="0">
              <a:lnSpc>
                <a:spcPct val="93000"/>
              </a:lnSpc>
              <a:spcBef>
                <a:spcPts val="181"/>
              </a:spcBef>
              <a:spcAft>
                <a:spcPts val="181"/>
              </a:spcAft>
              <a:tabLst>
                <a:tab pos="0" algn="l"/>
                <a:tab pos="381394" algn="l"/>
                <a:tab pos="762787" algn="l"/>
                <a:tab pos="1144181" algn="l"/>
                <a:tab pos="1525575" algn="l"/>
                <a:tab pos="1906969" algn="l"/>
                <a:tab pos="2288363" algn="l"/>
                <a:tab pos="2669756" algn="l"/>
                <a:tab pos="3051150" algn="l"/>
                <a:tab pos="3432543" algn="l"/>
                <a:tab pos="3813938" algn="l"/>
                <a:tab pos="4195025" algn="l"/>
                <a:tab pos="4576420" algn="l"/>
                <a:tab pos="4957814" algn="l"/>
                <a:tab pos="5339207" algn="l"/>
                <a:tab pos="5720601" algn="l"/>
                <a:tab pos="6101995" algn="l"/>
                <a:tab pos="6483389" algn="l"/>
                <a:tab pos="6864782" algn="l"/>
                <a:tab pos="7246176" algn="l"/>
                <a:tab pos="7627570" algn="l"/>
                <a:tab pos="7762342" algn="l"/>
                <a:tab pos="8150459" algn="l"/>
                <a:tab pos="8538576" algn="l"/>
                <a:tab pos="8926693" algn="l"/>
                <a:tab pos="9153145" algn="l"/>
              </a:tabLst>
            </a:pPr>
            <a:r>
              <a:rPr lang="en-US" sz="1358">
                <a:solidFill>
                  <a:srgbClr val="000000"/>
                </a:solidFill>
                <a:latin typeface="Arial" pitchFamily="2"/>
                <a:ea typeface="Noto Sans CJK SC" pitchFamily="2"/>
                <a:cs typeface="Noto Sans CJK SC" pitchFamily="2"/>
              </a:rPr>
              <a:t>5ns pulse &amp; 10mv dynamic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344A392-640A-164C-8D5C-75942564F30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59866" y="4647050"/>
            <a:ext cx="4730620" cy="1773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D0FB919-E742-1C4F-8A28-6E08EA63A3F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371956" y="4596317"/>
            <a:ext cx="3649047" cy="182452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Forme libre 12">
            <a:extLst>
              <a:ext uri="{FF2B5EF4-FFF2-40B4-BE49-F238E27FC236}">
                <a16:creationId xmlns:a16="http://schemas.microsoft.com/office/drawing/2014/main" id="{6599E7AC-9F6A-524E-BD9A-DFD5F8EC9919}"/>
              </a:ext>
            </a:extLst>
          </p:cNvPr>
          <p:cNvSpPr/>
          <p:nvPr/>
        </p:nvSpPr>
        <p:spPr>
          <a:xfrm>
            <a:off x="2313268" y="4455778"/>
            <a:ext cx="3666773" cy="45842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76404" tIns="38202" rIns="76404" bIns="38202" anchor="t" anchorCtr="0" compatLnSpc="1">
            <a:noAutofit/>
          </a:bodyPr>
          <a:lstStyle/>
          <a:p>
            <a:pPr hangingPunct="0">
              <a:spcBef>
                <a:spcPts val="75"/>
              </a:spcBef>
              <a:spcAft>
                <a:spcPts val="753"/>
              </a:spcAft>
              <a:tabLst>
                <a:tab pos="0" algn="l"/>
                <a:tab pos="381394" algn="l"/>
                <a:tab pos="762787" algn="l"/>
                <a:tab pos="1144181" algn="l"/>
                <a:tab pos="1525575" algn="l"/>
                <a:tab pos="1906969" algn="l"/>
                <a:tab pos="2288363" algn="l"/>
                <a:tab pos="2669756" algn="l"/>
                <a:tab pos="3051150" algn="l"/>
                <a:tab pos="3432543" algn="l"/>
                <a:tab pos="3813938" algn="l"/>
                <a:tab pos="4195025" algn="l"/>
                <a:tab pos="4576420" algn="l"/>
                <a:tab pos="4957814" algn="l"/>
                <a:tab pos="5339207" algn="l"/>
                <a:tab pos="5720601" algn="l"/>
                <a:tab pos="6101995" algn="l"/>
                <a:tab pos="6483389" algn="l"/>
                <a:tab pos="6864782" algn="l"/>
                <a:tab pos="7246176" algn="l"/>
                <a:tab pos="7627570" algn="l"/>
                <a:tab pos="7762342" algn="l"/>
                <a:tab pos="8150459" algn="l"/>
                <a:tab pos="8538576" algn="l"/>
                <a:tab pos="8926693" algn="l"/>
                <a:tab pos="9153145" algn="l"/>
              </a:tabLst>
              <a:defRPr sz="1800"/>
            </a:pPr>
            <a:r>
              <a:rPr lang="en-GB" sz="1358" dirty="0">
                <a:solidFill>
                  <a:srgbClr val="FF0000"/>
                </a:solidFill>
                <a:latin typeface="Arial" pitchFamily="2"/>
                <a:ea typeface="Arial Unicode MS" pitchFamily="2"/>
                <a:cs typeface="Arial Unicode MS" pitchFamily="2"/>
              </a:rPr>
              <a:t>System time resolution  : 2.5 </a:t>
            </a:r>
            <a:r>
              <a:rPr lang="en-GB" sz="1358" dirty="0" err="1">
                <a:solidFill>
                  <a:srgbClr val="FF0000"/>
                </a:solidFill>
                <a:latin typeface="Arial" pitchFamily="2"/>
                <a:ea typeface="Arial Unicode MS" pitchFamily="2"/>
                <a:cs typeface="Arial Unicode MS" pitchFamily="2"/>
              </a:rPr>
              <a:t>ps</a:t>
            </a:r>
            <a:endParaRPr lang="en-GB" sz="1358" dirty="0">
              <a:solidFill>
                <a:srgbClr val="FF0000"/>
              </a:solidFill>
              <a:latin typeface="Arial" pitchFamily="2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90418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63B921-4945-514A-BFDA-805210558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Planned</a:t>
            </a:r>
            <a:r>
              <a:rPr lang="fr-FR" dirty="0"/>
              <a:t> </a:t>
            </a:r>
            <a:r>
              <a:rPr lang="fr-FR" dirty="0" err="1"/>
              <a:t>activities</a:t>
            </a:r>
            <a:r>
              <a:rPr lang="fr-FR" dirty="0"/>
              <a:t> at KEK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year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B387EA-D34D-F944-9EF7-BA24FFA4E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BC12ED-D9A9-124D-82BA-B4490F8BB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ARD24 Report/Applications @ 2025 Joint workshop of FKPPN and FJPPN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909C54-3BCE-E14E-B2DC-1E38CD8B0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16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B0F24DD-1810-524D-8B76-A92F4E879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8074"/>
            <a:ext cx="9144000" cy="325235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6896C9F-2701-A540-B648-800B3BD2F6AA}"/>
              </a:ext>
            </a:extLst>
          </p:cNvPr>
          <p:cNvSpPr txBox="1"/>
          <p:nvPr/>
        </p:nvSpPr>
        <p:spPr>
          <a:xfrm>
            <a:off x="214008" y="3955953"/>
            <a:ext cx="6317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Performance </a:t>
            </a:r>
            <a:r>
              <a:rPr lang="fr-FR" dirty="0" err="1"/>
              <a:t>demonstration</a:t>
            </a:r>
            <a:endParaRPr lang="fr-FR" dirty="0"/>
          </a:p>
          <a:p>
            <a:r>
              <a:rPr lang="fr-FR" dirty="0"/>
              <a:t>Long </a:t>
            </a:r>
            <a:r>
              <a:rPr lang="fr-FR" dirty="0" err="1"/>
              <a:t>term</a:t>
            </a:r>
            <a:r>
              <a:rPr lang="fr-FR" dirty="0"/>
              <a:t> phase </a:t>
            </a:r>
            <a:r>
              <a:rPr lang="fr-FR" dirty="0" err="1"/>
              <a:t>stability</a:t>
            </a:r>
            <a:r>
              <a:rPr lang="fr-FR" dirty="0"/>
              <a:t> in </a:t>
            </a:r>
            <a:r>
              <a:rPr lang="fr-FR" dirty="0" err="1"/>
              <a:t>representative</a:t>
            </a:r>
            <a:r>
              <a:rPr lang="fr-FR" dirty="0"/>
              <a:t> </a:t>
            </a:r>
            <a:r>
              <a:rPr lang="fr-FR" dirty="0" err="1"/>
              <a:t>accelerator</a:t>
            </a:r>
            <a:r>
              <a:rPr lang="fr-FR" dirty="0"/>
              <a:t> conditions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40E1004-D71D-664B-844F-6CDE309F7F1B}"/>
              </a:ext>
            </a:extLst>
          </p:cNvPr>
          <p:cNvSpPr txBox="1"/>
          <p:nvPr/>
        </p:nvSpPr>
        <p:spPr>
          <a:xfrm>
            <a:off x="214007" y="4808939"/>
            <a:ext cx="8806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NB: </a:t>
            </a:r>
            <a:r>
              <a:rPr lang="fr-FR" dirty="0" err="1"/>
              <a:t>extended</a:t>
            </a:r>
            <a:r>
              <a:rPr lang="fr-FR" dirty="0"/>
              <a:t> </a:t>
            </a:r>
            <a:r>
              <a:rPr lang="fr-FR" dirty="0" err="1"/>
              <a:t>interest</a:t>
            </a:r>
            <a:r>
              <a:rPr lang="fr-FR" dirty="0"/>
              <a:t> to use the IDROGEN </a:t>
            </a:r>
            <a:r>
              <a:rPr lang="fr-FR" dirty="0" err="1"/>
              <a:t>board</a:t>
            </a:r>
            <a:r>
              <a:rPr lang="fr-FR" dirty="0"/>
              <a:t> for instance to diagnose </a:t>
            </a:r>
            <a:r>
              <a:rPr lang="fr-FR" dirty="0" err="1"/>
              <a:t>early</a:t>
            </a:r>
            <a:r>
              <a:rPr lang="fr-FR" dirty="0"/>
              <a:t> </a:t>
            </a:r>
            <a:r>
              <a:rPr lang="fr-FR" dirty="0" err="1"/>
              <a:t>beam</a:t>
            </a:r>
            <a:r>
              <a:rPr lang="fr-FR" dirty="0"/>
              <a:t> oscillations and </a:t>
            </a:r>
            <a:r>
              <a:rPr lang="fr-FR" dirty="0" err="1"/>
              <a:t>fasten</a:t>
            </a:r>
            <a:r>
              <a:rPr lang="fr-FR" dirty="0"/>
              <a:t> </a:t>
            </a:r>
            <a:r>
              <a:rPr lang="fr-FR" dirty="0" err="1"/>
              <a:t>aborts</a:t>
            </a:r>
            <a:r>
              <a:rPr lang="fr-FR" dirty="0"/>
              <a:t> </a:t>
            </a:r>
            <a:r>
              <a:rPr lang="fr-FR" dirty="0" err="1"/>
              <a:t>before</a:t>
            </a:r>
            <a:r>
              <a:rPr lang="fr-FR" dirty="0"/>
              <a:t> occurrence of </a:t>
            </a:r>
            <a:r>
              <a:rPr lang="fr-FR" dirty="0" err="1"/>
              <a:t>sudden</a:t>
            </a:r>
            <a:r>
              <a:rPr lang="fr-FR" dirty="0"/>
              <a:t> </a:t>
            </a:r>
            <a:r>
              <a:rPr lang="fr-FR" dirty="0" err="1"/>
              <a:t>beam</a:t>
            </a:r>
            <a:r>
              <a:rPr lang="fr-FR" dirty="0"/>
              <a:t> </a:t>
            </a:r>
            <a:r>
              <a:rPr lang="fr-FR" dirty="0" err="1"/>
              <a:t>losses</a:t>
            </a:r>
            <a:r>
              <a:rPr lang="fr-FR" dirty="0"/>
              <a:t>. </a:t>
            </a:r>
            <a:r>
              <a:rPr lang="fr-FR" dirty="0" err="1"/>
              <a:t>Cf</a:t>
            </a:r>
            <a:r>
              <a:rPr lang="fr-FR" dirty="0"/>
              <a:t> Yun-</a:t>
            </a:r>
            <a:r>
              <a:rPr lang="fr-FR" dirty="0" err="1"/>
              <a:t>Tsung</a:t>
            </a:r>
            <a:r>
              <a:rPr lang="fr-FR" dirty="0"/>
              <a:t> Lai </a:t>
            </a:r>
            <a:r>
              <a:rPr lang="fr-FR" dirty="0" err="1"/>
              <a:t>presentation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490A553-D2D8-6449-963D-09FD6DF7B7F3}"/>
              </a:ext>
            </a:extLst>
          </p:cNvPr>
          <p:cNvSpPr txBox="1"/>
          <p:nvPr/>
        </p:nvSpPr>
        <p:spPr>
          <a:xfrm>
            <a:off x="214007" y="5846543"/>
            <a:ext cx="6689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7030A0"/>
                </a:solidFill>
              </a:rPr>
              <a:t>Several</a:t>
            </a:r>
            <a:r>
              <a:rPr lang="fr-FR" dirty="0">
                <a:solidFill>
                  <a:srgbClr val="7030A0"/>
                </a:solidFill>
              </a:rPr>
              <a:t> publications in </a:t>
            </a:r>
            <a:r>
              <a:rPr lang="fr-FR" dirty="0" err="1">
                <a:solidFill>
                  <a:srgbClr val="7030A0"/>
                </a:solidFill>
              </a:rPr>
              <a:t>preparation</a:t>
            </a:r>
            <a:r>
              <a:rPr lang="fr-FR" dirty="0">
                <a:solidFill>
                  <a:srgbClr val="7030A0"/>
                </a:solidFill>
              </a:rPr>
              <a:t>, </a:t>
            </a:r>
            <a:r>
              <a:rPr lang="fr-FR" dirty="0" err="1">
                <a:solidFill>
                  <a:srgbClr val="7030A0"/>
                </a:solidFill>
              </a:rPr>
              <a:t>triggered</a:t>
            </a:r>
            <a:r>
              <a:rPr lang="fr-FR" dirty="0">
                <a:solidFill>
                  <a:srgbClr val="7030A0"/>
                </a:solidFill>
              </a:rPr>
              <a:t> by the support of FJPPN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1CD3AB-7327-384B-81A3-713835853087}"/>
              </a:ext>
            </a:extLst>
          </p:cNvPr>
          <p:cNvSpPr/>
          <p:nvPr/>
        </p:nvSpPr>
        <p:spPr>
          <a:xfrm>
            <a:off x="3421003" y="2639400"/>
            <a:ext cx="1196502" cy="26585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178.5MHz</a:t>
            </a:r>
          </a:p>
        </p:txBody>
      </p:sp>
    </p:spTree>
    <p:extLst>
      <p:ext uri="{BB962C8B-B14F-4D97-AF65-F5344CB8AC3E}">
        <p14:creationId xmlns:p14="http://schemas.microsoft.com/office/powerpoint/2010/main" val="2519130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864DF6-350F-004C-B452-6E9EED412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Conclusion &amp; prospects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C337AA7-B0FB-CE40-9D5E-DF7AA9BCE9AC}"/>
              </a:ext>
            </a:extLst>
          </p:cNvPr>
          <p:cNvSpPr txBox="1"/>
          <p:nvPr/>
        </p:nvSpPr>
        <p:spPr>
          <a:xfrm>
            <a:off x="329183" y="2046986"/>
            <a:ext cx="337718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Exploits 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IJCLab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know-how developed initially for Astrophysics projects now expanded into 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TimeD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IN2P3 R&amp;T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F2AB5C7-B5D0-914C-BD84-E4C01C6E6714}"/>
              </a:ext>
            </a:extLst>
          </p:cNvPr>
          <p:cNvSpPr txBox="1"/>
          <p:nvPr/>
        </p:nvSpPr>
        <p:spPr>
          <a:xfrm>
            <a:off x="4631634" y="2227901"/>
            <a:ext cx="409066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KEK know-how in accelerator synchronisation and time distribution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273DE52-D353-F74E-88BB-5EE3CA456374}"/>
              </a:ext>
            </a:extLst>
          </p:cNvPr>
          <p:cNvSpPr txBox="1"/>
          <p:nvPr/>
        </p:nvSpPr>
        <p:spPr>
          <a:xfrm>
            <a:off x="329184" y="1207194"/>
            <a:ext cx="842467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SuperKEKB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polarization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upgrade </a:t>
            </a:r>
            <a:r>
              <a:rPr lang="fr-FR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motivates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development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 new synchronisation </a:t>
            </a:r>
            <a:r>
              <a:rPr lang="fr-FR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scheme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for laser and e-</a:t>
            </a:r>
            <a:r>
              <a:rPr lang="fr-FR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beam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9071DA3-D525-394F-96B3-58200DD9385D}"/>
              </a:ext>
            </a:extLst>
          </p:cNvPr>
          <p:cNvSpPr txBox="1"/>
          <p:nvPr/>
        </p:nvSpPr>
        <p:spPr>
          <a:xfrm>
            <a:off x="329183" y="3417024"/>
            <a:ext cx="8424672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i="1" u="sng" dirty="0">
                <a:solidFill>
                  <a:schemeClr val="accent4">
                    <a:lumMod val="75000"/>
                  </a:schemeClr>
                </a:solidFill>
              </a:rPr>
              <a:t>High-potential for a revisited way to synchronise accelerator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arbitrary fibre length can be used (on accelerator scales)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Works already well with commercial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WhiteRabbit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switch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better with IDROGEN master : &lt;0.9ps RMS jitter can be reached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Planned tests at KEK Accelerator Test Facility to make convincing demonstration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FJPPN support for travels to help achieving this experiment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6D1E155-89E0-8E4F-A821-2FA05001519B}"/>
              </a:ext>
            </a:extLst>
          </p:cNvPr>
          <p:cNvSpPr txBox="1"/>
          <p:nvPr/>
        </p:nvSpPr>
        <p:spPr>
          <a:xfrm>
            <a:off x="329183" y="5341059"/>
            <a:ext cx="8424673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i="1" u="sng" dirty="0">
                <a:solidFill>
                  <a:schemeClr val="accent5">
                    <a:lumMod val="75000"/>
                  </a:schemeClr>
                </a:solidFill>
              </a:rPr>
              <a:t>Exchanges funded by FJPPN: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2-3 visits a year at KEK cofounded with EAJADE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Visit of KEK colleagues at Orsay + long term 1 month visit funded by KEK</a:t>
            </a:r>
          </a:p>
        </p:txBody>
      </p:sp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162C28E4-D6DE-9346-815C-16D980BC1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15/05/2025</a:t>
            </a:r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BF8FCB48-ACBB-2541-B3B8-57BFD4257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ARD24 Report/Applications @ 2025 Joint workshop of FKPPN and FJPPN</a:t>
            </a: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C046FFBC-B9D1-2D44-ADCC-A9BB0CE8A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283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A3DE2-7026-0C4D-8105-688675481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7EBA7A-450E-F74C-A551-A38DCC2D3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19B586-83BA-C44E-87CB-F6705FCE7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B0CD32-AFFA-A543-BCB9-0BFB39F24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ARD24 Report/Applications @ 2025 Joint workshop of FKPPN and FJPPN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5DE7F1-229B-EC44-94F0-39A10411E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28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504914-953D-0041-8796-338F97EDC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SuperKEKB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6D50D5-68A2-3443-B29D-6A2BB92F8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64EFEE-D7CD-D346-8A0A-09790280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ARD24 Report/Applications @ 2025 Joint workshop of FKPPN and FJPPN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52C355-E2E3-5142-A2C1-644CB898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19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0FE67F6-0665-FA45-92EB-39D7C93A1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59" y="953312"/>
            <a:ext cx="7341361" cy="536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19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AE4637-6B7D-2B41-A7C1-832AB8027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SuperKEKB</a:t>
            </a:r>
            <a:r>
              <a:rPr lang="fr-FR" dirty="0"/>
              <a:t> </a:t>
            </a:r>
            <a:r>
              <a:rPr lang="fr-FR" dirty="0" err="1"/>
              <a:t>polarization</a:t>
            </a:r>
            <a:r>
              <a:rPr lang="fr-FR" dirty="0"/>
              <a:t> upgrade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0B260E-7A6B-C143-958E-7DBB68856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FE2CA0-3E07-3849-A392-1622125E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ARD24 Report/Applications @ 2025 Joint workshop of FKPPN and FJPPN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DC5D7A-9B53-6C41-80BC-AD95D57B7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2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E982F31-B08A-6143-BDB5-A24A5C20E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822" y="950976"/>
            <a:ext cx="4205358" cy="3986784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18BE5BD4-9BE1-3C45-88C0-1F199BD044D8}"/>
              </a:ext>
            </a:extLst>
          </p:cNvPr>
          <p:cNvGrpSpPr/>
          <p:nvPr/>
        </p:nvGrpSpPr>
        <p:grpSpPr>
          <a:xfrm>
            <a:off x="63364" y="1088136"/>
            <a:ext cx="4296804" cy="3282696"/>
            <a:chOff x="63364" y="1088136"/>
            <a:chExt cx="4296804" cy="3282696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54D824C9-74DD-D446-8799-EE6AC08E7F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7807" y="1207008"/>
              <a:ext cx="4022361" cy="316382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97C83F3-3950-1546-8718-54BAAD9C3B87}"/>
                </a:ext>
              </a:extLst>
            </p:cNvPr>
            <p:cNvSpPr/>
            <p:nvPr/>
          </p:nvSpPr>
          <p:spPr>
            <a:xfrm>
              <a:off x="210312" y="1088136"/>
              <a:ext cx="850392" cy="8778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EBF2A3B-790C-7E4D-87C2-863D3FCB995C}"/>
                </a:ext>
              </a:extLst>
            </p:cNvPr>
            <p:cNvSpPr/>
            <p:nvPr/>
          </p:nvSpPr>
          <p:spPr>
            <a:xfrm>
              <a:off x="63364" y="3530979"/>
              <a:ext cx="565286" cy="419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2498E2A1-D2D9-4B46-B496-D3271B092EB9}"/>
              </a:ext>
            </a:extLst>
          </p:cNvPr>
          <p:cNvSpPr txBox="1"/>
          <p:nvPr/>
        </p:nvSpPr>
        <p:spPr>
          <a:xfrm>
            <a:off x="3474138" y="4570410"/>
            <a:ext cx="51418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Only</a:t>
            </a:r>
            <a:r>
              <a:rPr lang="fr-FR" dirty="0"/>
              <a:t> for </a:t>
            </a:r>
            <a:r>
              <a:rPr lang="fr-FR" dirty="0" err="1"/>
              <a:t>electrons</a:t>
            </a:r>
            <a:endParaRPr lang="fr-FR" dirty="0"/>
          </a:p>
          <a:p>
            <a:r>
              <a:rPr lang="fr-FR" dirty="0" err="1"/>
              <a:t>Beam</a:t>
            </a:r>
            <a:r>
              <a:rPr lang="fr-FR" dirty="0"/>
              <a:t> transport of </a:t>
            </a:r>
            <a:r>
              <a:rPr lang="fr-FR" dirty="0" err="1"/>
              <a:t>polarized</a:t>
            </a:r>
            <a:r>
              <a:rPr lang="fr-FR" dirty="0"/>
              <a:t> </a:t>
            </a:r>
            <a:r>
              <a:rPr lang="fr-FR" dirty="0" err="1"/>
              <a:t>beam</a:t>
            </a:r>
            <a:endParaRPr lang="fr-FR" dirty="0"/>
          </a:p>
          <a:p>
            <a:r>
              <a:rPr lang="fr-FR" dirty="0" err="1">
                <a:solidFill>
                  <a:srgbClr val="C00000"/>
                </a:solidFill>
              </a:rPr>
              <a:t>Top-up</a:t>
            </a:r>
            <a:r>
              <a:rPr lang="fr-FR" dirty="0"/>
              <a:t> injection at nominal </a:t>
            </a:r>
            <a:r>
              <a:rPr lang="fr-FR" dirty="0" err="1"/>
              <a:t>energy</a:t>
            </a:r>
            <a:endParaRPr lang="fr-FR" dirty="0"/>
          </a:p>
          <a:p>
            <a:r>
              <a:rPr lang="fr-FR" dirty="0"/>
              <a:t>Spin </a:t>
            </a:r>
            <a:r>
              <a:rPr lang="fr-FR" dirty="0" err="1"/>
              <a:t>rotators</a:t>
            </a:r>
            <a:r>
              <a:rPr lang="fr-FR" dirty="0"/>
              <a:t> (</a:t>
            </a:r>
            <a:r>
              <a:rPr lang="fr-FR" dirty="0" err="1"/>
              <a:t>combined</a:t>
            </a:r>
            <a:r>
              <a:rPr lang="fr-FR" dirty="0"/>
              <a:t> </a:t>
            </a:r>
            <a:r>
              <a:rPr lang="fr-FR" dirty="0" err="1"/>
              <a:t>function</a:t>
            </a:r>
            <a:r>
              <a:rPr lang="fr-FR" dirty="0"/>
              <a:t> </a:t>
            </a:r>
            <a:r>
              <a:rPr lang="fr-FR" dirty="0" err="1"/>
              <a:t>magnets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BNL)</a:t>
            </a:r>
          </a:p>
          <a:p>
            <a:r>
              <a:rPr lang="fr-FR" dirty="0" err="1"/>
              <a:t>Preservation</a:t>
            </a:r>
            <a:r>
              <a:rPr lang="fr-FR" dirty="0"/>
              <a:t> of </a:t>
            </a:r>
            <a:r>
              <a:rPr lang="fr-FR" dirty="0" err="1"/>
              <a:t>polarization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F440077-2C33-BE42-9476-BC4E4F527C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060" y="4228881"/>
            <a:ext cx="2520332" cy="220912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B557195-3F0B-4C4F-B0EE-B61763BCF6F1}"/>
              </a:ext>
            </a:extLst>
          </p:cNvPr>
          <p:cNvSpPr/>
          <p:nvPr/>
        </p:nvSpPr>
        <p:spPr>
          <a:xfrm rot="16200000">
            <a:off x="-3084401" y="3102293"/>
            <a:ext cx="644580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See Belle II upgrade framework CDR arXiv:2406.19421; 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hlinkClick r:id="rId5"/>
              </a:rPr>
              <a:t>M. Roney talk at ICJHEP 2024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14C542AC-B2CC-7A46-90CD-B26464D93C5B}"/>
              </a:ext>
            </a:extLst>
          </p:cNvPr>
          <p:cNvCxnSpPr/>
          <p:nvPr/>
        </p:nvCxnSpPr>
        <p:spPr>
          <a:xfrm>
            <a:off x="3547872" y="1563624"/>
            <a:ext cx="2267712" cy="914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A3BF5BE1-5434-FC41-A594-20FE6A34AA1F}"/>
              </a:ext>
            </a:extLst>
          </p:cNvPr>
          <p:cNvSpPr txBox="1"/>
          <p:nvPr/>
        </p:nvSpPr>
        <p:spPr>
          <a:xfrm>
            <a:off x="6928906" y="806708"/>
            <a:ext cx="2215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Compton </a:t>
            </a:r>
            <a:r>
              <a:rPr lang="fr-FR" dirty="0" err="1">
                <a:solidFill>
                  <a:srgbClr val="7030A0"/>
                </a:solidFill>
              </a:rPr>
              <a:t>polarimeter</a:t>
            </a:r>
            <a:endParaRPr lang="fr-FR" dirty="0">
              <a:solidFill>
                <a:srgbClr val="7030A0"/>
              </a:solidFill>
            </a:endParaRP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747F5F7F-BF9E-894A-A4AC-1204A4215B03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6423252" y="991374"/>
            <a:ext cx="505654" cy="38424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991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6DAF0C-1FDF-EB4D-83D2-D3F98F96F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Luminosity</a:t>
            </a:r>
            <a:r>
              <a:rPr lang="fr-FR" dirty="0"/>
              <a:t> projection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B3DF39-C609-C243-8544-A02758BAE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10A468-83C3-0640-B828-69BBDD1E9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ARD24 Report/Applications @ 2025 Joint workshop of FKPPN and FJPPN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6E50D7-2C8E-0147-90CA-499152DF0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20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2297B98-42DC-E04A-B098-5DE7BE2EDE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69"/>
          <a:stretch/>
        </p:blipFill>
        <p:spPr>
          <a:xfrm>
            <a:off x="910718" y="1021403"/>
            <a:ext cx="6593324" cy="447611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82356C0-A02F-D242-A5F9-0B7A800A5511}"/>
              </a:ext>
            </a:extLst>
          </p:cNvPr>
          <p:cNvSpPr txBox="1"/>
          <p:nvPr/>
        </p:nvSpPr>
        <p:spPr>
          <a:xfrm>
            <a:off x="349527" y="5497518"/>
            <a:ext cx="8671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Additional</a:t>
            </a:r>
            <a:r>
              <a:rPr lang="fr-FR" dirty="0"/>
              <a:t> </a:t>
            </a:r>
            <a:r>
              <a:rPr lang="fr-FR" dirty="0" err="1"/>
              <a:t>possibility</a:t>
            </a:r>
            <a:r>
              <a:rPr lang="fr-FR" dirty="0"/>
              <a:t> </a:t>
            </a:r>
            <a:r>
              <a:rPr lang="fr-FR" dirty="0" err="1"/>
              <a:t>being</a:t>
            </a:r>
            <a:r>
              <a:rPr lang="fr-FR" dirty="0"/>
              <a:t> </a:t>
            </a:r>
            <a:r>
              <a:rPr lang="fr-FR" dirty="0" err="1"/>
              <a:t>considered</a:t>
            </a:r>
            <a:r>
              <a:rPr lang="fr-FR" dirty="0"/>
              <a:t>: e- </a:t>
            </a:r>
            <a:r>
              <a:rPr lang="fr-FR" dirty="0" err="1"/>
              <a:t>beam</a:t>
            </a:r>
            <a:r>
              <a:rPr lang="fr-FR" dirty="0"/>
              <a:t> </a:t>
            </a:r>
            <a:r>
              <a:rPr lang="fr-FR" dirty="0" err="1"/>
              <a:t>polarization</a:t>
            </a:r>
            <a:r>
              <a:rPr lang="fr-FR" dirty="0"/>
              <a:t> upgrade</a:t>
            </a:r>
          </a:p>
          <a:p>
            <a:r>
              <a:rPr lang="fr-FR" dirty="0"/>
              <a:t>Goal : transparent upgrade for </a:t>
            </a:r>
            <a:r>
              <a:rPr lang="fr-FR" dirty="0" err="1"/>
              <a:t>accelerator</a:t>
            </a:r>
            <a:r>
              <a:rPr lang="fr-FR" dirty="0"/>
              <a:t> --&gt; </a:t>
            </a:r>
            <a:r>
              <a:rPr lang="fr-FR" dirty="0" err="1"/>
              <a:t>negligible</a:t>
            </a:r>
            <a:r>
              <a:rPr lang="fr-FR" dirty="0"/>
              <a:t> </a:t>
            </a:r>
            <a:r>
              <a:rPr lang="fr-FR" dirty="0" err="1"/>
              <a:t>luminosity</a:t>
            </a:r>
            <a:r>
              <a:rPr lang="fr-FR" dirty="0"/>
              <a:t> </a:t>
            </a:r>
            <a:r>
              <a:rPr lang="fr-FR" dirty="0" err="1"/>
              <a:t>loss</a:t>
            </a:r>
            <a:r>
              <a:rPr lang="fr-FR" dirty="0"/>
              <a:t>, </a:t>
            </a:r>
            <a:r>
              <a:rPr lang="fr-FR" dirty="0" err="1"/>
              <a:t>possibility</a:t>
            </a:r>
            <a:r>
              <a:rPr lang="fr-FR" dirty="0"/>
              <a:t> to </a:t>
            </a:r>
            <a:r>
              <a:rPr lang="fr-FR" dirty="0" err="1"/>
              <a:t>operate</a:t>
            </a:r>
            <a:r>
              <a:rPr lang="fr-FR" dirty="0"/>
              <a:t> w/ and w/o </a:t>
            </a:r>
            <a:r>
              <a:rPr lang="fr-FR" dirty="0" err="1"/>
              <a:t>polarization</a:t>
            </a:r>
            <a:endParaRPr lang="fr-FR" dirty="0"/>
          </a:p>
        </p:txBody>
      </p:sp>
      <p:sp>
        <p:nvSpPr>
          <p:cNvPr id="10" name="Flèche vers le bas 9">
            <a:extLst>
              <a:ext uri="{FF2B5EF4-FFF2-40B4-BE49-F238E27FC236}">
                <a16:creationId xmlns:a16="http://schemas.microsoft.com/office/drawing/2014/main" id="{BF09AC77-FE0E-0445-B3D3-9857F7FEA8A4}"/>
              </a:ext>
            </a:extLst>
          </p:cNvPr>
          <p:cNvSpPr/>
          <p:nvPr/>
        </p:nvSpPr>
        <p:spPr>
          <a:xfrm>
            <a:off x="2859932" y="4124528"/>
            <a:ext cx="194553" cy="359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B3E956-F89E-D847-BB14-2A1656F90F51}"/>
              </a:ext>
            </a:extLst>
          </p:cNvPr>
          <p:cNvSpPr txBox="1"/>
          <p:nvPr/>
        </p:nvSpPr>
        <p:spPr>
          <a:xfrm>
            <a:off x="2591947" y="3681816"/>
            <a:ext cx="730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Today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5420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04CECE-D933-D946-B57A-7CB0BDED08C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43102" y="981035"/>
            <a:ext cx="4813747" cy="356959"/>
          </a:xfrm>
        </p:spPr>
        <p:txBody>
          <a:bodyPr wrap="square">
            <a:noAutofit/>
          </a:bodyPr>
          <a:lstStyle/>
          <a:p>
            <a:pPr>
              <a:spcBef>
                <a:spcPts val="75"/>
              </a:spcBef>
              <a:spcAft>
                <a:spcPts val="75"/>
              </a:spcAft>
              <a:tabLst>
                <a:tab pos="0" algn="l"/>
                <a:tab pos="388117" algn="l"/>
                <a:tab pos="776234" algn="l"/>
                <a:tab pos="1164350" algn="l"/>
                <a:tab pos="1552468" algn="l"/>
                <a:tab pos="1940585" algn="l"/>
                <a:tab pos="2328702" algn="l"/>
                <a:tab pos="2716820" algn="l"/>
                <a:tab pos="3104937" algn="l"/>
                <a:tab pos="3493054" algn="l"/>
                <a:tab pos="3881171" algn="l"/>
                <a:tab pos="4269288" algn="l"/>
                <a:tab pos="4657404" algn="l"/>
                <a:tab pos="5045522" algn="l"/>
                <a:tab pos="5433638" algn="l"/>
                <a:tab pos="5821756" algn="l"/>
                <a:tab pos="6209873" algn="l"/>
                <a:tab pos="6597990" algn="l"/>
                <a:tab pos="6986107" algn="l"/>
                <a:tab pos="7374225" algn="l"/>
                <a:tab pos="7762342" algn="l"/>
                <a:tab pos="8150459" algn="l"/>
                <a:tab pos="8538576" algn="l"/>
                <a:tab pos="8926693" algn="l"/>
                <a:tab pos="9153145" algn="l"/>
              </a:tabLst>
            </a:pPr>
            <a:r>
              <a:rPr lang="en-US" sz="2037">
                <a:solidFill>
                  <a:srgbClr val="00294B"/>
                </a:solidFill>
                <a:latin typeface="Calibri Light" pitchFamily="2"/>
              </a:rPr>
              <a:t>IDROGEN board performances</a:t>
            </a:r>
          </a:p>
        </p:txBody>
      </p:sp>
      <p:sp>
        <p:nvSpPr>
          <p:cNvPr id="3" name="Forme libre 2">
            <a:extLst>
              <a:ext uri="{FF2B5EF4-FFF2-40B4-BE49-F238E27FC236}">
                <a16:creationId xmlns:a16="http://schemas.microsoft.com/office/drawing/2014/main" id="{E42D8736-A831-5D4A-8B96-6A05DC99BEFA}"/>
              </a:ext>
            </a:extLst>
          </p:cNvPr>
          <p:cNvSpPr/>
          <p:nvPr/>
        </p:nvSpPr>
        <p:spPr>
          <a:xfrm>
            <a:off x="611230" y="5441185"/>
            <a:ext cx="2903346" cy="15525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tabLst>
                <a:tab pos="0" algn="l"/>
                <a:tab pos="381394" algn="l"/>
                <a:tab pos="762787" algn="l"/>
                <a:tab pos="1144181" algn="l"/>
                <a:tab pos="1525575" algn="l"/>
                <a:tab pos="1906969" algn="l"/>
                <a:tab pos="2288363" algn="l"/>
                <a:tab pos="2669756" algn="l"/>
                <a:tab pos="3051150" algn="l"/>
                <a:tab pos="3432543" algn="l"/>
                <a:tab pos="3813938" algn="l"/>
                <a:tab pos="4195025" algn="l"/>
                <a:tab pos="4576420" algn="l"/>
                <a:tab pos="4957814" algn="l"/>
                <a:tab pos="5339207" algn="l"/>
                <a:tab pos="5720601" algn="l"/>
                <a:tab pos="6101995" algn="l"/>
                <a:tab pos="6483389" algn="l"/>
                <a:tab pos="6864782" algn="l"/>
                <a:tab pos="7246176" algn="l"/>
                <a:tab pos="7627570" algn="l"/>
                <a:tab pos="7762342" algn="l"/>
                <a:tab pos="8150459" algn="l"/>
                <a:tab pos="8538576" algn="l"/>
                <a:tab pos="8926693" algn="l"/>
                <a:tab pos="9153145" algn="l"/>
              </a:tabLst>
            </a:pPr>
            <a:r>
              <a:rPr lang="en-US" sz="1273">
                <a:solidFill>
                  <a:srgbClr val="00294B"/>
                </a:solidFill>
                <a:latin typeface="Calibri" pitchFamily="2"/>
                <a:ea typeface="Noto Sans CJK SC" pitchFamily="2"/>
                <a:cs typeface="Noto Sans CJK SC" pitchFamily="2"/>
              </a:rPr>
              <a:t>Measurements made at LTE (P.-E. Pottie)</a:t>
            </a:r>
          </a:p>
        </p:txBody>
      </p:sp>
      <p:sp>
        <p:nvSpPr>
          <p:cNvPr id="4" name="Forme libre 3">
            <a:extLst>
              <a:ext uri="{FF2B5EF4-FFF2-40B4-BE49-F238E27FC236}">
                <a16:creationId xmlns:a16="http://schemas.microsoft.com/office/drawing/2014/main" id="{56A0665A-87E3-9F40-B116-D14BBDD4E801}"/>
              </a:ext>
            </a:extLst>
          </p:cNvPr>
          <p:cNvSpPr/>
          <p:nvPr/>
        </p:nvSpPr>
        <p:spPr>
          <a:xfrm>
            <a:off x="5348268" y="5135570"/>
            <a:ext cx="3666773" cy="45842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76404" tIns="38202" rIns="76404" bIns="38202" anchor="t" anchorCtr="0" compatLnSpc="1">
            <a:noAutofit/>
          </a:bodyPr>
          <a:lstStyle/>
          <a:p>
            <a:pPr hangingPunct="0">
              <a:spcBef>
                <a:spcPts val="75"/>
              </a:spcBef>
              <a:spcAft>
                <a:spcPts val="753"/>
              </a:spcAft>
              <a:tabLst>
                <a:tab pos="0" algn="l"/>
                <a:tab pos="381394" algn="l"/>
                <a:tab pos="762787" algn="l"/>
                <a:tab pos="1144181" algn="l"/>
                <a:tab pos="1525575" algn="l"/>
                <a:tab pos="1906969" algn="l"/>
                <a:tab pos="2288363" algn="l"/>
                <a:tab pos="2669756" algn="l"/>
                <a:tab pos="3051150" algn="l"/>
                <a:tab pos="3432543" algn="l"/>
                <a:tab pos="3813938" algn="l"/>
                <a:tab pos="4195025" algn="l"/>
                <a:tab pos="4576420" algn="l"/>
                <a:tab pos="4957814" algn="l"/>
                <a:tab pos="5339207" algn="l"/>
                <a:tab pos="5720601" algn="l"/>
                <a:tab pos="6101995" algn="l"/>
                <a:tab pos="6483389" algn="l"/>
                <a:tab pos="6864782" algn="l"/>
                <a:tab pos="7246176" algn="l"/>
                <a:tab pos="7627570" algn="l"/>
                <a:tab pos="7762342" algn="l"/>
                <a:tab pos="8150459" algn="l"/>
                <a:tab pos="8538576" algn="l"/>
                <a:tab pos="8926693" algn="l"/>
                <a:tab pos="9153145" algn="l"/>
              </a:tabLst>
            </a:pPr>
            <a:r>
              <a:rPr lang="en-GB" sz="1358">
                <a:solidFill>
                  <a:srgbClr val="FF0000"/>
                </a:solidFill>
                <a:latin typeface="Arial" pitchFamily="2"/>
                <a:ea typeface="Arial Unicode MS" pitchFamily="2"/>
                <a:cs typeface="Arial Unicode MS" pitchFamily="2"/>
              </a:rPr>
              <a:t>IDROGEN BOARD: 4x better than Switch Low Jitter from Safran/Seven Solution</a:t>
            </a:r>
          </a:p>
        </p:txBody>
      </p:sp>
      <p:sp>
        <p:nvSpPr>
          <p:cNvPr id="5" name="Forme libre 4">
            <a:extLst>
              <a:ext uri="{FF2B5EF4-FFF2-40B4-BE49-F238E27FC236}">
                <a16:creationId xmlns:a16="http://schemas.microsoft.com/office/drawing/2014/main" id="{521138F8-AC13-4246-B403-8B2939206B86}"/>
              </a:ext>
            </a:extLst>
          </p:cNvPr>
          <p:cNvSpPr/>
          <p:nvPr/>
        </p:nvSpPr>
        <p:spPr>
          <a:xfrm>
            <a:off x="458423" y="1618547"/>
            <a:ext cx="2903346" cy="15525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tabLst>
                <a:tab pos="0" algn="l"/>
                <a:tab pos="381394" algn="l"/>
                <a:tab pos="762787" algn="l"/>
                <a:tab pos="1144181" algn="l"/>
                <a:tab pos="1525575" algn="l"/>
                <a:tab pos="1906969" algn="l"/>
                <a:tab pos="2288363" algn="l"/>
                <a:tab pos="2669756" algn="l"/>
                <a:tab pos="3051150" algn="l"/>
                <a:tab pos="3432543" algn="l"/>
                <a:tab pos="3813938" algn="l"/>
                <a:tab pos="4195025" algn="l"/>
                <a:tab pos="4576420" algn="l"/>
                <a:tab pos="4957814" algn="l"/>
                <a:tab pos="5339207" algn="l"/>
                <a:tab pos="5720601" algn="l"/>
                <a:tab pos="6101995" algn="l"/>
                <a:tab pos="6483389" algn="l"/>
                <a:tab pos="6864782" algn="l"/>
                <a:tab pos="7246176" algn="l"/>
                <a:tab pos="7627570" algn="l"/>
                <a:tab pos="7762342" algn="l"/>
                <a:tab pos="8150459" algn="l"/>
                <a:tab pos="8538576" algn="l"/>
                <a:tab pos="8926693" algn="l"/>
                <a:tab pos="9153145" algn="l"/>
              </a:tabLst>
              <a:defRPr b="1"/>
            </a:pPr>
            <a:r>
              <a:rPr lang="en-US" sz="1528" b="1">
                <a:solidFill>
                  <a:srgbClr val="00294B"/>
                </a:solidFill>
                <a:latin typeface="Calibri" pitchFamily="2"/>
                <a:ea typeface="Noto Sans CJK SC" pitchFamily="2"/>
                <a:cs typeface="Noto Sans CJK SC" pitchFamily="2"/>
              </a:rPr>
              <a:t>Phase noise measurement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03B89694-1EE1-9349-BA26-848AB76A54FE}"/>
              </a:ext>
            </a:extLst>
          </p:cNvPr>
          <p:cNvGrpSpPr/>
          <p:nvPr/>
        </p:nvGrpSpPr>
        <p:grpSpPr>
          <a:xfrm>
            <a:off x="5501075" y="1516778"/>
            <a:ext cx="3361769" cy="2090714"/>
            <a:chOff x="6480000" y="777239"/>
            <a:chExt cx="3960000" cy="2462760"/>
          </a:xfrm>
        </p:grpSpPr>
        <p:pic>
          <p:nvPicPr>
            <p:cNvPr id="7" name="">
              <a:extLst>
                <a:ext uri="{FF2B5EF4-FFF2-40B4-BE49-F238E27FC236}">
                  <a16:creationId xmlns:a16="http://schemas.microsoft.com/office/drawing/2014/main" id="{56AE0D7F-8AA0-AB44-AFF4-9B57BEDAE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lum/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480000" y="864359"/>
              <a:ext cx="3960000" cy="2375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FB2DC5AF-06BC-064A-8502-E5EF7B91594A}"/>
                </a:ext>
              </a:extLst>
            </p:cNvPr>
            <p:cNvSpPr/>
            <p:nvPr/>
          </p:nvSpPr>
          <p:spPr>
            <a:xfrm>
              <a:off x="6930000" y="777239"/>
              <a:ext cx="3060000" cy="182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1" compatLnSpc="1">
              <a:noAutofit/>
            </a:bodyPr>
            <a:lstStyle/>
            <a:p>
              <a:pPr algn="ctr">
                <a:lnSpc>
                  <a:spcPct val="93000"/>
                </a:lnSpc>
                <a:spcBef>
                  <a:spcPts val="678"/>
                </a:spcBef>
                <a:spcAft>
                  <a:spcPts val="75"/>
                </a:spcAft>
                <a:tabLst>
                  <a:tab pos="0" algn="l"/>
                  <a:tab pos="381394" algn="l"/>
                  <a:tab pos="762787" algn="l"/>
                  <a:tab pos="1144181" algn="l"/>
                  <a:tab pos="1525575" algn="l"/>
                  <a:tab pos="1906969" algn="l"/>
                  <a:tab pos="2288363" algn="l"/>
                  <a:tab pos="2669756" algn="l"/>
                  <a:tab pos="3051150" algn="l"/>
                  <a:tab pos="3432543" algn="l"/>
                  <a:tab pos="3813938" algn="l"/>
                  <a:tab pos="4195025" algn="l"/>
                  <a:tab pos="4576420" algn="l"/>
                  <a:tab pos="4957814" algn="l"/>
                  <a:tab pos="5339207" algn="l"/>
                  <a:tab pos="5720601" algn="l"/>
                  <a:tab pos="6101995" algn="l"/>
                  <a:tab pos="6483389" algn="l"/>
                  <a:tab pos="6864782" algn="l"/>
                  <a:tab pos="7246176" algn="l"/>
                  <a:tab pos="7627570" algn="l"/>
                  <a:tab pos="7762342" algn="l"/>
                  <a:tab pos="8150459" algn="l"/>
                  <a:tab pos="8538576" algn="l"/>
                  <a:tab pos="8926693" algn="l"/>
                  <a:tab pos="9153145" algn="l"/>
                </a:tabLst>
                <a:defRPr i="1"/>
              </a:pPr>
              <a:r>
                <a:rPr lang="en-US" sz="1273" i="1">
                  <a:solidFill>
                    <a:srgbClr val="00294B"/>
                  </a:solidFill>
                  <a:latin typeface="Calibri" pitchFamily="2"/>
                  <a:ea typeface="Noto Sans CJK SC" pitchFamily="2"/>
                  <a:cs typeface="Noto Sans CJK SC" pitchFamily="2"/>
                </a:rPr>
                <a:t>Phase noise measurement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B047966F-37D9-8445-A412-2C44AC41A6BD}"/>
              </a:ext>
            </a:extLst>
          </p:cNvPr>
          <p:cNvGrpSpPr/>
          <p:nvPr/>
        </p:nvGrpSpPr>
        <p:grpSpPr>
          <a:xfrm>
            <a:off x="305004" y="2317796"/>
            <a:ext cx="4584841" cy="2817773"/>
            <a:chOff x="359280" y="1720800"/>
            <a:chExt cx="5400720" cy="3319200"/>
          </a:xfrm>
        </p:grpSpPr>
        <p:pic>
          <p:nvPicPr>
            <p:cNvPr id="10" name="">
              <a:extLst>
                <a:ext uri="{FF2B5EF4-FFF2-40B4-BE49-F238E27FC236}">
                  <a16:creationId xmlns:a16="http://schemas.microsoft.com/office/drawing/2014/main" id="{3C73E84C-AD66-074E-A2EF-CEAF0240A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359280" y="1800000"/>
              <a:ext cx="5400720" cy="32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Forme libre 10">
              <a:extLst>
                <a:ext uri="{FF2B5EF4-FFF2-40B4-BE49-F238E27FC236}">
                  <a16:creationId xmlns:a16="http://schemas.microsoft.com/office/drawing/2014/main" id="{C35F637A-6769-EA47-83CB-EC53E544EC45}"/>
                </a:ext>
              </a:extLst>
            </p:cNvPr>
            <p:cNvSpPr/>
            <p:nvPr/>
          </p:nvSpPr>
          <p:spPr>
            <a:xfrm>
              <a:off x="720000" y="1720800"/>
              <a:ext cx="4680000" cy="182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1" compatLnSpc="1">
              <a:noAutofit/>
            </a:bodyPr>
            <a:lstStyle/>
            <a:p>
              <a:pPr algn="ctr">
                <a:lnSpc>
                  <a:spcPct val="93000"/>
                </a:lnSpc>
                <a:spcBef>
                  <a:spcPts val="678"/>
                </a:spcBef>
                <a:spcAft>
                  <a:spcPts val="75"/>
                </a:spcAft>
                <a:tabLst>
                  <a:tab pos="0" algn="l"/>
                  <a:tab pos="381394" algn="l"/>
                  <a:tab pos="762787" algn="l"/>
                  <a:tab pos="1144181" algn="l"/>
                  <a:tab pos="1525575" algn="l"/>
                  <a:tab pos="1906969" algn="l"/>
                  <a:tab pos="2288363" algn="l"/>
                  <a:tab pos="2669756" algn="l"/>
                  <a:tab pos="3051150" algn="l"/>
                  <a:tab pos="3432543" algn="l"/>
                  <a:tab pos="3813938" algn="l"/>
                  <a:tab pos="4195025" algn="l"/>
                  <a:tab pos="4576420" algn="l"/>
                  <a:tab pos="4957814" algn="l"/>
                  <a:tab pos="5339207" algn="l"/>
                  <a:tab pos="5720601" algn="l"/>
                  <a:tab pos="6101995" algn="l"/>
                  <a:tab pos="6483389" algn="l"/>
                  <a:tab pos="6864782" algn="l"/>
                  <a:tab pos="7246176" algn="l"/>
                  <a:tab pos="7627570" algn="l"/>
                  <a:tab pos="7762342" algn="l"/>
                  <a:tab pos="8150459" algn="l"/>
                  <a:tab pos="8538576" algn="l"/>
                  <a:tab pos="8926693" algn="l"/>
                  <a:tab pos="9153145" algn="l"/>
                </a:tabLst>
                <a:defRPr i="1"/>
              </a:pPr>
              <a:r>
                <a:rPr lang="en-US" sz="1273" i="1">
                  <a:solidFill>
                    <a:srgbClr val="00294B"/>
                  </a:solidFill>
                  <a:latin typeface="Calibri" pitchFamily="2"/>
                  <a:ea typeface="Noto Sans CJK SC" pitchFamily="2"/>
                  <a:cs typeface="Noto Sans CJK SC" pitchFamily="2"/>
                </a:rPr>
                <a:t>Integrated jitter according to integration window</a:t>
              </a:r>
            </a:p>
          </p:txBody>
        </p:sp>
      </p:grpSp>
      <p:pic>
        <p:nvPicPr>
          <p:cNvPr id="12" name="">
            <a:extLst>
              <a:ext uri="{FF2B5EF4-FFF2-40B4-BE49-F238E27FC236}">
                <a16:creationId xmlns:a16="http://schemas.microsoft.com/office/drawing/2014/main" id="{76804EC8-9BD8-2249-8A98-1EA449859C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27040" y="3760301"/>
            <a:ext cx="2292115" cy="1304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>
            <a:extLst>
              <a:ext uri="{FF2B5EF4-FFF2-40B4-BE49-F238E27FC236}">
                <a16:creationId xmlns:a16="http://schemas.microsoft.com/office/drawing/2014/main" id="{CDD8B664-1CC7-D141-87B9-DEBD90853E85}"/>
              </a:ext>
            </a:extLst>
          </p:cNvPr>
          <p:cNvSpPr/>
          <p:nvPr/>
        </p:nvSpPr>
        <p:spPr>
          <a:xfrm>
            <a:off x="243881" y="1620993"/>
            <a:ext cx="5103776" cy="37884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0" algn="l"/>
                <a:tab pos="381394" algn="l"/>
                <a:tab pos="762787" algn="l"/>
                <a:tab pos="1144181" algn="l"/>
                <a:tab pos="1525575" algn="l"/>
                <a:tab pos="1906969" algn="l"/>
                <a:tab pos="2288363" algn="l"/>
                <a:tab pos="2669756" algn="l"/>
                <a:tab pos="3051150" algn="l"/>
                <a:tab pos="3432543" algn="l"/>
                <a:tab pos="3813938" algn="l"/>
                <a:tab pos="4195025" algn="l"/>
                <a:tab pos="4576420" algn="l"/>
                <a:tab pos="4957814" algn="l"/>
                <a:tab pos="5339207" algn="l"/>
                <a:tab pos="5720601" algn="l"/>
                <a:tab pos="6101995" algn="l"/>
                <a:tab pos="6483389" algn="l"/>
                <a:tab pos="6864782" algn="l"/>
                <a:tab pos="7246176" algn="l"/>
                <a:tab pos="7627570" algn="l"/>
                <a:tab pos="7762342" algn="l"/>
                <a:tab pos="8150459" algn="l"/>
                <a:tab pos="8538576" algn="l"/>
                <a:tab pos="8926693" algn="l"/>
                <a:tab pos="9153145" algn="l"/>
              </a:tabLst>
            </a:pPr>
            <a:r>
              <a:rPr lang="en-US" sz="1358">
                <a:solidFill>
                  <a:srgbClr val="00294B"/>
                </a:solidFill>
                <a:latin typeface="Calibri" pitchFamily="2"/>
                <a:ea typeface="Noto Sans CJK SC" pitchFamily="2"/>
                <a:cs typeface="Noto Sans CJK SC" pitchFamily="2"/>
              </a:rPr>
              <a:t>The motivation of the development of a new mezzanine  instead of an off-the-shelf ADC mezzanine :</a:t>
            </a:r>
          </a:p>
          <a:p>
            <a:pPr marL="0" lvl="1"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 2" pitchFamily="2"/>
              <a:buChar char=""/>
              <a:tabLst>
                <a:tab pos="0" algn="l"/>
                <a:tab pos="381394" algn="l"/>
                <a:tab pos="762787" algn="l"/>
                <a:tab pos="1144181" algn="l"/>
                <a:tab pos="1525575" algn="l"/>
                <a:tab pos="1906969" algn="l"/>
                <a:tab pos="2288363" algn="l"/>
                <a:tab pos="2669756" algn="l"/>
                <a:tab pos="3051150" algn="l"/>
                <a:tab pos="3432543" algn="l"/>
                <a:tab pos="3813938" algn="l"/>
                <a:tab pos="4195025" algn="l"/>
                <a:tab pos="4576420" algn="l"/>
                <a:tab pos="4957814" algn="l"/>
                <a:tab pos="5339207" algn="l"/>
                <a:tab pos="5720601" algn="l"/>
                <a:tab pos="6101995" algn="l"/>
                <a:tab pos="6483389" algn="l"/>
                <a:tab pos="6864782" algn="l"/>
                <a:tab pos="7246176" algn="l"/>
                <a:tab pos="7627570" algn="l"/>
                <a:tab pos="7762342" algn="l"/>
                <a:tab pos="8150459" algn="l"/>
                <a:tab pos="8538576" algn="l"/>
                <a:tab pos="8926693" algn="l"/>
                <a:tab pos="9153145" algn="l"/>
              </a:tabLst>
            </a:pPr>
            <a:r>
              <a:rPr lang="en-US" sz="1358">
                <a:solidFill>
                  <a:srgbClr val="00294B"/>
                </a:solidFill>
                <a:latin typeface="Calibri" pitchFamily="2"/>
                <a:ea typeface="Noto Sans CJK SC" pitchFamily="2"/>
                <a:cs typeface="Noto Sans CJK SC" pitchFamily="2"/>
              </a:rPr>
              <a:t>includes its own PLL;</a:t>
            </a:r>
          </a:p>
          <a:p>
            <a:pPr marL="0" lvl="1"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 2" pitchFamily="2"/>
              <a:buChar char=""/>
              <a:tabLst>
                <a:tab pos="0" algn="l"/>
                <a:tab pos="381394" algn="l"/>
                <a:tab pos="762787" algn="l"/>
                <a:tab pos="1144181" algn="l"/>
                <a:tab pos="1525575" algn="l"/>
                <a:tab pos="1906969" algn="l"/>
                <a:tab pos="2288363" algn="l"/>
                <a:tab pos="2669756" algn="l"/>
                <a:tab pos="3051150" algn="l"/>
                <a:tab pos="3432543" algn="l"/>
                <a:tab pos="3813938" algn="l"/>
                <a:tab pos="4195025" algn="l"/>
                <a:tab pos="4576420" algn="l"/>
                <a:tab pos="4957814" algn="l"/>
                <a:tab pos="5339207" algn="l"/>
                <a:tab pos="5720601" algn="l"/>
                <a:tab pos="6101995" algn="l"/>
                <a:tab pos="6483389" algn="l"/>
                <a:tab pos="6864782" algn="l"/>
                <a:tab pos="7246176" algn="l"/>
                <a:tab pos="7627570" algn="l"/>
                <a:tab pos="7762342" algn="l"/>
                <a:tab pos="8150459" algn="l"/>
                <a:tab pos="8538576" algn="l"/>
                <a:tab pos="8926693" algn="l"/>
                <a:tab pos="9153145" algn="l"/>
              </a:tabLst>
            </a:pPr>
            <a:r>
              <a:rPr lang="en-US" sz="1358">
                <a:solidFill>
                  <a:srgbClr val="00294B"/>
                </a:solidFill>
                <a:latin typeface="Calibri" pitchFamily="2"/>
                <a:ea typeface="Noto Sans CJK SC" pitchFamily="2"/>
                <a:cs typeface="Noto Sans CJK SC" pitchFamily="2"/>
              </a:rPr>
              <a:t>ADC clock source : External clock</a:t>
            </a:r>
          </a:p>
          <a:p>
            <a:pPr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0" algn="l"/>
                <a:tab pos="381394" algn="l"/>
                <a:tab pos="762787" algn="l"/>
                <a:tab pos="1144181" algn="l"/>
                <a:tab pos="1525575" algn="l"/>
                <a:tab pos="1906969" algn="l"/>
                <a:tab pos="2288363" algn="l"/>
                <a:tab pos="2669756" algn="l"/>
                <a:tab pos="3051150" algn="l"/>
                <a:tab pos="3432543" algn="l"/>
                <a:tab pos="3813938" algn="l"/>
                <a:tab pos="4195025" algn="l"/>
                <a:tab pos="4576420" algn="l"/>
                <a:tab pos="4957814" algn="l"/>
                <a:tab pos="5339207" algn="l"/>
                <a:tab pos="5720601" algn="l"/>
                <a:tab pos="6101995" algn="l"/>
                <a:tab pos="6483389" algn="l"/>
                <a:tab pos="6864782" algn="l"/>
                <a:tab pos="7246176" algn="l"/>
                <a:tab pos="7627570" algn="l"/>
                <a:tab pos="7762342" algn="l"/>
                <a:tab pos="8150459" algn="l"/>
                <a:tab pos="8538576" algn="l"/>
                <a:tab pos="8926693" algn="l"/>
                <a:tab pos="9153145" algn="l"/>
              </a:tabLst>
            </a:pPr>
            <a:r>
              <a:rPr lang="en-US" sz="1358">
                <a:solidFill>
                  <a:srgbClr val="00294B"/>
                </a:solidFill>
                <a:latin typeface="Calibri" pitchFamily="2"/>
                <a:ea typeface="Noto Sans CJK SC" pitchFamily="2"/>
                <a:cs typeface="Noto Sans CJK SC" pitchFamily="2"/>
              </a:rPr>
              <a:t>Mezzanine main features :</a:t>
            </a:r>
          </a:p>
          <a:p>
            <a:pPr marL="0" lvl="1"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 2" pitchFamily="2"/>
              <a:buChar char=""/>
              <a:tabLst>
                <a:tab pos="0" algn="l"/>
                <a:tab pos="381394" algn="l"/>
                <a:tab pos="762787" algn="l"/>
                <a:tab pos="1144181" algn="l"/>
                <a:tab pos="1525575" algn="l"/>
                <a:tab pos="1906969" algn="l"/>
                <a:tab pos="2288363" algn="l"/>
                <a:tab pos="2669756" algn="l"/>
                <a:tab pos="3051150" algn="l"/>
                <a:tab pos="3432543" algn="l"/>
                <a:tab pos="3813938" algn="l"/>
                <a:tab pos="4195025" algn="l"/>
                <a:tab pos="4576420" algn="l"/>
                <a:tab pos="4957814" algn="l"/>
                <a:tab pos="5339207" algn="l"/>
                <a:tab pos="5720601" algn="l"/>
                <a:tab pos="6101995" algn="l"/>
                <a:tab pos="6483389" algn="l"/>
                <a:tab pos="6864782" algn="l"/>
                <a:tab pos="7246176" algn="l"/>
                <a:tab pos="7627570" algn="l"/>
                <a:tab pos="7762342" algn="l"/>
                <a:tab pos="8150459" algn="l"/>
                <a:tab pos="8538576" algn="l"/>
                <a:tab pos="8926693" algn="l"/>
                <a:tab pos="9153145" algn="l"/>
              </a:tabLst>
            </a:pPr>
            <a:r>
              <a:rPr lang="en-US" sz="1358">
                <a:solidFill>
                  <a:srgbClr val="00294B"/>
                </a:solidFill>
                <a:latin typeface="Calibri" pitchFamily="2"/>
                <a:ea typeface="Noto Sans CJK SC" pitchFamily="2"/>
                <a:cs typeface="Noto Sans CJK SC" pitchFamily="2"/>
              </a:rPr>
              <a:t>VITA57.1 (FMC),  ADC 9680, 2 channels 1GSPS 14 bits</a:t>
            </a:r>
          </a:p>
          <a:p>
            <a:pPr marL="0" lvl="1"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 2" pitchFamily="2"/>
              <a:buChar char=""/>
              <a:tabLst>
                <a:tab pos="0" algn="l"/>
                <a:tab pos="381394" algn="l"/>
                <a:tab pos="762787" algn="l"/>
                <a:tab pos="1144181" algn="l"/>
                <a:tab pos="1525575" algn="l"/>
                <a:tab pos="1906969" algn="l"/>
                <a:tab pos="2288363" algn="l"/>
                <a:tab pos="2669756" algn="l"/>
                <a:tab pos="3051150" algn="l"/>
                <a:tab pos="3432543" algn="l"/>
                <a:tab pos="3813938" algn="l"/>
                <a:tab pos="4195025" algn="l"/>
                <a:tab pos="4576420" algn="l"/>
                <a:tab pos="4957814" algn="l"/>
                <a:tab pos="5339207" algn="l"/>
                <a:tab pos="5720601" algn="l"/>
                <a:tab pos="6101995" algn="l"/>
                <a:tab pos="6483389" algn="l"/>
                <a:tab pos="6864782" algn="l"/>
                <a:tab pos="7246176" algn="l"/>
                <a:tab pos="7627570" algn="l"/>
                <a:tab pos="7762342" algn="l"/>
                <a:tab pos="8150459" algn="l"/>
                <a:tab pos="8538576" algn="l"/>
                <a:tab pos="8926693" algn="l"/>
                <a:tab pos="9153145" algn="l"/>
              </a:tabLst>
            </a:pPr>
            <a:r>
              <a:rPr lang="en-US" sz="1358">
                <a:solidFill>
                  <a:srgbClr val="00294B"/>
                </a:solidFill>
                <a:latin typeface="Calibri" pitchFamily="2"/>
                <a:ea typeface="Noto Sans CJK SC" pitchFamily="2"/>
                <a:cs typeface="Noto Sans CJK SC" pitchFamily="2"/>
              </a:rPr>
              <a:t>ADC acquisition JESD204B protocol,</a:t>
            </a:r>
          </a:p>
          <a:p>
            <a:pPr marL="0" lvl="1"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 2" pitchFamily="2"/>
              <a:buChar char=""/>
              <a:tabLst>
                <a:tab pos="0" algn="l"/>
                <a:tab pos="381394" algn="l"/>
                <a:tab pos="762787" algn="l"/>
                <a:tab pos="1144181" algn="l"/>
                <a:tab pos="1525575" algn="l"/>
                <a:tab pos="1906969" algn="l"/>
                <a:tab pos="2288363" algn="l"/>
                <a:tab pos="2669756" algn="l"/>
                <a:tab pos="3051150" algn="l"/>
                <a:tab pos="3432543" algn="l"/>
                <a:tab pos="3813938" algn="l"/>
                <a:tab pos="4195025" algn="l"/>
                <a:tab pos="4576420" algn="l"/>
                <a:tab pos="4957814" algn="l"/>
                <a:tab pos="5339207" algn="l"/>
                <a:tab pos="5720601" algn="l"/>
                <a:tab pos="6101995" algn="l"/>
                <a:tab pos="6483389" algn="l"/>
                <a:tab pos="6864782" algn="l"/>
                <a:tab pos="7246176" algn="l"/>
                <a:tab pos="7627570" algn="l"/>
                <a:tab pos="7762342" algn="l"/>
                <a:tab pos="8150459" algn="l"/>
                <a:tab pos="8538576" algn="l"/>
                <a:tab pos="8926693" algn="l"/>
                <a:tab pos="9153145" algn="l"/>
              </a:tabLst>
            </a:pPr>
            <a:r>
              <a:rPr lang="en-US" sz="1358">
                <a:solidFill>
                  <a:srgbClr val="00294B"/>
                </a:solidFill>
                <a:latin typeface="Calibri" pitchFamily="2"/>
                <a:ea typeface="Noto Sans CJK SC" pitchFamily="2"/>
                <a:cs typeface="Noto Sans CJK SC" pitchFamily="2"/>
              </a:rPr>
              <a:t>2GHz analog bandwidth</a:t>
            </a:r>
          </a:p>
          <a:p>
            <a:pPr marL="0" lvl="1"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 2" pitchFamily="2"/>
              <a:buChar char=""/>
              <a:tabLst>
                <a:tab pos="0" algn="l"/>
                <a:tab pos="381394" algn="l"/>
                <a:tab pos="762787" algn="l"/>
                <a:tab pos="1144181" algn="l"/>
                <a:tab pos="1525575" algn="l"/>
                <a:tab pos="1906969" algn="l"/>
                <a:tab pos="2288363" algn="l"/>
                <a:tab pos="2669756" algn="l"/>
                <a:tab pos="3051150" algn="l"/>
                <a:tab pos="3432543" algn="l"/>
                <a:tab pos="3813938" algn="l"/>
                <a:tab pos="4195025" algn="l"/>
                <a:tab pos="4576420" algn="l"/>
                <a:tab pos="4957814" algn="l"/>
                <a:tab pos="5339207" algn="l"/>
                <a:tab pos="5720601" algn="l"/>
                <a:tab pos="6101995" algn="l"/>
                <a:tab pos="6483389" algn="l"/>
                <a:tab pos="6864782" algn="l"/>
                <a:tab pos="7246176" algn="l"/>
                <a:tab pos="7627570" algn="l"/>
                <a:tab pos="7762342" algn="l"/>
                <a:tab pos="8150459" algn="l"/>
                <a:tab pos="8538576" algn="l"/>
                <a:tab pos="8926693" algn="l"/>
                <a:tab pos="9153145" algn="l"/>
              </a:tabLst>
            </a:pPr>
            <a:r>
              <a:rPr lang="en-US" sz="1358">
                <a:solidFill>
                  <a:srgbClr val="00294B"/>
                </a:solidFill>
                <a:latin typeface="Calibri" pitchFamily="2"/>
                <a:ea typeface="Noto Sans CJK SC" pitchFamily="2"/>
                <a:cs typeface="Noto Sans CJK SC" pitchFamily="2"/>
              </a:rPr>
              <a:t>External trigger in</a:t>
            </a:r>
          </a:p>
          <a:p>
            <a:pPr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0" algn="l"/>
                <a:tab pos="381394" algn="l"/>
                <a:tab pos="762787" algn="l"/>
                <a:tab pos="1144181" algn="l"/>
                <a:tab pos="1525575" algn="l"/>
                <a:tab pos="1906969" algn="l"/>
                <a:tab pos="2288363" algn="l"/>
                <a:tab pos="2669756" algn="l"/>
                <a:tab pos="3051150" algn="l"/>
                <a:tab pos="3432543" algn="l"/>
                <a:tab pos="3813938" algn="l"/>
                <a:tab pos="4195025" algn="l"/>
                <a:tab pos="4576420" algn="l"/>
                <a:tab pos="4957814" algn="l"/>
                <a:tab pos="5339207" algn="l"/>
                <a:tab pos="5720601" algn="l"/>
                <a:tab pos="6101995" algn="l"/>
                <a:tab pos="6483389" algn="l"/>
                <a:tab pos="6864782" algn="l"/>
                <a:tab pos="7246176" algn="l"/>
                <a:tab pos="7627570" algn="l"/>
                <a:tab pos="7762342" algn="l"/>
                <a:tab pos="8150459" algn="l"/>
                <a:tab pos="8538576" algn="l"/>
                <a:tab pos="8926693" algn="l"/>
                <a:tab pos="9153145" algn="l"/>
              </a:tabLst>
            </a:pPr>
            <a:r>
              <a:rPr lang="en-US" sz="1358">
                <a:solidFill>
                  <a:srgbClr val="00294B"/>
                </a:solidFill>
                <a:latin typeface="Calibri" pitchFamily="2"/>
                <a:ea typeface="Noto Sans CJK SC" pitchFamily="2"/>
                <a:cs typeface="Noto Sans CJK SC" pitchFamily="2"/>
              </a:rPr>
              <a:t>Bandwidth 500 MHz  to 1.5GHz</a:t>
            </a:r>
          </a:p>
          <a:p>
            <a:pPr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0" algn="l"/>
                <a:tab pos="381394" algn="l"/>
                <a:tab pos="762787" algn="l"/>
                <a:tab pos="1144181" algn="l"/>
                <a:tab pos="1525575" algn="l"/>
                <a:tab pos="1906969" algn="l"/>
                <a:tab pos="2288363" algn="l"/>
                <a:tab pos="2669756" algn="l"/>
                <a:tab pos="3051150" algn="l"/>
                <a:tab pos="3432543" algn="l"/>
                <a:tab pos="3813938" algn="l"/>
                <a:tab pos="4195025" algn="l"/>
                <a:tab pos="4576420" algn="l"/>
                <a:tab pos="4957814" algn="l"/>
                <a:tab pos="5339207" algn="l"/>
                <a:tab pos="5720601" algn="l"/>
                <a:tab pos="6101995" algn="l"/>
                <a:tab pos="6483389" algn="l"/>
                <a:tab pos="6864782" algn="l"/>
                <a:tab pos="7246176" algn="l"/>
                <a:tab pos="7627570" algn="l"/>
                <a:tab pos="7762342" algn="l"/>
                <a:tab pos="8150459" algn="l"/>
                <a:tab pos="8538576" algn="l"/>
                <a:tab pos="8926693" algn="l"/>
                <a:tab pos="9153145" algn="l"/>
              </a:tabLst>
            </a:pPr>
            <a:r>
              <a:rPr lang="en-US" sz="1358">
                <a:solidFill>
                  <a:srgbClr val="00294B"/>
                </a:solidFill>
                <a:latin typeface="Calibri" pitchFamily="2"/>
                <a:ea typeface="Noto Sans CJK SC" pitchFamily="2"/>
                <a:cs typeface="Noto Sans CJK SC" pitchFamily="2"/>
              </a:rPr>
              <a:t>Synchro &amp; timing by WR</a:t>
            </a:r>
          </a:p>
          <a:p>
            <a:pPr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0" algn="l"/>
                <a:tab pos="381394" algn="l"/>
                <a:tab pos="762787" algn="l"/>
                <a:tab pos="1144181" algn="l"/>
                <a:tab pos="1525575" algn="l"/>
                <a:tab pos="1906969" algn="l"/>
                <a:tab pos="2288363" algn="l"/>
                <a:tab pos="2669756" algn="l"/>
                <a:tab pos="3051150" algn="l"/>
                <a:tab pos="3432543" algn="l"/>
                <a:tab pos="3813938" algn="l"/>
                <a:tab pos="4195025" algn="l"/>
                <a:tab pos="4576420" algn="l"/>
                <a:tab pos="4957814" algn="l"/>
                <a:tab pos="5339207" algn="l"/>
                <a:tab pos="5720601" algn="l"/>
                <a:tab pos="6101995" algn="l"/>
                <a:tab pos="6483389" algn="l"/>
                <a:tab pos="6864782" algn="l"/>
                <a:tab pos="7246176" algn="l"/>
                <a:tab pos="7627570" algn="l"/>
                <a:tab pos="7762342" algn="l"/>
                <a:tab pos="8150459" algn="l"/>
                <a:tab pos="8538576" algn="l"/>
                <a:tab pos="8926693" algn="l"/>
                <a:tab pos="9153145" algn="l"/>
              </a:tabLst>
            </a:pPr>
            <a:r>
              <a:rPr lang="en-US" sz="1358">
                <a:solidFill>
                  <a:srgbClr val="00294B"/>
                </a:solidFill>
                <a:latin typeface="Calibri" pitchFamily="2"/>
                <a:ea typeface="Noto Sans CJK SC" pitchFamily="2"/>
                <a:cs typeface="Noto Sans CJK SC" pitchFamily="2"/>
              </a:rPr>
              <a:t>Data transfer 40G Ethernet (currently 2x 10Gbs)</a:t>
            </a:r>
          </a:p>
          <a:p>
            <a:pPr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0" algn="l"/>
                <a:tab pos="381394" algn="l"/>
                <a:tab pos="762787" algn="l"/>
                <a:tab pos="1144181" algn="l"/>
                <a:tab pos="1525575" algn="l"/>
                <a:tab pos="1906969" algn="l"/>
                <a:tab pos="2288363" algn="l"/>
                <a:tab pos="2669756" algn="l"/>
                <a:tab pos="3051150" algn="l"/>
                <a:tab pos="3432543" algn="l"/>
                <a:tab pos="3813938" algn="l"/>
                <a:tab pos="4195025" algn="l"/>
                <a:tab pos="4576420" algn="l"/>
                <a:tab pos="4957814" algn="l"/>
                <a:tab pos="5339207" algn="l"/>
                <a:tab pos="5720601" algn="l"/>
                <a:tab pos="6101995" algn="l"/>
                <a:tab pos="6483389" algn="l"/>
                <a:tab pos="6864782" algn="l"/>
                <a:tab pos="7246176" algn="l"/>
                <a:tab pos="7627570" algn="l"/>
                <a:tab pos="7762342" algn="l"/>
                <a:tab pos="8150459" algn="l"/>
                <a:tab pos="8538576" algn="l"/>
                <a:tab pos="8926693" algn="l"/>
                <a:tab pos="9153145" algn="l"/>
              </a:tabLst>
            </a:pPr>
            <a:r>
              <a:rPr lang="en-US" sz="1358">
                <a:solidFill>
                  <a:srgbClr val="00294B"/>
                </a:solidFill>
                <a:latin typeface="Calibri" pitchFamily="2"/>
                <a:ea typeface="Noto Sans CJK SC" pitchFamily="2"/>
                <a:cs typeface="Noto Sans CJK SC" pitchFamily="2"/>
              </a:rPr>
              <a:t>Configuration by IPBus 10G</a:t>
            </a:r>
          </a:p>
          <a:p>
            <a:pPr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0" algn="l"/>
                <a:tab pos="381394" algn="l"/>
                <a:tab pos="762787" algn="l"/>
                <a:tab pos="1144181" algn="l"/>
                <a:tab pos="1525575" algn="l"/>
                <a:tab pos="1906969" algn="l"/>
                <a:tab pos="2288363" algn="l"/>
                <a:tab pos="2669756" algn="l"/>
                <a:tab pos="3051150" algn="l"/>
                <a:tab pos="3432543" algn="l"/>
                <a:tab pos="3813938" algn="l"/>
                <a:tab pos="4195025" algn="l"/>
                <a:tab pos="4576420" algn="l"/>
                <a:tab pos="4957814" algn="l"/>
                <a:tab pos="5339207" algn="l"/>
                <a:tab pos="5720601" algn="l"/>
                <a:tab pos="6101995" algn="l"/>
                <a:tab pos="6483389" algn="l"/>
                <a:tab pos="6864782" algn="l"/>
                <a:tab pos="7246176" algn="l"/>
                <a:tab pos="7627570" algn="l"/>
                <a:tab pos="7762342" algn="l"/>
                <a:tab pos="8150459" algn="l"/>
                <a:tab pos="8538576" algn="l"/>
                <a:tab pos="8926693" algn="l"/>
                <a:tab pos="9153145" algn="l"/>
              </a:tabLst>
            </a:pPr>
            <a:r>
              <a:rPr lang="en-US" sz="1358">
                <a:solidFill>
                  <a:srgbClr val="00294B"/>
                </a:solidFill>
                <a:latin typeface="Calibri" pitchFamily="2"/>
                <a:ea typeface="Noto Sans CJK SC" pitchFamily="2"/>
                <a:cs typeface="Noto Sans CJK SC" pitchFamily="2"/>
              </a:rPr>
              <a:t>1.250GSPS capability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653DF06D-C34B-7440-B4B3-16EBE21BD7C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047761" y="1345327"/>
            <a:ext cx="1730393" cy="2281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3FC928D9-ED3A-A045-9AA5-084CC12BF6C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42958" y="3456519"/>
            <a:ext cx="4118472" cy="21374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rme libre 4">
            <a:extLst>
              <a:ext uri="{FF2B5EF4-FFF2-40B4-BE49-F238E27FC236}">
                <a16:creationId xmlns:a16="http://schemas.microsoft.com/office/drawing/2014/main" id="{9691EF93-D92C-BE44-B5BC-F2F559C98B2A}"/>
              </a:ext>
            </a:extLst>
          </p:cNvPr>
          <p:cNvSpPr/>
          <p:nvPr/>
        </p:nvSpPr>
        <p:spPr>
          <a:xfrm>
            <a:off x="6142868" y="4829954"/>
            <a:ext cx="2472733" cy="29369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76404" tIns="38202" rIns="76404" bIns="38202" anchor="t" anchorCtr="0" compatLnSpc="1">
            <a:noAutofit/>
          </a:bodyPr>
          <a:lstStyle/>
          <a:p>
            <a:pPr hangingPunct="0">
              <a:lnSpc>
                <a:spcPct val="93000"/>
              </a:lnSpc>
              <a:spcBef>
                <a:spcPts val="181"/>
              </a:spcBef>
              <a:spcAft>
                <a:spcPts val="181"/>
              </a:spcAft>
              <a:tabLst>
                <a:tab pos="0" algn="l"/>
                <a:tab pos="381394" algn="l"/>
                <a:tab pos="762787" algn="l"/>
                <a:tab pos="1144181" algn="l"/>
                <a:tab pos="1525575" algn="l"/>
                <a:tab pos="1906969" algn="l"/>
                <a:tab pos="2288363" algn="l"/>
                <a:tab pos="2669756" algn="l"/>
                <a:tab pos="3051150" algn="l"/>
                <a:tab pos="3432543" algn="l"/>
                <a:tab pos="3813938" algn="l"/>
                <a:tab pos="4195025" algn="l"/>
                <a:tab pos="4576420" algn="l"/>
                <a:tab pos="4957814" algn="l"/>
                <a:tab pos="5339207" algn="l"/>
                <a:tab pos="5720601" algn="l"/>
                <a:tab pos="6101995" algn="l"/>
                <a:tab pos="6483389" algn="l"/>
                <a:tab pos="6864782" algn="l"/>
                <a:tab pos="7246176" algn="l"/>
                <a:tab pos="7627570" algn="l"/>
                <a:tab pos="7762342" algn="l"/>
                <a:tab pos="8150459" algn="l"/>
                <a:tab pos="8538576" algn="l"/>
                <a:tab pos="8926693" algn="l"/>
                <a:tab pos="9153145" algn="l"/>
              </a:tabLst>
            </a:pPr>
            <a:r>
              <a:rPr lang="en-US" sz="1358">
                <a:solidFill>
                  <a:srgbClr val="000000"/>
                </a:solidFill>
                <a:latin typeface="Arial" pitchFamily="2"/>
                <a:ea typeface="Noto Sans CJK SC" pitchFamily="2"/>
                <a:cs typeface="Noto Sans CJK SC" pitchFamily="2"/>
              </a:rPr>
              <a:t>5ns pulse &amp; 10mv dynamic</a:t>
            </a:r>
          </a:p>
        </p:txBody>
      </p:sp>
      <p:sp>
        <p:nvSpPr>
          <p:cNvPr id="6" name="Forme libre 5">
            <a:extLst>
              <a:ext uri="{FF2B5EF4-FFF2-40B4-BE49-F238E27FC236}">
                <a16:creationId xmlns:a16="http://schemas.microsoft.com/office/drawing/2014/main" id="{CBA06576-04E7-CC40-A789-8204346CD39A}"/>
              </a:ext>
            </a:extLst>
          </p:cNvPr>
          <p:cNvSpPr/>
          <p:nvPr/>
        </p:nvSpPr>
        <p:spPr>
          <a:xfrm>
            <a:off x="1944630" y="981035"/>
            <a:ext cx="4814053" cy="3569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77626" tIns="38813" rIns="77626" bIns="38813" anchor="ctr" anchorCtr="0" compatLnSpc="1">
            <a:noAutofit/>
          </a:bodyPr>
          <a:lstStyle/>
          <a:p>
            <a:pPr>
              <a:lnSpc>
                <a:spcPct val="90000"/>
              </a:lnSpc>
              <a:spcBef>
                <a:spcPts val="75"/>
              </a:spcBef>
              <a:spcAft>
                <a:spcPts val="75"/>
              </a:spcAft>
              <a:tabLst>
                <a:tab pos="0" algn="l"/>
                <a:tab pos="388117" algn="l"/>
                <a:tab pos="776234" algn="l"/>
                <a:tab pos="1164350" algn="l"/>
                <a:tab pos="1552468" algn="l"/>
                <a:tab pos="1940585" algn="l"/>
                <a:tab pos="2328702" algn="l"/>
                <a:tab pos="2716820" algn="l"/>
                <a:tab pos="3104937" algn="l"/>
                <a:tab pos="3493054" algn="l"/>
                <a:tab pos="3881171" algn="l"/>
                <a:tab pos="4269288" algn="l"/>
                <a:tab pos="4657404" algn="l"/>
                <a:tab pos="5045522" algn="l"/>
                <a:tab pos="5433638" algn="l"/>
                <a:tab pos="5821756" algn="l"/>
                <a:tab pos="6209873" algn="l"/>
                <a:tab pos="6597990" algn="l"/>
                <a:tab pos="6986107" algn="l"/>
                <a:tab pos="7374225" algn="l"/>
                <a:tab pos="7762342" algn="l"/>
                <a:tab pos="8150459" algn="l"/>
                <a:tab pos="8538576" algn="l"/>
                <a:tab pos="8926693" algn="l"/>
                <a:tab pos="9153145" algn="l"/>
              </a:tabLst>
            </a:pPr>
            <a:r>
              <a:rPr lang="en-US" sz="2037" b="1">
                <a:solidFill>
                  <a:srgbClr val="00294B"/>
                </a:solidFill>
                <a:latin typeface="Calibri Light" pitchFamily="2"/>
                <a:ea typeface="Noto Sans CJK SC" pitchFamily="2"/>
                <a:cs typeface="Noto Sans CJK SC" pitchFamily="2"/>
              </a:rPr>
              <a:t>2 channels 1GSPS 14b ADC FMC board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>
            <a:extLst>
              <a:ext uri="{FF2B5EF4-FFF2-40B4-BE49-F238E27FC236}">
                <a16:creationId xmlns:a16="http://schemas.microsoft.com/office/drawing/2014/main" id="{0D53B828-2587-EE44-9397-6E81C341BB7C}"/>
              </a:ext>
            </a:extLst>
          </p:cNvPr>
          <p:cNvSpPr/>
          <p:nvPr/>
        </p:nvSpPr>
        <p:spPr>
          <a:xfrm>
            <a:off x="458117" y="1925692"/>
            <a:ext cx="4278920" cy="122246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0" algn="l"/>
                <a:tab pos="381394" algn="l"/>
                <a:tab pos="762787" algn="l"/>
                <a:tab pos="1144181" algn="l"/>
                <a:tab pos="1525575" algn="l"/>
                <a:tab pos="1906969" algn="l"/>
                <a:tab pos="2288363" algn="l"/>
                <a:tab pos="2669756" algn="l"/>
                <a:tab pos="3051150" algn="l"/>
                <a:tab pos="3432543" algn="l"/>
                <a:tab pos="3813938" algn="l"/>
                <a:tab pos="4195025" algn="l"/>
                <a:tab pos="4576420" algn="l"/>
                <a:tab pos="4957814" algn="l"/>
                <a:tab pos="5339207" algn="l"/>
                <a:tab pos="5720601" algn="l"/>
                <a:tab pos="6101995" algn="l"/>
                <a:tab pos="6483389" algn="l"/>
                <a:tab pos="6864782" algn="l"/>
                <a:tab pos="7246176" algn="l"/>
                <a:tab pos="7627570" algn="l"/>
                <a:tab pos="7762342" algn="l"/>
                <a:tab pos="8150459" algn="l"/>
                <a:tab pos="8538576" algn="l"/>
                <a:tab pos="8926693" algn="l"/>
                <a:tab pos="9153145" algn="l"/>
              </a:tabLst>
              <a:defRPr sz="1800"/>
            </a:pPr>
            <a:r>
              <a:rPr lang="en-US" sz="1528">
                <a:solidFill>
                  <a:srgbClr val="00294B"/>
                </a:solidFill>
                <a:latin typeface="Calibri" pitchFamily="2"/>
                <a:ea typeface="Noto Sans CJK SC" pitchFamily="2"/>
                <a:cs typeface="Noto Sans CJK SC" pitchFamily="2"/>
              </a:rPr>
              <a:t>2 IDROGEN boards synchronize by WR</a:t>
            </a:r>
          </a:p>
          <a:p>
            <a:pPr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0" algn="l"/>
                <a:tab pos="381394" algn="l"/>
                <a:tab pos="762787" algn="l"/>
                <a:tab pos="1144181" algn="l"/>
                <a:tab pos="1525575" algn="l"/>
                <a:tab pos="1906969" algn="l"/>
                <a:tab pos="2288363" algn="l"/>
                <a:tab pos="2669756" algn="l"/>
                <a:tab pos="3051150" algn="l"/>
                <a:tab pos="3432543" algn="l"/>
                <a:tab pos="3813938" algn="l"/>
                <a:tab pos="4195025" algn="l"/>
                <a:tab pos="4576420" algn="l"/>
                <a:tab pos="4957814" algn="l"/>
                <a:tab pos="5339207" algn="l"/>
                <a:tab pos="5720601" algn="l"/>
                <a:tab pos="6101995" algn="l"/>
                <a:tab pos="6483389" algn="l"/>
                <a:tab pos="6864782" algn="l"/>
                <a:tab pos="7246176" algn="l"/>
                <a:tab pos="7627570" algn="l"/>
                <a:tab pos="7762342" algn="l"/>
                <a:tab pos="8150459" algn="l"/>
                <a:tab pos="8538576" algn="l"/>
                <a:tab pos="8926693" algn="l"/>
                <a:tab pos="9153145" algn="l"/>
              </a:tabLst>
              <a:defRPr sz="1800"/>
            </a:pPr>
            <a:r>
              <a:rPr lang="en-US" sz="1528">
                <a:solidFill>
                  <a:srgbClr val="00294B"/>
                </a:solidFill>
                <a:latin typeface="Calibri" pitchFamily="2"/>
                <a:ea typeface="Noto Sans CJK SC" pitchFamily="2"/>
                <a:cs typeface="Noto Sans CJK SC" pitchFamily="2"/>
              </a:rPr>
              <a:t>Same RF signal (312.5MHz) split on boards</a:t>
            </a:r>
          </a:p>
          <a:p>
            <a:pPr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0" algn="l"/>
                <a:tab pos="381394" algn="l"/>
                <a:tab pos="762787" algn="l"/>
                <a:tab pos="1144181" algn="l"/>
                <a:tab pos="1525575" algn="l"/>
                <a:tab pos="1906969" algn="l"/>
                <a:tab pos="2288363" algn="l"/>
                <a:tab pos="2669756" algn="l"/>
                <a:tab pos="3051150" algn="l"/>
                <a:tab pos="3432543" algn="l"/>
                <a:tab pos="3813938" algn="l"/>
                <a:tab pos="4195025" algn="l"/>
                <a:tab pos="4576420" algn="l"/>
                <a:tab pos="4957814" algn="l"/>
                <a:tab pos="5339207" algn="l"/>
                <a:tab pos="5720601" algn="l"/>
                <a:tab pos="6101995" algn="l"/>
                <a:tab pos="6483389" algn="l"/>
                <a:tab pos="6864782" algn="l"/>
                <a:tab pos="7246176" algn="l"/>
                <a:tab pos="7627570" algn="l"/>
                <a:tab pos="7762342" algn="l"/>
                <a:tab pos="8150459" algn="l"/>
                <a:tab pos="8538576" algn="l"/>
                <a:tab pos="8926693" algn="l"/>
                <a:tab pos="9153145" algn="l"/>
              </a:tabLst>
              <a:defRPr sz="1800"/>
            </a:pPr>
            <a:r>
              <a:rPr lang="en-US" sz="1528">
                <a:solidFill>
                  <a:srgbClr val="00294B"/>
                </a:solidFill>
                <a:latin typeface="Calibri" pitchFamily="2"/>
                <a:ea typeface="Noto Sans CJK SC" pitchFamily="2"/>
                <a:cs typeface="Noto Sans CJK SC" pitchFamily="2"/>
              </a:rPr>
              <a:t>FFT 8K point</a:t>
            </a:r>
          </a:p>
          <a:p>
            <a:pPr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0" algn="l"/>
                <a:tab pos="381394" algn="l"/>
                <a:tab pos="762787" algn="l"/>
                <a:tab pos="1144181" algn="l"/>
                <a:tab pos="1525575" algn="l"/>
                <a:tab pos="1906969" algn="l"/>
                <a:tab pos="2288363" algn="l"/>
                <a:tab pos="2669756" algn="l"/>
                <a:tab pos="3051150" algn="l"/>
                <a:tab pos="3432543" algn="l"/>
                <a:tab pos="3813938" algn="l"/>
                <a:tab pos="4195025" algn="l"/>
                <a:tab pos="4576420" algn="l"/>
                <a:tab pos="4957814" algn="l"/>
                <a:tab pos="5339207" algn="l"/>
                <a:tab pos="5720601" algn="l"/>
                <a:tab pos="6101995" algn="l"/>
                <a:tab pos="6483389" algn="l"/>
                <a:tab pos="6864782" algn="l"/>
                <a:tab pos="7246176" algn="l"/>
                <a:tab pos="7627570" algn="l"/>
                <a:tab pos="7762342" algn="l"/>
                <a:tab pos="8150459" algn="l"/>
                <a:tab pos="8538576" algn="l"/>
                <a:tab pos="8926693" algn="l"/>
                <a:tab pos="9153145" algn="l"/>
              </a:tabLst>
              <a:defRPr sz="1800"/>
            </a:pPr>
            <a:r>
              <a:rPr lang="en-US" sz="1528">
                <a:solidFill>
                  <a:srgbClr val="00294B"/>
                </a:solidFill>
                <a:latin typeface="Calibri" pitchFamily="2"/>
                <a:ea typeface="Noto Sans CJK SC" pitchFamily="2"/>
                <a:cs typeface="Noto Sans CJK SC" pitchFamily="2"/>
              </a:rPr>
              <a:t>Cross correlation</a:t>
            </a:r>
          </a:p>
        </p:txBody>
      </p:sp>
      <p:sp>
        <p:nvSpPr>
          <p:cNvPr id="3" name="Forme libre 2">
            <a:extLst>
              <a:ext uri="{FF2B5EF4-FFF2-40B4-BE49-F238E27FC236}">
                <a16:creationId xmlns:a16="http://schemas.microsoft.com/office/drawing/2014/main" id="{6181BC83-88AD-D34F-B5ED-D31D33661CBB}"/>
              </a:ext>
            </a:extLst>
          </p:cNvPr>
          <p:cNvSpPr/>
          <p:nvPr/>
        </p:nvSpPr>
        <p:spPr>
          <a:xfrm>
            <a:off x="1944630" y="981035"/>
            <a:ext cx="4814053" cy="3569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77626" tIns="38813" rIns="77626" bIns="38813" anchor="ctr" anchorCtr="0" compatLnSpc="1">
            <a:noAutofit/>
          </a:bodyPr>
          <a:lstStyle/>
          <a:p>
            <a:pPr>
              <a:lnSpc>
                <a:spcPct val="90000"/>
              </a:lnSpc>
              <a:spcBef>
                <a:spcPts val="75"/>
              </a:spcBef>
              <a:spcAft>
                <a:spcPts val="75"/>
              </a:spcAft>
              <a:tabLst>
                <a:tab pos="0" algn="l"/>
                <a:tab pos="388117" algn="l"/>
                <a:tab pos="776234" algn="l"/>
                <a:tab pos="1164350" algn="l"/>
                <a:tab pos="1552468" algn="l"/>
                <a:tab pos="1940585" algn="l"/>
                <a:tab pos="2328702" algn="l"/>
                <a:tab pos="2716820" algn="l"/>
                <a:tab pos="3104937" algn="l"/>
                <a:tab pos="3493054" algn="l"/>
                <a:tab pos="3881171" algn="l"/>
                <a:tab pos="4269288" algn="l"/>
                <a:tab pos="4657404" algn="l"/>
                <a:tab pos="5045522" algn="l"/>
                <a:tab pos="5433638" algn="l"/>
                <a:tab pos="5821756" algn="l"/>
                <a:tab pos="6209873" algn="l"/>
                <a:tab pos="6597990" algn="l"/>
                <a:tab pos="6986107" algn="l"/>
                <a:tab pos="7374225" algn="l"/>
                <a:tab pos="7762342" algn="l"/>
                <a:tab pos="8150459" algn="l"/>
                <a:tab pos="8538576" algn="l"/>
                <a:tab pos="8926693" algn="l"/>
                <a:tab pos="9153145" algn="l"/>
              </a:tabLst>
              <a:defRPr sz="1800"/>
            </a:pPr>
            <a:r>
              <a:rPr lang="en-US" sz="2037" b="1">
                <a:solidFill>
                  <a:srgbClr val="00294B"/>
                </a:solidFill>
                <a:latin typeface="Calibri Light" pitchFamily="2"/>
                <a:ea typeface="Noto Sans CJK SC" pitchFamily="2"/>
                <a:cs typeface="Noto Sans CJK SC" pitchFamily="2"/>
              </a:rPr>
              <a:t>FMC ADC_9680: Synchronization</a:t>
            </a:r>
          </a:p>
        </p:txBody>
      </p:sp>
      <p:sp>
        <p:nvSpPr>
          <p:cNvPr id="4" name="Connecteur droit 3">
            <a:extLst>
              <a:ext uri="{FF2B5EF4-FFF2-40B4-BE49-F238E27FC236}">
                <a16:creationId xmlns:a16="http://schemas.microsoft.com/office/drawing/2014/main" id="{A7DB112F-F181-2747-A56A-130B893D106C}"/>
              </a:ext>
            </a:extLst>
          </p:cNvPr>
          <p:cNvSpPr/>
          <p:nvPr/>
        </p:nvSpPr>
        <p:spPr>
          <a:xfrm>
            <a:off x="4585452" y="3324799"/>
            <a:ext cx="4411557" cy="1222"/>
          </a:xfrm>
          <a:prstGeom prst="line">
            <a:avLst/>
          </a:prstGeom>
          <a:noFill/>
          <a:ln w="38160">
            <a:solidFill>
              <a:srgbClr val="4472C4"/>
            </a:solidFill>
            <a:prstDash val="solid"/>
            <a:round/>
            <a:tailEnd type="arrow"/>
          </a:ln>
        </p:spPr>
        <p:txBody>
          <a:bodyPr vert="horz" wrap="square" lIns="76404" tIns="39730" rIns="76404" bIns="39730" anchor="t" anchorCtr="0" compatLnSpc="1">
            <a:noAutofit/>
          </a:bodyPr>
          <a:lstStyle/>
          <a:p>
            <a:pPr hangingPunct="0">
              <a:lnSpc>
                <a:spcPct val="93000"/>
              </a:lnSpc>
              <a:spcBef>
                <a:spcPts val="181"/>
              </a:spcBef>
              <a:spcAft>
                <a:spcPts val="181"/>
              </a:spcAft>
              <a:tabLst>
                <a:tab pos="0" algn="l"/>
                <a:tab pos="388117" algn="l"/>
                <a:tab pos="776234" algn="l"/>
                <a:tab pos="1164350" algn="l"/>
                <a:tab pos="1552468" algn="l"/>
                <a:tab pos="1940585" algn="l"/>
                <a:tab pos="2328702" algn="l"/>
                <a:tab pos="2716820" algn="l"/>
                <a:tab pos="3104937" algn="l"/>
                <a:tab pos="3493054" algn="l"/>
                <a:tab pos="3881171" algn="l"/>
                <a:tab pos="4269288" algn="l"/>
                <a:tab pos="4657404" algn="l"/>
                <a:tab pos="5045522" algn="l"/>
                <a:tab pos="5433638" algn="l"/>
                <a:tab pos="5821756" algn="l"/>
                <a:tab pos="6209873" algn="l"/>
                <a:tab pos="6597990" algn="l"/>
                <a:tab pos="6986107" algn="l"/>
                <a:tab pos="7374225" algn="l"/>
                <a:tab pos="7762342" algn="l"/>
              </a:tabLst>
            </a:pPr>
            <a:endParaRPr lang="en-US" sz="1528">
              <a:solidFill>
                <a:srgbClr val="000000"/>
              </a:solidFill>
              <a:latin typeface="Arial" pitchFamily="2"/>
              <a:ea typeface="Noto Sans CJK SC" pitchFamily="2"/>
              <a:cs typeface="Noto Sans CJK SC" pitchFamily="2"/>
            </a:endParaRPr>
          </a:p>
        </p:txBody>
      </p:sp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DADDE78D-C168-5445-9953-5611CDD5731F}"/>
              </a:ext>
            </a:extLst>
          </p:cNvPr>
          <p:cNvSpPr/>
          <p:nvPr/>
        </p:nvSpPr>
        <p:spPr>
          <a:xfrm flipV="1">
            <a:off x="4585452" y="1709011"/>
            <a:ext cx="917" cy="1619150"/>
          </a:xfrm>
          <a:prstGeom prst="line">
            <a:avLst/>
          </a:prstGeom>
          <a:noFill/>
          <a:ln w="38160">
            <a:solidFill>
              <a:srgbClr val="4472C4"/>
            </a:solidFill>
            <a:prstDash val="solid"/>
            <a:round/>
            <a:tailEnd type="arrow"/>
          </a:ln>
        </p:spPr>
        <p:txBody>
          <a:bodyPr vert="horz" wrap="square" lIns="76404" tIns="39730" rIns="76404" bIns="39730" anchor="t" anchorCtr="0" compatLnSpc="1">
            <a:noAutofit/>
          </a:bodyPr>
          <a:lstStyle/>
          <a:p>
            <a:pPr hangingPunct="0">
              <a:lnSpc>
                <a:spcPct val="93000"/>
              </a:lnSpc>
              <a:spcBef>
                <a:spcPts val="181"/>
              </a:spcBef>
              <a:spcAft>
                <a:spcPts val="181"/>
              </a:spcAft>
              <a:tabLst>
                <a:tab pos="0" algn="l"/>
                <a:tab pos="388117" algn="l"/>
                <a:tab pos="776234" algn="l"/>
                <a:tab pos="1164350" algn="l"/>
                <a:tab pos="1552468" algn="l"/>
                <a:tab pos="1940585" algn="l"/>
                <a:tab pos="2328702" algn="l"/>
                <a:tab pos="2716820" algn="l"/>
                <a:tab pos="3104937" algn="l"/>
                <a:tab pos="3493054" algn="l"/>
                <a:tab pos="3881171" algn="l"/>
                <a:tab pos="4269288" algn="l"/>
                <a:tab pos="4657404" algn="l"/>
                <a:tab pos="5045522" algn="l"/>
                <a:tab pos="5433638" algn="l"/>
                <a:tab pos="5821756" algn="l"/>
                <a:tab pos="6209873" algn="l"/>
                <a:tab pos="6597990" algn="l"/>
                <a:tab pos="6986107" algn="l"/>
                <a:tab pos="7374225" algn="l"/>
                <a:tab pos="7762342" algn="l"/>
              </a:tabLst>
            </a:pPr>
            <a:endParaRPr lang="en-US" sz="1528">
              <a:solidFill>
                <a:srgbClr val="000000"/>
              </a:solidFill>
              <a:latin typeface="Arial" pitchFamily="2"/>
              <a:ea typeface="Noto Sans CJK SC" pitchFamily="2"/>
              <a:cs typeface="Noto Sans CJK SC" pitchFamily="2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6CC0F19-AEE5-5841-91BC-520D51F2B690}"/>
              </a:ext>
            </a:extLst>
          </p:cNvPr>
          <p:cNvSpPr txBox="1"/>
          <p:nvPr/>
        </p:nvSpPr>
        <p:spPr>
          <a:xfrm>
            <a:off x="4278615" y="1764327"/>
            <a:ext cx="312644" cy="417115"/>
          </a:xfrm>
          <a:prstGeom prst="rect">
            <a:avLst/>
          </a:prstGeom>
          <a:noFill/>
          <a:ln>
            <a:noFill/>
          </a:ln>
        </p:spPr>
        <p:txBody>
          <a:bodyPr vert="horz" wrap="square" lIns="76404" tIns="38202" rIns="76404" bIns="38202" anchorCtr="0" compatLnSpc="1">
            <a:spAutoFit/>
          </a:bodyPr>
          <a:lstStyle/>
          <a:p>
            <a:pPr hangingPunct="0">
              <a:lnSpc>
                <a:spcPct val="93000"/>
              </a:lnSpc>
              <a:spcBef>
                <a:spcPts val="181"/>
              </a:spcBef>
              <a:spcAft>
                <a:spcPts val="181"/>
              </a:spcAft>
              <a:tabLst>
                <a:tab pos="0" algn="l"/>
                <a:tab pos="388117" algn="l"/>
                <a:tab pos="776234" algn="l"/>
                <a:tab pos="1164350" algn="l"/>
                <a:tab pos="1552468" algn="l"/>
                <a:tab pos="1940585" algn="l"/>
                <a:tab pos="2328702" algn="l"/>
                <a:tab pos="2716820" algn="l"/>
                <a:tab pos="3104937" algn="l"/>
                <a:tab pos="3493054" algn="l"/>
                <a:tab pos="3881171" algn="l"/>
                <a:tab pos="4269288" algn="l"/>
                <a:tab pos="4657404" algn="l"/>
                <a:tab pos="5045522" algn="l"/>
                <a:tab pos="5433638" algn="l"/>
                <a:tab pos="5821756" algn="l"/>
                <a:tab pos="6209873" algn="l"/>
                <a:tab pos="6597990" algn="l"/>
                <a:tab pos="6986107" algn="l"/>
                <a:tab pos="7374225" algn="l"/>
                <a:tab pos="7762342" algn="l"/>
              </a:tabLst>
              <a:defRPr sz="1400"/>
            </a:pPr>
            <a:r>
              <a:rPr lang="en-US" sz="1188">
                <a:solidFill>
                  <a:srgbClr val="000000"/>
                </a:solidFill>
                <a:latin typeface="Arial" pitchFamily="2"/>
                <a:ea typeface="Noto Sans CJK SC" pitchFamily="2"/>
                <a:cs typeface="Noto Sans CJK SC" pitchFamily="2"/>
              </a:rPr>
              <a:t>ps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FC223D6-F983-4A40-BE45-608719CA7800}"/>
              </a:ext>
            </a:extLst>
          </p:cNvPr>
          <p:cNvSpPr txBox="1"/>
          <p:nvPr/>
        </p:nvSpPr>
        <p:spPr>
          <a:xfrm>
            <a:off x="8703008" y="3301266"/>
            <a:ext cx="228600" cy="247133"/>
          </a:xfrm>
          <a:prstGeom prst="rect">
            <a:avLst/>
          </a:prstGeom>
          <a:noFill/>
          <a:ln>
            <a:noFill/>
          </a:ln>
        </p:spPr>
        <p:txBody>
          <a:bodyPr vert="horz" wrap="square" lIns="76404" tIns="38202" rIns="76404" bIns="38202" anchorCtr="0" compatLnSpc="1">
            <a:spAutoFit/>
          </a:bodyPr>
          <a:lstStyle/>
          <a:p>
            <a:pPr hangingPunct="0">
              <a:lnSpc>
                <a:spcPct val="93000"/>
              </a:lnSpc>
              <a:spcBef>
                <a:spcPts val="181"/>
              </a:spcBef>
              <a:spcAft>
                <a:spcPts val="181"/>
              </a:spcAft>
              <a:tabLst>
                <a:tab pos="0" algn="l"/>
                <a:tab pos="388117" algn="l"/>
                <a:tab pos="776234" algn="l"/>
                <a:tab pos="1164350" algn="l"/>
                <a:tab pos="1552468" algn="l"/>
                <a:tab pos="1940585" algn="l"/>
                <a:tab pos="2328702" algn="l"/>
                <a:tab pos="2716820" algn="l"/>
                <a:tab pos="3104937" algn="l"/>
                <a:tab pos="3493054" algn="l"/>
                <a:tab pos="3881171" algn="l"/>
                <a:tab pos="4269288" algn="l"/>
                <a:tab pos="4657404" algn="l"/>
                <a:tab pos="5045522" algn="l"/>
                <a:tab pos="5433638" algn="l"/>
                <a:tab pos="5821756" algn="l"/>
                <a:tab pos="6209873" algn="l"/>
                <a:tab pos="6597990" algn="l"/>
                <a:tab pos="6986107" algn="l"/>
                <a:tab pos="7374225" algn="l"/>
                <a:tab pos="7762342" algn="l"/>
              </a:tabLst>
              <a:defRPr sz="1400"/>
            </a:pPr>
            <a:r>
              <a:rPr lang="en-US" sz="1188">
                <a:solidFill>
                  <a:srgbClr val="000000"/>
                </a:solidFill>
                <a:latin typeface="Arial" pitchFamily="2"/>
                <a:ea typeface="Noto Sans CJK SC" pitchFamily="2"/>
                <a:cs typeface="Noto Sans CJK SC" pitchFamily="2"/>
              </a:rPr>
              <a:t>s</a:t>
            </a:r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59E1D367-6D33-4E4C-AFE0-B1F7CFEE9EED}"/>
              </a:ext>
            </a:extLst>
          </p:cNvPr>
          <p:cNvSpPr/>
          <p:nvPr/>
        </p:nvSpPr>
        <p:spPr>
          <a:xfrm>
            <a:off x="611230" y="3149070"/>
            <a:ext cx="3666773" cy="45842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76404" tIns="38202" rIns="76404" bIns="38202" anchor="t" anchorCtr="0" compatLnSpc="1">
            <a:noAutofit/>
          </a:bodyPr>
          <a:lstStyle/>
          <a:p>
            <a:pPr hangingPunct="0">
              <a:spcBef>
                <a:spcPts val="75"/>
              </a:spcBef>
              <a:spcAft>
                <a:spcPts val="753"/>
              </a:spcAft>
              <a:tabLst>
                <a:tab pos="0" algn="l"/>
                <a:tab pos="381394" algn="l"/>
                <a:tab pos="762787" algn="l"/>
                <a:tab pos="1144181" algn="l"/>
                <a:tab pos="1525575" algn="l"/>
                <a:tab pos="1906969" algn="l"/>
                <a:tab pos="2288363" algn="l"/>
                <a:tab pos="2669756" algn="l"/>
                <a:tab pos="3051150" algn="l"/>
                <a:tab pos="3432543" algn="l"/>
                <a:tab pos="3813938" algn="l"/>
                <a:tab pos="4195025" algn="l"/>
                <a:tab pos="4576420" algn="l"/>
                <a:tab pos="4957814" algn="l"/>
                <a:tab pos="5339207" algn="l"/>
                <a:tab pos="5720601" algn="l"/>
                <a:tab pos="6101995" algn="l"/>
                <a:tab pos="6483389" algn="l"/>
                <a:tab pos="6864782" algn="l"/>
                <a:tab pos="7246176" algn="l"/>
                <a:tab pos="7627570" algn="l"/>
                <a:tab pos="7762342" algn="l"/>
                <a:tab pos="8150459" algn="l"/>
                <a:tab pos="8538576" algn="l"/>
                <a:tab pos="8926693" algn="l"/>
                <a:tab pos="9153145" algn="l"/>
              </a:tabLst>
              <a:defRPr sz="1800"/>
            </a:pPr>
            <a:r>
              <a:rPr lang="en-GB" sz="1358" dirty="0">
                <a:solidFill>
                  <a:srgbClr val="FF0000"/>
                </a:solidFill>
                <a:latin typeface="Arial" pitchFamily="2"/>
                <a:ea typeface="Arial Unicode MS" pitchFamily="2"/>
                <a:cs typeface="Arial Unicode MS" pitchFamily="2"/>
              </a:rPr>
              <a:t>System time resolution  : 2.2ps</a:t>
            </a:r>
          </a:p>
        </p:txBody>
      </p:sp>
      <p:pic>
        <p:nvPicPr>
          <p:cNvPr id="9" name="">
            <a:extLst>
              <a:ext uri="{FF2B5EF4-FFF2-40B4-BE49-F238E27FC236}">
                <a16:creationId xmlns:a16="http://schemas.microsoft.com/office/drawing/2014/main" id="{BE8F74D1-3783-A441-A7A8-0E5C12EDC66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914" y="1773801"/>
            <a:ext cx="4074769" cy="152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">
            <a:extLst>
              <a:ext uri="{FF2B5EF4-FFF2-40B4-BE49-F238E27FC236}">
                <a16:creationId xmlns:a16="http://schemas.microsoft.com/office/drawing/2014/main" id="{4CE66BC8-FD29-7344-B245-DCBF416FE68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3514586"/>
            <a:ext cx="4730620" cy="1773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">
            <a:extLst>
              <a:ext uri="{FF2B5EF4-FFF2-40B4-BE49-F238E27FC236}">
                <a16:creationId xmlns:a16="http://schemas.microsoft.com/office/drawing/2014/main" id="{64C6C421-975A-4A4D-A6D0-D1331CAC623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012090" y="3463853"/>
            <a:ext cx="3649047" cy="182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>
            <a:extLst>
              <a:ext uri="{FF2B5EF4-FFF2-40B4-BE49-F238E27FC236}">
                <a16:creationId xmlns:a16="http://schemas.microsoft.com/office/drawing/2014/main" id="{64A60A0D-9B9B-2741-8F1C-8CD7AE61159C}"/>
              </a:ext>
            </a:extLst>
          </p:cNvPr>
          <p:cNvSpPr/>
          <p:nvPr/>
        </p:nvSpPr>
        <p:spPr>
          <a:xfrm>
            <a:off x="611841" y="2385337"/>
            <a:ext cx="4125196" cy="320743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0" algn="l"/>
                <a:tab pos="381394" algn="l"/>
                <a:tab pos="762787" algn="l"/>
                <a:tab pos="1144181" algn="l"/>
                <a:tab pos="1525575" algn="l"/>
                <a:tab pos="1906969" algn="l"/>
                <a:tab pos="2288363" algn="l"/>
                <a:tab pos="2669756" algn="l"/>
                <a:tab pos="3051150" algn="l"/>
                <a:tab pos="3432543" algn="l"/>
                <a:tab pos="3813938" algn="l"/>
                <a:tab pos="4195025" algn="l"/>
                <a:tab pos="4576420" algn="l"/>
                <a:tab pos="4957814" algn="l"/>
                <a:tab pos="5339207" algn="l"/>
                <a:tab pos="5720601" algn="l"/>
                <a:tab pos="6101995" algn="l"/>
                <a:tab pos="6483389" algn="l"/>
                <a:tab pos="6864782" algn="l"/>
                <a:tab pos="7246176" algn="l"/>
                <a:tab pos="7627570" algn="l"/>
                <a:tab pos="7762342" algn="l"/>
                <a:tab pos="8150459" algn="l"/>
                <a:tab pos="8538576" algn="l"/>
                <a:tab pos="8926693" algn="l"/>
                <a:tab pos="9153145" algn="l"/>
              </a:tabLst>
            </a:pPr>
            <a:r>
              <a:rPr lang="en-US" sz="1358">
                <a:solidFill>
                  <a:srgbClr val="00294B"/>
                </a:solidFill>
                <a:latin typeface="Calibri" pitchFamily="2"/>
                <a:ea typeface="Noto Sans CJK SC" pitchFamily="2"/>
                <a:cs typeface="Noto Sans CJK SC" pitchFamily="2"/>
              </a:rPr>
              <a:t>The motivation to develop the FMC-ADS42JB69</a:t>
            </a:r>
          </a:p>
          <a:p>
            <a:pPr marL="0" lvl="1"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 2" pitchFamily="2"/>
              <a:buChar char=""/>
              <a:tabLst>
                <a:tab pos="0" algn="l"/>
                <a:tab pos="381394" algn="l"/>
                <a:tab pos="762787" algn="l"/>
                <a:tab pos="1144181" algn="l"/>
                <a:tab pos="1525575" algn="l"/>
                <a:tab pos="1906969" algn="l"/>
                <a:tab pos="2288363" algn="l"/>
                <a:tab pos="2669756" algn="l"/>
                <a:tab pos="3051150" algn="l"/>
                <a:tab pos="3432543" algn="l"/>
                <a:tab pos="3813938" algn="l"/>
                <a:tab pos="4195025" algn="l"/>
                <a:tab pos="4576420" algn="l"/>
                <a:tab pos="4957814" algn="l"/>
                <a:tab pos="5339207" algn="l"/>
                <a:tab pos="5720601" algn="l"/>
                <a:tab pos="6101995" algn="l"/>
                <a:tab pos="6483389" algn="l"/>
                <a:tab pos="6864782" algn="l"/>
                <a:tab pos="7246176" algn="l"/>
                <a:tab pos="7627570" algn="l"/>
                <a:tab pos="7762342" algn="l"/>
                <a:tab pos="8150459" algn="l"/>
                <a:tab pos="8538576" algn="l"/>
                <a:tab pos="8926693" algn="l"/>
                <a:tab pos="9153145" algn="l"/>
              </a:tabLst>
            </a:pPr>
            <a:r>
              <a:rPr lang="en-US" sz="1358">
                <a:solidFill>
                  <a:srgbClr val="00294B"/>
                </a:solidFill>
                <a:latin typeface="Calibri" pitchFamily="2"/>
                <a:ea typeface="Noto Sans CJK SC" pitchFamily="2"/>
                <a:cs typeface="Noto Sans CJK SC" pitchFamily="2"/>
              </a:rPr>
              <a:t>ADC Clock directly from IDROGEN FMC connector</a:t>
            </a:r>
          </a:p>
          <a:p>
            <a:pPr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0" algn="l"/>
                <a:tab pos="381394" algn="l"/>
                <a:tab pos="762787" algn="l"/>
                <a:tab pos="1144181" algn="l"/>
                <a:tab pos="1525575" algn="l"/>
                <a:tab pos="1906969" algn="l"/>
                <a:tab pos="2288363" algn="l"/>
                <a:tab pos="2669756" algn="l"/>
                <a:tab pos="3051150" algn="l"/>
                <a:tab pos="3432543" algn="l"/>
                <a:tab pos="3813938" algn="l"/>
                <a:tab pos="4195025" algn="l"/>
                <a:tab pos="4576420" algn="l"/>
                <a:tab pos="4957814" algn="l"/>
                <a:tab pos="5339207" algn="l"/>
                <a:tab pos="5720601" algn="l"/>
                <a:tab pos="6101995" algn="l"/>
                <a:tab pos="6483389" algn="l"/>
                <a:tab pos="6864782" algn="l"/>
                <a:tab pos="7246176" algn="l"/>
                <a:tab pos="7627570" algn="l"/>
                <a:tab pos="7762342" algn="l"/>
                <a:tab pos="8150459" algn="l"/>
                <a:tab pos="8538576" algn="l"/>
                <a:tab pos="8926693" algn="l"/>
                <a:tab pos="9153145" algn="l"/>
              </a:tabLst>
            </a:pPr>
            <a:r>
              <a:rPr lang="en-US" sz="1358">
                <a:solidFill>
                  <a:srgbClr val="00294B"/>
                </a:solidFill>
                <a:latin typeface="Calibri" pitchFamily="2"/>
                <a:ea typeface="Noto Sans CJK SC" pitchFamily="2"/>
                <a:cs typeface="Noto Sans CJK SC" pitchFamily="2"/>
              </a:rPr>
              <a:t>4 channels 250MSPS 16bits</a:t>
            </a:r>
          </a:p>
          <a:p>
            <a:pPr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0" algn="l"/>
                <a:tab pos="381394" algn="l"/>
                <a:tab pos="762787" algn="l"/>
                <a:tab pos="1144181" algn="l"/>
                <a:tab pos="1525575" algn="l"/>
                <a:tab pos="1906969" algn="l"/>
                <a:tab pos="2288363" algn="l"/>
                <a:tab pos="2669756" algn="l"/>
                <a:tab pos="3051150" algn="l"/>
                <a:tab pos="3432543" algn="l"/>
                <a:tab pos="3813938" algn="l"/>
                <a:tab pos="4195025" algn="l"/>
                <a:tab pos="4576420" algn="l"/>
                <a:tab pos="4957814" algn="l"/>
                <a:tab pos="5339207" algn="l"/>
                <a:tab pos="5720601" algn="l"/>
                <a:tab pos="6101995" algn="l"/>
                <a:tab pos="6483389" algn="l"/>
                <a:tab pos="6864782" algn="l"/>
                <a:tab pos="7246176" algn="l"/>
                <a:tab pos="7627570" algn="l"/>
                <a:tab pos="7762342" algn="l"/>
                <a:tab pos="8150459" algn="l"/>
                <a:tab pos="8538576" algn="l"/>
                <a:tab pos="8926693" algn="l"/>
                <a:tab pos="9153145" algn="l"/>
              </a:tabLst>
            </a:pPr>
            <a:r>
              <a:rPr lang="en-US" sz="1358">
                <a:solidFill>
                  <a:srgbClr val="00294B"/>
                </a:solidFill>
                <a:latin typeface="Calibri" pitchFamily="2"/>
                <a:ea typeface="Noto Sans CJK SC" pitchFamily="2"/>
                <a:cs typeface="Noto Sans CJK SC" pitchFamily="2"/>
              </a:rPr>
              <a:t>One external trigger</a:t>
            </a:r>
          </a:p>
          <a:p>
            <a:pPr marL="0" lvl="1"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 2" pitchFamily="2"/>
              <a:buChar char=""/>
              <a:tabLst>
                <a:tab pos="0" algn="l"/>
                <a:tab pos="381394" algn="l"/>
                <a:tab pos="762787" algn="l"/>
                <a:tab pos="1144181" algn="l"/>
                <a:tab pos="1525575" algn="l"/>
                <a:tab pos="1906969" algn="l"/>
                <a:tab pos="2288363" algn="l"/>
                <a:tab pos="2669756" algn="l"/>
                <a:tab pos="3051150" algn="l"/>
                <a:tab pos="3432543" algn="l"/>
                <a:tab pos="3813938" algn="l"/>
                <a:tab pos="4195025" algn="l"/>
                <a:tab pos="4576420" algn="l"/>
                <a:tab pos="4957814" algn="l"/>
                <a:tab pos="5339207" algn="l"/>
                <a:tab pos="5720601" algn="l"/>
                <a:tab pos="6101995" algn="l"/>
                <a:tab pos="6483389" algn="l"/>
                <a:tab pos="6864782" algn="l"/>
                <a:tab pos="7246176" algn="l"/>
                <a:tab pos="7627570" algn="l"/>
                <a:tab pos="7762342" algn="l"/>
                <a:tab pos="8150459" algn="l"/>
                <a:tab pos="8538576" algn="l"/>
                <a:tab pos="8926693" algn="l"/>
                <a:tab pos="9153145" algn="l"/>
              </a:tabLst>
            </a:pPr>
            <a:r>
              <a:rPr lang="en-US" sz="1358">
                <a:solidFill>
                  <a:srgbClr val="00294B"/>
                </a:solidFill>
                <a:latin typeface="Calibri" pitchFamily="2"/>
                <a:ea typeface="Noto Sans CJK SC" pitchFamily="2"/>
                <a:cs typeface="Noto Sans CJK SC" pitchFamily="2"/>
              </a:rPr>
              <a:t>Interface JESD204B</a:t>
            </a:r>
          </a:p>
          <a:p>
            <a:pPr marL="0" lvl="1"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 2" pitchFamily="2"/>
              <a:buChar char=""/>
              <a:tabLst>
                <a:tab pos="0" algn="l"/>
                <a:tab pos="381394" algn="l"/>
                <a:tab pos="762787" algn="l"/>
                <a:tab pos="1144181" algn="l"/>
                <a:tab pos="1525575" algn="l"/>
                <a:tab pos="1906969" algn="l"/>
                <a:tab pos="2288363" algn="l"/>
                <a:tab pos="2669756" algn="l"/>
                <a:tab pos="3051150" algn="l"/>
                <a:tab pos="3432543" algn="l"/>
                <a:tab pos="3813938" algn="l"/>
                <a:tab pos="4195025" algn="l"/>
                <a:tab pos="4576420" algn="l"/>
                <a:tab pos="4957814" algn="l"/>
                <a:tab pos="5339207" algn="l"/>
                <a:tab pos="5720601" algn="l"/>
                <a:tab pos="6101995" algn="l"/>
                <a:tab pos="6483389" algn="l"/>
                <a:tab pos="6864782" algn="l"/>
                <a:tab pos="7246176" algn="l"/>
                <a:tab pos="7627570" algn="l"/>
                <a:tab pos="7762342" algn="l"/>
                <a:tab pos="8150459" algn="l"/>
                <a:tab pos="8538576" algn="l"/>
                <a:tab pos="8926693" algn="l"/>
                <a:tab pos="9153145" algn="l"/>
              </a:tabLst>
            </a:pPr>
            <a:r>
              <a:rPr lang="en-US" sz="1358">
                <a:solidFill>
                  <a:srgbClr val="00294B"/>
                </a:solidFill>
                <a:latin typeface="Calibri" pitchFamily="2"/>
                <a:ea typeface="Noto Sans CJK SC" pitchFamily="2"/>
                <a:cs typeface="Noto Sans CJK SC" pitchFamily="2"/>
              </a:rPr>
              <a:t>Analog input 900MHz</a:t>
            </a:r>
          </a:p>
          <a:p>
            <a:pPr marL="0" lvl="1"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 2" pitchFamily="2"/>
              <a:buChar char=""/>
              <a:tabLst>
                <a:tab pos="0" algn="l"/>
                <a:tab pos="381394" algn="l"/>
                <a:tab pos="762787" algn="l"/>
                <a:tab pos="1144181" algn="l"/>
                <a:tab pos="1525575" algn="l"/>
                <a:tab pos="1906969" algn="l"/>
                <a:tab pos="2288363" algn="l"/>
                <a:tab pos="2669756" algn="l"/>
                <a:tab pos="3051150" algn="l"/>
                <a:tab pos="3432543" algn="l"/>
                <a:tab pos="3813938" algn="l"/>
                <a:tab pos="4195025" algn="l"/>
                <a:tab pos="4576420" algn="l"/>
                <a:tab pos="4957814" algn="l"/>
                <a:tab pos="5339207" algn="l"/>
                <a:tab pos="5720601" algn="l"/>
                <a:tab pos="6101995" algn="l"/>
                <a:tab pos="6483389" algn="l"/>
                <a:tab pos="6864782" algn="l"/>
                <a:tab pos="7246176" algn="l"/>
                <a:tab pos="7627570" algn="l"/>
                <a:tab pos="7762342" algn="l"/>
                <a:tab pos="8150459" algn="l"/>
                <a:tab pos="8538576" algn="l"/>
                <a:tab pos="8926693" algn="l"/>
                <a:tab pos="9153145" algn="l"/>
              </a:tabLst>
            </a:pPr>
            <a:r>
              <a:rPr lang="en-US" sz="1358">
                <a:solidFill>
                  <a:srgbClr val="00294B"/>
                </a:solidFill>
                <a:latin typeface="Calibri" pitchFamily="2"/>
                <a:ea typeface="Noto Sans CJK SC" pitchFamily="2"/>
                <a:cs typeface="Noto Sans CJK SC" pitchFamily="2"/>
              </a:rPr>
              <a:t>2.5v input voltages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AE079B24-92B2-634C-8B15-A5AD137D7D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31446" y="1468796"/>
            <a:ext cx="2572669" cy="1800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64C6B10E-F3DC-A444-A9E0-D0A1A2903DA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658773" y="3348942"/>
            <a:ext cx="2899067" cy="22450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rme libre 4">
            <a:extLst>
              <a:ext uri="{FF2B5EF4-FFF2-40B4-BE49-F238E27FC236}">
                <a16:creationId xmlns:a16="http://schemas.microsoft.com/office/drawing/2014/main" id="{1708B9CC-DA8D-CB44-83EF-0888BD16328D}"/>
              </a:ext>
            </a:extLst>
          </p:cNvPr>
          <p:cNvSpPr/>
          <p:nvPr/>
        </p:nvSpPr>
        <p:spPr>
          <a:xfrm>
            <a:off x="1944630" y="981035"/>
            <a:ext cx="4814053" cy="3569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77626" tIns="38813" rIns="77626" bIns="38813" anchor="ctr" anchorCtr="0" compatLnSpc="1">
            <a:noAutofit/>
          </a:bodyPr>
          <a:lstStyle/>
          <a:p>
            <a:pPr>
              <a:lnSpc>
                <a:spcPct val="90000"/>
              </a:lnSpc>
              <a:spcBef>
                <a:spcPts val="75"/>
              </a:spcBef>
              <a:spcAft>
                <a:spcPts val="75"/>
              </a:spcAft>
              <a:tabLst>
                <a:tab pos="0" algn="l"/>
                <a:tab pos="388117" algn="l"/>
                <a:tab pos="776234" algn="l"/>
                <a:tab pos="1164350" algn="l"/>
                <a:tab pos="1552468" algn="l"/>
                <a:tab pos="1940585" algn="l"/>
                <a:tab pos="2328702" algn="l"/>
                <a:tab pos="2716820" algn="l"/>
                <a:tab pos="3104937" algn="l"/>
                <a:tab pos="3493054" algn="l"/>
                <a:tab pos="3881171" algn="l"/>
                <a:tab pos="4269288" algn="l"/>
                <a:tab pos="4657404" algn="l"/>
                <a:tab pos="5045522" algn="l"/>
                <a:tab pos="5433638" algn="l"/>
                <a:tab pos="5821756" algn="l"/>
                <a:tab pos="6209873" algn="l"/>
                <a:tab pos="6597990" algn="l"/>
                <a:tab pos="6986107" algn="l"/>
                <a:tab pos="7374225" algn="l"/>
                <a:tab pos="7762342" algn="l"/>
                <a:tab pos="8150459" algn="l"/>
                <a:tab pos="8538576" algn="l"/>
                <a:tab pos="8926693" algn="l"/>
                <a:tab pos="9153145" algn="l"/>
              </a:tabLst>
            </a:pPr>
            <a:r>
              <a:rPr lang="en-US" sz="2037" b="1">
                <a:solidFill>
                  <a:srgbClr val="00294B"/>
                </a:solidFill>
                <a:latin typeface="Calibri Light" pitchFamily="2"/>
                <a:ea typeface="Noto Sans CJK SC" pitchFamily="2"/>
                <a:cs typeface="Noto Sans CJK SC" pitchFamily="2"/>
              </a:rPr>
              <a:t>4 channels 250MSPS 16b ADC FMC board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3" cstate="hqprint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561811" y="2996190"/>
            <a:ext cx="3551026" cy="2662964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 bwMode="auto">
          <a:xfrm>
            <a:off x="505456" y="1315718"/>
            <a:ext cx="8356218" cy="198637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0" tIns="0" rIns="0" bIns="0" rtlCol="0" anchor="ctr">
            <a:normAutofit/>
          </a:bodyPr>
          <a:lstStyle/>
          <a:p>
            <a:pPr marL="183351" indent="-183350">
              <a:lnSpc>
                <a:spcPct val="86490"/>
              </a:lnSpc>
              <a:spcBef>
                <a:spcPts val="678"/>
              </a:spcBef>
              <a:spcAft>
                <a:spcPts val="190"/>
              </a:spcAft>
              <a:defRPr/>
            </a:pPr>
            <a:r>
              <a:rPr lang="en-US" sz="1358" b="1">
                <a:solidFill>
                  <a:srgbClr val="00294B"/>
                </a:solidFill>
                <a:latin typeface="Calibri"/>
                <a:ea typeface="Noto Sans CJK SC"/>
                <a:cs typeface="Noto Sans CJK SC"/>
              </a:rPr>
              <a:t>High speed data acquisition &amp; Low phase noise WR node</a:t>
            </a:r>
            <a:endParaRPr/>
          </a:p>
          <a:p>
            <a:pPr marL="0" indent="186101">
              <a:lnSpc>
                <a:spcPct val="86490"/>
              </a:lnSpc>
              <a:spcBef>
                <a:spcPts val="488"/>
              </a:spcBef>
              <a:spcAft>
                <a:spcPts val="190"/>
              </a:spcAft>
              <a:buClr>
                <a:srgbClr val="000000"/>
              </a:buClr>
              <a:buSzPct val="100000"/>
              <a:buFont typeface="Times New Roman"/>
              <a:buChar char="•"/>
              <a:defRPr/>
            </a:pPr>
            <a:r>
              <a:rPr lang="en-US" sz="1358">
                <a:solidFill>
                  <a:srgbClr val="00294B"/>
                </a:solidFill>
                <a:latin typeface="Calibri"/>
                <a:ea typeface="Noto Sans CJK SC"/>
                <a:cs typeface="Noto Sans CJK SC"/>
              </a:rPr>
              <a:t>White Rabbit Design &amp; development done by IJCLab (based on CERN schematic): Component upgrade and EMC design rules compliant → High stability timing distribution</a:t>
            </a:r>
            <a:endParaRPr/>
          </a:p>
          <a:p>
            <a:pPr marL="0" indent="186101">
              <a:lnSpc>
                <a:spcPct val="86490"/>
              </a:lnSpc>
              <a:spcBef>
                <a:spcPts val="678"/>
              </a:spcBef>
              <a:spcAft>
                <a:spcPts val="190"/>
              </a:spcAft>
              <a:buClr>
                <a:srgbClr val="000000"/>
              </a:buClr>
              <a:buSzPct val="100000"/>
              <a:buFont typeface="Times New Roman"/>
              <a:buChar char="•"/>
              <a:defRPr/>
            </a:pPr>
            <a:r>
              <a:rPr lang="en-US" sz="1358">
                <a:solidFill>
                  <a:srgbClr val="00294B"/>
                </a:solidFill>
                <a:latin typeface="Calibri"/>
                <a:ea typeface="Noto Sans CJK SC"/>
                <a:cs typeface="Noto Sans CJK SC"/>
              </a:rPr>
              <a:t>xTCA4.0 form factor board → Modularity</a:t>
            </a:r>
            <a:endParaRPr/>
          </a:p>
          <a:p>
            <a:pPr marL="0" indent="186101">
              <a:lnSpc>
                <a:spcPct val="86490"/>
              </a:lnSpc>
              <a:spcBef>
                <a:spcPts val="678"/>
              </a:spcBef>
              <a:spcAft>
                <a:spcPts val="190"/>
              </a:spcAft>
              <a:buClr>
                <a:srgbClr val="000000"/>
              </a:buClr>
              <a:buSzPct val="100000"/>
              <a:buFont typeface="Times New Roman"/>
              <a:buChar char="•"/>
              <a:defRPr/>
            </a:pPr>
            <a:r>
              <a:rPr lang="en-US" sz="1358">
                <a:solidFill>
                  <a:srgbClr val="00294B"/>
                </a:solidFill>
                <a:latin typeface="Calibri"/>
                <a:ea typeface="Noto Sans CJK SC"/>
                <a:cs typeface="Noto Sans CJK SC"/>
              </a:rPr>
              <a:t>Base on ARRIA 10 FPGA → High data rate transfer</a:t>
            </a:r>
            <a:endParaRPr/>
          </a:p>
          <a:p>
            <a:pPr marL="0" indent="186101">
              <a:lnSpc>
                <a:spcPct val="86490"/>
              </a:lnSpc>
              <a:spcBef>
                <a:spcPts val="678"/>
              </a:spcBef>
              <a:spcAft>
                <a:spcPts val="190"/>
              </a:spcAft>
              <a:buClr>
                <a:srgbClr val="000000"/>
              </a:buClr>
              <a:buSzPct val="100000"/>
              <a:buFont typeface="Times New Roman"/>
              <a:buChar char="•"/>
              <a:defRPr/>
            </a:pPr>
            <a:r>
              <a:rPr lang="en-US" sz="1358">
                <a:solidFill>
                  <a:srgbClr val="00294B"/>
                </a:solidFill>
                <a:latin typeface="Calibri"/>
                <a:ea typeface="Noto Sans CJK SC"/>
                <a:cs typeface="Noto Sans CJK SC"/>
              </a:rPr>
              <a:t>Standalone capability</a:t>
            </a:r>
            <a:endParaRPr/>
          </a:p>
        </p:txBody>
      </p:sp>
      <p:sp>
        <p:nvSpPr>
          <p:cNvPr id="4" name="Ellipse 3"/>
          <p:cNvSpPr/>
          <p:nvPr/>
        </p:nvSpPr>
        <p:spPr bwMode="auto">
          <a:xfrm>
            <a:off x="4432365" y="3140431"/>
            <a:ext cx="458089" cy="1129177"/>
          </a:xfrm>
          <a:prstGeom prst="ellipse">
            <a:avLst/>
          </a:prstGeom>
          <a:solidFill>
            <a:srgbClr val="729FCF">
              <a:alpha val="0"/>
            </a:srgbClr>
          </a:solidFill>
          <a:ln w="38157">
            <a:solidFill>
              <a:srgbClr val="FF0000">
                <a:alpha val="100000"/>
              </a:srgbClr>
            </a:solidFill>
          </a:ln>
          <a:effectLst/>
        </p:spPr>
        <p:txBody>
          <a:bodyPr wrap="none" lIns="76398" tIns="39727" rIns="76398" bIns="39727" anchor="ctr"/>
          <a:lstStyle/>
          <a:p>
            <a:pPr>
              <a:defRPr/>
            </a:pPr>
            <a:endParaRPr sz="1528"/>
          </a:p>
        </p:txBody>
      </p:sp>
      <p:sp>
        <p:nvSpPr>
          <p:cNvPr id="5" name="Ellipse 4"/>
          <p:cNvSpPr/>
          <p:nvPr/>
        </p:nvSpPr>
        <p:spPr bwMode="auto">
          <a:xfrm>
            <a:off x="4905122" y="4327673"/>
            <a:ext cx="1222384" cy="305901"/>
          </a:xfrm>
          <a:prstGeom prst="ellipse">
            <a:avLst/>
          </a:prstGeom>
          <a:solidFill>
            <a:srgbClr val="729FCF">
              <a:alpha val="0"/>
            </a:srgbClr>
          </a:solidFill>
          <a:ln w="38157">
            <a:solidFill>
              <a:srgbClr val="FF8000">
                <a:alpha val="100000"/>
              </a:srgbClr>
            </a:solidFill>
          </a:ln>
          <a:effectLst/>
        </p:spPr>
        <p:txBody>
          <a:bodyPr wrap="none" lIns="76398" tIns="39727" rIns="76398" bIns="39727" anchor="ctr"/>
          <a:lstStyle/>
          <a:p>
            <a:pPr>
              <a:defRPr/>
            </a:pPr>
            <a:endParaRPr sz="1528"/>
          </a:p>
        </p:txBody>
      </p:sp>
      <p:sp>
        <p:nvSpPr>
          <p:cNvPr id="6" name="Ellipse 5"/>
          <p:cNvSpPr/>
          <p:nvPr/>
        </p:nvSpPr>
        <p:spPr bwMode="auto">
          <a:xfrm>
            <a:off x="2646767" y="4288556"/>
            <a:ext cx="560463" cy="1218411"/>
          </a:xfrm>
          <a:prstGeom prst="ellipse">
            <a:avLst/>
          </a:prstGeom>
          <a:solidFill>
            <a:srgbClr val="729FCF">
              <a:alpha val="0"/>
            </a:srgbClr>
          </a:solidFill>
          <a:ln w="38157">
            <a:solidFill>
              <a:srgbClr val="81D41A">
                <a:alpha val="100000"/>
              </a:srgbClr>
            </a:solidFill>
          </a:ln>
          <a:effectLst/>
        </p:spPr>
        <p:txBody>
          <a:bodyPr wrap="none" lIns="76398" tIns="39727" rIns="76398" bIns="39727" anchor="ctr"/>
          <a:lstStyle/>
          <a:p>
            <a:pPr>
              <a:defRPr/>
            </a:pPr>
            <a:endParaRPr sz="1528"/>
          </a:p>
        </p:txBody>
      </p:sp>
      <p:sp>
        <p:nvSpPr>
          <p:cNvPr id="7" name="Ellipse 6"/>
          <p:cNvSpPr/>
          <p:nvPr/>
        </p:nvSpPr>
        <p:spPr bwMode="auto">
          <a:xfrm>
            <a:off x="2598177" y="3547485"/>
            <a:ext cx="552518" cy="671089"/>
          </a:xfrm>
          <a:prstGeom prst="ellipse">
            <a:avLst/>
          </a:prstGeom>
          <a:solidFill>
            <a:srgbClr val="729FCF">
              <a:alpha val="0"/>
            </a:srgbClr>
          </a:solidFill>
          <a:ln w="38157">
            <a:solidFill>
              <a:srgbClr val="FFFF00">
                <a:alpha val="100000"/>
              </a:srgbClr>
            </a:solidFill>
          </a:ln>
          <a:effectLst/>
        </p:spPr>
        <p:txBody>
          <a:bodyPr wrap="none" lIns="76398" tIns="39727" rIns="76398" bIns="39727" anchor="ctr"/>
          <a:lstStyle/>
          <a:p>
            <a:pPr>
              <a:defRPr/>
            </a:pPr>
            <a:endParaRPr sz="1528"/>
          </a:p>
        </p:txBody>
      </p:sp>
      <p:sp>
        <p:nvSpPr>
          <p:cNvPr id="8" name="Ellipse 7"/>
          <p:cNvSpPr/>
          <p:nvPr/>
        </p:nvSpPr>
        <p:spPr bwMode="auto">
          <a:xfrm>
            <a:off x="4882202" y="4629601"/>
            <a:ext cx="1257527" cy="458089"/>
          </a:xfrm>
          <a:prstGeom prst="ellipse">
            <a:avLst/>
          </a:prstGeom>
          <a:solidFill>
            <a:srgbClr val="729FCF">
              <a:alpha val="0"/>
            </a:srgbClr>
          </a:solidFill>
          <a:ln w="38157">
            <a:solidFill>
              <a:srgbClr val="0070FF">
                <a:alpha val="100000"/>
              </a:srgbClr>
            </a:solidFill>
          </a:ln>
          <a:effectLst/>
        </p:spPr>
        <p:txBody>
          <a:bodyPr wrap="none" lIns="76398" tIns="39727" rIns="76398" bIns="39727" anchor="ctr"/>
          <a:lstStyle/>
          <a:p>
            <a:pPr>
              <a:defRPr/>
            </a:pPr>
            <a:endParaRPr sz="1528"/>
          </a:p>
        </p:txBody>
      </p:sp>
      <p:sp>
        <p:nvSpPr>
          <p:cNvPr id="9" name="Connecteur droit 8"/>
          <p:cNvSpPr/>
          <p:nvPr/>
        </p:nvSpPr>
        <p:spPr bwMode="auto">
          <a:xfrm>
            <a:off x="4890454" y="3699673"/>
            <a:ext cx="2328642" cy="1527"/>
          </a:xfrm>
          <a:prstGeom prst="line">
            <a:avLst/>
          </a:prstGeom>
          <a:ln w="38157">
            <a:solidFill>
              <a:srgbClr val="FF0000">
                <a:alpha val="100000"/>
              </a:srgbClr>
            </a:solidFill>
          </a:ln>
          <a:effectLst/>
        </p:spPr>
        <p:txBody>
          <a:bodyPr lIns="76398" tIns="39727" rIns="76398" bIns="39727" anchor="t"/>
          <a:lstStyle/>
          <a:p>
            <a:pPr>
              <a:defRPr/>
            </a:pPr>
            <a:endParaRPr sz="1528"/>
          </a:p>
        </p:txBody>
      </p:sp>
      <p:sp>
        <p:nvSpPr>
          <p:cNvPr id="10" name="Connecteur droit 9"/>
          <p:cNvSpPr/>
          <p:nvPr/>
        </p:nvSpPr>
        <p:spPr bwMode="auto">
          <a:xfrm>
            <a:off x="6139730" y="4862771"/>
            <a:ext cx="1071114" cy="1222"/>
          </a:xfrm>
          <a:prstGeom prst="line">
            <a:avLst/>
          </a:prstGeom>
          <a:ln w="38157">
            <a:solidFill>
              <a:srgbClr val="0070FF">
                <a:alpha val="100000"/>
              </a:srgbClr>
            </a:solidFill>
          </a:ln>
          <a:effectLst/>
        </p:spPr>
        <p:txBody>
          <a:bodyPr lIns="76398" tIns="39727" rIns="76398" bIns="39727" anchor="t"/>
          <a:lstStyle/>
          <a:p>
            <a:pPr>
              <a:defRPr/>
            </a:pPr>
            <a:endParaRPr sz="1528"/>
          </a:p>
        </p:txBody>
      </p:sp>
      <p:sp>
        <p:nvSpPr>
          <p:cNvPr id="11" name="Connecteur droit 10"/>
          <p:cNvSpPr/>
          <p:nvPr/>
        </p:nvSpPr>
        <p:spPr bwMode="auto">
          <a:xfrm>
            <a:off x="2055133" y="3869584"/>
            <a:ext cx="543044" cy="1222"/>
          </a:xfrm>
          <a:prstGeom prst="line">
            <a:avLst/>
          </a:prstGeom>
          <a:ln w="38157">
            <a:solidFill>
              <a:srgbClr val="FFFF00">
                <a:alpha val="100000"/>
              </a:srgbClr>
            </a:solidFill>
          </a:ln>
          <a:effectLst/>
        </p:spPr>
        <p:txBody>
          <a:bodyPr lIns="76398" tIns="39727" rIns="76398" bIns="39727" anchor="t"/>
          <a:lstStyle/>
          <a:p>
            <a:pPr>
              <a:defRPr/>
            </a:pPr>
            <a:endParaRPr sz="1528"/>
          </a:p>
        </p:txBody>
      </p:sp>
      <p:sp>
        <p:nvSpPr>
          <p:cNvPr id="12" name="Connecteur droit 11"/>
          <p:cNvSpPr/>
          <p:nvPr/>
        </p:nvSpPr>
        <p:spPr bwMode="auto">
          <a:xfrm>
            <a:off x="2041687" y="4909833"/>
            <a:ext cx="609052" cy="1222"/>
          </a:xfrm>
          <a:prstGeom prst="line">
            <a:avLst/>
          </a:prstGeom>
          <a:ln w="38157">
            <a:solidFill>
              <a:srgbClr val="81D41A">
                <a:alpha val="100000"/>
              </a:srgbClr>
            </a:solidFill>
          </a:ln>
          <a:effectLst/>
        </p:spPr>
        <p:txBody>
          <a:bodyPr lIns="76398" tIns="39727" rIns="76398" bIns="39727" anchor="t"/>
          <a:lstStyle/>
          <a:p>
            <a:pPr>
              <a:defRPr/>
            </a:pPr>
            <a:endParaRPr sz="1528"/>
          </a:p>
        </p:txBody>
      </p:sp>
      <p:sp>
        <p:nvSpPr>
          <p:cNvPr id="13" name="Rectangle 12"/>
          <p:cNvSpPr/>
          <p:nvPr/>
        </p:nvSpPr>
        <p:spPr bwMode="auto">
          <a:xfrm>
            <a:off x="7334916" y="3459779"/>
            <a:ext cx="1480918" cy="458089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93000"/>
              </a:lnSpc>
              <a:spcBef>
                <a:spcPts val="678"/>
              </a:spcBef>
              <a:spcAft>
                <a:spcPts val="190"/>
              </a:spcAft>
              <a:defRPr/>
            </a:pPr>
            <a:r>
              <a:rPr lang="en-US" sz="1358">
                <a:solidFill>
                  <a:srgbClr val="00294B"/>
                </a:solidFill>
                <a:latin typeface="Calibri"/>
                <a:ea typeface="Noto Sans CJK SC"/>
                <a:cs typeface="Noto Sans CJK SC"/>
              </a:rPr>
              <a:t>FMC Slot (ADC, DAC, clock synthesis, ...)</a:t>
            </a:r>
            <a:endParaRPr sz="1528"/>
          </a:p>
        </p:txBody>
      </p:sp>
      <p:sp>
        <p:nvSpPr>
          <p:cNvPr id="14" name="Rectangle 13"/>
          <p:cNvSpPr/>
          <p:nvPr/>
        </p:nvSpPr>
        <p:spPr bwMode="auto">
          <a:xfrm>
            <a:off x="7334916" y="4327673"/>
            <a:ext cx="1680473" cy="30590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93000"/>
              </a:lnSpc>
              <a:spcBef>
                <a:spcPts val="678"/>
              </a:spcBef>
              <a:spcAft>
                <a:spcPts val="190"/>
              </a:spcAft>
              <a:defRPr/>
            </a:pPr>
            <a:r>
              <a:rPr lang="en-US" sz="1358">
                <a:solidFill>
                  <a:srgbClr val="00294B"/>
                </a:solidFill>
                <a:latin typeface="Calibri"/>
                <a:ea typeface="Noto Sans CJK SC"/>
                <a:cs typeface="Noto Sans CJK SC"/>
              </a:rPr>
              <a:t>SFP+ connector for WR</a:t>
            </a:r>
            <a:endParaRPr sz="1528"/>
          </a:p>
        </p:txBody>
      </p:sp>
      <p:sp>
        <p:nvSpPr>
          <p:cNvPr id="15" name="Rectangle 14"/>
          <p:cNvSpPr/>
          <p:nvPr/>
        </p:nvSpPr>
        <p:spPr bwMode="auto">
          <a:xfrm>
            <a:off x="7334917" y="4676663"/>
            <a:ext cx="1332704" cy="61180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93000"/>
              </a:lnSpc>
              <a:spcBef>
                <a:spcPts val="678"/>
              </a:spcBef>
              <a:spcAft>
                <a:spcPts val="190"/>
              </a:spcAft>
              <a:defRPr/>
            </a:pPr>
            <a:r>
              <a:rPr lang="en-US" sz="1358">
                <a:solidFill>
                  <a:srgbClr val="00294B"/>
                </a:solidFill>
                <a:latin typeface="Calibri"/>
                <a:ea typeface="Noto Sans CJK SC"/>
                <a:cs typeface="Noto Sans CJK SC"/>
              </a:rPr>
              <a:t>QSFP connector for data transfer (Ethernet, GBT, ...)</a:t>
            </a:r>
            <a:endParaRPr sz="1528"/>
          </a:p>
        </p:txBody>
      </p:sp>
      <p:sp>
        <p:nvSpPr>
          <p:cNvPr id="16" name="Rectangle 15"/>
          <p:cNvSpPr/>
          <p:nvPr/>
        </p:nvSpPr>
        <p:spPr bwMode="auto">
          <a:xfrm>
            <a:off x="730374" y="3698450"/>
            <a:ext cx="1332704" cy="336767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93000"/>
              </a:lnSpc>
              <a:spcBef>
                <a:spcPts val="678"/>
              </a:spcBef>
              <a:spcAft>
                <a:spcPts val="190"/>
              </a:spcAft>
              <a:defRPr/>
            </a:pPr>
            <a:r>
              <a:rPr lang="en-US" sz="1358">
                <a:solidFill>
                  <a:srgbClr val="00294B"/>
                </a:solidFill>
                <a:latin typeface="Calibri"/>
                <a:ea typeface="Noto Sans CJK SC"/>
                <a:cs typeface="Noto Sans CJK SC"/>
              </a:rPr>
              <a:t>RTM Connector</a:t>
            </a:r>
            <a:endParaRPr sz="1528"/>
          </a:p>
        </p:txBody>
      </p:sp>
      <p:sp>
        <p:nvSpPr>
          <p:cNvPr id="17" name="Rectangle 16"/>
          <p:cNvSpPr/>
          <p:nvPr/>
        </p:nvSpPr>
        <p:spPr bwMode="auto">
          <a:xfrm>
            <a:off x="730374" y="4524476"/>
            <a:ext cx="1374571" cy="8232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marL="183351" indent="-183350">
              <a:lnSpc>
                <a:spcPct val="93000"/>
              </a:lnSpc>
              <a:spcBef>
                <a:spcPts val="678"/>
              </a:spcBef>
              <a:spcAft>
                <a:spcPts val="190"/>
              </a:spcAft>
              <a:defRPr/>
            </a:pPr>
            <a:r>
              <a:rPr lang="en-US" sz="1358">
                <a:solidFill>
                  <a:srgbClr val="00294B"/>
                </a:solidFill>
                <a:latin typeface="Calibri"/>
                <a:ea typeface="Noto Sans CJK SC"/>
                <a:cs typeface="Noto Sans CJK SC"/>
              </a:rPr>
              <a:t>µTCA connector</a:t>
            </a:r>
            <a:endParaRPr sz="1528"/>
          </a:p>
          <a:p>
            <a:pPr indent="183351">
              <a:lnSpc>
                <a:spcPct val="93000"/>
              </a:lnSpc>
              <a:spcBef>
                <a:spcPts val="488"/>
              </a:spcBef>
              <a:spcAft>
                <a:spcPts val="190"/>
              </a:spcAft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358">
                <a:solidFill>
                  <a:srgbClr val="00294B"/>
                </a:solidFill>
                <a:latin typeface="Calibri"/>
                <a:ea typeface="Noto Sans CJK SC"/>
                <a:cs typeface="Noto Sans CJK SC"/>
              </a:rPr>
              <a:t>1Gb Ethernet</a:t>
            </a:r>
            <a:endParaRPr sz="1528"/>
          </a:p>
          <a:p>
            <a:pPr indent="183351">
              <a:lnSpc>
                <a:spcPct val="93000"/>
              </a:lnSpc>
              <a:spcBef>
                <a:spcPts val="678"/>
              </a:spcBef>
              <a:spcAft>
                <a:spcPts val="190"/>
              </a:spcAft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358">
                <a:solidFill>
                  <a:srgbClr val="00294B"/>
                </a:solidFill>
                <a:latin typeface="Calibri"/>
                <a:ea typeface="Noto Sans CJK SC"/>
                <a:cs typeface="Noto Sans CJK SC"/>
              </a:rPr>
              <a:t>PCIe (8GT/s)</a:t>
            </a:r>
            <a:endParaRPr sz="1528"/>
          </a:p>
        </p:txBody>
      </p:sp>
      <p:sp>
        <p:nvSpPr>
          <p:cNvPr id="18" name="Connecteur droit 17"/>
          <p:cNvSpPr/>
          <p:nvPr/>
        </p:nvSpPr>
        <p:spPr bwMode="auto">
          <a:xfrm>
            <a:off x="6131480" y="4490861"/>
            <a:ext cx="1071419" cy="1222"/>
          </a:xfrm>
          <a:prstGeom prst="line">
            <a:avLst/>
          </a:prstGeom>
          <a:ln w="38157">
            <a:solidFill>
              <a:srgbClr val="FF8000">
                <a:alpha val="100000"/>
              </a:srgbClr>
            </a:solidFill>
          </a:ln>
          <a:effectLst/>
        </p:spPr>
        <p:txBody>
          <a:bodyPr lIns="76398" tIns="39727" rIns="76398" bIns="39727" anchor="t"/>
          <a:lstStyle/>
          <a:p>
            <a:pPr>
              <a:defRPr/>
            </a:pPr>
            <a:endParaRPr sz="1528"/>
          </a:p>
        </p:txBody>
      </p:sp>
      <p:sp>
        <p:nvSpPr>
          <p:cNvPr id="19" name="Rectangle 18"/>
          <p:cNvSpPr/>
          <p:nvPr/>
        </p:nvSpPr>
        <p:spPr bwMode="auto">
          <a:xfrm>
            <a:off x="1943285" y="960003"/>
            <a:ext cx="6919917" cy="404304"/>
          </a:xfrm>
          <a:prstGeom prst="rect">
            <a:avLst/>
          </a:prstGeom>
          <a:noFill/>
          <a:ln>
            <a:noFill/>
          </a:ln>
          <a:effectLst/>
        </p:spPr>
        <p:txBody>
          <a:bodyPr lIns="77621" tIns="38811" rIns="77621" bIns="38811" anchor="ctr"/>
          <a:lstStyle/>
          <a:p>
            <a:pPr>
              <a:lnSpc>
                <a:spcPct val="90000"/>
              </a:lnSpc>
              <a:spcBef>
                <a:spcPts val="75"/>
              </a:spcBef>
              <a:spcAft>
                <a:spcPts val="75"/>
              </a:spcAft>
              <a:defRPr/>
            </a:pPr>
            <a:r>
              <a:rPr lang="en-US" sz="2037" b="1">
                <a:solidFill>
                  <a:srgbClr val="00294B"/>
                </a:solidFill>
                <a:latin typeface="Calibri Light"/>
              </a:rPr>
              <a:t>IDROGEN board v3</a:t>
            </a:r>
            <a:endParaRPr sz="1528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43865" y="1621619"/>
            <a:ext cx="5103454" cy="378816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t"/>
          <a:lstStyle/>
          <a:p>
            <a:pPr indent="183351"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358">
                <a:solidFill>
                  <a:srgbClr val="00294B"/>
                </a:solidFill>
                <a:latin typeface="Calibri"/>
                <a:ea typeface="Noto Sans CJK SC"/>
                <a:cs typeface="Noto Sans CJK SC"/>
              </a:rPr>
              <a:t>The motivation of the development of a new mezzanine  instead of an off-the-shelf ADC mezzanine :</a:t>
            </a:r>
            <a:endParaRPr sz="1528"/>
          </a:p>
          <a:p>
            <a:pPr marL="366395" lvl="1" indent="183045"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 2"/>
              <a:buChar char=""/>
              <a:defRPr/>
            </a:pPr>
            <a:r>
              <a:rPr lang="en-US" sz="1358">
                <a:solidFill>
                  <a:srgbClr val="00294B"/>
                </a:solidFill>
                <a:latin typeface="Calibri"/>
                <a:ea typeface="Noto Sans CJK SC"/>
                <a:cs typeface="Noto Sans CJK SC"/>
              </a:rPr>
              <a:t>includes its own PLL;</a:t>
            </a:r>
            <a:endParaRPr sz="1528"/>
          </a:p>
          <a:p>
            <a:pPr marL="366395" lvl="1" indent="183045"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 2"/>
              <a:buChar char=""/>
              <a:defRPr/>
            </a:pPr>
            <a:r>
              <a:rPr lang="en-US" sz="1358">
                <a:solidFill>
                  <a:srgbClr val="00294B"/>
                </a:solidFill>
                <a:latin typeface="Calibri"/>
                <a:ea typeface="Noto Sans CJK SC"/>
                <a:cs typeface="Noto Sans CJK SC"/>
              </a:rPr>
              <a:t>ADC clock source : External clock</a:t>
            </a:r>
            <a:endParaRPr sz="1528"/>
          </a:p>
          <a:p>
            <a:pPr indent="183351"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358">
                <a:solidFill>
                  <a:srgbClr val="00294B"/>
                </a:solidFill>
                <a:latin typeface="Calibri"/>
                <a:ea typeface="Noto Sans CJK SC"/>
                <a:cs typeface="Noto Sans CJK SC"/>
              </a:rPr>
              <a:t>Mezzanine main features :</a:t>
            </a:r>
            <a:endParaRPr sz="1528"/>
          </a:p>
          <a:p>
            <a:pPr marL="366395" lvl="1" indent="183045"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 2"/>
              <a:buChar char=""/>
              <a:defRPr/>
            </a:pPr>
            <a:r>
              <a:rPr lang="en-US" sz="1358">
                <a:solidFill>
                  <a:srgbClr val="00294B"/>
                </a:solidFill>
                <a:latin typeface="Calibri"/>
                <a:ea typeface="Noto Sans CJK SC"/>
                <a:cs typeface="Noto Sans CJK SC"/>
              </a:rPr>
              <a:t>VITA57.1 (FMC),  ADC 9680, 2 channels 1GSPS 14 bits</a:t>
            </a:r>
            <a:endParaRPr sz="1528"/>
          </a:p>
          <a:p>
            <a:pPr marL="366395" lvl="1" indent="183045"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 2"/>
              <a:buChar char=""/>
              <a:defRPr/>
            </a:pPr>
            <a:r>
              <a:rPr lang="en-US" sz="1358">
                <a:solidFill>
                  <a:srgbClr val="00294B"/>
                </a:solidFill>
                <a:latin typeface="Calibri"/>
                <a:ea typeface="Noto Sans CJK SC"/>
                <a:cs typeface="Noto Sans CJK SC"/>
              </a:rPr>
              <a:t>ADC acquisition JESD204B protocol, </a:t>
            </a:r>
            <a:endParaRPr sz="1528"/>
          </a:p>
          <a:p>
            <a:pPr marL="366395" lvl="1" indent="183045"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 2"/>
              <a:buChar char=""/>
              <a:defRPr/>
            </a:pPr>
            <a:r>
              <a:rPr lang="en-US" sz="1358">
                <a:solidFill>
                  <a:srgbClr val="00294B"/>
                </a:solidFill>
                <a:latin typeface="Calibri"/>
                <a:ea typeface="Noto Sans CJK SC"/>
                <a:cs typeface="Noto Sans CJK SC"/>
              </a:rPr>
              <a:t>2GHz analog bandwidth</a:t>
            </a:r>
            <a:endParaRPr sz="1528"/>
          </a:p>
          <a:p>
            <a:pPr marL="366395" lvl="1" indent="183045"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 2"/>
              <a:buChar char=""/>
              <a:defRPr/>
            </a:pPr>
            <a:r>
              <a:rPr lang="en-US" sz="1358">
                <a:solidFill>
                  <a:srgbClr val="00294B"/>
                </a:solidFill>
                <a:latin typeface="Calibri"/>
                <a:ea typeface="Noto Sans CJK SC"/>
                <a:cs typeface="Noto Sans CJK SC"/>
              </a:rPr>
              <a:t>External trigger in</a:t>
            </a:r>
            <a:endParaRPr sz="1528"/>
          </a:p>
          <a:p>
            <a:pPr indent="183351"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358">
                <a:solidFill>
                  <a:srgbClr val="00294B"/>
                </a:solidFill>
                <a:latin typeface="Calibri"/>
                <a:ea typeface="Noto Sans CJK SC"/>
                <a:cs typeface="Noto Sans CJK SC"/>
              </a:rPr>
              <a:t>Bandwidth 500 MHz  to 1.5GHz</a:t>
            </a:r>
            <a:endParaRPr sz="1528"/>
          </a:p>
          <a:p>
            <a:pPr indent="183351"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358">
                <a:solidFill>
                  <a:srgbClr val="00294B"/>
                </a:solidFill>
                <a:latin typeface="Calibri"/>
                <a:ea typeface="Noto Sans CJK SC"/>
                <a:cs typeface="Noto Sans CJK SC"/>
              </a:rPr>
              <a:t>Synchro &amp; timing by WR</a:t>
            </a:r>
            <a:endParaRPr sz="1528"/>
          </a:p>
          <a:p>
            <a:pPr indent="183351"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358">
                <a:solidFill>
                  <a:srgbClr val="00294B"/>
                </a:solidFill>
                <a:latin typeface="Calibri"/>
                <a:ea typeface="Noto Sans CJK SC"/>
                <a:cs typeface="Noto Sans CJK SC"/>
              </a:rPr>
              <a:t>Data transfer 40G Ethernet (currently 2x 10Gbs)</a:t>
            </a:r>
            <a:endParaRPr sz="1528"/>
          </a:p>
          <a:p>
            <a:pPr indent="183351"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358">
                <a:solidFill>
                  <a:srgbClr val="00294B"/>
                </a:solidFill>
                <a:latin typeface="Calibri"/>
                <a:ea typeface="Noto Sans CJK SC"/>
                <a:cs typeface="Noto Sans CJK SC"/>
              </a:rPr>
              <a:t>Configuration by IPBus 10G</a:t>
            </a:r>
            <a:endParaRPr sz="1528"/>
          </a:p>
          <a:p>
            <a:pPr indent="183351"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358">
                <a:solidFill>
                  <a:srgbClr val="00294B"/>
                </a:solidFill>
                <a:latin typeface="Calibri"/>
                <a:ea typeface="Noto Sans CJK SC"/>
                <a:cs typeface="Noto Sans CJK SC"/>
              </a:rPr>
              <a:t>1.250GSPS capability</a:t>
            </a:r>
            <a:endParaRPr sz="1528"/>
          </a:p>
        </p:txBody>
      </p:sp>
      <p:pic>
        <p:nvPicPr>
          <p:cNvPr id="3" name="Image 2"/>
          <p:cNvPicPr/>
          <p:nvPr/>
        </p:nvPicPr>
        <p:blipFill>
          <a:blip r:embed="rId3" cstate="hqprint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199998">
            <a:off x="6683387" y="1345971"/>
            <a:ext cx="1730284" cy="22815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Image 3"/>
          <p:cNvPicPr/>
          <p:nvPr/>
        </p:nvPicPr>
        <p:blipFill>
          <a:blip r:embed="rId4">
            <a:alphaModFix/>
            <a:lum/>
          </a:blip>
          <a:stretch/>
        </p:blipFill>
        <p:spPr bwMode="auto">
          <a:xfrm>
            <a:off x="5042640" y="3457029"/>
            <a:ext cx="4118212" cy="2137338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Rectangle 4"/>
          <p:cNvSpPr/>
          <p:nvPr/>
        </p:nvSpPr>
        <p:spPr bwMode="auto">
          <a:xfrm>
            <a:off x="6142481" y="4830378"/>
            <a:ext cx="2472577" cy="293678"/>
          </a:xfrm>
          <a:prstGeom prst="rect">
            <a:avLst/>
          </a:prstGeom>
          <a:noFill/>
          <a:ln>
            <a:noFill/>
          </a:ln>
          <a:effectLst/>
        </p:spPr>
        <p:txBody>
          <a:bodyPr lIns="76398" tIns="38199" rIns="76398" bIns="38199" anchor="t"/>
          <a:lstStyle/>
          <a:p>
            <a:pPr>
              <a:spcBef>
                <a:spcPts val="181"/>
              </a:spcBef>
              <a:spcAft>
                <a:spcPts val="181"/>
              </a:spcAft>
              <a:defRPr/>
            </a:pPr>
            <a:r>
              <a:rPr lang="en-US" sz="1358"/>
              <a:t>5ns pulse &amp; 10mv dynamic</a:t>
            </a:r>
            <a:endParaRPr sz="1528"/>
          </a:p>
        </p:txBody>
      </p:sp>
      <p:sp>
        <p:nvSpPr>
          <p:cNvPr id="6" name="Rectangle 5"/>
          <p:cNvSpPr/>
          <p:nvPr/>
        </p:nvSpPr>
        <p:spPr bwMode="auto">
          <a:xfrm>
            <a:off x="1944507" y="981700"/>
            <a:ext cx="4813749" cy="356936"/>
          </a:xfrm>
          <a:prstGeom prst="rect">
            <a:avLst/>
          </a:prstGeom>
          <a:noFill/>
          <a:ln>
            <a:noFill/>
          </a:ln>
          <a:effectLst/>
        </p:spPr>
        <p:txBody>
          <a:bodyPr lIns="77621" tIns="38811" rIns="77621" bIns="38811" anchor="ctr"/>
          <a:lstStyle/>
          <a:p>
            <a:pPr>
              <a:lnSpc>
                <a:spcPct val="90000"/>
              </a:lnSpc>
              <a:spcBef>
                <a:spcPts val="75"/>
              </a:spcBef>
              <a:spcAft>
                <a:spcPts val="75"/>
              </a:spcAft>
              <a:defRPr/>
            </a:pPr>
            <a:r>
              <a:rPr lang="en-US" sz="2037" b="1">
                <a:solidFill>
                  <a:srgbClr val="00294B"/>
                </a:solidFill>
                <a:latin typeface="Calibri Light"/>
              </a:rPr>
              <a:t>2 channels 1GSPS 14b ADC FMC board</a:t>
            </a:r>
            <a:endParaRPr sz="1528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58088" y="1926298"/>
            <a:ext cx="4278650" cy="122238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t"/>
          <a:lstStyle/>
          <a:p>
            <a:pPr indent="186101"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528">
                <a:solidFill>
                  <a:srgbClr val="00294B"/>
                </a:solidFill>
                <a:latin typeface="Calibri"/>
                <a:ea typeface="Noto Sans CJK SC"/>
                <a:cs typeface="Noto Sans CJK SC"/>
              </a:rPr>
              <a:t>2 IDROGEN boards synchronize by WR</a:t>
            </a:r>
            <a:endParaRPr sz="1528"/>
          </a:p>
          <a:p>
            <a:pPr indent="186101"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528">
                <a:solidFill>
                  <a:srgbClr val="00294B"/>
                </a:solidFill>
                <a:latin typeface="Calibri"/>
                <a:ea typeface="Noto Sans CJK SC"/>
                <a:cs typeface="Noto Sans CJK SC"/>
              </a:rPr>
              <a:t>Same RF signal (312.5MHz) split on boards</a:t>
            </a:r>
            <a:endParaRPr sz="1528"/>
          </a:p>
          <a:p>
            <a:pPr indent="186101"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528">
                <a:solidFill>
                  <a:srgbClr val="00294B"/>
                </a:solidFill>
                <a:latin typeface="Calibri"/>
                <a:ea typeface="Noto Sans CJK SC"/>
                <a:cs typeface="Noto Sans CJK SC"/>
              </a:rPr>
              <a:t>FFT 16K point</a:t>
            </a:r>
            <a:endParaRPr sz="1528"/>
          </a:p>
          <a:p>
            <a:pPr indent="186101"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528">
                <a:solidFill>
                  <a:srgbClr val="00294B"/>
                </a:solidFill>
                <a:latin typeface="Calibri"/>
                <a:ea typeface="Noto Sans CJK SC"/>
                <a:cs typeface="Noto Sans CJK SC"/>
              </a:rPr>
              <a:t>Cross correlation</a:t>
            </a:r>
            <a:endParaRPr sz="1528"/>
          </a:p>
        </p:txBody>
      </p:sp>
      <p:pic>
        <p:nvPicPr>
          <p:cNvPr id="3" name="Image 2"/>
          <p:cNvPicPr/>
          <p:nvPr/>
        </p:nvPicPr>
        <p:blipFill>
          <a:blip r:embed="rId3">
            <a:alphaModFix/>
            <a:lum/>
          </a:blip>
          <a:stretch/>
        </p:blipFill>
        <p:spPr bwMode="auto">
          <a:xfrm>
            <a:off x="4430838" y="1621619"/>
            <a:ext cx="4565605" cy="171164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Image 3"/>
          <p:cNvPicPr/>
          <p:nvPr/>
        </p:nvPicPr>
        <p:blipFill>
          <a:blip r:embed="rId4">
            <a:alphaModFix/>
            <a:lum/>
          </a:blip>
          <a:stretch/>
        </p:blipFill>
        <p:spPr bwMode="auto">
          <a:xfrm>
            <a:off x="168383" y="3607993"/>
            <a:ext cx="4720542" cy="176940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Image 4"/>
          <p:cNvPicPr/>
          <p:nvPr/>
        </p:nvPicPr>
        <p:blipFill>
          <a:blip r:embed="rId5">
            <a:alphaModFix/>
            <a:lum/>
          </a:blip>
          <a:stretch/>
        </p:blipFill>
        <p:spPr bwMode="auto">
          <a:xfrm>
            <a:off x="4891677" y="3457029"/>
            <a:ext cx="3969998" cy="1983623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Rectangle 5"/>
          <p:cNvSpPr/>
          <p:nvPr/>
        </p:nvSpPr>
        <p:spPr bwMode="auto">
          <a:xfrm>
            <a:off x="1944507" y="981700"/>
            <a:ext cx="4813749" cy="356936"/>
          </a:xfrm>
          <a:prstGeom prst="rect">
            <a:avLst/>
          </a:prstGeom>
          <a:noFill/>
          <a:ln>
            <a:noFill/>
          </a:ln>
          <a:effectLst/>
        </p:spPr>
        <p:txBody>
          <a:bodyPr lIns="77621" tIns="38811" rIns="77621" bIns="38811" anchor="ctr"/>
          <a:lstStyle/>
          <a:p>
            <a:pPr>
              <a:lnSpc>
                <a:spcPct val="90000"/>
              </a:lnSpc>
              <a:spcBef>
                <a:spcPts val="75"/>
              </a:spcBef>
              <a:spcAft>
                <a:spcPts val="75"/>
              </a:spcAft>
              <a:defRPr/>
            </a:pPr>
            <a:r>
              <a:rPr lang="en-US" sz="2037" b="1">
                <a:solidFill>
                  <a:srgbClr val="00294B"/>
                </a:solidFill>
                <a:latin typeface="Calibri Light"/>
              </a:rPr>
              <a:t>FMC ADC_9680: Synchronization</a:t>
            </a:r>
            <a:endParaRPr sz="1528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58089" y="1926298"/>
            <a:ext cx="5042640" cy="3666847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t"/>
          <a:lstStyle/>
          <a:p>
            <a:pPr indent="183351"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358">
                <a:solidFill>
                  <a:srgbClr val="00294B"/>
                </a:solidFill>
                <a:latin typeface="Calibri"/>
                <a:ea typeface="Noto Sans CJK SC"/>
                <a:cs typeface="Noto Sans CJK SC"/>
              </a:rPr>
              <a:t>The motivation to develop the Fractionnal PLL (FPLL) FMC</a:t>
            </a:r>
            <a:endParaRPr sz="1528"/>
          </a:p>
          <a:p>
            <a:pPr marL="366395" lvl="1" indent="183045"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 2"/>
              <a:buChar char=""/>
              <a:defRPr/>
            </a:pPr>
            <a:r>
              <a:rPr lang="en-US" sz="1358">
                <a:solidFill>
                  <a:srgbClr val="00294B"/>
                </a:solidFill>
                <a:latin typeface="Calibri"/>
                <a:ea typeface="Noto Sans CJK SC"/>
                <a:cs typeface="Noto Sans CJK SC"/>
              </a:rPr>
              <a:t>Generate any frequency  disciplined by WR clock</a:t>
            </a:r>
            <a:endParaRPr sz="1528"/>
          </a:p>
          <a:p>
            <a:pPr marL="366395" lvl="1" indent="183045"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 2"/>
              <a:buChar char=""/>
              <a:defRPr/>
            </a:pPr>
            <a:r>
              <a:rPr lang="en-US" sz="1358">
                <a:solidFill>
                  <a:srgbClr val="00294B"/>
                </a:solidFill>
                <a:latin typeface="Calibri"/>
                <a:ea typeface="Noto Sans CJK SC"/>
                <a:cs typeface="Noto Sans CJK SC"/>
              </a:rPr>
              <a:t>Replace very expensive system with recent component</a:t>
            </a:r>
            <a:endParaRPr sz="1528"/>
          </a:p>
          <a:p>
            <a:pPr indent="183351"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358">
                <a:solidFill>
                  <a:srgbClr val="00294B"/>
                </a:solidFill>
                <a:latin typeface="Calibri"/>
                <a:ea typeface="Noto Sans CJK SC"/>
                <a:cs typeface="Noto Sans CJK SC"/>
              </a:rPr>
              <a:t>Fractional PLL SI5362</a:t>
            </a:r>
            <a:endParaRPr sz="1528"/>
          </a:p>
          <a:p>
            <a:pPr marL="366395" lvl="1" indent="183045"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 2"/>
              <a:buChar char=""/>
              <a:defRPr/>
            </a:pPr>
            <a:r>
              <a:rPr lang="en-US" sz="1358">
                <a:solidFill>
                  <a:srgbClr val="00294B"/>
                </a:solidFill>
                <a:latin typeface="Calibri"/>
                <a:ea typeface="Noto Sans CJK SC"/>
                <a:cs typeface="Noto Sans CJK SC"/>
              </a:rPr>
              <a:t>Ultra-high-performance jitter attenuator</a:t>
            </a:r>
            <a:endParaRPr sz="1528"/>
          </a:p>
          <a:p>
            <a:pPr marL="366395" lvl="1" indent="183045"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 2"/>
              <a:buChar char=""/>
              <a:defRPr/>
            </a:pPr>
            <a:r>
              <a:rPr lang="en-US" sz="1358">
                <a:solidFill>
                  <a:srgbClr val="00294B"/>
                </a:solidFill>
                <a:latin typeface="Calibri"/>
                <a:ea typeface="Noto Sans CJK SC"/>
                <a:cs typeface="Noto Sans CJK SC"/>
              </a:rPr>
              <a:t>Ultra-low phase jitter (&lt;55 fs typ)</a:t>
            </a:r>
            <a:endParaRPr sz="1528"/>
          </a:p>
          <a:p>
            <a:pPr marL="366395" lvl="1" indent="183045"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 2"/>
              <a:buChar char=""/>
              <a:defRPr/>
            </a:pPr>
            <a:r>
              <a:rPr lang="en-US" sz="1358">
                <a:solidFill>
                  <a:srgbClr val="00294B"/>
                </a:solidFill>
                <a:latin typeface="Calibri"/>
                <a:ea typeface="Noto Sans CJK SC"/>
                <a:cs typeface="Noto Sans CJK SC"/>
              </a:rPr>
              <a:t>18 outputs 10KHz to 2.75GHz</a:t>
            </a:r>
            <a:endParaRPr sz="1528"/>
          </a:p>
          <a:p>
            <a:pPr indent="183351"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358">
                <a:solidFill>
                  <a:srgbClr val="00294B"/>
                </a:solidFill>
                <a:latin typeface="Calibri"/>
                <a:ea typeface="Noto Sans CJK SC"/>
                <a:cs typeface="Noto Sans CJK SC"/>
              </a:rPr>
              <a:t>FMC_SI536X</a:t>
            </a:r>
            <a:endParaRPr sz="1528"/>
          </a:p>
          <a:p>
            <a:pPr marL="366395" lvl="1" indent="183045"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 2"/>
              <a:buChar char=""/>
              <a:defRPr/>
            </a:pPr>
            <a:r>
              <a:rPr lang="en-US" sz="1358">
                <a:solidFill>
                  <a:srgbClr val="00294B"/>
                </a:solidFill>
                <a:latin typeface="Calibri"/>
                <a:ea typeface="Noto Sans CJK SC"/>
                <a:cs typeface="Noto Sans CJK SC"/>
              </a:rPr>
              <a:t>4 single ended independent outputs clock</a:t>
            </a:r>
            <a:endParaRPr sz="1528"/>
          </a:p>
          <a:p>
            <a:pPr marL="366395" lvl="1" indent="183045"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 2"/>
              <a:buChar char=""/>
              <a:defRPr/>
            </a:pPr>
            <a:r>
              <a:rPr lang="en-US" sz="1358">
                <a:solidFill>
                  <a:srgbClr val="00294B"/>
                </a:solidFill>
                <a:latin typeface="Calibri"/>
                <a:ea typeface="Noto Sans CJK SC"/>
                <a:cs typeface="Noto Sans CJK SC"/>
              </a:rPr>
              <a:t>Configuration by PCIe or IPbus</a:t>
            </a:r>
            <a:endParaRPr sz="1528"/>
          </a:p>
          <a:p>
            <a:pPr marL="366395" lvl="1" indent="183045">
              <a:lnSpc>
                <a:spcPct val="93000"/>
              </a:lnSpc>
              <a:spcBef>
                <a:spcPts val="678"/>
              </a:spcBef>
              <a:spcAft>
                <a:spcPts val="75"/>
              </a:spcAft>
              <a:buClr>
                <a:srgbClr val="000000"/>
              </a:buClr>
              <a:buSzPct val="45000"/>
              <a:buFont typeface="Wingdings 2"/>
              <a:buChar char=""/>
              <a:defRPr/>
            </a:pPr>
            <a:r>
              <a:rPr lang="en-US" sz="1358">
                <a:solidFill>
                  <a:srgbClr val="00294B"/>
                </a:solidFill>
                <a:latin typeface="Calibri"/>
                <a:ea typeface="Noto Sans CJK SC"/>
                <a:cs typeface="Noto Sans CJK SC"/>
              </a:rPr>
              <a:t>Currently in cabling</a:t>
            </a:r>
            <a:endParaRPr sz="1528"/>
          </a:p>
        </p:txBody>
      </p:sp>
      <p:pic>
        <p:nvPicPr>
          <p:cNvPr id="3" name="Image 2"/>
          <p:cNvPicPr/>
          <p:nvPr/>
        </p:nvPicPr>
        <p:blipFill>
          <a:blip r:embed="rId3" cstate="hqprint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7000000">
            <a:off x="6779342" y="1160780"/>
            <a:ext cx="1773374" cy="239067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Image 3"/>
          <p:cNvPicPr/>
          <p:nvPr/>
        </p:nvPicPr>
        <p:blipFill>
          <a:blip r:embed="rId4" cstate="hqprint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39" t="4759" r="7293" b="7"/>
          <a:stretch/>
        </p:blipFill>
        <p:spPr bwMode="auto">
          <a:xfrm>
            <a:off x="5767821" y="3364128"/>
            <a:ext cx="2789481" cy="2230240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Rectangle 4"/>
          <p:cNvSpPr/>
          <p:nvPr/>
        </p:nvSpPr>
        <p:spPr bwMode="auto">
          <a:xfrm>
            <a:off x="4124936" y="5045823"/>
            <a:ext cx="2331392" cy="548545"/>
          </a:xfrm>
          <a:prstGeom prst="rect">
            <a:avLst/>
          </a:prstGeom>
          <a:noFill/>
          <a:ln>
            <a:noFill/>
          </a:ln>
          <a:effectLst/>
        </p:spPr>
        <p:txBody>
          <a:bodyPr lIns="76398" tIns="38199" rIns="76398" bIns="38199" anchor="t"/>
          <a:lstStyle/>
          <a:p>
            <a:pPr>
              <a:lnSpc>
                <a:spcPct val="93000"/>
              </a:lnSpc>
              <a:spcBef>
                <a:spcPts val="181"/>
              </a:spcBef>
              <a:spcAft>
                <a:spcPts val="181"/>
              </a:spcAft>
              <a:defRPr/>
            </a:pPr>
            <a:r>
              <a:rPr lang="en-US" sz="1188">
                <a:solidFill>
                  <a:srgbClr val="00294B"/>
                </a:solidFill>
                <a:latin typeface="Calibri"/>
                <a:ea typeface="Noto Sans CJK SC"/>
                <a:cs typeface="Noto Sans CJK SC"/>
              </a:rPr>
              <a:t>Measurement of phase </a:t>
            </a:r>
            <a:endParaRPr sz="1528"/>
          </a:p>
          <a:p>
            <a:pPr>
              <a:lnSpc>
                <a:spcPct val="93000"/>
              </a:lnSpc>
              <a:spcAft>
                <a:spcPts val="181"/>
              </a:spcAft>
              <a:defRPr/>
            </a:pPr>
            <a:r>
              <a:rPr lang="en-US" sz="1188">
                <a:solidFill>
                  <a:srgbClr val="00294B"/>
                </a:solidFill>
                <a:latin typeface="Calibri"/>
                <a:ea typeface="Noto Sans CJK SC"/>
                <a:cs typeface="Noto Sans CJK SC"/>
              </a:rPr>
              <a:t>jitter with SI5361</a:t>
            </a:r>
            <a:endParaRPr sz="1528"/>
          </a:p>
        </p:txBody>
      </p:sp>
      <p:sp>
        <p:nvSpPr>
          <p:cNvPr id="6" name="Rectangle 5"/>
          <p:cNvSpPr/>
          <p:nvPr/>
        </p:nvSpPr>
        <p:spPr bwMode="auto">
          <a:xfrm>
            <a:off x="1943285" y="981700"/>
            <a:ext cx="4813443" cy="356936"/>
          </a:xfrm>
          <a:prstGeom prst="rect">
            <a:avLst/>
          </a:prstGeom>
          <a:noFill/>
          <a:ln>
            <a:noFill/>
          </a:ln>
          <a:effectLst/>
        </p:spPr>
        <p:txBody>
          <a:bodyPr lIns="77621" tIns="38811" rIns="77621" bIns="38811" anchor="ctr"/>
          <a:lstStyle/>
          <a:p>
            <a:pPr>
              <a:lnSpc>
                <a:spcPct val="90000"/>
              </a:lnSpc>
              <a:spcBef>
                <a:spcPts val="75"/>
              </a:spcBef>
              <a:spcAft>
                <a:spcPts val="75"/>
              </a:spcAft>
              <a:defRPr/>
            </a:pPr>
            <a:r>
              <a:rPr lang="en-US" sz="2037" b="1">
                <a:solidFill>
                  <a:srgbClr val="00294B"/>
                </a:solidFill>
                <a:latin typeface="Calibri Light"/>
              </a:rPr>
              <a:t>FMC clock synthesizer</a:t>
            </a:r>
            <a:endParaRPr sz="1528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9083A8-7C1B-7C47-B7D1-A2BB2B1C7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Potential</a:t>
            </a:r>
            <a:r>
              <a:rPr lang="fr-FR" dirty="0"/>
              <a:t> of </a:t>
            </a:r>
            <a:r>
              <a:rPr lang="fr-FR" dirty="0" err="1"/>
              <a:t>polarization</a:t>
            </a:r>
            <a:r>
              <a:rPr lang="fr-FR" dirty="0"/>
              <a:t> upgrade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1448BC-C591-954C-BAA8-D9DE2E29D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4F6E02-6392-5140-B2F0-EE345890F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ARD24 Report/Applications @ 2025 Joint workshop of FKPPN and FJPPN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575418-41C7-AF47-982C-09650D4D8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3</a:t>
            </a:fld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BCF74FB7-9C25-9F4F-9898-92CC2CDE2546}"/>
              </a:ext>
            </a:extLst>
          </p:cNvPr>
          <p:cNvGrpSpPr/>
          <p:nvPr/>
        </p:nvGrpSpPr>
        <p:grpSpPr>
          <a:xfrm>
            <a:off x="473007" y="993221"/>
            <a:ext cx="7698227" cy="5378396"/>
            <a:chOff x="473007" y="993221"/>
            <a:chExt cx="7698227" cy="5378396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8DF8DA3E-0B12-CA48-AC9C-C70A9815B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3007" y="993221"/>
              <a:ext cx="7607300" cy="5334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2FD541-BF69-1048-BCA7-8CE2327FFF66}"/>
                </a:ext>
              </a:extLst>
            </p:cNvPr>
            <p:cNvSpPr/>
            <p:nvPr/>
          </p:nvSpPr>
          <p:spPr>
            <a:xfrm>
              <a:off x="7120647" y="5826868"/>
              <a:ext cx="1050587" cy="544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E0B129C9-846B-F145-A472-A478846089CD}"/>
              </a:ext>
            </a:extLst>
          </p:cNvPr>
          <p:cNvSpPr txBox="1"/>
          <p:nvPr/>
        </p:nvSpPr>
        <p:spPr>
          <a:xfrm>
            <a:off x="4842694" y="874640"/>
            <a:ext cx="4301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Just an </a:t>
            </a:r>
            <a:r>
              <a:rPr lang="fr-FR" dirty="0" err="1"/>
              <a:t>example</a:t>
            </a:r>
            <a:r>
              <a:rPr lang="fr-FR" dirty="0"/>
              <a:t> of </a:t>
            </a:r>
            <a:r>
              <a:rPr lang="fr-FR" dirty="0" err="1"/>
              <a:t>measurement</a:t>
            </a:r>
            <a:r>
              <a:rPr lang="fr-FR" dirty="0"/>
              <a:t> of </a:t>
            </a:r>
            <a:r>
              <a:rPr lang="fr-FR" dirty="0" err="1"/>
              <a:t>interest</a:t>
            </a:r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D8A0B8-D8F6-4A4C-863D-87AA1963BCA9}"/>
              </a:ext>
            </a:extLst>
          </p:cNvPr>
          <p:cNvSpPr/>
          <p:nvPr/>
        </p:nvSpPr>
        <p:spPr>
          <a:xfrm rot="16200000">
            <a:off x="-3084401" y="3102293"/>
            <a:ext cx="644580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See Belle II upgrade framework CDR arXiv:2406.19421; 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M. Roney talk at ICJHEP 2024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78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67FD9B-EA7E-D646-96FC-5A1995A9A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Compton </a:t>
            </a:r>
            <a:r>
              <a:rPr lang="fr-FR" dirty="0" err="1"/>
              <a:t>polarimeter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235220-3A9E-E84B-AE35-5ACA6B0C4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4A8B82-F10E-2245-8852-418D90C92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ARD24 Report/Applications @ 2025 Joint workshop of FKPPN and FJPPN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7713D6-3D65-764E-ADFB-B023B016B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4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B90309-B1DE-E846-8E0B-A6C701B3051B}"/>
              </a:ext>
            </a:extLst>
          </p:cNvPr>
          <p:cNvSpPr/>
          <p:nvPr/>
        </p:nvSpPr>
        <p:spPr>
          <a:xfrm rot="16200000">
            <a:off x="-3084400" y="3084401"/>
            <a:ext cx="644580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D. 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Charlet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et al., JINST 18 (2023) P10014</a:t>
            </a:r>
          </a:p>
        </p:txBody>
      </p:sp>
      <p:grpSp>
        <p:nvGrpSpPr>
          <p:cNvPr id="8" name="Groupe 44">
            <a:extLst>
              <a:ext uri="{FF2B5EF4-FFF2-40B4-BE49-F238E27FC236}">
                <a16:creationId xmlns:a16="http://schemas.microsoft.com/office/drawing/2014/main" id="{0DDCCADC-2AD5-234B-93AB-489D69C91686}"/>
              </a:ext>
            </a:extLst>
          </p:cNvPr>
          <p:cNvGrpSpPr/>
          <p:nvPr/>
        </p:nvGrpSpPr>
        <p:grpSpPr>
          <a:xfrm>
            <a:off x="454150" y="1155541"/>
            <a:ext cx="4389369" cy="1519095"/>
            <a:chOff x="2342924" y="2160309"/>
            <a:chExt cx="4200550" cy="2571261"/>
          </a:xfrm>
        </p:grpSpPr>
        <p:sp>
          <p:nvSpPr>
            <p:cNvPr id="9" name="Triangle 45">
              <a:extLst>
                <a:ext uri="{FF2B5EF4-FFF2-40B4-BE49-F238E27FC236}">
                  <a16:creationId xmlns:a16="http://schemas.microsoft.com/office/drawing/2014/main" id="{1335DEB5-99EF-A54C-8E33-F4114DDF2BFF}"/>
                </a:ext>
              </a:extLst>
            </p:cNvPr>
            <p:cNvSpPr/>
            <p:nvPr/>
          </p:nvSpPr>
          <p:spPr>
            <a:xfrm rot="16200000">
              <a:off x="4676838" y="3064356"/>
              <a:ext cx="758854" cy="1659248"/>
            </a:xfrm>
            <a:prstGeom prst="triangle">
              <a:avLst/>
            </a:prstGeom>
            <a:gradFill flip="none" rotWithShape="1">
              <a:gsLst>
                <a:gs pos="0">
                  <a:schemeClr val="accent5">
                    <a:lumMod val="77000"/>
                  </a:schemeClr>
                </a:gs>
                <a:gs pos="48000">
                  <a:schemeClr val="accent3">
                    <a:alpha val="5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Connecteur droit avec flèche 46">
              <a:extLst>
                <a:ext uri="{FF2B5EF4-FFF2-40B4-BE49-F238E27FC236}">
                  <a16:creationId xmlns:a16="http://schemas.microsoft.com/office/drawing/2014/main" id="{E9E8690F-24BD-B44C-8600-B842EBBE56FA}"/>
                </a:ext>
              </a:extLst>
            </p:cNvPr>
            <p:cNvCxnSpPr/>
            <p:nvPr/>
          </p:nvCxnSpPr>
          <p:spPr>
            <a:xfrm>
              <a:off x="2655042" y="3905952"/>
              <a:ext cx="3888432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47">
              <a:extLst>
                <a:ext uri="{FF2B5EF4-FFF2-40B4-BE49-F238E27FC236}">
                  <a16:creationId xmlns:a16="http://schemas.microsoft.com/office/drawing/2014/main" id="{3C5840E2-C358-D44D-816B-35331F5911DC}"/>
                </a:ext>
              </a:extLst>
            </p:cNvPr>
            <p:cNvCxnSpPr/>
            <p:nvPr/>
          </p:nvCxnSpPr>
          <p:spPr>
            <a:xfrm>
              <a:off x="2786939" y="3905952"/>
              <a:ext cx="1439702" cy="0"/>
            </a:xfrm>
            <a:prstGeom prst="straightConnector1">
              <a:avLst/>
            </a:prstGeom>
            <a:ln w="762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48">
              <a:extLst>
                <a:ext uri="{FF2B5EF4-FFF2-40B4-BE49-F238E27FC236}">
                  <a16:creationId xmlns:a16="http://schemas.microsoft.com/office/drawing/2014/main" id="{5C8ECF4D-425F-5B4E-BAB7-4DA54D01D1A8}"/>
                </a:ext>
              </a:extLst>
            </p:cNvPr>
            <p:cNvCxnSpPr/>
            <p:nvPr/>
          </p:nvCxnSpPr>
          <p:spPr>
            <a:xfrm flipH="1">
              <a:off x="4226644" y="2794474"/>
              <a:ext cx="876670" cy="1111478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49">
              <a:extLst>
                <a:ext uri="{FF2B5EF4-FFF2-40B4-BE49-F238E27FC236}">
                  <a16:creationId xmlns:a16="http://schemas.microsoft.com/office/drawing/2014/main" id="{6125EDD4-776E-7145-8A3D-6E4A1DEB3E2B}"/>
                </a:ext>
              </a:extLst>
            </p:cNvPr>
            <p:cNvCxnSpPr/>
            <p:nvPr/>
          </p:nvCxnSpPr>
          <p:spPr>
            <a:xfrm>
              <a:off x="4226644" y="3905952"/>
              <a:ext cx="1027758" cy="616714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50">
              <a:extLst>
                <a:ext uri="{FF2B5EF4-FFF2-40B4-BE49-F238E27FC236}">
                  <a16:creationId xmlns:a16="http://schemas.microsoft.com/office/drawing/2014/main" id="{0F9FC53B-AB2C-4A45-9EC7-203CF2502C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29343" y="3350213"/>
              <a:ext cx="2170114" cy="55574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51">
              <a:extLst>
                <a:ext uri="{FF2B5EF4-FFF2-40B4-BE49-F238E27FC236}">
                  <a16:creationId xmlns:a16="http://schemas.microsoft.com/office/drawing/2014/main" id="{1E2F1CCA-90C3-AC45-8852-8F929BA3E40B}"/>
                </a:ext>
              </a:extLst>
            </p:cNvPr>
            <p:cNvSpPr txBox="1"/>
            <p:nvPr/>
          </p:nvSpPr>
          <p:spPr>
            <a:xfrm>
              <a:off x="4383234" y="2160309"/>
              <a:ext cx="966756" cy="6251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accent6">
                      <a:lumMod val="75000"/>
                    </a:schemeClr>
                  </a:solidFill>
                </a:rPr>
                <a:t>laser (E</a:t>
              </a:r>
              <a:r>
                <a:rPr lang="el-GR" baseline="-25000" dirty="0">
                  <a:solidFill>
                    <a:schemeClr val="accent6">
                      <a:lumMod val="75000"/>
                    </a:schemeClr>
                  </a:solidFill>
                </a:rPr>
                <a:t>λ</a:t>
              </a:r>
              <a:r>
                <a:rPr lang="fr-FR" dirty="0">
                  <a:solidFill>
                    <a:schemeClr val="accent6">
                      <a:lumMod val="75000"/>
                    </a:schemeClr>
                  </a:solidFill>
                </a:rPr>
                <a:t>)</a:t>
              </a:r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B304D4BD-E784-DA4A-A797-9FE90E2BD2A1}"/>
                </a:ext>
              </a:extLst>
            </p:cNvPr>
            <p:cNvSpPr/>
            <p:nvPr/>
          </p:nvSpPr>
          <p:spPr>
            <a:xfrm>
              <a:off x="4383234" y="3514555"/>
              <a:ext cx="281745" cy="391398"/>
            </a:xfrm>
            <a:prstGeom prst="arc">
              <a:avLst>
                <a:gd name="adj1" fmla="val 16200000"/>
                <a:gd name="adj2" fmla="val 4010144"/>
              </a:avLst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ZoneTexte 53">
                  <a:extLst>
                    <a:ext uri="{FF2B5EF4-FFF2-40B4-BE49-F238E27FC236}">
                      <a16:creationId xmlns:a16="http://schemas.microsoft.com/office/drawing/2014/main" id="{F521F8E1-485D-9D48-B8A9-776990FDC927}"/>
                    </a:ext>
                  </a:extLst>
                </p:cNvPr>
                <p:cNvSpPr txBox="1"/>
                <p:nvPr/>
              </p:nvSpPr>
              <p:spPr>
                <a:xfrm>
                  <a:off x="4646820" y="3129410"/>
                  <a:ext cx="446531" cy="6251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fr-FR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4" name="ZoneTexte 53">
                  <a:extLst>
                    <a:ext uri="{FF2B5EF4-FFF2-40B4-BE49-F238E27FC236}">
                      <a16:creationId xmlns:a16="http://schemas.microsoft.com/office/drawing/2014/main" id="{8D2512AD-9214-374D-A45A-EAAE8BD299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6820" y="3129410"/>
                  <a:ext cx="446531" cy="62514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27281269-E0D2-DA4B-A171-116952A5C592}"/>
                </a:ext>
              </a:extLst>
            </p:cNvPr>
            <p:cNvSpPr/>
            <p:nvPr/>
          </p:nvSpPr>
          <p:spPr>
            <a:xfrm>
              <a:off x="5733874" y="3507899"/>
              <a:ext cx="227559" cy="425598"/>
            </a:xfrm>
            <a:prstGeom prst="arc">
              <a:avLst>
                <a:gd name="adj1" fmla="val 16200000"/>
                <a:gd name="adj2" fmla="val 4010144"/>
              </a:avLst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9" name="ZoneTexte 55">
              <a:extLst>
                <a:ext uri="{FF2B5EF4-FFF2-40B4-BE49-F238E27FC236}">
                  <a16:creationId xmlns:a16="http://schemas.microsoft.com/office/drawing/2014/main" id="{6C388845-4D43-284A-BCCE-388774095BAF}"/>
                </a:ext>
              </a:extLst>
            </p:cNvPr>
            <p:cNvSpPr txBox="1"/>
            <p:nvPr/>
          </p:nvSpPr>
          <p:spPr>
            <a:xfrm>
              <a:off x="5970902" y="3401075"/>
              <a:ext cx="294844" cy="6251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solidFill>
                    <a:schemeClr val="accent5">
                      <a:lumMod val="75000"/>
                    </a:schemeClr>
                  </a:solidFill>
                </a:rPr>
                <a:t>θ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ZoneTexte 56">
                  <a:extLst>
                    <a:ext uri="{FF2B5EF4-FFF2-40B4-BE49-F238E27FC236}">
                      <a16:creationId xmlns:a16="http://schemas.microsoft.com/office/drawing/2014/main" id="{146B9E8E-4065-FB49-A455-56203E36AA75}"/>
                    </a:ext>
                  </a:extLst>
                </p:cNvPr>
                <p:cNvSpPr txBox="1"/>
                <p:nvPr/>
              </p:nvSpPr>
              <p:spPr>
                <a:xfrm>
                  <a:off x="2342924" y="4106429"/>
                  <a:ext cx="2386066" cy="625141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>
                      <a:solidFill>
                        <a:schemeClr val="accent1"/>
                      </a:solidFill>
                    </a:rPr>
                    <a:t>e</a:t>
                  </a:r>
                  <a:r>
                    <a:rPr lang="fr-FR" baseline="30000" dirty="0">
                      <a:solidFill>
                        <a:schemeClr val="accent1"/>
                      </a:solidFill>
                    </a:rPr>
                    <a:t>-</a:t>
                  </a:r>
                  <a:r>
                    <a:rPr lang="fr-FR" dirty="0">
                      <a:solidFill>
                        <a:schemeClr val="accent1"/>
                      </a:solidFill>
                    </a:rPr>
                    <a:t> </a:t>
                  </a:r>
                  <a:r>
                    <a:rPr lang="fr-FR" dirty="0" err="1">
                      <a:solidFill>
                        <a:schemeClr val="accent1"/>
                      </a:solidFill>
                    </a:rPr>
                    <a:t>beam</a:t>
                  </a:r>
                  <a:r>
                    <a:rPr lang="fr-FR" dirty="0">
                      <a:solidFill>
                        <a:schemeClr val="accent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i="1">
                          <a:solidFill>
                            <a:schemeClr val="accent1"/>
                          </a:solidFill>
                          <a:latin typeface="Cambria Math"/>
                        </a:rPr>
                        <m:t>𝐸</m:t>
                      </m:r>
                      <m:r>
                        <a:rPr lang="fr-FR" i="1" baseline="-25000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𝑒</m:t>
                      </m:r>
                    </m:oMath>
                  </a14:m>
                  <a:endParaRPr lang="fr-FR" dirty="0">
                    <a:solidFill>
                      <a:schemeClr val="accent1"/>
                    </a:solidFill>
                    <a:ea typeface="Cambria Math"/>
                  </a:endParaRPr>
                </a:p>
              </p:txBody>
            </p:sp>
          </mc:Choice>
          <mc:Fallback xmlns="">
            <p:sp>
              <p:nvSpPr>
                <p:cNvPr id="57" name="ZoneTexte 56">
                  <a:extLst>
                    <a:ext uri="{FF2B5EF4-FFF2-40B4-BE49-F238E27FC236}">
                      <a16:creationId xmlns:a16="http://schemas.microsoft.com/office/drawing/2014/main" id="{B885FEA0-123B-C64D-A4AC-689E8B7BF9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2924" y="4106429"/>
                  <a:ext cx="2386066" cy="625141"/>
                </a:xfrm>
                <a:prstGeom prst="rect">
                  <a:avLst/>
                </a:prstGeom>
                <a:blipFill>
                  <a:blip r:embed="rId4"/>
                  <a:stretch>
                    <a:fillRect l="-1956" t="-10000" b="-26667"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1" name="Image 30">
            <a:extLst>
              <a:ext uri="{FF2B5EF4-FFF2-40B4-BE49-F238E27FC236}">
                <a16:creationId xmlns:a16="http://schemas.microsoft.com/office/drawing/2014/main" id="{FC6F5980-F1D2-734C-9476-E3F0B03458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847" y="0"/>
            <a:ext cx="3218153" cy="148032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62D5D6B-38CB-EA4A-A948-AACD61A769F7}"/>
              </a:ext>
            </a:extLst>
          </p:cNvPr>
          <p:cNvSpPr/>
          <p:nvPr/>
        </p:nvSpPr>
        <p:spPr>
          <a:xfrm>
            <a:off x="5502424" y="1558807"/>
            <a:ext cx="39968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1"/>
                </a:solidFill>
              </a:rPr>
              <a:t>Initial </a:t>
            </a:r>
            <a:r>
              <a:rPr lang="fr-FR" sz="1600" dirty="0" err="1">
                <a:solidFill>
                  <a:schemeClr val="accent1"/>
                </a:solidFill>
              </a:rPr>
              <a:t>electron</a:t>
            </a:r>
            <a:r>
              <a:rPr lang="fr-FR" sz="1600" dirty="0">
                <a:solidFill>
                  <a:schemeClr val="accent1"/>
                </a:solidFill>
              </a:rPr>
              <a:t> </a:t>
            </a:r>
            <a:r>
              <a:rPr lang="fr-FR" sz="1600" dirty="0" err="1">
                <a:solidFill>
                  <a:schemeClr val="accent1"/>
                </a:solidFill>
              </a:rPr>
              <a:t>energy</a:t>
            </a:r>
            <a:r>
              <a:rPr lang="fr-FR" sz="1600" dirty="0">
                <a:solidFill>
                  <a:schemeClr val="accent1"/>
                </a:solidFill>
              </a:rPr>
              <a:t> (7 </a:t>
            </a:r>
            <a:r>
              <a:rPr lang="fr-FR" sz="1600" dirty="0" err="1">
                <a:solidFill>
                  <a:schemeClr val="accent1"/>
                </a:solidFill>
              </a:rPr>
              <a:t>GeV</a:t>
            </a:r>
            <a:r>
              <a:rPr lang="fr-FR" sz="1600" dirty="0">
                <a:solidFill>
                  <a:schemeClr val="accent1"/>
                </a:solidFill>
              </a:rPr>
              <a:t>)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Initial photon </a:t>
            </a:r>
            <a:r>
              <a:rPr lang="fr-FR" sz="1600" dirty="0" err="1">
                <a:solidFill>
                  <a:schemeClr val="accent6">
                    <a:lumMod val="75000"/>
                  </a:schemeClr>
                </a:solidFill>
              </a:rPr>
              <a:t>energy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 (2.4eV at 515nm)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chemeClr val="accent6">
                    <a:lumMod val="75000"/>
                  </a:schemeClr>
                </a:solidFill>
              </a:rPr>
              <a:t>Crossing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 angle of </a:t>
            </a:r>
            <a:r>
              <a:rPr lang="fr-FR" sz="1600" dirty="0" err="1">
                <a:solidFill>
                  <a:schemeClr val="accent6">
                    <a:lumMod val="75000"/>
                  </a:schemeClr>
                </a:solidFill>
              </a:rPr>
              <a:t>beams</a:t>
            </a:r>
            <a:endParaRPr lang="fr-FR" sz="1600" dirty="0">
              <a:solidFill>
                <a:schemeClr val="accent6">
                  <a:lumMod val="75000"/>
                </a:schemeClr>
              </a:solidFill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chemeClr val="accent5">
                    <a:lumMod val="75000"/>
                  </a:schemeClr>
                </a:solidFill>
              </a:rPr>
              <a:t>Emitted</a:t>
            </a:r>
            <a:r>
              <a:rPr lang="fr-FR" sz="1600" dirty="0">
                <a:solidFill>
                  <a:schemeClr val="accent5">
                    <a:lumMod val="75000"/>
                  </a:schemeClr>
                </a:solidFill>
              </a:rPr>
              <a:t> photon </a:t>
            </a:r>
            <a:r>
              <a:rPr lang="fr-FR" sz="1600" dirty="0" err="1">
                <a:solidFill>
                  <a:schemeClr val="accent5">
                    <a:lumMod val="75000"/>
                  </a:schemeClr>
                </a:solidFill>
              </a:rPr>
              <a:t>energy</a:t>
            </a:r>
            <a:endParaRPr lang="en-GB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">
                <a:extLst>
                  <a:ext uri="{FF2B5EF4-FFF2-40B4-BE49-F238E27FC236}">
                    <a16:creationId xmlns:a16="http://schemas.microsoft.com/office/drawing/2014/main" id="{DCAB2123-3484-1644-9594-CFA3AF9DF654}"/>
                  </a:ext>
                </a:extLst>
              </p:cNvPr>
              <p:cNvSpPr txBox="1"/>
              <p:nvPr/>
            </p:nvSpPr>
            <p:spPr>
              <a:xfrm>
                <a:off x="4090843" y="1184810"/>
                <a:ext cx="1669346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scattered photons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23" name="TextBox 2">
                <a:extLst>
                  <a:ext uri="{FF2B5EF4-FFF2-40B4-BE49-F238E27FC236}">
                    <a16:creationId xmlns:a16="http://schemas.microsoft.com/office/drawing/2014/main" id="{DCAB2123-3484-1644-9594-CFA3AF9DF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843" y="1184810"/>
                <a:ext cx="1669346" cy="668516"/>
              </a:xfrm>
              <a:prstGeom prst="rect">
                <a:avLst/>
              </a:prstGeom>
              <a:blipFill>
                <a:blip r:embed="rId6"/>
                <a:stretch>
                  <a:fillRect l="-3030" t="-3774" b="-132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C8E39E3D-3285-7B4B-AE0E-088DAD422465}"/>
                  </a:ext>
                </a:extLst>
              </p:cNvPr>
              <p:cNvSpPr txBox="1"/>
              <p:nvPr/>
            </p:nvSpPr>
            <p:spPr>
              <a:xfrm>
                <a:off x="4116421" y="2814740"/>
                <a:ext cx="773570" cy="5734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C8E39E3D-3285-7B4B-AE0E-088DAD422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421" y="2814740"/>
                <a:ext cx="773570" cy="573427"/>
              </a:xfrm>
              <a:prstGeom prst="rect">
                <a:avLst/>
              </a:prstGeom>
              <a:blipFill>
                <a:blip r:embed="rId7"/>
                <a:stretch>
                  <a:fillRect l="-4918" b="-86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56223C82-9539-114E-ABE4-ECC0D1C3E33A}"/>
                  </a:ext>
                </a:extLst>
              </p:cNvPr>
              <p:cNvSpPr txBox="1"/>
              <p:nvPr/>
            </p:nvSpPr>
            <p:spPr>
              <a:xfrm>
                <a:off x="1548705" y="2849531"/>
                <a:ext cx="2526406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fr-FR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fr-FR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56223C82-9539-114E-ABE4-ECC0D1C3E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705" y="2849531"/>
                <a:ext cx="2526406" cy="520399"/>
              </a:xfrm>
              <a:prstGeom prst="rect">
                <a:avLst/>
              </a:prstGeom>
              <a:blipFill>
                <a:blip r:embed="rId8"/>
                <a:stretch>
                  <a:fillRect t="-4762" b="-95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e 26">
            <a:extLst>
              <a:ext uri="{FF2B5EF4-FFF2-40B4-BE49-F238E27FC236}">
                <a16:creationId xmlns:a16="http://schemas.microsoft.com/office/drawing/2014/main" id="{DC2F1682-CD00-F641-8B55-5AC792E20E66}"/>
              </a:ext>
            </a:extLst>
          </p:cNvPr>
          <p:cNvGrpSpPr/>
          <p:nvPr/>
        </p:nvGrpSpPr>
        <p:grpSpPr>
          <a:xfrm>
            <a:off x="150119" y="3475662"/>
            <a:ext cx="9087286" cy="1867703"/>
            <a:chOff x="56713" y="1819184"/>
            <a:chExt cx="9087286" cy="186770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EEB2336-8674-874F-99CC-389F5BDBE9D2}"/>
                </a:ext>
              </a:extLst>
            </p:cNvPr>
            <p:cNvSpPr/>
            <p:nvPr/>
          </p:nvSpPr>
          <p:spPr>
            <a:xfrm>
              <a:off x="71594" y="2434751"/>
              <a:ext cx="1179057" cy="91358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19774685-E5A3-3247-A3C1-353F9979BFB6}"/>
                </a:ext>
              </a:extLst>
            </p:cNvPr>
            <p:cNvSpPr txBox="1"/>
            <p:nvPr/>
          </p:nvSpPr>
          <p:spPr>
            <a:xfrm rot="20138442">
              <a:off x="56713" y="1819184"/>
              <a:ext cx="13163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>
                  <a:solidFill>
                    <a:schemeClr val="accent1"/>
                  </a:solidFill>
                </a:rPr>
                <a:t>Differential cross-section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B130A99-3301-AE4A-859E-0784A9519EF7}"/>
                </a:ext>
              </a:extLst>
            </p:cNvPr>
            <p:cNvSpPr/>
            <p:nvPr/>
          </p:nvSpPr>
          <p:spPr>
            <a:xfrm>
              <a:off x="1409667" y="2434751"/>
              <a:ext cx="3473833" cy="913581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5A438E43-B637-DD46-B3E4-1C9EF5AA667F}"/>
                </a:ext>
              </a:extLst>
            </p:cNvPr>
            <p:cNvSpPr txBox="1"/>
            <p:nvPr/>
          </p:nvSpPr>
          <p:spPr>
            <a:xfrm>
              <a:off x="1296811" y="3338867"/>
              <a:ext cx="36995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i="1" dirty="0">
                  <a:solidFill>
                    <a:schemeClr val="accent2"/>
                  </a:solidFill>
                </a:rPr>
                <a:t>Electron beam polarization independent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89ECDC7-D250-9E4B-B4EF-D6943D0A97B7}"/>
                </a:ext>
              </a:extLst>
            </p:cNvPr>
            <p:cNvSpPr/>
            <p:nvPr/>
          </p:nvSpPr>
          <p:spPr>
            <a:xfrm>
              <a:off x="4983983" y="2440066"/>
              <a:ext cx="4160016" cy="913581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0B767F59-A877-B84A-88CE-E7FA9CA26119}"/>
                </a:ext>
              </a:extLst>
            </p:cNvPr>
            <p:cNvSpPr txBox="1"/>
            <p:nvPr/>
          </p:nvSpPr>
          <p:spPr>
            <a:xfrm>
              <a:off x="4762919" y="3348333"/>
              <a:ext cx="4381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i="1" dirty="0">
                  <a:solidFill>
                    <a:schemeClr val="accent5"/>
                  </a:solidFill>
                </a:rPr>
                <a:t>Electron beam polarization dependent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1E9AFEF-C12C-624E-A1F7-63D234697E44}"/>
                </a:ext>
              </a:extLst>
            </p:cNvPr>
            <p:cNvSpPr/>
            <p:nvPr/>
          </p:nvSpPr>
          <p:spPr>
            <a:xfrm>
              <a:off x="4451420" y="2473543"/>
              <a:ext cx="432080" cy="884255"/>
            </a:xfrm>
            <a:prstGeom prst="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ZoneTexte 34">
                  <a:extLst>
                    <a:ext uri="{FF2B5EF4-FFF2-40B4-BE49-F238E27FC236}">
                      <a16:creationId xmlns:a16="http://schemas.microsoft.com/office/drawing/2014/main" id="{E7C1C569-A778-2B40-96AB-E6C975C3DF3A}"/>
                    </a:ext>
                  </a:extLst>
                </p:cNvPr>
                <p:cNvSpPr txBox="1"/>
                <p:nvPr/>
              </p:nvSpPr>
              <p:spPr>
                <a:xfrm>
                  <a:off x="71594" y="2628782"/>
                  <a:ext cx="9072405" cy="41402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fr-FR" sz="1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  <m:t>𝑑𝑦𝑑</m:t>
                            </m:r>
                            <m:sSub>
                              <m:sSubPr>
                                <m:ctrlPr>
                                  <a:rPr lang="fr-FR" sz="1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fr-FR" sz="1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𝑜𝑏𝑠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fr-FR" sz="13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sz="13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fr-FR" sz="13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fr-FR" sz="13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den>
                        </m:f>
                        <m:d>
                          <m:dPr>
                            <m:ctrlPr>
                              <a:rPr lang="fr-FR" sz="1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fr-FR" sz="13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sz="13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fr-FR" sz="13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fr-FR" sz="1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den>
                        </m:f>
                        <m:d>
                          <m:dPr>
                            <m:ctrlPr>
                              <a:rPr lang="fr-FR" sz="1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func>
                          <m:funcPr>
                            <m:ctrlPr>
                              <a:rPr lang="fr-FR" sz="1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13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13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3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fr-FR" sz="13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13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3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fr-FR" sz="13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𝑜𝑏𝑠</m:t>
                                        </m:r>
                                      </m:sub>
                                    </m:sSub>
                                    <m:r>
                                      <a:rPr lang="fr-FR" sz="1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fr-FR" sz="13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3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fr-FR" sz="13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𝑙𝑎𝑠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func>
                        <m:sSubSup>
                          <m:sSubSupPr>
                            <m:ctrlPr>
                              <a:rPr lang="fr-FR" sz="1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1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fr-FR" sz="1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𝑙𝑖𝑛</m:t>
                            </m:r>
                          </m:sub>
                          <m:sup>
                            <m:r>
                              <a:rPr lang="fr-FR" sz="1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𝑙𝑎𝑠</m:t>
                            </m:r>
                          </m:sup>
                        </m:sSubSup>
                        <m:r>
                          <a:rPr lang="fr-FR" sz="13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sz="13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fr-FR" sz="13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fr-FR" sz="1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∥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den>
                        </m:f>
                        <m:d>
                          <m:dPr>
                            <m:ctrlPr>
                              <a:rPr lang="fr-FR" sz="1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sSubSup>
                          <m:sSubSupPr>
                            <m:ctrlPr>
                              <a:rPr lang="fr-FR" sz="1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1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fr-FR" sz="1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  <m:sup>
                            <m:r>
                              <a:rPr lang="fr-FR" sz="1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𝑙𝑎𝑠</m:t>
                            </m:r>
                          </m:sup>
                        </m:sSubSup>
                        <m:r>
                          <a:rPr lang="fr-FR" sz="13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sSub>
                          <m:sSubPr>
                            <m:ctrlP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func>
                          <m:funcPr>
                            <m:ctrlPr>
                              <a:rPr lang="fr-FR" sz="1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13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13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1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fr-FR" sz="1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𝑜𝑏𝑠</m:t>
                                    </m:r>
                                  </m:sub>
                                </m:sSub>
                                <m:r>
                                  <a:rPr lang="fr-FR" sz="1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sz="1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fr-FR" sz="1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𝑒𝑙𝑒𝑐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fr-FR" sz="13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sSub>
                          <m:sSubPr>
                            <m:ctrlPr>
                              <a:rPr lang="fr-FR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fr-FR" sz="13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13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13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13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fr-FR" sz="1300" i="1"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m:oMathPara>
                  </a14:m>
                  <a:endParaRPr lang="en-GB" sz="1300" dirty="0"/>
                </a:p>
              </p:txBody>
            </p:sp>
          </mc:Choice>
          <mc:Fallback xmlns=""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908D5C52-7D3E-F046-9CF9-533A85CC0E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94" y="2628782"/>
                  <a:ext cx="9072405" cy="414024"/>
                </a:xfrm>
                <a:prstGeom prst="rect">
                  <a:avLst/>
                </a:prstGeom>
                <a:blipFill>
                  <a:blip r:embed="rId9"/>
                  <a:stretch>
                    <a:fillRect b="-1764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28CCDC6F-9364-0449-9549-F3CDD694C530}"/>
                </a:ext>
              </a:extLst>
            </p:cNvPr>
            <p:cNvSpPr txBox="1"/>
            <p:nvPr/>
          </p:nvSpPr>
          <p:spPr>
            <a:xfrm>
              <a:off x="962893" y="1828705"/>
              <a:ext cx="3699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>
                  <a:solidFill>
                    <a:schemeClr val="accent6">
                      <a:lumMod val="75000"/>
                    </a:schemeClr>
                  </a:solidFill>
                </a:rPr>
                <a:t>Transverse laser polarisation: nuisance parameter to minimize and keep under control </a:t>
              </a:r>
            </a:p>
          </p:txBody>
        </p:sp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id="{74B02F07-F236-7E4E-A1AF-F03CDD14FED4}"/>
                </a:ext>
              </a:extLst>
            </p:cNvPr>
            <p:cNvCxnSpPr>
              <a:cxnSpLocks/>
            </p:cNvCxnSpPr>
            <p:nvPr/>
          </p:nvCxnSpPr>
          <p:spPr>
            <a:xfrm>
              <a:off x="3908809" y="2160396"/>
              <a:ext cx="321547" cy="274355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EABDA72-F500-B64B-B786-F18F66A4110E}"/>
                </a:ext>
              </a:extLst>
            </p:cNvPr>
            <p:cNvSpPr/>
            <p:nvPr/>
          </p:nvSpPr>
          <p:spPr>
            <a:xfrm>
              <a:off x="5928528" y="2449413"/>
              <a:ext cx="2190540" cy="884255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345C8BE1-15B1-6A47-92A5-1355F3AACE79}"/>
                </a:ext>
              </a:extLst>
            </p:cNvPr>
            <p:cNvSpPr txBox="1"/>
            <p:nvPr/>
          </p:nvSpPr>
          <p:spPr>
            <a:xfrm>
              <a:off x="4551904" y="1828705"/>
              <a:ext cx="3699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>
                  <a:solidFill>
                    <a:srgbClr val="7030A0"/>
                  </a:solidFill>
                </a:rPr>
                <a:t>Transverse electron beam polarisation: intervenes as an asymmetry in the transverse plane</a:t>
              </a:r>
            </a:p>
          </p:txBody>
        </p:sp>
        <p:cxnSp>
          <p:nvCxnSpPr>
            <p:cNvPr id="40" name="Connecteur droit avec flèche 39">
              <a:extLst>
                <a:ext uri="{FF2B5EF4-FFF2-40B4-BE49-F238E27FC236}">
                  <a16:creationId xmlns:a16="http://schemas.microsoft.com/office/drawing/2014/main" id="{0E3C0A92-602B-014E-A8FC-C7FCF28EBA54}"/>
                </a:ext>
              </a:extLst>
            </p:cNvPr>
            <p:cNvCxnSpPr>
              <a:cxnSpLocks/>
            </p:cNvCxnSpPr>
            <p:nvPr/>
          </p:nvCxnSpPr>
          <p:spPr>
            <a:xfrm>
              <a:off x="7497820" y="2160396"/>
              <a:ext cx="321547" cy="274355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 Box 18">
            <a:extLst>
              <a:ext uri="{FF2B5EF4-FFF2-40B4-BE49-F238E27FC236}">
                <a16:creationId xmlns:a16="http://schemas.microsoft.com/office/drawing/2014/main" id="{41A3DA11-90A2-F74F-BE35-A5E510B6D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02" y="5427881"/>
            <a:ext cx="88434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⚠️ Transverse e-beam polarimetry implies measuring geometrical asymmetries in the detection plane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Notoriously difficult task due to a narrow cone for scattered particles along e-beam direction</a:t>
            </a:r>
          </a:p>
        </p:txBody>
      </p:sp>
      <p:sp>
        <p:nvSpPr>
          <p:cNvPr id="42" name="Text Box 18">
            <a:extLst>
              <a:ext uri="{FF2B5EF4-FFF2-40B4-BE49-F238E27FC236}">
                <a16:creationId xmlns:a16="http://schemas.microsoft.com/office/drawing/2014/main" id="{9C7DC40D-1350-6441-A2E9-A6AA61521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37" y="6043587"/>
            <a:ext cx="88434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For integration ease, concentrate on photon detection and longitudinal polarization</a:t>
            </a:r>
            <a:endParaRPr lang="en-US" sz="1600" dirty="0">
              <a:solidFill>
                <a:srgbClr val="C00000"/>
              </a:solidFill>
              <a:sym typeface="Wingdings" pitchFamily="2" charset="2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5819AB3-6902-EE44-8127-8DF63A76ED37}"/>
              </a:ext>
            </a:extLst>
          </p:cNvPr>
          <p:cNvSpPr/>
          <p:nvPr/>
        </p:nvSpPr>
        <p:spPr>
          <a:xfrm>
            <a:off x="8305972" y="4095541"/>
            <a:ext cx="799130" cy="88425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351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2482EC-D8BC-2347-8349-9EF8C7A22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Longitudinal Compton </a:t>
            </a:r>
            <a:r>
              <a:rPr lang="fr-FR" dirty="0" err="1"/>
              <a:t>polarimetry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D88FAD-48A7-2442-9F50-F796B3E5A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15/05/2025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9BF8A8-2724-DE4F-9558-78BB90DBB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ARD24 Report/Applications @ 2025 Joint workshop of FKPPN and FJPPN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061522-D31E-7743-A271-64CFEBA5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5</a:t>
            </a:fld>
            <a:endParaRPr lang="fr-FR"/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047ECB7E-E622-B241-9B76-F5A4676A8EEC}"/>
              </a:ext>
            </a:extLst>
          </p:cNvPr>
          <p:cNvGrpSpPr/>
          <p:nvPr/>
        </p:nvGrpSpPr>
        <p:grpSpPr>
          <a:xfrm>
            <a:off x="6061570" y="11527"/>
            <a:ext cx="3199729" cy="445828"/>
            <a:chOff x="377634" y="1169710"/>
            <a:chExt cx="4936215" cy="667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ZoneTexte 10">
                  <a:extLst>
                    <a:ext uri="{FF2B5EF4-FFF2-40B4-BE49-F238E27FC236}">
                      <a16:creationId xmlns:a16="http://schemas.microsoft.com/office/drawing/2014/main" id="{98EDF96E-DF97-1F47-A726-9BD603703A68}"/>
                    </a:ext>
                  </a:extLst>
                </p:cNvPr>
                <p:cNvSpPr txBox="1"/>
                <p:nvPr/>
              </p:nvSpPr>
              <p:spPr>
                <a:xfrm>
                  <a:off x="377634" y="1169710"/>
                  <a:ext cx="4936215" cy="66734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den>
                        </m:f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)≅</m:t>
                        </m:r>
                        <m:f>
                          <m:f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fr-F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den>
                        </m:f>
                        <m:d>
                          <m:dPr>
                            <m:ctrlPr>
                              <a:rPr lang="fr-FR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fr-F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𝒫</m:t>
                                    </m:r>
                                  </m:e>
                                  <m:sub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𝐿𝑅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1" name="ZoneTexte 10">
                  <a:extLst>
                    <a:ext uri="{FF2B5EF4-FFF2-40B4-BE49-F238E27FC236}">
                      <a16:creationId xmlns:a16="http://schemas.microsoft.com/office/drawing/2014/main" id="{98EDF96E-DF97-1F47-A726-9BD603703A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634" y="1169710"/>
                  <a:ext cx="4936215" cy="667340"/>
                </a:xfrm>
                <a:prstGeom prst="rect">
                  <a:avLst/>
                </a:prstGeom>
                <a:blipFill>
                  <a:blip r:embed="rId2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7DF63B8-058F-5341-BDA5-356FB0777A2B}"/>
                </a:ext>
              </a:extLst>
            </p:cNvPr>
            <p:cNvSpPr/>
            <p:nvPr/>
          </p:nvSpPr>
          <p:spPr>
            <a:xfrm>
              <a:off x="1102483" y="1214831"/>
              <a:ext cx="1072340" cy="62221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75DA2ED-FF79-6F4C-8356-914C199E7B86}"/>
                </a:ext>
              </a:extLst>
            </p:cNvPr>
            <p:cNvSpPr/>
            <p:nvPr/>
          </p:nvSpPr>
          <p:spPr>
            <a:xfrm>
              <a:off x="2466624" y="1199545"/>
              <a:ext cx="549540" cy="60766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48B015-E787-F74A-B709-57ECA7E88783}"/>
                </a:ext>
              </a:extLst>
            </p:cNvPr>
            <p:cNvSpPr/>
            <p:nvPr/>
          </p:nvSpPr>
          <p:spPr>
            <a:xfrm>
              <a:off x="3542943" y="1186157"/>
              <a:ext cx="911933" cy="621056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1D59CD1A-6D6B-4B4D-895A-43C2F5AE4D5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939" y="1201006"/>
            <a:ext cx="4557765" cy="247078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E7E594A-8916-0E40-B9E7-1B6C0FCAC80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337" y="1189232"/>
            <a:ext cx="4535663" cy="25027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6E6E3585-2FF8-4242-8FDD-87D443AC5477}"/>
                  </a:ext>
                </a:extLst>
              </p:cNvPr>
              <p:cNvSpPr txBox="1"/>
              <p:nvPr/>
            </p:nvSpPr>
            <p:spPr>
              <a:xfrm>
                <a:off x="984738" y="996714"/>
                <a:ext cx="7686857" cy="391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i="1" dirty="0">
                    <a:solidFill>
                      <a:schemeClr val="accent5"/>
                    </a:solidFill>
                  </a:rPr>
                  <a:t>Polarization dependent term generates a left-right asymmetry function of</a:t>
                </a:r>
                <a:r>
                  <a:rPr lang="en-GB" i="1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endParaRPr lang="en-GB" i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6E6E3585-2FF8-4242-8FDD-87D443AC5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738" y="996714"/>
                <a:ext cx="7686857" cy="391517"/>
              </a:xfrm>
              <a:prstGeom prst="rect">
                <a:avLst/>
              </a:prstGeom>
              <a:blipFill>
                <a:blip r:embed="rId5"/>
                <a:stretch>
                  <a:fillRect t="-3125" b="-187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Image 19">
            <a:extLst>
              <a:ext uri="{FF2B5EF4-FFF2-40B4-BE49-F238E27FC236}">
                <a16:creationId xmlns:a16="http://schemas.microsoft.com/office/drawing/2014/main" id="{B9D5A30C-BAFC-6E4E-A5F7-6D45D58FDD8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877" y="3705374"/>
            <a:ext cx="4557765" cy="249344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B4D3E64-C44B-7642-BDF6-B54D0FE0BE5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722090"/>
            <a:ext cx="4512366" cy="2485421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87EC54F2-C555-8F4A-A2A6-4469A02DCC6E}"/>
              </a:ext>
            </a:extLst>
          </p:cNvPr>
          <p:cNvSpPr txBox="1"/>
          <p:nvPr/>
        </p:nvSpPr>
        <p:spPr>
          <a:xfrm>
            <a:off x="984737" y="3575202"/>
            <a:ext cx="7686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err="1">
                <a:solidFill>
                  <a:schemeClr val="accent5"/>
                </a:solidFill>
              </a:rPr>
              <a:t>that</a:t>
            </a:r>
            <a:r>
              <a:rPr lang="fr-FR" i="1" dirty="0">
                <a:solidFill>
                  <a:schemeClr val="accent5"/>
                </a:solidFill>
              </a:rPr>
              <a:t> </a:t>
            </a:r>
            <a:r>
              <a:rPr lang="fr-FR" i="1" dirty="0" err="1">
                <a:solidFill>
                  <a:schemeClr val="accent5"/>
                </a:solidFill>
              </a:rPr>
              <a:t>reflects</a:t>
            </a:r>
            <a:r>
              <a:rPr lang="fr-FR" i="1" dirty="0">
                <a:solidFill>
                  <a:schemeClr val="accent5"/>
                </a:solidFill>
              </a:rPr>
              <a:t> </a:t>
            </a:r>
            <a:r>
              <a:rPr lang="fr-FR" i="1" dirty="0" err="1">
                <a:solidFill>
                  <a:schemeClr val="accent5"/>
                </a:solidFill>
              </a:rPr>
              <a:t>also</a:t>
            </a:r>
            <a:r>
              <a:rPr lang="fr-FR" i="1" dirty="0">
                <a:solidFill>
                  <a:schemeClr val="accent5"/>
                </a:solidFill>
              </a:rPr>
              <a:t> as a </a:t>
            </a:r>
            <a:r>
              <a:rPr lang="fr-FR" i="1" dirty="0" err="1">
                <a:solidFill>
                  <a:schemeClr val="accent5"/>
                </a:solidFill>
              </a:rPr>
              <a:t>function</a:t>
            </a:r>
            <a:r>
              <a:rPr lang="fr-FR" i="1" dirty="0">
                <a:solidFill>
                  <a:schemeClr val="accent5"/>
                </a:solidFill>
              </a:rPr>
              <a:t> of the </a:t>
            </a:r>
            <a:r>
              <a:rPr lang="fr-FR" i="1" dirty="0" err="1">
                <a:solidFill>
                  <a:schemeClr val="accent5"/>
                </a:solidFill>
              </a:rPr>
              <a:t>energy</a:t>
            </a:r>
            <a:r>
              <a:rPr lang="fr-FR" i="1" dirty="0">
                <a:solidFill>
                  <a:schemeClr val="accent5"/>
                </a:solidFill>
              </a:rPr>
              <a:t> of the </a:t>
            </a:r>
            <a:r>
              <a:rPr lang="fr-FR" i="1" dirty="0" err="1">
                <a:solidFill>
                  <a:schemeClr val="accent5"/>
                </a:solidFill>
              </a:rPr>
              <a:t>emitted</a:t>
            </a:r>
            <a:r>
              <a:rPr lang="fr-FR" i="1" dirty="0">
                <a:solidFill>
                  <a:schemeClr val="accent5"/>
                </a:solidFill>
              </a:rPr>
              <a:t> </a:t>
            </a:r>
            <a:r>
              <a:rPr lang="fr-FR" i="1" dirty="0" err="1">
                <a:solidFill>
                  <a:schemeClr val="accent5"/>
                </a:solidFill>
              </a:rPr>
              <a:t>electron</a:t>
            </a:r>
            <a:r>
              <a:rPr lang="fr-FR" i="1" dirty="0">
                <a:solidFill>
                  <a:schemeClr val="accent5"/>
                </a:solidFill>
              </a:rPr>
              <a:t>  </a:t>
            </a:r>
            <a:endParaRPr lang="en-GB" i="1" dirty="0">
              <a:solidFill>
                <a:schemeClr val="accent5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C89E39F-14B2-CB45-8CC6-20023EF14F8D}"/>
              </a:ext>
            </a:extLst>
          </p:cNvPr>
          <p:cNvSpPr txBox="1"/>
          <p:nvPr/>
        </p:nvSpPr>
        <p:spPr>
          <a:xfrm>
            <a:off x="828492" y="6096620"/>
            <a:ext cx="7686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err="1">
                <a:solidFill>
                  <a:schemeClr val="accent5"/>
                </a:solidFill>
              </a:rPr>
              <a:t>Using</a:t>
            </a:r>
            <a:r>
              <a:rPr lang="fr-FR" i="1" dirty="0">
                <a:solidFill>
                  <a:schemeClr val="accent5"/>
                </a:solidFill>
              </a:rPr>
              <a:t> a 515nm laser </a:t>
            </a:r>
            <a:r>
              <a:rPr lang="fr-FR" i="1" dirty="0" err="1">
                <a:solidFill>
                  <a:schemeClr val="accent5"/>
                </a:solidFill>
              </a:rPr>
              <a:t>provides</a:t>
            </a:r>
            <a:r>
              <a:rPr lang="fr-FR" i="1" dirty="0">
                <a:solidFill>
                  <a:schemeClr val="accent5"/>
                </a:solidFill>
              </a:rPr>
              <a:t> </a:t>
            </a:r>
            <a:r>
              <a:rPr lang="fr-FR" i="1" dirty="0" err="1">
                <a:solidFill>
                  <a:schemeClr val="accent5"/>
                </a:solidFill>
              </a:rPr>
              <a:t>higher</a:t>
            </a:r>
            <a:r>
              <a:rPr lang="fr-FR" i="1" dirty="0">
                <a:solidFill>
                  <a:schemeClr val="accent5"/>
                </a:solidFill>
              </a:rPr>
              <a:t> </a:t>
            </a:r>
            <a:r>
              <a:rPr lang="fr-FR" i="1" dirty="0" err="1">
                <a:solidFill>
                  <a:schemeClr val="accent5"/>
                </a:solidFill>
              </a:rPr>
              <a:t>sensitivity</a:t>
            </a:r>
            <a:endParaRPr lang="en-GB" i="1" dirty="0">
              <a:solidFill>
                <a:schemeClr val="accent5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5AE82B-AC7E-8140-914F-B54E71DE2F72}"/>
              </a:ext>
            </a:extLst>
          </p:cNvPr>
          <p:cNvSpPr/>
          <p:nvPr/>
        </p:nvSpPr>
        <p:spPr>
          <a:xfrm rot="16200000">
            <a:off x="-3084400" y="3084401"/>
            <a:ext cx="644580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Landau-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Lifshitz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QED book 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paragaphs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86 and 87</a:t>
            </a:r>
          </a:p>
        </p:txBody>
      </p:sp>
    </p:spTree>
    <p:extLst>
      <p:ext uri="{BB962C8B-B14F-4D97-AF65-F5344CB8AC3E}">
        <p14:creationId xmlns:p14="http://schemas.microsoft.com/office/powerpoint/2010/main" val="3897416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A50BC-442A-117E-CE0C-32908ACDF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FR" dirty="0"/>
              <a:t>Mechanical system integration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A3518-6717-FC45-0914-4D6F5063B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9C7ED-DEF9-C145-9B34-A1EB1FF5F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ARD24 Report/Applications @ 2025 Joint workshop of FKPPN and FJPPN</a:t>
            </a: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B3812-8F16-54E3-8D84-643D82FB5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6</a:t>
            </a:fld>
            <a:endParaRPr lang="fr-FR"/>
          </a:p>
        </p:txBody>
      </p:sp>
      <p:pic>
        <p:nvPicPr>
          <p:cNvPr id="7" name="Image 3">
            <a:extLst>
              <a:ext uri="{FF2B5EF4-FFF2-40B4-BE49-F238E27FC236}">
                <a16:creationId xmlns:a16="http://schemas.microsoft.com/office/drawing/2014/main" id="{A78D86C9-F11D-3B0D-2EE6-D4E363068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969" y="1082085"/>
            <a:ext cx="5198035" cy="457167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FDEE835-65AB-ED43-BF22-E95CED1B78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4" y="1082085"/>
            <a:ext cx="3271485" cy="4473118"/>
          </a:xfrm>
          <a:prstGeom prst="rect">
            <a:avLst/>
          </a:prstGeom>
        </p:spPr>
      </p:pic>
      <p:cxnSp>
        <p:nvCxnSpPr>
          <p:cNvPr id="9" name="Connecteur droit avec flèche 10">
            <a:extLst>
              <a:ext uri="{FF2B5EF4-FFF2-40B4-BE49-F238E27FC236}">
                <a16:creationId xmlns:a16="http://schemas.microsoft.com/office/drawing/2014/main" id="{8CE7DAF0-8F47-5941-8389-8FFBD13ACB0D}"/>
              </a:ext>
            </a:extLst>
          </p:cNvPr>
          <p:cNvCxnSpPr>
            <a:cxnSpLocks/>
          </p:cNvCxnSpPr>
          <p:nvPr/>
        </p:nvCxnSpPr>
        <p:spPr>
          <a:xfrm>
            <a:off x="1759228" y="4506597"/>
            <a:ext cx="0" cy="96034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13">
            <a:extLst>
              <a:ext uri="{FF2B5EF4-FFF2-40B4-BE49-F238E27FC236}">
                <a16:creationId xmlns:a16="http://schemas.microsoft.com/office/drawing/2014/main" id="{80A1C95F-1B3B-CF48-BCF7-036C68F1825D}"/>
              </a:ext>
            </a:extLst>
          </p:cNvPr>
          <p:cNvSpPr txBox="1"/>
          <p:nvPr/>
        </p:nvSpPr>
        <p:spPr>
          <a:xfrm rot="16200000">
            <a:off x="1066499" y="4960888"/>
            <a:ext cx="883752" cy="3161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450 mm</a:t>
            </a:r>
          </a:p>
        </p:txBody>
      </p:sp>
      <p:cxnSp>
        <p:nvCxnSpPr>
          <p:cNvPr id="11" name="Connecteur droit avec flèche 2">
            <a:extLst>
              <a:ext uri="{FF2B5EF4-FFF2-40B4-BE49-F238E27FC236}">
                <a16:creationId xmlns:a16="http://schemas.microsoft.com/office/drawing/2014/main" id="{99D6986A-6677-1248-B7BD-22975AEF5A3A}"/>
              </a:ext>
            </a:extLst>
          </p:cNvPr>
          <p:cNvCxnSpPr>
            <a:cxnSpLocks/>
          </p:cNvCxnSpPr>
          <p:nvPr/>
        </p:nvCxnSpPr>
        <p:spPr>
          <a:xfrm>
            <a:off x="3929568" y="3481595"/>
            <a:ext cx="0" cy="198535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C70F71A1-25A4-2F49-A850-37F1DC5B985D}"/>
              </a:ext>
            </a:extLst>
          </p:cNvPr>
          <p:cNvSpPr txBox="1"/>
          <p:nvPr/>
        </p:nvSpPr>
        <p:spPr>
          <a:xfrm rot="16200000">
            <a:off x="3223033" y="4386834"/>
            <a:ext cx="883752" cy="3161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910 mm</a:t>
            </a:r>
          </a:p>
        </p:txBody>
      </p:sp>
      <p:sp>
        <p:nvSpPr>
          <p:cNvPr id="14" name="ZoneTexte 1">
            <a:extLst>
              <a:ext uri="{FF2B5EF4-FFF2-40B4-BE49-F238E27FC236}">
                <a16:creationId xmlns:a16="http://schemas.microsoft.com/office/drawing/2014/main" id="{F5DC2C60-9D79-D842-867A-DE4BBA5A95C2}"/>
              </a:ext>
            </a:extLst>
          </p:cNvPr>
          <p:cNvSpPr txBox="1"/>
          <p:nvPr/>
        </p:nvSpPr>
        <p:spPr>
          <a:xfrm>
            <a:off x="5887275" y="5356418"/>
            <a:ext cx="3256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Crossing</a:t>
            </a:r>
            <a:r>
              <a:rPr lang="fr-FR" dirty="0"/>
              <a:t> Angle Horizontal : 8 </a:t>
            </a:r>
            <a:r>
              <a:rPr lang="fr-FR" dirty="0" err="1"/>
              <a:t>deg</a:t>
            </a:r>
            <a:endParaRPr lang="fr-FR" dirty="0"/>
          </a:p>
          <a:p>
            <a:r>
              <a:rPr lang="fr-FR" dirty="0" err="1"/>
              <a:t>Crossing</a:t>
            </a:r>
            <a:r>
              <a:rPr lang="fr-FR" dirty="0"/>
              <a:t> Angle Vertical : 4 </a:t>
            </a:r>
            <a:r>
              <a:rPr lang="fr-FR" dirty="0" err="1"/>
              <a:t>deg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218D08A-317C-0745-A551-6023066418FA}"/>
              </a:ext>
            </a:extLst>
          </p:cNvPr>
          <p:cNvSpPr txBox="1"/>
          <p:nvPr/>
        </p:nvSpPr>
        <p:spPr>
          <a:xfrm>
            <a:off x="129627" y="5909817"/>
            <a:ext cx="7792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+ some neutron + lead shielding around electronics to be located below the table</a:t>
            </a:r>
          </a:p>
          <a:p>
            <a:r>
              <a:rPr lang="en-GB" dirty="0"/>
              <a:t>+ some lead shielding around the table to protect the laser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56A30E-2ED7-414F-9C4D-A7BE17C07970}"/>
              </a:ext>
            </a:extLst>
          </p:cNvPr>
          <p:cNvSpPr/>
          <p:nvPr/>
        </p:nvSpPr>
        <p:spPr>
          <a:xfrm rot="16200000">
            <a:off x="-3084400" y="3084401"/>
            <a:ext cx="644580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D. 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Charlet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et al., 2023 JINST 18 P10014 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933B71F2-1498-8048-9CF2-859E298F6ACA}"/>
              </a:ext>
            </a:extLst>
          </p:cNvPr>
          <p:cNvCxnSpPr>
            <a:cxnSpLocks/>
            <a:endCxn id="7" idx="3"/>
          </p:cNvCxnSpPr>
          <p:nvPr/>
        </p:nvCxnSpPr>
        <p:spPr>
          <a:xfrm flipV="1">
            <a:off x="3698235" y="3367921"/>
            <a:ext cx="5322769" cy="1069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0743AEF4-E863-C242-BBB6-AEDD589ED08E}"/>
              </a:ext>
            </a:extLst>
          </p:cNvPr>
          <p:cNvSpPr txBox="1"/>
          <p:nvPr/>
        </p:nvSpPr>
        <p:spPr>
          <a:xfrm>
            <a:off x="3187053" y="2949312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e- </a:t>
            </a:r>
            <a:r>
              <a:rPr lang="fr-FR" dirty="0" err="1">
                <a:solidFill>
                  <a:schemeClr val="bg2">
                    <a:lumMod val="50000"/>
                  </a:schemeClr>
                </a:solidFill>
              </a:rPr>
              <a:t>beam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998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AF0D89DE-D470-CA4F-8368-A50CE2DD9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868" y="1019425"/>
            <a:ext cx="5603132" cy="369781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4AC0C9D-F027-DB45-B9EB-2DE46F70A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Expected</a:t>
            </a:r>
            <a:r>
              <a:rPr lang="fr-FR" dirty="0"/>
              <a:t> performance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22990F-0002-E24C-8F88-04B7A83ED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59ECFB-AAF5-0B42-8EF2-E86609DEB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ARD24 Report/Applications @ 2025 Joint workshop of FKPPN and FJPPN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C1CA9F-FEA9-A94B-AF53-3D2B57A42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7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BE67CD7-1969-2A41-9F0E-E9A23680C1BD}"/>
              </a:ext>
            </a:extLst>
          </p:cNvPr>
          <p:cNvSpPr txBox="1"/>
          <p:nvPr/>
        </p:nvSpPr>
        <p:spPr>
          <a:xfrm>
            <a:off x="345568" y="4242300"/>
            <a:ext cx="3247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Now</a:t>
            </a:r>
            <a:r>
              <a:rPr lang="fr-FR" dirty="0"/>
              <a:t> in a </a:t>
            </a:r>
            <a:r>
              <a:rPr lang="fr-FR" dirty="0" err="1"/>
              <a:t>Technical</a:t>
            </a:r>
            <a:r>
              <a:rPr lang="fr-FR" dirty="0"/>
              <a:t> Design phase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80A878DD-A99D-5445-B641-9451B463DD19}"/>
                  </a:ext>
                </a:extLst>
              </p:cNvPr>
              <p:cNvSpPr txBox="1"/>
              <p:nvPr/>
            </p:nvSpPr>
            <p:spPr>
              <a:xfrm>
                <a:off x="345568" y="2129669"/>
                <a:ext cx="3610421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Expected performance :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0.010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𝑠𝑡𝑎𝑡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 0.0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05 (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𝑠𝑦𝑠𝑡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  <a:p>
                <a:r>
                  <a:rPr lang="fr-FR" dirty="0"/>
                  <a:t>For </a:t>
                </a:r>
                <a:r>
                  <a:rPr lang="fr-FR" dirty="0" err="1"/>
                  <a:t>each</a:t>
                </a:r>
                <a:r>
                  <a:rPr lang="fr-FR" dirty="0"/>
                  <a:t> </a:t>
                </a:r>
                <a:r>
                  <a:rPr lang="fr-FR" dirty="0" err="1"/>
                  <a:t>bunch</a:t>
                </a:r>
                <a:r>
                  <a:rPr lang="fr-FR" dirty="0"/>
                  <a:t> </a:t>
                </a:r>
                <a:r>
                  <a:rPr lang="fr-FR" dirty="0" err="1"/>
                  <a:t>every</a:t>
                </a:r>
                <a:r>
                  <a:rPr lang="fr-FR" dirty="0"/>
                  <a:t> 5 min</a:t>
                </a:r>
              </a:p>
              <a:p>
                <a:r>
                  <a:rPr lang="fr-FR" dirty="0"/>
                  <a:t>To </a:t>
                </a:r>
                <a:r>
                  <a:rPr lang="fr-FR" dirty="0" err="1"/>
                  <a:t>be</a:t>
                </a:r>
                <a:r>
                  <a:rPr lang="fr-FR" dirty="0"/>
                  <a:t> </a:t>
                </a:r>
                <a:r>
                  <a:rPr lang="fr-FR" dirty="0" err="1"/>
                  <a:t>confirmed</a:t>
                </a:r>
                <a:r>
                  <a:rPr lang="fr-FR" dirty="0"/>
                  <a:t> </a:t>
                </a:r>
                <a:r>
                  <a:rPr lang="fr-FR" dirty="0" err="1"/>
                  <a:t>with</a:t>
                </a:r>
                <a:r>
                  <a:rPr lang="fr-FR" dirty="0"/>
                  <a:t> more </a:t>
                </a:r>
                <a:r>
                  <a:rPr lang="fr-FR" dirty="0" err="1"/>
                  <a:t>detailed</a:t>
                </a:r>
                <a:r>
                  <a:rPr lang="fr-FR" dirty="0"/>
                  <a:t> GEANT4 simulation</a:t>
                </a:r>
              </a:p>
            </p:txBody>
          </p:sp>
        </mc:Choice>
        <mc:Fallback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80A878DD-A99D-5445-B641-9451B463D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68" y="2129669"/>
                <a:ext cx="3610421" cy="1477328"/>
              </a:xfrm>
              <a:prstGeom prst="rect">
                <a:avLst/>
              </a:prstGeom>
              <a:blipFill>
                <a:blip r:embed="rId3"/>
                <a:stretch>
                  <a:fillRect l="-1404" t="-1695" b="-50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ZoneTexte 19">
            <a:extLst>
              <a:ext uri="{FF2B5EF4-FFF2-40B4-BE49-F238E27FC236}">
                <a16:creationId xmlns:a16="http://schemas.microsoft.com/office/drawing/2014/main" id="{DBC1B18C-E780-4A48-88C5-1C2816F22C3F}"/>
              </a:ext>
            </a:extLst>
          </p:cNvPr>
          <p:cNvSpPr txBox="1"/>
          <p:nvPr/>
        </p:nvSpPr>
        <p:spPr>
          <a:xfrm>
            <a:off x="176673" y="4915245"/>
            <a:ext cx="8967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Requirement</a:t>
            </a:r>
            <a:r>
              <a:rPr lang="fr-FR" dirty="0"/>
              <a:t>: </a:t>
            </a:r>
            <a:r>
              <a:rPr lang="fr-FR" dirty="0" err="1"/>
              <a:t>fast</a:t>
            </a:r>
            <a:r>
              <a:rPr lang="fr-FR" dirty="0"/>
              <a:t>, radiation </a:t>
            </a:r>
            <a:r>
              <a:rPr lang="fr-FR" dirty="0" err="1"/>
              <a:t>tolerant</a:t>
            </a:r>
            <a:r>
              <a:rPr lang="fr-FR" dirty="0"/>
              <a:t>, </a:t>
            </a:r>
            <a:r>
              <a:rPr lang="fr-FR" dirty="0" err="1"/>
              <a:t>calorimetry</a:t>
            </a:r>
            <a:r>
              <a:rPr lang="fr-FR" dirty="0"/>
              <a:t> of </a:t>
            </a:r>
            <a:r>
              <a:rPr lang="fr-FR" dirty="0" err="1"/>
              <a:t>scattered</a:t>
            </a:r>
            <a:r>
              <a:rPr lang="fr-FR" dirty="0"/>
              <a:t> photons </a:t>
            </a:r>
            <a:r>
              <a:rPr lang="fr-FR" dirty="0" err="1"/>
              <a:t>every</a:t>
            </a:r>
            <a:r>
              <a:rPr lang="fr-FR" dirty="0"/>
              <a:t> 4 ns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fr-FR" dirty="0">
                <a:sym typeface="Wingdings" pitchFamily="2" charset="2"/>
              </a:rPr>
              <a:t>R&amp;D </a:t>
            </a:r>
            <a:r>
              <a:rPr lang="fr-FR" dirty="0" err="1">
                <a:sym typeface="Wingdings" pitchFamily="2" charset="2"/>
              </a:rPr>
              <a:t>with</a:t>
            </a:r>
            <a:r>
              <a:rPr lang="fr-FR" dirty="0">
                <a:sym typeface="Wingdings" pitchFamily="2" charset="2"/>
              </a:rPr>
              <a:t> BaF</a:t>
            </a:r>
            <a:r>
              <a:rPr lang="fr-FR" baseline="-25000" dirty="0">
                <a:sym typeface="Wingdings" pitchFamily="2" charset="2"/>
              </a:rPr>
              <a:t>2</a:t>
            </a:r>
            <a:r>
              <a:rPr lang="fr-FR" dirty="0">
                <a:sym typeface="Wingdings" pitchFamily="2" charset="2"/>
              </a:rPr>
              <a:t> detector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fr-FR" dirty="0" err="1">
                <a:solidFill>
                  <a:srgbClr val="C00000"/>
                </a:solidFill>
                <a:sym typeface="Wingdings" pitchFamily="2" charset="2"/>
              </a:rPr>
              <a:t>Precise</a:t>
            </a:r>
            <a:r>
              <a:rPr lang="fr-FR" dirty="0">
                <a:solidFill>
                  <a:srgbClr val="C00000"/>
                </a:solidFill>
                <a:sym typeface="Wingdings" pitchFamily="2" charset="2"/>
              </a:rPr>
              <a:t> and </a:t>
            </a:r>
            <a:r>
              <a:rPr lang="fr-FR" dirty="0" err="1">
                <a:solidFill>
                  <a:srgbClr val="C00000"/>
                </a:solidFill>
                <a:sym typeface="Wingdings" pitchFamily="2" charset="2"/>
              </a:rPr>
              <a:t>low</a:t>
            </a:r>
            <a:r>
              <a:rPr lang="fr-FR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fr-FR" dirty="0" err="1">
                <a:solidFill>
                  <a:srgbClr val="C00000"/>
                </a:solidFill>
                <a:sym typeface="Wingdings" pitchFamily="2" charset="2"/>
              </a:rPr>
              <a:t>cost</a:t>
            </a:r>
            <a:r>
              <a:rPr lang="fr-FR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fr-FR" dirty="0" err="1">
                <a:solidFill>
                  <a:srgbClr val="C00000"/>
                </a:solidFill>
                <a:sym typeface="Wingdings" pitchFamily="2" charset="2"/>
              </a:rPr>
              <a:t>electron</a:t>
            </a:r>
            <a:r>
              <a:rPr lang="fr-FR" dirty="0">
                <a:solidFill>
                  <a:srgbClr val="C00000"/>
                </a:solidFill>
                <a:sym typeface="Wingdings" pitchFamily="2" charset="2"/>
              </a:rPr>
              <a:t>/laser </a:t>
            </a:r>
            <a:r>
              <a:rPr lang="fr-FR" dirty="0" err="1">
                <a:solidFill>
                  <a:srgbClr val="C00000"/>
                </a:solidFill>
                <a:sym typeface="Wingdings" pitchFamily="2" charset="2"/>
              </a:rPr>
              <a:t>beam</a:t>
            </a:r>
            <a:r>
              <a:rPr lang="fr-FR" dirty="0">
                <a:solidFill>
                  <a:srgbClr val="C00000"/>
                </a:solidFill>
                <a:sym typeface="Wingdings" pitchFamily="2" charset="2"/>
              </a:rPr>
              <a:t> and DAQ synchronisation (</a:t>
            </a:r>
            <a:r>
              <a:rPr lang="fr-FR" dirty="0" err="1">
                <a:solidFill>
                  <a:srgbClr val="C00000"/>
                </a:solidFill>
                <a:sym typeface="Wingdings" pitchFamily="2" charset="2"/>
              </a:rPr>
              <a:t>bunches</a:t>
            </a:r>
            <a:r>
              <a:rPr lang="fr-FR" dirty="0">
                <a:solidFill>
                  <a:srgbClr val="C00000"/>
                </a:solidFill>
                <a:sym typeface="Wingdings" pitchFamily="2" charset="2"/>
              </a:rPr>
              <a:t> are ~3ps long)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B9CDCC-3C5D-F74F-B22A-156FFD873D04}"/>
              </a:ext>
            </a:extLst>
          </p:cNvPr>
          <p:cNvSpPr/>
          <p:nvPr/>
        </p:nvSpPr>
        <p:spPr>
          <a:xfrm rot="16200000">
            <a:off x="-3084400" y="3084401"/>
            <a:ext cx="644580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D. 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Charlet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et al., 2023 JINST 18 P10014 </a:t>
            </a:r>
          </a:p>
        </p:txBody>
      </p:sp>
    </p:spTree>
    <p:extLst>
      <p:ext uri="{BB962C8B-B14F-4D97-AF65-F5344CB8AC3E}">
        <p14:creationId xmlns:p14="http://schemas.microsoft.com/office/powerpoint/2010/main" val="4170927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691A788-4C22-104F-B888-56634B539E6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1817" y="960798"/>
            <a:ext cx="9144000" cy="27432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C087295-4B2C-CF44-9711-AF1DF3CEF405}"/>
              </a:ext>
            </a:extLst>
          </p:cNvPr>
          <p:cNvSpPr/>
          <p:nvPr/>
        </p:nvSpPr>
        <p:spPr>
          <a:xfrm>
            <a:off x="652486" y="1533554"/>
            <a:ext cx="4149969" cy="217044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12C98B-265F-4E40-856B-084736869F3F}"/>
              </a:ext>
            </a:extLst>
          </p:cNvPr>
          <p:cNvSpPr/>
          <p:nvPr/>
        </p:nvSpPr>
        <p:spPr>
          <a:xfrm>
            <a:off x="6261141" y="1496228"/>
            <a:ext cx="2314965" cy="190308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C94995E-F8D8-A049-889B-DFC4CF81BD6A}"/>
              </a:ext>
            </a:extLst>
          </p:cNvPr>
          <p:cNvSpPr txBox="1"/>
          <p:nvPr/>
        </p:nvSpPr>
        <p:spPr>
          <a:xfrm>
            <a:off x="2385060" y="3399309"/>
            <a:ext cx="2467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accent1"/>
                </a:solidFill>
              </a:rPr>
              <a:t>Box </a:t>
            </a:r>
            <a:r>
              <a:rPr lang="fr-FR" sz="1200" dirty="0" err="1">
                <a:solidFill>
                  <a:schemeClr val="accent1"/>
                </a:solidFill>
              </a:rPr>
              <a:t>with</a:t>
            </a:r>
            <a:r>
              <a:rPr lang="fr-FR" sz="1200" dirty="0">
                <a:solidFill>
                  <a:schemeClr val="accent1"/>
                </a:solidFill>
              </a:rPr>
              <a:t> rough </a:t>
            </a:r>
            <a:r>
              <a:rPr lang="fr-FR" sz="1200" dirty="0" err="1">
                <a:solidFill>
                  <a:schemeClr val="accent1"/>
                </a:solidFill>
              </a:rPr>
              <a:t>temperature</a:t>
            </a:r>
            <a:r>
              <a:rPr lang="fr-FR" sz="1200" dirty="0">
                <a:solidFill>
                  <a:schemeClr val="accent1"/>
                </a:solidFill>
              </a:rPr>
              <a:t> control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68D9646-E84F-2B4E-8A74-284F64EA32BB}"/>
              </a:ext>
            </a:extLst>
          </p:cNvPr>
          <p:cNvSpPr txBox="1"/>
          <p:nvPr/>
        </p:nvSpPr>
        <p:spPr>
          <a:xfrm>
            <a:off x="6191264" y="3144890"/>
            <a:ext cx="2467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accent1"/>
                </a:solidFill>
              </a:rPr>
              <a:t>Box </a:t>
            </a:r>
            <a:r>
              <a:rPr lang="fr-FR" sz="1200" dirty="0" err="1">
                <a:solidFill>
                  <a:schemeClr val="accent1"/>
                </a:solidFill>
              </a:rPr>
              <a:t>with</a:t>
            </a:r>
            <a:r>
              <a:rPr lang="fr-FR" sz="1200" dirty="0">
                <a:solidFill>
                  <a:schemeClr val="accent1"/>
                </a:solidFill>
              </a:rPr>
              <a:t> rough </a:t>
            </a:r>
            <a:r>
              <a:rPr lang="fr-FR" sz="1200" dirty="0" err="1">
                <a:solidFill>
                  <a:schemeClr val="accent1"/>
                </a:solidFill>
              </a:rPr>
              <a:t>temperature</a:t>
            </a:r>
            <a:r>
              <a:rPr lang="fr-FR" sz="1200" dirty="0">
                <a:solidFill>
                  <a:schemeClr val="accent1"/>
                </a:solidFill>
              </a:rPr>
              <a:t> control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7883B-26BD-8F47-A0A8-EAEA48606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Laser system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FAF2DE-92E1-E641-9E38-79207D5FE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114083-4B46-3E47-A69D-53FD3F54D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ARD24 Report/Applications @ 2025 Joint workshop of FKPPN and FJPPN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320CC8-246D-3C4E-9BCC-EBAE893E4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8</a:t>
            </a:fld>
            <a:endParaRPr lang="fr-FR"/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F8749BE8-60A4-E540-BC06-F17F6B529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57" y="4092645"/>
            <a:ext cx="84363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Elliptic beam can be delivered with cylindrical lenses/mirrors (not planned for a first step)</a:t>
            </a:r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id="{A4DFB1A6-DF91-134A-AE1C-A6882BCB7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57" y="4506136"/>
            <a:ext cx="84363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Key aspect: remote operation of the system that will be located in the tunnel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2831995-8C20-3542-92CF-F096E7FF5803}"/>
              </a:ext>
            </a:extLst>
          </p:cNvPr>
          <p:cNvSpPr txBox="1"/>
          <p:nvPr/>
        </p:nvSpPr>
        <p:spPr>
          <a:xfrm>
            <a:off x="3663101" y="2447768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250MHz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4AFC8653-4E3B-964F-A569-2D92046B0A80}"/>
              </a:ext>
            </a:extLst>
          </p:cNvPr>
          <p:cNvCxnSpPr/>
          <p:nvPr/>
        </p:nvCxnSpPr>
        <p:spPr>
          <a:xfrm>
            <a:off x="6976872" y="960798"/>
            <a:ext cx="0" cy="429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3C9A3BAF-4EF3-1E40-9F91-DD5EB5E1FC7F}"/>
              </a:ext>
            </a:extLst>
          </p:cNvPr>
          <p:cNvSpPr txBox="1"/>
          <p:nvPr/>
        </p:nvSpPr>
        <p:spPr>
          <a:xfrm>
            <a:off x="5086526" y="348732"/>
            <a:ext cx="4057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Possibility</a:t>
            </a:r>
            <a:r>
              <a:rPr lang="fr-FR" dirty="0"/>
              <a:t> to insert </a:t>
            </a:r>
            <a:r>
              <a:rPr lang="fr-FR" dirty="0" err="1"/>
              <a:t>mirror</a:t>
            </a:r>
            <a:r>
              <a:rPr lang="fr-FR" dirty="0"/>
              <a:t> for laser </a:t>
            </a:r>
            <a:r>
              <a:rPr lang="fr-FR" dirty="0" err="1"/>
              <a:t>polarization</a:t>
            </a:r>
            <a:r>
              <a:rPr lang="fr-FR" dirty="0"/>
              <a:t> calibration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A9425D-4E10-A242-810B-20578D2E39C1}"/>
              </a:ext>
            </a:extLst>
          </p:cNvPr>
          <p:cNvSpPr/>
          <p:nvPr/>
        </p:nvSpPr>
        <p:spPr>
          <a:xfrm rot="16200000">
            <a:off x="-3084400" y="3084401"/>
            <a:ext cx="644580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D. 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Charlet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et al., 2023 JINST 18 P10014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C98926-86DD-7F44-8A5F-2AE0C801CB85}"/>
              </a:ext>
            </a:extLst>
          </p:cNvPr>
          <p:cNvSpPr/>
          <p:nvPr/>
        </p:nvSpPr>
        <p:spPr>
          <a:xfrm>
            <a:off x="3745149" y="2475753"/>
            <a:ext cx="886485" cy="89586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2A2556B7-1A7E-D64D-9758-B6A015474E09}"/>
              </a:ext>
            </a:extLst>
          </p:cNvPr>
          <p:cNvCxnSpPr/>
          <p:nvPr/>
        </p:nvCxnSpPr>
        <p:spPr>
          <a:xfrm>
            <a:off x="4631634" y="2923686"/>
            <a:ext cx="990953" cy="75262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9B641AB4-58DA-834E-9D40-F949436E969E}"/>
              </a:ext>
            </a:extLst>
          </p:cNvPr>
          <p:cNvSpPr txBox="1"/>
          <p:nvPr/>
        </p:nvSpPr>
        <p:spPr>
          <a:xfrm>
            <a:off x="5730726" y="3618792"/>
            <a:ext cx="334578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C00000"/>
                </a:solidFill>
              </a:rPr>
              <a:t>Typical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picosecond</a:t>
            </a:r>
            <a:r>
              <a:rPr lang="fr-FR" dirty="0">
                <a:solidFill>
                  <a:srgbClr val="C00000"/>
                </a:solidFill>
              </a:rPr>
              <a:t> pulse duration</a:t>
            </a:r>
          </a:p>
        </p:txBody>
      </p:sp>
    </p:spTree>
    <p:extLst>
      <p:ext uri="{BB962C8B-B14F-4D97-AF65-F5344CB8AC3E}">
        <p14:creationId xmlns:p14="http://schemas.microsoft.com/office/powerpoint/2010/main" val="3590659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EB78D6-C208-B44B-B6AA-C48D656D9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Clock</a:t>
            </a:r>
            <a:r>
              <a:rPr lang="fr-FR" dirty="0"/>
              <a:t> distribution issue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2FA1A1-7B27-D345-933E-E6A3832E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15/05/2025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F730AF-F742-4F41-AB9E-B2D56AA1A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ARD24 Report/Applications @ 2025 Joint workshop of FKPPN and FJPPN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216500-1BBE-9044-B76F-6A2081591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9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D793C5-1F83-1F41-A1CE-0ADD725AD6CE}"/>
              </a:ext>
            </a:extLst>
          </p:cNvPr>
          <p:cNvSpPr/>
          <p:nvPr/>
        </p:nvSpPr>
        <p:spPr bwMode="auto">
          <a:xfrm>
            <a:off x="4442561" y="914422"/>
            <a:ext cx="4701439" cy="540839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50396" rIns="0" bIns="0" anchor="t"/>
          <a:lstStyle/>
          <a:p>
            <a:pPr marL="0" marR="0" indent="0" algn="ctr">
              <a:lnSpc>
                <a:spcPct val="83000"/>
              </a:lnSpc>
              <a:spcBef>
                <a:spcPts val="213"/>
              </a:spcBef>
              <a:spcAft>
                <a:spcPts val="213"/>
              </a:spcAft>
              <a:defRPr/>
            </a:pPr>
            <a:r>
              <a:rPr lang="en-US" sz="1400" strike="noStrike" dirty="0">
                <a:solidFill>
                  <a:srgbClr val="00294B"/>
                </a:solidFill>
                <a:latin typeface="Calibri"/>
              </a:rPr>
              <a:t>Time propagation delay in optical fiber over time</a:t>
            </a:r>
            <a:endParaRPr dirty="0"/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891E16B4-0D5E-2F44-87EB-82ADE7D72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11" y="3438868"/>
            <a:ext cx="36858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Typical residual jitters are in the range of hundreds of picosecond due to thermal drifts over kilometric </a:t>
            </a:r>
            <a:r>
              <a:rPr lang="en-US" sz="1600" dirty="0" err="1">
                <a:solidFill>
                  <a:srgbClr val="C00000"/>
                </a:solidFill>
              </a:rPr>
              <a:t>fibres</a:t>
            </a:r>
            <a:endParaRPr lang="en-US" sz="1600" dirty="0">
              <a:solidFill>
                <a:srgbClr val="C00000"/>
              </a:solidFill>
            </a:endParaRPr>
          </a:p>
          <a:p>
            <a:r>
              <a:rPr lang="en-US" sz="1600" dirty="0">
                <a:solidFill>
                  <a:srgbClr val="C00000"/>
                </a:solidFill>
                <a:sym typeface="Wingdings" pitchFamily="2" charset="2"/>
              </a:rPr>
              <a:t> Very expansive optical measurement and compensation systems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850F3C9D-2399-9E4B-BED4-B916D4295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5073531"/>
            <a:ext cx="50118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Possibility to synchronize the laser on the RF clock of the accelerator using the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WhiteRabbit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technology and improvements implemented in IDROGEN board of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IJCLab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25B295-CE0B-DA43-A43A-71685F912356}"/>
              </a:ext>
            </a:extLst>
          </p:cNvPr>
          <p:cNvSpPr/>
          <p:nvPr/>
        </p:nvSpPr>
        <p:spPr>
          <a:xfrm rot="16200000">
            <a:off x="-3084400" y="3084401"/>
            <a:ext cx="644580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H. 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Kaji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PASJ2020 WEOT09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467E06D-9C90-8749-BE5E-BB2387F9B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589" y="1219606"/>
            <a:ext cx="4064066" cy="296001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AB5A928-3C7F-9A4F-823C-592290CF4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162" y="4179617"/>
            <a:ext cx="2948573" cy="217740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B5B2245-4B15-9345-9D30-1757C39C2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099" y="1029742"/>
            <a:ext cx="4128730" cy="219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048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25278</TotalTime>
  <Words>2075</Words>
  <Application>Microsoft Macintosh PowerPoint</Application>
  <PresentationFormat>Affichage à l'écran (4:3)</PresentationFormat>
  <Paragraphs>332</Paragraphs>
  <Slides>28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Times New Roman</vt:lpstr>
      <vt:lpstr>Wingdings</vt:lpstr>
      <vt:lpstr>Wingdings 2</vt:lpstr>
      <vt:lpstr>Thème Office</vt:lpstr>
      <vt:lpstr>A_RD_24 Study of laser-beam arrival time synchronisation towards sub picosecond level</vt:lpstr>
      <vt:lpstr>SuperKEKB polarization upgrade</vt:lpstr>
      <vt:lpstr>Potential of polarization upgrade</vt:lpstr>
      <vt:lpstr>Compton polarimeter</vt:lpstr>
      <vt:lpstr>Longitudinal Compton polarimetry</vt:lpstr>
      <vt:lpstr>Mechanical system integration</vt:lpstr>
      <vt:lpstr>Expected performance</vt:lpstr>
      <vt:lpstr>Laser system</vt:lpstr>
      <vt:lpstr>Clock distribution issue</vt:lpstr>
      <vt:lpstr>Laser synchronisation – concept</vt:lpstr>
      <vt:lpstr>Arbitrary frequency generation</vt:lpstr>
      <vt:lpstr>Long term drift</vt:lpstr>
      <vt:lpstr>Last results at Orsay (March’25)</vt:lpstr>
      <vt:lpstr>Integrated time jitter</vt:lpstr>
      <vt:lpstr>ADC capabilities</vt:lpstr>
      <vt:lpstr>Planned activities at KEK this year</vt:lpstr>
      <vt:lpstr>Conclusion &amp; prospects</vt:lpstr>
      <vt:lpstr>Présentation PowerPoint</vt:lpstr>
      <vt:lpstr>SuperKEKB</vt:lpstr>
      <vt:lpstr>Luminosity projection</vt:lpstr>
      <vt:lpstr>IDROGEN board performances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Aurélien Martens</cp:lastModifiedBy>
  <cp:revision>78</cp:revision>
  <dcterms:created xsi:type="dcterms:W3CDTF">2019-04-24T13:33:28Z</dcterms:created>
  <dcterms:modified xsi:type="dcterms:W3CDTF">2025-05-15T10:14:53Z</dcterms:modified>
</cp:coreProperties>
</file>