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9.xml" ContentType="application/vnd.openxmlformats-officedocument.theme+xml"/>
  <Override PartName="/ppt/slideLayouts/slideLayout15.xml" ContentType="application/vnd.openxmlformats-officedocument.presentationml.slideLayout+xml"/>
  <Override PartName="/ppt/theme/theme10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slideLayouts/slideLayout18.xml" ContentType="application/vnd.openxmlformats-officedocument.presentationml.slideLayout+xml"/>
  <Override PartName="/ppt/theme/theme12.xml" ContentType="application/vnd.openxmlformats-officedocument.theme+xml"/>
  <Override PartName="/ppt/slideLayouts/slideLayout19.xml" ContentType="application/vnd.openxmlformats-officedocument.presentationml.slideLayout+xml"/>
  <Override PartName="/ppt/theme/theme1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5.xml" ContentType="application/vnd.openxmlformats-officedocument.theme+xml"/>
  <Override PartName="/ppt/slideLayouts/slideLayout24.xml" ContentType="application/vnd.openxmlformats-officedocument.presentationml.slideLayout+xml"/>
  <Override PartName="/ppt/theme/theme16.xml" ContentType="application/vnd.openxmlformats-officedocument.theme+xml"/>
  <Override PartName="/ppt/slideLayouts/slideLayout25.xml" ContentType="application/vnd.openxmlformats-officedocument.presentationml.slideLayout+xml"/>
  <Override PartName="/ppt/theme/theme17.xml" ContentType="application/vnd.openxmlformats-officedocument.theme+xml"/>
  <Override PartName="/ppt/slideLayouts/slideLayout26.xml" ContentType="application/vnd.openxmlformats-officedocument.presentationml.slideLayout+xml"/>
  <Override PartName="/ppt/theme/theme18.xml" ContentType="application/vnd.openxmlformats-officedocument.theme+xml"/>
  <Override PartName="/ppt/slideLayouts/slideLayout27.xml" ContentType="application/vnd.openxmlformats-officedocument.presentationml.slideLayout+xml"/>
  <Override PartName="/ppt/theme/theme19.xml" ContentType="application/vnd.openxmlformats-officedocument.theme+xml"/>
  <Override PartName="/ppt/slideLayouts/slideLayout28.xml" ContentType="application/vnd.openxmlformats-officedocument.presentationml.slideLayout+xml"/>
  <Override PartName="/ppt/theme/theme20.xml" ContentType="application/vnd.openxmlformats-officedocument.theme+xml"/>
  <Override PartName="/ppt/slideLayouts/slideLayout29.xml" ContentType="application/vnd.openxmlformats-officedocument.presentationml.slideLayout+xml"/>
  <Override PartName="/ppt/theme/theme2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0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metadata/core-properties" Target="docProps/core0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3" r:id="rId3"/>
    <p:sldMasterId id="2147483656" r:id="rId4"/>
    <p:sldMasterId id="2147483658" r:id="rId5"/>
    <p:sldMasterId id="2147483660" r:id="rId6"/>
    <p:sldMasterId id="2147483663" r:id="rId7"/>
    <p:sldMasterId id="2147483665" r:id="rId8"/>
    <p:sldMasterId id="2147483668" r:id="rId9"/>
    <p:sldMasterId id="2147483671" r:id="rId10"/>
    <p:sldMasterId id="2147483673" r:id="rId11"/>
    <p:sldMasterId id="2147483676" r:id="rId12"/>
    <p:sldMasterId id="2147483678" r:id="rId13"/>
    <p:sldMasterId id="2147483680" r:id="rId14"/>
    <p:sldMasterId id="2147483683" r:id="rId15"/>
    <p:sldMasterId id="2147483686" r:id="rId16"/>
    <p:sldMasterId id="2147483688" r:id="rId17"/>
    <p:sldMasterId id="2147483690" r:id="rId18"/>
    <p:sldMasterId id="2147483692" r:id="rId19"/>
    <p:sldMasterId id="2147483694" r:id="rId20"/>
    <p:sldMasterId id="2147483696" r:id="rId21"/>
  </p:sldMasterIdLst>
  <p:sldIdLst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282" r:id="rId48"/>
    <p:sldId id="283" r:id="rId49"/>
    <p:sldId id="284" r:id="rId50"/>
    <p:sldId id="285" r:id="rId51"/>
    <p:sldId id="286" r:id="rId52"/>
    <p:sldId id="287" r:id="rId53"/>
    <p:sldId id="288" r:id="rId54"/>
    <p:sldId id="289" r:id="rId55"/>
    <p:sldId id="290" r:id="rId56"/>
    <p:sldId id="291" r:id="rId57"/>
    <p:sldId id="292" r:id="rId58"/>
    <p:sldId id="293" r:id="rId59"/>
    <p:sldId id="294" r:id="rId60"/>
    <p:sldId id="295" r:id="rId61"/>
    <p:sldId id="296" r:id="rId62"/>
    <p:sldId id="297" r:id="rId63"/>
    <p:sldId id="298" r:id="rId64"/>
    <p:sldId id="299" r:id="rId65"/>
    <p:sldId id="300" r:id="rId66"/>
    <p:sldId id="301" r:id="rId67"/>
    <p:sldId id="302" r:id="rId68"/>
    <p:sldId id="303" r:id="rId69"/>
    <p:sldId id="304" r:id="rId70"/>
    <p:sldId id="305" r:id="rId71"/>
    <p:sldId id="306" r:id="rId72"/>
    <p:sldId id="307" r:id="rId73"/>
    <p:sldId id="308" r:id="rId74"/>
    <p:sldId id="309" r:id="rId75"/>
    <p:sldId id="310" r:id="rId76"/>
    <p:sldId id="311" r:id="rId77"/>
    <p:sldId id="312" r:id="rId78"/>
    <p:sldId id="313" r:id="rId79"/>
    <p:sldId id="314" r:id="rId80"/>
    <p:sldId id="315" r:id="rId81"/>
    <p:sldId id="316" r:id="rId82"/>
    <p:sldId id="317" r:id="rId83"/>
    <p:sldId id="318" r:id="rId84"/>
    <p:sldId id="319" r:id="rId85"/>
    <p:sldId id="320" r:id="rId86"/>
    <p:sldId id="321" r:id="rId87"/>
    <p:sldId id="322" r:id="rId88"/>
    <p:sldId id="323" r:id="rId89"/>
    <p:sldId id="324" r:id="rId90"/>
    <p:sldId id="325" r:id="rId91"/>
    <p:sldId id="326" r:id="rId92"/>
    <p:sldId id="327" r:id="rId93"/>
    <p:sldId id="328" r:id="rId94"/>
    <p:sldId id="329" r:id="rId95"/>
    <p:sldId id="330" r:id="rId96"/>
    <p:sldId id="331" r:id="rId97"/>
    <p:sldId id="332" r:id="rId98"/>
    <p:sldId id="333" r:id="rId99"/>
    <p:sldId id="334" r:id="rId100"/>
    <p:sldId id="335" r:id="rId101"/>
    <p:sldId id="336" r:id="rId102"/>
    <p:sldId id="337" r:id="rId103"/>
    <p:sldId id="338" r:id="rId104"/>
    <p:sldId id="339" r:id="rId105"/>
    <p:sldId id="340" r:id="rId106"/>
    <p:sldId id="341" r:id="rId107"/>
    <p:sldId id="342" r:id="rId108"/>
    <p:sldId id="343" r:id="rId109"/>
    <p:sldId id="344" r:id="rId110"/>
    <p:sldId id="345" r:id="rId111"/>
  </p:sldIdLst>
  <p:sldSz cx="15690850" cy="8842375"/>
  <p:notesSz cx="7559675" cy="10691813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74"/>
    <p:restoredTop sz="94694"/>
  </p:normalViewPr>
  <p:slideViewPr>
    <p:cSldViewPr snapToGrid="0">
      <p:cViewPr varScale="1">
        <p:scale>
          <a:sx n="67" d="100"/>
          <a:sy n="67" d="100"/>
        </p:scale>
        <p:origin x="208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12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113" Type="http://schemas.openxmlformats.org/officeDocument/2006/relationships/viewProps" Target="viewProps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slide" Target="slides/slide38.xml"/><Relationship Id="rId103" Type="http://schemas.openxmlformats.org/officeDocument/2006/relationships/slide" Target="slides/slide82.xml"/><Relationship Id="rId108" Type="http://schemas.openxmlformats.org/officeDocument/2006/relationships/slide" Target="slides/slide87.xml"/><Relationship Id="rId54" Type="http://schemas.openxmlformats.org/officeDocument/2006/relationships/slide" Target="slides/slide33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14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slide" Target="slides/slide8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slide" Target="slides/slide89.xml"/><Relationship Id="rId115" Type="http://schemas.openxmlformats.org/officeDocument/2006/relationships/tableStyles" Target="tableStyles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62" Type="http://schemas.openxmlformats.org/officeDocument/2006/relationships/slide" Target="slides/slide41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111" Type="http://schemas.openxmlformats.org/officeDocument/2006/relationships/slide" Target="slides/slide9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4BD3D5B-27C4-4209-B759-D23598B061AD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My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5ED6D33D-0CCA-4F49-9708-1F67A39581E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0D94B1A3-03CE-4EFD-9E9E-5B81C0808B6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76475A64-E289-471A-8C58-9AB6E4F752B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DC25A9D5-7136-48A2-96C1-2340A1AA131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A0792E83-7E5E-4DFF-836E-B3A8C1A66CD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5"/>
          </p:nvPr>
        </p:nvSpPr>
        <p:spPr/>
        <p:txBody>
          <a:bodyPr/>
          <a:lstStyle/>
          <a:p>
            <a:fld id="{940C918F-E042-42E1-BC0F-D03FD21D147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8"/>
          </p:nvPr>
        </p:nvSpPr>
        <p:spPr/>
        <p:txBody>
          <a:bodyPr/>
          <a:lstStyle/>
          <a:p>
            <a:fld id="{B78EFB27-37D7-4391-A6A1-EC5920C1126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efaul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subTitle"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8"/>
          </p:nvPr>
        </p:nvSpPr>
        <p:spPr/>
        <p:txBody>
          <a:bodyPr/>
          <a:lstStyle/>
          <a:p>
            <a:fld id="{47DB5E1A-2103-4883-AD70-45ABBB474AA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ACCA629F-A7A1-4CD6-BF93-51DF2EFDEB7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B052CD30-BD60-4652-9634-E33DAC1E0D9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75A9C6A-AE86-459D-9F2B-03AC268104D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yDefaul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5"/>
          </p:nvPr>
        </p:nvSpPr>
        <p:spPr/>
        <p:txBody>
          <a:bodyPr/>
          <a:lstStyle/>
          <a:p>
            <a:fld id="{456B9562-AC08-4C98-B8BD-752556DEC01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MyDefaul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5"/>
          </p:nvPr>
        </p:nvSpPr>
        <p:spPr/>
        <p:txBody>
          <a:bodyPr/>
          <a:lstStyle/>
          <a:p>
            <a:fld id="{9C39BE51-A385-4579-BC81-0DDDFB70C34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efaul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subTitle"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8"/>
          </p:nvPr>
        </p:nvSpPr>
        <p:spPr/>
        <p:txBody>
          <a:bodyPr/>
          <a:lstStyle/>
          <a:p>
            <a:fld id="{BA2F321C-14AB-4D0F-AE7F-0AB50C0AB9A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8"/>
          </p:nvPr>
        </p:nvSpPr>
        <p:spPr/>
        <p:txBody>
          <a:bodyPr/>
          <a:lstStyle/>
          <a:p>
            <a:fld id="{0A5F4D8D-5061-483B-95EE-68118084877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1"/>
          </p:nvPr>
        </p:nvSpPr>
        <p:spPr/>
        <p:txBody>
          <a:bodyPr/>
          <a:lstStyle/>
          <a:p>
            <a:fld id="{12257BAB-F384-420A-A04A-AD1BDC33609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3"/>
          </p:nvPr>
        </p:nvSpPr>
        <p:spPr/>
        <p:txBody>
          <a:bodyPr/>
          <a:lstStyle/>
          <a:p>
            <a:fld id="{722AE84E-39A2-4F50-90C9-AB563EED5AC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MyDefault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674E0371-3371-44D8-B2BE-240AB0B7ED8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fld id="{AA45534F-DFFD-4714-9C2B-FEBA553C582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efault 7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subTitle"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1"/>
          </p:nvPr>
        </p:nvSpPr>
        <p:spPr/>
        <p:txBody>
          <a:bodyPr/>
          <a:lstStyle/>
          <a:p>
            <a:fld id="{5E35D5A0-F541-4395-A01F-DB57CE30F00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9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4"/>
          </p:nvPr>
        </p:nvSpPr>
        <p:spPr/>
        <p:txBody>
          <a:bodyPr/>
          <a:lstStyle/>
          <a:p>
            <a:fld id="{0E83BF70-37F0-4650-8D75-6F6496B875F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F5C098A-4433-4276-AE91-FC70CD0D57B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F969D66E-249D-4728-8AAE-5C22466810F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subTitle"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1A9A52A-DAA5-4BA3-A4E8-C5D1C7B9397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C7E5B6E9-A036-48C7-8978-106EB0ACBF5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FA68B6E-A9FD-4E49-9DB4-6C1447A1071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5880E8DB-E76A-4632-84A5-BF03D4E62B6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efau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6A398579-0D3C-42DA-836B-B4AEBC744F4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.pn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784440" y="1557720"/>
            <a:ext cx="14121000" cy="297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8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ftr" idx="1"/>
          </p:nvPr>
        </p:nvSpPr>
        <p:spPr>
          <a:xfrm>
            <a:off x="5366160" y="8055000"/>
            <a:ext cx="4973040" cy="609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2"/>
          </p:nvPr>
        </p:nvSpPr>
        <p:spPr>
          <a:xfrm>
            <a:off x="11250360" y="8055000"/>
            <a:ext cx="3655080" cy="609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9BEAFBD-13AA-4701-A7E9-53FDBB856180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‹#›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 idx="3"/>
          </p:nvPr>
        </p:nvSpPr>
        <p:spPr>
          <a:xfrm>
            <a:off x="784440" y="8055000"/>
            <a:ext cx="3655080" cy="609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onnecteur droit 10"/>
          <p:cNvSpPr/>
          <p:nvPr/>
        </p:nvSpPr>
        <p:spPr>
          <a:xfrm>
            <a:off x="2160" y="1077120"/>
            <a:ext cx="15688800" cy="360"/>
          </a:xfrm>
          <a:prstGeom prst="line">
            <a:avLst/>
          </a:prstGeom>
          <a:ln w="9360" cap="sq">
            <a:solidFill>
              <a:srgbClr val="E7511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6800" rIns="90000" bIns="-468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92" name="Espace réservé de la date 11"/>
          <p:cNvSpPr/>
          <p:nvPr/>
        </p:nvSpPr>
        <p:spPr>
          <a:xfrm>
            <a:off x="231840" y="8243280"/>
            <a:ext cx="3660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Roman Pöschl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3" name="Picture 41"/>
          <p:cNvPicPr/>
          <p:nvPr/>
        </p:nvPicPr>
        <p:blipFill>
          <a:blip r:embed="rId3"/>
          <a:stretch/>
        </p:blipFill>
        <p:spPr>
          <a:xfrm>
            <a:off x="29880" y="36360"/>
            <a:ext cx="1432440" cy="1079640"/>
          </a:xfrm>
          <a:prstGeom prst="rect">
            <a:avLst/>
          </a:prstGeom>
          <a:ln w="0">
            <a:noFill/>
          </a:ln>
        </p:spPr>
      </p:pic>
      <p:pic>
        <p:nvPicPr>
          <p:cNvPr id="94" name="pasted-movie.png" descr="pasted-movie.png"/>
          <p:cNvPicPr/>
          <p:nvPr/>
        </p:nvPicPr>
        <p:blipFill>
          <a:blip r:embed="rId4"/>
          <a:stretch/>
        </p:blipFill>
        <p:spPr>
          <a:xfrm>
            <a:off x="13232880" y="140040"/>
            <a:ext cx="2395440" cy="731160"/>
          </a:xfrm>
          <a:prstGeom prst="rect">
            <a:avLst/>
          </a:prstGeom>
          <a:ln w="12600">
            <a:noFill/>
          </a:ln>
        </p:spPr>
      </p:pic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784440" y="1557720"/>
            <a:ext cx="14121000" cy="297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8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97" name="PlaceHolder 3"/>
          <p:cNvSpPr>
            <a:spLocks noGrp="1"/>
          </p:cNvSpPr>
          <p:nvPr>
            <p:ph type="ftr" idx="24"/>
          </p:nvPr>
        </p:nvSpPr>
        <p:spPr>
          <a:xfrm>
            <a:off x="5366160" y="8111160"/>
            <a:ext cx="497304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FreeSans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rgbClr val="000000"/>
                </a:solidFill>
                <a:uFillTx/>
                <a:latin typeface="FreeSans"/>
                <a:ea typeface="DejaVu Sans"/>
              </a:rPr>
              <a:t>&lt;footer&gt;</a:t>
            </a:r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sldNum" idx="25"/>
          </p:nvPr>
        </p:nvSpPr>
        <p:spPr>
          <a:xfrm>
            <a:off x="11250360" y="805500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924A3CD-A330-43C4-9B8B-04222EFC68B1}" type="slidenum">
              <a:rPr lang="en-US" sz="12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9" name="PlaceHolder 5"/>
          <p:cNvSpPr>
            <a:spLocks noGrp="1"/>
          </p:cNvSpPr>
          <p:nvPr>
            <p:ph type="dt" idx="26"/>
          </p:nvPr>
        </p:nvSpPr>
        <p:spPr>
          <a:xfrm>
            <a:off x="784440" y="805500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onnecteur droit 10"/>
          <p:cNvSpPr/>
          <p:nvPr/>
        </p:nvSpPr>
        <p:spPr>
          <a:xfrm>
            <a:off x="2160" y="1077120"/>
            <a:ext cx="15688800" cy="360"/>
          </a:xfrm>
          <a:prstGeom prst="line">
            <a:avLst/>
          </a:prstGeom>
          <a:ln w="9360" cap="sq">
            <a:solidFill>
              <a:srgbClr val="E7511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6800" rIns="90000" bIns="-468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03" name="Espace réservé de la date 11"/>
          <p:cNvSpPr/>
          <p:nvPr/>
        </p:nvSpPr>
        <p:spPr>
          <a:xfrm>
            <a:off x="231840" y="8243280"/>
            <a:ext cx="3660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Roman Pöschl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4" name="Picture 41"/>
          <p:cNvPicPr/>
          <p:nvPr/>
        </p:nvPicPr>
        <p:blipFill>
          <a:blip r:embed="rId4"/>
          <a:stretch/>
        </p:blipFill>
        <p:spPr>
          <a:xfrm>
            <a:off x="29880" y="36360"/>
            <a:ext cx="1432440" cy="1079640"/>
          </a:xfrm>
          <a:prstGeom prst="rect">
            <a:avLst/>
          </a:prstGeom>
          <a:ln w="0">
            <a:noFill/>
          </a:ln>
        </p:spPr>
      </p:pic>
      <p:pic>
        <p:nvPicPr>
          <p:cNvPr id="105" name="pasted-movie.png" descr="pasted-movie.png"/>
          <p:cNvPicPr/>
          <p:nvPr/>
        </p:nvPicPr>
        <p:blipFill>
          <a:blip r:embed="rId5"/>
          <a:stretch/>
        </p:blipFill>
        <p:spPr>
          <a:xfrm>
            <a:off x="13232880" y="140040"/>
            <a:ext cx="2395440" cy="731160"/>
          </a:xfrm>
          <a:prstGeom prst="rect">
            <a:avLst/>
          </a:prstGeom>
          <a:ln w="12600">
            <a:noFill/>
          </a:ln>
        </p:spPr>
      </p:pic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07" name="PlaceHolder 2"/>
          <p:cNvSpPr>
            <a:spLocks noGrp="1"/>
          </p:cNvSpPr>
          <p:nvPr>
            <p:ph type="ftr" idx="27"/>
          </p:nvPr>
        </p:nvSpPr>
        <p:spPr>
          <a:xfrm>
            <a:off x="5313960" y="8210880"/>
            <a:ext cx="497304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FreeSans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rgbClr val="000000"/>
                </a:solidFill>
                <a:uFillTx/>
                <a:latin typeface="FreeSans"/>
                <a:ea typeface="DejaVu Sans"/>
              </a:rPr>
              <a:t>&lt;footer&gt;</a:t>
            </a:r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sldNum" idx="28"/>
          </p:nvPr>
        </p:nvSpPr>
        <p:spPr>
          <a:xfrm>
            <a:off x="11250360" y="805500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9C0A535-CDA9-4FBA-B15C-79546525DD19}" type="slidenum">
              <a:rPr lang="en-US" sz="12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dt" idx="29"/>
          </p:nvPr>
        </p:nvSpPr>
        <p:spPr>
          <a:xfrm>
            <a:off x="784440" y="805500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784440" y="2068920"/>
            <a:ext cx="14121360" cy="512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8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111" name="Espace réservé du pied de page 9"/>
          <p:cNvSpPr/>
          <p:nvPr/>
        </p:nvSpPr>
        <p:spPr>
          <a:xfrm>
            <a:off x="5249160" y="8210880"/>
            <a:ext cx="6054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FreeSans"/>
                <a:ea typeface="DejaVu Sans"/>
              </a:rPr>
              <a:t>IRN Terascale Meeting – May 2025 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onnecteur droit 10"/>
          <p:cNvSpPr/>
          <p:nvPr/>
        </p:nvSpPr>
        <p:spPr>
          <a:xfrm>
            <a:off x="2160" y="1077120"/>
            <a:ext cx="15688800" cy="360"/>
          </a:xfrm>
          <a:prstGeom prst="line">
            <a:avLst/>
          </a:prstGeom>
          <a:ln w="9360" cap="sq">
            <a:solidFill>
              <a:srgbClr val="E7511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6800" rIns="90000" bIns="-468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17" name="Espace réservé de la date 11"/>
          <p:cNvSpPr/>
          <p:nvPr/>
        </p:nvSpPr>
        <p:spPr>
          <a:xfrm>
            <a:off x="231840" y="8243280"/>
            <a:ext cx="3660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Roman Pöschl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8" name="Picture 41"/>
          <p:cNvPicPr/>
          <p:nvPr/>
        </p:nvPicPr>
        <p:blipFill>
          <a:blip r:embed="rId3"/>
          <a:stretch/>
        </p:blipFill>
        <p:spPr>
          <a:xfrm>
            <a:off x="29880" y="36360"/>
            <a:ext cx="1432440" cy="1079640"/>
          </a:xfrm>
          <a:prstGeom prst="rect">
            <a:avLst/>
          </a:prstGeom>
          <a:ln w="0">
            <a:noFill/>
          </a:ln>
        </p:spPr>
      </p:pic>
      <p:pic>
        <p:nvPicPr>
          <p:cNvPr id="119" name="pasted-movie.png" descr="pasted-movie.png"/>
          <p:cNvPicPr/>
          <p:nvPr/>
        </p:nvPicPr>
        <p:blipFill>
          <a:blip r:embed="rId4"/>
          <a:stretch/>
        </p:blipFill>
        <p:spPr>
          <a:xfrm>
            <a:off x="13232880" y="140040"/>
            <a:ext cx="2395440" cy="731160"/>
          </a:xfrm>
          <a:prstGeom prst="rect">
            <a:avLst/>
          </a:prstGeom>
          <a:ln w="12600">
            <a:noFill/>
          </a:ln>
        </p:spPr>
      </p:pic>
      <p:sp>
        <p:nvSpPr>
          <p:cNvPr id="120" name="PlaceHolder 1"/>
          <p:cNvSpPr>
            <a:spLocks noGrp="1"/>
          </p:cNvSpPr>
          <p:nvPr>
            <p:ph type="sldNum" idx="30"/>
          </p:nvPr>
        </p:nvSpPr>
        <p:spPr>
          <a:xfrm>
            <a:off x="14878800" y="8250840"/>
            <a:ext cx="343080" cy="33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232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A86B6F17-C9F9-4DBB-B187-94FFBA29CE93}" type="slidenum">
              <a:rPr lang="en-US" sz="232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‹#›</a:t>
            </a:fld>
            <a:endParaRPr lang="en-US" sz="232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FR" sz="3859" b="0" u="none" strike="noStrike">
                <a:solidFill>
                  <a:srgbClr val="548121"/>
                </a:solidFill>
                <a:uFillTx/>
                <a:latin typeface="Arial"/>
                <a:ea typeface="DejaVu Sans"/>
              </a:rPr>
              <a:t>Title Text</a:t>
            </a:r>
            <a:endParaRPr lang="en-FR" sz="3859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 defTabSz="914400">
              <a:lnSpc>
                <a:spcPct val="90000"/>
              </a:lnSpc>
              <a:spcBef>
                <a:spcPts val="360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FR" sz="280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Body Level One</a:t>
            </a: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FR" sz="240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Body Level Two</a:t>
            </a:r>
            <a:endParaRPr lang="en-FR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1296000" lvl="2" indent="-288000" defTabSz="914400">
              <a:lnSpc>
                <a:spcPct val="90000"/>
              </a:lnSpc>
              <a:spcBef>
                <a:spcPts val="360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FR" sz="200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Body Level Three</a:t>
            </a:r>
            <a:endParaRPr lang="en-FR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1728000" lvl="3" indent="-216000" defTabSz="914400">
              <a:lnSpc>
                <a:spcPct val="90000"/>
              </a:lnSpc>
              <a:spcBef>
                <a:spcPts val="3603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FR" sz="180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Body Level Four</a:t>
            </a: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160000" lvl="4" indent="-216000" defTabSz="914400">
              <a:lnSpc>
                <a:spcPct val="90000"/>
              </a:lnSpc>
              <a:spcBef>
                <a:spcPts val="360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FR" sz="180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Body Level Five</a:t>
            </a: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123" name="pasted-movie.png" descr="pasted-movie.png"/>
          <p:cNvPicPr/>
          <p:nvPr/>
        </p:nvPicPr>
        <p:blipFill>
          <a:blip r:embed="rId4"/>
          <a:stretch/>
        </p:blipFill>
        <p:spPr>
          <a:xfrm>
            <a:off x="302400" y="8155440"/>
            <a:ext cx="2034360" cy="623520"/>
          </a:xfrm>
          <a:prstGeom prst="rect">
            <a:avLst/>
          </a:prstGeom>
          <a:ln w="12600">
            <a:noFill/>
          </a:ln>
        </p:spPr>
      </p:pic>
      <p:sp>
        <p:nvSpPr>
          <p:cNvPr id="124" name="Fußzeilenplatzhalter 3"/>
          <p:cNvSpPr/>
          <p:nvPr/>
        </p:nvSpPr>
        <p:spPr>
          <a:xfrm>
            <a:off x="2531160" y="8461440"/>
            <a:ext cx="10310040" cy="1771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116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The Linear Collider Facility @ CERN | J.List | April 8, 2025 | DESY Colloquium</a:t>
            </a:r>
            <a:endParaRPr lang="en-US" sz="11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onnecteur droit 10"/>
          <p:cNvSpPr/>
          <p:nvPr/>
        </p:nvSpPr>
        <p:spPr>
          <a:xfrm>
            <a:off x="2160" y="1077120"/>
            <a:ext cx="15688800" cy="360"/>
          </a:xfrm>
          <a:prstGeom prst="line">
            <a:avLst/>
          </a:prstGeom>
          <a:ln w="9360" cap="sq">
            <a:solidFill>
              <a:srgbClr val="E7511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6800" rIns="90000" bIns="-468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28" name="Espace réservé de la date 11"/>
          <p:cNvSpPr/>
          <p:nvPr/>
        </p:nvSpPr>
        <p:spPr>
          <a:xfrm>
            <a:off x="231840" y="8243280"/>
            <a:ext cx="3660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Roman Pöschl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29" name="Picture 41"/>
          <p:cNvPicPr/>
          <p:nvPr/>
        </p:nvPicPr>
        <p:blipFill>
          <a:blip r:embed="rId3"/>
          <a:stretch/>
        </p:blipFill>
        <p:spPr>
          <a:xfrm>
            <a:off x="29880" y="36360"/>
            <a:ext cx="1432440" cy="1079640"/>
          </a:xfrm>
          <a:prstGeom prst="rect">
            <a:avLst/>
          </a:prstGeom>
          <a:ln w="0">
            <a:noFill/>
          </a:ln>
        </p:spPr>
      </p:pic>
      <p:pic>
        <p:nvPicPr>
          <p:cNvPr id="130" name="pasted-movie.png" descr="pasted-movie.png"/>
          <p:cNvPicPr/>
          <p:nvPr/>
        </p:nvPicPr>
        <p:blipFill>
          <a:blip r:embed="rId4"/>
          <a:stretch/>
        </p:blipFill>
        <p:spPr>
          <a:xfrm>
            <a:off x="13232880" y="140040"/>
            <a:ext cx="2395440" cy="731160"/>
          </a:xfrm>
          <a:prstGeom prst="rect">
            <a:avLst/>
          </a:prstGeom>
          <a:ln w="12600">
            <a:noFill/>
          </a:ln>
        </p:spPr>
      </p:pic>
      <p:sp>
        <p:nvSpPr>
          <p:cNvPr id="131" name="PlaceHolder 1"/>
          <p:cNvSpPr>
            <a:spLocks noGrp="1"/>
          </p:cNvSpPr>
          <p:nvPr>
            <p:ph type="ftr" idx="31"/>
          </p:nvPr>
        </p:nvSpPr>
        <p:spPr>
          <a:xfrm>
            <a:off x="5366160" y="8111160"/>
            <a:ext cx="497304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FreeSans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rgbClr val="000000"/>
                </a:solidFill>
                <a:uFillTx/>
                <a:latin typeface="FreeSans"/>
                <a:ea typeface="DejaVu Sans"/>
              </a:rPr>
              <a:t>&lt;footer&gt;</a:t>
            </a:r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sldNum" idx="32"/>
          </p:nvPr>
        </p:nvSpPr>
        <p:spPr>
          <a:xfrm>
            <a:off x="11250360" y="805500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74CEC2D-D59E-4A4B-B816-A7E86A630991}" type="slidenum">
              <a:rPr lang="en-US" sz="12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dt" idx="33"/>
          </p:nvPr>
        </p:nvSpPr>
        <p:spPr>
          <a:xfrm>
            <a:off x="784440" y="805500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34" name="PlaceHolder 4"/>
          <p:cNvSpPr>
            <a:spLocks noGrp="1"/>
          </p:cNvSpPr>
          <p:nvPr>
            <p:ph type="title"/>
          </p:nvPr>
        </p:nvSpPr>
        <p:spPr>
          <a:xfrm>
            <a:off x="784440" y="352800"/>
            <a:ext cx="14121360" cy="147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35" name="PlaceHolder 5"/>
          <p:cNvSpPr>
            <a:spLocks noGrp="1"/>
          </p:cNvSpPr>
          <p:nvPr>
            <p:ph type="body"/>
          </p:nvPr>
        </p:nvSpPr>
        <p:spPr>
          <a:xfrm>
            <a:off x="784440" y="2068920"/>
            <a:ext cx="14121360" cy="512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8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136" name="Espace réservé du pied de page 9"/>
          <p:cNvSpPr/>
          <p:nvPr/>
        </p:nvSpPr>
        <p:spPr>
          <a:xfrm>
            <a:off x="5249160" y="8354880"/>
            <a:ext cx="6054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IRN Terascale Meeting - May 2025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Espace réservé du numéro de diapositive 5"/>
          <p:cNvSpPr/>
          <p:nvPr/>
        </p:nvSpPr>
        <p:spPr>
          <a:xfrm>
            <a:off x="11801160" y="8406000"/>
            <a:ext cx="366120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 anchorCtr="1">
            <a:noAutofit/>
          </a:bodyPr>
          <a:lstStyle/>
          <a:p>
            <a:pPr algn="r" defTabSz="914400">
              <a:lnSpc>
                <a:spcPct val="100000"/>
              </a:lnSpc>
            </a:pPr>
            <a:fld id="{604452FD-206A-42DC-885D-FA7FB938748D}" type="slidenum"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0" name="Espace réservé de la date 11"/>
          <p:cNvSpPr/>
          <p:nvPr/>
        </p:nvSpPr>
        <p:spPr>
          <a:xfrm>
            <a:off x="231120" y="8242560"/>
            <a:ext cx="3660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Roman Pöschl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1" name="Espace réservé du pied de page 9"/>
          <p:cNvSpPr/>
          <p:nvPr/>
        </p:nvSpPr>
        <p:spPr>
          <a:xfrm>
            <a:off x="5249160" y="8210880"/>
            <a:ext cx="6054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200" b="0" u="none" strike="noStrike">
                <a:solidFill>
                  <a:srgbClr val="000000"/>
                </a:solidFill>
                <a:uFillTx/>
                <a:latin typeface="FreeSans"/>
                <a:ea typeface="DejaVu Sans"/>
              </a:rPr>
              <a:t>P2I Meeting Nov. 2024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2" name="Connecteur droit 10"/>
          <p:cNvSpPr/>
          <p:nvPr/>
        </p:nvSpPr>
        <p:spPr>
          <a:xfrm>
            <a:off x="2160" y="975960"/>
            <a:ext cx="15688800" cy="360"/>
          </a:xfrm>
          <a:prstGeom prst="line">
            <a:avLst/>
          </a:prstGeom>
          <a:ln w="9360" cap="sq">
            <a:solidFill>
              <a:srgbClr val="E7511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6800" rIns="90000" bIns="-468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143" name="Picture 56"/>
          <p:cNvPicPr/>
          <p:nvPr/>
        </p:nvPicPr>
        <p:blipFill>
          <a:blip r:embed="rId4"/>
          <a:stretch/>
        </p:blipFill>
        <p:spPr>
          <a:xfrm>
            <a:off x="29880" y="36360"/>
            <a:ext cx="1432440" cy="1079640"/>
          </a:xfrm>
          <a:prstGeom prst="rect">
            <a:avLst/>
          </a:prstGeom>
          <a:ln w="0">
            <a:noFill/>
          </a:ln>
        </p:spPr>
      </p:pic>
      <p:pic>
        <p:nvPicPr>
          <p:cNvPr id="144" name="pasted-movie.png" descr="pasted-movie.png"/>
          <p:cNvPicPr/>
          <p:nvPr/>
        </p:nvPicPr>
        <p:blipFill>
          <a:blip r:embed="rId5"/>
          <a:stretch/>
        </p:blipFill>
        <p:spPr>
          <a:xfrm>
            <a:off x="13232880" y="140040"/>
            <a:ext cx="2395440" cy="731160"/>
          </a:xfrm>
          <a:prstGeom prst="rect">
            <a:avLst/>
          </a:prstGeom>
          <a:ln w="12600">
            <a:noFill/>
          </a:ln>
        </p:spPr>
      </p:pic>
      <p:sp>
        <p:nvSpPr>
          <p:cNvPr id="145" name="PlaceHolder 1"/>
          <p:cNvSpPr>
            <a:spLocks noGrp="1"/>
          </p:cNvSpPr>
          <p:nvPr>
            <p:ph type="ftr" idx="34"/>
          </p:nvPr>
        </p:nvSpPr>
        <p:spPr>
          <a:xfrm>
            <a:off x="5365440" y="8054640"/>
            <a:ext cx="49726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sldNum" idx="35"/>
          </p:nvPr>
        </p:nvSpPr>
        <p:spPr>
          <a:xfrm>
            <a:off x="11249640" y="805464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7D79C9E-7AAF-4B8F-AB07-D9DD1D47E922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‹#›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dt" idx="36"/>
          </p:nvPr>
        </p:nvSpPr>
        <p:spPr>
          <a:xfrm>
            <a:off x="784440" y="805464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48" name="PlaceHolder 4"/>
          <p:cNvSpPr>
            <a:spLocks noGrp="1"/>
          </p:cNvSpPr>
          <p:nvPr>
            <p:ph type="title"/>
          </p:nvPr>
        </p:nvSpPr>
        <p:spPr>
          <a:xfrm>
            <a:off x="784440" y="352800"/>
            <a:ext cx="14121360" cy="147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784440" y="2068920"/>
            <a:ext cx="14121360" cy="512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8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space réservé du numéro de diapositive 5"/>
          <p:cNvSpPr/>
          <p:nvPr/>
        </p:nvSpPr>
        <p:spPr>
          <a:xfrm>
            <a:off x="11801160" y="8406000"/>
            <a:ext cx="366120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 anchorCtr="1">
            <a:noAutofit/>
          </a:bodyPr>
          <a:lstStyle/>
          <a:p>
            <a:pPr algn="r" defTabSz="914400">
              <a:lnSpc>
                <a:spcPct val="100000"/>
              </a:lnSpc>
            </a:pPr>
            <a:fld id="{43562440-DD3F-431B-9461-B4370A77CC9E}" type="slidenum"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3" name="Espace réservé de la date 11"/>
          <p:cNvSpPr/>
          <p:nvPr/>
        </p:nvSpPr>
        <p:spPr>
          <a:xfrm>
            <a:off x="231120" y="8242560"/>
            <a:ext cx="3660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Roman Pöschl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4" name="Connecteur droit 10"/>
          <p:cNvSpPr/>
          <p:nvPr/>
        </p:nvSpPr>
        <p:spPr>
          <a:xfrm>
            <a:off x="2160" y="975960"/>
            <a:ext cx="15688800" cy="360"/>
          </a:xfrm>
          <a:prstGeom prst="line">
            <a:avLst/>
          </a:prstGeom>
          <a:ln w="9360" cap="sq">
            <a:solidFill>
              <a:srgbClr val="E7511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6800" rIns="90000" bIns="-468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155" name="Picture 56"/>
          <p:cNvPicPr/>
          <p:nvPr/>
        </p:nvPicPr>
        <p:blipFill>
          <a:blip r:embed="rId4"/>
          <a:stretch/>
        </p:blipFill>
        <p:spPr>
          <a:xfrm>
            <a:off x="29880" y="36360"/>
            <a:ext cx="1432440" cy="1079640"/>
          </a:xfrm>
          <a:prstGeom prst="rect">
            <a:avLst/>
          </a:prstGeom>
          <a:ln w="0">
            <a:noFill/>
          </a:ln>
        </p:spPr>
      </p:pic>
      <p:pic>
        <p:nvPicPr>
          <p:cNvPr id="156" name="pasted-movie.png" descr="pasted-movie.png"/>
          <p:cNvPicPr/>
          <p:nvPr/>
        </p:nvPicPr>
        <p:blipFill>
          <a:blip r:embed="rId5"/>
          <a:stretch/>
        </p:blipFill>
        <p:spPr>
          <a:xfrm>
            <a:off x="13232880" y="140040"/>
            <a:ext cx="2395440" cy="731160"/>
          </a:xfrm>
          <a:prstGeom prst="rect">
            <a:avLst/>
          </a:prstGeom>
          <a:ln w="12600">
            <a:noFill/>
          </a:ln>
        </p:spPr>
      </p:pic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784440" y="1557720"/>
            <a:ext cx="14121000" cy="297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8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159" name="PlaceHolder 3"/>
          <p:cNvSpPr>
            <a:spLocks noGrp="1"/>
          </p:cNvSpPr>
          <p:nvPr>
            <p:ph type="ftr" idx="37"/>
          </p:nvPr>
        </p:nvSpPr>
        <p:spPr>
          <a:xfrm>
            <a:off x="5542920" y="8233560"/>
            <a:ext cx="49726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sldNum" idx="38"/>
          </p:nvPr>
        </p:nvSpPr>
        <p:spPr>
          <a:xfrm>
            <a:off x="11249640" y="805464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2714EFA-FFFB-4238-8013-E20540D7C6CF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‹#›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dt" idx="39"/>
          </p:nvPr>
        </p:nvSpPr>
        <p:spPr>
          <a:xfrm>
            <a:off x="784440" y="805464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62" name="Espace réservé du pied de page 9"/>
          <p:cNvSpPr/>
          <p:nvPr/>
        </p:nvSpPr>
        <p:spPr>
          <a:xfrm>
            <a:off x="5257800" y="8229600"/>
            <a:ext cx="6054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IRN Terascale Meeting - May 2025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Espace réservé du numéro de diapositive 5"/>
          <p:cNvSpPr/>
          <p:nvPr/>
        </p:nvSpPr>
        <p:spPr>
          <a:xfrm>
            <a:off x="11801160" y="8406000"/>
            <a:ext cx="366120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 anchorCtr="1">
            <a:noAutofit/>
          </a:bodyPr>
          <a:lstStyle/>
          <a:p>
            <a:pPr algn="r" defTabSz="914400">
              <a:lnSpc>
                <a:spcPct val="100000"/>
              </a:lnSpc>
            </a:pPr>
            <a:fld id="{2A84459A-5CAC-4466-91FE-15FC7C2622FE}" type="slidenum"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8" name="Espace réservé de la date 11"/>
          <p:cNvSpPr/>
          <p:nvPr/>
        </p:nvSpPr>
        <p:spPr>
          <a:xfrm>
            <a:off x="231120" y="8242560"/>
            <a:ext cx="3660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Roman Pöschl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9" name="Connecteur droit 10"/>
          <p:cNvSpPr/>
          <p:nvPr/>
        </p:nvSpPr>
        <p:spPr>
          <a:xfrm>
            <a:off x="2160" y="975960"/>
            <a:ext cx="15688800" cy="360"/>
          </a:xfrm>
          <a:prstGeom prst="line">
            <a:avLst/>
          </a:prstGeom>
          <a:ln w="9360" cap="sq">
            <a:solidFill>
              <a:srgbClr val="E7511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6800" rIns="90000" bIns="-468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170" name="Picture 56"/>
          <p:cNvPicPr/>
          <p:nvPr/>
        </p:nvPicPr>
        <p:blipFill>
          <a:blip r:embed="rId3"/>
          <a:stretch/>
        </p:blipFill>
        <p:spPr>
          <a:xfrm>
            <a:off x="29880" y="36360"/>
            <a:ext cx="1432440" cy="1079640"/>
          </a:xfrm>
          <a:prstGeom prst="rect">
            <a:avLst/>
          </a:prstGeom>
          <a:ln w="0">
            <a:noFill/>
          </a:ln>
        </p:spPr>
      </p:pic>
      <p:pic>
        <p:nvPicPr>
          <p:cNvPr id="171" name="pasted-movie.png" descr="pasted-movie.png"/>
          <p:cNvPicPr/>
          <p:nvPr/>
        </p:nvPicPr>
        <p:blipFill>
          <a:blip r:embed="rId4"/>
          <a:stretch/>
        </p:blipFill>
        <p:spPr>
          <a:xfrm>
            <a:off x="13232880" y="140040"/>
            <a:ext cx="2395440" cy="731160"/>
          </a:xfrm>
          <a:prstGeom prst="rect">
            <a:avLst/>
          </a:prstGeom>
          <a:ln w="12600">
            <a:noFill/>
          </a:ln>
        </p:spPr>
      </p:pic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73" name="PlaceHolder 2"/>
          <p:cNvSpPr>
            <a:spLocks noGrp="1"/>
          </p:cNvSpPr>
          <p:nvPr>
            <p:ph type="ftr" idx="40"/>
          </p:nvPr>
        </p:nvSpPr>
        <p:spPr>
          <a:xfrm>
            <a:off x="5257800" y="6858000"/>
            <a:ext cx="49726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sldNum" idx="41"/>
          </p:nvPr>
        </p:nvSpPr>
        <p:spPr>
          <a:xfrm>
            <a:off x="11249640" y="805464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E5EDC77-0178-45CB-BC27-A48DF263BE86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‹#›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dt" idx="42"/>
          </p:nvPr>
        </p:nvSpPr>
        <p:spPr>
          <a:xfrm>
            <a:off x="784440" y="805464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76" name="PlaceHolder 5"/>
          <p:cNvSpPr>
            <a:spLocks noGrp="1"/>
          </p:cNvSpPr>
          <p:nvPr>
            <p:ph type="body"/>
          </p:nvPr>
        </p:nvSpPr>
        <p:spPr>
          <a:xfrm>
            <a:off x="784440" y="2068920"/>
            <a:ext cx="14121360" cy="512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8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Espace réservé du numéro de diapositive 5"/>
          <p:cNvSpPr/>
          <p:nvPr/>
        </p:nvSpPr>
        <p:spPr>
          <a:xfrm>
            <a:off x="11801160" y="8406000"/>
            <a:ext cx="366120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 anchorCtr="1">
            <a:noAutofit/>
          </a:bodyPr>
          <a:lstStyle/>
          <a:p>
            <a:pPr algn="r" defTabSz="914400">
              <a:lnSpc>
                <a:spcPct val="100000"/>
              </a:lnSpc>
            </a:pPr>
            <a:fld id="{C2EBAD42-E5B0-4C64-B647-233D2238F88F}" type="slidenum"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0" name="Espace réservé de la date 11"/>
          <p:cNvSpPr/>
          <p:nvPr/>
        </p:nvSpPr>
        <p:spPr>
          <a:xfrm>
            <a:off x="231120" y="8242560"/>
            <a:ext cx="3660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Roman Pöschl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1" name="Espace réservé du pied de page 9"/>
          <p:cNvSpPr/>
          <p:nvPr/>
        </p:nvSpPr>
        <p:spPr>
          <a:xfrm>
            <a:off x="5249160" y="8210880"/>
            <a:ext cx="6054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200" b="0" u="none" strike="noStrike">
                <a:solidFill>
                  <a:srgbClr val="000000"/>
                </a:solidFill>
                <a:uFillTx/>
                <a:latin typeface="FreeSans"/>
                <a:ea typeface="DejaVu Sans"/>
              </a:rPr>
              <a:t>P2I Meeting Nov. 2024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2" name="Connecteur droit 10"/>
          <p:cNvSpPr/>
          <p:nvPr/>
        </p:nvSpPr>
        <p:spPr>
          <a:xfrm>
            <a:off x="2160" y="975960"/>
            <a:ext cx="15688800" cy="360"/>
          </a:xfrm>
          <a:prstGeom prst="line">
            <a:avLst/>
          </a:prstGeom>
          <a:ln w="9360" cap="sq">
            <a:solidFill>
              <a:srgbClr val="E7511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6800" rIns="90000" bIns="-468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183" name="Picture 56"/>
          <p:cNvPicPr/>
          <p:nvPr/>
        </p:nvPicPr>
        <p:blipFill>
          <a:blip r:embed="rId3"/>
          <a:stretch/>
        </p:blipFill>
        <p:spPr>
          <a:xfrm>
            <a:off x="29880" y="36360"/>
            <a:ext cx="1432440" cy="1079640"/>
          </a:xfrm>
          <a:prstGeom prst="rect">
            <a:avLst/>
          </a:prstGeom>
          <a:ln w="0">
            <a:noFill/>
          </a:ln>
        </p:spPr>
      </p:pic>
      <p:pic>
        <p:nvPicPr>
          <p:cNvPr id="184" name="pasted-movie.png" descr="pasted-movie.png"/>
          <p:cNvPicPr/>
          <p:nvPr/>
        </p:nvPicPr>
        <p:blipFill>
          <a:blip r:embed="rId4"/>
          <a:stretch/>
        </p:blipFill>
        <p:spPr>
          <a:xfrm>
            <a:off x="13232880" y="140040"/>
            <a:ext cx="2395440" cy="731160"/>
          </a:xfrm>
          <a:prstGeom prst="rect">
            <a:avLst/>
          </a:prstGeom>
          <a:ln w="12600">
            <a:noFill/>
          </a:ln>
        </p:spPr>
      </p:pic>
      <p:sp>
        <p:nvSpPr>
          <p:cNvPr id="185" name="PlaceHolder 1"/>
          <p:cNvSpPr>
            <a:spLocks noGrp="1"/>
          </p:cNvSpPr>
          <p:nvPr>
            <p:ph type="sldNum" idx="43"/>
          </p:nvPr>
        </p:nvSpPr>
        <p:spPr>
          <a:xfrm>
            <a:off x="14878800" y="8250840"/>
            <a:ext cx="343080" cy="33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232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884D8E0B-9A0A-48B3-8E87-80705B9ED291}" type="slidenum">
              <a:rPr lang="en-US" sz="232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‹#›</a:t>
            </a:fld>
            <a:endParaRPr lang="en-US" sz="232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FR" sz="3859" b="0" u="none" strike="noStrike">
                <a:solidFill>
                  <a:srgbClr val="548121"/>
                </a:solidFill>
                <a:uFillTx/>
                <a:latin typeface="Arial"/>
                <a:ea typeface="DejaVu Sans"/>
              </a:rPr>
              <a:t>Title Text</a:t>
            </a:r>
            <a:endParaRPr lang="en-FR" sz="3859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 defTabSz="914400">
              <a:lnSpc>
                <a:spcPct val="90000"/>
              </a:lnSpc>
              <a:spcBef>
                <a:spcPts val="360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FR" sz="280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Body Level One</a:t>
            </a: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FR" sz="240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Body Level Two</a:t>
            </a:r>
            <a:endParaRPr lang="en-FR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1296000" lvl="2" indent="-288000" defTabSz="914400">
              <a:lnSpc>
                <a:spcPct val="90000"/>
              </a:lnSpc>
              <a:spcBef>
                <a:spcPts val="360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FR" sz="200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Body Level Three</a:t>
            </a:r>
            <a:endParaRPr lang="en-FR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1728000" lvl="3" indent="-216000" defTabSz="914400">
              <a:lnSpc>
                <a:spcPct val="90000"/>
              </a:lnSpc>
              <a:spcBef>
                <a:spcPts val="3603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FR" sz="180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Body Level Four</a:t>
            </a: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160000" lvl="4" indent="-216000" defTabSz="914400">
              <a:lnSpc>
                <a:spcPct val="90000"/>
              </a:lnSpc>
              <a:spcBef>
                <a:spcPts val="360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FR" sz="180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Body Level Five</a:t>
            </a: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188" name="pasted-movie.png" descr="pasted-movie.png"/>
          <p:cNvPicPr/>
          <p:nvPr/>
        </p:nvPicPr>
        <p:blipFill>
          <a:blip r:embed="rId4"/>
          <a:stretch/>
        </p:blipFill>
        <p:spPr>
          <a:xfrm>
            <a:off x="302400" y="8155440"/>
            <a:ext cx="2034360" cy="623520"/>
          </a:xfrm>
          <a:prstGeom prst="rect">
            <a:avLst/>
          </a:prstGeom>
          <a:ln w="12600">
            <a:noFill/>
          </a:ln>
        </p:spPr>
      </p:pic>
      <p:sp>
        <p:nvSpPr>
          <p:cNvPr id="189" name="Fußzeilenplatzhalter 3"/>
          <p:cNvSpPr/>
          <p:nvPr/>
        </p:nvSpPr>
        <p:spPr>
          <a:xfrm>
            <a:off x="2531160" y="8461440"/>
            <a:ext cx="10310040" cy="1771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116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The Linear Collider Facility @ CERN | J.List | April 8, 2025 | DESY Colloquium</a:t>
            </a:r>
            <a:endParaRPr lang="en-US" sz="11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Espace réservé du numéro de diapositive 5"/>
          <p:cNvSpPr/>
          <p:nvPr/>
        </p:nvSpPr>
        <p:spPr>
          <a:xfrm>
            <a:off x="11801160" y="8406000"/>
            <a:ext cx="366120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 anchorCtr="1">
            <a:noAutofit/>
          </a:bodyPr>
          <a:lstStyle/>
          <a:p>
            <a:pPr algn="r" defTabSz="914400">
              <a:lnSpc>
                <a:spcPct val="100000"/>
              </a:lnSpc>
            </a:pPr>
            <a:fld id="{AD1E9D78-3B91-4C9A-8BCA-1A851EE2FBF8}" type="slidenum"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3" name="Espace réservé de la date 11"/>
          <p:cNvSpPr/>
          <p:nvPr/>
        </p:nvSpPr>
        <p:spPr>
          <a:xfrm>
            <a:off x="231120" y="8242560"/>
            <a:ext cx="3660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Roman Pöschl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4" name="Espace réservé du pied de page 9"/>
          <p:cNvSpPr/>
          <p:nvPr/>
        </p:nvSpPr>
        <p:spPr>
          <a:xfrm>
            <a:off x="5249160" y="8174880"/>
            <a:ext cx="6054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200" b="0" u="none" strike="noStrike">
                <a:solidFill>
                  <a:srgbClr val="000000"/>
                </a:solidFill>
                <a:uFillTx/>
                <a:latin typeface="FreeSans"/>
                <a:ea typeface="DejaVu Sans"/>
              </a:rPr>
              <a:t>P2I Meeting Nov. 2024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5" name="Connecteur droit 10"/>
          <p:cNvSpPr/>
          <p:nvPr/>
        </p:nvSpPr>
        <p:spPr>
          <a:xfrm>
            <a:off x="2160" y="975960"/>
            <a:ext cx="15688800" cy="360"/>
          </a:xfrm>
          <a:prstGeom prst="line">
            <a:avLst/>
          </a:prstGeom>
          <a:ln w="9360" cap="sq">
            <a:solidFill>
              <a:srgbClr val="E7511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6800" rIns="90000" bIns="-468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196" name="Picture 69"/>
          <p:cNvPicPr/>
          <p:nvPr/>
        </p:nvPicPr>
        <p:blipFill>
          <a:blip r:embed="rId3"/>
          <a:stretch/>
        </p:blipFill>
        <p:spPr>
          <a:xfrm>
            <a:off x="29880" y="36360"/>
            <a:ext cx="1432440" cy="1079640"/>
          </a:xfrm>
          <a:prstGeom prst="rect">
            <a:avLst/>
          </a:prstGeom>
          <a:ln w="0">
            <a:noFill/>
          </a:ln>
        </p:spPr>
      </p:pic>
      <p:pic>
        <p:nvPicPr>
          <p:cNvPr id="197" name="pasted-movie.png" descr="pasted-movie.png"/>
          <p:cNvPicPr/>
          <p:nvPr/>
        </p:nvPicPr>
        <p:blipFill>
          <a:blip r:embed="rId4"/>
          <a:stretch/>
        </p:blipFill>
        <p:spPr>
          <a:xfrm>
            <a:off x="13233240" y="140040"/>
            <a:ext cx="2395440" cy="731160"/>
          </a:xfrm>
          <a:prstGeom prst="rect">
            <a:avLst/>
          </a:prstGeom>
          <a:ln w="12600">
            <a:noFill/>
          </a:ln>
        </p:spPr>
      </p:pic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99" name="PlaceHolder 2"/>
          <p:cNvSpPr>
            <a:spLocks noGrp="1"/>
          </p:cNvSpPr>
          <p:nvPr>
            <p:ph type="ftr" idx="44"/>
          </p:nvPr>
        </p:nvSpPr>
        <p:spPr>
          <a:xfrm>
            <a:off x="5365440" y="8018640"/>
            <a:ext cx="49726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sldNum" idx="45"/>
          </p:nvPr>
        </p:nvSpPr>
        <p:spPr>
          <a:xfrm>
            <a:off x="11249640" y="805464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6D8FDD8-0886-4FD2-8DF3-1A53F4EFE791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‹#›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dt" idx="46"/>
          </p:nvPr>
        </p:nvSpPr>
        <p:spPr>
          <a:xfrm>
            <a:off x="784440" y="805464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Espace réservé du numéro de diapositive 5"/>
          <p:cNvSpPr/>
          <p:nvPr/>
        </p:nvSpPr>
        <p:spPr>
          <a:xfrm>
            <a:off x="11801160" y="8406000"/>
            <a:ext cx="366120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 anchorCtr="1">
            <a:noAutofit/>
          </a:bodyPr>
          <a:lstStyle/>
          <a:p>
            <a:pPr algn="r" defTabSz="914400">
              <a:lnSpc>
                <a:spcPct val="100000"/>
              </a:lnSpc>
            </a:pPr>
            <a:fld id="{22E091B7-CD4F-4B76-AAB2-3EA6E85EF197}" type="slidenum"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5" name="Espace réservé de la date 11"/>
          <p:cNvSpPr/>
          <p:nvPr/>
        </p:nvSpPr>
        <p:spPr>
          <a:xfrm>
            <a:off x="231120" y="8242560"/>
            <a:ext cx="3660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Roman Pöschl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6" name="Espace réservé du pied de page 9"/>
          <p:cNvSpPr/>
          <p:nvPr/>
        </p:nvSpPr>
        <p:spPr>
          <a:xfrm>
            <a:off x="5249160" y="8174880"/>
            <a:ext cx="6054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200" b="0" u="none" strike="noStrike">
                <a:solidFill>
                  <a:srgbClr val="000000"/>
                </a:solidFill>
                <a:uFillTx/>
                <a:latin typeface="FreeSans"/>
                <a:ea typeface="DejaVu Sans"/>
              </a:rPr>
              <a:t>P2I Meeting Nov. 2024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7" name="Connecteur droit 10"/>
          <p:cNvSpPr/>
          <p:nvPr/>
        </p:nvSpPr>
        <p:spPr>
          <a:xfrm>
            <a:off x="2160" y="975960"/>
            <a:ext cx="15688800" cy="360"/>
          </a:xfrm>
          <a:prstGeom prst="line">
            <a:avLst/>
          </a:prstGeom>
          <a:ln w="9360" cap="sq">
            <a:solidFill>
              <a:srgbClr val="E7511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6800" rIns="90000" bIns="-468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208" name="Picture 69"/>
          <p:cNvPicPr/>
          <p:nvPr/>
        </p:nvPicPr>
        <p:blipFill>
          <a:blip r:embed="rId3"/>
          <a:stretch/>
        </p:blipFill>
        <p:spPr>
          <a:xfrm>
            <a:off x="29880" y="36360"/>
            <a:ext cx="1432440" cy="1079640"/>
          </a:xfrm>
          <a:prstGeom prst="rect">
            <a:avLst/>
          </a:prstGeom>
          <a:ln w="0">
            <a:noFill/>
          </a:ln>
        </p:spPr>
      </p:pic>
      <p:pic>
        <p:nvPicPr>
          <p:cNvPr id="209" name="pasted-movie.png" descr="pasted-movie.png"/>
          <p:cNvPicPr/>
          <p:nvPr/>
        </p:nvPicPr>
        <p:blipFill>
          <a:blip r:embed="rId4"/>
          <a:stretch/>
        </p:blipFill>
        <p:spPr>
          <a:xfrm>
            <a:off x="13233240" y="140040"/>
            <a:ext cx="2395440" cy="731160"/>
          </a:xfrm>
          <a:prstGeom prst="rect">
            <a:avLst/>
          </a:prstGeom>
          <a:ln w="12600">
            <a:noFill/>
          </a:ln>
        </p:spPr>
      </p:pic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784440" y="1557720"/>
            <a:ext cx="14121000" cy="297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8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212" name="PlaceHolder 3"/>
          <p:cNvSpPr>
            <a:spLocks noGrp="1"/>
          </p:cNvSpPr>
          <p:nvPr>
            <p:ph type="ftr" idx="47"/>
          </p:nvPr>
        </p:nvSpPr>
        <p:spPr>
          <a:xfrm>
            <a:off x="5365440" y="8018640"/>
            <a:ext cx="49726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sldNum" idx="48"/>
          </p:nvPr>
        </p:nvSpPr>
        <p:spPr>
          <a:xfrm>
            <a:off x="11249640" y="805464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009C129-6DEA-44E6-944C-7D1849EEFA12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‹#›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4" name="PlaceHolder 5"/>
          <p:cNvSpPr>
            <a:spLocks noGrp="1"/>
          </p:cNvSpPr>
          <p:nvPr>
            <p:ph type="dt" idx="49"/>
          </p:nvPr>
        </p:nvSpPr>
        <p:spPr>
          <a:xfrm>
            <a:off x="784440" y="805464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ftr" idx="4"/>
          </p:nvPr>
        </p:nvSpPr>
        <p:spPr>
          <a:xfrm>
            <a:off x="5366160" y="8055000"/>
            <a:ext cx="4973040" cy="609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ldNum" idx="5"/>
          </p:nvPr>
        </p:nvSpPr>
        <p:spPr>
          <a:xfrm>
            <a:off x="11250360" y="8055000"/>
            <a:ext cx="3655080" cy="609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B28C667-1322-43FC-A696-BC4D2303B259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‹#›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6"/>
          </p:nvPr>
        </p:nvSpPr>
        <p:spPr>
          <a:xfrm>
            <a:off x="784440" y="8055000"/>
            <a:ext cx="3655080" cy="609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0" name="PlaceHolder 4"/>
          <p:cNvSpPr>
            <a:spLocks noGrp="1"/>
          </p:cNvSpPr>
          <p:nvPr>
            <p:ph type="title"/>
          </p:nvPr>
        </p:nvSpPr>
        <p:spPr>
          <a:xfrm>
            <a:off x="784440" y="352800"/>
            <a:ext cx="14121360" cy="147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1" name="PlaceHolder 5"/>
          <p:cNvSpPr>
            <a:spLocks noGrp="1"/>
          </p:cNvSpPr>
          <p:nvPr>
            <p:ph type="body"/>
          </p:nvPr>
        </p:nvSpPr>
        <p:spPr>
          <a:xfrm>
            <a:off x="784440" y="2068920"/>
            <a:ext cx="14121360" cy="512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8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onnecteur droit 10"/>
          <p:cNvSpPr/>
          <p:nvPr/>
        </p:nvSpPr>
        <p:spPr>
          <a:xfrm>
            <a:off x="2160" y="1077120"/>
            <a:ext cx="15688800" cy="360"/>
          </a:xfrm>
          <a:prstGeom prst="line">
            <a:avLst/>
          </a:prstGeom>
          <a:ln w="9360" cap="sq">
            <a:solidFill>
              <a:srgbClr val="E7511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6800" rIns="90000" bIns="-468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18" name="Espace réservé de la date 11"/>
          <p:cNvSpPr/>
          <p:nvPr/>
        </p:nvSpPr>
        <p:spPr>
          <a:xfrm>
            <a:off x="231840" y="8243280"/>
            <a:ext cx="3660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Roman Pöschl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19" name="Picture 41"/>
          <p:cNvPicPr/>
          <p:nvPr/>
        </p:nvPicPr>
        <p:blipFill>
          <a:blip r:embed="rId3"/>
          <a:stretch/>
        </p:blipFill>
        <p:spPr>
          <a:xfrm>
            <a:off x="29880" y="36360"/>
            <a:ext cx="1432440" cy="1079640"/>
          </a:xfrm>
          <a:prstGeom prst="rect">
            <a:avLst/>
          </a:prstGeom>
          <a:ln w="0">
            <a:noFill/>
          </a:ln>
        </p:spPr>
      </p:pic>
      <p:pic>
        <p:nvPicPr>
          <p:cNvPr id="220" name="pasted-movie.png" descr="pasted-movie.png"/>
          <p:cNvPicPr/>
          <p:nvPr/>
        </p:nvPicPr>
        <p:blipFill>
          <a:blip r:embed="rId4"/>
          <a:stretch/>
        </p:blipFill>
        <p:spPr>
          <a:xfrm>
            <a:off x="13232880" y="140040"/>
            <a:ext cx="2395440" cy="731160"/>
          </a:xfrm>
          <a:prstGeom prst="rect">
            <a:avLst/>
          </a:prstGeom>
          <a:ln w="12600">
            <a:noFill/>
          </a:ln>
        </p:spPr>
      </p:pic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22" name="PlaceHolder 2"/>
          <p:cNvSpPr>
            <a:spLocks noGrp="1"/>
          </p:cNvSpPr>
          <p:nvPr>
            <p:ph type="ftr" idx="50"/>
          </p:nvPr>
        </p:nvSpPr>
        <p:spPr>
          <a:xfrm>
            <a:off x="5366160" y="8111160"/>
            <a:ext cx="497304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FreeSans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rgbClr val="000000"/>
                </a:solidFill>
                <a:uFillTx/>
                <a:latin typeface="FreeSans"/>
                <a:ea typeface="DejaVu Sans"/>
              </a:rPr>
              <a:t>&lt;footer&gt;</a:t>
            </a:r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sldNum" idx="51"/>
          </p:nvPr>
        </p:nvSpPr>
        <p:spPr>
          <a:xfrm>
            <a:off x="11250360" y="805500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883BECF-4EEB-40FA-BA36-CB6A76664AF6}" type="slidenum">
              <a:rPr lang="en-US" sz="12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dt" idx="52"/>
          </p:nvPr>
        </p:nvSpPr>
        <p:spPr>
          <a:xfrm>
            <a:off x="784440" y="805500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784440" y="2068920"/>
            <a:ext cx="14121360" cy="512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8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onnecteur droit 10"/>
          <p:cNvSpPr/>
          <p:nvPr/>
        </p:nvSpPr>
        <p:spPr>
          <a:xfrm>
            <a:off x="2160" y="1077120"/>
            <a:ext cx="15688800" cy="360"/>
          </a:xfrm>
          <a:prstGeom prst="line">
            <a:avLst/>
          </a:prstGeom>
          <a:ln w="9360" cap="sq">
            <a:solidFill>
              <a:srgbClr val="E7511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6800" rIns="90000" bIns="-468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29" name="Espace réservé de la date 11"/>
          <p:cNvSpPr/>
          <p:nvPr/>
        </p:nvSpPr>
        <p:spPr>
          <a:xfrm>
            <a:off x="231840" y="8243280"/>
            <a:ext cx="3660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Roman Pöschl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30" name="Picture 41"/>
          <p:cNvPicPr/>
          <p:nvPr/>
        </p:nvPicPr>
        <p:blipFill>
          <a:blip r:embed="rId3"/>
          <a:stretch/>
        </p:blipFill>
        <p:spPr>
          <a:xfrm>
            <a:off x="29880" y="36360"/>
            <a:ext cx="1432440" cy="1079640"/>
          </a:xfrm>
          <a:prstGeom prst="rect">
            <a:avLst/>
          </a:prstGeom>
          <a:ln w="0">
            <a:noFill/>
          </a:ln>
        </p:spPr>
      </p:pic>
      <p:pic>
        <p:nvPicPr>
          <p:cNvPr id="231" name="pasted-movie.png" descr="pasted-movie.png"/>
          <p:cNvPicPr/>
          <p:nvPr/>
        </p:nvPicPr>
        <p:blipFill>
          <a:blip r:embed="rId4"/>
          <a:stretch/>
        </p:blipFill>
        <p:spPr>
          <a:xfrm>
            <a:off x="13232880" y="140040"/>
            <a:ext cx="2395440" cy="731160"/>
          </a:xfrm>
          <a:prstGeom prst="rect">
            <a:avLst/>
          </a:prstGeom>
          <a:ln w="12600">
            <a:noFill/>
          </a:ln>
        </p:spPr>
      </p:pic>
      <p:sp>
        <p:nvSpPr>
          <p:cNvPr id="232" name="PlaceHolder 1"/>
          <p:cNvSpPr>
            <a:spLocks noGrp="1"/>
          </p:cNvSpPr>
          <p:nvPr>
            <p:ph type="ftr" idx="53"/>
          </p:nvPr>
        </p:nvSpPr>
        <p:spPr>
          <a:xfrm>
            <a:off x="5366160" y="8111160"/>
            <a:ext cx="497304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FreeSans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rgbClr val="000000"/>
                </a:solidFill>
                <a:uFillTx/>
                <a:latin typeface="FreeSans"/>
                <a:ea typeface="DejaVu Sans"/>
              </a:rPr>
              <a:t>&lt;footer&gt;</a:t>
            </a:r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sldNum" idx="54"/>
          </p:nvPr>
        </p:nvSpPr>
        <p:spPr>
          <a:xfrm>
            <a:off x="11250360" y="805500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80B696A-2592-4A58-953E-B4FE40A2E8F0}" type="slidenum">
              <a:rPr lang="en-US" sz="12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dt" idx="55"/>
          </p:nvPr>
        </p:nvSpPr>
        <p:spPr>
          <a:xfrm>
            <a:off x="784440" y="805500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235" name="PlaceHolder 4"/>
          <p:cNvSpPr>
            <a:spLocks noGrp="1"/>
          </p:cNvSpPr>
          <p:nvPr>
            <p:ph type="title"/>
          </p:nvPr>
        </p:nvSpPr>
        <p:spPr>
          <a:xfrm>
            <a:off x="784440" y="352800"/>
            <a:ext cx="14121360" cy="147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36" name="PlaceHolder 5"/>
          <p:cNvSpPr>
            <a:spLocks noGrp="1"/>
          </p:cNvSpPr>
          <p:nvPr>
            <p:ph type="body"/>
          </p:nvPr>
        </p:nvSpPr>
        <p:spPr>
          <a:xfrm>
            <a:off x="784440" y="2068920"/>
            <a:ext cx="14121360" cy="512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8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5" name="PlaceHolder 2"/>
          <p:cNvSpPr>
            <a:spLocks noGrp="1"/>
          </p:cNvSpPr>
          <p:nvPr>
            <p:ph type="ftr" idx="7"/>
          </p:nvPr>
        </p:nvSpPr>
        <p:spPr>
          <a:xfrm>
            <a:off x="5366160" y="8055000"/>
            <a:ext cx="4973040" cy="609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sldNum" idx="8"/>
          </p:nvPr>
        </p:nvSpPr>
        <p:spPr>
          <a:xfrm>
            <a:off x="11250360" y="8055000"/>
            <a:ext cx="3655080" cy="609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ED7C727-9435-4FCF-9DB4-D7EA8907EA99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‹#›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dt" idx="9"/>
          </p:nvPr>
        </p:nvSpPr>
        <p:spPr>
          <a:xfrm>
            <a:off x="784440" y="8055000"/>
            <a:ext cx="3655080" cy="609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8" name="PlaceHolder 5"/>
          <p:cNvSpPr>
            <a:spLocks noGrp="1"/>
          </p:cNvSpPr>
          <p:nvPr>
            <p:ph type="body"/>
          </p:nvPr>
        </p:nvSpPr>
        <p:spPr>
          <a:xfrm>
            <a:off x="784440" y="2068920"/>
            <a:ext cx="14121360" cy="512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8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sldNum" idx="10"/>
          </p:nvPr>
        </p:nvSpPr>
        <p:spPr>
          <a:xfrm>
            <a:off x="14878800" y="8250840"/>
            <a:ext cx="343080" cy="33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232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055C7969-1E4B-44EC-960C-73CA52D5774E}" type="slidenum">
              <a:rPr lang="en-US" sz="232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‹#›</a:t>
            </a:fld>
            <a:endParaRPr lang="en-US" sz="232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FR" sz="3859" b="0" u="none" strike="noStrike">
                <a:solidFill>
                  <a:srgbClr val="548121"/>
                </a:solidFill>
                <a:uFillTx/>
                <a:latin typeface="Arial"/>
                <a:ea typeface="DejaVu Sans"/>
              </a:rPr>
              <a:t>Title Text</a:t>
            </a:r>
            <a:endParaRPr lang="en-FR" sz="3859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 defTabSz="914400">
              <a:lnSpc>
                <a:spcPct val="90000"/>
              </a:lnSpc>
              <a:spcBef>
                <a:spcPts val="360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FR" sz="280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Body Level One</a:t>
            </a: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FR" sz="240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Body Level Two</a:t>
            </a:r>
            <a:endParaRPr lang="en-FR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1296000" lvl="2" indent="-288000" defTabSz="914400">
              <a:lnSpc>
                <a:spcPct val="90000"/>
              </a:lnSpc>
              <a:spcBef>
                <a:spcPts val="360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FR" sz="200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Body Level Three</a:t>
            </a:r>
            <a:endParaRPr lang="en-FR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1728000" lvl="3" indent="-216000" defTabSz="914400">
              <a:lnSpc>
                <a:spcPct val="90000"/>
              </a:lnSpc>
              <a:spcBef>
                <a:spcPts val="3603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FR" sz="180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Body Level Four</a:t>
            </a: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160000" lvl="4" indent="-216000" defTabSz="914400">
              <a:lnSpc>
                <a:spcPct val="90000"/>
              </a:lnSpc>
              <a:spcBef>
                <a:spcPts val="360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FR" sz="180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Body Level Five</a:t>
            </a: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26" name="pasted-movie.png" descr="pasted-movie.png"/>
          <p:cNvPicPr/>
          <p:nvPr/>
        </p:nvPicPr>
        <p:blipFill>
          <a:blip r:embed="rId3"/>
          <a:stretch/>
        </p:blipFill>
        <p:spPr>
          <a:xfrm>
            <a:off x="302400" y="8155440"/>
            <a:ext cx="2034360" cy="623520"/>
          </a:xfrm>
          <a:prstGeom prst="rect">
            <a:avLst/>
          </a:prstGeom>
          <a:ln w="12600">
            <a:noFill/>
          </a:ln>
        </p:spPr>
      </p:pic>
      <p:sp>
        <p:nvSpPr>
          <p:cNvPr id="27" name="Fußzeilenplatzhalter 3"/>
          <p:cNvSpPr/>
          <p:nvPr/>
        </p:nvSpPr>
        <p:spPr>
          <a:xfrm>
            <a:off x="2531160" y="8461440"/>
            <a:ext cx="10310040" cy="1771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116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The Linear Collider Facility @ CERN | J.List | April 8, 2025 | DESY Colloquium</a:t>
            </a:r>
            <a:endParaRPr lang="en-US" sz="11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necteur droit 10"/>
          <p:cNvSpPr/>
          <p:nvPr/>
        </p:nvSpPr>
        <p:spPr>
          <a:xfrm>
            <a:off x="2160" y="1077120"/>
            <a:ext cx="15688800" cy="360"/>
          </a:xfrm>
          <a:prstGeom prst="line">
            <a:avLst/>
          </a:prstGeom>
          <a:ln w="9360" cap="sq">
            <a:solidFill>
              <a:srgbClr val="E7511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6800" rIns="90000" bIns="-468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31" name="Espace réservé de la date 11"/>
          <p:cNvSpPr/>
          <p:nvPr/>
        </p:nvSpPr>
        <p:spPr>
          <a:xfrm>
            <a:off x="231840" y="8243280"/>
            <a:ext cx="3660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Roman Pöschl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2" name="Picture 15"/>
          <p:cNvPicPr/>
          <p:nvPr/>
        </p:nvPicPr>
        <p:blipFill>
          <a:blip r:embed="rId3"/>
          <a:stretch/>
        </p:blipFill>
        <p:spPr>
          <a:xfrm>
            <a:off x="29880" y="36360"/>
            <a:ext cx="1432440" cy="1079640"/>
          </a:xfrm>
          <a:prstGeom prst="rect">
            <a:avLst/>
          </a:prstGeom>
          <a:ln w="0">
            <a:noFill/>
          </a:ln>
        </p:spPr>
      </p:pic>
      <p:pic>
        <p:nvPicPr>
          <p:cNvPr id="33" name="pasted-movie.png" descr="pasted-movie.png"/>
          <p:cNvPicPr/>
          <p:nvPr/>
        </p:nvPicPr>
        <p:blipFill>
          <a:blip r:embed="rId4"/>
          <a:stretch/>
        </p:blipFill>
        <p:spPr>
          <a:xfrm>
            <a:off x="13232160" y="140040"/>
            <a:ext cx="2395440" cy="731160"/>
          </a:xfrm>
          <a:prstGeom prst="rect">
            <a:avLst/>
          </a:prstGeom>
          <a:ln w="12600">
            <a:noFill/>
          </a:ln>
        </p:spPr>
      </p:pic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784440" y="1557720"/>
            <a:ext cx="14121000" cy="297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8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6" name="PlaceHolder 3"/>
          <p:cNvSpPr>
            <a:spLocks noGrp="1"/>
          </p:cNvSpPr>
          <p:nvPr>
            <p:ph type="ftr" idx="11"/>
          </p:nvPr>
        </p:nvSpPr>
        <p:spPr>
          <a:xfrm>
            <a:off x="5366160" y="8111160"/>
            <a:ext cx="497304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2400" b="0" u="none" strike="noStrike">
                <a:solidFill>
                  <a:srgbClr val="000000"/>
                </a:solidFill>
                <a:uFillTx/>
                <a:latin typeface="FreeSans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FreeSans"/>
                <a:ea typeface="DejaVu Sans"/>
              </a:rPr>
              <a:t>&lt;footer&gt;</a:t>
            </a:r>
            <a:endParaRPr lang="en-US" sz="2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sldNum" idx="12"/>
          </p:nvPr>
        </p:nvSpPr>
        <p:spPr>
          <a:xfrm>
            <a:off x="11250360" y="805500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0638234-0780-4F1B-A2CC-462D2ADEEECF}" type="slidenum">
              <a:rPr lang="en-US" sz="12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dt" idx="13"/>
          </p:nvPr>
        </p:nvSpPr>
        <p:spPr>
          <a:xfrm>
            <a:off x="784440" y="805500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onnecteur droit 10"/>
          <p:cNvSpPr/>
          <p:nvPr/>
        </p:nvSpPr>
        <p:spPr>
          <a:xfrm>
            <a:off x="2160" y="1077120"/>
            <a:ext cx="15688800" cy="360"/>
          </a:xfrm>
          <a:prstGeom prst="line">
            <a:avLst/>
          </a:prstGeom>
          <a:ln w="9360" cap="sq">
            <a:solidFill>
              <a:srgbClr val="E7511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6800" rIns="90000" bIns="-468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42" name="Espace réservé de la date 11"/>
          <p:cNvSpPr/>
          <p:nvPr/>
        </p:nvSpPr>
        <p:spPr>
          <a:xfrm>
            <a:off x="231840" y="8243280"/>
            <a:ext cx="3660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Roman Pöschl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3" name="Picture 15"/>
          <p:cNvPicPr/>
          <p:nvPr/>
        </p:nvPicPr>
        <p:blipFill>
          <a:blip r:embed="rId4"/>
          <a:stretch/>
        </p:blipFill>
        <p:spPr>
          <a:xfrm>
            <a:off x="29880" y="36360"/>
            <a:ext cx="1432440" cy="1079640"/>
          </a:xfrm>
          <a:prstGeom prst="rect">
            <a:avLst/>
          </a:prstGeom>
          <a:ln w="0">
            <a:noFill/>
          </a:ln>
        </p:spPr>
      </p:pic>
      <p:pic>
        <p:nvPicPr>
          <p:cNvPr id="44" name="pasted-movie.png" descr="pasted-movie.png"/>
          <p:cNvPicPr/>
          <p:nvPr/>
        </p:nvPicPr>
        <p:blipFill>
          <a:blip r:embed="rId5"/>
          <a:stretch/>
        </p:blipFill>
        <p:spPr>
          <a:xfrm>
            <a:off x="13232160" y="140040"/>
            <a:ext cx="2395440" cy="731160"/>
          </a:xfrm>
          <a:prstGeom prst="rect">
            <a:avLst/>
          </a:prstGeom>
          <a:ln w="12600">
            <a:noFill/>
          </a:ln>
        </p:spPr>
      </p:pic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6" name="PlaceHolder 2"/>
          <p:cNvSpPr>
            <a:spLocks noGrp="1"/>
          </p:cNvSpPr>
          <p:nvPr>
            <p:ph type="ftr" idx="14"/>
          </p:nvPr>
        </p:nvSpPr>
        <p:spPr>
          <a:xfrm>
            <a:off x="5366160" y="8111160"/>
            <a:ext cx="497304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2400" b="0" u="none" strike="noStrike">
                <a:solidFill>
                  <a:srgbClr val="000000"/>
                </a:solidFill>
                <a:uFillTx/>
                <a:latin typeface="FreeSans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FreeSans"/>
                <a:ea typeface="DejaVu Sans"/>
              </a:rPr>
              <a:t>&lt;footer&gt;</a:t>
            </a:r>
            <a:endParaRPr lang="en-US" sz="2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sldNum" idx="15"/>
          </p:nvPr>
        </p:nvSpPr>
        <p:spPr>
          <a:xfrm>
            <a:off x="11250360" y="805500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7553C76-B10C-41EE-977E-05E2681CABF7}" type="slidenum">
              <a:rPr lang="en-US" sz="12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dt" idx="16"/>
          </p:nvPr>
        </p:nvSpPr>
        <p:spPr>
          <a:xfrm>
            <a:off x="784440" y="805500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784440" y="2068920"/>
            <a:ext cx="14121360" cy="512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8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Espace réservé du numéro de diapositive 5"/>
          <p:cNvSpPr/>
          <p:nvPr/>
        </p:nvSpPr>
        <p:spPr>
          <a:xfrm>
            <a:off x="11801160" y="8406000"/>
            <a:ext cx="366120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 anchorCtr="1">
            <a:noAutofit/>
          </a:bodyPr>
          <a:lstStyle/>
          <a:p>
            <a:pPr algn="r" defTabSz="914400">
              <a:lnSpc>
                <a:spcPct val="100000"/>
              </a:lnSpc>
            </a:pPr>
            <a:fld id="{6663DF79-5253-4F20-8548-FFD9AACF99E2}" type="slidenum"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5" name="Espace réservé de la date 11"/>
          <p:cNvSpPr/>
          <p:nvPr/>
        </p:nvSpPr>
        <p:spPr>
          <a:xfrm>
            <a:off x="231120" y="8242560"/>
            <a:ext cx="3660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Roman Pöschl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" name="Espace réservé du pied de page 9"/>
          <p:cNvSpPr/>
          <p:nvPr/>
        </p:nvSpPr>
        <p:spPr>
          <a:xfrm>
            <a:off x="5249160" y="8354880"/>
            <a:ext cx="6054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IRN Terascale Meeting - May 2025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" name="Connecteur droit 10"/>
          <p:cNvSpPr/>
          <p:nvPr/>
        </p:nvSpPr>
        <p:spPr>
          <a:xfrm>
            <a:off x="2160" y="975960"/>
            <a:ext cx="15688800" cy="360"/>
          </a:xfrm>
          <a:prstGeom prst="line">
            <a:avLst/>
          </a:prstGeom>
          <a:ln w="9360" cap="sq">
            <a:solidFill>
              <a:srgbClr val="E7511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6800" rIns="90000" bIns="-468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58" name="Picture 30"/>
          <p:cNvPicPr/>
          <p:nvPr/>
        </p:nvPicPr>
        <p:blipFill>
          <a:blip r:embed="rId3"/>
          <a:stretch/>
        </p:blipFill>
        <p:spPr>
          <a:xfrm>
            <a:off x="29880" y="36360"/>
            <a:ext cx="1432440" cy="1079640"/>
          </a:xfrm>
          <a:prstGeom prst="rect">
            <a:avLst/>
          </a:prstGeom>
          <a:ln w="0">
            <a:noFill/>
          </a:ln>
        </p:spPr>
      </p:pic>
      <p:pic>
        <p:nvPicPr>
          <p:cNvPr id="59" name="pasted-movie.png" descr="pasted-movie.png"/>
          <p:cNvPicPr/>
          <p:nvPr/>
        </p:nvPicPr>
        <p:blipFill>
          <a:blip r:embed="rId4"/>
          <a:stretch/>
        </p:blipFill>
        <p:spPr>
          <a:xfrm>
            <a:off x="13232520" y="140040"/>
            <a:ext cx="2395440" cy="731160"/>
          </a:xfrm>
          <a:prstGeom prst="rect">
            <a:avLst/>
          </a:prstGeom>
          <a:ln w="12600">
            <a:noFill/>
          </a:ln>
        </p:spPr>
      </p:pic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784440" y="1557720"/>
            <a:ext cx="14121000" cy="297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8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62" name="PlaceHolder 3"/>
          <p:cNvSpPr>
            <a:spLocks noGrp="1"/>
          </p:cNvSpPr>
          <p:nvPr>
            <p:ph type="ftr" idx="17"/>
          </p:nvPr>
        </p:nvSpPr>
        <p:spPr>
          <a:xfrm>
            <a:off x="5358240" y="7445520"/>
            <a:ext cx="49726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sldNum" idx="18"/>
          </p:nvPr>
        </p:nvSpPr>
        <p:spPr>
          <a:xfrm>
            <a:off x="11249640" y="805464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9627B2A-72A9-4033-BD5B-543AC9FBE4D3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‹#›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4" name="PlaceHolder 5"/>
          <p:cNvSpPr>
            <a:spLocks noGrp="1"/>
          </p:cNvSpPr>
          <p:nvPr>
            <p:ph type="dt" idx="19"/>
          </p:nvPr>
        </p:nvSpPr>
        <p:spPr>
          <a:xfrm>
            <a:off x="784440" y="805464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Espace réservé du numéro de diapositive 5"/>
          <p:cNvSpPr/>
          <p:nvPr/>
        </p:nvSpPr>
        <p:spPr>
          <a:xfrm>
            <a:off x="11801160" y="8406000"/>
            <a:ext cx="366120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 anchorCtr="1">
            <a:noAutofit/>
          </a:bodyPr>
          <a:lstStyle/>
          <a:p>
            <a:pPr algn="r" defTabSz="914400">
              <a:lnSpc>
                <a:spcPct val="100000"/>
              </a:lnSpc>
            </a:pPr>
            <a:fld id="{7A2F4524-E690-4F06-96C9-F6E14E70C44E}" type="slidenum"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8" name="Espace réservé de la date 11"/>
          <p:cNvSpPr/>
          <p:nvPr/>
        </p:nvSpPr>
        <p:spPr>
          <a:xfrm>
            <a:off x="231120" y="8242560"/>
            <a:ext cx="3660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Roman Pöschl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9" name="Espace réservé du pied de page 9"/>
          <p:cNvSpPr/>
          <p:nvPr/>
        </p:nvSpPr>
        <p:spPr>
          <a:xfrm>
            <a:off x="5249160" y="8354880"/>
            <a:ext cx="6054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IRN Terascale Meeting - May 2025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0" name="Connecteur droit 10"/>
          <p:cNvSpPr/>
          <p:nvPr/>
        </p:nvSpPr>
        <p:spPr>
          <a:xfrm>
            <a:off x="2160" y="975960"/>
            <a:ext cx="15688800" cy="360"/>
          </a:xfrm>
          <a:prstGeom prst="line">
            <a:avLst/>
          </a:prstGeom>
          <a:ln w="9360" cap="sq">
            <a:solidFill>
              <a:srgbClr val="E7511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6800" rIns="90000" bIns="-468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71" name="Picture 30"/>
          <p:cNvPicPr/>
          <p:nvPr/>
        </p:nvPicPr>
        <p:blipFill>
          <a:blip r:embed="rId4"/>
          <a:stretch/>
        </p:blipFill>
        <p:spPr>
          <a:xfrm>
            <a:off x="29880" y="36360"/>
            <a:ext cx="1432440" cy="1079640"/>
          </a:xfrm>
          <a:prstGeom prst="rect">
            <a:avLst/>
          </a:prstGeom>
          <a:ln w="0">
            <a:noFill/>
          </a:ln>
        </p:spPr>
      </p:pic>
      <p:pic>
        <p:nvPicPr>
          <p:cNvPr id="72" name="pasted-movie.png" descr="pasted-movie.png"/>
          <p:cNvPicPr/>
          <p:nvPr/>
        </p:nvPicPr>
        <p:blipFill>
          <a:blip r:embed="rId5"/>
          <a:stretch/>
        </p:blipFill>
        <p:spPr>
          <a:xfrm>
            <a:off x="13232520" y="140040"/>
            <a:ext cx="2395440" cy="731160"/>
          </a:xfrm>
          <a:prstGeom prst="rect">
            <a:avLst/>
          </a:prstGeom>
          <a:ln w="12600">
            <a:noFill/>
          </a:ln>
        </p:spPr>
      </p:pic>
      <p:sp>
        <p:nvSpPr>
          <p:cNvPr id="73" name="PlaceHolder 1"/>
          <p:cNvSpPr>
            <a:spLocks noGrp="1"/>
          </p:cNvSpPr>
          <p:nvPr>
            <p:ph type="ftr" idx="20"/>
          </p:nvPr>
        </p:nvSpPr>
        <p:spPr>
          <a:xfrm>
            <a:off x="5249160" y="8216640"/>
            <a:ext cx="49726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sldNum" idx="21"/>
          </p:nvPr>
        </p:nvSpPr>
        <p:spPr>
          <a:xfrm>
            <a:off x="11249640" y="805464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D181F45-B122-4B4B-A305-F29119D9B53A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‹#›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dt" idx="22"/>
          </p:nvPr>
        </p:nvSpPr>
        <p:spPr>
          <a:xfrm>
            <a:off x="784440" y="805464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76" name="PlaceHolder 4"/>
          <p:cNvSpPr>
            <a:spLocks noGrp="1"/>
          </p:cNvSpPr>
          <p:nvPr>
            <p:ph type="title"/>
          </p:nvPr>
        </p:nvSpPr>
        <p:spPr>
          <a:xfrm>
            <a:off x="784440" y="352800"/>
            <a:ext cx="14121360" cy="147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85800" y="1958760"/>
            <a:ext cx="14121360" cy="512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8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FR" sz="20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Espace réservé du numéro de diapositive 5"/>
          <p:cNvSpPr/>
          <p:nvPr/>
        </p:nvSpPr>
        <p:spPr>
          <a:xfrm>
            <a:off x="11801160" y="8406000"/>
            <a:ext cx="366120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 anchorCtr="1">
            <a:noAutofit/>
          </a:bodyPr>
          <a:lstStyle/>
          <a:p>
            <a:pPr algn="r" defTabSz="914400">
              <a:lnSpc>
                <a:spcPct val="100000"/>
              </a:lnSpc>
            </a:pPr>
            <a:fld id="{613EE84B-0A52-4B5A-B3F4-A1CD6E327CD9}" type="slidenum"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1" name="Espace réservé de la date 11"/>
          <p:cNvSpPr/>
          <p:nvPr/>
        </p:nvSpPr>
        <p:spPr>
          <a:xfrm>
            <a:off x="231120" y="8242560"/>
            <a:ext cx="3660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fr-FR" sz="1200" b="0" u="none" strike="noStrike">
                <a:solidFill>
                  <a:srgbClr val="898989"/>
                </a:solidFill>
                <a:uFillTx/>
                <a:latin typeface="Arial"/>
                <a:ea typeface="DejaVu Sans"/>
              </a:rPr>
              <a:t>Roman Pöschl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2" name="Espace réservé du pied de page 9"/>
          <p:cNvSpPr/>
          <p:nvPr/>
        </p:nvSpPr>
        <p:spPr>
          <a:xfrm>
            <a:off x="5257800" y="8229600"/>
            <a:ext cx="6054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IRN Terascale Meeting – May 2025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3" name="Connecteur droit 10"/>
          <p:cNvSpPr/>
          <p:nvPr/>
        </p:nvSpPr>
        <p:spPr>
          <a:xfrm>
            <a:off x="2160" y="975960"/>
            <a:ext cx="15688800" cy="360"/>
          </a:xfrm>
          <a:prstGeom prst="line">
            <a:avLst/>
          </a:prstGeom>
          <a:ln w="9360" cap="sq">
            <a:solidFill>
              <a:srgbClr val="E7511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6800" rIns="90000" bIns="-468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84" name="Picture 30"/>
          <p:cNvPicPr/>
          <p:nvPr/>
        </p:nvPicPr>
        <p:blipFill>
          <a:blip r:embed="rId4"/>
          <a:stretch/>
        </p:blipFill>
        <p:spPr>
          <a:xfrm>
            <a:off x="29880" y="36360"/>
            <a:ext cx="1432440" cy="1079640"/>
          </a:xfrm>
          <a:prstGeom prst="rect">
            <a:avLst/>
          </a:prstGeom>
          <a:ln w="0">
            <a:noFill/>
          </a:ln>
        </p:spPr>
      </p:pic>
      <p:pic>
        <p:nvPicPr>
          <p:cNvPr id="85" name="pasted-movie.png" descr="pasted-movie.png"/>
          <p:cNvPicPr/>
          <p:nvPr/>
        </p:nvPicPr>
        <p:blipFill>
          <a:blip r:embed="rId5"/>
          <a:stretch/>
        </p:blipFill>
        <p:spPr>
          <a:xfrm>
            <a:off x="13232520" y="140040"/>
            <a:ext cx="2395440" cy="731160"/>
          </a:xfrm>
          <a:prstGeom prst="rect">
            <a:avLst/>
          </a:prstGeom>
          <a:ln w="12600">
            <a:noFill/>
          </a:ln>
        </p:spPr>
      </p:pic>
      <p:sp>
        <p:nvSpPr>
          <p:cNvPr id="86" name="PlaceHolder 1"/>
          <p:cNvSpPr>
            <a:spLocks noGrp="1"/>
          </p:cNvSpPr>
          <p:nvPr>
            <p:ph type="sldNum" idx="23"/>
          </p:nvPr>
        </p:nvSpPr>
        <p:spPr>
          <a:xfrm>
            <a:off x="14878800" y="8250840"/>
            <a:ext cx="343080" cy="33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232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295FB678-9E33-4A5E-AF70-C182C6318225}" type="slidenum">
              <a:rPr lang="en-US" sz="232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‹#›</a:t>
            </a:fld>
            <a:endParaRPr lang="en-US" sz="232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FR" sz="3859" b="0" u="none" strike="noStrike">
                <a:solidFill>
                  <a:srgbClr val="548121"/>
                </a:solidFill>
                <a:uFillTx/>
                <a:latin typeface="Arial"/>
                <a:ea typeface="DejaVu Sans"/>
              </a:rPr>
              <a:t>Title Text</a:t>
            </a:r>
            <a:endParaRPr lang="en-FR" sz="3859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 defTabSz="914400">
              <a:lnSpc>
                <a:spcPct val="90000"/>
              </a:lnSpc>
              <a:spcBef>
                <a:spcPts val="360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FR" sz="280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Body Level One</a:t>
            </a: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FR" sz="240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Body Level Two</a:t>
            </a:r>
            <a:endParaRPr lang="en-FR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1296000" lvl="2" indent="-288000" defTabSz="914400">
              <a:lnSpc>
                <a:spcPct val="90000"/>
              </a:lnSpc>
              <a:spcBef>
                <a:spcPts val="360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FR" sz="200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Body Level Three</a:t>
            </a:r>
            <a:endParaRPr lang="en-FR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1728000" lvl="3" indent="-216000" defTabSz="914400">
              <a:lnSpc>
                <a:spcPct val="90000"/>
              </a:lnSpc>
              <a:spcBef>
                <a:spcPts val="3603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FR" sz="180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Body Level Four</a:t>
            </a: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160000" lvl="4" indent="-216000" defTabSz="914400">
              <a:lnSpc>
                <a:spcPct val="90000"/>
              </a:lnSpc>
              <a:spcBef>
                <a:spcPts val="360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FR" sz="180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Body Level Five</a:t>
            </a:r>
            <a:endParaRPr lang="en-FR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agenda.linearcollider.org/event/10624/program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agenda.linearcollider.org/event/9881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epp.s.u-tokyo.ac.jp/download/ICEPP_seminar_deBlas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arxiv.org/pdf/2306.11413" TargetMode="Externa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3.09144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pdf/2409.11466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arxiv.org/pdf/2211.11084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Top@LC15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ndico.in2p3.fr/event/32629/contributions/142546/attachments/87466/132067/TopCouplingsFutureCollider.pdf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ectstar.eu/event/149/contributions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genda.linearcollider.org/event/9881/" TargetMode="External"/><Relationship Id="rId5" Type="http://schemas.openxmlformats.org/officeDocument/2006/relationships/image" Target="../media/image108.png"/><Relationship Id="rId4" Type="http://schemas.openxmlformats.org/officeDocument/2006/relationships/hyperlink" Target="https://agenda.linearcollider.org/event/9881/contributions/51615/attachments/38614/60762/SMEFTforHiggsSelfCoupling.pdf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rxiv.org/pdf/2203.07622" TargetMode="External"/><Relationship Id="rId4" Type="http://schemas.openxmlformats.org/officeDocument/2006/relationships/hyperlink" Target="https://arxiv.org/pdf/2203.06520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linearcollider.org/event/10504/contributions/55725/attachments/40062/63461/Braathen_IDT-WG3_2024.pdf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7.png"/><Relationship Id="rId4" Type="http://schemas.openxmlformats.org/officeDocument/2006/relationships/hyperlink" Target="mailto:Couplings@250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Top@LC15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tif"/><Relationship Id="rId2" Type="http://schemas.openxmlformats.org/officeDocument/2006/relationships/image" Target="../media/image123.t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5.t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0.xml"/><Relationship Id="rId6" Type="http://schemas.openxmlformats.org/officeDocument/2006/relationships/hyperlink" Target="mailto:bb@250" TargetMode="Externa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svg"/><Relationship Id="rId3" Type="http://schemas.openxmlformats.org/officeDocument/2006/relationships/image" Target="../media/image100.png"/><Relationship Id="rId7" Type="http://schemas.openxmlformats.org/officeDocument/2006/relationships/image" Target="../media/image140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9.sv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europeanstrategyupdate.web.cern.ch/sites/default/files/spc-e-1239-Rev2-c-e-3834-Rev2-ESG%20remit.pdf" TargetMode="Externa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tif"/><Relationship Id="rId1" Type="http://schemas.openxmlformats.org/officeDocument/2006/relationships/slideLayout" Target="../slideLayouts/slideLayout2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5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png"/><Relationship Id="rId4" Type="http://schemas.openxmlformats.org/officeDocument/2006/relationships/image" Target="../media/image15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t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ILC@500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ti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bib-pubdb1.desy.de/record/310520" TargetMode="External"/><Relationship Id="rId4" Type="http://schemas.openxmlformats.org/officeDocument/2006/relationships/hyperlink" Target="https://agenda.linearcollider.org/event/9881/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 Box 1_0"/>
          <p:cNvSpPr/>
          <p:nvPr/>
        </p:nvSpPr>
        <p:spPr>
          <a:xfrm flipH="1">
            <a:off x="4332960" y="1601640"/>
            <a:ext cx="7943760" cy="62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51840" rIns="90000" bIns="45000" anchor="t">
            <a:noAutofit/>
          </a:bodyPr>
          <a:lstStyle/>
          <a:p>
            <a:pPr defTabSz="914400">
              <a:lnSpc>
                <a:spcPct val="98000"/>
              </a:lnSpc>
            </a:pPr>
            <a:r>
              <a:rPr lang="en-US" sz="3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              Roman Pöschl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98000"/>
              </a:lnSpc>
            </a:pPr>
            <a:r>
              <a:rPr lang="en-US" sz="3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  Many slides taken from Jenny List 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98000"/>
              </a:lnSpc>
            </a:pPr>
            <a:r>
              <a:rPr lang="en-US" sz="3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98000"/>
              </a:lnSpc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98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                   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98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                                 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98000"/>
              </a:lnSpc>
            </a:pP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8" name="TextBox 87"/>
          <p:cNvSpPr/>
          <p:nvPr/>
        </p:nvSpPr>
        <p:spPr>
          <a:xfrm>
            <a:off x="3606120" y="7210440"/>
            <a:ext cx="9110880" cy="66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IRN Terascale Meeting – Strasbourg May 2025 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239" name="Group 88"/>
          <p:cNvGrpSpPr/>
          <p:nvPr/>
        </p:nvGrpSpPr>
        <p:grpSpPr>
          <a:xfrm>
            <a:off x="4393080" y="5361120"/>
            <a:ext cx="6904440" cy="1439640"/>
            <a:chOff x="4393080" y="5361120"/>
            <a:chExt cx="6904440" cy="1439640"/>
          </a:xfrm>
        </p:grpSpPr>
        <p:pic>
          <p:nvPicPr>
            <p:cNvPr id="240" name="Picture 90"/>
            <p:cNvPicPr/>
            <p:nvPr/>
          </p:nvPicPr>
          <p:blipFill>
            <a:blip r:embed="rId2"/>
            <a:stretch/>
          </p:blipFill>
          <p:spPr>
            <a:xfrm>
              <a:off x="4393080" y="5361120"/>
              <a:ext cx="1909800" cy="1439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1" name="Picture 91"/>
            <p:cNvPicPr/>
            <p:nvPr/>
          </p:nvPicPr>
          <p:blipFill>
            <a:blip r:embed="rId3"/>
            <a:stretch/>
          </p:blipFill>
          <p:spPr>
            <a:xfrm>
              <a:off x="8907840" y="5431320"/>
              <a:ext cx="2389680" cy="11995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42" name="TextBox 92"/>
          <p:cNvSpPr/>
          <p:nvPr/>
        </p:nvSpPr>
        <p:spPr>
          <a:xfrm>
            <a:off x="2126160" y="345240"/>
            <a:ext cx="11282760" cy="97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4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Linear Collider Facility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43" name="Picture 1"/>
          <p:cNvPicPr/>
          <p:nvPr/>
        </p:nvPicPr>
        <p:blipFill>
          <a:blip r:embed="rId4"/>
          <a:stretch/>
        </p:blipFill>
        <p:spPr>
          <a:xfrm>
            <a:off x="6674040" y="5513760"/>
            <a:ext cx="1523520" cy="118080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2"/>
          <p:cNvPicPr/>
          <p:nvPr/>
        </p:nvPicPr>
        <p:blipFill>
          <a:blip r:embed="rId5"/>
          <a:stretch/>
        </p:blipFill>
        <p:spPr>
          <a:xfrm>
            <a:off x="5571720" y="3110760"/>
            <a:ext cx="4391640" cy="1331280"/>
          </a:xfrm>
          <a:prstGeom prst="rect">
            <a:avLst/>
          </a:prstGeom>
          <a:ln w="0">
            <a:noFill/>
          </a:ln>
        </p:spPr>
      </p:pic>
      <p:sp>
        <p:nvSpPr>
          <p:cNvPr id="245" name="TextBox 244"/>
          <p:cNvSpPr txBox="1"/>
          <p:nvPr/>
        </p:nvSpPr>
        <p:spPr>
          <a:xfrm>
            <a:off x="3903120" y="4572000"/>
            <a:ext cx="8669880" cy="43020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</a:rPr>
              <a:t>See also 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hlinkClick r:id="rId6"/>
              </a:rPr>
              <a:t>https://agenda.linearcollider.org/event/10624/program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1382760" y="5688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Electroweak Precision Observables</a:t>
            </a:r>
            <a:endParaRPr lang="en-FR" sz="3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327" name="Picture 3"/>
          <p:cNvPicPr/>
          <p:nvPr/>
        </p:nvPicPr>
        <p:blipFill>
          <a:blip r:embed="rId2"/>
          <a:stretch/>
        </p:blipFill>
        <p:spPr>
          <a:xfrm rot="5400000">
            <a:off x="1869495" y="-264555"/>
            <a:ext cx="4546890" cy="7549860"/>
          </a:xfrm>
          <a:prstGeom prst="rect">
            <a:avLst/>
          </a:prstGeom>
          <a:ln w="0">
            <a:noFill/>
          </a:ln>
        </p:spPr>
      </p:pic>
      <p:sp>
        <p:nvSpPr>
          <p:cNvPr id="328" name="TextBox 5"/>
          <p:cNvSpPr/>
          <p:nvPr/>
        </p:nvSpPr>
        <p:spPr>
          <a:xfrm>
            <a:off x="7670160" y="1446480"/>
            <a:ext cx="7279200" cy="415476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FR" sz="1800" b="0" u="none" strike="noStrike">
                <a:solidFill>
                  <a:srgbClr val="FFFFFF">
                    <a:alpha val="1000"/>
                  </a:srgbClr>
                </a:solidFill>
                <a:uFillTx/>
                <a:latin typeface="Arial"/>
                <a:ea typeface="DejaVu Sans"/>
              </a:rPr>
              <a:t> 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29" name="Picture 7"/>
          <p:cNvPicPr/>
          <p:nvPr/>
        </p:nvPicPr>
        <p:blipFill>
          <a:blip r:embed="rId4"/>
          <a:stretch/>
        </p:blipFill>
        <p:spPr>
          <a:xfrm>
            <a:off x="768240" y="6179040"/>
            <a:ext cx="9857520" cy="22316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09FC1404-45A8-4354-81F8-F825D5B47FD6}" type="slidenum">
              <a:rPr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Higgs-strahlung at lepton colliders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331" name="Picture 191"/>
          <p:cNvPicPr/>
          <p:nvPr/>
        </p:nvPicPr>
        <p:blipFill>
          <a:blip r:embed="rId2"/>
          <a:stretch/>
        </p:blipFill>
        <p:spPr>
          <a:xfrm>
            <a:off x="269280" y="3153240"/>
            <a:ext cx="4244040" cy="2966040"/>
          </a:xfrm>
          <a:prstGeom prst="rect">
            <a:avLst/>
          </a:prstGeom>
          <a:ln w="0">
            <a:noFill/>
          </a:ln>
        </p:spPr>
      </p:pic>
      <p:sp>
        <p:nvSpPr>
          <p:cNvPr id="332" name="TextBox 192"/>
          <p:cNvSpPr/>
          <p:nvPr/>
        </p:nvSpPr>
        <p:spPr>
          <a:xfrm>
            <a:off x="581760" y="6536880"/>
            <a:ext cx="2789280" cy="41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Higgs Recoil Mass: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3" name="Rectangle 194"/>
          <p:cNvSpPr/>
          <p:nvPr/>
        </p:nvSpPr>
        <p:spPr>
          <a:xfrm>
            <a:off x="2847960" y="4692960"/>
            <a:ext cx="5579640" cy="1043640"/>
          </a:xfrm>
          <a:prstGeom prst="rect">
            <a:avLst/>
          </a:prstGeom>
          <a:gradFill rotWithShape="0">
            <a:gsLst>
              <a:gs pos="0">
                <a:srgbClr val="000080">
                  <a:alpha val="30000"/>
                </a:srgbClr>
              </a:gs>
              <a:gs pos="100000">
                <a:srgbClr val="FFFFFF">
                  <a:alpha val="30000"/>
                </a:srgbClr>
              </a:gs>
            </a:gsLst>
            <a:lin ang="2700000"/>
          </a:gradFill>
          <a:ln w="0"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334" name="TextBox 195"/>
          <p:cNvSpPr/>
          <p:nvPr/>
        </p:nvSpPr>
        <p:spPr>
          <a:xfrm>
            <a:off x="4563360" y="3332160"/>
            <a:ext cx="2975400" cy="96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Well measurable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decay leptons from Z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FF"/>
                </a:solidFill>
                <a:uFillTx/>
                <a:latin typeface="Symbol"/>
                <a:ea typeface="Symbol"/>
              </a:rPr>
              <a:t>μ</a:t>
            </a:r>
            <a:r>
              <a:rPr lang="en-US" sz="18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 Pairs, e pairs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5" name="TextBox 196"/>
          <p:cNvSpPr/>
          <p:nvPr/>
        </p:nvSpPr>
        <p:spPr>
          <a:xfrm>
            <a:off x="560160" y="1463040"/>
            <a:ext cx="9789480" cy="133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8000"/>
                </a:solidFill>
                <a:uFillTx/>
                <a:latin typeface="Arial"/>
                <a:ea typeface="DejaVu Sans"/>
              </a:rPr>
              <a:t>Powerful channel for unbiased tagging of Higgs Events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8000"/>
                </a:solidFill>
                <a:uFillTx/>
                <a:latin typeface="Arial"/>
                <a:ea typeface="DejaVu Sans"/>
              </a:rPr>
              <a:t>Absolute normalisation of Higgs couplings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8000"/>
                </a:solidFill>
                <a:uFillTx/>
                <a:latin typeface="Arial"/>
                <a:ea typeface="DejaVu Sans"/>
              </a:rPr>
              <a:t>Sensitivity to invisible Higgs decays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8000"/>
                </a:solidFill>
                <a:uFillTx/>
                <a:latin typeface="Arial"/>
                <a:ea typeface="DejaVu Sans"/>
              </a:rPr>
              <a:t>        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6" name="TextBox 197"/>
          <p:cNvSpPr/>
          <p:nvPr/>
        </p:nvSpPr>
        <p:spPr>
          <a:xfrm>
            <a:off x="4266360" y="4863960"/>
            <a:ext cx="3278520" cy="68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8000"/>
                </a:solidFill>
                <a:uFillTx/>
                <a:latin typeface="Arial"/>
                <a:ea typeface="DejaVu Sans"/>
              </a:rPr>
              <a:t>No assumption on Higgs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8000"/>
                </a:solidFill>
                <a:uFillTx/>
                <a:latin typeface="Arial"/>
                <a:ea typeface="DejaVu Sans"/>
              </a:rPr>
              <a:t>      decay modes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37" name="RecoilMassLep250.pdf"/>
          <p:cNvPicPr/>
          <p:nvPr/>
        </p:nvPicPr>
        <p:blipFill>
          <a:blip r:embed="rId3"/>
          <a:srcRect t="4408" b="1783"/>
          <a:stretch/>
        </p:blipFill>
        <p:spPr>
          <a:xfrm>
            <a:off x="8490240" y="1166040"/>
            <a:ext cx="7200360" cy="4927680"/>
          </a:xfrm>
          <a:prstGeom prst="rect">
            <a:avLst/>
          </a:prstGeom>
          <a:ln w="12600">
            <a:noFill/>
          </a:ln>
        </p:spPr>
      </p:pic>
      <p:sp>
        <p:nvSpPr>
          <p:cNvPr id="338" name="TextBox 199"/>
          <p:cNvSpPr/>
          <p:nvPr/>
        </p:nvSpPr>
        <p:spPr>
          <a:xfrm>
            <a:off x="9182880" y="6475680"/>
            <a:ext cx="5649480" cy="133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Clean and sharp peak in Z recoil spectrum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Illustrates precision that can be expected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 from e+e- colliders 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9" name="TextBox 338"/>
              <p:cNvSpPr txBox="1">
                <a:spLocks noChangeAspect="1"/>
              </p:cNvSpPr>
              <p:nvPr/>
            </p:nvSpPr>
            <p:spPr>
              <a:xfrm>
                <a:off x="2918610" y="6480120"/>
                <a:ext cx="5184000" cy="59013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ar-AE" sz="24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ar-AE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ar-AE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ar-AE" sz="2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ar-AE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ar-AE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𝑟𝑒𝑐𝑜𝑖𝑙</m:t>
                          </m:r>
                        </m:sub>
                        <m:sup>
                          <m:r>
                            <a:rPr lang="ar-AE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ar-AE" sz="2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2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ar-AE" sz="2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ar-AE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ar-AE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ar-AE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ar-AE" sz="2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sSub>
                        <m:sSubPr>
                          <m:ctrlPr>
                            <a:rPr lang="ar-AE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ar-AE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ad>
                        <m:radPr>
                          <m:ctrlPr>
                            <a:rPr lang="ar-AE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ar-AE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rad>
                    </m:oMath>
                  </m:oMathPara>
                </a14:m>
                <a:endParaRPr sz="2400" dirty="0"/>
              </a:p>
            </p:txBody>
          </p:sp>
        </mc:Choice>
        <mc:Fallback>
          <p:sp>
            <p:nvSpPr>
              <p:cNvPr id="339" name="TextBox 3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610" y="6480120"/>
                <a:ext cx="5184000" cy="5901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Precision matters ...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41" name="TextBox 201"/>
          <p:cNvSpPr/>
          <p:nvPr/>
        </p:nvSpPr>
        <p:spPr>
          <a:xfrm>
            <a:off x="2182320" y="1249920"/>
            <a:ext cx="8770680" cy="71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Example for illustration: Coupling precision after full LCF programme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2" name="TextBox 202"/>
          <p:cNvSpPr/>
          <p:nvPr/>
        </p:nvSpPr>
        <p:spPr>
          <a:xfrm>
            <a:off x="1947960" y="7381800"/>
            <a:ext cx="7815960" cy="79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Different new physics models lead to different patterns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43" name="Picture 203"/>
          <p:cNvPicPr/>
          <p:nvPr/>
        </p:nvPicPr>
        <p:blipFill>
          <a:blip r:embed="rId2"/>
          <a:stretch/>
        </p:blipFill>
        <p:spPr>
          <a:xfrm>
            <a:off x="1371600" y="2297520"/>
            <a:ext cx="5585760" cy="460476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204"/>
          <p:cNvPicPr/>
          <p:nvPr/>
        </p:nvPicPr>
        <p:blipFill>
          <a:blip r:embed="rId3"/>
          <a:stretch/>
        </p:blipFill>
        <p:spPr>
          <a:xfrm>
            <a:off x="7626240" y="2345040"/>
            <a:ext cx="5513400" cy="4604760"/>
          </a:xfrm>
          <a:prstGeom prst="rect">
            <a:avLst/>
          </a:prstGeom>
          <a:ln w="0">
            <a:noFill/>
          </a:ln>
        </p:spPr>
      </p:pic>
      <p:sp>
        <p:nvSpPr>
          <p:cNvPr id="345" name="TextBox 205"/>
          <p:cNvSpPr/>
          <p:nvPr/>
        </p:nvSpPr>
        <p:spPr>
          <a:xfrm>
            <a:off x="3056400" y="5227920"/>
            <a:ext cx="2359800" cy="45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Supersymmetry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6" name="TextBox 206"/>
          <p:cNvSpPr/>
          <p:nvPr/>
        </p:nvSpPr>
        <p:spPr>
          <a:xfrm>
            <a:off x="9542520" y="3674520"/>
            <a:ext cx="2545200" cy="45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Composite Higgs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47" name="DeltaHXX_SM_LCF_MI_S12s_withBSM.pdf" descr="DeltaHXX_SM_LCF_MI_S12s_withBSM.pdf"/>
          <p:cNvPicPr/>
          <p:nvPr/>
        </p:nvPicPr>
        <p:blipFill>
          <a:blip r:embed="rId4"/>
          <a:stretch/>
        </p:blipFill>
        <p:spPr>
          <a:xfrm>
            <a:off x="3379320" y="1739880"/>
            <a:ext cx="8099640" cy="5885280"/>
          </a:xfrm>
          <a:prstGeom prst="rect">
            <a:avLst/>
          </a:prstGeom>
          <a:ln w="38160">
            <a:solidFill>
              <a:srgbClr val="008F00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357480" y="20124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8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Higgs Self Coupling measurement  - Ingredients to cross section</a:t>
            </a: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349" name="Picture 268"/>
          <p:cNvPicPr/>
          <p:nvPr/>
        </p:nvPicPr>
        <p:blipFill>
          <a:blip r:embed="rId2"/>
          <a:stretch/>
        </p:blipFill>
        <p:spPr>
          <a:xfrm>
            <a:off x="4356720" y="1266480"/>
            <a:ext cx="6908040" cy="444924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269"/>
          <p:cNvPicPr/>
          <p:nvPr/>
        </p:nvPicPr>
        <p:blipFill>
          <a:blip r:embed="rId3"/>
          <a:stretch/>
        </p:blipFill>
        <p:spPr>
          <a:xfrm>
            <a:off x="606960" y="2167200"/>
            <a:ext cx="3491640" cy="2480040"/>
          </a:xfrm>
          <a:prstGeom prst="rect">
            <a:avLst/>
          </a:prstGeom>
          <a:ln w="0">
            <a:noFill/>
          </a:ln>
        </p:spPr>
      </p:pic>
      <p:sp>
        <p:nvSpPr>
          <p:cNvPr id="351" name="TextBox 270"/>
          <p:cNvSpPr/>
          <p:nvPr/>
        </p:nvSpPr>
        <p:spPr>
          <a:xfrm>
            <a:off x="524160" y="7950240"/>
            <a:ext cx="4504680" cy="42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i="1" u="none" strike="noStrike">
                <a:solidFill>
                  <a:srgbClr val="0000EE"/>
                </a:solidFill>
                <a:uFillTx/>
                <a:latin typeface="Arial"/>
                <a:ea typeface="DejaVu Sans"/>
                <a:hlinkClick r:id="rId4"/>
              </a:rPr>
              <a:t>Slide from Julie Munch Torndal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2" name="TextBox 271"/>
          <p:cNvSpPr/>
          <p:nvPr/>
        </p:nvSpPr>
        <p:spPr>
          <a:xfrm>
            <a:off x="1188720" y="1743120"/>
            <a:ext cx="245412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Di-Higgsstrahlung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3" name="TextBox 272"/>
          <p:cNvSpPr/>
          <p:nvPr/>
        </p:nvSpPr>
        <p:spPr>
          <a:xfrm>
            <a:off x="1110960" y="4802400"/>
            <a:ext cx="260640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Dominates below 1 TeV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4" name="TextBox 273"/>
          <p:cNvSpPr/>
          <p:nvPr/>
        </p:nvSpPr>
        <p:spPr>
          <a:xfrm>
            <a:off x="12119760" y="1635120"/>
            <a:ext cx="245412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WW Fusion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5" name="TextBox 274"/>
          <p:cNvSpPr/>
          <p:nvPr/>
        </p:nvSpPr>
        <p:spPr>
          <a:xfrm>
            <a:off x="12042000" y="4694400"/>
            <a:ext cx="263232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Dominates above 1 TeV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6" name="TextBox 275"/>
          <p:cNvSpPr/>
          <p:nvPr/>
        </p:nvSpPr>
        <p:spPr>
          <a:xfrm>
            <a:off x="1149840" y="5616720"/>
            <a:ext cx="338220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Constructive Interference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57" name="Picture 276"/>
          <p:cNvPicPr/>
          <p:nvPr/>
        </p:nvPicPr>
        <p:blipFill>
          <a:blip r:embed="rId5"/>
          <a:stretch/>
        </p:blipFill>
        <p:spPr>
          <a:xfrm>
            <a:off x="907920" y="6065280"/>
            <a:ext cx="7955640" cy="1796040"/>
          </a:xfrm>
          <a:prstGeom prst="rect">
            <a:avLst/>
          </a:prstGeom>
          <a:ln w="0">
            <a:noFill/>
          </a:ln>
        </p:spPr>
      </p:pic>
      <p:sp>
        <p:nvSpPr>
          <p:cNvPr id="358" name="TextBox 277"/>
          <p:cNvSpPr/>
          <p:nvPr/>
        </p:nvSpPr>
        <p:spPr>
          <a:xfrm>
            <a:off x="10618560" y="5649840"/>
            <a:ext cx="322668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Destructive Interference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59" name="Picture 278"/>
          <p:cNvPicPr/>
          <p:nvPr/>
        </p:nvPicPr>
        <p:blipFill>
          <a:blip r:embed="rId6"/>
          <a:stretch/>
        </p:blipFill>
        <p:spPr>
          <a:xfrm>
            <a:off x="10368720" y="6103800"/>
            <a:ext cx="4733640" cy="1846440"/>
          </a:xfrm>
          <a:prstGeom prst="rect">
            <a:avLst/>
          </a:prstGeom>
          <a:ln w="0">
            <a:noFill/>
          </a:ln>
        </p:spPr>
      </p:pic>
      <p:pic>
        <p:nvPicPr>
          <p:cNvPr id="360" name="Picture 279"/>
          <p:cNvPicPr/>
          <p:nvPr/>
        </p:nvPicPr>
        <p:blipFill>
          <a:blip r:embed="rId7"/>
          <a:stretch/>
        </p:blipFill>
        <p:spPr>
          <a:xfrm>
            <a:off x="11632320" y="2209680"/>
            <a:ext cx="3009240" cy="197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sldNum" idx="60"/>
          </p:nvPr>
        </p:nvSpPr>
        <p:spPr>
          <a:xfrm>
            <a:off x="11249640" y="805464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45F4EC1-852B-4AFF-85A7-DABC470B0B69}" type="slidenum">
              <a:rPr lang="en-US" sz="18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</a:t>
            </a:fld>
            <a:endParaRPr lang="en-US" sz="18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/>
          </p:nvPr>
        </p:nvSpPr>
        <p:spPr>
          <a:xfrm>
            <a:off x="0" y="1176480"/>
            <a:ext cx="14639400" cy="582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FR" sz="240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tree-level access to self-coupling</a:t>
            </a:r>
            <a:endParaRPr lang="en-FR" sz="2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 type="title"/>
          </p:nvPr>
        </p:nvSpPr>
        <p:spPr>
          <a:xfrm>
            <a:off x="0" y="217440"/>
            <a:ext cx="11629800" cy="59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Di Higgs Production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64" name="Textplatzhalter 7"/>
          <p:cNvSpPr/>
          <p:nvPr/>
        </p:nvSpPr>
        <p:spPr>
          <a:xfrm>
            <a:off x="391320" y="1585080"/>
            <a:ext cx="5991840" cy="6322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253800" indent="-253800" defTabSz="96516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11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550 GeV</a:t>
            </a:r>
            <a:endParaRPr lang="en-US" sz="211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55920" lvl="1" indent="-253800" defTabSz="96516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11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~ peak of </a:t>
            </a:r>
            <a:r>
              <a:rPr lang="en-FR" sz="2110" b="1" u="none" strike="noStrike">
                <a:solidFill>
                  <a:srgbClr val="BF3CF3"/>
                </a:solidFill>
                <a:uFillTx/>
                <a:latin typeface="Arial"/>
                <a:ea typeface="DejaVu Sans"/>
              </a:rPr>
              <a:t>ZHH </a:t>
            </a:r>
            <a:r>
              <a:rPr lang="en-FR" sz="211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cross-section </a:t>
            </a:r>
            <a:endParaRPr lang="en-US" sz="211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55920" lvl="1" indent="-253800" defTabSz="965160">
              <a:lnSpc>
                <a:spcPct val="100000"/>
              </a:lnSpc>
              <a:spcBef>
                <a:spcPts val="516"/>
              </a:spcBef>
              <a:buClr>
                <a:srgbClr val="559CF3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110" b="1" u="none" strike="noStrike">
                <a:solidFill>
                  <a:srgbClr val="559CF3"/>
                </a:solidFill>
                <a:uFillTx/>
                <a:latin typeface="Arial"/>
                <a:ea typeface="DejaVu Sans"/>
              </a:rPr>
              <a:t>vvHH</a:t>
            </a:r>
            <a:r>
              <a:rPr lang="en-FR" sz="211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 becomes just about visible</a:t>
            </a:r>
            <a:endParaRPr lang="en-US" sz="211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55920" lvl="1" indent="-253800" defTabSz="965160">
              <a:lnSpc>
                <a:spcPct val="100000"/>
              </a:lnSpc>
              <a:spcBef>
                <a:spcPts val="2058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11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together for SM case: </a:t>
            </a:r>
            <a:br>
              <a:rPr sz="2110"/>
            </a:br>
            <a:r>
              <a:rPr lang="en-FR" sz="211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∆𝝹</a:t>
            </a:r>
            <a:r>
              <a:rPr lang="en-FR" sz="2108" b="1" u="none" strike="noStrike" baseline="-5000">
                <a:solidFill>
                  <a:schemeClr val="dk1"/>
                </a:solidFill>
                <a:uFillTx/>
                <a:latin typeface="Arial"/>
                <a:ea typeface="DejaVu Sans"/>
              </a:rPr>
              <a:t>𝜆 </a:t>
            </a:r>
            <a:r>
              <a:rPr lang="en-FR" sz="211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= </a:t>
            </a:r>
            <a:r>
              <a:rPr lang="en-FR" sz="211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11%</a:t>
            </a:r>
            <a:r>
              <a:rPr lang="en-FR" sz="211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 (15%) for </a:t>
            </a:r>
            <a:r>
              <a:rPr lang="en-FR" sz="211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8ab</a:t>
            </a:r>
            <a:r>
              <a:rPr lang="en-FR" sz="2108" b="1" u="none" strike="noStrike" baseline="31000">
                <a:solidFill>
                  <a:schemeClr val="dk1"/>
                </a:solidFill>
                <a:uFillTx/>
                <a:latin typeface="Arial"/>
                <a:ea typeface="DejaVu Sans"/>
              </a:rPr>
              <a:t>-1</a:t>
            </a:r>
            <a:r>
              <a:rPr lang="en-FR" sz="211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 (4ab</a:t>
            </a:r>
            <a:r>
              <a:rPr lang="en-FR" sz="2108" b="0" u="none" strike="noStrike" baseline="31000">
                <a:solidFill>
                  <a:schemeClr val="dk1"/>
                </a:solidFill>
                <a:uFillTx/>
                <a:latin typeface="Arial"/>
                <a:ea typeface="DejaVu Sans"/>
              </a:rPr>
              <a:t>-1</a:t>
            </a:r>
            <a:r>
              <a:rPr lang="en-FR" sz="211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)</a:t>
            </a:r>
            <a:endParaRPr lang="en-US" sz="211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53800" indent="-253800" defTabSz="96516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11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dependence on 𝜆</a:t>
            </a:r>
            <a:r>
              <a:rPr lang="en-FR" sz="2110" b="1" u="none" strike="noStrike">
                <a:solidFill>
                  <a:srgbClr val="008F00"/>
                </a:solidFill>
                <a:uFillTx/>
                <a:latin typeface="Arial"/>
                <a:ea typeface="DejaVu Sans"/>
              </a:rPr>
              <a:t>:</a:t>
            </a:r>
            <a:endParaRPr lang="en-US" sz="211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55920" lvl="1" indent="-253800" defTabSz="965160">
              <a:lnSpc>
                <a:spcPct val="100000"/>
              </a:lnSpc>
              <a:spcBef>
                <a:spcPts val="516"/>
              </a:spcBef>
              <a:buClr>
                <a:srgbClr val="BD38F2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110" b="1" u="none" strike="noStrike">
                <a:solidFill>
                  <a:srgbClr val="BD38F2"/>
                </a:solidFill>
                <a:uFillTx/>
                <a:latin typeface="Arial"/>
                <a:ea typeface="DejaVu Sans"/>
              </a:rPr>
              <a:t>ZHH</a:t>
            </a:r>
            <a:r>
              <a:rPr lang="en-FR" sz="2110" b="0" u="none" strike="noStrike">
                <a:solidFill>
                  <a:srgbClr val="BD38F2"/>
                </a:solidFill>
                <a:uFillTx/>
                <a:latin typeface="Arial"/>
                <a:ea typeface="DejaVu Sans"/>
              </a:rPr>
              <a:t>: </a:t>
            </a:r>
            <a:r>
              <a:rPr lang="en-FR" sz="2110" b="1" u="none" strike="noStrike">
                <a:solidFill>
                  <a:srgbClr val="FF2600"/>
                </a:solidFill>
                <a:uFillTx/>
                <a:latin typeface="Arial"/>
                <a:ea typeface="DejaVu Sans"/>
              </a:rPr>
              <a:t>constructive</a:t>
            </a:r>
            <a:r>
              <a:rPr lang="en-FR" sz="2110" b="0" u="none" strike="noStrike">
                <a:solidFill>
                  <a:srgbClr val="FF2600"/>
                </a:solidFill>
                <a:uFillTx/>
                <a:latin typeface="Arial"/>
                <a:ea typeface="DejaVu Sans"/>
              </a:rPr>
              <a:t> interference</a:t>
            </a:r>
            <a:endParaRPr lang="en-US" sz="211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55920" lvl="1" indent="-253800" defTabSz="965160">
              <a:lnSpc>
                <a:spcPct val="100000"/>
              </a:lnSpc>
              <a:spcBef>
                <a:spcPts val="516"/>
              </a:spcBef>
              <a:buClr>
                <a:srgbClr val="5194E6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110" b="1" u="none" strike="noStrike">
                <a:solidFill>
                  <a:srgbClr val="5194E6"/>
                </a:solidFill>
                <a:uFillTx/>
                <a:latin typeface="Arial"/>
                <a:ea typeface="DejaVu Sans"/>
              </a:rPr>
              <a:t>vvHH</a:t>
            </a:r>
            <a:r>
              <a:rPr lang="en-FR" sz="2110" b="0" u="none" strike="noStrike">
                <a:solidFill>
                  <a:srgbClr val="5194E6"/>
                </a:solidFill>
                <a:uFillTx/>
                <a:latin typeface="Arial"/>
                <a:ea typeface="DejaVu Sans"/>
              </a:rPr>
              <a:t>: </a:t>
            </a:r>
            <a:r>
              <a:rPr lang="en-FR" sz="2110" b="1" u="none" strike="noStrike">
                <a:solidFill>
                  <a:srgbClr val="0433FF"/>
                </a:solidFill>
                <a:uFillTx/>
                <a:latin typeface="Arial"/>
                <a:ea typeface="DejaVu Sans"/>
              </a:rPr>
              <a:t>destructive</a:t>
            </a:r>
            <a:r>
              <a:rPr lang="en-FR" sz="2110" b="0" u="none" strike="noStrike">
                <a:solidFill>
                  <a:srgbClr val="0433FF"/>
                </a:solidFill>
                <a:uFillTx/>
                <a:latin typeface="Arial"/>
                <a:ea typeface="DejaVu Sans"/>
              </a:rPr>
              <a:t> interference</a:t>
            </a:r>
            <a:endParaRPr lang="en-US" sz="211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55920" lvl="1" indent="-253800" defTabSz="965160">
              <a:lnSpc>
                <a:spcPct val="100000"/>
              </a:lnSpc>
              <a:spcBef>
                <a:spcPts val="516"/>
              </a:spcBef>
              <a:buClr>
                <a:srgbClr val="008F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110" b="1" u="none" strike="noStrike">
                <a:solidFill>
                  <a:srgbClr val="008F00"/>
                </a:solidFill>
                <a:uFillTx/>
                <a:latin typeface="Arial"/>
                <a:ea typeface="DejaVu Sans"/>
              </a:rPr>
              <a:t>together</a:t>
            </a:r>
            <a:r>
              <a:rPr lang="en-FR" sz="211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: ~const absolute precision </a:t>
            </a:r>
            <a:br>
              <a:rPr sz="2110"/>
            </a:br>
            <a:r>
              <a:rPr lang="en-FR" sz="211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as function of 𝜆</a:t>
            </a:r>
            <a:endParaRPr lang="en-US" sz="211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53800" indent="-253800" defTabSz="96516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11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1-3 TeV:</a:t>
            </a:r>
            <a:r>
              <a:rPr lang="en-FR" sz="211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 </a:t>
            </a:r>
            <a:r>
              <a:rPr lang="en-FR" sz="2110" b="1" u="none" strike="noStrike">
                <a:solidFill>
                  <a:srgbClr val="559CF3"/>
                </a:solidFill>
                <a:uFillTx/>
                <a:latin typeface="Arial"/>
                <a:ea typeface="DejaVu Sans"/>
              </a:rPr>
              <a:t>vvHH </a:t>
            </a:r>
            <a:r>
              <a:rPr lang="en-FR" sz="211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becoming dominant</a:t>
            </a:r>
            <a:endParaRPr lang="en-US" sz="211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55920" lvl="1" indent="-253800" defTabSz="965160">
              <a:lnSpc>
                <a:spcPct val="100000"/>
              </a:lnSpc>
              <a:spcBef>
                <a:spcPts val="2058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11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∆𝝹</a:t>
            </a:r>
            <a:r>
              <a:rPr lang="en-FR" sz="2108" b="1" u="none" strike="noStrike" baseline="-5000">
                <a:solidFill>
                  <a:schemeClr val="dk1"/>
                </a:solidFill>
                <a:uFillTx/>
                <a:latin typeface="Arial"/>
                <a:ea typeface="DejaVu Sans"/>
              </a:rPr>
              <a:t>𝜆 </a:t>
            </a:r>
            <a:r>
              <a:rPr lang="en-FR" sz="211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= </a:t>
            </a:r>
            <a:r>
              <a:rPr lang="en-FR" sz="2110" b="1" u="none" strike="noStrike">
                <a:solidFill>
                  <a:srgbClr val="548121"/>
                </a:solidFill>
                <a:uFillTx/>
                <a:latin typeface="Arial"/>
                <a:ea typeface="DejaVu Sans"/>
              </a:rPr>
              <a:t>0.04</a:t>
            </a:r>
            <a:r>
              <a:rPr lang="en-FR" sz="211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 </a:t>
            </a:r>
            <a:r>
              <a:rPr lang="en-FR" sz="211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(8ab-1)</a:t>
            </a:r>
            <a:r>
              <a:rPr lang="en-FR" sz="2108" b="1" u="none" strike="noStrike" baseline="31000">
                <a:solidFill>
                  <a:schemeClr val="dk1"/>
                </a:solidFill>
                <a:uFillTx/>
                <a:latin typeface="Arial"/>
                <a:ea typeface="DejaVu Sans"/>
              </a:rPr>
              <a:t> </a:t>
            </a:r>
            <a:r>
              <a:rPr lang="en-FR" sz="211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over wide range of </a:t>
            </a:r>
            <a:r>
              <a:rPr lang="en-FR" sz="211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𝝹</a:t>
            </a:r>
            <a:r>
              <a:rPr lang="en-FR" sz="2108" b="1" u="none" strike="noStrike" baseline="-5000">
                <a:solidFill>
                  <a:schemeClr val="dk1"/>
                </a:solidFill>
                <a:uFillTx/>
                <a:latin typeface="Arial"/>
                <a:ea typeface="DejaVu Sans"/>
              </a:rPr>
              <a:t>𝜆 </a:t>
            </a:r>
            <a:br>
              <a:rPr sz="2110"/>
            </a:br>
            <a:r>
              <a:rPr lang="en-FR" sz="211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(except 𝝹</a:t>
            </a:r>
            <a:r>
              <a:rPr lang="en-FR" sz="2108" b="0" u="none" strike="noStrike" baseline="-5000">
                <a:solidFill>
                  <a:schemeClr val="dk1"/>
                </a:solidFill>
                <a:uFillTx/>
                <a:latin typeface="Arial"/>
                <a:ea typeface="DejaVu Sans"/>
              </a:rPr>
              <a:t>𝜆</a:t>
            </a:r>
            <a:r>
              <a:rPr lang="en-FR" sz="211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 ~ 1.5)</a:t>
            </a:r>
            <a:endParaRPr lang="en-US" sz="211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53800" indent="-253800" defTabSz="965160">
              <a:lnSpc>
                <a:spcPct val="100000"/>
              </a:lnSpc>
              <a:spcBef>
                <a:spcPts val="2058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11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quantitative improvement and qualitatively new information wrt HL-LHC</a:t>
            </a:r>
            <a:endParaRPr lang="en-US" sz="21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365" name="Group"/>
          <p:cNvGrpSpPr/>
          <p:nvPr/>
        </p:nvGrpSpPr>
        <p:grpSpPr>
          <a:xfrm>
            <a:off x="5697360" y="1044720"/>
            <a:ext cx="5351400" cy="4531320"/>
            <a:chOff x="5697360" y="1044720"/>
            <a:chExt cx="5351400" cy="4531320"/>
          </a:xfrm>
        </p:grpSpPr>
        <p:pic>
          <p:nvPicPr>
            <p:cNvPr id="366" name="Image" descr="Image"/>
            <p:cNvPicPr/>
            <p:nvPr/>
          </p:nvPicPr>
          <p:blipFill>
            <a:blip r:embed="rId2"/>
            <a:stretch/>
          </p:blipFill>
          <p:spPr>
            <a:xfrm>
              <a:off x="5697360" y="1044720"/>
              <a:ext cx="5351400" cy="453132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367" name="Line"/>
            <p:cNvSpPr/>
            <p:nvPr/>
          </p:nvSpPr>
          <p:spPr>
            <a:xfrm flipV="1">
              <a:off x="7392960" y="1406880"/>
              <a:ext cx="0" cy="3350880"/>
            </a:xfrm>
            <a:prstGeom prst="line">
              <a:avLst/>
            </a:prstGeom>
            <a:ln w="25560">
              <a:solidFill>
                <a:srgbClr val="FF2F92"/>
              </a:solidFill>
              <a:prstDash val="sysDot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8680" tIns="58680" rIns="58680" bIns="58680" numCol="1" spcCol="0" anchor="t">
              <a:noAutofit/>
            </a:bodyPr>
            <a:lstStyle/>
            <a:p>
              <a:endParaRPr lang="en-FR" sz="2320" b="0" u="none" strike="noStrike">
                <a:solidFill>
                  <a:schemeClr val="dk1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368" name="550"/>
            <p:cNvSpPr/>
            <p:nvPr/>
          </p:nvSpPr>
          <p:spPr>
            <a:xfrm>
              <a:off x="7165440" y="4743000"/>
              <a:ext cx="443880" cy="3524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58680" tIns="58680" rIns="58680" bIns="58680" numCol="1" spcCol="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FR" sz="1540" b="1" u="none" strike="noStrike">
                  <a:solidFill>
                    <a:srgbClr val="EB4691"/>
                  </a:solidFill>
                  <a:uFillTx/>
                  <a:latin typeface="Arial"/>
                  <a:ea typeface="DejaVu Sans"/>
                </a:rPr>
                <a:t>550</a:t>
              </a:r>
              <a:endParaRPr lang="en-US" sz="154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pic>
        <p:nvPicPr>
          <p:cNvPr id="369" name="dkala_abs_vs_kala_ILC550_LCVision60.pdf" descr="dkala_abs_vs_kala_ILC550_LCVision60.pdf"/>
          <p:cNvPicPr/>
          <p:nvPr/>
        </p:nvPicPr>
        <p:blipFill>
          <a:blip r:embed="rId3"/>
          <a:stretch/>
        </p:blipFill>
        <p:spPr>
          <a:xfrm>
            <a:off x="9822600" y="222840"/>
            <a:ext cx="5711760" cy="4150440"/>
          </a:xfrm>
          <a:prstGeom prst="rect">
            <a:avLst/>
          </a:prstGeom>
          <a:ln w="38160">
            <a:solidFill>
              <a:srgbClr val="E1327B"/>
            </a:solidFill>
            <a:miter/>
          </a:ln>
        </p:spPr>
      </p:pic>
      <p:pic>
        <p:nvPicPr>
          <p:cNvPr id="370" name="lambda_significance_LC550_8ab_asymHLLHCabs_update.pdf" descr="lambda_significance_LC550_8ab_asymHLLHCabs_update.pdf"/>
          <p:cNvPicPr/>
          <p:nvPr/>
        </p:nvPicPr>
        <p:blipFill>
          <a:blip r:embed="rId4"/>
          <a:stretch/>
        </p:blipFill>
        <p:spPr>
          <a:xfrm>
            <a:off x="7620840" y="4068720"/>
            <a:ext cx="6183720" cy="4482360"/>
          </a:xfrm>
          <a:prstGeom prst="rect">
            <a:avLst/>
          </a:prstGeom>
          <a:ln w="38160">
            <a:solidFill>
              <a:srgbClr val="548121"/>
            </a:solidFill>
            <a:miter/>
          </a:ln>
        </p:spPr>
      </p:pic>
      <p:pic>
        <p:nvPicPr>
          <p:cNvPr id="371" name="Image" descr="Image"/>
          <p:cNvPicPr/>
          <p:nvPr/>
        </p:nvPicPr>
        <p:blipFill>
          <a:blip r:embed="rId5"/>
          <a:stretch/>
        </p:blipFill>
        <p:spPr>
          <a:xfrm>
            <a:off x="9653040" y="5052240"/>
            <a:ext cx="2634840" cy="2417040"/>
          </a:xfrm>
          <a:prstGeom prst="rect">
            <a:avLst/>
          </a:prstGeom>
          <a:ln w="25560">
            <a:solidFill>
              <a:srgbClr val="548121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fig_aHEFT.pdf" descr="fig_aHEFT.pdf"/>
          <p:cNvPicPr/>
          <p:nvPr/>
        </p:nvPicPr>
        <p:blipFill>
          <a:blip r:embed="rId2"/>
          <a:stretch/>
        </p:blipFill>
        <p:spPr>
          <a:xfrm>
            <a:off x="5913720" y="1859400"/>
            <a:ext cx="11334600" cy="6375600"/>
          </a:xfrm>
          <a:prstGeom prst="rect">
            <a:avLst/>
          </a:prstGeom>
          <a:ln w="12600">
            <a:noFill/>
          </a:ln>
        </p:spPr>
      </p:pic>
      <p:sp>
        <p:nvSpPr>
          <p:cNvPr id="373" name="PlaceHolder 1"/>
          <p:cNvSpPr>
            <a:spLocks noGrp="1"/>
          </p:cNvSpPr>
          <p:nvPr>
            <p:ph type="sldNum" idx="61"/>
          </p:nvPr>
        </p:nvSpPr>
        <p:spPr>
          <a:xfrm>
            <a:off x="11249640" y="805464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4218E02-5333-40D1-B1F8-A0688D91B7E9}" type="slidenum">
              <a:rPr lang="en-US" sz="18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15</a:t>
            </a:fld>
            <a:endParaRPr lang="en-US" sz="18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374" name="FOEWPT.pdf" descr="FOEWPT.pdf"/>
          <p:cNvPicPr/>
          <p:nvPr/>
        </p:nvPicPr>
        <p:blipFill>
          <a:blip r:embed="rId3"/>
          <a:stretch/>
        </p:blipFill>
        <p:spPr>
          <a:xfrm>
            <a:off x="574200" y="1662480"/>
            <a:ext cx="6694200" cy="6375600"/>
          </a:xfrm>
          <a:prstGeom prst="rect">
            <a:avLst/>
          </a:prstGeom>
          <a:ln w="12600">
            <a:noFill/>
          </a:ln>
        </p:spPr>
      </p:pic>
      <p:sp>
        <p:nvSpPr>
          <p:cNvPr id="375" name="area above dashed  lines expected to be  excluded if SM true"/>
          <p:cNvSpPr/>
          <p:nvPr/>
        </p:nvSpPr>
        <p:spPr>
          <a:xfrm>
            <a:off x="5295600" y="5083560"/>
            <a:ext cx="1961280" cy="794520"/>
          </a:xfrm>
          <a:prstGeom prst="rect">
            <a:avLst/>
          </a:prstGeom>
          <a:solidFill>
            <a:srgbClr val="FFFB00"/>
          </a:solidFill>
          <a:ln w="25560">
            <a:solidFill>
              <a:srgbClr val="FF26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8680" tIns="45000" rIns="5868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154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area above dashed </a:t>
            </a:r>
            <a:br>
              <a:rPr sz="1540"/>
            </a:br>
            <a:r>
              <a:rPr lang="en-FR" sz="154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lines expected to be </a:t>
            </a:r>
            <a:br>
              <a:rPr sz="1540"/>
            </a:br>
            <a:r>
              <a:rPr lang="en-FR" sz="15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excluded if SM true</a:t>
            </a:r>
            <a:r>
              <a:rPr lang="en-FR" sz="154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 </a:t>
            </a:r>
            <a:endParaRPr lang="en-US" sz="15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6" name="aligned Higgs EFT"/>
          <p:cNvSpPr/>
          <p:nvPr/>
        </p:nvSpPr>
        <p:spPr>
          <a:xfrm>
            <a:off x="10449000" y="1377000"/>
            <a:ext cx="2538000" cy="443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8680" tIns="45000" rIns="5868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232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aligned Higgs EFT</a:t>
            </a:r>
            <a:endParaRPr lang="en-US" sz="23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7" name="primordial  black  hole  search"/>
          <p:cNvSpPr/>
          <p:nvPr/>
        </p:nvSpPr>
        <p:spPr>
          <a:xfrm>
            <a:off x="14295600" y="5698800"/>
            <a:ext cx="1126440" cy="1029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8680" tIns="45000" rIns="5868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1540" b="1" u="none" strike="noStrike">
                <a:solidFill>
                  <a:srgbClr val="D44735"/>
                </a:solidFill>
                <a:uFillTx/>
                <a:latin typeface="Arial"/>
                <a:ea typeface="DejaVu Sans"/>
              </a:rPr>
              <a:t>primordial </a:t>
            </a:r>
            <a:br>
              <a:rPr sz="1540"/>
            </a:br>
            <a:r>
              <a:rPr lang="en-FR" sz="1540" b="1" u="none" strike="noStrike">
                <a:solidFill>
                  <a:srgbClr val="D44735"/>
                </a:solidFill>
                <a:uFillTx/>
                <a:latin typeface="Arial"/>
                <a:ea typeface="DejaVu Sans"/>
              </a:rPr>
              <a:t>black </a:t>
            </a:r>
            <a:br>
              <a:rPr sz="1540"/>
            </a:br>
            <a:r>
              <a:rPr lang="en-FR" sz="1540" b="1" u="none" strike="noStrike">
                <a:solidFill>
                  <a:srgbClr val="D44735"/>
                </a:solidFill>
                <a:uFillTx/>
                <a:latin typeface="Arial"/>
                <a:ea typeface="DejaVu Sans"/>
              </a:rPr>
              <a:t>hole </a:t>
            </a:r>
            <a:br>
              <a:rPr sz="1540"/>
            </a:br>
            <a:r>
              <a:rPr lang="en-FR" sz="1540" b="1" u="none" strike="noStrike">
                <a:solidFill>
                  <a:srgbClr val="D44735"/>
                </a:solidFill>
                <a:uFillTx/>
                <a:latin typeface="Arial"/>
                <a:ea typeface="DejaVu Sans"/>
              </a:rPr>
              <a:t>search</a:t>
            </a:r>
            <a:endParaRPr lang="en-US" sz="15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8" name="DECIGO/…"/>
          <p:cNvSpPr/>
          <p:nvPr/>
        </p:nvSpPr>
        <p:spPr>
          <a:xfrm>
            <a:off x="14445360" y="6687360"/>
            <a:ext cx="942120" cy="559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8680" tIns="45000" rIns="5868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1540" b="1" u="none" strike="noStrike">
                <a:solidFill>
                  <a:srgbClr val="4CA730"/>
                </a:solidFill>
                <a:uFillTx/>
                <a:latin typeface="Arial"/>
                <a:ea typeface="DejaVu Sans"/>
              </a:rPr>
              <a:t>DECIGO/</a:t>
            </a:r>
            <a:endParaRPr lang="en-US" sz="154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FR" sz="1540" b="1" u="none" strike="noStrike">
                <a:solidFill>
                  <a:srgbClr val="93D288"/>
                </a:solidFill>
                <a:uFillTx/>
                <a:latin typeface="Arial"/>
                <a:ea typeface="DejaVu Sans"/>
              </a:rPr>
              <a:t>LISA</a:t>
            </a:r>
            <a:endParaRPr lang="en-US" sz="15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9" name="FOEWPT only testable via  Higgs"/>
          <p:cNvSpPr/>
          <p:nvPr/>
        </p:nvSpPr>
        <p:spPr>
          <a:xfrm>
            <a:off x="13805280" y="7750800"/>
            <a:ext cx="1407960" cy="7945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8680" tIns="45000" rIns="5868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1540" b="1" u="none" strike="noStrike">
                <a:solidFill>
                  <a:srgbClr val="7A70E4"/>
                </a:solidFill>
                <a:uFillTx/>
                <a:latin typeface="Arial"/>
                <a:ea typeface="DejaVu Sans"/>
              </a:rPr>
              <a:t>FOEWPT only</a:t>
            </a:r>
            <a:br>
              <a:rPr sz="1540"/>
            </a:br>
            <a:r>
              <a:rPr lang="en-FR" sz="1540" b="1" u="none" strike="noStrike">
                <a:solidFill>
                  <a:srgbClr val="7A70E4"/>
                </a:solidFill>
                <a:uFillTx/>
                <a:latin typeface="Arial"/>
                <a:ea typeface="DejaVu Sans"/>
              </a:rPr>
              <a:t>testable via </a:t>
            </a:r>
            <a:br>
              <a:rPr sz="1540"/>
            </a:br>
            <a:r>
              <a:rPr lang="en-FR" sz="1540" b="1" u="none" strike="noStrike">
                <a:solidFill>
                  <a:srgbClr val="7A70E4"/>
                </a:solidFill>
                <a:uFillTx/>
                <a:latin typeface="Arial"/>
                <a:ea typeface="DejaVu Sans"/>
              </a:rPr>
              <a:t>Higgs</a:t>
            </a:r>
            <a:endParaRPr lang="en-US" sz="15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0" name="Phys.Lett.B 856 (2024) 138940"/>
          <p:cNvSpPr/>
          <p:nvPr/>
        </p:nvSpPr>
        <p:spPr>
          <a:xfrm>
            <a:off x="8386560" y="7859520"/>
            <a:ext cx="2869200" cy="325080"/>
          </a:xfrm>
          <a:prstGeom prst="rect">
            <a:avLst/>
          </a:prstGeom>
          <a:solidFill>
            <a:srgbClr val="FFFB00"/>
          </a:solidFill>
          <a:ln w="25560">
            <a:solidFill>
              <a:srgbClr val="FF26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8680" tIns="45000" rIns="5868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1540" b="1" u="none" strike="noStrike">
                <a:solidFill>
                  <a:srgbClr val="000000">
                    <a:alpha val="80000"/>
                  </a:srgbClr>
                </a:solidFill>
                <a:uFillTx/>
                <a:latin typeface="Helvetica Neue"/>
                <a:ea typeface="Helvetica Neue"/>
              </a:rPr>
              <a:t>Phys.Lett.B 856 (2024) 138940</a:t>
            </a:r>
            <a:endParaRPr lang="en-US" sz="15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Interplay with gravitational waves</a:t>
            </a:r>
            <a:endParaRPr lang="en-FR" sz="3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An enigmatic couple   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383" name="Picture 344"/>
          <p:cNvPicPr/>
          <p:nvPr/>
        </p:nvPicPr>
        <p:blipFill>
          <a:blip r:embed="rId2"/>
          <a:stretch/>
        </p:blipFill>
        <p:spPr>
          <a:xfrm>
            <a:off x="9144720" y="1533240"/>
            <a:ext cx="5405760" cy="3780720"/>
          </a:xfrm>
          <a:prstGeom prst="rect">
            <a:avLst/>
          </a:prstGeom>
          <a:ln w="0">
            <a:noFill/>
          </a:ln>
        </p:spPr>
      </p:pic>
      <p:sp>
        <p:nvSpPr>
          <p:cNvPr id="384" name="Rectangle 345"/>
          <p:cNvSpPr/>
          <p:nvPr/>
        </p:nvSpPr>
        <p:spPr>
          <a:xfrm>
            <a:off x="12555720" y="3656520"/>
            <a:ext cx="1269000" cy="36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Top quark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85" name="Picture 346"/>
          <p:cNvPicPr/>
          <p:nvPr/>
        </p:nvPicPr>
        <p:blipFill>
          <a:blip r:embed="rId3"/>
          <a:stretch/>
        </p:blipFill>
        <p:spPr>
          <a:xfrm>
            <a:off x="9295200" y="5545800"/>
            <a:ext cx="5518080" cy="2590920"/>
          </a:xfrm>
          <a:prstGeom prst="rect">
            <a:avLst/>
          </a:prstGeom>
          <a:ln w="0">
            <a:noFill/>
          </a:ln>
        </p:spPr>
      </p:pic>
      <p:sp>
        <p:nvSpPr>
          <p:cNvPr id="386" name="TextBox 347"/>
          <p:cNvSpPr/>
          <p:nvPr/>
        </p:nvSpPr>
        <p:spPr>
          <a:xfrm>
            <a:off x="9955800" y="7836480"/>
            <a:ext cx="2535840" cy="390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Courtesy of S. Rychkov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7" name="TextBox 348"/>
          <p:cNvSpPr/>
          <p:nvPr/>
        </p:nvSpPr>
        <p:spPr>
          <a:xfrm>
            <a:off x="536400" y="5179320"/>
            <a:ext cx="8366400" cy="389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-</a:t>
            </a: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Higgs and top quark are intimately coupled!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Top Yukawa coupling O(1) !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=&gt; Top mass important SM Parameter (-&gt; backup)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- 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New physics by compositeness?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Higgs </a:t>
            </a:r>
            <a:r>
              <a:rPr lang="en-US" sz="2400" b="0" u="sng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and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top composite objects?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- F</a:t>
            </a: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uture colliders perfectly suited to decipher both particles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88" name="Picture 1"/>
          <p:cNvPicPr/>
          <p:nvPr/>
        </p:nvPicPr>
        <p:blipFill>
          <a:blip r:embed="rId4"/>
          <a:stretch/>
        </p:blipFill>
        <p:spPr>
          <a:xfrm>
            <a:off x="326880" y="1360800"/>
            <a:ext cx="8366400" cy="3362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Top Mass Summary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390" name="Picture 379"/>
          <p:cNvPicPr/>
          <p:nvPr/>
        </p:nvPicPr>
        <p:blipFill>
          <a:blip r:embed="rId2"/>
          <a:stretch/>
        </p:blipFill>
        <p:spPr>
          <a:xfrm>
            <a:off x="2621520" y="1064160"/>
            <a:ext cx="9870840" cy="6371640"/>
          </a:xfrm>
          <a:prstGeom prst="rect">
            <a:avLst/>
          </a:prstGeom>
          <a:ln w="0">
            <a:noFill/>
          </a:ln>
        </p:spPr>
      </p:pic>
      <p:sp>
        <p:nvSpPr>
          <p:cNvPr id="391" name="TextBox 380"/>
          <p:cNvSpPr/>
          <p:nvPr/>
        </p:nvSpPr>
        <p:spPr>
          <a:xfrm>
            <a:off x="457560" y="7883640"/>
            <a:ext cx="287928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i="1" u="none" strike="noStrike">
                <a:solidFill>
                  <a:srgbClr val="FF00FF"/>
                </a:solidFill>
                <a:uFillTx/>
                <a:latin typeface="Arial"/>
                <a:ea typeface="DejaVu Sans"/>
              </a:rPr>
              <a:t>Marcel Vos@Top23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2" name="TextBox 381"/>
          <p:cNvSpPr/>
          <p:nvPr/>
        </p:nvSpPr>
        <p:spPr>
          <a:xfrm>
            <a:off x="2463840" y="7328160"/>
            <a:ext cx="10701000" cy="53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All future lepton (e+e- colliders) will improve considerably the precision on m</a:t>
            </a:r>
            <a:r>
              <a:rPr lang="en-US" sz="2400" b="0" u="none" strike="noStrike" baseline="-8000">
                <a:solidFill>
                  <a:srgbClr val="FF0000"/>
                </a:solidFill>
                <a:uFillTx/>
                <a:latin typeface="Arial"/>
                <a:ea typeface="DejaVu Sans"/>
              </a:rPr>
              <a:t>top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Top Yukawa Coupling – e+e-    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394" name="Picture 355"/>
          <p:cNvPicPr/>
          <p:nvPr/>
        </p:nvPicPr>
        <p:blipFill>
          <a:blip r:embed="rId2"/>
          <a:stretch/>
        </p:blipFill>
        <p:spPr>
          <a:xfrm>
            <a:off x="1448280" y="1208520"/>
            <a:ext cx="3812760" cy="2517840"/>
          </a:xfrm>
          <a:prstGeom prst="rect">
            <a:avLst/>
          </a:prstGeom>
          <a:ln w="0">
            <a:noFill/>
          </a:ln>
        </p:spPr>
      </p:pic>
      <p:sp>
        <p:nvSpPr>
          <p:cNvPr id="395" name="TextBox 356"/>
          <p:cNvSpPr/>
          <p:nvPr/>
        </p:nvSpPr>
        <p:spPr>
          <a:xfrm>
            <a:off x="1077120" y="3824280"/>
            <a:ext cx="4433760" cy="155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- Coupling of Higgs to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heaviest particle known today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- Up to eight final state jets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96" name="Picture 357"/>
          <p:cNvPicPr/>
          <p:nvPr/>
        </p:nvPicPr>
        <p:blipFill>
          <a:blip r:embed="rId3"/>
          <a:stretch/>
        </p:blipFill>
        <p:spPr>
          <a:xfrm>
            <a:off x="6532200" y="1180440"/>
            <a:ext cx="8143200" cy="4698000"/>
          </a:xfrm>
          <a:prstGeom prst="rect">
            <a:avLst/>
          </a:prstGeom>
          <a:ln w="0">
            <a:noFill/>
          </a:ln>
        </p:spPr>
      </p:pic>
      <p:pic>
        <p:nvPicPr>
          <p:cNvPr id="397" name="Picture 358"/>
          <p:cNvPicPr/>
          <p:nvPr/>
        </p:nvPicPr>
        <p:blipFill>
          <a:blip r:embed="rId4"/>
          <a:stretch/>
        </p:blipFill>
        <p:spPr>
          <a:xfrm>
            <a:off x="7150320" y="5934960"/>
            <a:ext cx="906120" cy="622080"/>
          </a:xfrm>
          <a:prstGeom prst="rect">
            <a:avLst/>
          </a:prstGeom>
          <a:ln w="0">
            <a:noFill/>
          </a:ln>
        </p:spPr>
      </p:pic>
      <p:pic>
        <p:nvPicPr>
          <p:cNvPr id="398" name="Picture 359"/>
          <p:cNvPicPr/>
          <p:nvPr/>
        </p:nvPicPr>
        <p:blipFill>
          <a:blip r:embed="rId5"/>
          <a:stretch/>
        </p:blipFill>
        <p:spPr>
          <a:xfrm>
            <a:off x="9309600" y="5736240"/>
            <a:ext cx="1005480" cy="100548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99" name="Table 360"/>
          <p:cNvGraphicFramePr/>
          <p:nvPr/>
        </p:nvGraphicFramePr>
        <p:xfrm>
          <a:off x="4947840" y="6780240"/>
          <a:ext cx="5933160" cy="1620360"/>
        </p:xfrm>
        <a:graphic>
          <a:graphicData uri="http://schemas.openxmlformats.org/drawingml/2006/table">
            <a:tbl>
              <a:tblPr/>
              <a:tblGrid>
                <a:gridCol w="1482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2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2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200" b="0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  <a:ea typeface="Arial"/>
                        </a:rPr>
                        <a:t>√</a:t>
                      </a:r>
                      <a:r>
                        <a:rPr lang="en-US" sz="2200" b="0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s[GeV]</a:t>
                      </a:r>
                      <a:endParaRPr lang="en-US" sz="22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200" b="0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550</a:t>
                      </a:r>
                      <a:endParaRPr lang="en-US" sz="22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200" b="0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1000</a:t>
                      </a:r>
                      <a:endParaRPr lang="en-US" sz="22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200" b="0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1400</a:t>
                      </a:r>
                      <a:endParaRPr lang="en-US" sz="22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36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200" b="0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L[ab-1]</a:t>
                      </a:r>
                      <a:endParaRPr lang="en-US" sz="22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200" b="0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4</a:t>
                      </a:r>
                      <a:endParaRPr lang="en-US" sz="22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200" b="0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8</a:t>
                      </a:r>
                      <a:endParaRPr lang="en-US" sz="22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200" b="0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2</a:t>
                      </a:r>
                      <a:endParaRPr lang="en-US" sz="22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36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200" b="0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  <a:ea typeface="Arial"/>
                        </a:rPr>
                        <a:t>δ</a:t>
                      </a:r>
                      <a:r>
                        <a:rPr lang="en-US" sz="2200" b="0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yt/yt[%]</a:t>
                      </a:r>
                      <a:endParaRPr lang="en-US" sz="22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200" b="0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2.8</a:t>
                      </a:r>
                      <a:endParaRPr lang="en-US" sz="22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200" b="0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1.0</a:t>
                      </a:r>
                      <a:endParaRPr lang="en-US" sz="22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200" b="0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2.7</a:t>
                      </a:r>
                      <a:endParaRPr lang="en-US" sz="22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Fermion Hierarchy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401" name="Espace réservé du contenu 16_0"/>
          <p:cNvPicPr/>
          <p:nvPr/>
        </p:nvPicPr>
        <p:blipFill>
          <a:blip r:embed="rId2"/>
          <a:stretch/>
        </p:blipFill>
        <p:spPr>
          <a:xfrm>
            <a:off x="1303200" y="1225800"/>
            <a:ext cx="4191480" cy="6839280"/>
          </a:xfrm>
          <a:prstGeom prst="rect">
            <a:avLst/>
          </a:prstGeom>
          <a:ln w="0">
            <a:noFill/>
          </a:ln>
        </p:spPr>
      </p:pic>
      <p:sp>
        <p:nvSpPr>
          <p:cNvPr id="402" name="TextBox 395"/>
          <p:cNvSpPr/>
          <p:nvPr/>
        </p:nvSpPr>
        <p:spPr>
          <a:xfrm>
            <a:off x="6130440" y="5564880"/>
            <a:ext cx="8886960" cy="289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- Heavy quark effect or effect on all fermions?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Strong motivation to study chiral structure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of (heavy) quark vertices  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3" name="TextBox 396"/>
          <p:cNvSpPr/>
          <p:nvPr/>
        </p:nvSpPr>
        <p:spPr>
          <a:xfrm>
            <a:off x="5939280" y="1547640"/>
            <a:ext cx="9147960" cy="4720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- </a:t>
            </a: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SM does not provides no explanation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 for mass spectrum of fermions (and gauge bosons)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- Fermion mass generation closely related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to the origin electroweak symmetry breaking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- Expect residual effects for particles with 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masses closest to symmetry breaking scale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04" name="Picture 397"/>
          <p:cNvPicPr/>
          <p:nvPr/>
        </p:nvPicPr>
        <p:blipFill>
          <a:blip r:embed="rId3"/>
          <a:stretch/>
        </p:blipFill>
        <p:spPr>
          <a:xfrm>
            <a:off x="9054360" y="5576400"/>
            <a:ext cx="951480" cy="997200"/>
          </a:xfrm>
          <a:prstGeom prst="rect">
            <a:avLst/>
          </a:prstGeom>
          <a:ln w="0">
            <a:noFill/>
          </a:ln>
        </p:spPr>
      </p:pic>
      <p:sp>
        <p:nvSpPr>
          <p:cNvPr id="405" name="Oval 398"/>
          <p:cNvSpPr/>
          <p:nvPr/>
        </p:nvSpPr>
        <p:spPr>
          <a:xfrm>
            <a:off x="4548600" y="3024360"/>
            <a:ext cx="591120" cy="591120"/>
          </a:xfrm>
          <a:prstGeom prst="ellipse">
            <a:avLst/>
          </a:prstGeom>
          <a:noFill/>
          <a:ln w="36720">
            <a:solidFill>
              <a:srgbClr val="94479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1382760" y="5688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Future Projects – “The Frontiers”</a:t>
            </a:r>
            <a:endParaRPr lang="en-FR" sz="3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247" name="Picture 171"/>
          <p:cNvPicPr/>
          <p:nvPr/>
        </p:nvPicPr>
        <p:blipFill>
          <a:blip r:embed="rId2"/>
          <a:stretch/>
        </p:blipFill>
        <p:spPr>
          <a:xfrm>
            <a:off x="3112560" y="1256040"/>
            <a:ext cx="9555120" cy="7232400"/>
          </a:xfrm>
          <a:prstGeom prst="rect">
            <a:avLst/>
          </a:prstGeom>
          <a:ln w="0">
            <a:noFill/>
          </a:ln>
        </p:spPr>
      </p:pic>
      <p:sp>
        <p:nvSpPr>
          <p:cNvPr id="248" name="TextBox 172"/>
          <p:cNvSpPr/>
          <p:nvPr/>
        </p:nvSpPr>
        <p:spPr>
          <a:xfrm>
            <a:off x="274320" y="7712280"/>
            <a:ext cx="539460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i="1" u="none" strike="noStrike">
                <a:solidFill>
                  <a:srgbClr val="0000EE"/>
                </a:solidFill>
                <a:uFillTx/>
                <a:latin typeface="Arial"/>
                <a:ea typeface="DejaVu Sans"/>
                <a:hlinkClick r:id="rId3"/>
              </a:rPr>
              <a:t>Cartoon J. de Blas, ICEPP Tokyo, Dec. 2023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E6753D1B-3911-4875-8EF0-13D246904E4C}" type="slidenum"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Two fermion processes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407" name="Picture 406"/>
          <p:cNvPicPr/>
          <p:nvPr/>
        </p:nvPicPr>
        <p:blipFill>
          <a:blip r:embed="rId2"/>
          <a:stretch/>
        </p:blipFill>
        <p:spPr>
          <a:xfrm>
            <a:off x="570960" y="1370880"/>
            <a:ext cx="5986440" cy="3840480"/>
          </a:xfrm>
          <a:prstGeom prst="rect">
            <a:avLst/>
          </a:prstGeom>
          <a:ln w="0">
            <a:noFill/>
          </a:ln>
        </p:spPr>
      </p:pic>
      <p:sp>
        <p:nvSpPr>
          <p:cNvPr id="408" name="Rectangle 407"/>
          <p:cNvSpPr/>
          <p:nvPr/>
        </p:nvSpPr>
        <p:spPr>
          <a:xfrm>
            <a:off x="5867280" y="4692240"/>
            <a:ext cx="144720" cy="41544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9" name="Rectangle 408"/>
          <p:cNvSpPr/>
          <p:nvPr/>
        </p:nvSpPr>
        <p:spPr>
          <a:xfrm>
            <a:off x="5949000" y="1627560"/>
            <a:ext cx="144720" cy="4150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0" name="TextBox 409"/>
          <p:cNvSpPr txBox="1"/>
          <p:nvPr/>
        </p:nvSpPr>
        <p:spPr>
          <a:xfrm>
            <a:off x="5967000" y="1603800"/>
            <a:ext cx="1141200" cy="455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</a:rPr>
              <a:t>f</a:t>
            </a:r>
          </a:p>
        </p:txBody>
      </p:sp>
      <p:sp>
        <p:nvSpPr>
          <p:cNvPr id="411" name="TextBox 410"/>
          <p:cNvSpPr txBox="1"/>
          <p:nvPr/>
        </p:nvSpPr>
        <p:spPr>
          <a:xfrm>
            <a:off x="5762520" y="4628160"/>
            <a:ext cx="1141560" cy="455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</a:rPr>
              <a:t>f</a:t>
            </a:r>
          </a:p>
        </p:txBody>
      </p:sp>
      <p:grpSp>
        <p:nvGrpSpPr>
          <p:cNvPr id="412" name="Group 411"/>
          <p:cNvGrpSpPr/>
          <p:nvPr/>
        </p:nvGrpSpPr>
        <p:grpSpPr>
          <a:xfrm>
            <a:off x="6752520" y="2431800"/>
            <a:ext cx="8740800" cy="730800"/>
            <a:chOff x="6752520" y="2431800"/>
            <a:chExt cx="8740800" cy="730800"/>
          </a:xfrm>
        </p:grpSpPr>
        <p:pic>
          <p:nvPicPr>
            <p:cNvPr id="413" name="Graphic 412"/>
            <p:cNvPicPr/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/>
          </p:blipFill>
          <p:spPr>
            <a:xfrm>
              <a:off x="6752520" y="2431800"/>
              <a:ext cx="8740800" cy="7308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14" name="Group 413"/>
          <p:cNvGrpSpPr/>
          <p:nvPr/>
        </p:nvGrpSpPr>
        <p:grpSpPr>
          <a:xfrm>
            <a:off x="6754680" y="3547440"/>
            <a:ext cx="8779680" cy="730800"/>
            <a:chOff x="6754680" y="3547440"/>
            <a:chExt cx="8779680" cy="730800"/>
          </a:xfrm>
        </p:grpSpPr>
        <p:grpSp>
          <p:nvGrpSpPr>
            <p:cNvPr id="415" name="Group 414"/>
            <p:cNvGrpSpPr/>
            <p:nvPr/>
          </p:nvGrpSpPr>
          <p:grpSpPr>
            <a:xfrm>
              <a:off x="6754680" y="3547440"/>
              <a:ext cx="8779680" cy="730800"/>
              <a:chOff x="6754680" y="3547440"/>
              <a:chExt cx="8779680" cy="730800"/>
            </a:xfrm>
          </p:grpSpPr>
          <p:sp>
            <p:nvSpPr>
              <p:cNvPr id="416" name="Freeform 415"/>
              <p:cNvSpPr/>
              <p:nvPr/>
            </p:nvSpPr>
            <p:spPr>
              <a:xfrm>
                <a:off x="6772680" y="3565440"/>
                <a:ext cx="8761680" cy="694440"/>
              </a:xfrm>
              <a:custGeom>
                <a:avLst/>
                <a:gdLst/>
                <a:ahLst/>
                <a:cxnLst/>
                <a:rect l="0" t="0" r="r" b="b"/>
                <a:pathLst>
                  <a:path w="24338" h="1929">
                    <a:moveTo>
                      <a:pt x="12170" y="1929"/>
                    </a:moveTo>
                    <a:cubicBezTo>
                      <a:pt x="8113" y="1929"/>
                      <a:pt x="4057" y="1929"/>
                      <a:pt x="0" y="1929"/>
                    </a:cubicBezTo>
                    <a:cubicBezTo>
                      <a:pt x="0" y="1286"/>
                      <a:pt x="0" y="643"/>
                      <a:pt x="0" y="0"/>
                    </a:cubicBezTo>
                    <a:cubicBezTo>
                      <a:pt x="8113" y="0"/>
                      <a:pt x="16225" y="0"/>
                      <a:pt x="24338" y="0"/>
                    </a:cubicBezTo>
                    <a:cubicBezTo>
                      <a:pt x="24338" y="643"/>
                      <a:pt x="24338" y="1286"/>
                      <a:pt x="24338" y="1929"/>
                    </a:cubicBezTo>
                    <a:cubicBezTo>
                      <a:pt x="20282" y="1929"/>
                      <a:pt x="16226" y="1929"/>
                      <a:pt x="12170" y="19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417" name="Freeform 416"/>
              <p:cNvSpPr/>
              <p:nvPr/>
            </p:nvSpPr>
            <p:spPr>
              <a:xfrm>
                <a:off x="7045920" y="3547440"/>
                <a:ext cx="168480" cy="249480"/>
              </a:xfrm>
              <a:custGeom>
                <a:avLst/>
                <a:gdLst/>
                <a:ahLst/>
                <a:cxnLst/>
                <a:rect l="0" t="0" r="r" b="b"/>
                <a:pathLst>
                  <a:path w="468" h="693">
                    <a:moveTo>
                      <a:pt x="468" y="11"/>
                    </a:moveTo>
                    <a:cubicBezTo>
                      <a:pt x="420" y="200"/>
                      <a:pt x="372" y="390"/>
                      <a:pt x="325" y="579"/>
                    </a:cubicBezTo>
                    <a:cubicBezTo>
                      <a:pt x="322" y="596"/>
                      <a:pt x="319" y="601"/>
                      <a:pt x="319" y="626"/>
                    </a:cubicBezTo>
                    <a:cubicBezTo>
                      <a:pt x="319" y="646"/>
                      <a:pt x="322" y="671"/>
                      <a:pt x="350" y="671"/>
                    </a:cubicBezTo>
                    <a:cubicBezTo>
                      <a:pt x="389" y="671"/>
                      <a:pt x="406" y="612"/>
                      <a:pt x="423" y="548"/>
                    </a:cubicBezTo>
                    <a:cubicBezTo>
                      <a:pt x="426" y="534"/>
                      <a:pt x="428" y="531"/>
                      <a:pt x="437" y="531"/>
                    </a:cubicBezTo>
                    <a:cubicBezTo>
                      <a:pt x="440" y="531"/>
                      <a:pt x="448" y="531"/>
                      <a:pt x="448" y="540"/>
                    </a:cubicBezTo>
                    <a:cubicBezTo>
                      <a:pt x="448" y="542"/>
                      <a:pt x="437" y="604"/>
                      <a:pt x="420" y="638"/>
                    </a:cubicBezTo>
                    <a:cubicBezTo>
                      <a:pt x="403" y="668"/>
                      <a:pt x="381" y="693"/>
                      <a:pt x="347" y="693"/>
                    </a:cubicBezTo>
                    <a:cubicBezTo>
                      <a:pt x="300" y="693"/>
                      <a:pt x="266" y="660"/>
                      <a:pt x="258" y="618"/>
                    </a:cubicBezTo>
                    <a:cubicBezTo>
                      <a:pt x="199" y="688"/>
                      <a:pt x="148" y="693"/>
                      <a:pt x="129" y="693"/>
                    </a:cubicBezTo>
                    <a:cubicBezTo>
                      <a:pt x="53" y="693"/>
                      <a:pt x="0" y="626"/>
                      <a:pt x="0" y="534"/>
                    </a:cubicBezTo>
                    <a:cubicBezTo>
                      <a:pt x="0" y="391"/>
                      <a:pt x="120" y="246"/>
                      <a:pt x="235" y="246"/>
                    </a:cubicBezTo>
                    <a:cubicBezTo>
                      <a:pt x="280" y="246"/>
                      <a:pt x="308" y="274"/>
                      <a:pt x="328" y="310"/>
                    </a:cubicBezTo>
                    <a:cubicBezTo>
                      <a:pt x="347" y="233"/>
                      <a:pt x="367" y="156"/>
                      <a:pt x="386" y="78"/>
                    </a:cubicBezTo>
                    <a:cubicBezTo>
                      <a:pt x="387" y="72"/>
                      <a:pt x="388" y="65"/>
                      <a:pt x="389" y="59"/>
                    </a:cubicBezTo>
                    <a:cubicBezTo>
                      <a:pt x="389" y="48"/>
                      <a:pt x="386" y="42"/>
                      <a:pt x="339" y="42"/>
                    </a:cubicBezTo>
                    <a:cubicBezTo>
                      <a:pt x="325" y="42"/>
                      <a:pt x="316" y="42"/>
                      <a:pt x="316" y="31"/>
                    </a:cubicBezTo>
                    <a:cubicBezTo>
                      <a:pt x="316" y="17"/>
                      <a:pt x="322" y="11"/>
                      <a:pt x="330" y="11"/>
                    </a:cubicBezTo>
                    <a:cubicBezTo>
                      <a:pt x="347" y="8"/>
                      <a:pt x="440" y="0"/>
                      <a:pt x="454" y="0"/>
                    </a:cubicBezTo>
                    <a:cubicBezTo>
                      <a:pt x="468" y="0"/>
                      <a:pt x="463" y="7"/>
                      <a:pt x="468" y="11"/>
                    </a:cubicBezTo>
                    <a:moveTo>
                      <a:pt x="263" y="565"/>
                    </a:moveTo>
                    <a:cubicBezTo>
                      <a:pt x="279" y="501"/>
                      <a:pt x="295" y="436"/>
                      <a:pt x="311" y="372"/>
                    </a:cubicBezTo>
                    <a:cubicBezTo>
                      <a:pt x="314" y="366"/>
                      <a:pt x="314" y="361"/>
                      <a:pt x="314" y="355"/>
                    </a:cubicBezTo>
                    <a:cubicBezTo>
                      <a:pt x="314" y="350"/>
                      <a:pt x="300" y="268"/>
                      <a:pt x="238" y="268"/>
                    </a:cubicBezTo>
                    <a:cubicBezTo>
                      <a:pt x="199" y="268"/>
                      <a:pt x="154" y="305"/>
                      <a:pt x="123" y="363"/>
                    </a:cubicBezTo>
                    <a:cubicBezTo>
                      <a:pt x="101" y="408"/>
                      <a:pt x="67" y="528"/>
                      <a:pt x="67" y="579"/>
                    </a:cubicBezTo>
                    <a:cubicBezTo>
                      <a:pt x="67" y="618"/>
                      <a:pt x="81" y="671"/>
                      <a:pt x="132" y="671"/>
                    </a:cubicBezTo>
                    <a:cubicBezTo>
                      <a:pt x="160" y="671"/>
                      <a:pt x="199" y="654"/>
                      <a:pt x="244" y="601"/>
                    </a:cubicBezTo>
                    <a:cubicBezTo>
                      <a:pt x="258" y="584"/>
                      <a:pt x="258" y="582"/>
                      <a:pt x="263" y="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18" name="Freeform 417"/>
              <p:cNvSpPr/>
              <p:nvPr/>
            </p:nvSpPr>
            <p:spPr>
              <a:xfrm>
                <a:off x="7228440" y="3639960"/>
                <a:ext cx="187560" cy="156960"/>
              </a:xfrm>
              <a:custGeom>
                <a:avLst/>
                <a:gdLst/>
                <a:ahLst/>
                <a:cxnLst/>
                <a:rect l="0" t="0" r="r" b="b"/>
                <a:pathLst>
                  <a:path w="521" h="436">
                    <a:moveTo>
                      <a:pt x="473" y="59"/>
                    </a:moveTo>
                    <a:cubicBezTo>
                      <a:pt x="437" y="59"/>
                      <a:pt x="400" y="59"/>
                      <a:pt x="364" y="59"/>
                    </a:cubicBezTo>
                    <a:cubicBezTo>
                      <a:pt x="395" y="101"/>
                      <a:pt x="395" y="148"/>
                      <a:pt x="395" y="165"/>
                    </a:cubicBezTo>
                    <a:cubicBezTo>
                      <a:pt x="395" y="316"/>
                      <a:pt x="263" y="436"/>
                      <a:pt x="148" y="436"/>
                    </a:cubicBezTo>
                    <a:cubicBezTo>
                      <a:pt x="59" y="436"/>
                      <a:pt x="0" y="366"/>
                      <a:pt x="0" y="280"/>
                    </a:cubicBezTo>
                    <a:cubicBezTo>
                      <a:pt x="0" y="162"/>
                      <a:pt x="109" y="0"/>
                      <a:pt x="258" y="0"/>
                    </a:cubicBezTo>
                    <a:cubicBezTo>
                      <a:pt x="332" y="0"/>
                      <a:pt x="407" y="0"/>
                      <a:pt x="482" y="0"/>
                    </a:cubicBezTo>
                    <a:cubicBezTo>
                      <a:pt x="501" y="0"/>
                      <a:pt x="521" y="0"/>
                      <a:pt x="521" y="25"/>
                    </a:cubicBezTo>
                    <a:cubicBezTo>
                      <a:pt x="521" y="59"/>
                      <a:pt x="484" y="59"/>
                      <a:pt x="473" y="59"/>
                    </a:cubicBezTo>
                    <a:moveTo>
                      <a:pt x="148" y="414"/>
                    </a:moveTo>
                    <a:cubicBezTo>
                      <a:pt x="188" y="414"/>
                      <a:pt x="241" y="389"/>
                      <a:pt x="277" y="330"/>
                    </a:cubicBezTo>
                    <a:cubicBezTo>
                      <a:pt x="311" y="280"/>
                      <a:pt x="330" y="199"/>
                      <a:pt x="330" y="154"/>
                    </a:cubicBezTo>
                    <a:cubicBezTo>
                      <a:pt x="330" y="123"/>
                      <a:pt x="325" y="59"/>
                      <a:pt x="241" y="59"/>
                    </a:cubicBezTo>
                    <a:cubicBezTo>
                      <a:pt x="207" y="59"/>
                      <a:pt x="148" y="73"/>
                      <a:pt x="106" y="140"/>
                    </a:cubicBezTo>
                    <a:cubicBezTo>
                      <a:pt x="73" y="199"/>
                      <a:pt x="62" y="277"/>
                      <a:pt x="62" y="308"/>
                    </a:cubicBezTo>
                    <a:cubicBezTo>
                      <a:pt x="62" y="377"/>
                      <a:pt x="101" y="414"/>
                      <a:pt x="148" y="4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19" name="Freeform 418"/>
              <p:cNvSpPr/>
              <p:nvPr/>
            </p:nvSpPr>
            <p:spPr>
              <a:xfrm>
                <a:off x="6754680" y="3935880"/>
                <a:ext cx="952560" cy="14040"/>
              </a:xfrm>
              <a:custGeom>
                <a:avLst/>
                <a:gdLst/>
                <a:ahLst/>
                <a:cxnLst/>
                <a:rect l="0" t="0" r="r" b="b"/>
                <a:pathLst>
                  <a:path w="2646" h="39">
                    <a:moveTo>
                      <a:pt x="1324" y="39"/>
                    </a:moveTo>
                    <a:cubicBezTo>
                      <a:pt x="883" y="39"/>
                      <a:pt x="441" y="39"/>
                      <a:pt x="0" y="39"/>
                    </a:cubicBezTo>
                    <a:cubicBezTo>
                      <a:pt x="0" y="26"/>
                      <a:pt x="0" y="13"/>
                      <a:pt x="0" y="0"/>
                    </a:cubicBezTo>
                    <a:cubicBezTo>
                      <a:pt x="882" y="0"/>
                      <a:pt x="1764" y="0"/>
                      <a:pt x="2646" y="0"/>
                    </a:cubicBezTo>
                    <a:cubicBezTo>
                      <a:pt x="2646" y="13"/>
                      <a:pt x="2646" y="26"/>
                      <a:pt x="2646" y="39"/>
                    </a:cubicBezTo>
                    <a:cubicBezTo>
                      <a:pt x="2205" y="39"/>
                      <a:pt x="1765" y="39"/>
                      <a:pt x="1324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-30960" rIns="90000" bIns="-3096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20" name="Freeform 419"/>
              <p:cNvSpPr/>
              <p:nvPr/>
            </p:nvSpPr>
            <p:spPr>
              <a:xfrm>
                <a:off x="6768720" y="4028760"/>
                <a:ext cx="168480" cy="249480"/>
              </a:xfrm>
              <a:custGeom>
                <a:avLst/>
                <a:gdLst/>
                <a:ahLst/>
                <a:cxnLst/>
                <a:rect l="0" t="0" r="r" b="b"/>
                <a:pathLst>
                  <a:path w="468" h="693">
                    <a:moveTo>
                      <a:pt x="468" y="11"/>
                    </a:moveTo>
                    <a:cubicBezTo>
                      <a:pt x="421" y="200"/>
                      <a:pt x="374" y="390"/>
                      <a:pt x="328" y="579"/>
                    </a:cubicBezTo>
                    <a:cubicBezTo>
                      <a:pt x="322" y="596"/>
                      <a:pt x="322" y="604"/>
                      <a:pt x="322" y="626"/>
                    </a:cubicBezTo>
                    <a:cubicBezTo>
                      <a:pt x="322" y="646"/>
                      <a:pt x="325" y="671"/>
                      <a:pt x="350" y="671"/>
                    </a:cubicBezTo>
                    <a:cubicBezTo>
                      <a:pt x="392" y="671"/>
                      <a:pt x="409" y="615"/>
                      <a:pt x="426" y="551"/>
                    </a:cubicBezTo>
                    <a:cubicBezTo>
                      <a:pt x="428" y="537"/>
                      <a:pt x="428" y="531"/>
                      <a:pt x="440" y="531"/>
                    </a:cubicBezTo>
                    <a:cubicBezTo>
                      <a:pt x="442" y="531"/>
                      <a:pt x="451" y="531"/>
                      <a:pt x="451" y="542"/>
                    </a:cubicBezTo>
                    <a:cubicBezTo>
                      <a:pt x="451" y="545"/>
                      <a:pt x="437" y="604"/>
                      <a:pt x="420" y="640"/>
                    </a:cubicBezTo>
                    <a:cubicBezTo>
                      <a:pt x="406" y="671"/>
                      <a:pt x="384" y="693"/>
                      <a:pt x="347" y="693"/>
                    </a:cubicBezTo>
                    <a:cubicBezTo>
                      <a:pt x="302" y="693"/>
                      <a:pt x="266" y="660"/>
                      <a:pt x="258" y="621"/>
                    </a:cubicBezTo>
                    <a:cubicBezTo>
                      <a:pt x="199" y="691"/>
                      <a:pt x="151" y="693"/>
                      <a:pt x="132" y="693"/>
                    </a:cubicBezTo>
                    <a:cubicBezTo>
                      <a:pt x="53" y="693"/>
                      <a:pt x="0" y="629"/>
                      <a:pt x="0" y="537"/>
                    </a:cubicBezTo>
                    <a:cubicBezTo>
                      <a:pt x="0" y="394"/>
                      <a:pt x="123" y="249"/>
                      <a:pt x="238" y="249"/>
                    </a:cubicBezTo>
                    <a:cubicBezTo>
                      <a:pt x="283" y="249"/>
                      <a:pt x="311" y="274"/>
                      <a:pt x="328" y="310"/>
                    </a:cubicBezTo>
                    <a:cubicBezTo>
                      <a:pt x="347" y="233"/>
                      <a:pt x="367" y="156"/>
                      <a:pt x="386" y="78"/>
                    </a:cubicBezTo>
                    <a:cubicBezTo>
                      <a:pt x="387" y="72"/>
                      <a:pt x="388" y="65"/>
                      <a:pt x="389" y="59"/>
                    </a:cubicBezTo>
                    <a:cubicBezTo>
                      <a:pt x="389" y="50"/>
                      <a:pt x="389" y="42"/>
                      <a:pt x="342" y="42"/>
                    </a:cubicBezTo>
                    <a:cubicBezTo>
                      <a:pt x="325" y="42"/>
                      <a:pt x="316" y="42"/>
                      <a:pt x="316" y="31"/>
                    </a:cubicBezTo>
                    <a:cubicBezTo>
                      <a:pt x="316" y="17"/>
                      <a:pt x="322" y="14"/>
                      <a:pt x="330" y="11"/>
                    </a:cubicBezTo>
                    <a:cubicBezTo>
                      <a:pt x="347" y="11"/>
                      <a:pt x="440" y="0"/>
                      <a:pt x="456" y="0"/>
                    </a:cubicBezTo>
                    <a:cubicBezTo>
                      <a:pt x="468" y="0"/>
                      <a:pt x="464" y="7"/>
                      <a:pt x="468" y="11"/>
                    </a:cubicBezTo>
                    <a:moveTo>
                      <a:pt x="263" y="565"/>
                    </a:moveTo>
                    <a:cubicBezTo>
                      <a:pt x="280" y="501"/>
                      <a:pt x="297" y="438"/>
                      <a:pt x="314" y="375"/>
                    </a:cubicBezTo>
                    <a:cubicBezTo>
                      <a:pt x="314" y="369"/>
                      <a:pt x="316" y="365"/>
                      <a:pt x="316" y="358"/>
                    </a:cubicBezTo>
                    <a:cubicBezTo>
                      <a:pt x="316" y="351"/>
                      <a:pt x="302" y="271"/>
                      <a:pt x="238" y="271"/>
                    </a:cubicBezTo>
                    <a:cubicBezTo>
                      <a:pt x="199" y="271"/>
                      <a:pt x="154" y="308"/>
                      <a:pt x="123" y="363"/>
                    </a:cubicBezTo>
                    <a:cubicBezTo>
                      <a:pt x="101" y="411"/>
                      <a:pt x="70" y="531"/>
                      <a:pt x="70" y="579"/>
                    </a:cubicBezTo>
                    <a:cubicBezTo>
                      <a:pt x="70" y="618"/>
                      <a:pt x="84" y="671"/>
                      <a:pt x="132" y="671"/>
                    </a:cubicBezTo>
                    <a:cubicBezTo>
                      <a:pt x="160" y="671"/>
                      <a:pt x="202" y="657"/>
                      <a:pt x="244" y="601"/>
                    </a:cubicBezTo>
                    <a:cubicBezTo>
                      <a:pt x="258" y="584"/>
                      <a:pt x="258" y="584"/>
                      <a:pt x="263" y="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21" name="Freeform 420"/>
              <p:cNvSpPr/>
              <p:nvPr/>
            </p:nvSpPr>
            <p:spPr>
              <a:xfrm>
                <a:off x="7009560" y="4116240"/>
                <a:ext cx="135000" cy="162000"/>
              </a:xfrm>
              <a:custGeom>
                <a:avLst/>
                <a:gdLst/>
                <a:ahLst/>
                <a:cxnLst/>
                <a:rect l="0" t="0" r="r" b="b"/>
                <a:pathLst>
                  <a:path w="375" h="450">
                    <a:moveTo>
                      <a:pt x="81" y="226"/>
                    </a:moveTo>
                    <a:cubicBezTo>
                      <a:pt x="81" y="383"/>
                      <a:pt x="168" y="425"/>
                      <a:pt x="218" y="425"/>
                    </a:cubicBezTo>
                    <a:cubicBezTo>
                      <a:pt x="255" y="425"/>
                      <a:pt x="319" y="414"/>
                      <a:pt x="347" y="322"/>
                    </a:cubicBezTo>
                    <a:cubicBezTo>
                      <a:pt x="350" y="316"/>
                      <a:pt x="353" y="313"/>
                      <a:pt x="361" y="313"/>
                    </a:cubicBezTo>
                    <a:cubicBezTo>
                      <a:pt x="364" y="313"/>
                      <a:pt x="375" y="312"/>
                      <a:pt x="375" y="322"/>
                    </a:cubicBezTo>
                    <a:cubicBezTo>
                      <a:pt x="375" y="331"/>
                      <a:pt x="342" y="450"/>
                      <a:pt x="210" y="450"/>
                    </a:cubicBezTo>
                    <a:cubicBezTo>
                      <a:pt x="98" y="450"/>
                      <a:pt x="0" y="352"/>
                      <a:pt x="0" y="226"/>
                    </a:cubicBezTo>
                    <a:cubicBezTo>
                      <a:pt x="0" y="106"/>
                      <a:pt x="90" y="0"/>
                      <a:pt x="213" y="0"/>
                    </a:cubicBezTo>
                    <a:cubicBezTo>
                      <a:pt x="288" y="0"/>
                      <a:pt x="364" y="39"/>
                      <a:pt x="364" y="103"/>
                    </a:cubicBezTo>
                    <a:cubicBezTo>
                      <a:pt x="364" y="134"/>
                      <a:pt x="344" y="151"/>
                      <a:pt x="319" y="151"/>
                    </a:cubicBezTo>
                    <a:cubicBezTo>
                      <a:pt x="291" y="151"/>
                      <a:pt x="272" y="131"/>
                      <a:pt x="272" y="106"/>
                    </a:cubicBezTo>
                    <a:cubicBezTo>
                      <a:pt x="272" y="92"/>
                      <a:pt x="280" y="64"/>
                      <a:pt x="319" y="62"/>
                    </a:cubicBezTo>
                    <a:cubicBezTo>
                      <a:pt x="286" y="25"/>
                      <a:pt x="224" y="25"/>
                      <a:pt x="213" y="25"/>
                    </a:cubicBezTo>
                    <a:cubicBezTo>
                      <a:pt x="162" y="25"/>
                      <a:pt x="81" y="64"/>
                      <a:pt x="81" y="2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22" name="Freeform 421"/>
              <p:cNvSpPr/>
              <p:nvPr/>
            </p:nvSpPr>
            <p:spPr>
              <a:xfrm>
                <a:off x="7164000" y="4116240"/>
                <a:ext cx="157320" cy="162000"/>
              </a:xfrm>
              <a:custGeom>
                <a:avLst/>
                <a:gdLst/>
                <a:ahLst/>
                <a:cxnLst/>
                <a:rect l="0" t="0" r="r" b="b"/>
                <a:pathLst>
                  <a:path w="437" h="450">
                    <a:moveTo>
                      <a:pt x="437" y="229"/>
                    </a:moveTo>
                    <a:cubicBezTo>
                      <a:pt x="437" y="355"/>
                      <a:pt x="336" y="450"/>
                      <a:pt x="218" y="450"/>
                    </a:cubicBezTo>
                    <a:cubicBezTo>
                      <a:pt x="104" y="450"/>
                      <a:pt x="0" y="355"/>
                      <a:pt x="0" y="229"/>
                    </a:cubicBezTo>
                    <a:cubicBezTo>
                      <a:pt x="0" y="106"/>
                      <a:pt x="95" y="0"/>
                      <a:pt x="218" y="0"/>
                    </a:cubicBezTo>
                    <a:cubicBezTo>
                      <a:pt x="339" y="0"/>
                      <a:pt x="437" y="103"/>
                      <a:pt x="437" y="229"/>
                    </a:cubicBezTo>
                    <a:moveTo>
                      <a:pt x="218" y="425"/>
                    </a:moveTo>
                    <a:cubicBezTo>
                      <a:pt x="269" y="425"/>
                      <a:pt x="311" y="397"/>
                      <a:pt x="333" y="352"/>
                    </a:cubicBezTo>
                    <a:cubicBezTo>
                      <a:pt x="356" y="310"/>
                      <a:pt x="356" y="257"/>
                      <a:pt x="356" y="221"/>
                    </a:cubicBezTo>
                    <a:cubicBezTo>
                      <a:pt x="356" y="185"/>
                      <a:pt x="357" y="126"/>
                      <a:pt x="330" y="84"/>
                    </a:cubicBezTo>
                    <a:cubicBezTo>
                      <a:pt x="304" y="42"/>
                      <a:pt x="260" y="22"/>
                      <a:pt x="218" y="22"/>
                    </a:cubicBezTo>
                    <a:cubicBezTo>
                      <a:pt x="179" y="22"/>
                      <a:pt x="132" y="42"/>
                      <a:pt x="106" y="87"/>
                    </a:cubicBezTo>
                    <a:cubicBezTo>
                      <a:pt x="81" y="131"/>
                      <a:pt x="81" y="182"/>
                      <a:pt x="81" y="221"/>
                    </a:cubicBezTo>
                    <a:cubicBezTo>
                      <a:pt x="81" y="257"/>
                      <a:pt x="81" y="316"/>
                      <a:pt x="106" y="361"/>
                    </a:cubicBezTo>
                    <a:cubicBezTo>
                      <a:pt x="134" y="405"/>
                      <a:pt x="176" y="425"/>
                      <a:pt x="218" y="4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23" name="Freeform 422"/>
              <p:cNvSpPr/>
              <p:nvPr/>
            </p:nvSpPr>
            <p:spPr>
              <a:xfrm>
                <a:off x="7342200" y="4116240"/>
                <a:ext cx="115920" cy="162000"/>
              </a:xfrm>
              <a:custGeom>
                <a:avLst/>
                <a:gdLst/>
                <a:ahLst/>
                <a:cxnLst/>
                <a:rect l="0" t="0" r="r" b="b"/>
                <a:pathLst>
                  <a:path w="322" h="450">
                    <a:moveTo>
                      <a:pt x="174" y="249"/>
                    </a:moveTo>
                    <a:cubicBezTo>
                      <a:pt x="101" y="235"/>
                      <a:pt x="73" y="229"/>
                      <a:pt x="42" y="204"/>
                    </a:cubicBezTo>
                    <a:cubicBezTo>
                      <a:pt x="17" y="182"/>
                      <a:pt x="0" y="154"/>
                      <a:pt x="0" y="120"/>
                    </a:cubicBezTo>
                    <a:cubicBezTo>
                      <a:pt x="0" y="64"/>
                      <a:pt x="36" y="0"/>
                      <a:pt x="157" y="0"/>
                    </a:cubicBezTo>
                    <a:cubicBezTo>
                      <a:pt x="174" y="0"/>
                      <a:pt x="213" y="0"/>
                      <a:pt x="249" y="28"/>
                    </a:cubicBezTo>
                    <a:cubicBezTo>
                      <a:pt x="255" y="25"/>
                      <a:pt x="263" y="14"/>
                      <a:pt x="266" y="11"/>
                    </a:cubicBezTo>
                    <a:cubicBezTo>
                      <a:pt x="280" y="0"/>
                      <a:pt x="283" y="0"/>
                      <a:pt x="286" y="0"/>
                    </a:cubicBezTo>
                    <a:cubicBezTo>
                      <a:pt x="297" y="0"/>
                      <a:pt x="297" y="6"/>
                      <a:pt x="297" y="22"/>
                    </a:cubicBezTo>
                    <a:cubicBezTo>
                      <a:pt x="297" y="56"/>
                      <a:pt x="297" y="89"/>
                      <a:pt x="297" y="123"/>
                    </a:cubicBezTo>
                    <a:cubicBezTo>
                      <a:pt x="297" y="140"/>
                      <a:pt x="297" y="145"/>
                      <a:pt x="286" y="145"/>
                    </a:cubicBezTo>
                    <a:cubicBezTo>
                      <a:pt x="283" y="145"/>
                      <a:pt x="274" y="145"/>
                      <a:pt x="272" y="137"/>
                    </a:cubicBezTo>
                    <a:cubicBezTo>
                      <a:pt x="272" y="106"/>
                      <a:pt x="266" y="17"/>
                      <a:pt x="157" y="17"/>
                    </a:cubicBezTo>
                    <a:cubicBezTo>
                      <a:pt x="73" y="17"/>
                      <a:pt x="48" y="59"/>
                      <a:pt x="48" y="92"/>
                    </a:cubicBezTo>
                    <a:cubicBezTo>
                      <a:pt x="48" y="151"/>
                      <a:pt x="112" y="162"/>
                      <a:pt x="168" y="173"/>
                    </a:cubicBezTo>
                    <a:cubicBezTo>
                      <a:pt x="210" y="182"/>
                      <a:pt x="249" y="190"/>
                      <a:pt x="280" y="221"/>
                    </a:cubicBezTo>
                    <a:cubicBezTo>
                      <a:pt x="291" y="232"/>
                      <a:pt x="322" y="263"/>
                      <a:pt x="322" y="313"/>
                    </a:cubicBezTo>
                    <a:cubicBezTo>
                      <a:pt x="322" y="383"/>
                      <a:pt x="277" y="450"/>
                      <a:pt x="162" y="450"/>
                    </a:cubicBezTo>
                    <a:cubicBezTo>
                      <a:pt x="143" y="450"/>
                      <a:pt x="98" y="450"/>
                      <a:pt x="56" y="408"/>
                    </a:cubicBezTo>
                    <a:cubicBezTo>
                      <a:pt x="36" y="428"/>
                      <a:pt x="36" y="428"/>
                      <a:pt x="36" y="431"/>
                    </a:cubicBezTo>
                    <a:cubicBezTo>
                      <a:pt x="17" y="450"/>
                      <a:pt x="17" y="450"/>
                      <a:pt x="11" y="450"/>
                    </a:cubicBezTo>
                    <a:cubicBezTo>
                      <a:pt x="0" y="450"/>
                      <a:pt x="0" y="445"/>
                      <a:pt x="0" y="428"/>
                    </a:cubicBezTo>
                    <a:cubicBezTo>
                      <a:pt x="0" y="384"/>
                      <a:pt x="0" y="340"/>
                      <a:pt x="0" y="296"/>
                    </a:cubicBezTo>
                    <a:cubicBezTo>
                      <a:pt x="0" y="280"/>
                      <a:pt x="0" y="271"/>
                      <a:pt x="14" y="271"/>
                    </a:cubicBezTo>
                    <a:cubicBezTo>
                      <a:pt x="22" y="271"/>
                      <a:pt x="22" y="277"/>
                      <a:pt x="28" y="288"/>
                    </a:cubicBezTo>
                    <a:cubicBezTo>
                      <a:pt x="45" y="372"/>
                      <a:pt x="81" y="428"/>
                      <a:pt x="162" y="428"/>
                    </a:cubicBezTo>
                    <a:cubicBezTo>
                      <a:pt x="241" y="428"/>
                      <a:pt x="274" y="389"/>
                      <a:pt x="274" y="338"/>
                    </a:cubicBezTo>
                    <a:cubicBezTo>
                      <a:pt x="274" y="268"/>
                      <a:pt x="193" y="252"/>
                      <a:pt x="174" y="24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24" name="Freeform 423"/>
              <p:cNvSpPr/>
              <p:nvPr/>
            </p:nvSpPr>
            <p:spPr>
              <a:xfrm>
                <a:off x="7545960" y="4025520"/>
                <a:ext cx="146160" cy="252720"/>
              </a:xfrm>
              <a:custGeom>
                <a:avLst/>
                <a:gdLst/>
                <a:ahLst/>
                <a:cxnLst/>
                <a:rect l="0" t="0" r="r" b="b"/>
                <a:pathLst>
                  <a:path w="406" h="702">
                    <a:moveTo>
                      <a:pt x="406" y="201"/>
                    </a:moveTo>
                    <a:cubicBezTo>
                      <a:pt x="406" y="419"/>
                      <a:pt x="255" y="702"/>
                      <a:pt x="118" y="702"/>
                    </a:cubicBezTo>
                    <a:cubicBezTo>
                      <a:pt x="28" y="702"/>
                      <a:pt x="0" y="593"/>
                      <a:pt x="0" y="501"/>
                    </a:cubicBezTo>
                    <a:cubicBezTo>
                      <a:pt x="0" y="277"/>
                      <a:pt x="151" y="0"/>
                      <a:pt x="288" y="0"/>
                    </a:cubicBezTo>
                    <a:cubicBezTo>
                      <a:pt x="386" y="0"/>
                      <a:pt x="406" y="134"/>
                      <a:pt x="406" y="201"/>
                    </a:cubicBezTo>
                    <a:moveTo>
                      <a:pt x="104" y="336"/>
                    </a:moveTo>
                    <a:cubicBezTo>
                      <a:pt x="172" y="336"/>
                      <a:pt x="240" y="336"/>
                      <a:pt x="308" y="336"/>
                    </a:cubicBezTo>
                    <a:cubicBezTo>
                      <a:pt x="333" y="238"/>
                      <a:pt x="342" y="187"/>
                      <a:pt x="342" y="140"/>
                    </a:cubicBezTo>
                    <a:cubicBezTo>
                      <a:pt x="342" y="84"/>
                      <a:pt x="333" y="20"/>
                      <a:pt x="286" y="20"/>
                    </a:cubicBezTo>
                    <a:cubicBezTo>
                      <a:pt x="241" y="20"/>
                      <a:pt x="204" y="75"/>
                      <a:pt x="179" y="123"/>
                    </a:cubicBezTo>
                    <a:cubicBezTo>
                      <a:pt x="140" y="193"/>
                      <a:pt x="120" y="271"/>
                      <a:pt x="104" y="336"/>
                    </a:cubicBezTo>
                    <a:moveTo>
                      <a:pt x="300" y="366"/>
                    </a:moveTo>
                    <a:cubicBezTo>
                      <a:pt x="231" y="366"/>
                      <a:pt x="163" y="366"/>
                      <a:pt x="95" y="366"/>
                    </a:cubicBezTo>
                    <a:cubicBezTo>
                      <a:pt x="70" y="461"/>
                      <a:pt x="64" y="520"/>
                      <a:pt x="64" y="559"/>
                    </a:cubicBezTo>
                    <a:cubicBezTo>
                      <a:pt x="64" y="652"/>
                      <a:pt x="84" y="679"/>
                      <a:pt x="118" y="679"/>
                    </a:cubicBezTo>
                    <a:cubicBezTo>
                      <a:pt x="160" y="679"/>
                      <a:pt x="196" y="632"/>
                      <a:pt x="232" y="565"/>
                    </a:cubicBezTo>
                    <a:cubicBezTo>
                      <a:pt x="269" y="495"/>
                      <a:pt x="288" y="411"/>
                      <a:pt x="300" y="3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25" name="Freeform 424"/>
              <p:cNvSpPr/>
              <p:nvPr/>
            </p:nvSpPr>
            <p:spPr>
              <a:xfrm>
                <a:off x="7784640" y="3767040"/>
                <a:ext cx="82800" cy="353160"/>
              </a:xfrm>
              <a:custGeom>
                <a:avLst/>
                <a:gdLst/>
                <a:ahLst/>
                <a:cxnLst/>
                <a:rect l="0" t="0" r="r" b="b"/>
                <a:pathLst>
                  <a:path w="230" h="981">
                    <a:moveTo>
                      <a:pt x="230" y="973"/>
                    </a:moveTo>
                    <a:cubicBezTo>
                      <a:pt x="230" y="979"/>
                      <a:pt x="224" y="981"/>
                      <a:pt x="218" y="981"/>
                    </a:cubicBezTo>
                    <a:cubicBezTo>
                      <a:pt x="210" y="981"/>
                      <a:pt x="126" y="917"/>
                      <a:pt x="64" y="797"/>
                    </a:cubicBezTo>
                    <a:cubicBezTo>
                      <a:pt x="11" y="685"/>
                      <a:pt x="0" y="568"/>
                      <a:pt x="0" y="489"/>
                    </a:cubicBezTo>
                    <a:cubicBezTo>
                      <a:pt x="0" y="408"/>
                      <a:pt x="11" y="299"/>
                      <a:pt x="62" y="190"/>
                    </a:cubicBezTo>
                    <a:cubicBezTo>
                      <a:pt x="120" y="67"/>
                      <a:pt x="210" y="0"/>
                      <a:pt x="218" y="0"/>
                    </a:cubicBezTo>
                    <a:cubicBezTo>
                      <a:pt x="224" y="0"/>
                      <a:pt x="230" y="3"/>
                      <a:pt x="230" y="8"/>
                    </a:cubicBezTo>
                    <a:cubicBezTo>
                      <a:pt x="230" y="11"/>
                      <a:pt x="230" y="14"/>
                      <a:pt x="216" y="25"/>
                    </a:cubicBezTo>
                    <a:cubicBezTo>
                      <a:pt x="95" y="148"/>
                      <a:pt x="59" y="319"/>
                      <a:pt x="59" y="489"/>
                    </a:cubicBezTo>
                    <a:cubicBezTo>
                      <a:pt x="59" y="640"/>
                      <a:pt x="90" y="828"/>
                      <a:pt x="213" y="951"/>
                    </a:cubicBezTo>
                    <a:cubicBezTo>
                      <a:pt x="230" y="967"/>
                      <a:pt x="230" y="967"/>
                      <a:pt x="230" y="9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26" name="Freeform 425"/>
              <p:cNvSpPr/>
              <p:nvPr/>
            </p:nvSpPr>
            <p:spPr>
              <a:xfrm>
                <a:off x="7903800" y="3875760"/>
                <a:ext cx="136080" cy="160200"/>
              </a:xfrm>
              <a:custGeom>
                <a:avLst/>
                <a:gdLst/>
                <a:ahLst/>
                <a:cxnLst/>
                <a:rect l="0" t="0" r="r" b="b"/>
                <a:pathLst>
                  <a:path w="378" h="445">
                    <a:moveTo>
                      <a:pt x="137" y="207"/>
                    </a:moveTo>
                    <a:cubicBezTo>
                      <a:pt x="120" y="207"/>
                      <a:pt x="104" y="207"/>
                      <a:pt x="87" y="207"/>
                    </a:cubicBezTo>
                    <a:cubicBezTo>
                      <a:pt x="70" y="268"/>
                      <a:pt x="70" y="296"/>
                      <a:pt x="70" y="310"/>
                    </a:cubicBezTo>
                    <a:cubicBezTo>
                      <a:pt x="70" y="341"/>
                      <a:pt x="78" y="422"/>
                      <a:pt x="157" y="422"/>
                    </a:cubicBezTo>
                    <a:cubicBezTo>
                      <a:pt x="168" y="422"/>
                      <a:pt x="274" y="422"/>
                      <a:pt x="353" y="327"/>
                    </a:cubicBezTo>
                    <a:cubicBezTo>
                      <a:pt x="358" y="319"/>
                      <a:pt x="361" y="316"/>
                      <a:pt x="364" y="316"/>
                    </a:cubicBezTo>
                    <a:cubicBezTo>
                      <a:pt x="372" y="316"/>
                      <a:pt x="378" y="324"/>
                      <a:pt x="378" y="330"/>
                    </a:cubicBezTo>
                    <a:cubicBezTo>
                      <a:pt x="378" y="341"/>
                      <a:pt x="294" y="445"/>
                      <a:pt x="154" y="445"/>
                    </a:cubicBezTo>
                    <a:cubicBezTo>
                      <a:pt x="56" y="445"/>
                      <a:pt x="0" y="366"/>
                      <a:pt x="0" y="268"/>
                    </a:cubicBezTo>
                    <a:cubicBezTo>
                      <a:pt x="0" y="95"/>
                      <a:pt x="148" y="0"/>
                      <a:pt x="258" y="0"/>
                    </a:cubicBezTo>
                    <a:cubicBezTo>
                      <a:pt x="325" y="0"/>
                      <a:pt x="361" y="39"/>
                      <a:pt x="361" y="84"/>
                    </a:cubicBezTo>
                    <a:cubicBezTo>
                      <a:pt x="361" y="98"/>
                      <a:pt x="358" y="157"/>
                      <a:pt x="288" y="185"/>
                    </a:cubicBezTo>
                    <a:cubicBezTo>
                      <a:pt x="238" y="204"/>
                      <a:pt x="165" y="207"/>
                      <a:pt x="137" y="207"/>
                    </a:cubicBezTo>
                    <a:moveTo>
                      <a:pt x="92" y="185"/>
                    </a:moveTo>
                    <a:cubicBezTo>
                      <a:pt x="105" y="185"/>
                      <a:pt x="119" y="185"/>
                      <a:pt x="132" y="185"/>
                    </a:cubicBezTo>
                    <a:cubicBezTo>
                      <a:pt x="174" y="185"/>
                      <a:pt x="330" y="185"/>
                      <a:pt x="330" y="84"/>
                    </a:cubicBezTo>
                    <a:cubicBezTo>
                      <a:pt x="330" y="50"/>
                      <a:pt x="302" y="22"/>
                      <a:pt x="258" y="22"/>
                    </a:cubicBezTo>
                    <a:cubicBezTo>
                      <a:pt x="232" y="22"/>
                      <a:pt x="129" y="36"/>
                      <a:pt x="92" y="1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27" name="Freeform 426"/>
              <p:cNvSpPr/>
              <p:nvPr/>
            </p:nvSpPr>
            <p:spPr>
              <a:xfrm>
                <a:off x="8078040" y="3812040"/>
                <a:ext cx="167400" cy="12240"/>
              </a:xfrm>
              <a:custGeom>
                <a:avLst/>
                <a:gdLst/>
                <a:ahLst/>
                <a:cxnLst/>
                <a:rect l="0" t="0" r="r" b="b"/>
                <a:pathLst>
                  <a:path w="465" h="34">
                    <a:moveTo>
                      <a:pt x="440" y="34"/>
                    </a:moveTo>
                    <a:cubicBezTo>
                      <a:pt x="302" y="34"/>
                      <a:pt x="165" y="34"/>
                      <a:pt x="28" y="34"/>
                    </a:cubicBezTo>
                    <a:cubicBezTo>
                      <a:pt x="17" y="34"/>
                      <a:pt x="0" y="34"/>
                      <a:pt x="0" y="17"/>
                    </a:cubicBezTo>
                    <a:cubicBezTo>
                      <a:pt x="0" y="0"/>
                      <a:pt x="17" y="0"/>
                      <a:pt x="28" y="0"/>
                    </a:cubicBezTo>
                    <a:cubicBezTo>
                      <a:pt x="165" y="0"/>
                      <a:pt x="302" y="0"/>
                      <a:pt x="440" y="0"/>
                    </a:cubicBezTo>
                    <a:cubicBezTo>
                      <a:pt x="451" y="0"/>
                      <a:pt x="465" y="0"/>
                      <a:pt x="465" y="20"/>
                    </a:cubicBezTo>
                    <a:cubicBezTo>
                      <a:pt x="465" y="34"/>
                      <a:pt x="451" y="34"/>
                      <a:pt x="440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-32760" rIns="90000" bIns="-3276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28" name="Freeform 427"/>
              <p:cNvSpPr/>
              <p:nvPr/>
            </p:nvSpPr>
            <p:spPr>
              <a:xfrm>
                <a:off x="8069040" y="3967200"/>
                <a:ext cx="192600" cy="173160"/>
              </a:xfrm>
              <a:custGeom>
                <a:avLst/>
                <a:gdLst/>
                <a:ahLst/>
                <a:cxnLst/>
                <a:rect l="0" t="0" r="r" b="b"/>
                <a:pathLst>
                  <a:path w="535" h="481">
                    <a:moveTo>
                      <a:pt x="235" y="48"/>
                    </a:moveTo>
                    <a:cubicBezTo>
                      <a:pt x="220" y="106"/>
                      <a:pt x="205" y="165"/>
                      <a:pt x="190" y="224"/>
                    </a:cubicBezTo>
                    <a:cubicBezTo>
                      <a:pt x="220" y="224"/>
                      <a:pt x="250" y="224"/>
                      <a:pt x="280" y="224"/>
                    </a:cubicBezTo>
                    <a:cubicBezTo>
                      <a:pt x="328" y="224"/>
                      <a:pt x="370" y="213"/>
                      <a:pt x="398" y="190"/>
                    </a:cubicBezTo>
                    <a:cubicBezTo>
                      <a:pt x="431" y="165"/>
                      <a:pt x="445" y="123"/>
                      <a:pt x="445" y="95"/>
                    </a:cubicBezTo>
                    <a:cubicBezTo>
                      <a:pt x="445" y="22"/>
                      <a:pt x="364" y="22"/>
                      <a:pt x="302" y="22"/>
                    </a:cubicBezTo>
                    <a:cubicBezTo>
                      <a:pt x="287" y="22"/>
                      <a:pt x="273" y="22"/>
                      <a:pt x="258" y="22"/>
                    </a:cubicBezTo>
                    <a:cubicBezTo>
                      <a:pt x="241" y="25"/>
                      <a:pt x="241" y="28"/>
                      <a:pt x="235" y="48"/>
                    </a:cubicBezTo>
                    <a:moveTo>
                      <a:pt x="361" y="235"/>
                    </a:moveTo>
                    <a:cubicBezTo>
                      <a:pt x="375" y="240"/>
                      <a:pt x="395" y="249"/>
                      <a:pt x="406" y="263"/>
                    </a:cubicBezTo>
                    <a:cubicBezTo>
                      <a:pt x="426" y="285"/>
                      <a:pt x="426" y="305"/>
                      <a:pt x="426" y="313"/>
                    </a:cubicBezTo>
                    <a:cubicBezTo>
                      <a:pt x="426" y="322"/>
                      <a:pt x="426" y="327"/>
                      <a:pt x="423" y="347"/>
                    </a:cubicBezTo>
                    <a:cubicBezTo>
                      <a:pt x="420" y="366"/>
                      <a:pt x="417" y="400"/>
                      <a:pt x="417" y="419"/>
                    </a:cubicBezTo>
                    <a:cubicBezTo>
                      <a:pt x="417" y="456"/>
                      <a:pt x="431" y="461"/>
                      <a:pt x="448" y="461"/>
                    </a:cubicBezTo>
                    <a:cubicBezTo>
                      <a:pt x="476" y="461"/>
                      <a:pt x="501" y="433"/>
                      <a:pt x="512" y="405"/>
                    </a:cubicBezTo>
                    <a:cubicBezTo>
                      <a:pt x="515" y="397"/>
                      <a:pt x="515" y="391"/>
                      <a:pt x="524" y="391"/>
                    </a:cubicBezTo>
                    <a:cubicBezTo>
                      <a:pt x="535" y="391"/>
                      <a:pt x="535" y="400"/>
                      <a:pt x="535" y="403"/>
                    </a:cubicBezTo>
                    <a:cubicBezTo>
                      <a:pt x="535" y="414"/>
                      <a:pt x="510" y="481"/>
                      <a:pt x="445" y="481"/>
                    </a:cubicBezTo>
                    <a:cubicBezTo>
                      <a:pt x="395" y="481"/>
                      <a:pt x="344" y="461"/>
                      <a:pt x="344" y="405"/>
                    </a:cubicBezTo>
                    <a:cubicBezTo>
                      <a:pt x="344" y="394"/>
                      <a:pt x="347" y="383"/>
                      <a:pt x="356" y="352"/>
                    </a:cubicBezTo>
                    <a:cubicBezTo>
                      <a:pt x="358" y="338"/>
                      <a:pt x="364" y="313"/>
                      <a:pt x="364" y="305"/>
                    </a:cubicBezTo>
                    <a:cubicBezTo>
                      <a:pt x="364" y="271"/>
                      <a:pt x="339" y="243"/>
                      <a:pt x="280" y="243"/>
                    </a:cubicBezTo>
                    <a:cubicBezTo>
                      <a:pt x="248" y="243"/>
                      <a:pt x="217" y="243"/>
                      <a:pt x="185" y="243"/>
                    </a:cubicBezTo>
                    <a:cubicBezTo>
                      <a:pt x="171" y="301"/>
                      <a:pt x="157" y="359"/>
                      <a:pt x="143" y="417"/>
                    </a:cubicBezTo>
                    <a:cubicBezTo>
                      <a:pt x="140" y="428"/>
                      <a:pt x="141" y="426"/>
                      <a:pt x="140" y="431"/>
                    </a:cubicBezTo>
                    <a:cubicBezTo>
                      <a:pt x="140" y="439"/>
                      <a:pt x="140" y="439"/>
                      <a:pt x="154" y="442"/>
                    </a:cubicBezTo>
                    <a:cubicBezTo>
                      <a:pt x="168" y="445"/>
                      <a:pt x="171" y="445"/>
                      <a:pt x="182" y="445"/>
                    </a:cubicBezTo>
                    <a:cubicBezTo>
                      <a:pt x="196" y="445"/>
                      <a:pt x="204" y="445"/>
                      <a:pt x="204" y="453"/>
                    </a:cubicBezTo>
                    <a:cubicBezTo>
                      <a:pt x="204" y="467"/>
                      <a:pt x="193" y="467"/>
                      <a:pt x="190" y="467"/>
                    </a:cubicBezTo>
                    <a:cubicBezTo>
                      <a:pt x="176" y="467"/>
                      <a:pt x="157" y="467"/>
                      <a:pt x="143" y="467"/>
                    </a:cubicBezTo>
                    <a:cubicBezTo>
                      <a:pt x="129" y="467"/>
                      <a:pt x="112" y="464"/>
                      <a:pt x="98" y="464"/>
                    </a:cubicBezTo>
                    <a:cubicBezTo>
                      <a:pt x="87" y="464"/>
                      <a:pt x="67" y="467"/>
                      <a:pt x="53" y="467"/>
                    </a:cubicBezTo>
                    <a:cubicBezTo>
                      <a:pt x="39" y="467"/>
                      <a:pt x="25" y="467"/>
                      <a:pt x="11" y="467"/>
                    </a:cubicBezTo>
                    <a:cubicBezTo>
                      <a:pt x="6" y="467"/>
                      <a:pt x="0" y="464"/>
                      <a:pt x="0" y="459"/>
                    </a:cubicBezTo>
                    <a:cubicBezTo>
                      <a:pt x="0" y="445"/>
                      <a:pt x="8" y="445"/>
                      <a:pt x="20" y="445"/>
                    </a:cubicBezTo>
                    <a:cubicBezTo>
                      <a:pt x="76" y="445"/>
                      <a:pt x="76" y="439"/>
                      <a:pt x="81" y="414"/>
                    </a:cubicBezTo>
                    <a:cubicBezTo>
                      <a:pt x="112" y="293"/>
                      <a:pt x="143" y="171"/>
                      <a:pt x="174" y="50"/>
                    </a:cubicBezTo>
                    <a:cubicBezTo>
                      <a:pt x="176" y="39"/>
                      <a:pt x="176" y="36"/>
                      <a:pt x="176" y="34"/>
                    </a:cubicBezTo>
                    <a:cubicBezTo>
                      <a:pt x="176" y="28"/>
                      <a:pt x="174" y="25"/>
                      <a:pt x="160" y="25"/>
                    </a:cubicBezTo>
                    <a:cubicBezTo>
                      <a:pt x="148" y="22"/>
                      <a:pt x="143" y="23"/>
                      <a:pt x="134" y="22"/>
                    </a:cubicBezTo>
                    <a:cubicBezTo>
                      <a:pt x="120" y="22"/>
                      <a:pt x="112" y="22"/>
                      <a:pt x="112" y="14"/>
                    </a:cubicBezTo>
                    <a:cubicBezTo>
                      <a:pt x="112" y="0"/>
                      <a:pt x="120" y="0"/>
                      <a:pt x="134" y="0"/>
                    </a:cubicBezTo>
                    <a:cubicBezTo>
                      <a:pt x="204" y="0"/>
                      <a:pt x="274" y="0"/>
                      <a:pt x="344" y="0"/>
                    </a:cubicBezTo>
                    <a:cubicBezTo>
                      <a:pt x="445" y="0"/>
                      <a:pt x="515" y="45"/>
                      <a:pt x="515" y="103"/>
                    </a:cubicBezTo>
                    <a:cubicBezTo>
                      <a:pt x="515" y="165"/>
                      <a:pt x="442" y="215"/>
                      <a:pt x="361" y="2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29" name="Freeform 428"/>
              <p:cNvSpPr/>
              <p:nvPr/>
            </p:nvSpPr>
            <p:spPr>
              <a:xfrm>
                <a:off x="8307000" y="3875760"/>
                <a:ext cx="136080" cy="160200"/>
              </a:xfrm>
              <a:custGeom>
                <a:avLst/>
                <a:gdLst/>
                <a:ahLst/>
                <a:cxnLst/>
                <a:rect l="0" t="0" r="r" b="b"/>
                <a:pathLst>
                  <a:path w="378" h="445">
                    <a:moveTo>
                      <a:pt x="137" y="207"/>
                    </a:moveTo>
                    <a:cubicBezTo>
                      <a:pt x="120" y="207"/>
                      <a:pt x="104" y="207"/>
                      <a:pt x="87" y="207"/>
                    </a:cubicBezTo>
                    <a:cubicBezTo>
                      <a:pt x="73" y="268"/>
                      <a:pt x="70" y="296"/>
                      <a:pt x="70" y="310"/>
                    </a:cubicBezTo>
                    <a:cubicBezTo>
                      <a:pt x="70" y="341"/>
                      <a:pt x="78" y="422"/>
                      <a:pt x="157" y="422"/>
                    </a:cubicBezTo>
                    <a:cubicBezTo>
                      <a:pt x="168" y="422"/>
                      <a:pt x="274" y="422"/>
                      <a:pt x="353" y="327"/>
                    </a:cubicBezTo>
                    <a:cubicBezTo>
                      <a:pt x="358" y="319"/>
                      <a:pt x="361" y="316"/>
                      <a:pt x="367" y="316"/>
                    </a:cubicBezTo>
                    <a:cubicBezTo>
                      <a:pt x="372" y="316"/>
                      <a:pt x="378" y="324"/>
                      <a:pt x="378" y="330"/>
                    </a:cubicBezTo>
                    <a:cubicBezTo>
                      <a:pt x="378" y="341"/>
                      <a:pt x="294" y="445"/>
                      <a:pt x="154" y="445"/>
                    </a:cubicBezTo>
                    <a:cubicBezTo>
                      <a:pt x="59" y="445"/>
                      <a:pt x="0" y="366"/>
                      <a:pt x="0" y="268"/>
                    </a:cubicBezTo>
                    <a:cubicBezTo>
                      <a:pt x="0" y="95"/>
                      <a:pt x="148" y="0"/>
                      <a:pt x="258" y="0"/>
                    </a:cubicBezTo>
                    <a:cubicBezTo>
                      <a:pt x="325" y="0"/>
                      <a:pt x="364" y="39"/>
                      <a:pt x="364" y="84"/>
                    </a:cubicBezTo>
                    <a:cubicBezTo>
                      <a:pt x="364" y="98"/>
                      <a:pt x="358" y="157"/>
                      <a:pt x="288" y="185"/>
                    </a:cubicBezTo>
                    <a:cubicBezTo>
                      <a:pt x="241" y="204"/>
                      <a:pt x="168" y="207"/>
                      <a:pt x="137" y="207"/>
                    </a:cubicBezTo>
                    <a:moveTo>
                      <a:pt x="92" y="185"/>
                    </a:moveTo>
                    <a:cubicBezTo>
                      <a:pt x="105" y="185"/>
                      <a:pt x="119" y="185"/>
                      <a:pt x="132" y="185"/>
                    </a:cubicBezTo>
                    <a:cubicBezTo>
                      <a:pt x="174" y="185"/>
                      <a:pt x="330" y="185"/>
                      <a:pt x="330" y="84"/>
                    </a:cubicBezTo>
                    <a:cubicBezTo>
                      <a:pt x="330" y="50"/>
                      <a:pt x="305" y="22"/>
                      <a:pt x="258" y="22"/>
                    </a:cubicBezTo>
                    <a:cubicBezTo>
                      <a:pt x="232" y="22"/>
                      <a:pt x="132" y="36"/>
                      <a:pt x="92" y="1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30" name="Freeform 429"/>
              <p:cNvSpPr/>
              <p:nvPr/>
            </p:nvSpPr>
            <p:spPr>
              <a:xfrm>
                <a:off x="8472240" y="3727800"/>
                <a:ext cx="182520" cy="182160"/>
              </a:xfrm>
              <a:custGeom>
                <a:avLst/>
                <a:gdLst/>
                <a:ahLst/>
                <a:cxnLst/>
                <a:rect l="0" t="0" r="r" b="b"/>
                <a:pathLst>
                  <a:path w="507" h="506">
                    <a:moveTo>
                      <a:pt x="272" y="268"/>
                    </a:moveTo>
                    <a:cubicBezTo>
                      <a:pt x="272" y="339"/>
                      <a:pt x="272" y="410"/>
                      <a:pt x="272" y="481"/>
                    </a:cubicBezTo>
                    <a:cubicBezTo>
                      <a:pt x="272" y="489"/>
                      <a:pt x="272" y="506"/>
                      <a:pt x="255" y="506"/>
                    </a:cubicBezTo>
                    <a:cubicBezTo>
                      <a:pt x="238" y="506"/>
                      <a:pt x="238" y="489"/>
                      <a:pt x="238" y="481"/>
                    </a:cubicBezTo>
                    <a:cubicBezTo>
                      <a:pt x="238" y="410"/>
                      <a:pt x="238" y="339"/>
                      <a:pt x="238" y="268"/>
                    </a:cubicBezTo>
                    <a:cubicBezTo>
                      <a:pt x="167" y="268"/>
                      <a:pt x="96" y="268"/>
                      <a:pt x="25" y="268"/>
                    </a:cubicBezTo>
                    <a:cubicBezTo>
                      <a:pt x="17" y="268"/>
                      <a:pt x="0" y="268"/>
                      <a:pt x="0" y="252"/>
                    </a:cubicBezTo>
                    <a:cubicBezTo>
                      <a:pt x="0" y="235"/>
                      <a:pt x="17" y="235"/>
                      <a:pt x="25" y="235"/>
                    </a:cubicBezTo>
                    <a:cubicBezTo>
                      <a:pt x="96" y="235"/>
                      <a:pt x="167" y="235"/>
                      <a:pt x="238" y="235"/>
                    </a:cubicBezTo>
                    <a:cubicBezTo>
                      <a:pt x="238" y="165"/>
                      <a:pt x="238" y="95"/>
                      <a:pt x="238" y="25"/>
                    </a:cubicBezTo>
                    <a:cubicBezTo>
                      <a:pt x="238" y="17"/>
                      <a:pt x="238" y="0"/>
                      <a:pt x="255" y="0"/>
                    </a:cubicBezTo>
                    <a:cubicBezTo>
                      <a:pt x="272" y="0"/>
                      <a:pt x="272" y="17"/>
                      <a:pt x="272" y="25"/>
                    </a:cubicBezTo>
                    <a:cubicBezTo>
                      <a:pt x="272" y="95"/>
                      <a:pt x="272" y="165"/>
                      <a:pt x="272" y="235"/>
                    </a:cubicBezTo>
                    <a:cubicBezTo>
                      <a:pt x="342" y="235"/>
                      <a:pt x="412" y="235"/>
                      <a:pt x="482" y="235"/>
                    </a:cubicBezTo>
                    <a:cubicBezTo>
                      <a:pt x="490" y="235"/>
                      <a:pt x="507" y="235"/>
                      <a:pt x="507" y="254"/>
                    </a:cubicBezTo>
                    <a:cubicBezTo>
                      <a:pt x="507" y="268"/>
                      <a:pt x="490" y="268"/>
                      <a:pt x="482" y="268"/>
                    </a:cubicBezTo>
                    <a:cubicBezTo>
                      <a:pt x="412" y="268"/>
                      <a:pt x="342" y="268"/>
                      <a:pt x="272" y="26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31" name="Freeform 430"/>
              <p:cNvSpPr/>
              <p:nvPr/>
            </p:nvSpPr>
            <p:spPr>
              <a:xfrm>
                <a:off x="8472240" y="3967200"/>
                <a:ext cx="161280" cy="168120"/>
              </a:xfrm>
              <a:custGeom>
                <a:avLst/>
                <a:gdLst/>
                <a:ahLst/>
                <a:cxnLst/>
                <a:rect l="0" t="0" r="r" b="b"/>
                <a:pathLst>
                  <a:path w="448" h="467">
                    <a:moveTo>
                      <a:pt x="235" y="56"/>
                    </a:moveTo>
                    <a:cubicBezTo>
                      <a:pt x="204" y="178"/>
                      <a:pt x="174" y="300"/>
                      <a:pt x="143" y="422"/>
                    </a:cubicBezTo>
                    <a:cubicBezTo>
                      <a:pt x="140" y="433"/>
                      <a:pt x="141" y="432"/>
                      <a:pt x="140" y="436"/>
                    </a:cubicBezTo>
                    <a:cubicBezTo>
                      <a:pt x="140" y="442"/>
                      <a:pt x="140" y="445"/>
                      <a:pt x="162" y="445"/>
                    </a:cubicBezTo>
                    <a:cubicBezTo>
                      <a:pt x="189" y="445"/>
                      <a:pt x="215" y="445"/>
                      <a:pt x="241" y="445"/>
                    </a:cubicBezTo>
                    <a:cubicBezTo>
                      <a:pt x="367" y="445"/>
                      <a:pt x="398" y="366"/>
                      <a:pt x="423" y="302"/>
                    </a:cubicBezTo>
                    <a:cubicBezTo>
                      <a:pt x="428" y="291"/>
                      <a:pt x="428" y="288"/>
                      <a:pt x="437" y="288"/>
                    </a:cubicBezTo>
                    <a:cubicBezTo>
                      <a:pt x="448" y="288"/>
                      <a:pt x="444" y="294"/>
                      <a:pt x="448" y="296"/>
                    </a:cubicBezTo>
                    <a:cubicBezTo>
                      <a:pt x="448" y="302"/>
                      <a:pt x="398" y="436"/>
                      <a:pt x="389" y="456"/>
                    </a:cubicBezTo>
                    <a:cubicBezTo>
                      <a:pt x="384" y="467"/>
                      <a:pt x="384" y="467"/>
                      <a:pt x="367" y="467"/>
                    </a:cubicBezTo>
                    <a:cubicBezTo>
                      <a:pt x="251" y="467"/>
                      <a:pt x="135" y="467"/>
                      <a:pt x="20" y="467"/>
                    </a:cubicBezTo>
                    <a:cubicBezTo>
                      <a:pt x="8" y="467"/>
                      <a:pt x="0" y="467"/>
                      <a:pt x="0" y="459"/>
                    </a:cubicBezTo>
                    <a:cubicBezTo>
                      <a:pt x="0" y="445"/>
                      <a:pt x="8" y="445"/>
                      <a:pt x="20" y="445"/>
                    </a:cubicBezTo>
                    <a:cubicBezTo>
                      <a:pt x="73" y="445"/>
                      <a:pt x="76" y="439"/>
                      <a:pt x="81" y="414"/>
                    </a:cubicBezTo>
                    <a:cubicBezTo>
                      <a:pt x="112" y="293"/>
                      <a:pt x="143" y="171"/>
                      <a:pt x="174" y="50"/>
                    </a:cubicBezTo>
                    <a:cubicBezTo>
                      <a:pt x="174" y="39"/>
                      <a:pt x="174" y="36"/>
                      <a:pt x="174" y="34"/>
                    </a:cubicBezTo>
                    <a:cubicBezTo>
                      <a:pt x="174" y="28"/>
                      <a:pt x="174" y="25"/>
                      <a:pt x="160" y="25"/>
                    </a:cubicBezTo>
                    <a:cubicBezTo>
                      <a:pt x="146" y="22"/>
                      <a:pt x="143" y="23"/>
                      <a:pt x="134" y="22"/>
                    </a:cubicBezTo>
                    <a:cubicBezTo>
                      <a:pt x="120" y="22"/>
                      <a:pt x="112" y="22"/>
                      <a:pt x="112" y="14"/>
                    </a:cubicBezTo>
                    <a:cubicBezTo>
                      <a:pt x="112" y="0"/>
                      <a:pt x="120" y="0"/>
                      <a:pt x="126" y="0"/>
                    </a:cubicBezTo>
                    <a:cubicBezTo>
                      <a:pt x="140" y="0"/>
                      <a:pt x="157" y="0"/>
                      <a:pt x="171" y="0"/>
                    </a:cubicBezTo>
                    <a:cubicBezTo>
                      <a:pt x="185" y="0"/>
                      <a:pt x="204" y="3"/>
                      <a:pt x="218" y="3"/>
                    </a:cubicBezTo>
                    <a:cubicBezTo>
                      <a:pt x="235" y="3"/>
                      <a:pt x="255" y="3"/>
                      <a:pt x="272" y="0"/>
                    </a:cubicBezTo>
                    <a:cubicBezTo>
                      <a:pt x="288" y="0"/>
                      <a:pt x="308" y="0"/>
                      <a:pt x="325" y="0"/>
                    </a:cubicBezTo>
                    <a:cubicBezTo>
                      <a:pt x="336" y="0"/>
                      <a:pt x="332" y="6"/>
                      <a:pt x="336" y="8"/>
                    </a:cubicBezTo>
                    <a:cubicBezTo>
                      <a:pt x="336" y="22"/>
                      <a:pt x="328" y="22"/>
                      <a:pt x="308" y="22"/>
                    </a:cubicBezTo>
                    <a:cubicBezTo>
                      <a:pt x="244" y="22"/>
                      <a:pt x="241" y="31"/>
                      <a:pt x="235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32" name="Freeform 431"/>
              <p:cNvSpPr/>
              <p:nvPr/>
            </p:nvSpPr>
            <p:spPr>
              <a:xfrm>
                <a:off x="8807760" y="3851280"/>
                <a:ext cx="314280" cy="184320"/>
              </a:xfrm>
              <a:custGeom>
                <a:avLst/>
                <a:gdLst/>
                <a:ahLst/>
                <a:cxnLst/>
                <a:rect l="0" t="0" r="r" b="b"/>
                <a:pathLst>
                  <a:path w="873" h="512">
                    <a:moveTo>
                      <a:pt x="767" y="274"/>
                    </a:moveTo>
                    <a:cubicBezTo>
                      <a:pt x="524" y="274"/>
                      <a:pt x="280" y="274"/>
                      <a:pt x="36" y="274"/>
                    </a:cubicBezTo>
                    <a:cubicBezTo>
                      <a:pt x="17" y="274"/>
                      <a:pt x="0" y="274"/>
                      <a:pt x="0" y="254"/>
                    </a:cubicBezTo>
                    <a:cubicBezTo>
                      <a:pt x="0" y="235"/>
                      <a:pt x="17" y="235"/>
                      <a:pt x="36" y="235"/>
                    </a:cubicBezTo>
                    <a:cubicBezTo>
                      <a:pt x="280" y="235"/>
                      <a:pt x="524" y="235"/>
                      <a:pt x="767" y="235"/>
                    </a:cubicBezTo>
                    <a:cubicBezTo>
                      <a:pt x="725" y="204"/>
                      <a:pt x="694" y="171"/>
                      <a:pt x="675" y="140"/>
                    </a:cubicBezTo>
                    <a:cubicBezTo>
                      <a:pt x="636" y="75"/>
                      <a:pt x="627" y="14"/>
                      <a:pt x="627" y="11"/>
                    </a:cubicBezTo>
                    <a:cubicBezTo>
                      <a:pt x="627" y="0"/>
                      <a:pt x="638" y="0"/>
                      <a:pt x="647" y="0"/>
                    </a:cubicBezTo>
                    <a:cubicBezTo>
                      <a:pt x="664" y="0"/>
                      <a:pt x="664" y="3"/>
                      <a:pt x="666" y="14"/>
                    </a:cubicBezTo>
                    <a:cubicBezTo>
                      <a:pt x="703" y="179"/>
                      <a:pt x="823" y="229"/>
                      <a:pt x="865" y="246"/>
                    </a:cubicBezTo>
                    <a:cubicBezTo>
                      <a:pt x="868" y="246"/>
                      <a:pt x="873" y="247"/>
                      <a:pt x="873" y="254"/>
                    </a:cubicBezTo>
                    <a:cubicBezTo>
                      <a:pt x="873" y="261"/>
                      <a:pt x="871" y="266"/>
                      <a:pt x="860" y="268"/>
                    </a:cubicBezTo>
                    <a:cubicBezTo>
                      <a:pt x="748" y="313"/>
                      <a:pt x="689" y="397"/>
                      <a:pt x="666" y="492"/>
                    </a:cubicBezTo>
                    <a:cubicBezTo>
                      <a:pt x="664" y="509"/>
                      <a:pt x="664" y="512"/>
                      <a:pt x="647" y="512"/>
                    </a:cubicBezTo>
                    <a:cubicBezTo>
                      <a:pt x="638" y="512"/>
                      <a:pt x="627" y="512"/>
                      <a:pt x="627" y="501"/>
                    </a:cubicBezTo>
                    <a:cubicBezTo>
                      <a:pt x="644" y="457"/>
                      <a:pt x="633" y="436"/>
                      <a:pt x="678" y="369"/>
                    </a:cubicBezTo>
                    <a:cubicBezTo>
                      <a:pt x="686" y="358"/>
                      <a:pt x="711" y="316"/>
                      <a:pt x="767" y="27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33" name="Freeform 432"/>
              <p:cNvSpPr/>
              <p:nvPr/>
            </p:nvSpPr>
            <p:spPr>
              <a:xfrm>
                <a:off x="9258120" y="3782880"/>
                <a:ext cx="176400" cy="321120"/>
              </a:xfrm>
              <a:custGeom>
                <a:avLst/>
                <a:gdLst/>
                <a:ahLst/>
                <a:cxnLst/>
                <a:rect l="0" t="0" r="r" b="b"/>
                <a:pathLst>
                  <a:path w="490" h="892">
                    <a:moveTo>
                      <a:pt x="308" y="299"/>
                    </a:moveTo>
                    <a:cubicBezTo>
                      <a:pt x="288" y="403"/>
                      <a:pt x="269" y="506"/>
                      <a:pt x="249" y="610"/>
                    </a:cubicBezTo>
                    <a:cubicBezTo>
                      <a:pt x="249" y="618"/>
                      <a:pt x="227" y="735"/>
                      <a:pt x="196" y="797"/>
                    </a:cubicBezTo>
                    <a:cubicBezTo>
                      <a:pt x="176" y="836"/>
                      <a:pt x="137" y="892"/>
                      <a:pt x="84" y="892"/>
                    </a:cubicBezTo>
                    <a:cubicBezTo>
                      <a:pt x="42" y="892"/>
                      <a:pt x="0" y="870"/>
                      <a:pt x="0" y="825"/>
                    </a:cubicBezTo>
                    <a:cubicBezTo>
                      <a:pt x="0" y="789"/>
                      <a:pt x="28" y="766"/>
                      <a:pt x="53" y="766"/>
                    </a:cubicBezTo>
                    <a:cubicBezTo>
                      <a:pt x="73" y="766"/>
                      <a:pt x="90" y="777"/>
                      <a:pt x="90" y="800"/>
                    </a:cubicBezTo>
                    <a:cubicBezTo>
                      <a:pt x="90" y="816"/>
                      <a:pt x="81" y="850"/>
                      <a:pt x="36" y="853"/>
                    </a:cubicBezTo>
                    <a:cubicBezTo>
                      <a:pt x="56" y="872"/>
                      <a:pt x="81" y="872"/>
                      <a:pt x="84" y="872"/>
                    </a:cubicBezTo>
                    <a:cubicBezTo>
                      <a:pt x="134" y="872"/>
                      <a:pt x="151" y="783"/>
                      <a:pt x="168" y="688"/>
                    </a:cubicBezTo>
                    <a:cubicBezTo>
                      <a:pt x="193" y="558"/>
                      <a:pt x="218" y="429"/>
                      <a:pt x="244" y="299"/>
                    </a:cubicBezTo>
                    <a:cubicBezTo>
                      <a:pt x="222" y="299"/>
                      <a:pt x="201" y="299"/>
                      <a:pt x="179" y="299"/>
                    </a:cubicBezTo>
                    <a:cubicBezTo>
                      <a:pt x="160" y="299"/>
                      <a:pt x="151" y="299"/>
                      <a:pt x="151" y="288"/>
                    </a:cubicBezTo>
                    <a:cubicBezTo>
                      <a:pt x="151" y="268"/>
                      <a:pt x="162" y="268"/>
                      <a:pt x="179" y="268"/>
                    </a:cubicBezTo>
                    <a:cubicBezTo>
                      <a:pt x="203" y="268"/>
                      <a:pt x="226" y="268"/>
                      <a:pt x="249" y="268"/>
                    </a:cubicBezTo>
                    <a:cubicBezTo>
                      <a:pt x="272" y="145"/>
                      <a:pt x="274" y="134"/>
                      <a:pt x="280" y="115"/>
                    </a:cubicBezTo>
                    <a:cubicBezTo>
                      <a:pt x="311" y="17"/>
                      <a:pt x="372" y="0"/>
                      <a:pt x="406" y="0"/>
                    </a:cubicBezTo>
                    <a:cubicBezTo>
                      <a:pt x="445" y="0"/>
                      <a:pt x="490" y="22"/>
                      <a:pt x="490" y="67"/>
                    </a:cubicBezTo>
                    <a:cubicBezTo>
                      <a:pt x="490" y="103"/>
                      <a:pt x="462" y="126"/>
                      <a:pt x="437" y="126"/>
                    </a:cubicBezTo>
                    <a:cubicBezTo>
                      <a:pt x="417" y="126"/>
                      <a:pt x="400" y="115"/>
                      <a:pt x="400" y="92"/>
                    </a:cubicBezTo>
                    <a:cubicBezTo>
                      <a:pt x="400" y="75"/>
                      <a:pt x="412" y="42"/>
                      <a:pt x="454" y="39"/>
                    </a:cubicBezTo>
                    <a:cubicBezTo>
                      <a:pt x="434" y="20"/>
                      <a:pt x="409" y="20"/>
                      <a:pt x="406" y="20"/>
                    </a:cubicBezTo>
                    <a:cubicBezTo>
                      <a:pt x="384" y="20"/>
                      <a:pt x="367" y="36"/>
                      <a:pt x="358" y="53"/>
                    </a:cubicBezTo>
                    <a:cubicBezTo>
                      <a:pt x="353" y="67"/>
                      <a:pt x="339" y="137"/>
                      <a:pt x="336" y="157"/>
                    </a:cubicBezTo>
                    <a:cubicBezTo>
                      <a:pt x="328" y="194"/>
                      <a:pt x="321" y="231"/>
                      <a:pt x="314" y="268"/>
                    </a:cubicBezTo>
                    <a:cubicBezTo>
                      <a:pt x="342" y="268"/>
                      <a:pt x="370" y="268"/>
                      <a:pt x="398" y="268"/>
                    </a:cubicBezTo>
                    <a:cubicBezTo>
                      <a:pt x="414" y="268"/>
                      <a:pt x="423" y="268"/>
                      <a:pt x="423" y="280"/>
                    </a:cubicBezTo>
                    <a:cubicBezTo>
                      <a:pt x="423" y="299"/>
                      <a:pt x="414" y="299"/>
                      <a:pt x="395" y="299"/>
                    </a:cubicBezTo>
                    <a:cubicBezTo>
                      <a:pt x="366" y="299"/>
                      <a:pt x="337" y="299"/>
                      <a:pt x="308" y="2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34" name="Freeform 433"/>
              <p:cNvSpPr/>
              <p:nvPr/>
            </p:nvSpPr>
            <p:spPr>
              <a:xfrm>
                <a:off x="9551520" y="3729600"/>
                <a:ext cx="127080" cy="11160"/>
              </a:xfrm>
              <a:custGeom>
                <a:avLst/>
                <a:gdLst/>
                <a:ahLst/>
                <a:cxnLst/>
                <a:rect l="0" t="0" r="r" b="b"/>
                <a:pathLst>
                  <a:path w="353" h="31">
                    <a:moveTo>
                      <a:pt x="353" y="31"/>
                    </a:moveTo>
                    <a:cubicBezTo>
                      <a:pt x="235" y="31"/>
                      <a:pt x="118" y="31"/>
                      <a:pt x="0" y="31"/>
                    </a:cubicBezTo>
                    <a:cubicBezTo>
                      <a:pt x="0" y="21"/>
                      <a:pt x="0" y="10"/>
                      <a:pt x="0" y="0"/>
                    </a:cubicBezTo>
                    <a:cubicBezTo>
                      <a:pt x="118" y="0"/>
                      <a:pt x="235" y="0"/>
                      <a:pt x="353" y="0"/>
                    </a:cubicBezTo>
                    <a:cubicBezTo>
                      <a:pt x="353" y="10"/>
                      <a:pt x="353" y="21"/>
                      <a:pt x="353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-33840" rIns="90000" bIns="-3384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35" name="Freeform 434"/>
              <p:cNvSpPr/>
              <p:nvPr/>
            </p:nvSpPr>
            <p:spPr>
              <a:xfrm>
                <a:off x="9469080" y="3782880"/>
                <a:ext cx="177480" cy="321120"/>
              </a:xfrm>
              <a:custGeom>
                <a:avLst/>
                <a:gdLst/>
                <a:ahLst/>
                <a:cxnLst/>
                <a:rect l="0" t="0" r="r" b="b"/>
                <a:pathLst>
                  <a:path w="493" h="892">
                    <a:moveTo>
                      <a:pt x="311" y="299"/>
                    </a:moveTo>
                    <a:cubicBezTo>
                      <a:pt x="291" y="403"/>
                      <a:pt x="272" y="506"/>
                      <a:pt x="252" y="610"/>
                    </a:cubicBezTo>
                    <a:cubicBezTo>
                      <a:pt x="249" y="618"/>
                      <a:pt x="227" y="735"/>
                      <a:pt x="196" y="797"/>
                    </a:cubicBezTo>
                    <a:cubicBezTo>
                      <a:pt x="179" y="836"/>
                      <a:pt x="137" y="892"/>
                      <a:pt x="84" y="892"/>
                    </a:cubicBezTo>
                    <a:cubicBezTo>
                      <a:pt x="45" y="892"/>
                      <a:pt x="0" y="870"/>
                      <a:pt x="0" y="825"/>
                    </a:cubicBezTo>
                    <a:cubicBezTo>
                      <a:pt x="0" y="789"/>
                      <a:pt x="28" y="766"/>
                      <a:pt x="56" y="766"/>
                    </a:cubicBezTo>
                    <a:cubicBezTo>
                      <a:pt x="73" y="766"/>
                      <a:pt x="92" y="777"/>
                      <a:pt x="92" y="800"/>
                    </a:cubicBezTo>
                    <a:cubicBezTo>
                      <a:pt x="92" y="816"/>
                      <a:pt x="81" y="850"/>
                      <a:pt x="36" y="853"/>
                    </a:cubicBezTo>
                    <a:cubicBezTo>
                      <a:pt x="56" y="872"/>
                      <a:pt x="81" y="872"/>
                      <a:pt x="84" y="872"/>
                    </a:cubicBezTo>
                    <a:cubicBezTo>
                      <a:pt x="134" y="872"/>
                      <a:pt x="151" y="783"/>
                      <a:pt x="171" y="688"/>
                    </a:cubicBezTo>
                    <a:cubicBezTo>
                      <a:pt x="195" y="558"/>
                      <a:pt x="219" y="429"/>
                      <a:pt x="244" y="299"/>
                    </a:cubicBezTo>
                    <a:cubicBezTo>
                      <a:pt x="222" y="299"/>
                      <a:pt x="201" y="299"/>
                      <a:pt x="179" y="299"/>
                    </a:cubicBezTo>
                    <a:cubicBezTo>
                      <a:pt x="160" y="299"/>
                      <a:pt x="151" y="299"/>
                      <a:pt x="151" y="288"/>
                    </a:cubicBezTo>
                    <a:cubicBezTo>
                      <a:pt x="151" y="268"/>
                      <a:pt x="162" y="268"/>
                      <a:pt x="182" y="268"/>
                    </a:cubicBezTo>
                    <a:cubicBezTo>
                      <a:pt x="204" y="268"/>
                      <a:pt x="227" y="268"/>
                      <a:pt x="249" y="268"/>
                    </a:cubicBezTo>
                    <a:cubicBezTo>
                      <a:pt x="272" y="145"/>
                      <a:pt x="274" y="134"/>
                      <a:pt x="280" y="115"/>
                    </a:cubicBezTo>
                    <a:cubicBezTo>
                      <a:pt x="311" y="17"/>
                      <a:pt x="372" y="0"/>
                      <a:pt x="406" y="0"/>
                    </a:cubicBezTo>
                    <a:cubicBezTo>
                      <a:pt x="445" y="0"/>
                      <a:pt x="493" y="22"/>
                      <a:pt x="493" y="67"/>
                    </a:cubicBezTo>
                    <a:cubicBezTo>
                      <a:pt x="493" y="103"/>
                      <a:pt x="462" y="126"/>
                      <a:pt x="437" y="126"/>
                    </a:cubicBezTo>
                    <a:cubicBezTo>
                      <a:pt x="420" y="126"/>
                      <a:pt x="400" y="115"/>
                      <a:pt x="400" y="92"/>
                    </a:cubicBezTo>
                    <a:cubicBezTo>
                      <a:pt x="400" y="75"/>
                      <a:pt x="412" y="42"/>
                      <a:pt x="454" y="39"/>
                    </a:cubicBezTo>
                    <a:cubicBezTo>
                      <a:pt x="437" y="20"/>
                      <a:pt x="409" y="20"/>
                      <a:pt x="406" y="20"/>
                    </a:cubicBezTo>
                    <a:cubicBezTo>
                      <a:pt x="386" y="20"/>
                      <a:pt x="370" y="36"/>
                      <a:pt x="361" y="53"/>
                    </a:cubicBezTo>
                    <a:cubicBezTo>
                      <a:pt x="353" y="67"/>
                      <a:pt x="342" y="137"/>
                      <a:pt x="336" y="157"/>
                    </a:cubicBezTo>
                    <a:cubicBezTo>
                      <a:pt x="329" y="194"/>
                      <a:pt x="323" y="231"/>
                      <a:pt x="316" y="268"/>
                    </a:cubicBezTo>
                    <a:cubicBezTo>
                      <a:pt x="343" y="268"/>
                      <a:pt x="370" y="268"/>
                      <a:pt x="398" y="268"/>
                    </a:cubicBezTo>
                    <a:cubicBezTo>
                      <a:pt x="414" y="268"/>
                      <a:pt x="423" y="268"/>
                      <a:pt x="423" y="280"/>
                    </a:cubicBezTo>
                    <a:cubicBezTo>
                      <a:pt x="423" y="299"/>
                      <a:pt x="414" y="299"/>
                      <a:pt x="395" y="299"/>
                    </a:cubicBezTo>
                    <a:cubicBezTo>
                      <a:pt x="367" y="299"/>
                      <a:pt x="339" y="299"/>
                      <a:pt x="311" y="2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36" name="Freeform 435"/>
              <p:cNvSpPr/>
              <p:nvPr/>
            </p:nvSpPr>
            <p:spPr>
              <a:xfrm>
                <a:off x="9682560" y="3767040"/>
                <a:ext cx="81720" cy="353160"/>
              </a:xfrm>
              <a:custGeom>
                <a:avLst/>
                <a:gdLst/>
                <a:ahLst/>
                <a:cxnLst/>
                <a:rect l="0" t="0" r="r" b="b"/>
                <a:pathLst>
                  <a:path w="227" h="981">
                    <a:moveTo>
                      <a:pt x="227" y="489"/>
                    </a:moveTo>
                    <a:cubicBezTo>
                      <a:pt x="227" y="573"/>
                      <a:pt x="216" y="682"/>
                      <a:pt x="165" y="791"/>
                    </a:cubicBezTo>
                    <a:cubicBezTo>
                      <a:pt x="106" y="914"/>
                      <a:pt x="20" y="981"/>
                      <a:pt x="8" y="981"/>
                    </a:cubicBezTo>
                    <a:cubicBezTo>
                      <a:pt x="3" y="981"/>
                      <a:pt x="0" y="979"/>
                      <a:pt x="0" y="973"/>
                    </a:cubicBezTo>
                    <a:cubicBezTo>
                      <a:pt x="0" y="967"/>
                      <a:pt x="0" y="967"/>
                      <a:pt x="11" y="956"/>
                    </a:cubicBezTo>
                    <a:cubicBezTo>
                      <a:pt x="134" y="830"/>
                      <a:pt x="171" y="660"/>
                      <a:pt x="171" y="489"/>
                    </a:cubicBezTo>
                    <a:cubicBezTo>
                      <a:pt x="171" y="285"/>
                      <a:pt x="115" y="129"/>
                      <a:pt x="17" y="31"/>
                    </a:cubicBezTo>
                    <a:cubicBezTo>
                      <a:pt x="0" y="14"/>
                      <a:pt x="0" y="11"/>
                      <a:pt x="0" y="8"/>
                    </a:cubicBezTo>
                    <a:cubicBezTo>
                      <a:pt x="0" y="3"/>
                      <a:pt x="3" y="0"/>
                      <a:pt x="8" y="0"/>
                    </a:cubicBezTo>
                    <a:cubicBezTo>
                      <a:pt x="20" y="0"/>
                      <a:pt x="104" y="64"/>
                      <a:pt x="162" y="185"/>
                    </a:cubicBezTo>
                    <a:cubicBezTo>
                      <a:pt x="216" y="296"/>
                      <a:pt x="227" y="414"/>
                      <a:pt x="227" y="4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37" name="Freeform 436"/>
              <p:cNvSpPr/>
              <p:nvPr/>
            </p:nvSpPr>
            <p:spPr>
              <a:xfrm>
                <a:off x="9917280" y="3901680"/>
                <a:ext cx="235800" cy="83520"/>
              </a:xfrm>
              <a:custGeom>
                <a:avLst/>
                <a:gdLst/>
                <a:ahLst/>
                <a:cxnLst/>
                <a:rect l="0" t="0" r="r" b="b"/>
                <a:pathLst>
                  <a:path w="655" h="232">
                    <a:moveTo>
                      <a:pt x="622" y="39"/>
                    </a:moveTo>
                    <a:cubicBezTo>
                      <a:pt x="426" y="39"/>
                      <a:pt x="230" y="39"/>
                      <a:pt x="34" y="39"/>
                    </a:cubicBezTo>
                    <a:cubicBezTo>
                      <a:pt x="20" y="39"/>
                      <a:pt x="0" y="39"/>
                      <a:pt x="0" y="20"/>
                    </a:cubicBezTo>
                    <a:cubicBezTo>
                      <a:pt x="0" y="0"/>
                      <a:pt x="20" y="0"/>
                      <a:pt x="34" y="0"/>
                    </a:cubicBezTo>
                    <a:cubicBezTo>
                      <a:pt x="230" y="0"/>
                      <a:pt x="426" y="0"/>
                      <a:pt x="622" y="0"/>
                    </a:cubicBezTo>
                    <a:cubicBezTo>
                      <a:pt x="636" y="0"/>
                      <a:pt x="655" y="0"/>
                      <a:pt x="655" y="20"/>
                    </a:cubicBezTo>
                    <a:cubicBezTo>
                      <a:pt x="655" y="39"/>
                      <a:pt x="636" y="39"/>
                      <a:pt x="622" y="39"/>
                    </a:cubicBezTo>
                    <a:moveTo>
                      <a:pt x="622" y="232"/>
                    </a:moveTo>
                    <a:cubicBezTo>
                      <a:pt x="426" y="232"/>
                      <a:pt x="230" y="232"/>
                      <a:pt x="34" y="232"/>
                    </a:cubicBezTo>
                    <a:cubicBezTo>
                      <a:pt x="20" y="232"/>
                      <a:pt x="0" y="232"/>
                      <a:pt x="0" y="213"/>
                    </a:cubicBezTo>
                    <a:cubicBezTo>
                      <a:pt x="0" y="193"/>
                      <a:pt x="20" y="193"/>
                      <a:pt x="34" y="193"/>
                    </a:cubicBezTo>
                    <a:cubicBezTo>
                      <a:pt x="230" y="193"/>
                      <a:pt x="426" y="193"/>
                      <a:pt x="622" y="193"/>
                    </a:cubicBezTo>
                    <a:cubicBezTo>
                      <a:pt x="636" y="193"/>
                      <a:pt x="655" y="193"/>
                      <a:pt x="655" y="213"/>
                    </a:cubicBezTo>
                    <a:cubicBezTo>
                      <a:pt x="655" y="232"/>
                      <a:pt x="636" y="232"/>
                      <a:pt x="622" y="2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38520" rIns="90000" bIns="3852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38" name="Freeform 437"/>
              <p:cNvSpPr/>
              <p:nvPr/>
            </p:nvSpPr>
            <p:spPr>
              <a:xfrm>
                <a:off x="10290240" y="3790080"/>
                <a:ext cx="215640" cy="241560"/>
              </a:xfrm>
              <a:custGeom>
                <a:avLst/>
                <a:gdLst/>
                <a:ahLst/>
                <a:cxnLst/>
                <a:rect l="0" t="0" r="r" b="b"/>
                <a:pathLst>
                  <a:path w="599" h="671">
                    <a:moveTo>
                      <a:pt x="311" y="352"/>
                    </a:moveTo>
                    <a:cubicBezTo>
                      <a:pt x="229" y="446"/>
                      <a:pt x="147" y="539"/>
                      <a:pt x="64" y="632"/>
                    </a:cubicBezTo>
                    <a:cubicBezTo>
                      <a:pt x="155" y="632"/>
                      <a:pt x="245" y="632"/>
                      <a:pt x="336" y="632"/>
                    </a:cubicBezTo>
                    <a:cubicBezTo>
                      <a:pt x="490" y="632"/>
                      <a:pt x="557" y="604"/>
                      <a:pt x="574" y="439"/>
                    </a:cubicBezTo>
                    <a:cubicBezTo>
                      <a:pt x="582" y="439"/>
                      <a:pt x="591" y="439"/>
                      <a:pt x="599" y="439"/>
                    </a:cubicBezTo>
                    <a:cubicBezTo>
                      <a:pt x="590" y="516"/>
                      <a:pt x="580" y="594"/>
                      <a:pt x="571" y="671"/>
                    </a:cubicBezTo>
                    <a:cubicBezTo>
                      <a:pt x="389" y="671"/>
                      <a:pt x="207" y="671"/>
                      <a:pt x="25" y="671"/>
                    </a:cubicBezTo>
                    <a:cubicBezTo>
                      <a:pt x="11" y="671"/>
                      <a:pt x="0" y="671"/>
                      <a:pt x="0" y="660"/>
                    </a:cubicBezTo>
                    <a:cubicBezTo>
                      <a:pt x="0" y="657"/>
                      <a:pt x="0" y="657"/>
                      <a:pt x="11" y="646"/>
                    </a:cubicBezTo>
                    <a:cubicBezTo>
                      <a:pt x="89" y="557"/>
                      <a:pt x="166" y="469"/>
                      <a:pt x="244" y="380"/>
                    </a:cubicBezTo>
                    <a:cubicBezTo>
                      <a:pt x="162" y="261"/>
                      <a:pt x="81" y="142"/>
                      <a:pt x="0" y="22"/>
                    </a:cubicBezTo>
                    <a:cubicBezTo>
                      <a:pt x="0" y="0"/>
                      <a:pt x="3" y="0"/>
                      <a:pt x="25" y="0"/>
                    </a:cubicBezTo>
                    <a:cubicBezTo>
                      <a:pt x="207" y="0"/>
                      <a:pt x="389" y="0"/>
                      <a:pt x="571" y="0"/>
                    </a:cubicBezTo>
                    <a:cubicBezTo>
                      <a:pt x="580" y="74"/>
                      <a:pt x="590" y="147"/>
                      <a:pt x="599" y="221"/>
                    </a:cubicBezTo>
                    <a:cubicBezTo>
                      <a:pt x="591" y="221"/>
                      <a:pt x="582" y="221"/>
                      <a:pt x="574" y="221"/>
                    </a:cubicBezTo>
                    <a:cubicBezTo>
                      <a:pt x="554" y="67"/>
                      <a:pt x="504" y="31"/>
                      <a:pt x="339" y="31"/>
                    </a:cubicBezTo>
                    <a:cubicBezTo>
                      <a:pt x="263" y="31"/>
                      <a:pt x="188" y="31"/>
                      <a:pt x="112" y="31"/>
                    </a:cubicBezTo>
                    <a:cubicBezTo>
                      <a:pt x="179" y="128"/>
                      <a:pt x="246" y="225"/>
                      <a:pt x="314" y="322"/>
                    </a:cubicBezTo>
                    <a:cubicBezTo>
                      <a:pt x="316" y="327"/>
                      <a:pt x="319" y="330"/>
                      <a:pt x="319" y="336"/>
                    </a:cubicBezTo>
                    <a:cubicBezTo>
                      <a:pt x="319" y="338"/>
                      <a:pt x="319" y="341"/>
                      <a:pt x="311" y="3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39" name="Freeform 438"/>
              <p:cNvSpPr/>
              <p:nvPr/>
            </p:nvSpPr>
            <p:spPr>
              <a:xfrm>
                <a:off x="10543320" y="3915720"/>
                <a:ext cx="192600" cy="174240"/>
              </a:xfrm>
              <a:custGeom>
                <a:avLst/>
                <a:gdLst/>
                <a:ahLst/>
                <a:cxnLst/>
                <a:rect l="0" t="0" r="r" b="b"/>
                <a:pathLst>
                  <a:path w="535" h="484">
                    <a:moveTo>
                      <a:pt x="235" y="48"/>
                    </a:moveTo>
                    <a:cubicBezTo>
                      <a:pt x="220" y="106"/>
                      <a:pt x="205" y="165"/>
                      <a:pt x="190" y="224"/>
                    </a:cubicBezTo>
                    <a:cubicBezTo>
                      <a:pt x="220" y="224"/>
                      <a:pt x="250" y="224"/>
                      <a:pt x="280" y="224"/>
                    </a:cubicBezTo>
                    <a:cubicBezTo>
                      <a:pt x="328" y="224"/>
                      <a:pt x="370" y="213"/>
                      <a:pt x="398" y="193"/>
                    </a:cubicBezTo>
                    <a:cubicBezTo>
                      <a:pt x="428" y="168"/>
                      <a:pt x="442" y="123"/>
                      <a:pt x="442" y="95"/>
                    </a:cubicBezTo>
                    <a:cubicBezTo>
                      <a:pt x="442" y="25"/>
                      <a:pt x="364" y="25"/>
                      <a:pt x="300" y="25"/>
                    </a:cubicBezTo>
                    <a:cubicBezTo>
                      <a:pt x="285" y="25"/>
                      <a:pt x="270" y="25"/>
                      <a:pt x="255" y="25"/>
                    </a:cubicBezTo>
                    <a:cubicBezTo>
                      <a:pt x="241" y="28"/>
                      <a:pt x="238" y="28"/>
                      <a:pt x="235" y="48"/>
                    </a:cubicBezTo>
                    <a:moveTo>
                      <a:pt x="358" y="235"/>
                    </a:moveTo>
                    <a:cubicBezTo>
                      <a:pt x="375" y="240"/>
                      <a:pt x="392" y="252"/>
                      <a:pt x="406" y="266"/>
                    </a:cubicBezTo>
                    <a:cubicBezTo>
                      <a:pt x="426" y="285"/>
                      <a:pt x="426" y="308"/>
                      <a:pt x="426" y="316"/>
                    </a:cubicBezTo>
                    <a:cubicBezTo>
                      <a:pt x="426" y="322"/>
                      <a:pt x="426" y="329"/>
                      <a:pt x="423" y="347"/>
                    </a:cubicBezTo>
                    <a:cubicBezTo>
                      <a:pt x="420" y="365"/>
                      <a:pt x="414" y="403"/>
                      <a:pt x="414" y="419"/>
                    </a:cubicBezTo>
                    <a:cubicBezTo>
                      <a:pt x="414" y="456"/>
                      <a:pt x="428" y="464"/>
                      <a:pt x="445" y="464"/>
                    </a:cubicBezTo>
                    <a:cubicBezTo>
                      <a:pt x="476" y="464"/>
                      <a:pt x="501" y="436"/>
                      <a:pt x="510" y="405"/>
                    </a:cubicBezTo>
                    <a:cubicBezTo>
                      <a:pt x="512" y="400"/>
                      <a:pt x="512" y="394"/>
                      <a:pt x="524" y="394"/>
                    </a:cubicBezTo>
                    <a:cubicBezTo>
                      <a:pt x="532" y="394"/>
                      <a:pt x="531" y="400"/>
                      <a:pt x="535" y="403"/>
                    </a:cubicBezTo>
                    <a:cubicBezTo>
                      <a:pt x="535" y="417"/>
                      <a:pt x="507" y="484"/>
                      <a:pt x="442" y="484"/>
                    </a:cubicBezTo>
                    <a:cubicBezTo>
                      <a:pt x="392" y="484"/>
                      <a:pt x="342" y="461"/>
                      <a:pt x="342" y="408"/>
                    </a:cubicBezTo>
                    <a:cubicBezTo>
                      <a:pt x="342" y="397"/>
                      <a:pt x="344" y="386"/>
                      <a:pt x="353" y="355"/>
                    </a:cubicBezTo>
                    <a:cubicBezTo>
                      <a:pt x="356" y="338"/>
                      <a:pt x="364" y="316"/>
                      <a:pt x="364" y="305"/>
                    </a:cubicBezTo>
                    <a:cubicBezTo>
                      <a:pt x="364" y="274"/>
                      <a:pt x="339" y="243"/>
                      <a:pt x="277" y="243"/>
                    </a:cubicBezTo>
                    <a:cubicBezTo>
                      <a:pt x="246" y="243"/>
                      <a:pt x="216" y="243"/>
                      <a:pt x="185" y="243"/>
                    </a:cubicBezTo>
                    <a:cubicBezTo>
                      <a:pt x="170" y="301"/>
                      <a:pt x="155" y="359"/>
                      <a:pt x="140" y="417"/>
                    </a:cubicBezTo>
                    <a:cubicBezTo>
                      <a:pt x="137" y="428"/>
                      <a:pt x="138" y="428"/>
                      <a:pt x="137" y="433"/>
                    </a:cubicBezTo>
                    <a:cubicBezTo>
                      <a:pt x="137" y="439"/>
                      <a:pt x="137" y="442"/>
                      <a:pt x="154" y="445"/>
                    </a:cubicBezTo>
                    <a:cubicBezTo>
                      <a:pt x="165" y="445"/>
                      <a:pt x="168" y="445"/>
                      <a:pt x="179" y="445"/>
                    </a:cubicBezTo>
                    <a:cubicBezTo>
                      <a:pt x="196" y="445"/>
                      <a:pt x="202" y="445"/>
                      <a:pt x="202" y="456"/>
                    </a:cubicBezTo>
                    <a:cubicBezTo>
                      <a:pt x="202" y="470"/>
                      <a:pt x="190" y="470"/>
                      <a:pt x="188" y="470"/>
                    </a:cubicBezTo>
                    <a:cubicBezTo>
                      <a:pt x="174" y="470"/>
                      <a:pt x="157" y="467"/>
                      <a:pt x="143" y="467"/>
                    </a:cubicBezTo>
                    <a:cubicBezTo>
                      <a:pt x="129" y="467"/>
                      <a:pt x="112" y="467"/>
                      <a:pt x="98" y="467"/>
                    </a:cubicBezTo>
                    <a:cubicBezTo>
                      <a:pt x="84" y="467"/>
                      <a:pt x="64" y="467"/>
                      <a:pt x="53" y="467"/>
                    </a:cubicBezTo>
                    <a:cubicBezTo>
                      <a:pt x="39" y="467"/>
                      <a:pt x="22" y="470"/>
                      <a:pt x="8" y="470"/>
                    </a:cubicBezTo>
                    <a:cubicBezTo>
                      <a:pt x="3" y="470"/>
                      <a:pt x="0" y="467"/>
                      <a:pt x="0" y="459"/>
                    </a:cubicBezTo>
                    <a:cubicBezTo>
                      <a:pt x="0" y="445"/>
                      <a:pt x="8" y="445"/>
                      <a:pt x="20" y="445"/>
                    </a:cubicBezTo>
                    <a:cubicBezTo>
                      <a:pt x="73" y="445"/>
                      <a:pt x="76" y="439"/>
                      <a:pt x="81" y="417"/>
                    </a:cubicBezTo>
                    <a:cubicBezTo>
                      <a:pt x="111" y="295"/>
                      <a:pt x="141" y="172"/>
                      <a:pt x="171" y="50"/>
                    </a:cubicBezTo>
                    <a:cubicBezTo>
                      <a:pt x="174" y="42"/>
                      <a:pt x="173" y="41"/>
                      <a:pt x="174" y="36"/>
                    </a:cubicBezTo>
                    <a:cubicBezTo>
                      <a:pt x="174" y="28"/>
                      <a:pt x="174" y="28"/>
                      <a:pt x="160" y="25"/>
                    </a:cubicBezTo>
                    <a:cubicBezTo>
                      <a:pt x="146" y="25"/>
                      <a:pt x="141" y="25"/>
                      <a:pt x="132" y="25"/>
                    </a:cubicBezTo>
                    <a:cubicBezTo>
                      <a:pt x="118" y="25"/>
                      <a:pt x="109" y="25"/>
                      <a:pt x="109" y="14"/>
                    </a:cubicBezTo>
                    <a:cubicBezTo>
                      <a:pt x="109" y="0"/>
                      <a:pt x="120" y="0"/>
                      <a:pt x="132" y="0"/>
                    </a:cubicBezTo>
                    <a:cubicBezTo>
                      <a:pt x="203" y="0"/>
                      <a:pt x="273" y="0"/>
                      <a:pt x="344" y="0"/>
                    </a:cubicBezTo>
                    <a:cubicBezTo>
                      <a:pt x="442" y="0"/>
                      <a:pt x="512" y="48"/>
                      <a:pt x="512" y="106"/>
                    </a:cubicBezTo>
                    <a:cubicBezTo>
                      <a:pt x="512" y="168"/>
                      <a:pt x="440" y="215"/>
                      <a:pt x="358" y="2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40" name="Freeform 439"/>
              <p:cNvSpPr/>
              <p:nvPr/>
            </p:nvSpPr>
            <p:spPr>
              <a:xfrm>
                <a:off x="10756080" y="3915720"/>
                <a:ext cx="162360" cy="169200"/>
              </a:xfrm>
              <a:custGeom>
                <a:avLst/>
                <a:gdLst/>
                <a:ahLst/>
                <a:cxnLst/>
                <a:rect l="0" t="0" r="r" b="b"/>
                <a:pathLst>
                  <a:path w="451" h="470">
                    <a:moveTo>
                      <a:pt x="238" y="56"/>
                    </a:moveTo>
                    <a:cubicBezTo>
                      <a:pt x="207" y="178"/>
                      <a:pt x="176" y="300"/>
                      <a:pt x="146" y="422"/>
                    </a:cubicBezTo>
                    <a:cubicBezTo>
                      <a:pt x="143" y="433"/>
                      <a:pt x="143" y="436"/>
                      <a:pt x="143" y="439"/>
                    </a:cubicBezTo>
                    <a:cubicBezTo>
                      <a:pt x="143" y="445"/>
                      <a:pt x="143" y="445"/>
                      <a:pt x="162" y="445"/>
                    </a:cubicBezTo>
                    <a:cubicBezTo>
                      <a:pt x="189" y="445"/>
                      <a:pt x="215" y="445"/>
                      <a:pt x="241" y="445"/>
                    </a:cubicBezTo>
                    <a:cubicBezTo>
                      <a:pt x="367" y="445"/>
                      <a:pt x="398" y="369"/>
                      <a:pt x="423" y="302"/>
                    </a:cubicBezTo>
                    <a:cubicBezTo>
                      <a:pt x="428" y="294"/>
                      <a:pt x="428" y="288"/>
                      <a:pt x="437" y="288"/>
                    </a:cubicBezTo>
                    <a:cubicBezTo>
                      <a:pt x="448" y="288"/>
                      <a:pt x="451" y="296"/>
                      <a:pt x="451" y="299"/>
                    </a:cubicBezTo>
                    <a:cubicBezTo>
                      <a:pt x="451" y="305"/>
                      <a:pt x="398" y="436"/>
                      <a:pt x="392" y="456"/>
                    </a:cubicBezTo>
                    <a:cubicBezTo>
                      <a:pt x="386" y="470"/>
                      <a:pt x="384" y="470"/>
                      <a:pt x="367" y="470"/>
                    </a:cubicBezTo>
                    <a:cubicBezTo>
                      <a:pt x="252" y="470"/>
                      <a:pt x="137" y="470"/>
                      <a:pt x="22" y="470"/>
                    </a:cubicBezTo>
                    <a:cubicBezTo>
                      <a:pt x="8" y="470"/>
                      <a:pt x="0" y="470"/>
                      <a:pt x="0" y="459"/>
                    </a:cubicBezTo>
                    <a:cubicBezTo>
                      <a:pt x="0" y="445"/>
                      <a:pt x="8" y="445"/>
                      <a:pt x="22" y="445"/>
                    </a:cubicBezTo>
                    <a:cubicBezTo>
                      <a:pt x="73" y="445"/>
                      <a:pt x="76" y="439"/>
                      <a:pt x="81" y="417"/>
                    </a:cubicBezTo>
                    <a:cubicBezTo>
                      <a:pt x="112" y="295"/>
                      <a:pt x="143" y="172"/>
                      <a:pt x="174" y="50"/>
                    </a:cubicBezTo>
                    <a:cubicBezTo>
                      <a:pt x="176" y="42"/>
                      <a:pt x="175" y="41"/>
                      <a:pt x="176" y="36"/>
                    </a:cubicBezTo>
                    <a:cubicBezTo>
                      <a:pt x="176" y="28"/>
                      <a:pt x="174" y="28"/>
                      <a:pt x="160" y="25"/>
                    </a:cubicBezTo>
                    <a:cubicBezTo>
                      <a:pt x="148" y="25"/>
                      <a:pt x="143" y="25"/>
                      <a:pt x="134" y="25"/>
                    </a:cubicBezTo>
                    <a:cubicBezTo>
                      <a:pt x="120" y="25"/>
                      <a:pt x="112" y="25"/>
                      <a:pt x="112" y="14"/>
                    </a:cubicBezTo>
                    <a:cubicBezTo>
                      <a:pt x="112" y="0"/>
                      <a:pt x="123" y="0"/>
                      <a:pt x="126" y="0"/>
                    </a:cubicBezTo>
                    <a:cubicBezTo>
                      <a:pt x="140" y="0"/>
                      <a:pt x="157" y="3"/>
                      <a:pt x="171" y="3"/>
                    </a:cubicBezTo>
                    <a:cubicBezTo>
                      <a:pt x="185" y="3"/>
                      <a:pt x="204" y="3"/>
                      <a:pt x="218" y="3"/>
                    </a:cubicBezTo>
                    <a:cubicBezTo>
                      <a:pt x="235" y="3"/>
                      <a:pt x="258" y="3"/>
                      <a:pt x="274" y="3"/>
                    </a:cubicBezTo>
                    <a:cubicBezTo>
                      <a:pt x="291" y="3"/>
                      <a:pt x="308" y="0"/>
                      <a:pt x="325" y="0"/>
                    </a:cubicBezTo>
                    <a:cubicBezTo>
                      <a:pt x="336" y="0"/>
                      <a:pt x="332" y="6"/>
                      <a:pt x="336" y="8"/>
                    </a:cubicBezTo>
                    <a:cubicBezTo>
                      <a:pt x="336" y="25"/>
                      <a:pt x="330" y="25"/>
                      <a:pt x="308" y="25"/>
                    </a:cubicBezTo>
                    <a:cubicBezTo>
                      <a:pt x="244" y="25"/>
                      <a:pt x="244" y="31"/>
                      <a:pt x="238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41" name="Freeform 440"/>
              <p:cNvSpPr/>
              <p:nvPr/>
            </p:nvSpPr>
            <p:spPr>
              <a:xfrm>
                <a:off x="10986840" y="3767040"/>
                <a:ext cx="82800" cy="353160"/>
              </a:xfrm>
              <a:custGeom>
                <a:avLst/>
                <a:gdLst/>
                <a:ahLst/>
                <a:cxnLst/>
                <a:rect l="0" t="0" r="r" b="b"/>
                <a:pathLst>
                  <a:path w="230" h="981">
                    <a:moveTo>
                      <a:pt x="230" y="973"/>
                    </a:moveTo>
                    <a:cubicBezTo>
                      <a:pt x="230" y="979"/>
                      <a:pt x="224" y="981"/>
                      <a:pt x="218" y="981"/>
                    </a:cubicBezTo>
                    <a:cubicBezTo>
                      <a:pt x="210" y="981"/>
                      <a:pt x="123" y="917"/>
                      <a:pt x="64" y="797"/>
                    </a:cubicBezTo>
                    <a:cubicBezTo>
                      <a:pt x="11" y="685"/>
                      <a:pt x="0" y="568"/>
                      <a:pt x="0" y="489"/>
                    </a:cubicBezTo>
                    <a:cubicBezTo>
                      <a:pt x="0" y="408"/>
                      <a:pt x="11" y="299"/>
                      <a:pt x="62" y="190"/>
                    </a:cubicBezTo>
                    <a:cubicBezTo>
                      <a:pt x="120" y="67"/>
                      <a:pt x="210" y="0"/>
                      <a:pt x="218" y="0"/>
                    </a:cubicBezTo>
                    <a:cubicBezTo>
                      <a:pt x="224" y="0"/>
                      <a:pt x="230" y="3"/>
                      <a:pt x="230" y="8"/>
                    </a:cubicBezTo>
                    <a:cubicBezTo>
                      <a:pt x="230" y="11"/>
                      <a:pt x="230" y="14"/>
                      <a:pt x="216" y="25"/>
                    </a:cubicBezTo>
                    <a:cubicBezTo>
                      <a:pt x="95" y="148"/>
                      <a:pt x="59" y="319"/>
                      <a:pt x="59" y="489"/>
                    </a:cubicBezTo>
                    <a:cubicBezTo>
                      <a:pt x="59" y="640"/>
                      <a:pt x="90" y="828"/>
                      <a:pt x="213" y="951"/>
                    </a:cubicBezTo>
                    <a:cubicBezTo>
                      <a:pt x="230" y="967"/>
                      <a:pt x="230" y="967"/>
                      <a:pt x="230" y="9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42" name="Freeform 441"/>
              <p:cNvSpPr/>
              <p:nvPr/>
            </p:nvSpPr>
            <p:spPr>
              <a:xfrm>
                <a:off x="11120760" y="3796200"/>
                <a:ext cx="117000" cy="235440"/>
              </a:xfrm>
              <a:custGeom>
                <a:avLst/>
                <a:gdLst/>
                <a:ahLst/>
                <a:cxnLst/>
                <a:rect l="0" t="0" r="r" b="b"/>
                <a:pathLst>
                  <a:path w="325" h="654">
                    <a:moveTo>
                      <a:pt x="202" y="28"/>
                    </a:moveTo>
                    <a:cubicBezTo>
                      <a:pt x="202" y="212"/>
                      <a:pt x="202" y="395"/>
                      <a:pt x="202" y="579"/>
                    </a:cubicBezTo>
                    <a:cubicBezTo>
                      <a:pt x="202" y="615"/>
                      <a:pt x="204" y="624"/>
                      <a:pt x="291" y="624"/>
                    </a:cubicBezTo>
                    <a:cubicBezTo>
                      <a:pt x="302" y="624"/>
                      <a:pt x="314" y="624"/>
                      <a:pt x="325" y="624"/>
                    </a:cubicBezTo>
                    <a:cubicBezTo>
                      <a:pt x="325" y="634"/>
                      <a:pt x="325" y="644"/>
                      <a:pt x="325" y="654"/>
                    </a:cubicBezTo>
                    <a:cubicBezTo>
                      <a:pt x="288" y="652"/>
                      <a:pt x="204" y="652"/>
                      <a:pt x="165" y="652"/>
                    </a:cubicBezTo>
                    <a:cubicBezTo>
                      <a:pt x="126" y="652"/>
                      <a:pt x="39" y="652"/>
                      <a:pt x="6" y="654"/>
                    </a:cubicBezTo>
                    <a:cubicBezTo>
                      <a:pt x="6" y="644"/>
                      <a:pt x="6" y="634"/>
                      <a:pt x="6" y="624"/>
                    </a:cubicBezTo>
                    <a:cubicBezTo>
                      <a:pt x="16" y="624"/>
                      <a:pt x="26" y="624"/>
                      <a:pt x="36" y="624"/>
                    </a:cubicBezTo>
                    <a:cubicBezTo>
                      <a:pt x="126" y="624"/>
                      <a:pt x="129" y="612"/>
                      <a:pt x="129" y="579"/>
                    </a:cubicBezTo>
                    <a:cubicBezTo>
                      <a:pt x="129" y="409"/>
                      <a:pt x="129" y="240"/>
                      <a:pt x="129" y="70"/>
                    </a:cubicBezTo>
                    <a:cubicBezTo>
                      <a:pt x="78" y="95"/>
                      <a:pt x="20" y="95"/>
                      <a:pt x="0" y="95"/>
                    </a:cubicBezTo>
                    <a:cubicBezTo>
                      <a:pt x="0" y="85"/>
                      <a:pt x="0" y="75"/>
                      <a:pt x="0" y="64"/>
                    </a:cubicBezTo>
                    <a:cubicBezTo>
                      <a:pt x="31" y="64"/>
                      <a:pt x="118" y="64"/>
                      <a:pt x="179" y="0"/>
                    </a:cubicBezTo>
                    <a:cubicBezTo>
                      <a:pt x="202" y="0"/>
                      <a:pt x="202" y="3"/>
                      <a:pt x="202" y="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43" name="Freeform 442"/>
              <p:cNvSpPr/>
              <p:nvPr/>
            </p:nvSpPr>
            <p:spPr>
              <a:xfrm>
                <a:off x="11373840" y="3935880"/>
                <a:ext cx="215640" cy="14040"/>
              </a:xfrm>
              <a:custGeom>
                <a:avLst/>
                <a:gdLst/>
                <a:ahLst/>
                <a:cxnLst/>
                <a:rect l="0" t="0" r="r" b="b"/>
                <a:pathLst>
                  <a:path w="599" h="39">
                    <a:moveTo>
                      <a:pt x="566" y="39"/>
                    </a:moveTo>
                    <a:cubicBezTo>
                      <a:pt x="388" y="39"/>
                      <a:pt x="211" y="39"/>
                      <a:pt x="34" y="39"/>
                    </a:cubicBezTo>
                    <a:cubicBezTo>
                      <a:pt x="17" y="39"/>
                      <a:pt x="0" y="39"/>
                      <a:pt x="0" y="20"/>
                    </a:cubicBezTo>
                    <a:cubicBezTo>
                      <a:pt x="0" y="0"/>
                      <a:pt x="17" y="0"/>
                      <a:pt x="34" y="0"/>
                    </a:cubicBezTo>
                    <a:cubicBezTo>
                      <a:pt x="211" y="0"/>
                      <a:pt x="388" y="0"/>
                      <a:pt x="566" y="0"/>
                    </a:cubicBezTo>
                    <a:cubicBezTo>
                      <a:pt x="582" y="0"/>
                      <a:pt x="599" y="0"/>
                      <a:pt x="599" y="20"/>
                    </a:cubicBezTo>
                    <a:cubicBezTo>
                      <a:pt x="599" y="39"/>
                      <a:pt x="582" y="39"/>
                      <a:pt x="566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-30960" rIns="90000" bIns="-3096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44" name="Freeform 443"/>
              <p:cNvSpPr/>
              <p:nvPr/>
            </p:nvSpPr>
            <p:spPr>
              <a:xfrm>
                <a:off x="11709360" y="3873600"/>
                <a:ext cx="135000" cy="162000"/>
              </a:xfrm>
              <a:custGeom>
                <a:avLst/>
                <a:gdLst/>
                <a:ahLst/>
                <a:cxnLst/>
                <a:rect l="0" t="0" r="r" b="b"/>
                <a:pathLst>
                  <a:path w="375" h="450">
                    <a:moveTo>
                      <a:pt x="81" y="226"/>
                    </a:moveTo>
                    <a:cubicBezTo>
                      <a:pt x="81" y="383"/>
                      <a:pt x="168" y="425"/>
                      <a:pt x="221" y="425"/>
                    </a:cubicBezTo>
                    <a:cubicBezTo>
                      <a:pt x="258" y="425"/>
                      <a:pt x="322" y="414"/>
                      <a:pt x="350" y="322"/>
                    </a:cubicBezTo>
                    <a:cubicBezTo>
                      <a:pt x="350" y="316"/>
                      <a:pt x="353" y="313"/>
                      <a:pt x="361" y="313"/>
                    </a:cubicBezTo>
                    <a:cubicBezTo>
                      <a:pt x="364" y="313"/>
                      <a:pt x="375" y="312"/>
                      <a:pt x="375" y="322"/>
                    </a:cubicBezTo>
                    <a:cubicBezTo>
                      <a:pt x="375" y="331"/>
                      <a:pt x="344" y="450"/>
                      <a:pt x="213" y="450"/>
                    </a:cubicBezTo>
                    <a:cubicBezTo>
                      <a:pt x="98" y="450"/>
                      <a:pt x="0" y="352"/>
                      <a:pt x="0" y="226"/>
                    </a:cubicBezTo>
                    <a:cubicBezTo>
                      <a:pt x="0" y="106"/>
                      <a:pt x="90" y="0"/>
                      <a:pt x="213" y="0"/>
                    </a:cubicBezTo>
                    <a:cubicBezTo>
                      <a:pt x="288" y="0"/>
                      <a:pt x="364" y="39"/>
                      <a:pt x="364" y="106"/>
                    </a:cubicBezTo>
                    <a:cubicBezTo>
                      <a:pt x="364" y="134"/>
                      <a:pt x="344" y="151"/>
                      <a:pt x="319" y="151"/>
                    </a:cubicBezTo>
                    <a:cubicBezTo>
                      <a:pt x="291" y="151"/>
                      <a:pt x="274" y="131"/>
                      <a:pt x="274" y="106"/>
                    </a:cubicBezTo>
                    <a:cubicBezTo>
                      <a:pt x="274" y="92"/>
                      <a:pt x="280" y="64"/>
                      <a:pt x="319" y="62"/>
                    </a:cubicBezTo>
                    <a:cubicBezTo>
                      <a:pt x="286" y="25"/>
                      <a:pt x="224" y="25"/>
                      <a:pt x="216" y="25"/>
                    </a:cubicBezTo>
                    <a:cubicBezTo>
                      <a:pt x="162" y="25"/>
                      <a:pt x="81" y="64"/>
                      <a:pt x="81" y="2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45" name="Freeform 444"/>
              <p:cNvSpPr/>
              <p:nvPr/>
            </p:nvSpPr>
            <p:spPr>
              <a:xfrm>
                <a:off x="11863800" y="3873600"/>
                <a:ext cx="157320" cy="162000"/>
              </a:xfrm>
              <a:custGeom>
                <a:avLst/>
                <a:gdLst/>
                <a:ahLst/>
                <a:cxnLst/>
                <a:rect l="0" t="0" r="r" b="b"/>
                <a:pathLst>
                  <a:path w="437" h="450">
                    <a:moveTo>
                      <a:pt x="437" y="229"/>
                    </a:moveTo>
                    <a:cubicBezTo>
                      <a:pt x="437" y="355"/>
                      <a:pt x="339" y="450"/>
                      <a:pt x="218" y="450"/>
                    </a:cubicBezTo>
                    <a:cubicBezTo>
                      <a:pt x="104" y="450"/>
                      <a:pt x="0" y="355"/>
                      <a:pt x="0" y="229"/>
                    </a:cubicBezTo>
                    <a:cubicBezTo>
                      <a:pt x="0" y="106"/>
                      <a:pt x="98" y="0"/>
                      <a:pt x="218" y="0"/>
                    </a:cubicBezTo>
                    <a:cubicBezTo>
                      <a:pt x="339" y="0"/>
                      <a:pt x="437" y="103"/>
                      <a:pt x="437" y="229"/>
                    </a:cubicBezTo>
                    <a:moveTo>
                      <a:pt x="218" y="425"/>
                    </a:moveTo>
                    <a:cubicBezTo>
                      <a:pt x="269" y="425"/>
                      <a:pt x="311" y="397"/>
                      <a:pt x="333" y="352"/>
                    </a:cubicBezTo>
                    <a:cubicBezTo>
                      <a:pt x="356" y="310"/>
                      <a:pt x="356" y="257"/>
                      <a:pt x="356" y="221"/>
                    </a:cubicBezTo>
                    <a:cubicBezTo>
                      <a:pt x="356" y="185"/>
                      <a:pt x="356" y="127"/>
                      <a:pt x="330" y="84"/>
                    </a:cubicBezTo>
                    <a:cubicBezTo>
                      <a:pt x="305" y="41"/>
                      <a:pt x="263" y="22"/>
                      <a:pt x="218" y="22"/>
                    </a:cubicBezTo>
                    <a:cubicBezTo>
                      <a:pt x="179" y="22"/>
                      <a:pt x="134" y="42"/>
                      <a:pt x="106" y="87"/>
                    </a:cubicBezTo>
                    <a:cubicBezTo>
                      <a:pt x="84" y="131"/>
                      <a:pt x="84" y="185"/>
                      <a:pt x="84" y="221"/>
                    </a:cubicBezTo>
                    <a:cubicBezTo>
                      <a:pt x="84" y="257"/>
                      <a:pt x="84" y="316"/>
                      <a:pt x="106" y="361"/>
                    </a:cubicBezTo>
                    <a:cubicBezTo>
                      <a:pt x="134" y="405"/>
                      <a:pt x="176" y="425"/>
                      <a:pt x="218" y="4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46" name="Freeform 445"/>
              <p:cNvSpPr/>
              <p:nvPr/>
            </p:nvSpPr>
            <p:spPr>
              <a:xfrm>
                <a:off x="12042000" y="3873600"/>
                <a:ext cx="115920" cy="162000"/>
              </a:xfrm>
              <a:custGeom>
                <a:avLst/>
                <a:gdLst/>
                <a:ahLst/>
                <a:cxnLst/>
                <a:rect l="0" t="0" r="r" b="b"/>
                <a:pathLst>
                  <a:path w="322" h="450">
                    <a:moveTo>
                      <a:pt x="174" y="249"/>
                    </a:moveTo>
                    <a:cubicBezTo>
                      <a:pt x="101" y="235"/>
                      <a:pt x="76" y="229"/>
                      <a:pt x="42" y="204"/>
                    </a:cubicBezTo>
                    <a:cubicBezTo>
                      <a:pt x="17" y="182"/>
                      <a:pt x="0" y="154"/>
                      <a:pt x="0" y="120"/>
                    </a:cubicBezTo>
                    <a:cubicBezTo>
                      <a:pt x="0" y="64"/>
                      <a:pt x="39" y="0"/>
                      <a:pt x="157" y="0"/>
                    </a:cubicBezTo>
                    <a:cubicBezTo>
                      <a:pt x="174" y="0"/>
                      <a:pt x="213" y="0"/>
                      <a:pt x="252" y="28"/>
                    </a:cubicBezTo>
                    <a:cubicBezTo>
                      <a:pt x="255" y="25"/>
                      <a:pt x="263" y="17"/>
                      <a:pt x="269" y="11"/>
                    </a:cubicBezTo>
                    <a:cubicBezTo>
                      <a:pt x="280" y="0"/>
                      <a:pt x="283" y="0"/>
                      <a:pt x="288" y="0"/>
                    </a:cubicBezTo>
                    <a:cubicBezTo>
                      <a:pt x="297" y="0"/>
                      <a:pt x="297" y="6"/>
                      <a:pt x="297" y="22"/>
                    </a:cubicBezTo>
                    <a:cubicBezTo>
                      <a:pt x="297" y="56"/>
                      <a:pt x="297" y="89"/>
                      <a:pt x="297" y="123"/>
                    </a:cubicBezTo>
                    <a:cubicBezTo>
                      <a:pt x="297" y="143"/>
                      <a:pt x="297" y="145"/>
                      <a:pt x="286" y="145"/>
                    </a:cubicBezTo>
                    <a:cubicBezTo>
                      <a:pt x="283" y="145"/>
                      <a:pt x="274" y="145"/>
                      <a:pt x="274" y="137"/>
                    </a:cubicBezTo>
                    <a:cubicBezTo>
                      <a:pt x="272" y="106"/>
                      <a:pt x="266" y="20"/>
                      <a:pt x="157" y="20"/>
                    </a:cubicBezTo>
                    <a:cubicBezTo>
                      <a:pt x="73" y="20"/>
                      <a:pt x="48" y="59"/>
                      <a:pt x="48" y="92"/>
                    </a:cubicBezTo>
                    <a:cubicBezTo>
                      <a:pt x="48" y="151"/>
                      <a:pt x="115" y="162"/>
                      <a:pt x="168" y="173"/>
                    </a:cubicBezTo>
                    <a:cubicBezTo>
                      <a:pt x="210" y="182"/>
                      <a:pt x="249" y="190"/>
                      <a:pt x="280" y="221"/>
                    </a:cubicBezTo>
                    <a:cubicBezTo>
                      <a:pt x="294" y="232"/>
                      <a:pt x="322" y="263"/>
                      <a:pt x="322" y="313"/>
                    </a:cubicBezTo>
                    <a:cubicBezTo>
                      <a:pt x="322" y="386"/>
                      <a:pt x="277" y="450"/>
                      <a:pt x="165" y="450"/>
                    </a:cubicBezTo>
                    <a:cubicBezTo>
                      <a:pt x="143" y="450"/>
                      <a:pt x="98" y="450"/>
                      <a:pt x="56" y="408"/>
                    </a:cubicBezTo>
                    <a:cubicBezTo>
                      <a:pt x="39" y="428"/>
                      <a:pt x="39" y="428"/>
                      <a:pt x="36" y="431"/>
                    </a:cubicBezTo>
                    <a:cubicBezTo>
                      <a:pt x="17" y="450"/>
                      <a:pt x="17" y="450"/>
                      <a:pt x="11" y="450"/>
                    </a:cubicBezTo>
                    <a:cubicBezTo>
                      <a:pt x="0" y="450"/>
                      <a:pt x="0" y="445"/>
                      <a:pt x="0" y="428"/>
                    </a:cubicBezTo>
                    <a:cubicBezTo>
                      <a:pt x="0" y="384"/>
                      <a:pt x="0" y="340"/>
                      <a:pt x="0" y="296"/>
                    </a:cubicBezTo>
                    <a:cubicBezTo>
                      <a:pt x="0" y="280"/>
                      <a:pt x="0" y="274"/>
                      <a:pt x="14" y="274"/>
                    </a:cubicBezTo>
                    <a:cubicBezTo>
                      <a:pt x="22" y="274"/>
                      <a:pt x="25" y="277"/>
                      <a:pt x="28" y="291"/>
                    </a:cubicBezTo>
                    <a:cubicBezTo>
                      <a:pt x="45" y="372"/>
                      <a:pt x="81" y="428"/>
                      <a:pt x="165" y="428"/>
                    </a:cubicBezTo>
                    <a:cubicBezTo>
                      <a:pt x="241" y="428"/>
                      <a:pt x="274" y="389"/>
                      <a:pt x="274" y="338"/>
                    </a:cubicBezTo>
                    <a:cubicBezTo>
                      <a:pt x="274" y="268"/>
                      <a:pt x="193" y="254"/>
                      <a:pt x="174" y="24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47" name="Freeform 446"/>
              <p:cNvSpPr/>
              <p:nvPr/>
            </p:nvSpPr>
            <p:spPr>
              <a:xfrm>
                <a:off x="12245760" y="3782880"/>
                <a:ext cx="146160" cy="252720"/>
              </a:xfrm>
              <a:custGeom>
                <a:avLst/>
                <a:gdLst/>
                <a:ahLst/>
                <a:cxnLst/>
                <a:rect l="0" t="0" r="r" b="b"/>
                <a:pathLst>
                  <a:path w="406" h="702">
                    <a:moveTo>
                      <a:pt x="406" y="201"/>
                    </a:moveTo>
                    <a:cubicBezTo>
                      <a:pt x="406" y="419"/>
                      <a:pt x="258" y="702"/>
                      <a:pt x="118" y="702"/>
                    </a:cubicBezTo>
                    <a:cubicBezTo>
                      <a:pt x="28" y="702"/>
                      <a:pt x="0" y="593"/>
                      <a:pt x="0" y="501"/>
                    </a:cubicBezTo>
                    <a:cubicBezTo>
                      <a:pt x="0" y="277"/>
                      <a:pt x="151" y="0"/>
                      <a:pt x="288" y="0"/>
                    </a:cubicBezTo>
                    <a:cubicBezTo>
                      <a:pt x="389" y="0"/>
                      <a:pt x="406" y="137"/>
                      <a:pt x="406" y="201"/>
                    </a:cubicBezTo>
                    <a:moveTo>
                      <a:pt x="104" y="336"/>
                    </a:moveTo>
                    <a:cubicBezTo>
                      <a:pt x="173" y="336"/>
                      <a:pt x="242" y="336"/>
                      <a:pt x="311" y="336"/>
                    </a:cubicBezTo>
                    <a:cubicBezTo>
                      <a:pt x="333" y="238"/>
                      <a:pt x="342" y="187"/>
                      <a:pt x="342" y="140"/>
                    </a:cubicBezTo>
                    <a:cubicBezTo>
                      <a:pt x="342" y="84"/>
                      <a:pt x="336" y="20"/>
                      <a:pt x="286" y="20"/>
                    </a:cubicBezTo>
                    <a:cubicBezTo>
                      <a:pt x="244" y="20"/>
                      <a:pt x="207" y="75"/>
                      <a:pt x="179" y="123"/>
                    </a:cubicBezTo>
                    <a:cubicBezTo>
                      <a:pt x="140" y="193"/>
                      <a:pt x="120" y="271"/>
                      <a:pt x="104" y="336"/>
                    </a:cubicBezTo>
                    <a:moveTo>
                      <a:pt x="300" y="366"/>
                    </a:moveTo>
                    <a:cubicBezTo>
                      <a:pt x="231" y="366"/>
                      <a:pt x="163" y="366"/>
                      <a:pt x="95" y="366"/>
                    </a:cubicBezTo>
                    <a:cubicBezTo>
                      <a:pt x="70" y="461"/>
                      <a:pt x="64" y="520"/>
                      <a:pt x="64" y="562"/>
                    </a:cubicBezTo>
                    <a:cubicBezTo>
                      <a:pt x="64" y="652"/>
                      <a:pt x="84" y="679"/>
                      <a:pt x="118" y="679"/>
                    </a:cubicBezTo>
                    <a:cubicBezTo>
                      <a:pt x="160" y="679"/>
                      <a:pt x="196" y="632"/>
                      <a:pt x="232" y="565"/>
                    </a:cubicBezTo>
                    <a:cubicBezTo>
                      <a:pt x="269" y="495"/>
                      <a:pt x="291" y="411"/>
                      <a:pt x="300" y="3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48" name="Freeform 447"/>
              <p:cNvSpPr/>
              <p:nvPr/>
            </p:nvSpPr>
            <p:spPr>
              <a:xfrm>
                <a:off x="12426120" y="3767040"/>
                <a:ext cx="82800" cy="353160"/>
              </a:xfrm>
              <a:custGeom>
                <a:avLst/>
                <a:gdLst/>
                <a:ahLst/>
                <a:cxnLst/>
                <a:rect l="0" t="0" r="r" b="b"/>
                <a:pathLst>
                  <a:path w="230" h="981">
                    <a:moveTo>
                      <a:pt x="230" y="489"/>
                    </a:moveTo>
                    <a:cubicBezTo>
                      <a:pt x="230" y="573"/>
                      <a:pt x="218" y="682"/>
                      <a:pt x="168" y="791"/>
                    </a:cubicBezTo>
                    <a:cubicBezTo>
                      <a:pt x="109" y="914"/>
                      <a:pt x="20" y="981"/>
                      <a:pt x="11" y="981"/>
                    </a:cubicBezTo>
                    <a:cubicBezTo>
                      <a:pt x="6" y="981"/>
                      <a:pt x="0" y="979"/>
                      <a:pt x="0" y="973"/>
                    </a:cubicBezTo>
                    <a:cubicBezTo>
                      <a:pt x="0" y="967"/>
                      <a:pt x="0" y="967"/>
                      <a:pt x="14" y="956"/>
                    </a:cubicBezTo>
                    <a:cubicBezTo>
                      <a:pt x="134" y="830"/>
                      <a:pt x="171" y="660"/>
                      <a:pt x="171" y="489"/>
                    </a:cubicBezTo>
                    <a:cubicBezTo>
                      <a:pt x="171" y="285"/>
                      <a:pt x="115" y="129"/>
                      <a:pt x="20" y="31"/>
                    </a:cubicBezTo>
                    <a:cubicBezTo>
                      <a:pt x="0" y="14"/>
                      <a:pt x="0" y="11"/>
                      <a:pt x="0" y="8"/>
                    </a:cubicBezTo>
                    <a:cubicBezTo>
                      <a:pt x="0" y="3"/>
                      <a:pt x="6" y="0"/>
                      <a:pt x="11" y="0"/>
                    </a:cubicBezTo>
                    <a:cubicBezTo>
                      <a:pt x="20" y="0"/>
                      <a:pt x="104" y="64"/>
                      <a:pt x="165" y="185"/>
                    </a:cubicBezTo>
                    <a:cubicBezTo>
                      <a:pt x="218" y="296"/>
                      <a:pt x="230" y="414"/>
                      <a:pt x="230" y="4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49" name="Freeform 448"/>
              <p:cNvSpPr/>
              <p:nvPr/>
            </p:nvSpPr>
            <p:spPr>
              <a:xfrm>
                <a:off x="12558960" y="3721680"/>
                <a:ext cx="109800" cy="164160"/>
              </a:xfrm>
              <a:custGeom>
                <a:avLst/>
                <a:gdLst/>
                <a:ahLst/>
                <a:cxnLst/>
                <a:rect l="0" t="0" r="r" b="b"/>
                <a:pathLst>
                  <a:path w="305" h="456">
                    <a:moveTo>
                      <a:pt x="305" y="333"/>
                    </a:moveTo>
                    <a:cubicBezTo>
                      <a:pt x="298" y="374"/>
                      <a:pt x="290" y="415"/>
                      <a:pt x="283" y="456"/>
                    </a:cubicBezTo>
                    <a:cubicBezTo>
                      <a:pt x="189" y="456"/>
                      <a:pt x="94" y="456"/>
                      <a:pt x="0" y="456"/>
                    </a:cubicBezTo>
                    <a:cubicBezTo>
                      <a:pt x="0" y="436"/>
                      <a:pt x="0" y="436"/>
                      <a:pt x="6" y="431"/>
                    </a:cubicBezTo>
                    <a:cubicBezTo>
                      <a:pt x="62" y="376"/>
                      <a:pt x="118" y="321"/>
                      <a:pt x="174" y="266"/>
                    </a:cubicBezTo>
                    <a:cubicBezTo>
                      <a:pt x="193" y="240"/>
                      <a:pt x="238" y="193"/>
                      <a:pt x="238" y="134"/>
                    </a:cubicBezTo>
                    <a:cubicBezTo>
                      <a:pt x="238" y="78"/>
                      <a:pt x="202" y="25"/>
                      <a:pt x="132" y="25"/>
                    </a:cubicBezTo>
                    <a:cubicBezTo>
                      <a:pt x="101" y="25"/>
                      <a:pt x="53" y="39"/>
                      <a:pt x="31" y="89"/>
                    </a:cubicBezTo>
                    <a:cubicBezTo>
                      <a:pt x="67" y="89"/>
                      <a:pt x="73" y="112"/>
                      <a:pt x="73" y="126"/>
                    </a:cubicBezTo>
                    <a:cubicBezTo>
                      <a:pt x="73" y="151"/>
                      <a:pt x="53" y="162"/>
                      <a:pt x="36" y="162"/>
                    </a:cubicBezTo>
                    <a:cubicBezTo>
                      <a:pt x="28" y="162"/>
                      <a:pt x="0" y="159"/>
                      <a:pt x="0" y="123"/>
                    </a:cubicBezTo>
                    <a:cubicBezTo>
                      <a:pt x="0" y="59"/>
                      <a:pt x="56" y="0"/>
                      <a:pt x="143" y="0"/>
                    </a:cubicBezTo>
                    <a:cubicBezTo>
                      <a:pt x="230" y="0"/>
                      <a:pt x="305" y="50"/>
                      <a:pt x="305" y="134"/>
                    </a:cubicBezTo>
                    <a:cubicBezTo>
                      <a:pt x="305" y="199"/>
                      <a:pt x="258" y="243"/>
                      <a:pt x="204" y="282"/>
                    </a:cubicBezTo>
                    <a:cubicBezTo>
                      <a:pt x="165" y="316"/>
                      <a:pt x="140" y="336"/>
                      <a:pt x="67" y="397"/>
                    </a:cubicBezTo>
                    <a:cubicBezTo>
                      <a:pt x="109" y="397"/>
                      <a:pt x="151" y="397"/>
                      <a:pt x="193" y="397"/>
                    </a:cubicBezTo>
                    <a:cubicBezTo>
                      <a:pt x="204" y="397"/>
                      <a:pt x="258" y="397"/>
                      <a:pt x="263" y="394"/>
                    </a:cubicBezTo>
                    <a:cubicBezTo>
                      <a:pt x="272" y="386"/>
                      <a:pt x="277" y="347"/>
                      <a:pt x="280" y="333"/>
                    </a:cubicBezTo>
                    <a:cubicBezTo>
                      <a:pt x="288" y="333"/>
                      <a:pt x="297" y="333"/>
                      <a:pt x="305" y="3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50" name="Freeform 449"/>
              <p:cNvSpPr/>
              <p:nvPr/>
            </p:nvSpPr>
            <p:spPr>
              <a:xfrm>
                <a:off x="12800880" y="3826440"/>
                <a:ext cx="234720" cy="234720"/>
              </a:xfrm>
              <a:custGeom>
                <a:avLst/>
                <a:gdLst/>
                <a:ahLst/>
                <a:cxnLst/>
                <a:rect l="0" t="0" r="r" b="b"/>
                <a:pathLst>
                  <a:path w="652" h="652">
                    <a:moveTo>
                      <a:pt x="347" y="344"/>
                    </a:moveTo>
                    <a:cubicBezTo>
                      <a:pt x="347" y="436"/>
                      <a:pt x="347" y="528"/>
                      <a:pt x="347" y="621"/>
                    </a:cubicBezTo>
                    <a:cubicBezTo>
                      <a:pt x="347" y="635"/>
                      <a:pt x="347" y="652"/>
                      <a:pt x="328" y="652"/>
                    </a:cubicBezTo>
                    <a:cubicBezTo>
                      <a:pt x="308" y="652"/>
                      <a:pt x="308" y="635"/>
                      <a:pt x="308" y="621"/>
                    </a:cubicBezTo>
                    <a:cubicBezTo>
                      <a:pt x="308" y="528"/>
                      <a:pt x="308" y="436"/>
                      <a:pt x="308" y="344"/>
                    </a:cubicBezTo>
                    <a:cubicBezTo>
                      <a:pt x="216" y="344"/>
                      <a:pt x="123" y="344"/>
                      <a:pt x="31" y="344"/>
                    </a:cubicBezTo>
                    <a:cubicBezTo>
                      <a:pt x="17" y="344"/>
                      <a:pt x="0" y="344"/>
                      <a:pt x="0" y="324"/>
                    </a:cubicBezTo>
                    <a:cubicBezTo>
                      <a:pt x="0" y="305"/>
                      <a:pt x="17" y="305"/>
                      <a:pt x="31" y="305"/>
                    </a:cubicBezTo>
                    <a:cubicBezTo>
                      <a:pt x="123" y="305"/>
                      <a:pt x="216" y="305"/>
                      <a:pt x="308" y="305"/>
                    </a:cubicBezTo>
                    <a:cubicBezTo>
                      <a:pt x="308" y="213"/>
                      <a:pt x="308" y="122"/>
                      <a:pt x="308" y="31"/>
                    </a:cubicBezTo>
                    <a:cubicBezTo>
                      <a:pt x="308" y="17"/>
                      <a:pt x="308" y="0"/>
                      <a:pt x="328" y="0"/>
                    </a:cubicBezTo>
                    <a:cubicBezTo>
                      <a:pt x="347" y="0"/>
                      <a:pt x="347" y="17"/>
                      <a:pt x="347" y="31"/>
                    </a:cubicBezTo>
                    <a:cubicBezTo>
                      <a:pt x="347" y="122"/>
                      <a:pt x="347" y="213"/>
                      <a:pt x="347" y="305"/>
                    </a:cubicBezTo>
                    <a:cubicBezTo>
                      <a:pt x="439" y="305"/>
                      <a:pt x="530" y="305"/>
                      <a:pt x="622" y="305"/>
                    </a:cubicBezTo>
                    <a:cubicBezTo>
                      <a:pt x="636" y="305"/>
                      <a:pt x="652" y="305"/>
                      <a:pt x="652" y="324"/>
                    </a:cubicBezTo>
                    <a:cubicBezTo>
                      <a:pt x="652" y="344"/>
                      <a:pt x="636" y="344"/>
                      <a:pt x="622" y="344"/>
                    </a:cubicBezTo>
                    <a:cubicBezTo>
                      <a:pt x="530" y="344"/>
                      <a:pt x="439" y="344"/>
                      <a:pt x="347" y="3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51" name="Freeform 450"/>
              <p:cNvSpPr/>
              <p:nvPr/>
            </p:nvSpPr>
            <p:spPr>
              <a:xfrm>
                <a:off x="13153680" y="3790080"/>
                <a:ext cx="215640" cy="241560"/>
              </a:xfrm>
              <a:custGeom>
                <a:avLst/>
                <a:gdLst/>
                <a:ahLst/>
                <a:cxnLst/>
                <a:rect l="0" t="0" r="r" b="b"/>
                <a:pathLst>
                  <a:path w="599" h="671">
                    <a:moveTo>
                      <a:pt x="311" y="352"/>
                    </a:moveTo>
                    <a:cubicBezTo>
                      <a:pt x="229" y="446"/>
                      <a:pt x="147" y="539"/>
                      <a:pt x="64" y="632"/>
                    </a:cubicBezTo>
                    <a:cubicBezTo>
                      <a:pt x="155" y="632"/>
                      <a:pt x="245" y="632"/>
                      <a:pt x="336" y="632"/>
                    </a:cubicBezTo>
                    <a:cubicBezTo>
                      <a:pt x="490" y="632"/>
                      <a:pt x="557" y="604"/>
                      <a:pt x="574" y="439"/>
                    </a:cubicBezTo>
                    <a:cubicBezTo>
                      <a:pt x="582" y="439"/>
                      <a:pt x="591" y="439"/>
                      <a:pt x="599" y="439"/>
                    </a:cubicBezTo>
                    <a:cubicBezTo>
                      <a:pt x="590" y="516"/>
                      <a:pt x="580" y="594"/>
                      <a:pt x="571" y="671"/>
                    </a:cubicBezTo>
                    <a:cubicBezTo>
                      <a:pt x="389" y="671"/>
                      <a:pt x="207" y="671"/>
                      <a:pt x="25" y="671"/>
                    </a:cubicBezTo>
                    <a:cubicBezTo>
                      <a:pt x="11" y="671"/>
                      <a:pt x="0" y="671"/>
                      <a:pt x="0" y="660"/>
                    </a:cubicBezTo>
                    <a:cubicBezTo>
                      <a:pt x="0" y="657"/>
                      <a:pt x="0" y="657"/>
                      <a:pt x="11" y="646"/>
                    </a:cubicBezTo>
                    <a:cubicBezTo>
                      <a:pt x="90" y="557"/>
                      <a:pt x="168" y="469"/>
                      <a:pt x="246" y="380"/>
                    </a:cubicBezTo>
                    <a:cubicBezTo>
                      <a:pt x="164" y="261"/>
                      <a:pt x="82" y="142"/>
                      <a:pt x="0" y="22"/>
                    </a:cubicBezTo>
                    <a:cubicBezTo>
                      <a:pt x="0" y="0"/>
                      <a:pt x="3" y="0"/>
                      <a:pt x="25" y="0"/>
                    </a:cubicBezTo>
                    <a:cubicBezTo>
                      <a:pt x="207" y="0"/>
                      <a:pt x="389" y="0"/>
                      <a:pt x="571" y="0"/>
                    </a:cubicBezTo>
                    <a:cubicBezTo>
                      <a:pt x="580" y="74"/>
                      <a:pt x="590" y="147"/>
                      <a:pt x="599" y="221"/>
                    </a:cubicBezTo>
                    <a:cubicBezTo>
                      <a:pt x="591" y="221"/>
                      <a:pt x="582" y="221"/>
                      <a:pt x="574" y="221"/>
                    </a:cubicBezTo>
                    <a:cubicBezTo>
                      <a:pt x="554" y="67"/>
                      <a:pt x="504" y="31"/>
                      <a:pt x="339" y="31"/>
                    </a:cubicBezTo>
                    <a:cubicBezTo>
                      <a:pt x="263" y="31"/>
                      <a:pt x="188" y="31"/>
                      <a:pt x="112" y="31"/>
                    </a:cubicBezTo>
                    <a:cubicBezTo>
                      <a:pt x="179" y="128"/>
                      <a:pt x="246" y="225"/>
                      <a:pt x="314" y="322"/>
                    </a:cubicBezTo>
                    <a:cubicBezTo>
                      <a:pt x="316" y="327"/>
                      <a:pt x="319" y="330"/>
                      <a:pt x="319" y="336"/>
                    </a:cubicBezTo>
                    <a:cubicBezTo>
                      <a:pt x="319" y="338"/>
                      <a:pt x="319" y="341"/>
                      <a:pt x="311" y="3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52" name="Freeform 451"/>
              <p:cNvSpPr/>
              <p:nvPr/>
            </p:nvSpPr>
            <p:spPr>
              <a:xfrm>
                <a:off x="13406760" y="3915720"/>
                <a:ext cx="192600" cy="174240"/>
              </a:xfrm>
              <a:custGeom>
                <a:avLst/>
                <a:gdLst/>
                <a:ahLst/>
                <a:cxnLst/>
                <a:rect l="0" t="0" r="r" b="b"/>
                <a:pathLst>
                  <a:path w="535" h="484">
                    <a:moveTo>
                      <a:pt x="235" y="48"/>
                    </a:moveTo>
                    <a:cubicBezTo>
                      <a:pt x="220" y="106"/>
                      <a:pt x="205" y="165"/>
                      <a:pt x="190" y="224"/>
                    </a:cubicBezTo>
                    <a:cubicBezTo>
                      <a:pt x="220" y="224"/>
                      <a:pt x="250" y="224"/>
                      <a:pt x="280" y="224"/>
                    </a:cubicBezTo>
                    <a:cubicBezTo>
                      <a:pt x="328" y="224"/>
                      <a:pt x="370" y="213"/>
                      <a:pt x="398" y="193"/>
                    </a:cubicBezTo>
                    <a:cubicBezTo>
                      <a:pt x="431" y="168"/>
                      <a:pt x="442" y="123"/>
                      <a:pt x="442" y="95"/>
                    </a:cubicBezTo>
                    <a:cubicBezTo>
                      <a:pt x="442" y="25"/>
                      <a:pt x="364" y="25"/>
                      <a:pt x="300" y="25"/>
                    </a:cubicBezTo>
                    <a:cubicBezTo>
                      <a:pt x="286" y="25"/>
                      <a:pt x="272" y="25"/>
                      <a:pt x="258" y="25"/>
                    </a:cubicBezTo>
                    <a:cubicBezTo>
                      <a:pt x="241" y="28"/>
                      <a:pt x="241" y="28"/>
                      <a:pt x="235" y="48"/>
                    </a:cubicBezTo>
                    <a:moveTo>
                      <a:pt x="358" y="235"/>
                    </a:moveTo>
                    <a:cubicBezTo>
                      <a:pt x="375" y="240"/>
                      <a:pt x="392" y="252"/>
                      <a:pt x="406" y="266"/>
                    </a:cubicBezTo>
                    <a:cubicBezTo>
                      <a:pt x="426" y="285"/>
                      <a:pt x="426" y="308"/>
                      <a:pt x="426" y="316"/>
                    </a:cubicBezTo>
                    <a:cubicBezTo>
                      <a:pt x="426" y="322"/>
                      <a:pt x="426" y="329"/>
                      <a:pt x="423" y="347"/>
                    </a:cubicBezTo>
                    <a:cubicBezTo>
                      <a:pt x="420" y="365"/>
                      <a:pt x="417" y="403"/>
                      <a:pt x="417" y="419"/>
                    </a:cubicBezTo>
                    <a:cubicBezTo>
                      <a:pt x="417" y="456"/>
                      <a:pt x="428" y="464"/>
                      <a:pt x="448" y="464"/>
                    </a:cubicBezTo>
                    <a:cubicBezTo>
                      <a:pt x="476" y="464"/>
                      <a:pt x="501" y="436"/>
                      <a:pt x="512" y="405"/>
                    </a:cubicBezTo>
                    <a:cubicBezTo>
                      <a:pt x="512" y="400"/>
                      <a:pt x="515" y="394"/>
                      <a:pt x="524" y="394"/>
                    </a:cubicBezTo>
                    <a:cubicBezTo>
                      <a:pt x="535" y="394"/>
                      <a:pt x="531" y="400"/>
                      <a:pt x="535" y="403"/>
                    </a:cubicBezTo>
                    <a:cubicBezTo>
                      <a:pt x="535" y="417"/>
                      <a:pt x="507" y="484"/>
                      <a:pt x="445" y="484"/>
                    </a:cubicBezTo>
                    <a:cubicBezTo>
                      <a:pt x="392" y="484"/>
                      <a:pt x="344" y="461"/>
                      <a:pt x="344" y="408"/>
                    </a:cubicBezTo>
                    <a:cubicBezTo>
                      <a:pt x="344" y="397"/>
                      <a:pt x="347" y="386"/>
                      <a:pt x="353" y="355"/>
                    </a:cubicBezTo>
                    <a:cubicBezTo>
                      <a:pt x="358" y="338"/>
                      <a:pt x="364" y="316"/>
                      <a:pt x="364" y="305"/>
                    </a:cubicBezTo>
                    <a:cubicBezTo>
                      <a:pt x="364" y="274"/>
                      <a:pt x="339" y="243"/>
                      <a:pt x="280" y="243"/>
                    </a:cubicBezTo>
                    <a:cubicBezTo>
                      <a:pt x="248" y="243"/>
                      <a:pt x="217" y="243"/>
                      <a:pt x="185" y="243"/>
                    </a:cubicBezTo>
                    <a:cubicBezTo>
                      <a:pt x="171" y="301"/>
                      <a:pt x="157" y="359"/>
                      <a:pt x="143" y="417"/>
                    </a:cubicBezTo>
                    <a:cubicBezTo>
                      <a:pt x="140" y="428"/>
                      <a:pt x="141" y="428"/>
                      <a:pt x="140" y="433"/>
                    </a:cubicBezTo>
                    <a:cubicBezTo>
                      <a:pt x="140" y="439"/>
                      <a:pt x="140" y="442"/>
                      <a:pt x="154" y="445"/>
                    </a:cubicBezTo>
                    <a:cubicBezTo>
                      <a:pt x="168" y="445"/>
                      <a:pt x="171" y="445"/>
                      <a:pt x="179" y="445"/>
                    </a:cubicBezTo>
                    <a:cubicBezTo>
                      <a:pt x="196" y="445"/>
                      <a:pt x="204" y="445"/>
                      <a:pt x="204" y="456"/>
                    </a:cubicBezTo>
                    <a:cubicBezTo>
                      <a:pt x="204" y="470"/>
                      <a:pt x="193" y="470"/>
                      <a:pt x="188" y="470"/>
                    </a:cubicBezTo>
                    <a:cubicBezTo>
                      <a:pt x="174" y="470"/>
                      <a:pt x="157" y="467"/>
                      <a:pt x="143" y="467"/>
                    </a:cubicBezTo>
                    <a:cubicBezTo>
                      <a:pt x="129" y="467"/>
                      <a:pt x="112" y="467"/>
                      <a:pt x="98" y="467"/>
                    </a:cubicBezTo>
                    <a:cubicBezTo>
                      <a:pt x="87" y="467"/>
                      <a:pt x="67" y="467"/>
                      <a:pt x="53" y="467"/>
                    </a:cubicBezTo>
                    <a:cubicBezTo>
                      <a:pt x="39" y="467"/>
                      <a:pt x="22" y="470"/>
                      <a:pt x="11" y="470"/>
                    </a:cubicBezTo>
                    <a:cubicBezTo>
                      <a:pt x="6" y="470"/>
                      <a:pt x="0" y="467"/>
                      <a:pt x="0" y="459"/>
                    </a:cubicBezTo>
                    <a:cubicBezTo>
                      <a:pt x="0" y="445"/>
                      <a:pt x="8" y="445"/>
                      <a:pt x="20" y="445"/>
                    </a:cubicBezTo>
                    <a:cubicBezTo>
                      <a:pt x="73" y="445"/>
                      <a:pt x="76" y="439"/>
                      <a:pt x="81" y="417"/>
                    </a:cubicBezTo>
                    <a:cubicBezTo>
                      <a:pt x="112" y="295"/>
                      <a:pt x="143" y="172"/>
                      <a:pt x="174" y="50"/>
                    </a:cubicBezTo>
                    <a:cubicBezTo>
                      <a:pt x="174" y="42"/>
                      <a:pt x="174" y="41"/>
                      <a:pt x="174" y="36"/>
                    </a:cubicBezTo>
                    <a:cubicBezTo>
                      <a:pt x="174" y="28"/>
                      <a:pt x="174" y="28"/>
                      <a:pt x="160" y="25"/>
                    </a:cubicBezTo>
                    <a:cubicBezTo>
                      <a:pt x="146" y="25"/>
                      <a:pt x="143" y="25"/>
                      <a:pt x="134" y="25"/>
                    </a:cubicBezTo>
                    <a:cubicBezTo>
                      <a:pt x="120" y="25"/>
                      <a:pt x="112" y="25"/>
                      <a:pt x="112" y="14"/>
                    </a:cubicBezTo>
                    <a:cubicBezTo>
                      <a:pt x="112" y="0"/>
                      <a:pt x="120" y="0"/>
                      <a:pt x="134" y="0"/>
                    </a:cubicBezTo>
                    <a:cubicBezTo>
                      <a:pt x="204" y="0"/>
                      <a:pt x="274" y="0"/>
                      <a:pt x="344" y="0"/>
                    </a:cubicBezTo>
                    <a:cubicBezTo>
                      <a:pt x="445" y="0"/>
                      <a:pt x="515" y="48"/>
                      <a:pt x="515" y="106"/>
                    </a:cubicBezTo>
                    <a:cubicBezTo>
                      <a:pt x="515" y="168"/>
                      <a:pt x="442" y="215"/>
                      <a:pt x="358" y="2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53" name="Freeform 452"/>
              <p:cNvSpPr/>
              <p:nvPr/>
            </p:nvSpPr>
            <p:spPr>
              <a:xfrm>
                <a:off x="13620240" y="3915720"/>
                <a:ext cx="192600" cy="174240"/>
              </a:xfrm>
              <a:custGeom>
                <a:avLst/>
                <a:gdLst/>
                <a:ahLst/>
                <a:cxnLst/>
                <a:rect l="0" t="0" r="r" b="b"/>
                <a:pathLst>
                  <a:path w="535" h="484">
                    <a:moveTo>
                      <a:pt x="235" y="48"/>
                    </a:moveTo>
                    <a:cubicBezTo>
                      <a:pt x="220" y="106"/>
                      <a:pt x="205" y="165"/>
                      <a:pt x="190" y="224"/>
                    </a:cubicBezTo>
                    <a:cubicBezTo>
                      <a:pt x="220" y="224"/>
                      <a:pt x="250" y="224"/>
                      <a:pt x="280" y="224"/>
                    </a:cubicBezTo>
                    <a:cubicBezTo>
                      <a:pt x="328" y="224"/>
                      <a:pt x="370" y="213"/>
                      <a:pt x="398" y="193"/>
                    </a:cubicBezTo>
                    <a:cubicBezTo>
                      <a:pt x="431" y="168"/>
                      <a:pt x="445" y="123"/>
                      <a:pt x="445" y="95"/>
                    </a:cubicBezTo>
                    <a:cubicBezTo>
                      <a:pt x="445" y="25"/>
                      <a:pt x="364" y="25"/>
                      <a:pt x="300" y="25"/>
                    </a:cubicBezTo>
                    <a:cubicBezTo>
                      <a:pt x="286" y="25"/>
                      <a:pt x="272" y="25"/>
                      <a:pt x="258" y="25"/>
                    </a:cubicBezTo>
                    <a:cubicBezTo>
                      <a:pt x="241" y="28"/>
                      <a:pt x="241" y="28"/>
                      <a:pt x="235" y="48"/>
                    </a:cubicBezTo>
                    <a:moveTo>
                      <a:pt x="361" y="235"/>
                    </a:moveTo>
                    <a:cubicBezTo>
                      <a:pt x="375" y="240"/>
                      <a:pt x="395" y="252"/>
                      <a:pt x="406" y="266"/>
                    </a:cubicBezTo>
                    <a:cubicBezTo>
                      <a:pt x="426" y="285"/>
                      <a:pt x="426" y="308"/>
                      <a:pt x="426" y="316"/>
                    </a:cubicBezTo>
                    <a:cubicBezTo>
                      <a:pt x="426" y="322"/>
                      <a:pt x="426" y="329"/>
                      <a:pt x="423" y="347"/>
                    </a:cubicBezTo>
                    <a:cubicBezTo>
                      <a:pt x="420" y="365"/>
                      <a:pt x="417" y="403"/>
                      <a:pt x="417" y="419"/>
                    </a:cubicBezTo>
                    <a:cubicBezTo>
                      <a:pt x="417" y="456"/>
                      <a:pt x="428" y="464"/>
                      <a:pt x="448" y="464"/>
                    </a:cubicBezTo>
                    <a:cubicBezTo>
                      <a:pt x="476" y="464"/>
                      <a:pt x="501" y="436"/>
                      <a:pt x="512" y="405"/>
                    </a:cubicBezTo>
                    <a:cubicBezTo>
                      <a:pt x="512" y="400"/>
                      <a:pt x="515" y="394"/>
                      <a:pt x="524" y="394"/>
                    </a:cubicBezTo>
                    <a:cubicBezTo>
                      <a:pt x="535" y="394"/>
                      <a:pt x="531" y="400"/>
                      <a:pt x="535" y="403"/>
                    </a:cubicBezTo>
                    <a:cubicBezTo>
                      <a:pt x="535" y="417"/>
                      <a:pt x="507" y="484"/>
                      <a:pt x="445" y="484"/>
                    </a:cubicBezTo>
                    <a:cubicBezTo>
                      <a:pt x="395" y="484"/>
                      <a:pt x="344" y="461"/>
                      <a:pt x="344" y="408"/>
                    </a:cubicBezTo>
                    <a:cubicBezTo>
                      <a:pt x="344" y="397"/>
                      <a:pt x="347" y="386"/>
                      <a:pt x="356" y="355"/>
                    </a:cubicBezTo>
                    <a:cubicBezTo>
                      <a:pt x="358" y="338"/>
                      <a:pt x="364" y="316"/>
                      <a:pt x="364" y="305"/>
                    </a:cubicBezTo>
                    <a:cubicBezTo>
                      <a:pt x="364" y="274"/>
                      <a:pt x="339" y="243"/>
                      <a:pt x="280" y="243"/>
                    </a:cubicBezTo>
                    <a:cubicBezTo>
                      <a:pt x="248" y="243"/>
                      <a:pt x="217" y="243"/>
                      <a:pt x="185" y="243"/>
                    </a:cubicBezTo>
                    <a:cubicBezTo>
                      <a:pt x="171" y="301"/>
                      <a:pt x="157" y="359"/>
                      <a:pt x="143" y="417"/>
                    </a:cubicBezTo>
                    <a:cubicBezTo>
                      <a:pt x="140" y="428"/>
                      <a:pt x="141" y="428"/>
                      <a:pt x="140" y="433"/>
                    </a:cubicBezTo>
                    <a:cubicBezTo>
                      <a:pt x="140" y="439"/>
                      <a:pt x="140" y="442"/>
                      <a:pt x="154" y="445"/>
                    </a:cubicBezTo>
                    <a:cubicBezTo>
                      <a:pt x="168" y="445"/>
                      <a:pt x="171" y="445"/>
                      <a:pt x="182" y="445"/>
                    </a:cubicBezTo>
                    <a:cubicBezTo>
                      <a:pt x="196" y="445"/>
                      <a:pt x="204" y="445"/>
                      <a:pt x="204" y="456"/>
                    </a:cubicBezTo>
                    <a:cubicBezTo>
                      <a:pt x="204" y="470"/>
                      <a:pt x="193" y="470"/>
                      <a:pt x="190" y="470"/>
                    </a:cubicBezTo>
                    <a:cubicBezTo>
                      <a:pt x="174" y="470"/>
                      <a:pt x="157" y="467"/>
                      <a:pt x="143" y="467"/>
                    </a:cubicBezTo>
                    <a:cubicBezTo>
                      <a:pt x="129" y="467"/>
                      <a:pt x="112" y="467"/>
                      <a:pt x="98" y="467"/>
                    </a:cubicBezTo>
                    <a:cubicBezTo>
                      <a:pt x="87" y="467"/>
                      <a:pt x="67" y="467"/>
                      <a:pt x="53" y="467"/>
                    </a:cubicBezTo>
                    <a:cubicBezTo>
                      <a:pt x="39" y="467"/>
                      <a:pt x="25" y="470"/>
                      <a:pt x="11" y="470"/>
                    </a:cubicBezTo>
                    <a:cubicBezTo>
                      <a:pt x="6" y="470"/>
                      <a:pt x="0" y="467"/>
                      <a:pt x="0" y="459"/>
                    </a:cubicBezTo>
                    <a:cubicBezTo>
                      <a:pt x="0" y="445"/>
                      <a:pt x="8" y="445"/>
                      <a:pt x="20" y="445"/>
                    </a:cubicBezTo>
                    <a:cubicBezTo>
                      <a:pt x="76" y="445"/>
                      <a:pt x="76" y="439"/>
                      <a:pt x="81" y="417"/>
                    </a:cubicBezTo>
                    <a:cubicBezTo>
                      <a:pt x="112" y="295"/>
                      <a:pt x="143" y="172"/>
                      <a:pt x="174" y="50"/>
                    </a:cubicBezTo>
                    <a:cubicBezTo>
                      <a:pt x="176" y="42"/>
                      <a:pt x="175" y="41"/>
                      <a:pt x="176" y="36"/>
                    </a:cubicBezTo>
                    <a:cubicBezTo>
                      <a:pt x="176" y="28"/>
                      <a:pt x="174" y="28"/>
                      <a:pt x="160" y="25"/>
                    </a:cubicBezTo>
                    <a:cubicBezTo>
                      <a:pt x="148" y="25"/>
                      <a:pt x="143" y="25"/>
                      <a:pt x="134" y="25"/>
                    </a:cubicBezTo>
                    <a:cubicBezTo>
                      <a:pt x="120" y="25"/>
                      <a:pt x="112" y="25"/>
                      <a:pt x="112" y="14"/>
                    </a:cubicBezTo>
                    <a:cubicBezTo>
                      <a:pt x="112" y="0"/>
                      <a:pt x="120" y="0"/>
                      <a:pt x="134" y="0"/>
                    </a:cubicBezTo>
                    <a:cubicBezTo>
                      <a:pt x="204" y="0"/>
                      <a:pt x="274" y="0"/>
                      <a:pt x="344" y="0"/>
                    </a:cubicBezTo>
                    <a:cubicBezTo>
                      <a:pt x="445" y="0"/>
                      <a:pt x="515" y="48"/>
                      <a:pt x="515" y="106"/>
                    </a:cubicBezTo>
                    <a:cubicBezTo>
                      <a:pt x="515" y="168"/>
                      <a:pt x="442" y="215"/>
                      <a:pt x="361" y="2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54" name="Freeform 453"/>
              <p:cNvSpPr/>
              <p:nvPr/>
            </p:nvSpPr>
            <p:spPr>
              <a:xfrm>
                <a:off x="13871520" y="3767040"/>
                <a:ext cx="81720" cy="353160"/>
              </a:xfrm>
              <a:custGeom>
                <a:avLst/>
                <a:gdLst/>
                <a:ahLst/>
                <a:cxnLst/>
                <a:rect l="0" t="0" r="r" b="b"/>
                <a:pathLst>
                  <a:path w="227" h="981">
                    <a:moveTo>
                      <a:pt x="227" y="973"/>
                    </a:moveTo>
                    <a:cubicBezTo>
                      <a:pt x="227" y="979"/>
                      <a:pt x="224" y="981"/>
                      <a:pt x="218" y="981"/>
                    </a:cubicBezTo>
                    <a:cubicBezTo>
                      <a:pt x="207" y="981"/>
                      <a:pt x="123" y="917"/>
                      <a:pt x="64" y="797"/>
                    </a:cubicBezTo>
                    <a:cubicBezTo>
                      <a:pt x="8" y="685"/>
                      <a:pt x="0" y="568"/>
                      <a:pt x="0" y="489"/>
                    </a:cubicBezTo>
                    <a:cubicBezTo>
                      <a:pt x="0" y="408"/>
                      <a:pt x="11" y="299"/>
                      <a:pt x="62" y="190"/>
                    </a:cubicBezTo>
                    <a:cubicBezTo>
                      <a:pt x="118" y="67"/>
                      <a:pt x="207" y="0"/>
                      <a:pt x="218" y="0"/>
                    </a:cubicBezTo>
                    <a:cubicBezTo>
                      <a:pt x="224" y="0"/>
                      <a:pt x="227" y="3"/>
                      <a:pt x="227" y="8"/>
                    </a:cubicBezTo>
                    <a:cubicBezTo>
                      <a:pt x="227" y="11"/>
                      <a:pt x="227" y="14"/>
                      <a:pt x="216" y="25"/>
                    </a:cubicBezTo>
                    <a:cubicBezTo>
                      <a:pt x="92" y="148"/>
                      <a:pt x="56" y="319"/>
                      <a:pt x="56" y="489"/>
                    </a:cubicBezTo>
                    <a:cubicBezTo>
                      <a:pt x="56" y="640"/>
                      <a:pt x="87" y="828"/>
                      <a:pt x="210" y="951"/>
                    </a:cubicBezTo>
                    <a:cubicBezTo>
                      <a:pt x="227" y="967"/>
                      <a:pt x="227" y="967"/>
                      <a:pt x="227" y="9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55" name="Freeform 454"/>
              <p:cNvSpPr/>
              <p:nvPr/>
            </p:nvSpPr>
            <p:spPr>
              <a:xfrm>
                <a:off x="14004360" y="3796200"/>
                <a:ext cx="117000" cy="235440"/>
              </a:xfrm>
              <a:custGeom>
                <a:avLst/>
                <a:gdLst/>
                <a:ahLst/>
                <a:cxnLst/>
                <a:rect l="0" t="0" r="r" b="b"/>
                <a:pathLst>
                  <a:path w="325" h="654">
                    <a:moveTo>
                      <a:pt x="202" y="28"/>
                    </a:moveTo>
                    <a:cubicBezTo>
                      <a:pt x="202" y="212"/>
                      <a:pt x="202" y="395"/>
                      <a:pt x="202" y="579"/>
                    </a:cubicBezTo>
                    <a:cubicBezTo>
                      <a:pt x="202" y="615"/>
                      <a:pt x="204" y="624"/>
                      <a:pt x="294" y="624"/>
                    </a:cubicBezTo>
                    <a:cubicBezTo>
                      <a:pt x="304" y="624"/>
                      <a:pt x="314" y="624"/>
                      <a:pt x="325" y="624"/>
                    </a:cubicBezTo>
                    <a:cubicBezTo>
                      <a:pt x="325" y="634"/>
                      <a:pt x="325" y="644"/>
                      <a:pt x="325" y="654"/>
                    </a:cubicBezTo>
                    <a:cubicBezTo>
                      <a:pt x="291" y="652"/>
                      <a:pt x="204" y="652"/>
                      <a:pt x="165" y="652"/>
                    </a:cubicBezTo>
                    <a:cubicBezTo>
                      <a:pt x="126" y="652"/>
                      <a:pt x="42" y="652"/>
                      <a:pt x="6" y="654"/>
                    </a:cubicBezTo>
                    <a:cubicBezTo>
                      <a:pt x="6" y="644"/>
                      <a:pt x="6" y="634"/>
                      <a:pt x="6" y="624"/>
                    </a:cubicBezTo>
                    <a:cubicBezTo>
                      <a:pt x="17" y="624"/>
                      <a:pt x="28" y="624"/>
                      <a:pt x="39" y="624"/>
                    </a:cubicBezTo>
                    <a:cubicBezTo>
                      <a:pt x="126" y="624"/>
                      <a:pt x="129" y="612"/>
                      <a:pt x="129" y="579"/>
                    </a:cubicBezTo>
                    <a:cubicBezTo>
                      <a:pt x="129" y="409"/>
                      <a:pt x="129" y="240"/>
                      <a:pt x="129" y="70"/>
                    </a:cubicBezTo>
                    <a:cubicBezTo>
                      <a:pt x="78" y="95"/>
                      <a:pt x="20" y="95"/>
                      <a:pt x="0" y="95"/>
                    </a:cubicBezTo>
                    <a:cubicBezTo>
                      <a:pt x="0" y="85"/>
                      <a:pt x="0" y="75"/>
                      <a:pt x="0" y="64"/>
                    </a:cubicBezTo>
                    <a:cubicBezTo>
                      <a:pt x="31" y="64"/>
                      <a:pt x="118" y="64"/>
                      <a:pt x="179" y="0"/>
                    </a:cubicBezTo>
                    <a:cubicBezTo>
                      <a:pt x="202" y="0"/>
                      <a:pt x="202" y="3"/>
                      <a:pt x="202" y="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56" name="Freeform 455"/>
              <p:cNvSpPr/>
              <p:nvPr/>
            </p:nvSpPr>
            <p:spPr>
              <a:xfrm>
                <a:off x="14248440" y="3826440"/>
                <a:ext cx="234720" cy="234720"/>
              </a:xfrm>
              <a:custGeom>
                <a:avLst/>
                <a:gdLst/>
                <a:ahLst/>
                <a:cxnLst/>
                <a:rect l="0" t="0" r="r" b="b"/>
                <a:pathLst>
                  <a:path w="652" h="652">
                    <a:moveTo>
                      <a:pt x="347" y="344"/>
                    </a:moveTo>
                    <a:cubicBezTo>
                      <a:pt x="347" y="436"/>
                      <a:pt x="347" y="528"/>
                      <a:pt x="347" y="621"/>
                    </a:cubicBezTo>
                    <a:cubicBezTo>
                      <a:pt x="347" y="635"/>
                      <a:pt x="347" y="652"/>
                      <a:pt x="328" y="652"/>
                    </a:cubicBezTo>
                    <a:cubicBezTo>
                      <a:pt x="308" y="652"/>
                      <a:pt x="308" y="635"/>
                      <a:pt x="308" y="621"/>
                    </a:cubicBezTo>
                    <a:cubicBezTo>
                      <a:pt x="308" y="528"/>
                      <a:pt x="308" y="436"/>
                      <a:pt x="308" y="344"/>
                    </a:cubicBezTo>
                    <a:cubicBezTo>
                      <a:pt x="216" y="344"/>
                      <a:pt x="123" y="344"/>
                      <a:pt x="31" y="344"/>
                    </a:cubicBezTo>
                    <a:cubicBezTo>
                      <a:pt x="17" y="344"/>
                      <a:pt x="0" y="344"/>
                      <a:pt x="0" y="324"/>
                    </a:cubicBezTo>
                    <a:cubicBezTo>
                      <a:pt x="0" y="305"/>
                      <a:pt x="17" y="305"/>
                      <a:pt x="31" y="305"/>
                    </a:cubicBezTo>
                    <a:cubicBezTo>
                      <a:pt x="123" y="305"/>
                      <a:pt x="216" y="305"/>
                      <a:pt x="308" y="305"/>
                    </a:cubicBezTo>
                    <a:cubicBezTo>
                      <a:pt x="308" y="213"/>
                      <a:pt x="308" y="122"/>
                      <a:pt x="308" y="31"/>
                    </a:cubicBezTo>
                    <a:cubicBezTo>
                      <a:pt x="308" y="17"/>
                      <a:pt x="308" y="0"/>
                      <a:pt x="328" y="0"/>
                    </a:cubicBezTo>
                    <a:cubicBezTo>
                      <a:pt x="347" y="0"/>
                      <a:pt x="347" y="17"/>
                      <a:pt x="347" y="31"/>
                    </a:cubicBezTo>
                    <a:cubicBezTo>
                      <a:pt x="347" y="122"/>
                      <a:pt x="347" y="213"/>
                      <a:pt x="347" y="305"/>
                    </a:cubicBezTo>
                    <a:cubicBezTo>
                      <a:pt x="439" y="305"/>
                      <a:pt x="530" y="305"/>
                      <a:pt x="622" y="305"/>
                    </a:cubicBezTo>
                    <a:cubicBezTo>
                      <a:pt x="636" y="305"/>
                      <a:pt x="652" y="305"/>
                      <a:pt x="652" y="324"/>
                    </a:cubicBezTo>
                    <a:cubicBezTo>
                      <a:pt x="652" y="344"/>
                      <a:pt x="636" y="344"/>
                      <a:pt x="622" y="344"/>
                    </a:cubicBezTo>
                    <a:cubicBezTo>
                      <a:pt x="530" y="344"/>
                      <a:pt x="439" y="344"/>
                      <a:pt x="347" y="3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57" name="Freeform 456"/>
              <p:cNvSpPr/>
              <p:nvPr/>
            </p:nvSpPr>
            <p:spPr>
              <a:xfrm>
                <a:off x="14592960" y="3873600"/>
                <a:ext cx="135000" cy="162000"/>
              </a:xfrm>
              <a:custGeom>
                <a:avLst/>
                <a:gdLst/>
                <a:ahLst/>
                <a:cxnLst/>
                <a:rect l="0" t="0" r="r" b="b"/>
                <a:pathLst>
                  <a:path w="375" h="450">
                    <a:moveTo>
                      <a:pt x="84" y="226"/>
                    </a:moveTo>
                    <a:cubicBezTo>
                      <a:pt x="84" y="383"/>
                      <a:pt x="168" y="425"/>
                      <a:pt x="221" y="425"/>
                    </a:cubicBezTo>
                    <a:cubicBezTo>
                      <a:pt x="258" y="425"/>
                      <a:pt x="322" y="414"/>
                      <a:pt x="350" y="322"/>
                    </a:cubicBezTo>
                    <a:cubicBezTo>
                      <a:pt x="353" y="316"/>
                      <a:pt x="356" y="313"/>
                      <a:pt x="364" y="313"/>
                    </a:cubicBezTo>
                    <a:cubicBezTo>
                      <a:pt x="367" y="313"/>
                      <a:pt x="375" y="312"/>
                      <a:pt x="375" y="322"/>
                    </a:cubicBezTo>
                    <a:cubicBezTo>
                      <a:pt x="375" y="331"/>
                      <a:pt x="344" y="450"/>
                      <a:pt x="213" y="450"/>
                    </a:cubicBezTo>
                    <a:cubicBezTo>
                      <a:pt x="98" y="450"/>
                      <a:pt x="0" y="352"/>
                      <a:pt x="0" y="226"/>
                    </a:cubicBezTo>
                    <a:cubicBezTo>
                      <a:pt x="0" y="106"/>
                      <a:pt x="92" y="0"/>
                      <a:pt x="216" y="0"/>
                    </a:cubicBezTo>
                    <a:cubicBezTo>
                      <a:pt x="291" y="0"/>
                      <a:pt x="364" y="39"/>
                      <a:pt x="364" y="106"/>
                    </a:cubicBezTo>
                    <a:cubicBezTo>
                      <a:pt x="364" y="134"/>
                      <a:pt x="344" y="151"/>
                      <a:pt x="319" y="151"/>
                    </a:cubicBezTo>
                    <a:cubicBezTo>
                      <a:pt x="291" y="151"/>
                      <a:pt x="274" y="131"/>
                      <a:pt x="274" y="106"/>
                    </a:cubicBezTo>
                    <a:cubicBezTo>
                      <a:pt x="274" y="92"/>
                      <a:pt x="280" y="64"/>
                      <a:pt x="322" y="62"/>
                    </a:cubicBezTo>
                    <a:cubicBezTo>
                      <a:pt x="286" y="25"/>
                      <a:pt x="224" y="25"/>
                      <a:pt x="216" y="25"/>
                    </a:cubicBezTo>
                    <a:cubicBezTo>
                      <a:pt x="162" y="25"/>
                      <a:pt x="84" y="64"/>
                      <a:pt x="84" y="2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58" name="Freeform 457"/>
              <p:cNvSpPr/>
              <p:nvPr/>
            </p:nvSpPr>
            <p:spPr>
              <a:xfrm>
                <a:off x="14748120" y="3873600"/>
                <a:ext cx="157320" cy="162000"/>
              </a:xfrm>
              <a:custGeom>
                <a:avLst/>
                <a:gdLst/>
                <a:ahLst/>
                <a:cxnLst/>
                <a:rect l="0" t="0" r="r" b="b"/>
                <a:pathLst>
                  <a:path w="437" h="450">
                    <a:moveTo>
                      <a:pt x="437" y="229"/>
                    </a:moveTo>
                    <a:cubicBezTo>
                      <a:pt x="437" y="355"/>
                      <a:pt x="336" y="450"/>
                      <a:pt x="218" y="450"/>
                    </a:cubicBezTo>
                    <a:cubicBezTo>
                      <a:pt x="101" y="450"/>
                      <a:pt x="0" y="355"/>
                      <a:pt x="0" y="229"/>
                    </a:cubicBezTo>
                    <a:cubicBezTo>
                      <a:pt x="0" y="106"/>
                      <a:pt x="95" y="0"/>
                      <a:pt x="218" y="0"/>
                    </a:cubicBezTo>
                    <a:cubicBezTo>
                      <a:pt x="336" y="0"/>
                      <a:pt x="437" y="103"/>
                      <a:pt x="437" y="229"/>
                    </a:cubicBezTo>
                    <a:moveTo>
                      <a:pt x="218" y="425"/>
                    </a:moveTo>
                    <a:cubicBezTo>
                      <a:pt x="266" y="425"/>
                      <a:pt x="311" y="397"/>
                      <a:pt x="333" y="352"/>
                    </a:cubicBezTo>
                    <a:cubicBezTo>
                      <a:pt x="353" y="310"/>
                      <a:pt x="353" y="257"/>
                      <a:pt x="353" y="221"/>
                    </a:cubicBezTo>
                    <a:cubicBezTo>
                      <a:pt x="353" y="185"/>
                      <a:pt x="353" y="127"/>
                      <a:pt x="328" y="84"/>
                    </a:cubicBezTo>
                    <a:cubicBezTo>
                      <a:pt x="302" y="41"/>
                      <a:pt x="260" y="22"/>
                      <a:pt x="218" y="22"/>
                    </a:cubicBezTo>
                    <a:cubicBezTo>
                      <a:pt x="176" y="22"/>
                      <a:pt x="132" y="42"/>
                      <a:pt x="104" y="87"/>
                    </a:cubicBezTo>
                    <a:cubicBezTo>
                      <a:pt x="81" y="131"/>
                      <a:pt x="81" y="185"/>
                      <a:pt x="81" y="221"/>
                    </a:cubicBezTo>
                    <a:cubicBezTo>
                      <a:pt x="81" y="257"/>
                      <a:pt x="81" y="316"/>
                      <a:pt x="106" y="361"/>
                    </a:cubicBezTo>
                    <a:cubicBezTo>
                      <a:pt x="132" y="405"/>
                      <a:pt x="176" y="425"/>
                      <a:pt x="218" y="4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59" name="Freeform 458"/>
              <p:cNvSpPr/>
              <p:nvPr/>
            </p:nvSpPr>
            <p:spPr>
              <a:xfrm>
                <a:off x="14926680" y="3873600"/>
                <a:ext cx="115920" cy="162000"/>
              </a:xfrm>
              <a:custGeom>
                <a:avLst/>
                <a:gdLst/>
                <a:ahLst/>
                <a:cxnLst/>
                <a:rect l="0" t="0" r="r" b="b"/>
                <a:pathLst>
                  <a:path w="322" h="450">
                    <a:moveTo>
                      <a:pt x="171" y="249"/>
                    </a:moveTo>
                    <a:cubicBezTo>
                      <a:pt x="101" y="235"/>
                      <a:pt x="73" y="229"/>
                      <a:pt x="42" y="204"/>
                    </a:cubicBezTo>
                    <a:cubicBezTo>
                      <a:pt x="14" y="182"/>
                      <a:pt x="0" y="154"/>
                      <a:pt x="0" y="120"/>
                    </a:cubicBezTo>
                    <a:cubicBezTo>
                      <a:pt x="0" y="64"/>
                      <a:pt x="36" y="0"/>
                      <a:pt x="157" y="0"/>
                    </a:cubicBezTo>
                    <a:cubicBezTo>
                      <a:pt x="171" y="0"/>
                      <a:pt x="213" y="0"/>
                      <a:pt x="249" y="28"/>
                    </a:cubicBezTo>
                    <a:cubicBezTo>
                      <a:pt x="252" y="25"/>
                      <a:pt x="263" y="17"/>
                      <a:pt x="266" y="11"/>
                    </a:cubicBezTo>
                    <a:cubicBezTo>
                      <a:pt x="280" y="0"/>
                      <a:pt x="280" y="0"/>
                      <a:pt x="286" y="0"/>
                    </a:cubicBezTo>
                    <a:cubicBezTo>
                      <a:pt x="297" y="0"/>
                      <a:pt x="297" y="6"/>
                      <a:pt x="297" y="22"/>
                    </a:cubicBezTo>
                    <a:cubicBezTo>
                      <a:pt x="297" y="56"/>
                      <a:pt x="297" y="89"/>
                      <a:pt x="297" y="123"/>
                    </a:cubicBezTo>
                    <a:cubicBezTo>
                      <a:pt x="297" y="143"/>
                      <a:pt x="297" y="145"/>
                      <a:pt x="283" y="145"/>
                    </a:cubicBezTo>
                    <a:cubicBezTo>
                      <a:pt x="279" y="143"/>
                      <a:pt x="272" y="145"/>
                      <a:pt x="272" y="137"/>
                    </a:cubicBezTo>
                    <a:cubicBezTo>
                      <a:pt x="269" y="106"/>
                      <a:pt x="266" y="20"/>
                      <a:pt x="157" y="20"/>
                    </a:cubicBezTo>
                    <a:cubicBezTo>
                      <a:pt x="73" y="20"/>
                      <a:pt x="48" y="59"/>
                      <a:pt x="48" y="92"/>
                    </a:cubicBezTo>
                    <a:cubicBezTo>
                      <a:pt x="48" y="151"/>
                      <a:pt x="112" y="162"/>
                      <a:pt x="168" y="173"/>
                    </a:cubicBezTo>
                    <a:cubicBezTo>
                      <a:pt x="210" y="182"/>
                      <a:pt x="246" y="190"/>
                      <a:pt x="280" y="221"/>
                    </a:cubicBezTo>
                    <a:cubicBezTo>
                      <a:pt x="291" y="232"/>
                      <a:pt x="322" y="263"/>
                      <a:pt x="322" y="313"/>
                    </a:cubicBezTo>
                    <a:cubicBezTo>
                      <a:pt x="322" y="386"/>
                      <a:pt x="274" y="450"/>
                      <a:pt x="162" y="450"/>
                    </a:cubicBezTo>
                    <a:cubicBezTo>
                      <a:pt x="143" y="450"/>
                      <a:pt x="98" y="450"/>
                      <a:pt x="53" y="408"/>
                    </a:cubicBezTo>
                    <a:cubicBezTo>
                      <a:pt x="36" y="428"/>
                      <a:pt x="36" y="428"/>
                      <a:pt x="34" y="431"/>
                    </a:cubicBezTo>
                    <a:cubicBezTo>
                      <a:pt x="17" y="450"/>
                      <a:pt x="14" y="450"/>
                      <a:pt x="11" y="450"/>
                    </a:cubicBezTo>
                    <a:cubicBezTo>
                      <a:pt x="0" y="450"/>
                      <a:pt x="0" y="445"/>
                      <a:pt x="0" y="428"/>
                    </a:cubicBezTo>
                    <a:cubicBezTo>
                      <a:pt x="0" y="384"/>
                      <a:pt x="0" y="340"/>
                      <a:pt x="0" y="296"/>
                    </a:cubicBezTo>
                    <a:cubicBezTo>
                      <a:pt x="0" y="280"/>
                      <a:pt x="0" y="274"/>
                      <a:pt x="11" y="274"/>
                    </a:cubicBezTo>
                    <a:cubicBezTo>
                      <a:pt x="22" y="274"/>
                      <a:pt x="22" y="277"/>
                      <a:pt x="25" y="291"/>
                    </a:cubicBezTo>
                    <a:cubicBezTo>
                      <a:pt x="45" y="372"/>
                      <a:pt x="78" y="428"/>
                      <a:pt x="162" y="428"/>
                    </a:cubicBezTo>
                    <a:cubicBezTo>
                      <a:pt x="238" y="428"/>
                      <a:pt x="274" y="389"/>
                      <a:pt x="274" y="338"/>
                    </a:cubicBezTo>
                    <a:cubicBezTo>
                      <a:pt x="274" y="268"/>
                      <a:pt x="193" y="254"/>
                      <a:pt x="171" y="24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60" name="Freeform 459"/>
              <p:cNvSpPr/>
              <p:nvPr/>
            </p:nvSpPr>
            <p:spPr>
              <a:xfrm>
                <a:off x="15129360" y="3782880"/>
                <a:ext cx="146160" cy="252720"/>
              </a:xfrm>
              <a:custGeom>
                <a:avLst/>
                <a:gdLst/>
                <a:ahLst/>
                <a:cxnLst/>
                <a:rect l="0" t="0" r="r" b="b"/>
                <a:pathLst>
                  <a:path w="406" h="702">
                    <a:moveTo>
                      <a:pt x="406" y="201"/>
                    </a:moveTo>
                    <a:cubicBezTo>
                      <a:pt x="406" y="419"/>
                      <a:pt x="258" y="702"/>
                      <a:pt x="118" y="702"/>
                    </a:cubicBezTo>
                    <a:cubicBezTo>
                      <a:pt x="28" y="702"/>
                      <a:pt x="0" y="593"/>
                      <a:pt x="0" y="501"/>
                    </a:cubicBezTo>
                    <a:cubicBezTo>
                      <a:pt x="0" y="277"/>
                      <a:pt x="151" y="0"/>
                      <a:pt x="288" y="0"/>
                    </a:cubicBezTo>
                    <a:cubicBezTo>
                      <a:pt x="389" y="0"/>
                      <a:pt x="406" y="137"/>
                      <a:pt x="406" y="201"/>
                    </a:cubicBezTo>
                    <a:moveTo>
                      <a:pt x="106" y="336"/>
                    </a:moveTo>
                    <a:cubicBezTo>
                      <a:pt x="175" y="336"/>
                      <a:pt x="243" y="336"/>
                      <a:pt x="311" y="336"/>
                    </a:cubicBezTo>
                    <a:cubicBezTo>
                      <a:pt x="333" y="238"/>
                      <a:pt x="342" y="187"/>
                      <a:pt x="342" y="140"/>
                    </a:cubicBezTo>
                    <a:cubicBezTo>
                      <a:pt x="342" y="84"/>
                      <a:pt x="336" y="20"/>
                      <a:pt x="288" y="20"/>
                    </a:cubicBezTo>
                    <a:cubicBezTo>
                      <a:pt x="244" y="20"/>
                      <a:pt x="207" y="75"/>
                      <a:pt x="182" y="123"/>
                    </a:cubicBezTo>
                    <a:cubicBezTo>
                      <a:pt x="143" y="193"/>
                      <a:pt x="123" y="271"/>
                      <a:pt x="106" y="336"/>
                    </a:cubicBezTo>
                    <a:moveTo>
                      <a:pt x="302" y="366"/>
                    </a:moveTo>
                    <a:cubicBezTo>
                      <a:pt x="234" y="366"/>
                      <a:pt x="166" y="366"/>
                      <a:pt x="98" y="366"/>
                    </a:cubicBezTo>
                    <a:cubicBezTo>
                      <a:pt x="73" y="461"/>
                      <a:pt x="64" y="520"/>
                      <a:pt x="64" y="562"/>
                    </a:cubicBezTo>
                    <a:cubicBezTo>
                      <a:pt x="64" y="652"/>
                      <a:pt x="87" y="679"/>
                      <a:pt x="118" y="679"/>
                    </a:cubicBezTo>
                    <a:cubicBezTo>
                      <a:pt x="162" y="679"/>
                      <a:pt x="199" y="632"/>
                      <a:pt x="232" y="565"/>
                    </a:cubicBezTo>
                    <a:cubicBezTo>
                      <a:pt x="272" y="495"/>
                      <a:pt x="291" y="411"/>
                      <a:pt x="302" y="3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61" name="Freeform 460"/>
              <p:cNvSpPr/>
              <p:nvPr/>
            </p:nvSpPr>
            <p:spPr>
              <a:xfrm>
                <a:off x="15310440" y="3767040"/>
                <a:ext cx="81720" cy="353160"/>
              </a:xfrm>
              <a:custGeom>
                <a:avLst/>
                <a:gdLst/>
                <a:ahLst/>
                <a:cxnLst/>
                <a:rect l="0" t="0" r="r" b="b"/>
                <a:pathLst>
                  <a:path w="227" h="981">
                    <a:moveTo>
                      <a:pt x="227" y="489"/>
                    </a:moveTo>
                    <a:cubicBezTo>
                      <a:pt x="227" y="573"/>
                      <a:pt x="216" y="682"/>
                      <a:pt x="165" y="791"/>
                    </a:cubicBezTo>
                    <a:cubicBezTo>
                      <a:pt x="106" y="914"/>
                      <a:pt x="20" y="981"/>
                      <a:pt x="8" y="981"/>
                    </a:cubicBezTo>
                    <a:cubicBezTo>
                      <a:pt x="3" y="981"/>
                      <a:pt x="0" y="979"/>
                      <a:pt x="0" y="973"/>
                    </a:cubicBezTo>
                    <a:cubicBezTo>
                      <a:pt x="0" y="967"/>
                      <a:pt x="0" y="967"/>
                      <a:pt x="11" y="956"/>
                    </a:cubicBezTo>
                    <a:cubicBezTo>
                      <a:pt x="134" y="830"/>
                      <a:pt x="171" y="660"/>
                      <a:pt x="171" y="489"/>
                    </a:cubicBezTo>
                    <a:cubicBezTo>
                      <a:pt x="171" y="285"/>
                      <a:pt x="115" y="129"/>
                      <a:pt x="17" y="31"/>
                    </a:cubicBezTo>
                    <a:cubicBezTo>
                      <a:pt x="0" y="14"/>
                      <a:pt x="0" y="11"/>
                      <a:pt x="0" y="8"/>
                    </a:cubicBezTo>
                    <a:cubicBezTo>
                      <a:pt x="0" y="3"/>
                      <a:pt x="3" y="0"/>
                      <a:pt x="8" y="0"/>
                    </a:cubicBezTo>
                    <a:cubicBezTo>
                      <a:pt x="20" y="0"/>
                      <a:pt x="104" y="64"/>
                      <a:pt x="162" y="185"/>
                    </a:cubicBezTo>
                    <a:cubicBezTo>
                      <a:pt x="216" y="296"/>
                      <a:pt x="227" y="414"/>
                      <a:pt x="227" y="4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</p:grpSp>
      </p:grpSp>
      <p:sp>
        <p:nvSpPr>
          <p:cNvPr id="462" name="TextBox 461"/>
          <p:cNvSpPr txBox="1"/>
          <p:nvPr/>
        </p:nvSpPr>
        <p:spPr>
          <a:xfrm>
            <a:off x="457920" y="5475240"/>
            <a:ext cx="13324680" cy="307908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i="1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Σ</a:t>
            </a:r>
            <a:r>
              <a:rPr lang="en-US" sz="2800" b="0" i="1" u="none" strike="noStrike" baseline="-8000">
                <a:solidFill>
                  <a:srgbClr val="000000"/>
                </a:solidFill>
                <a:uFillTx/>
                <a:latin typeface="Arial"/>
                <a:ea typeface="Arial"/>
              </a:rPr>
              <a:t>IJ</a:t>
            </a:r>
            <a:r>
              <a:rPr lang="en-US" sz="28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 are helicity amplitudes that contain couplings </a:t>
            </a:r>
            <a:r>
              <a:rPr lang="en-US" sz="2800" b="0" i="1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g</a:t>
            </a:r>
            <a:r>
              <a:rPr lang="en-US" sz="2800" b="0" i="1" u="none" strike="noStrike" baseline="-8000">
                <a:solidFill>
                  <a:srgbClr val="000000"/>
                </a:solidFill>
                <a:uFillTx/>
                <a:latin typeface="Arial"/>
                <a:ea typeface="Arial"/>
              </a:rPr>
              <a:t>L</a:t>
            </a:r>
            <a:r>
              <a:rPr lang="en-US" sz="2800" b="0" i="1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, g</a:t>
            </a:r>
            <a:r>
              <a:rPr lang="en-US" sz="2800" b="0" i="1" u="none" strike="noStrike" baseline="-8000">
                <a:solidFill>
                  <a:srgbClr val="000000"/>
                </a:solidFill>
                <a:uFillTx/>
                <a:latin typeface="Arial"/>
                <a:ea typeface="Arial"/>
              </a:rPr>
              <a:t>R</a:t>
            </a:r>
            <a:r>
              <a:rPr lang="en-US" sz="2800" b="0" i="1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 (or F</a:t>
            </a:r>
            <a:r>
              <a:rPr lang="en-US" sz="2800" b="0" i="1" u="none" strike="noStrike" baseline="-8000">
                <a:solidFill>
                  <a:srgbClr val="000000"/>
                </a:solidFill>
                <a:uFillTx/>
                <a:latin typeface="Arial"/>
                <a:ea typeface="Arial"/>
              </a:rPr>
              <a:t>V</a:t>
            </a:r>
            <a:r>
              <a:rPr lang="en-US" sz="2800" b="0" i="1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, F</a:t>
            </a:r>
            <a:r>
              <a:rPr lang="en-US" sz="2800" b="0" i="1" u="none" strike="noStrike" baseline="-8000">
                <a:solidFill>
                  <a:srgbClr val="000000"/>
                </a:solidFill>
                <a:uFillTx/>
                <a:latin typeface="Arial"/>
                <a:ea typeface="Arial"/>
              </a:rPr>
              <a:t>A</a:t>
            </a:r>
            <a:r>
              <a:rPr lang="en-US" sz="2800" b="0" i="1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)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i="1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Σ</a:t>
            </a:r>
            <a:r>
              <a:rPr lang="en-US" sz="2800" b="0" i="1" u="none" strike="noStrike" baseline="-8000">
                <a:solidFill>
                  <a:srgbClr val="000000"/>
                </a:solidFill>
                <a:uFillTx/>
                <a:latin typeface="Arial"/>
                <a:ea typeface="Arial"/>
              </a:rPr>
              <a:t>IJ</a:t>
            </a:r>
            <a:r>
              <a:rPr lang="en-US" sz="2800" b="0" i="1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 ≠ Σ</a:t>
            </a:r>
            <a:r>
              <a:rPr lang="en-US" sz="2800" b="0" i="1" u="none" strike="noStrike" baseline="-8000">
                <a:solidFill>
                  <a:srgbClr val="000000"/>
                </a:solidFill>
                <a:uFillTx/>
                <a:latin typeface="Arial"/>
                <a:ea typeface="Arial"/>
              </a:rPr>
              <a:t>I'J</a:t>
            </a:r>
            <a:r>
              <a:rPr lang="en-US" sz="2800" b="0" i="1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' </a:t>
            </a:r>
            <a:r>
              <a:rPr lang="en-US" sz="28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=&gt; (characteristic) asymmetries for each fermion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Forward-backward in angle, general left-right in cross section 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All four</a:t>
            </a:r>
            <a:r>
              <a:rPr lang="en-US" sz="2800" b="0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 helicity amplitudes for all fermions </a:t>
            </a:r>
            <a:r>
              <a:rPr lang="en-US" sz="2800" b="1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only available with polarised beams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LC would be four colliders in one!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3" name="TextBox 462"/>
          <p:cNvSpPr txBox="1"/>
          <p:nvPr/>
        </p:nvSpPr>
        <p:spPr>
          <a:xfrm>
            <a:off x="6760080" y="4628160"/>
            <a:ext cx="8046360" cy="36468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*add term </a:t>
            </a:r>
            <a:r>
              <a:rPr lang="en-US" sz="1800" b="0" i="1" u="none" strike="noStrike">
                <a:solidFill>
                  <a:srgbClr val="000000"/>
                </a:solidFill>
                <a:uFillTx/>
                <a:latin typeface="Arial"/>
              </a:rPr>
              <a:t>~sin</a:t>
            </a:r>
            <a:r>
              <a:rPr lang="en-US" sz="1800" b="0" i="1" u="none" strike="noStrike" baseline="33000">
                <a:solidFill>
                  <a:srgbClr val="000000"/>
                </a:solidFill>
                <a:uFillTx/>
                <a:latin typeface="Arial"/>
              </a:rPr>
              <a:t>2</a:t>
            </a:r>
            <a:r>
              <a:rPr lang="en-US" sz="1800" b="0" i="1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θ </a:t>
            </a: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in case of non-relativistic fermions e.g. top close to threshold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ee→bb at 250 GeV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465" name="Picture 464"/>
          <p:cNvPicPr/>
          <p:nvPr/>
        </p:nvPicPr>
        <p:blipFill>
          <a:blip r:embed="rId2"/>
          <a:stretch/>
        </p:blipFill>
        <p:spPr>
          <a:xfrm>
            <a:off x="36720" y="1188720"/>
            <a:ext cx="5257800" cy="502920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465"/>
          <p:cNvPicPr/>
          <p:nvPr/>
        </p:nvPicPr>
        <p:blipFill>
          <a:blip r:embed="rId3"/>
          <a:stretch/>
        </p:blipFill>
        <p:spPr>
          <a:xfrm>
            <a:off x="5166360" y="1097280"/>
            <a:ext cx="5257800" cy="5029200"/>
          </a:xfrm>
          <a:prstGeom prst="rect">
            <a:avLst/>
          </a:prstGeom>
          <a:ln w="0">
            <a:noFill/>
          </a:ln>
        </p:spPr>
      </p:pic>
      <p:pic>
        <p:nvPicPr>
          <p:cNvPr id="467" name="Picture 466"/>
          <p:cNvPicPr/>
          <p:nvPr/>
        </p:nvPicPr>
        <p:blipFill>
          <a:blip r:embed="rId4"/>
          <a:stretch/>
        </p:blipFill>
        <p:spPr>
          <a:xfrm>
            <a:off x="10332720" y="903600"/>
            <a:ext cx="5257800" cy="5029200"/>
          </a:xfrm>
          <a:prstGeom prst="rect">
            <a:avLst/>
          </a:prstGeom>
          <a:ln w="0">
            <a:noFill/>
          </a:ln>
        </p:spPr>
      </p:pic>
      <p:sp>
        <p:nvSpPr>
          <p:cNvPr id="468" name="TextBox 467"/>
          <p:cNvSpPr txBox="1"/>
          <p:nvPr/>
        </p:nvSpPr>
        <p:spPr>
          <a:xfrm>
            <a:off x="11521440" y="8148600"/>
            <a:ext cx="475488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i="1" u="none" strike="noStrike">
                <a:solidFill>
                  <a:srgbClr val="FF00FF"/>
                </a:solidFill>
                <a:uFillTx/>
                <a:latin typeface="Arial"/>
              </a:rPr>
              <a:t>A. Irles et al.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r>
              <a:rPr lang="en-US" sz="1800" b="0" i="1" u="none" strike="noStrike">
                <a:solidFill>
                  <a:srgbClr val="FF00FF"/>
                </a:solidFill>
                <a:uFillTx/>
                <a:latin typeface="Arial"/>
                <a:hlinkClick r:id="rId5"/>
              </a:rPr>
              <a:t>https://arxiv.org/pdf/2306.11413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9" name="TextBox 468"/>
          <p:cNvSpPr txBox="1"/>
          <p:nvPr/>
        </p:nvSpPr>
        <p:spPr>
          <a:xfrm>
            <a:off x="365760" y="6387120"/>
            <a:ext cx="13277880" cy="21877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FF"/>
                </a:solidFill>
                <a:uFillTx/>
                <a:latin typeface="Arial"/>
              </a:rPr>
              <a:t>Powerful tool to study onset and amplification of new physics effects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FF"/>
                </a:solidFill>
                <a:uFillTx/>
                <a:latin typeface="Arial"/>
              </a:rPr>
              <a:t>Full simulation study at 250 GeV is solid basis for estimations on Z pole (A</a:t>
            </a:r>
            <a:r>
              <a:rPr lang="en-US" sz="2200" b="0" u="none" strike="noStrike" baseline="-8000">
                <a:solidFill>
                  <a:srgbClr val="0000FF"/>
                </a:solidFill>
                <a:uFillTx/>
                <a:latin typeface="Arial"/>
              </a:rPr>
              <a:t>b</a:t>
            </a:r>
            <a:r>
              <a:rPr lang="en-US" sz="2200" b="0" u="none" strike="noStrike">
                <a:solidFill>
                  <a:srgbClr val="0000FF"/>
                </a:solidFill>
                <a:uFillTx/>
                <a:latin typeface="Arial"/>
              </a:rPr>
              <a:t>, R</a:t>
            </a:r>
            <a:r>
              <a:rPr lang="en-US" sz="2200" b="0" u="none" strike="noStrike" baseline="-8000">
                <a:solidFill>
                  <a:srgbClr val="0000FF"/>
                </a:solidFill>
                <a:uFillTx/>
                <a:latin typeface="Arial"/>
              </a:rPr>
              <a:t>b</a:t>
            </a:r>
            <a:r>
              <a:rPr lang="en-US" sz="2200" b="0" u="none" strike="noStrike">
                <a:solidFill>
                  <a:srgbClr val="0000FF"/>
                </a:solidFill>
                <a:uFillTx/>
                <a:latin typeface="Arial"/>
              </a:rPr>
              <a:t>)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FF"/>
                </a:solidFill>
                <a:uFillTx/>
                <a:latin typeface="Arial"/>
              </a:rPr>
              <a:t>Interpretation in terms  of new physics (Z’ up to 19 TeV in case of GHU) require precise input from Z pole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FF"/>
                </a:solidFill>
                <a:uFillTx/>
                <a:latin typeface="Arial"/>
              </a:rPr>
              <a:t>Study has been extended to 500 GeV, 1 TeV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Interpretation of two fermion processes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471" name="Picture 470"/>
          <p:cNvPicPr/>
          <p:nvPr/>
        </p:nvPicPr>
        <p:blipFill>
          <a:blip r:embed="rId2"/>
          <a:stretch/>
        </p:blipFill>
        <p:spPr>
          <a:xfrm>
            <a:off x="5611320" y="1956600"/>
            <a:ext cx="9921240" cy="4023360"/>
          </a:xfrm>
          <a:prstGeom prst="rect">
            <a:avLst/>
          </a:prstGeom>
          <a:ln w="0">
            <a:noFill/>
          </a:ln>
        </p:spPr>
      </p:pic>
      <p:sp>
        <p:nvSpPr>
          <p:cNvPr id="472" name="TextBox 471"/>
          <p:cNvSpPr txBox="1"/>
          <p:nvPr/>
        </p:nvSpPr>
        <p:spPr>
          <a:xfrm>
            <a:off x="7224120" y="1371960"/>
            <a:ext cx="6451920" cy="4561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</a:rPr>
              <a:t>4-fermion operators in EFT (arxiv:2209.08078)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3" name="TextBox 472"/>
          <p:cNvSpPr txBox="1"/>
          <p:nvPr/>
        </p:nvSpPr>
        <p:spPr>
          <a:xfrm>
            <a:off x="23760" y="1625040"/>
            <a:ext cx="6013080" cy="82188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</a:rPr>
              <a:t>Separation power in GHU Models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r>
              <a:rPr lang="en-US" sz="2400" b="0" i="1" u="none" strike="noStrike">
                <a:solidFill>
                  <a:srgbClr val="000000"/>
                </a:solidFill>
                <a:uFillTx/>
                <a:latin typeface="Arial"/>
              </a:rPr>
              <a:t>J. P. Marquez et al. (</a:t>
            </a:r>
            <a:r>
              <a:rPr lang="en-US" sz="2400" b="0" i="1" u="none" strike="noStrike">
                <a:solidFill>
                  <a:srgbClr val="000000"/>
                </a:solidFill>
                <a:uFillTx/>
                <a:latin typeface="Arial"/>
                <a:hlinkClick r:id="rId3"/>
              </a:rPr>
              <a:t>arxiv:2403.09144</a:t>
            </a:r>
            <a:r>
              <a:rPr lang="en-US" sz="2400" b="0" i="1" u="none" strike="noStrike">
                <a:solidFill>
                  <a:srgbClr val="000000"/>
                </a:solidFill>
                <a:uFillTx/>
                <a:latin typeface="Arial"/>
              </a:rPr>
              <a:t>)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4" name="TextBox 473"/>
          <p:cNvSpPr txBox="1"/>
          <p:nvPr/>
        </p:nvSpPr>
        <p:spPr>
          <a:xfrm>
            <a:off x="6401160" y="6129720"/>
            <a:ext cx="8820000" cy="22849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</a:rPr>
              <a:t>Interpretation of 2f results bears discovery potential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</a:rPr>
              <a:t>Will benefit from polarisation </a:t>
            </a:r>
            <a:r>
              <a:rPr lang="en-US" sz="2400" b="0" u="sng" strike="noStrike">
                <a:solidFill>
                  <a:srgbClr val="000000"/>
                </a:solidFill>
                <a:uFillTx/>
                <a:latin typeface="Arial"/>
              </a:rPr>
              <a:t>and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</a:rPr>
              <a:t> higher energies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</a:rPr>
              <a:t>Has to be vetted regularly against (HL-)LHC results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5" name="TextBox 474"/>
          <p:cNvSpPr txBox="1"/>
          <p:nvPr/>
        </p:nvSpPr>
        <p:spPr>
          <a:xfrm>
            <a:off x="640440" y="7681320"/>
            <a:ext cx="4197960" cy="4561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</a:rPr>
              <a:t>Probed mass scale: 9-25 TeV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76" name="Picture 475"/>
          <p:cNvPicPr/>
          <p:nvPr/>
        </p:nvPicPr>
        <p:blipFill>
          <a:blip r:embed="rId4"/>
          <a:stretch/>
        </p:blipFill>
        <p:spPr>
          <a:xfrm>
            <a:off x="-4680" y="2590920"/>
            <a:ext cx="5468040" cy="4572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Interpretation of two fermion processes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478" name="Picture 477"/>
          <p:cNvPicPr/>
          <p:nvPr/>
        </p:nvPicPr>
        <p:blipFill>
          <a:blip r:embed="rId2"/>
          <a:stretch/>
        </p:blipFill>
        <p:spPr>
          <a:xfrm>
            <a:off x="530640" y="1100160"/>
            <a:ext cx="4224600" cy="4114800"/>
          </a:xfrm>
          <a:prstGeom prst="rect">
            <a:avLst/>
          </a:prstGeom>
          <a:ln w="0">
            <a:noFill/>
          </a:ln>
        </p:spPr>
      </p:pic>
      <p:pic>
        <p:nvPicPr>
          <p:cNvPr id="479" name="Picture 478"/>
          <p:cNvPicPr/>
          <p:nvPr/>
        </p:nvPicPr>
        <p:blipFill>
          <a:blip r:embed="rId3"/>
          <a:stretch/>
        </p:blipFill>
        <p:spPr>
          <a:xfrm>
            <a:off x="953640" y="5184720"/>
            <a:ext cx="3758040" cy="3657600"/>
          </a:xfrm>
          <a:prstGeom prst="rect">
            <a:avLst/>
          </a:prstGeom>
          <a:ln w="0">
            <a:noFill/>
          </a:ln>
        </p:spPr>
      </p:pic>
      <p:pic>
        <p:nvPicPr>
          <p:cNvPr id="480" name="Graphic 479" descr="28§display§e^-_L e^+_R \longrightarrow s \bar{s}§svg§600§TRUE§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2286360" y="1457280"/>
            <a:ext cx="1887120" cy="413280"/>
          </a:xfrm>
          <a:prstGeom prst="rect">
            <a:avLst/>
          </a:prstGeom>
          <a:ln w="0">
            <a:noFill/>
          </a:ln>
        </p:spPr>
      </p:pic>
      <p:pic>
        <p:nvPicPr>
          <p:cNvPr id="481" name="Graphic 480" descr="28§display§e^-_R e^+_L \longrightarrow s \bar{s}§svg§600§TRUE§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2469240" y="6536160"/>
            <a:ext cx="1887120" cy="413280"/>
          </a:xfrm>
          <a:prstGeom prst="rect">
            <a:avLst/>
          </a:prstGeom>
          <a:ln w="0">
            <a:noFill/>
          </a:ln>
        </p:spPr>
      </p:pic>
      <p:sp>
        <p:nvSpPr>
          <p:cNvPr id="482" name="TextBox 481"/>
          <p:cNvSpPr txBox="1"/>
          <p:nvPr/>
        </p:nvSpPr>
        <p:spPr>
          <a:xfrm>
            <a:off x="5230080" y="1822680"/>
            <a:ext cx="10589400" cy="5232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</a:rPr>
              <a:t>PhD thesis of Yuichi Okugawa (IJCLab/Tohoku U, 2021-2024)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</a:rPr>
              <a:t> </a:t>
            </a: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Polarisation (-80,+30): </a:t>
            </a: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Δ</a:t>
            </a: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R</a:t>
            </a:r>
            <a:r>
              <a:rPr lang="en-US" sz="2200" b="0" u="none" strike="noStrike" baseline="-8000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s</a:t>
            </a: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 = 0.9%, </a:t>
            </a: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Δ</a:t>
            </a: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A</a:t>
            </a:r>
            <a:r>
              <a:rPr lang="en-US" sz="2200" b="0" u="none" strike="noStrike" baseline="-8000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fb,s</a:t>
            </a: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 = 0.9%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>
              <a:lnSpc>
                <a:spcPct val="100000"/>
              </a:lnSpc>
              <a:spcBef>
                <a:spcPts val="5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Polarisation (+80,-30): ΔRs = 1.6%, </a:t>
            </a: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ΔA</a:t>
            </a:r>
            <a:r>
              <a:rPr lang="en-US" sz="2200" b="0" u="none" strike="noStrike" baseline="-8000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fb,s </a:t>
            </a: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= 5.9%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>
              <a:lnSpc>
                <a:spcPct val="100000"/>
              </a:lnSpc>
              <a:spcBef>
                <a:spcPts val="5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Statistical error only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>
              <a:lnSpc>
                <a:spcPct val="100000"/>
              </a:lnSpc>
              <a:spcBef>
                <a:spcPts val="5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Systematic error sensitive to knowledge of background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</a:rPr>
              <a:t>Analysis based on leading particle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</a:rPr>
              <a:t> </a:t>
            </a: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</a:rPr>
              <a:t>“</a:t>
            </a: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</a:rPr>
              <a:t>hand made cuts” to understand effect of potential selection criteria</a:t>
            </a: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FF"/>
                </a:solidFill>
                <a:uFillTx/>
                <a:latin typeface="Arial"/>
              </a:rPr>
              <a:t>Some cuts are very harsh 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FF"/>
                </a:solidFill>
                <a:uFillTx/>
                <a:latin typeface="Arial"/>
              </a:rPr>
              <a:t>Therefore selection effiency is low (0.6%) and S/B ~ 1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48000" lvl="2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</a:rPr>
              <a:t>u,d final states with Kaons cannot be well suppressed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</a:rPr>
              <a:t>Analysis needs revision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Interpretation of two fermion processes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484" name="Picture 483"/>
          <p:cNvPicPr/>
          <p:nvPr/>
        </p:nvPicPr>
        <p:blipFill>
          <a:blip r:embed="rId2"/>
          <a:stretch/>
        </p:blipFill>
        <p:spPr>
          <a:xfrm>
            <a:off x="170640" y="1099440"/>
            <a:ext cx="7200360" cy="491436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484"/>
          <p:cNvPicPr/>
          <p:nvPr/>
        </p:nvPicPr>
        <p:blipFill>
          <a:blip r:embed="rId3"/>
          <a:stretch/>
        </p:blipFill>
        <p:spPr>
          <a:xfrm>
            <a:off x="9379800" y="1125720"/>
            <a:ext cx="5294520" cy="5056560"/>
          </a:xfrm>
          <a:prstGeom prst="rect">
            <a:avLst/>
          </a:prstGeom>
          <a:ln w="0">
            <a:noFill/>
          </a:ln>
        </p:spPr>
      </p:pic>
      <p:sp>
        <p:nvSpPr>
          <p:cNvPr id="486" name="TextBox 485"/>
          <p:cNvSpPr txBox="1"/>
          <p:nvPr/>
        </p:nvSpPr>
        <p:spPr>
          <a:xfrm>
            <a:off x="13184280" y="8285760"/>
            <a:ext cx="2086560" cy="4561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2400" b="0" i="1" u="none" strike="noStrike">
                <a:solidFill>
                  <a:srgbClr val="FF00FF"/>
                </a:solidFill>
                <a:uFillTx/>
                <a:latin typeface="Arial"/>
              </a:rPr>
              <a:t>T. Suehara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7" name="TextBox 486"/>
          <p:cNvSpPr txBox="1"/>
          <p:nvPr/>
        </p:nvSpPr>
        <p:spPr>
          <a:xfrm>
            <a:off x="620280" y="5783400"/>
            <a:ext cx="8890560" cy="25297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FF"/>
                </a:solidFill>
                <a:uFillTx/>
                <a:latin typeface="Arial"/>
              </a:rPr>
              <a:t>Considerable progress in flavor tagging in recent years ...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FF"/>
                </a:solidFill>
                <a:uFillTx/>
                <a:latin typeface="Arial"/>
              </a:rPr>
              <a:t>Mouthwatering opportunities for light quarks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FF"/>
                </a:solidFill>
                <a:uFillTx/>
                <a:latin typeface="Arial"/>
              </a:rPr>
              <a:t>e.g. Background down to 10</a:t>
            </a:r>
            <a:r>
              <a:rPr lang="en-US" sz="2000" b="0" u="none" strike="noStrike" baseline="33000">
                <a:solidFill>
                  <a:srgbClr val="0000FF"/>
                </a:solidFill>
                <a:uFillTx/>
                <a:latin typeface="Arial"/>
              </a:rPr>
              <a:t>-2</a:t>
            </a:r>
            <a:r>
              <a:rPr lang="en-US" sz="2000" b="0" u="none" strike="noStrike">
                <a:solidFill>
                  <a:srgbClr val="0000FF"/>
                </a:solidFill>
                <a:uFillTx/>
                <a:latin typeface="Arial"/>
              </a:rPr>
              <a:t> at 10% efficiency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FF"/>
                </a:solidFill>
                <a:uFillTx/>
                <a:latin typeface="Arial"/>
              </a:rPr>
              <a:t>For this working point statistical error would go down to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Polarisation (-80,+30): </a:t>
            </a: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Δ</a:t>
            </a: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R</a:t>
            </a:r>
            <a:r>
              <a:rPr lang="en-US" sz="2000" b="0" u="none" strike="noStrike" baseline="-8000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s</a:t>
            </a: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 = 0.22%, </a:t>
            </a: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Δ</a:t>
            </a: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A</a:t>
            </a:r>
            <a:r>
              <a:rPr lang="en-US" sz="2000" b="0" u="none" strike="noStrike" baseline="-8000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fb,s</a:t>
            </a: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 = 0.22%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Polarisation (+80,-30): ΔRs = 0.4%, </a:t>
            </a: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ΔA</a:t>
            </a:r>
            <a:r>
              <a:rPr lang="en-US" sz="2000" b="0" u="none" strike="noStrike" baseline="-8000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fb,s </a:t>
            </a: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= 1.5%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FF"/>
                </a:solidFill>
                <a:uFillTx/>
                <a:latin typeface="Arial"/>
                <a:ea typeface="ＭＳ Ｐゴシック"/>
              </a:rPr>
              <a:t>Systematics due to background could be ~statistical error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FF"/>
                </a:solidFill>
                <a:uFillTx/>
                <a:latin typeface="Arial"/>
                <a:ea typeface="ＭＳ Ｐゴシック"/>
              </a:rPr>
              <a:t>Remains to be shown, other systematics may set in -&gt; TYL/FJPPN project!</a:t>
            </a: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top_LR_BSM_Roman_snapshot.png" descr="top_LR_BSM_Roman_snapshot.png"/>
          <p:cNvPicPr/>
          <p:nvPr/>
        </p:nvPicPr>
        <p:blipFill>
          <a:blip r:embed="rId2"/>
          <a:stretch/>
        </p:blipFill>
        <p:spPr>
          <a:xfrm>
            <a:off x="3206520" y="645840"/>
            <a:ext cx="10802520" cy="7765920"/>
          </a:xfrm>
          <a:prstGeom prst="rect">
            <a:avLst/>
          </a:prstGeom>
          <a:ln w="12600">
            <a:noFill/>
          </a:ln>
        </p:spPr>
      </p:pic>
      <p:sp>
        <p:nvSpPr>
          <p:cNvPr id="489" name="PlaceHolder 1"/>
          <p:cNvSpPr>
            <a:spLocks noGrp="1"/>
          </p:cNvSpPr>
          <p:nvPr>
            <p:ph type="sldNum" idx="62"/>
          </p:nvPr>
        </p:nvSpPr>
        <p:spPr>
          <a:xfrm>
            <a:off x="11249640" y="805464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FC120E5-4967-4FF1-A95F-5AF2E7A6181E}" type="slidenum">
              <a:rPr lang="en-US" sz="18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25</a:t>
            </a:fld>
            <a:endParaRPr lang="en-US" sz="18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90" name="PlaceHolder 2"/>
          <p:cNvSpPr>
            <a:spLocks noGrp="1"/>
          </p:cNvSpPr>
          <p:nvPr>
            <p:ph type="title"/>
          </p:nvPr>
        </p:nvSpPr>
        <p:spPr>
          <a:xfrm>
            <a:off x="1568520" y="212760"/>
            <a:ext cx="14122080" cy="59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Top quark and new physics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91" name="Textplatzhalter 7"/>
          <p:cNvSpPr/>
          <p:nvPr/>
        </p:nvSpPr>
        <p:spPr>
          <a:xfrm>
            <a:off x="303480" y="6059160"/>
            <a:ext cx="5615640" cy="1878120"/>
          </a:xfrm>
          <a:prstGeom prst="rect">
            <a:avLst/>
          </a:prstGeom>
          <a:solidFill>
            <a:srgbClr val="FFFB00"/>
          </a:solidFill>
          <a:ln w="38160">
            <a:solidFill>
              <a:srgbClr val="FF26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 fontScale="92500" lnSpcReduction="19999"/>
          </a:bodyPr>
          <a:lstStyle/>
          <a:p>
            <a:pPr defTabSz="1059120">
              <a:lnSpc>
                <a:spcPct val="100000"/>
              </a:lnSpc>
              <a:spcBef>
                <a:spcPts val="1159"/>
              </a:spcBef>
              <a:tabLst>
                <a:tab pos="408600" algn="l"/>
              </a:tabLst>
            </a:pPr>
            <a:r>
              <a:rPr lang="en-FR" sz="232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Couplings of the Top quark to the Z boson:</a:t>
            </a:r>
            <a:endParaRPr lang="en-US" sz="232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78640" indent="-278640" defTabSz="1059120">
              <a:lnSpc>
                <a:spcPct val="100000"/>
              </a:lnSpc>
              <a:spcBef>
                <a:spcPts val="1159"/>
              </a:spcBef>
              <a:buClr>
                <a:srgbClr val="000000"/>
              </a:buClr>
              <a:buFont typeface="Symbol" charset="2"/>
              <a:buChar char=""/>
              <a:tabLst>
                <a:tab pos="408600" algn="l"/>
              </a:tabLst>
            </a:pPr>
            <a:r>
              <a:rPr lang="en-FR" sz="185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essential for NLO interpretation of Higgs measurements</a:t>
            </a:r>
            <a:endParaRPr lang="en-US" sz="18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78640" indent="-278640" defTabSz="1059120">
              <a:lnSpc>
                <a:spcPct val="100000"/>
              </a:lnSpc>
              <a:spcBef>
                <a:spcPts val="1159"/>
              </a:spcBef>
              <a:buClr>
                <a:srgbClr val="000000"/>
              </a:buClr>
              <a:buFont typeface="Symbol" charset="2"/>
              <a:buChar char=""/>
              <a:tabLst>
                <a:tab pos="408600" algn="l"/>
              </a:tabLst>
            </a:pPr>
            <a:r>
              <a:rPr lang="en-FR" sz="185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tremendous BSM sensitivity in its own right</a:t>
            </a:r>
            <a:endParaRPr lang="en-US" sz="18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78640" indent="-278640" defTabSz="1059120">
              <a:lnSpc>
                <a:spcPct val="100000"/>
              </a:lnSpc>
              <a:spcBef>
                <a:spcPts val="1159"/>
              </a:spcBef>
              <a:buClr>
                <a:srgbClr val="000000"/>
              </a:buClr>
              <a:buFont typeface="Symbol" charset="2"/>
              <a:buChar char=""/>
              <a:tabLst>
                <a:tab pos="408600" algn="l"/>
              </a:tabLst>
            </a:pPr>
            <a:r>
              <a:rPr lang="en-FR" sz="185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Displayed Models take LHC Constraints into account </a:t>
            </a:r>
            <a:endParaRPr lang="en-US" sz="18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1059120">
              <a:lnSpc>
                <a:spcPct val="100000"/>
              </a:lnSpc>
              <a:spcBef>
                <a:spcPts val="1159"/>
              </a:spcBef>
              <a:tabLst>
                <a:tab pos="408600" algn="l"/>
              </a:tabLst>
            </a:pPr>
            <a:endParaRPr lang="en-US" sz="18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2" name="arxiv:2503.19983"/>
          <p:cNvSpPr/>
          <p:nvPr/>
        </p:nvSpPr>
        <p:spPr>
          <a:xfrm>
            <a:off x="12543840" y="7563960"/>
            <a:ext cx="1910160" cy="364680"/>
          </a:xfrm>
          <a:prstGeom prst="rect">
            <a:avLst/>
          </a:prstGeom>
          <a:solidFill>
            <a:srgbClr val="FFFB00"/>
          </a:solidFill>
          <a:ln w="25560">
            <a:solidFill>
              <a:srgbClr val="FF26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8680" tIns="45000" rIns="5868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1800" b="1" u="sng" strike="noStrike">
                <a:solidFill>
                  <a:srgbClr val="000000">
                    <a:alpha val="80000"/>
                  </a:srgbClr>
                </a:solidFill>
                <a:uFillTx/>
                <a:latin typeface="Helvetica Neue"/>
                <a:ea typeface="Helvetica Neue"/>
              </a:rPr>
              <a:t>arxiv:2503.19983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3" name="assuming only 4ab-1 at 500 GeV"/>
          <p:cNvSpPr/>
          <p:nvPr/>
        </p:nvSpPr>
        <p:spPr>
          <a:xfrm>
            <a:off x="12632400" y="3299040"/>
            <a:ext cx="2330640" cy="797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8680" tIns="45000" rIns="5868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2320" b="0" u="none" strike="noStrike">
                <a:solidFill>
                  <a:srgbClr val="FF2600"/>
                </a:solidFill>
                <a:uFillTx/>
                <a:latin typeface="Arial"/>
                <a:ea typeface="DejaVu Sans"/>
              </a:rPr>
              <a:t>assuming only</a:t>
            </a:r>
            <a:br>
              <a:rPr sz="2320"/>
            </a:br>
            <a:r>
              <a:rPr lang="en-FR" sz="2320" b="0" u="none" strike="noStrike">
                <a:solidFill>
                  <a:srgbClr val="FF2600"/>
                </a:solidFill>
                <a:uFillTx/>
                <a:latin typeface="Arial"/>
                <a:ea typeface="DejaVu Sans"/>
              </a:rPr>
              <a:t>4ab</a:t>
            </a:r>
            <a:r>
              <a:rPr lang="en-FR" sz="2318" b="0" u="none" strike="noStrike" baseline="31000">
                <a:solidFill>
                  <a:srgbClr val="FF2600"/>
                </a:solidFill>
                <a:uFillTx/>
                <a:latin typeface="Arial"/>
                <a:ea typeface="DejaVu Sans"/>
              </a:rPr>
              <a:t>-1</a:t>
            </a:r>
            <a:r>
              <a:rPr lang="en-FR" sz="2320" b="0" u="none" strike="noStrike">
                <a:solidFill>
                  <a:srgbClr val="FF2600"/>
                </a:solidFill>
                <a:uFillTx/>
                <a:latin typeface="Arial"/>
                <a:ea typeface="DejaVu Sans"/>
              </a:rPr>
              <a:t> at 500 GeV</a:t>
            </a:r>
            <a:endParaRPr lang="en-US" sz="23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94" name="Picture 4"/>
          <p:cNvPicPr/>
          <p:nvPr/>
        </p:nvPicPr>
        <p:blipFill>
          <a:blip r:embed="rId3"/>
          <a:stretch/>
        </p:blipFill>
        <p:spPr>
          <a:xfrm>
            <a:off x="1216440" y="1273680"/>
            <a:ext cx="4391640" cy="2817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1057680" y="182880"/>
            <a:ext cx="14121000" cy="788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WW Production at 250 GeV (and above)?</a:t>
            </a:r>
            <a:endParaRPr lang="en-FR" sz="2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96" name="Espace réservé du numéro de diapositive 4_ 1"/>
          <p:cNvSpPr/>
          <p:nvPr/>
        </p:nvSpPr>
        <p:spPr>
          <a:xfrm>
            <a:off x="11251440" y="10643040"/>
            <a:ext cx="3652200" cy="80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16000" indent="-216000" algn="r" defTabSz="914400">
              <a:lnSpc>
                <a:spcPct val="98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C830A507-E257-4E5C-87D0-05556B1AE32B}" type="slidenum">
              <a:rPr lang="en-US" sz="1400" b="0" i="1" u="none" strike="noStrike">
                <a:solidFill>
                  <a:srgbClr val="000000"/>
                </a:solidFill>
                <a:uFillTx/>
                <a:latin typeface="Bitstream Vera Serif"/>
                <a:ea typeface="Bitstream Vera Sans"/>
              </a:rPr>
              <a:t>26</a:t>
            </a:fld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7" name="TextBox 1"/>
          <p:cNvSpPr/>
          <p:nvPr/>
        </p:nvSpPr>
        <p:spPr>
          <a:xfrm>
            <a:off x="426960" y="10837440"/>
            <a:ext cx="3699360" cy="45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N. Walker, ILC School 2013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98" name="Picture 497"/>
          <p:cNvPicPr/>
          <p:nvPr/>
        </p:nvPicPr>
        <p:blipFill>
          <a:blip r:embed="rId2"/>
          <a:stretch/>
        </p:blipFill>
        <p:spPr>
          <a:xfrm>
            <a:off x="166680" y="1463400"/>
            <a:ext cx="8677800" cy="2286000"/>
          </a:xfrm>
          <a:prstGeom prst="rect">
            <a:avLst/>
          </a:prstGeom>
          <a:ln w="0">
            <a:noFill/>
          </a:ln>
        </p:spPr>
      </p:pic>
      <p:sp>
        <p:nvSpPr>
          <p:cNvPr id="499" name="TextBox 498"/>
          <p:cNvSpPr txBox="1"/>
          <p:nvPr/>
        </p:nvSpPr>
        <p:spPr>
          <a:xfrm>
            <a:off x="8365680" y="1194120"/>
            <a:ext cx="7132320" cy="3397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FF"/>
                </a:solidFill>
                <a:uFillTx/>
                <a:latin typeface="Arial"/>
              </a:rPr>
              <a:t>Sensitivity to triple and quartic gauge Boson couplings (TGC and QGC)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FF"/>
                </a:solidFill>
                <a:uFillTx/>
                <a:latin typeface="Arial"/>
              </a:rPr>
              <a:t>Observables depend strongly on beam polarisation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r>
              <a:rPr lang="en-US" sz="2000" b="0" u="none" strike="noStrike">
                <a:solidFill>
                  <a:srgbClr val="FF0000"/>
                </a:solidFill>
                <a:uFillTx/>
                <a:latin typeface="Arial"/>
              </a:rPr>
              <a:t>=&gt; Enrich different helicity modes of W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r>
              <a:rPr lang="en-US" sz="2000" b="0" u="none" strike="noStrike">
                <a:solidFill>
                  <a:srgbClr val="FF0000"/>
                </a:solidFill>
                <a:uFillTx/>
                <a:latin typeface="Arial"/>
              </a:rPr>
              <a:t>=&gt; Disentangling of couplings to Z and </a:t>
            </a:r>
            <a:r>
              <a:rPr lang="en-US" sz="2000" b="0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γ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r>
              <a:rPr lang="en-US" sz="2000" b="0" u="none" strike="noStrike">
                <a:solidFill>
                  <a:srgbClr val="FF0000"/>
                </a:solidFill>
                <a:uFillTx/>
                <a:latin typeface="Arial"/>
              </a:rPr>
              <a:t>=&gt; in situ measurement  of beam polarisation (and luminosity)  </a:t>
            </a:r>
            <a:r>
              <a:rPr lang="en-US" sz="1600" b="0" u="none" strike="noStrike">
                <a:solidFill>
                  <a:srgbClr val="FF0000"/>
                </a:solidFill>
                <a:uFillTx/>
                <a:latin typeface="Arial"/>
              </a:rPr>
              <a:t>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0" name="TextBox 499"/>
          <p:cNvSpPr txBox="1"/>
          <p:nvPr/>
        </p:nvSpPr>
        <p:spPr>
          <a:xfrm>
            <a:off x="366120" y="3717360"/>
            <a:ext cx="6516360" cy="4561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Analysis of fully hadronic final state (first steps)</a:t>
            </a:r>
          </a:p>
        </p:txBody>
      </p:sp>
      <p:pic>
        <p:nvPicPr>
          <p:cNvPr id="501" name="Picture 500"/>
          <p:cNvPicPr/>
          <p:nvPr/>
        </p:nvPicPr>
        <p:blipFill>
          <a:blip r:embed="rId3"/>
          <a:stretch/>
        </p:blipFill>
        <p:spPr>
          <a:xfrm>
            <a:off x="7734600" y="4623120"/>
            <a:ext cx="4599360" cy="3767400"/>
          </a:xfrm>
          <a:prstGeom prst="rect">
            <a:avLst/>
          </a:prstGeom>
          <a:ln w="0">
            <a:noFill/>
          </a:ln>
        </p:spPr>
      </p:pic>
      <p:pic>
        <p:nvPicPr>
          <p:cNvPr id="502" name="Picture 501"/>
          <p:cNvPicPr/>
          <p:nvPr/>
        </p:nvPicPr>
        <p:blipFill>
          <a:blip r:embed="rId4"/>
          <a:stretch/>
        </p:blipFill>
        <p:spPr>
          <a:xfrm>
            <a:off x="189360" y="4563720"/>
            <a:ext cx="6318360" cy="3758040"/>
          </a:xfrm>
          <a:prstGeom prst="rect">
            <a:avLst/>
          </a:prstGeom>
          <a:ln w="0">
            <a:noFill/>
          </a:ln>
        </p:spPr>
      </p:pic>
      <p:sp>
        <p:nvSpPr>
          <p:cNvPr id="503" name="TextBox 502"/>
          <p:cNvSpPr txBox="1"/>
          <p:nvPr/>
        </p:nvSpPr>
        <p:spPr>
          <a:xfrm>
            <a:off x="2108160" y="4389480"/>
            <a:ext cx="1366920" cy="4561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1800" b="0" u="none" strike="noStrike">
                <a:solidFill>
                  <a:srgbClr val="0000FF"/>
                </a:solidFill>
                <a:uFillTx/>
                <a:latin typeface="Arial"/>
              </a:rPr>
              <a:t>The goal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4" name="TextBox 503"/>
          <p:cNvSpPr txBox="1"/>
          <p:nvPr/>
        </p:nvSpPr>
        <p:spPr>
          <a:xfrm>
            <a:off x="7827840" y="4098600"/>
            <a:ext cx="5042520" cy="4561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1800" b="0" u="none" strike="noStrike">
                <a:solidFill>
                  <a:srgbClr val="0000FF"/>
                </a:solidFill>
                <a:uFillTx/>
                <a:latin typeface="Arial"/>
              </a:rPr>
              <a:t>W charges (true jets and measured)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5" name="TextBox 504"/>
          <p:cNvSpPr txBox="1"/>
          <p:nvPr/>
        </p:nvSpPr>
        <p:spPr>
          <a:xfrm>
            <a:off x="12422520" y="5121000"/>
            <a:ext cx="3169080" cy="222480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FF"/>
                </a:solidFill>
                <a:uFillTx/>
                <a:latin typeface="Arial"/>
              </a:rPr>
              <a:t>Overlap leads to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r>
              <a:rPr lang="en-US" sz="2000" b="0" u="none" strike="noStrike">
                <a:solidFill>
                  <a:srgbClr val="0000FF"/>
                </a:solidFill>
                <a:uFillTx/>
                <a:latin typeface="Arial"/>
              </a:rPr>
              <a:t>charge flips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FF"/>
                </a:solidFill>
                <a:uFillTx/>
                <a:latin typeface="Arial"/>
              </a:rPr>
              <a:t>Correction compromised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r>
              <a:rPr lang="en-US" sz="2000" b="0" u="none" strike="noStrike">
                <a:solidFill>
                  <a:srgbClr val="0000FF"/>
                </a:solidFill>
                <a:uFillTx/>
                <a:latin typeface="Arial"/>
              </a:rPr>
              <a:t>by correlation introduced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r>
              <a:rPr lang="en-US" sz="2000" b="0" u="none" strike="noStrike">
                <a:solidFill>
                  <a:srgbClr val="0000FF"/>
                </a:solidFill>
                <a:uFillTx/>
                <a:latin typeface="Arial"/>
              </a:rPr>
              <a:t>by jet algorithm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FF"/>
                </a:solidFill>
                <a:uFillTx/>
                <a:latin typeface="Arial"/>
              </a:rPr>
              <a:t>Improvement by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r>
              <a:rPr lang="en-US" sz="2000" b="0" u="none" strike="noStrike">
                <a:solidFill>
                  <a:srgbClr val="0000FF"/>
                </a:solidFill>
                <a:uFillTx/>
                <a:latin typeface="Arial"/>
              </a:rPr>
              <a:t>Machine learning?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6" name="TextBox 505"/>
          <p:cNvSpPr txBox="1"/>
          <p:nvPr/>
        </p:nvSpPr>
        <p:spPr>
          <a:xfrm>
            <a:off x="11613240" y="8229960"/>
            <a:ext cx="3450240" cy="4561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2400" b="0" i="1" u="none" strike="noStrike">
                <a:solidFill>
                  <a:srgbClr val="FF00FF"/>
                </a:solidFill>
                <a:uFillTx/>
                <a:latin typeface="Arial"/>
              </a:rPr>
              <a:t>X. Xia, PhD Student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1057680" y="182880"/>
            <a:ext cx="14121000" cy="788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What if … LHC makes a discovery I?</a:t>
            </a:r>
            <a:endParaRPr lang="en-FR" sz="2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508" name="Espace réservé du numéro de diapositive 4_2"/>
          <p:cNvSpPr/>
          <p:nvPr/>
        </p:nvSpPr>
        <p:spPr>
          <a:xfrm>
            <a:off x="11251440" y="10643040"/>
            <a:ext cx="3652200" cy="80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16000" indent="-216000" algn="r" defTabSz="914400">
              <a:lnSpc>
                <a:spcPct val="98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9660FD3C-2066-409F-BBAB-1450A8B9CD2F}" type="slidenum">
              <a:rPr lang="en-US" sz="1400" b="0" i="1" u="none" strike="noStrike">
                <a:solidFill>
                  <a:srgbClr val="000000"/>
                </a:solidFill>
                <a:uFillTx/>
                <a:latin typeface="Bitstream Vera Serif"/>
                <a:ea typeface="Bitstream Vera Sans"/>
              </a:rPr>
              <a:t>27</a:t>
            </a:fld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9" name="TextBox 542"/>
          <p:cNvSpPr/>
          <p:nvPr/>
        </p:nvSpPr>
        <p:spPr>
          <a:xfrm>
            <a:off x="426960" y="10837440"/>
            <a:ext cx="3699360" cy="45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N. Walker, ILC School 2013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0" name="Espace réservé du contenu 2"/>
          <p:cNvSpPr/>
          <p:nvPr/>
        </p:nvSpPr>
        <p:spPr>
          <a:xfrm>
            <a:off x="210240" y="614160"/>
            <a:ext cx="6980760" cy="462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fontScale="70000" lnSpcReduction="20000"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F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3200" b="1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&gt;&gt; 5 sd  Narrow resonance seen in top pairs by CMS 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F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3200" b="1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Candidates:  A(365), CP-odd toponium, KK graviton T(350) seen in hh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F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3200" b="1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T(690) a narrow resonance, 20 GeV wide, seen in ZZ/WW/h125h95/</a:t>
            </a:r>
            <a:r>
              <a:rPr lang="en-GB" sz="3200" b="1" u="none" strike="noStrike">
                <a:solidFill>
                  <a:srgbClr val="0000FF"/>
                </a:solidFill>
                <a:uFillTx/>
                <a:latin typeface="Symbol"/>
                <a:ea typeface="DejaVu Sans"/>
              </a:rPr>
              <a:t>gg</a:t>
            </a:r>
            <a:r>
              <a:rPr lang="en-GB" sz="3200" b="1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/e+e- which could also be a KK graviton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F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3200" b="1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Combined significance &gt; 5 sd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F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3200" b="1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A(450) indicated in ttZ, tt and T(350)Z-&gt;hhZ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F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3200" b="1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RUN3 data should confirm/dismiss these indications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280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 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11" name="Image 3"/>
          <p:cNvPicPr/>
          <p:nvPr/>
        </p:nvPicPr>
        <p:blipFill>
          <a:blip r:embed="rId2"/>
          <a:stretch/>
        </p:blipFill>
        <p:spPr>
          <a:xfrm>
            <a:off x="590040" y="4201200"/>
            <a:ext cx="4607640" cy="4629240"/>
          </a:xfrm>
          <a:prstGeom prst="rect">
            <a:avLst/>
          </a:prstGeom>
          <a:ln w="0">
            <a:noFill/>
          </a:ln>
        </p:spPr>
      </p:pic>
      <p:sp>
        <p:nvSpPr>
          <p:cNvPr id="512" name="TextBox 4"/>
          <p:cNvSpPr/>
          <p:nvPr/>
        </p:nvSpPr>
        <p:spPr>
          <a:xfrm>
            <a:off x="1027440" y="3906720"/>
            <a:ext cx="55018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180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Series of KK resonances at LCF?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13" name="Espace réservé du contenu 9"/>
          <p:cNvPicPr/>
          <p:nvPr/>
        </p:nvPicPr>
        <p:blipFill>
          <a:blip r:embed="rId3"/>
          <a:stretch/>
        </p:blipFill>
        <p:spPr>
          <a:xfrm>
            <a:off x="7191720" y="1404720"/>
            <a:ext cx="8027640" cy="6874920"/>
          </a:xfrm>
          <a:prstGeom prst="rect">
            <a:avLst/>
          </a:prstGeom>
          <a:ln w="0">
            <a:noFill/>
          </a:ln>
        </p:spPr>
      </p:pic>
      <p:sp>
        <p:nvSpPr>
          <p:cNvPr id="514" name="TextBox 6"/>
          <p:cNvSpPr/>
          <p:nvPr/>
        </p:nvSpPr>
        <p:spPr>
          <a:xfrm>
            <a:off x="10387800" y="7867800"/>
            <a:ext cx="39704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2400" b="0" i="1" u="none" strike="noStrike">
                <a:solidFill>
                  <a:schemeClr val="accent4">
                    <a:lumMod val="40000"/>
                    <a:lumOff val="60000"/>
                  </a:schemeClr>
                </a:solidFill>
                <a:uFillTx/>
                <a:latin typeface="Arial"/>
                <a:ea typeface="DejaVu Sans"/>
              </a:rPr>
              <a:t>Slide provided by F. Richard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1057680" y="182880"/>
            <a:ext cx="14121000" cy="788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What if … LHC makes a discovery II?</a:t>
            </a:r>
            <a:endParaRPr lang="en-FR" sz="2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516" name="Espace réservé du numéro de diapositive 4_ 3"/>
          <p:cNvSpPr/>
          <p:nvPr/>
        </p:nvSpPr>
        <p:spPr>
          <a:xfrm>
            <a:off x="11251440" y="10643040"/>
            <a:ext cx="3652200" cy="80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16000" indent="-216000" algn="r" defTabSz="914400">
              <a:lnSpc>
                <a:spcPct val="98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6F68F81E-FCCF-4409-B439-E32B957FAFBD}" type="slidenum">
              <a:rPr lang="en-US" sz="1400" b="0" i="1" u="none" strike="noStrike">
                <a:solidFill>
                  <a:srgbClr val="000000"/>
                </a:solidFill>
                <a:uFillTx/>
                <a:latin typeface="Bitstream Vera Serif"/>
                <a:ea typeface="Bitstream Vera Sans"/>
              </a:rPr>
              <a:t>28</a:t>
            </a:fld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7" name="TextBox 7"/>
          <p:cNvSpPr/>
          <p:nvPr/>
        </p:nvSpPr>
        <p:spPr>
          <a:xfrm>
            <a:off x="426960" y="10837440"/>
            <a:ext cx="3699360" cy="45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N. Walker, ILC School 2013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18" name="Picture 517"/>
          <p:cNvPicPr/>
          <p:nvPr/>
        </p:nvPicPr>
        <p:blipFill>
          <a:blip r:embed="rId2"/>
          <a:stretch/>
        </p:blipFill>
        <p:spPr>
          <a:xfrm>
            <a:off x="1600200" y="1803600"/>
            <a:ext cx="5394960" cy="5212080"/>
          </a:xfrm>
          <a:prstGeom prst="rect">
            <a:avLst/>
          </a:prstGeom>
          <a:ln w="0">
            <a:noFill/>
          </a:ln>
        </p:spPr>
      </p:pic>
      <p:pic>
        <p:nvPicPr>
          <p:cNvPr id="519" name="Picture 518"/>
          <p:cNvPicPr/>
          <p:nvPr/>
        </p:nvPicPr>
        <p:blipFill>
          <a:blip r:embed="rId3"/>
          <a:stretch/>
        </p:blipFill>
        <p:spPr>
          <a:xfrm>
            <a:off x="8403480" y="1969920"/>
            <a:ext cx="5769720" cy="5212080"/>
          </a:xfrm>
          <a:prstGeom prst="rect">
            <a:avLst/>
          </a:prstGeom>
          <a:ln w="0">
            <a:noFill/>
          </a:ln>
        </p:spPr>
      </p:pic>
      <p:pic>
        <p:nvPicPr>
          <p:cNvPr id="520" name="Picture 519"/>
          <p:cNvPicPr/>
          <p:nvPr/>
        </p:nvPicPr>
        <p:blipFill>
          <a:blip r:embed="rId4"/>
          <a:stretch/>
        </p:blipFill>
        <p:spPr>
          <a:xfrm>
            <a:off x="8807400" y="1270440"/>
            <a:ext cx="4380120" cy="493920"/>
          </a:xfrm>
          <a:prstGeom prst="rect">
            <a:avLst/>
          </a:prstGeom>
          <a:ln w="0">
            <a:noFill/>
          </a:ln>
        </p:spPr>
      </p:pic>
      <p:sp>
        <p:nvSpPr>
          <p:cNvPr id="521" name="TextBox 520"/>
          <p:cNvSpPr txBox="1"/>
          <p:nvPr/>
        </p:nvSpPr>
        <p:spPr>
          <a:xfrm>
            <a:off x="1805400" y="1342440"/>
            <a:ext cx="7092720" cy="43020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</a:rPr>
              <a:t>Some excesses in “golden” EWino Channel at LHC</a:t>
            </a:r>
          </a:p>
        </p:txBody>
      </p:sp>
      <p:sp>
        <p:nvSpPr>
          <p:cNvPr id="522" name="TextBox 521"/>
          <p:cNvSpPr txBox="1"/>
          <p:nvPr/>
        </p:nvSpPr>
        <p:spPr>
          <a:xfrm>
            <a:off x="1828800" y="7086600"/>
            <a:ext cx="6126480" cy="43020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</a:rPr>
              <a:t>Parameter scan for Wino/Bino DM scenario </a:t>
            </a:r>
          </a:p>
        </p:txBody>
      </p:sp>
      <p:pic>
        <p:nvPicPr>
          <p:cNvPr id="523" name="Graphic 522" descr="28§display§\tilde{\chi}^0_1§svg§600§TRUE§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1922400" y="7517160"/>
            <a:ext cx="363960" cy="424440"/>
          </a:xfrm>
          <a:prstGeom prst="rect">
            <a:avLst/>
          </a:prstGeom>
          <a:ln w="0">
            <a:noFill/>
          </a:ln>
        </p:spPr>
      </p:pic>
      <p:sp>
        <p:nvSpPr>
          <p:cNvPr id="524" name="TextBox 523"/>
          <p:cNvSpPr txBox="1"/>
          <p:nvPr/>
        </p:nvSpPr>
        <p:spPr>
          <a:xfrm>
            <a:off x="2406600" y="7546680"/>
            <a:ext cx="4433400" cy="43020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</a:rPr>
              <a:t>would be dark matter candidate</a:t>
            </a:r>
          </a:p>
        </p:txBody>
      </p:sp>
      <p:sp>
        <p:nvSpPr>
          <p:cNvPr id="525" name="TextBox 524"/>
          <p:cNvSpPr txBox="1"/>
          <p:nvPr/>
        </p:nvSpPr>
        <p:spPr>
          <a:xfrm>
            <a:off x="8915400" y="7182000"/>
            <a:ext cx="5974920" cy="77004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</a:rPr>
              <a:t>e</a:t>
            </a:r>
            <a:r>
              <a:rPr lang="en-US" sz="2400" b="0" u="none" strike="noStrike" baseline="33000">
                <a:solidFill>
                  <a:srgbClr val="0000FF"/>
                </a:solidFill>
                <a:uFillTx/>
                <a:latin typeface="Arial"/>
              </a:rPr>
              <a:t>+</a:t>
            </a: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</a:rPr>
              <a:t>e</a:t>
            </a:r>
            <a:r>
              <a:rPr lang="en-US" sz="2400" b="0" u="none" strike="noStrike" baseline="33000">
                <a:solidFill>
                  <a:srgbClr val="0000FF"/>
                </a:solidFill>
                <a:uFillTx/>
                <a:latin typeface="Arial"/>
              </a:rPr>
              <a:t>-</a:t>
            </a: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</a:rPr>
              <a:t> cross section for EWino production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</a:rPr>
              <a:t>LCF would cover phase space of excesses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pasted-movie.png" descr="pasted-movie.png"/>
          <p:cNvPicPr/>
          <p:nvPr/>
        </p:nvPicPr>
        <p:blipFill>
          <a:blip r:embed="rId2"/>
          <a:stretch/>
        </p:blipFill>
        <p:spPr>
          <a:xfrm>
            <a:off x="4856400" y="4741920"/>
            <a:ext cx="10131120" cy="3668400"/>
          </a:xfrm>
          <a:prstGeom prst="rect">
            <a:avLst/>
          </a:prstGeom>
          <a:ln w="12600">
            <a:noFill/>
          </a:ln>
        </p:spPr>
      </p:pic>
      <p:sp>
        <p:nvSpPr>
          <p:cNvPr id="527" name="PlaceHolder 1"/>
          <p:cNvSpPr>
            <a:spLocks noGrp="1"/>
          </p:cNvSpPr>
          <p:nvPr>
            <p:ph type="title"/>
          </p:nvPr>
        </p:nvSpPr>
        <p:spPr>
          <a:xfrm>
            <a:off x="1382760" y="5688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Staging I</a:t>
            </a:r>
            <a:endParaRPr lang="en-FR" sz="3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528" name="PlaceHolder 2"/>
          <p:cNvSpPr>
            <a:spLocks noGrp="1"/>
          </p:cNvSpPr>
          <p:nvPr>
            <p:ph type="sldNum" idx="63"/>
          </p:nvPr>
        </p:nvSpPr>
        <p:spPr>
          <a:xfrm>
            <a:off x="14878800" y="8244000"/>
            <a:ext cx="270360" cy="253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142D9AF0-EBA1-449A-A6C7-20F017FCBCF8}" type="slidenum">
              <a:rPr lang="en-US" sz="18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29</a:t>
            </a:fld>
            <a:endParaRPr lang="en-US" sz="18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29" name="PlaceHolder 3"/>
          <p:cNvSpPr>
            <a:spLocks noGrp="1"/>
          </p:cNvSpPr>
          <p:nvPr>
            <p:ph/>
          </p:nvPr>
        </p:nvSpPr>
        <p:spPr>
          <a:xfrm>
            <a:off x="525240" y="12859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3603"/>
              </a:spcBef>
              <a:buNone/>
              <a:tabLst>
                <a:tab pos="0" algn="l"/>
              </a:tabLst>
            </a:pPr>
            <a:r>
              <a:rPr lang="en-FR" sz="28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250 GeV incl Z pole - facility</a:t>
            </a: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530" name="Textplatzhalter 7"/>
          <p:cNvSpPr/>
          <p:nvPr/>
        </p:nvSpPr>
        <p:spPr>
          <a:xfrm>
            <a:off x="493200" y="1990440"/>
            <a:ext cx="8415000" cy="5420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 lnSpcReduction="9999"/>
          </a:bodyPr>
          <a:lstStyle/>
          <a:p>
            <a:pPr marL="247680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33.5km long tunnel</a:t>
            </a:r>
            <a:r>
              <a:rPr lang="en-FR" sz="206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 =&gt; reach 550 GeV with 31.5 MV/m SCRF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47680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∅ 5.6m, two IPs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47680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equipped with SCRF for 250 GeV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47680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10Hz trains of 1312 bunches =&gt; L = 2.7 x 10</a:t>
            </a:r>
            <a:r>
              <a:rPr lang="en-FR" sz="2058" b="1" u="none" strike="noStrike" baseline="31000">
                <a:solidFill>
                  <a:schemeClr val="dk1"/>
                </a:solidFill>
                <a:uFillTx/>
                <a:latin typeface="Arial"/>
                <a:ea typeface="DejaVu Sans"/>
              </a:rPr>
              <a:t>34</a:t>
            </a:r>
            <a:r>
              <a:rPr lang="en-FR" sz="206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 / cm</a:t>
            </a:r>
            <a:r>
              <a:rPr lang="en-FR" sz="2058" b="1" u="none" strike="noStrike" baseline="31000">
                <a:solidFill>
                  <a:schemeClr val="dk1"/>
                </a:solidFill>
                <a:uFillTx/>
                <a:latin typeface="Arial"/>
                <a:ea typeface="DejaVu Sans"/>
              </a:rPr>
              <a:t>2</a:t>
            </a:r>
            <a:r>
              <a:rPr lang="en-FR" sz="206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 / s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47680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construction cost: 8.29 BCHF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47680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AC power: 143 MW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47680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optionally: beam-dump / fixed-target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47680" indent="-247680" defTabSz="941400">
              <a:lnSpc>
                <a:spcPct val="100000"/>
              </a:lnSpc>
              <a:spcBef>
                <a:spcPts val="516"/>
              </a:spcBef>
              <a:buClr>
                <a:srgbClr val="FF2F92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0" u="none" strike="noStrike">
                <a:solidFill>
                  <a:srgbClr val="FF2F92"/>
                </a:solidFill>
                <a:uFillTx/>
                <a:latin typeface="Arial"/>
                <a:ea typeface="DejaVu Sans"/>
              </a:rPr>
              <a:t>upgrade: double luminosity 2625 bunches / train:</a:t>
            </a:r>
            <a:br>
              <a:rPr sz="2060"/>
            </a:br>
            <a:r>
              <a:rPr lang="en-FR" sz="2060" b="0" u="none" strike="noStrike">
                <a:solidFill>
                  <a:srgbClr val="FF2F92"/>
                </a:solidFill>
                <a:uFillTx/>
                <a:latin typeface="Arial"/>
                <a:ea typeface="DejaVu Sans"/>
              </a:rPr>
              <a:t> +0.77 BCHF + 39MW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47680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both beams polarised: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40080" lvl="1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e-: 80%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40080" lvl="1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e+: 30%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47680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3ab-1 @ 250 GeV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47680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operation at Z pole (eg 100fb</a:t>
            </a:r>
            <a:r>
              <a:rPr lang="en-FR" sz="2058" b="0" u="none" strike="noStrike" baseline="31000">
                <a:solidFill>
                  <a:schemeClr val="dk1"/>
                </a:solidFill>
                <a:uFillTx/>
                <a:latin typeface="Arial"/>
                <a:ea typeface="DejaVu Sans"/>
              </a:rPr>
              <a:t>-1</a:t>
            </a:r>
            <a:r>
              <a:rPr lang="en-FR" sz="206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)</a:t>
            </a:r>
            <a:br>
              <a:rPr sz="2060"/>
            </a:br>
            <a:r>
              <a:rPr lang="en-FR" sz="206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WW theshold (eg 500fb</a:t>
            </a:r>
            <a:r>
              <a:rPr lang="en-FR" sz="2058" b="0" u="none" strike="noStrike" baseline="31000">
                <a:solidFill>
                  <a:schemeClr val="dk1"/>
                </a:solidFill>
                <a:uFillTx/>
                <a:latin typeface="Arial"/>
                <a:ea typeface="DejaVu Sans"/>
              </a:rPr>
              <a:t>-1</a:t>
            </a:r>
            <a:r>
              <a:rPr lang="en-FR" sz="206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) as needed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31" name="ILCTypicalCrossSection241220.pdf" descr="ILCTypicalCrossSection241220.pdf"/>
          <p:cNvPicPr/>
          <p:nvPr/>
        </p:nvPicPr>
        <p:blipFill>
          <a:blip r:embed="rId3"/>
          <a:stretch/>
        </p:blipFill>
        <p:spPr>
          <a:xfrm>
            <a:off x="9792360" y="1053720"/>
            <a:ext cx="5651640" cy="399528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1216440" y="17568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e+e- Physics program 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50" name="Freeform 773"/>
          <p:cNvSpPr/>
          <p:nvPr/>
        </p:nvSpPr>
        <p:spPr>
          <a:xfrm>
            <a:off x="1998720" y="1085760"/>
            <a:ext cx="10572480" cy="3390840"/>
          </a:xfrm>
          <a:custGeom>
            <a:avLst/>
            <a:gdLst>
              <a:gd name="textAreaLeft" fmla="*/ 1468440 w 10572480"/>
              <a:gd name="textAreaRight" fmla="*/ 8375040 w 10572480"/>
              <a:gd name="textAreaTop" fmla="*/ 521280 h 3390840"/>
              <a:gd name="textAreaBottom" fmla="*/ 2720880 h 339084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930" y="7160"/>
                </a:moveTo>
                <a:cubicBezTo>
                  <a:pt x="1530" y="4490"/>
                  <a:pt x="3400" y="1970"/>
                  <a:pt x="5270" y="1970"/>
                </a:cubicBezTo>
                <a:cubicBezTo>
                  <a:pt x="5860" y="1950"/>
                  <a:pt x="6470" y="2210"/>
                  <a:pt x="6970" y="2600"/>
                </a:cubicBezTo>
                <a:cubicBezTo>
                  <a:pt x="7450" y="1390"/>
                  <a:pt x="8340" y="650"/>
                  <a:pt x="9340" y="650"/>
                </a:cubicBezTo>
                <a:cubicBezTo>
                  <a:pt x="10004" y="690"/>
                  <a:pt x="10710" y="1050"/>
                  <a:pt x="11210" y="1700"/>
                </a:cubicBezTo>
                <a:cubicBezTo>
                  <a:pt x="11570" y="630"/>
                  <a:pt x="12330" y="0"/>
                  <a:pt x="13150" y="0"/>
                </a:cubicBezTo>
                <a:cubicBezTo>
                  <a:pt x="13840" y="0"/>
                  <a:pt x="14470" y="460"/>
                  <a:pt x="14870" y="1160"/>
                </a:cubicBezTo>
                <a:cubicBezTo>
                  <a:pt x="15330" y="440"/>
                  <a:pt x="16020" y="0"/>
                  <a:pt x="16740" y="0"/>
                </a:cubicBezTo>
                <a:cubicBezTo>
                  <a:pt x="17910" y="0"/>
                  <a:pt x="18900" y="1130"/>
                  <a:pt x="19110" y="2710"/>
                </a:cubicBezTo>
                <a:cubicBezTo>
                  <a:pt x="20240" y="3150"/>
                  <a:pt x="21060" y="4580"/>
                  <a:pt x="21060" y="6220"/>
                </a:cubicBezTo>
                <a:cubicBezTo>
                  <a:pt x="21060" y="6720"/>
                  <a:pt x="21000" y="7200"/>
                  <a:pt x="20830" y="7660"/>
                </a:cubicBezTo>
                <a:cubicBezTo>
                  <a:pt x="21310" y="8460"/>
                  <a:pt x="21600" y="9450"/>
                  <a:pt x="21600" y="10460"/>
                </a:cubicBezTo>
                <a:cubicBezTo>
                  <a:pt x="21600" y="12750"/>
                  <a:pt x="20310" y="14680"/>
                  <a:pt x="18650" y="15010"/>
                </a:cubicBezTo>
                <a:cubicBezTo>
                  <a:pt x="18650" y="17200"/>
                  <a:pt x="17370" y="18920"/>
                  <a:pt x="15770" y="18920"/>
                </a:cubicBezTo>
                <a:cubicBezTo>
                  <a:pt x="15220" y="18920"/>
                  <a:pt x="14700" y="18710"/>
                  <a:pt x="14240" y="18310"/>
                </a:cubicBezTo>
                <a:cubicBezTo>
                  <a:pt x="13820" y="20240"/>
                  <a:pt x="12490" y="21600"/>
                  <a:pt x="11000" y="21600"/>
                </a:cubicBezTo>
                <a:cubicBezTo>
                  <a:pt x="9890" y="21600"/>
                  <a:pt x="8840" y="20790"/>
                  <a:pt x="8210" y="19510"/>
                </a:cubicBezTo>
                <a:cubicBezTo>
                  <a:pt x="7620" y="20000"/>
                  <a:pt x="7930" y="20290"/>
                  <a:pt x="6240" y="20290"/>
                </a:cubicBezTo>
                <a:cubicBezTo>
                  <a:pt x="4850" y="20290"/>
                  <a:pt x="3570" y="19280"/>
                  <a:pt x="2900" y="17640"/>
                </a:cubicBezTo>
                <a:cubicBezTo>
                  <a:pt x="1300" y="17600"/>
                  <a:pt x="480" y="16300"/>
                  <a:pt x="480" y="14660"/>
                </a:cubicBezTo>
                <a:cubicBezTo>
                  <a:pt x="480" y="13900"/>
                  <a:pt x="690" y="13210"/>
                  <a:pt x="1070" y="12640"/>
                </a:cubicBezTo>
                <a:cubicBezTo>
                  <a:pt x="380" y="12160"/>
                  <a:pt x="0" y="11210"/>
                  <a:pt x="0" y="10120"/>
                </a:cubicBezTo>
                <a:cubicBezTo>
                  <a:pt x="0" y="8590"/>
                  <a:pt x="840" y="7330"/>
                  <a:pt x="1930" y="7160"/>
                </a:cubicBezTo>
                <a:close/>
              </a:path>
              <a:path w="21600" h="21600" fill="none">
                <a:moveTo>
                  <a:pt x="1930" y="7160"/>
                </a:moveTo>
                <a:cubicBezTo>
                  <a:pt x="1950" y="7410"/>
                  <a:pt x="2040" y="7690"/>
                  <a:pt x="2090" y="7920"/>
                </a:cubicBezTo>
              </a:path>
              <a:path w="21600" h="21600" fill="none">
                <a:moveTo>
                  <a:pt x="6970" y="2600"/>
                </a:moveTo>
                <a:cubicBezTo>
                  <a:pt x="7200" y="2790"/>
                  <a:pt x="7480" y="3050"/>
                  <a:pt x="7670" y="3310"/>
                </a:cubicBezTo>
              </a:path>
              <a:path w="21600" h="21600" fill="none">
                <a:moveTo>
                  <a:pt x="11210" y="1700"/>
                </a:moveTo>
                <a:cubicBezTo>
                  <a:pt x="11130" y="1910"/>
                  <a:pt x="11080" y="2160"/>
                  <a:pt x="11030" y="2400"/>
                </a:cubicBezTo>
              </a:path>
              <a:path w="21600" h="21600" fill="none">
                <a:moveTo>
                  <a:pt x="14870" y="1160"/>
                </a:moveTo>
                <a:cubicBezTo>
                  <a:pt x="14720" y="1400"/>
                  <a:pt x="14640" y="1720"/>
                  <a:pt x="14540" y="2010"/>
                </a:cubicBezTo>
              </a:path>
              <a:path w="21600" h="21600" fill="none">
                <a:moveTo>
                  <a:pt x="19110" y="2710"/>
                </a:moveTo>
                <a:cubicBezTo>
                  <a:pt x="19130" y="2890"/>
                  <a:pt x="19230" y="3290"/>
                  <a:pt x="19190" y="3380"/>
                </a:cubicBezTo>
              </a:path>
              <a:path w="21600" h="21600" fill="none">
                <a:moveTo>
                  <a:pt x="20830" y="7660"/>
                </a:moveTo>
                <a:cubicBezTo>
                  <a:pt x="20660" y="8170"/>
                  <a:pt x="20430" y="8620"/>
                  <a:pt x="20110" y="8990"/>
                </a:cubicBezTo>
              </a:path>
              <a:path w="21600" h="21600" fill="none">
                <a:moveTo>
                  <a:pt x="18660" y="15010"/>
                </a:moveTo>
                <a:cubicBezTo>
                  <a:pt x="18740" y="14200"/>
                  <a:pt x="18280" y="12200"/>
                  <a:pt x="17000" y="11450"/>
                </a:cubicBezTo>
              </a:path>
              <a:path w="21600" h="21600" fill="none">
                <a:moveTo>
                  <a:pt x="14240" y="18310"/>
                </a:moveTo>
                <a:cubicBezTo>
                  <a:pt x="14320" y="17980"/>
                  <a:pt x="14350" y="17680"/>
                  <a:pt x="14370" y="17360"/>
                </a:cubicBezTo>
              </a:path>
              <a:path w="21600" h="21600" fill="none">
                <a:moveTo>
                  <a:pt x="8220" y="19510"/>
                </a:moveTo>
                <a:cubicBezTo>
                  <a:pt x="8060" y="19250"/>
                  <a:pt x="7960" y="18950"/>
                  <a:pt x="7860" y="18640"/>
                </a:cubicBezTo>
              </a:path>
              <a:path w="21600" h="21600" fill="none">
                <a:moveTo>
                  <a:pt x="2900" y="17640"/>
                </a:moveTo>
                <a:cubicBezTo>
                  <a:pt x="3090" y="17600"/>
                  <a:pt x="3280" y="17540"/>
                  <a:pt x="3460" y="17450"/>
                </a:cubicBezTo>
              </a:path>
              <a:path w="21600" h="21600" fill="none">
                <a:moveTo>
                  <a:pt x="1070" y="12640"/>
                </a:moveTo>
                <a:cubicBezTo>
                  <a:pt x="1400" y="12900"/>
                  <a:pt x="1780" y="13130"/>
                  <a:pt x="2330" y="13040"/>
                </a:cubicBezTo>
              </a:path>
            </a:pathLst>
          </a:custGeom>
          <a:solidFill>
            <a:srgbClr val="E6E6E6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51" name="Freeform 774"/>
          <p:cNvSpPr/>
          <p:nvPr/>
        </p:nvSpPr>
        <p:spPr>
          <a:xfrm>
            <a:off x="2054520" y="2128680"/>
            <a:ext cx="10462680" cy="990720"/>
          </a:xfrm>
          <a:custGeom>
            <a:avLst/>
            <a:gdLst>
              <a:gd name="textAreaLeft" fmla="*/ 0 w 10462680"/>
              <a:gd name="textAreaRight" fmla="*/ 10463040 w 10462680"/>
              <a:gd name="textAreaTop" fmla="*/ 0 h 990720"/>
              <a:gd name="textAreaBottom" fmla="*/ 991080 h 990720"/>
            </a:gdLst>
            <a:ahLst/>
            <a:cxnLst/>
            <a:rect l="textAreaLeft" t="textAreaTop" r="textAreaRight" b="textAreaBottom"/>
            <a:pathLst>
              <a:path w="29064" h="2753">
                <a:moveTo>
                  <a:pt x="26438" y="2753"/>
                </a:moveTo>
                <a:lnTo>
                  <a:pt x="26438" y="0"/>
                </a:lnTo>
                <a:lnTo>
                  <a:pt x="29064" y="1376"/>
                </a:lnTo>
                <a:lnTo>
                  <a:pt x="26438" y="2753"/>
                </a:lnTo>
                <a:moveTo>
                  <a:pt x="0" y="1812"/>
                </a:moveTo>
                <a:lnTo>
                  <a:pt x="0" y="839"/>
                </a:lnTo>
                <a:lnTo>
                  <a:pt x="26438" y="839"/>
                </a:lnTo>
                <a:lnTo>
                  <a:pt x="26438" y="1812"/>
                </a:lnTo>
                <a:lnTo>
                  <a:pt x="0" y="1812"/>
                </a:lnTo>
                <a:close/>
              </a:path>
            </a:pathLst>
          </a:custGeom>
          <a:gradFill rotWithShape="0">
            <a:gsLst>
              <a:gs pos="0">
                <a:srgbClr val="000080"/>
              </a:gs>
              <a:gs pos="100000">
                <a:srgbClr val="FFFFFF"/>
              </a:gs>
            </a:gsLst>
            <a:lin ang="2700000"/>
          </a:gra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52" name="Straight Connector 775"/>
          <p:cNvSpPr/>
          <p:nvPr/>
        </p:nvSpPr>
        <p:spPr>
          <a:xfrm>
            <a:off x="2495520" y="2219040"/>
            <a:ext cx="360" cy="770760"/>
          </a:xfrm>
          <a:prstGeom prst="line">
            <a:avLst/>
          </a:prstGeom>
          <a:ln w="36720">
            <a:solidFill>
              <a:srgbClr val="000000"/>
            </a:solidFill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53" name="Straight Connector 776"/>
          <p:cNvSpPr/>
          <p:nvPr/>
        </p:nvSpPr>
        <p:spPr>
          <a:xfrm>
            <a:off x="3882960" y="2219040"/>
            <a:ext cx="360" cy="770760"/>
          </a:xfrm>
          <a:prstGeom prst="line">
            <a:avLst/>
          </a:prstGeom>
          <a:ln w="36720">
            <a:solidFill>
              <a:srgbClr val="000000"/>
            </a:solidFill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54" name="Straight Connector 777"/>
          <p:cNvSpPr/>
          <p:nvPr/>
        </p:nvSpPr>
        <p:spPr>
          <a:xfrm>
            <a:off x="4750200" y="2219040"/>
            <a:ext cx="360" cy="770760"/>
          </a:xfrm>
          <a:prstGeom prst="line">
            <a:avLst/>
          </a:prstGeom>
          <a:ln w="36720">
            <a:solidFill>
              <a:srgbClr val="000000"/>
            </a:solidFill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55" name="Straight Connector 778"/>
          <p:cNvSpPr/>
          <p:nvPr/>
        </p:nvSpPr>
        <p:spPr>
          <a:xfrm>
            <a:off x="6051240" y="2219040"/>
            <a:ext cx="360" cy="770760"/>
          </a:xfrm>
          <a:prstGeom prst="line">
            <a:avLst/>
          </a:prstGeom>
          <a:ln w="36720">
            <a:solidFill>
              <a:srgbClr val="000000"/>
            </a:solidFill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56" name="Straight Connector 779"/>
          <p:cNvSpPr/>
          <p:nvPr/>
        </p:nvSpPr>
        <p:spPr>
          <a:xfrm>
            <a:off x="10387080" y="2219040"/>
            <a:ext cx="360" cy="770760"/>
          </a:xfrm>
          <a:prstGeom prst="line">
            <a:avLst/>
          </a:prstGeom>
          <a:ln w="36720">
            <a:solidFill>
              <a:srgbClr val="000000"/>
            </a:solidFill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57" name="TextBox 780"/>
          <p:cNvSpPr/>
          <p:nvPr/>
        </p:nvSpPr>
        <p:spPr>
          <a:xfrm>
            <a:off x="2232000" y="3033000"/>
            <a:ext cx="615600" cy="46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1" u="none" strike="noStrike">
                <a:solidFill>
                  <a:srgbClr val="FF3333"/>
                </a:solidFill>
                <a:uFillTx/>
                <a:latin typeface="Arial"/>
                <a:ea typeface="DejaVu Sans"/>
              </a:rPr>
              <a:t>m</a:t>
            </a:r>
            <a:r>
              <a:rPr lang="en-US" sz="1600" b="1" u="none" strike="noStrike" baseline="-8000">
                <a:solidFill>
                  <a:srgbClr val="FF3333"/>
                </a:solidFill>
                <a:uFillTx/>
                <a:latin typeface="Arial"/>
                <a:ea typeface="DejaVu Sans"/>
              </a:rPr>
              <a:t>Z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8" name="TextBox 781"/>
          <p:cNvSpPr/>
          <p:nvPr/>
        </p:nvSpPr>
        <p:spPr>
          <a:xfrm>
            <a:off x="3376800" y="1821960"/>
            <a:ext cx="1039680" cy="38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1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ee-&gt;ZH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9" name="TextBox 782"/>
          <p:cNvSpPr/>
          <p:nvPr/>
        </p:nvSpPr>
        <p:spPr>
          <a:xfrm>
            <a:off x="3950640" y="3013200"/>
            <a:ext cx="1439640" cy="38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1" u="none" strike="noStrike">
                <a:solidFill>
                  <a:srgbClr val="FF3333"/>
                </a:solidFill>
                <a:uFillTx/>
                <a:latin typeface="Arial"/>
                <a:ea typeface="DejaVu Sans"/>
              </a:rPr>
              <a:t>tt-threshold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0" name="Straight Connector 783"/>
          <p:cNvSpPr/>
          <p:nvPr/>
        </p:nvSpPr>
        <p:spPr>
          <a:xfrm>
            <a:off x="6688800" y="2194200"/>
            <a:ext cx="2092680" cy="360"/>
          </a:xfrm>
          <a:prstGeom prst="line">
            <a:avLst/>
          </a:prstGeom>
          <a:ln w="0"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5000" rIns="90000" bIns="-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61" name="TextBox 784"/>
          <p:cNvSpPr/>
          <p:nvPr/>
        </p:nvSpPr>
        <p:spPr>
          <a:xfrm>
            <a:off x="6791760" y="1791000"/>
            <a:ext cx="2007720" cy="38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1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Higgs via W-fusion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2" name="TextBox 785"/>
          <p:cNvSpPr/>
          <p:nvPr/>
        </p:nvSpPr>
        <p:spPr>
          <a:xfrm>
            <a:off x="5332680" y="2989800"/>
            <a:ext cx="2072880" cy="69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1800" b="1" u="none" strike="noStrike">
                <a:solidFill>
                  <a:srgbClr val="FF3333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1600" b="1" u="none" strike="noStrike">
                <a:solidFill>
                  <a:srgbClr val="FF3333"/>
                </a:solidFill>
                <a:uFillTx/>
                <a:latin typeface="Arial"/>
                <a:ea typeface="DejaVu Sans"/>
              </a:rPr>
              <a:t>tth-threshold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3" name="TextBox 786"/>
          <p:cNvSpPr/>
          <p:nvPr/>
        </p:nvSpPr>
        <p:spPr>
          <a:xfrm>
            <a:off x="9984600" y="3033000"/>
            <a:ext cx="869040" cy="38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1 TeV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4" name="Straight Connector 787"/>
          <p:cNvSpPr/>
          <p:nvPr/>
        </p:nvSpPr>
        <p:spPr>
          <a:xfrm>
            <a:off x="3146040" y="2219040"/>
            <a:ext cx="360" cy="770760"/>
          </a:xfrm>
          <a:prstGeom prst="line">
            <a:avLst/>
          </a:prstGeom>
          <a:ln w="36720">
            <a:solidFill>
              <a:srgbClr val="000000"/>
            </a:solidFill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65" name="TextBox 788"/>
          <p:cNvSpPr/>
          <p:nvPr/>
        </p:nvSpPr>
        <p:spPr>
          <a:xfrm>
            <a:off x="2776320" y="3009240"/>
            <a:ext cx="887040" cy="50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1" u="none" strike="noStrike">
                <a:solidFill>
                  <a:srgbClr val="FF3333"/>
                </a:solidFill>
                <a:uFillTx/>
                <a:latin typeface="Arial"/>
                <a:ea typeface="DejaVu Sans"/>
              </a:rPr>
              <a:t>2xm</a:t>
            </a:r>
            <a:r>
              <a:rPr lang="en-US" sz="1800" b="1" u="none" strike="noStrike" baseline="-8000">
                <a:solidFill>
                  <a:srgbClr val="FF3333"/>
                </a:solidFill>
                <a:uFillTx/>
                <a:latin typeface="Arial"/>
                <a:ea typeface="DejaVu Sans"/>
              </a:rPr>
              <a:t>W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6" name="TextBox 789"/>
          <p:cNvSpPr/>
          <p:nvPr/>
        </p:nvSpPr>
        <p:spPr>
          <a:xfrm>
            <a:off x="1764360" y="4452840"/>
            <a:ext cx="13385520" cy="411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All Standard Model particles within reach of planned e+e- colliders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High precision tests of Standard Model over wide range to detect onset of New Physics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Machine settings can be “tailored” for specific processes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Centre-of-Mass energy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Beam polarisation (straightforward at linear colliders)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1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Drastic reduction of background through beam polarisation 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→ facilitates BSM searches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7" name="TextBox 790"/>
          <p:cNvSpPr/>
          <p:nvPr/>
        </p:nvSpPr>
        <p:spPr>
          <a:xfrm>
            <a:off x="7449480" y="1383480"/>
            <a:ext cx="1793880" cy="4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New Physics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68" name="Picture 791"/>
          <p:cNvPicPr/>
          <p:nvPr/>
        </p:nvPicPr>
        <p:blipFill>
          <a:blip r:embed="rId2"/>
          <a:stretch/>
        </p:blipFill>
        <p:spPr>
          <a:xfrm>
            <a:off x="2410200" y="7063920"/>
            <a:ext cx="8700120" cy="704160"/>
          </a:xfrm>
          <a:prstGeom prst="rect">
            <a:avLst/>
          </a:prstGeom>
          <a:ln w="0">
            <a:noFill/>
          </a:ln>
        </p:spPr>
      </p:pic>
      <p:sp>
        <p:nvSpPr>
          <p:cNvPr id="269" name="Straight Connector 792"/>
          <p:cNvSpPr/>
          <p:nvPr/>
        </p:nvSpPr>
        <p:spPr>
          <a:xfrm>
            <a:off x="1998720" y="3528720"/>
            <a:ext cx="9340560" cy="360"/>
          </a:xfrm>
          <a:prstGeom prst="line">
            <a:avLst/>
          </a:prstGeom>
          <a:ln w="0"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5000" rIns="90000" bIns="-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70" name="TextBox 793"/>
          <p:cNvSpPr/>
          <p:nvPr/>
        </p:nvSpPr>
        <p:spPr>
          <a:xfrm>
            <a:off x="11361600" y="3257280"/>
            <a:ext cx="43632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...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1" name="TextBox 794"/>
          <p:cNvSpPr/>
          <p:nvPr/>
        </p:nvSpPr>
        <p:spPr>
          <a:xfrm>
            <a:off x="11887920" y="3365280"/>
            <a:ext cx="289152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Energy reach of LCF 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2" name="Straight Connector 795"/>
          <p:cNvSpPr/>
          <p:nvPr/>
        </p:nvSpPr>
        <p:spPr>
          <a:xfrm>
            <a:off x="1998720" y="3894480"/>
            <a:ext cx="2847600" cy="360"/>
          </a:xfrm>
          <a:prstGeom prst="line">
            <a:avLst/>
          </a:prstGeom>
          <a:ln w="0"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5000" rIns="90000" bIns="-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73" name="TextBox 796"/>
          <p:cNvSpPr/>
          <p:nvPr/>
        </p:nvSpPr>
        <p:spPr>
          <a:xfrm>
            <a:off x="4866120" y="3697560"/>
            <a:ext cx="294336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Energy reach of CC 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4" name="Straight Connector 797"/>
          <p:cNvSpPr/>
          <p:nvPr/>
        </p:nvSpPr>
        <p:spPr>
          <a:xfrm>
            <a:off x="5722200" y="2219400"/>
            <a:ext cx="360" cy="770760"/>
          </a:xfrm>
          <a:prstGeom prst="line">
            <a:avLst/>
          </a:prstGeom>
          <a:ln w="36720">
            <a:solidFill>
              <a:srgbClr val="000000"/>
            </a:solidFill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75" name="TextBox 798"/>
          <p:cNvSpPr/>
          <p:nvPr/>
        </p:nvSpPr>
        <p:spPr>
          <a:xfrm>
            <a:off x="5148000" y="1776960"/>
            <a:ext cx="2072880" cy="69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1800" b="1" u="none" strike="noStrike">
                <a:solidFill>
                  <a:srgbClr val="FF3333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1600" b="1" u="none" strike="noStrike">
                <a:solidFill>
                  <a:srgbClr val="FF3333"/>
                </a:solidFill>
                <a:uFillTx/>
                <a:latin typeface="Arial"/>
                <a:ea typeface="DejaVu Sans"/>
              </a:rPr>
              <a:t>ee-&gt;ZHH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6" name="Straight Connector 1"/>
          <p:cNvSpPr/>
          <p:nvPr/>
        </p:nvSpPr>
        <p:spPr>
          <a:xfrm>
            <a:off x="7864200" y="2240640"/>
            <a:ext cx="360" cy="770760"/>
          </a:xfrm>
          <a:prstGeom prst="line">
            <a:avLst/>
          </a:prstGeom>
          <a:ln w="36720">
            <a:solidFill>
              <a:srgbClr val="000000"/>
            </a:solidFill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77" name="TextBox 2"/>
          <p:cNvSpPr/>
          <p:nvPr/>
        </p:nvSpPr>
        <p:spPr>
          <a:xfrm>
            <a:off x="7071120" y="2936880"/>
            <a:ext cx="2072880" cy="69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1800" b="1" u="none" strike="noStrike">
                <a:solidFill>
                  <a:srgbClr val="FF3333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1600" b="1" u="none" strike="noStrike">
                <a:solidFill>
                  <a:srgbClr val="FF3333"/>
                </a:solidFill>
                <a:uFillTx/>
                <a:latin typeface="Arial"/>
                <a:ea typeface="DejaVu Sans"/>
              </a:rPr>
              <a:t>LHC discovery?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8" name="the full Higgs / top / electroweak program requires polarised beams &amp; ECM up to at least 1 TeV"/>
          <p:cNvSpPr/>
          <p:nvPr/>
        </p:nvSpPr>
        <p:spPr>
          <a:xfrm>
            <a:off x="3422520" y="5357520"/>
            <a:ext cx="7221600" cy="797400"/>
          </a:xfrm>
          <a:prstGeom prst="rect">
            <a:avLst/>
          </a:prstGeom>
          <a:solidFill>
            <a:srgbClr val="FFFB00"/>
          </a:solidFill>
          <a:ln w="63360">
            <a:solidFill>
              <a:srgbClr val="EB46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360" tIns="63360" rIns="63360" bIns="63360" anchor="t">
            <a:spAutoFit/>
          </a:bodyPr>
          <a:lstStyle/>
          <a:p>
            <a:pPr algn="ctr" defTabSz="1828800">
              <a:lnSpc>
                <a:spcPct val="110000"/>
              </a:lnSpc>
              <a:spcBef>
                <a:spcPts val="5601"/>
              </a:spcBef>
              <a:tabLst>
                <a:tab pos="711360" algn="l"/>
              </a:tabLst>
            </a:pPr>
            <a:r>
              <a:rPr lang="en-FR" sz="20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the full Higgs / top / electroweak program requires polarised beams &amp; E</a:t>
            </a:r>
            <a:r>
              <a:rPr lang="en-FR" sz="2000" b="1" u="none" strike="noStrike" baseline="-5000">
                <a:solidFill>
                  <a:schemeClr val="dk1"/>
                </a:solidFill>
                <a:uFillTx/>
                <a:latin typeface="Arial"/>
                <a:ea typeface="DejaVu Sans"/>
              </a:rPr>
              <a:t>CM</a:t>
            </a:r>
            <a:r>
              <a:rPr lang="en-FR" sz="20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 up to at least 1 TeV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pasted-movie.png" descr="pasted-movie.png"/>
          <p:cNvPicPr/>
          <p:nvPr/>
        </p:nvPicPr>
        <p:blipFill>
          <a:blip r:embed="rId2"/>
          <a:stretch/>
        </p:blipFill>
        <p:spPr>
          <a:xfrm>
            <a:off x="4856400" y="4741920"/>
            <a:ext cx="10131120" cy="3668400"/>
          </a:xfrm>
          <a:prstGeom prst="rect">
            <a:avLst/>
          </a:prstGeom>
          <a:ln w="12600">
            <a:noFill/>
          </a:ln>
        </p:spPr>
      </p:pic>
      <p:sp>
        <p:nvSpPr>
          <p:cNvPr id="533" name="PlaceHolder 1"/>
          <p:cNvSpPr>
            <a:spLocks noGrp="1"/>
          </p:cNvSpPr>
          <p:nvPr>
            <p:ph type="sldNum" idx="64"/>
          </p:nvPr>
        </p:nvSpPr>
        <p:spPr>
          <a:xfrm>
            <a:off x="14878800" y="8244000"/>
            <a:ext cx="270360" cy="253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D6A37ED0-7802-460D-834A-4458875DC0BA}" type="slidenum">
              <a:rPr lang="en-US" sz="18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30</a:t>
            </a:fld>
            <a:endParaRPr lang="en-US" sz="18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4" name="PlaceHolder 2"/>
          <p:cNvSpPr>
            <a:spLocks noGrp="1"/>
          </p:cNvSpPr>
          <p:nvPr>
            <p:ph/>
          </p:nvPr>
        </p:nvSpPr>
        <p:spPr>
          <a:xfrm>
            <a:off x="525240" y="126360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3603"/>
              </a:spcBef>
              <a:buNone/>
              <a:tabLst>
                <a:tab pos="0" algn="l"/>
              </a:tabLst>
            </a:pPr>
            <a:r>
              <a:rPr lang="en-FR" sz="28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250 GeV incl Z pole - facility</a:t>
            </a: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535" name="Textplatzhalter 7"/>
          <p:cNvSpPr/>
          <p:nvPr/>
        </p:nvSpPr>
        <p:spPr>
          <a:xfrm>
            <a:off x="493200" y="1878120"/>
            <a:ext cx="8415000" cy="5420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 lnSpcReduction="9999"/>
          </a:bodyPr>
          <a:lstStyle/>
          <a:p>
            <a:pPr marL="247680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33.5km long tunnel</a:t>
            </a:r>
            <a:r>
              <a:rPr lang="en-FR" sz="206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 =&gt; reach 550 GeV with 31.5 MV/m SCRF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47680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∅ 5.6m, two IPs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47680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equipped with SCRF for 250 GeV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47680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10Hz trains of 1312 bunches =&gt; L = 2.7 x 10</a:t>
            </a:r>
            <a:r>
              <a:rPr lang="en-FR" sz="2058" b="1" u="none" strike="noStrike" baseline="31000">
                <a:solidFill>
                  <a:schemeClr val="dk1"/>
                </a:solidFill>
                <a:uFillTx/>
                <a:latin typeface="Arial"/>
                <a:ea typeface="DejaVu Sans"/>
              </a:rPr>
              <a:t>34</a:t>
            </a:r>
            <a:r>
              <a:rPr lang="en-FR" sz="206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 / cm</a:t>
            </a:r>
            <a:r>
              <a:rPr lang="en-FR" sz="2058" b="1" u="none" strike="noStrike" baseline="31000">
                <a:solidFill>
                  <a:schemeClr val="dk1"/>
                </a:solidFill>
                <a:uFillTx/>
                <a:latin typeface="Arial"/>
                <a:ea typeface="DejaVu Sans"/>
              </a:rPr>
              <a:t>2</a:t>
            </a:r>
            <a:r>
              <a:rPr lang="en-FR" sz="206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 / s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47680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construction cost: 8.29 BCHF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47680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AC power: 143 MW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47680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optionally: beam-dump / fixed-target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47680" indent="-247680" defTabSz="941400">
              <a:lnSpc>
                <a:spcPct val="100000"/>
              </a:lnSpc>
              <a:spcBef>
                <a:spcPts val="516"/>
              </a:spcBef>
              <a:buClr>
                <a:srgbClr val="FF2F92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0" u="none" strike="noStrike">
                <a:solidFill>
                  <a:srgbClr val="FF2F92"/>
                </a:solidFill>
                <a:uFillTx/>
                <a:latin typeface="Arial"/>
                <a:ea typeface="DejaVu Sans"/>
              </a:rPr>
              <a:t>upgrade: double luminosity 2625 bunches / train:</a:t>
            </a:r>
            <a:br>
              <a:rPr sz="2060"/>
            </a:br>
            <a:r>
              <a:rPr lang="en-FR" sz="2060" b="0" u="none" strike="noStrike">
                <a:solidFill>
                  <a:srgbClr val="FF2F92"/>
                </a:solidFill>
                <a:uFillTx/>
                <a:latin typeface="Arial"/>
                <a:ea typeface="DejaVu Sans"/>
              </a:rPr>
              <a:t> +0.77 BCHF + 39MW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47680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both beams polarised: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40080" lvl="1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e-: 80%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40080" lvl="1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e+: 30%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47680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3ab-1 @ 250 GeV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47680" indent="-247680" defTabSz="9414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6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operation at Z pole (eg 100fb</a:t>
            </a:r>
            <a:r>
              <a:rPr lang="en-FR" sz="2058" b="0" u="none" strike="noStrike" baseline="31000">
                <a:solidFill>
                  <a:schemeClr val="dk1"/>
                </a:solidFill>
                <a:uFillTx/>
                <a:latin typeface="Arial"/>
                <a:ea typeface="DejaVu Sans"/>
              </a:rPr>
              <a:t>-1</a:t>
            </a:r>
            <a:r>
              <a:rPr lang="en-FR" sz="206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)</a:t>
            </a:r>
            <a:br>
              <a:rPr sz="2060"/>
            </a:br>
            <a:r>
              <a:rPr lang="en-FR" sz="206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WW theshold (eg 500fb</a:t>
            </a:r>
            <a:r>
              <a:rPr lang="en-FR" sz="2058" b="0" u="none" strike="noStrike" baseline="31000">
                <a:solidFill>
                  <a:schemeClr val="dk1"/>
                </a:solidFill>
                <a:uFillTx/>
                <a:latin typeface="Arial"/>
                <a:ea typeface="DejaVu Sans"/>
              </a:rPr>
              <a:t>-1</a:t>
            </a:r>
            <a:r>
              <a:rPr lang="en-FR" sz="206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) as needed</a:t>
            </a:r>
            <a:endParaRPr lang="en-US" sz="20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6" name="PlaceHolder 3"/>
          <p:cNvSpPr>
            <a:spLocks noGrp="1"/>
          </p:cNvSpPr>
          <p:nvPr>
            <p:ph type="title"/>
          </p:nvPr>
        </p:nvSpPr>
        <p:spPr>
          <a:xfrm>
            <a:off x="1382760" y="5688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Staging II</a:t>
            </a:r>
            <a:endParaRPr lang="en-FR" sz="3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537" name="TextBox 2"/>
          <p:cNvSpPr/>
          <p:nvPr/>
        </p:nvSpPr>
        <p:spPr>
          <a:xfrm>
            <a:off x="8475840" y="1911240"/>
            <a:ext cx="7205040" cy="223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38320" indent="-238320" defTabSz="905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Symbol" charset="2"/>
              <a:buChar char=""/>
              <a:tabLst>
                <a:tab pos="343080" algn="l"/>
              </a:tabLst>
            </a:pPr>
            <a:r>
              <a:rPr lang="en-GB" sz="200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Upgrade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15240" lvl="1" indent="-238320" defTabSz="905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Symbol" charset="2"/>
              <a:buChar char=""/>
              <a:tabLst>
                <a:tab pos="343080" algn="l"/>
              </a:tabLst>
            </a:pPr>
            <a:r>
              <a:rPr lang="en-GB" sz="200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equipping the additional tunnel with SCRF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15240" lvl="1" indent="-238320" defTabSz="905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Symbol" charset="2"/>
              <a:buChar char=""/>
              <a:tabLst>
                <a:tab pos="343080" algn="l"/>
              </a:tabLst>
            </a:pPr>
            <a:r>
              <a:rPr lang="en-GB" sz="20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+ 5.46 BCHF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15240" lvl="1" indent="-238320" defTabSz="905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Symbol" charset="2"/>
              <a:buChar char=""/>
              <a:tabLst>
                <a:tab pos="343080" algn="l"/>
              </a:tabLst>
            </a:pPr>
            <a:r>
              <a:rPr lang="en-GB" sz="200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10 Hz trains of 2625 bunches =&gt; 7.7 x 10</a:t>
            </a:r>
            <a:r>
              <a:rPr lang="en-GB" sz="2000" b="0" u="none" strike="noStrike" baseline="31000">
                <a:solidFill>
                  <a:schemeClr val="dk1"/>
                </a:solidFill>
                <a:uFillTx/>
                <a:latin typeface="Arial"/>
                <a:ea typeface="DejaVu Sans"/>
              </a:rPr>
              <a:t>34</a:t>
            </a:r>
            <a:r>
              <a:rPr lang="en-GB" sz="200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 / cm</a:t>
            </a:r>
            <a:r>
              <a:rPr lang="en-GB" sz="2000" b="0" u="none" strike="noStrike" baseline="31000">
                <a:solidFill>
                  <a:schemeClr val="dk1"/>
                </a:solidFill>
                <a:uFillTx/>
                <a:latin typeface="Arial"/>
                <a:ea typeface="DejaVu Sans"/>
              </a:rPr>
              <a:t>2</a:t>
            </a:r>
            <a:r>
              <a:rPr lang="en-GB" sz="200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 / s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15240" lvl="1" indent="-238320" defTabSz="905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Symbol" charset="2"/>
              <a:buChar char=""/>
              <a:tabLst>
                <a:tab pos="343080" algn="l"/>
              </a:tabLst>
            </a:pPr>
            <a:r>
              <a:rPr lang="en-GB" sz="20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AC power 322 MW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15240" lvl="1" indent="-238320" defTabSz="905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Symbol" charset="2"/>
              <a:buChar char=""/>
              <a:tabLst>
                <a:tab pos="343080" algn="l"/>
              </a:tabLst>
            </a:pPr>
            <a:r>
              <a:rPr lang="en-GB" sz="200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target 8 ab</a:t>
            </a:r>
            <a:r>
              <a:rPr lang="en-GB" sz="2000" b="0" u="none" strike="noStrike" baseline="31000">
                <a:solidFill>
                  <a:schemeClr val="dk1"/>
                </a:solidFill>
                <a:uFillTx/>
                <a:latin typeface="Arial"/>
                <a:ea typeface="DejaVu Sans"/>
              </a:rPr>
              <a:t>-1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8" name="550 GeV incl ttbar theshold"/>
          <p:cNvSpPr/>
          <p:nvPr/>
        </p:nvSpPr>
        <p:spPr>
          <a:xfrm>
            <a:off x="8609760" y="1298880"/>
            <a:ext cx="6587640" cy="450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ts val="3603"/>
              </a:spcBef>
              <a:tabLst>
                <a:tab pos="0" algn="l"/>
              </a:tabLst>
            </a:pPr>
            <a:r>
              <a:rPr lang="en-GB" sz="280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550 GeV incl ttbar theshold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title"/>
          </p:nvPr>
        </p:nvSpPr>
        <p:spPr>
          <a:xfrm>
            <a:off x="1382760" y="5688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Running Scenarios up to 550 GeV</a:t>
            </a:r>
            <a:endParaRPr lang="en-FR" sz="3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540" name="PlaceHolder 2"/>
          <p:cNvSpPr>
            <a:spLocks noGrp="1"/>
          </p:cNvSpPr>
          <p:nvPr>
            <p:ph type="sldNum" idx="65"/>
          </p:nvPr>
        </p:nvSpPr>
        <p:spPr>
          <a:xfrm>
            <a:off x="14878800" y="8244000"/>
            <a:ext cx="270360" cy="253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25DB8D9A-3199-4154-9AAA-F7F795C69806}" type="slidenum">
              <a:rPr lang="en-US" sz="18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31</a:t>
            </a:fld>
            <a:endParaRPr lang="en-US" sz="18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1" name="PlaceHolder 3"/>
          <p:cNvSpPr>
            <a:spLocks noGrp="1"/>
          </p:cNvSpPr>
          <p:nvPr>
            <p:ph/>
          </p:nvPr>
        </p:nvSpPr>
        <p:spPr>
          <a:xfrm>
            <a:off x="1576080" y="1693800"/>
            <a:ext cx="2845800" cy="58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3603"/>
              </a:spcBef>
              <a:buNone/>
              <a:tabLst>
                <a:tab pos="0" algn="l"/>
              </a:tabLst>
            </a:pPr>
            <a:r>
              <a:rPr lang="en-FR" sz="28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baseline </a:t>
            </a: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542" name="lumi_LCF4CERN_10Hz_3ab-1.pdf" descr="lumi_LCF4CERN_10Hz_3ab-1.pdf"/>
          <p:cNvPicPr/>
          <p:nvPr/>
        </p:nvPicPr>
        <p:blipFill>
          <a:blip r:embed="rId2"/>
          <a:stretch/>
        </p:blipFill>
        <p:spPr>
          <a:xfrm>
            <a:off x="319320" y="2274480"/>
            <a:ext cx="6853320" cy="4943520"/>
          </a:xfrm>
          <a:prstGeom prst="rect">
            <a:avLst/>
          </a:prstGeom>
          <a:ln w="12600">
            <a:noFill/>
          </a:ln>
        </p:spPr>
      </p:pic>
      <p:sp>
        <p:nvSpPr>
          <p:cNvPr id="543" name="start immediately with full power"/>
          <p:cNvSpPr/>
          <p:nvPr/>
        </p:nvSpPr>
        <p:spPr>
          <a:xfrm>
            <a:off x="9505800" y="1695600"/>
            <a:ext cx="4221000" cy="580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defTabSz="841320">
              <a:lnSpc>
                <a:spcPct val="110000"/>
              </a:lnSpc>
              <a:spcBef>
                <a:spcPts val="2500"/>
              </a:spcBef>
              <a:tabLst>
                <a:tab pos="317520" algn="l"/>
              </a:tabLst>
            </a:pPr>
            <a:r>
              <a:rPr lang="en-FR" sz="2130" b="1" u="none" strike="noStrike">
                <a:solidFill>
                  <a:srgbClr val="FF2F92"/>
                </a:solidFill>
                <a:uFillTx/>
                <a:latin typeface="Arial"/>
                <a:ea typeface="DejaVu Sans"/>
              </a:rPr>
              <a:t>start immediately with full power </a:t>
            </a:r>
            <a:endParaRPr lang="en-US" sz="213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44" name="lumi_LCF4CERN_10Hz_3ab-1_Lup.pdf" descr="lumi_LCF4CERN_10Hz_3ab-1_Lup.pdf"/>
          <p:cNvPicPr/>
          <p:nvPr/>
        </p:nvPicPr>
        <p:blipFill>
          <a:blip r:embed="rId3"/>
          <a:stretch/>
        </p:blipFill>
        <p:spPr>
          <a:xfrm>
            <a:off x="8319240" y="2274480"/>
            <a:ext cx="6853320" cy="4943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sldNum" idx="66"/>
          </p:nvPr>
        </p:nvSpPr>
        <p:spPr>
          <a:xfrm>
            <a:off x="14878800" y="8244000"/>
            <a:ext cx="270360" cy="253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5A8358FF-3637-48C3-9B16-C9A2E329286C}" type="slidenum">
              <a:rPr lang="en-US" sz="18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32</a:t>
            </a:fld>
            <a:endParaRPr lang="en-US" sz="18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6" name="PlaceHolder 2"/>
          <p:cNvSpPr>
            <a:spLocks noGrp="1"/>
          </p:cNvSpPr>
          <p:nvPr>
            <p:ph/>
          </p:nvPr>
        </p:nvSpPr>
        <p:spPr>
          <a:xfrm>
            <a:off x="525240" y="1396080"/>
            <a:ext cx="6370560" cy="41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850320">
              <a:lnSpc>
                <a:spcPct val="90000"/>
              </a:lnSpc>
              <a:spcBef>
                <a:spcPts val="2599"/>
              </a:spcBef>
              <a:buNone/>
              <a:tabLst>
                <a:tab pos="0" algn="l"/>
              </a:tabLst>
            </a:pPr>
            <a:r>
              <a:rPr lang="en-FR" sz="232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take some polarised data at lower energies </a:t>
            </a:r>
            <a:endParaRPr lang="en-FR" sz="232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547" name="lumi_LCF4CERN_550GeV.pdf" descr="lumi_LCF4CERN_550GeV.pdf"/>
          <p:cNvPicPr/>
          <p:nvPr/>
        </p:nvPicPr>
        <p:blipFill>
          <a:blip r:embed="rId2"/>
          <a:stretch/>
        </p:blipFill>
        <p:spPr>
          <a:xfrm>
            <a:off x="319320" y="2274480"/>
            <a:ext cx="6853320" cy="4943520"/>
          </a:xfrm>
          <a:prstGeom prst="rect">
            <a:avLst/>
          </a:prstGeom>
          <a:ln w="12600">
            <a:noFill/>
          </a:ln>
        </p:spPr>
      </p:pic>
      <p:sp>
        <p:nvSpPr>
          <p:cNvPr id="548" name="or go more quickly to TeV range"/>
          <p:cNvSpPr/>
          <p:nvPr/>
        </p:nvSpPr>
        <p:spPr>
          <a:xfrm>
            <a:off x="8168400" y="1344600"/>
            <a:ext cx="5040720" cy="580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defTabSz="914400">
              <a:lnSpc>
                <a:spcPct val="110000"/>
              </a:lnSpc>
              <a:spcBef>
                <a:spcPts val="2801"/>
              </a:spcBef>
              <a:tabLst>
                <a:tab pos="355680" algn="l"/>
              </a:tabLst>
            </a:pPr>
            <a:r>
              <a:rPr lang="en-FR" sz="2320" b="1" u="none" strike="noStrike">
                <a:solidFill>
                  <a:srgbClr val="FF2F92"/>
                </a:solidFill>
                <a:uFillTx/>
                <a:latin typeface="Arial"/>
                <a:ea typeface="DejaVu Sans"/>
              </a:rPr>
              <a:t>or go more quickly to TeV range</a:t>
            </a:r>
            <a:endParaRPr lang="en-US" sz="23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49" name="lumi_LCF4CERN_TeV.pdf" descr="lumi_LCF4CERN_TeV.pdf"/>
          <p:cNvPicPr/>
          <p:nvPr/>
        </p:nvPicPr>
        <p:blipFill>
          <a:blip r:embed="rId3"/>
          <a:stretch/>
        </p:blipFill>
        <p:spPr>
          <a:xfrm>
            <a:off x="8319240" y="2274480"/>
            <a:ext cx="6853320" cy="4943520"/>
          </a:xfrm>
          <a:prstGeom prst="rect">
            <a:avLst/>
          </a:prstGeom>
          <a:ln w="12600">
            <a:noFill/>
          </a:ln>
        </p:spPr>
      </p:pic>
      <p:sp>
        <p:nvSpPr>
          <p:cNvPr id="550" name="PlaceHolder 3"/>
          <p:cNvSpPr>
            <a:spLocks noGrp="1"/>
          </p:cNvSpPr>
          <p:nvPr>
            <p:ph type="title"/>
          </p:nvPr>
        </p:nvSpPr>
        <p:spPr>
          <a:xfrm>
            <a:off x="1382760" y="7056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Running Scenarios starting at 550 GeV</a:t>
            </a:r>
            <a:endParaRPr lang="en-FR" sz="3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551" name="An LCF gives flexibility to decide exact program based on scientific and technological progress / break-thoughs"/>
          <p:cNvSpPr/>
          <p:nvPr/>
        </p:nvSpPr>
        <p:spPr>
          <a:xfrm>
            <a:off x="4464720" y="3610800"/>
            <a:ext cx="6443640" cy="1126800"/>
          </a:xfrm>
          <a:prstGeom prst="rect">
            <a:avLst/>
          </a:prstGeom>
          <a:solidFill>
            <a:srgbClr val="FFFB00"/>
          </a:solidFill>
          <a:ln w="38160">
            <a:solidFill>
              <a:srgbClr val="FF26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760" tIns="32760" rIns="32760" bIns="32760" anchor="ctr">
            <a:spAutoFit/>
          </a:bodyPr>
          <a:lstStyle/>
          <a:p>
            <a:pPr algn="ctr" defTabSz="412920">
              <a:lnSpc>
                <a:spcPct val="100000"/>
              </a:lnSpc>
            </a:pPr>
            <a:r>
              <a:rPr lang="en-FR" sz="2320" b="1" u="none" strike="noStrike">
                <a:solidFill>
                  <a:schemeClr val="dk1"/>
                </a:solidFill>
                <a:uFillTx/>
                <a:latin typeface="Helvetica Neue"/>
                <a:ea typeface="Helvetica Neue"/>
              </a:rPr>
              <a:t>An LCF gives flexibility to decide exact program based on scientific and technological progress / break-thoughs</a:t>
            </a:r>
            <a:endParaRPr lang="en-US" sz="23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/>
          </p:cNvSpPr>
          <p:nvPr>
            <p:ph type="title"/>
          </p:nvPr>
        </p:nvSpPr>
        <p:spPr>
          <a:xfrm>
            <a:off x="1057680" y="182880"/>
            <a:ext cx="14121000" cy="788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Summary and Conclusion</a:t>
            </a:r>
            <a:endParaRPr lang="en-FR" sz="3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553" name="Espace réservé du numéro de diapositive 4_3"/>
          <p:cNvSpPr/>
          <p:nvPr/>
        </p:nvSpPr>
        <p:spPr>
          <a:xfrm>
            <a:off x="11251440" y="10643040"/>
            <a:ext cx="3652200" cy="80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16000" indent="-216000" algn="r" defTabSz="914400">
              <a:lnSpc>
                <a:spcPct val="98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67296342-D1B6-4FD5-91A0-A5622DC5B446}" type="slidenum">
              <a:rPr lang="en-US" sz="1400" b="0" i="1" u="none" strike="noStrike">
                <a:solidFill>
                  <a:srgbClr val="000000"/>
                </a:solidFill>
                <a:uFillTx/>
                <a:latin typeface="Bitstream Vera Serif"/>
                <a:ea typeface="Bitstream Vera Sans"/>
              </a:rPr>
              <a:t>33</a:t>
            </a:fld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54" name="Text Box 4"/>
          <p:cNvSpPr/>
          <p:nvPr/>
        </p:nvSpPr>
        <p:spPr>
          <a:xfrm>
            <a:off x="1181160" y="1366920"/>
            <a:ext cx="13083840" cy="6870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6624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3333FF"/>
              </a:buClr>
              <a:buSzPct val="45000"/>
              <a:buFont typeface="Wingdings" charset="2"/>
              <a:buChar char=""/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  <a:tab pos="5791320" algn="l"/>
                <a:tab pos="6515280" algn="l"/>
                <a:tab pos="7238880" algn="l"/>
                <a:tab pos="7962840" algn="l"/>
                <a:tab pos="8686800" algn="l"/>
                <a:tab pos="9410760" algn="l"/>
                <a:tab pos="10134720" algn="l"/>
                <a:tab pos="10858680" algn="l"/>
                <a:tab pos="11582280" algn="l"/>
                <a:tab pos="12306240" algn="l"/>
                <a:tab pos="13030200" algn="l"/>
              </a:tabLst>
            </a:pPr>
            <a:r>
              <a:rPr lang="en-US" sz="2400" b="0" u="none" strike="noStrike">
                <a:solidFill>
                  <a:srgbClr val="3333FF"/>
                </a:solidFill>
                <a:uFillTx/>
                <a:latin typeface="Arial"/>
                <a:ea typeface="Noto Sans CJK SC Regular"/>
              </a:rPr>
              <a:t>e+e- colliders are indispensable tools to understand and/or discover the nature of new physics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164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  <a:tab pos="5791320" algn="l"/>
                <a:tab pos="6515280" algn="l"/>
                <a:tab pos="7238880" algn="l"/>
                <a:tab pos="7962840" algn="l"/>
                <a:tab pos="8686800" algn="l"/>
                <a:tab pos="9410760" algn="l"/>
                <a:tab pos="10134720" algn="l"/>
                <a:tab pos="10858680" algn="l"/>
                <a:tab pos="11582280" algn="l"/>
                <a:tab pos="12306240" algn="l"/>
                <a:tab pos="13030200" algn="l"/>
              </a:tabLst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Noto Sans CJK SC Regular"/>
              </a:rPr>
              <a:t>Precision on Higgs couplings at or below 1% level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164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  <a:tab pos="5791320" algn="l"/>
                <a:tab pos="6515280" algn="l"/>
                <a:tab pos="7238880" algn="l"/>
                <a:tab pos="7962840" algn="l"/>
                <a:tab pos="8686800" algn="l"/>
                <a:tab pos="9410760" algn="l"/>
                <a:tab pos="10134720" algn="l"/>
                <a:tab pos="10858680" algn="l"/>
                <a:tab pos="11582280" algn="l"/>
                <a:tab pos="12306240" algn="l"/>
                <a:tab pos="13030200" algn="l"/>
              </a:tabLst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Noto Sans CJK SC Regular"/>
              </a:rPr>
              <a:t>Indrect and direct discovery potential at all centre-of-mass energies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164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  <a:tab pos="5791320" algn="l"/>
                <a:tab pos="6515280" algn="l"/>
                <a:tab pos="7238880" algn="l"/>
                <a:tab pos="7962840" algn="l"/>
                <a:tab pos="8686800" algn="l"/>
                <a:tab pos="9410760" algn="l"/>
                <a:tab pos="10134720" algn="l"/>
                <a:tab pos="10858680" algn="l"/>
                <a:tab pos="11582280" algn="l"/>
                <a:tab pos="12306240" algn="l"/>
                <a:tab pos="13030200" algn="l"/>
              </a:tabLst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Noto Sans CJK SC Regular"/>
              </a:rPr>
              <a:t>Light scalars or vector bosons with different gauge symmetry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tabLst>
                <a:tab pos="0" algn="l"/>
              </a:tabLst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FF"/>
              </a:buClr>
              <a:buSzPct val="45000"/>
              <a:buFont typeface="Wingdings" charset="2"/>
              <a:buChar char=""/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  <a:tab pos="5791320" algn="l"/>
                <a:tab pos="6515280" algn="l"/>
                <a:tab pos="7238880" algn="l"/>
                <a:tab pos="7962840" algn="l"/>
                <a:tab pos="8686800" algn="l"/>
                <a:tab pos="9410760" algn="l"/>
                <a:tab pos="10134720" algn="l"/>
                <a:tab pos="10858680" algn="l"/>
                <a:tab pos="11582280" algn="l"/>
                <a:tab pos="12306240" algn="l"/>
                <a:tab pos="13030200" algn="l"/>
              </a:tabLst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Noto Sans CJK SC Regular"/>
              </a:rPr>
              <a:t>Full exploitation of physics potential requires large energy coverage and polarised beams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164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  <a:tab pos="5791320" algn="l"/>
                <a:tab pos="6515280" algn="l"/>
                <a:tab pos="7238880" algn="l"/>
                <a:tab pos="7962840" algn="l"/>
                <a:tab pos="8686800" algn="l"/>
                <a:tab pos="9410760" algn="l"/>
                <a:tab pos="10134720" algn="l"/>
                <a:tab pos="10858680" algn="l"/>
                <a:tab pos="11582280" algn="l"/>
                <a:tab pos="12306240" algn="l"/>
                <a:tab pos="13030200" algn="l"/>
              </a:tabLst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Noto Sans CJK SC Regular"/>
              </a:rPr>
              <a:t>Effects at HZ threshold and below are expected to become more prominent at higher energies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164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  <a:tab pos="5791320" algn="l"/>
                <a:tab pos="6515280" algn="l"/>
                <a:tab pos="7238880" algn="l"/>
                <a:tab pos="7962840" algn="l"/>
                <a:tab pos="8686800" algn="l"/>
                <a:tab pos="9410760" algn="l"/>
                <a:tab pos="10134720" algn="l"/>
                <a:tab pos="10858680" algn="l"/>
                <a:tab pos="11582280" algn="l"/>
                <a:tab pos="12306240" algn="l"/>
                <a:tab pos="13030200" algn="l"/>
              </a:tabLst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Noto Sans CJK SC Regular"/>
              </a:rPr>
              <a:t>New physics signals and relevant operators depend on chiral state of initial and final state fermions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164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  <a:tab pos="5791320" algn="l"/>
                <a:tab pos="6515280" algn="l"/>
                <a:tab pos="7238880" algn="l"/>
                <a:tab pos="7962840" algn="l"/>
                <a:tab pos="8686800" algn="l"/>
                <a:tab pos="9410760" algn="l"/>
                <a:tab pos="10134720" algn="l"/>
                <a:tab pos="10858680" algn="l"/>
                <a:tab pos="11582280" algn="l"/>
                <a:tab pos="12306240" algn="l"/>
                <a:tab pos="13030200" algn="l"/>
              </a:tabLst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Noto Sans CJK SC Regular"/>
              </a:rPr>
              <a:t>(“Early”) direct measurement of the Higgs-selfcoupling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164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  <a:tab pos="5791320" algn="l"/>
                <a:tab pos="6515280" algn="l"/>
                <a:tab pos="7238880" algn="l"/>
                <a:tab pos="7962840" algn="l"/>
                <a:tab pos="8686800" algn="l"/>
                <a:tab pos="9410760" algn="l"/>
                <a:tab pos="10134720" algn="l"/>
                <a:tab pos="10858680" algn="l"/>
                <a:tab pos="11582280" algn="l"/>
                <a:tab pos="12306240" algn="l"/>
                <a:tab pos="13030200" algn="l"/>
              </a:tabLst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Noto Sans CJK SC Regular"/>
              </a:rPr>
              <a:t>Sufficient lever arm to react to HL-LHC results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914400" lvl="2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  <a:tab pos="5791320" algn="l"/>
                <a:tab pos="6515280" algn="l"/>
                <a:tab pos="7238880" algn="l"/>
                <a:tab pos="7962840" algn="l"/>
                <a:tab pos="8686800" algn="l"/>
                <a:tab pos="9410760" algn="l"/>
                <a:tab pos="10134720" algn="l"/>
                <a:tab pos="10858680" algn="l"/>
                <a:tab pos="11582280" algn="l"/>
                <a:tab pos="12306240" algn="l"/>
                <a:tab pos="13030200" algn="l"/>
              </a:tabLst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Noto Sans CJK SC Regular"/>
              </a:rPr>
              <a:t> Remember also the “LEP disaster”, Higgs missed by 30 GeV in centre-of-mass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tabLst>
                <a:tab pos="0" algn="l"/>
              </a:tabLst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FF0000"/>
              </a:buClr>
              <a:buSzPct val="45000"/>
              <a:buFont typeface="Wingdings" charset="2"/>
              <a:buChar char=""/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  <a:tab pos="5791320" algn="l"/>
                <a:tab pos="6515280" algn="l"/>
                <a:tab pos="7238880" algn="l"/>
                <a:tab pos="7962840" algn="l"/>
                <a:tab pos="8686800" algn="l"/>
                <a:tab pos="9410760" algn="l"/>
                <a:tab pos="10134720" algn="l"/>
                <a:tab pos="10858680" algn="l"/>
                <a:tab pos="11582280" algn="l"/>
                <a:tab pos="12306240" algn="l"/>
                <a:tab pos="13030200" algn="l"/>
              </a:tabLst>
            </a:pP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Noto Sans CJK SC Regular"/>
              </a:rPr>
              <a:t>A clear pattern of anomalies would be an excellent (and maybe the only)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Noto Sans CJK SC Regular"/>
              </a:rPr>
              <a:t>  motivation for a large hadron machine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tabLst>
                <a:tab pos="0" algn="l"/>
              </a:tabLst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FF0000"/>
              </a:buClr>
              <a:buSzPct val="45000"/>
              <a:buFont typeface="Wingdings" charset="2"/>
              <a:buChar char=""/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  <a:tab pos="5791320" algn="l"/>
                <a:tab pos="6515280" algn="l"/>
                <a:tab pos="7238880" algn="l"/>
                <a:tab pos="7962840" algn="l"/>
                <a:tab pos="8686800" algn="l"/>
                <a:tab pos="9410760" algn="l"/>
                <a:tab pos="10134720" algn="l"/>
                <a:tab pos="10858680" algn="l"/>
                <a:tab pos="11582280" algn="l"/>
                <a:tab pos="12306240" algn="l"/>
                <a:tab pos="13030200" algn="l"/>
              </a:tabLst>
            </a:pP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Noto Sans CJK SC Regular"/>
              </a:rPr>
              <a:t>Linear Collider Facility based on SCRF is close at hand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164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  <a:tab pos="5791320" algn="l"/>
                <a:tab pos="6515280" algn="l"/>
                <a:tab pos="7238880" algn="l"/>
                <a:tab pos="7962840" algn="l"/>
                <a:tab pos="8686800" algn="l"/>
                <a:tab pos="9410760" algn="l"/>
                <a:tab pos="10134720" algn="l"/>
                <a:tab pos="10858680" algn="l"/>
                <a:tab pos="11582280" algn="l"/>
                <a:tab pos="12306240" algn="l"/>
                <a:tab pos="13030200" algn="l"/>
              </a:tabLst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Noto Sans CJK SC Regular"/>
              </a:rPr>
              <a:t>Attractive options for innovative accelerator (and detector) concepts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164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  <a:tab pos="5791320" algn="l"/>
                <a:tab pos="6515280" algn="l"/>
                <a:tab pos="7238880" algn="l"/>
                <a:tab pos="7962840" algn="l"/>
                <a:tab pos="8686800" algn="l"/>
                <a:tab pos="9410760" algn="l"/>
                <a:tab pos="10134720" algn="l"/>
                <a:tab pos="10858680" algn="l"/>
                <a:tab pos="11582280" algn="l"/>
                <a:tab pos="12306240" algn="l"/>
                <a:tab pos="13030200" algn="l"/>
              </a:tabLst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Noto Sans CJK SC Regular"/>
              </a:rPr>
              <a:t>LCVision effort to coordinate the different proposals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164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  <a:tab pos="5791320" algn="l"/>
                <a:tab pos="6515280" algn="l"/>
                <a:tab pos="7238880" algn="l"/>
                <a:tab pos="7962840" algn="l"/>
                <a:tab pos="8686800" algn="l"/>
                <a:tab pos="9410760" algn="l"/>
                <a:tab pos="10134720" algn="l"/>
                <a:tab pos="10858680" algn="l"/>
                <a:tab pos="11582280" algn="l"/>
                <a:tab pos="12306240" algn="l"/>
                <a:tab pos="13030200" algn="l"/>
              </a:tabLst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Noto Sans CJK SC Regular"/>
              </a:rPr>
              <a:t>Require close collaboration between Physics and Detector and Accelerator Experts!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tabLst>
                <a:tab pos="0" algn="l"/>
              </a:tabLst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8"/>
          </p:nvPr>
        </p:nvSpPr>
        <p:spPr/>
        <p:txBody>
          <a:bodyPr/>
          <a:lstStyle/>
          <a:p>
            <a:fld id="{33F86702-BFA2-46D4-8C2D-EF7727B0A474}" type="slidenum"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TextBox 566"/>
          <p:cNvSpPr/>
          <p:nvPr/>
        </p:nvSpPr>
        <p:spPr>
          <a:xfrm>
            <a:off x="4226400" y="2852280"/>
            <a:ext cx="280800" cy="213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56" name="TextBox 567"/>
          <p:cNvSpPr/>
          <p:nvPr/>
        </p:nvSpPr>
        <p:spPr>
          <a:xfrm>
            <a:off x="6405120" y="3737880"/>
            <a:ext cx="2572560" cy="85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1" u="none" strike="noStrike">
                <a:solidFill>
                  <a:srgbClr val="FF6633"/>
                </a:solidFill>
                <a:uFillTx/>
                <a:latin typeface="Arial"/>
                <a:ea typeface="DejaVu Sans"/>
              </a:rPr>
              <a:t>Backup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title"/>
          </p:nvPr>
        </p:nvSpPr>
        <p:spPr>
          <a:xfrm>
            <a:off x="784440" y="127800"/>
            <a:ext cx="14121000" cy="788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37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The Standard Model is complete</a:t>
            </a:r>
            <a:endParaRPr lang="en-FR" sz="437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558" name="Espace réservé du numéro de diapositive 4_ 2"/>
          <p:cNvSpPr/>
          <p:nvPr/>
        </p:nvSpPr>
        <p:spPr>
          <a:xfrm>
            <a:off x="11251440" y="10643040"/>
            <a:ext cx="3652200" cy="80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16000" indent="-216000" algn="r" defTabSz="914400">
              <a:lnSpc>
                <a:spcPct val="98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E61D0921-D63F-4ADF-A17C-B9D5B02D6E53}" type="slidenum">
              <a:rPr lang="en-US" sz="1400" b="0" i="1" u="none" strike="noStrike">
                <a:solidFill>
                  <a:srgbClr val="000000"/>
                </a:solidFill>
                <a:uFillTx/>
                <a:latin typeface="Bitstream Vera Serif"/>
                <a:ea typeface="Bitstream Vera Sans"/>
              </a:rPr>
              <a:t>35</a:t>
            </a:fld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59" name="Picture 6"/>
          <p:cNvPicPr/>
          <p:nvPr/>
        </p:nvPicPr>
        <p:blipFill>
          <a:blip r:embed="rId2"/>
          <a:stretch/>
        </p:blipFill>
        <p:spPr>
          <a:xfrm>
            <a:off x="8521200" y="1329840"/>
            <a:ext cx="5132520" cy="4440240"/>
          </a:xfrm>
          <a:prstGeom prst="rect">
            <a:avLst/>
          </a:prstGeom>
          <a:ln w="0">
            <a:noFill/>
          </a:ln>
        </p:spPr>
      </p:pic>
      <p:pic>
        <p:nvPicPr>
          <p:cNvPr id="560" name="Picture 4_ 2"/>
          <p:cNvPicPr/>
          <p:nvPr/>
        </p:nvPicPr>
        <p:blipFill>
          <a:blip r:embed="rId3"/>
          <a:stretch/>
        </p:blipFill>
        <p:spPr>
          <a:xfrm>
            <a:off x="1068120" y="1228320"/>
            <a:ext cx="4967280" cy="4591440"/>
          </a:xfrm>
          <a:prstGeom prst="rect">
            <a:avLst/>
          </a:prstGeom>
          <a:ln w="0">
            <a:noFill/>
          </a:ln>
        </p:spPr>
      </p:pic>
      <p:sp>
        <p:nvSpPr>
          <p:cNvPr id="561" name="TextBox 3"/>
          <p:cNvSpPr/>
          <p:nvPr/>
        </p:nvSpPr>
        <p:spPr>
          <a:xfrm>
            <a:off x="147240" y="6295680"/>
            <a:ext cx="15423120" cy="237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We know that there exists at least one fundamental scalar with a non-vanishing expectation value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We don't know what shapes the potential and whether the potential is the footprint of a larger mass scale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    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                                 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1"/>
          </p:nvPr>
        </p:nvSpPr>
        <p:spPr/>
        <p:txBody>
          <a:bodyPr/>
          <a:lstStyle/>
          <a:p>
            <a:fld id="{E9860D10-A2DE-4255-8EAD-4FAD33538758}" type="slidenum"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title"/>
          </p:nvPr>
        </p:nvSpPr>
        <p:spPr>
          <a:xfrm>
            <a:off x="1382760" y="5688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Science Driver Higgs Boson</a:t>
            </a:r>
            <a:endParaRPr lang="en-FR" sz="3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563" name="Picture 8"/>
          <p:cNvPicPr/>
          <p:nvPr/>
        </p:nvPicPr>
        <p:blipFill>
          <a:blip r:embed="rId2"/>
          <a:stretch/>
        </p:blipFill>
        <p:spPr>
          <a:xfrm>
            <a:off x="3366720" y="1427040"/>
            <a:ext cx="8878320" cy="61992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54"/>
          </p:nvPr>
        </p:nvSpPr>
        <p:spPr/>
        <p:txBody>
          <a:bodyPr/>
          <a:lstStyle/>
          <a:p>
            <a:fld id="{F462CBDF-0E7A-46A3-8877-D287C465B2E7}" type="slidenum"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The Higgs Potential   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565" name="Picture 9"/>
          <p:cNvPicPr/>
          <p:nvPr/>
        </p:nvPicPr>
        <p:blipFill>
          <a:blip r:embed="rId2"/>
          <a:stretch/>
        </p:blipFill>
        <p:spPr>
          <a:xfrm>
            <a:off x="3146760" y="6678720"/>
            <a:ext cx="3819960" cy="759600"/>
          </a:xfrm>
          <a:prstGeom prst="rect">
            <a:avLst/>
          </a:prstGeom>
          <a:ln w="0">
            <a:noFill/>
          </a:ln>
        </p:spPr>
      </p:pic>
      <p:pic>
        <p:nvPicPr>
          <p:cNvPr id="566" name="Picture 11"/>
          <p:cNvPicPr/>
          <p:nvPr/>
        </p:nvPicPr>
        <p:blipFill>
          <a:blip r:embed="rId3"/>
          <a:stretch/>
        </p:blipFill>
        <p:spPr>
          <a:xfrm>
            <a:off x="2832840" y="1119960"/>
            <a:ext cx="3981600" cy="3229560"/>
          </a:xfrm>
          <a:prstGeom prst="rect">
            <a:avLst/>
          </a:prstGeom>
          <a:ln w="0">
            <a:noFill/>
          </a:ln>
        </p:spPr>
      </p:pic>
      <p:pic>
        <p:nvPicPr>
          <p:cNvPr id="567" name="Picture 12"/>
          <p:cNvPicPr/>
          <p:nvPr/>
        </p:nvPicPr>
        <p:blipFill>
          <a:blip r:embed="rId4"/>
          <a:stretch/>
        </p:blipFill>
        <p:spPr>
          <a:xfrm>
            <a:off x="8039160" y="1097280"/>
            <a:ext cx="4228560" cy="3229560"/>
          </a:xfrm>
          <a:prstGeom prst="rect">
            <a:avLst/>
          </a:prstGeom>
          <a:ln w="0">
            <a:noFill/>
          </a:ln>
        </p:spPr>
      </p:pic>
      <p:sp>
        <p:nvSpPr>
          <p:cNvPr id="568" name="TextBox 8"/>
          <p:cNvSpPr/>
          <p:nvPr/>
        </p:nvSpPr>
        <p:spPr>
          <a:xfrm>
            <a:off x="3006360" y="3149640"/>
            <a:ext cx="14954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t=0, T&gt;&gt;0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9" name="TextBox 9"/>
          <p:cNvSpPr/>
          <p:nvPr/>
        </p:nvSpPr>
        <p:spPr>
          <a:xfrm>
            <a:off x="8765640" y="2542320"/>
            <a:ext cx="1934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“Today”, T=0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0" name="TextBox 10"/>
          <p:cNvSpPr/>
          <p:nvPr/>
        </p:nvSpPr>
        <p:spPr>
          <a:xfrm>
            <a:off x="8866800" y="4350240"/>
            <a:ext cx="4552560" cy="82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Broken  (electroweak) symmetry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and massive particles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1" name="TextBox 13"/>
          <p:cNvSpPr/>
          <p:nvPr/>
        </p:nvSpPr>
        <p:spPr>
          <a:xfrm>
            <a:off x="2985480" y="4336920"/>
            <a:ext cx="4469040" cy="82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Perfect (electroweak) symmetry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and massless particles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2" name="TextBox 14"/>
          <p:cNvSpPr/>
          <p:nvPr/>
        </p:nvSpPr>
        <p:spPr>
          <a:xfrm>
            <a:off x="2985480" y="5276880"/>
            <a:ext cx="7955280" cy="301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Two questions: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Shape of “today's” Higgs Potential?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Transition from symmetric, unbroken to broken phase?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3" name="TextBox 15"/>
          <p:cNvSpPr/>
          <p:nvPr/>
        </p:nvSpPr>
        <p:spPr>
          <a:xfrm>
            <a:off x="6966720" y="6798240"/>
            <a:ext cx="404532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=&gt; Triple Higgs-self coupling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74" name="Picture 13"/>
          <p:cNvPicPr/>
          <p:nvPr/>
        </p:nvPicPr>
        <p:blipFill>
          <a:blip r:embed="rId5"/>
          <a:stretch/>
        </p:blipFill>
        <p:spPr>
          <a:xfrm>
            <a:off x="11520720" y="6147720"/>
            <a:ext cx="2033640" cy="1899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 type="sldNum" idx="67"/>
          </p:nvPr>
        </p:nvSpPr>
        <p:spPr>
          <a:xfrm>
            <a:off x="14878800" y="8244000"/>
            <a:ext cx="179640" cy="33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232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B6D47B62-D40C-405E-B8C6-D6D5B5DAFECF}" type="slidenum">
              <a:rPr lang="en-US" sz="232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38</a:t>
            </a:fld>
            <a:endParaRPr lang="en-US" sz="232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76" name="PlaceHolder 2"/>
          <p:cNvSpPr>
            <a:spLocks noGrp="1"/>
          </p:cNvSpPr>
          <p:nvPr>
            <p:ph type="title"/>
          </p:nvPr>
        </p:nvSpPr>
        <p:spPr>
          <a:xfrm>
            <a:off x="525240" y="45072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FR" sz="3859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LCVision EPPSU documents</a:t>
            </a:r>
            <a:endParaRPr lang="en-FR" sz="3859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577" name="Google Shape;55;p13" descr="Google Shape;55;p13"/>
          <p:cNvPicPr/>
          <p:nvPr/>
        </p:nvPicPr>
        <p:blipFill>
          <a:blip r:embed="rId2"/>
          <a:stretch/>
        </p:blipFill>
        <p:spPr>
          <a:xfrm>
            <a:off x="269640" y="1047240"/>
            <a:ext cx="9834840" cy="6556320"/>
          </a:xfrm>
          <a:prstGeom prst="rect">
            <a:avLst/>
          </a:prstGeom>
          <a:ln w="12600">
            <a:noFill/>
          </a:ln>
        </p:spPr>
      </p:pic>
      <p:sp>
        <p:nvSpPr>
          <p:cNvPr id="578" name="Google Shape;57;p13"/>
          <p:cNvSpPr/>
          <p:nvPr/>
        </p:nvSpPr>
        <p:spPr>
          <a:xfrm>
            <a:off x="3181680" y="4307400"/>
            <a:ext cx="4147200" cy="1256040"/>
          </a:xfrm>
          <a:prstGeom prst="rect">
            <a:avLst/>
          </a:prstGeom>
          <a:solidFill>
            <a:srgbClr val="FFFFFF"/>
          </a:solidFill>
          <a:ln w="12600">
            <a:noFill/>
          </a:ln>
          <a:effectLst>
            <a:outerShdw blurRad="76320" dist="2556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56960" tIns="156960" rIns="156960" bIns="156960" anchor="t">
            <a:spAutoFit/>
          </a:bodyPr>
          <a:lstStyle/>
          <a:p>
            <a:pPr algn="ctr" defTabSz="1219320">
              <a:lnSpc>
                <a:spcPct val="100000"/>
              </a:lnSpc>
            </a:pPr>
            <a:r>
              <a:rPr lang="en-FR" sz="3090" b="0" u="none" strike="noStrike">
                <a:solidFill>
                  <a:srgbClr val="595959"/>
                </a:solidFill>
                <a:uFillTx/>
                <a:latin typeface="Arial"/>
                <a:ea typeface="DejaVu Sans"/>
              </a:rPr>
              <a:t>LC Physics Case &amp; long-term vision</a:t>
            </a:r>
            <a:endParaRPr lang="en-US" sz="30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9" name="Google Shape;58;p13"/>
          <p:cNvSpPr/>
          <p:nvPr/>
        </p:nvSpPr>
        <p:spPr>
          <a:xfrm>
            <a:off x="3181680" y="5584680"/>
            <a:ext cx="4147200" cy="785160"/>
          </a:xfrm>
          <a:prstGeom prst="rect">
            <a:avLst/>
          </a:prstGeom>
          <a:solidFill>
            <a:srgbClr val="FFFFFF"/>
          </a:solidFill>
          <a:ln w="12600">
            <a:noFill/>
          </a:ln>
          <a:effectLst>
            <a:outerShdw blurRad="76320" dist="2556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56960" tIns="156960" rIns="156960" bIns="156960" anchor="t">
            <a:spAutoFit/>
          </a:bodyPr>
          <a:lstStyle/>
          <a:p>
            <a:pPr algn="ctr" defTabSz="1219320">
              <a:lnSpc>
                <a:spcPct val="100000"/>
              </a:lnSpc>
            </a:pPr>
            <a:r>
              <a:rPr lang="en-FR" sz="3090" b="0" u="none" strike="noStrike">
                <a:solidFill>
                  <a:srgbClr val="595959"/>
                </a:solidFill>
                <a:uFillTx/>
                <a:latin typeface="Arial"/>
                <a:ea typeface="DejaVu Sans"/>
              </a:rPr>
              <a:t>LCF @ CERN </a:t>
            </a:r>
            <a:endParaRPr lang="en-US" sz="30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0" name="Google Shape;62;p13"/>
          <p:cNvSpPr/>
          <p:nvPr/>
        </p:nvSpPr>
        <p:spPr>
          <a:xfrm>
            <a:off x="11120040" y="2866320"/>
            <a:ext cx="4147200" cy="785160"/>
          </a:xfrm>
          <a:prstGeom prst="rect">
            <a:avLst/>
          </a:prstGeom>
          <a:solidFill>
            <a:srgbClr val="FFFFFF"/>
          </a:solidFill>
          <a:ln w="12600">
            <a:noFill/>
          </a:ln>
          <a:effectLst>
            <a:outerShdw blurRad="76320" dist="2556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56960" tIns="156960" rIns="156960" bIns="156960" anchor="t">
            <a:spAutoFit/>
          </a:bodyPr>
          <a:lstStyle/>
          <a:p>
            <a:pPr algn="ctr" defTabSz="1569240">
              <a:lnSpc>
                <a:spcPct val="100000"/>
              </a:lnSpc>
            </a:pPr>
            <a:r>
              <a:rPr lang="en-FR" sz="3090" b="0" u="none" strike="noStrike">
                <a:solidFill>
                  <a:srgbClr val="595959"/>
                </a:solidFill>
                <a:uFillTx/>
                <a:latin typeface="Arial"/>
                <a:ea typeface="DejaVu Sans"/>
              </a:rPr>
              <a:t>C</a:t>
            </a:r>
            <a:r>
              <a:rPr lang="en-FR" sz="3089" b="0" u="none" strike="noStrike" baseline="30000">
                <a:solidFill>
                  <a:srgbClr val="595959"/>
                </a:solidFill>
                <a:uFillTx/>
                <a:latin typeface="Arial"/>
                <a:ea typeface="DejaVu Sans"/>
              </a:rPr>
              <a:t>3</a:t>
            </a:r>
            <a:endParaRPr lang="en-US" sz="30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1" name="Google Shape;64;p13"/>
          <p:cNvSpPr/>
          <p:nvPr/>
        </p:nvSpPr>
        <p:spPr>
          <a:xfrm>
            <a:off x="11133360" y="4290120"/>
            <a:ext cx="4147200" cy="785160"/>
          </a:xfrm>
          <a:prstGeom prst="rect">
            <a:avLst/>
          </a:prstGeom>
          <a:solidFill>
            <a:srgbClr val="FFFFFF"/>
          </a:solidFill>
          <a:ln w="12600">
            <a:noFill/>
          </a:ln>
          <a:effectLst>
            <a:outerShdw blurRad="76320" dist="2556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56960" tIns="156960" rIns="156960" bIns="156960" anchor="t">
            <a:spAutoFit/>
          </a:bodyPr>
          <a:lstStyle/>
          <a:p>
            <a:pPr algn="ctr" defTabSz="1219320">
              <a:lnSpc>
                <a:spcPct val="100000"/>
              </a:lnSpc>
            </a:pPr>
            <a:r>
              <a:rPr lang="en-FR" sz="3090" b="0" u="none" strike="noStrike">
                <a:solidFill>
                  <a:srgbClr val="595959"/>
                </a:solidFill>
                <a:uFillTx/>
                <a:latin typeface="Arial"/>
                <a:ea typeface="DejaVu Sans"/>
              </a:rPr>
              <a:t>HALHF</a:t>
            </a:r>
            <a:endParaRPr lang="en-US" sz="30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2" name="Google Shape;65;p13"/>
          <p:cNvSpPr/>
          <p:nvPr/>
        </p:nvSpPr>
        <p:spPr>
          <a:xfrm>
            <a:off x="11149920" y="5783760"/>
            <a:ext cx="4147200" cy="785160"/>
          </a:xfrm>
          <a:prstGeom prst="rect">
            <a:avLst/>
          </a:prstGeom>
          <a:solidFill>
            <a:srgbClr val="FFFFFF"/>
          </a:solidFill>
          <a:ln w="12600">
            <a:noFill/>
          </a:ln>
          <a:effectLst>
            <a:outerShdw blurRad="76320" dist="2556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56960" tIns="156960" rIns="156960" bIns="156960" anchor="t">
            <a:spAutoFit/>
          </a:bodyPr>
          <a:lstStyle/>
          <a:p>
            <a:pPr algn="ctr" defTabSz="1219320">
              <a:lnSpc>
                <a:spcPct val="100000"/>
              </a:lnSpc>
            </a:pPr>
            <a:r>
              <a:rPr lang="en-FR" sz="3090" b="0" u="none" strike="noStrike">
                <a:solidFill>
                  <a:srgbClr val="595959"/>
                </a:solidFill>
                <a:uFillTx/>
                <a:latin typeface="Arial"/>
                <a:ea typeface="DejaVu Sans"/>
              </a:rPr>
              <a:t>10 TeV Wakefield</a:t>
            </a:r>
            <a:endParaRPr lang="en-US" sz="30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3" name="Google Shape;68;p13"/>
          <p:cNvSpPr/>
          <p:nvPr/>
        </p:nvSpPr>
        <p:spPr>
          <a:xfrm>
            <a:off x="8376840" y="3492000"/>
            <a:ext cx="2201760" cy="102132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56960" tIns="156960" rIns="156960" bIns="156960" anchor="t">
            <a:spAutoFit/>
          </a:bodyPr>
          <a:lstStyle/>
          <a:p>
            <a:pPr defTabSz="1219320">
              <a:lnSpc>
                <a:spcPct val="100000"/>
              </a:lnSpc>
            </a:pPr>
            <a:r>
              <a:rPr lang="en-FR" sz="2320" b="0" u="none" strike="noStrike">
                <a:solidFill>
                  <a:srgbClr val="CC0000"/>
                </a:solidFill>
                <a:uFillTx/>
                <a:latin typeface="Arial"/>
                <a:ea typeface="DejaVu Sans"/>
              </a:rPr>
              <a:t>Technologies and upgrades</a:t>
            </a:r>
            <a:endParaRPr lang="en-US" sz="23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4" name="Google Shape;61;p13"/>
          <p:cNvSpPr/>
          <p:nvPr/>
        </p:nvSpPr>
        <p:spPr>
          <a:xfrm>
            <a:off x="11120040" y="1437840"/>
            <a:ext cx="4147200" cy="785160"/>
          </a:xfrm>
          <a:prstGeom prst="rect">
            <a:avLst/>
          </a:prstGeom>
          <a:solidFill>
            <a:srgbClr val="FFFFFF"/>
          </a:solidFill>
          <a:ln w="12600">
            <a:noFill/>
          </a:ln>
          <a:effectLst>
            <a:outerShdw blurRad="76320" dist="2556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56960" tIns="156960" rIns="156960" bIns="156960" anchor="t">
            <a:spAutoFit/>
          </a:bodyPr>
          <a:lstStyle/>
          <a:p>
            <a:pPr algn="ctr" defTabSz="1219320">
              <a:lnSpc>
                <a:spcPct val="100000"/>
              </a:lnSpc>
            </a:pPr>
            <a:r>
              <a:rPr lang="en-FR" sz="3090" b="0" u="none" strike="noStrike">
                <a:solidFill>
                  <a:srgbClr val="595959"/>
                </a:solidFill>
                <a:uFillTx/>
                <a:latin typeface="Arial"/>
                <a:ea typeface="DejaVu Sans"/>
              </a:rPr>
              <a:t>CLIC at CERN</a:t>
            </a:r>
            <a:endParaRPr lang="en-US" sz="30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5" name="Google Shape;67;p13"/>
          <p:cNvSpPr/>
          <p:nvPr/>
        </p:nvSpPr>
        <p:spPr>
          <a:xfrm flipH="1">
            <a:off x="6927480" y="4408920"/>
            <a:ext cx="3502080" cy="618120"/>
          </a:xfrm>
          <a:prstGeom prst="line">
            <a:avLst/>
          </a:prstGeom>
          <a:ln w="38160">
            <a:solidFill>
              <a:srgbClr val="CC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480" tIns="78480" rIns="78480" bIns="78480" anchor="t">
            <a:noAutofit/>
          </a:bodyPr>
          <a:lstStyle/>
          <a:p>
            <a:endParaRPr lang="en-FR" sz="2320" b="0" u="none" strike="noStrike">
              <a:solidFill>
                <a:schemeClr val="dk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586" name="Google Shape;66;p13"/>
          <p:cNvSpPr/>
          <p:nvPr/>
        </p:nvSpPr>
        <p:spPr>
          <a:xfrm>
            <a:off x="10404360" y="333000"/>
            <a:ext cx="598320" cy="8155080"/>
          </a:xfrm>
          <a:custGeom>
            <a:avLst/>
            <a:gdLst>
              <a:gd name="textAreaLeft" fmla="*/ 0 w 598320"/>
              <a:gd name="textAreaRight" fmla="*/ 598680 w 598320"/>
              <a:gd name="textAreaTop" fmla="*/ 0 h 8155080"/>
              <a:gd name="textAreaBottom" fmla="*/ 8155440 h 815508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21600" y="21600"/>
                </a:moveTo>
                <a:cubicBezTo>
                  <a:pt x="15635" y="21600"/>
                  <a:pt x="10800" y="21245"/>
                  <a:pt x="10800" y="20807"/>
                </a:cubicBezTo>
                <a:lnTo>
                  <a:pt x="10800" y="11593"/>
                </a:lnTo>
                <a:cubicBezTo>
                  <a:pt x="10800" y="11155"/>
                  <a:pt x="5965" y="10800"/>
                  <a:pt x="0" y="10800"/>
                </a:cubicBezTo>
                <a:cubicBezTo>
                  <a:pt x="5965" y="10800"/>
                  <a:pt x="10800" y="10445"/>
                  <a:pt x="10800" y="10007"/>
                </a:cubicBezTo>
                <a:lnTo>
                  <a:pt x="10800" y="793"/>
                </a:lnTo>
                <a:cubicBezTo>
                  <a:pt x="10800" y="355"/>
                  <a:pt x="15635" y="0"/>
                  <a:pt x="21600" y="0"/>
                </a:cubicBezTo>
              </a:path>
            </a:pathLst>
          </a:custGeom>
          <a:noFill/>
          <a:ln w="38160">
            <a:solidFill>
              <a:srgbClr val="CC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480" tIns="78480" rIns="78480" bIns="78480" anchor="ctr">
            <a:noAutofit/>
          </a:bodyPr>
          <a:lstStyle/>
          <a:p>
            <a:endParaRPr lang="en-FR" sz="2320" b="0" u="none" strike="noStrike">
              <a:solidFill>
                <a:schemeClr val="dk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587" name="Google Shape;61;p13"/>
          <p:cNvSpPr/>
          <p:nvPr/>
        </p:nvSpPr>
        <p:spPr>
          <a:xfrm>
            <a:off x="11198880" y="7326720"/>
            <a:ext cx="4147200" cy="785160"/>
          </a:xfrm>
          <a:prstGeom prst="rect">
            <a:avLst/>
          </a:prstGeom>
          <a:solidFill>
            <a:srgbClr val="FFFFFF"/>
          </a:solidFill>
          <a:ln w="12600">
            <a:noFill/>
          </a:ln>
          <a:effectLst>
            <a:outerShdw blurRad="76320" dist="2556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56960" tIns="156960" rIns="156960" bIns="156960" anchor="t">
            <a:spAutoFit/>
          </a:bodyPr>
          <a:lstStyle/>
          <a:p>
            <a:pPr algn="ctr" defTabSz="1219320">
              <a:lnSpc>
                <a:spcPct val="100000"/>
              </a:lnSpc>
            </a:pPr>
            <a:r>
              <a:rPr lang="en-FR" sz="3090" b="0" u="none" strike="noStrike">
                <a:solidFill>
                  <a:srgbClr val="595959"/>
                </a:solidFill>
                <a:uFillTx/>
                <a:latin typeface="Arial"/>
                <a:ea typeface="DejaVu Sans"/>
              </a:rPr>
              <a:t>Beyond Collider</a:t>
            </a:r>
            <a:endParaRPr lang="en-US" sz="30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8" name="Google Shape;61;p13"/>
          <p:cNvSpPr/>
          <p:nvPr/>
        </p:nvSpPr>
        <p:spPr>
          <a:xfrm>
            <a:off x="11133360" y="293760"/>
            <a:ext cx="4147200" cy="785160"/>
          </a:xfrm>
          <a:prstGeom prst="rect">
            <a:avLst/>
          </a:prstGeom>
          <a:solidFill>
            <a:srgbClr val="FFFFFF"/>
          </a:solidFill>
          <a:ln w="12600">
            <a:noFill/>
          </a:ln>
          <a:effectLst>
            <a:outerShdw blurRad="76320" dist="2556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56960" tIns="156960" rIns="156960" bIns="156960" anchor="t">
            <a:spAutoFit/>
          </a:bodyPr>
          <a:lstStyle/>
          <a:p>
            <a:pPr algn="ctr" defTabSz="1219320">
              <a:lnSpc>
                <a:spcPct val="100000"/>
              </a:lnSpc>
            </a:pPr>
            <a:r>
              <a:rPr lang="en-FR" sz="3090" b="0" u="none" strike="noStrike">
                <a:solidFill>
                  <a:srgbClr val="595959"/>
                </a:solidFill>
                <a:uFillTx/>
                <a:latin typeface="Arial"/>
                <a:ea typeface="DejaVu Sans"/>
              </a:rPr>
              <a:t>ILC in Japan (IDT)</a:t>
            </a:r>
            <a:endParaRPr lang="en-US" sz="30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9" name="Google Shape;69;p13"/>
          <p:cNvSpPr/>
          <p:nvPr/>
        </p:nvSpPr>
        <p:spPr>
          <a:xfrm>
            <a:off x="454680" y="4642560"/>
            <a:ext cx="3121200" cy="1021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56960" tIns="156960" rIns="156960" bIns="156960" anchor="t">
            <a:spAutoFit/>
          </a:bodyPr>
          <a:lstStyle/>
          <a:p>
            <a:pPr defTabSz="1569240">
              <a:lnSpc>
                <a:spcPct val="100000"/>
              </a:lnSpc>
            </a:pPr>
            <a:r>
              <a:rPr lang="en-FR" sz="2320" b="0" u="none" strike="noStrike">
                <a:solidFill>
                  <a:srgbClr val="1155CC"/>
                </a:solidFill>
                <a:uFillTx/>
                <a:latin typeface="Arial"/>
                <a:ea typeface="DejaVu Sans"/>
              </a:rPr>
              <a:t>arxiv paper &amp; </a:t>
            </a:r>
            <a:br>
              <a:rPr sz="2320"/>
            </a:br>
            <a:r>
              <a:rPr lang="en-FR" sz="2320" b="0" u="none" strike="noStrike">
                <a:solidFill>
                  <a:srgbClr val="1155CC"/>
                </a:solidFill>
                <a:uFillTx/>
                <a:latin typeface="Arial"/>
                <a:ea typeface="DejaVu Sans"/>
              </a:rPr>
              <a:t>EPPSU submission</a:t>
            </a:r>
            <a:endParaRPr lang="en-US" sz="23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0" name="Google Shape;70;p13"/>
          <p:cNvSpPr/>
          <p:nvPr/>
        </p:nvSpPr>
        <p:spPr>
          <a:xfrm>
            <a:off x="2654280" y="4910400"/>
            <a:ext cx="859320" cy="0"/>
          </a:xfrm>
          <a:prstGeom prst="line">
            <a:avLst/>
          </a:prstGeom>
          <a:ln w="38160">
            <a:solidFill>
              <a:srgbClr val="1155CC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480" tIns="0" rIns="78480" bIns="0" anchor="t">
            <a:noAutofit/>
          </a:bodyPr>
          <a:lstStyle/>
          <a:p>
            <a:endParaRPr lang="en-FR" sz="2320" b="0" u="none" strike="noStrike">
              <a:solidFill>
                <a:schemeClr val="dk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591" name="Google Shape;69;p13"/>
          <p:cNvSpPr/>
          <p:nvPr/>
        </p:nvSpPr>
        <p:spPr>
          <a:xfrm>
            <a:off x="264600" y="6275520"/>
            <a:ext cx="3121200" cy="1021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56960" tIns="156960" rIns="156960" bIns="156960" anchor="t">
            <a:spAutoFit/>
          </a:bodyPr>
          <a:lstStyle/>
          <a:p>
            <a:pPr defTabSz="1219320">
              <a:lnSpc>
                <a:spcPct val="100000"/>
              </a:lnSpc>
            </a:pPr>
            <a:r>
              <a:rPr lang="en-FR" sz="2320" b="0" u="none" strike="noStrike">
                <a:solidFill>
                  <a:srgbClr val="1155CC"/>
                </a:solidFill>
                <a:uFillTx/>
                <a:latin typeface="Arial"/>
                <a:ea typeface="DejaVu Sans"/>
              </a:rPr>
              <a:t>EPPSU submission &amp; back-up document</a:t>
            </a:r>
            <a:endParaRPr lang="en-US" sz="23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2" name="Google Shape;70;p13"/>
          <p:cNvSpPr/>
          <p:nvPr/>
        </p:nvSpPr>
        <p:spPr>
          <a:xfrm flipV="1">
            <a:off x="2761560" y="6099480"/>
            <a:ext cx="849600" cy="338040"/>
          </a:xfrm>
          <a:prstGeom prst="line">
            <a:avLst/>
          </a:prstGeom>
          <a:ln w="38160">
            <a:solidFill>
              <a:srgbClr val="1155CC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480" tIns="78480" rIns="78480" bIns="78480" anchor="t">
            <a:noAutofit/>
          </a:bodyPr>
          <a:lstStyle/>
          <a:p>
            <a:endParaRPr lang="en-FR" sz="2320" b="0" u="none" strike="noStrike">
              <a:solidFill>
                <a:schemeClr val="dk1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593" name="pasted-movie.png" descr="pasted-movie.png"/>
          <p:cNvPicPr/>
          <p:nvPr/>
        </p:nvPicPr>
        <p:blipFill>
          <a:blip r:embed="rId3"/>
          <a:stretch/>
        </p:blipFill>
        <p:spPr>
          <a:xfrm>
            <a:off x="3830400" y="2731680"/>
            <a:ext cx="2712600" cy="829800"/>
          </a:xfrm>
          <a:prstGeom prst="rect">
            <a:avLst/>
          </a:prstGeom>
          <a:ln w="12600">
            <a:noFill/>
          </a:ln>
        </p:spPr>
      </p:pic>
      <p:sp>
        <p:nvSpPr>
          <p:cNvPr id="594" name="arxiv:2504.01434"/>
          <p:cNvSpPr/>
          <p:nvPr/>
        </p:nvSpPr>
        <p:spPr>
          <a:xfrm>
            <a:off x="12596760" y="6375240"/>
            <a:ext cx="2375280" cy="4438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8680" tIns="45000" rIns="5868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232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arxiv:2504.01434</a:t>
            </a:r>
            <a:endParaRPr lang="en-US" sz="23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5" name="arxiv:2503.24049"/>
          <p:cNvSpPr/>
          <p:nvPr/>
        </p:nvSpPr>
        <p:spPr>
          <a:xfrm>
            <a:off x="6988680" y="5749920"/>
            <a:ext cx="2375280" cy="4438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8680" tIns="45000" rIns="5868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232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arxiv:2503.24049</a:t>
            </a:r>
            <a:endParaRPr lang="en-US" sz="23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6" name="arxiv:2503.24168"/>
          <p:cNvSpPr/>
          <p:nvPr/>
        </p:nvSpPr>
        <p:spPr>
          <a:xfrm>
            <a:off x="10541880" y="1992960"/>
            <a:ext cx="2375280" cy="4438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8680" tIns="45000" rIns="5868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232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arxiv:2503.24168</a:t>
            </a:r>
            <a:endParaRPr lang="en-US" sz="23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7" name="arxiv:2503.23489"/>
          <p:cNvSpPr/>
          <p:nvPr/>
        </p:nvSpPr>
        <p:spPr>
          <a:xfrm>
            <a:off x="10541880" y="4817880"/>
            <a:ext cx="2375280" cy="4438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8680" tIns="45000" rIns="5868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232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arxiv:2503.23489</a:t>
            </a:r>
            <a:endParaRPr lang="en-US" sz="23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8" name="arxiv:2503.21857"/>
          <p:cNvSpPr/>
          <p:nvPr/>
        </p:nvSpPr>
        <p:spPr>
          <a:xfrm>
            <a:off x="13059000" y="1992960"/>
            <a:ext cx="2375280" cy="4438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8680" tIns="45000" rIns="5868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232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arxiv:2503.21857</a:t>
            </a:r>
            <a:endParaRPr lang="en-US" sz="23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9" name="arxiv:2503.20214"/>
          <p:cNvSpPr/>
          <p:nvPr/>
        </p:nvSpPr>
        <p:spPr>
          <a:xfrm>
            <a:off x="10136880" y="6375240"/>
            <a:ext cx="2375280" cy="4438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8680" tIns="45000" rIns="5868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232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arxiv:2503.20214</a:t>
            </a:r>
            <a:endParaRPr lang="en-US" sz="23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0" name="arxiv:2503.19880"/>
          <p:cNvSpPr/>
          <p:nvPr/>
        </p:nvSpPr>
        <p:spPr>
          <a:xfrm>
            <a:off x="13204080" y="4876920"/>
            <a:ext cx="2375280" cy="4438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8680" tIns="45000" rIns="5868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232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arxiv:2503.19880</a:t>
            </a:r>
            <a:endParaRPr lang="en-US" sz="23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1" name="arxiv:2503.19983"/>
          <p:cNvSpPr/>
          <p:nvPr/>
        </p:nvSpPr>
        <p:spPr>
          <a:xfrm>
            <a:off x="6021720" y="4100040"/>
            <a:ext cx="2375280" cy="4438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8680" tIns="45000" rIns="5868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232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arxiv:2503.19983</a:t>
            </a:r>
            <a:endParaRPr lang="en-US" sz="23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2" name="arxiv:2503.20829"/>
          <p:cNvSpPr/>
          <p:nvPr/>
        </p:nvSpPr>
        <p:spPr>
          <a:xfrm>
            <a:off x="13345200" y="3291480"/>
            <a:ext cx="2375280" cy="4438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8680" tIns="45000" rIns="5868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232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arxiv:2503.20829</a:t>
            </a:r>
            <a:endParaRPr lang="en-US" sz="23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3" name="arxiv:2504.XXX"/>
          <p:cNvSpPr/>
          <p:nvPr/>
        </p:nvSpPr>
        <p:spPr>
          <a:xfrm>
            <a:off x="9381960" y="819720"/>
            <a:ext cx="2145600" cy="4438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8680" tIns="45000" rIns="5868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232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arxiv:2504.XXX</a:t>
            </a:r>
            <a:endParaRPr lang="en-US" sz="23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4" name="https://cds.cern.ch/record/2927631"/>
          <p:cNvSpPr/>
          <p:nvPr/>
        </p:nvSpPr>
        <p:spPr>
          <a:xfrm>
            <a:off x="10061640" y="7881120"/>
            <a:ext cx="4647600" cy="4438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8680" tIns="45000" rIns="5868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FR" sz="232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https://cds.cern.ch/record/2927631</a:t>
            </a:r>
            <a:endParaRPr lang="en-US" sz="23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5" name="PlaceHolder 3"/>
          <p:cNvSpPr>
            <a:spLocks noGrp="1"/>
          </p:cNvSpPr>
          <p:nvPr>
            <p:ph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3603"/>
              </a:spcBef>
              <a:buNone/>
              <a:tabLst>
                <a:tab pos="0" algn="l"/>
              </a:tabLst>
            </a:pPr>
            <a:r>
              <a:rPr lang="en-FR" sz="28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… and relation to other inputs</a:t>
            </a: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title"/>
          </p:nvPr>
        </p:nvSpPr>
        <p:spPr>
          <a:xfrm>
            <a:off x="1108800" y="91800"/>
            <a:ext cx="14121000" cy="967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37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Open questions</a:t>
            </a:r>
            <a:endParaRPr lang="en-FR" sz="437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607" name="Espace réservé du numéro de diapositive 4"/>
          <p:cNvSpPr/>
          <p:nvPr/>
        </p:nvSpPr>
        <p:spPr>
          <a:xfrm>
            <a:off x="11251440" y="10643040"/>
            <a:ext cx="3652200" cy="80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16000" indent="-216000" algn="r" defTabSz="914400">
              <a:lnSpc>
                <a:spcPct val="98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5F0C6304-9060-4736-87B7-49740C37C116}" type="slidenum">
              <a:rPr lang="en-US" sz="1400" b="0" i="1" u="none" strike="noStrike">
                <a:solidFill>
                  <a:srgbClr val="000000"/>
                </a:solidFill>
                <a:uFillTx/>
                <a:latin typeface="Bitstream Vera Serif"/>
                <a:ea typeface="Bitstream Vera Sans"/>
              </a:rPr>
              <a:t>39</a:t>
            </a:fld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08" name="Picture 104"/>
          <p:cNvPicPr/>
          <p:nvPr/>
        </p:nvPicPr>
        <p:blipFill>
          <a:blip r:embed="rId2"/>
          <a:stretch/>
        </p:blipFill>
        <p:spPr>
          <a:xfrm>
            <a:off x="5478480" y="1297440"/>
            <a:ext cx="5324400" cy="6901560"/>
          </a:xfrm>
          <a:prstGeom prst="rect">
            <a:avLst/>
          </a:prstGeom>
          <a:ln w="0">
            <a:noFill/>
          </a:ln>
        </p:spPr>
      </p:pic>
      <p:sp>
        <p:nvSpPr>
          <p:cNvPr id="609" name="TextBox 105"/>
          <p:cNvSpPr/>
          <p:nvPr/>
        </p:nvSpPr>
        <p:spPr>
          <a:xfrm>
            <a:off x="7449840" y="3367080"/>
            <a:ext cx="1542240" cy="111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4400" b="0" u="none" strike="noStrike">
                <a:solidFill>
                  <a:srgbClr val="00FF00"/>
                </a:solidFill>
                <a:uFillTx/>
                <a:latin typeface="Arial"/>
                <a:ea typeface="Wingdings"/>
              </a:rPr>
              <a:t>(✓)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0" name="TextBox 106"/>
          <p:cNvSpPr/>
          <p:nvPr/>
        </p:nvSpPr>
        <p:spPr>
          <a:xfrm>
            <a:off x="10695600" y="1955880"/>
            <a:ext cx="677160" cy="93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6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?</a:t>
            </a:r>
            <a:endParaRPr lang="en-US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1" name="TextBox 107"/>
          <p:cNvSpPr/>
          <p:nvPr/>
        </p:nvSpPr>
        <p:spPr>
          <a:xfrm>
            <a:off x="8930880" y="2775960"/>
            <a:ext cx="677160" cy="93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6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?</a:t>
            </a:r>
            <a:endParaRPr lang="en-US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2" name="TextBox 108"/>
          <p:cNvSpPr/>
          <p:nvPr/>
        </p:nvSpPr>
        <p:spPr>
          <a:xfrm>
            <a:off x="8831520" y="4082400"/>
            <a:ext cx="677160" cy="93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6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?</a:t>
            </a:r>
            <a:endParaRPr lang="en-US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3" name="TextBox 109"/>
          <p:cNvSpPr/>
          <p:nvPr/>
        </p:nvSpPr>
        <p:spPr>
          <a:xfrm>
            <a:off x="9375120" y="4869720"/>
            <a:ext cx="677160" cy="93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6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?</a:t>
            </a:r>
            <a:endParaRPr lang="en-US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4" name="TextBox 110"/>
          <p:cNvSpPr/>
          <p:nvPr/>
        </p:nvSpPr>
        <p:spPr>
          <a:xfrm>
            <a:off x="8761680" y="5504040"/>
            <a:ext cx="677160" cy="93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6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?</a:t>
            </a:r>
            <a:endParaRPr lang="en-US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5" name="TextBox 111"/>
          <p:cNvSpPr/>
          <p:nvPr/>
        </p:nvSpPr>
        <p:spPr>
          <a:xfrm>
            <a:off x="7513560" y="5934960"/>
            <a:ext cx="677160" cy="93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6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?</a:t>
            </a:r>
            <a:endParaRPr lang="en-US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6" name="TextBox 112"/>
          <p:cNvSpPr/>
          <p:nvPr/>
        </p:nvSpPr>
        <p:spPr>
          <a:xfrm>
            <a:off x="10202400" y="7323120"/>
            <a:ext cx="677160" cy="93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6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?</a:t>
            </a:r>
            <a:endParaRPr lang="en-US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7" name="PlaceHolder 2"/>
          <p:cNvSpPr>
            <a:spLocks noGrp="1"/>
          </p:cNvSpPr>
          <p:nvPr>
            <p:ph type="sldNum" idx="68"/>
          </p:nvPr>
        </p:nvSpPr>
        <p:spPr>
          <a:xfrm>
            <a:off x="11250360" y="805500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FR" sz="12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8127234-D0AB-46ED-856C-DA749D7DF420}" type="slidenum">
              <a:rPr lang="en-FR" sz="12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39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1216440" y="17568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Beam Polarisation 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280" name="Picture 5"/>
          <p:cNvPicPr/>
          <p:nvPr/>
        </p:nvPicPr>
        <p:blipFill>
          <a:blip r:embed="rId2"/>
          <a:stretch/>
        </p:blipFill>
        <p:spPr>
          <a:xfrm>
            <a:off x="345960" y="1309680"/>
            <a:ext cx="4607640" cy="427860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7"/>
          <p:cNvPicPr/>
          <p:nvPr/>
        </p:nvPicPr>
        <p:blipFill>
          <a:blip r:embed="rId3"/>
          <a:stretch/>
        </p:blipFill>
        <p:spPr>
          <a:xfrm>
            <a:off x="5015520" y="1391400"/>
            <a:ext cx="4823640" cy="432036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10"/>
          <p:cNvPicPr/>
          <p:nvPr/>
        </p:nvPicPr>
        <p:blipFill>
          <a:blip r:embed="rId4"/>
          <a:stretch/>
        </p:blipFill>
        <p:spPr>
          <a:xfrm>
            <a:off x="9839520" y="1391400"/>
            <a:ext cx="5435640" cy="4541040"/>
          </a:xfrm>
          <a:prstGeom prst="rect">
            <a:avLst/>
          </a:prstGeom>
          <a:ln w="0">
            <a:noFill/>
          </a:ln>
        </p:spPr>
      </p:pic>
      <p:sp>
        <p:nvSpPr>
          <p:cNvPr id="283" name="TextBox 11"/>
          <p:cNvSpPr/>
          <p:nvPr/>
        </p:nvSpPr>
        <p:spPr>
          <a:xfrm>
            <a:off x="2251440" y="6046920"/>
            <a:ext cx="6075360" cy="137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lang="en-FR" sz="28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Example electroweak couplings 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43040" lvl="1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FR" sz="280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More observables for constraints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43040" lvl="1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FR" sz="280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“Four machines in one” 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4" name="TextBox 12"/>
          <p:cNvSpPr/>
          <p:nvPr/>
        </p:nvSpPr>
        <p:spPr>
          <a:xfrm>
            <a:off x="9573120" y="6074280"/>
            <a:ext cx="5936760" cy="179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lang="en-FR" sz="28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Example WW threshold 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43040" lvl="1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FR" sz="280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Much sharper rise at threshold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43040" lvl="1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FR" sz="280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Enhanced sensitivity to W mass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PlaceHolder 1"/>
          <p:cNvSpPr>
            <a:spLocks noGrp="1"/>
          </p:cNvSpPr>
          <p:nvPr>
            <p:ph type="title"/>
          </p:nvPr>
        </p:nvSpPr>
        <p:spPr>
          <a:xfrm>
            <a:off x="1922760" y="5688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2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Higgs – Discovery by precision</a:t>
            </a:r>
            <a:endParaRPr lang="en-FR" sz="32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619" name="Rectangle 212"/>
          <p:cNvSpPr/>
          <p:nvPr/>
        </p:nvSpPr>
        <p:spPr>
          <a:xfrm>
            <a:off x="13991760" y="1468800"/>
            <a:ext cx="414720" cy="46108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620" name="TextBox 213"/>
          <p:cNvSpPr/>
          <p:nvPr/>
        </p:nvSpPr>
        <p:spPr>
          <a:xfrm>
            <a:off x="2525760" y="6455160"/>
            <a:ext cx="12561480" cy="23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Already large discriminative power at 250 GeV 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Full discovery potential developed at higher energies (e.g. 500 GeV)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Observed “Anomalies” could be followed up by future hadron or muon colliders  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21" name="Picture 214"/>
          <p:cNvPicPr/>
          <p:nvPr/>
        </p:nvPicPr>
        <p:blipFill>
          <a:blip r:embed="rId2"/>
          <a:stretch/>
        </p:blipFill>
        <p:spPr>
          <a:xfrm>
            <a:off x="731520" y="1606320"/>
            <a:ext cx="6958080" cy="4608360"/>
          </a:xfrm>
          <a:prstGeom prst="rect">
            <a:avLst/>
          </a:prstGeom>
          <a:ln w="0">
            <a:noFill/>
          </a:ln>
        </p:spPr>
      </p:pic>
      <p:pic>
        <p:nvPicPr>
          <p:cNvPr id="622" name="Picture 215"/>
          <p:cNvPicPr/>
          <p:nvPr/>
        </p:nvPicPr>
        <p:blipFill>
          <a:blip r:embed="rId3"/>
          <a:stretch/>
        </p:blipFill>
        <p:spPr>
          <a:xfrm>
            <a:off x="8235360" y="1568160"/>
            <a:ext cx="6647400" cy="4608360"/>
          </a:xfrm>
          <a:prstGeom prst="rect">
            <a:avLst/>
          </a:prstGeom>
          <a:ln w="0">
            <a:noFill/>
          </a:ln>
        </p:spPr>
      </p:pic>
      <p:sp>
        <p:nvSpPr>
          <p:cNvPr id="623" name="TextBox 216"/>
          <p:cNvSpPr/>
          <p:nvPr/>
        </p:nvSpPr>
        <p:spPr>
          <a:xfrm>
            <a:off x="6813000" y="5944680"/>
            <a:ext cx="223920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arxiv: 1710.07621v4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4" name="PlaceHolder 2"/>
          <p:cNvSpPr>
            <a:spLocks noGrp="1"/>
          </p:cNvSpPr>
          <p:nvPr>
            <p:ph type="sldNum" idx="69"/>
          </p:nvPr>
        </p:nvSpPr>
        <p:spPr>
          <a:xfrm>
            <a:off x="11249640" y="805464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FR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393DBE6-8920-48E1-9C17-E979837E8869}" type="slidenum">
              <a:rPr lang="en-FR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40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Entanglement SMEFT NLO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626" name="Picture 409"/>
          <p:cNvPicPr/>
          <p:nvPr/>
        </p:nvPicPr>
        <p:blipFill>
          <a:blip r:embed="rId2"/>
          <a:stretch/>
        </p:blipFill>
        <p:spPr>
          <a:xfrm>
            <a:off x="519120" y="1991520"/>
            <a:ext cx="6519240" cy="4004640"/>
          </a:xfrm>
          <a:prstGeom prst="rect">
            <a:avLst/>
          </a:prstGeom>
          <a:ln w="0">
            <a:noFill/>
          </a:ln>
        </p:spPr>
      </p:pic>
      <p:sp>
        <p:nvSpPr>
          <p:cNvPr id="627" name="Rectangle 410"/>
          <p:cNvSpPr/>
          <p:nvPr/>
        </p:nvSpPr>
        <p:spPr>
          <a:xfrm>
            <a:off x="3713040" y="4209480"/>
            <a:ext cx="2834280" cy="1554120"/>
          </a:xfrm>
          <a:prstGeom prst="rect">
            <a:avLst/>
          </a:prstGeom>
          <a:noFill/>
          <a:ln w="3672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360" tIns="63360" rIns="108360" bIns="6336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628" name="TextBox 411"/>
          <p:cNvSpPr/>
          <p:nvPr/>
        </p:nvSpPr>
        <p:spPr>
          <a:xfrm>
            <a:off x="1520640" y="1377720"/>
            <a:ext cx="413532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2A6099"/>
                </a:solidFill>
                <a:uFillTx/>
                <a:latin typeface="Arial"/>
                <a:ea typeface="DejaVu Sans"/>
              </a:rPr>
              <a:t>NLO Contributions to ee-&gt;HZ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9" name="TextBox 412"/>
          <p:cNvSpPr/>
          <p:nvPr/>
        </p:nvSpPr>
        <p:spPr>
          <a:xfrm>
            <a:off x="861840" y="6113160"/>
            <a:ext cx="5183640" cy="4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One important contribution is eett Vertex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30" name="Picture 413"/>
          <p:cNvPicPr/>
          <p:nvPr/>
        </p:nvPicPr>
        <p:blipFill>
          <a:blip r:embed="rId3"/>
          <a:stretch/>
        </p:blipFill>
        <p:spPr>
          <a:xfrm>
            <a:off x="6728760" y="1887480"/>
            <a:ext cx="8704800" cy="4571640"/>
          </a:xfrm>
          <a:prstGeom prst="rect">
            <a:avLst/>
          </a:prstGeom>
          <a:ln w="0">
            <a:noFill/>
          </a:ln>
        </p:spPr>
      </p:pic>
      <p:sp>
        <p:nvSpPr>
          <p:cNvPr id="631" name="Rectangle 414"/>
          <p:cNvSpPr/>
          <p:nvPr/>
        </p:nvSpPr>
        <p:spPr>
          <a:xfrm>
            <a:off x="3641040" y="2301480"/>
            <a:ext cx="2834280" cy="1554120"/>
          </a:xfrm>
          <a:prstGeom prst="rect">
            <a:avLst/>
          </a:prstGeom>
          <a:noFill/>
          <a:ln w="3672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360" tIns="63360" rIns="108360" bIns="6336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632" name="TextBox 415"/>
          <p:cNvSpPr/>
          <p:nvPr/>
        </p:nvSpPr>
        <p:spPr>
          <a:xfrm>
            <a:off x="8463600" y="1320480"/>
            <a:ext cx="6285600" cy="55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2A6099"/>
                </a:solidFill>
                <a:uFillTx/>
                <a:latin typeface="Arial"/>
                <a:ea typeface="ＭＳ Ｐゴシック"/>
              </a:rPr>
              <a:t>Correlation </a:t>
            </a:r>
            <a:r>
              <a:rPr lang="en-US" sz="1800" b="0" u="none" strike="noStrike">
                <a:solidFill>
                  <a:srgbClr val="2A6099"/>
                </a:solidFill>
                <a:uFillTx/>
                <a:latin typeface="Arial"/>
                <a:ea typeface="DejaVu Sans"/>
              </a:rPr>
              <a:t>C</a:t>
            </a:r>
            <a:r>
              <a:rPr lang="en-US" sz="2400" b="0" u="none" strike="noStrike" baseline="-8000">
                <a:solidFill>
                  <a:srgbClr val="2A6099"/>
                </a:solidFill>
                <a:uFillTx/>
                <a:latin typeface="Standard Symbols PS"/>
                <a:ea typeface="Standard Symbols PS"/>
              </a:rPr>
              <a:t>f</a:t>
            </a:r>
            <a:r>
              <a:rPr lang="en-US" sz="1800" b="0" u="none" strike="noStrike">
                <a:solidFill>
                  <a:srgbClr val="2A6099"/>
                </a:solidFill>
                <a:uFillTx/>
                <a:latin typeface="Arial"/>
                <a:ea typeface="DejaVu Sans"/>
              </a:rPr>
              <a:t> to tt-Vertices</a:t>
            </a: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1800" b="0" u="none" strike="noStrike">
                <a:solidFill>
                  <a:srgbClr val="0000EE"/>
                </a:solidFill>
                <a:uFillTx/>
                <a:latin typeface="Arial"/>
                <a:ea typeface="DejaVu Sans"/>
                <a:hlinkClick r:id="rId4"/>
              </a:rPr>
              <a:t>arxiv:2409.11466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3" name="TextBox 416"/>
          <p:cNvSpPr/>
          <p:nvPr/>
        </p:nvSpPr>
        <p:spPr>
          <a:xfrm>
            <a:off x="5484960" y="2782440"/>
            <a:ext cx="669600" cy="55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~C</a:t>
            </a:r>
            <a:r>
              <a:rPr lang="en-US" sz="2400" b="0" u="none" strike="noStrike" baseline="-8000">
                <a:solidFill>
                  <a:srgbClr val="000000"/>
                </a:solidFill>
                <a:uFillTx/>
                <a:latin typeface="Standard Symbols PS"/>
                <a:ea typeface="Standard Symbols PS"/>
              </a:rPr>
              <a:t>f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4" name="TextBox 417"/>
          <p:cNvSpPr/>
          <p:nvPr/>
        </p:nvSpPr>
        <p:spPr>
          <a:xfrm>
            <a:off x="6836760" y="3321360"/>
            <a:ext cx="491400" cy="55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</a:t>
            </a:r>
            <a:r>
              <a:rPr lang="en-US" sz="2400" b="0" u="none" strike="noStrike" baseline="-8000">
                <a:solidFill>
                  <a:srgbClr val="000000"/>
                </a:solidFill>
                <a:uFillTx/>
                <a:latin typeface="Standard Symbols PS"/>
                <a:ea typeface="Standard Symbols PS"/>
              </a:rPr>
              <a:t>f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5" name="TextBox 418"/>
          <p:cNvSpPr/>
          <p:nvPr/>
        </p:nvSpPr>
        <p:spPr>
          <a:xfrm>
            <a:off x="10832760" y="3321720"/>
            <a:ext cx="491400" cy="55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</a:t>
            </a:r>
            <a:r>
              <a:rPr lang="en-US" sz="2400" b="0" u="none" strike="noStrike" baseline="-8000">
                <a:solidFill>
                  <a:srgbClr val="000000"/>
                </a:solidFill>
                <a:uFillTx/>
                <a:latin typeface="Standard Symbols PS"/>
                <a:ea typeface="Standard Symbols PS"/>
              </a:rPr>
              <a:t>f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6" name="TextBox 419"/>
          <p:cNvSpPr/>
          <p:nvPr/>
        </p:nvSpPr>
        <p:spPr>
          <a:xfrm>
            <a:off x="7265160" y="5955480"/>
            <a:ext cx="1414800" cy="55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</a:t>
            </a:r>
            <a:r>
              <a:rPr lang="en-US" sz="2400" b="0" u="none" strike="noStrike" baseline="-8000">
                <a:solidFill>
                  <a:srgbClr val="000000"/>
                </a:solidFill>
                <a:uFillTx/>
                <a:latin typeface="Standard Symbols PS"/>
                <a:ea typeface="Standard Symbols PS"/>
              </a:rPr>
              <a:t>f</a:t>
            </a:r>
            <a:r>
              <a:rPr lang="en-US" sz="2400" b="0" u="none" strike="noStrike" baseline="-8000">
                <a:solidFill>
                  <a:srgbClr val="000000"/>
                </a:solidFill>
                <a:uFillTx/>
                <a:latin typeface="arial"/>
                <a:ea typeface="Standard Symbols PS"/>
              </a:rPr>
              <a:t>u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Standard Symbols PS"/>
              </a:rPr>
              <a:t>=f(Ztt)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7" name="TextBox 420"/>
          <p:cNvSpPr/>
          <p:nvPr/>
        </p:nvSpPr>
        <p:spPr>
          <a:xfrm>
            <a:off x="11200320" y="5991480"/>
            <a:ext cx="1515600" cy="55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</a:t>
            </a:r>
            <a:r>
              <a:rPr lang="en-US" sz="2400" b="0" u="none" strike="noStrike" baseline="-8000">
                <a:solidFill>
                  <a:srgbClr val="000000"/>
                </a:solidFill>
                <a:uFillTx/>
                <a:latin typeface="arial"/>
                <a:ea typeface="Standard Symbols PS"/>
              </a:rPr>
              <a:t>lq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Standard Symbols PS"/>
              </a:rPr>
              <a:t>=f(eett)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8" name="TextBox 421"/>
          <p:cNvSpPr/>
          <p:nvPr/>
        </p:nvSpPr>
        <p:spPr>
          <a:xfrm>
            <a:off x="548640" y="6772680"/>
            <a:ext cx="13807080" cy="20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2A6099"/>
                </a:solidFill>
                <a:uFillTx/>
                <a:latin typeface="Arial"/>
                <a:ea typeface="ＭＳ Ｐゴシック"/>
              </a:rPr>
              <a:t>NLO SMEFT introduces sensitivity to and constrains </a:t>
            </a:r>
            <a:r>
              <a:rPr lang="en-US" sz="2200" b="0" u="none" strike="noStrike">
                <a:solidFill>
                  <a:srgbClr val="2A6099"/>
                </a:solidFill>
                <a:uFillTx/>
                <a:latin typeface="Arial"/>
                <a:ea typeface="DejaVu Sans"/>
              </a:rPr>
              <a:t>C</a:t>
            </a:r>
            <a:r>
              <a:rPr lang="en-US" sz="2400" b="0" u="none" strike="noStrike" baseline="-8000">
                <a:solidFill>
                  <a:srgbClr val="2A6099"/>
                </a:solidFill>
                <a:uFillTx/>
                <a:latin typeface="Standard Symbols PS"/>
                <a:ea typeface="Standard Symbols PS"/>
              </a:rPr>
              <a:t>f </a:t>
            </a:r>
            <a:r>
              <a:rPr lang="en-US" sz="2200" b="0" u="none" strike="noStrike">
                <a:solidFill>
                  <a:srgbClr val="2A6099"/>
                </a:solidFill>
                <a:uFillTx/>
                <a:latin typeface="Arial"/>
                <a:ea typeface="DejaVu Sans"/>
              </a:rPr>
              <a:t>and operators involving top vertices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2A6099"/>
                </a:solidFill>
                <a:uFillTx/>
                <a:latin typeface="Arial"/>
                <a:ea typeface="DejaVu Sans"/>
              </a:rPr>
              <a:t>Disentangling of constraints using beam polarisation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2A6099"/>
                </a:solidFill>
                <a:uFillTx/>
                <a:latin typeface="Arial"/>
                <a:ea typeface="DejaVu Sans"/>
              </a:rPr>
              <a:t>Final word would come from higher energy measurements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2A6099"/>
                </a:solidFill>
                <a:uFillTx/>
                <a:latin typeface="Arial"/>
                <a:ea typeface="ＭＳ Ｐゴシック"/>
              </a:rPr>
              <a:t>Note that </a:t>
            </a:r>
            <a:r>
              <a:rPr lang="en-US" sz="2200" b="0" u="none" strike="noStrike">
                <a:solidFill>
                  <a:srgbClr val="2A6099"/>
                </a:solidFill>
                <a:uFillTx/>
                <a:latin typeface="Arial"/>
                <a:ea typeface="DejaVu Sans"/>
              </a:rPr>
              <a:t>C</a:t>
            </a:r>
            <a:r>
              <a:rPr lang="en-US" sz="2400" b="0" u="none" strike="noStrike" baseline="-8000">
                <a:solidFill>
                  <a:srgbClr val="2A6099"/>
                </a:solidFill>
                <a:uFillTx/>
                <a:latin typeface="arial"/>
                <a:ea typeface="Standard Symbols PS"/>
              </a:rPr>
              <a:t>lq </a:t>
            </a:r>
            <a:r>
              <a:rPr lang="en-US" sz="2200" b="0" u="none" strike="noStrike">
                <a:solidFill>
                  <a:srgbClr val="2A6099"/>
                </a:solidFill>
                <a:uFillTx/>
                <a:latin typeface="Arial"/>
                <a:ea typeface="DejaVu Sans"/>
              </a:rPr>
              <a:t>is strongly energy dependent (-&gt; would benefit from higher energies) </a:t>
            </a:r>
            <a:r>
              <a:rPr lang="en-US" sz="1800" b="0" u="none" strike="noStrike">
                <a:solidFill>
                  <a:srgbClr val="2A6099"/>
                </a:solidFill>
                <a:uFillTx/>
                <a:latin typeface="Arial"/>
                <a:ea typeface="DejaVu Sans"/>
              </a:rPr>
              <a:t> 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PlaceHolder 1"/>
          <p:cNvSpPr>
            <a:spLocks noGrp="1"/>
          </p:cNvSpPr>
          <p:nvPr>
            <p:ph type="title"/>
          </p:nvPr>
        </p:nvSpPr>
        <p:spPr>
          <a:xfrm>
            <a:off x="1057680" y="182880"/>
            <a:ext cx="14121000" cy="788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Mass reaches of future colliders (from </a:t>
            </a:r>
            <a:r>
              <a:rPr lang="en-US" sz="2600" b="1" u="none" strike="noStrike">
                <a:solidFill>
                  <a:schemeClr val="dk1"/>
                </a:solidFill>
                <a:uFillTx/>
                <a:latin typeface="Arial"/>
                <a:ea typeface="DejaVu Sans"/>
                <a:hlinkClick r:id="rId2"/>
              </a:rPr>
              <a:t>Snowmass EF Report</a:t>
            </a:r>
            <a:r>
              <a:rPr lang="en-US" sz="2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)</a:t>
            </a:r>
            <a:endParaRPr lang="en-FR" sz="2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640" name="Espace réservé du numéro de diapositive 4_4"/>
          <p:cNvSpPr/>
          <p:nvPr/>
        </p:nvSpPr>
        <p:spPr>
          <a:xfrm>
            <a:off x="11251440" y="10643040"/>
            <a:ext cx="3652200" cy="80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16000" indent="-216000" algn="r" defTabSz="914400">
              <a:lnSpc>
                <a:spcPct val="98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18DA4684-4804-4293-A414-1F2F6B72D7C1}" type="slidenum">
              <a:rPr lang="en-US" sz="1400" b="0" i="1" u="none" strike="noStrike">
                <a:solidFill>
                  <a:srgbClr val="000000"/>
                </a:solidFill>
                <a:uFillTx/>
                <a:latin typeface="Bitstream Vera Serif"/>
                <a:ea typeface="Bitstream Vera Sans"/>
              </a:rPr>
              <a:t>42</a:t>
            </a:fld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41" name="TextBox 556"/>
          <p:cNvSpPr/>
          <p:nvPr/>
        </p:nvSpPr>
        <p:spPr>
          <a:xfrm>
            <a:off x="426960" y="10837440"/>
            <a:ext cx="3699360" cy="45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N. Walker, ILC School 2013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42" name="Picture 557"/>
          <p:cNvPicPr/>
          <p:nvPr/>
        </p:nvPicPr>
        <p:blipFill>
          <a:blip r:embed="rId3"/>
          <a:stretch/>
        </p:blipFill>
        <p:spPr>
          <a:xfrm>
            <a:off x="105840" y="2034000"/>
            <a:ext cx="6382080" cy="4571640"/>
          </a:xfrm>
          <a:prstGeom prst="rect">
            <a:avLst/>
          </a:prstGeom>
          <a:ln w="0">
            <a:noFill/>
          </a:ln>
        </p:spPr>
      </p:pic>
      <p:sp>
        <p:nvSpPr>
          <p:cNvPr id="643" name="TextBox 558"/>
          <p:cNvSpPr/>
          <p:nvPr/>
        </p:nvSpPr>
        <p:spPr>
          <a:xfrm>
            <a:off x="2560320" y="1357920"/>
            <a:ext cx="21096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Generic Z’ Model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44" name="Picture 559"/>
          <p:cNvPicPr/>
          <p:nvPr/>
        </p:nvPicPr>
        <p:blipFill>
          <a:blip r:embed="rId4"/>
          <a:stretch/>
        </p:blipFill>
        <p:spPr>
          <a:xfrm>
            <a:off x="7864920" y="1792800"/>
            <a:ext cx="6345720" cy="5486040"/>
          </a:xfrm>
          <a:prstGeom prst="rect">
            <a:avLst/>
          </a:prstGeom>
          <a:ln w="0">
            <a:noFill/>
          </a:ln>
        </p:spPr>
      </p:pic>
      <p:sp>
        <p:nvSpPr>
          <p:cNvPr id="645" name="TextBox 560"/>
          <p:cNvSpPr/>
          <p:nvPr/>
        </p:nvSpPr>
        <p:spPr>
          <a:xfrm>
            <a:off x="9418320" y="1347120"/>
            <a:ext cx="366264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Dark Matter 2</a:t>
            </a:r>
            <a:r>
              <a:rPr lang="en-US" sz="2000" b="0" u="none" strike="noStrike">
                <a:solidFill>
                  <a:srgbClr val="0000FF"/>
                </a:solidFill>
                <a:uFillTx/>
                <a:latin typeface="Arial"/>
                <a:ea typeface="Arial"/>
              </a:rPr>
              <a:t>σ</a:t>
            </a:r>
            <a:r>
              <a:rPr lang="en-US" sz="20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 exclusion limits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46" name="TextBox 561"/>
          <p:cNvSpPr/>
          <p:nvPr/>
        </p:nvSpPr>
        <p:spPr>
          <a:xfrm>
            <a:off x="551520" y="7112880"/>
            <a:ext cx="6340320" cy="71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Z’ are expected for in compositeness models or in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(dual) models with extra dimensions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47" name="TextBox 562"/>
          <p:cNvSpPr/>
          <p:nvPr/>
        </p:nvSpPr>
        <p:spPr>
          <a:xfrm>
            <a:off x="8174160" y="7462080"/>
            <a:ext cx="4843800" cy="85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Example for light Higgsino search in backup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High centre-of-mass energy helps (here)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Don’t forget light states (see backup)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48" name="PlaceHolder 2"/>
          <p:cNvSpPr>
            <a:spLocks noGrp="1"/>
          </p:cNvSpPr>
          <p:nvPr>
            <p:ph type="sldNum" idx="70"/>
          </p:nvPr>
        </p:nvSpPr>
        <p:spPr>
          <a:xfrm>
            <a:off x="11250360" y="805500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FR" sz="12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C762E7A-29CF-4478-904B-8959F14674C0}" type="slidenum">
              <a:rPr lang="en-FR" sz="12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42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PlaceHolder 1"/>
          <p:cNvSpPr>
            <a:spLocks noGrp="1"/>
          </p:cNvSpPr>
          <p:nvPr>
            <p:ph type="title"/>
          </p:nvPr>
        </p:nvSpPr>
        <p:spPr>
          <a:xfrm>
            <a:off x="3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Two fermion processes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650" name="Picture 439"/>
          <p:cNvPicPr/>
          <p:nvPr/>
        </p:nvPicPr>
        <p:blipFill>
          <a:blip r:embed="rId2"/>
          <a:stretch/>
        </p:blipFill>
        <p:spPr>
          <a:xfrm>
            <a:off x="570240" y="1371240"/>
            <a:ext cx="5986080" cy="3840120"/>
          </a:xfrm>
          <a:prstGeom prst="rect">
            <a:avLst/>
          </a:prstGeom>
          <a:ln w="0">
            <a:noFill/>
          </a:ln>
        </p:spPr>
      </p:pic>
      <p:sp>
        <p:nvSpPr>
          <p:cNvPr id="651" name="Rectangle 440"/>
          <p:cNvSpPr/>
          <p:nvPr/>
        </p:nvSpPr>
        <p:spPr>
          <a:xfrm>
            <a:off x="5866560" y="4692600"/>
            <a:ext cx="144360" cy="4150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652" name="Rectangle 441"/>
          <p:cNvSpPr/>
          <p:nvPr/>
        </p:nvSpPr>
        <p:spPr>
          <a:xfrm>
            <a:off x="5948280" y="1627920"/>
            <a:ext cx="144360" cy="4147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653" name="TextBox 442"/>
          <p:cNvSpPr/>
          <p:nvPr/>
        </p:nvSpPr>
        <p:spPr>
          <a:xfrm>
            <a:off x="5966280" y="1604160"/>
            <a:ext cx="11408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54" name="TextBox 443"/>
          <p:cNvSpPr/>
          <p:nvPr/>
        </p:nvSpPr>
        <p:spPr>
          <a:xfrm>
            <a:off x="5761800" y="4628520"/>
            <a:ext cx="11412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655" name="Group 444"/>
          <p:cNvGrpSpPr/>
          <p:nvPr/>
        </p:nvGrpSpPr>
        <p:grpSpPr>
          <a:xfrm>
            <a:off x="6751800" y="2432160"/>
            <a:ext cx="8740440" cy="730440"/>
            <a:chOff x="6751800" y="2432160"/>
            <a:chExt cx="8740440" cy="730440"/>
          </a:xfrm>
        </p:grpSpPr>
        <p:pic>
          <p:nvPicPr>
            <p:cNvPr id="656" name="Graphic 445"/>
            <p:cNvPicPr/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/>
          </p:blipFill>
          <p:spPr>
            <a:xfrm>
              <a:off x="6751800" y="2432160"/>
              <a:ext cx="8740440" cy="7304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657" name="Group 446"/>
          <p:cNvGrpSpPr/>
          <p:nvPr/>
        </p:nvGrpSpPr>
        <p:grpSpPr>
          <a:xfrm>
            <a:off x="6753960" y="3547800"/>
            <a:ext cx="8779320" cy="730440"/>
            <a:chOff x="6753960" y="3547800"/>
            <a:chExt cx="8779320" cy="730440"/>
          </a:xfrm>
        </p:grpSpPr>
        <p:grpSp>
          <p:nvGrpSpPr>
            <p:cNvPr id="658" name="Group 447"/>
            <p:cNvGrpSpPr/>
            <p:nvPr/>
          </p:nvGrpSpPr>
          <p:grpSpPr>
            <a:xfrm>
              <a:off x="6753960" y="3547800"/>
              <a:ext cx="8779320" cy="730440"/>
              <a:chOff x="6753960" y="3547800"/>
              <a:chExt cx="8779320" cy="730440"/>
            </a:xfrm>
          </p:grpSpPr>
          <p:sp>
            <p:nvSpPr>
              <p:cNvPr id="659" name="Freeform 448"/>
              <p:cNvSpPr/>
              <p:nvPr/>
            </p:nvSpPr>
            <p:spPr>
              <a:xfrm>
                <a:off x="6771960" y="3565800"/>
                <a:ext cx="8761320" cy="694080"/>
              </a:xfrm>
              <a:custGeom>
                <a:avLst/>
                <a:gdLst>
                  <a:gd name="textAreaLeft" fmla="*/ 0 w 8761320"/>
                  <a:gd name="textAreaRight" fmla="*/ 8761680 w 8761320"/>
                  <a:gd name="textAreaTop" fmla="*/ 0 h 694080"/>
                  <a:gd name="textAreaBottom" fmla="*/ 694440 h 694080"/>
                </a:gdLst>
                <a:ahLst/>
                <a:cxnLst/>
                <a:rect l="textAreaLeft" t="textAreaTop" r="textAreaRight" b="textAreaBottom"/>
                <a:pathLst>
                  <a:path w="24338" h="1929">
                    <a:moveTo>
                      <a:pt x="12170" y="1929"/>
                    </a:moveTo>
                    <a:cubicBezTo>
                      <a:pt x="8113" y="1929"/>
                      <a:pt x="4057" y="1929"/>
                      <a:pt x="0" y="1929"/>
                    </a:cubicBezTo>
                    <a:cubicBezTo>
                      <a:pt x="0" y="1286"/>
                      <a:pt x="0" y="643"/>
                      <a:pt x="0" y="0"/>
                    </a:cubicBezTo>
                    <a:cubicBezTo>
                      <a:pt x="8113" y="0"/>
                      <a:pt x="16225" y="0"/>
                      <a:pt x="24338" y="0"/>
                    </a:cubicBezTo>
                    <a:cubicBezTo>
                      <a:pt x="24338" y="643"/>
                      <a:pt x="24338" y="1286"/>
                      <a:pt x="24338" y="1929"/>
                    </a:cubicBezTo>
                    <a:cubicBezTo>
                      <a:pt x="20282" y="1929"/>
                      <a:pt x="16226" y="1929"/>
                      <a:pt x="12170" y="19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0" name="Freeform 449"/>
              <p:cNvSpPr/>
              <p:nvPr/>
            </p:nvSpPr>
            <p:spPr>
              <a:xfrm>
                <a:off x="7045200" y="3547800"/>
                <a:ext cx="168120" cy="249120"/>
              </a:xfrm>
              <a:custGeom>
                <a:avLst/>
                <a:gdLst>
                  <a:gd name="textAreaLeft" fmla="*/ 0 w 168120"/>
                  <a:gd name="textAreaRight" fmla="*/ 168480 w 168120"/>
                  <a:gd name="textAreaTop" fmla="*/ 0 h 249120"/>
                  <a:gd name="textAreaBottom" fmla="*/ 249480 h 249120"/>
                </a:gdLst>
                <a:ahLst/>
                <a:cxnLst/>
                <a:rect l="textAreaLeft" t="textAreaTop" r="textAreaRight" b="textAreaBottom"/>
                <a:pathLst>
                  <a:path w="468" h="693">
                    <a:moveTo>
                      <a:pt x="468" y="11"/>
                    </a:moveTo>
                    <a:cubicBezTo>
                      <a:pt x="420" y="200"/>
                      <a:pt x="372" y="390"/>
                      <a:pt x="325" y="579"/>
                    </a:cubicBezTo>
                    <a:cubicBezTo>
                      <a:pt x="322" y="596"/>
                      <a:pt x="319" y="601"/>
                      <a:pt x="319" y="626"/>
                    </a:cubicBezTo>
                    <a:cubicBezTo>
                      <a:pt x="319" y="646"/>
                      <a:pt x="322" y="671"/>
                      <a:pt x="350" y="671"/>
                    </a:cubicBezTo>
                    <a:cubicBezTo>
                      <a:pt x="389" y="671"/>
                      <a:pt x="406" y="612"/>
                      <a:pt x="423" y="548"/>
                    </a:cubicBezTo>
                    <a:cubicBezTo>
                      <a:pt x="426" y="534"/>
                      <a:pt x="428" y="531"/>
                      <a:pt x="437" y="531"/>
                    </a:cubicBezTo>
                    <a:cubicBezTo>
                      <a:pt x="440" y="531"/>
                      <a:pt x="448" y="531"/>
                      <a:pt x="448" y="540"/>
                    </a:cubicBezTo>
                    <a:cubicBezTo>
                      <a:pt x="448" y="542"/>
                      <a:pt x="437" y="604"/>
                      <a:pt x="420" y="638"/>
                    </a:cubicBezTo>
                    <a:cubicBezTo>
                      <a:pt x="403" y="668"/>
                      <a:pt x="381" y="693"/>
                      <a:pt x="347" y="693"/>
                    </a:cubicBezTo>
                    <a:cubicBezTo>
                      <a:pt x="300" y="693"/>
                      <a:pt x="266" y="660"/>
                      <a:pt x="258" y="618"/>
                    </a:cubicBezTo>
                    <a:cubicBezTo>
                      <a:pt x="199" y="688"/>
                      <a:pt x="148" y="693"/>
                      <a:pt x="129" y="693"/>
                    </a:cubicBezTo>
                    <a:cubicBezTo>
                      <a:pt x="53" y="693"/>
                      <a:pt x="0" y="626"/>
                      <a:pt x="0" y="534"/>
                    </a:cubicBezTo>
                    <a:cubicBezTo>
                      <a:pt x="0" y="391"/>
                      <a:pt x="120" y="246"/>
                      <a:pt x="235" y="246"/>
                    </a:cubicBezTo>
                    <a:cubicBezTo>
                      <a:pt x="280" y="246"/>
                      <a:pt x="308" y="274"/>
                      <a:pt x="328" y="310"/>
                    </a:cubicBezTo>
                    <a:cubicBezTo>
                      <a:pt x="347" y="233"/>
                      <a:pt x="367" y="156"/>
                      <a:pt x="386" y="78"/>
                    </a:cubicBezTo>
                    <a:cubicBezTo>
                      <a:pt x="387" y="72"/>
                      <a:pt x="388" y="65"/>
                      <a:pt x="389" y="59"/>
                    </a:cubicBezTo>
                    <a:cubicBezTo>
                      <a:pt x="389" y="48"/>
                      <a:pt x="386" y="42"/>
                      <a:pt x="339" y="42"/>
                    </a:cubicBezTo>
                    <a:cubicBezTo>
                      <a:pt x="325" y="42"/>
                      <a:pt x="316" y="42"/>
                      <a:pt x="316" y="31"/>
                    </a:cubicBezTo>
                    <a:cubicBezTo>
                      <a:pt x="316" y="17"/>
                      <a:pt x="322" y="11"/>
                      <a:pt x="330" y="11"/>
                    </a:cubicBezTo>
                    <a:cubicBezTo>
                      <a:pt x="347" y="8"/>
                      <a:pt x="440" y="0"/>
                      <a:pt x="454" y="0"/>
                    </a:cubicBezTo>
                    <a:cubicBezTo>
                      <a:pt x="468" y="0"/>
                      <a:pt x="463" y="7"/>
                      <a:pt x="468" y="11"/>
                    </a:cubicBezTo>
                    <a:moveTo>
                      <a:pt x="263" y="565"/>
                    </a:moveTo>
                    <a:cubicBezTo>
                      <a:pt x="279" y="501"/>
                      <a:pt x="295" y="436"/>
                      <a:pt x="311" y="372"/>
                    </a:cubicBezTo>
                    <a:cubicBezTo>
                      <a:pt x="314" y="366"/>
                      <a:pt x="314" y="361"/>
                      <a:pt x="314" y="355"/>
                    </a:cubicBezTo>
                    <a:cubicBezTo>
                      <a:pt x="314" y="350"/>
                      <a:pt x="300" y="268"/>
                      <a:pt x="238" y="268"/>
                    </a:cubicBezTo>
                    <a:cubicBezTo>
                      <a:pt x="199" y="268"/>
                      <a:pt x="154" y="305"/>
                      <a:pt x="123" y="363"/>
                    </a:cubicBezTo>
                    <a:cubicBezTo>
                      <a:pt x="101" y="408"/>
                      <a:pt x="67" y="528"/>
                      <a:pt x="67" y="579"/>
                    </a:cubicBezTo>
                    <a:cubicBezTo>
                      <a:pt x="67" y="618"/>
                      <a:pt x="81" y="671"/>
                      <a:pt x="132" y="671"/>
                    </a:cubicBezTo>
                    <a:cubicBezTo>
                      <a:pt x="160" y="671"/>
                      <a:pt x="199" y="654"/>
                      <a:pt x="244" y="601"/>
                    </a:cubicBezTo>
                    <a:cubicBezTo>
                      <a:pt x="258" y="584"/>
                      <a:pt x="258" y="582"/>
                      <a:pt x="263" y="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1" name="Freeform 450"/>
              <p:cNvSpPr/>
              <p:nvPr/>
            </p:nvSpPr>
            <p:spPr>
              <a:xfrm>
                <a:off x="7227720" y="3640320"/>
                <a:ext cx="187200" cy="156600"/>
              </a:xfrm>
              <a:custGeom>
                <a:avLst/>
                <a:gdLst>
                  <a:gd name="textAreaLeft" fmla="*/ 0 w 187200"/>
                  <a:gd name="textAreaRight" fmla="*/ 187560 w 187200"/>
                  <a:gd name="textAreaTop" fmla="*/ 0 h 156600"/>
                  <a:gd name="textAreaBottom" fmla="*/ 156960 h 156600"/>
                </a:gdLst>
                <a:ahLst/>
                <a:cxnLst/>
                <a:rect l="textAreaLeft" t="textAreaTop" r="textAreaRight" b="textAreaBottom"/>
                <a:pathLst>
                  <a:path w="521" h="436">
                    <a:moveTo>
                      <a:pt x="473" y="59"/>
                    </a:moveTo>
                    <a:cubicBezTo>
                      <a:pt x="437" y="59"/>
                      <a:pt x="400" y="59"/>
                      <a:pt x="364" y="59"/>
                    </a:cubicBezTo>
                    <a:cubicBezTo>
                      <a:pt x="395" y="101"/>
                      <a:pt x="395" y="148"/>
                      <a:pt x="395" y="165"/>
                    </a:cubicBezTo>
                    <a:cubicBezTo>
                      <a:pt x="395" y="316"/>
                      <a:pt x="263" y="436"/>
                      <a:pt x="148" y="436"/>
                    </a:cubicBezTo>
                    <a:cubicBezTo>
                      <a:pt x="59" y="436"/>
                      <a:pt x="0" y="366"/>
                      <a:pt x="0" y="280"/>
                    </a:cubicBezTo>
                    <a:cubicBezTo>
                      <a:pt x="0" y="162"/>
                      <a:pt x="109" y="0"/>
                      <a:pt x="258" y="0"/>
                    </a:cubicBezTo>
                    <a:cubicBezTo>
                      <a:pt x="332" y="0"/>
                      <a:pt x="407" y="0"/>
                      <a:pt x="482" y="0"/>
                    </a:cubicBezTo>
                    <a:cubicBezTo>
                      <a:pt x="501" y="0"/>
                      <a:pt x="521" y="0"/>
                      <a:pt x="521" y="25"/>
                    </a:cubicBezTo>
                    <a:cubicBezTo>
                      <a:pt x="521" y="59"/>
                      <a:pt x="484" y="59"/>
                      <a:pt x="473" y="59"/>
                    </a:cubicBezTo>
                    <a:moveTo>
                      <a:pt x="148" y="414"/>
                    </a:moveTo>
                    <a:cubicBezTo>
                      <a:pt x="188" y="414"/>
                      <a:pt x="241" y="389"/>
                      <a:pt x="277" y="330"/>
                    </a:cubicBezTo>
                    <a:cubicBezTo>
                      <a:pt x="311" y="280"/>
                      <a:pt x="330" y="199"/>
                      <a:pt x="330" y="154"/>
                    </a:cubicBezTo>
                    <a:cubicBezTo>
                      <a:pt x="330" y="123"/>
                      <a:pt x="325" y="59"/>
                      <a:pt x="241" y="59"/>
                    </a:cubicBezTo>
                    <a:cubicBezTo>
                      <a:pt x="207" y="59"/>
                      <a:pt x="148" y="73"/>
                      <a:pt x="106" y="140"/>
                    </a:cubicBezTo>
                    <a:cubicBezTo>
                      <a:pt x="73" y="199"/>
                      <a:pt x="62" y="277"/>
                      <a:pt x="62" y="308"/>
                    </a:cubicBezTo>
                    <a:cubicBezTo>
                      <a:pt x="62" y="377"/>
                      <a:pt x="101" y="414"/>
                      <a:pt x="148" y="4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2" name="Freeform 451"/>
              <p:cNvSpPr/>
              <p:nvPr/>
            </p:nvSpPr>
            <p:spPr>
              <a:xfrm>
                <a:off x="6753960" y="3936240"/>
                <a:ext cx="952200" cy="13680"/>
              </a:xfrm>
              <a:custGeom>
                <a:avLst/>
                <a:gdLst>
                  <a:gd name="textAreaLeft" fmla="*/ 0 w 952200"/>
                  <a:gd name="textAreaRight" fmla="*/ 952560 w 952200"/>
                  <a:gd name="textAreaTop" fmla="*/ 0 h 13680"/>
                  <a:gd name="textAreaBottom" fmla="*/ 14040 h 13680"/>
                </a:gdLst>
                <a:ahLst/>
                <a:cxnLst/>
                <a:rect l="textAreaLeft" t="textAreaTop" r="textAreaRight" b="textAreaBottom"/>
                <a:pathLst>
                  <a:path w="2646" h="39">
                    <a:moveTo>
                      <a:pt x="1324" y="39"/>
                    </a:moveTo>
                    <a:cubicBezTo>
                      <a:pt x="883" y="39"/>
                      <a:pt x="441" y="39"/>
                      <a:pt x="0" y="39"/>
                    </a:cubicBezTo>
                    <a:cubicBezTo>
                      <a:pt x="0" y="26"/>
                      <a:pt x="0" y="13"/>
                      <a:pt x="0" y="0"/>
                    </a:cubicBezTo>
                    <a:cubicBezTo>
                      <a:pt x="882" y="0"/>
                      <a:pt x="1764" y="0"/>
                      <a:pt x="2646" y="0"/>
                    </a:cubicBezTo>
                    <a:cubicBezTo>
                      <a:pt x="2646" y="13"/>
                      <a:pt x="2646" y="26"/>
                      <a:pt x="2646" y="39"/>
                    </a:cubicBezTo>
                    <a:cubicBezTo>
                      <a:pt x="2205" y="39"/>
                      <a:pt x="1765" y="39"/>
                      <a:pt x="1324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30960" rIns="90000" bIns="-3096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3" name="Freeform 452"/>
              <p:cNvSpPr/>
              <p:nvPr/>
            </p:nvSpPr>
            <p:spPr>
              <a:xfrm>
                <a:off x="6768000" y="4029120"/>
                <a:ext cx="168120" cy="249120"/>
              </a:xfrm>
              <a:custGeom>
                <a:avLst/>
                <a:gdLst>
                  <a:gd name="textAreaLeft" fmla="*/ 0 w 168120"/>
                  <a:gd name="textAreaRight" fmla="*/ 168480 w 168120"/>
                  <a:gd name="textAreaTop" fmla="*/ 0 h 249120"/>
                  <a:gd name="textAreaBottom" fmla="*/ 249480 h 249120"/>
                </a:gdLst>
                <a:ahLst/>
                <a:cxnLst/>
                <a:rect l="textAreaLeft" t="textAreaTop" r="textAreaRight" b="textAreaBottom"/>
                <a:pathLst>
                  <a:path w="468" h="693">
                    <a:moveTo>
                      <a:pt x="468" y="11"/>
                    </a:moveTo>
                    <a:cubicBezTo>
                      <a:pt x="421" y="200"/>
                      <a:pt x="374" y="390"/>
                      <a:pt x="328" y="579"/>
                    </a:cubicBezTo>
                    <a:cubicBezTo>
                      <a:pt x="322" y="596"/>
                      <a:pt x="322" y="604"/>
                      <a:pt x="322" y="626"/>
                    </a:cubicBezTo>
                    <a:cubicBezTo>
                      <a:pt x="322" y="646"/>
                      <a:pt x="325" y="671"/>
                      <a:pt x="350" y="671"/>
                    </a:cubicBezTo>
                    <a:cubicBezTo>
                      <a:pt x="392" y="671"/>
                      <a:pt x="409" y="615"/>
                      <a:pt x="426" y="551"/>
                    </a:cubicBezTo>
                    <a:cubicBezTo>
                      <a:pt x="428" y="537"/>
                      <a:pt x="428" y="531"/>
                      <a:pt x="440" y="531"/>
                    </a:cubicBezTo>
                    <a:cubicBezTo>
                      <a:pt x="442" y="531"/>
                      <a:pt x="451" y="531"/>
                      <a:pt x="451" y="542"/>
                    </a:cubicBezTo>
                    <a:cubicBezTo>
                      <a:pt x="451" y="545"/>
                      <a:pt x="437" y="604"/>
                      <a:pt x="420" y="640"/>
                    </a:cubicBezTo>
                    <a:cubicBezTo>
                      <a:pt x="406" y="671"/>
                      <a:pt x="384" y="693"/>
                      <a:pt x="347" y="693"/>
                    </a:cubicBezTo>
                    <a:cubicBezTo>
                      <a:pt x="302" y="693"/>
                      <a:pt x="266" y="660"/>
                      <a:pt x="258" y="621"/>
                    </a:cubicBezTo>
                    <a:cubicBezTo>
                      <a:pt x="199" y="691"/>
                      <a:pt x="151" y="693"/>
                      <a:pt x="132" y="693"/>
                    </a:cubicBezTo>
                    <a:cubicBezTo>
                      <a:pt x="53" y="693"/>
                      <a:pt x="0" y="629"/>
                      <a:pt x="0" y="537"/>
                    </a:cubicBezTo>
                    <a:cubicBezTo>
                      <a:pt x="0" y="394"/>
                      <a:pt x="123" y="249"/>
                      <a:pt x="238" y="249"/>
                    </a:cubicBezTo>
                    <a:cubicBezTo>
                      <a:pt x="283" y="249"/>
                      <a:pt x="311" y="274"/>
                      <a:pt x="328" y="310"/>
                    </a:cubicBezTo>
                    <a:cubicBezTo>
                      <a:pt x="347" y="233"/>
                      <a:pt x="367" y="156"/>
                      <a:pt x="386" y="78"/>
                    </a:cubicBezTo>
                    <a:cubicBezTo>
                      <a:pt x="387" y="72"/>
                      <a:pt x="388" y="65"/>
                      <a:pt x="389" y="59"/>
                    </a:cubicBezTo>
                    <a:cubicBezTo>
                      <a:pt x="389" y="50"/>
                      <a:pt x="389" y="42"/>
                      <a:pt x="342" y="42"/>
                    </a:cubicBezTo>
                    <a:cubicBezTo>
                      <a:pt x="325" y="42"/>
                      <a:pt x="316" y="42"/>
                      <a:pt x="316" y="31"/>
                    </a:cubicBezTo>
                    <a:cubicBezTo>
                      <a:pt x="316" y="17"/>
                      <a:pt x="322" y="14"/>
                      <a:pt x="330" y="11"/>
                    </a:cubicBezTo>
                    <a:cubicBezTo>
                      <a:pt x="347" y="11"/>
                      <a:pt x="440" y="0"/>
                      <a:pt x="456" y="0"/>
                    </a:cubicBezTo>
                    <a:cubicBezTo>
                      <a:pt x="468" y="0"/>
                      <a:pt x="464" y="7"/>
                      <a:pt x="468" y="11"/>
                    </a:cubicBezTo>
                    <a:moveTo>
                      <a:pt x="263" y="565"/>
                    </a:moveTo>
                    <a:cubicBezTo>
                      <a:pt x="280" y="501"/>
                      <a:pt x="297" y="438"/>
                      <a:pt x="314" y="375"/>
                    </a:cubicBezTo>
                    <a:cubicBezTo>
                      <a:pt x="314" y="369"/>
                      <a:pt x="316" y="365"/>
                      <a:pt x="316" y="358"/>
                    </a:cubicBezTo>
                    <a:cubicBezTo>
                      <a:pt x="316" y="351"/>
                      <a:pt x="302" y="271"/>
                      <a:pt x="238" y="271"/>
                    </a:cubicBezTo>
                    <a:cubicBezTo>
                      <a:pt x="199" y="271"/>
                      <a:pt x="154" y="308"/>
                      <a:pt x="123" y="363"/>
                    </a:cubicBezTo>
                    <a:cubicBezTo>
                      <a:pt x="101" y="411"/>
                      <a:pt x="70" y="531"/>
                      <a:pt x="70" y="579"/>
                    </a:cubicBezTo>
                    <a:cubicBezTo>
                      <a:pt x="70" y="618"/>
                      <a:pt x="84" y="671"/>
                      <a:pt x="132" y="671"/>
                    </a:cubicBezTo>
                    <a:cubicBezTo>
                      <a:pt x="160" y="671"/>
                      <a:pt x="202" y="657"/>
                      <a:pt x="244" y="601"/>
                    </a:cubicBezTo>
                    <a:cubicBezTo>
                      <a:pt x="258" y="584"/>
                      <a:pt x="258" y="584"/>
                      <a:pt x="263" y="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4" name="Freeform 453"/>
              <p:cNvSpPr/>
              <p:nvPr/>
            </p:nvSpPr>
            <p:spPr>
              <a:xfrm>
                <a:off x="7008840" y="4116600"/>
                <a:ext cx="134640" cy="161640"/>
              </a:xfrm>
              <a:custGeom>
                <a:avLst/>
                <a:gdLst>
                  <a:gd name="textAreaLeft" fmla="*/ 0 w 134640"/>
                  <a:gd name="textAreaRight" fmla="*/ 135000 w 134640"/>
                  <a:gd name="textAreaTop" fmla="*/ 0 h 161640"/>
                  <a:gd name="textAreaBottom" fmla="*/ 162000 h 161640"/>
                </a:gdLst>
                <a:ahLst/>
                <a:cxnLst/>
                <a:rect l="textAreaLeft" t="textAreaTop" r="textAreaRight" b="textAreaBottom"/>
                <a:pathLst>
                  <a:path w="375" h="450">
                    <a:moveTo>
                      <a:pt x="81" y="226"/>
                    </a:moveTo>
                    <a:cubicBezTo>
                      <a:pt x="81" y="383"/>
                      <a:pt x="168" y="425"/>
                      <a:pt x="218" y="425"/>
                    </a:cubicBezTo>
                    <a:cubicBezTo>
                      <a:pt x="255" y="425"/>
                      <a:pt x="319" y="414"/>
                      <a:pt x="347" y="322"/>
                    </a:cubicBezTo>
                    <a:cubicBezTo>
                      <a:pt x="350" y="316"/>
                      <a:pt x="353" y="313"/>
                      <a:pt x="361" y="313"/>
                    </a:cubicBezTo>
                    <a:cubicBezTo>
                      <a:pt x="364" y="313"/>
                      <a:pt x="375" y="312"/>
                      <a:pt x="375" y="322"/>
                    </a:cubicBezTo>
                    <a:cubicBezTo>
                      <a:pt x="375" y="331"/>
                      <a:pt x="342" y="450"/>
                      <a:pt x="210" y="450"/>
                    </a:cubicBezTo>
                    <a:cubicBezTo>
                      <a:pt x="98" y="450"/>
                      <a:pt x="0" y="352"/>
                      <a:pt x="0" y="226"/>
                    </a:cubicBezTo>
                    <a:cubicBezTo>
                      <a:pt x="0" y="106"/>
                      <a:pt x="90" y="0"/>
                      <a:pt x="213" y="0"/>
                    </a:cubicBezTo>
                    <a:cubicBezTo>
                      <a:pt x="288" y="0"/>
                      <a:pt x="364" y="39"/>
                      <a:pt x="364" y="103"/>
                    </a:cubicBezTo>
                    <a:cubicBezTo>
                      <a:pt x="364" y="134"/>
                      <a:pt x="344" y="151"/>
                      <a:pt x="319" y="151"/>
                    </a:cubicBezTo>
                    <a:cubicBezTo>
                      <a:pt x="291" y="151"/>
                      <a:pt x="272" y="131"/>
                      <a:pt x="272" y="106"/>
                    </a:cubicBezTo>
                    <a:cubicBezTo>
                      <a:pt x="272" y="92"/>
                      <a:pt x="280" y="64"/>
                      <a:pt x="319" y="62"/>
                    </a:cubicBezTo>
                    <a:cubicBezTo>
                      <a:pt x="286" y="25"/>
                      <a:pt x="224" y="25"/>
                      <a:pt x="213" y="25"/>
                    </a:cubicBezTo>
                    <a:cubicBezTo>
                      <a:pt x="162" y="25"/>
                      <a:pt x="81" y="64"/>
                      <a:pt x="81" y="2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5" name="Freeform 454"/>
              <p:cNvSpPr/>
              <p:nvPr/>
            </p:nvSpPr>
            <p:spPr>
              <a:xfrm>
                <a:off x="7163280" y="4116600"/>
                <a:ext cx="156960" cy="161640"/>
              </a:xfrm>
              <a:custGeom>
                <a:avLst/>
                <a:gdLst>
                  <a:gd name="textAreaLeft" fmla="*/ 0 w 156960"/>
                  <a:gd name="textAreaRight" fmla="*/ 157320 w 156960"/>
                  <a:gd name="textAreaTop" fmla="*/ 0 h 161640"/>
                  <a:gd name="textAreaBottom" fmla="*/ 162000 h 161640"/>
                </a:gdLst>
                <a:ahLst/>
                <a:cxnLst/>
                <a:rect l="textAreaLeft" t="textAreaTop" r="textAreaRight" b="textAreaBottom"/>
                <a:pathLst>
                  <a:path w="437" h="450">
                    <a:moveTo>
                      <a:pt x="437" y="229"/>
                    </a:moveTo>
                    <a:cubicBezTo>
                      <a:pt x="437" y="355"/>
                      <a:pt x="336" y="450"/>
                      <a:pt x="218" y="450"/>
                    </a:cubicBezTo>
                    <a:cubicBezTo>
                      <a:pt x="104" y="450"/>
                      <a:pt x="0" y="355"/>
                      <a:pt x="0" y="229"/>
                    </a:cubicBezTo>
                    <a:cubicBezTo>
                      <a:pt x="0" y="106"/>
                      <a:pt x="95" y="0"/>
                      <a:pt x="218" y="0"/>
                    </a:cubicBezTo>
                    <a:cubicBezTo>
                      <a:pt x="339" y="0"/>
                      <a:pt x="437" y="103"/>
                      <a:pt x="437" y="229"/>
                    </a:cubicBezTo>
                    <a:moveTo>
                      <a:pt x="218" y="425"/>
                    </a:moveTo>
                    <a:cubicBezTo>
                      <a:pt x="269" y="425"/>
                      <a:pt x="311" y="397"/>
                      <a:pt x="333" y="352"/>
                    </a:cubicBezTo>
                    <a:cubicBezTo>
                      <a:pt x="356" y="310"/>
                      <a:pt x="356" y="257"/>
                      <a:pt x="356" y="221"/>
                    </a:cubicBezTo>
                    <a:cubicBezTo>
                      <a:pt x="356" y="185"/>
                      <a:pt x="357" y="126"/>
                      <a:pt x="330" y="84"/>
                    </a:cubicBezTo>
                    <a:cubicBezTo>
                      <a:pt x="304" y="42"/>
                      <a:pt x="260" y="22"/>
                      <a:pt x="218" y="22"/>
                    </a:cubicBezTo>
                    <a:cubicBezTo>
                      <a:pt x="179" y="22"/>
                      <a:pt x="132" y="42"/>
                      <a:pt x="106" y="87"/>
                    </a:cubicBezTo>
                    <a:cubicBezTo>
                      <a:pt x="81" y="131"/>
                      <a:pt x="81" y="182"/>
                      <a:pt x="81" y="221"/>
                    </a:cubicBezTo>
                    <a:cubicBezTo>
                      <a:pt x="81" y="257"/>
                      <a:pt x="81" y="316"/>
                      <a:pt x="106" y="361"/>
                    </a:cubicBezTo>
                    <a:cubicBezTo>
                      <a:pt x="134" y="405"/>
                      <a:pt x="176" y="425"/>
                      <a:pt x="218" y="4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6" name="Freeform 455"/>
              <p:cNvSpPr/>
              <p:nvPr/>
            </p:nvSpPr>
            <p:spPr>
              <a:xfrm>
                <a:off x="7341480" y="4116600"/>
                <a:ext cx="115560" cy="161640"/>
              </a:xfrm>
              <a:custGeom>
                <a:avLst/>
                <a:gdLst>
                  <a:gd name="textAreaLeft" fmla="*/ 0 w 115560"/>
                  <a:gd name="textAreaRight" fmla="*/ 115920 w 115560"/>
                  <a:gd name="textAreaTop" fmla="*/ 0 h 161640"/>
                  <a:gd name="textAreaBottom" fmla="*/ 162000 h 161640"/>
                </a:gdLst>
                <a:ahLst/>
                <a:cxnLst/>
                <a:rect l="textAreaLeft" t="textAreaTop" r="textAreaRight" b="textAreaBottom"/>
                <a:pathLst>
                  <a:path w="322" h="450">
                    <a:moveTo>
                      <a:pt x="174" y="249"/>
                    </a:moveTo>
                    <a:cubicBezTo>
                      <a:pt x="101" y="235"/>
                      <a:pt x="73" y="229"/>
                      <a:pt x="42" y="204"/>
                    </a:cubicBezTo>
                    <a:cubicBezTo>
                      <a:pt x="17" y="182"/>
                      <a:pt x="0" y="154"/>
                      <a:pt x="0" y="120"/>
                    </a:cubicBezTo>
                    <a:cubicBezTo>
                      <a:pt x="0" y="64"/>
                      <a:pt x="36" y="0"/>
                      <a:pt x="157" y="0"/>
                    </a:cubicBezTo>
                    <a:cubicBezTo>
                      <a:pt x="174" y="0"/>
                      <a:pt x="213" y="0"/>
                      <a:pt x="249" y="28"/>
                    </a:cubicBezTo>
                    <a:cubicBezTo>
                      <a:pt x="255" y="25"/>
                      <a:pt x="263" y="14"/>
                      <a:pt x="266" y="11"/>
                    </a:cubicBezTo>
                    <a:cubicBezTo>
                      <a:pt x="280" y="0"/>
                      <a:pt x="283" y="0"/>
                      <a:pt x="286" y="0"/>
                    </a:cubicBezTo>
                    <a:cubicBezTo>
                      <a:pt x="297" y="0"/>
                      <a:pt x="297" y="6"/>
                      <a:pt x="297" y="22"/>
                    </a:cubicBezTo>
                    <a:cubicBezTo>
                      <a:pt x="297" y="56"/>
                      <a:pt x="297" y="89"/>
                      <a:pt x="297" y="123"/>
                    </a:cubicBezTo>
                    <a:cubicBezTo>
                      <a:pt x="297" y="140"/>
                      <a:pt x="297" y="145"/>
                      <a:pt x="286" y="145"/>
                    </a:cubicBezTo>
                    <a:cubicBezTo>
                      <a:pt x="283" y="145"/>
                      <a:pt x="274" y="145"/>
                      <a:pt x="272" y="137"/>
                    </a:cubicBezTo>
                    <a:cubicBezTo>
                      <a:pt x="272" y="106"/>
                      <a:pt x="266" y="17"/>
                      <a:pt x="157" y="17"/>
                    </a:cubicBezTo>
                    <a:cubicBezTo>
                      <a:pt x="73" y="17"/>
                      <a:pt x="48" y="59"/>
                      <a:pt x="48" y="92"/>
                    </a:cubicBezTo>
                    <a:cubicBezTo>
                      <a:pt x="48" y="151"/>
                      <a:pt x="112" y="162"/>
                      <a:pt x="168" y="173"/>
                    </a:cubicBezTo>
                    <a:cubicBezTo>
                      <a:pt x="210" y="182"/>
                      <a:pt x="249" y="190"/>
                      <a:pt x="280" y="221"/>
                    </a:cubicBezTo>
                    <a:cubicBezTo>
                      <a:pt x="291" y="232"/>
                      <a:pt x="322" y="263"/>
                      <a:pt x="322" y="313"/>
                    </a:cubicBezTo>
                    <a:cubicBezTo>
                      <a:pt x="322" y="383"/>
                      <a:pt x="277" y="450"/>
                      <a:pt x="162" y="450"/>
                    </a:cubicBezTo>
                    <a:cubicBezTo>
                      <a:pt x="143" y="450"/>
                      <a:pt x="98" y="450"/>
                      <a:pt x="56" y="408"/>
                    </a:cubicBezTo>
                    <a:cubicBezTo>
                      <a:pt x="36" y="428"/>
                      <a:pt x="36" y="428"/>
                      <a:pt x="36" y="431"/>
                    </a:cubicBezTo>
                    <a:cubicBezTo>
                      <a:pt x="17" y="450"/>
                      <a:pt x="17" y="450"/>
                      <a:pt x="11" y="450"/>
                    </a:cubicBezTo>
                    <a:cubicBezTo>
                      <a:pt x="0" y="450"/>
                      <a:pt x="0" y="445"/>
                      <a:pt x="0" y="428"/>
                    </a:cubicBezTo>
                    <a:cubicBezTo>
                      <a:pt x="0" y="384"/>
                      <a:pt x="0" y="340"/>
                      <a:pt x="0" y="296"/>
                    </a:cubicBezTo>
                    <a:cubicBezTo>
                      <a:pt x="0" y="280"/>
                      <a:pt x="0" y="271"/>
                      <a:pt x="14" y="271"/>
                    </a:cubicBezTo>
                    <a:cubicBezTo>
                      <a:pt x="22" y="271"/>
                      <a:pt x="22" y="277"/>
                      <a:pt x="28" y="288"/>
                    </a:cubicBezTo>
                    <a:cubicBezTo>
                      <a:pt x="45" y="372"/>
                      <a:pt x="81" y="428"/>
                      <a:pt x="162" y="428"/>
                    </a:cubicBezTo>
                    <a:cubicBezTo>
                      <a:pt x="241" y="428"/>
                      <a:pt x="274" y="389"/>
                      <a:pt x="274" y="338"/>
                    </a:cubicBezTo>
                    <a:cubicBezTo>
                      <a:pt x="274" y="268"/>
                      <a:pt x="193" y="252"/>
                      <a:pt x="174" y="24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7" name="Freeform 456"/>
              <p:cNvSpPr/>
              <p:nvPr/>
            </p:nvSpPr>
            <p:spPr>
              <a:xfrm>
                <a:off x="7545240" y="4025880"/>
                <a:ext cx="145800" cy="252360"/>
              </a:xfrm>
              <a:custGeom>
                <a:avLst/>
                <a:gdLst>
                  <a:gd name="textAreaLeft" fmla="*/ 0 w 145800"/>
                  <a:gd name="textAreaRight" fmla="*/ 146160 w 145800"/>
                  <a:gd name="textAreaTop" fmla="*/ 0 h 252360"/>
                  <a:gd name="textAreaBottom" fmla="*/ 252720 h 252360"/>
                </a:gdLst>
                <a:ahLst/>
                <a:cxnLst/>
                <a:rect l="textAreaLeft" t="textAreaTop" r="textAreaRight" b="textAreaBottom"/>
                <a:pathLst>
                  <a:path w="406" h="702">
                    <a:moveTo>
                      <a:pt x="406" y="201"/>
                    </a:moveTo>
                    <a:cubicBezTo>
                      <a:pt x="406" y="419"/>
                      <a:pt x="255" y="702"/>
                      <a:pt x="118" y="702"/>
                    </a:cubicBezTo>
                    <a:cubicBezTo>
                      <a:pt x="28" y="702"/>
                      <a:pt x="0" y="593"/>
                      <a:pt x="0" y="501"/>
                    </a:cubicBezTo>
                    <a:cubicBezTo>
                      <a:pt x="0" y="277"/>
                      <a:pt x="151" y="0"/>
                      <a:pt x="288" y="0"/>
                    </a:cubicBezTo>
                    <a:cubicBezTo>
                      <a:pt x="386" y="0"/>
                      <a:pt x="406" y="134"/>
                      <a:pt x="406" y="201"/>
                    </a:cubicBezTo>
                    <a:moveTo>
                      <a:pt x="104" y="336"/>
                    </a:moveTo>
                    <a:cubicBezTo>
                      <a:pt x="172" y="336"/>
                      <a:pt x="240" y="336"/>
                      <a:pt x="308" y="336"/>
                    </a:cubicBezTo>
                    <a:cubicBezTo>
                      <a:pt x="333" y="238"/>
                      <a:pt x="342" y="187"/>
                      <a:pt x="342" y="140"/>
                    </a:cubicBezTo>
                    <a:cubicBezTo>
                      <a:pt x="342" y="84"/>
                      <a:pt x="333" y="20"/>
                      <a:pt x="286" y="20"/>
                    </a:cubicBezTo>
                    <a:cubicBezTo>
                      <a:pt x="241" y="20"/>
                      <a:pt x="204" y="75"/>
                      <a:pt x="179" y="123"/>
                    </a:cubicBezTo>
                    <a:cubicBezTo>
                      <a:pt x="140" y="193"/>
                      <a:pt x="120" y="271"/>
                      <a:pt x="104" y="336"/>
                    </a:cubicBezTo>
                    <a:moveTo>
                      <a:pt x="300" y="366"/>
                    </a:moveTo>
                    <a:cubicBezTo>
                      <a:pt x="231" y="366"/>
                      <a:pt x="163" y="366"/>
                      <a:pt x="95" y="366"/>
                    </a:cubicBezTo>
                    <a:cubicBezTo>
                      <a:pt x="70" y="461"/>
                      <a:pt x="64" y="520"/>
                      <a:pt x="64" y="559"/>
                    </a:cubicBezTo>
                    <a:cubicBezTo>
                      <a:pt x="64" y="652"/>
                      <a:pt x="84" y="679"/>
                      <a:pt x="118" y="679"/>
                    </a:cubicBezTo>
                    <a:cubicBezTo>
                      <a:pt x="160" y="679"/>
                      <a:pt x="196" y="632"/>
                      <a:pt x="232" y="565"/>
                    </a:cubicBezTo>
                    <a:cubicBezTo>
                      <a:pt x="269" y="495"/>
                      <a:pt x="288" y="411"/>
                      <a:pt x="300" y="3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8" name="Freeform 457"/>
              <p:cNvSpPr/>
              <p:nvPr/>
            </p:nvSpPr>
            <p:spPr>
              <a:xfrm>
                <a:off x="7783920" y="3767400"/>
                <a:ext cx="82440" cy="352800"/>
              </a:xfrm>
              <a:custGeom>
                <a:avLst/>
                <a:gdLst>
                  <a:gd name="textAreaLeft" fmla="*/ 0 w 82440"/>
                  <a:gd name="textAreaRight" fmla="*/ 82800 w 82440"/>
                  <a:gd name="textAreaTop" fmla="*/ 0 h 352800"/>
                  <a:gd name="textAreaBottom" fmla="*/ 353160 h 352800"/>
                </a:gdLst>
                <a:ahLst/>
                <a:cxnLst/>
                <a:rect l="textAreaLeft" t="textAreaTop" r="textAreaRight" b="textAreaBottom"/>
                <a:pathLst>
                  <a:path w="230" h="981">
                    <a:moveTo>
                      <a:pt x="230" y="973"/>
                    </a:moveTo>
                    <a:cubicBezTo>
                      <a:pt x="230" y="979"/>
                      <a:pt x="224" y="981"/>
                      <a:pt x="218" y="981"/>
                    </a:cubicBezTo>
                    <a:cubicBezTo>
                      <a:pt x="210" y="981"/>
                      <a:pt x="126" y="917"/>
                      <a:pt x="64" y="797"/>
                    </a:cubicBezTo>
                    <a:cubicBezTo>
                      <a:pt x="11" y="685"/>
                      <a:pt x="0" y="568"/>
                      <a:pt x="0" y="489"/>
                    </a:cubicBezTo>
                    <a:cubicBezTo>
                      <a:pt x="0" y="408"/>
                      <a:pt x="11" y="299"/>
                      <a:pt x="62" y="190"/>
                    </a:cubicBezTo>
                    <a:cubicBezTo>
                      <a:pt x="120" y="67"/>
                      <a:pt x="210" y="0"/>
                      <a:pt x="218" y="0"/>
                    </a:cubicBezTo>
                    <a:cubicBezTo>
                      <a:pt x="224" y="0"/>
                      <a:pt x="230" y="3"/>
                      <a:pt x="230" y="8"/>
                    </a:cubicBezTo>
                    <a:cubicBezTo>
                      <a:pt x="230" y="11"/>
                      <a:pt x="230" y="14"/>
                      <a:pt x="216" y="25"/>
                    </a:cubicBezTo>
                    <a:cubicBezTo>
                      <a:pt x="95" y="148"/>
                      <a:pt x="59" y="319"/>
                      <a:pt x="59" y="489"/>
                    </a:cubicBezTo>
                    <a:cubicBezTo>
                      <a:pt x="59" y="640"/>
                      <a:pt x="90" y="828"/>
                      <a:pt x="213" y="951"/>
                    </a:cubicBezTo>
                    <a:cubicBezTo>
                      <a:pt x="230" y="967"/>
                      <a:pt x="230" y="967"/>
                      <a:pt x="230" y="9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9" name="Freeform 458"/>
              <p:cNvSpPr/>
              <p:nvPr/>
            </p:nvSpPr>
            <p:spPr>
              <a:xfrm>
                <a:off x="7903080" y="3876120"/>
                <a:ext cx="135720" cy="159840"/>
              </a:xfrm>
              <a:custGeom>
                <a:avLst/>
                <a:gdLst>
                  <a:gd name="textAreaLeft" fmla="*/ 0 w 135720"/>
                  <a:gd name="textAreaRight" fmla="*/ 136080 w 135720"/>
                  <a:gd name="textAreaTop" fmla="*/ 0 h 159840"/>
                  <a:gd name="textAreaBottom" fmla="*/ 160200 h 159840"/>
                </a:gdLst>
                <a:ahLst/>
                <a:cxnLst/>
                <a:rect l="textAreaLeft" t="textAreaTop" r="textAreaRight" b="textAreaBottom"/>
                <a:pathLst>
                  <a:path w="378" h="445">
                    <a:moveTo>
                      <a:pt x="137" y="207"/>
                    </a:moveTo>
                    <a:cubicBezTo>
                      <a:pt x="120" y="207"/>
                      <a:pt x="104" y="207"/>
                      <a:pt x="87" y="207"/>
                    </a:cubicBezTo>
                    <a:cubicBezTo>
                      <a:pt x="70" y="268"/>
                      <a:pt x="70" y="296"/>
                      <a:pt x="70" y="310"/>
                    </a:cubicBezTo>
                    <a:cubicBezTo>
                      <a:pt x="70" y="341"/>
                      <a:pt x="78" y="422"/>
                      <a:pt x="157" y="422"/>
                    </a:cubicBezTo>
                    <a:cubicBezTo>
                      <a:pt x="168" y="422"/>
                      <a:pt x="274" y="422"/>
                      <a:pt x="353" y="327"/>
                    </a:cubicBezTo>
                    <a:cubicBezTo>
                      <a:pt x="358" y="319"/>
                      <a:pt x="361" y="316"/>
                      <a:pt x="364" y="316"/>
                    </a:cubicBezTo>
                    <a:cubicBezTo>
                      <a:pt x="372" y="316"/>
                      <a:pt x="378" y="324"/>
                      <a:pt x="378" y="330"/>
                    </a:cubicBezTo>
                    <a:cubicBezTo>
                      <a:pt x="378" y="341"/>
                      <a:pt x="294" y="445"/>
                      <a:pt x="154" y="445"/>
                    </a:cubicBezTo>
                    <a:cubicBezTo>
                      <a:pt x="56" y="445"/>
                      <a:pt x="0" y="366"/>
                      <a:pt x="0" y="268"/>
                    </a:cubicBezTo>
                    <a:cubicBezTo>
                      <a:pt x="0" y="95"/>
                      <a:pt x="148" y="0"/>
                      <a:pt x="258" y="0"/>
                    </a:cubicBezTo>
                    <a:cubicBezTo>
                      <a:pt x="325" y="0"/>
                      <a:pt x="361" y="39"/>
                      <a:pt x="361" y="84"/>
                    </a:cubicBezTo>
                    <a:cubicBezTo>
                      <a:pt x="361" y="98"/>
                      <a:pt x="358" y="157"/>
                      <a:pt x="288" y="185"/>
                    </a:cubicBezTo>
                    <a:cubicBezTo>
                      <a:pt x="238" y="204"/>
                      <a:pt x="165" y="207"/>
                      <a:pt x="137" y="207"/>
                    </a:cubicBezTo>
                    <a:moveTo>
                      <a:pt x="92" y="185"/>
                    </a:moveTo>
                    <a:cubicBezTo>
                      <a:pt x="105" y="185"/>
                      <a:pt x="119" y="185"/>
                      <a:pt x="132" y="185"/>
                    </a:cubicBezTo>
                    <a:cubicBezTo>
                      <a:pt x="174" y="185"/>
                      <a:pt x="330" y="185"/>
                      <a:pt x="330" y="84"/>
                    </a:cubicBezTo>
                    <a:cubicBezTo>
                      <a:pt x="330" y="50"/>
                      <a:pt x="302" y="22"/>
                      <a:pt x="258" y="22"/>
                    </a:cubicBezTo>
                    <a:cubicBezTo>
                      <a:pt x="232" y="22"/>
                      <a:pt x="129" y="36"/>
                      <a:pt x="92" y="1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0" name="Freeform 459"/>
              <p:cNvSpPr/>
              <p:nvPr/>
            </p:nvSpPr>
            <p:spPr>
              <a:xfrm>
                <a:off x="8077320" y="3812400"/>
                <a:ext cx="167040" cy="11880"/>
              </a:xfrm>
              <a:custGeom>
                <a:avLst/>
                <a:gdLst>
                  <a:gd name="textAreaLeft" fmla="*/ 0 w 167040"/>
                  <a:gd name="textAreaRight" fmla="*/ 167400 w 167040"/>
                  <a:gd name="textAreaTop" fmla="*/ 0 h 11880"/>
                  <a:gd name="textAreaBottom" fmla="*/ 12240 h 11880"/>
                </a:gdLst>
                <a:ahLst/>
                <a:cxnLst/>
                <a:rect l="textAreaLeft" t="textAreaTop" r="textAreaRight" b="textAreaBottom"/>
                <a:pathLst>
                  <a:path w="465" h="34">
                    <a:moveTo>
                      <a:pt x="440" y="34"/>
                    </a:moveTo>
                    <a:cubicBezTo>
                      <a:pt x="302" y="34"/>
                      <a:pt x="165" y="34"/>
                      <a:pt x="28" y="34"/>
                    </a:cubicBezTo>
                    <a:cubicBezTo>
                      <a:pt x="17" y="34"/>
                      <a:pt x="0" y="34"/>
                      <a:pt x="0" y="17"/>
                    </a:cubicBezTo>
                    <a:cubicBezTo>
                      <a:pt x="0" y="0"/>
                      <a:pt x="17" y="0"/>
                      <a:pt x="28" y="0"/>
                    </a:cubicBezTo>
                    <a:cubicBezTo>
                      <a:pt x="165" y="0"/>
                      <a:pt x="302" y="0"/>
                      <a:pt x="440" y="0"/>
                    </a:cubicBezTo>
                    <a:cubicBezTo>
                      <a:pt x="451" y="0"/>
                      <a:pt x="465" y="0"/>
                      <a:pt x="465" y="20"/>
                    </a:cubicBezTo>
                    <a:cubicBezTo>
                      <a:pt x="465" y="34"/>
                      <a:pt x="451" y="34"/>
                      <a:pt x="440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32760" rIns="90000" bIns="-3276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1" name="Freeform 460"/>
              <p:cNvSpPr/>
              <p:nvPr/>
            </p:nvSpPr>
            <p:spPr>
              <a:xfrm>
                <a:off x="8068320" y="3967560"/>
                <a:ext cx="192240" cy="172800"/>
              </a:xfrm>
              <a:custGeom>
                <a:avLst/>
                <a:gdLst>
                  <a:gd name="textAreaLeft" fmla="*/ 0 w 192240"/>
                  <a:gd name="textAreaRight" fmla="*/ 192600 w 192240"/>
                  <a:gd name="textAreaTop" fmla="*/ 0 h 172800"/>
                  <a:gd name="textAreaBottom" fmla="*/ 173160 h 172800"/>
                </a:gdLst>
                <a:ahLst/>
                <a:cxnLst/>
                <a:rect l="textAreaLeft" t="textAreaTop" r="textAreaRight" b="textAreaBottom"/>
                <a:pathLst>
                  <a:path w="535" h="481">
                    <a:moveTo>
                      <a:pt x="235" y="48"/>
                    </a:moveTo>
                    <a:cubicBezTo>
                      <a:pt x="220" y="106"/>
                      <a:pt x="205" y="165"/>
                      <a:pt x="190" y="224"/>
                    </a:cubicBezTo>
                    <a:cubicBezTo>
                      <a:pt x="220" y="224"/>
                      <a:pt x="250" y="224"/>
                      <a:pt x="280" y="224"/>
                    </a:cubicBezTo>
                    <a:cubicBezTo>
                      <a:pt x="328" y="224"/>
                      <a:pt x="370" y="213"/>
                      <a:pt x="398" y="190"/>
                    </a:cubicBezTo>
                    <a:cubicBezTo>
                      <a:pt x="431" y="165"/>
                      <a:pt x="445" y="123"/>
                      <a:pt x="445" y="95"/>
                    </a:cubicBezTo>
                    <a:cubicBezTo>
                      <a:pt x="445" y="22"/>
                      <a:pt x="364" y="22"/>
                      <a:pt x="302" y="22"/>
                    </a:cubicBezTo>
                    <a:cubicBezTo>
                      <a:pt x="287" y="22"/>
                      <a:pt x="273" y="22"/>
                      <a:pt x="258" y="22"/>
                    </a:cubicBezTo>
                    <a:cubicBezTo>
                      <a:pt x="241" y="25"/>
                      <a:pt x="241" y="28"/>
                      <a:pt x="235" y="48"/>
                    </a:cubicBezTo>
                    <a:moveTo>
                      <a:pt x="361" y="235"/>
                    </a:moveTo>
                    <a:cubicBezTo>
                      <a:pt x="375" y="240"/>
                      <a:pt x="395" y="249"/>
                      <a:pt x="406" y="263"/>
                    </a:cubicBezTo>
                    <a:cubicBezTo>
                      <a:pt x="426" y="285"/>
                      <a:pt x="426" y="305"/>
                      <a:pt x="426" y="313"/>
                    </a:cubicBezTo>
                    <a:cubicBezTo>
                      <a:pt x="426" y="322"/>
                      <a:pt x="426" y="327"/>
                      <a:pt x="423" y="347"/>
                    </a:cubicBezTo>
                    <a:cubicBezTo>
                      <a:pt x="420" y="366"/>
                      <a:pt x="417" y="400"/>
                      <a:pt x="417" y="419"/>
                    </a:cubicBezTo>
                    <a:cubicBezTo>
                      <a:pt x="417" y="456"/>
                      <a:pt x="431" y="461"/>
                      <a:pt x="448" y="461"/>
                    </a:cubicBezTo>
                    <a:cubicBezTo>
                      <a:pt x="476" y="461"/>
                      <a:pt x="501" y="433"/>
                      <a:pt x="512" y="405"/>
                    </a:cubicBezTo>
                    <a:cubicBezTo>
                      <a:pt x="515" y="397"/>
                      <a:pt x="515" y="391"/>
                      <a:pt x="524" y="391"/>
                    </a:cubicBezTo>
                    <a:cubicBezTo>
                      <a:pt x="535" y="391"/>
                      <a:pt x="535" y="400"/>
                      <a:pt x="535" y="403"/>
                    </a:cubicBezTo>
                    <a:cubicBezTo>
                      <a:pt x="535" y="414"/>
                      <a:pt x="510" y="481"/>
                      <a:pt x="445" y="481"/>
                    </a:cubicBezTo>
                    <a:cubicBezTo>
                      <a:pt x="395" y="481"/>
                      <a:pt x="344" y="461"/>
                      <a:pt x="344" y="405"/>
                    </a:cubicBezTo>
                    <a:cubicBezTo>
                      <a:pt x="344" y="394"/>
                      <a:pt x="347" y="383"/>
                      <a:pt x="356" y="352"/>
                    </a:cubicBezTo>
                    <a:cubicBezTo>
                      <a:pt x="358" y="338"/>
                      <a:pt x="364" y="313"/>
                      <a:pt x="364" y="305"/>
                    </a:cubicBezTo>
                    <a:cubicBezTo>
                      <a:pt x="364" y="271"/>
                      <a:pt x="339" y="243"/>
                      <a:pt x="280" y="243"/>
                    </a:cubicBezTo>
                    <a:cubicBezTo>
                      <a:pt x="248" y="243"/>
                      <a:pt x="217" y="243"/>
                      <a:pt x="185" y="243"/>
                    </a:cubicBezTo>
                    <a:cubicBezTo>
                      <a:pt x="171" y="301"/>
                      <a:pt x="157" y="359"/>
                      <a:pt x="143" y="417"/>
                    </a:cubicBezTo>
                    <a:cubicBezTo>
                      <a:pt x="140" y="428"/>
                      <a:pt x="141" y="426"/>
                      <a:pt x="140" y="431"/>
                    </a:cubicBezTo>
                    <a:cubicBezTo>
                      <a:pt x="140" y="439"/>
                      <a:pt x="140" y="439"/>
                      <a:pt x="154" y="442"/>
                    </a:cubicBezTo>
                    <a:cubicBezTo>
                      <a:pt x="168" y="445"/>
                      <a:pt x="171" y="445"/>
                      <a:pt x="182" y="445"/>
                    </a:cubicBezTo>
                    <a:cubicBezTo>
                      <a:pt x="196" y="445"/>
                      <a:pt x="204" y="445"/>
                      <a:pt x="204" y="453"/>
                    </a:cubicBezTo>
                    <a:cubicBezTo>
                      <a:pt x="204" y="467"/>
                      <a:pt x="193" y="467"/>
                      <a:pt x="190" y="467"/>
                    </a:cubicBezTo>
                    <a:cubicBezTo>
                      <a:pt x="176" y="467"/>
                      <a:pt x="157" y="467"/>
                      <a:pt x="143" y="467"/>
                    </a:cubicBezTo>
                    <a:cubicBezTo>
                      <a:pt x="129" y="467"/>
                      <a:pt x="112" y="464"/>
                      <a:pt x="98" y="464"/>
                    </a:cubicBezTo>
                    <a:cubicBezTo>
                      <a:pt x="87" y="464"/>
                      <a:pt x="67" y="467"/>
                      <a:pt x="53" y="467"/>
                    </a:cubicBezTo>
                    <a:cubicBezTo>
                      <a:pt x="39" y="467"/>
                      <a:pt x="25" y="467"/>
                      <a:pt x="11" y="467"/>
                    </a:cubicBezTo>
                    <a:cubicBezTo>
                      <a:pt x="6" y="467"/>
                      <a:pt x="0" y="464"/>
                      <a:pt x="0" y="459"/>
                    </a:cubicBezTo>
                    <a:cubicBezTo>
                      <a:pt x="0" y="445"/>
                      <a:pt x="8" y="445"/>
                      <a:pt x="20" y="445"/>
                    </a:cubicBezTo>
                    <a:cubicBezTo>
                      <a:pt x="76" y="445"/>
                      <a:pt x="76" y="439"/>
                      <a:pt x="81" y="414"/>
                    </a:cubicBezTo>
                    <a:cubicBezTo>
                      <a:pt x="112" y="293"/>
                      <a:pt x="143" y="171"/>
                      <a:pt x="174" y="50"/>
                    </a:cubicBezTo>
                    <a:cubicBezTo>
                      <a:pt x="176" y="39"/>
                      <a:pt x="176" y="36"/>
                      <a:pt x="176" y="34"/>
                    </a:cubicBezTo>
                    <a:cubicBezTo>
                      <a:pt x="176" y="28"/>
                      <a:pt x="174" y="25"/>
                      <a:pt x="160" y="25"/>
                    </a:cubicBezTo>
                    <a:cubicBezTo>
                      <a:pt x="148" y="22"/>
                      <a:pt x="143" y="23"/>
                      <a:pt x="134" y="22"/>
                    </a:cubicBezTo>
                    <a:cubicBezTo>
                      <a:pt x="120" y="22"/>
                      <a:pt x="112" y="22"/>
                      <a:pt x="112" y="14"/>
                    </a:cubicBezTo>
                    <a:cubicBezTo>
                      <a:pt x="112" y="0"/>
                      <a:pt x="120" y="0"/>
                      <a:pt x="134" y="0"/>
                    </a:cubicBezTo>
                    <a:cubicBezTo>
                      <a:pt x="204" y="0"/>
                      <a:pt x="274" y="0"/>
                      <a:pt x="344" y="0"/>
                    </a:cubicBezTo>
                    <a:cubicBezTo>
                      <a:pt x="445" y="0"/>
                      <a:pt x="515" y="45"/>
                      <a:pt x="515" y="103"/>
                    </a:cubicBezTo>
                    <a:cubicBezTo>
                      <a:pt x="515" y="165"/>
                      <a:pt x="442" y="215"/>
                      <a:pt x="361" y="2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2" name="Freeform 461"/>
              <p:cNvSpPr/>
              <p:nvPr/>
            </p:nvSpPr>
            <p:spPr>
              <a:xfrm>
                <a:off x="8306280" y="3876120"/>
                <a:ext cx="135720" cy="159840"/>
              </a:xfrm>
              <a:custGeom>
                <a:avLst/>
                <a:gdLst>
                  <a:gd name="textAreaLeft" fmla="*/ 0 w 135720"/>
                  <a:gd name="textAreaRight" fmla="*/ 136080 w 135720"/>
                  <a:gd name="textAreaTop" fmla="*/ 0 h 159840"/>
                  <a:gd name="textAreaBottom" fmla="*/ 160200 h 159840"/>
                </a:gdLst>
                <a:ahLst/>
                <a:cxnLst/>
                <a:rect l="textAreaLeft" t="textAreaTop" r="textAreaRight" b="textAreaBottom"/>
                <a:pathLst>
                  <a:path w="378" h="445">
                    <a:moveTo>
                      <a:pt x="137" y="207"/>
                    </a:moveTo>
                    <a:cubicBezTo>
                      <a:pt x="120" y="207"/>
                      <a:pt x="104" y="207"/>
                      <a:pt x="87" y="207"/>
                    </a:cubicBezTo>
                    <a:cubicBezTo>
                      <a:pt x="73" y="268"/>
                      <a:pt x="70" y="296"/>
                      <a:pt x="70" y="310"/>
                    </a:cubicBezTo>
                    <a:cubicBezTo>
                      <a:pt x="70" y="341"/>
                      <a:pt x="78" y="422"/>
                      <a:pt x="157" y="422"/>
                    </a:cubicBezTo>
                    <a:cubicBezTo>
                      <a:pt x="168" y="422"/>
                      <a:pt x="274" y="422"/>
                      <a:pt x="353" y="327"/>
                    </a:cubicBezTo>
                    <a:cubicBezTo>
                      <a:pt x="358" y="319"/>
                      <a:pt x="361" y="316"/>
                      <a:pt x="367" y="316"/>
                    </a:cubicBezTo>
                    <a:cubicBezTo>
                      <a:pt x="372" y="316"/>
                      <a:pt x="378" y="324"/>
                      <a:pt x="378" y="330"/>
                    </a:cubicBezTo>
                    <a:cubicBezTo>
                      <a:pt x="378" y="341"/>
                      <a:pt x="294" y="445"/>
                      <a:pt x="154" y="445"/>
                    </a:cubicBezTo>
                    <a:cubicBezTo>
                      <a:pt x="59" y="445"/>
                      <a:pt x="0" y="366"/>
                      <a:pt x="0" y="268"/>
                    </a:cubicBezTo>
                    <a:cubicBezTo>
                      <a:pt x="0" y="95"/>
                      <a:pt x="148" y="0"/>
                      <a:pt x="258" y="0"/>
                    </a:cubicBezTo>
                    <a:cubicBezTo>
                      <a:pt x="325" y="0"/>
                      <a:pt x="364" y="39"/>
                      <a:pt x="364" y="84"/>
                    </a:cubicBezTo>
                    <a:cubicBezTo>
                      <a:pt x="364" y="98"/>
                      <a:pt x="358" y="157"/>
                      <a:pt x="288" y="185"/>
                    </a:cubicBezTo>
                    <a:cubicBezTo>
                      <a:pt x="241" y="204"/>
                      <a:pt x="168" y="207"/>
                      <a:pt x="137" y="207"/>
                    </a:cubicBezTo>
                    <a:moveTo>
                      <a:pt x="92" y="185"/>
                    </a:moveTo>
                    <a:cubicBezTo>
                      <a:pt x="105" y="185"/>
                      <a:pt x="119" y="185"/>
                      <a:pt x="132" y="185"/>
                    </a:cubicBezTo>
                    <a:cubicBezTo>
                      <a:pt x="174" y="185"/>
                      <a:pt x="330" y="185"/>
                      <a:pt x="330" y="84"/>
                    </a:cubicBezTo>
                    <a:cubicBezTo>
                      <a:pt x="330" y="50"/>
                      <a:pt x="305" y="22"/>
                      <a:pt x="258" y="22"/>
                    </a:cubicBezTo>
                    <a:cubicBezTo>
                      <a:pt x="232" y="22"/>
                      <a:pt x="132" y="36"/>
                      <a:pt x="92" y="1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3" name="Freeform 462"/>
              <p:cNvSpPr/>
              <p:nvPr/>
            </p:nvSpPr>
            <p:spPr>
              <a:xfrm>
                <a:off x="8471520" y="3728160"/>
                <a:ext cx="182160" cy="181800"/>
              </a:xfrm>
              <a:custGeom>
                <a:avLst/>
                <a:gdLst>
                  <a:gd name="textAreaLeft" fmla="*/ 0 w 182160"/>
                  <a:gd name="textAreaRight" fmla="*/ 182520 w 182160"/>
                  <a:gd name="textAreaTop" fmla="*/ 0 h 181800"/>
                  <a:gd name="textAreaBottom" fmla="*/ 182160 h 181800"/>
                </a:gdLst>
                <a:ahLst/>
                <a:cxnLst/>
                <a:rect l="textAreaLeft" t="textAreaTop" r="textAreaRight" b="textAreaBottom"/>
                <a:pathLst>
                  <a:path w="507" h="506">
                    <a:moveTo>
                      <a:pt x="272" y="268"/>
                    </a:moveTo>
                    <a:cubicBezTo>
                      <a:pt x="272" y="339"/>
                      <a:pt x="272" y="410"/>
                      <a:pt x="272" y="481"/>
                    </a:cubicBezTo>
                    <a:cubicBezTo>
                      <a:pt x="272" y="489"/>
                      <a:pt x="272" y="506"/>
                      <a:pt x="255" y="506"/>
                    </a:cubicBezTo>
                    <a:cubicBezTo>
                      <a:pt x="238" y="506"/>
                      <a:pt x="238" y="489"/>
                      <a:pt x="238" y="481"/>
                    </a:cubicBezTo>
                    <a:cubicBezTo>
                      <a:pt x="238" y="410"/>
                      <a:pt x="238" y="339"/>
                      <a:pt x="238" y="268"/>
                    </a:cubicBezTo>
                    <a:cubicBezTo>
                      <a:pt x="167" y="268"/>
                      <a:pt x="96" y="268"/>
                      <a:pt x="25" y="268"/>
                    </a:cubicBezTo>
                    <a:cubicBezTo>
                      <a:pt x="17" y="268"/>
                      <a:pt x="0" y="268"/>
                      <a:pt x="0" y="252"/>
                    </a:cubicBezTo>
                    <a:cubicBezTo>
                      <a:pt x="0" y="235"/>
                      <a:pt x="17" y="235"/>
                      <a:pt x="25" y="235"/>
                    </a:cubicBezTo>
                    <a:cubicBezTo>
                      <a:pt x="96" y="235"/>
                      <a:pt x="167" y="235"/>
                      <a:pt x="238" y="235"/>
                    </a:cubicBezTo>
                    <a:cubicBezTo>
                      <a:pt x="238" y="165"/>
                      <a:pt x="238" y="95"/>
                      <a:pt x="238" y="25"/>
                    </a:cubicBezTo>
                    <a:cubicBezTo>
                      <a:pt x="238" y="17"/>
                      <a:pt x="238" y="0"/>
                      <a:pt x="255" y="0"/>
                    </a:cubicBezTo>
                    <a:cubicBezTo>
                      <a:pt x="272" y="0"/>
                      <a:pt x="272" y="17"/>
                      <a:pt x="272" y="25"/>
                    </a:cubicBezTo>
                    <a:cubicBezTo>
                      <a:pt x="272" y="95"/>
                      <a:pt x="272" y="165"/>
                      <a:pt x="272" y="235"/>
                    </a:cubicBezTo>
                    <a:cubicBezTo>
                      <a:pt x="342" y="235"/>
                      <a:pt x="412" y="235"/>
                      <a:pt x="482" y="235"/>
                    </a:cubicBezTo>
                    <a:cubicBezTo>
                      <a:pt x="490" y="235"/>
                      <a:pt x="507" y="235"/>
                      <a:pt x="507" y="254"/>
                    </a:cubicBezTo>
                    <a:cubicBezTo>
                      <a:pt x="507" y="268"/>
                      <a:pt x="490" y="268"/>
                      <a:pt x="482" y="268"/>
                    </a:cubicBezTo>
                    <a:cubicBezTo>
                      <a:pt x="412" y="268"/>
                      <a:pt x="342" y="268"/>
                      <a:pt x="272" y="26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4" name="Freeform 463"/>
              <p:cNvSpPr/>
              <p:nvPr/>
            </p:nvSpPr>
            <p:spPr>
              <a:xfrm>
                <a:off x="8471520" y="3967560"/>
                <a:ext cx="160920" cy="167760"/>
              </a:xfrm>
              <a:custGeom>
                <a:avLst/>
                <a:gdLst>
                  <a:gd name="textAreaLeft" fmla="*/ 0 w 160920"/>
                  <a:gd name="textAreaRight" fmla="*/ 161280 w 160920"/>
                  <a:gd name="textAreaTop" fmla="*/ 0 h 167760"/>
                  <a:gd name="textAreaBottom" fmla="*/ 168120 h 167760"/>
                </a:gdLst>
                <a:ahLst/>
                <a:cxnLst/>
                <a:rect l="textAreaLeft" t="textAreaTop" r="textAreaRight" b="textAreaBottom"/>
                <a:pathLst>
                  <a:path w="448" h="467">
                    <a:moveTo>
                      <a:pt x="235" y="56"/>
                    </a:moveTo>
                    <a:cubicBezTo>
                      <a:pt x="204" y="178"/>
                      <a:pt x="174" y="300"/>
                      <a:pt x="143" y="422"/>
                    </a:cubicBezTo>
                    <a:cubicBezTo>
                      <a:pt x="140" y="433"/>
                      <a:pt x="141" y="432"/>
                      <a:pt x="140" y="436"/>
                    </a:cubicBezTo>
                    <a:cubicBezTo>
                      <a:pt x="140" y="442"/>
                      <a:pt x="140" y="445"/>
                      <a:pt x="162" y="445"/>
                    </a:cubicBezTo>
                    <a:cubicBezTo>
                      <a:pt x="189" y="445"/>
                      <a:pt x="215" y="445"/>
                      <a:pt x="241" y="445"/>
                    </a:cubicBezTo>
                    <a:cubicBezTo>
                      <a:pt x="367" y="445"/>
                      <a:pt x="398" y="366"/>
                      <a:pt x="423" y="302"/>
                    </a:cubicBezTo>
                    <a:cubicBezTo>
                      <a:pt x="428" y="291"/>
                      <a:pt x="428" y="288"/>
                      <a:pt x="437" y="288"/>
                    </a:cubicBezTo>
                    <a:cubicBezTo>
                      <a:pt x="448" y="288"/>
                      <a:pt x="444" y="294"/>
                      <a:pt x="448" y="296"/>
                    </a:cubicBezTo>
                    <a:cubicBezTo>
                      <a:pt x="448" y="302"/>
                      <a:pt x="398" y="436"/>
                      <a:pt x="389" y="456"/>
                    </a:cubicBezTo>
                    <a:cubicBezTo>
                      <a:pt x="384" y="467"/>
                      <a:pt x="384" y="467"/>
                      <a:pt x="367" y="467"/>
                    </a:cubicBezTo>
                    <a:cubicBezTo>
                      <a:pt x="251" y="467"/>
                      <a:pt x="135" y="467"/>
                      <a:pt x="20" y="467"/>
                    </a:cubicBezTo>
                    <a:cubicBezTo>
                      <a:pt x="8" y="467"/>
                      <a:pt x="0" y="467"/>
                      <a:pt x="0" y="459"/>
                    </a:cubicBezTo>
                    <a:cubicBezTo>
                      <a:pt x="0" y="445"/>
                      <a:pt x="8" y="445"/>
                      <a:pt x="20" y="445"/>
                    </a:cubicBezTo>
                    <a:cubicBezTo>
                      <a:pt x="73" y="445"/>
                      <a:pt x="76" y="439"/>
                      <a:pt x="81" y="414"/>
                    </a:cubicBezTo>
                    <a:cubicBezTo>
                      <a:pt x="112" y="293"/>
                      <a:pt x="143" y="171"/>
                      <a:pt x="174" y="50"/>
                    </a:cubicBezTo>
                    <a:cubicBezTo>
                      <a:pt x="174" y="39"/>
                      <a:pt x="174" y="36"/>
                      <a:pt x="174" y="34"/>
                    </a:cubicBezTo>
                    <a:cubicBezTo>
                      <a:pt x="174" y="28"/>
                      <a:pt x="174" y="25"/>
                      <a:pt x="160" y="25"/>
                    </a:cubicBezTo>
                    <a:cubicBezTo>
                      <a:pt x="146" y="22"/>
                      <a:pt x="143" y="23"/>
                      <a:pt x="134" y="22"/>
                    </a:cubicBezTo>
                    <a:cubicBezTo>
                      <a:pt x="120" y="22"/>
                      <a:pt x="112" y="22"/>
                      <a:pt x="112" y="14"/>
                    </a:cubicBezTo>
                    <a:cubicBezTo>
                      <a:pt x="112" y="0"/>
                      <a:pt x="120" y="0"/>
                      <a:pt x="126" y="0"/>
                    </a:cubicBezTo>
                    <a:cubicBezTo>
                      <a:pt x="140" y="0"/>
                      <a:pt x="157" y="0"/>
                      <a:pt x="171" y="0"/>
                    </a:cubicBezTo>
                    <a:cubicBezTo>
                      <a:pt x="185" y="0"/>
                      <a:pt x="204" y="3"/>
                      <a:pt x="218" y="3"/>
                    </a:cubicBezTo>
                    <a:cubicBezTo>
                      <a:pt x="235" y="3"/>
                      <a:pt x="255" y="3"/>
                      <a:pt x="272" y="0"/>
                    </a:cubicBezTo>
                    <a:cubicBezTo>
                      <a:pt x="288" y="0"/>
                      <a:pt x="308" y="0"/>
                      <a:pt x="325" y="0"/>
                    </a:cubicBezTo>
                    <a:cubicBezTo>
                      <a:pt x="336" y="0"/>
                      <a:pt x="332" y="6"/>
                      <a:pt x="336" y="8"/>
                    </a:cubicBezTo>
                    <a:cubicBezTo>
                      <a:pt x="336" y="22"/>
                      <a:pt x="328" y="22"/>
                      <a:pt x="308" y="22"/>
                    </a:cubicBezTo>
                    <a:cubicBezTo>
                      <a:pt x="244" y="22"/>
                      <a:pt x="241" y="31"/>
                      <a:pt x="235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5" name="Freeform 464"/>
              <p:cNvSpPr/>
              <p:nvPr/>
            </p:nvSpPr>
            <p:spPr>
              <a:xfrm>
                <a:off x="8807040" y="3851640"/>
                <a:ext cx="313920" cy="183960"/>
              </a:xfrm>
              <a:custGeom>
                <a:avLst/>
                <a:gdLst>
                  <a:gd name="textAreaLeft" fmla="*/ 0 w 313920"/>
                  <a:gd name="textAreaRight" fmla="*/ 314280 w 313920"/>
                  <a:gd name="textAreaTop" fmla="*/ 0 h 183960"/>
                  <a:gd name="textAreaBottom" fmla="*/ 184320 h 183960"/>
                </a:gdLst>
                <a:ahLst/>
                <a:cxnLst/>
                <a:rect l="textAreaLeft" t="textAreaTop" r="textAreaRight" b="textAreaBottom"/>
                <a:pathLst>
                  <a:path w="873" h="512">
                    <a:moveTo>
                      <a:pt x="767" y="274"/>
                    </a:moveTo>
                    <a:cubicBezTo>
                      <a:pt x="524" y="274"/>
                      <a:pt x="280" y="274"/>
                      <a:pt x="36" y="274"/>
                    </a:cubicBezTo>
                    <a:cubicBezTo>
                      <a:pt x="17" y="274"/>
                      <a:pt x="0" y="274"/>
                      <a:pt x="0" y="254"/>
                    </a:cubicBezTo>
                    <a:cubicBezTo>
                      <a:pt x="0" y="235"/>
                      <a:pt x="17" y="235"/>
                      <a:pt x="36" y="235"/>
                    </a:cubicBezTo>
                    <a:cubicBezTo>
                      <a:pt x="280" y="235"/>
                      <a:pt x="524" y="235"/>
                      <a:pt x="767" y="235"/>
                    </a:cubicBezTo>
                    <a:cubicBezTo>
                      <a:pt x="725" y="204"/>
                      <a:pt x="694" y="171"/>
                      <a:pt x="675" y="140"/>
                    </a:cubicBezTo>
                    <a:cubicBezTo>
                      <a:pt x="636" y="75"/>
                      <a:pt x="627" y="14"/>
                      <a:pt x="627" y="11"/>
                    </a:cubicBezTo>
                    <a:cubicBezTo>
                      <a:pt x="627" y="0"/>
                      <a:pt x="638" y="0"/>
                      <a:pt x="647" y="0"/>
                    </a:cubicBezTo>
                    <a:cubicBezTo>
                      <a:pt x="664" y="0"/>
                      <a:pt x="664" y="3"/>
                      <a:pt x="666" y="14"/>
                    </a:cubicBezTo>
                    <a:cubicBezTo>
                      <a:pt x="703" y="179"/>
                      <a:pt x="823" y="229"/>
                      <a:pt x="865" y="246"/>
                    </a:cubicBezTo>
                    <a:cubicBezTo>
                      <a:pt x="868" y="246"/>
                      <a:pt x="873" y="247"/>
                      <a:pt x="873" y="254"/>
                    </a:cubicBezTo>
                    <a:cubicBezTo>
                      <a:pt x="873" y="261"/>
                      <a:pt x="871" y="266"/>
                      <a:pt x="860" y="268"/>
                    </a:cubicBezTo>
                    <a:cubicBezTo>
                      <a:pt x="748" y="313"/>
                      <a:pt x="689" y="397"/>
                      <a:pt x="666" y="492"/>
                    </a:cubicBezTo>
                    <a:cubicBezTo>
                      <a:pt x="664" y="509"/>
                      <a:pt x="664" y="512"/>
                      <a:pt x="647" y="512"/>
                    </a:cubicBezTo>
                    <a:cubicBezTo>
                      <a:pt x="638" y="512"/>
                      <a:pt x="627" y="512"/>
                      <a:pt x="627" y="501"/>
                    </a:cubicBezTo>
                    <a:cubicBezTo>
                      <a:pt x="644" y="457"/>
                      <a:pt x="633" y="436"/>
                      <a:pt x="678" y="369"/>
                    </a:cubicBezTo>
                    <a:cubicBezTo>
                      <a:pt x="686" y="358"/>
                      <a:pt x="711" y="316"/>
                      <a:pt x="767" y="27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6" name="Freeform 465"/>
              <p:cNvSpPr/>
              <p:nvPr/>
            </p:nvSpPr>
            <p:spPr>
              <a:xfrm>
                <a:off x="9257400" y="3783240"/>
                <a:ext cx="176040" cy="320760"/>
              </a:xfrm>
              <a:custGeom>
                <a:avLst/>
                <a:gdLst>
                  <a:gd name="textAreaLeft" fmla="*/ 0 w 176040"/>
                  <a:gd name="textAreaRight" fmla="*/ 176400 w 176040"/>
                  <a:gd name="textAreaTop" fmla="*/ 0 h 320760"/>
                  <a:gd name="textAreaBottom" fmla="*/ 321120 h 320760"/>
                </a:gdLst>
                <a:ahLst/>
                <a:cxnLst/>
                <a:rect l="textAreaLeft" t="textAreaTop" r="textAreaRight" b="textAreaBottom"/>
                <a:pathLst>
                  <a:path w="490" h="892">
                    <a:moveTo>
                      <a:pt x="308" y="299"/>
                    </a:moveTo>
                    <a:cubicBezTo>
                      <a:pt x="288" y="403"/>
                      <a:pt x="269" y="506"/>
                      <a:pt x="249" y="610"/>
                    </a:cubicBezTo>
                    <a:cubicBezTo>
                      <a:pt x="249" y="618"/>
                      <a:pt x="227" y="735"/>
                      <a:pt x="196" y="797"/>
                    </a:cubicBezTo>
                    <a:cubicBezTo>
                      <a:pt x="176" y="836"/>
                      <a:pt x="137" y="892"/>
                      <a:pt x="84" y="892"/>
                    </a:cubicBezTo>
                    <a:cubicBezTo>
                      <a:pt x="42" y="892"/>
                      <a:pt x="0" y="870"/>
                      <a:pt x="0" y="825"/>
                    </a:cubicBezTo>
                    <a:cubicBezTo>
                      <a:pt x="0" y="789"/>
                      <a:pt x="28" y="766"/>
                      <a:pt x="53" y="766"/>
                    </a:cubicBezTo>
                    <a:cubicBezTo>
                      <a:pt x="73" y="766"/>
                      <a:pt x="90" y="777"/>
                      <a:pt x="90" y="800"/>
                    </a:cubicBezTo>
                    <a:cubicBezTo>
                      <a:pt x="90" y="816"/>
                      <a:pt x="81" y="850"/>
                      <a:pt x="36" y="853"/>
                    </a:cubicBezTo>
                    <a:cubicBezTo>
                      <a:pt x="56" y="872"/>
                      <a:pt x="81" y="872"/>
                      <a:pt x="84" y="872"/>
                    </a:cubicBezTo>
                    <a:cubicBezTo>
                      <a:pt x="134" y="872"/>
                      <a:pt x="151" y="783"/>
                      <a:pt x="168" y="688"/>
                    </a:cubicBezTo>
                    <a:cubicBezTo>
                      <a:pt x="193" y="558"/>
                      <a:pt x="218" y="429"/>
                      <a:pt x="244" y="299"/>
                    </a:cubicBezTo>
                    <a:cubicBezTo>
                      <a:pt x="222" y="299"/>
                      <a:pt x="201" y="299"/>
                      <a:pt x="179" y="299"/>
                    </a:cubicBezTo>
                    <a:cubicBezTo>
                      <a:pt x="160" y="299"/>
                      <a:pt x="151" y="299"/>
                      <a:pt x="151" y="288"/>
                    </a:cubicBezTo>
                    <a:cubicBezTo>
                      <a:pt x="151" y="268"/>
                      <a:pt x="162" y="268"/>
                      <a:pt x="179" y="268"/>
                    </a:cubicBezTo>
                    <a:cubicBezTo>
                      <a:pt x="203" y="268"/>
                      <a:pt x="226" y="268"/>
                      <a:pt x="249" y="268"/>
                    </a:cubicBezTo>
                    <a:cubicBezTo>
                      <a:pt x="272" y="145"/>
                      <a:pt x="274" y="134"/>
                      <a:pt x="280" y="115"/>
                    </a:cubicBezTo>
                    <a:cubicBezTo>
                      <a:pt x="311" y="17"/>
                      <a:pt x="372" y="0"/>
                      <a:pt x="406" y="0"/>
                    </a:cubicBezTo>
                    <a:cubicBezTo>
                      <a:pt x="445" y="0"/>
                      <a:pt x="490" y="22"/>
                      <a:pt x="490" y="67"/>
                    </a:cubicBezTo>
                    <a:cubicBezTo>
                      <a:pt x="490" y="103"/>
                      <a:pt x="462" y="126"/>
                      <a:pt x="437" y="126"/>
                    </a:cubicBezTo>
                    <a:cubicBezTo>
                      <a:pt x="417" y="126"/>
                      <a:pt x="400" y="115"/>
                      <a:pt x="400" y="92"/>
                    </a:cubicBezTo>
                    <a:cubicBezTo>
                      <a:pt x="400" y="75"/>
                      <a:pt x="412" y="42"/>
                      <a:pt x="454" y="39"/>
                    </a:cubicBezTo>
                    <a:cubicBezTo>
                      <a:pt x="434" y="20"/>
                      <a:pt x="409" y="20"/>
                      <a:pt x="406" y="20"/>
                    </a:cubicBezTo>
                    <a:cubicBezTo>
                      <a:pt x="384" y="20"/>
                      <a:pt x="367" y="36"/>
                      <a:pt x="358" y="53"/>
                    </a:cubicBezTo>
                    <a:cubicBezTo>
                      <a:pt x="353" y="67"/>
                      <a:pt x="339" y="137"/>
                      <a:pt x="336" y="157"/>
                    </a:cubicBezTo>
                    <a:cubicBezTo>
                      <a:pt x="328" y="194"/>
                      <a:pt x="321" y="231"/>
                      <a:pt x="314" y="268"/>
                    </a:cubicBezTo>
                    <a:cubicBezTo>
                      <a:pt x="342" y="268"/>
                      <a:pt x="370" y="268"/>
                      <a:pt x="398" y="268"/>
                    </a:cubicBezTo>
                    <a:cubicBezTo>
                      <a:pt x="414" y="268"/>
                      <a:pt x="423" y="268"/>
                      <a:pt x="423" y="280"/>
                    </a:cubicBezTo>
                    <a:cubicBezTo>
                      <a:pt x="423" y="299"/>
                      <a:pt x="414" y="299"/>
                      <a:pt x="395" y="299"/>
                    </a:cubicBezTo>
                    <a:cubicBezTo>
                      <a:pt x="366" y="299"/>
                      <a:pt x="337" y="299"/>
                      <a:pt x="308" y="2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7" name="Freeform 466"/>
              <p:cNvSpPr/>
              <p:nvPr/>
            </p:nvSpPr>
            <p:spPr>
              <a:xfrm>
                <a:off x="9550800" y="3729960"/>
                <a:ext cx="126720" cy="10800"/>
              </a:xfrm>
              <a:custGeom>
                <a:avLst/>
                <a:gdLst>
                  <a:gd name="textAreaLeft" fmla="*/ 0 w 126720"/>
                  <a:gd name="textAreaRight" fmla="*/ 127080 w 126720"/>
                  <a:gd name="textAreaTop" fmla="*/ 0 h 10800"/>
                  <a:gd name="textAreaBottom" fmla="*/ 11160 h 10800"/>
                </a:gdLst>
                <a:ahLst/>
                <a:cxnLst/>
                <a:rect l="textAreaLeft" t="textAreaTop" r="textAreaRight" b="textAreaBottom"/>
                <a:pathLst>
                  <a:path w="353" h="31">
                    <a:moveTo>
                      <a:pt x="353" y="31"/>
                    </a:moveTo>
                    <a:cubicBezTo>
                      <a:pt x="235" y="31"/>
                      <a:pt x="118" y="31"/>
                      <a:pt x="0" y="31"/>
                    </a:cubicBezTo>
                    <a:cubicBezTo>
                      <a:pt x="0" y="21"/>
                      <a:pt x="0" y="10"/>
                      <a:pt x="0" y="0"/>
                    </a:cubicBezTo>
                    <a:cubicBezTo>
                      <a:pt x="118" y="0"/>
                      <a:pt x="235" y="0"/>
                      <a:pt x="353" y="0"/>
                    </a:cubicBezTo>
                    <a:cubicBezTo>
                      <a:pt x="353" y="10"/>
                      <a:pt x="353" y="21"/>
                      <a:pt x="353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33840" rIns="90000" bIns="-3384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8" name="Freeform 467"/>
              <p:cNvSpPr/>
              <p:nvPr/>
            </p:nvSpPr>
            <p:spPr>
              <a:xfrm>
                <a:off x="9468360" y="3783240"/>
                <a:ext cx="177120" cy="320760"/>
              </a:xfrm>
              <a:custGeom>
                <a:avLst/>
                <a:gdLst>
                  <a:gd name="textAreaLeft" fmla="*/ 0 w 177120"/>
                  <a:gd name="textAreaRight" fmla="*/ 177480 w 177120"/>
                  <a:gd name="textAreaTop" fmla="*/ 0 h 320760"/>
                  <a:gd name="textAreaBottom" fmla="*/ 321120 h 320760"/>
                </a:gdLst>
                <a:ahLst/>
                <a:cxnLst/>
                <a:rect l="textAreaLeft" t="textAreaTop" r="textAreaRight" b="textAreaBottom"/>
                <a:pathLst>
                  <a:path w="493" h="892">
                    <a:moveTo>
                      <a:pt x="311" y="299"/>
                    </a:moveTo>
                    <a:cubicBezTo>
                      <a:pt x="291" y="403"/>
                      <a:pt x="272" y="506"/>
                      <a:pt x="252" y="610"/>
                    </a:cubicBezTo>
                    <a:cubicBezTo>
                      <a:pt x="249" y="618"/>
                      <a:pt x="227" y="735"/>
                      <a:pt x="196" y="797"/>
                    </a:cubicBezTo>
                    <a:cubicBezTo>
                      <a:pt x="179" y="836"/>
                      <a:pt x="137" y="892"/>
                      <a:pt x="84" y="892"/>
                    </a:cubicBezTo>
                    <a:cubicBezTo>
                      <a:pt x="45" y="892"/>
                      <a:pt x="0" y="870"/>
                      <a:pt x="0" y="825"/>
                    </a:cubicBezTo>
                    <a:cubicBezTo>
                      <a:pt x="0" y="789"/>
                      <a:pt x="28" y="766"/>
                      <a:pt x="56" y="766"/>
                    </a:cubicBezTo>
                    <a:cubicBezTo>
                      <a:pt x="73" y="766"/>
                      <a:pt x="92" y="777"/>
                      <a:pt x="92" y="800"/>
                    </a:cubicBezTo>
                    <a:cubicBezTo>
                      <a:pt x="92" y="816"/>
                      <a:pt x="81" y="850"/>
                      <a:pt x="36" y="853"/>
                    </a:cubicBezTo>
                    <a:cubicBezTo>
                      <a:pt x="56" y="872"/>
                      <a:pt x="81" y="872"/>
                      <a:pt x="84" y="872"/>
                    </a:cubicBezTo>
                    <a:cubicBezTo>
                      <a:pt x="134" y="872"/>
                      <a:pt x="151" y="783"/>
                      <a:pt x="171" y="688"/>
                    </a:cubicBezTo>
                    <a:cubicBezTo>
                      <a:pt x="195" y="558"/>
                      <a:pt x="219" y="429"/>
                      <a:pt x="244" y="299"/>
                    </a:cubicBezTo>
                    <a:cubicBezTo>
                      <a:pt x="222" y="299"/>
                      <a:pt x="201" y="299"/>
                      <a:pt x="179" y="299"/>
                    </a:cubicBezTo>
                    <a:cubicBezTo>
                      <a:pt x="160" y="299"/>
                      <a:pt x="151" y="299"/>
                      <a:pt x="151" y="288"/>
                    </a:cubicBezTo>
                    <a:cubicBezTo>
                      <a:pt x="151" y="268"/>
                      <a:pt x="162" y="268"/>
                      <a:pt x="182" y="268"/>
                    </a:cubicBezTo>
                    <a:cubicBezTo>
                      <a:pt x="204" y="268"/>
                      <a:pt x="227" y="268"/>
                      <a:pt x="249" y="268"/>
                    </a:cubicBezTo>
                    <a:cubicBezTo>
                      <a:pt x="272" y="145"/>
                      <a:pt x="274" y="134"/>
                      <a:pt x="280" y="115"/>
                    </a:cubicBezTo>
                    <a:cubicBezTo>
                      <a:pt x="311" y="17"/>
                      <a:pt x="372" y="0"/>
                      <a:pt x="406" y="0"/>
                    </a:cubicBezTo>
                    <a:cubicBezTo>
                      <a:pt x="445" y="0"/>
                      <a:pt x="493" y="22"/>
                      <a:pt x="493" y="67"/>
                    </a:cubicBezTo>
                    <a:cubicBezTo>
                      <a:pt x="493" y="103"/>
                      <a:pt x="462" y="126"/>
                      <a:pt x="437" y="126"/>
                    </a:cubicBezTo>
                    <a:cubicBezTo>
                      <a:pt x="420" y="126"/>
                      <a:pt x="400" y="115"/>
                      <a:pt x="400" y="92"/>
                    </a:cubicBezTo>
                    <a:cubicBezTo>
                      <a:pt x="400" y="75"/>
                      <a:pt x="412" y="42"/>
                      <a:pt x="454" y="39"/>
                    </a:cubicBezTo>
                    <a:cubicBezTo>
                      <a:pt x="437" y="20"/>
                      <a:pt x="409" y="20"/>
                      <a:pt x="406" y="20"/>
                    </a:cubicBezTo>
                    <a:cubicBezTo>
                      <a:pt x="386" y="20"/>
                      <a:pt x="370" y="36"/>
                      <a:pt x="361" y="53"/>
                    </a:cubicBezTo>
                    <a:cubicBezTo>
                      <a:pt x="353" y="67"/>
                      <a:pt x="342" y="137"/>
                      <a:pt x="336" y="157"/>
                    </a:cubicBezTo>
                    <a:cubicBezTo>
                      <a:pt x="329" y="194"/>
                      <a:pt x="323" y="231"/>
                      <a:pt x="316" y="268"/>
                    </a:cubicBezTo>
                    <a:cubicBezTo>
                      <a:pt x="343" y="268"/>
                      <a:pt x="370" y="268"/>
                      <a:pt x="398" y="268"/>
                    </a:cubicBezTo>
                    <a:cubicBezTo>
                      <a:pt x="414" y="268"/>
                      <a:pt x="423" y="268"/>
                      <a:pt x="423" y="280"/>
                    </a:cubicBezTo>
                    <a:cubicBezTo>
                      <a:pt x="423" y="299"/>
                      <a:pt x="414" y="299"/>
                      <a:pt x="395" y="299"/>
                    </a:cubicBezTo>
                    <a:cubicBezTo>
                      <a:pt x="367" y="299"/>
                      <a:pt x="339" y="299"/>
                      <a:pt x="311" y="2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9" name="Freeform 468"/>
              <p:cNvSpPr/>
              <p:nvPr/>
            </p:nvSpPr>
            <p:spPr>
              <a:xfrm>
                <a:off x="9681840" y="3767400"/>
                <a:ext cx="81360" cy="352800"/>
              </a:xfrm>
              <a:custGeom>
                <a:avLst/>
                <a:gdLst>
                  <a:gd name="textAreaLeft" fmla="*/ 0 w 81360"/>
                  <a:gd name="textAreaRight" fmla="*/ 81720 w 81360"/>
                  <a:gd name="textAreaTop" fmla="*/ 0 h 352800"/>
                  <a:gd name="textAreaBottom" fmla="*/ 353160 h 352800"/>
                </a:gdLst>
                <a:ahLst/>
                <a:cxnLst/>
                <a:rect l="textAreaLeft" t="textAreaTop" r="textAreaRight" b="textAreaBottom"/>
                <a:pathLst>
                  <a:path w="227" h="981">
                    <a:moveTo>
                      <a:pt x="227" y="489"/>
                    </a:moveTo>
                    <a:cubicBezTo>
                      <a:pt x="227" y="573"/>
                      <a:pt x="216" y="682"/>
                      <a:pt x="165" y="791"/>
                    </a:cubicBezTo>
                    <a:cubicBezTo>
                      <a:pt x="106" y="914"/>
                      <a:pt x="20" y="981"/>
                      <a:pt x="8" y="981"/>
                    </a:cubicBezTo>
                    <a:cubicBezTo>
                      <a:pt x="3" y="981"/>
                      <a:pt x="0" y="979"/>
                      <a:pt x="0" y="973"/>
                    </a:cubicBezTo>
                    <a:cubicBezTo>
                      <a:pt x="0" y="967"/>
                      <a:pt x="0" y="967"/>
                      <a:pt x="11" y="956"/>
                    </a:cubicBezTo>
                    <a:cubicBezTo>
                      <a:pt x="134" y="830"/>
                      <a:pt x="171" y="660"/>
                      <a:pt x="171" y="489"/>
                    </a:cubicBezTo>
                    <a:cubicBezTo>
                      <a:pt x="171" y="285"/>
                      <a:pt x="115" y="129"/>
                      <a:pt x="17" y="31"/>
                    </a:cubicBezTo>
                    <a:cubicBezTo>
                      <a:pt x="0" y="14"/>
                      <a:pt x="0" y="11"/>
                      <a:pt x="0" y="8"/>
                    </a:cubicBezTo>
                    <a:cubicBezTo>
                      <a:pt x="0" y="3"/>
                      <a:pt x="3" y="0"/>
                      <a:pt x="8" y="0"/>
                    </a:cubicBezTo>
                    <a:cubicBezTo>
                      <a:pt x="20" y="0"/>
                      <a:pt x="104" y="64"/>
                      <a:pt x="162" y="185"/>
                    </a:cubicBezTo>
                    <a:cubicBezTo>
                      <a:pt x="216" y="296"/>
                      <a:pt x="227" y="414"/>
                      <a:pt x="227" y="4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0" name="Freeform 469"/>
              <p:cNvSpPr/>
              <p:nvPr/>
            </p:nvSpPr>
            <p:spPr>
              <a:xfrm>
                <a:off x="9916560" y="3902040"/>
                <a:ext cx="235440" cy="83160"/>
              </a:xfrm>
              <a:custGeom>
                <a:avLst/>
                <a:gdLst>
                  <a:gd name="textAreaLeft" fmla="*/ 0 w 235440"/>
                  <a:gd name="textAreaRight" fmla="*/ 235800 w 235440"/>
                  <a:gd name="textAreaTop" fmla="*/ 0 h 83160"/>
                  <a:gd name="textAreaBottom" fmla="*/ 83520 h 83160"/>
                </a:gdLst>
                <a:ahLst/>
                <a:cxnLst/>
                <a:rect l="textAreaLeft" t="textAreaTop" r="textAreaRight" b="textAreaBottom"/>
                <a:pathLst>
                  <a:path w="655" h="232">
                    <a:moveTo>
                      <a:pt x="622" y="39"/>
                    </a:moveTo>
                    <a:cubicBezTo>
                      <a:pt x="426" y="39"/>
                      <a:pt x="230" y="39"/>
                      <a:pt x="34" y="39"/>
                    </a:cubicBezTo>
                    <a:cubicBezTo>
                      <a:pt x="20" y="39"/>
                      <a:pt x="0" y="39"/>
                      <a:pt x="0" y="20"/>
                    </a:cubicBezTo>
                    <a:cubicBezTo>
                      <a:pt x="0" y="0"/>
                      <a:pt x="20" y="0"/>
                      <a:pt x="34" y="0"/>
                    </a:cubicBezTo>
                    <a:cubicBezTo>
                      <a:pt x="230" y="0"/>
                      <a:pt x="426" y="0"/>
                      <a:pt x="622" y="0"/>
                    </a:cubicBezTo>
                    <a:cubicBezTo>
                      <a:pt x="636" y="0"/>
                      <a:pt x="655" y="0"/>
                      <a:pt x="655" y="20"/>
                    </a:cubicBezTo>
                    <a:cubicBezTo>
                      <a:pt x="655" y="39"/>
                      <a:pt x="636" y="39"/>
                      <a:pt x="622" y="39"/>
                    </a:cubicBezTo>
                    <a:moveTo>
                      <a:pt x="622" y="232"/>
                    </a:moveTo>
                    <a:cubicBezTo>
                      <a:pt x="426" y="232"/>
                      <a:pt x="230" y="232"/>
                      <a:pt x="34" y="232"/>
                    </a:cubicBezTo>
                    <a:cubicBezTo>
                      <a:pt x="20" y="232"/>
                      <a:pt x="0" y="232"/>
                      <a:pt x="0" y="213"/>
                    </a:cubicBezTo>
                    <a:cubicBezTo>
                      <a:pt x="0" y="193"/>
                      <a:pt x="20" y="193"/>
                      <a:pt x="34" y="193"/>
                    </a:cubicBezTo>
                    <a:cubicBezTo>
                      <a:pt x="230" y="193"/>
                      <a:pt x="426" y="193"/>
                      <a:pt x="622" y="193"/>
                    </a:cubicBezTo>
                    <a:cubicBezTo>
                      <a:pt x="636" y="193"/>
                      <a:pt x="655" y="193"/>
                      <a:pt x="655" y="213"/>
                    </a:cubicBezTo>
                    <a:cubicBezTo>
                      <a:pt x="655" y="232"/>
                      <a:pt x="636" y="232"/>
                      <a:pt x="622" y="2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8520" rIns="90000" bIns="3852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1" name="Freeform 470"/>
              <p:cNvSpPr/>
              <p:nvPr/>
            </p:nvSpPr>
            <p:spPr>
              <a:xfrm>
                <a:off x="10289520" y="3790440"/>
                <a:ext cx="215280" cy="241200"/>
              </a:xfrm>
              <a:custGeom>
                <a:avLst/>
                <a:gdLst>
                  <a:gd name="textAreaLeft" fmla="*/ 0 w 215280"/>
                  <a:gd name="textAreaRight" fmla="*/ 215640 w 215280"/>
                  <a:gd name="textAreaTop" fmla="*/ 0 h 241200"/>
                  <a:gd name="textAreaBottom" fmla="*/ 241560 h 241200"/>
                </a:gdLst>
                <a:ahLst/>
                <a:cxnLst/>
                <a:rect l="textAreaLeft" t="textAreaTop" r="textAreaRight" b="textAreaBottom"/>
                <a:pathLst>
                  <a:path w="599" h="671">
                    <a:moveTo>
                      <a:pt x="311" y="352"/>
                    </a:moveTo>
                    <a:cubicBezTo>
                      <a:pt x="229" y="446"/>
                      <a:pt x="147" y="539"/>
                      <a:pt x="64" y="632"/>
                    </a:cubicBezTo>
                    <a:cubicBezTo>
                      <a:pt x="155" y="632"/>
                      <a:pt x="245" y="632"/>
                      <a:pt x="336" y="632"/>
                    </a:cubicBezTo>
                    <a:cubicBezTo>
                      <a:pt x="490" y="632"/>
                      <a:pt x="557" y="604"/>
                      <a:pt x="574" y="439"/>
                    </a:cubicBezTo>
                    <a:cubicBezTo>
                      <a:pt x="582" y="439"/>
                      <a:pt x="591" y="439"/>
                      <a:pt x="599" y="439"/>
                    </a:cubicBezTo>
                    <a:cubicBezTo>
                      <a:pt x="590" y="516"/>
                      <a:pt x="580" y="594"/>
                      <a:pt x="571" y="671"/>
                    </a:cubicBezTo>
                    <a:cubicBezTo>
                      <a:pt x="389" y="671"/>
                      <a:pt x="207" y="671"/>
                      <a:pt x="25" y="671"/>
                    </a:cubicBezTo>
                    <a:cubicBezTo>
                      <a:pt x="11" y="671"/>
                      <a:pt x="0" y="671"/>
                      <a:pt x="0" y="660"/>
                    </a:cubicBezTo>
                    <a:cubicBezTo>
                      <a:pt x="0" y="657"/>
                      <a:pt x="0" y="657"/>
                      <a:pt x="11" y="646"/>
                    </a:cubicBezTo>
                    <a:cubicBezTo>
                      <a:pt x="89" y="557"/>
                      <a:pt x="166" y="469"/>
                      <a:pt x="244" y="380"/>
                    </a:cubicBezTo>
                    <a:cubicBezTo>
                      <a:pt x="162" y="261"/>
                      <a:pt x="81" y="142"/>
                      <a:pt x="0" y="22"/>
                    </a:cubicBezTo>
                    <a:cubicBezTo>
                      <a:pt x="0" y="0"/>
                      <a:pt x="3" y="0"/>
                      <a:pt x="25" y="0"/>
                    </a:cubicBezTo>
                    <a:cubicBezTo>
                      <a:pt x="207" y="0"/>
                      <a:pt x="389" y="0"/>
                      <a:pt x="571" y="0"/>
                    </a:cubicBezTo>
                    <a:cubicBezTo>
                      <a:pt x="580" y="74"/>
                      <a:pt x="590" y="147"/>
                      <a:pt x="599" y="221"/>
                    </a:cubicBezTo>
                    <a:cubicBezTo>
                      <a:pt x="591" y="221"/>
                      <a:pt x="582" y="221"/>
                      <a:pt x="574" y="221"/>
                    </a:cubicBezTo>
                    <a:cubicBezTo>
                      <a:pt x="554" y="67"/>
                      <a:pt x="504" y="31"/>
                      <a:pt x="339" y="31"/>
                    </a:cubicBezTo>
                    <a:cubicBezTo>
                      <a:pt x="263" y="31"/>
                      <a:pt x="188" y="31"/>
                      <a:pt x="112" y="31"/>
                    </a:cubicBezTo>
                    <a:cubicBezTo>
                      <a:pt x="179" y="128"/>
                      <a:pt x="246" y="225"/>
                      <a:pt x="314" y="322"/>
                    </a:cubicBezTo>
                    <a:cubicBezTo>
                      <a:pt x="316" y="327"/>
                      <a:pt x="319" y="330"/>
                      <a:pt x="319" y="336"/>
                    </a:cubicBezTo>
                    <a:cubicBezTo>
                      <a:pt x="319" y="338"/>
                      <a:pt x="319" y="341"/>
                      <a:pt x="311" y="3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2" name="Freeform 471"/>
              <p:cNvSpPr/>
              <p:nvPr/>
            </p:nvSpPr>
            <p:spPr>
              <a:xfrm>
                <a:off x="10542600" y="3916080"/>
                <a:ext cx="192240" cy="173880"/>
              </a:xfrm>
              <a:custGeom>
                <a:avLst/>
                <a:gdLst>
                  <a:gd name="textAreaLeft" fmla="*/ 0 w 192240"/>
                  <a:gd name="textAreaRight" fmla="*/ 192600 w 192240"/>
                  <a:gd name="textAreaTop" fmla="*/ 0 h 173880"/>
                  <a:gd name="textAreaBottom" fmla="*/ 174240 h 173880"/>
                </a:gdLst>
                <a:ahLst/>
                <a:cxnLst/>
                <a:rect l="textAreaLeft" t="textAreaTop" r="textAreaRight" b="textAreaBottom"/>
                <a:pathLst>
                  <a:path w="535" h="484">
                    <a:moveTo>
                      <a:pt x="235" y="48"/>
                    </a:moveTo>
                    <a:cubicBezTo>
                      <a:pt x="220" y="106"/>
                      <a:pt x="205" y="165"/>
                      <a:pt x="190" y="224"/>
                    </a:cubicBezTo>
                    <a:cubicBezTo>
                      <a:pt x="220" y="224"/>
                      <a:pt x="250" y="224"/>
                      <a:pt x="280" y="224"/>
                    </a:cubicBezTo>
                    <a:cubicBezTo>
                      <a:pt x="328" y="224"/>
                      <a:pt x="370" y="213"/>
                      <a:pt x="398" y="193"/>
                    </a:cubicBezTo>
                    <a:cubicBezTo>
                      <a:pt x="428" y="168"/>
                      <a:pt x="442" y="123"/>
                      <a:pt x="442" y="95"/>
                    </a:cubicBezTo>
                    <a:cubicBezTo>
                      <a:pt x="442" y="25"/>
                      <a:pt x="364" y="25"/>
                      <a:pt x="300" y="25"/>
                    </a:cubicBezTo>
                    <a:cubicBezTo>
                      <a:pt x="285" y="25"/>
                      <a:pt x="270" y="25"/>
                      <a:pt x="255" y="25"/>
                    </a:cubicBezTo>
                    <a:cubicBezTo>
                      <a:pt x="241" y="28"/>
                      <a:pt x="238" y="28"/>
                      <a:pt x="235" y="48"/>
                    </a:cubicBezTo>
                    <a:moveTo>
                      <a:pt x="358" y="235"/>
                    </a:moveTo>
                    <a:cubicBezTo>
                      <a:pt x="375" y="240"/>
                      <a:pt x="392" y="252"/>
                      <a:pt x="406" y="266"/>
                    </a:cubicBezTo>
                    <a:cubicBezTo>
                      <a:pt x="426" y="285"/>
                      <a:pt x="426" y="308"/>
                      <a:pt x="426" y="316"/>
                    </a:cubicBezTo>
                    <a:cubicBezTo>
                      <a:pt x="426" y="322"/>
                      <a:pt x="426" y="329"/>
                      <a:pt x="423" y="347"/>
                    </a:cubicBezTo>
                    <a:cubicBezTo>
                      <a:pt x="420" y="365"/>
                      <a:pt x="414" y="403"/>
                      <a:pt x="414" y="419"/>
                    </a:cubicBezTo>
                    <a:cubicBezTo>
                      <a:pt x="414" y="456"/>
                      <a:pt x="428" y="464"/>
                      <a:pt x="445" y="464"/>
                    </a:cubicBezTo>
                    <a:cubicBezTo>
                      <a:pt x="476" y="464"/>
                      <a:pt x="501" y="436"/>
                      <a:pt x="510" y="405"/>
                    </a:cubicBezTo>
                    <a:cubicBezTo>
                      <a:pt x="512" y="400"/>
                      <a:pt x="512" y="394"/>
                      <a:pt x="524" y="394"/>
                    </a:cubicBezTo>
                    <a:cubicBezTo>
                      <a:pt x="532" y="394"/>
                      <a:pt x="531" y="400"/>
                      <a:pt x="535" y="403"/>
                    </a:cubicBezTo>
                    <a:cubicBezTo>
                      <a:pt x="535" y="417"/>
                      <a:pt x="507" y="484"/>
                      <a:pt x="442" y="484"/>
                    </a:cubicBezTo>
                    <a:cubicBezTo>
                      <a:pt x="392" y="484"/>
                      <a:pt x="342" y="461"/>
                      <a:pt x="342" y="408"/>
                    </a:cubicBezTo>
                    <a:cubicBezTo>
                      <a:pt x="342" y="397"/>
                      <a:pt x="344" y="386"/>
                      <a:pt x="353" y="355"/>
                    </a:cubicBezTo>
                    <a:cubicBezTo>
                      <a:pt x="356" y="338"/>
                      <a:pt x="364" y="316"/>
                      <a:pt x="364" y="305"/>
                    </a:cubicBezTo>
                    <a:cubicBezTo>
                      <a:pt x="364" y="274"/>
                      <a:pt x="339" y="243"/>
                      <a:pt x="277" y="243"/>
                    </a:cubicBezTo>
                    <a:cubicBezTo>
                      <a:pt x="246" y="243"/>
                      <a:pt x="216" y="243"/>
                      <a:pt x="185" y="243"/>
                    </a:cubicBezTo>
                    <a:cubicBezTo>
                      <a:pt x="170" y="301"/>
                      <a:pt x="155" y="359"/>
                      <a:pt x="140" y="417"/>
                    </a:cubicBezTo>
                    <a:cubicBezTo>
                      <a:pt x="137" y="428"/>
                      <a:pt x="138" y="428"/>
                      <a:pt x="137" y="433"/>
                    </a:cubicBezTo>
                    <a:cubicBezTo>
                      <a:pt x="137" y="439"/>
                      <a:pt x="137" y="442"/>
                      <a:pt x="154" y="445"/>
                    </a:cubicBezTo>
                    <a:cubicBezTo>
                      <a:pt x="165" y="445"/>
                      <a:pt x="168" y="445"/>
                      <a:pt x="179" y="445"/>
                    </a:cubicBezTo>
                    <a:cubicBezTo>
                      <a:pt x="196" y="445"/>
                      <a:pt x="202" y="445"/>
                      <a:pt x="202" y="456"/>
                    </a:cubicBezTo>
                    <a:cubicBezTo>
                      <a:pt x="202" y="470"/>
                      <a:pt x="190" y="470"/>
                      <a:pt x="188" y="470"/>
                    </a:cubicBezTo>
                    <a:cubicBezTo>
                      <a:pt x="174" y="470"/>
                      <a:pt x="157" y="467"/>
                      <a:pt x="143" y="467"/>
                    </a:cubicBezTo>
                    <a:cubicBezTo>
                      <a:pt x="129" y="467"/>
                      <a:pt x="112" y="467"/>
                      <a:pt x="98" y="467"/>
                    </a:cubicBezTo>
                    <a:cubicBezTo>
                      <a:pt x="84" y="467"/>
                      <a:pt x="64" y="467"/>
                      <a:pt x="53" y="467"/>
                    </a:cubicBezTo>
                    <a:cubicBezTo>
                      <a:pt x="39" y="467"/>
                      <a:pt x="22" y="470"/>
                      <a:pt x="8" y="470"/>
                    </a:cubicBezTo>
                    <a:cubicBezTo>
                      <a:pt x="3" y="470"/>
                      <a:pt x="0" y="467"/>
                      <a:pt x="0" y="459"/>
                    </a:cubicBezTo>
                    <a:cubicBezTo>
                      <a:pt x="0" y="445"/>
                      <a:pt x="8" y="445"/>
                      <a:pt x="20" y="445"/>
                    </a:cubicBezTo>
                    <a:cubicBezTo>
                      <a:pt x="73" y="445"/>
                      <a:pt x="76" y="439"/>
                      <a:pt x="81" y="417"/>
                    </a:cubicBezTo>
                    <a:cubicBezTo>
                      <a:pt x="111" y="295"/>
                      <a:pt x="141" y="172"/>
                      <a:pt x="171" y="50"/>
                    </a:cubicBezTo>
                    <a:cubicBezTo>
                      <a:pt x="174" y="42"/>
                      <a:pt x="173" y="41"/>
                      <a:pt x="174" y="36"/>
                    </a:cubicBezTo>
                    <a:cubicBezTo>
                      <a:pt x="174" y="28"/>
                      <a:pt x="174" y="28"/>
                      <a:pt x="160" y="25"/>
                    </a:cubicBezTo>
                    <a:cubicBezTo>
                      <a:pt x="146" y="25"/>
                      <a:pt x="141" y="25"/>
                      <a:pt x="132" y="25"/>
                    </a:cubicBezTo>
                    <a:cubicBezTo>
                      <a:pt x="118" y="25"/>
                      <a:pt x="109" y="25"/>
                      <a:pt x="109" y="14"/>
                    </a:cubicBezTo>
                    <a:cubicBezTo>
                      <a:pt x="109" y="0"/>
                      <a:pt x="120" y="0"/>
                      <a:pt x="132" y="0"/>
                    </a:cubicBezTo>
                    <a:cubicBezTo>
                      <a:pt x="203" y="0"/>
                      <a:pt x="273" y="0"/>
                      <a:pt x="344" y="0"/>
                    </a:cubicBezTo>
                    <a:cubicBezTo>
                      <a:pt x="442" y="0"/>
                      <a:pt x="512" y="48"/>
                      <a:pt x="512" y="106"/>
                    </a:cubicBezTo>
                    <a:cubicBezTo>
                      <a:pt x="512" y="168"/>
                      <a:pt x="440" y="215"/>
                      <a:pt x="358" y="2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3" name="Freeform 472"/>
              <p:cNvSpPr/>
              <p:nvPr/>
            </p:nvSpPr>
            <p:spPr>
              <a:xfrm>
                <a:off x="10755360" y="3916080"/>
                <a:ext cx="162000" cy="168840"/>
              </a:xfrm>
              <a:custGeom>
                <a:avLst/>
                <a:gdLst>
                  <a:gd name="textAreaLeft" fmla="*/ 0 w 162000"/>
                  <a:gd name="textAreaRight" fmla="*/ 162360 w 162000"/>
                  <a:gd name="textAreaTop" fmla="*/ 0 h 168840"/>
                  <a:gd name="textAreaBottom" fmla="*/ 169200 h 168840"/>
                </a:gdLst>
                <a:ahLst/>
                <a:cxnLst/>
                <a:rect l="textAreaLeft" t="textAreaTop" r="textAreaRight" b="textAreaBottom"/>
                <a:pathLst>
                  <a:path w="451" h="470">
                    <a:moveTo>
                      <a:pt x="238" y="56"/>
                    </a:moveTo>
                    <a:cubicBezTo>
                      <a:pt x="207" y="178"/>
                      <a:pt x="176" y="300"/>
                      <a:pt x="146" y="422"/>
                    </a:cubicBezTo>
                    <a:cubicBezTo>
                      <a:pt x="143" y="433"/>
                      <a:pt x="143" y="436"/>
                      <a:pt x="143" y="439"/>
                    </a:cubicBezTo>
                    <a:cubicBezTo>
                      <a:pt x="143" y="445"/>
                      <a:pt x="143" y="445"/>
                      <a:pt x="162" y="445"/>
                    </a:cubicBezTo>
                    <a:cubicBezTo>
                      <a:pt x="189" y="445"/>
                      <a:pt x="215" y="445"/>
                      <a:pt x="241" y="445"/>
                    </a:cubicBezTo>
                    <a:cubicBezTo>
                      <a:pt x="367" y="445"/>
                      <a:pt x="398" y="369"/>
                      <a:pt x="423" y="302"/>
                    </a:cubicBezTo>
                    <a:cubicBezTo>
                      <a:pt x="428" y="294"/>
                      <a:pt x="428" y="288"/>
                      <a:pt x="437" y="288"/>
                    </a:cubicBezTo>
                    <a:cubicBezTo>
                      <a:pt x="448" y="288"/>
                      <a:pt x="451" y="296"/>
                      <a:pt x="451" y="299"/>
                    </a:cubicBezTo>
                    <a:cubicBezTo>
                      <a:pt x="451" y="305"/>
                      <a:pt x="398" y="436"/>
                      <a:pt x="392" y="456"/>
                    </a:cubicBezTo>
                    <a:cubicBezTo>
                      <a:pt x="386" y="470"/>
                      <a:pt x="384" y="470"/>
                      <a:pt x="367" y="470"/>
                    </a:cubicBezTo>
                    <a:cubicBezTo>
                      <a:pt x="252" y="470"/>
                      <a:pt x="137" y="470"/>
                      <a:pt x="22" y="470"/>
                    </a:cubicBezTo>
                    <a:cubicBezTo>
                      <a:pt x="8" y="470"/>
                      <a:pt x="0" y="470"/>
                      <a:pt x="0" y="459"/>
                    </a:cubicBezTo>
                    <a:cubicBezTo>
                      <a:pt x="0" y="445"/>
                      <a:pt x="8" y="445"/>
                      <a:pt x="22" y="445"/>
                    </a:cubicBezTo>
                    <a:cubicBezTo>
                      <a:pt x="73" y="445"/>
                      <a:pt x="76" y="439"/>
                      <a:pt x="81" y="417"/>
                    </a:cubicBezTo>
                    <a:cubicBezTo>
                      <a:pt x="112" y="295"/>
                      <a:pt x="143" y="172"/>
                      <a:pt x="174" y="50"/>
                    </a:cubicBezTo>
                    <a:cubicBezTo>
                      <a:pt x="176" y="42"/>
                      <a:pt x="175" y="41"/>
                      <a:pt x="176" y="36"/>
                    </a:cubicBezTo>
                    <a:cubicBezTo>
                      <a:pt x="176" y="28"/>
                      <a:pt x="174" y="28"/>
                      <a:pt x="160" y="25"/>
                    </a:cubicBezTo>
                    <a:cubicBezTo>
                      <a:pt x="148" y="25"/>
                      <a:pt x="143" y="25"/>
                      <a:pt x="134" y="25"/>
                    </a:cubicBezTo>
                    <a:cubicBezTo>
                      <a:pt x="120" y="25"/>
                      <a:pt x="112" y="25"/>
                      <a:pt x="112" y="14"/>
                    </a:cubicBezTo>
                    <a:cubicBezTo>
                      <a:pt x="112" y="0"/>
                      <a:pt x="123" y="0"/>
                      <a:pt x="126" y="0"/>
                    </a:cubicBezTo>
                    <a:cubicBezTo>
                      <a:pt x="140" y="0"/>
                      <a:pt x="157" y="3"/>
                      <a:pt x="171" y="3"/>
                    </a:cubicBezTo>
                    <a:cubicBezTo>
                      <a:pt x="185" y="3"/>
                      <a:pt x="204" y="3"/>
                      <a:pt x="218" y="3"/>
                    </a:cubicBezTo>
                    <a:cubicBezTo>
                      <a:pt x="235" y="3"/>
                      <a:pt x="258" y="3"/>
                      <a:pt x="274" y="3"/>
                    </a:cubicBezTo>
                    <a:cubicBezTo>
                      <a:pt x="291" y="3"/>
                      <a:pt x="308" y="0"/>
                      <a:pt x="325" y="0"/>
                    </a:cubicBezTo>
                    <a:cubicBezTo>
                      <a:pt x="336" y="0"/>
                      <a:pt x="332" y="6"/>
                      <a:pt x="336" y="8"/>
                    </a:cubicBezTo>
                    <a:cubicBezTo>
                      <a:pt x="336" y="25"/>
                      <a:pt x="330" y="25"/>
                      <a:pt x="308" y="25"/>
                    </a:cubicBezTo>
                    <a:cubicBezTo>
                      <a:pt x="244" y="25"/>
                      <a:pt x="244" y="31"/>
                      <a:pt x="238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4" name="Freeform 473"/>
              <p:cNvSpPr/>
              <p:nvPr/>
            </p:nvSpPr>
            <p:spPr>
              <a:xfrm>
                <a:off x="10986120" y="3767400"/>
                <a:ext cx="82440" cy="352800"/>
              </a:xfrm>
              <a:custGeom>
                <a:avLst/>
                <a:gdLst>
                  <a:gd name="textAreaLeft" fmla="*/ 0 w 82440"/>
                  <a:gd name="textAreaRight" fmla="*/ 82800 w 82440"/>
                  <a:gd name="textAreaTop" fmla="*/ 0 h 352800"/>
                  <a:gd name="textAreaBottom" fmla="*/ 353160 h 352800"/>
                </a:gdLst>
                <a:ahLst/>
                <a:cxnLst/>
                <a:rect l="textAreaLeft" t="textAreaTop" r="textAreaRight" b="textAreaBottom"/>
                <a:pathLst>
                  <a:path w="230" h="981">
                    <a:moveTo>
                      <a:pt x="230" y="973"/>
                    </a:moveTo>
                    <a:cubicBezTo>
                      <a:pt x="230" y="979"/>
                      <a:pt x="224" y="981"/>
                      <a:pt x="218" y="981"/>
                    </a:cubicBezTo>
                    <a:cubicBezTo>
                      <a:pt x="210" y="981"/>
                      <a:pt x="123" y="917"/>
                      <a:pt x="64" y="797"/>
                    </a:cubicBezTo>
                    <a:cubicBezTo>
                      <a:pt x="11" y="685"/>
                      <a:pt x="0" y="568"/>
                      <a:pt x="0" y="489"/>
                    </a:cubicBezTo>
                    <a:cubicBezTo>
                      <a:pt x="0" y="408"/>
                      <a:pt x="11" y="299"/>
                      <a:pt x="62" y="190"/>
                    </a:cubicBezTo>
                    <a:cubicBezTo>
                      <a:pt x="120" y="67"/>
                      <a:pt x="210" y="0"/>
                      <a:pt x="218" y="0"/>
                    </a:cubicBezTo>
                    <a:cubicBezTo>
                      <a:pt x="224" y="0"/>
                      <a:pt x="230" y="3"/>
                      <a:pt x="230" y="8"/>
                    </a:cubicBezTo>
                    <a:cubicBezTo>
                      <a:pt x="230" y="11"/>
                      <a:pt x="230" y="14"/>
                      <a:pt x="216" y="25"/>
                    </a:cubicBezTo>
                    <a:cubicBezTo>
                      <a:pt x="95" y="148"/>
                      <a:pt x="59" y="319"/>
                      <a:pt x="59" y="489"/>
                    </a:cubicBezTo>
                    <a:cubicBezTo>
                      <a:pt x="59" y="640"/>
                      <a:pt x="90" y="828"/>
                      <a:pt x="213" y="951"/>
                    </a:cubicBezTo>
                    <a:cubicBezTo>
                      <a:pt x="230" y="967"/>
                      <a:pt x="230" y="967"/>
                      <a:pt x="230" y="9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5" name="Freeform 474"/>
              <p:cNvSpPr/>
              <p:nvPr/>
            </p:nvSpPr>
            <p:spPr>
              <a:xfrm>
                <a:off x="11120040" y="3796560"/>
                <a:ext cx="116640" cy="235080"/>
              </a:xfrm>
              <a:custGeom>
                <a:avLst/>
                <a:gdLst>
                  <a:gd name="textAreaLeft" fmla="*/ 0 w 116640"/>
                  <a:gd name="textAreaRight" fmla="*/ 117000 w 116640"/>
                  <a:gd name="textAreaTop" fmla="*/ 0 h 235080"/>
                  <a:gd name="textAreaBottom" fmla="*/ 235440 h 235080"/>
                </a:gdLst>
                <a:ahLst/>
                <a:cxnLst/>
                <a:rect l="textAreaLeft" t="textAreaTop" r="textAreaRight" b="textAreaBottom"/>
                <a:pathLst>
                  <a:path w="325" h="654">
                    <a:moveTo>
                      <a:pt x="202" y="28"/>
                    </a:moveTo>
                    <a:cubicBezTo>
                      <a:pt x="202" y="212"/>
                      <a:pt x="202" y="395"/>
                      <a:pt x="202" y="579"/>
                    </a:cubicBezTo>
                    <a:cubicBezTo>
                      <a:pt x="202" y="615"/>
                      <a:pt x="204" y="624"/>
                      <a:pt x="291" y="624"/>
                    </a:cubicBezTo>
                    <a:cubicBezTo>
                      <a:pt x="302" y="624"/>
                      <a:pt x="314" y="624"/>
                      <a:pt x="325" y="624"/>
                    </a:cubicBezTo>
                    <a:cubicBezTo>
                      <a:pt x="325" y="634"/>
                      <a:pt x="325" y="644"/>
                      <a:pt x="325" y="654"/>
                    </a:cubicBezTo>
                    <a:cubicBezTo>
                      <a:pt x="288" y="652"/>
                      <a:pt x="204" y="652"/>
                      <a:pt x="165" y="652"/>
                    </a:cubicBezTo>
                    <a:cubicBezTo>
                      <a:pt x="126" y="652"/>
                      <a:pt x="39" y="652"/>
                      <a:pt x="6" y="654"/>
                    </a:cubicBezTo>
                    <a:cubicBezTo>
                      <a:pt x="6" y="644"/>
                      <a:pt x="6" y="634"/>
                      <a:pt x="6" y="624"/>
                    </a:cubicBezTo>
                    <a:cubicBezTo>
                      <a:pt x="16" y="624"/>
                      <a:pt x="26" y="624"/>
                      <a:pt x="36" y="624"/>
                    </a:cubicBezTo>
                    <a:cubicBezTo>
                      <a:pt x="126" y="624"/>
                      <a:pt x="129" y="612"/>
                      <a:pt x="129" y="579"/>
                    </a:cubicBezTo>
                    <a:cubicBezTo>
                      <a:pt x="129" y="409"/>
                      <a:pt x="129" y="240"/>
                      <a:pt x="129" y="70"/>
                    </a:cubicBezTo>
                    <a:cubicBezTo>
                      <a:pt x="78" y="95"/>
                      <a:pt x="20" y="95"/>
                      <a:pt x="0" y="95"/>
                    </a:cubicBezTo>
                    <a:cubicBezTo>
                      <a:pt x="0" y="85"/>
                      <a:pt x="0" y="75"/>
                      <a:pt x="0" y="64"/>
                    </a:cubicBezTo>
                    <a:cubicBezTo>
                      <a:pt x="31" y="64"/>
                      <a:pt x="118" y="64"/>
                      <a:pt x="179" y="0"/>
                    </a:cubicBezTo>
                    <a:cubicBezTo>
                      <a:pt x="202" y="0"/>
                      <a:pt x="202" y="3"/>
                      <a:pt x="202" y="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6" name="Freeform 475"/>
              <p:cNvSpPr/>
              <p:nvPr/>
            </p:nvSpPr>
            <p:spPr>
              <a:xfrm>
                <a:off x="11373120" y="3936240"/>
                <a:ext cx="215280" cy="13680"/>
              </a:xfrm>
              <a:custGeom>
                <a:avLst/>
                <a:gdLst>
                  <a:gd name="textAreaLeft" fmla="*/ 0 w 215280"/>
                  <a:gd name="textAreaRight" fmla="*/ 215640 w 215280"/>
                  <a:gd name="textAreaTop" fmla="*/ 0 h 13680"/>
                  <a:gd name="textAreaBottom" fmla="*/ 14040 h 13680"/>
                </a:gdLst>
                <a:ahLst/>
                <a:cxnLst/>
                <a:rect l="textAreaLeft" t="textAreaTop" r="textAreaRight" b="textAreaBottom"/>
                <a:pathLst>
                  <a:path w="599" h="39">
                    <a:moveTo>
                      <a:pt x="566" y="39"/>
                    </a:moveTo>
                    <a:cubicBezTo>
                      <a:pt x="388" y="39"/>
                      <a:pt x="211" y="39"/>
                      <a:pt x="34" y="39"/>
                    </a:cubicBezTo>
                    <a:cubicBezTo>
                      <a:pt x="17" y="39"/>
                      <a:pt x="0" y="39"/>
                      <a:pt x="0" y="20"/>
                    </a:cubicBezTo>
                    <a:cubicBezTo>
                      <a:pt x="0" y="0"/>
                      <a:pt x="17" y="0"/>
                      <a:pt x="34" y="0"/>
                    </a:cubicBezTo>
                    <a:cubicBezTo>
                      <a:pt x="211" y="0"/>
                      <a:pt x="388" y="0"/>
                      <a:pt x="566" y="0"/>
                    </a:cubicBezTo>
                    <a:cubicBezTo>
                      <a:pt x="582" y="0"/>
                      <a:pt x="599" y="0"/>
                      <a:pt x="599" y="20"/>
                    </a:cubicBezTo>
                    <a:cubicBezTo>
                      <a:pt x="599" y="39"/>
                      <a:pt x="582" y="39"/>
                      <a:pt x="566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30960" rIns="90000" bIns="-3096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7" name="Freeform 476"/>
              <p:cNvSpPr/>
              <p:nvPr/>
            </p:nvSpPr>
            <p:spPr>
              <a:xfrm>
                <a:off x="11708640" y="3873960"/>
                <a:ext cx="134640" cy="161640"/>
              </a:xfrm>
              <a:custGeom>
                <a:avLst/>
                <a:gdLst>
                  <a:gd name="textAreaLeft" fmla="*/ 0 w 134640"/>
                  <a:gd name="textAreaRight" fmla="*/ 135000 w 134640"/>
                  <a:gd name="textAreaTop" fmla="*/ 0 h 161640"/>
                  <a:gd name="textAreaBottom" fmla="*/ 162000 h 161640"/>
                </a:gdLst>
                <a:ahLst/>
                <a:cxnLst/>
                <a:rect l="textAreaLeft" t="textAreaTop" r="textAreaRight" b="textAreaBottom"/>
                <a:pathLst>
                  <a:path w="375" h="450">
                    <a:moveTo>
                      <a:pt x="81" y="226"/>
                    </a:moveTo>
                    <a:cubicBezTo>
                      <a:pt x="81" y="383"/>
                      <a:pt x="168" y="425"/>
                      <a:pt x="221" y="425"/>
                    </a:cubicBezTo>
                    <a:cubicBezTo>
                      <a:pt x="258" y="425"/>
                      <a:pt x="322" y="414"/>
                      <a:pt x="350" y="322"/>
                    </a:cubicBezTo>
                    <a:cubicBezTo>
                      <a:pt x="350" y="316"/>
                      <a:pt x="353" y="313"/>
                      <a:pt x="361" y="313"/>
                    </a:cubicBezTo>
                    <a:cubicBezTo>
                      <a:pt x="364" y="313"/>
                      <a:pt x="375" y="312"/>
                      <a:pt x="375" y="322"/>
                    </a:cubicBezTo>
                    <a:cubicBezTo>
                      <a:pt x="375" y="331"/>
                      <a:pt x="344" y="450"/>
                      <a:pt x="213" y="450"/>
                    </a:cubicBezTo>
                    <a:cubicBezTo>
                      <a:pt x="98" y="450"/>
                      <a:pt x="0" y="352"/>
                      <a:pt x="0" y="226"/>
                    </a:cubicBezTo>
                    <a:cubicBezTo>
                      <a:pt x="0" y="106"/>
                      <a:pt x="90" y="0"/>
                      <a:pt x="213" y="0"/>
                    </a:cubicBezTo>
                    <a:cubicBezTo>
                      <a:pt x="288" y="0"/>
                      <a:pt x="364" y="39"/>
                      <a:pt x="364" y="106"/>
                    </a:cubicBezTo>
                    <a:cubicBezTo>
                      <a:pt x="364" y="134"/>
                      <a:pt x="344" y="151"/>
                      <a:pt x="319" y="151"/>
                    </a:cubicBezTo>
                    <a:cubicBezTo>
                      <a:pt x="291" y="151"/>
                      <a:pt x="274" y="131"/>
                      <a:pt x="274" y="106"/>
                    </a:cubicBezTo>
                    <a:cubicBezTo>
                      <a:pt x="274" y="92"/>
                      <a:pt x="280" y="64"/>
                      <a:pt x="319" y="62"/>
                    </a:cubicBezTo>
                    <a:cubicBezTo>
                      <a:pt x="286" y="25"/>
                      <a:pt x="224" y="25"/>
                      <a:pt x="216" y="25"/>
                    </a:cubicBezTo>
                    <a:cubicBezTo>
                      <a:pt x="162" y="25"/>
                      <a:pt x="81" y="64"/>
                      <a:pt x="81" y="2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8" name="Freeform 477"/>
              <p:cNvSpPr/>
              <p:nvPr/>
            </p:nvSpPr>
            <p:spPr>
              <a:xfrm>
                <a:off x="11863080" y="3873960"/>
                <a:ext cx="156960" cy="161640"/>
              </a:xfrm>
              <a:custGeom>
                <a:avLst/>
                <a:gdLst>
                  <a:gd name="textAreaLeft" fmla="*/ 0 w 156960"/>
                  <a:gd name="textAreaRight" fmla="*/ 157320 w 156960"/>
                  <a:gd name="textAreaTop" fmla="*/ 0 h 161640"/>
                  <a:gd name="textAreaBottom" fmla="*/ 162000 h 161640"/>
                </a:gdLst>
                <a:ahLst/>
                <a:cxnLst/>
                <a:rect l="textAreaLeft" t="textAreaTop" r="textAreaRight" b="textAreaBottom"/>
                <a:pathLst>
                  <a:path w="437" h="450">
                    <a:moveTo>
                      <a:pt x="437" y="229"/>
                    </a:moveTo>
                    <a:cubicBezTo>
                      <a:pt x="437" y="355"/>
                      <a:pt x="339" y="450"/>
                      <a:pt x="218" y="450"/>
                    </a:cubicBezTo>
                    <a:cubicBezTo>
                      <a:pt x="104" y="450"/>
                      <a:pt x="0" y="355"/>
                      <a:pt x="0" y="229"/>
                    </a:cubicBezTo>
                    <a:cubicBezTo>
                      <a:pt x="0" y="106"/>
                      <a:pt x="98" y="0"/>
                      <a:pt x="218" y="0"/>
                    </a:cubicBezTo>
                    <a:cubicBezTo>
                      <a:pt x="339" y="0"/>
                      <a:pt x="437" y="103"/>
                      <a:pt x="437" y="229"/>
                    </a:cubicBezTo>
                    <a:moveTo>
                      <a:pt x="218" y="425"/>
                    </a:moveTo>
                    <a:cubicBezTo>
                      <a:pt x="269" y="425"/>
                      <a:pt x="311" y="397"/>
                      <a:pt x="333" y="352"/>
                    </a:cubicBezTo>
                    <a:cubicBezTo>
                      <a:pt x="356" y="310"/>
                      <a:pt x="356" y="257"/>
                      <a:pt x="356" y="221"/>
                    </a:cubicBezTo>
                    <a:cubicBezTo>
                      <a:pt x="356" y="185"/>
                      <a:pt x="356" y="127"/>
                      <a:pt x="330" y="84"/>
                    </a:cubicBezTo>
                    <a:cubicBezTo>
                      <a:pt x="305" y="41"/>
                      <a:pt x="263" y="22"/>
                      <a:pt x="218" y="22"/>
                    </a:cubicBezTo>
                    <a:cubicBezTo>
                      <a:pt x="179" y="22"/>
                      <a:pt x="134" y="42"/>
                      <a:pt x="106" y="87"/>
                    </a:cubicBezTo>
                    <a:cubicBezTo>
                      <a:pt x="84" y="131"/>
                      <a:pt x="84" y="185"/>
                      <a:pt x="84" y="221"/>
                    </a:cubicBezTo>
                    <a:cubicBezTo>
                      <a:pt x="84" y="257"/>
                      <a:pt x="84" y="316"/>
                      <a:pt x="106" y="361"/>
                    </a:cubicBezTo>
                    <a:cubicBezTo>
                      <a:pt x="134" y="405"/>
                      <a:pt x="176" y="425"/>
                      <a:pt x="218" y="4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9" name="Freeform 478"/>
              <p:cNvSpPr/>
              <p:nvPr/>
            </p:nvSpPr>
            <p:spPr>
              <a:xfrm>
                <a:off x="12041280" y="3873960"/>
                <a:ext cx="115560" cy="161640"/>
              </a:xfrm>
              <a:custGeom>
                <a:avLst/>
                <a:gdLst>
                  <a:gd name="textAreaLeft" fmla="*/ 0 w 115560"/>
                  <a:gd name="textAreaRight" fmla="*/ 115920 w 115560"/>
                  <a:gd name="textAreaTop" fmla="*/ 0 h 161640"/>
                  <a:gd name="textAreaBottom" fmla="*/ 162000 h 161640"/>
                </a:gdLst>
                <a:ahLst/>
                <a:cxnLst/>
                <a:rect l="textAreaLeft" t="textAreaTop" r="textAreaRight" b="textAreaBottom"/>
                <a:pathLst>
                  <a:path w="322" h="450">
                    <a:moveTo>
                      <a:pt x="174" y="249"/>
                    </a:moveTo>
                    <a:cubicBezTo>
                      <a:pt x="101" y="235"/>
                      <a:pt x="76" y="229"/>
                      <a:pt x="42" y="204"/>
                    </a:cubicBezTo>
                    <a:cubicBezTo>
                      <a:pt x="17" y="182"/>
                      <a:pt x="0" y="154"/>
                      <a:pt x="0" y="120"/>
                    </a:cubicBezTo>
                    <a:cubicBezTo>
                      <a:pt x="0" y="64"/>
                      <a:pt x="39" y="0"/>
                      <a:pt x="157" y="0"/>
                    </a:cubicBezTo>
                    <a:cubicBezTo>
                      <a:pt x="174" y="0"/>
                      <a:pt x="213" y="0"/>
                      <a:pt x="252" y="28"/>
                    </a:cubicBezTo>
                    <a:cubicBezTo>
                      <a:pt x="255" y="25"/>
                      <a:pt x="263" y="17"/>
                      <a:pt x="269" y="11"/>
                    </a:cubicBezTo>
                    <a:cubicBezTo>
                      <a:pt x="280" y="0"/>
                      <a:pt x="283" y="0"/>
                      <a:pt x="288" y="0"/>
                    </a:cubicBezTo>
                    <a:cubicBezTo>
                      <a:pt x="297" y="0"/>
                      <a:pt x="297" y="6"/>
                      <a:pt x="297" y="22"/>
                    </a:cubicBezTo>
                    <a:cubicBezTo>
                      <a:pt x="297" y="56"/>
                      <a:pt x="297" y="89"/>
                      <a:pt x="297" y="123"/>
                    </a:cubicBezTo>
                    <a:cubicBezTo>
                      <a:pt x="297" y="143"/>
                      <a:pt x="297" y="145"/>
                      <a:pt x="286" y="145"/>
                    </a:cubicBezTo>
                    <a:cubicBezTo>
                      <a:pt x="283" y="145"/>
                      <a:pt x="274" y="145"/>
                      <a:pt x="274" y="137"/>
                    </a:cubicBezTo>
                    <a:cubicBezTo>
                      <a:pt x="272" y="106"/>
                      <a:pt x="266" y="20"/>
                      <a:pt x="157" y="20"/>
                    </a:cubicBezTo>
                    <a:cubicBezTo>
                      <a:pt x="73" y="20"/>
                      <a:pt x="48" y="59"/>
                      <a:pt x="48" y="92"/>
                    </a:cubicBezTo>
                    <a:cubicBezTo>
                      <a:pt x="48" y="151"/>
                      <a:pt x="115" y="162"/>
                      <a:pt x="168" y="173"/>
                    </a:cubicBezTo>
                    <a:cubicBezTo>
                      <a:pt x="210" y="182"/>
                      <a:pt x="249" y="190"/>
                      <a:pt x="280" y="221"/>
                    </a:cubicBezTo>
                    <a:cubicBezTo>
                      <a:pt x="294" y="232"/>
                      <a:pt x="322" y="263"/>
                      <a:pt x="322" y="313"/>
                    </a:cubicBezTo>
                    <a:cubicBezTo>
                      <a:pt x="322" y="386"/>
                      <a:pt x="277" y="450"/>
                      <a:pt x="165" y="450"/>
                    </a:cubicBezTo>
                    <a:cubicBezTo>
                      <a:pt x="143" y="450"/>
                      <a:pt x="98" y="450"/>
                      <a:pt x="56" y="408"/>
                    </a:cubicBezTo>
                    <a:cubicBezTo>
                      <a:pt x="39" y="428"/>
                      <a:pt x="39" y="428"/>
                      <a:pt x="36" y="431"/>
                    </a:cubicBezTo>
                    <a:cubicBezTo>
                      <a:pt x="17" y="450"/>
                      <a:pt x="17" y="450"/>
                      <a:pt x="11" y="450"/>
                    </a:cubicBezTo>
                    <a:cubicBezTo>
                      <a:pt x="0" y="450"/>
                      <a:pt x="0" y="445"/>
                      <a:pt x="0" y="428"/>
                    </a:cubicBezTo>
                    <a:cubicBezTo>
                      <a:pt x="0" y="384"/>
                      <a:pt x="0" y="340"/>
                      <a:pt x="0" y="296"/>
                    </a:cubicBezTo>
                    <a:cubicBezTo>
                      <a:pt x="0" y="280"/>
                      <a:pt x="0" y="274"/>
                      <a:pt x="14" y="274"/>
                    </a:cubicBezTo>
                    <a:cubicBezTo>
                      <a:pt x="22" y="274"/>
                      <a:pt x="25" y="277"/>
                      <a:pt x="28" y="291"/>
                    </a:cubicBezTo>
                    <a:cubicBezTo>
                      <a:pt x="45" y="372"/>
                      <a:pt x="81" y="428"/>
                      <a:pt x="165" y="428"/>
                    </a:cubicBezTo>
                    <a:cubicBezTo>
                      <a:pt x="241" y="428"/>
                      <a:pt x="274" y="389"/>
                      <a:pt x="274" y="338"/>
                    </a:cubicBezTo>
                    <a:cubicBezTo>
                      <a:pt x="274" y="268"/>
                      <a:pt x="193" y="254"/>
                      <a:pt x="174" y="24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0" name="Freeform 479"/>
              <p:cNvSpPr/>
              <p:nvPr/>
            </p:nvSpPr>
            <p:spPr>
              <a:xfrm>
                <a:off x="12245040" y="3783240"/>
                <a:ext cx="145800" cy="252360"/>
              </a:xfrm>
              <a:custGeom>
                <a:avLst/>
                <a:gdLst>
                  <a:gd name="textAreaLeft" fmla="*/ 0 w 145800"/>
                  <a:gd name="textAreaRight" fmla="*/ 146160 w 145800"/>
                  <a:gd name="textAreaTop" fmla="*/ 0 h 252360"/>
                  <a:gd name="textAreaBottom" fmla="*/ 252720 h 252360"/>
                </a:gdLst>
                <a:ahLst/>
                <a:cxnLst/>
                <a:rect l="textAreaLeft" t="textAreaTop" r="textAreaRight" b="textAreaBottom"/>
                <a:pathLst>
                  <a:path w="406" h="702">
                    <a:moveTo>
                      <a:pt x="406" y="201"/>
                    </a:moveTo>
                    <a:cubicBezTo>
                      <a:pt x="406" y="419"/>
                      <a:pt x="258" y="702"/>
                      <a:pt x="118" y="702"/>
                    </a:cubicBezTo>
                    <a:cubicBezTo>
                      <a:pt x="28" y="702"/>
                      <a:pt x="0" y="593"/>
                      <a:pt x="0" y="501"/>
                    </a:cubicBezTo>
                    <a:cubicBezTo>
                      <a:pt x="0" y="277"/>
                      <a:pt x="151" y="0"/>
                      <a:pt x="288" y="0"/>
                    </a:cubicBezTo>
                    <a:cubicBezTo>
                      <a:pt x="389" y="0"/>
                      <a:pt x="406" y="137"/>
                      <a:pt x="406" y="201"/>
                    </a:cubicBezTo>
                    <a:moveTo>
                      <a:pt x="104" y="336"/>
                    </a:moveTo>
                    <a:cubicBezTo>
                      <a:pt x="173" y="336"/>
                      <a:pt x="242" y="336"/>
                      <a:pt x="311" y="336"/>
                    </a:cubicBezTo>
                    <a:cubicBezTo>
                      <a:pt x="333" y="238"/>
                      <a:pt x="342" y="187"/>
                      <a:pt x="342" y="140"/>
                    </a:cubicBezTo>
                    <a:cubicBezTo>
                      <a:pt x="342" y="84"/>
                      <a:pt x="336" y="20"/>
                      <a:pt x="286" y="20"/>
                    </a:cubicBezTo>
                    <a:cubicBezTo>
                      <a:pt x="244" y="20"/>
                      <a:pt x="207" y="75"/>
                      <a:pt x="179" y="123"/>
                    </a:cubicBezTo>
                    <a:cubicBezTo>
                      <a:pt x="140" y="193"/>
                      <a:pt x="120" y="271"/>
                      <a:pt x="104" y="336"/>
                    </a:cubicBezTo>
                    <a:moveTo>
                      <a:pt x="300" y="366"/>
                    </a:moveTo>
                    <a:cubicBezTo>
                      <a:pt x="231" y="366"/>
                      <a:pt x="163" y="366"/>
                      <a:pt x="95" y="366"/>
                    </a:cubicBezTo>
                    <a:cubicBezTo>
                      <a:pt x="70" y="461"/>
                      <a:pt x="64" y="520"/>
                      <a:pt x="64" y="562"/>
                    </a:cubicBezTo>
                    <a:cubicBezTo>
                      <a:pt x="64" y="652"/>
                      <a:pt x="84" y="679"/>
                      <a:pt x="118" y="679"/>
                    </a:cubicBezTo>
                    <a:cubicBezTo>
                      <a:pt x="160" y="679"/>
                      <a:pt x="196" y="632"/>
                      <a:pt x="232" y="565"/>
                    </a:cubicBezTo>
                    <a:cubicBezTo>
                      <a:pt x="269" y="495"/>
                      <a:pt x="291" y="411"/>
                      <a:pt x="300" y="3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1" name="Freeform 480"/>
              <p:cNvSpPr/>
              <p:nvPr/>
            </p:nvSpPr>
            <p:spPr>
              <a:xfrm>
                <a:off x="12425400" y="3767400"/>
                <a:ext cx="82440" cy="352800"/>
              </a:xfrm>
              <a:custGeom>
                <a:avLst/>
                <a:gdLst>
                  <a:gd name="textAreaLeft" fmla="*/ 0 w 82440"/>
                  <a:gd name="textAreaRight" fmla="*/ 82800 w 82440"/>
                  <a:gd name="textAreaTop" fmla="*/ 0 h 352800"/>
                  <a:gd name="textAreaBottom" fmla="*/ 353160 h 352800"/>
                </a:gdLst>
                <a:ahLst/>
                <a:cxnLst/>
                <a:rect l="textAreaLeft" t="textAreaTop" r="textAreaRight" b="textAreaBottom"/>
                <a:pathLst>
                  <a:path w="230" h="981">
                    <a:moveTo>
                      <a:pt x="230" y="489"/>
                    </a:moveTo>
                    <a:cubicBezTo>
                      <a:pt x="230" y="573"/>
                      <a:pt x="218" y="682"/>
                      <a:pt x="168" y="791"/>
                    </a:cubicBezTo>
                    <a:cubicBezTo>
                      <a:pt x="109" y="914"/>
                      <a:pt x="20" y="981"/>
                      <a:pt x="11" y="981"/>
                    </a:cubicBezTo>
                    <a:cubicBezTo>
                      <a:pt x="6" y="981"/>
                      <a:pt x="0" y="979"/>
                      <a:pt x="0" y="973"/>
                    </a:cubicBezTo>
                    <a:cubicBezTo>
                      <a:pt x="0" y="967"/>
                      <a:pt x="0" y="967"/>
                      <a:pt x="14" y="956"/>
                    </a:cubicBezTo>
                    <a:cubicBezTo>
                      <a:pt x="134" y="830"/>
                      <a:pt x="171" y="660"/>
                      <a:pt x="171" y="489"/>
                    </a:cubicBezTo>
                    <a:cubicBezTo>
                      <a:pt x="171" y="285"/>
                      <a:pt x="115" y="129"/>
                      <a:pt x="20" y="31"/>
                    </a:cubicBezTo>
                    <a:cubicBezTo>
                      <a:pt x="0" y="14"/>
                      <a:pt x="0" y="11"/>
                      <a:pt x="0" y="8"/>
                    </a:cubicBezTo>
                    <a:cubicBezTo>
                      <a:pt x="0" y="3"/>
                      <a:pt x="6" y="0"/>
                      <a:pt x="11" y="0"/>
                    </a:cubicBezTo>
                    <a:cubicBezTo>
                      <a:pt x="20" y="0"/>
                      <a:pt x="104" y="64"/>
                      <a:pt x="165" y="185"/>
                    </a:cubicBezTo>
                    <a:cubicBezTo>
                      <a:pt x="218" y="296"/>
                      <a:pt x="230" y="414"/>
                      <a:pt x="230" y="4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2" name="Freeform 481"/>
              <p:cNvSpPr/>
              <p:nvPr/>
            </p:nvSpPr>
            <p:spPr>
              <a:xfrm>
                <a:off x="12558240" y="3722040"/>
                <a:ext cx="109440" cy="163800"/>
              </a:xfrm>
              <a:custGeom>
                <a:avLst/>
                <a:gdLst>
                  <a:gd name="textAreaLeft" fmla="*/ 0 w 109440"/>
                  <a:gd name="textAreaRight" fmla="*/ 109800 w 109440"/>
                  <a:gd name="textAreaTop" fmla="*/ 0 h 163800"/>
                  <a:gd name="textAreaBottom" fmla="*/ 164160 h 163800"/>
                </a:gdLst>
                <a:ahLst/>
                <a:cxnLst/>
                <a:rect l="textAreaLeft" t="textAreaTop" r="textAreaRight" b="textAreaBottom"/>
                <a:pathLst>
                  <a:path w="305" h="456">
                    <a:moveTo>
                      <a:pt x="305" y="333"/>
                    </a:moveTo>
                    <a:cubicBezTo>
                      <a:pt x="298" y="374"/>
                      <a:pt x="290" y="415"/>
                      <a:pt x="283" y="456"/>
                    </a:cubicBezTo>
                    <a:cubicBezTo>
                      <a:pt x="189" y="456"/>
                      <a:pt x="94" y="456"/>
                      <a:pt x="0" y="456"/>
                    </a:cubicBezTo>
                    <a:cubicBezTo>
                      <a:pt x="0" y="436"/>
                      <a:pt x="0" y="436"/>
                      <a:pt x="6" y="431"/>
                    </a:cubicBezTo>
                    <a:cubicBezTo>
                      <a:pt x="62" y="376"/>
                      <a:pt x="118" y="321"/>
                      <a:pt x="174" y="266"/>
                    </a:cubicBezTo>
                    <a:cubicBezTo>
                      <a:pt x="193" y="240"/>
                      <a:pt x="238" y="193"/>
                      <a:pt x="238" y="134"/>
                    </a:cubicBezTo>
                    <a:cubicBezTo>
                      <a:pt x="238" y="78"/>
                      <a:pt x="202" y="25"/>
                      <a:pt x="132" y="25"/>
                    </a:cubicBezTo>
                    <a:cubicBezTo>
                      <a:pt x="101" y="25"/>
                      <a:pt x="53" y="39"/>
                      <a:pt x="31" y="89"/>
                    </a:cubicBezTo>
                    <a:cubicBezTo>
                      <a:pt x="67" y="89"/>
                      <a:pt x="73" y="112"/>
                      <a:pt x="73" y="126"/>
                    </a:cubicBezTo>
                    <a:cubicBezTo>
                      <a:pt x="73" y="151"/>
                      <a:pt x="53" y="162"/>
                      <a:pt x="36" y="162"/>
                    </a:cubicBezTo>
                    <a:cubicBezTo>
                      <a:pt x="28" y="162"/>
                      <a:pt x="0" y="159"/>
                      <a:pt x="0" y="123"/>
                    </a:cubicBezTo>
                    <a:cubicBezTo>
                      <a:pt x="0" y="59"/>
                      <a:pt x="56" y="0"/>
                      <a:pt x="143" y="0"/>
                    </a:cubicBezTo>
                    <a:cubicBezTo>
                      <a:pt x="230" y="0"/>
                      <a:pt x="305" y="50"/>
                      <a:pt x="305" y="134"/>
                    </a:cubicBezTo>
                    <a:cubicBezTo>
                      <a:pt x="305" y="199"/>
                      <a:pt x="258" y="243"/>
                      <a:pt x="204" y="282"/>
                    </a:cubicBezTo>
                    <a:cubicBezTo>
                      <a:pt x="165" y="316"/>
                      <a:pt x="140" y="336"/>
                      <a:pt x="67" y="397"/>
                    </a:cubicBezTo>
                    <a:cubicBezTo>
                      <a:pt x="109" y="397"/>
                      <a:pt x="151" y="397"/>
                      <a:pt x="193" y="397"/>
                    </a:cubicBezTo>
                    <a:cubicBezTo>
                      <a:pt x="204" y="397"/>
                      <a:pt x="258" y="397"/>
                      <a:pt x="263" y="394"/>
                    </a:cubicBezTo>
                    <a:cubicBezTo>
                      <a:pt x="272" y="386"/>
                      <a:pt x="277" y="347"/>
                      <a:pt x="280" y="333"/>
                    </a:cubicBezTo>
                    <a:cubicBezTo>
                      <a:pt x="288" y="333"/>
                      <a:pt x="297" y="333"/>
                      <a:pt x="305" y="3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3" name="Freeform 482"/>
              <p:cNvSpPr/>
              <p:nvPr/>
            </p:nvSpPr>
            <p:spPr>
              <a:xfrm>
                <a:off x="12800160" y="3826800"/>
                <a:ext cx="234360" cy="234360"/>
              </a:xfrm>
              <a:custGeom>
                <a:avLst/>
                <a:gdLst>
                  <a:gd name="textAreaLeft" fmla="*/ 0 w 234360"/>
                  <a:gd name="textAreaRight" fmla="*/ 234720 w 234360"/>
                  <a:gd name="textAreaTop" fmla="*/ 0 h 234360"/>
                  <a:gd name="textAreaBottom" fmla="*/ 234720 h 234360"/>
                </a:gdLst>
                <a:ahLst/>
                <a:cxnLst/>
                <a:rect l="textAreaLeft" t="textAreaTop" r="textAreaRight" b="textAreaBottom"/>
                <a:pathLst>
                  <a:path w="652" h="652">
                    <a:moveTo>
                      <a:pt x="347" y="344"/>
                    </a:moveTo>
                    <a:cubicBezTo>
                      <a:pt x="347" y="436"/>
                      <a:pt x="347" y="528"/>
                      <a:pt x="347" y="621"/>
                    </a:cubicBezTo>
                    <a:cubicBezTo>
                      <a:pt x="347" y="635"/>
                      <a:pt x="347" y="652"/>
                      <a:pt x="328" y="652"/>
                    </a:cubicBezTo>
                    <a:cubicBezTo>
                      <a:pt x="308" y="652"/>
                      <a:pt x="308" y="635"/>
                      <a:pt x="308" y="621"/>
                    </a:cubicBezTo>
                    <a:cubicBezTo>
                      <a:pt x="308" y="528"/>
                      <a:pt x="308" y="436"/>
                      <a:pt x="308" y="344"/>
                    </a:cubicBezTo>
                    <a:cubicBezTo>
                      <a:pt x="216" y="344"/>
                      <a:pt x="123" y="344"/>
                      <a:pt x="31" y="344"/>
                    </a:cubicBezTo>
                    <a:cubicBezTo>
                      <a:pt x="17" y="344"/>
                      <a:pt x="0" y="344"/>
                      <a:pt x="0" y="324"/>
                    </a:cubicBezTo>
                    <a:cubicBezTo>
                      <a:pt x="0" y="305"/>
                      <a:pt x="17" y="305"/>
                      <a:pt x="31" y="305"/>
                    </a:cubicBezTo>
                    <a:cubicBezTo>
                      <a:pt x="123" y="305"/>
                      <a:pt x="216" y="305"/>
                      <a:pt x="308" y="305"/>
                    </a:cubicBezTo>
                    <a:cubicBezTo>
                      <a:pt x="308" y="213"/>
                      <a:pt x="308" y="122"/>
                      <a:pt x="308" y="31"/>
                    </a:cubicBezTo>
                    <a:cubicBezTo>
                      <a:pt x="308" y="17"/>
                      <a:pt x="308" y="0"/>
                      <a:pt x="328" y="0"/>
                    </a:cubicBezTo>
                    <a:cubicBezTo>
                      <a:pt x="347" y="0"/>
                      <a:pt x="347" y="17"/>
                      <a:pt x="347" y="31"/>
                    </a:cubicBezTo>
                    <a:cubicBezTo>
                      <a:pt x="347" y="122"/>
                      <a:pt x="347" y="213"/>
                      <a:pt x="347" y="305"/>
                    </a:cubicBezTo>
                    <a:cubicBezTo>
                      <a:pt x="439" y="305"/>
                      <a:pt x="530" y="305"/>
                      <a:pt x="622" y="305"/>
                    </a:cubicBezTo>
                    <a:cubicBezTo>
                      <a:pt x="636" y="305"/>
                      <a:pt x="652" y="305"/>
                      <a:pt x="652" y="324"/>
                    </a:cubicBezTo>
                    <a:cubicBezTo>
                      <a:pt x="652" y="344"/>
                      <a:pt x="636" y="344"/>
                      <a:pt x="622" y="344"/>
                    </a:cubicBezTo>
                    <a:cubicBezTo>
                      <a:pt x="530" y="344"/>
                      <a:pt x="439" y="344"/>
                      <a:pt x="347" y="3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4" name="Freeform 483"/>
              <p:cNvSpPr/>
              <p:nvPr/>
            </p:nvSpPr>
            <p:spPr>
              <a:xfrm>
                <a:off x="13152960" y="3790440"/>
                <a:ext cx="215280" cy="241200"/>
              </a:xfrm>
              <a:custGeom>
                <a:avLst/>
                <a:gdLst>
                  <a:gd name="textAreaLeft" fmla="*/ 0 w 215280"/>
                  <a:gd name="textAreaRight" fmla="*/ 215640 w 215280"/>
                  <a:gd name="textAreaTop" fmla="*/ 0 h 241200"/>
                  <a:gd name="textAreaBottom" fmla="*/ 241560 h 241200"/>
                </a:gdLst>
                <a:ahLst/>
                <a:cxnLst/>
                <a:rect l="textAreaLeft" t="textAreaTop" r="textAreaRight" b="textAreaBottom"/>
                <a:pathLst>
                  <a:path w="599" h="671">
                    <a:moveTo>
                      <a:pt x="311" y="352"/>
                    </a:moveTo>
                    <a:cubicBezTo>
                      <a:pt x="229" y="446"/>
                      <a:pt x="147" y="539"/>
                      <a:pt x="64" y="632"/>
                    </a:cubicBezTo>
                    <a:cubicBezTo>
                      <a:pt x="155" y="632"/>
                      <a:pt x="245" y="632"/>
                      <a:pt x="336" y="632"/>
                    </a:cubicBezTo>
                    <a:cubicBezTo>
                      <a:pt x="490" y="632"/>
                      <a:pt x="557" y="604"/>
                      <a:pt x="574" y="439"/>
                    </a:cubicBezTo>
                    <a:cubicBezTo>
                      <a:pt x="582" y="439"/>
                      <a:pt x="591" y="439"/>
                      <a:pt x="599" y="439"/>
                    </a:cubicBezTo>
                    <a:cubicBezTo>
                      <a:pt x="590" y="516"/>
                      <a:pt x="580" y="594"/>
                      <a:pt x="571" y="671"/>
                    </a:cubicBezTo>
                    <a:cubicBezTo>
                      <a:pt x="389" y="671"/>
                      <a:pt x="207" y="671"/>
                      <a:pt x="25" y="671"/>
                    </a:cubicBezTo>
                    <a:cubicBezTo>
                      <a:pt x="11" y="671"/>
                      <a:pt x="0" y="671"/>
                      <a:pt x="0" y="660"/>
                    </a:cubicBezTo>
                    <a:cubicBezTo>
                      <a:pt x="0" y="657"/>
                      <a:pt x="0" y="657"/>
                      <a:pt x="11" y="646"/>
                    </a:cubicBezTo>
                    <a:cubicBezTo>
                      <a:pt x="90" y="557"/>
                      <a:pt x="168" y="469"/>
                      <a:pt x="246" y="380"/>
                    </a:cubicBezTo>
                    <a:cubicBezTo>
                      <a:pt x="164" y="261"/>
                      <a:pt x="82" y="142"/>
                      <a:pt x="0" y="22"/>
                    </a:cubicBezTo>
                    <a:cubicBezTo>
                      <a:pt x="0" y="0"/>
                      <a:pt x="3" y="0"/>
                      <a:pt x="25" y="0"/>
                    </a:cubicBezTo>
                    <a:cubicBezTo>
                      <a:pt x="207" y="0"/>
                      <a:pt x="389" y="0"/>
                      <a:pt x="571" y="0"/>
                    </a:cubicBezTo>
                    <a:cubicBezTo>
                      <a:pt x="580" y="74"/>
                      <a:pt x="590" y="147"/>
                      <a:pt x="599" y="221"/>
                    </a:cubicBezTo>
                    <a:cubicBezTo>
                      <a:pt x="591" y="221"/>
                      <a:pt x="582" y="221"/>
                      <a:pt x="574" y="221"/>
                    </a:cubicBezTo>
                    <a:cubicBezTo>
                      <a:pt x="554" y="67"/>
                      <a:pt x="504" y="31"/>
                      <a:pt x="339" y="31"/>
                    </a:cubicBezTo>
                    <a:cubicBezTo>
                      <a:pt x="263" y="31"/>
                      <a:pt x="188" y="31"/>
                      <a:pt x="112" y="31"/>
                    </a:cubicBezTo>
                    <a:cubicBezTo>
                      <a:pt x="179" y="128"/>
                      <a:pt x="246" y="225"/>
                      <a:pt x="314" y="322"/>
                    </a:cubicBezTo>
                    <a:cubicBezTo>
                      <a:pt x="316" y="327"/>
                      <a:pt x="319" y="330"/>
                      <a:pt x="319" y="336"/>
                    </a:cubicBezTo>
                    <a:cubicBezTo>
                      <a:pt x="319" y="338"/>
                      <a:pt x="319" y="341"/>
                      <a:pt x="311" y="3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5" name="Freeform 484"/>
              <p:cNvSpPr/>
              <p:nvPr/>
            </p:nvSpPr>
            <p:spPr>
              <a:xfrm>
                <a:off x="13406040" y="3916080"/>
                <a:ext cx="192240" cy="173880"/>
              </a:xfrm>
              <a:custGeom>
                <a:avLst/>
                <a:gdLst>
                  <a:gd name="textAreaLeft" fmla="*/ 0 w 192240"/>
                  <a:gd name="textAreaRight" fmla="*/ 192600 w 192240"/>
                  <a:gd name="textAreaTop" fmla="*/ 0 h 173880"/>
                  <a:gd name="textAreaBottom" fmla="*/ 174240 h 173880"/>
                </a:gdLst>
                <a:ahLst/>
                <a:cxnLst/>
                <a:rect l="textAreaLeft" t="textAreaTop" r="textAreaRight" b="textAreaBottom"/>
                <a:pathLst>
                  <a:path w="535" h="484">
                    <a:moveTo>
                      <a:pt x="235" y="48"/>
                    </a:moveTo>
                    <a:cubicBezTo>
                      <a:pt x="220" y="106"/>
                      <a:pt x="205" y="165"/>
                      <a:pt x="190" y="224"/>
                    </a:cubicBezTo>
                    <a:cubicBezTo>
                      <a:pt x="220" y="224"/>
                      <a:pt x="250" y="224"/>
                      <a:pt x="280" y="224"/>
                    </a:cubicBezTo>
                    <a:cubicBezTo>
                      <a:pt x="328" y="224"/>
                      <a:pt x="370" y="213"/>
                      <a:pt x="398" y="193"/>
                    </a:cubicBezTo>
                    <a:cubicBezTo>
                      <a:pt x="431" y="168"/>
                      <a:pt x="442" y="123"/>
                      <a:pt x="442" y="95"/>
                    </a:cubicBezTo>
                    <a:cubicBezTo>
                      <a:pt x="442" y="25"/>
                      <a:pt x="364" y="25"/>
                      <a:pt x="300" y="25"/>
                    </a:cubicBezTo>
                    <a:cubicBezTo>
                      <a:pt x="286" y="25"/>
                      <a:pt x="272" y="25"/>
                      <a:pt x="258" y="25"/>
                    </a:cubicBezTo>
                    <a:cubicBezTo>
                      <a:pt x="241" y="28"/>
                      <a:pt x="241" y="28"/>
                      <a:pt x="235" y="48"/>
                    </a:cubicBezTo>
                    <a:moveTo>
                      <a:pt x="358" y="235"/>
                    </a:moveTo>
                    <a:cubicBezTo>
                      <a:pt x="375" y="240"/>
                      <a:pt x="392" y="252"/>
                      <a:pt x="406" y="266"/>
                    </a:cubicBezTo>
                    <a:cubicBezTo>
                      <a:pt x="426" y="285"/>
                      <a:pt x="426" y="308"/>
                      <a:pt x="426" y="316"/>
                    </a:cubicBezTo>
                    <a:cubicBezTo>
                      <a:pt x="426" y="322"/>
                      <a:pt x="426" y="329"/>
                      <a:pt x="423" y="347"/>
                    </a:cubicBezTo>
                    <a:cubicBezTo>
                      <a:pt x="420" y="365"/>
                      <a:pt x="417" y="403"/>
                      <a:pt x="417" y="419"/>
                    </a:cubicBezTo>
                    <a:cubicBezTo>
                      <a:pt x="417" y="456"/>
                      <a:pt x="428" y="464"/>
                      <a:pt x="448" y="464"/>
                    </a:cubicBezTo>
                    <a:cubicBezTo>
                      <a:pt x="476" y="464"/>
                      <a:pt x="501" y="436"/>
                      <a:pt x="512" y="405"/>
                    </a:cubicBezTo>
                    <a:cubicBezTo>
                      <a:pt x="512" y="400"/>
                      <a:pt x="515" y="394"/>
                      <a:pt x="524" y="394"/>
                    </a:cubicBezTo>
                    <a:cubicBezTo>
                      <a:pt x="535" y="394"/>
                      <a:pt x="531" y="400"/>
                      <a:pt x="535" y="403"/>
                    </a:cubicBezTo>
                    <a:cubicBezTo>
                      <a:pt x="535" y="417"/>
                      <a:pt x="507" y="484"/>
                      <a:pt x="445" y="484"/>
                    </a:cubicBezTo>
                    <a:cubicBezTo>
                      <a:pt x="392" y="484"/>
                      <a:pt x="344" y="461"/>
                      <a:pt x="344" y="408"/>
                    </a:cubicBezTo>
                    <a:cubicBezTo>
                      <a:pt x="344" y="397"/>
                      <a:pt x="347" y="386"/>
                      <a:pt x="353" y="355"/>
                    </a:cubicBezTo>
                    <a:cubicBezTo>
                      <a:pt x="358" y="338"/>
                      <a:pt x="364" y="316"/>
                      <a:pt x="364" y="305"/>
                    </a:cubicBezTo>
                    <a:cubicBezTo>
                      <a:pt x="364" y="274"/>
                      <a:pt x="339" y="243"/>
                      <a:pt x="280" y="243"/>
                    </a:cubicBezTo>
                    <a:cubicBezTo>
                      <a:pt x="248" y="243"/>
                      <a:pt x="217" y="243"/>
                      <a:pt x="185" y="243"/>
                    </a:cubicBezTo>
                    <a:cubicBezTo>
                      <a:pt x="171" y="301"/>
                      <a:pt x="157" y="359"/>
                      <a:pt x="143" y="417"/>
                    </a:cubicBezTo>
                    <a:cubicBezTo>
                      <a:pt x="140" y="428"/>
                      <a:pt x="141" y="428"/>
                      <a:pt x="140" y="433"/>
                    </a:cubicBezTo>
                    <a:cubicBezTo>
                      <a:pt x="140" y="439"/>
                      <a:pt x="140" y="442"/>
                      <a:pt x="154" y="445"/>
                    </a:cubicBezTo>
                    <a:cubicBezTo>
                      <a:pt x="168" y="445"/>
                      <a:pt x="171" y="445"/>
                      <a:pt x="179" y="445"/>
                    </a:cubicBezTo>
                    <a:cubicBezTo>
                      <a:pt x="196" y="445"/>
                      <a:pt x="204" y="445"/>
                      <a:pt x="204" y="456"/>
                    </a:cubicBezTo>
                    <a:cubicBezTo>
                      <a:pt x="204" y="470"/>
                      <a:pt x="193" y="470"/>
                      <a:pt x="188" y="470"/>
                    </a:cubicBezTo>
                    <a:cubicBezTo>
                      <a:pt x="174" y="470"/>
                      <a:pt x="157" y="467"/>
                      <a:pt x="143" y="467"/>
                    </a:cubicBezTo>
                    <a:cubicBezTo>
                      <a:pt x="129" y="467"/>
                      <a:pt x="112" y="467"/>
                      <a:pt x="98" y="467"/>
                    </a:cubicBezTo>
                    <a:cubicBezTo>
                      <a:pt x="87" y="467"/>
                      <a:pt x="67" y="467"/>
                      <a:pt x="53" y="467"/>
                    </a:cubicBezTo>
                    <a:cubicBezTo>
                      <a:pt x="39" y="467"/>
                      <a:pt x="22" y="470"/>
                      <a:pt x="11" y="470"/>
                    </a:cubicBezTo>
                    <a:cubicBezTo>
                      <a:pt x="6" y="470"/>
                      <a:pt x="0" y="467"/>
                      <a:pt x="0" y="459"/>
                    </a:cubicBezTo>
                    <a:cubicBezTo>
                      <a:pt x="0" y="445"/>
                      <a:pt x="8" y="445"/>
                      <a:pt x="20" y="445"/>
                    </a:cubicBezTo>
                    <a:cubicBezTo>
                      <a:pt x="73" y="445"/>
                      <a:pt x="76" y="439"/>
                      <a:pt x="81" y="417"/>
                    </a:cubicBezTo>
                    <a:cubicBezTo>
                      <a:pt x="112" y="295"/>
                      <a:pt x="143" y="172"/>
                      <a:pt x="174" y="50"/>
                    </a:cubicBezTo>
                    <a:cubicBezTo>
                      <a:pt x="174" y="42"/>
                      <a:pt x="174" y="41"/>
                      <a:pt x="174" y="36"/>
                    </a:cubicBezTo>
                    <a:cubicBezTo>
                      <a:pt x="174" y="28"/>
                      <a:pt x="174" y="28"/>
                      <a:pt x="160" y="25"/>
                    </a:cubicBezTo>
                    <a:cubicBezTo>
                      <a:pt x="146" y="25"/>
                      <a:pt x="143" y="25"/>
                      <a:pt x="134" y="25"/>
                    </a:cubicBezTo>
                    <a:cubicBezTo>
                      <a:pt x="120" y="25"/>
                      <a:pt x="112" y="25"/>
                      <a:pt x="112" y="14"/>
                    </a:cubicBezTo>
                    <a:cubicBezTo>
                      <a:pt x="112" y="0"/>
                      <a:pt x="120" y="0"/>
                      <a:pt x="134" y="0"/>
                    </a:cubicBezTo>
                    <a:cubicBezTo>
                      <a:pt x="204" y="0"/>
                      <a:pt x="274" y="0"/>
                      <a:pt x="344" y="0"/>
                    </a:cubicBezTo>
                    <a:cubicBezTo>
                      <a:pt x="445" y="0"/>
                      <a:pt x="515" y="48"/>
                      <a:pt x="515" y="106"/>
                    </a:cubicBezTo>
                    <a:cubicBezTo>
                      <a:pt x="515" y="168"/>
                      <a:pt x="442" y="215"/>
                      <a:pt x="358" y="2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6" name="Freeform 485"/>
              <p:cNvSpPr/>
              <p:nvPr/>
            </p:nvSpPr>
            <p:spPr>
              <a:xfrm>
                <a:off x="13619520" y="3916080"/>
                <a:ext cx="192240" cy="173880"/>
              </a:xfrm>
              <a:custGeom>
                <a:avLst/>
                <a:gdLst>
                  <a:gd name="textAreaLeft" fmla="*/ 0 w 192240"/>
                  <a:gd name="textAreaRight" fmla="*/ 192600 w 192240"/>
                  <a:gd name="textAreaTop" fmla="*/ 0 h 173880"/>
                  <a:gd name="textAreaBottom" fmla="*/ 174240 h 173880"/>
                </a:gdLst>
                <a:ahLst/>
                <a:cxnLst/>
                <a:rect l="textAreaLeft" t="textAreaTop" r="textAreaRight" b="textAreaBottom"/>
                <a:pathLst>
                  <a:path w="535" h="484">
                    <a:moveTo>
                      <a:pt x="235" y="48"/>
                    </a:moveTo>
                    <a:cubicBezTo>
                      <a:pt x="220" y="106"/>
                      <a:pt x="205" y="165"/>
                      <a:pt x="190" y="224"/>
                    </a:cubicBezTo>
                    <a:cubicBezTo>
                      <a:pt x="220" y="224"/>
                      <a:pt x="250" y="224"/>
                      <a:pt x="280" y="224"/>
                    </a:cubicBezTo>
                    <a:cubicBezTo>
                      <a:pt x="328" y="224"/>
                      <a:pt x="370" y="213"/>
                      <a:pt x="398" y="193"/>
                    </a:cubicBezTo>
                    <a:cubicBezTo>
                      <a:pt x="431" y="168"/>
                      <a:pt x="445" y="123"/>
                      <a:pt x="445" y="95"/>
                    </a:cubicBezTo>
                    <a:cubicBezTo>
                      <a:pt x="445" y="25"/>
                      <a:pt x="364" y="25"/>
                      <a:pt x="300" y="25"/>
                    </a:cubicBezTo>
                    <a:cubicBezTo>
                      <a:pt x="286" y="25"/>
                      <a:pt x="272" y="25"/>
                      <a:pt x="258" y="25"/>
                    </a:cubicBezTo>
                    <a:cubicBezTo>
                      <a:pt x="241" y="28"/>
                      <a:pt x="241" y="28"/>
                      <a:pt x="235" y="48"/>
                    </a:cubicBezTo>
                    <a:moveTo>
                      <a:pt x="361" y="235"/>
                    </a:moveTo>
                    <a:cubicBezTo>
                      <a:pt x="375" y="240"/>
                      <a:pt x="395" y="252"/>
                      <a:pt x="406" y="266"/>
                    </a:cubicBezTo>
                    <a:cubicBezTo>
                      <a:pt x="426" y="285"/>
                      <a:pt x="426" y="308"/>
                      <a:pt x="426" y="316"/>
                    </a:cubicBezTo>
                    <a:cubicBezTo>
                      <a:pt x="426" y="322"/>
                      <a:pt x="426" y="329"/>
                      <a:pt x="423" y="347"/>
                    </a:cubicBezTo>
                    <a:cubicBezTo>
                      <a:pt x="420" y="365"/>
                      <a:pt x="417" y="403"/>
                      <a:pt x="417" y="419"/>
                    </a:cubicBezTo>
                    <a:cubicBezTo>
                      <a:pt x="417" y="456"/>
                      <a:pt x="428" y="464"/>
                      <a:pt x="448" y="464"/>
                    </a:cubicBezTo>
                    <a:cubicBezTo>
                      <a:pt x="476" y="464"/>
                      <a:pt x="501" y="436"/>
                      <a:pt x="512" y="405"/>
                    </a:cubicBezTo>
                    <a:cubicBezTo>
                      <a:pt x="512" y="400"/>
                      <a:pt x="515" y="394"/>
                      <a:pt x="524" y="394"/>
                    </a:cubicBezTo>
                    <a:cubicBezTo>
                      <a:pt x="535" y="394"/>
                      <a:pt x="531" y="400"/>
                      <a:pt x="535" y="403"/>
                    </a:cubicBezTo>
                    <a:cubicBezTo>
                      <a:pt x="535" y="417"/>
                      <a:pt x="507" y="484"/>
                      <a:pt x="445" y="484"/>
                    </a:cubicBezTo>
                    <a:cubicBezTo>
                      <a:pt x="395" y="484"/>
                      <a:pt x="344" y="461"/>
                      <a:pt x="344" y="408"/>
                    </a:cubicBezTo>
                    <a:cubicBezTo>
                      <a:pt x="344" y="397"/>
                      <a:pt x="347" y="386"/>
                      <a:pt x="356" y="355"/>
                    </a:cubicBezTo>
                    <a:cubicBezTo>
                      <a:pt x="358" y="338"/>
                      <a:pt x="364" y="316"/>
                      <a:pt x="364" y="305"/>
                    </a:cubicBezTo>
                    <a:cubicBezTo>
                      <a:pt x="364" y="274"/>
                      <a:pt x="339" y="243"/>
                      <a:pt x="280" y="243"/>
                    </a:cubicBezTo>
                    <a:cubicBezTo>
                      <a:pt x="248" y="243"/>
                      <a:pt x="217" y="243"/>
                      <a:pt x="185" y="243"/>
                    </a:cubicBezTo>
                    <a:cubicBezTo>
                      <a:pt x="171" y="301"/>
                      <a:pt x="157" y="359"/>
                      <a:pt x="143" y="417"/>
                    </a:cubicBezTo>
                    <a:cubicBezTo>
                      <a:pt x="140" y="428"/>
                      <a:pt x="141" y="428"/>
                      <a:pt x="140" y="433"/>
                    </a:cubicBezTo>
                    <a:cubicBezTo>
                      <a:pt x="140" y="439"/>
                      <a:pt x="140" y="442"/>
                      <a:pt x="154" y="445"/>
                    </a:cubicBezTo>
                    <a:cubicBezTo>
                      <a:pt x="168" y="445"/>
                      <a:pt x="171" y="445"/>
                      <a:pt x="182" y="445"/>
                    </a:cubicBezTo>
                    <a:cubicBezTo>
                      <a:pt x="196" y="445"/>
                      <a:pt x="204" y="445"/>
                      <a:pt x="204" y="456"/>
                    </a:cubicBezTo>
                    <a:cubicBezTo>
                      <a:pt x="204" y="470"/>
                      <a:pt x="193" y="470"/>
                      <a:pt x="190" y="470"/>
                    </a:cubicBezTo>
                    <a:cubicBezTo>
                      <a:pt x="174" y="470"/>
                      <a:pt x="157" y="467"/>
                      <a:pt x="143" y="467"/>
                    </a:cubicBezTo>
                    <a:cubicBezTo>
                      <a:pt x="129" y="467"/>
                      <a:pt x="112" y="467"/>
                      <a:pt x="98" y="467"/>
                    </a:cubicBezTo>
                    <a:cubicBezTo>
                      <a:pt x="87" y="467"/>
                      <a:pt x="67" y="467"/>
                      <a:pt x="53" y="467"/>
                    </a:cubicBezTo>
                    <a:cubicBezTo>
                      <a:pt x="39" y="467"/>
                      <a:pt x="25" y="470"/>
                      <a:pt x="11" y="470"/>
                    </a:cubicBezTo>
                    <a:cubicBezTo>
                      <a:pt x="6" y="470"/>
                      <a:pt x="0" y="467"/>
                      <a:pt x="0" y="459"/>
                    </a:cubicBezTo>
                    <a:cubicBezTo>
                      <a:pt x="0" y="445"/>
                      <a:pt x="8" y="445"/>
                      <a:pt x="20" y="445"/>
                    </a:cubicBezTo>
                    <a:cubicBezTo>
                      <a:pt x="76" y="445"/>
                      <a:pt x="76" y="439"/>
                      <a:pt x="81" y="417"/>
                    </a:cubicBezTo>
                    <a:cubicBezTo>
                      <a:pt x="112" y="295"/>
                      <a:pt x="143" y="172"/>
                      <a:pt x="174" y="50"/>
                    </a:cubicBezTo>
                    <a:cubicBezTo>
                      <a:pt x="176" y="42"/>
                      <a:pt x="175" y="41"/>
                      <a:pt x="176" y="36"/>
                    </a:cubicBezTo>
                    <a:cubicBezTo>
                      <a:pt x="176" y="28"/>
                      <a:pt x="174" y="28"/>
                      <a:pt x="160" y="25"/>
                    </a:cubicBezTo>
                    <a:cubicBezTo>
                      <a:pt x="148" y="25"/>
                      <a:pt x="143" y="25"/>
                      <a:pt x="134" y="25"/>
                    </a:cubicBezTo>
                    <a:cubicBezTo>
                      <a:pt x="120" y="25"/>
                      <a:pt x="112" y="25"/>
                      <a:pt x="112" y="14"/>
                    </a:cubicBezTo>
                    <a:cubicBezTo>
                      <a:pt x="112" y="0"/>
                      <a:pt x="120" y="0"/>
                      <a:pt x="134" y="0"/>
                    </a:cubicBezTo>
                    <a:cubicBezTo>
                      <a:pt x="204" y="0"/>
                      <a:pt x="274" y="0"/>
                      <a:pt x="344" y="0"/>
                    </a:cubicBezTo>
                    <a:cubicBezTo>
                      <a:pt x="445" y="0"/>
                      <a:pt x="515" y="48"/>
                      <a:pt x="515" y="106"/>
                    </a:cubicBezTo>
                    <a:cubicBezTo>
                      <a:pt x="515" y="168"/>
                      <a:pt x="442" y="215"/>
                      <a:pt x="361" y="2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7" name="Freeform 486"/>
              <p:cNvSpPr/>
              <p:nvPr/>
            </p:nvSpPr>
            <p:spPr>
              <a:xfrm>
                <a:off x="13870800" y="3767400"/>
                <a:ext cx="81360" cy="352800"/>
              </a:xfrm>
              <a:custGeom>
                <a:avLst/>
                <a:gdLst>
                  <a:gd name="textAreaLeft" fmla="*/ 0 w 81360"/>
                  <a:gd name="textAreaRight" fmla="*/ 81720 w 81360"/>
                  <a:gd name="textAreaTop" fmla="*/ 0 h 352800"/>
                  <a:gd name="textAreaBottom" fmla="*/ 353160 h 352800"/>
                </a:gdLst>
                <a:ahLst/>
                <a:cxnLst/>
                <a:rect l="textAreaLeft" t="textAreaTop" r="textAreaRight" b="textAreaBottom"/>
                <a:pathLst>
                  <a:path w="227" h="981">
                    <a:moveTo>
                      <a:pt x="227" y="973"/>
                    </a:moveTo>
                    <a:cubicBezTo>
                      <a:pt x="227" y="979"/>
                      <a:pt x="224" y="981"/>
                      <a:pt x="218" y="981"/>
                    </a:cubicBezTo>
                    <a:cubicBezTo>
                      <a:pt x="207" y="981"/>
                      <a:pt x="123" y="917"/>
                      <a:pt x="64" y="797"/>
                    </a:cubicBezTo>
                    <a:cubicBezTo>
                      <a:pt x="8" y="685"/>
                      <a:pt x="0" y="568"/>
                      <a:pt x="0" y="489"/>
                    </a:cubicBezTo>
                    <a:cubicBezTo>
                      <a:pt x="0" y="408"/>
                      <a:pt x="11" y="299"/>
                      <a:pt x="62" y="190"/>
                    </a:cubicBezTo>
                    <a:cubicBezTo>
                      <a:pt x="118" y="67"/>
                      <a:pt x="207" y="0"/>
                      <a:pt x="218" y="0"/>
                    </a:cubicBezTo>
                    <a:cubicBezTo>
                      <a:pt x="224" y="0"/>
                      <a:pt x="227" y="3"/>
                      <a:pt x="227" y="8"/>
                    </a:cubicBezTo>
                    <a:cubicBezTo>
                      <a:pt x="227" y="11"/>
                      <a:pt x="227" y="14"/>
                      <a:pt x="216" y="25"/>
                    </a:cubicBezTo>
                    <a:cubicBezTo>
                      <a:pt x="92" y="148"/>
                      <a:pt x="56" y="319"/>
                      <a:pt x="56" y="489"/>
                    </a:cubicBezTo>
                    <a:cubicBezTo>
                      <a:pt x="56" y="640"/>
                      <a:pt x="87" y="828"/>
                      <a:pt x="210" y="951"/>
                    </a:cubicBezTo>
                    <a:cubicBezTo>
                      <a:pt x="227" y="967"/>
                      <a:pt x="227" y="967"/>
                      <a:pt x="227" y="9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8" name="Freeform 487"/>
              <p:cNvSpPr/>
              <p:nvPr/>
            </p:nvSpPr>
            <p:spPr>
              <a:xfrm>
                <a:off x="14003640" y="3796560"/>
                <a:ext cx="116640" cy="235080"/>
              </a:xfrm>
              <a:custGeom>
                <a:avLst/>
                <a:gdLst>
                  <a:gd name="textAreaLeft" fmla="*/ 0 w 116640"/>
                  <a:gd name="textAreaRight" fmla="*/ 117000 w 116640"/>
                  <a:gd name="textAreaTop" fmla="*/ 0 h 235080"/>
                  <a:gd name="textAreaBottom" fmla="*/ 235440 h 235080"/>
                </a:gdLst>
                <a:ahLst/>
                <a:cxnLst/>
                <a:rect l="textAreaLeft" t="textAreaTop" r="textAreaRight" b="textAreaBottom"/>
                <a:pathLst>
                  <a:path w="325" h="654">
                    <a:moveTo>
                      <a:pt x="202" y="28"/>
                    </a:moveTo>
                    <a:cubicBezTo>
                      <a:pt x="202" y="212"/>
                      <a:pt x="202" y="395"/>
                      <a:pt x="202" y="579"/>
                    </a:cubicBezTo>
                    <a:cubicBezTo>
                      <a:pt x="202" y="615"/>
                      <a:pt x="204" y="624"/>
                      <a:pt x="294" y="624"/>
                    </a:cubicBezTo>
                    <a:cubicBezTo>
                      <a:pt x="304" y="624"/>
                      <a:pt x="314" y="624"/>
                      <a:pt x="325" y="624"/>
                    </a:cubicBezTo>
                    <a:cubicBezTo>
                      <a:pt x="325" y="634"/>
                      <a:pt x="325" y="644"/>
                      <a:pt x="325" y="654"/>
                    </a:cubicBezTo>
                    <a:cubicBezTo>
                      <a:pt x="291" y="652"/>
                      <a:pt x="204" y="652"/>
                      <a:pt x="165" y="652"/>
                    </a:cubicBezTo>
                    <a:cubicBezTo>
                      <a:pt x="126" y="652"/>
                      <a:pt x="42" y="652"/>
                      <a:pt x="6" y="654"/>
                    </a:cubicBezTo>
                    <a:cubicBezTo>
                      <a:pt x="6" y="644"/>
                      <a:pt x="6" y="634"/>
                      <a:pt x="6" y="624"/>
                    </a:cubicBezTo>
                    <a:cubicBezTo>
                      <a:pt x="17" y="624"/>
                      <a:pt x="28" y="624"/>
                      <a:pt x="39" y="624"/>
                    </a:cubicBezTo>
                    <a:cubicBezTo>
                      <a:pt x="126" y="624"/>
                      <a:pt x="129" y="612"/>
                      <a:pt x="129" y="579"/>
                    </a:cubicBezTo>
                    <a:cubicBezTo>
                      <a:pt x="129" y="409"/>
                      <a:pt x="129" y="240"/>
                      <a:pt x="129" y="70"/>
                    </a:cubicBezTo>
                    <a:cubicBezTo>
                      <a:pt x="78" y="95"/>
                      <a:pt x="20" y="95"/>
                      <a:pt x="0" y="95"/>
                    </a:cubicBezTo>
                    <a:cubicBezTo>
                      <a:pt x="0" y="85"/>
                      <a:pt x="0" y="75"/>
                      <a:pt x="0" y="64"/>
                    </a:cubicBezTo>
                    <a:cubicBezTo>
                      <a:pt x="31" y="64"/>
                      <a:pt x="118" y="64"/>
                      <a:pt x="179" y="0"/>
                    </a:cubicBezTo>
                    <a:cubicBezTo>
                      <a:pt x="202" y="0"/>
                      <a:pt x="202" y="3"/>
                      <a:pt x="202" y="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9" name="Freeform 488"/>
              <p:cNvSpPr/>
              <p:nvPr/>
            </p:nvSpPr>
            <p:spPr>
              <a:xfrm>
                <a:off x="14247720" y="3826800"/>
                <a:ext cx="234360" cy="234360"/>
              </a:xfrm>
              <a:custGeom>
                <a:avLst/>
                <a:gdLst>
                  <a:gd name="textAreaLeft" fmla="*/ 0 w 234360"/>
                  <a:gd name="textAreaRight" fmla="*/ 234720 w 234360"/>
                  <a:gd name="textAreaTop" fmla="*/ 0 h 234360"/>
                  <a:gd name="textAreaBottom" fmla="*/ 234720 h 234360"/>
                </a:gdLst>
                <a:ahLst/>
                <a:cxnLst/>
                <a:rect l="textAreaLeft" t="textAreaTop" r="textAreaRight" b="textAreaBottom"/>
                <a:pathLst>
                  <a:path w="652" h="652">
                    <a:moveTo>
                      <a:pt x="347" y="344"/>
                    </a:moveTo>
                    <a:cubicBezTo>
                      <a:pt x="347" y="436"/>
                      <a:pt x="347" y="528"/>
                      <a:pt x="347" y="621"/>
                    </a:cubicBezTo>
                    <a:cubicBezTo>
                      <a:pt x="347" y="635"/>
                      <a:pt x="347" y="652"/>
                      <a:pt x="328" y="652"/>
                    </a:cubicBezTo>
                    <a:cubicBezTo>
                      <a:pt x="308" y="652"/>
                      <a:pt x="308" y="635"/>
                      <a:pt x="308" y="621"/>
                    </a:cubicBezTo>
                    <a:cubicBezTo>
                      <a:pt x="308" y="528"/>
                      <a:pt x="308" y="436"/>
                      <a:pt x="308" y="344"/>
                    </a:cubicBezTo>
                    <a:cubicBezTo>
                      <a:pt x="216" y="344"/>
                      <a:pt x="123" y="344"/>
                      <a:pt x="31" y="344"/>
                    </a:cubicBezTo>
                    <a:cubicBezTo>
                      <a:pt x="17" y="344"/>
                      <a:pt x="0" y="344"/>
                      <a:pt x="0" y="324"/>
                    </a:cubicBezTo>
                    <a:cubicBezTo>
                      <a:pt x="0" y="305"/>
                      <a:pt x="17" y="305"/>
                      <a:pt x="31" y="305"/>
                    </a:cubicBezTo>
                    <a:cubicBezTo>
                      <a:pt x="123" y="305"/>
                      <a:pt x="216" y="305"/>
                      <a:pt x="308" y="305"/>
                    </a:cubicBezTo>
                    <a:cubicBezTo>
                      <a:pt x="308" y="213"/>
                      <a:pt x="308" y="122"/>
                      <a:pt x="308" y="31"/>
                    </a:cubicBezTo>
                    <a:cubicBezTo>
                      <a:pt x="308" y="17"/>
                      <a:pt x="308" y="0"/>
                      <a:pt x="328" y="0"/>
                    </a:cubicBezTo>
                    <a:cubicBezTo>
                      <a:pt x="347" y="0"/>
                      <a:pt x="347" y="17"/>
                      <a:pt x="347" y="31"/>
                    </a:cubicBezTo>
                    <a:cubicBezTo>
                      <a:pt x="347" y="122"/>
                      <a:pt x="347" y="213"/>
                      <a:pt x="347" y="305"/>
                    </a:cubicBezTo>
                    <a:cubicBezTo>
                      <a:pt x="439" y="305"/>
                      <a:pt x="530" y="305"/>
                      <a:pt x="622" y="305"/>
                    </a:cubicBezTo>
                    <a:cubicBezTo>
                      <a:pt x="636" y="305"/>
                      <a:pt x="652" y="305"/>
                      <a:pt x="652" y="324"/>
                    </a:cubicBezTo>
                    <a:cubicBezTo>
                      <a:pt x="652" y="344"/>
                      <a:pt x="636" y="344"/>
                      <a:pt x="622" y="344"/>
                    </a:cubicBezTo>
                    <a:cubicBezTo>
                      <a:pt x="530" y="344"/>
                      <a:pt x="439" y="344"/>
                      <a:pt x="347" y="3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0" name="Freeform 489"/>
              <p:cNvSpPr/>
              <p:nvPr/>
            </p:nvSpPr>
            <p:spPr>
              <a:xfrm>
                <a:off x="14592240" y="3873960"/>
                <a:ext cx="134640" cy="161640"/>
              </a:xfrm>
              <a:custGeom>
                <a:avLst/>
                <a:gdLst>
                  <a:gd name="textAreaLeft" fmla="*/ 0 w 134640"/>
                  <a:gd name="textAreaRight" fmla="*/ 135000 w 134640"/>
                  <a:gd name="textAreaTop" fmla="*/ 0 h 161640"/>
                  <a:gd name="textAreaBottom" fmla="*/ 162000 h 161640"/>
                </a:gdLst>
                <a:ahLst/>
                <a:cxnLst/>
                <a:rect l="textAreaLeft" t="textAreaTop" r="textAreaRight" b="textAreaBottom"/>
                <a:pathLst>
                  <a:path w="375" h="450">
                    <a:moveTo>
                      <a:pt x="84" y="226"/>
                    </a:moveTo>
                    <a:cubicBezTo>
                      <a:pt x="84" y="383"/>
                      <a:pt x="168" y="425"/>
                      <a:pt x="221" y="425"/>
                    </a:cubicBezTo>
                    <a:cubicBezTo>
                      <a:pt x="258" y="425"/>
                      <a:pt x="322" y="414"/>
                      <a:pt x="350" y="322"/>
                    </a:cubicBezTo>
                    <a:cubicBezTo>
                      <a:pt x="353" y="316"/>
                      <a:pt x="356" y="313"/>
                      <a:pt x="364" y="313"/>
                    </a:cubicBezTo>
                    <a:cubicBezTo>
                      <a:pt x="367" y="313"/>
                      <a:pt x="375" y="312"/>
                      <a:pt x="375" y="322"/>
                    </a:cubicBezTo>
                    <a:cubicBezTo>
                      <a:pt x="375" y="331"/>
                      <a:pt x="344" y="450"/>
                      <a:pt x="213" y="450"/>
                    </a:cubicBezTo>
                    <a:cubicBezTo>
                      <a:pt x="98" y="450"/>
                      <a:pt x="0" y="352"/>
                      <a:pt x="0" y="226"/>
                    </a:cubicBezTo>
                    <a:cubicBezTo>
                      <a:pt x="0" y="106"/>
                      <a:pt x="92" y="0"/>
                      <a:pt x="216" y="0"/>
                    </a:cubicBezTo>
                    <a:cubicBezTo>
                      <a:pt x="291" y="0"/>
                      <a:pt x="364" y="39"/>
                      <a:pt x="364" y="106"/>
                    </a:cubicBezTo>
                    <a:cubicBezTo>
                      <a:pt x="364" y="134"/>
                      <a:pt x="344" y="151"/>
                      <a:pt x="319" y="151"/>
                    </a:cubicBezTo>
                    <a:cubicBezTo>
                      <a:pt x="291" y="151"/>
                      <a:pt x="274" y="131"/>
                      <a:pt x="274" y="106"/>
                    </a:cubicBezTo>
                    <a:cubicBezTo>
                      <a:pt x="274" y="92"/>
                      <a:pt x="280" y="64"/>
                      <a:pt x="322" y="62"/>
                    </a:cubicBezTo>
                    <a:cubicBezTo>
                      <a:pt x="286" y="25"/>
                      <a:pt x="224" y="25"/>
                      <a:pt x="216" y="25"/>
                    </a:cubicBezTo>
                    <a:cubicBezTo>
                      <a:pt x="162" y="25"/>
                      <a:pt x="84" y="64"/>
                      <a:pt x="84" y="2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1" name="Freeform 490"/>
              <p:cNvSpPr/>
              <p:nvPr/>
            </p:nvSpPr>
            <p:spPr>
              <a:xfrm>
                <a:off x="14747400" y="3873960"/>
                <a:ext cx="156960" cy="161640"/>
              </a:xfrm>
              <a:custGeom>
                <a:avLst/>
                <a:gdLst>
                  <a:gd name="textAreaLeft" fmla="*/ 0 w 156960"/>
                  <a:gd name="textAreaRight" fmla="*/ 157320 w 156960"/>
                  <a:gd name="textAreaTop" fmla="*/ 0 h 161640"/>
                  <a:gd name="textAreaBottom" fmla="*/ 162000 h 161640"/>
                </a:gdLst>
                <a:ahLst/>
                <a:cxnLst/>
                <a:rect l="textAreaLeft" t="textAreaTop" r="textAreaRight" b="textAreaBottom"/>
                <a:pathLst>
                  <a:path w="437" h="450">
                    <a:moveTo>
                      <a:pt x="437" y="229"/>
                    </a:moveTo>
                    <a:cubicBezTo>
                      <a:pt x="437" y="355"/>
                      <a:pt x="336" y="450"/>
                      <a:pt x="218" y="450"/>
                    </a:cubicBezTo>
                    <a:cubicBezTo>
                      <a:pt x="101" y="450"/>
                      <a:pt x="0" y="355"/>
                      <a:pt x="0" y="229"/>
                    </a:cubicBezTo>
                    <a:cubicBezTo>
                      <a:pt x="0" y="106"/>
                      <a:pt x="95" y="0"/>
                      <a:pt x="218" y="0"/>
                    </a:cubicBezTo>
                    <a:cubicBezTo>
                      <a:pt x="336" y="0"/>
                      <a:pt x="437" y="103"/>
                      <a:pt x="437" y="229"/>
                    </a:cubicBezTo>
                    <a:moveTo>
                      <a:pt x="218" y="425"/>
                    </a:moveTo>
                    <a:cubicBezTo>
                      <a:pt x="266" y="425"/>
                      <a:pt x="311" y="397"/>
                      <a:pt x="333" y="352"/>
                    </a:cubicBezTo>
                    <a:cubicBezTo>
                      <a:pt x="353" y="310"/>
                      <a:pt x="353" y="257"/>
                      <a:pt x="353" y="221"/>
                    </a:cubicBezTo>
                    <a:cubicBezTo>
                      <a:pt x="353" y="185"/>
                      <a:pt x="353" y="127"/>
                      <a:pt x="328" y="84"/>
                    </a:cubicBezTo>
                    <a:cubicBezTo>
                      <a:pt x="302" y="41"/>
                      <a:pt x="260" y="22"/>
                      <a:pt x="218" y="22"/>
                    </a:cubicBezTo>
                    <a:cubicBezTo>
                      <a:pt x="176" y="22"/>
                      <a:pt x="132" y="42"/>
                      <a:pt x="104" y="87"/>
                    </a:cubicBezTo>
                    <a:cubicBezTo>
                      <a:pt x="81" y="131"/>
                      <a:pt x="81" y="185"/>
                      <a:pt x="81" y="221"/>
                    </a:cubicBezTo>
                    <a:cubicBezTo>
                      <a:pt x="81" y="257"/>
                      <a:pt x="81" y="316"/>
                      <a:pt x="106" y="361"/>
                    </a:cubicBezTo>
                    <a:cubicBezTo>
                      <a:pt x="132" y="405"/>
                      <a:pt x="176" y="425"/>
                      <a:pt x="218" y="4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2" name="Freeform 491"/>
              <p:cNvSpPr/>
              <p:nvPr/>
            </p:nvSpPr>
            <p:spPr>
              <a:xfrm>
                <a:off x="14925960" y="3873960"/>
                <a:ext cx="115560" cy="161640"/>
              </a:xfrm>
              <a:custGeom>
                <a:avLst/>
                <a:gdLst>
                  <a:gd name="textAreaLeft" fmla="*/ 0 w 115560"/>
                  <a:gd name="textAreaRight" fmla="*/ 115920 w 115560"/>
                  <a:gd name="textAreaTop" fmla="*/ 0 h 161640"/>
                  <a:gd name="textAreaBottom" fmla="*/ 162000 h 161640"/>
                </a:gdLst>
                <a:ahLst/>
                <a:cxnLst/>
                <a:rect l="textAreaLeft" t="textAreaTop" r="textAreaRight" b="textAreaBottom"/>
                <a:pathLst>
                  <a:path w="322" h="450">
                    <a:moveTo>
                      <a:pt x="171" y="249"/>
                    </a:moveTo>
                    <a:cubicBezTo>
                      <a:pt x="101" y="235"/>
                      <a:pt x="73" y="229"/>
                      <a:pt x="42" y="204"/>
                    </a:cubicBezTo>
                    <a:cubicBezTo>
                      <a:pt x="14" y="182"/>
                      <a:pt x="0" y="154"/>
                      <a:pt x="0" y="120"/>
                    </a:cubicBezTo>
                    <a:cubicBezTo>
                      <a:pt x="0" y="64"/>
                      <a:pt x="36" y="0"/>
                      <a:pt x="157" y="0"/>
                    </a:cubicBezTo>
                    <a:cubicBezTo>
                      <a:pt x="171" y="0"/>
                      <a:pt x="213" y="0"/>
                      <a:pt x="249" y="28"/>
                    </a:cubicBezTo>
                    <a:cubicBezTo>
                      <a:pt x="252" y="25"/>
                      <a:pt x="263" y="17"/>
                      <a:pt x="266" y="11"/>
                    </a:cubicBezTo>
                    <a:cubicBezTo>
                      <a:pt x="280" y="0"/>
                      <a:pt x="280" y="0"/>
                      <a:pt x="286" y="0"/>
                    </a:cubicBezTo>
                    <a:cubicBezTo>
                      <a:pt x="297" y="0"/>
                      <a:pt x="297" y="6"/>
                      <a:pt x="297" y="22"/>
                    </a:cubicBezTo>
                    <a:cubicBezTo>
                      <a:pt x="297" y="56"/>
                      <a:pt x="297" y="89"/>
                      <a:pt x="297" y="123"/>
                    </a:cubicBezTo>
                    <a:cubicBezTo>
                      <a:pt x="297" y="143"/>
                      <a:pt x="297" y="145"/>
                      <a:pt x="283" y="145"/>
                    </a:cubicBezTo>
                    <a:cubicBezTo>
                      <a:pt x="279" y="143"/>
                      <a:pt x="272" y="145"/>
                      <a:pt x="272" y="137"/>
                    </a:cubicBezTo>
                    <a:cubicBezTo>
                      <a:pt x="269" y="106"/>
                      <a:pt x="266" y="20"/>
                      <a:pt x="157" y="20"/>
                    </a:cubicBezTo>
                    <a:cubicBezTo>
                      <a:pt x="73" y="20"/>
                      <a:pt x="48" y="59"/>
                      <a:pt x="48" y="92"/>
                    </a:cubicBezTo>
                    <a:cubicBezTo>
                      <a:pt x="48" y="151"/>
                      <a:pt x="112" y="162"/>
                      <a:pt x="168" y="173"/>
                    </a:cubicBezTo>
                    <a:cubicBezTo>
                      <a:pt x="210" y="182"/>
                      <a:pt x="246" y="190"/>
                      <a:pt x="280" y="221"/>
                    </a:cubicBezTo>
                    <a:cubicBezTo>
                      <a:pt x="291" y="232"/>
                      <a:pt x="322" y="263"/>
                      <a:pt x="322" y="313"/>
                    </a:cubicBezTo>
                    <a:cubicBezTo>
                      <a:pt x="322" y="386"/>
                      <a:pt x="274" y="450"/>
                      <a:pt x="162" y="450"/>
                    </a:cubicBezTo>
                    <a:cubicBezTo>
                      <a:pt x="143" y="450"/>
                      <a:pt x="98" y="450"/>
                      <a:pt x="53" y="408"/>
                    </a:cubicBezTo>
                    <a:cubicBezTo>
                      <a:pt x="36" y="428"/>
                      <a:pt x="36" y="428"/>
                      <a:pt x="34" y="431"/>
                    </a:cubicBezTo>
                    <a:cubicBezTo>
                      <a:pt x="17" y="450"/>
                      <a:pt x="14" y="450"/>
                      <a:pt x="11" y="450"/>
                    </a:cubicBezTo>
                    <a:cubicBezTo>
                      <a:pt x="0" y="450"/>
                      <a:pt x="0" y="445"/>
                      <a:pt x="0" y="428"/>
                    </a:cubicBezTo>
                    <a:cubicBezTo>
                      <a:pt x="0" y="384"/>
                      <a:pt x="0" y="340"/>
                      <a:pt x="0" y="296"/>
                    </a:cubicBezTo>
                    <a:cubicBezTo>
                      <a:pt x="0" y="280"/>
                      <a:pt x="0" y="274"/>
                      <a:pt x="11" y="274"/>
                    </a:cubicBezTo>
                    <a:cubicBezTo>
                      <a:pt x="22" y="274"/>
                      <a:pt x="22" y="277"/>
                      <a:pt x="25" y="291"/>
                    </a:cubicBezTo>
                    <a:cubicBezTo>
                      <a:pt x="45" y="372"/>
                      <a:pt x="78" y="428"/>
                      <a:pt x="162" y="428"/>
                    </a:cubicBezTo>
                    <a:cubicBezTo>
                      <a:pt x="238" y="428"/>
                      <a:pt x="274" y="389"/>
                      <a:pt x="274" y="338"/>
                    </a:cubicBezTo>
                    <a:cubicBezTo>
                      <a:pt x="274" y="268"/>
                      <a:pt x="193" y="254"/>
                      <a:pt x="171" y="24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3" name="Freeform 492"/>
              <p:cNvSpPr/>
              <p:nvPr/>
            </p:nvSpPr>
            <p:spPr>
              <a:xfrm>
                <a:off x="15128640" y="3783240"/>
                <a:ext cx="145800" cy="252360"/>
              </a:xfrm>
              <a:custGeom>
                <a:avLst/>
                <a:gdLst>
                  <a:gd name="textAreaLeft" fmla="*/ 0 w 145800"/>
                  <a:gd name="textAreaRight" fmla="*/ 146160 w 145800"/>
                  <a:gd name="textAreaTop" fmla="*/ 0 h 252360"/>
                  <a:gd name="textAreaBottom" fmla="*/ 252720 h 252360"/>
                </a:gdLst>
                <a:ahLst/>
                <a:cxnLst/>
                <a:rect l="textAreaLeft" t="textAreaTop" r="textAreaRight" b="textAreaBottom"/>
                <a:pathLst>
                  <a:path w="406" h="702">
                    <a:moveTo>
                      <a:pt x="406" y="201"/>
                    </a:moveTo>
                    <a:cubicBezTo>
                      <a:pt x="406" y="419"/>
                      <a:pt x="258" y="702"/>
                      <a:pt x="118" y="702"/>
                    </a:cubicBezTo>
                    <a:cubicBezTo>
                      <a:pt x="28" y="702"/>
                      <a:pt x="0" y="593"/>
                      <a:pt x="0" y="501"/>
                    </a:cubicBezTo>
                    <a:cubicBezTo>
                      <a:pt x="0" y="277"/>
                      <a:pt x="151" y="0"/>
                      <a:pt x="288" y="0"/>
                    </a:cubicBezTo>
                    <a:cubicBezTo>
                      <a:pt x="389" y="0"/>
                      <a:pt x="406" y="137"/>
                      <a:pt x="406" y="201"/>
                    </a:cubicBezTo>
                    <a:moveTo>
                      <a:pt x="106" y="336"/>
                    </a:moveTo>
                    <a:cubicBezTo>
                      <a:pt x="175" y="336"/>
                      <a:pt x="243" y="336"/>
                      <a:pt x="311" y="336"/>
                    </a:cubicBezTo>
                    <a:cubicBezTo>
                      <a:pt x="333" y="238"/>
                      <a:pt x="342" y="187"/>
                      <a:pt x="342" y="140"/>
                    </a:cubicBezTo>
                    <a:cubicBezTo>
                      <a:pt x="342" y="84"/>
                      <a:pt x="336" y="20"/>
                      <a:pt x="288" y="20"/>
                    </a:cubicBezTo>
                    <a:cubicBezTo>
                      <a:pt x="244" y="20"/>
                      <a:pt x="207" y="75"/>
                      <a:pt x="182" y="123"/>
                    </a:cubicBezTo>
                    <a:cubicBezTo>
                      <a:pt x="143" y="193"/>
                      <a:pt x="123" y="271"/>
                      <a:pt x="106" y="336"/>
                    </a:cubicBezTo>
                    <a:moveTo>
                      <a:pt x="302" y="366"/>
                    </a:moveTo>
                    <a:cubicBezTo>
                      <a:pt x="234" y="366"/>
                      <a:pt x="166" y="366"/>
                      <a:pt x="98" y="366"/>
                    </a:cubicBezTo>
                    <a:cubicBezTo>
                      <a:pt x="73" y="461"/>
                      <a:pt x="64" y="520"/>
                      <a:pt x="64" y="562"/>
                    </a:cubicBezTo>
                    <a:cubicBezTo>
                      <a:pt x="64" y="652"/>
                      <a:pt x="87" y="679"/>
                      <a:pt x="118" y="679"/>
                    </a:cubicBezTo>
                    <a:cubicBezTo>
                      <a:pt x="162" y="679"/>
                      <a:pt x="199" y="632"/>
                      <a:pt x="232" y="565"/>
                    </a:cubicBezTo>
                    <a:cubicBezTo>
                      <a:pt x="272" y="495"/>
                      <a:pt x="291" y="411"/>
                      <a:pt x="302" y="3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4" name="Freeform 493"/>
              <p:cNvSpPr/>
              <p:nvPr/>
            </p:nvSpPr>
            <p:spPr>
              <a:xfrm>
                <a:off x="15309720" y="3767400"/>
                <a:ext cx="81360" cy="352800"/>
              </a:xfrm>
              <a:custGeom>
                <a:avLst/>
                <a:gdLst>
                  <a:gd name="textAreaLeft" fmla="*/ 0 w 81360"/>
                  <a:gd name="textAreaRight" fmla="*/ 81720 w 81360"/>
                  <a:gd name="textAreaTop" fmla="*/ 0 h 352800"/>
                  <a:gd name="textAreaBottom" fmla="*/ 353160 h 352800"/>
                </a:gdLst>
                <a:ahLst/>
                <a:cxnLst/>
                <a:rect l="textAreaLeft" t="textAreaTop" r="textAreaRight" b="textAreaBottom"/>
                <a:pathLst>
                  <a:path w="227" h="981">
                    <a:moveTo>
                      <a:pt x="227" y="489"/>
                    </a:moveTo>
                    <a:cubicBezTo>
                      <a:pt x="227" y="573"/>
                      <a:pt x="216" y="682"/>
                      <a:pt x="165" y="791"/>
                    </a:cubicBezTo>
                    <a:cubicBezTo>
                      <a:pt x="106" y="914"/>
                      <a:pt x="20" y="981"/>
                      <a:pt x="8" y="981"/>
                    </a:cubicBezTo>
                    <a:cubicBezTo>
                      <a:pt x="3" y="981"/>
                      <a:pt x="0" y="979"/>
                      <a:pt x="0" y="973"/>
                    </a:cubicBezTo>
                    <a:cubicBezTo>
                      <a:pt x="0" y="967"/>
                      <a:pt x="0" y="967"/>
                      <a:pt x="11" y="956"/>
                    </a:cubicBezTo>
                    <a:cubicBezTo>
                      <a:pt x="134" y="830"/>
                      <a:pt x="171" y="660"/>
                      <a:pt x="171" y="489"/>
                    </a:cubicBezTo>
                    <a:cubicBezTo>
                      <a:pt x="171" y="285"/>
                      <a:pt x="115" y="129"/>
                      <a:pt x="17" y="31"/>
                    </a:cubicBezTo>
                    <a:cubicBezTo>
                      <a:pt x="0" y="14"/>
                      <a:pt x="0" y="11"/>
                      <a:pt x="0" y="8"/>
                    </a:cubicBezTo>
                    <a:cubicBezTo>
                      <a:pt x="0" y="3"/>
                      <a:pt x="3" y="0"/>
                      <a:pt x="8" y="0"/>
                    </a:cubicBezTo>
                    <a:cubicBezTo>
                      <a:pt x="20" y="0"/>
                      <a:pt x="104" y="64"/>
                      <a:pt x="162" y="185"/>
                    </a:cubicBezTo>
                    <a:cubicBezTo>
                      <a:pt x="216" y="296"/>
                      <a:pt x="227" y="414"/>
                      <a:pt x="227" y="4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</p:grpSp>
      <p:sp>
        <p:nvSpPr>
          <p:cNvPr id="705" name="TextBox 494"/>
          <p:cNvSpPr/>
          <p:nvPr/>
        </p:nvSpPr>
        <p:spPr>
          <a:xfrm>
            <a:off x="6716880" y="1879920"/>
            <a:ext cx="9193320" cy="76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Differential cross sections for (relativistic) di-fermion production*: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06" name="TextBox 495"/>
          <p:cNvSpPr/>
          <p:nvPr/>
        </p:nvSpPr>
        <p:spPr>
          <a:xfrm>
            <a:off x="457200" y="5475600"/>
            <a:ext cx="13324320" cy="288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i="1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Σ</a:t>
            </a:r>
            <a:r>
              <a:rPr lang="en-US" sz="2800" b="0" i="1" u="none" strike="noStrike" baseline="-8000">
                <a:solidFill>
                  <a:srgbClr val="000000"/>
                </a:solidFill>
                <a:uFillTx/>
                <a:latin typeface="Arial"/>
                <a:ea typeface="Arial"/>
              </a:rPr>
              <a:t>IJ</a:t>
            </a:r>
            <a:r>
              <a:rPr lang="en-US" sz="28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 are helicity amplitudes that contain couplings </a:t>
            </a:r>
            <a:r>
              <a:rPr lang="en-US" sz="2800" b="0" i="1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g</a:t>
            </a:r>
            <a:r>
              <a:rPr lang="en-US" sz="2800" b="0" i="1" u="none" strike="noStrike" baseline="-8000">
                <a:solidFill>
                  <a:srgbClr val="000000"/>
                </a:solidFill>
                <a:uFillTx/>
                <a:latin typeface="Arial"/>
                <a:ea typeface="Arial"/>
              </a:rPr>
              <a:t>L</a:t>
            </a:r>
            <a:r>
              <a:rPr lang="en-US" sz="2800" b="0" i="1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, g</a:t>
            </a:r>
            <a:r>
              <a:rPr lang="en-US" sz="2800" b="0" i="1" u="none" strike="noStrike" baseline="-8000">
                <a:solidFill>
                  <a:srgbClr val="000000"/>
                </a:solidFill>
                <a:uFillTx/>
                <a:latin typeface="Arial"/>
                <a:ea typeface="Arial"/>
              </a:rPr>
              <a:t>R</a:t>
            </a:r>
            <a:r>
              <a:rPr lang="en-US" sz="2800" b="0" i="1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 (or F</a:t>
            </a:r>
            <a:r>
              <a:rPr lang="en-US" sz="2800" b="0" i="1" u="none" strike="noStrike" baseline="-8000">
                <a:solidFill>
                  <a:srgbClr val="000000"/>
                </a:solidFill>
                <a:uFillTx/>
                <a:latin typeface="Arial"/>
                <a:ea typeface="Arial"/>
              </a:rPr>
              <a:t>V</a:t>
            </a:r>
            <a:r>
              <a:rPr lang="en-US" sz="2800" b="0" i="1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, F</a:t>
            </a:r>
            <a:r>
              <a:rPr lang="en-US" sz="2800" b="0" i="1" u="none" strike="noStrike" baseline="-8000">
                <a:solidFill>
                  <a:srgbClr val="000000"/>
                </a:solidFill>
                <a:uFillTx/>
                <a:latin typeface="Arial"/>
                <a:ea typeface="Arial"/>
              </a:rPr>
              <a:t>A</a:t>
            </a:r>
            <a:r>
              <a:rPr lang="en-US" sz="2800" b="0" i="1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)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i="1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Σ</a:t>
            </a:r>
            <a:r>
              <a:rPr lang="en-US" sz="2800" b="0" i="1" u="none" strike="noStrike" baseline="-8000">
                <a:solidFill>
                  <a:srgbClr val="000000"/>
                </a:solidFill>
                <a:uFillTx/>
                <a:latin typeface="Arial"/>
                <a:ea typeface="Arial"/>
              </a:rPr>
              <a:t>IJ</a:t>
            </a:r>
            <a:r>
              <a:rPr lang="en-US" sz="2800" b="0" i="1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 ≠ Σ</a:t>
            </a:r>
            <a:r>
              <a:rPr lang="en-US" sz="2800" b="0" i="1" u="none" strike="noStrike" baseline="-8000">
                <a:solidFill>
                  <a:srgbClr val="000000"/>
                </a:solidFill>
                <a:uFillTx/>
                <a:latin typeface="Arial"/>
                <a:ea typeface="Arial"/>
              </a:rPr>
              <a:t>I'J</a:t>
            </a:r>
            <a:r>
              <a:rPr lang="en-US" sz="2800" b="0" i="1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' </a:t>
            </a:r>
            <a:r>
              <a:rPr lang="en-US" sz="28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=&gt; (characteristic) asymmetries for each fermion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Forward-backward in angle, general left-right in cross section 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All four</a:t>
            </a:r>
            <a:r>
              <a:rPr lang="en-US" sz="2800" b="0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 helicity amplitudes for all fermions </a:t>
            </a:r>
            <a:r>
              <a:rPr lang="en-US" sz="2800" b="1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only available with polarised beams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u="none" strike="noStrike">
                <a:solidFill>
                  <a:srgbClr val="0000FF"/>
                </a:solidFill>
                <a:uFillTx/>
                <a:latin typeface="Arial"/>
                <a:ea typeface="Arial"/>
              </a:rPr>
              <a:t>tt production see above  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07" name="TextBox 496"/>
          <p:cNvSpPr/>
          <p:nvPr/>
        </p:nvSpPr>
        <p:spPr>
          <a:xfrm>
            <a:off x="6759360" y="4628520"/>
            <a:ext cx="804600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*add term </a:t>
            </a:r>
            <a:r>
              <a:rPr lang="en-US" sz="18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~sin</a:t>
            </a:r>
            <a:r>
              <a:rPr lang="en-US" sz="1800" b="0" i="1" u="none" strike="noStrike" baseline="33000">
                <a:solidFill>
                  <a:srgbClr val="000000"/>
                </a:solidFill>
                <a:uFillTx/>
                <a:latin typeface="Arial"/>
                <a:ea typeface="DejaVu Sans"/>
              </a:rPr>
              <a:t>2</a:t>
            </a:r>
            <a:r>
              <a:rPr lang="en-US" sz="1800" b="0" i="1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θ </a:t>
            </a: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in case of non-relativistic fermions e.g. top close to threshold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e+e- - Top quark production at threshold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709" name="Picture 383"/>
          <p:cNvPicPr/>
          <p:nvPr/>
        </p:nvPicPr>
        <p:blipFill>
          <a:blip r:embed="rId2"/>
          <a:stretch/>
        </p:blipFill>
        <p:spPr>
          <a:xfrm>
            <a:off x="7317000" y="1845720"/>
            <a:ext cx="5257440" cy="4571640"/>
          </a:xfrm>
          <a:prstGeom prst="rect">
            <a:avLst/>
          </a:prstGeom>
          <a:ln w="0">
            <a:noFill/>
          </a:ln>
        </p:spPr>
      </p:pic>
      <p:pic>
        <p:nvPicPr>
          <p:cNvPr id="710" name="Picture 384"/>
          <p:cNvPicPr/>
          <p:nvPr/>
        </p:nvPicPr>
        <p:blipFill>
          <a:blip r:embed="rId3"/>
          <a:stretch/>
        </p:blipFill>
        <p:spPr>
          <a:xfrm>
            <a:off x="806400" y="4643280"/>
            <a:ext cx="3776040" cy="2450160"/>
          </a:xfrm>
          <a:prstGeom prst="rect">
            <a:avLst/>
          </a:prstGeom>
          <a:ln w="0">
            <a:noFill/>
          </a:ln>
        </p:spPr>
      </p:pic>
      <p:sp>
        <p:nvSpPr>
          <p:cNvPr id="711" name="TextBox 385"/>
          <p:cNvSpPr/>
          <p:nvPr/>
        </p:nvSpPr>
        <p:spPr>
          <a:xfrm>
            <a:off x="640080" y="1922040"/>
            <a:ext cx="5632920" cy="255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Cross section around threshold is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affected by several properties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of the top quark and by QCD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Top mass, width Yukawa coupling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Strong coupling constant  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12" name="TextBox 386"/>
          <p:cNvSpPr/>
          <p:nvPr/>
        </p:nvSpPr>
        <p:spPr>
          <a:xfrm>
            <a:off x="7094160" y="6590880"/>
            <a:ext cx="6702840" cy="165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Effects of some parameters are correlated: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Dependence on Yukawa coupling rather weak,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Precise external </a:t>
            </a: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α</a:t>
            </a:r>
            <a:r>
              <a:rPr lang="en-US" sz="2200" b="0" u="none" strike="noStrike" baseline="-8000">
                <a:solidFill>
                  <a:srgbClr val="000000"/>
                </a:solidFill>
                <a:uFillTx/>
                <a:latin typeface="Arial"/>
                <a:ea typeface="DejaVu Sans"/>
              </a:rPr>
              <a:t>s</a:t>
            </a: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helps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13" name="TextBox 387"/>
          <p:cNvSpPr/>
          <p:nvPr/>
        </p:nvSpPr>
        <p:spPr>
          <a:xfrm>
            <a:off x="381600" y="8017560"/>
            <a:ext cx="26431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F. Simon, </a:t>
            </a:r>
            <a:r>
              <a:rPr lang="en-US" sz="1400" b="0" i="1" u="none" strike="noStrike">
                <a:solidFill>
                  <a:srgbClr val="0000EE"/>
                </a:solidFill>
                <a:uFillTx/>
                <a:latin typeface="Arial"/>
                <a:ea typeface="DejaVu Sans"/>
                <a:hlinkClick r:id="rId4"/>
              </a:rPr>
              <a:t>Top@LC15</a:t>
            </a:r>
            <a:r>
              <a:rPr lang="en-US" sz="14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Valencia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14" name="TextBox 388"/>
          <p:cNvSpPr/>
          <p:nvPr/>
        </p:nvSpPr>
        <p:spPr>
          <a:xfrm>
            <a:off x="2743200" y="1173240"/>
            <a:ext cx="1090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Small size of ttbar “bound state” at threshold ideal premise for precision physics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Top Mass Summary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716" name="Picture 379"/>
          <p:cNvPicPr/>
          <p:nvPr/>
        </p:nvPicPr>
        <p:blipFill>
          <a:blip r:embed="rId2"/>
          <a:stretch/>
        </p:blipFill>
        <p:spPr>
          <a:xfrm>
            <a:off x="2621520" y="1064160"/>
            <a:ext cx="9870840" cy="6371640"/>
          </a:xfrm>
          <a:prstGeom prst="rect">
            <a:avLst/>
          </a:prstGeom>
          <a:ln w="0">
            <a:noFill/>
          </a:ln>
        </p:spPr>
      </p:pic>
      <p:sp>
        <p:nvSpPr>
          <p:cNvPr id="717" name="TextBox 380"/>
          <p:cNvSpPr/>
          <p:nvPr/>
        </p:nvSpPr>
        <p:spPr>
          <a:xfrm>
            <a:off x="457560" y="7883640"/>
            <a:ext cx="287928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i="1" u="none" strike="noStrike">
                <a:solidFill>
                  <a:srgbClr val="FF00FF"/>
                </a:solidFill>
                <a:uFillTx/>
                <a:latin typeface="Arial"/>
                <a:ea typeface="DejaVu Sans"/>
              </a:rPr>
              <a:t>Marcel Vos@Top23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18" name="TextBox 381"/>
          <p:cNvSpPr/>
          <p:nvPr/>
        </p:nvSpPr>
        <p:spPr>
          <a:xfrm>
            <a:off x="2463840" y="7328160"/>
            <a:ext cx="10701000" cy="53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All future lepton (e+e- colliders) will improve considerably the precision on m</a:t>
            </a:r>
            <a:r>
              <a:rPr lang="en-US" sz="2400" b="0" u="none" strike="noStrike" baseline="-8000">
                <a:solidFill>
                  <a:srgbClr val="FF0000"/>
                </a:solidFill>
                <a:uFillTx/>
                <a:latin typeface="Arial"/>
                <a:ea typeface="DejaVu Sans"/>
              </a:rPr>
              <a:t>top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Vacuum Stability and Top Quark Mass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720" name="Picture 374"/>
          <p:cNvPicPr/>
          <p:nvPr/>
        </p:nvPicPr>
        <p:blipFill>
          <a:blip r:embed="rId2"/>
          <a:stretch/>
        </p:blipFill>
        <p:spPr>
          <a:xfrm>
            <a:off x="1954080" y="2489760"/>
            <a:ext cx="4275360" cy="4181400"/>
          </a:xfrm>
          <a:prstGeom prst="rect">
            <a:avLst/>
          </a:prstGeom>
          <a:ln w="0">
            <a:noFill/>
          </a:ln>
        </p:spPr>
      </p:pic>
      <p:pic>
        <p:nvPicPr>
          <p:cNvPr id="721" name="Picture 375"/>
          <p:cNvPicPr/>
          <p:nvPr/>
        </p:nvPicPr>
        <p:blipFill>
          <a:blip r:embed="rId3"/>
          <a:stretch/>
        </p:blipFill>
        <p:spPr>
          <a:xfrm>
            <a:off x="6829560" y="2767320"/>
            <a:ext cx="6552360" cy="3582000"/>
          </a:xfrm>
          <a:prstGeom prst="rect">
            <a:avLst/>
          </a:prstGeom>
          <a:ln w="0">
            <a:noFill/>
          </a:ln>
        </p:spPr>
      </p:pic>
      <p:pic>
        <p:nvPicPr>
          <p:cNvPr id="722" name="Picture 376"/>
          <p:cNvPicPr/>
          <p:nvPr/>
        </p:nvPicPr>
        <p:blipFill>
          <a:blip r:embed="rId4"/>
          <a:stretch/>
        </p:blipFill>
        <p:spPr>
          <a:xfrm>
            <a:off x="2397600" y="1285920"/>
            <a:ext cx="11032920" cy="977760"/>
          </a:xfrm>
          <a:prstGeom prst="rect">
            <a:avLst/>
          </a:prstGeom>
          <a:ln w="0">
            <a:noFill/>
          </a:ln>
        </p:spPr>
      </p:pic>
      <p:sp>
        <p:nvSpPr>
          <p:cNvPr id="723" name="TextBox 377"/>
          <p:cNvSpPr/>
          <p:nvPr/>
        </p:nvSpPr>
        <p:spPr>
          <a:xfrm>
            <a:off x="2188800" y="7162560"/>
            <a:ext cx="11333160" cy="42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Uncertainty on (pole) top quark mass determines uncertainty on stability conditions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Precision on electroweak form factors and couplings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725" name="Picture 400"/>
          <p:cNvPicPr/>
          <p:nvPr/>
        </p:nvPicPr>
        <p:blipFill>
          <a:blip r:embed="rId2"/>
          <a:stretch/>
        </p:blipFill>
        <p:spPr>
          <a:xfrm>
            <a:off x="9523800" y="1172160"/>
            <a:ext cx="4071240" cy="4521240"/>
          </a:xfrm>
          <a:prstGeom prst="rect">
            <a:avLst/>
          </a:prstGeom>
          <a:ln w="0">
            <a:noFill/>
          </a:ln>
        </p:spPr>
      </p:pic>
      <p:sp>
        <p:nvSpPr>
          <p:cNvPr id="726" name="TextBox 401"/>
          <p:cNvSpPr/>
          <p:nvPr/>
        </p:nvSpPr>
        <p:spPr>
          <a:xfrm>
            <a:off x="8567640" y="5470200"/>
            <a:ext cx="7542000" cy="41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e+e- collider way superior to LHC (√s = 14 TeV)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True for both, analysis in terms of Form Factors and Wilson Coefficients</a:t>
            </a:r>
            <a:endParaRPr lang="en-US" sz="15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5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Polarised beams at ILC, final state analysis at FCCee 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Final stat analysis also possible at LC =&gt; Redundancy 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should be checked again (see arxiv 1503.04247)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:500 GeV is nicely away from QCD matching regime (see backup)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48000" lvl="2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Less systematic uncertainties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Axial form factors are ~</a:t>
            </a:r>
            <a:r>
              <a:rPr lang="en-US" sz="1800" b="0" u="none" strike="noStrike">
                <a:solidFill>
                  <a:srgbClr val="0000FF"/>
                </a:solidFill>
                <a:uFillTx/>
                <a:latin typeface="Arial"/>
                <a:ea typeface="Arial"/>
              </a:rPr>
              <a:t>β</a:t>
            </a:r>
            <a:r>
              <a:rPr lang="en-US" sz="18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 and benefit therefore from higher energies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 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727" name="Picture 402"/>
          <p:cNvPicPr/>
          <p:nvPr/>
        </p:nvPicPr>
        <p:blipFill>
          <a:blip r:embed="rId3"/>
          <a:stretch/>
        </p:blipFill>
        <p:spPr>
          <a:xfrm>
            <a:off x="3240" y="1482480"/>
            <a:ext cx="8521920" cy="4388760"/>
          </a:xfrm>
          <a:prstGeom prst="rect">
            <a:avLst/>
          </a:prstGeom>
          <a:ln w="0">
            <a:noFill/>
          </a:ln>
        </p:spPr>
      </p:pic>
      <p:sp>
        <p:nvSpPr>
          <p:cNvPr id="728" name="TextBox 403"/>
          <p:cNvSpPr/>
          <p:nvPr/>
        </p:nvSpPr>
        <p:spPr>
          <a:xfrm>
            <a:off x="798840" y="2306880"/>
            <a:ext cx="39560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EE"/>
                </a:solidFill>
                <a:uFillTx/>
                <a:latin typeface="Arial"/>
                <a:ea typeface="DejaVu Sans"/>
                <a:hlinkClick r:id="rId4"/>
              </a:rPr>
              <a:t>Marcel Vos@ECFA WS 2024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29" name="TextBox 404"/>
          <p:cNvSpPr/>
          <p:nvPr/>
        </p:nvSpPr>
        <p:spPr>
          <a:xfrm>
            <a:off x="158040" y="6262560"/>
            <a:ext cx="9441720" cy="155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9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The 250 GeV run provides some information (interplay bottom-top) </a:t>
            </a:r>
            <a:endParaRPr lang="en-US" sz="19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9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Top production at an e+e- collider yields dramatic improvement </a:t>
            </a:r>
            <a:endParaRPr lang="en-US" sz="19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9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The fit benefits from a 2nd top run at high energy (2-vs-4 fermion operators)</a:t>
            </a:r>
            <a:endParaRPr lang="en-US" sz="19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PlaceHolder 1"/>
          <p:cNvSpPr>
            <a:spLocks noGrp="1"/>
          </p:cNvSpPr>
          <p:nvPr>
            <p:ph type="title"/>
          </p:nvPr>
        </p:nvSpPr>
        <p:spPr>
          <a:xfrm>
            <a:off x="1382760" y="5724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2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Uncertainty driver </a:t>
            </a:r>
            <a:r>
              <a:rPr lang="en-US" sz="3200" b="1" u="none" strike="noStrike">
                <a:solidFill>
                  <a:schemeClr val="dk1"/>
                </a:solidFill>
                <a:uFillTx/>
                <a:latin typeface="Arial"/>
                <a:ea typeface="Arial"/>
              </a:rPr>
              <a:t>α</a:t>
            </a:r>
            <a:r>
              <a:rPr lang="en-US" sz="3200" b="1" u="none" strike="noStrike" baseline="-8000">
                <a:solidFill>
                  <a:schemeClr val="dk1"/>
                </a:solidFill>
                <a:uFillTx/>
                <a:latin typeface="Arial"/>
                <a:ea typeface="DejaVu Sans"/>
              </a:rPr>
              <a:t>s</a:t>
            </a:r>
            <a:endParaRPr lang="en-FR" sz="32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731" name="Picture 390"/>
          <p:cNvPicPr/>
          <p:nvPr/>
        </p:nvPicPr>
        <p:blipFill>
          <a:blip r:embed="rId2"/>
          <a:stretch/>
        </p:blipFill>
        <p:spPr>
          <a:xfrm>
            <a:off x="369360" y="1793520"/>
            <a:ext cx="7516440" cy="5903640"/>
          </a:xfrm>
          <a:prstGeom prst="rect">
            <a:avLst/>
          </a:prstGeom>
          <a:ln w="0">
            <a:noFill/>
          </a:ln>
        </p:spPr>
      </p:pic>
      <p:sp>
        <p:nvSpPr>
          <p:cNvPr id="732" name="TextBox 391"/>
          <p:cNvSpPr/>
          <p:nvPr/>
        </p:nvSpPr>
        <p:spPr>
          <a:xfrm>
            <a:off x="8340480" y="2446560"/>
            <a:ext cx="6841080" cy="319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See talk by Francesco Giuli LCF2022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EE"/>
                </a:solidFill>
                <a:uFillTx/>
                <a:latin typeface="Arial"/>
                <a:ea typeface="DejaVu Sans"/>
                <a:hlinkClick r:id="rId3"/>
              </a:rPr>
              <a:t>https://indico.ectstar.eu/event/149/contributions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/3058/attachments/1919/2513/FCC_LFC_FGiuli_2022.pdf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Best prospects from e+e- collisions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Δα/α ~0.1% for FCCee hadronic Z-decays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48000" lvl="2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Comparable with QCD Lattice Results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Status for ILC 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Δα/α ~0.6% (arXiv:1512.05194)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48000" lvl="2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Worth another look ?!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733" name="Picture 392"/>
          <p:cNvPicPr/>
          <p:nvPr/>
        </p:nvPicPr>
        <p:blipFill>
          <a:blip r:embed="rId4"/>
          <a:stretch/>
        </p:blipFill>
        <p:spPr>
          <a:xfrm>
            <a:off x="3403800" y="7611480"/>
            <a:ext cx="1803240" cy="795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Higgs production at e+e- colliders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735" name="Picture 176"/>
          <p:cNvPicPr/>
          <p:nvPr/>
        </p:nvPicPr>
        <p:blipFill>
          <a:blip r:embed="rId2"/>
          <a:stretch/>
        </p:blipFill>
        <p:spPr>
          <a:xfrm>
            <a:off x="2295000" y="1711800"/>
            <a:ext cx="10323360" cy="6400440"/>
          </a:xfrm>
          <a:prstGeom prst="rect">
            <a:avLst/>
          </a:prstGeom>
          <a:ln w="0">
            <a:noFill/>
          </a:ln>
        </p:spPr>
      </p:pic>
      <p:sp>
        <p:nvSpPr>
          <p:cNvPr id="736" name="TextBox 187"/>
          <p:cNvSpPr/>
          <p:nvPr/>
        </p:nvSpPr>
        <p:spPr>
          <a:xfrm>
            <a:off x="5835600" y="1246680"/>
            <a:ext cx="5195880" cy="42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Associated and t-channel production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1382760" y="5688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Future Projects – Linear Colliders</a:t>
            </a:r>
            <a:endParaRPr lang="en-FR" sz="3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286" name="Picture 135"/>
          <p:cNvPicPr/>
          <p:nvPr/>
        </p:nvPicPr>
        <p:blipFill>
          <a:blip r:embed="rId2"/>
          <a:stretch/>
        </p:blipFill>
        <p:spPr>
          <a:xfrm>
            <a:off x="2001240" y="2862000"/>
            <a:ext cx="1667880" cy="11552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36"/>
          <p:cNvPicPr/>
          <p:nvPr/>
        </p:nvPicPr>
        <p:blipFill>
          <a:blip r:embed="rId3"/>
          <a:stretch/>
        </p:blipFill>
        <p:spPr>
          <a:xfrm>
            <a:off x="4837320" y="2712240"/>
            <a:ext cx="1810080" cy="18100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137"/>
          <p:cNvPicPr/>
          <p:nvPr/>
        </p:nvPicPr>
        <p:blipFill>
          <a:blip r:embed="rId4"/>
          <a:stretch/>
        </p:blipFill>
        <p:spPr>
          <a:xfrm>
            <a:off x="8099280" y="2862000"/>
            <a:ext cx="1216800" cy="1230480"/>
          </a:xfrm>
          <a:prstGeom prst="rect">
            <a:avLst/>
          </a:prstGeom>
          <a:ln w="0">
            <a:noFill/>
          </a:ln>
        </p:spPr>
      </p:pic>
      <p:sp>
        <p:nvSpPr>
          <p:cNvPr id="289" name="TextBox 138"/>
          <p:cNvSpPr/>
          <p:nvPr/>
        </p:nvSpPr>
        <p:spPr>
          <a:xfrm>
            <a:off x="10137960" y="3177360"/>
            <a:ext cx="426312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4000" b="1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HALHF and PWA</a:t>
            </a:r>
            <a:endParaRPr lang="en-US" sz="4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0" name="TextBox 139"/>
          <p:cNvSpPr/>
          <p:nvPr/>
        </p:nvSpPr>
        <p:spPr>
          <a:xfrm>
            <a:off x="4286880" y="5506200"/>
            <a:ext cx="658260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4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Linear Collider Facility - LCF</a:t>
            </a:r>
            <a:endParaRPr lang="en-US" sz="4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1" name="Rectangle 140"/>
          <p:cNvSpPr/>
          <p:nvPr/>
        </p:nvSpPr>
        <p:spPr>
          <a:xfrm>
            <a:off x="4059720" y="5310720"/>
            <a:ext cx="7223400" cy="1188360"/>
          </a:xfrm>
          <a:prstGeom prst="rect">
            <a:avLst/>
          </a:prstGeom>
          <a:noFill/>
          <a:ln w="5472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7000" tIns="72000" rIns="117000" bIns="72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cxnSp>
        <p:nvCxnSpPr>
          <p:cNvPr id="292" name="Elbow Connector 141"/>
          <p:cNvCxnSpPr>
            <a:stCxn id="286" idx="2"/>
            <a:endCxn id="291" idx="0"/>
          </p:cNvCxnSpPr>
          <p:nvPr/>
        </p:nvCxnSpPr>
        <p:spPr>
          <a:xfrm rot="16200000" flipH="1">
            <a:off x="4606560" y="2245680"/>
            <a:ext cx="1293840" cy="4836600"/>
          </a:xfrm>
          <a:prstGeom prst="bentConnector3">
            <a:avLst>
              <a:gd name="adj1" fmla="val 48956"/>
            </a:avLst>
          </a:prstGeom>
          <a:ln w="0">
            <a:solidFill>
              <a:srgbClr val="000000"/>
            </a:solidFill>
            <a:tailEnd type="triangle" w="med" len="med"/>
          </a:ln>
        </p:spPr>
      </p:cxnSp>
      <p:cxnSp>
        <p:nvCxnSpPr>
          <p:cNvPr id="293" name="Elbow Connector 142"/>
          <p:cNvCxnSpPr>
            <a:stCxn id="288" idx="0"/>
            <a:endCxn id="291" idx="0"/>
          </p:cNvCxnSpPr>
          <p:nvPr/>
        </p:nvCxnSpPr>
        <p:spPr>
          <a:xfrm rot="5400000">
            <a:off x="6964920" y="3568320"/>
            <a:ext cx="2449080" cy="1036800"/>
          </a:xfrm>
          <a:prstGeom prst="bentConnector3">
            <a:avLst>
              <a:gd name="adj1" fmla="val 74581"/>
            </a:avLst>
          </a:prstGeom>
          <a:ln w="0">
            <a:solidFill>
              <a:srgbClr val="000000"/>
            </a:solidFill>
            <a:tailEnd type="triangle" w="med" len="med"/>
          </a:ln>
        </p:spPr>
      </p:cxnSp>
      <p:cxnSp>
        <p:nvCxnSpPr>
          <p:cNvPr id="294" name="Elbow Connector 143"/>
          <p:cNvCxnSpPr>
            <a:endCxn id="291" idx="0"/>
          </p:cNvCxnSpPr>
          <p:nvPr/>
        </p:nvCxnSpPr>
        <p:spPr>
          <a:xfrm rot="16200000" flipH="1">
            <a:off x="6166080" y="3805200"/>
            <a:ext cx="1100160" cy="1910880"/>
          </a:xfrm>
          <a:prstGeom prst="bentConnector3">
            <a:avLst>
              <a:gd name="adj1" fmla="val 40589"/>
            </a:avLst>
          </a:prstGeom>
          <a:ln w="0">
            <a:solidFill>
              <a:srgbClr val="000000"/>
            </a:solidFill>
            <a:tailEnd type="triangle" w="med" len="med"/>
          </a:ln>
        </p:spPr>
      </p:cxnSp>
      <p:cxnSp>
        <p:nvCxnSpPr>
          <p:cNvPr id="295" name="Elbow Connector 144"/>
          <p:cNvCxnSpPr>
            <a:endCxn id="291" idx="0"/>
          </p:cNvCxnSpPr>
          <p:nvPr/>
        </p:nvCxnSpPr>
        <p:spPr>
          <a:xfrm rot="5400000">
            <a:off x="9325080" y="2375280"/>
            <a:ext cx="1281960" cy="4589640"/>
          </a:xfrm>
          <a:prstGeom prst="bentConnector3">
            <a:avLst>
              <a:gd name="adj1" fmla="val 50308"/>
            </a:avLst>
          </a:prstGeom>
          <a:ln w="0">
            <a:solidFill>
              <a:srgbClr val="000000"/>
            </a:solidFill>
            <a:tailEnd type="triangle" w="med" len="med"/>
          </a:ln>
        </p:spPr>
      </p:cxnSp>
      <p:sp>
        <p:nvSpPr>
          <p:cNvPr id="296" name="TextBox 146"/>
          <p:cNvSpPr/>
          <p:nvPr/>
        </p:nvSpPr>
        <p:spPr>
          <a:xfrm>
            <a:off x="266400" y="6917400"/>
            <a:ext cx="15153120" cy="76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Linear Colliders would cover in a staged approach centre-of-mass energies between the Z-pole until multi-TeV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Polarised beams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Documents for all proposals see backup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97" name="Picture 1"/>
          <p:cNvPicPr/>
          <p:nvPr/>
        </p:nvPicPr>
        <p:blipFill>
          <a:blip r:embed="rId5"/>
          <a:stretch/>
        </p:blipFill>
        <p:spPr>
          <a:xfrm>
            <a:off x="5475600" y="1212120"/>
            <a:ext cx="4391640" cy="133128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DC925CD9-208C-423A-9606-569BB4C0B84D}" type="slidenum">
              <a:t>5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Expected precision at future lepton colliders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738" name="Picture 208"/>
          <p:cNvPicPr/>
          <p:nvPr/>
        </p:nvPicPr>
        <p:blipFill>
          <a:blip r:embed="rId2"/>
          <a:stretch/>
        </p:blipFill>
        <p:spPr>
          <a:xfrm>
            <a:off x="1100160" y="1443600"/>
            <a:ext cx="11027160" cy="5440320"/>
          </a:xfrm>
          <a:prstGeom prst="rect">
            <a:avLst/>
          </a:prstGeom>
          <a:ln w="0">
            <a:noFill/>
          </a:ln>
        </p:spPr>
      </p:pic>
      <p:sp>
        <p:nvSpPr>
          <p:cNvPr id="739" name="TextBox 209"/>
          <p:cNvSpPr/>
          <p:nvPr/>
        </p:nvSpPr>
        <p:spPr>
          <a:xfrm>
            <a:off x="620640" y="1448280"/>
            <a:ext cx="395388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i="1" u="none" strike="noStrike">
                <a:solidFill>
                  <a:srgbClr val="FF00FF"/>
                </a:solidFill>
                <a:uFillTx/>
                <a:latin typeface="Arial"/>
                <a:ea typeface="DejaVu Sans"/>
              </a:rPr>
              <a:t>Arxiv: 2206.08326  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0" name="TextBox 210"/>
          <p:cNvSpPr/>
          <p:nvPr/>
        </p:nvSpPr>
        <p:spPr>
          <a:xfrm>
            <a:off x="341280" y="6894360"/>
            <a:ext cx="12642840" cy="136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All planned e+e- machines will deliver O(1%) precision on Higgs couplings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Beam polarisation at LC catches up for smaller luminosity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Muon Collider makes excellent job on trilinear couplings and H</a:t>
            </a:r>
            <a:r>
              <a:rPr lang="en-US" sz="2200" b="0" u="none" strike="noStrike">
                <a:solidFill>
                  <a:srgbClr val="0000FF"/>
                </a:solidFill>
                <a:uFillTx/>
                <a:latin typeface="Arial"/>
                <a:ea typeface="Arial"/>
              </a:rPr>
              <a:t>μμ coupling</a:t>
            </a:r>
            <a:r>
              <a:rPr lang="en-US" sz="22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                                 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PlaceHolder 1"/>
          <p:cNvSpPr>
            <a:spLocks noGrp="1"/>
          </p:cNvSpPr>
          <p:nvPr>
            <p:ph type="title"/>
          </p:nvPr>
        </p:nvSpPr>
        <p:spPr>
          <a:xfrm>
            <a:off x="1199880" y="2203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Higgs Selfcoupling measurement in e+e- (</a:t>
            </a: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Arial"/>
              </a:rPr>
              <a:t>µ+µ-)</a:t>
            </a: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  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742" name="TextBox 234"/>
          <p:cNvSpPr/>
          <p:nvPr/>
        </p:nvSpPr>
        <p:spPr>
          <a:xfrm>
            <a:off x="640080" y="1435680"/>
            <a:ext cx="5862600" cy="363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Indirect access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Through loop order corrections in EFT fits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Single Higgs measurements in e+e-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at or better than 1%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Large number of independent observables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Running at two different centre-of-mass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energies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743" name="Picture 235"/>
          <p:cNvPicPr/>
          <p:nvPr/>
        </p:nvPicPr>
        <p:blipFill>
          <a:blip r:embed="rId2"/>
          <a:stretch/>
        </p:blipFill>
        <p:spPr>
          <a:xfrm>
            <a:off x="734400" y="4650480"/>
            <a:ext cx="2966040" cy="2210040"/>
          </a:xfrm>
          <a:prstGeom prst="rect">
            <a:avLst/>
          </a:prstGeom>
          <a:ln w="0">
            <a:noFill/>
          </a:ln>
        </p:spPr>
      </p:pic>
      <p:pic>
        <p:nvPicPr>
          <p:cNvPr id="744" name="Picture 236"/>
          <p:cNvPicPr/>
          <p:nvPr/>
        </p:nvPicPr>
        <p:blipFill>
          <a:blip r:embed="rId3"/>
          <a:stretch/>
        </p:blipFill>
        <p:spPr>
          <a:xfrm>
            <a:off x="3663000" y="4795920"/>
            <a:ext cx="3243240" cy="2008440"/>
          </a:xfrm>
          <a:prstGeom prst="rect">
            <a:avLst/>
          </a:prstGeom>
          <a:ln w="0">
            <a:noFill/>
          </a:ln>
        </p:spPr>
      </p:pic>
      <p:sp>
        <p:nvSpPr>
          <p:cNvPr id="745" name="TextBox 237"/>
          <p:cNvSpPr/>
          <p:nvPr/>
        </p:nvSpPr>
        <p:spPr>
          <a:xfrm>
            <a:off x="1186920" y="6981840"/>
            <a:ext cx="3201840" cy="42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EE"/>
                </a:solidFill>
                <a:uFillTx/>
                <a:latin typeface="Arial"/>
                <a:ea typeface="DejaVu Sans"/>
                <a:hlinkClick r:id="rId4"/>
              </a:rPr>
              <a:t>Details see M. Peskin, 12/1/23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6" name="TextBox 238"/>
          <p:cNvSpPr/>
          <p:nvPr/>
        </p:nvSpPr>
        <p:spPr>
          <a:xfrm>
            <a:off x="8193600" y="1430280"/>
            <a:ext cx="4792680" cy="397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Direct access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Through double-Higgs Production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Cross section measurement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747" name="Group 239"/>
          <p:cNvGrpSpPr/>
          <p:nvPr/>
        </p:nvGrpSpPr>
        <p:grpSpPr>
          <a:xfrm>
            <a:off x="9124920" y="2776680"/>
            <a:ext cx="2925000" cy="677160"/>
            <a:chOff x="9124920" y="2776680"/>
            <a:chExt cx="2925000" cy="677160"/>
          </a:xfrm>
        </p:grpSpPr>
        <p:grpSp>
          <p:nvGrpSpPr>
            <p:cNvPr id="748" name="Group 240"/>
            <p:cNvGrpSpPr/>
            <p:nvPr/>
          </p:nvGrpSpPr>
          <p:grpSpPr>
            <a:xfrm>
              <a:off x="9124920" y="2776680"/>
              <a:ext cx="2925000" cy="677160"/>
              <a:chOff x="9124920" y="2776680"/>
              <a:chExt cx="2925000" cy="677160"/>
            </a:xfrm>
          </p:grpSpPr>
          <p:sp>
            <p:nvSpPr>
              <p:cNvPr id="749" name="Freeform 241"/>
              <p:cNvSpPr/>
              <p:nvPr/>
            </p:nvSpPr>
            <p:spPr>
              <a:xfrm>
                <a:off x="9140400" y="2792160"/>
                <a:ext cx="2894040" cy="646200"/>
              </a:xfrm>
              <a:custGeom>
                <a:avLst/>
                <a:gdLst>
                  <a:gd name="textAreaLeft" fmla="*/ 0 w 2894040"/>
                  <a:gd name="textAreaRight" fmla="*/ 2894400 w 2894040"/>
                  <a:gd name="textAreaTop" fmla="*/ 0 h 646200"/>
                  <a:gd name="textAreaBottom" fmla="*/ 646560 h 646200"/>
                </a:gdLst>
                <a:ahLst/>
                <a:cxnLst/>
                <a:rect l="textAreaLeft" t="textAreaTop" r="textAreaRight" b="textAreaBottom"/>
                <a:pathLst>
                  <a:path w="8040" h="1796">
                    <a:moveTo>
                      <a:pt x="4021" y="1796"/>
                    </a:moveTo>
                    <a:cubicBezTo>
                      <a:pt x="2681" y="1796"/>
                      <a:pt x="1340" y="1796"/>
                      <a:pt x="0" y="1796"/>
                    </a:cubicBezTo>
                    <a:cubicBezTo>
                      <a:pt x="0" y="1197"/>
                      <a:pt x="0" y="599"/>
                      <a:pt x="0" y="0"/>
                    </a:cubicBezTo>
                    <a:cubicBezTo>
                      <a:pt x="2680" y="0"/>
                      <a:pt x="5360" y="0"/>
                      <a:pt x="8040" y="0"/>
                    </a:cubicBezTo>
                    <a:cubicBezTo>
                      <a:pt x="8040" y="599"/>
                      <a:pt x="8040" y="1197"/>
                      <a:pt x="8040" y="1796"/>
                    </a:cubicBezTo>
                    <a:cubicBezTo>
                      <a:pt x="6700" y="1796"/>
                      <a:pt x="5361" y="1796"/>
                      <a:pt x="4021" y="17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0" name="Freeform 242"/>
              <p:cNvSpPr/>
              <p:nvPr/>
            </p:nvSpPr>
            <p:spPr>
              <a:xfrm>
                <a:off x="9139680" y="2776680"/>
                <a:ext cx="223200" cy="216360"/>
              </a:xfrm>
              <a:custGeom>
                <a:avLst/>
                <a:gdLst>
                  <a:gd name="textAreaLeft" fmla="*/ 0 w 223200"/>
                  <a:gd name="textAreaRight" fmla="*/ 223560 w 223200"/>
                  <a:gd name="textAreaTop" fmla="*/ 0 h 216360"/>
                  <a:gd name="textAreaBottom" fmla="*/ 216720 h 216360"/>
                </a:gdLst>
                <a:ahLst/>
                <a:cxnLst/>
                <a:rect l="textAreaLeft" t="textAreaTop" r="textAreaRight" b="textAreaBottom"/>
                <a:pathLst>
                  <a:path w="621" h="602">
                    <a:moveTo>
                      <a:pt x="331" y="14"/>
                    </a:moveTo>
                    <a:cubicBezTo>
                      <a:pt x="426" y="205"/>
                      <a:pt x="521" y="395"/>
                      <a:pt x="617" y="585"/>
                    </a:cubicBezTo>
                    <a:cubicBezTo>
                      <a:pt x="621" y="595"/>
                      <a:pt x="621" y="595"/>
                      <a:pt x="621" y="597"/>
                    </a:cubicBezTo>
                    <a:cubicBezTo>
                      <a:pt x="621" y="602"/>
                      <a:pt x="617" y="602"/>
                      <a:pt x="602" y="602"/>
                    </a:cubicBezTo>
                    <a:cubicBezTo>
                      <a:pt x="407" y="602"/>
                      <a:pt x="212" y="602"/>
                      <a:pt x="17" y="602"/>
                    </a:cubicBezTo>
                    <a:cubicBezTo>
                      <a:pt x="5" y="602"/>
                      <a:pt x="0" y="602"/>
                      <a:pt x="0" y="597"/>
                    </a:cubicBezTo>
                    <a:cubicBezTo>
                      <a:pt x="0" y="595"/>
                      <a:pt x="0" y="595"/>
                      <a:pt x="2" y="585"/>
                    </a:cubicBezTo>
                    <a:cubicBezTo>
                      <a:pt x="98" y="395"/>
                      <a:pt x="193" y="205"/>
                      <a:pt x="288" y="14"/>
                    </a:cubicBezTo>
                    <a:cubicBezTo>
                      <a:pt x="293" y="5"/>
                      <a:pt x="295" y="0"/>
                      <a:pt x="309" y="0"/>
                    </a:cubicBezTo>
                    <a:cubicBezTo>
                      <a:pt x="324" y="0"/>
                      <a:pt x="326" y="5"/>
                      <a:pt x="331" y="14"/>
                    </a:cubicBezTo>
                    <a:moveTo>
                      <a:pt x="283" y="84"/>
                    </a:moveTo>
                    <a:cubicBezTo>
                      <a:pt x="207" y="236"/>
                      <a:pt x="131" y="388"/>
                      <a:pt x="55" y="539"/>
                    </a:cubicBezTo>
                    <a:cubicBezTo>
                      <a:pt x="206" y="539"/>
                      <a:pt x="357" y="539"/>
                      <a:pt x="509" y="539"/>
                    </a:cubicBezTo>
                    <a:cubicBezTo>
                      <a:pt x="433" y="388"/>
                      <a:pt x="358" y="236"/>
                      <a:pt x="283" y="8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1" name="Freeform 243"/>
              <p:cNvSpPr/>
              <p:nvPr/>
            </p:nvSpPr>
            <p:spPr>
              <a:xfrm>
                <a:off x="9392760" y="2783520"/>
                <a:ext cx="149760" cy="213840"/>
              </a:xfrm>
              <a:custGeom>
                <a:avLst/>
                <a:gdLst>
                  <a:gd name="textAreaLeft" fmla="*/ 0 w 149760"/>
                  <a:gd name="textAreaRight" fmla="*/ 150120 w 149760"/>
                  <a:gd name="textAreaTop" fmla="*/ 0 h 213840"/>
                  <a:gd name="textAreaBottom" fmla="*/ 214200 h 213840"/>
                </a:gdLst>
                <a:ahLst/>
                <a:cxnLst/>
                <a:rect l="textAreaLeft" t="textAreaTop" r="textAreaRight" b="textAreaBottom"/>
                <a:pathLst>
                  <a:path w="417" h="595">
                    <a:moveTo>
                      <a:pt x="257" y="338"/>
                    </a:moveTo>
                    <a:cubicBezTo>
                      <a:pt x="189" y="418"/>
                      <a:pt x="121" y="498"/>
                      <a:pt x="53" y="578"/>
                    </a:cubicBezTo>
                    <a:cubicBezTo>
                      <a:pt x="48" y="585"/>
                      <a:pt x="40" y="595"/>
                      <a:pt x="26" y="595"/>
                    </a:cubicBezTo>
                    <a:cubicBezTo>
                      <a:pt x="13" y="595"/>
                      <a:pt x="0" y="585"/>
                      <a:pt x="0" y="571"/>
                    </a:cubicBezTo>
                    <a:cubicBezTo>
                      <a:pt x="0" y="559"/>
                      <a:pt x="5" y="554"/>
                      <a:pt x="17" y="544"/>
                    </a:cubicBezTo>
                    <a:cubicBezTo>
                      <a:pt x="94" y="468"/>
                      <a:pt x="172" y="391"/>
                      <a:pt x="250" y="314"/>
                    </a:cubicBezTo>
                    <a:cubicBezTo>
                      <a:pt x="222" y="237"/>
                      <a:pt x="195" y="161"/>
                      <a:pt x="168" y="84"/>
                    </a:cubicBezTo>
                    <a:cubicBezTo>
                      <a:pt x="146" y="26"/>
                      <a:pt x="139" y="22"/>
                      <a:pt x="113" y="17"/>
                    </a:cubicBezTo>
                    <a:cubicBezTo>
                      <a:pt x="110" y="17"/>
                      <a:pt x="106" y="14"/>
                      <a:pt x="106" y="10"/>
                    </a:cubicBezTo>
                    <a:cubicBezTo>
                      <a:pt x="106" y="0"/>
                      <a:pt x="115" y="0"/>
                      <a:pt x="120" y="0"/>
                    </a:cubicBezTo>
                    <a:cubicBezTo>
                      <a:pt x="158" y="0"/>
                      <a:pt x="204" y="10"/>
                      <a:pt x="223" y="60"/>
                    </a:cubicBezTo>
                    <a:cubicBezTo>
                      <a:pt x="280" y="219"/>
                      <a:pt x="337" y="378"/>
                      <a:pt x="393" y="537"/>
                    </a:cubicBezTo>
                    <a:cubicBezTo>
                      <a:pt x="401" y="554"/>
                      <a:pt x="405" y="568"/>
                      <a:pt x="413" y="578"/>
                    </a:cubicBezTo>
                    <a:cubicBezTo>
                      <a:pt x="417" y="580"/>
                      <a:pt x="417" y="583"/>
                      <a:pt x="417" y="585"/>
                    </a:cubicBezTo>
                    <a:cubicBezTo>
                      <a:pt x="417" y="587"/>
                      <a:pt x="417" y="592"/>
                      <a:pt x="408" y="592"/>
                    </a:cubicBezTo>
                    <a:cubicBezTo>
                      <a:pt x="402" y="592"/>
                      <a:pt x="397" y="592"/>
                      <a:pt x="391" y="592"/>
                    </a:cubicBezTo>
                    <a:cubicBezTo>
                      <a:pt x="367" y="592"/>
                      <a:pt x="360" y="592"/>
                      <a:pt x="345" y="575"/>
                    </a:cubicBezTo>
                    <a:cubicBezTo>
                      <a:pt x="331" y="554"/>
                      <a:pt x="293" y="427"/>
                      <a:pt x="257" y="3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2" name="Freeform 244"/>
              <p:cNvSpPr/>
              <p:nvPr/>
            </p:nvSpPr>
            <p:spPr>
              <a:xfrm>
                <a:off x="9568080" y="2894040"/>
                <a:ext cx="188640" cy="144720"/>
              </a:xfrm>
              <a:custGeom>
                <a:avLst/>
                <a:gdLst>
                  <a:gd name="textAreaLeft" fmla="*/ 0 w 188640"/>
                  <a:gd name="textAreaRight" fmla="*/ 189000 w 188640"/>
                  <a:gd name="textAreaTop" fmla="*/ 0 h 144720"/>
                  <a:gd name="textAreaBottom" fmla="*/ 145080 h 144720"/>
                </a:gdLst>
                <a:ahLst/>
                <a:cxnLst/>
                <a:rect l="textAreaLeft" t="textAreaTop" r="textAreaRight" b="textAreaBottom"/>
                <a:pathLst>
                  <a:path w="525" h="403">
                    <a:moveTo>
                      <a:pt x="456" y="48"/>
                    </a:moveTo>
                    <a:cubicBezTo>
                      <a:pt x="429" y="152"/>
                      <a:pt x="403" y="256"/>
                      <a:pt x="377" y="360"/>
                    </a:cubicBezTo>
                    <a:cubicBezTo>
                      <a:pt x="377" y="362"/>
                      <a:pt x="374" y="369"/>
                      <a:pt x="374" y="372"/>
                    </a:cubicBezTo>
                    <a:cubicBezTo>
                      <a:pt x="374" y="379"/>
                      <a:pt x="374" y="379"/>
                      <a:pt x="389" y="381"/>
                    </a:cubicBezTo>
                    <a:cubicBezTo>
                      <a:pt x="398" y="381"/>
                      <a:pt x="401" y="381"/>
                      <a:pt x="410" y="381"/>
                    </a:cubicBezTo>
                    <a:cubicBezTo>
                      <a:pt x="425" y="381"/>
                      <a:pt x="429" y="381"/>
                      <a:pt x="429" y="391"/>
                    </a:cubicBezTo>
                    <a:cubicBezTo>
                      <a:pt x="429" y="403"/>
                      <a:pt x="420" y="403"/>
                      <a:pt x="417" y="403"/>
                    </a:cubicBezTo>
                    <a:cubicBezTo>
                      <a:pt x="405" y="403"/>
                      <a:pt x="391" y="403"/>
                      <a:pt x="379" y="400"/>
                    </a:cubicBezTo>
                    <a:cubicBezTo>
                      <a:pt x="369" y="400"/>
                      <a:pt x="348" y="400"/>
                      <a:pt x="338" y="400"/>
                    </a:cubicBezTo>
                    <a:cubicBezTo>
                      <a:pt x="321" y="400"/>
                      <a:pt x="278" y="403"/>
                      <a:pt x="262" y="403"/>
                    </a:cubicBezTo>
                    <a:cubicBezTo>
                      <a:pt x="257" y="403"/>
                      <a:pt x="252" y="400"/>
                      <a:pt x="252" y="393"/>
                    </a:cubicBezTo>
                    <a:cubicBezTo>
                      <a:pt x="252" y="381"/>
                      <a:pt x="262" y="381"/>
                      <a:pt x="271" y="381"/>
                    </a:cubicBezTo>
                    <a:cubicBezTo>
                      <a:pt x="317" y="381"/>
                      <a:pt x="317" y="376"/>
                      <a:pt x="321" y="357"/>
                    </a:cubicBezTo>
                    <a:cubicBezTo>
                      <a:pt x="334" y="306"/>
                      <a:pt x="347" y="255"/>
                      <a:pt x="360" y="204"/>
                    </a:cubicBezTo>
                    <a:cubicBezTo>
                      <a:pt x="294" y="204"/>
                      <a:pt x="229" y="204"/>
                      <a:pt x="163" y="204"/>
                    </a:cubicBezTo>
                    <a:cubicBezTo>
                      <a:pt x="150" y="256"/>
                      <a:pt x="138" y="308"/>
                      <a:pt x="125" y="360"/>
                    </a:cubicBezTo>
                    <a:cubicBezTo>
                      <a:pt x="122" y="367"/>
                      <a:pt x="123" y="368"/>
                      <a:pt x="122" y="372"/>
                    </a:cubicBezTo>
                    <a:cubicBezTo>
                      <a:pt x="122" y="379"/>
                      <a:pt x="122" y="379"/>
                      <a:pt x="134" y="381"/>
                    </a:cubicBezTo>
                    <a:cubicBezTo>
                      <a:pt x="146" y="381"/>
                      <a:pt x="149" y="381"/>
                      <a:pt x="158" y="381"/>
                    </a:cubicBezTo>
                    <a:cubicBezTo>
                      <a:pt x="170" y="381"/>
                      <a:pt x="178" y="381"/>
                      <a:pt x="178" y="391"/>
                    </a:cubicBezTo>
                    <a:cubicBezTo>
                      <a:pt x="178" y="403"/>
                      <a:pt x="168" y="403"/>
                      <a:pt x="163" y="403"/>
                    </a:cubicBezTo>
                    <a:cubicBezTo>
                      <a:pt x="154" y="403"/>
                      <a:pt x="139" y="403"/>
                      <a:pt x="127" y="400"/>
                    </a:cubicBezTo>
                    <a:cubicBezTo>
                      <a:pt x="118" y="400"/>
                      <a:pt x="96" y="400"/>
                      <a:pt x="86" y="400"/>
                    </a:cubicBezTo>
                    <a:cubicBezTo>
                      <a:pt x="70" y="400"/>
                      <a:pt x="26" y="403"/>
                      <a:pt x="10" y="403"/>
                    </a:cubicBezTo>
                    <a:cubicBezTo>
                      <a:pt x="5" y="403"/>
                      <a:pt x="0" y="400"/>
                      <a:pt x="0" y="393"/>
                    </a:cubicBezTo>
                    <a:cubicBezTo>
                      <a:pt x="0" y="381"/>
                      <a:pt x="7" y="381"/>
                      <a:pt x="17" y="381"/>
                    </a:cubicBezTo>
                    <a:cubicBezTo>
                      <a:pt x="62" y="381"/>
                      <a:pt x="65" y="376"/>
                      <a:pt x="70" y="357"/>
                    </a:cubicBezTo>
                    <a:cubicBezTo>
                      <a:pt x="96" y="253"/>
                      <a:pt x="122" y="148"/>
                      <a:pt x="149" y="43"/>
                    </a:cubicBezTo>
                    <a:cubicBezTo>
                      <a:pt x="151" y="36"/>
                      <a:pt x="150" y="35"/>
                      <a:pt x="151" y="31"/>
                    </a:cubicBezTo>
                    <a:cubicBezTo>
                      <a:pt x="151" y="26"/>
                      <a:pt x="149" y="24"/>
                      <a:pt x="137" y="24"/>
                    </a:cubicBezTo>
                    <a:cubicBezTo>
                      <a:pt x="125" y="22"/>
                      <a:pt x="122" y="22"/>
                      <a:pt x="115" y="22"/>
                    </a:cubicBezTo>
                    <a:cubicBezTo>
                      <a:pt x="103" y="22"/>
                      <a:pt x="96" y="22"/>
                      <a:pt x="96" y="14"/>
                    </a:cubicBezTo>
                    <a:cubicBezTo>
                      <a:pt x="96" y="0"/>
                      <a:pt x="103" y="0"/>
                      <a:pt x="108" y="0"/>
                    </a:cubicBezTo>
                    <a:cubicBezTo>
                      <a:pt x="120" y="0"/>
                      <a:pt x="132" y="2"/>
                      <a:pt x="144" y="2"/>
                    </a:cubicBezTo>
                    <a:cubicBezTo>
                      <a:pt x="156" y="2"/>
                      <a:pt x="175" y="2"/>
                      <a:pt x="185" y="2"/>
                    </a:cubicBezTo>
                    <a:cubicBezTo>
                      <a:pt x="202" y="2"/>
                      <a:pt x="245" y="0"/>
                      <a:pt x="264" y="0"/>
                    </a:cubicBezTo>
                    <a:cubicBezTo>
                      <a:pt x="271" y="0"/>
                      <a:pt x="271" y="7"/>
                      <a:pt x="271" y="10"/>
                    </a:cubicBezTo>
                    <a:cubicBezTo>
                      <a:pt x="271" y="22"/>
                      <a:pt x="264" y="22"/>
                      <a:pt x="254" y="22"/>
                    </a:cubicBezTo>
                    <a:cubicBezTo>
                      <a:pt x="209" y="22"/>
                      <a:pt x="209" y="26"/>
                      <a:pt x="202" y="46"/>
                    </a:cubicBezTo>
                    <a:cubicBezTo>
                      <a:pt x="190" y="91"/>
                      <a:pt x="179" y="137"/>
                      <a:pt x="168" y="182"/>
                    </a:cubicBezTo>
                    <a:cubicBezTo>
                      <a:pt x="234" y="182"/>
                      <a:pt x="301" y="182"/>
                      <a:pt x="367" y="182"/>
                    </a:cubicBezTo>
                    <a:cubicBezTo>
                      <a:pt x="378" y="136"/>
                      <a:pt x="389" y="90"/>
                      <a:pt x="401" y="43"/>
                    </a:cubicBezTo>
                    <a:cubicBezTo>
                      <a:pt x="403" y="36"/>
                      <a:pt x="402" y="35"/>
                      <a:pt x="403" y="31"/>
                    </a:cubicBezTo>
                    <a:cubicBezTo>
                      <a:pt x="403" y="26"/>
                      <a:pt x="403" y="24"/>
                      <a:pt x="389" y="24"/>
                    </a:cubicBezTo>
                    <a:cubicBezTo>
                      <a:pt x="379" y="22"/>
                      <a:pt x="374" y="22"/>
                      <a:pt x="367" y="22"/>
                    </a:cubicBezTo>
                    <a:cubicBezTo>
                      <a:pt x="355" y="22"/>
                      <a:pt x="348" y="22"/>
                      <a:pt x="348" y="14"/>
                    </a:cubicBezTo>
                    <a:cubicBezTo>
                      <a:pt x="348" y="0"/>
                      <a:pt x="357" y="0"/>
                      <a:pt x="360" y="0"/>
                    </a:cubicBezTo>
                    <a:cubicBezTo>
                      <a:pt x="372" y="0"/>
                      <a:pt x="386" y="2"/>
                      <a:pt x="398" y="2"/>
                    </a:cubicBezTo>
                    <a:cubicBezTo>
                      <a:pt x="408" y="2"/>
                      <a:pt x="429" y="2"/>
                      <a:pt x="439" y="2"/>
                    </a:cubicBezTo>
                    <a:cubicBezTo>
                      <a:pt x="456" y="2"/>
                      <a:pt x="499" y="0"/>
                      <a:pt x="516" y="0"/>
                    </a:cubicBezTo>
                    <a:cubicBezTo>
                      <a:pt x="523" y="0"/>
                      <a:pt x="525" y="7"/>
                      <a:pt x="525" y="10"/>
                    </a:cubicBezTo>
                    <a:cubicBezTo>
                      <a:pt x="525" y="22"/>
                      <a:pt x="518" y="22"/>
                      <a:pt x="506" y="22"/>
                    </a:cubicBezTo>
                    <a:cubicBezTo>
                      <a:pt x="461" y="22"/>
                      <a:pt x="461" y="26"/>
                      <a:pt x="456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3" name="Freeform 245"/>
              <p:cNvSpPr/>
              <p:nvPr/>
            </p:nvSpPr>
            <p:spPr>
              <a:xfrm>
                <a:off x="9782280" y="2894040"/>
                <a:ext cx="188640" cy="144720"/>
              </a:xfrm>
              <a:custGeom>
                <a:avLst/>
                <a:gdLst>
                  <a:gd name="textAreaLeft" fmla="*/ 0 w 188640"/>
                  <a:gd name="textAreaRight" fmla="*/ 189000 w 188640"/>
                  <a:gd name="textAreaTop" fmla="*/ 0 h 144720"/>
                  <a:gd name="textAreaBottom" fmla="*/ 145080 h 144720"/>
                </a:gdLst>
                <a:ahLst/>
                <a:cxnLst/>
                <a:rect l="textAreaLeft" t="textAreaTop" r="textAreaRight" b="textAreaBottom"/>
                <a:pathLst>
                  <a:path w="525" h="403">
                    <a:moveTo>
                      <a:pt x="456" y="48"/>
                    </a:moveTo>
                    <a:cubicBezTo>
                      <a:pt x="429" y="152"/>
                      <a:pt x="403" y="256"/>
                      <a:pt x="377" y="360"/>
                    </a:cubicBezTo>
                    <a:cubicBezTo>
                      <a:pt x="377" y="362"/>
                      <a:pt x="374" y="369"/>
                      <a:pt x="374" y="372"/>
                    </a:cubicBezTo>
                    <a:cubicBezTo>
                      <a:pt x="374" y="379"/>
                      <a:pt x="374" y="379"/>
                      <a:pt x="389" y="381"/>
                    </a:cubicBezTo>
                    <a:cubicBezTo>
                      <a:pt x="398" y="381"/>
                      <a:pt x="401" y="381"/>
                      <a:pt x="410" y="381"/>
                    </a:cubicBezTo>
                    <a:cubicBezTo>
                      <a:pt x="425" y="381"/>
                      <a:pt x="429" y="381"/>
                      <a:pt x="429" y="391"/>
                    </a:cubicBezTo>
                    <a:cubicBezTo>
                      <a:pt x="429" y="403"/>
                      <a:pt x="420" y="403"/>
                      <a:pt x="417" y="403"/>
                    </a:cubicBezTo>
                    <a:cubicBezTo>
                      <a:pt x="405" y="403"/>
                      <a:pt x="391" y="403"/>
                      <a:pt x="379" y="400"/>
                    </a:cubicBezTo>
                    <a:cubicBezTo>
                      <a:pt x="369" y="400"/>
                      <a:pt x="350" y="400"/>
                      <a:pt x="338" y="400"/>
                    </a:cubicBezTo>
                    <a:cubicBezTo>
                      <a:pt x="321" y="400"/>
                      <a:pt x="281" y="403"/>
                      <a:pt x="262" y="403"/>
                    </a:cubicBezTo>
                    <a:cubicBezTo>
                      <a:pt x="257" y="403"/>
                      <a:pt x="252" y="400"/>
                      <a:pt x="252" y="393"/>
                    </a:cubicBezTo>
                    <a:cubicBezTo>
                      <a:pt x="252" y="381"/>
                      <a:pt x="262" y="381"/>
                      <a:pt x="271" y="381"/>
                    </a:cubicBezTo>
                    <a:cubicBezTo>
                      <a:pt x="317" y="381"/>
                      <a:pt x="317" y="376"/>
                      <a:pt x="321" y="357"/>
                    </a:cubicBezTo>
                    <a:cubicBezTo>
                      <a:pt x="334" y="306"/>
                      <a:pt x="347" y="255"/>
                      <a:pt x="360" y="204"/>
                    </a:cubicBezTo>
                    <a:cubicBezTo>
                      <a:pt x="294" y="204"/>
                      <a:pt x="229" y="204"/>
                      <a:pt x="163" y="204"/>
                    </a:cubicBezTo>
                    <a:cubicBezTo>
                      <a:pt x="150" y="256"/>
                      <a:pt x="138" y="308"/>
                      <a:pt x="125" y="360"/>
                    </a:cubicBezTo>
                    <a:cubicBezTo>
                      <a:pt x="122" y="367"/>
                      <a:pt x="123" y="368"/>
                      <a:pt x="122" y="372"/>
                    </a:cubicBezTo>
                    <a:cubicBezTo>
                      <a:pt x="122" y="379"/>
                      <a:pt x="122" y="379"/>
                      <a:pt x="134" y="381"/>
                    </a:cubicBezTo>
                    <a:cubicBezTo>
                      <a:pt x="146" y="381"/>
                      <a:pt x="149" y="381"/>
                      <a:pt x="158" y="381"/>
                    </a:cubicBezTo>
                    <a:cubicBezTo>
                      <a:pt x="170" y="381"/>
                      <a:pt x="178" y="381"/>
                      <a:pt x="178" y="391"/>
                    </a:cubicBezTo>
                    <a:cubicBezTo>
                      <a:pt x="178" y="403"/>
                      <a:pt x="168" y="403"/>
                      <a:pt x="166" y="403"/>
                    </a:cubicBezTo>
                    <a:cubicBezTo>
                      <a:pt x="154" y="403"/>
                      <a:pt x="139" y="403"/>
                      <a:pt x="127" y="400"/>
                    </a:cubicBezTo>
                    <a:cubicBezTo>
                      <a:pt x="118" y="400"/>
                      <a:pt x="96" y="400"/>
                      <a:pt x="86" y="400"/>
                    </a:cubicBezTo>
                    <a:cubicBezTo>
                      <a:pt x="70" y="400"/>
                      <a:pt x="26" y="403"/>
                      <a:pt x="10" y="403"/>
                    </a:cubicBezTo>
                    <a:cubicBezTo>
                      <a:pt x="5" y="403"/>
                      <a:pt x="0" y="400"/>
                      <a:pt x="0" y="393"/>
                    </a:cubicBezTo>
                    <a:cubicBezTo>
                      <a:pt x="0" y="381"/>
                      <a:pt x="7" y="381"/>
                      <a:pt x="17" y="381"/>
                    </a:cubicBezTo>
                    <a:cubicBezTo>
                      <a:pt x="62" y="381"/>
                      <a:pt x="65" y="376"/>
                      <a:pt x="70" y="357"/>
                    </a:cubicBezTo>
                    <a:cubicBezTo>
                      <a:pt x="96" y="253"/>
                      <a:pt x="122" y="148"/>
                      <a:pt x="149" y="43"/>
                    </a:cubicBezTo>
                    <a:cubicBezTo>
                      <a:pt x="151" y="36"/>
                      <a:pt x="150" y="35"/>
                      <a:pt x="151" y="31"/>
                    </a:cubicBezTo>
                    <a:cubicBezTo>
                      <a:pt x="151" y="26"/>
                      <a:pt x="149" y="24"/>
                      <a:pt x="137" y="24"/>
                    </a:cubicBezTo>
                    <a:cubicBezTo>
                      <a:pt x="127" y="22"/>
                      <a:pt x="122" y="22"/>
                      <a:pt x="115" y="22"/>
                    </a:cubicBezTo>
                    <a:cubicBezTo>
                      <a:pt x="103" y="22"/>
                      <a:pt x="96" y="22"/>
                      <a:pt x="96" y="14"/>
                    </a:cubicBezTo>
                    <a:cubicBezTo>
                      <a:pt x="96" y="0"/>
                      <a:pt x="103" y="0"/>
                      <a:pt x="108" y="0"/>
                    </a:cubicBezTo>
                    <a:cubicBezTo>
                      <a:pt x="120" y="0"/>
                      <a:pt x="134" y="2"/>
                      <a:pt x="144" y="2"/>
                    </a:cubicBezTo>
                    <a:cubicBezTo>
                      <a:pt x="156" y="2"/>
                      <a:pt x="175" y="2"/>
                      <a:pt x="185" y="2"/>
                    </a:cubicBezTo>
                    <a:cubicBezTo>
                      <a:pt x="204" y="2"/>
                      <a:pt x="245" y="0"/>
                      <a:pt x="264" y="0"/>
                    </a:cubicBezTo>
                    <a:cubicBezTo>
                      <a:pt x="271" y="0"/>
                      <a:pt x="274" y="7"/>
                      <a:pt x="274" y="10"/>
                    </a:cubicBezTo>
                    <a:cubicBezTo>
                      <a:pt x="274" y="22"/>
                      <a:pt x="264" y="22"/>
                      <a:pt x="254" y="22"/>
                    </a:cubicBezTo>
                    <a:cubicBezTo>
                      <a:pt x="209" y="22"/>
                      <a:pt x="209" y="26"/>
                      <a:pt x="204" y="46"/>
                    </a:cubicBezTo>
                    <a:cubicBezTo>
                      <a:pt x="192" y="91"/>
                      <a:pt x="180" y="137"/>
                      <a:pt x="168" y="182"/>
                    </a:cubicBezTo>
                    <a:cubicBezTo>
                      <a:pt x="234" y="182"/>
                      <a:pt x="301" y="182"/>
                      <a:pt x="367" y="182"/>
                    </a:cubicBezTo>
                    <a:cubicBezTo>
                      <a:pt x="378" y="136"/>
                      <a:pt x="389" y="90"/>
                      <a:pt x="401" y="43"/>
                    </a:cubicBezTo>
                    <a:cubicBezTo>
                      <a:pt x="403" y="36"/>
                      <a:pt x="402" y="35"/>
                      <a:pt x="403" y="31"/>
                    </a:cubicBezTo>
                    <a:cubicBezTo>
                      <a:pt x="403" y="26"/>
                      <a:pt x="403" y="24"/>
                      <a:pt x="389" y="24"/>
                    </a:cubicBezTo>
                    <a:cubicBezTo>
                      <a:pt x="379" y="22"/>
                      <a:pt x="374" y="22"/>
                      <a:pt x="367" y="22"/>
                    </a:cubicBezTo>
                    <a:cubicBezTo>
                      <a:pt x="355" y="22"/>
                      <a:pt x="348" y="22"/>
                      <a:pt x="348" y="14"/>
                    </a:cubicBezTo>
                    <a:cubicBezTo>
                      <a:pt x="348" y="0"/>
                      <a:pt x="357" y="0"/>
                      <a:pt x="360" y="0"/>
                    </a:cubicBezTo>
                    <a:cubicBezTo>
                      <a:pt x="372" y="0"/>
                      <a:pt x="386" y="2"/>
                      <a:pt x="398" y="2"/>
                    </a:cubicBezTo>
                    <a:cubicBezTo>
                      <a:pt x="408" y="2"/>
                      <a:pt x="429" y="2"/>
                      <a:pt x="439" y="2"/>
                    </a:cubicBezTo>
                    <a:cubicBezTo>
                      <a:pt x="456" y="2"/>
                      <a:pt x="499" y="0"/>
                      <a:pt x="516" y="0"/>
                    </a:cubicBezTo>
                    <a:cubicBezTo>
                      <a:pt x="523" y="0"/>
                      <a:pt x="525" y="7"/>
                      <a:pt x="525" y="10"/>
                    </a:cubicBezTo>
                    <a:cubicBezTo>
                      <a:pt x="525" y="22"/>
                      <a:pt x="518" y="22"/>
                      <a:pt x="506" y="22"/>
                    </a:cubicBezTo>
                    <a:cubicBezTo>
                      <a:pt x="463" y="22"/>
                      <a:pt x="461" y="26"/>
                      <a:pt x="456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4" name="Freeform 246"/>
              <p:cNvSpPr/>
              <p:nvPr/>
            </p:nvSpPr>
            <p:spPr>
              <a:xfrm>
                <a:off x="9996480" y="2894040"/>
                <a:ext cx="188640" cy="144720"/>
              </a:xfrm>
              <a:custGeom>
                <a:avLst/>
                <a:gdLst>
                  <a:gd name="textAreaLeft" fmla="*/ 0 w 188640"/>
                  <a:gd name="textAreaRight" fmla="*/ 189000 w 188640"/>
                  <a:gd name="textAreaTop" fmla="*/ 0 h 144720"/>
                  <a:gd name="textAreaBottom" fmla="*/ 145080 h 144720"/>
                </a:gdLst>
                <a:ahLst/>
                <a:cxnLst/>
                <a:rect l="textAreaLeft" t="textAreaTop" r="textAreaRight" b="textAreaBottom"/>
                <a:pathLst>
                  <a:path w="525" h="403">
                    <a:moveTo>
                      <a:pt x="456" y="48"/>
                    </a:moveTo>
                    <a:cubicBezTo>
                      <a:pt x="429" y="152"/>
                      <a:pt x="403" y="256"/>
                      <a:pt x="377" y="360"/>
                    </a:cubicBezTo>
                    <a:cubicBezTo>
                      <a:pt x="377" y="362"/>
                      <a:pt x="374" y="369"/>
                      <a:pt x="374" y="372"/>
                    </a:cubicBezTo>
                    <a:cubicBezTo>
                      <a:pt x="374" y="379"/>
                      <a:pt x="374" y="379"/>
                      <a:pt x="389" y="381"/>
                    </a:cubicBezTo>
                    <a:cubicBezTo>
                      <a:pt x="398" y="381"/>
                      <a:pt x="401" y="381"/>
                      <a:pt x="410" y="381"/>
                    </a:cubicBezTo>
                    <a:cubicBezTo>
                      <a:pt x="425" y="381"/>
                      <a:pt x="429" y="381"/>
                      <a:pt x="429" y="391"/>
                    </a:cubicBezTo>
                    <a:cubicBezTo>
                      <a:pt x="429" y="403"/>
                      <a:pt x="420" y="403"/>
                      <a:pt x="417" y="403"/>
                    </a:cubicBezTo>
                    <a:cubicBezTo>
                      <a:pt x="405" y="403"/>
                      <a:pt x="391" y="403"/>
                      <a:pt x="379" y="400"/>
                    </a:cubicBezTo>
                    <a:cubicBezTo>
                      <a:pt x="369" y="400"/>
                      <a:pt x="350" y="400"/>
                      <a:pt x="338" y="400"/>
                    </a:cubicBezTo>
                    <a:cubicBezTo>
                      <a:pt x="321" y="400"/>
                      <a:pt x="281" y="403"/>
                      <a:pt x="262" y="403"/>
                    </a:cubicBezTo>
                    <a:cubicBezTo>
                      <a:pt x="257" y="403"/>
                      <a:pt x="254" y="400"/>
                      <a:pt x="254" y="393"/>
                    </a:cubicBezTo>
                    <a:cubicBezTo>
                      <a:pt x="254" y="381"/>
                      <a:pt x="262" y="381"/>
                      <a:pt x="271" y="381"/>
                    </a:cubicBezTo>
                    <a:cubicBezTo>
                      <a:pt x="317" y="381"/>
                      <a:pt x="319" y="376"/>
                      <a:pt x="324" y="357"/>
                    </a:cubicBezTo>
                    <a:cubicBezTo>
                      <a:pt x="337" y="306"/>
                      <a:pt x="349" y="255"/>
                      <a:pt x="362" y="204"/>
                    </a:cubicBezTo>
                    <a:cubicBezTo>
                      <a:pt x="296" y="204"/>
                      <a:pt x="230" y="204"/>
                      <a:pt x="163" y="204"/>
                    </a:cubicBezTo>
                    <a:cubicBezTo>
                      <a:pt x="150" y="256"/>
                      <a:pt x="138" y="308"/>
                      <a:pt x="125" y="360"/>
                    </a:cubicBezTo>
                    <a:cubicBezTo>
                      <a:pt x="122" y="367"/>
                      <a:pt x="123" y="368"/>
                      <a:pt x="122" y="372"/>
                    </a:cubicBezTo>
                    <a:cubicBezTo>
                      <a:pt x="122" y="379"/>
                      <a:pt x="122" y="379"/>
                      <a:pt x="134" y="381"/>
                    </a:cubicBezTo>
                    <a:cubicBezTo>
                      <a:pt x="146" y="381"/>
                      <a:pt x="149" y="381"/>
                      <a:pt x="158" y="381"/>
                    </a:cubicBezTo>
                    <a:cubicBezTo>
                      <a:pt x="170" y="381"/>
                      <a:pt x="178" y="381"/>
                      <a:pt x="178" y="391"/>
                    </a:cubicBezTo>
                    <a:cubicBezTo>
                      <a:pt x="178" y="403"/>
                      <a:pt x="168" y="403"/>
                      <a:pt x="166" y="403"/>
                    </a:cubicBezTo>
                    <a:cubicBezTo>
                      <a:pt x="154" y="403"/>
                      <a:pt x="139" y="403"/>
                      <a:pt x="127" y="400"/>
                    </a:cubicBezTo>
                    <a:cubicBezTo>
                      <a:pt x="118" y="400"/>
                      <a:pt x="96" y="400"/>
                      <a:pt x="86" y="400"/>
                    </a:cubicBezTo>
                    <a:cubicBezTo>
                      <a:pt x="70" y="400"/>
                      <a:pt x="26" y="403"/>
                      <a:pt x="10" y="403"/>
                    </a:cubicBezTo>
                    <a:cubicBezTo>
                      <a:pt x="5" y="403"/>
                      <a:pt x="0" y="400"/>
                      <a:pt x="0" y="393"/>
                    </a:cubicBezTo>
                    <a:cubicBezTo>
                      <a:pt x="0" y="381"/>
                      <a:pt x="7" y="381"/>
                      <a:pt x="17" y="381"/>
                    </a:cubicBezTo>
                    <a:cubicBezTo>
                      <a:pt x="65" y="381"/>
                      <a:pt x="65" y="376"/>
                      <a:pt x="70" y="357"/>
                    </a:cubicBezTo>
                    <a:cubicBezTo>
                      <a:pt x="96" y="253"/>
                      <a:pt x="122" y="148"/>
                      <a:pt x="149" y="43"/>
                    </a:cubicBezTo>
                    <a:cubicBezTo>
                      <a:pt x="151" y="36"/>
                      <a:pt x="150" y="35"/>
                      <a:pt x="151" y="31"/>
                    </a:cubicBezTo>
                    <a:cubicBezTo>
                      <a:pt x="151" y="26"/>
                      <a:pt x="149" y="24"/>
                      <a:pt x="137" y="24"/>
                    </a:cubicBezTo>
                    <a:cubicBezTo>
                      <a:pt x="127" y="22"/>
                      <a:pt x="122" y="22"/>
                      <a:pt x="115" y="22"/>
                    </a:cubicBezTo>
                    <a:cubicBezTo>
                      <a:pt x="103" y="22"/>
                      <a:pt x="96" y="22"/>
                      <a:pt x="96" y="14"/>
                    </a:cubicBezTo>
                    <a:cubicBezTo>
                      <a:pt x="96" y="0"/>
                      <a:pt x="106" y="0"/>
                      <a:pt x="108" y="0"/>
                    </a:cubicBezTo>
                    <a:cubicBezTo>
                      <a:pt x="120" y="0"/>
                      <a:pt x="134" y="2"/>
                      <a:pt x="144" y="2"/>
                    </a:cubicBezTo>
                    <a:cubicBezTo>
                      <a:pt x="156" y="2"/>
                      <a:pt x="175" y="2"/>
                      <a:pt x="185" y="2"/>
                    </a:cubicBezTo>
                    <a:cubicBezTo>
                      <a:pt x="204" y="2"/>
                      <a:pt x="247" y="0"/>
                      <a:pt x="264" y="0"/>
                    </a:cubicBezTo>
                    <a:cubicBezTo>
                      <a:pt x="271" y="0"/>
                      <a:pt x="274" y="7"/>
                      <a:pt x="274" y="10"/>
                    </a:cubicBezTo>
                    <a:cubicBezTo>
                      <a:pt x="274" y="22"/>
                      <a:pt x="264" y="22"/>
                      <a:pt x="254" y="22"/>
                    </a:cubicBezTo>
                    <a:cubicBezTo>
                      <a:pt x="209" y="22"/>
                      <a:pt x="209" y="26"/>
                      <a:pt x="204" y="46"/>
                    </a:cubicBezTo>
                    <a:cubicBezTo>
                      <a:pt x="192" y="91"/>
                      <a:pt x="180" y="137"/>
                      <a:pt x="168" y="182"/>
                    </a:cubicBezTo>
                    <a:cubicBezTo>
                      <a:pt x="234" y="182"/>
                      <a:pt x="301" y="182"/>
                      <a:pt x="367" y="182"/>
                    </a:cubicBezTo>
                    <a:cubicBezTo>
                      <a:pt x="378" y="136"/>
                      <a:pt x="389" y="90"/>
                      <a:pt x="401" y="43"/>
                    </a:cubicBezTo>
                    <a:cubicBezTo>
                      <a:pt x="403" y="36"/>
                      <a:pt x="402" y="35"/>
                      <a:pt x="403" y="31"/>
                    </a:cubicBezTo>
                    <a:cubicBezTo>
                      <a:pt x="403" y="26"/>
                      <a:pt x="403" y="24"/>
                      <a:pt x="391" y="24"/>
                    </a:cubicBezTo>
                    <a:cubicBezTo>
                      <a:pt x="379" y="22"/>
                      <a:pt x="375" y="22"/>
                      <a:pt x="367" y="22"/>
                    </a:cubicBezTo>
                    <a:cubicBezTo>
                      <a:pt x="355" y="22"/>
                      <a:pt x="348" y="22"/>
                      <a:pt x="348" y="14"/>
                    </a:cubicBezTo>
                    <a:cubicBezTo>
                      <a:pt x="348" y="0"/>
                      <a:pt x="357" y="0"/>
                      <a:pt x="362" y="0"/>
                    </a:cubicBezTo>
                    <a:cubicBezTo>
                      <a:pt x="372" y="0"/>
                      <a:pt x="386" y="2"/>
                      <a:pt x="398" y="2"/>
                    </a:cubicBezTo>
                    <a:cubicBezTo>
                      <a:pt x="408" y="2"/>
                      <a:pt x="429" y="2"/>
                      <a:pt x="439" y="2"/>
                    </a:cubicBezTo>
                    <a:cubicBezTo>
                      <a:pt x="456" y="2"/>
                      <a:pt x="499" y="0"/>
                      <a:pt x="516" y="0"/>
                    </a:cubicBezTo>
                    <a:cubicBezTo>
                      <a:pt x="523" y="0"/>
                      <a:pt x="525" y="7"/>
                      <a:pt x="525" y="10"/>
                    </a:cubicBezTo>
                    <a:cubicBezTo>
                      <a:pt x="525" y="22"/>
                      <a:pt x="518" y="22"/>
                      <a:pt x="506" y="22"/>
                    </a:cubicBezTo>
                    <a:cubicBezTo>
                      <a:pt x="463" y="22"/>
                      <a:pt x="461" y="26"/>
                      <a:pt x="456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5" name="Freeform 247"/>
              <p:cNvSpPr/>
              <p:nvPr/>
            </p:nvSpPr>
            <p:spPr>
              <a:xfrm>
                <a:off x="9124920" y="3116880"/>
                <a:ext cx="1089720" cy="11880"/>
              </a:xfrm>
              <a:custGeom>
                <a:avLst/>
                <a:gdLst>
                  <a:gd name="textAreaLeft" fmla="*/ 0 w 1089720"/>
                  <a:gd name="textAreaRight" fmla="*/ 1090080 w 1089720"/>
                  <a:gd name="textAreaTop" fmla="*/ 0 h 11880"/>
                  <a:gd name="textAreaBottom" fmla="*/ 12240 h 11880"/>
                </a:gdLst>
                <a:ahLst/>
                <a:cxnLst/>
                <a:rect l="textAreaLeft" t="textAreaTop" r="textAreaRight" b="textAreaBottom"/>
                <a:pathLst>
                  <a:path w="3028" h="34">
                    <a:moveTo>
                      <a:pt x="1514" y="34"/>
                    </a:moveTo>
                    <a:cubicBezTo>
                      <a:pt x="1009" y="34"/>
                      <a:pt x="505" y="34"/>
                      <a:pt x="0" y="34"/>
                    </a:cubicBezTo>
                    <a:cubicBezTo>
                      <a:pt x="0" y="22"/>
                      <a:pt x="0" y="11"/>
                      <a:pt x="0" y="0"/>
                    </a:cubicBezTo>
                    <a:cubicBezTo>
                      <a:pt x="1009" y="0"/>
                      <a:pt x="2019" y="0"/>
                      <a:pt x="3028" y="0"/>
                    </a:cubicBezTo>
                    <a:cubicBezTo>
                      <a:pt x="3028" y="11"/>
                      <a:pt x="3028" y="22"/>
                      <a:pt x="3028" y="34"/>
                    </a:cubicBezTo>
                    <a:cubicBezTo>
                      <a:pt x="2523" y="34"/>
                      <a:pt x="2019" y="34"/>
                      <a:pt x="1514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32760" rIns="90000" bIns="-3276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6" name="Freeform 248"/>
              <p:cNvSpPr/>
              <p:nvPr/>
            </p:nvSpPr>
            <p:spPr>
              <a:xfrm>
                <a:off x="9267480" y="3196080"/>
                <a:ext cx="149760" cy="213840"/>
              </a:xfrm>
              <a:custGeom>
                <a:avLst/>
                <a:gdLst>
                  <a:gd name="textAreaLeft" fmla="*/ 0 w 149760"/>
                  <a:gd name="textAreaRight" fmla="*/ 150120 w 149760"/>
                  <a:gd name="textAreaTop" fmla="*/ 0 h 213840"/>
                  <a:gd name="textAreaBottom" fmla="*/ 214200 h 213840"/>
                </a:gdLst>
                <a:ahLst/>
                <a:cxnLst/>
                <a:rect l="textAreaLeft" t="textAreaTop" r="textAreaRight" b="textAreaBottom"/>
                <a:pathLst>
                  <a:path w="417" h="595">
                    <a:moveTo>
                      <a:pt x="257" y="338"/>
                    </a:moveTo>
                    <a:cubicBezTo>
                      <a:pt x="189" y="418"/>
                      <a:pt x="121" y="498"/>
                      <a:pt x="53" y="578"/>
                    </a:cubicBezTo>
                    <a:cubicBezTo>
                      <a:pt x="46" y="587"/>
                      <a:pt x="40" y="595"/>
                      <a:pt x="26" y="595"/>
                    </a:cubicBezTo>
                    <a:cubicBezTo>
                      <a:pt x="13" y="595"/>
                      <a:pt x="0" y="585"/>
                      <a:pt x="0" y="571"/>
                    </a:cubicBezTo>
                    <a:cubicBezTo>
                      <a:pt x="0" y="561"/>
                      <a:pt x="5" y="556"/>
                      <a:pt x="14" y="544"/>
                    </a:cubicBezTo>
                    <a:cubicBezTo>
                      <a:pt x="92" y="468"/>
                      <a:pt x="170" y="391"/>
                      <a:pt x="247" y="314"/>
                    </a:cubicBezTo>
                    <a:cubicBezTo>
                      <a:pt x="220" y="238"/>
                      <a:pt x="193" y="162"/>
                      <a:pt x="166" y="86"/>
                    </a:cubicBezTo>
                    <a:cubicBezTo>
                      <a:pt x="144" y="29"/>
                      <a:pt x="139" y="24"/>
                      <a:pt x="110" y="19"/>
                    </a:cubicBezTo>
                    <a:cubicBezTo>
                      <a:pt x="108" y="16"/>
                      <a:pt x="103" y="17"/>
                      <a:pt x="103" y="10"/>
                    </a:cubicBezTo>
                    <a:cubicBezTo>
                      <a:pt x="103" y="0"/>
                      <a:pt x="115" y="0"/>
                      <a:pt x="120" y="0"/>
                    </a:cubicBezTo>
                    <a:cubicBezTo>
                      <a:pt x="158" y="0"/>
                      <a:pt x="204" y="12"/>
                      <a:pt x="221" y="60"/>
                    </a:cubicBezTo>
                    <a:cubicBezTo>
                      <a:pt x="278" y="220"/>
                      <a:pt x="336" y="380"/>
                      <a:pt x="393" y="539"/>
                    </a:cubicBezTo>
                    <a:cubicBezTo>
                      <a:pt x="401" y="556"/>
                      <a:pt x="405" y="568"/>
                      <a:pt x="413" y="578"/>
                    </a:cubicBezTo>
                    <a:cubicBezTo>
                      <a:pt x="415" y="580"/>
                      <a:pt x="417" y="583"/>
                      <a:pt x="417" y="585"/>
                    </a:cubicBezTo>
                    <a:cubicBezTo>
                      <a:pt x="417" y="587"/>
                      <a:pt x="417" y="592"/>
                      <a:pt x="408" y="595"/>
                    </a:cubicBezTo>
                    <a:cubicBezTo>
                      <a:pt x="401" y="595"/>
                      <a:pt x="395" y="595"/>
                      <a:pt x="389" y="595"/>
                    </a:cubicBezTo>
                    <a:cubicBezTo>
                      <a:pt x="367" y="595"/>
                      <a:pt x="357" y="595"/>
                      <a:pt x="345" y="575"/>
                    </a:cubicBezTo>
                    <a:cubicBezTo>
                      <a:pt x="331" y="556"/>
                      <a:pt x="290" y="427"/>
                      <a:pt x="257" y="3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7" name="Freeform 249"/>
              <p:cNvSpPr/>
              <p:nvPr/>
            </p:nvSpPr>
            <p:spPr>
              <a:xfrm>
                <a:off x="9442800" y="3307320"/>
                <a:ext cx="188640" cy="144720"/>
              </a:xfrm>
              <a:custGeom>
                <a:avLst/>
                <a:gdLst>
                  <a:gd name="textAreaLeft" fmla="*/ 0 w 188640"/>
                  <a:gd name="textAreaRight" fmla="*/ 189000 w 188640"/>
                  <a:gd name="textAreaTop" fmla="*/ 0 h 144720"/>
                  <a:gd name="textAreaBottom" fmla="*/ 145080 h 144720"/>
                </a:gdLst>
                <a:ahLst/>
                <a:cxnLst/>
                <a:rect l="textAreaLeft" t="textAreaTop" r="textAreaRight" b="textAreaBottom"/>
                <a:pathLst>
                  <a:path w="525" h="403">
                    <a:moveTo>
                      <a:pt x="453" y="48"/>
                    </a:moveTo>
                    <a:cubicBezTo>
                      <a:pt x="428" y="151"/>
                      <a:pt x="402" y="254"/>
                      <a:pt x="377" y="357"/>
                    </a:cubicBezTo>
                    <a:cubicBezTo>
                      <a:pt x="377" y="362"/>
                      <a:pt x="374" y="367"/>
                      <a:pt x="374" y="372"/>
                    </a:cubicBezTo>
                    <a:cubicBezTo>
                      <a:pt x="374" y="376"/>
                      <a:pt x="374" y="376"/>
                      <a:pt x="386" y="379"/>
                    </a:cubicBezTo>
                    <a:cubicBezTo>
                      <a:pt x="398" y="381"/>
                      <a:pt x="401" y="381"/>
                      <a:pt x="410" y="381"/>
                    </a:cubicBezTo>
                    <a:cubicBezTo>
                      <a:pt x="422" y="381"/>
                      <a:pt x="429" y="381"/>
                      <a:pt x="429" y="388"/>
                    </a:cubicBezTo>
                    <a:cubicBezTo>
                      <a:pt x="429" y="403"/>
                      <a:pt x="420" y="403"/>
                      <a:pt x="417" y="403"/>
                    </a:cubicBezTo>
                    <a:cubicBezTo>
                      <a:pt x="405" y="403"/>
                      <a:pt x="391" y="400"/>
                      <a:pt x="379" y="400"/>
                    </a:cubicBezTo>
                    <a:cubicBezTo>
                      <a:pt x="369" y="400"/>
                      <a:pt x="348" y="400"/>
                      <a:pt x="338" y="400"/>
                    </a:cubicBezTo>
                    <a:cubicBezTo>
                      <a:pt x="321" y="400"/>
                      <a:pt x="278" y="403"/>
                      <a:pt x="262" y="403"/>
                    </a:cubicBezTo>
                    <a:cubicBezTo>
                      <a:pt x="257" y="403"/>
                      <a:pt x="252" y="398"/>
                      <a:pt x="252" y="393"/>
                    </a:cubicBezTo>
                    <a:cubicBezTo>
                      <a:pt x="252" y="381"/>
                      <a:pt x="259" y="381"/>
                      <a:pt x="269" y="381"/>
                    </a:cubicBezTo>
                    <a:cubicBezTo>
                      <a:pt x="317" y="381"/>
                      <a:pt x="317" y="376"/>
                      <a:pt x="321" y="355"/>
                    </a:cubicBezTo>
                    <a:cubicBezTo>
                      <a:pt x="334" y="304"/>
                      <a:pt x="347" y="254"/>
                      <a:pt x="360" y="204"/>
                    </a:cubicBezTo>
                    <a:cubicBezTo>
                      <a:pt x="294" y="204"/>
                      <a:pt x="229" y="204"/>
                      <a:pt x="163" y="204"/>
                    </a:cubicBezTo>
                    <a:cubicBezTo>
                      <a:pt x="150" y="255"/>
                      <a:pt x="136" y="306"/>
                      <a:pt x="122" y="357"/>
                    </a:cubicBezTo>
                    <a:cubicBezTo>
                      <a:pt x="120" y="367"/>
                      <a:pt x="120" y="369"/>
                      <a:pt x="120" y="372"/>
                    </a:cubicBezTo>
                    <a:cubicBezTo>
                      <a:pt x="120" y="376"/>
                      <a:pt x="120" y="376"/>
                      <a:pt x="134" y="379"/>
                    </a:cubicBezTo>
                    <a:cubicBezTo>
                      <a:pt x="144" y="381"/>
                      <a:pt x="146" y="381"/>
                      <a:pt x="156" y="381"/>
                    </a:cubicBezTo>
                    <a:cubicBezTo>
                      <a:pt x="170" y="381"/>
                      <a:pt x="175" y="381"/>
                      <a:pt x="175" y="388"/>
                    </a:cubicBezTo>
                    <a:cubicBezTo>
                      <a:pt x="175" y="403"/>
                      <a:pt x="166" y="403"/>
                      <a:pt x="163" y="403"/>
                    </a:cubicBezTo>
                    <a:cubicBezTo>
                      <a:pt x="154" y="403"/>
                      <a:pt x="137" y="400"/>
                      <a:pt x="125" y="400"/>
                    </a:cubicBezTo>
                    <a:cubicBezTo>
                      <a:pt x="115" y="400"/>
                      <a:pt x="96" y="400"/>
                      <a:pt x="84" y="400"/>
                    </a:cubicBezTo>
                    <a:cubicBezTo>
                      <a:pt x="67" y="400"/>
                      <a:pt x="26" y="403"/>
                      <a:pt x="7" y="403"/>
                    </a:cubicBezTo>
                    <a:cubicBezTo>
                      <a:pt x="2" y="403"/>
                      <a:pt x="0" y="398"/>
                      <a:pt x="0" y="393"/>
                    </a:cubicBezTo>
                    <a:cubicBezTo>
                      <a:pt x="0" y="381"/>
                      <a:pt x="7" y="381"/>
                      <a:pt x="17" y="381"/>
                    </a:cubicBezTo>
                    <a:cubicBezTo>
                      <a:pt x="62" y="381"/>
                      <a:pt x="65" y="376"/>
                      <a:pt x="70" y="355"/>
                    </a:cubicBezTo>
                    <a:cubicBezTo>
                      <a:pt x="95" y="251"/>
                      <a:pt x="121" y="147"/>
                      <a:pt x="146" y="43"/>
                    </a:cubicBezTo>
                    <a:cubicBezTo>
                      <a:pt x="149" y="34"/>
                      <a:pt x="149" y="31"/>
                      <a:pt x="149" y="29"/>
                    </a:cubicBezTo>
                    <a:cubicBezTo>
                      <a:pt x="149" y="24"/>
                      <a:pt x="149" y="22"/>
                      <a:pt x="137" y="22"/>
                    </a:cubicBezTo>
                    <a:cubicBezTo>
                      <a:pt x="125" y="22"/>
                      <a:pt x="115" y="22"/>
                      <a:pt x="113" y="22"/>
                    </a:cubicBezTo>
                    <a:cubicBezTo>
                      <a:pt x="101" y="22"/>
                      <a:pt x="94" y="22"/>
                      <a:pt x="94" y="12"/>
                    </a:cubicBezTo>
                    <a:cubicBezTo>
                      <a:pt x="94" y="0"/>
                      <a:pt x="103" y="0"/>
                      <a:pt x="108" y="0"/>
                    </a:cubicBezTo>
                    <a:cubicBezTo>
                      <a:pt x="118" y="0"/>
                      <a:pt x="132" y="0"/>
                      <a:pt x="144" y="0"/>
                    </a:cubicBezTo>
                    <a:cubicBezTo>
                      <a:pt x="154" y="2"/>
                      <a:pt x="175" y="2"/>
                      <a:pt x="185" y="2"/>
                    </a:cubicBezTo>
                    <a:cubicBezTo>
                      <a:pt x="202" y="2"/>
                      <a:pt x="245" y="0"/>
                      <a:pt x="262" y="0"/>
                    </a:cubicBezTo>
                    <a:cubicBezTo>
                      <a:pt x="269" y="0"/>
                      <a:pt x="271" y="5"/>
                      <a:pt x="271" y="7"/>
                    </a:cubicBezTo>
                    <a:cubicBezTo>
                      <a:pt x="271" y="22"/>
                      <a:pt x="264" y="22"/>
                      <a:pt x="254" y="22"/>
                    </a:cubicBezTo>
                    <a:cubicBezTo>
                      <a:pt x="209" y="22"/>
                      <a:pt x="206" y="24"/>
                      <a:pt x="202" y="46"/>
                    </a:cubicBezTo>
                    <a:cubicBezTo>
                      <a:pt x="190" y="91"/>
                      <a:pt x="179" y="137"/>
                      <a:pt x="168" y="182"/>
                    </a:cubicBezTo>
                    <a:cubicBezTo>
                      <a:pt x="234" y="182"/>
                      <a:pt x="299" y="182"/>
                      <a:pt x="365" y="182"/>
                    </a:cubicBezTo>
                    <a:cubicBezTo>
                      <a:pt x="377" y="136"/>
                      <a:pt x="389" y="90"/>
                      <a:pt x="401" y="43"/>
                    </a:cubicBezTo>
                    <a:cubicBezTo>
                      <a:pt x="403" y="34"/>
                      <a:pt x="403" y="31"/>
                      <a:pt x="403" y="29"/>
                    </a:cubicBezTo>
                    <a:cubicBezTo>
                      <a:pt x="403" y="24"/>
                      <a:pt x="401" y="22"/>
                      <a:pt x="389" y="22"/>
                    </a:cubicBezTo>
                    <a:cubicBezTo>
                      <a:pt x="379" y="22"/>
                      <a:pt x="374" y="22"/>
                      <a:pt x="367" y="22"/>
                    </a:cubicBezTo>
                    <a:cubicBezTo>
                      <a:pt x="355" y="22"/>
                      <a:pt x="348" y="22"/>
                      <a:pt x="348" y="12"/>
                    </a:cubicBezTo>
                    <a:cubicBezTo>
                      <a:pt x="348" y="0"/>
                      <a:pt x="357" y="0"/>
                      <a:pt x="360" y="0"/>
                    </a:cubicBezTo>
                    <a:cubicBezTo>
                      <a:pt x="372" y="0"/>
                      <a:pt x="386" y="0"/>
                      <a:pt x="398" y="0"/>
                    </a:cubicBezTo>
                    <a:cubicBezTo>
                      <a:pt x="408" y="2"/>
                      <a:pt x="427" y="2"/>
                      <a:pt x="439" y="2"/>
                    </a:cubicBezTo>
                    <a:cubicBezTo>
                      <a:pt x="456" y="2"/>
                      <a:pt x="499" y="0"/>
                      <a:pt x="516" y="0"/>
                    </a:cubicBezTo>
                    <a:cubicBezTo>
                      <a:pt x="523" y="0"/>
                      <a:pt x="525" y="5"/>
                      <a:pt x="525" y="7"/>
                    </a:cubicBezTo>
                    <a:cubicBezTo>
                      <a:pt x="525" y="22"/>
                      <a:pt x="518" y="22"/>
                      <a:pt x="504" y="22"/>
                    </a:cubicBezTo>
                    <a:cubicBezTo>
                      <a:pt x="461" y="22"/>
                      <a:pt x="461" y="24"/>
                      <a:pt x="453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8" name="Freeform 250"/>
              <p:cNvSpPr/>
              <p:nvPr/>
            </p:nvSpPr>
            <p:spPr>
              <a:xfrm>
                <a:off x="9657000" y="3307320"/>
                <a:ext cx="188640" cy="144720"/>
              </a:xfrm>
              <a:custGeom>
                <a:avLst/>
                <a:gdLst>
                  <a:gd name="textAreaLeft" fmla="*/ 0 w 188640"/>
                  <a:gd name="textAreaRight" fmla="*/ 189000 w 188640"/>
                  <a:gd name="textAreaTop" fmla="*/ 0 h 144720"/>
                  <a:gd name="textAreaBottom" fmla="*/ 145080 h 144720"/>
                </a:gdLst>
                <a:ahLst/>
                <a:cxnLst/>
                <a:rect l="textAreaLeft" t="textAreaTop" r="textAreaRight" b="textAreaBottom"/>
                <a:pathLst>
                  <a:path w="525" h="403">
                    <a:moveTo>
                      <a:pt x="453" y="48"/>
                    </a:moveTo>
                    <a:cubicBezTo>
                      <a:pt x="428" y="151"/>
                      <a:pt x="402" y="254"/>
                      <a:pt x="377" y="357"/>
                    </a:cubicBezTo>
                    <a:cubicBezTo>
                      <a:pt x="377" y="362"/>
                      <a:pt x="374" y="367"/>
                      <a:pt x="374" y="372"/>
                    </a:cubicBezTo>
                    <a:cubicBezTo>
                      <a:pt x="374" y="376"/>
                      <a:pt x="374" y="376"/>
                      <a:pt x="386" y="379"/>
                    </a:cubicBezTo>
                    <a:cubicBezTo>
                      <a:pt x="398" y="381"/>
                      <a:pt x="401" y="381"/>
                      <a:pt x="410" y="381"/>
                    </a:cubicBezTo>
                    <a:cubicBezTo>
                      <a:pt x="422" y="381"/>
                      <a:pt x="429" y="381"/>
                      <a:pt x="429" y="388"/>
                    </a:cubicBezTo>
                    <a:cubicBezTo>
                      <a:pt x="429" y="403"/>
                      <a:pt x="420" y="403"/>
                      <a:pt x="417" y="403"/>
                    </a:cubicBezTo>
                    <a:cubicBezTo>
                      <a:pt x="405" y="403"/>
                      <a:pt x="391" y="400"/>
                      <a:pt x="379" y="400"/>
                    </a:cubicBezTo>
                    <a:cubicBezTo>
                      <a:pt x="369" y="400"/>
                      <a:pt x="348" y="400"/>
                      <a:pt x="338" y="400"/>
                    </a:cubicBezTo>
                    <a:cubicBezTo>
                      <a:pt x="321" y="400"/>
                      <a:pt x="278" y="403"/>
                      <a:pt x="262" y="403"/>
                    </a:cubicBezTo>
                    <a:cubicBezTo>
                      <a:pt x="257" y="403"/>
                      <a:pt x="252" y="398"/>
                      <a:pt x="252" y="393"/>
                    </a:cubicBezTo>
                    <a:cubicBezTo>
                      <a:pt x="252" y="381"/>
                      <a:pt x="259" y="381"/>
                      <a:pt x="271" y="381"/>
                    </a:cubicBezTo>
                    <a:cubicBezTo>
                      <a:pt x="317" y="381"/>
                      <a:pt x="317" y="376"/>
                      <a:pt x="321" y="355"/>
                    </a:cubicBezTo>
                    <a:cubicBezTo>
                      <a:pt x="334" y="304"/>
                      <a:pt x="347" y="254"/>
                      <a:pt x="360" y="204"/>
                    </a:cubicBezTo>
                    <a:cubicBezTo>
                      <a:pt x="294" y="204"/>
                      <a:pt x="229" y="204"/>
                      <a:pt x="163" y="204"/>
                    </a:cubicBezTo>
                    <a:cubicBezTo>
                      <a:pt x="150" y="255"/>
                      <a:pt x="138" y="306"/>
                      <a:pt x="125" y="357"/>
                    </a:cubicBezTo>
                    <a:cubicBezTo>
                      <a:pt x="122" y="367"/>
                      <a:pt x="122" y="369"/>
                      <a:pt x="122" y="372"/>
                    </a:cubicBezTo>
                    <a:cubicBezTo>
                      <a:pt x="122" y="376"/>
                      <a:pt x="122" y="376"/>
                      <a:pt x="134" y="379"/>
                    </a:cubicBezTo>
                    <a:cubicBezTo>
                      <a:pt x="144" y="381"/>
                      <a:pt x="146" y="381"/>
                      <a:pt x="156" y="381"/>
                    </a:cubicBezTo>
                    <a:cubicBezTo>
                      <a:pt x="170" y="381"/>
                      <a:pt x="175" y="381"/>
                      <a:pt x="175" y="388"/>
                    </a:cubicBezTo>
                    <a:cubicBezTo>
                      <a:pt x="175" y="403"/>
                      <a:pt x="166" y="403"/>
                      <a:pt x="163" y="403"/>
                    </a:cubicBezTo>
                    <a:cubicBezTo>
                      <a:pt x="154" y="403"/>
                      <a:pt x="137" y="400"/>
                      <a:pt x="125" y="400"/>
                    </a:cubicBezTo>
                    <a:cubicBezTo>
                      <a:pt x="115" y="400"/>
                      <a:pt x="96" y="400"/>
                      <a:pt x="86" y="400"/>
                    </a:cubicBezTo>
                    <a:cubicBezTo>
                      <a:pt x="67" y="400"/>
                      <a:pt x="26" y="403"/>
                      <a:pt x="10" y="403"/>
                    </a:cubicBezTo>
                    <a:cubicBezTo>
                      <a:pt x="2" y="403"/>
                      <a:pt x="0" y="398"/>
                      <a:pt x="0" y="393"/>
                    </a:cubicBezTo>
                    <a:cubicBezTo>
                      <a:pt x="0" y="381"/>
                      <a:pt x="7" y="381"/>
                      <a:pt x="17" y="381"/>
                    </a:cubicBezTo>
                    <a:cubicBezTo>
                      <a:pt x="62" y="381"/>
                      <a:pt x="65" y="376"/>
                      <a:pt x="70" y="355"/>
                    </a:cubicBezTo>
                    <a:cubicBezTo>
                      <a:pt x="95" y="251"/>
                      <a:pt x="121" y="147"/>
                      <a:pt x="146" y="43"/>
                    </a:cubicBezTo>
                    <a:cubicBezTo>
                      <a:pt x="149" y="34"/>
                      <a:pt x="149" y="31"/>
                      <a:pt x="149" y="29"/>
                    </a:cubicBezTo>
                    <a:cubicBezTo>
                      <a:pt x="149" y="24"/>
                      <a:pt x="149" y="22"/>
                      <a:pt x="137" y="22"/>
                    </a:cubicBezTo>
                    <a:cubicBezTo>
                      <a:pt x="125" y="22"/>
                      <a:pt x="115" y="22"/>
                      <a:pt x="113" y="22"/>
                    </a:cubicBezTo>
                    <a:cubicBezTo>
                      <a:pt x="101" y="22"/>
                      <a:pt x="94" y="22"/>
                      <a:pt x="94" y="12"/>
                    </a:cubicBezTo>
                    <a:cubicBezTo>
                      <a:pt x="94" y="0"/>
                      <a:pt x="103" y="0"/>
                      <a:pt x="108" y="0"/>
                    </a:cubicBezTo>
                    <a:cubicBezTo>
                      <a:pt x="118" y="0"/>
                      <a:pt x="132" y="0"/>
                      <a:pt x="144" y="0"/>
                    </a:cubicBezTo>
                    <a:cubicBezTo>
                      <a:pt x="154" y="2"/>
                      <a:pt x="175" y="2"/>
                      <a:pt x="185" y="2"/>
                    </a:cubicBezTo>
                    <a:cubicBezTo>
                      <a:pt x="202" y="2"/>
                      <a:pt x="245" y="0"/>
                      <a:pt x="262" y="0"/>
                    </a:cubicBezTo>
                    <a:cubicBezTo>
                      <a:pt x="271" y="0"/>
                      <a:pt x="271" y="5"/>
                      <a:pt x="271" y="7"/>
                    </a:cubicBezTo>
                    <a:cubicBezTo>
                      <a:pt x="271" y="22"/>
                      <a:pt x="264" y="22"/>
                      <a:pt x="254" y="22"/>
                    </a:cubicBezTo>
                    <a:cubicBezTo>
                      <a:pt x="209" y="22"/>
                      <a:pt x="206" y="24"/>
                      <a:pt x="202" y="46"/>
                    </a:cubicBezTo>
                    <a:cubicBezTo>
                      <a:pt x="190" y="91"/>
                      <a:pt x="179" y="137"/>
                      <a:pt x="168" y="182"/>
                    </a:cubicBezTo>
                    <a:cubicBezTo>
                      <a:pt x="234" y="182"/>
                      <a:pt x="299" y="182"/>
                      <a:pt x="365" y="182"/>
                    </a:cubicBezTo>
                    <a:cubicBezTo>
                      <a:pt x="377" y="136"/>
                      <a:pt x="389" y="90"/>
                      <a:pt x="401" y="43"/>
                    </a:cubicBezTo>
                    <a:cubicBezTo>
                      <a:pt x="403" y="34"/>
                      <a:pt x="403" y="31"/>
                      <a:pt x="403" y="29"/>
                    </a:cubicBezTo>
                    <a:cubicBezTo>
                      <a:pt x="403" y="24"/>
                      <a:pt x="401" y="22"/>
                      <a:pt x="389" y="22"/>
                    </a:cubicBezTo>
                    <a:cubicBezTo>
                      <a:pt x="379" y="22"/>
                      <a:pt x="374" y="22"/>
                      <a:pt x="367" y="22"/>
                    </a:cubicBezTo>
                    <a:cubicBezTo>
                      <a:pt x="355" y="22"/>
                      <a:pt x="348" y="22"/>
                      <a:pt x="348" y="12"/>
                    </a:cubicBezTo>
                    <a:cubicBezTo>
                      <a:pt x="348" y="0"/>
                      <a:pt x="357" y="0"/>
                      <a:pt x="360" y="0"/>
                    </a:cubicBezTo>
                    <a:cubicBezTo>
                      <a:pt x="372" y="0"/>
                      <a:pt x="386" y="0"/>
                      <a:pt x="398" y="0"/>
                    </a:cubicBezTo>
                    <a:cubicBezTo>
                      <a:pt x="408" y="2"/>
                      <a:pt x="427" y="2"/>
                      <a:pt x="439" y="2"/>
                    </a:cubicBezTo>
                    <a:cubicBezTo>
                      <a:pt x="456" y="2"/>
                      <a:pt x="499" y="0"/>
                      <a:pt x="516" y="0"/>
                    </a:cubicBezTo>
                    <a:cubicBezTo>
                      <a:pt x="523" y="0"/>
                      <a:pt x="525" y="5"/>
                      <a:pt x="525" y="7"/>
                    </a:cubicBezTo>
                    <a:cubicBezTo>
                      <a:pt x="525" y="22"/>
                      <a:pt x="518" y="22"/>
                      <a:pt x="504" y="22"/>
                    </a:cubicBezTo>
                    <a:cubicBezTo>
                      <a:pt x="461" y="22"/>
                      <a:pt x="461" y="24"/>
                      <a:pt x="453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9" name="Freeform 251"/>
              <p:cNvSpPr/>
              <p:nvPr/>
            </p:nvSpPr>
            <p:spPr>
              <a:xfrm>
                <a:off x="9871200" y="3307320"/>
                <a:ext cx="188640" cy="144720"/>
              </a:xfrm>
              <a:custGeom>
                <a:avLst/>
                <a:gdLst>
                  <a:gd name="textAreaLeft" fmla="*/ 0 w 188640"/>
                  <a:gd name="textAreaRight" fmla="*/ 189000 w 188640"/>
                  <a:gd name="textAreaTop" fmla="*/ 0 h 144720"/>
                  <a:gd name="textAreaBottom" fmla="*/ 145080 h 144720"/>
                </a:gdLst>
                <a:ahLst/>
                <a:cxnLst/>
                <a:rect l="textAreaLeft" t="textAreaTop" r="textAreaRight" b="textAreaBottom"/>
                <a:pathLst>
                  <a:path w="525" h="403">
                    <a:moveTo>
                      <a:pt x="456" y="48"/>
                    </a:moveTo>
                    <a:cubicBezTo>
                      <a:pt x="429" y="151"/>
                      <a:pt x="403" y="254"/>
                      <a:pt x="377" y="357"/>
                    </a:cubicBezTo>
                    <a:cubicBezTo>
                      <a:pt x="377" y="362"/>
                      <a:pt x="374" y="367"/>
                      <a:pt x="374" y="372"/>
                    </a:cubicBezTo>
                    <a:cubicBezTo>
                      <a:pt x="374" y="376"/>
                      <a:pt x="374" y="376"/>
                      <a:pt x="389" y="379"/>
                    </a:cubicBezTo>
                    <a:cubicBezTo>
                      <a:pt x="398" y="381"/>
                      <a:pt x="401" y="381"/>
                      <a:pt x="410" y="381"/>
                    </a:cubicBezTo>
                    <a:cubicBezTo>
                      <a:pt x="425" y="381"/>
                      <a:pt x="429" y="381"/>
                      <a:pt x="429" y="388"/>
                    </a:cubicBezTo>
                    <a:cubicBezTo>
                      <a:pt x="429" y="403"/>
                      <a:pt x="420" y="403"/>
                      <a:pt x="417" y="403"/>
                    </a:cubicBezTo>
                    <a:cubicBezTo>
                      <a:pt x="405" y="403"/>
                      <a:pt x="391" y="400"/>
                      <a:pt x="379" y="400"/>
                    </a:cubicBezTo>
                    <a:cubicBezTo>
                      <a:pt x="369" y="400"/>
                      <a:pt x="348" y="400"/>
                      <a:pt x="338" y="400"/>
                    </a:cubicBezTo>
                    <a:cubicBezTo>
                      <a:pt x="321" y="400"/>
                      <a:pt x="278" y="403"/>
                      <a:pt x="262" y="403"/>
                    </a:cubicBezTo>
                    <a:cubicBezTo>
                      <a:pt x="257" y="403"/>
                      <a:pt x="252" y="398"/>
                      <a:pt x="252" y="393"/>
                    </a:cubicBezTo>
                    <a:cubicBezTo>
                      <a:pt x="252" y="381"/>
                      <a:pt x="259" y="381"/>
                      <a:pt x="271" y="381"/>
                    </a:cubicBezTo>
                    <a:cubicBezTo>
                      <a:pt x="317" y="381"/>
                      <a:pt x="317" y="376"/>
                      <a:pt x="321" y="355"/>
                    </a:cubicBezTo>
                    <a:cubicBezTo>
                      <a:pt x="334" y="304"/>
                      <a:pt x="347" y="254"/>
                      <a:pt x="360" y="204"/>
                    </a:cubicBezTo>
                    <a:cubicBezTo>
                      <a:pt x="294" y="204"/>
                      <a:pt x="229" y="204"/>
                      <a:pt x="163" y="204"/>
                    </a:cubicBezTo>
                    <a:cubicBezTo>
                      <a:pt x="150" y="255"/>
                      <a:pt x="138" y="306"/>
                      <a:pt x="125" y="357"/>
                    </a:cubicBezTo>
                    <a:cubicBezTo>
                      <a:pt x="122" y="367"/>
                      <a:pt x="122" y="369"/>
                      <a:pt x="122" y="372"/>
                    </a:cubicBezTo>
                    <a:cubicBezTo>
                      <a:pt x="122" y="376"/>
                      <a:pt x="122" y="376"/>
                      <a:pt x="134" y="379"/>
                    </a:cubicBezTo>
                    <a:cubicBezTo>
                      <a:pt x="144" y="381"/>
                      <a:pt x="146" y="381"/>
                      <a:pt x="156" y="381"/>
                    </a:cubicBezTo>
                    <a:cubicBezTo>
                      <a:pt x="170" y="381"/>
                      <a:pt x="175" y="381"/>
                      <a:pt x="175" y="388"/>
                    </a:cubicBezTo>
                    <a:cubicBezTo>
                      <a:pt x="175" y="403"/>
                      <a:pt x="168" y="403"/>
                      <a:pt x="163" y="403"/>
                    </a:cubicBezTo>
                    <a:cubicBezTo>
                      <a:pt x="154" y="403"/>
                      <a:pt x="137" y="400"/>
                      <a:pt x="127" y="400"/>
                    </a:cubicBezTo>
                    <a:cubicBezTo>
                      <a:pt x="115" y="400"/>
                      <a:pt x="96" y="400"/>
                      <a:pt x="86" y="400"/>
                    </a:cubicBezTo>
                    <a:cubicBezTo>
                      <a:pt x="67" y="400"/>
                      <a:pt x="26" y="403"/>
                      <a:pt x="10" y="403"/>
                    </a:cubicBezTo>
                    <a:cubicBezTo>
                      <a:pt x="2" y="403"/>
                      <a:pt x="0" y="398"/>
                      <a:pt x="0" y="393"/>
                    </a:cubicBezTo>
                    <a:cubicBezTo>
                      <a:pt x="0" y="381"/>
                      <a:pt x="7" y="381"/>
                      <a:pt x="17" y="381"/>
                    </a:cubicBezTo>
                    <a:cubicBezTo>
                      <a:pt x="62" y="381"/>
                      <a:pt x="65" y="376"/>
                      <a:pt x="70" y="355"/>
                    </a:cubicBezTo>
                    <a:cubicBezTo>
                      <a:pt x="95" y="251"/>
                      <a:pt x="121" y="147"/>
                      <a:pt x="146" y="43"/>
                    </a:cubicBezTo>
                    <a:cubicBezTo>
                      <a:pt x="149" y="34"/>
                      <a:pt x="149" y="31"/>
                      <a:pt x="149" y="29"/>
                    </a:cubicBezTo>
                    <a:cubicBezTo>
                      <a:pt x="149" y="24"/>
                      <a:pt x="149" y="22"/>
                      <a:pt x="137" y="22"/>
                    </a:cubicBezTo>
                    <a:cubicBezTo>
                      <a:pt x="125" y="22"/>
                      <a:pt x="115" y="22"/>
                      <a:pt x="113" y="22"/>
                    </a:cubicBezTo>
                    <a:cubicBezTo>
                      <a:pt x="101" y="22"/>
                      <a:pt x="96" y="22"/>
                      <a:pt x="96" y="12"/>
                    </a:cubicBezTo>
                    <a:cubicBezTo>
                      <a:pt x="96" y="0"/>
                      <a:pt x="103" y="0"/>
                      <a:pt x="108" y="0"/>
                    </a:cubicBezTo>
                    <a:cubicBezTo>
                      <a:pt x="118" y="0"/>
                      <a:pt x="132" y="0"/>
                      <a:pt x="144" y="0"/>
                    </a:cubicBezTo>
                    <a:cubicBezTo>
                      <a:pt x="154" y="2"/>
                      <a:pt x="175" y="2"/>
                      <a:pt x="185" y="2"/>
                    </a:cubicBezTo>
                    <a:cubicBezTo>
                      <a:pt x="202" y="2"/>
                      <a:pt x="245" y="0"/>
                      <a:pt x="262" y="0"/>
                    </a:cubicBezTo>
                    <a:cubicBezTo>
                      <a:pt x="271" y="0"/>
                      <a:pt x="271" y="5"/>
                      <a:pt x="271" y="7"/>
                    </a:cubicBezTo>
                    <a:cubicBezTo>
                      <a:pt x="271" y="22"/>
                      <a:pt x="264" y="22"/>
                      <a:pt x="254" y="22"/>
                    </a:cubicBezTo>
                    <a:cubicBezTo>
                      <a:pt x="209" y="22"/>
                      <a:pt x="209" y="24"/>
                      <a:pt x="202" y="46"/>
                    </a:cubicBezTo>
                    <a:cubicBezTo>
                      <a:pt x="190" y="91"/>
                      <a:pt x="179" y="137"/>
                      <a:pt x="168" y="182"/>
                    </a:cubicBezTo>
                    <a:cubicBezTo>
                      <a:pt x="234" y="182"/>
                      <a:pt x="299" y="182"/>
                      <a:pt x="365" y="182"/>
                    </a:cubicBezTo>
                    <a:cubicBezTo>
                      <a:pt x="377" y="136"/>
                      <a:pt x="389" y="90"/>
                      <a:pt x="401" y="43"/>
                    </a:cubicBezTo>
                    <a:cubicBezTo>
                      <a:pt x="403" y="34"/>
                      <a:pt x="403" y="31"/>
                      <a:pt x="403" y="29"/>
                    </a:cubicBezTo>
                    <a:cubicBezTo>
                      <a:pt x="403" y="24"/>
                      <a:pt x="401" y="22"/>
                      <a:pt x="389" y="22"/>
                    </a:cubicBezTo>
                    <a:cubicBezTo>
                      <a:pt x="379" y="22"/>
                      <a:pt x="374" y="22"/>
                      <a:pt x="367" y="22"/>
                    </a:cubicBezTo>
                    <a:cubicBezTo>
                      <a:pt x="355" y="22"/>
                      <a:pt x="348" y="22"/>
                      <a:pt x="348" y="12"/>
                    </a:cubicBezTo>
                    <a:cubicBezTo>
                      <a:pt x="348" y="0"/>
                      <a:pt x="357" y="0"/>
                      <a:pt x="360" y="0"/>
                    </a:cubicBezTo>
                    <a:cubicBezTo>
                      <a:pt x="372" y="0"/>
                      <a:pt x="386" y="0"/>
                      <a:pt x="398" y="0"/>
                    </a:cubicBezTo>
                    <a:cubicBezTo>
                      <a:pt x="408" y="2"/>
                      <a:pt x="427" y="2"/>
                      <a:pt x="439" y="2"/>
                    </a:cubicBezTo>
                    <a:cubicBezTo>
                      <a:pt x="456" y="2"/>
                      <a:pt x="499" y="0"/>
                      <a:pt x="516" y="0"/>
                    </a:cubicBezTo>
                    <a:cubicBezTo>
                      <a:pt x="523" y="0"/>
                      <a:pt x="525" y="5"/>
                      <a:pt x="525" y="7"/>
                    </a:cubicBezTo>
                    <a:cubicBezTo>
                      <a:pt x="525" y="22"/>
                      <a:pt x="518" y="22"/>
                      <a:pt x="504" y="22"/>
                    </a:cubicBezTo>
                    <a:cubicBezTo>
                      <a:pt x="461" y="22"/>
                      <a:pt x="461" y="24"/>
                      <a:pt x="456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0" name="Freeform 252"/>
              <p:cNvSpPr/>
              <p:nvPr/>
            </p:nvSpPr>
            <p:spPr>
              <a:xfrm>
                <a:off x="10353240" y="3087360"/>
                <a:ext cx="200880" cy="70560"/>
              </a:xfrm>
              <a:custGeom>
                <a:avLst/>
                <a:gdLst>
                  <a:gd name="textAreaLeft" fmla="*/ 0 w 200880"/>
                  <a:gd name="textAreaRight" fmla="*/ 201240 w 200880"/>
                  <a:gd name="textAreaTop" fmla="*/ 0 h 70560"/>
                  <a:gd name="textAreaBottom" fmla="*/ 70920 h 70560"/>
                </a:gdLst>
                <a:ahLst/>
                <a:cxnLst/>
                <a:rect l="textAreaLeft" t="textAreaTop" r="textAreaRight" b="textAreaBottom"/>
                <a:pathLst>
                  <a:path w="559" h="197">
                    <a:moveTo>
                      <a:pt x="530" y="34"/>
                    </a:moveTo>
                    <a:cubicBezTo>
                      <a:pt x="362" y="34"/>
                      <a:pt x="194" y="34"/>
                      <a:pt x="26" y="34"/>
                    </a:cubicBezTo>
                    <a:cubicBezTo>
                      <a:pt x="14" y="34"/>
                      <a:pt x="0" y="34"/>
                      <a:pt x="0" y="17"/>
                    </a:cubicBezTo>
                    <a:cubicBezTo>
                      <a:pt x="0" y="0"/>
                      <a:pt x="14" y="0"/>
                      <a:pt x="26" y="0"/>
                    </a:cubicBezTo>
                    <a:cubicBezTo>
                      <a:pt x="195" y="0"/>
                      <a:pt x="364" y="0"/>
                      <a:pt x="533" y="0"/>
                    </a:cubicBezTo>
                    <a:cubicBezTo>
                      <a:pt x="542" y="0"/>
                      <a:pt x="559" y="0"/>
                      <a:pt x="559" y="17"/>
                    </a:cubicBezTo>
                    <a:cubicBezTo>
                      <a:pt x="559" y="34"/>
                      <a:pt x="542" y="34"/>
                      <a:pt x="530" y="34"/>
                    </a:cubicBezTo>
                    <a:moveTo>
                      <a:pt x="533" y="197"/>
                    </a:moveTo>
                    <a:cubicBezTo>
                      <a:pt x="364" y="197"/>
                      <a:pt x="195" y="197"/>
                      <a:pt x="26" y="197"/>
                    </a:cubicBezTo>
                    <a:cubicBezTo>
                      <a:pt x="14" y="197"/>
                      <a:pt x="0" y="197"/>
                      <a:pt x="0" y="180"/>
                    </a:cubicBezTo>
                    <a:cubicBezTo>
                      <a:pt x="0" y="163"/>
                      <a:pt x="14" y="163"/>
                      <a:pt x="26" y="163"/>
                    </a:cubicBezTo>
                    <a:cubicBezTo>
                      <a:pt x="194" y="163"/>
                      <a:pt x="362" y="163"/>
                      <a:pt x="530" y="163"/>
                    </a:cubicBezTo>
                    <a:cubicBezTo>
                      <a:pt x="542" y="163"/>
                      <a:pt x="559" y="163"/>
                      <a:pt x="559" y="180"/>
                    </a:cubicBezTo>
                    <a:cubicBezTo>
                      <a:pt x="559" y="197"/>
                      <a:pt x="542" y="197"/>
                      <a:pt x="533" y="1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5920" rIns="90000" bIns="2592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1" name="Freeform 253"/>
              <p:cNvSpPr/>
              <p:nvPr/>
            </p:nvSpPr>
            <p:spPr>
              <a:xfrm>
                <a:off x="10667520" y="3065040"/>
                <a:ext cx="118080" cy="136800"/>
              </a:xfrm>
              <a:custGeom>
                <a:avLst/>
                <a:gdLst>
                  <a:gd name="textAreaLeft" fmla="*/ 0 w 118080"/>
                  <a:gd name="textAreaRight" fmla="*/ 118440 w 118080"/>
                  <a:gd name="textAreaTop" fmla="*/ 0 h 136800"/>
                  <a:gd name="textAreaBottom" fmla="*/ 137160 h 136800"/>
                </a:gdLst>
                <a:ahLst/>
                <a:cxnLst/>
                <a:rect l="textAreaLeft" t="textAreaTop" r="textAreaRight" b="textAreaBottom"/>
                <a:pathLst>
                  <a:path w="329" h="381">
                    <a:moveTo>
                      <a:pt x="300" y="53"/>
                    </a:moveTo>
                    <a:cubicBezTo>
                      <a:pt x="288" y="29"/>
                      <a:pt x="257" y="19"/>
                      <a:pt x="228" y="19"/>
                    </a:cubicBezTo>
                    <a:cubicBezTo>
                      <a:pt x="180" y="19"/>
                      <a:pt x="134" y="55"/>
                      <a:pt x="108" y="103"/>
                    </a:cubicBezTo>
                    <a:cubicBezTo>
                      <a:pt x="79" y="153"/>
                      <a:pt x="62" y="235"/>
                      <a:pt x="62" y="271"/>
                    </a:cubicBezTo>
                    <a:cubicBezTo>
                      <a:pt x="62" y="321"/>
                      <a:pt x="86" y="362"/>
                      <a:pt x="139" y="362"/>
                    </a:cubicBezTo>
                    <a:cubicBezTo>
                      <a:pt x="149" y="362"/>
                      <a:pt x="240" y="362"/>
                      <a:pt x="307" y="278"/>
                    </a:cubicBezTo>
                    <a:cubicBezTo>
                      <a:pt x="312" y="273"/>
                      <a:pt x="314" y="271"/>
                      <a:pt x="319" y="271"/>
                    </a:cubicBezTo>
                    <a:cubicBezTo>
                      <a:pt x="324" y="271"/>
                      <a:pt x="329" y="276"/>
                      <a:pt x="329" y="281"/>
                    </a:cubicBezTo>
                    <a:cubicBezTo>
                      <a:pt x="329" y="292"/>
                      <a:pt x="257" y="381"/>
                      <a:pt x="137" y="381"/>
                    </a:cubicBezTo>
                    <a:cubicBezTo>
                      <a:pt x="48" y="381"/>
                      <a:pt x="0" y="314"/>
                      <a:pt x="0" y="240"/>
                    </a:cubicBezTo>
                    <a:cubicBezTo>
                      <a:pt x="0" y="120"/>
                      <a:pt x="113" y="0"/>
                      <a:pt x="226" y="0"/>
                    </a:cubicBezTo>
                    <a:cubicBezTo>
                      <a:pt x="286" y="0"/>
                      <a:pt x="326" y="31"/>
                      <a:pt x="326" y="72"/>
                    </a:cubicBezTo>
                    <a:cubicBezTo>
                      <a:pt x="326" y="105"/>
                      <a:pt x="302" y="125"/>
                      <a:pt x="278" y="125"/>
                    </a:cubicBezTo>
                    <a:cubicBezTo>
                      <a:pt x="262" y="125"/>
                      <a:pt x="247" y="117"/>
                      <a:pt x="247" y="96"/>
                    </a:cubicBezTo>
                    <a:cubicBezTo>
                      <a:pt x="247" y="91"/>
                      <a:pt x="250" y="77"/>
                      <a:pt x="262" y="62"/>
                    </a:cubicBezTo>
                    <a:cubicBezTo>
                      <a:pt x="274" y="53"/>
                      <a:pt x="286" y="53"/>
                      <a:pt x="300" y="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2" name="Freeform 254"/>
              <p:cNvSpPr/>
              <p:nvPr/>
            </p:nvSpPr>
            <p:spPr>
              <a:xfrm>
                <a:off x="10879200" y="3107160"/>
                <a:ext cx="32400" cy="31680"/>
              </a:xfrm>
              <a:custGeom>
                <a:avLst/>
                <a:gdLst>
                  <a:gd name="textAreaLeft" fmla="*/ 0 w 32400"/>
                  <a:gd name="textAreaRight" fmla="*/ 32760 w 32400"/>
                  <a:gd name="textAreaTop" fmla="*/ 0 h 31680"/>
                  <a:gd name="textAreaBottom" fmla="*/ 32040 h 31680"/>
                </a:gdLst>
                <a:ahLst/>
                <a:cxnLst/>
                <a:rect l="textAreaLeft" t="textAreaTop" r="textAreaRight" b="textAreaBottom"/>
                <a:pathLst>
                  <a:path w="91" h="89">
                    <a:moveTo>
                      <a:pt x="91" y="43"/>
                    </a:moveTo>
                    <a:cubicBezTo>
                      <a:pt x="91" y="67"/>
                      <a:pt x="70" y="89"/>
                      <a:pt x="46" y="89"/>
                    </a:cubicBezTo>
                    <a:cubicBezTo>
                      <a:pt x="22" y="89"/>
                      <a:pt x="0" y="67"/>
                      <a:pt x="0" y="43"/>
                    </a:cubicBezTo>
                    <a:cubicBezTo>
                      <a:pt x="0" y="19"/>
                      <a:pt x="22" y="0"/>
                      <a:pt x="46" y="0"/>
                    </a:cubicBezTo>
                    <a:cubicBezTo>
                      <a:pt x="70" y="0"/>
                      <a:pt x="91" y="19"/>
                      <a:pt x="91" y="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12960" rIns="90000" bIns="-1296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3" name="Freeform 255"/>
              <p:cNvSpPr/>
              <p:nvPr/>
            </p:nvSpPr>
            <p:spPr>
              <a:xfrm>
                <a:off x="11055240" y="2776680"/>
                <a:ext cx="224280" cy="216360"/>
              </a:xfrm>
              <a:custGeom>
                <a:avLst/>
                <a:gdLst>
                  <a:gd name="textAreaLeft" fmla="*/ 0 w 224280"/>
                  <a:gd name="textAreaRight" fmla="*/ 224640 w 224280"/>
                  <a:gd name="textAreaTop" fmla="*/ 0 h 216360"/>
                  <a:gd name="textAreaBottom" fmla="*/ 216720 h 216360"/>
                </a:gdLst>
                <a:ahLst/>
                <a:cxnLst/>
                <a:rect l="textAreaLeft" t="textAreaTop" r="textAreaRight" b="textAreaBottom"/>
                <a:pathLst>
                  <a:path w="624" h="602">
                    <a:moveTo>
                      <a:pt x="333" y="14"/>
                    </a:moveTo>
                    <a:cubicBezTo>
                      <a:pt x="429" y="205"/>
                      <a:pt x="524" y="395"/>
                      <a:pt x="619" y="585"/>
                    </a:cubicBezTo>
                    <a:cubicBezTo>
                      <a:pt x="624" y="595"/>
                      <a:pt x="624" y="595"/>
                      <a:pt x="624" y="597"/>
                    </a:cubicBezTo>
                    <a:cubicBezTo>
                      <a:pt x="624" y="602"/>
                      <a:pt x="617" y="602"/>
                      <a:pt x="605" y="602"/>
                    </a:cubicBezTo>
                    <a:cubicBezTo>
                      <a:pt x="409" y="602"/>
                      <a:pt x="214" y="602"/>
                      <a:pt x="19" y="602"/>
                    </a:cubicBezTo>
                    <a:cubicBezTo>
                      <a:pt x="5" y="602"/>
                      <a:pt x="0" y="602"/>
                      <a:pt x="0" y="597"/>
                    </a:cubicBezTo>
                    <a:cubicBezTo>
                      <a:pt x="0" y="595"/>
                      <a:pt x="0" y="595"/>
                      <a:pt x="5" y="585"/>
                    </a:cubicBezTo>
                    <a:cubicBezTo>
                      <a:pt x="100" y="395"/>
                      <a:pt x="195" y="205"/>
                      <a:pt x="290" y="14"/>
                    </a:cubicBezTo>
                    <a:cubicBezTo>
                      <a:pt x="295" y="5"/>
                      <a:pt x="297" y="0"/>
                      <a:pt x="312" y="0"/>
                    </a:cubicBezTo>
                    <a:cubicBezTo>
                      <a:pt x="326" y="0"/>
                      <a:pt x="329" y="5"/>
                      <a:pt x="333" y="14"/>
                    </a:cubicBezTo>
                    <a:moveTo>
                      <a:pt x="286" y="84"/>
                    </a:moveTo>
                    <a:cubicBezTo>
                      <a:pt x="210" y="236"/>
                      <a:pt x="134" y="388"/>
                      <a:pt x="58" y="539"/>
                    </a:cubicBezTo>
                    <a:cubicBezTo>
                      <a:pt x="209" y="539"/>
                      <a:pt x="360" y="539"/>
                      <a:pt x="511" y="539"/>
                    </a:cubicBezTo>
                    <a:cubicBezTo>
                      <a:pt x="436" y="388"/>
                      <a:pt x="361" y="236"/>
                      <a:pt x="286" y="8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4" name="Freeform 256"/>
              <p:cNvSpPr/>
              <p:nvPr/>
            </p:nvSpPr>
            <p:spPr>
              <a:xfrm>
                <a:off x="11305080" y="2863080"/>
                <a:ext cx="160200" cy="133560"/>
              </a:xfrm>
              <a:custGeom>
                <a:avLst/>
                <a:gdLst>
                  <a:gd name="textAreaLeft" fmla="*/ 0 w 160200"/>
                  <a:gd name="textAreaRight" fmla="*/ 160560 w 160200"/>
                  <a:gd name="textAreaTop" fmla="*/ 0 h 133560"/>
                  <a:gd name="textAreaBottom" fmla="*/ 133920 h 133560"/>
                </a:gdLst>
                <a:ahLst/>
                <a:cxnLst/>
                <a:rect l="textAreaLeft" t="textAreaTop" r="textAreaRight" b="textAreaBottom"/>
                <a:pathLst>
                  <a:path w="446" h="372">
                    <a:moveTo>
                      <a:pt x="403" y="48"/>
                    </a:moveTo>
                    <a:cubicBezTo>
                      <a:pt x="373" y="48"/>
                      <a:pt x="342" y="48"/>
                      <a:pt x="312" y="48"/>
                    </a:cubicBezTo>
                    <a:cubicBezTo>
                      <a:pt x="338" y="86"/>
                      <a:pt x="338" y="127"/>
                      <a:pt x="338" y="141"/>
                    </a:cubicBezTo>
                    <a:cubicBezTo>
                      <a:pt x="338" y="271"/>
                      <a:pt x="226" y="372"/>
                      <a:pt x="125" y="372"/>
                    </a:cubicBezTo>
                    <a:cubicBezTo>
                      <a:pt x="48" y="372"/>
                      <a:pt x="0" y="314"/>
                      <a:pt x="0" y="240"/>
                    </a:cubicBezTo>
                    <a:cubicBezTo>
                      <a:pt x="0" y="139"/>
                      <a:pt x="94" y="0"/>
                      <a:pt x="221" y="0"/>
                    </a:cubicBezTo>
                    <a:cubicBezTo>
                      <a:pt x="285" y="0"/>
                      <a:pt x="349" y="0"/>
                      <a:pt x="413" y="0"/>
                    </a:cubicBezTo>
                    <a:cubicBezTo>
                      <a:pt x="427" y="0"/>
                      <a:pt x="446" y="0"/>
                      <a:pt x="446" y="22"/>
                    </a:cubicBezTo>
                    <a:cubicBezTo>
                      <a:pt x="446" y="48"/>
                      <a:pt x="415" y="48"/>
                      <a:pt x="403" y="48"/>
                    </a:cubicBezTo>
                    <a:moveTo>
                      <a:pt x="127" y="355"/>
                    </a:moveTo>
                    <a:cubicBezTo>
                      <a:pt x="161" y="355"/>
                      <a:pt x="204" y="331"/>
                      <a:pt x="238" y="283"/>
                    </a:cubicBezTo>
                    <a:cubicBezTo>
                      <a:pt x="266" y="240"/>
                      <a:pt x="283" y="170"/>
                      <a:pt x="283" y="132"/>
                    </a:cubicBezTo>
                    <a:cubicBezTo>
                      <a:pt x="283" y="105"/>
                      <a:pt x="276" y="48"/>
                      <a:pt x="206" y="48"/>
                    </a:cubicBezTo>
                    <a:cubicBezTo>
                      <a:pt x="178" y="48"/>
                      <a:pt x="127" y="60"/>
                      <a:pt x="91" y="120"/>
                    </a:cubicBezTo>
                    <a:cubicBezTo>
                      <a:pt x="62" y="168"/>
                      <a:pt x="53" y="237"/>
                      <a:pt x="53" y="264"/>
                    </a:cubicBezTo>
                    <a:cubicBezTo>
                      <a:pt x="53" y="324"/>
                      <a:pt x="86" y="355"/>
                      <a:pt x="127" y="3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5" name="Freeform 257"/>
              <p:cNvSpPr/>
              <p:nvPr/>
            </p:nvSpPr>
            <p:spPr>
              <a:xfrm>
                <a:off x="11480400" y="2894040"/>
                <a:ext cx="189720" cy="144720"/>
              </a:xfrm>
              <a:custGeom>
                <a:avLst/>
                <a:gdLst>
                  <a:gd name="textAreaLeft" fmla="*/ 0 w 189720"/>
                  <a:gd name="textAreaRight" fmla="*/ 190080 w 189720"/>
                  <a:gd name="textAreaTop" fmla="*/ 0 h 144720"/>
                  <a:gd name="textAreaBottom" fmla="*/ 145080 h 144720"/>
                </a:gdLst>
                <a:ahLst/>
                <a:cxnLst/>
                <a:rect l="textAreaLeft" t="textAreaTop" r="textAreaRight" b="textAreaBottom"/>
                <a:pathLst>
                  <a:path w="528" h="403">
                    <a:moveTo>
                      <a:pt x="456" y="48"/>
                    </a:moveTo>
                    <a:cubicBezTo>
                      <a:pt x="430" y="152"/>
                      <a:pt x="405" y="256"/>
                      <a:pt x="379" y="360"/>
                    </a:cubicBezTo>
                    <a:cubicBezTo>
                      <a:pt x="379" y="362"/>
                      <a:pt x="377" y="369"/>
                      <a:pt x="377" y="372"/>
                    </a:cubicBezTo>
                    <a:cubicBezTo>
                      <a:pt x="377" y="379"/>
                      <a:pt x="377" y="379"/>
                      <a:pt x="389" y="381"/>
                    </a:cubicBezTo>
                    <a:cubicBezTo>
                      <a:pt x="401" y="381"/>
                      <a:pt x="403" y="381"/>
                      <a:pt x="413" y="381"/>
                    </a:cubicBezTo>
                    <a:cubicBezTo>
                      <a:pt x="425" y="381"/>
                      <a:pt x="432" y="381"/>
                      <a:pt x="432" y="391"/>
                    </a:cubicBezTo>
                    <a:cubicBezTo>
                      <a:pt x="432" y="403"/>
                      <a:pt x="422" y="403"/>
                      <a:pt x="420" y="403"/>
                    </a:cubicBezTo>
                    <a:cubicBezTo>
                      <a:pt x="408" y="403"/>
                      <a:pt x="393" y="403"/>
                      <a:pt x="381" y="400"/>
                    </a:cubicBezTo>
                    <a:cubicBezTo>
                      <a:pt x="372" y="400"/>
                      <a:pt x="350" y="400"/>
                      <a:pt x="341" y="400"/>
                    </a:cubicBezTo>
                    <a:cubicBezTo>
                      <a:pt x="324" y="400"/>
                      <a:pt x="281" y="403"/>
                      <a:pt x="264" y="403"/>
                    </a:cubicBezTo>
                    <a:cubicBezTo>
                      <a:pt x="259" y="403"/>
                      <a:pt x="254" y="400"/>
                      <a:pt x="254" y="393"/>
                    </a:cubicBezTo>
                    <a:cubicBezTo>
                      <a:pt x="254" y="381"/>
                      <a:pt x="262" y="381"/>
                      <a:pt x="271" y="381"/>
                    </a:cubicBezTo>
                    <a:cubicBezTo>
                      <a:pt x="317" y="381"/>
                      <a:pt x="319" y="376"/>
                      <a:pt x="324" y="357"/>
                    </a:cubicBezTo>
                    <a:cubicBezTo>
                      <a:pt x="337" y="306"/>
                      <a:pt x="349" y="255"/>
                      <a:pt x="362" y="204"/>
                    </a:cubicBezTo>
                    <a:cubicBezTo>
                      <a:pt x="297" y="204"/>
                      <a:pt x="231" y="204"/>
                      <a:pt x="166" y="204"/>
                    </a:cubicBezTo>
                    <a:cubicBezTo>
                      <a:pt x="152" y="256"/>
                      <a:pt x="138" y="308"/>
                      <a:pt x="125" y="360"/>
                    </a:cubicBezTo>
                    <a:cubicBezTo>
                      <a:pt x="122" y="367"/>
                      <a:pt x="123" y="368"/>
                      <a:pt x="122" y="372"/>
                    </a:cubicBezTo>
                    <a:cubicBezTo>
                      <a:pt x="122" y="379"/>
                      <a:pt x="122" y="379"/>
                      <a:pt x="137" y="381"/>
                    </a:cubicBezTo>
                    <a:cubicBezTo>
                      <a:pt x="146" y="381"/>
                      <a:pt x="149" y="381"/>
                      <a:pt x="158" y="381"/>
                    </a:cubicBezTo>
                    <a:cubicBezTo>
                      <a:pt x="173" y="381"/>
                      <a:pt x="178" y="381"/>
                      <a:pt x="178" y="391"/>
                    </a:cubicBezTo>
                    <a:cubicBezTo>
                      <a:pt x="178" y="403"/>
                      <a:pt x="168" y="403"/>
                      <a:pt x="166" y="403"/>
                    </a:cubicBezTo>
                    <a:cubicBezTo>
                      <a:pt x="154" y="403"/>
                      <a:pt x="139" y="403"/>
                      <a:pt x="127" y="400"/>
                    </a:cubicBezTo>
                    <a:cubicBezTo>
                      <a:pt x="118" y="400"/>
                      <a:pt x="96" y="400"/>
                      <a:pt x="86" y="400"/>
                    </a:cubicBezTo>
                    <a:cubicBezTo>
                      <a:pt x="70" y="400"/>
                      <a:pt x="26" y="403"/>
                      <a:pt x="10" y="403"/>
                    </a:cubicBezTo>
                    <a:cubicBezTo>
                      <a:pt x="5" y="403"/>
                      <a:pt x="0" y="400"/>
                      <a:pt x="0" y="393"/>
                    </a:cubicBezTo>
                    <a:cubicBezTo>
                      <a:pt x="0" y="381"/>
                      <a:pt x="10" y="381"/>
                      <a:pt x="19" y="381"/>
                    </a:cubicBezTo>
                    <a:cubicBezTo>
                      <a:pt x="65" y="381"/>
                      <a:pt x="65" y="376"/>
                      <a:pt x="70" y="357"/>
                    </a:cubicBezTo>
                    <a:cubicBezTo>
                      <a:pt x="96" y="253"/>
                      <a:pt x="122" y="148"/>
                      <a:pt x="149" y="43"/>
                    </a:cubicBezTo>
                    <a:cubicBezTo>
                      <a:pt x="151" y="36"/>
                      <a:pt x="150" y="35"/>
                      <a:pt x="151" y="31"/>
                    </a:cubicBezTo>
                    <a:cubicBezTo>
                      <a:pt x="151" y="26"/>
                      <a:pt x="151" y="24"/>
                      <a:pt x="137" y="24"/>
                    </a:cubicBezTo>
                    <a:cubicBezTo>
                      <a:pt x="127" y="22"/>
                      <a:pt x="122" y="22"/>
                      <a:pt x="115" y="22"/>
                    </a:cubicBezTo>
                    <a:cubicBezTo>
                      <a:pt x="103" y="22"/>
                      <a:pt x="96" y="22"/>
                      <a:pt x="96" y="14"/>
                    </a:cubicBezTo>
                    <a:cubicBezTo>
                      <a:pt x="96" y="0"/>
                      <a:pt x="106" y="0"/>
                      <a:pt x="108" y="0"/>
                    </a:cubicBezTo>
                    <a:cubicBezTo>
                      <a:pt x="120" y="0"/>
                      <a:pt x="134" y="2"/>
                      <a:pt x="146" y="2"/>
                    </a:cubicBezTo>
                    <a:cubicBezTo>
                      <a:pt x="156" y="2"/>
                      <a:pt x="178" y="2"/>
                      <a:pt x="187" y="2"/>
                    </a:cubicBezTo>
                    <a:cubicBezTo>
                      <a:pt x="204" y="2"/>
                      <a:pt x="247" y="0"/>
                      <a:pt x="264" y="0"/>
                    </a:cubicBezTo>
                    <a:cubicBezTo>
                      <a:pt x="271" y="0"/>
                      <a:pt x="274" y="7"/>
                      <a:pt x="274" y="10"/>
                    </a:cubicBezTo>
                    <a:cubicBezTo>
                      <a:pt x="274" y="22"/>
                      <a:pt x="266" y="22"/>
                      <a:pt x="257" y="22"/>
                    </a:cubicBezTo>
                    <a:cubicBezTo>
                      <a:pt x="211" y="22"/>
                      <a:pt x="209" y="26"/>
                      <a:pt x="204" y="46"/>
                    </a:cubicBezTo>
                    <a:cubicBezTo>
                      <a:pt x="193" y="91"/>
                      <a:pt x="182" y="137"/>
                      <a:pt x="170" y="182"/>
                    </a:cubicBezTo>
                    <a:cubicBezTo>
                      <a:pt x="236" y="182"/>
                      <a:pt x="301" y="182"/>
                      <a:pt x="367" y="182"/>
                    </a:cubicBezTo>
                    <a:cubicBezTo>
                      <a:pt x="379" y="136"/>
                      <a:pt x="391" y="90"/>
                      <a:pt x="403" y="43"/>
                    </a:cubicBezTo>
                    <a:cubicBezTo>
                      <a:pt x="405" y="36"/>
                      <a:pt x="405" y="35"/>
                      <a:pt x="405" y="31"/>
                    </a:cubicBezTo>
                    <a:cubicBezTo>
                      <a:pt x="405" y="26"/>
                      <a:pt x="403" y="24"/>
                      <a:pt x="391" y="24"/>
                    </a:cubicBezTo>
                    <a:cubicBezTo>
                      <a:pt x="381" y="22"/>
                      <a:pt x="377" y="22"/>
                      <a:pt x="369" y="22"/>
                    </a:cubicBezTo>
                    <a:cubicBezTo>
                      <a:pt x="357" y="22"/>
                      <a:pt x="350" y="22"/>
                      <a:pt x="350" y="14"/>
                    </a:cubicBezTo>
                    <a:cubicBezTo>
                      <a:pt x="350" y="0"/>
                      <a:pt x="357" y="0"/>
                      <a:pt x="362" y="0"/>
                    </a:cubicBezTo>
                    <a:cubicBezTo>
                      <a:pt x="374" y="0"/>
                      <a:pt x="386" y="2"/>
                      <a:pt x="398" y="2"/>
                    </a:cubicBezTo>
                    <a:cubicBezTo>
                      <a:pt x="410" y="2"/>
                      <a:pt x="429" y="2"/>
                      <a:pt x="439" y="2"/>
                    </a:cubicBezTo>
                    <a:cubicBezTo>
                      <a:pt x="458" y="2"/>
                      <a:pt x="499" y="0"/>
                      <a:pt x="518" y="0"/>
                    </a:cubicBezTo>
                    <a:cubicBezTo>
                      <a:pt x="525" y="0"/>
                      <a:pt x="528" y="7"/>
                      <a:pt x="528" y="10"/>
                    </a:cubicBezTo>
                    <a:cubicBezTo>
                      <a:pt x="528" y="22"/>
                      <a:pt x="521" y="22"/>
                      <a:pt x="506" y="22"/>
                    </a:cubicBezTo>
                    <a:cubicBezTo>
                      <a:pt x="463" y="22"/>
                      <a:pt x="461" y="26"/>
                      <a:pt x="456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6" name="Freeform 258"/>
              <p:cNvSpPr/>
              <p:nvPr/>
            </p:nvSpPr>
            <p:spPr>
              <a:xfrm>
                <a:off x="11694600" y="2894040"/>
                <a:ext cx="189720" cy="144720"/>
              </a:xfrm>
              <a:custGeom>
                <a:avLst/>
                <a:gdLst>
                  <a:gd name="textAreaLeft" fmla="*/ 0 w 189720"/>
                  <a:gd name="textAreaRight" fmla="*/ 190080 w 189720"/>
                  <a:gd name="textAreaTop" fmla="*/ 0 h 144720"/>
                  <a:gd name="textAreaBottom" fmla="*/ 145080 h 144720"/>
                </a:gdLst>
                <a:ahLst/>
                <a:cxnLst/>
                <a:rect l="textAreaLeft" t="textAreaTop" r="textAreaRight" b="textAreaBottom"/>
                <a:pathLst>
                  <a:path w="528" h="403">
                    <a:moveTo>
                      <a:pt x="456" y="48"/>
                    </a:moveTo>
                    <a:cubicBezTo>
                      <a:pt x="430" y="152"/>
                      <a:pt x="405" y="256"/>
                      <a:pt x="379" y="360"/>
                    </a:cubicBezTo>
                    <a:cubicBezTo>
                      <a:pt x="379" y="362"/>
                      <a:pt x="377" y="369"/>
                      <a:pt x="377" y="372"/>
                    </a:cubicBezTo>
                    <a:cubicBezTo>
                      <a:pt x="377" y="379"/>
                      <a:pt x="377" y="379"/>
                      <a:pt x="389" y="381"/>
                    </a:cubicBezTo>
                    <a:cubicBezTo>
                      <a:pt x="401" y="381"/>
                      <a:pt x="403" y="381"/>
                      <a:pt x="413" y="381"/>
                    </a:cubicBezTo>
                    <a:cubicBezTo>
                      <a:pt x="425" y="381"/>
                      <a:pt x="432" y="381"/>
                      <a:pt x="432" y="391"/>
                    </a:cubicBezTo>
                    <a:cubicBezTo>
                      <a:pt x="432" y="403"/>
                      <a:pt x="422" y="403"/>
                      <a:pt x="420" y="403"/>
                    </a:cubicBezTo>
                    <a:cubicBezTo>
                      <a:pt x="408" y="403"/>
                      <a:pt x="393" y="403"/>
                      <a:pt x="381" y="400"/>
                    </a:cubicBezTo>
                    <a:cubicBezTo>
                      <a:pt x="372" y="400"/>
                      <a:pt x="350" y="400"/>
                      <a:pt x="341" y="400"/>
                    </a:cubicBezTo>
                    <a:cubicBezTo>
                      <a:pt x="324" y="400"/>
                      <a:pt x="281" y="403"/>
                      <a:pt x="264" y="403"/>
                    </a:cubicBezTo>
                    <a:cubicBezTo>
                      <a:pt x="259" y="403"/>
                      <a:pt x="254" y="400"/>
                      <a:pt x="254" y="393"/>
                    </a:cubicBezTo>
                    <a:cubicBezTo>
                      <a:pt x="254" y="381"/>
                      <a:pt x="262" y="381"/>
                      <a:pt x="271" y="381"/>
                    </a:cubicBezTo>
                    <a:cubicBezTo>
                      <a:pt x="319" y="381"/>
                      <a:pt x="319" y="376"/>
                      <a:pt x="324" y="357"/>
                    </a:cubicBezTo>
                    <a:cubicBezTo>
                      <a:pt x="337" y="306"/>
                      <a:pt x="349" y="255"/>
                      <a:pt x="362" y="204"/>
                    </a:cubicBezTo>
                    <a:cubicBezTo>
                      <a:pt x="297" y="204"/>
                      <a:pt x="231" y="204"/>
                      <a:pt x="166" y="204"/>
                    </a:cubicBezTo>
                    <a:cubicBezTo>
                      <a:pt x="152" y="256"/>
                      <a:pt x="138" y="308"/>
                      <a:pt x="125" y="360"/>
                    </a:cubicBezTo>
                    <a:cubicBezTo>
                      <a:pt x="122" y="367"/>
                      <a:pt x="123" y="368"/>
                      <a:pt x="122" y="372"/>
                    </a:cubicBezTo>
                    <a:cubicBezTo>
                      <a:pt x="122" y="379"/>
                      <a:pt x="122" y="379"/>
                      <a:pt x="137" y="381"/>
                    </a:cubicBezTo>
                    <a:cubicBezTo>
                      <a:pt x="146" y="381"/>
                      <a:pt x="149" y="381"/>
                      <a:pt x="158" y="381"/>
                    </a:cubicBezTo>
                    <a:cubicBezTo>
                      <a:pt x="173" y="381"/>
                      <a:pt x="178" y="381"/>
                      <a:pt x="178" y="391"/>
                    </a:cubicBezTo>
                    <a:cubicBezTo>
                      <a:pt x="178" y="403"/>
                      <a:pt x="168" y="403"/>
                      <a:pt x="166" y="403"/>
                    </a:cubicBezTo>
                    <a:cubicBezTo>
                      <a:pt x="154" y="403"/>
                      <a:pt x="139" y="403"/>
                      <a:pt x="127" y="400"/>
                    </a:cubicBezTo>
                    <a:cubicBezTo>
                      <a:pt x="118" y="400"/>
                      <a:pt x="98" y="400"/>
                      <a:pt x="86" y="400"/>
                    </a:cubicBezTo>
                    <a:cubicBezTo>
                      <a:pt x="70" y="400"/>
                      <a:pt x="29" y="403"/>
                      <a:pt x="10" y="403"/>
                    </a:cubicBezTo>
                    <a:cubicBezTo>
                      <a:pt x="5" y="403"/>
                      <a:pt x="0" y="400"/>
                      <a:pt x="0" y="393"/>
                    </a:cubicBezTo>
                    <a:cubicBezTo>
                      <a:pt x="0" y="381"/>
                      <a:pt x="10" y="381"/>
                      <a:pt x="19" y="381"/>
                    </a:cubicBezTo>
                    <a:cubicBezTo>
                      <a:pt x="65" y="381"/>
                      <a:pt x="67" y="376"/>
                      <a:pt x="70" y="357"/>
                    </a:cubicBezTo>
                    <a:cubicBezTo>
                      <a:pt x="96" y="253"/>
                      <a:pt x="122" y="148"/>
                      <a:pt x="149" y="43"/>
                    </a:cubicBezTo>
                    <a:cubicBezTo>
                      <a:pt x="151" y="36"/>
                      <a:pt x="150" y="35"/>
                      <a:pt x="151" y="31"/>
                    </a:cubicBezTo>
                    <a:cubicBezTo>
                      <a:pt x="151" y="26"/>
                      <a:pt x="151" y="24"/>
                      <a:pt x="139" y="24"/>
                    </a:cubicBezTo>
                    <a:cubicBezTo>
                      <a:pt x="127" y="22"/>
                      <a:pt x="123" y="22"/>
                      <a:pt x="115" y="22"/>
                    </a:cubicBezTo>
                    <a:cubicBezTo>
                      <a:pt x="103" y="22"/>
                      <a:pt x="96" y="22"/>
                      <a:pt x="96" y="14"/>
                    </a:cubicBezTo>
                    <a:cubicBezTo>
                      <a:pt x="96" y="0"/>
                      <a:pt x="106" y="0"/>
                      <a:pt x="108" y="0"/>
                    </a:cubicBezTo>
                    <a:cubicBezTo>
                      <a:pt x="120" y="0"/>
                      <a:pt x="134" y="2"/>
                      <a:pt x="146" y="2"/>
                    </a:cubicBezTo>
                    <a:cubicBezTo>
                      <a:pt x="156" y="2"/>
                      <a:pt x="178" y="2"/>
                      <a:pt x="187" y="2"/>
                    </a:cubicBezTo>
                    <a:cubicBezTo>
                      <a:pt x="204" y="2"/>
                      <a:pt x="247" y="0"/>
                      <a:pt x="264" y="0"/>
                    </a:cubicBezTo>
                    <a:cubicBezTo>
                      <a:pt x="271" y="0"/>
                      <a:pt x="274" y="7"/>
                      <a:pt x="274" y="10"/>
                    </a:cubicBezTo>
                    <a:cubicBezTo>
                      <a:pt x="274" y="22"/>
                      <a:pt x="266" y="22"/>
                      <a:pt x="257" y="22"/>
                    </a:cubicBezTo>
                    <a:cubicBezTo>
                      <a:pt x="211" y="22"/>
                      <a:pt x="209" y="26"/>
                      <a:pt x="204" y="46"/>
                    </a:cubicBezTo>
                    <a:cubicBezTo>
                      <a:pt x="193" y="91"/>
                      <a:pt x="182" y="137"/>
                      <a:pt x="170" y="182"/>
                    </a:cubicBezTo>
                    <a:cubicBezTo>
                      <a:pt x="236" y="182"/>
                      <a:pt x="301" y="182"/>
                      <a:pt x="367" y="182"/>
                    </a:cubicBezTo>
                    <a:cubicBezTo>
                      <a:pt x="379" y="136"/>
                      <a:pt x="391" y="90"/>
                      <a:pt x="403" y="43"/>
                    </a:cubicBezTo>
                    <a:cubicBezTo>
                      <a:pt x="405" y="36"/>
                      <a:pt x="405" y="35"/>
                      <a:pt x="405" y="31"/>
                    </a:cubicBezTo>
                    <a:cubicBezTo>
                      <a:pt x="405" y="26"/>
                      <a:pt x="403" y="24"/>
                      <a:pt x="391" y="24"/>
                    </a:cubicBezTo>
                    <a:cubicBezTo>
                      <a:pt x="381" y="22"/>
                      <a:pt x="377" y="22"/>
                      <a:pt x="369" y="22"/>
                    </a:cubicBezTo>
                    <a:cubicBezTo>
                      <a:pt x="357" y="22"/>
                      <a:pt x="350" y="22"/>
                      <a:pt x="350" y="14"/>
                    </a:cubicBezTo>
                    <a:cubicBezTo>
                      <a:pt x="350" y="0"/>
                      <a:pt x="357" y="0"/>
                      <a:pt x="362" y="0"/>
                    </a:cubicBezTo>
                    <a:cubicBezTo>
                      <a:pt x="374" y="0"/>
                      <a:pt x="389" y="2"/>
                      <a:pt x="398" y="2"/>
                    </a:cubicBezTo>
                    <a:cubicBezTo>
                      <a:pt x="410" y="2"/>
                      <a:pt x="429" y="2"/>
                      <a:pt x="439" y="2"/>
                    </a:cubicBezTo>
                    <a:cubicBezTo>
                      <a:pt x="458" y="2"/>
                      <a:pt x="501" y="0"/>
                      <a:pt x="518" y="0"/>
                    </a:cubicBezTo>
                    <a:cubicBezTo>
                      <a:pt x="525" y="0"/>
                      <a:pt x="528" y="7"/>
                      <a:pt x="528" y="10"/>
                    </a:cubicBezTo>
                    <a:cubicBezTo>
                      <a:pt x="528" y="22"/>
                      <a:pt x="521" y="22"/>
                      <a:pt x="506" y="22"/>
                    </a:cubicBezTo>
                    <a:cubicBezTo>
                      <a:pt x="463" y="22"/>
                      <a:pt x="463" y="26"/>
                      <a:pt x="456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7" name="Freeform 259"/>
              <p:cNvSpPr/>
              <p:nvPr/>
            </p:nvSpPr>
            <p:spPr>
              <a:xfrm>
                <a:off x="11904480" y="2945880"/>
                <a:ext cx="113760" cy="95400"/>
              </a:xfrm>
              <a:custGeom>
                <a:avLst/>
                <a:gdLst>
                  <a:gd name="textAreaLeft" fmla="*/ 0 w 113760"/>
                  <a:gd name="textAreaRight" fmla="*/ 114120 w 113760"/>
                  <a:gd name="textAreaTop" fmla="*/ 0 h 95400"/>
                  <a:gd name="textAreaBottom" fmla="*/ 95760 h 95400"/>
                </a:gdLst>
                <a:ahLst/>
                <a:cxnLst/>
                <a:rect l="textAreaLeft" t="textAreaTop" r="textAreaRight" b="textAreaBottom"/>
                <a:pathLst>
                  <a:path w="317" h="266">
                    <a:moveTo>
                      <a:pt x="120" y="197"/>
                    </a:moveTo>
                    <a:cubicBezTo>
                      <a:pt x="126" y="169"/>
                      <a:pt x="133" y="142"/>
                      <a:pt x="139" y="115"/>
                    </a:cubicBezTo>
                    <a:cubicBezTo>
                      <a:pt x="144" y="96"/>
                      <a:pt x="151" y="67"/>
                      <a:pt x="151" y="55"/>
                    </a:cubicBezTo>
                    <a:cubicBezTo>
                      <a:pt x="151" y="26"/>
                      <a:pt x="137" y="17"/>
                      <a:pt x="118" y="17"/>
                    </a:cubicBezTo>
                    <a:cubicBezTo>
                      <a:pt x="89" y="17"/>
                      <a:pt x="50" y="41"/>
                      <a:pt x="36" y="86"/>
                    </a:cubicBezTo>
                    <a:cubicBezTo>
                      <a:pt x="34" y="96"/>
                      <a:pt x="31" y="98"/>
                      <a:pt x="24" y="98"/>
                    </a:cubicBezTo>
                    <a:cubicBezTo>
                      <a:pt x="22" y="98"/>
                      <a:pt x="14" y="98"/>
                      <a:pt x="14" y="89"/>
                    </a:cubicBezTo>
                    <a:cubicBezTo>
                      <a:pt x="14" y="72"/>
                      <a:pt x="53" y="0"/>
                      <a:pt x="118" y="0"/>
                    </a:cubicBezTo>
                    <a:cubicBezTo>
                      <a:pt x="151" y="0"/>
                      <a:pt x="178" y="17"/>
                      <a:pt x="190" y="41"/>
                    </a:cubicBezTo>
                    <a:cubicBezTo>
                      <a:pt x="202" y="19"/>
                      <a:pt x="226" y="0"/>
                      <a:pt x="254" y="0"/>
                    </a:cubicBezTo>
                    <a:cubicBezTo>
                      <a:pt x="278" y="0"/>
                      <a:pt x="317" y="10"/>
                      <a:pt x="317" y="43"/>
                    </a:cubicBezTo>
                    <a:cubicBezTo>
                      <a:pt x="317" y="67"/>
                      <a:pt x="297" y="79"/>
                      <a:pt x="283" y="79"/>
                    </a:cubicBezTo>
                    <a:cubicBezTo>
                      <a:pt x="269" y="79"/>
                      <a:pt x="259" y="70"/>
                      <a:pt x="259" y="58"/>
                    </a:cubicBezTo>
                    <a:cubicBezTo>
                      <a:pt x="259" y="46"/>
                      <a:pt x="266" y="29"/>
                      <a:pt x="286" y="24"/>
                    </a:cubicBezTo>
                    <a:cubicBezTo>
                      <a:pt x="274" y="17"/>
                      <a:pt x="265" y="19"/>
                      <a:pt x="254" y="17"/>
                    </a:cubicBezTo>
                    <a:cubicBezTo>
                      <a:pt x="235" y="17"/>
                      <a:pt x="209" y="31"/>
                      <a:pt x="197" y="77"/>
                    </a:cubicBezTo>
                    <a:cubicBezTo>
                      <a:pt x="180" y="141"/>
                      <a:pt x="166" y="194"/>
                      <a:pt x="166" y="211"/>
                    </a:cubicBezTo>
                    <a:cubicBezTo>
                      <a:pt x="166" y="233"/>
                      <a:pt x="178" y="249"/>
                      <a:pt x="202" y="249"/>
                    </a:cubicBezTo>
                    <a:cubicBezTo>
                      <a:pt x="235" y="249"/>
                      <a:pt x="269" y="218"/>
                      <a:pt x="283" y="177"/>
                    </a:cubicBezTo>
                    <a:cubicBezTo>
                      <a:pt x="286" y="170"/>
                      <a:pt x="286" y="168"/>
                      <a:pt x="293" y="168"/>
                    </a:cubicBezTo>
                    <a:cubicBezTo>
                      <a:pt x="295" y="168"/>
                      <a:pt x="302" y="168"/>
                      <a:pt x="302" y="175"/>
                    </a:cubicBezTo>
                    <a:cubicBezTo>
                      <a:pt x="302" y="192"/>
                      <a:pt x="266" y="266"/>
                      <a:pt x="199" y="266"/>
                    </a:cubicBezTo>
                    <a:cubicBezTo>
                      <a:pt x="175" y="266"/>
                      <a:pt x="144" y="254"/>
                      <a:pt x="130" y="223"/>
                    </a:cubicBezTo>
                    <a:cubicBezTo>
                      <a:pt x="115" y="247"/>
                      <a:pt x="89" y="266"/>
                      <a:pt x="62" y="266"/>
                    </a:cubicBezTo>
                    <a:cubicBezTo>
                      <a:pt x="34" y="266"/>
                      <a:pt x="0" y="252"/>
                      <a:pt x="0" y="223"/>
                    </a:cubicBezTo>
                    <a:cubicBezTo>
                      <a:pt x="0" y="201"/>
                      <a:pt x="17" y="187"/>
                      <a:pt x="34" y="187"/>
                    </a:cubicBezTo>
                    <a:cubicBezTo>
                      <a:pt x="48" y="187"/>
                      <a:pt x="58" y="194"/>
                      <a:pt x="58" y="209"/>
                    </a:cubicBezTo>
                    <a:cubicBezTo>
                      <a:pt x="58" y="211"/>
                      <a:pt x="55" y="233"/>
                      <a:pt x="31" y="240"/>
                    </a:cubicBezTo>
                    <a:cubicBezTo>
                      <a:pt x="46" y="249"/>
                      <a:pt x="62" y="249"/>
                      <a:pt x="65" y="249"/>
                    </a:cubicBezTo>
                    <a:cubicBezTo>
                      <a:pt x="94" y="249"/>
                      <a:pt x="113" y="216"/>
                      <a:pt x="120" y="1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8" name="Freeform 260"/>
              <p:cNvSpPr/>
              <p:nvPr/>
            </p:nvSpPr>
            <p:spPr>
              <a:xfrm>
                <a:off x="11041560" y="3116880"/>
                <a:ext cx="1008360" cy="11880"/>
              </a:xfrm>
              <a:custGeom>
                <a:avLst/>
                <a:gdLst>
                  <a:gd name="textAreaLeft" fmla="*/ 0 w 1008360"/>
                  <a:gd name="textAreaRight" fmla="*/ 1008720 w 1008360"/>
                  <a:gd name="textAreaTop" fmla="*/ 0 h 11880"/>
                  <a:gd name="textAreaBottom" fmla="*/ 12240 h 11880"/>
                </a:gdLst>
                <a:ahLst/>
                <a:cxnLst/>
                <a:rect l="textAreaLeft" t="textAreaTop" r="textAreaRight" b="textAreaBottom"/>
                <a:pathLst>
                  <a:path w="2802" h="34">
                    <a:moveTo>
                      <a:pt x="1401" y="34"/>
                    </a:moveTo>
                    <a:cubicBezTo>
                      <a:pt x="934" y="34"/>
                      <a:pt x="467" y="34"/>
                      <a:pt x="0" y="34"/>
                    </a:cubicBezTo>
                    <a:cubicBezTo>
                      <a:pt x="0" y="22"/>
                      <a:pt x="0" y="11"/>
                      <a:pt x="0" y="0"/>
                    </a:cubicBezTo>
                    <a:cubicBezTo>
                      <a:pt x="934" y="0"/>
                      <a:pt x="1868" y="0"/>
                      <a:pt x="2802" y="0"/>
                    </a:cubicBezTo>
                    <a:cubicBezTo>
                      <a:pt x="2802" y="11"/>
                      <a:pt x="2802" y="22"/>
                      <a:pt x="2802" y="34"/>
                    </a:cubicBezTo>
                    <a:cubicBezTo>
                      <a:pt x="2335" y="34"/>
                      <a:pt x="1868" y="34"/>
                      <a:pt x="1401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32760" rIns="90000" bIns="-3276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9" name="Freeform 261"/>
              <p:cNvSpPr/>
              <p:nvPr/>
            </p:nvSpPr>
            <p:spPr>
              <a:xfrm>
                <a:off x="11190960" y="3276360"/>
                <a:ext cx="160200" cy="133560"/>
              </a:xfrm>
              <a:custGeom>
                <a:avLst/>
                <a:gdLst>
                  <a:gd name="textAreaLeft" fmla="*/ 0 w 160200"/>
                  <a:gd name="textAreaRight" fmla="*/ 160560 w 160200"/>
                  <a:gd name="textAreaTop" fmla="*/ 0 h 133560"/>
                  <a:gd name="textAreaBottom" fmla="*/ 133920 h 133560"/>
                </a:gdLst>
                <a:ahLst/>
                <a:cxnLst/>
                <a:rect l="textAreaLeft" t="textAreaTop" r="textAreaRight" b="textAreaBottom"/>
                <a:pathLst>
                  <a:path w="446" h="372">
                    <a:moveTo>
                      <a:pt x="403" y="48"/>
                    </a:moveTo>
                    <a:cubicBezTo>
                      <a:pt x="373" y="48"/>
                      <a:pt x="342" y="48"/>
                      <a:pt x="312" y="48"/>
                    </a:cubicBezTo>
                    <a:cubicBezTo>
                      <a:pt x="338" y="84"/>
                      <a:pt x="338" y="125"/>
                      <a:pt x="338" y="139"/>
                    </a:cubicBezTo>
                    <a:cubicBezTo>
                      <a:pt x="338" y="269"/>
                      <a:pt x="226" y="372"/>
                      <a:pt x="127" y="372"/>
                    </a:cubicBezTo>
                    <a:cubicBezTo>
                      <a:pt x="50" y="372"/>
                      <a:pt x="0" y="312"/>
                      <a:pt x="0" y="237"/>
                    </a:cubicBezTo>
                    <a:cubicBezTo>
                      <a:pt x="0" y="137"/>
                      <a:pt x="94" y="0"/>
                      <a:pt x="221" y="0"/>
                    </a:cubicBezTo>
                    <a:cubicBezTo>
                      <a:pt x="285" y="0"/>
                      <a:pt x="349" y="0"/>
                      <a:pt x="413" y="0"/>
                    </a:cubicBezTo>
                    <a:cubicBezTo>
                      <a:pt x="427" y="0"/>
                      <a:pt x="446" y="0"/>
                      <a:pt x="446" y="19"/>
                    </a:cubicBezTo>
                    <a:cubicBezTo>
                      <a:pt x="446" y="48"/>
                      <a:pt x="415" y="48"/>
                      <a:pt x="403" y="48"/>
                    </a:cubicBezTo>
                    <a:moveTo>
                      <a:pt x="127" y="352"/>
                    </a:moveTo>
                    <a:cubicBezTo>
                      <a:pt x="161" y="352"/>
                      <a:pt x="206" y="331"/>
                      <a:pt x="238" y="281"/>
                    </a:cubicBezTo>
                    <a:cubicBezTo>
                      <a:pt x="266" y="237"/>
                      <a:pt x="283" y="168"/>
                      <a:pt x="283" y="129"/>
                    </a:cubicBezTo>
                    <a:cubicBezTo>
                      <a:pt x="283" y="103"/>
                      <a:pt x="276" y="48"/>
                      <a:pt x="206" y="48"/>
                    </a:cubicBezTo>
                    <a:cubicBezTo>
                      <a:pt x="178" y="48"/>
                      <a:pt x="127" y="60"/>
                      <a:pt x="91" y="117"/>
                    </a:cubicBezTo>
                    <a:cubicBezTo>
                      <a:pt x="62" y="168"/>
                      <a:pt x="53" y="237"/>
                      <a:pt x="53" y="261"/>
                    </a:cubicBezTo>
                    <a:cubicBezTo>
                      <a:pt x="53" y="321"/>
                      <a:pt x="86" y="352"/>
                      <a:pt x="127" y="3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0" name="Freeform 262"/>
              <p:cNvSpPr/>
              <p:nvPr/>
            </p:nvSpPr>
            <p:spPr>
              <a:xfrm>
                <a:off x="11366280" y="3307320"/>
                <a:ext cx="189720" cy="144720"/>
              </a:xfrm>
              <a:custGeom>
                <a:avLst/>
                <a:gdLst>
                  <a:gd name="textAreaLeft" fmla="*/ 0 w 189720"/>
                  <a:gd name="textAreaRight" fmla="*/ 190080 w 189720"/>
                  <a:gd name="textAreaTop" fmla="*/ 0 h 144720"/>
                  <a:gd name="textAreaBottom" fmla="*/ 145080 h 144720"/>
                </a:gdLst>
                <a:ahLst/>
                <a:cxnLst/>
                <a:rect l="textAreaLeft" t="textAreaTop" r="textAreaRight" b="textAreaBottom"/>
                <a:pathLst>
                  <a:path w="528" h="403">
                    <a:moveTo>
                      <a:pt x="456" y="48"/>
                    </a:moveTo>
                    <a:cubicBezTo>
                      <a:pt x="430" y="151"/>
                      <a:pt x="405" y="254"/>
                      <a:pt x="379" y="357"/>
                    </a:cubicBezTo>
                    <a:cubicBezTo>
                      <a:pt x="379" y="362"/>
                      <a:pt x="377" y="367"/>
                      <a:pt x="377" y="372"/>
                    </a:cubicBezTo>
                    <a:cubicBezTo>
                      <a:pt x="377" y="376"/>
                      <a:pt x="377" y="376"/>
                      <a:pt x="389" y="379"/>
                    </a:cubicBezTo>
                    <a:cubicBezTo>
                      <a:pt x="401" y="381"/>
                      <a:pt x="403" y="381"/>
                      <a:pt x="413" y="381"/>
                    </a:cubicBezTo>
                    <a:cubicBezTo>
                      <a:pt x="425" y="381"/>
                      <a:pt x="432" y="381"/>
                      <a:pt x="432" y="388"/>
                    </a:cubicBezTo>
                    <a:cubicBezTo>
                      <a:pt x="432" y="403"/>
                      <a:pt x="422" y="403"/>
                      <a:pt x="420" y="403"/>
                    </a:cubicBezTo>
                    <a:cubicBezTo>
                      <a:pt x="408" y="403"/>
                      <a:pt x="393" y="400"/>
                      <a:pt x="381" y="400"/>
                    </a:cubicBezTo>
                    <a:cubicBezTo>
                      <a:pt x="372" y="400"/>
                      <a:pt x="350" y="400"/>
                      <a:pt x="341" y="400"/>
                    </a:cubicBezTo>
                    <a:cubicBezTo>
                      <a:pt x="324" y="400"/>
                      <a:pt x="281" y="403"/>
                      <a:pt x="264" y="403"/>
                    </a:cubicBezTo>
                    <a:cubicBezTo>
                      <a:pt x="259" y="403"/>
                      <a:pt x="254" y="398"/>
                      <a:pt x="254" y="393"/>
                    </a:cubicBezTo>
                    <a:cubicBezTo>
                      <a:pt x="254" y="381"/>
                      <a:pt x="262" y="381"/>
                      <a:pt x="271" y="381"/>
                    </a:cubicBezTo>
                    <a:cubicBezTo>
                      <a:pt x="319" y="381"/>
                      <a:pt x="319" y="376"/>
                      <a:pt x="324" y="355"/>
                    </a:cubicBezTo>
                    <a:cubicBezTo>
                      <a:pt x="337" y="304"/>
                      <a:pt x="349" y="254"/>
                      <a:pt x="362" y="204"/>
                    </a:cubicBezTo>
                    <a:cubicBezTo>
                      <a:pt x="297" y="204"/>
                      <a:pt x="231" y="204"/>
                      <a:pt x="166" y="204"/>
                    </a:cubicBezTo>
                    <a:cubicBezTo>
                      <a:pt x="152" y="255"/>
                      <a:pt x="138" y="306"/>
                      <a:pt x="125" y="357"/>
                    </a:cubicBezTo>
                    <a:cubicBezTo>
                      <a:pt x="122" y="367"/>
                      <a:pt x="122" y="369"/>
                      <a:pt x="122" y="372"/>
                    </a:cubicBezTo>
                    <a:cubicBezTo>
                      <a:pt x="122" y="376"/>
                      <a:pt x="122" y="376"/>
                      <a:pt x="137" y="379"/>
                    </a:cubicBezTo>
                    <a:cubicBezTo>
                      <a:pt x="146" y="381"/>
                      <a:pt x="149" y="381"/>
                      <a:pt x="158" y="381"/>
                    </a:cubicBezTo>
                    <a:cubicBezTo>
                      <a:pt x="173" y="381"/>
                      <a:pt x="178" y="381"/>
                      <a:pt x="178" y="388"/>
                    </a:cubicBezTo>
                    <a:cubicBezTo>
                      <a:pt x="178" y="403"/>
                      <a:pt x="168" y="403"/>
                      <a:pt x="166" y="403"/>
                    </a:cubicBezTo>
                    <a:cubicBezTo>
                      <a:pt x="154" y="403"/>
                      <a:pt x="139" y="400"/>
                      <a:pt x="127" y="400"/>
                    </a:cubicBezTo>
                    <a:cubicBezTo>
                      <a:pt x="118" y="400"/>
                      <a:pt x="98" y="400"/>
                      <a:pt x="86" y="400"/>
                    </a:cubicBezTo>
                    <a:cubicBezTo>
                      <a:pt x="70" y="400"/>
                      <a:pt x="29" y="403"/>
                      <a:pt x="10" y="403"/>
                    </a:cubicBezTo>
                    <a:cubicBezTo>
                      <a:pt x="5" y="403"/>
                      <a:pt x="0" y="398"/>
                      <a:pt x="0" y="393"/>
                    </a:cubicBezTo>
                    <a:cubicBezTo>
                      <a:pt x="0" y="381"/>
                      <a:pt x="10" y="381"/>
                      <a:pt x="19" y="381"/>
                    </a:cubicBezTo>
                    <a:cubicBezTo>
                      <a:pt x="65" y="381"/>
                      <a:pt x="67" y="376"/>
                      <a:pt x="70" y="355"/>
                    </a:cubicBezTo>
                    <a:cubicBezTo>
                      <a:pt x="96" y="251"/>
                      <a:pt x="122" y="147"/>
                      <a:pt x="149" y="43"/>
                    </a:cubicBezTo>
                    <a:cubicBezTo>
                      <a:pt x="151" y="34"/>
                      <a:pt x="151" y="31"/>
                      <a:pt x="151" y="29"/>
                    </a:cubicBezTo>
                    <a:cubicBezTo>
                      <a:pt x="151" y="24"/>
                      <a:pt x="151" y="22"/>
                      <a:pt x="139" y="22"/>
                    </a:cubicBezTo>
                    <a:cubicBezTo>
                      <a:pt x="127" y="22"/>
                      <a:pt x="123" y="22"/>
                      <a:pt x="115" y="22"/>
                    </a:cubicBezTo>
                    <a:cubicBezTo>
                      <a:pt x="103" y="22"/>
                      <a:pt x="96" y="22"/>
                      <a:pt x="96" y="12"/>
                    </a:cubicBezTo>
                    <a:cubicBezTo>
                      <a:pt x="96" y="0"/>
                      <a:pt x="106" y="0"/>
                      <a:pt x="108" y="0"/>
                    </a:cubicBezTo>
                    <a:cubicBezTo>
                      <a:pt x="120" y="0"/>
                      <a:pt x="134" y="0"/>
                      <a:pt x="146" y="0"/>
                    </a:cubicBezTo>
                    <a:cubicBezTo>
                      <a:pt x="156" y="2"/>
                      <a:pt x="178" y="2"/>
                      <a:pt x="187" y="2"/>
                    </a:cubicBezTo>
                    <a:cubicBezTo>
                      <a:pt x="204" y="2"/>
                      <a:pt x="247" y="0"/>
                      <a:pt x="264" y="0"/>
                    </a:cubicBezTo>
                    <a:cubicBezTo>
                      <a:pt x="271" y="0"/>
                      <a:pt x="274" y="5"/>
                      <a:pt x="274" y="7"/>
                    </a:cubicBezTo>
                    <a:cubicBezTo>
                      <a:pt x="274" y="22"/>
                      <a:pt x="266" y="22"/>
                      <a:pt x="257" y="22"/>
                    </a:cubicBezTo>
                    <a:cubicBezTo>
                      <a:pt x="211" y="22"/>
                      <a:pt x="209" y="24"/>
                      <a:pt x="204" y="46"/>
                    </a:cubicBezTo>
                    <a:cubicBezTo>
                      <a:pt x="193" y="91"/>
                      <a:pt x="182" y="137"/>
                      <a:pt x="170" y="182"/>
                    </a:cubicBezTo>
                    <a:cubicBezTo>
                      <a:pt x="236" y="182"/>
                      <a:pt x="301" y="182"/>
                      <a:pt x="367" y="182"/>
                    </a:cubicBezTo>
                    <a:cubicBezTo>
                      <a:pt x="379" y="136"/>
                      <a:pt x="391" y="90"/>
                      <a:pt x="403" y="43"/>
                    </a:cubicBezTo>
                    <a:cubicBezTo>
                      <a:pt x="405" y="34"/>
                      <a:pt x="405" y="31"/>
                      <a:pt x="405" y="29"/>
                    </a:cubicBezTo>
                    <a:cubicBezTo>
                      <a:pt x="405" y="24"/>
                      <a:pt x="403" y="22"/>
                      <a:pt x="391" y="22"/>
                    </a:cubicBezTo>
                    <a:cubicBezTo>
                      <a:pt x="381" y="22"/>
                      <a:pt x="377" y="22"/>
                      <a:pt x="369" y="22"/>
                    </a:cubicBezTo>
                    <a:cubicBezTo>
                      <a:pt x="357" y="22"/>
                      <a:pt x="350" y="22"/>
                      <a:pt x="350" y="12"/>
                    </a:cubicBezTo>
                    <a:cubicBezTo>
                      <a:pt x="350" y="0"/>
                      <a:pt x="357" y="0"/>
                      <a:pt x="362" y="0"/>
                    </a:cubicBezTo>
                    <a:cubicBezTo>
                      <a:pt x="374" y="0"/>
                      <a:pt x="389" y="0"/>
                      <a:pt x="398" y="0"/>
                    </a:cubicBezTo>
                    <a:cubicBezTo>
                      <a:pt x="410" y="2"/>
                      <a:pt x="429" y="2"/>
                      <a:pt x="439" y="2"/>
                    </a:cubicBezTo>
                    <a:cubicBezTo>
                      <a:pt x="458" y="2"/>
                      <a:pt x="501" y="0"/>
                      <a:pt x="518" y="0"/>
                    </a:cubicBezTo>
                    <a:cubicBezTo>
                      <a:pt x="525" y="0"/>
                      <a:pt x="528" y="5"/>
                      <a:pt x="528" y="7"/>
                    </a:cubicBezTo>
                    <a:cubicBezTo>
                      <a:pt x="528" y="22"/>
                      <a:pt x="521" y="22"/>
                      <a:pt x="506" y="22"/>
                    </a:cubicBezTo>
                    <a:cubicBezTo>
                      <a:pt x="463" y="22"/>
                      <a:pt x="463" y="24"/>
                      <a:pt x="456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1" name="Freeform 263"/>
              <p:cNvSpPr/>
              <p:nvPr/>
            </p:nvSpPr>
            <p:spPr>
              <a:xfrm>
                <a:off x="11581200" y="3307320"/>
                <a:ext cx="188640" cy="144720"/>
              </a:xfrm>
              <a:custGeom>
                <a:avLst/>
                <a:gdLst>
                  <a:gd name="textAreaLeft" fmla="*/ 0 w 188640"/>
                  <a:gd name="textAreaRight" fmla="*/ 189000 w 188640"/>
                  <a:gd name="textAreaTop" fmla="*/ 0 h 144720"/>
                  <a:gd name="textAreaBottom" fmla="*/ 145080 h 144720"/>
                </a:gdLst>
                <a:ahLst/>
                <a:cxnLst/>
                <a:rect l="textAreaLeft" t="textAreaTop" r="textAreaRight" b="textAreaBottom"/>
                <a:pathLst>
                  <a:path w="525" h="403">
                    <a:moveTo>
                      <a:pt x="453" y="48"/>
                    </a:moveTo>
                    <a:cubicBezTo>
                      <a:pt x="428" y="151"/>
                      <a:pt x="402" y="254"/>
                      <a:pt x="377" y="357"/>
                    </a:cubicBezTo>
                    <a:cubicBezTo>
                      <a:pt x="377" y="362"/>
                      <a:pt x="374" y="367"/>
                      <a:pt x="374" y="372"/>
                    </a:cubicBezTo>
                    <a:cubicBezTo>
                      <a:pt x="374" y="376"/>
                      <a:pt x="374" y="376"/>
                      <a:pt x="386" y="379"/>
                    </a:cubicBezTo>
                    <a:cubicBezTo>
                      <a:pt x="398" y="381"/>
                      <a:pt x="401" y="381"/>
                      <a:pt x="410" y="381"/>
                    </a:cubicBezTo>
                    <a:cubicBezTo>
                      <a:pt x="422" y="381"/>
                      <a:pt x="429" y="381"/>
                      <a:pt x="429" y="388"/>
                    </a:cubicBezTo>
                    <a:cubicBezTo>
                      <a:pt x="429" y="403"/>
                      <a:pt x="420" y="403"/>
                      <a:pt x="417" y="403"/>
                    </a:cubicBezTo>
                    <a:cubicBezTo>
                      <a:pt x="405" y="403"/>
                      <a:pt x="391" y="400"/>
                      <a:pt x="379" y="400"/>
                    </a:cubicBezTo>
                    <a:cubicBezTo>
                      <a:pt x="369" y="400"/>
                      <a:pt x="348" y="400"/>
                      <a:pt x="338" y="400"/>
                    </a:cubicBezTo>
                    <a:cubicBezTo>
                      <a:pt x="321" y="400"/>
                      <a:pt x="278" y="403"/>
                      <a:pt x="262" y="403"/>
                    </a:cubicBezTo>
                    <a:cubicBezTo>
                      <a:pt x="257" y="403"/>
                      <a:pt x="252" y="398"/>
                      <a:pt x="252" y="393"/>
                    </a:cubicBezTo>
                    <a:cubicBezTo>
                      <a:pt x="252" y="381"/>
                      <a:pt x="259" y="381"/>
                      <a:pt x="269" y="381"/>
                    </a:cubicBezTo>
                    <a:cubicBezTo>
                      <a:pt x="317" y="381"/>
                      <a:pt x="317" y="376"/>
                      <a:pt x="321" y="355"/>
                    </a:cubicBezTo>
                    <a:cubicBezTo>
                      <a:pt x="334" y="304"/>
                      <a:pt x="347" y="254"/>
                      <a:pt x="360" y="204"/>
                    </a:cubicBezTo>
                    <a:cubicBezTo>
                      <a:pt x="294" y="204"/>
                      <a:pt x="229" y="204"/>
                      <a:pt x="163" y="204"/>
                    </a:cubicBezTo>
                    <a:cubicBezTo>
                      <a:pt x="150" y="255"/>
                      <a:pt x="136" y="306"/>
                      <a:pt x="122" y="357"/>
                    </a:cubicBezTo>
                    <a:cubicBezTo>
                      <a:pt x="120" y="367"/>
                      <a:pt x="120" y="369"/>
                      <a:pt x="120" y="372"/>
                    </a:cubicBezTo>
                    <a:cubicBezTo>
                      <a:pt x="120" y="376"/>
                      <a:pt x="120" y="376"/>
                      <a:pt x="134" y="379"/>
                    </a:cubicBezTo>
                    <a:cubicBezTo>
                      <a:pt x="144" y="381"/>
                      <a:pt x="146" y="381"/>
                      <a:pt x="156" y="381"/>
                    </a:cubicBezTo>
                    <a:cubicBezTo>
                      <a:pt x="170" y="381"/>
                      <a:pt x="175" y="381"/>
                      <a:pt x="175" y="388"/>
                    </a:cubicBezTo>
                    <a:cubicBezTo>
                      <a:pt x="175" y="403"/>
                      <a:pt x="166" y="403"/>
                      <a:pt x="163" y="403"/>
                    </a:cubicBezTo>
                    <a:cubicBezTo>
                      <a:pt x="151" y="403"/>
                      <a:pt x="137" y="400"/>
                      <a:pt x="125" y="400"/>
                    </a:cubicBezTo>
                    <a:cubicBezTo>
                      <a:pt x="115" y="400"/>
                      <a:pt x="96" y="400"/>
                      <a:pt x="84" y="400"/>
                    </a:cubicBezTo>
                    <a:cubicBezTo>
                      <a:pt x="67" y="400"/>
                      <a:pt x="26" y="403"/>
                      <a:pt x="7" y="403"/>
                    </a:cubicBezTo>
                    <a:cubicBezTo>
                      <a:pt x="2" y="403"/>
                      <a:pt x="0" y="398"/>
                      <a:pt x="0" y="393"/>
                    </a:cubicBezTo>
                    <a:cubicBezTo>
                      <a:pt x="0" y="381"/>
                      <a:pt x="7" y="381"/>
                      <a:pt x="17" y="381"/>
                    </a:cubicBezTo>
                    <a:cubicBezTo>
                      <a:pt x="62" y="381"/>
                      <a:pt x="65" y="376"/>
                      <a:pt x="70" y="355"/>
                    </a:cubicBezTo>
                    <a:cubicBezTo>
                      <a:pt x="95" y="251"/>
                      <a:pt x="121" y="147"/>
                      <a:pt x="146" y="43"/>
                    </a:cubicBezTo>
                    <a:cubicBezTo>
                      <a:pt x="149" y="34"/>
                      <a:pt x="149" y="31"/>
                      <a:pt x="149" y="29"/>
                    </a:cubicBezTo>
                    <a:cubicBezTo>
                      <a:pt x="149" y="24"/>
                      <a:pt x="149" y="22"/>
                      <a:pt x="137" y="22"/>
                    </a:cubicBezTo>
                    <a:cubicBezTo>
                      <a:pt x="125" y="22"/>
                      <a:pt x="121" y="22"/>
                      <a:pt x="113" y="22"/>
                    </a:cubicBezTo>
                    <a:cubicBezTo>
                      <a:pt x="101" y="22"/>
                      <a:pt x="94" y="22"/>
                      <a:pt x="94" y="12"/>
                    </a:cubicBezTo>
                    <a:cubicBezTo>
                      <a:pt x="94" y="0"/>
                      <a:pt x="103" y="0"/>
                      <a:pt x="108" y="0"/>
                    </a:cubicBezTo>
                    <a:cubicBezTo>
                      <a:pt x="118" y="0"/>
                      <a:pt x="132" y="0"/>
                      <a:pt x="144" y="0"/>
                    </a:cubicBezTo>
                    <a:cubicBezTo>
                      <a:pt x="154" y="2"/>
                      <a:pt x="175" y="2"/>
                      <a:pt x="185" y="2"/>
                    </a:cubicBezTo>
                    <a:cubicBezTo>
                      <a:pt x="202" y="2"/>
                      <a:pt x="245" y="0"/>
                      <a:pt x="262" y="0"/>
                    </a:cubicBezTo>
                    <a:cubicBezTo>
                      <a:pt x="269" y="0"/>
                      <a:pt x="271" y="5"/>
                      <a:pt x="271" y="7"/>
                    </a:cubicBezTo>
                    <a:cubicBezTo>
                      <a:pt x="271" y="22"/>
                      <a:pt x="264" y="22"/>
                      <a:pt x="254" y="22"/>
                    </a:cubicBezTo>
                    <a:cubicBezTo>
                      <a:pt x="209" y="22"/>
                      <a:pt x="206" y="24"/>
                      <a:pt x="202" y="46"/>
                    </a:cubicBezTo>
                    <a:cubicBezTo>
                      <a:pt x="190" y="91"/>
                      <a:pt x="179" y="137"/>
                      <a:pt x="168" y="182"/>
                    </a:cubicBezTo>
                    <a:cubicBezTo>
                      <a:pt x="234" y="182"/>
                      <a:pt x="299" y="182"/>
                      <a:pt x="365" y="182"/>
                    </a:cubicBezTo>
                    <a:cubicBezTo>
                      <a:pt x="377" y="136"/>
                      <a:pt x="389" y="90"/>
                      <a:pt x="401" y="43"/>
                    </a:cubicBezTo>
                    <a:cubicBezTo>
                      <a:pt x="403" y="34"/>
                      <a:pt x="403" y="31"/>
                      <a:pt x="403" y="29"/>
                    </a:cubicBezTo>
                    <a:cubicBezTo>
                      <a:pt x="403" y="24"/>
                      <a:pt x="401" y="22"/>
                      <a:pt x="389" y="22"/>
                    </a:cubicBezTo>
                    <a:cubicBezTo>
                      <a:pt x="379" y="22"/>
                      <a:pt x="374" y="22"/>
                      <a:pt x="367" y="22"/>
                    </a:cubicBezTo>
                    <a:cubicBezTo>
                      <a:pt x="355" y="22"/>
                      <a:pt x="348" y="22"/>
                      <a:pt x="348" y="12"/>
                    </a:cubicBezTo>
                    <a:cubicBezTo>
                      <a:pt x="348" y="0"/>
                      <a:pt x="357" y="0"/>
                      <a:pt x="360" y="0"/>
                    </a:cubicBezTo>
                    <a:cubicBezTo>
                      <a:pt x="372" y="0"/>
                      <a:pt x="386" y="0"/>
                      <a:pt x="398" y="0"/>
                    </a:cubicBezTo>
                    <a:cubicBezTo>
                      <a:pt x="408" y="2"/>
                      <a:pt x="427" y="2"/>
                      <a:pt x="437" y="2"/>
                    </a:cubicBezTo>
                    <a:cubicBezTo>
                      <a:pt x="456" y="2"/>
                      <a:pt x="499" y="0"/>
                      <a:pt x="516" y="0"/>
                    </a:cubicBezTo>
                    <a:cubicBezTo>
                      <a:pt x="523" y="0"/>
                      <a:pt x="525" y="5"/>
                      <a:pt x="525" y="7"/>
                    </a:cubicBezTo>
                    <a:cubicBezTo>
                      <a:pt x="525" y="22"/>
                      <a:pt x="518" y="22"/>
                      <a:pt x="504" y="22"/>
                    </a:cubicBezTo>
                    <a:cubicBezTo>
                      <a:pt x="461" y="22"/>
                      <a:pt x="461" y="24"/>
                      <a:pt x="453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2" name="Freeform 264"/>
              <p:cNvSpPr/>
              <p:nvPr/>
            </p:nvSpPr>
            <p:spPr>
              <a:xfrm>
                <a:off x="11795400" y="3358440"/>
                <a:ext cx="84240" cy="95400"/>
              </a:xfrm>
              <a:custGeom>
                <a:avLst/>
                <a:gdLst>
                  <a:gd name="textAreaLeft" fmla="*/ 0 w 84240"/>
                  <a:gd name="textAreaRight" fmla="*/ 84600 w 84240"/>
                  <a:gd name="textAreaTop" fmla="*/ 0 h 95400"/>
                  <a:gd name="textAreaBottom" fmla="*/ 95760 h 95400"/>
                </a:gdLst>
                <a:ahLst/>
                <a:cxnLst/>
                <a:rect l="textAreaLeft" t="textAreaTop" r="textAreaRight" b="textAreaBottom"/>
                <a:pathLst>
                  <a:path w="235" h="266">
                    <a:moveTo>
                      <a:pt x="214" y="38"/>
                    </a:moveTo>
                    <a:cubicBezTo>
                      <a:pt x="199" y="19"/>
                      <a:pt x="168" y="17"/>
                      <a:pt x="156" y="17"/>
                    </a:cubicBezTo>
                    <a:cubicBezTo>
                      <a:pt x="146" y="17"/>
                      <a:pt x="125" y="19"/>
                      <a:pt x="110" y="29"/>
                    </a:cubicBezTo>
                    <a:cubicBezTo>
                      <a:pt x="96" y="36"/>
                      <a:pt x="86" y="53"/>
                      <a:pt x="86" y="65"/>
                    </a:cubicBezTo>
                    <a:cubicBezTo>
                      <a:pt x="86" y="79"/>
                      <a:pt x="96" y="91"/>
                      <a:pt x="118" y="96"/>
                    </a:cubicBezTo>
                    <a:cubicBezTo>
                      <a:pt x="122" y="96"/>
                      <a:pt x="137" y="98"/>
                      <a:pt x="142" y="101"/>
                    </a:cubicBezTo>
                    <a:cubicBezTo>
                      <a:pt x="163" y="103"/>
                      <a:pt x="223" y="115"/>
                      <a:pt x="223" y="168"/>
                    </a:cubicBezTo>
                    <a:cubicBezTo>
                      <a:pt x="223" y="192"/>
                      <a:pt x="204" y="266"/>
                      <a:pt x="96" y="266"/>
                    </a:cubicBezTo>
                    <a:cubicBezTo>
                      <a:pt x="38" y="266"/>
                      <a:pt x="0" y="245"/>
                      <a:pt x="0" y="209"/>
                    </a:cubicBezTo>
                    <a:cubicBezTo>
                      <a:pt x="0" y="182"/>
                      <a:pt x="17" y="170"/>
                      <a:pt x="34" y="170"/>
                    </a:cubicBezTo>
                    <a:cubicBezTo>
                      <a:pt x="46" y="170"/>
                      <a:pt x="58" y="177"/>
                      <a:pt x="58" y="192"/>
                    </a:cubicBezTo>
                    <a:cubicBezTo>
                      <a:pt x="58" y="209"/>
                      <a:pt x="46" y="223"/>
                      <a:pt x="24" y="225"/>
                    </a:cubicBezTo>
                    <a:cubicBezTo>
                      <a:pt x="38" y="245"/>
                      <a:pt x="72" y="249"/>
                      <a:pt x="96" y="249"/>
                    </a:cubicBezTo>
                    <a:cubicBezTo>
                      <a:pt x="103" y="249"/>
                      <a:pt x="132" y="249"/>
                      <a:pt x="156" y="237"/>
                    </a:cubicBezTo>
                    <a:cubicBezTo>
                      <a:pt x="180" y="223"/>
                      <a:pt x="187" y="199"/>
                      <a:pt x="187" y="189"/>
                    </a:cubicBezTo>
                    <a:cubicBezTo>
                      <a:pt x="187" y="161"/>
                      <a:pt x="149" y="153"/>
                      <a:pt x="137" y="151"/>
                    </a:cubicBezTo>
                    <a:cubicBezTo>
                      <a:pt x="96" y="144"/>
                      <a:pt x="84" y="141"/>
                      <a:pt x="70" y="129"/>
                    </a:cubicBezTo>
                    <a:cubicBezTo>
                      <a:pt x="60" y="122"/>
                      <a:pt x="48" y="108"/>
                      <a:pt x="48" y="86"/>
                    </a:cubicBezTo>
                    <a:cubicBezTo>
                      <a:pt x="48" y="67"/>
                      <a:pt x="65" y="0"/>
                      <a:pt x="158" y="0"/>
                    </a:cubicBezTo>
                    <a:cubicBezTo>
                      <a:pt x="192" y="0"/>
                      <a:pt x="235" y="14"/>
                      <a:pt x="235" y="53"/>
                    </a:cubicBezTo>
                    <a:cubicBezTo>
                      <a:pt x="235" y="82"/>
                      <a:pt x="214" y="86"/>
                      <a:pt x="206" y="86"/>
                    </a:cubicBezTo>
                    <a:cubicBezTo>
                      <a:pt x="199" y="86"/>
                      <a:pt x="187" y="79"/>
                      <a:pt x="187" y="67"/>
                    </a:cubicBezTo>
                    <a:cubicBezTo>
                      <a:pt x="187" y="55"/>
                      <a:pt x="197" y="43"/>
                      <a:pt x="214" y="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</p:grpSp>
      <p:pic>
        <p:nvPicPr>
          <p:cNvPr id="773" name="Picture 265"/>
          <p:cNvPicPr/>
          <p:nvPr/>
        </p:nvPicPr>
        <p:blipFill>
          <a:blip r:embed="rId5"/>
          <a:stretch/>
        </p:blipFill>
        <p:spPr>
          <a:xfrm>
            <a:off x="7652880" y="4039920"/>
            <a:ext cx="7322040" cy="4481640"/>
          </a:xfrm>
          <a:prstGeom prst="rect">
            <a:avLst/>
          </a:prstGeom>
          <a:ln w="0">
            <a:noFill/>
          </a:ln>
        </p:spPr>
      </p:pic>
      <p:sp>
        <p:nvSpPr>
          <p:cNvPr id="774" name="TextBox 266"/>
          <p:cNvSpPr/>
          <p:nvPr/>
        </p:nvSpPr>
        <p:spPr>
          <a:xfrm>
            <a:off x="548640" y="7805880"/>
            <a:ext cx="4663080" cy="42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i="1" u="none" strike="noStrike">
                <a:solidFill>
                  <a:srgbClr val="0000EE"/>
                </a:solidFill>
                <a:uFillTx/>
                <a:latin typeface="Arial"/>
                <a:ea typeface="DejaVu Sans"/>
                <a:hlinkClick r:id="rId6"/>
              </a:rPr>
              <a:t>Slide from Julie Munch Torndal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PlaceHolder 1"/>
          <p:cNvSpPr>
            <a:spLocks noGrp="1"/>
          </p:cNvSpPr>
          <p:nvPr>
            <p:ph type="title"/>
          </p:nvPr>
        </p:nvSpPr>
        <p:spPr>
          <a:xfrm>
            <a:off x="1382760" y="5724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2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e+e- Colliders – Uncertainties and their drivers</a:t>
            </a:r>
            <a:endParaRPr lang="en-FR" sz="32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776" name="Picture 515"/>
          <p:cNvPicPr/>
          <p:nvPr/>
        </p:nvPicPr>
        <p:blipFill>
          <a:blip r:embed="rId2"/>
          <a:stretch/>
        </p:blipFill>
        <p:spPr>
          <a:xfrm>
            <a:off x="2090160" y="1261440"/>
            <a:ext cx="9204840" cy="3696840"/>
          </a:xfrm>
          <a:prstGeom prst="rect">
            <a:avLst/>
          </a:prstGeom>
          <a:ln w="0">
            <a:noFill/>
          </a:ln>
        </p:spPr>
      </p:pic>
      <p:sp>
        <p:nvSpPr>
          <p:cNvPr id="777" name="TextBox 516"/>
          <p:cNvSpPr/>
          <p:nvPr/>
        </p:nvSpPr>
        <p:spPr>
          <a:xfrm>
            <a:off x="568080" y="5541840"/>
            <a:ext cx="13970520" cy="336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Experimental uncertainty drivers: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i="1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M</a:t>
            </a:r>
            <a:r>
              <a:rPr lang="en-US" sz="2400" b="0" i="1" u="none" strike="noStrike" baseline="-8000">
                <a:solidFill>
                  <a:srgbClr val="0000FF"/>
                </a:solidFill>
                <a:uFillTx/>
                <a:latin typeface="Arial"/>
                <a:ea typeface="DejaVu Sans"/>
              </a:rPr>
              <a:t>Z</a:t>
            </a:r>
            <a:r>
              <a:rPr lang="en-US" sz="2400" b="0" i="1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, </a:t>
            </a:r>
            <a:r>
              <a:rPr lang="en-US" sz="2400" b="0" i="1" u="none" strike="noStrike">
                <a:solidFill>
                  <a:srgbClr val="0000FF"/>
                </a:solidFill>
                <a:uFillTx/>
                <a:latin typeface="Arial"/>
                <a:ea typeface="Arial"/>
              </a:rPr>
              <a:t>Γ</a:t>
            </a:r>
            <a:r>
              <a:rPr lang="en-US" sz="2400" b="0" i="1" u="none" strike="noStrike" baseline="-8000">
                <a:solidFill>
                  <a:srgbClr val="0000FF"/>
                </a:solidFill>
                <a:uFillTx/>
                <a:latin typeface="Arial"/>
                <a:ea typeface="DejaVu Sans"/>
              </a:rPr>
              <a:t>Z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: Beam energy, detector calibration and acceptance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48000" lvl="2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Would require a reduction of a factor 20-25 to match FCCee statistics w.r.t current estimates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             :Beam energy (FCCee, CEPC), beam polarisation (ILC)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i="1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R</a:t>
            </a:r>
            <a:r>
              <a:rPr lang="en-US" sz="2400" b="0" i="1" u="none" strike="noStrike" baseline="-8000">
                <a:solidFill>
                  <a:srgbClr val="0000FF"/>
                </a:solidFill>
                <a:uFillTx/>
                <a:latin typeface="Arial"/>
                <a:ea typeface="DejaVu Sans"/>
              </a:rPr>
              <a:t>b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: Detector acceptance, QCD (gluon radiation?)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48000" lvl="2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Difficult to judge on “the error source”, it's rather a sum of many 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i="1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R</a:t>
            </a:r>
            <a:r>
              <a:rPr lang="en-US" sz="2400" b="0" i="1" u="none" strike="noStrike" baseline="-8000">
                <a:solidFill>
                  <a:srgbClr val="0000FF"/>
                </a:solidFill>
                <a:uFillTx/>
                <a:latin typeface="Arial"/>
                <a:ea typeface="DejaVu Sans"/>
              </a:rPr>
              <a:t>l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: Detector acceptance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778" name="Picture 517"/>
          <p:cNvPicPr/>
          <p:nvPr/>
        </p:nvPicPr>
        <p:blipFill>
          <a:blip r:embed="rId3"/>
          <a:stretch/>
        </p:blipFill>
        <p:spPr>
          <a:xfrm>
            <a:off x="1244160" y="6696720"/>
            <a:ext cx="1115640" cy="410040"/>
          </a:xfrm>
          <a:prstGeom prst="rect">
            <a:avLst/>
          </a:prstGeom>
          <a:ln w="0">
            <a:noFill/>
          </a:ln>
        </p:spPr>
      </p:pic>
      <p:sp>
        <p:nvSpPr>
          <p:cNvPr id="779" name="TextBox 518"/>
          <p:cNvSpPr/>
          <p:nvPr/>
        </p:nvSpPr>
        <p:spPr>
          <a:xfrm>
            <a:off x="11295360" y="2980800"/>
            <a:ext cx="3248280" cy="82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Theory requires 3-loop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calculations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0" name="Rectangle 519"/>
          <p:cNvSpPr/>
          <p:nvPr/>
        </p:nvSpPr>
        <p:spPr>
          <a:xfrm>
            <a:off x="5394960" y="2377440"/>
            <a:ext cx="365400" cy="1825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781" name="TextBox 520"/>
          <p:cNvSpPr/>
          <p:nvPr/>
        </p:nvSpPr>
        <p:spPr>
          <a:xfrm>
            <a:off x="5303520" y="2250000"/>
            <a:ext cx="53424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0.5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2" name="Rectangle 521"/>
          <p:cNvSpPr/>
          <p:nvPr/>
        </p:nvSpPr>
        <p:spPr>
          <a:xfrm>
            <a:off x="5394960" y="2743200"/>
            <a:ext cx="456840" cy="3654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783" name="TextBox 522"/>
          <p:cNvSpPr/>
          <p:nvPr/>
        </p:nvSpPr>
        <p:spPr>
          <a:xfrm>
            <a:off x="5248080" y="2688840"/>
            <a:ext cx="77328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0.1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4" name="Rectangle 523"/>
          <p:cNvSpPr/>
          <p:nvPr/>
        </p:nvSpPr>
        <p:spPr>
          <a:xfrm>
            <a:off x="6217920" y="3200400"/>
            <a:ext cx="456840" cy="273960"/>
          </a:xfrm>
          <a:prstGeom prst="rect">
            <a:avLst/>
          </a:prstGeom>
          <a:noFill/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785" name="Rectangle 524"/>
          <p:cNvSpPr/>
          <p:nvPr/>
        </p:nvSpPr>
        <p:spPr>
          <a:xfrm>
            <a:off x="6181920" y="2762640"/>
            <a:ext cx="548280" cy="27396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786" name="TextBox 525"/>
          <p:cNvSpPr/>
          <p:nvPr/>
        </p:nvSpPr>
        <p:spPr>
          <a:xfrm>
            <a:off x="6109200" y="2696760"/>
            <a:ext cx="67572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0.03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7" name="Rectangle 526"/>
          <p:cNvSpPr/>
          <p:nvPr/>
        </p:nvSpPr>
        <p:spPr>
          <a:xfrm>
            <a:off x="5394960" y="2377440"/>
            <a:ext cx="365400" cy="1825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788" name="TextBox 527"/>
          <p:cNvSpPr/>
          <p:nvPr/>
        </p:nvSpPr>
        <p:spPr>
          <a:xfrm>
            <a:off x="5303520" y="2250000"/>
            <a:ext cx="53424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0.2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9" name="Rectangle 528"/>
          <p:cNvSpPr/>
          <p:nvPr/>
        </p:nvSpPr>
        <p:spPr>
          <a:xfrm>
            <a:off x="5395320" y="2743560"/>
            <a:ext cx="456840" cy="3654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790" name="TextBox 529"/>
          <p:cNvSpPr/>
          <p:nvPr/>
        </p:nvSpPr>
        <p:spPr>
          <a:xfrm>
            <a:off x="5248440" y="2689200"/>
            <a:ext cx="77328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0.1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1" name="Rectangle 530"/>
          <p:cNvSpPr/>
          <p:nvPr/>
        </p:nvSpPr>
        <p:spPr>
          <a:xfrm>
            <a:off x="6217920" y="3200400"/>
            <a:ext cx="456840" cy="27396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792" name="TextBox 531"/>
          <p:cNvSpPr/>
          <p:nvPr/>
        </p:nvSpPr>
        <p:spPr>
          <a:xfrm>
            <a:off x="6220800" y="3157200"/>
            <a:ext cx="77328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0.2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3" name="Rectangle 532"/>
          <p:cNvSpPr/>
          <p:nvPr/>
        </p:nvSpPr>
        <p:spPr>
          <a:xfrm>
            <a:off x="2377440" y="4480560"/>
            <a:ext cx="4205880" cy="27396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794" name="TextBox 533"/>
          <p:cNvSpPr/>
          <p:nvPr/>
        </p:nvSpPr>
        <p:spPr>
          <a:xfrm>
            <a:off x="2377440" y="4419000"/>
            <a:ext cx="2285640" cy="42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i="1" u="none" strike="noStrike">
                <a:solidFill>
                  <a:srgbClr val="0000EE"/>
                </a:solidFill>
                <a:uFillTx/>
                <a:latin typeface="Arial"/>
                <a:ea typeface="DejaVu Sans"/>
                <a:hlinkClick r:id="rId4"/>
              </a:rPr>
              <a:t>FCCee: 2203.06520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5" name="TextBox 534"/>
          <p:cNvSpPr/>
          <p:nvPr/>
        </p:nvSpPr>
        <p:spPr>
          <a:xfrm>
            <a:off x="4937760" y="4419000"/>
            <a:ext cx="2285640" cy="42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i="1" u="none" strike="noStrike">
                <a:solidFill>
                  <a:srgbClr val="0000EE"/>
                </a:solidFill>
                <a:uFillTx/>
                <a:latin typeface="Arial"/>
                <a:ea typeface="DejaVu Sans"/>
                <a:hlinkClick r:id="rId5"/>
              </a:rPr>
              <a:t>ILC: 2203.07622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6" name="PlaceHolder 2"/>
          <p:cNvSpPr>
            <a:spLocks noGrp="1"/>
          </p:cNvSpPr>
          <p:nvPr>
            <p:ph type="sldNum" idx="71"/>
          </p:nvPr>
        </p:nvSpPr>
        <p:spPr>
          <a:xfrm>
            <a:off x="11249640" y="805464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FR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918C950-9347-47A8-A313-DD146BA4D466}" type="slidenum">
              <a:rPr lang="en-FR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52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PlaceHolder 1"/>
          <p:cNvSpPr>
            <a:spLocks noGrp="1"/>
          </p:cNvSpPr>
          <p:nvPr>
            <p:ph type="title"/>
          </p:nvPr>
        </p:nvSpPr>
        <p:spPr>
          <a:xfrm>
            <a:off x="1057680" y="182880"/>
            <a:ext cx="14121000" cy="788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Probing New Physics with the trilinear Higgs Coupling</a:t>
            </a:r>
            <a:endParaRPr lang="en-FR" sz="2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798" name="Espace réservé du numéro de diapositive 4_5"/>
          <p:cNvSpPr/>
          <p:nvPr/>
        </p:nvSpPr>
        <p:spPr>
          <a:xfrm>
            <a:off x="11251440" y="10643040"/>
            <a:ext cx="3652200" cy="80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16000" indent="-216000" algn="r" defTabSz="914400">
              <a:lnSpc>
                <a:spcPct val="98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E1D6469C-40A4-40FF-9417-329DBD5FA80B}" type="slidenum">
              <a:rPr lang="en-US" sz="1400" b="0" i="1" u="none" strike="noStrike">
                <a:solidFill>
                  <a:srgbClr val="000000"/>
                </a:solidFill>
                <a:uFillTx/>
                <a:latin typeface="Bitstream Vera Serif"/>
                <a:ea typeface="Bitstream Vera Sans"/>
              </a:rPr>
              <a:t>53</a:t>
            </a:fld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9" name="TextBox 551"/>
          <p:cNvSpPr/>
          <p:nvPr/>
        </p:nvSpPr>
        <p:spPr>
          <a:xfrm>
            <a:off x="426960" y="10837440"/>
            <a:ext cx="3699360" cy="45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N. Walker, ILC School 2013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00" name="Picture 552"/>
          <p:cNvPicPr/>
          <p:nvPr/>
        </p:nvPicPr>
        <p:blipFill>
          <a:blip r:embed="rId2"/>
          <a:stretch/>
        </p:blipFill>
        <p:spPr>
          <a:xfrm>
            <a:off x="1255680" y="1326600"/>
            <a:ext cx="13834440" cy="6775200"/>
          </a:xfrm>
          <a:prstGeom prst="rect">
            <a:avLst/>
          </a:prstGeom>
          <a:ln w="0">
            <a:noFill/>
          </a:ln>
        </p:spPr>
      </p:pic>
      <p:sp>
        <p:nvSpPr>
          <p:cNvPr id="801" name="TextBox 553"/>
          <p:cNvSpPr/>
          <p:nvPr/>
        </p:nvSpPr>
        <p:spPr>
          <a:xfrm>
            <a:off x="0" y="1116720"/>
            <a:ext cx="6034680" cy="42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i="1" u="none" strike="noStrike">
                <a:solidFill>
                  <a:srgbClr val="0000EE"/>
                </a:solidFill>
                <a:uFillTx/>
                <a:latin typeface="Arial"/>
                <a:ea typeface="DejaVu Sans"/>
                <a:hlinkClick r:id="rId3"/>
              </a:rPr>
              <a:t>J. Braathen, IDT-WG3 Physics Meeting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02" name="PlaceHolder 2"/>
          <p:cNvSpPr>
            <a:spLocks noGrp="1"/>
          </p:cNvSpPr>
          <p:nvPr>
            <p:ph type="sldNum" idx="72"/>
          </p:nvPr>
        </p:nvSpPr>
        <p:spPr>
          <a:xfrm>
            <a:off x="11249640" y="805464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FR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BE9653B-CFF4-4BBD-A5E9-13DD05E9040A}" type="slidenum">
              <a:rPr lang="en-FR" sz="14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53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PlaceHolder 1"/>
          <p:cNvSpPr>
            <a:spLocks noGrp="1"/>
          </p:cNvSpPr>
          <p:nvPr>
            <p:ph type="title"/>
          </p:nvPr>
        </p:nvSpPr>
        <p:spPr>
          <a:xfrm>
            <a:off x="784440" y="127800"/>
            <a:ext cx="14121000" cy="788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37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New physics?</a:t>
            </a:r>
            <a:endParaRPr lang="en-FR" sz="437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804" name="Espace réservé du numéro de diapositive 4_1"/>
          <p:cNvSpPr/>
          <p:nvPr/>
        </p:nvSpPr>
        <p:spPr>
          <a:xfrm>
            <a:off x="11251440" y="10643040"/>
            <a:ext cx="3652200" cy="80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16000" indent="-216000" algn="r" defTabSz="914400">
              <a:lnSpc>
                <a:spcPct val="98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A2116CFB-6A3D-4626-BA37-25D9BC702EF5}" type="slidenum">
              <a:rPr lang="en-US" sz="1400" b="0" i="1" u="none" strike="noStrike">
                <a:solidFill>
                  <a:srgbClr val="000000"/>
                </a:solidFill>
                <a:uFillTx/>
                <a:latin typeface="Bitstream Vera Serif"/>
                <a:ea typeface="Bitstream Vera Sans"/>
              </a:rPr>
              <a:t>54</a:t>
            </a:fld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05" name="Picture 115"/>
          <p:cNvPicPr/>
          <p:nvPr/>
        </p:nvPicPr>
        <p:blipFill>
          <a:blip r:embed="rId2"/>
          <a:stretch/>
        </p:blipFill>
        <p:spPr>
          <a:xfrm>
            <a:off x="1691640" y="4018680"/>
            <a:ext cx="3401640" cy="946080"/>
          </a:xfrm>
          <a:prstGeom prst="rect">
            <a:avLst/>
          </a:prstGeom>
          <a:ln w="0">
            <a:noFill/>
          </a:ln>
        </p:spPr>
      </p:pic>
      <p:pic>
        <p:nvPicPr>
          <p:cNvPr id="806" name="Picture 116"/>
          <p:cNvPicPr/>
          <p:nvPr/>
        </p:nvPicPr>
        <p:blipFill>
          <a:blip r:embed="rId3"/>
          <a:stretch/>
        </p:blipFill>
        <p:spPr>
          <a:xfrm>
            <a:off x="9074880" y="4014000"/>
            <a:ext cx="3379680" cy="946080"/>
          </a:xfrm>
          <a:prstGeom prst="rect">
            <a:avLst/>
          </a:prstGeom>
          <a:ln w="0">
            <a:noFill/>
          </a:ln>
        </p:spPr>
      </p:pic>
      <p:sp>
        <p:nvSpPr>
          <p:cNvPr id="807" name="TextBox 117"/>
          <p:cNvSpPr/>
          <p:nvPr/>
        </p:nvSpPr>
        <p:spPr>
          <a:xfrm>
            <a:off x="1199160" y="2358720"/>
            <a:ext cx="4869000" cy="93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81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Observables at fixed mass m</a:t>
            </a:r>
            <a:endParaRPr lang="en-US" sz="281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1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(e.g. Z pole of Higgs decays)</a:t>
            </a:r>
            <a:endParaRPr lang="en-US" sz="28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08" name="TextBox 118"/>
          <p:cNvSpPr/>
          <p:nvPr/>
        </p:nvSpPr>
        <p:spPr>
          <a:xfrm>
            <a:off x="853920" y="5573520"/>
            <a:ext cx="6292440" cy="2269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81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Increasing UV scales probed in EFT</a:t>
            </a:r>
            <a:endParaRPr lang="en-US" sz="281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1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achieved solely by increasing the </a:t>
            </a:r>
            <a:endParaRPr lang="en-US" sz="281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1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measurement precision </a:t>
            </a:r>
            <a:endParaRPr lang="en-US" sz="281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1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</a:t>
            </a:r>
            <a:r>
              <a:rPr lang="en-US" sz="2808" b="0" u="none" strike="noStrike" baseline="-8000">
                <a:solidFill>
                  <a:srgbClr val="000000"/>
                </a:solidFill>
                <a:uFillTx/>
                <a:latin typeface="Arial"/>
                <a:ea typeface="DejaVu Sans"/>
              </a:rPr>
              <a:t>6</a:t>
            </a:r>
            <a:r>
              <a:rPr lang="en-US" sz="281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~ (g*)</a:t>
            </a:r>
            <a:r>
              <a:rPr lang="en-US" sz="2808" b="0" u="none" strike="noStrike" baseline="33000">
                <a:solidFill>
                  <a:srgbClr val="000000"/>
                </a:solidFill>
                <a:uFillTx/>
                <a:latin typeface="Arial"/>
                <a:ea typeface="DejaVu Sans"/>
              </a:rPr>
              <a:t>2</a:t>
            </a:r>
            <a:endParaRPr lang="en-US" sz="281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1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Typical experimental precision 0.1-1%</a:t>
            </a:r>
            <a:endParaRPr lang="en-US" sz="28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09" name="TextBox 119"/>
          <p:cNvSpPr/>
          <p:nvPr/>
        </p:nvSpPr>
        <p:spPr>
          <a:xfrm>
            <a:off x="8225640" y="2389320"/>
            <a:ext cx="5424120" cy="93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81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High energy tails of distributions </a:t>
            </a:r>
            <a:endParaRPr lang="en-US" sz="281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1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(e.g. Drell-Yan Productions)</a:t>
            </a:r>
            <a:endParaRPr lang="en-US" sz="28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10" name="TextBox 120"/>
          <p:cNvSpPr/>
          <p:nvPr/>
        </p:nvSpPr>
        <p:spPr>
          <a:xfrm>
            <a:off x="7941240" y="5522040"/>
            <a:ext cx="6491880" cy="213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81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Increasing UV scales probed in EFT</a:t>
            </a:r>
            <a:endParaRPr lang="en-US" sz="281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1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achieved solely by increasing the </a:t>
            </a:r>
            <a:endParaRPr lang="en-US" sz="281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1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energy scale of measurement precision</a:t>
            </a:r>
            <a:endParaRPr lang="en-US" sz="281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81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1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Typical experimental precision 10%</a:t>
            </a:r>
            <a:endParaRPr lang="en-US" sz="28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11" name="TextBox 121"/>
          <p:cNvSpPr/>
          <p:nvPr/>
        </p:nvSpPr>
        <p:spPr>
          <a:xfrm>
            <a:off x="5493960" y="1425960"/>
            <a:ext cx="5146920" cy="54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81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EFT: Two distinct observations</a:t>
            </a:r>
            <a:endParaRPr lang="en-US" sz="28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12" name="Rectangle 122"/>
          <p:cNvSpPr/>
          <p:nvPr/>
        </p:nvSpPr>
        <p:spPr>
          <a:xfrm>
            <a:off x="1199160" y="2359080"/>
            <a:ext cx="5063040" cy="1062720"/>
          </a:xfrm>
          <a:prstGeom prst="rect">
            <a:avLst/>
          </a:prstGeom>
          <a:noFill/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813" name="Rectangle 123"/>
          <p:cNvSpPr/>
          <p:nvPr/>
        </p:nvSpPr>
        <p:spPr>
          <a:xfrm>
            <a:off x="8204040" y="2333160"/>
            <a:ext cx="5333760" cy="1062720"/>
          </a:xfrm>
          <a:prstGeom prst="rect">
            <a:avLst/>
          </a:prstGeom>
          <a:noFill/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814" name="TextBox 124"/>
          <p:cNvSpPr/>
          <p:nvPr/>
        </p:nvSpPr>
        <p:spPr>
          <a:xfrm>
            <a:off x="916560" y="8060760"/>
            <a:ext cx="5469120" cy="45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A. Falkowski, Journée Grands Accél., LAL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15" name="PlaceHolder 2"/>
          <p:cNvSpPr>
            <a:spLocks noGrp="1"/>
          </p:cNvSpPr>
          <p:nvPr>
            <p:ph type="sldNum" idx="73"/>
          </p:nvPr>
        </p:nvSpPr>
        <p:spPr>
          <a:xfrm>
            <a:off x="11250360" y="8055000"/>
            <a:ext cx="3655080" cy="6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FR" sz="12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B8922F4-7A8A-48A9-94B7-F5E96C91DC0B}" type="slidenum">
              <a:rPr lang="en-FR" sz="1200" b="0" i="1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54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Top Yukawa Coupling and New Physics   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817" name="Picture 569"/>
          <p:cNvPicPr/>
          <p:nvPr/>
        </p:nvPicPr>
        <p:blipFill>
          <a:blip r:embed="rId2"/>
          <a:stretch/>
        </p:blipFill>
        <p:spPr>
          <a:xfrm>
            <a:off x="1389960" y="1966320"/>
            <a:ext cx="6311880" cy="4872960"/>
          </a:xfrm>
          <a:prstGeom prst="rect">
            <a:avLst/>
          </a:prstGeom>
          <a:ln w="0">
            <a:noFill/>
          </a:ln>
        </p:spPr>
      </p:pic>
      <p:pic>
        <p:nvPicPr>
          <p:cNvPr id="818" name="Picture 570"/>
          <p:cNvPicPr/>
          <p:nvPr/>
        </p:nvPicPr>
        <p:blipFill>
          <a:blip r:embed="rId3"/>
          <a:stretch/>
        </p:blipFill>
        <p:spPr>
          <a:xfrm>
            <a:off x="8103240" y="2109960"/>
            <a:ext cx="6087960" cy="4730760"/>
          </a:xfrm>
          <a:prstGeom prst="rect">
            <a:avLst/>
          </a:prstGeom>
          <a:ln w="0">
            <a:noFill/>
          </a:ln>
        </p:spPr>
      </p:pic>
      <p:sp>
        <p:nvSpPr>
          <p:cNvPr id="819" name="Straight Connector 571"/>
          <p:cNvSpPr/>
          <p:nvPr/>
        </p:nvSpPr>
        <p:spPr>
          <a:xfrm>
            <a:off x="2121120" y="3915720"/>
            <a:ext cx="5581080" cy="360"/>
          </a:xfrm>
          <a:prstGeom prst="line">
            <a:avLst/>
          </a:prstGeom>
          <a:ln w="36720">
            <a:solidFill>
              <a:srgbClr val="FF0000"/>
            </a:solidFill>
            <a:custDash>
              <a:ds d="498000" sp="498000"/>
              <a:ds d="498000" sp="498000"/>
            </a:custDash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-63000" rIns="108000" bIns="-63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820" name="TextBox 572"/>
          <p:cNvSpPr/>
          <p:nvPr/>
        </p:nvSpPr>
        <p:spPr>
          <a:xfrm>
            <a:off x="7360920" y="3502080"/>
            <a:ext cx="84996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20%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21" name="TextBox 573"/>
          <p:cNvSpPr/>
          <p:nvPr/>
        </p:nvSpPr>
        <p:spPr>
          <a:xfrm>
            <a:off x="1627200" y="7228080"/>
            <a:ext cx="13194360" cy="110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Heavy particles, e.g. (Kaluza Klein) “duplicas” of SM particles provoke sizable effects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Sensitivity to CP Violation !?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Caveat: R.P. did not check against current LHC constraints!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22" name="TextBox 574"/>
          <p:cNvSpPr/>
          <p:nvPr/>
        </p:nvSpPr>
        <p:spPr>
          <a:xfrm>
            <a:off x="2382120" y="1349640"/>
            <a:ext cx="728208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Top-Higgs couplings in “presence” of heavy particles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23" name="TextBox 575"/>
          <p:cNvSpPr/>
          <p:nvPr/>
        </p:nvSpPr>
        <p:spPr>
          <a:xfrm>
            <a:off x="5283720" y="5541120"/>
            <a:ext cx="1941480" cy="37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arxiv: 1408.4456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24" name="TextBox 576"/>
          <p:cNvSpPr/>
          <p:nvPr/>
        </p:nvSpPr>
        <p:spPr>
          <a:xfrm>
            <a:off x="5434920" y="2393640"/>
            <a:ext cx="1941480" cy="37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arxiv: 1408.4456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25" name="TextBox 577"/>
          <p:cNvSpPr/>
          <p:nvPr/>
        </p:nvSpPr>
        <p:spPr>
          <a:xfrm>
            <a:off x="11861280" y="2465280"/>
            <a:ext cx="1941120" cy="37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arxiv: 1408.4456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Anomalous Triple Gauge Couplings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827" name="Rectangle 584"/>
          <p:cNvSpPr/>
          <p:nvPr/>
        </p:nvSpPr>
        <p:spPr>
          <a:xfrm>
            <a:off x="2240280" y="7774560"/>
            <a:ext cx="1761120" cy="57096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828" name="Rectangle 585"/>
          <p:cNvSpPr/>
          <p:nvPr/>
        </p:nvSpPr>
        <p:spPr>
          <a:xfrm>
            <a:off x="4001760" y="8159760"/>
            <a:ext cx="4199040" cy="11304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829" name="Rectangle 586"/>
          <p:cNvSpPr/>
          <p:nvPr/>
        </p:nvSpPr>
        <p:spPr>
          <a:xfrm>
            <a:off x="7475400" y="7774560"/>
            <a:ext cx="680400" cy="38484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830" name="Picture 587"/>
          <p:cNvPicPr/>
          <p:nvPr/>
        </p:nvPicPr>
        <p:blipFill>
          <a:blip r:embed="rId2"/>
          <a:stretch/>
        </p:blipFill>
        <p:spPr>
          <a:xfrm>
            <a:off x="165960" y="1463040"/>
            <a:ext cx="8677440" cy="2285640"/>
          </a:xfrm>
          <a:prstGeom prst="rect">
            <a:avLst/>
          </a:prstGeom>
          <a:ln w="0">
            <a:noFill/>
          </a:ln>
        </p:spPr>
      </p:pic>
      <p:pic>
        <p:nvPicPr>
          <p:cNvPr id="831" name="Picture 588"/>
          <p:cNvPicPr/>
          <p:nvPr/>
        </p:nvPicPr>
        <p:blipFill>
          <a:blip r:embed="rId3"/>
          <a:stretch/>
        </p:blipFill>
        <p:spPr>
          <a:xfrm>
            <a:off x="8329680" y="4386240"/>
            <a:ext cx="6345720" cy="4205880"/>
          </a:xfrm>
          <a:prstGeom prst="rect">
            <a:avLst/>
          </a:prstGeom>
          <a:ln w="0">
            <a:noFill/>
          </a:ln>
        </p:spPr>
      </p:pic>
      <p:sp>
        <p:nvSpPr>
          <p:cNvPr id="832" name="TextBox 589"/>
          <p:cNvSpPr/>
          <p:nvPr/>
        </p:nvSpPr>
        <p:spPr>
          <a:xfrm>
            <a:off x="8365320" y="1193760"/>
            <a:ext cx="7131960" cy="339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Sensitivity to triple and quartic gauge Boson couplings (TGC and QGC)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Observables depend strongly on beam polarisation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=&gt; Enrich different helicity modes of W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=&gt; Disentangling of couplings to Z and </a:t>
            </a:r>
            <a:r>
              <a:rPr lang="en-US" sz="2000" b="0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γ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=&gt; in situ measurement  of beam polarisation (and luminosity)  </a:t>
            </a:r>
            <a:r>
              <a:rPr lang="en-US" sz="16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33" name="TextBox 590"/>
          <p:cNvSpPr/>
          <p:nvPr/>
        </p:nvSpPr>
        <p:spPr>
          <a:xfrm>
            <a:off x="4656600" y="3876480"/>
            <a:ext cx="6201720" cy="42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Limits on Triple Gauge </a:t>
            </a:r>
            <a:r>
              <a:rPr lang="en-US" sz="2400" b="0" u="none" strike="noStrike">
                <a:solidFill>
                  <a:srgbClr val="0000EE"/>
                </a:solidFill>
                <a:uFillTx/>
                <a:latin typeface="Arial"/>
                <a:ea typeface="DejaVu Sans"/>
                <a:hlinkClick r:id="rId4"/>
              </a:rPr>
              <a:t>Couplings@250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GeV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34" name="Picture 591"/>
          <p:cNvPicPr/>
          <p:nvPr/>
        </p:nvPicPr>
        <p:blipFill>
          <a:blip r:embed="rId5"/>
          <a:stretch/>
        </p:blipFill>
        <p:spPr>
          <a:xfrm>
            <a:off x="1321920" y="4475520"/>
            <a:ext cx="5212440" cy="3783240"/>
          </a:xfrm>
          <a:prstGeom prst="rect">
            <a:avLst/>
          </a:prstGeom>
          <a:ln w="0">
            <a:noFill/>
          </a:ln>
        </p:spPr>
      </p:pic>
      <p:sp>
        <p:nvSpPr>
          <p:cNvPr id="835" name="TextBox 592"/>
          <p:cNvSpPr/>
          <p:nvPr/>
        </p:nvSpPr>
        <p:spPr>
          <a:xfrm rot="18900000">
            <a:off x="7478640" y="5459040"/>
            <a:ext cx="470376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For reference: Comparison with other results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PlaceHolder 1"/>
          <p:cNvSpPr>
            <a:spLocks noGrp="1"/>
          </p:cNvSpPr>
          <p:nvPr>
            <p:ph type="title"/>
          </p:nvPr>
        </p:nvSpPr>
        <p:spPr>
          <a:xfrm>
            <a:off x="3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Light Higgsinons- Event Display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837" name="Rectangle 594"/>
          <p:cNvSpPr/>
          <p:nvPr/>
        </p:nvSpPr>
        <p:spPr>
          <a:xfrm>
            <a:off x="9466560" y="4836600"/>
            <a:ext cx="144360" cy="4150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838" name="Rectangle 595"/>
          <p:cNvSpPr/>
          <p:nvPr/>
        </p:nvSpPr>
        <p:spPr>
          <a:xfrm>
            <a:off x="9548280" y="1771920"/>
            <a:ext cx="144360" cy="4147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839" name="Picture 596"/>
          <p:cNvPicPr/>
          <p:nvPr/>
        </p:nvPicPr>
        <p:blipFill>
          <a:blip r:embed="rId2"/>
          <a:stretch/>
        </p:blipFill>
        <p:spPr>
          <a:xfrm>
            <a:off x="2020320" y="1085760"/>
            <a:ext cx="11112840" cy="6780240"/>
          </a:xfrm>
          <a:prstGeom prst="rect">
            <a:avLst/>
          </a:prstGeom>
          <a:ln w="0">
            <a:noFill/>
          </a:ln>
        </p:spPr>
      </p:pic>
      <p:sp>
        <p:nvSpPr>
          <p:cNvPr id="840" name="TextBox 597"/>
          <p:cNvSpPr/>
          <p:nvPr/>
        </p:nvSpPr>
        <p:spPr>
          <a:xfrm>
            <a:off x="2264400" y="7886160"/>
            <a:ext cx="10855800" cy="43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Clear signal =&gt; ILC covers important corner of phase space for SUSY Searches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PlaceHolder 1"/>
          <p:cNvSpPr>
            <a:spLocks noGrp="1"/>
          </p:cNvSpPr>
          <p:nvPr>
            <p:ph type="title"/>
          </p:nvPr>
        </p:nvSpPr>
        <p:spPr>
          <a:xfrm>
            <a:off x="3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Direct Searches for New Particles - SUSY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842" name="Rectangle 599"/>
          <p:cNvSpPr/>
          <p:nvPr/>
        </p:nvSpPr>
        <p:spPr>
          <a:xfrm>
            <a:off x="9466560" y="4836600"/>
            <a:ext cx="144360" cy="4150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843" name="Rectangle 600"/>
          <p:cNvSpPr/>
          <p:nvPr/>
        </p:nvSpPr>
        <p:spPr>
          <a:xfrm>
            <a:off x="9548280" y="1771920"/>
            <a:ext cx="144360" cy="4147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844" name="TextBox 601"/>
          <p:cNvSpPr/>
          <p:nvPr/>
        </p:nvSpPr>
        <p:spPr>
          <a:xfrm>
            <a:off x="9566280" y="1748160"/>
            <a:ext cx="11408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45" name="TextBox 602"/>
          <p:cNvSpPr/>
          <p:nvPr/>
        </p:nvSpPr>
        <p:spPr>
          <a:xfrm>
            <a:off x="9361800" y="4772520"/>
            <a:ext cx="11412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46" name="Picture 603"/>
          <p:cNvPicPr/>
          <p:nvPr/>
        </p:nvPicPr>
        <p:blipFill>
          <a:blip r:embed="rId2"/>
          <a:stretch/>
        </p:blipFill>
        <p:spPr>
          <a:xfrm>
            <a:off x="3255840" y="1246320"/>
            <a:ext cx="7840440" cy="5140440"/>
          </a:xfrm>
          <a:prstGeom prst="rect">
            <a:avLst/>
          </a:prstGeom>
          <a:ln w="0">
            <a:noFill/>
          </a:ln>
        </p:spPr>
      </p:pic>
      <p:sp>
        <p:nvSpPr>
          <p:cNvPr id="847" name="TextBox 604"/>
          <p:cNvSpPr/>
          <p:nvPr/>
        </p:nvSpPr>
        <p:spPr>
          <a:xfrm>
            <a:off x="1645920" y="6583680"/>
            <a:ext cx="11920680" cy="144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Hadron Colliders have a great potential to discover supersymmetric particles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Hadron Colliders cannot exclude low mass SUSY with light neutralinos and charginos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… that are degenerated in mass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PlaceHolder 1"/>
          <p:cNvSpPr>
            <a:spLocks noGrp="1"/>
          </p:cNvSpPr>
          <p:nvPr>
            <p:ph type="title"/>
          </p:nvPr>
        </p:nvSpPr>
        <p:spPr>
          <a:xfrm>
            <a:off x="3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Light Higgsinons- Event Display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849" name="Rectangle 606"/>
          <p:cNvSpPr/>
          <p:nvPr/>
        </p:nvSpPr>
        <p:spPr>
          <a:xfrm>
            <a:off x="9466560" y="4836600"/>
            <a:ext cx="144360" cy="4150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850" name="Rectangle 607"/>
          <p:cNvSpPr/>
          <p:nvPr/>
        </p:nvSpPr>
        <p:spPr>
          <a:xfrm>
            <a:off x="9548280" y="1771920"/>
            <a:ext cx="144360" cy="4147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851" name="TextBox 608"/>
          <p:cNvSpPr/>
          <p:nvPr/>
        </p:nvSpPr>
        <p:spPr>
          <a:xfrm>
            <a:off x="9566280" y="1748160"/>
            <a:ext cx="11408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52" name="TextBox 609"/>
          <p:cNvSpPr/>
          <p:nvPr/>
        </p:nvSpPr>
        <p:spPr>
          <a:xfrm>
            <a:off x="9361800" y="4772520"/>
            <a:ext cx="11412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53" name="Picture 610"/>
          <p:cNvPicPr/>
          <p:nvPr/>
        </p:nvPicPr>
        <p:blipFill>
          <a:blip r:embed="rId2"/>
          <a:stretch/>
        </p:blipFill>
        <p:spPr>
          <a:xfrm>
            <a:off x="2377440" y="870480"/>
            <a:ext cx="10497240" cy="7390440"/>
          </a:xfrm>
          <a:prstGeom prst="rect">
            <a:avLst/>
          </a:prstGeom>
          <a:ln w="0">
            <a:noFill/>
          </a:ln>
        </p:spPr>
      </p:pic>
      <p:sp>
        <p:nvSpPr>
          <p:cNvPr id="854" name="TextBox 611"/>
          <p:cNvSpPr/>
          <p:nvPr/>
        </p:nvSpPr>
        <p:spPr>
          <a:xfrm>
            <a:off x="2906280" y="7743600"/>
            <a:ext cx="1982160" cy="33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J. Yan, LCWS2016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sldNum" idx="56"/>
          </p:nvPr>
        </p:nvSpPr>
        <p:spPr>
          <a:xfrm>
            <a:off x="14878800" y="8244000"/>
            <a:ext cx="163080" cy="253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AA6FE4E2-4EE9-4CBF-83D7-B9B7F53AD8D4}" type="slidenum">
              <a:rPr lang="en-US" sz="18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</a:t>
            </a:fld>
            <a:endParaRPr lang="en-US" sz="18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/>
          </p:nvPr>
        </p:nvSpPr>
        <p:spPr>
          <a:xfrm>
            <a:off x="525240" y="11098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3603"/>
              </a:spcBef>
              <a:buNone/>
              <a:tabLst>
                <a:tab pos="0" algn="l"/>
              </a:tabLst>
            </a:pPr>
            <a:r>
              <a:rPr lang="en-FR" sz="28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LCWS2024: Linear Colliders teaming up in view of the upcoming EPSSU</a:t>
            </a: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00" name="Textplatzhalter 7"/>
          <p:cNvSpPr/>
          <p:nvPr/>
        </p:nvSpPr>
        <p:spPr>
          <a:xfrm>
            <a:off x="493200" y="1793160"/>
            <a:ext cx="12859920" cy="6383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257040" indent="-257040" defTabSz="976680">
              <a:lnSpc>
                <a:spcPct val="100000"/>
              </a:lnSpc>
              <a:spcBef>
                <a:spcPts val="1159"/>
              </a:spcBef>
              <a:buClr>
                <a:srgbClr val="000000"/>
              </a:buClr>
              <a:buFont typeface="Symbol" charset="2"/>
              <a:buChar char=""/>
              <a:tabLst>
                <a:tab pos="375840" algn="l"/>
              </a:tabLst>
            </a:pPr>
            <a:r>
              <a:rPr lang="en-FR" sz="235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all linear colliders share the same scientific goals:</a:t>
            </a:r>
            <a:endParaRPr lang="en-US" sz="2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64200" lvl="1" indent="-257040" defTabSz="97668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75840" algn="l"/>
              </a:tabLst>
            </a:pPr>
            <a:r>
              <a:rPr lang="en-FR" sz="235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formulate a coherent physics program</a:t>
            </a:r>
            <a:endParaRPr lang="en-US" sz="2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64200" lvl="1" indent="-257040" defTabSz="97668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75840" algn="l"/>
              </a:tabLst>
            </a:pPr>
            <a:r>
              <a:rPr lang="en-FR" sz="235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define energy stages etc science-driven</a:t>
            </a:r>
            <a:endParaRPr lang="en-US" sz="2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57040" indent="-257040" defTabSz="976680">
              <a:lnSpc>
                <a:spcPct val="100000"/>
              </a:lnSpc>
              <a:spcBef>
                <a:spcPts val="1159"/>
              </a:spcBef>
              <a:buClr>
                <a:srgbClr val="000000"/>
              </a:buClr>
              <a:buFont typeface="Symbol" charset="2"/>
              <a:buChar char=""/>
              <a:tabLst>
                <a:tab pos="375840" algn="l"/>
              </a:tabLst>
            </a:pPr>
            <a:r>
              <a:rPr lang="en-FR" sz="235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beyond an individual technology:</a:t>
            </a:r>
            <a:endParaRPr lang="en-US" sz="2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64200" lvl="1" indent="-257040" defTabSz="97668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75840" algn="l"/>
              </a:tabLst>
            </a:pPr>
            <a:r>
              <a:rPr lang="en-FR" sz="235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design a linear collider </a:t>
            </a:r>
            <a:r>
              <a:rPr lang="en-FR" sz="2350" b="0" i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facility</a:t>
            </a:r>
            <a:endParaRPr lang="en-US" sz="2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64200" lvl="1" indent="-257040" defTabSz="97668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75840" algn="l"/>
              </a:tabLst>
            </a:pPr>
            <a:r>
              <a:rPr lang="en-FR" sz="235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infrastructure compatible with various technologies</a:t>
            </a:r>
            <a:endParaRPr lang="en-US" sz="2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64200" lvl="1" indent="-257040" defTabSz="97668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75840" algn="l"/>
              </a:tabLst>
            </a:pPr>
            <a:r>
              <a:rPr lang="en-FR" sz="235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plus beam-dump / fixed-target exp’s / R&amp;D facilities</a:t>
            </a:r>
            <a:endParaRPr lang="en-US" sz="2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57040" indent="-257040" defTabSz="976680">
              <a:lnSpc>
                <a:spcPct val="100000"/>
              </a:lnSpc>
              <a:spcBef>
                <a:spcPts val="1159"/>
              </a:spcBef>
              <a:buClr>
                <a:srgbClr val="000000"/>
              </a:buClr>
              <a:buFont typeface="Symbol" charset="2"/>
              <a:buChar char=""/>
              <a:tabLst>
                <a:tab pos="375840" algn="l"/>
              </a:tabLst>
            </a:pPr>
            <a:r>
              <a:rPr lang="en-FR" sz="235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study the Higgs now - but maintain flexibility for the future:</a:t>
            </a:r>
            <a:endParaRPr lang="en-US" sz="2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64200" lvl="1" indent="-257040" defTabSz="97668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75840" algn="l"/>
              </a:tabLst>
            </a:pPr>
            <a:r>
              <a:rPr lang="en-FR" sz="235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start now with an </a:t>
            </a:r>
            <a:r>
              <a:rPr lang="en-FR" sz="2350" b="0" i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affordable</a:t>
            </a:r>
            <a:r>
              <a:rPr lang="en-FR" sz="235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 project</a:t>
            </a:r>
            <a:endParaRPr lang="en-US" sz="2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1071000" lvl="2" indent="-257040" defTabSz="97668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75840" algn="l"/>
              </a:tabLst>
            </a:pPr>
            <a:r>
              <a:rPr lang="en-FR" sz="235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maintain scientific diversity </a:t>
            </a:r>
            <a:endParaRPr lang="en-US" sz="2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1071000" lvl="2" indent="-257040" defTabSz="97668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75840" algn="l"/>
              </a:tabLst>
            </a:pPr>
            <a:r>
              <a:rPr lang="en-FR" sz="235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strengthen accelerator R&amp;D towards 10 TeV pCoM collider</a:t>
            </a:r>
            <a:endParaRPr lang="en-US" sz="2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64200" lvl="1" indent="-257040" defTabSz="97668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75840" algn="l"/>
              </a:tabLst>
            </a:pPr>
            <a:r>
              <a:rPr lang="en-FR" sz="235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decide on upgrades / new projects based on future developments - or even break-throughs:</a:t>
            </a:r>
            <a:endParaRPr lang="en-US" sz="2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1071000" lvl="2" indent="-257040" defTabSz="97668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75840" algn="l"/>
              </a:tabLst>
            </a:pPr>
            <a:r>
              <a:rPr lang="en-FR" sz="235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scientifically: HL-LHC could still discover new particles</a:t>
            </a:r>
            <a:endParaRPr lang="en-US" sz="2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1071000" lvl="2" indent="-257040" defTabSz="97668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75840" algn="l"/>
              </a:tabLst>
            </a:pPr>
            <a:r>
              <a:rPr lang="en-FR" sz="235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technologically: higher gradients / muon cooling / high-field magnets</a:t>
            </a:r>
            <a:endParaRPr lang="en-US" sz="23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01" name="Image" descr="Image"/>
          <p:cNvPicPr/>
          <p:nvPr/>
        </p:nvPicPr>
        <p:blipFill>
          <a:blip r:embed="rId2"/>
          <a:stretch/>
        </p:blipFill>
        <p:spPr>
          <a:xfrm>
            <a:off x="9891000" y="1749600"/>
            <a:ext cx="5548320" cy="3698640"/>
          </a:xfrm>
          <a:prstGeom prst="rect">
            <a:avLst/>
          </a:prstGeom>
          <a:ln w="12600">
            <a:noFill/>
          </a:ln>
        </p:spPr>
      </p:pic>
      <p:sp>
        <p:nvSpPr>
          <p:cNvPr id="302" name="PlaceHolder 3"/>
          <p:cNvSpPr>
            <a:spLocks noGrp="1"/>
          </p:cNvSpPr>
          <p:nvPr>
            <p:ph type="title"/>
          </p:nvPr>
        </p:nvSpPr>
        <p:spPr>
          <a:xfrm>
            <a:off x="1382760" y="5688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LCVision – A Unified approach</a:t>
            </a:r>
            <a:endParaRPr lang="en-FR" sz="3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PlaceHolder 1"/>
          <p:cNvSpPr>
            <a:spLocks noGrp="1"/>
          </p:cNvSpPr>
          <p:nvPr>
            <p:ph type="title"/>
          </p:nvPr>
        </p:nvSpPr>
        <p:spPr>
          <a:xfrm>
            <a:off x="1382760" y="5724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8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Experimental challenges - Flavor tagging and charge measurement</a:t>
            </a: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856" name="Picture 613"/>
          <p:cNvPicPr/>
          <p:nvPr/>
        </p:nvPicPr>
        <p:blipFill>
          <a:blip r:embed="rId2"/>
          <a:stretch/>
        </p:blipFill>
        <p:spPr>
          <a:xfrm>
            <a:off x="373320" y="1920240"/>
            <a:ext cx="6848640" cy="5486040"/>
          </a:xfrm>
          <a:prstGeom prst="rect">
            <a:avLst/>
          </a:prstGeom>
          <a:ln w="0">
            <a:noFill/>
          </a:ln>
        </p:spPr>
      </p:pic>
      <p:sp>
        <p:nvSpPr>
          <p:cNvPr id="857" name="TextBox 614"/>
          <p:cNvSpPr/>
          <p:nvPr/>
        </p:nvSpPr>
        <p:spPr>
          <a:xfrm>
            <a:off x="7243200" y="1535760"/>
            <a:ext cx="8458200" cy="6213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Flavor tagging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Indispensable for analyses with final state quarks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 Quark charge measurement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Important for top quark studies,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indispensable for ee-&gt;bb, cc, ss, ...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Control of migrations: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Correct measurement of vertex charge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Kaon identification by dE/dx (and more)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Future detectors can base the entire measurements on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double Tagging and vertex charge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LEP/SLC had to include single tags and 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Semi-leptonic events  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58" name="TextBox 615"/>
          <p:cNvSpPr/>
          <p:nvPr/>
        </p:nvSpPr>
        <p:spPr>
          <a:xfrm>
            <a:off x="579240" y="7741440"/>
            <a:ext cx="2613240" cy="69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PhD thesis: S. Bilokin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0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A. Irles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0AA5DA54-0BF0-4496-AC4B-61E1159AAFCF}" type="slidenum">
              <a:t>60</a:t>
            </a:fld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PlaceHolder 1"/>
          <p:cNvSpPr>
            <a:spLocks noGrp="1"/>
          </p:cNvSpPr>
          <p:nvPr>
            <p:ph type="title"/>
          </p:nvPr>
        </p:nvSpPr>
        <p:spPr>
          <a:xfrm>
            <a:off x="1382760" y="5688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 Top pair production at threshold</a:t>
            </a:r>
            <a:endParaRPr lang="en-FR" sz="3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860" name="Picture 617"/>
          <p:cNvPicPr/>
          <p:nvPr/>
        </p:nvPicPr>
        <p:blipFill>
          <a:blip r:embed="rId2"/>
          <a:stretch/>
        </p:blipFill>
        <p:spPr>
          <a:xfrm>
            <a:off x="7317000" y="1845360"/>
            <a:ext cx="5257440" cy="4571640"/>
          </a:xfrm>
          <a:prstGeom prst="rect">
            <a:avLst/>
          </a:prstGeom>
          <a:ln w="0">
            <a:noFill/>
          </a:ln>
        </p:spPr>
      </p:pic>
      <p:pic>
        <p:nvPicPr>
          <p:cNvPr id="861" name="Picture 618"/>
          <p:cNvPicPr/>
          <p:nvPr/>
        </p:nvPicPr>
        <p:blipFill>
          <a:blip r:embed="rId3"/>
          <a:stretch/>
        </p:blipFill>
        <p:spPr>
          <a:xfrm>
            <a:off x="806400" y="4642920"/>
            <a:ext cx="3776040" cy="2450160"/>
          </a:xfrm>
          <a:prstGeom prst="rect">
            <a:avLst/>
          </a:prstGeom>
          <a:ln w="0">
            <a:noFill/>
          </a:ln>
        </p:spPr>
      </p:pic>
      <p:sp>
        <p:nvSpPr>
          <p:cNvPr id="862" name="TextBox 619"/>
          <p:cNvSpPr/>
          <p:nvPr/>
        </p:nvSpPr>
        <p:spPr>
          <a:xfrm>
            <a:off x="640080" y="1921680"/>
            <a:ext cx="5632920" cy="255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Cross section around threshold is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affected by several properties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of the top quark and by QCD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Top mass, width Yukawa coupling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Strong coupling constant  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3" name="TextBox 620"/>
          <p:cNvSpPr/>
          <p:nvPr/>
        </p:nvSpPr>
        <p:spPr>
          <a:xfrm>
            <a:off x="7094160" y="6590520"/>
            <a:ext cx="6702840" cy="165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Effects of some parameters are correlated: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Dependence on Yukawa coupling rather weak,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Precise external 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α</a:t>
            </a:r>
            <a:r>
              <a:rPr lang="en-US" sz="2400" b="0" u="none" strike="noStrike" baseline="-8000">
                <a:solidFill>
                  <a:srgbClr val="000000"/>
                </a:solidFill>
                <a:uFillTx/>
                <a:latin typeface="Arial"/>
                <a:ea typeface="DejaVu Sans"/>
              </a:rPr>
              <a:t>s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helps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4" name="TextBox 621"/>
          <p:cNvSpPr/>
          <p:nvPr/>
        </p:nvSpPr>
        <p:spPr>
          <a:xfrm>
            <a:off x="381600" y="8305200"/>
            <a:ext cx="26431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F. Simon, </a:t>
            </a:r>
            <a:r>
              <a:rPr lang="en-US" sz="1400" b="0" i="1" u="none" strike="noStrike">
                <a:solidFill>
                  <a:srgbClr val="0000EE"/>
                </a:solidFill>
                <a:uFillTx/>
                <a:latin typeface="Arial"/>
                <a:ea typeface="DejaVu Sans"/>
                <a:hlinkClick r:id="rId4"/>
              </a:rPr>
              <a:t>Top@LC15</a:t>
            </a:r>
            <a:r>
              <a:rPr lang="en-US" sz="14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Valencia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5" name="TextBox 622"/>
          <p:cNvSpPr/>
          <p:nvPr/>
        </p:nvSpPr>
        <p:spPr>
          <a:xfrm>
            <a:off x="2743200" y="1172880"/>
            <a:ext cx="1090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Small size of ttbar “bound state” at threshold ideal premise for precision physics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1D1B792-D0C1-44A4-BD7D-4759AFF1A789}" type="slidenum">
              <a:t>61</a:t>
            </a:fld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Top pair production at threshold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867" name="Picture 624"/>
          <p:cNvPicPr/>
          <p:nvPr/>
        </p:nvPicPr>
        <p:blipFill>
          <a:blip r:embed="rId2"/>
          <a:stretch/>
        </p:blipFill>
        <p:spPr>
          <a:xfrm>
            <a:off x="3917520" y="1662480"/>
            <a:ext cx="7598160" cy="5175000"/>
          </a:xfrm>
          <a:prstGeom prst="rect">
            <a:avLst/>
          </a:prstGeom>
          <a:ln w="0">
            <a:noFill/>
          </a:ln>
        </p:spPr>
      </p:pic>
      <p:sp>
        <p:nvSpPr>
          <p:cNvPr id="868" name="TextBox 625"/>
          <p:cNvSpPr/>
          <p:nvPr/>
        </p:nvSpPr>
        <p:spPr>
          <a:xfrm>
            <a:off x="5376600" y="1172160"/>
            <a:ext cx="4592520" cy="66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  </a:t>
            </a: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“Bound states” at tt threshold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000" b="1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Hydrogen atom of strong interaction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9" name="TextBox 626"/>
          <p:cNvSpPr/>
          <p:nvPr/>
        </p:nvSpPr>
        <p:spPr>
          <a:xfrm>
            <a:off x="1955520" y="6589440"/>
            <a:ext cx="11909160" cy="217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- Size O(10</a:t>
            </a:r>
            <a:r>
              <a:rPr lang="en-US" sz="2400" b="0" u="none" strike="noStrike" baseline="33000">
                <a:solidFill>
                  <a:srgbClr val="0000FF"/>
                </a:solidFill>
                <a:uFillTx/>
                <a:latin typeface="Arial"/>
                <a:ea typeface="DejaVu Sans"/>
              </a:rPr>
              <a:t>-17</a:t>
            </a: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m), </a:t>
            </a:r>
            <a:r>
              <a:rPr lang="en-US" sz="2400" b="1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smallest non-elementary object known in particle physics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Small scale =&gt; Free of confinement effects =&gt; Ideal premise for precision calculations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Measurement of (a hypothetical) 1</a:t>
            </a:r>
            <a:r>
              <a:rPr lang="en-US" sz="2400" b="0" u="none" strike="noStrike" baseline="33000">
                <a:solidFill>
                  <a:srgbClr val="000000"/>
                </a:solidFill>
                <a:uFillTx/>
                <a:latin typeface="Arial"/>
                <a:ea typeface="DejaVu Sans"/>
              </a:rPr>
              <a:t>3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S</a:t>
            </a:r>
            <a:r>
              <a:rPr lang="en-US" sz="2400" b="0" u="none" strike="noStrike" baseline="-8000">
                <a:solidFill>
                  <a:srgbClr val="000000"/>
                </a:solidFill>
                <a:uFillTx/>
                <a:latin typeface="Arial"/>
                <a:ea typeface="DejaVu Sans"/>
              </a:rPr>
              <a:t>1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State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- Decay of top quark smears out resonances in a well defined way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Espace réservé du numéro de diapositive 4"/>
          <p:cNvSpPr/>
          <p:nvPr/>
        </p:nvSpPr>
        <p:spPr>
          <a:xfrm>
            <a:off x="11251440" y="10643040"/>
            <a:ext cx="3652200" cy="80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16000" indent="-216000" algn="r" defTabSz="914400">
              <a:lnSpc>
                <a:spcPct val="98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89827E3B-8751-4CDD-ADA8-A2AAF647E860}" type="slidenum">
              <a:rPr lang="en-US" sz="1400" b="0" i="1" u="none" strike="noStrike">
                <a:solidFill>
                  <a:srgbClr val="000000"/>
                </a:solidFill>
                <a:uFillTx/>
                <a:latin typeface="Bitstream Vera Serif"/>
                <a:ea typeface="Bitstream Vera Sans"/>
              </a:rPr>
              <a:t>63</a:t>
            </a:fld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1" name="TextBox 628"/>
          <p:cNvSpPr/>
          <p:nvPr/>
        </p:nvSpPr>
        <p:spPr>
          <a:xfrm>
            <a:off x="426960" y="10837440"/>
            <a:ext cx="3699360" cy="45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N. Walker, ILC School 2013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72" name="Picture 629"/>
          <p:cNvPicPr/>
          <p:nvPr/>
        </p:nvPicPr>
        <p:blipFill>
          <a:blip r:embed="rId2"/>
          <a:stretch/>
        </p:blipFill>
        <p:spPr>
          <a:xfrm>
            <a:off x="122400" y="1424160"/>
            <a:ext cx="5148000" cy="4566600"/>
          </a:xfrm>
          <a:prstGeom prst="rect">
            <a:avLst/>
          </a:prstGeom>
          <a:ln w="0">
            <a:noFill/>
          </a:ln>
        </p:spPr>
      </p:pic>
      <p:pic>
        <p:nvPicPr>
          <p:cNvPr id="873" name="Picture 630"/>
          <p:cNvPicPr/>
          <p:nvPr/>
        </p:nvPicPr>
        <p:blipFill>
          <a:blip r:embed="rId3"/>
          <a:stretch/>
        </p:blipFill>
        <p:spPr>
          <a:xfrm>
            <a:off x="5565600" y="1518120"/>
            <a:ext cx="5169960" cy="4622400"/>
          </a:xfrm>
          <a:prstGeom prst="rect">
            <a:avLst/>
          </a:prstGeom>
          <a:ln w="0">
            <a:noFill/>
          </a:ln>
        </p:spPr>
      </p:pic>
      <p:pic>
        <p:nvPicPr>
          <p:cNvPr id="874" name="Picture 631"/>
          <p:cNvPicPr/>
          <p:nvPr/>
        </p:nvPicPr>
        <p:blipFill>
          <a:blip r:embed="rId4"/>
          <a:stretch/>
        </p:blipFill>
        <p:spPr>
          <a:xfrm>
            <a:off x="10558440" y="1405800"/>
            <a:ext cx="5247720" cy="4644720"/>
          </a:xfrm>
          <a:prstGeom prst="rect">
            <a:avLst/>
          </a:prstGeom>
          <a:ln w="0">
            <a:noFill/>
          </a:ln>
        </p:spPr>
      </p:pic>
      <p:sp>
        <p:nvSpPr>
          <p:cNvPr id="875" name="TextBox 632"/>
          <p:cNvSpPr/>
          <p:nvPr/>
        </p:nvSpPr>
        <p:spPr>
          <a:xfrm>
            <a:off x="961200" y="5580720"/>
            <a:ext cx="4038840" cy="293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ILC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Fit uncertainty: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28.5 MeV (18 MeV stat)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6" name="TextBox 633"/>
          <p:cNvSpPr/>
          <p:nvPr/>
        </p:nvSpPr>
        <p:spPr>
          <a:xfrm>
            <a:off x="6509160" y="5580720"/>
            <a:ext cx="3741840" cy="293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CLIC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Fit uncertainty: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31 MeV (21 MeV stat)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7" name="TextBox 634"/>
          <p:cNvSpPr/>
          <p:nvPr/>
        </p:nvSpPr>
        <p:spPr>
          <a:xfrm>
            <a:off x="11298240" y="5496840"/>
            <a:ext cx="3741840" cy="293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FCC-ee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Fit uncertainty: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27 MeV (15 MeV stat)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8" name="PlaceHolder 1"/>
          <p:cNvSpPr>
            <a:spLocks noGrp="1"/>
          </p:cNvSpPr>
          <p:nvPr>
            <p:ph type="title"/>
          </p:nvPr>
        </p:nvSpPr>
        <p:spPr>
          <a:xfrm>
            <a:off x="1216440" y="172080"/>
            <a:ext cx="14121000" cy="672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Top threshold scans at different e+e- colliders</a:t>
            </a:r>
            <a:endParaRPr lang="en-FR" sz="3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11AF42EF-7387-455D-B763-7F3E096C5618}" type="slidenum">
              <a:t>63</a:t>
            </a:fld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PlaceHolder 1"/>
          <p:cNvSpPr>
            <a:spLocks noGrp="1"/>
          </p:cNvSpPr>
          <p:nvPr>
            <p:ph type="title"/>
          </p:nvPr>
        </p:nvSpPr>
        <p:spPr>
          <a:xfrm>
            <a:off x="1382760" y="5724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 Sensitivity and error breakdown</a:t>
            </a:r>
            <a:endParaRPr lang="en-FR" sz="3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880" name="TopXSdMdXScale.pdf"/>
          <p:cNvPicPr/>
          <p:nvPr/>
        </p:nvPicPr>
        <p:blipFill>
          <a:blip r:embed="rId2"/>
          <a:stretch/>
        </p:blipFill>
        <p:spPr>
          <a:xfrm>
            <a:off x="163440" y="1576800"/>
            <a:ext cx="6630120" cy="5612760"/>
          </a:xfrm>
          <a:prstGeom prst="rect">
            <a:avLst/>
          </a:prstGeom>
          <a:ln w="12600">
            <a:noFill/>
          </a:ln>
        </p:spPr>
      </p:pic>
      <p:pic>
        <p:nvPicPr>
          <p:cNvPr id="881" name="Image"/>
          <p:cNvPicPr/>
          <p:nvPr/>
        </p:nvPicPr>
        <p:blipFill>
          <a:blip r:embed="rId3"/>
          <a:stretch/>
        </p:blipFill>
        <p:spPr>
          <a:xfrm>
            <a:off x="6894000" y="1528920"/>
            <a:ext cx="8315640" cy="5090400"/>
          </a:xfrm>
          <a:prstGeom prst="rect">
            <a:avLst/>
          </a:prstGeom>
          <a:ln w="12600">
            <a:noFill/>
          </a:ln>
        </p:spPr>
      </p:pic>
      <p:sp>
        <p:nvSpPr>
          <p:cNvPr id="882" name="TextBox 639"/>
          <p:cNvSpPr/>
          <p:nvPr/>
        </p:nvSpPr>
        <p:spPr>
          <a:xfrm>
            <a:off x="6932880" y="6769440"/>
            <a:ext cx="8464320" cy="175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Numbers for ILC/CLIC, some numbers get better for FCCee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e.g. Beam energy uncertainty &lt; 3 [MeV]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Uncertainty driver </a:t>
            </a: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Arial"/>
              </a:rPr>
              <a:t>α</a:t>
            </a:r>
            <a:r>
              <a:rPr lang="en-US" sz="2400" b="0" u="none" strike="noStrike" baseline="-8000">
                <a:solidFill>
                  <a:srgbClr val="0000FF"/>
                </a:solidFill>
                <a:uFillTx/>
                <a:latin typeface="Arial"/>
                <a:ea typeface="DejaVu Sans"/>
              </a:rPr>
              <a:t>s</a:t>
            </a: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Δm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~ 2.6 per 10</a:t>
            </a:r>
            <a:r>
              <a:rPr lang="en-US" sz="2400" b="0" u="none" strike="noStrike" baseline="33000">
                <a:solidFill>
                  <a:srgbClr val="000000"/>
                </a:solidFill>
                <a:uFillTx/>
                <a:latin typeface="Arial"/>
                <a:ea typeface="DejaVu Sans"/>
              </a:rPr>
              <a:t>-4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in 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α</a:t>
            </a:r>
            <a:r>
              <a:rPr lang="en-US" sz="2400" b="0" u="none" strike="noStrike" baseline="-8000">
                <a:solidFill>
                  <a:srgbClr val="000000"/>
                </a:solidFill>
                <a:uFillTx/>
                <a:latin typeface="Arial"/>
                <a:ea typeface="DejaVu Sans"/>
              </a:rPr>
              <a:t>s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</a:t>
            </a: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PlaceHolder 1"/>
          <p:cNvSpPr>
            <a:spLocks noGrp="1"/>
          </p:cNvSpPr>
          <p:nvPr>
            <p:ph type="title"/>
          </p:nvPr>
        </p:nvSpPr>
        <p:spPr>
          <a:xfrm>
            <a:off x="1382760" y="5688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 Top quark polar angle spectrum at 500 GeV</a:t>
            </a:r>
            <a:endParaRPr lang="en-FR" sz="3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884" name="Picture 678"/>
          <p:cNvPicPr/>
          <p:nvPr/>
        </p:nvPicPr>
        <p:blipFill>
          <a:blip r:embed="rId2"/>
          <a:stretch/>
        </p:blipFill>
        <p:spPr>
          <a:xfrm>
            <a:off x="562680" y="1185480"/>
            <a:ext cx="5309640" cy="5057640"/>
          </a:xfrm>
          <a:prstGeom prst="rect">
            <a:avLst/>
          </a:prstGeom>
          <a:ln w="0">
            <a:noFill/>
          </a:ln>
        </p:spPr>
      </p:pic>
      <p:pic>
        <p:nvPicPr>
          <p:cNvPr id="885" name="Picture 679"/>
          <p:cNvPicPr/>
          <p:nvPr/>
        </p:nvPicPr>
        <p:blipFill>
          <a:blip r:embed="rId3"/>
          <a:stretch/>
        </p:blipFill>
        <p:spPr>
          <a:xfrm>
            <a:off x="7511400" y="1171800"/>
            <a:ext cx="5309640" cy="5068440"/>
          </a:xfrm>
          <a:prstGeom prst="rect">
            <a:avLst/>
          </a:prstGeom>
          <a:ln w="0">
            <a:noFill/>
          </a:ln>
        </p:spPr>
      </p:pic>
      <p:sp>
        <p:nvSpPr>
          <p:cNvPr id="886" name="TextBox 680"/>
          <p:cNvSpPr/>
          <p:nvPr/>
        </p:nvSpPr>
        <p:spPr>
          <a:xfrm>
            <a:off x="12709800" y="1463760"/>
            <a:ext cx="2791080" cy="228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0" i="1" u="none" strike="noStrike">
                <a:solidFill>
                  <a:srgbClr val="FF00FF"/>
                </a:solidFill>
                <a:uFillTx/>
                <a:latin typeface="Arial"/>
                <a:ea typeface="DejaVu Sans"/>
              </a:rPr>
              <a:t>ILD-Note-2019-007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7" name="TextBox 681"/>
          <p:cNvSpPr/>
          <p:nvPr/>
        </p:nvSpPr>
        <p:spPr>
          <a:xfrm>
            <a:off x="859320" y="5956200"/>
            <a:ext cx="12577320" cy="275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Integrated Luminosity 4 fb</a:t>
            </a:r>
            <a:r>
              <a:rPr lang="en-US" sz="2400" b="0" u="none" strike="noStrike" baseline="33000">
                <a:solidFill>
                  <a:srgbClr val="000000"/>
                </a:solidFill>
                <a:uFillTx/>
                <a:latin typeface="Arial"/>
                <a:ea typeface="DejaVu Sans"/>
              </a:rPr>
              <a:t>-1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Exact reproduction of generated spectra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Statistical precision on cross section: ~0.1%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Statistical precision on </a:t>
            </a:r>
            <a:r>
              <a:rPr lang="en-US" sz="24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</a:t>
            </a:r>
            <a:r>
              <a:rPr lang="en-US" sz="2400" b="0" i="1" u="none" strike="noStrike" baseline="-8000">
                <a:solidFill>
                  <a:srgbClr val="000000"/>
                </a:solidFill>
                <a:uFillTx/>
                <a:latin typeface="Arial"/>
                <a:ea typeface="DejaVu Sans"/>
              </a:rPr>
              <a:t>FB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: ~0.5%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Can expect that systematic errors will match statistical precision (but needs to be shown)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8" name="TextBox 682"/>
          <p:cNvSpPr/>
          <p:nvPr/>
        </p:nvSpPr>
        <p:spPr>
          <a:xfrm>
            <a:off x="5836680" y="3089520"/>
            <a:ext cx="2027520" cy="82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i="1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Semi-leptonic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i="1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channel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A1D84C61-E6DC-4D56-B8B6-57DFB3D37D8C}" type="slidenum">
              <a:t>65</a:t>
            </a:fld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New physics below tt threshold? - Example b quark couplings 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890" name="Picture 684"/>
          <p:cNvPicPr/>
          <p:nvPr/>
        </p:nvPicPr>
        <p:blipFill>
          <a:blip r:embed="rId2"/>
          <a:stretch/>
        </p:blipFill>
        <p:spPr>
          <a:xfrm>
            <a:off x="1254240" y="2287800"/>
            <a:ext cx="5497920" cy="2525040"/>
          </a:xfrm>
          <a:prstGeom prst="rect">
            <a:avLst/>
          </a:prstGeom>
          <a:ln w="0">
            <a:noFill/>
          </a:ln>
        </p:spPr>
      </p:pic>
      <p:sp>
        <p:nvSpPr>
          <p:cNvPr id="891" name="TextBox 685"/>
          <p:cNvSpPr/>
          <p:nvPr/>
        </p:nvSpPr>
        <p:spPr>
          <a:xfrm>
            <a:off x="1328040" y="1338120"/>
            <a:ext cx="5240880" cy="48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~3</a:t>
            </a: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σ</a:t>
            </a: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in heavy quark observable 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92" name="Image 10"/>
          <p:cNvPicPr/>
          <p:nvPr/>
        </p:nvPicPr>
        <p:blipFill>
          <a:blip r:embed="rId3"/>
          <a:stretch/>
        </p:blipFill>
        <p:spPr>
          <a:xfrm>
            <a:off x="11236320" y="1819800"/>
            <a:ext cx="4461840" cy="4571640"/>
          </a:xfrm>
          <a:prstGeom prst="rect">
            <a:avLst/>
          </a:prstGeom>
          <a:ln w="0">
            <a:noFill/>
          </a:ln>
        </p:spPr>
      </p:pic>
      <p:pic>
        <p:nvPicPr>
          <p:cNvPr id="893" name="Picture 687"/>
          <p:cNvPicPr/>
          <p:nvPr/>
        </p:nvPicPr>
        <p:blipFill>
          <a:blip r:embed="rId4"/>
          <a:stretch/>
        </p:blipFill>
        <p:spPr>
          <a:xfrm>
            <a:off x="6042960" y="1266120"/>
            <a:ext cx="849960" cy="502200"/>
          </a:xfrm>
          <a:prstGeom prst="rect">
            <a:avLst/>
          </a:prstGeom>
          <a:ln w="0">
            <a:noFill/>
          </a:ln>
        </p:spPr>
      </p:pic>
      <p:pic>
        <p:nvPicPr>
          <p:cNvPr id="894" name="Espace réservé du contenu 5"/>
          <p:cNvPicPr/>
          <p:nvPr/>
        </p:nvPicPr>
        <p:blipFill>
          <a:blip r:embed="rId5"/>
          <a:srcRect l="8787" t="2874" r="6346" b="4228"/>
          <a:stretch/>
        </p:blipFill>
        <p:spPr>
          <a:xfrm>
            <a:off x="7382160" y="1806120"/>
            <a:ext cx="4169160" cy="4571640"/>
          </a:xfrm>
          <a:prstGeom prst="rect">
            <a:avLst/>
          </a:prstGeom>
          <a:ln w="0">
            <a:noFill/>
          </a:ln>
        </p:spPr>
      </p:pic>
      <p:sp>
        <p:nvSpPr>
          <p:cNvPr id="895" name="TextBox 689"/>
          <p:cNvSpPr/>
          <p:nvPr/>
        </p:nvSpPr>
        <p:spPr>
          <a:xfrm>
            <a:off x="10120320" y="6262920"/>
            <a:ext cx="532548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FF00FF"/>
                </a:solidFill>
                <a:uFillTx/>
                <a:latin typeface="Arial"/>
                <a:ea typeface="DejaVu Sans"/>
              </a:rPr>
              <a:t>Randall Sundrum Models Djouadi/Richard '06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96" name="TextBox 690"/>
          <p:cNvSpPr/>
          <p:nvPr/>
        </p:nvSpPr>
        <p:spPr>
          <a:xfrm>
            <a:off x="11068920" y="1427760"/>
            <a:ext cx="265068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ee-&gt;</a:t>
            </a:r>
            <a:r>
              <a:rPr lang="en-US" sz="2400" b="0" u="none" strike="noStrike">
                <a:solidFill>
                  <a:srgbClr val="0000EE"/>
                </a:solidFill>
                <a:uFillTx/>
                <a:latin typeface="Arial"/>
                <a:ea typeface="DejaVu Sans"/>
                <a:hlinkClick r:id="rId6"/>
              </a:rPr>
              <a:t>bb@250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GeV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97" name="TextBox 691"/>
          <p:cNvSpPr/>
          <p:nvPr/>
        </p:nvSpPr>
        <p:spPr>
          <a:xfrm>
            <a:off x="842400" y="5352120"/>
            <a:ext cx="14519160" cy="502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Is tension due to underestimation of errors or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due to new physics?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High precision e+e- collider will give final word on anomaly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In case it will persist polarised beams will allow for discrimination between effects on left and right handed couplings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Randall Sundrum Models generate basically automatically a symmetry group of type SU(2)</a:t>
            </a:r>
            <a:r>
              <a:rPr lang="en-US" sz="2400" b="0" u="none" strike="noStrike" baseline="-8000">
                <a:solidFill>
                  <a:srgbClr val="000000"/>
                </a:solidFill>
                <a:uFillTx/>
                <a:latin typeface="Arial"/>
                <a:ea typeface="DejaVu Sans"/>
              </a:rPr>
              <a:t>R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TextBox 692"/>
          <p:cNvSpPr/>
          <p:nvPr/>
        </p:nvSpPr>
        <p:spPr>
          <a:xfrm>
            <a:off x="10147680" y="1910520"/>
            <a:ext cx="3848760" cy="57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0" i="1" u="none" strike="noStrike">
                <a:solidFill>
                  <a:srgbClr val="FF00FF"/>
                </a:solidFill>
                <a:uFillTx/>
                <a:latin typeface="Arial"/>
                <a:ea typeface="DejaVu Sans"/>
              </a:rPr>
              <a:t>Arxiv:1709.04289, ILD Paper in progress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i="1" u="none" strike="noStrike">
                <a:solidFill>
                  <a:srgbClr val="FF00FF"/>
                </a:solidFill>
                <a:uFillTx/>
                <a:latin typeface="Arial"/>
                <a:ea typeface="DejaVu Sans"/>
              </a:rPr>
              <a:t>A. Irles, SUSY2021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99" name="Picture 693"/>
          <p:cNvPicPr/>
          <p:nvPr/>
        </p:nvPicPr>
        <p:blipFill>
          <a:blip r:embed="rId2"/>
          <a:stretch/>
        </p:blipFill>
        <p:spPr>
          <a:xfrm>
            <a:off x="5293800" y="1950840"/>
            <a:ext cx="3993480" cy="3967560"/>
          </a:xfrm>
          <a:prstGeom prst="rect">
            <a:avLst/>
          </a:prstGeom>
          <a:ln w="0">
            <a:noFill/>
          </a:ln>
        </p:spPr>
      </p:pic>
      <p:pic>
        <p:nvPicPr>
          <p:cNvPr id="900" name="Picture 694"/>
          <p:cNvPicPr/>
          <p:nvPr/>
        </p:nvPicPr>
        <p:blipFill>
          <a:blip r:embed="rId3"/>
          <a:stretch/>
        </p:blipFill>
        <p:spPr>
          <a:xfrm>
            <a:off x="1239840" y="1916280"/>
            <a:ext cx="3804120" cy="3778920"/>
          </a:xfrm>
          <a:prstGeom prst="rect">
            <a:avLst/>
          </a:prstGeom>
          <a:ln w="0">
            <a:noFill/>
          </a:ln>
        </p:spPr>
      </p:pic>
      <p:sp>
        <p:nvSpPr>
          <p:cNvPr id="901" name="TextBox 695"/>
          <p:cNvSpPr/>
          <p:nvPr/>
        </p:nvSpPr>
        <p:spPr>
          <a:xfrm>
            <a:off x="10086120" y="2532600"/>
            <a:ext cx="5092560" cy="293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Excellent agreement between predicted and reconstructed distributions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 defTabSz="914400">
              <a:lnSpc>
                <a:spcPct val="100000"/>
              </a:lnSpc>
              <a:spcAft>
                <a:spcPts val="145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Montserrat"/>
                <a:ea typeface="DejaVu Sans"/>
              </a:rPr>
              <a:t>Gap between red dots and green histogram = acceptance drop.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 defTabSz="914400">
              <a:lnSpc>
                <a:spcPct val="100000"/>
              </a:lnSpc>
              <a:spcAft>
                <a:spcPts val="145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Montserrat"/>
                <a:ea typeface="DejaVu Sans"/>
              </a:rPr>
              <a:t>Blue dots = corrected acceptance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 defTabSz="914400">
              <a:lnSpc>
                <a:spcPct val="100000"/>
              </a:lnSpc>
              <a:spcAft>
                <a:spcPts val="145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Montserrat"/>
                <a:ea typeface="DejaVu Sans"/>
              </a:rPr>
              <a:t>The fit is restricted to  |costheta|&lt;0.8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864000" lvl="1" indent="-324000" defTabSz="914400">
              <a:lnSpc>
                <a:spcPct val="100000"/>
              </a:lnSpc>
              <a:spcAft>
                <a:spcPts val="145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i="1" u="none" strike="noStrike">
                <a:solidFill>
                  <a:srgbClr val="000000"/>
                </a:solidFill>
                <a:uFillTx/>
                <a:latin typeface="Montserrat"/>
                <a:ea typeface="DejaVu Sans"/>
              </a:rPr>
              <a:t>Minimal impact of the corrections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2" name="TextBox 696"/>
          <p:cNvSpPr/>
          <p:nvPr/>
        </p:nvSpPr>
        <p:spPr>
          <a:xfrm>
            <a:off x="6242400" y="4697280"/>
            <a:ext cx="1693080" cy="37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1" u="none" strike="noStrike">
                <a:solidFill>
                  <a:srgbClr val="999999"/>
                </a:solidFill>
                <a:uFillTx/>
                <a:latin typeface="Arial"/>
                <a:ea typeface="DejaVu Sans"/>
              </a:rPr>
              <a:t>Preliminary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3" name="TextBox 697"/>
          <p:cNvSpPr/>
          <p:nvPr/>
        </p:nvSpPr>
        <p:spPr>
          <a:xfrm>
            <a:off x="3147120" y="4697640"/>
            <a:ext cx="1693080" cy="37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1" u="none" strike="noStrike">
                <a:solidFill>
                  <a:srgbClr val="999999"/>
                </a:solidFill>
                <a:uFillTx/>
                <a:latin typeface="Arial"/>
                <a:ea typeface="DejaVu Sans"/>
              </a:rPr>
              <a:t>Preliminary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4" name="TextBox 698"/>
          <p:cNvSpPr/>
          <p:nvPr/>
        </p:nvSpPr>
        <p:spPr>
          <a:xfrm>
            <a:off x="2148840" y="3484440"/>
            <a:ext cx="1171440" cy="33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1" u="none" strike="noStrike">
                <a:solidFill>
                  <a:srgbClr val="999999"/>
                </a:solidFill>
                <a:uFillTx/>
                <a:latin typeface="Arial"/>
                <a:ea typeface="DejaVu Sans"/>
              </a:rPr>
              <a:t>Left Pol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5" name="TextBox 699"/>
          <p:cNvSpPr/>
          <p:nvPr/>
        </p:nvSpPr>
        <p:spPr>
          <a:xfrm>
            <a:off x="6342120" y="3484440"/>
            <a:ext cx="1279800" cy="33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1" u="none" strike="noStrike">
                <a:solidFill>
                  <a:srgbClr val="999999"/>
                </a:solidFill>
                <a:uFillTx/>
                <a:latin typeface="Arial"/>
                <a:ea typeface="DejaVu Sans"/>
              </a:rPr>
              <a:t>Right Pol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6" name="TextBox 700"/>
          <p:cNvSpPr/>
          <p:nvPr/>
        </p:nvSpPr>
        <p:spPr>
          <a:xfrm>
            <a:off x="692640" y="5979960"/>
            <a:ext cx="12931560" cy="268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Systematic uncertainties under scrutiny: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864000" lvl="1" indent="-324000" defTabSz="91440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Selection and background rejection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864000" lvl="1" indent="-324000" defTabSz="91440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quark tagging/mistagging (modelisation, QCD, correlations)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864000" lvl="1" indent="-324000" defTabSz="91440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Luminosity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864000" lvl="1" indent="-324000" defTabSz="91440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Polarisation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Additional complication in continuum: Rejection of ISR events – Uncertainty ~5x10</a:t>
            </a:r>
            <a:r>
              <a:rPr lang="en-US" sz="2400" b="0" u="none" strike="noStrike" baseline="33000">
                <a:solidFill>
                  <a:srgbClr val="0000FF"/>
                </a:solidFill>
                <a:uFillTx/>
                <a:latin typeface="Arial"/>
                <a:ea typeface="DejaVu Sans"/>
              </a:rPr>
              <a:t>-4</a:t>
            </a: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 (doesn't apply on Z-pole)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7" name="TextBox 701"/>
          <p:cNvSpPr/>
          <p:nvPr/>
        </p:nvSpPr>
        <p:spPr>
          <a:xfrm>
            <a:off x="645840" y="4939560"/>
            <a:ext cx="9043560" cy="179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     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    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8" name="TextBox 702"/>
          <p:cNvSpPr/>
          <p:nvPr/>
        </p:nvSpPr>
        <p:spPr>
          <a:xfrm>
            <a:off x="457200" y="1148040"/>
            <a:ext cx="1284192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Full simulation study within ILD Concept allows for educated guess on uncertainties on Z-Pole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9" name="PlaceHolder 1"/>
          <p:cNvSpPr>
            <a:spLocks noGrp="1"/>
          </p:cNvSpPr>
          <p:nvPr>
            <p:ph type="title"/>
          </p:nvPr>
        </p:nvSpPr>
        <p:spPr>
          <a:xfrm>
            <a:off x="784440" y="127800"/>
            <a:ext cx="14121000" cy="788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2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Decomposing ee-&gt;bb – Differential cross section</a:t>
            </a:r>
            <a:endParaRPr lang="en-FR" sz="32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A44F3E48-7EF9-4771-B608-8249E0C041AD}" type="slidenum">
              <a:t>67</a:t>
            </a:fld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PlaceHolder 1"/>
          <p:cNvSpPr>
            <a:spLocks noGrp="1"/>
          </p:cNvSpPr>
          <p:nvPr>
            <p:ph type="title"/>
          </p:nvPr>
        </p:nvSpPr>
        <p:spPr>
          <a:xfrm>
            <a:off x="1382760" y="5724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2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Precision on electroweak form factors and couplings</a:t>
            </a:r>
            <a:endParaRPr lang="en-FR" sz="32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911" name="TextBox 705"/>
          <p:cNvSpPr/>
          <p:nvPr/>
        </p:nvSpPr>
        <p:spPr>
          <a:xfrm>
            <a:off x="0" y="1097280"/>
            <a:ext cx="3848760" cy="49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FF00FF"/>
                </a:solidFill>
                <a:uFillTx/>
                <a:latin typeface="Arial"/>
                <a:ea typeface="DejaVu Sans"/>
              </a:rPr>
              <a:t>Arxiv:1709.04289, ILD Paper in progress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12" name="Picture 706"/>
          <p:cNvPicPr/>
          <p:nvPr/>
        </p:nvPicPr>
        <p:blipFill>
          <a:blip r:embed="rId2"/>
          <a:stretch/>
        </p:blipFill>
        <p:spPr>
          <a:xfrm>
            <a:off x="1076400" y="1368720"/>
            <a:ext cx="4974840" cy="3858840"/>
          </a:xfrm>
          <a:prstGeom prst="rect">
            <a:avLst/>
          </a:prstGeom>
          <a:ln w="0">
            <a:noFill/>
          </a:ln>
        </p:spPr>
      </p:pic>
      <p:sp>
        <p:nvSpPr>
          <p:cNvPr id="913" name="TextBox 707"/>
          <p:cNvSpPr/>
          <p:nvPr/>
        </p:nvSpPr>
        <p:spPr>
          <a:xfrm>
            <a:off x="870120" y="5205600"/>
            <a:ext cx="7123320" cy="2010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Couplings are order of magnitude better than at LEP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 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14" name="Picture 708"/>
          <p:cNvPicPr/>
          <p:nvPr/>
        </p:nvPicPr>
        <p:blipFill>
          <a:blip r:embed="rId3"/>
          <a:stretch/>
        </p:blipFill>
        <p:spPr>
          <a:xfrm>
            <a:off x="8503920" y="975600"/>
            <a:ext cx="4397760" cy="4882680"/>
          </a:xfrm>
          <a:prstGeom prst="rect">
            <a:avLst/>
          </a:prstGeom>
          <a:ln w="0">
            <a:noFill/>
          </a:ln>
        </p:spPr>
      </p:pic>
      <p:sp>
        <p:nvSpPr>
          <p:cNvPr id="915" name="TextBox 709"/>
          <p:cNvSpPr/>
          <p:nvPr/>
        </p:nvSpPr>
        <p:spPr>
          <a:xfrm>
            <a:off x="7728120" y="5537520"/>
            <a:ext cx="7542000" cy="365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e+e- collider way superior to LHC (√s = 14 TeV)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Final state analysis at FCCee 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Also possible at LC =&gt; Redundancy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Two remarks: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500 GeV is nicely away from QCD Matching regime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48000" lvl="2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Less systematic uncertainties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Axial form factors are ~</a:t>
            </a: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t>β</a:t>
            </a: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and benefit therefore from higher energies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 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6" name="TextBox 710"/>
          <p:cNvSpPr/>
          <p:nvPr/>
        </p:nvSpPr>
        <p:spPr>
          <a:xfrm>
            <a:off x="2216160" y="8054640"/>
            <a:ext cx="12984120" cy="82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Full disentangling of helicity structure for all fermions only possible with polarised beams!!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17" name="Picture 711"/>
          <p:cNvPicPr/>
          <p:nvPr/>
        </p:nvPicPr>
        <p:blipFill>
          <a:blip r:embed="rId4"/>
          <a:stretch/>
        </p:blipFill>
        <p:spPr>
          <a:xfrm>
            <a:off x="681120" y="5868720"/>
            <a:ext cx="5903640" cy="1778040"/>
          </a:xfrm>
          <a:prstGeom prst="rect">
            <a:avLst/>
          </a:prstGeom>
          <a:ln w="0">
            <a:noFill/>
          </a:ln>
        </p:spPr>
      </p:pic>
      <p:grpSp>
        <p:nvGrpSpPr>
          <p:cNvPr id="918" name="Group 712"/>
          <p:cNvGrpSpPr/>
          <p:nvPr/>
        </p:nvGrpSpPr>
        <p:grpSpPr>
          <a:xfrm>
            <a:off x="9235440" y="2413440"/>
            <a:ext cx="1635480" cy="302040"/>
            <a:chOff x="9235440" y="2413440"/>
            <a:chExt cx="1635480" cy="302040"/>
          </a:xfrm>
        </p:grpSpPr>
        <p:pic>
          <p:nvPicPr>
            <p:cNvPr id="919" name="Graphic 713"/>
            <p:cNvPicPr/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/>
          </p:blipFill>
          <p:spPr>
            <a:xfrm>
              <a:off x="9235440" y="2413440"/>
              <a:ext cx="1635480" cy="3020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920" name="Group 714"/>
          <p:cNvGrpSpPr/>
          <p:nvPr/>
        </p:nvGrpSpPr>
        <p:grpSpPr>
          <a:xfrm>
            <a:off x="3931920" y="2036160"/>
            <a:ext cx="1649880" cy="304920"/>
            <a:chOff x="3931920" y="2036160"/>
            <a:chExt cx="1649880" cy="304920"/>
          </a:xfrm>
        </p:grpSpPr>
        <p:pic>
          <p:nvPicPr>
            <p:cNvPr id="921" name="Graphic 715"/>
            <p:cNvPicPr/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/>
          </p:blipFill>
          <p:spPr>
            <a:xfrm>
              <a:off x="3931920" y="2036160"/>
              <a:ext cx="1649880" cy="3049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79409FD1-2CA2-4527-A3AD-D3E76FB53586}" type="slidenum">
              <a:t>68</a:t>
            </a:fld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PlaceHolder 1"/>
          <p:cNvSpPr>
            <a:spLocks noGrp="1"/>
          </p:cNvSpPr>
          <p:nvPr>
            <p:ph type="title"/>
          </p:nvPr>
        </p:nvSpPr>
        <p:spPr>
          <a:xfrm>
            <a:off x="1382760" y="5724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2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QCD uncertainties on ee-&gt;tt cross section</a:t>
            </a:r>
            <a:endParaRPr lang="en-FR" sz="32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grpSp>
        <p:nvGrpSpPr>
          <p:cNvPr id="923" name="Group 717"/>
          <p:cNvGrpSpPr/>
          <p:nvPr/>
        </p:nvGrpSpPr>
        <p:grpSpPr>
          <a:xfrm>
            <a:off x="505440" y="1396800"/>
            <a:ext cx="2877480" cy="308160"/>
            <a:chOff x="505440" y="1396800"/>
            <a:chExt cx="2877480" cy="308160"/>
          </a:xfrm>
        </p:grpSpPr>
        <p:grpSp>
          <p:nvGrpSpPr>
            <p:cNvPr id="924" name="Group 718"/>
            <p:cNvGrpSpPr/>
            <p:nvPr/>
          </p:nvGrpSpPr>
          <p:grpSpPr>
            <a:xfrm>
              <a:off x="505440" y="1396800"/>
              <a:ext cx="2877480" cy="308160"/>
              <a:chOff x="505440" y="1396800"/>
              <a:chExt cx="2877480" cy="308160"/>
            </a:xfrm>
          </p:grpSpPr>
          <p:sp>
            <p:nvSpPr>
              <p:cNvPr id="925" name="Freeform 719"/>
              <p:cNvSpPr/>
              <p:nvPr/>
            </p:nvSpPr>
            <p:spPr>
              <a:xfrm>
                <a:off x="507600" y="1414800"/>
                <a:ext cx="2857320" cy="272160"/>
              </a:xfrm>
              <a:custGeom>
                <a:avLst/>
                <a:gdLst>
                  <a:gd name="textAreaLeft" fmla="*/ 0 w 2857320"/>
                  <a:gd name="textAreaRight" fmla="*/ 2857680 w 2857320"/>
                  <a:gd name="textAreaTop" fmla="*/ 0 h 272160"/>
                  <a:gd name="textAreaBottom" fmla="*/ 272520 h 272160"/>
                </a:gdLst>
                <a:ahLst/>
                <a:cxnLst/>
                <a:rect l="textAreaLeft" t="textAreaTop" r="textAreaRight" b="textAreaBottom"/>
                <a:pathLst>
                  <a:path w="7938" h="757">
                    <a:moveTo>
                      <a:pt x="3969" y="757"/>
                    </a:moveTo>
                    <a:cubicBezTo>
                      <a:pt x="2646" y="757"/>
                      <a:pt x="1323" y="757"/>
                      <a:pt x="0" y="757"/>
                    </a:cubicBezTo>
                    <a:cubicBezTo>
                      <a:pt x="0" y="504"/>
                      <a:pt x="0" y="252"/>
                      <a:pt x="0" y="0"/>
                    </a:cubicBezTo>
                    <a:cubicBezTo>
                      <a:pt x="2646" y="0"/>
                      <a:pt x="5292" y="0"/>
                      <a:pt x="7938" y="0"/>
                    </a:cubicBezTo>
                    <a:cubicBezTo>
                      <a:pt x="7938" y="252"/>
                      <a:pt x="7938" y="504"/>
                      <a:pt x="7938" y="757"/>
                    </a:cubicBezTo>
                    <a:cubicBezTo>
                      <a:pt x="6615" y="757"/>
                      <a:pt x="5292" y="757"/>
                      <a:pt x="3969" y="7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26" name="Freeform 720"/>
              <p:cNvSpPr/>
              <p:nvPr/>
            </p:nvSpPr>
            <p:spPr>
              <a:xfrm>
                <a:off x="505440" y="1541520"/>
                <a:ext cx="135720" cy="159480"/>
              </a:xfrm>
              <a:custGeom>
                <a:avLst/>
                <a:gdLst>
                  <a:gd name="textAreaLeft" fmla="*/ 0 w 135720"/>
                  <a:gd name="textAreaRight" fmla="*/ 136080 w 135720"/>
                  <a:gd name="textAreaTop" fmla="*/ 0 h 159480"/>
                  <a:gd name="textAreaBottom" fmla="*/ 159840 h 159480"/>
                </a:gdLst>
                <a:ahLst/>
                <a:cxnLst/>
                <a:rect l="textAreaLeft" t="textAreaTop" r="textAreaRight" b="textAreaBottom"/>
                <a:pathLst>
                  <a:path w="378" h="444">
                    <a:moveTo>
                      <a:pt x="140" y="207"/>
                    </a:moveTo>
                    <a:cubicBezTo>
                      <a:pt x="168" y="207"/>
                      <a:pt x="241" y="207"/>
                      <a:pt x="291" y="184"/>
                    </a:cubicBezTo>
                    <a:cubicBezTo>
                      <a:pt x="358" y="156"/>
                      <a:pt x="364" y="98"/>
                      <a:pt x="364" y="84"/>
                    </a:cubicBezTo>
                    <a:cubicBezTo>
                      <a:pt x="364" y="42"/>
                      <a:pt x="327" y="0"/>
                      <a:pt x="258" y="0"/>
                    </a:cubicBezTo>
                    <a:cubicBezTo>
                      <a:pt x="148" y="0"/>
                      <a:pt x="0" y="95"/>
                      <a:pt x="0" y="268"/>
                    </a:cubicBezTo>
                    <a:cubicBezTo>
                      <a:pt x="0" y="366"/>
                      <a:pt x="59" y="444"/>
                      <a:pt x="154" y="444"/>
                    </a:cubicBezTo>
                    <a:cubicBezTo>
                      <a:pt x="297" y="444"/>
                      <a:pt x="378" y="341"/>
                      <a:pt x="378" y="329"/>
                    </a:cubicBezTo>
                    <a:cubicBezTo>
                      <a:pt x="378" y="324"/>
                      <a:pt x="372" y="316"/>
                      <a:pt x="367" y="316"/>
                    </a:cubicBezTo>
                    <a:cubicBezTo>
                      <a:pt x="361" y="316"/>
                      <a:pt x="361" y="318"/>
                      <a:pt x="353" y="327"/>
                    </a:cubicBezTo>
                    <a:cubicBezTo>
                      <a:pt x="277" y="422"/>
                      <a:pt x="168" y="422"/>
                      <a:pt x="157" y="422"/>
                    </a:cubicBezTo>
                    <a:cubicBezTo>
                      <a:pt x="81" y="422"/>
                      <a:pt x="73" y="341"/>
                      <a:pt x="73" y="310"/>
                    </a:cubicBezTo>
                    <a:cubicBezTo>
                      <a:pt x="73" y="299"/>
                      <a:pt x="73" y="268"/>
                      <a:pt x="87" y="207"/>
                    </a:cubicBezTo>
                    <a:cubicBezTo>
                      <a:pt x="104" y="207"/>
                      <a:pt x="122" y="207"/>
                      <a:pt x="140" y="207"/>
                    </a:cubicBezTo>
                    <a:moveTo>
                      <a:pt x="92" y="187"/>
                    </a:moveTo>
                    <a:cubicBezTo>
                      <a:pt x="132" y="36"/>
                      <a:pt x="232" y="22"/>
                      <a:pt x="258" y="22"/>
                    </a:cubicBezTo>
                    <a:cubicBezTo>
                      <a:pt x="305" y="22"/>
                      <a:pt x="330" y="50"/>
                      <a:pt x="330" y="84"/>
                    </a:cubicBezTo>
                    <a:cubicBezTo>
                      <a:pt x="330" y="187"/>
                      <a:pt x="174" y="187"/>
                      <a:pt x="134" y="187"/>
                    </a:cubicBezTo>
                    <a:cubicBezTo>
                      <a:pt x="120" y="187"/>
                      <a:pt x="106" y="187"/>
                      <a:pt x="92" y="1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27" name="Freeform 721"/>
              <p:cNvSpPr/>
              <p:nvPr/>
            </p:nvSpPr>
            <p:spPr>
              <a:xfrm>
                <a:off x="670680" y="1399680"/>
                <a:ext cx="182160" cy="181440"/>
              </a:xfrm>
              <a:custGeom>
                <a:avLst/>
                <a:gdLst>
                  <a:gd name="textAreaLeft" fmla="*/ 0 w 182160"/>
                  <a:gd name="textAreaRight" fmla="*/ 182520 w 182160"/>
                  <a:gd name="textAreaTop" fmla="*/ 0 h 181440"/>
                  <a:gd name="textAreaBottom" fmla="*/ 181800 h 181440"/>
                </a:gdLst>
                <a:ahLst/>
                <a:cxnLst/>
                <a:rect l="textAreaLeft" t="textAreaTop" r="textAreaRight" b="textAreaBottom"/>
                <a:pathLst>
                  <a:path w="507" h="505">
                    <a:moveTo>
                      <a:pt x="272" y="268"/>
                    </a:moveTo>
                    <a:cubicBezTo>
                      <a:pt x="341" y="268"/>
                      <a:pt x="411" y="268"/>
                      <a:pt x="481" y="268"/>
                    </a:cubicBezTo>
                    <a:cubicBezTo>
                      <a:pt x="490" y="268"/>
                      <a:pt x="507" y="268"/>
                      <a:pt x="507" y="251"/>
                    </a:cubicBezTo>
                    <a:cubicBezTo>
                      <a:pt x="507" y="235"/>
                      <a:pt x="493" y="235"/>
                      <a:pt x="481" y="235"/>
                    </a:cubicBezTo>
                    <a:cubicBezTo>
                      <a:pt x="411" y="235"/>
                      <a:pt x="341" y="235"/>
                      <a:pt x="272" y="235"/>
                    </a:cubicBezTo>
                    <a:cubicBezTo>
                      <a:pt x="272" y="165"/>
                      <a:pt x="272" y="95"/>
                      <a:pt x="272" y="25"/>
                    </a:cubicBezTo>
                    <a:cubicBezTo>
                      <a:pt x="272" y="17"/>
                      <a:pt x="272" y="0"/>
                      <a:pt x="255" y="0"/>
                    </a:cubicBezTo>
                    <a:cubicBezTo>
                      <a:pt x="238" y="0"/>
                      <a:pt x="238" y="17"/>
                      <a:pt x="238" y="25"/>
                    </a:cubicBezTo>
                    <a:cubicBezTo>
                      <a:pt x="238" y="95"/>
                      <a:pt x="238" y="165"/>
                      <a:pt x="238" y="235"/>
                    </a:cubicBezTo>
                    <a:cubicBezTo>
                      <a:pt x="167" y="235"/>
                      <a:pt x="96" y="235"/>
                      <a:pt x="25" y="235"/>
                    </a:cubicBezTo>
                    <a:cubicBezTo>
                      <a:pt x="17" y="235"/>
                      <a:pt x="0" y="235"/>
                      <a:pt x="0" y="251"/>
                    </a:cubicBezTo>
                    <a:cubicBezTo>
                      <a:pt x="0" y="268"/>
                      <a:pt x="17" y="268"/>
                      <a:pt x="25" y="268"/>
                    </a:cubicBezTo>
                    <a:cubicBezTo>
                      <a:pt x="96" y="268"/>
                      <a:pt x="167" y="268"/>
                      <a:pt x="238" y="268"/>
                    </a:cubicBezTo>
                    <a:cubicBezTo>
                      <a:pt x="238" y="339"/>
                      <a:pt x="238" y="410"/>
                      <a:pt x="238" y="480"/>
                    </a:cubicBezTo>
                    <a:cubicBezTo>
                      <a:pt x="238" y="489"/>
                      <a:pt x="238" y="505"/>
                      <a:pt x="255" y="505"/>
                    </a:cubicBezTo>
                    <a:cubicBezTo>
                      <a:pt x="272" y="505"/>
                      <a:pt x="272" y="489"/>
                      <a:pt x="272" y="480"/>
                    </a:cubicBezTo>
                    <a:cubicBezTo>
                      <a:pt x="272" y="410"/>
                      <a:pt x="272" y="339"/>
                      <a:pt x="272" y="26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28" name="Freeform 722"/>
              <p:cNvSpPr/>
              <p:nvPr/>
            </p:nvSpPr>
            <p:spPr>
              <a:xfrm>
                <a:off x="905400" y="1541520"/>
                <a:ext cx="134640" cy="159480"/>
              </a:xfrm>
              <a:custGeom>
                <a:avLst/>
                <a:gdLst>
                  <a:gd name="textAreaLeft" fmla="*/ 0 w 134640"/>
                  <a:gd name="textAreaRight" fmla="*/ 135000 w 134640"/>
                  <a:gd name="textAreaTop" fmla="*/ 0 h 159480"/>
                  <a:gd name="textAreaBottom" fmla="*/ 159840 h 159480"/>
                </a:gdLst>
                <a:ahLst/>
                <a:cxnLst/>
                <a:rect l="textAreaLeft" t="textAreaTop" r="textAreaRight" b="textAreaBottom"/>
                <a:pathLst>
                  <a:path w="375" h="444">
                    <a:moveTo>
                      <a:pt x="137" y="207"/>
                    </a:moveTo>
                    <a:cubicBezTo>
                      <a:pt x="165" y="207"/>
                      <a:pt x="238" y="207"/>
                      <a:pt x="288" y="184"/>
                    </a:cubicBezTo>
                    <a:cubicBezTo>
                      <a:pt x="355" y="156"/>
                      <a:pt x="361" y="98"/>
                      <a:pt x="361" y="84"/>
                    </a:cubicBezTo>
                    <a:cubicBezTo>
                      <a:pt x="361" y="42"/>
                      <a:pt x="325" y="0"/>
                      <a:pt x="258" y="0"/>
                    </a:cubicBezTo>
                    <a:cubicBezTo>
                      <a:pt x="148" y="0"/>
                      <a:pt x="0" y="95"/>
                      <a:pt x="0" y="268"/>
                    </a:cubicBezTo>
                    <a:cubicBezTo>
                      <a:pt x="0" y="366"/>
                      <a:pt x="56" y="444"/>
                      <a:pt x="154" y="444"/>
                    </a:cubicBezTo>
                    <a:cubicBezTo>
                      <a:pt x="294" y="444"/>
                      <a:pt x="375" y="341"/>
                      <a:pt x="375" y="329"/>
                    </a:cubicBezTo>
                    <a:cubicBezTo>
                      <a:pt x="375" y="324"/>
                      <a:pt x="369" y="316"/>
                      <a:pt x="364" y="316"/>
                    </a:cubicBezTo>
                    <a:cubicBezTo>
                      <a:pt x="358" y="316"/>
                      <a:pt x="358" y="318"/>
                      <a:pt x="353" y="327"/>
                    </a:cubicBezTo>
                    <a:cubicBezTo>
                      <a:pt x="274" y="422"/>
                      <a:pt x="168" y="422"/>
                      <a:pt x="154" y="422"/>
                    </a:cubicBezTo>
                    <a:cubicBezTo>
                      <a:pt x="78" y="422"/>
                      <a:pt x="70" y="341"/>
                      <a:pt x="70" y="310"/>
                    </a:cubicBezTo>
                    <a:cubicBezTo>
                      <a:pt x="70" y="299"/>
                      <a:pt x="70" y="268"/>
                      <a:pt x="84" y="207"/>
                    </a:cubicBezTo>
                    <a:cubicBezTo>
                      <a:pt x="102" y="207"/>
                      <a:pt x="119" y="207"/>
                      <a:pt x="137" y="207"/>
                    </a:cubicBezTo>
                    <a:moveTo>
                      <a:pt x="92" y="187"/>
                    </a:moveTo>
                    <a:cubicBezTo>
                      <a:pt x="129" y="36"/>
                      <a:pt x="230" y="22"/>
                      <a:pt x="258" y="22"/>
                    </a:cubicBezTo>
                    <a:cubicBezTo>
                      <a:pt x="302" y="22"/>
                      <a:pt x="330" y="50"/>
                      <a:pt x="330" y="84"/>
                    </a:cubicBezTo>
                    <a:cubicBezTo>
                      <a:pt x="330" y="187"/>
                      <a:pt x="171" y="187"/>
                      <a:pt x="132" y="187"/>
                    </a:cubicBezTo>
                    <a:cubicBezTo>
                      <a:pt x="118" y="187"/>
                      <a:pt x="105" y="187"/>
                      <a:pt x="92" y="1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29" name="Freeform 723"/>
              <p:cNvSpPr/>
              <p:nvPr/>
            </p:nvSpPr>
            <p:spPr>
              <a:xfrm>
                <a:off x="1079640" y="1484280"/>
                <a:ext cx="167040" cy="11880"/>
              </a:xfrm>
              <a:custGeom>
                <a:avLst/>
                <a:gdLst>
                  <a:gd name="textAreaLeft" fmla="*/ 0 w 167040"/>
                  <a:gd name="textAreaRight" fmla="*/ 167400 w 167040"/>
                  <a:gd name="textAreaTop" fmla="*/ 0 h 11880"/>
                  <a:gd name="textAreaBottom" fmla="*/ 12240 h 11880"/>
                </a:gdLst>
                <a:ahLst/>
                <a:cxnLst/>
                <a:rect l="textAreaLeft" t="textAreaTop" r="textAreaRight" b="textAreaBottom"/>
                <a:pathLst>
                  <a:path w="465" h="34">
                    <a:moveTo>
                      <a:pt x="437" y="34"/>
                    </a:moveTo>
                    <a:cubicBezTo>
                      <a:pt x="448" y="34"/>
                      <a:pt x="465" y="34"/>
                      <a:pt x="465" y="17"/>
                    </a:cubicBezTo>
                    <a:cubicBezTo>
                      <a:pt x="465" y="0"/>
                      <a:pt x="448" y="0"/>
                      <a:pt x="437" y="0"/>
                    </a:cubicBezTo>
                    <a:cubicBezTo>
                      <a:pt x="300" y="0"/>
                      <a:pt x="164" y="0"/>
                      <a:pt x="28" y="0"/>
                    </a:cubicBezTo>
                    <a:cubicBezTo>
                      <a:pt x="17" y="0"/>
                      <a:pt x="0" y="0"/>
                      <a:pt x="0" y="17"/>
                    </a:cubicBezTo>
                    <a:cubicBezTo>
                      <a:pt x="0" y="34"/>
                      <a:pt x="17" y="34"/>
                      <a:pt x="28" y="34"/>
                    </a:cubicBezTo>
                    <a:cubicBezTo>
                      <a:pt x="164" y="34"/>
                      <a:pt x="300" y="34"/>
                      <a:pt x="437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32760" rIns="90000" bIns="-3276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30" name="Freeform 724"/>
              <p:cNvSpPr/>
              <p:nvPr/>
            </p:nvSpPr>
            <p:spPr>
              <a:xfrm>
                <a:off x="1409400" y="1517400"/>
                <a:ext cx="313920" cy="183600"/>
              </a:xfrm>
              <a:custGeom>
                <a:avLst/>
                <a:gdLst>
                  <a:gd name="textAreaLeft" fmla="*/ 0 w 313920"/>
                  <a:gd name="textAreaRight" fmla="*/ 314280 w 313920"/>
                  <a:gd name="textAreaTop" fmla="*/ 0 h 183600"/>
                  <a:gd name="textAreaBottom" fmla="*/ 183960 h 183600"/>
                </a:gdLst>
                <a:ahLst/>
                <a:cxnLst/>
                <a:rect l="textAreaLeft" t="textAreaTop" r="textAreaRight" b="textAreaBottom"/>
                <a:pathLst>
                  <a:path w="873" h="511">
                    <a:moveTo>
                      <a:pt x="767" y="276"/>
                    </a:moveTo>
                    <a:cubicBezTo>
                      <a:pt x="714" y="316"/>
                      <a:pt x="686" y="357"/>
                      <a:pt x="677" y="369"/>
                    </a:cubicBezTo>
                    <a:cubicBezTo>
                      <a:pt x="635" y="436"/>
                      <a:pt x="644" y="456"/>
                      <a:pt x="627" y="500"/>
                    </a:cubicBezTo>
                    <a:cubicBezTo>
                      <a:pt x="627" y="511"/>
                      <a:pt x="638" y="511"/>
                      <a:pt x="647" y="511"/>
                    </a:cubicBezTo>
                    <a:cubicBezTo>
                      <a:pt x="663" y="511"/>
                      <a:pt x="663" y="508"/>
                      <a:pt x="669" y="491"/>
                    </a:cubicBezTo>
                    <a:cubicBezTo>
                      <a:pt x="691" y="397"/>
                      <a:pt x="747" y="313"/>
                      <a:pt x="859" y="268"/>
                    </a:cubicBezTo>
                    <a:cubicBezTo>
                      <a:pt x="870" y="265"/>
                      <a:pt x="873" y="264"/>
                      <a:pt x="873" y="257"/>
                    </a:cubicBezTo>
                    <a:cubicBezTo>
                      <a:pt x="873" y="250"/>
                      <a:pt x="870" y="249"/>
                      <a:pt x="868" y="246"/>
                    </a:cubicBezTo>
                    <a:cubicBezTo>
                      <a:pt x="823" y="229"/>
                      <a:pt x="705" y="179"/>
                      <a:pt x="666" y="17"/>
                    </a:cubicBezTo>
                    <a:cubicBezTo>
                      <a:pt x="663" y="3"/>
                      <a:pt x="663" y="0"/>
                      <a:pt x="647" y="0"/>
                    </a:cubicBezTo>
                    <a:cubicBezTo>
                      <a:pt x="638" y="0"/>
                      <a:pt x="627" y="0"/>
                      <a:pt x="627" y="14"/>
                    </a:cubicBezTo>
                    <a:cubicBezTo>
                      <a:pt x="644" y="57"/>
                      <a:pt x="635" y="75"/>
                      <a:pt x="677" y="142"/>
                    </a:cubicBezTo>
                    <a:cubicBezTo>
                      <a:pt x="697" y="170"/>
                      <a:pt x="725" y="204"/>
                      <a:pt x="767" y="237"/>
                    </a:cubicBezTo>
                    <a:cubicBezTo>
                      <a:pt x="523" y="237"/>
                      <a:pt x="280" y="237"/>
                      <a:pt x="36" y="237"/>
                    </a:cubicBezTo>
                    <a:cubicBezTo>
                      <a:pt x="20" y="237"/>
                      <a:pt x="0" y="237"/>
                      <a:pt x="0" y="257"/>
                    </a:cubicBezTo>
                    <a:cubicBezTo>
                      <a:pt x="0" y="276"/>
                      <a:pt x="20" y="276"/>
                      <a:pt x="36" y="276"/>
                    </a:cubicBezTo>
                    <a:cubicBezTo>
                      <a:pt x="280" y="276"/>
                      <a:pt x="523" y="276"/>
                      <a:pt x="767" y="27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31" name="Freeform 725"/>
              <p:cNvSpPr/>
              <p:nvPr/>
            </p:nvSpPr>
            <p:spPr>
              <a:xfrm>
                <a:off x="1860840" y="1456920"/>
                <a:ext cx="351360" cy="248040"/>
              </a:xfrm>
              <a:custGeom>
                <a:avLst/>
                <a:gdLst>
                  <a:gd name="textAreaLeft" fmla="*/ 0 w 351360"/>
                  <a:gd name="textAreaRight" fmla="*/ 351720 w 351360"/>
                  <a:gd name="textAreaTop" fmla="*/ 0 h 248040"/>
                  <a:gd name="textAreaBottom" fmla="*/ 248400 h 248040"/>
                </a:gdLst>
                <a:ahLst/>
                <a:cxnLst/>
                <a:rect l="textAreaLeft" t="textAreaTop" r="textAreaRight" b="textAreaBottom"/>
                <a:pathLst>
                  <a:path w="977" h="690">
                    <a:moveTo>
                      <a:pt x="848" y="114"/>
                    </a:moveTo>
                    <a:cubicBezTo>
                      <a:pt x="873" y="70"/>
                      <a:pt x="896" y="36"/>
                      <a:pt x="957" y="31"/>
                    </a:cubicBezTo>
                    <a:cubicBezTo>
                      <a:pt x="966" y="31"/>
                      <a:pt x="977" y="31"/>
                      <a:pt x="977" y="11"/>
                    </a:cubicBezTo>
                    <a:cubicBezTo>
                      <a:pt x="977" y="8"/>
                      <a:pt x="971" y="0"/>
                      <a:pt x="966" y="0"/>
                    </a:cubicBezTo>
                    <a:cubicBezTo>
                      <a:pt x="940" y="0"/>
                      <a:pt x="912" y="3"/>
                      <a:pt x="890" y="3"/>
                    </a:cubicBezTo>
                    <a:cubicBezTo>
                      <a:pt x="857" y="3"/>
                      <a:pt x="820" y="0"/>
                      <a:pt x="787" y="0"/>
                    </a:cubicBezTo>
                    <a:cubicBezTo>
                      <a:pt x="781" y="0"/>
                      <a:pt x="767" y="0"/>
                      <a:pt x="767" y="20"/>
                    </a:cubicBezTo>
                    <a:cubicBezTo>
                      <a:pt x="767" y="31"/>
                      <a:pt x="778" y="31"/>
                      <a:pt x="784" y="31"/>
                    </a:cubicBezTo>
                    <a:cubicBezTo>
                      <a:pt x="806" y="31"/>
                      <a:pt x="840" y="39"/>
                      <a:pt x="840" y="70"/>
                    </a:cubicBezTo>
                    <a:cubicBezTo>
                      <a:pt x="840" y="78"/>
                      <a:pt x="837" y="87"/>
                      <a:pt x="829" y="101"/>
                    </a:cubicBezTo>
                    <a:cubicBezTo>
                      <a:pt x="740" y="254"/>
                      <a:pt x="651" y="408"/>
                      <a:pt x="563" y="561"/>
                    </a:cubicBezTo>
                    <a:cubicBezTo>
                      <a:pt x="550" y="399"/>
                      <a:pt x="538" y="237"/>
                      <a:pt x="526" y="75"/>
                    </a:cubicBezTo>
                    <a:cubicBezTo>
                      <a:pt x="526" y="56"/>
                      <a:pt x="523" y="31"/>
                      <a:pt x="596" y="31"/>
                    </a:cubicBezTo>
                    <a:cubicBezTo>
                      <a:pt x="613" y="31"/>
                      <a:pt x="621" y="31"/>
                      <a:pt x="621" y="11"/>
                    </a:cubicBezTo>
                    <a:cubicBezTo>
                      <a:pt x="621" y="0"/>
                      <a:pt x="610" y="0"/>
                      <a:pt x="607" y="0"/>
                    </a:cubicBezTo>
                    <a:cubicBezTo>
                      <a:pt x="568" y="0"/>
                      <a:pt x="526" y="3"/>
                      <a:pt x="487" y="3"/>
                    </a:cubicBezTo>
                    <a:cubicBezTo>
                      <a:pt x="465" y="3"/>
                      <a:pt x="406" y="0"/>
                      <a:pt x="383" y="0"/>
                    </a:cubicBezTo>
                    <a:cubicBezTo>
                      <a:pt x="378" y="0"/>
                      <a:pt x="364" y="0"/>
                      <a:pt x="364" y="20"/>
                    </a:cubicBezTo>
                    <a:cubicBezTo>
                      <a:pt x="364" y="31"/>
                      <a:pt x="375" y="31"/>
                      <a:pt x="389" y="31"/>
                    </a:cubicBezTo>
                    <a:cubicBezTo>
                      <a:pt x="431" y="31"/>
                      <a:pt x="439" y="36"/>
                      <a:pt x="439" y="56"/>
                    </a:cubicBezTo>
                    <a:cubicBezTo>
                      <a:pt x="442" y="81"/>
                      <a:pt x="445" y="106"/>
                      <a:pt x="448" y="131"/>
                    </a:cubicBezTo>
                    <a:cubicBezTo>
                      <a:pt x="365" y="275"/>
                      <a:pt x="282" y="418"/>
                      <a:pt x="199" y="561"/>
                    </a:cubicBezTo>
                    <a:cubicBezTo>
                      <a:pt x="186" y="397"/>
                      <a:pt x="173" y="232"/>
                      <a:pt x="160" y="67"/>
                    </a:cubicBezTo>
                    <a:cubicBezTo>
                      <a:pt x="160" y="53"/>
                      <a:pt x="160" y="31"/>
                      <a:pt x="235" y="31"/>
                    </a:cubicBezTo>
                    <a:cubicBezTo>
                      <a:pt x="246" y="31"/>
                      <a:pt x="255" y="31"/>
                      <a:pt x="255" y="11"/>
                    </a:cubicBezTo>
                    <a:cubicBezTo>
                      <a:pt x="255" y="0"/>
                      <a:pt x="244" y="0"/>
                      <a:pt x="241" y="0"/>
                    </a:cubicBezTo>
                    <a:cubicBezTo>
                      <a:pt x="202" y="0"/>
                      <a:pt x="162" y="3"/>
                      <a:pt x="120" y="3"/>
                    </a:cubicBezTo>
                    <a:cubicBezTo>
                      <a:pt x="87" y="3"/>
                      <a:pt x="50" y="0"/>
                      <a:pt x="17" y="0"/>
                    </a:cubicBezTo>
                    <a:cubicBezTo>
                      <a:pt x="14" y="0"/>
                      <a:pt x="0" y="0"/>
                      <a:pt x="0" y="20"/>
                    </a:cubicBezTo>
                    <a:cubicBezTo>
                      <a:pt x="0" y="31"/>
                      <a:pt x="8" y="31"/>
                      <a:pt x="25" y="31"/>
                    </a:cubicBezTo>
                    <a:cubicBezTo>
                      <a:pt x="73" y="31"/>
                      <a:pt x="76" y="39"/>
                      <a:pt x="76" y="67"/>
                    </a:cubicBezTo>
                    <a:cubicBezTo>
                      <a:pt x="91" y="266"/>
                      <a:pt x="105" y="465"/>
                      <a:pt x="120" y="665"/>
                    </a:cubicBezTo>
                    <a:cubicBezTo>
                      <a:pt x="123" y="681"/>
                      <a:pt x="123" y="690"/>
                      <a:pt x="137" y="690"/>
                    </a:cubicBezTo>
                    <a:cubicBezTo>
                      <a:pt x="148" y="690"/>
                      <a:pt x="151" y="684"/>
                      <a:pt x="160" y="670"/>
                    </a:cubicBezTo>
                    <a:cubicBezTo>
                      <a:pt x="257" y="504"/>
                      <a:pt x="354" y="337"/>
                      <a:pt x="451" y="170"/>
                    </a:cubicBezTo>
                    <a:cubicBezTo>
                      <a:pt x="463" y="335"/>
                      <a:pt x="475" y="500"/>
                      <a:pt x="487" y="665"/>
                    </a:cubicBezTo>
                    <a:cubicBezTo>
                      <a:pt x="487" y="684"/>
                      <a:pt x="490" y="690"/>
                      <a:pt x="501" y="690"/>
                    </a:cubicBezTo>
                    <a:cubicBezTo>
                      <a:pt x="515" y="690"/>
                      <a:pt x="521" y="679"/>
                      <a:pt x="526" y="670"/>
                    </a:cubicBezTo>
                    <a:cubicBezTo>
                      <a:pt x="634" y="485"/>
                      <a:pt x="741" y="300"/>
                      <a:pt x="848" y="1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32" name="Freeform 726"/>
              <p:cNvSpPr/>
              <p:nvPr/>
            </p:nvSpPr>
            <p:spPr>
              <a:xfrm>
                <a:off x="2240640" y="1399680"/>
                <a:ext cx="182160" cy="181440"/>
              </a:xfrm>
              <a:custGeom>
                <a:avLst/>
                <a:gdLst>
                  <a:gd name="textAreaLeft" fmla="*/ 0 w 182160"/>
                  <a:gd name="textAreaRight" fmla="*/ 182520 w 182160"/>
                  <a:gd name="textAreaTop" fmla="*/ 0 h 181440"/>
                  <a:gd name="textAreaBottom" fmla="*/ 181800 h 181440"/>
                </a:gdLst>
                <a:ahLst/>
                <a:cxnLst/>
                <a:rect l="textAreaLeft" t="textAreaTop" r="textAreaRight" b="textAreaBottom"/>
                <a:pathLst>
                  <a:path w="507" h="505">
                    <a:moveTo>
                      <a:pt x="272" y="268"/>
                    </a:moveTo>
                    <a:cubicBezTo>
                      <a:pt x="341" y="268"/>
                      <a:pt x="411" y="268"/>
                      <a:pt x="481" y="268"/>
                    </a:cubicBezTo>
                    <a:cubicBezTo>
                      <a:pt x="490" y="268"/>
                      <a:pt x="507" y="268"/>
                      <a:pt x="507" y="251"/>
                    </a:cubicBezTo>
                    <a:cubicBezTo>
                      <a:pt x="507" y="235"/>
                      <a:pt x="493" y="235"/>
                      <a:pt x="481" y="235"/>
                    </a:cubicBezTo>
                    <a:cubicBezTo>
                      <a:pt x="411" y="235"/>
                      <a:pt x="341" y="235"/>
                      <a:pt x="272" y="235"/>
                    </a:cubicBezTo>
                    <a:cubicBezTo>
                      <a:pt x="272" y="165"/>
                      <a:pt x="272" y="95"/>
                      <a:pt x="272" y="25"/>
                    </a:cubicBezTo>
                    <a:cubicBezTo>
                      <a:pt x="272" y="17"/>
                      <a:pt x="272" y="0"/>
                      <a:pt x="255" y="0"/>
                    </a:cubicBezTo>
                    <a:cubicBezTo>
                      <a:pt x="238" y="0"/>
                      <a:pt x="238" y="17"/>
                      <a:pt x="238" y="25"/>
                    </a:cubicBezTo>
                    <a:cubicBezTo>
                      <a:pt x="238" y="95"/>
                      <a:pt x="238" y="165"/>
                      <a:pt x="238" y="235"/>
                    </a:cubicBezTo>
                    <a:cubicBezTo>
                      <a:pt x="167" y="235"/>
                      <a:pt x="96" y="235"/>
                      <a:pt x="25" y="235"/>
                    </a:cubicBezTo>
                    <a:cubicBezTo>
                      <a:pt x="17" y="235"/>
                      <a:pt x="0" y="235"/>
                      <a:pt x="0" y="251"/>
                    </a:cubicBezTo>
                    <a:cubicBezTo>
                      <a:pt x="0" y="268"/>
                      <a:pt x="17" y="268"/>
                      <a:pt x="25" y="268"/>
                    </a:cubicBezTo>
                    <a:cubicBezTo>
                      <a:pt x="96" y="268"/>
                      <a:pt x="167" y="268"/>
                      <a:pt x="238" y="268"/>
                    </a:cubicBezTo>
                    <a:cubicBezTo>
                      <a:pt x="238" y="339"/>
                      <a:pt x="238" y="410"/>
                      <a:pt x="238" y="480"/>
                    </a:cubicBezTo>
                    <a:cubicBezTo>
                      <a:pt x="238" y="489"/>
                      <a:pt x="238" y="505"/>
                      <a:pt x="255" y="505"/>
                    </a:cubicBezTo>
                    <a:cubicBezTo>
                      <a:pt x="272" y="505"/>
                      <a:pt x="272" y="489"/>
                      <a:pt x="272" y="480"/>
                    </a:cubicBezTo>
                    <a:cubicBezTo>
                      <a:pt x="272" y="410"/>
                      <a:pt x="272" y="339"/>
                      <a:pt x="272" y="26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33" name="Freeform 727"/>
              <p:cNvSpPr/>
              <p:nvPr/>
            </p:nvSpPr>
            <p:spPr>
              <a:xfrm>
                <a:off x="2475360" y="1452960"/>
                <a:ext cx="129600" cy="248040"/>
              </a:xfrm>
              <a:custGeom>
                <a:avLst/>
                <a:gdLst>
                  <a:gd name="textAreaLeft" fmla="*/ 0 w 129600"/>
                  <a:gd name="textAreaRight" fmla="*/ 129960 w 129600"/>
                  <a:gd name="textAreaTop" fmla="*/ 0 h 248040"/>
                  <a:gd name="textAreaBottom" fmla="*/ 248400 h 248040"/>
                </a:gdLst>
                <a:ahLst/>
                <a:cxnLst/>
                <a:rect l="textAreaLeft" t="textAreaTop" r="textAreaRight" b="textAreaBottom"/>
                <a:pathLst>
                  <a:path w="361" h="690">
                    <a:moveTo>
                      <a:pt x="188" y="11"/>
                    </a:moveTo>
                    <a:cubicBezTo>
                      <a:pt x="184" y="7"/>
                      <a:pt x="188" y="0"/>
                      <a:pt x="176" y="0"/>
                    </a:cubicBezTo>
                    <a:cubicBezTo>
                      <a:pt x="154" y="0"/>
                      <a:pt x="81" y="8"/>
                      <a:pt x="56" y="11"/>
                    </a:cubicBezTo>
                    <a:cubicBezTo>
                      <a:pt x="48" y="11"/>
                      <a:pt x="36" y="11"/>
                      <a:pt x="36" y="31"/>
                    </a:cubicBezTo>
                    <a:cubicBezTo>
                      <a:pt x="36" y="42"/>
                      <a:pt x="45" y="42"/>
                      <a:pt x="62" y="42"/>
                    </a:cubicBezTo>
                    <a:cubicBezTo>
                      <a:pt x="106" y="42"/>
                      <a:pt x="109" y="47"/>
                      <a:pt x="109" y="59"/>
                    </a:cubicBezTo>
                    <a:cubicBezTo>
                      <a:pt x="109" y="64"/>
                      <a:pt x="101" y="98"/>
                      <a:pt x="95" y="120"/>
                    </a:cubicBezTo>
                    <a:cubicBezTo>
                      <a:pt x="68" y="226"/>
                      <a:pt x="41" y="332"/>
                      <a:pt x="14" y="438"/>
                    </a:cubicBezTo>
                    <a:cubicBezTo>
                      <a:pt x="3" y="486"/>
                      <a:pt x="0" y="503"/>
                      <a:pt x="0" y="536"/>
                    </a:cubicBezTo>
                    <a:cubicBezTo>
                      <a:pt x="0" y="628"/>
                      <a:pt x="50" y="690"/>
                      <a:pt x="123" y="690"/>
                    </a:cubicBezTo>
                    <a:cubicBezTo>
                      <a:pt x="241" y="690"/>
                      <a:pt x="361" y="545"/>
                      <a:pt x="361" y="402"/>
                    </a:cubicBezTo>
                    <a:cubicBezTo>
                      <a:pt x="361" y="316"/>
                      <a:pt x="311" y="246"/>
                      <a:pt x="230" y="246"/>
                    </a:cubicBezTo>
                    <a:cubicBezTo>
                      <a:pt x="185" y="246"/>
                      <a:pt x="146" y="276"/>
                      <a:pt x="115" y="304"/>
                    </a:cubicBezTo>
                    <a:cubicBezTo>
                      <a:pt x="139" y="207"/>
                      <a:pt x="163" y="109"/>
                      <a:pt x="188" y="11"/>
                    </a:cubicBezTo>
                    <a:moveTo>
                      <a:pt x="95" y="380"/>
                    </a:moveTo>
                    <a:cubicBezTo>
                      <a:pt x="101" y="360"/>
                      <a:pt x="101" y="357"/>
                      <a:pt x="112" y="346"/>
                    </a:cubicBezTo>
                    <a:cubicBezTo>
                      <a:pt x="160" y="282"/>
                      <a:pt x="204" y="268"/>
                      <a:pt x="230" y="268"/>
                    </a:cubicBezTo>
                    <a:cubicBezTo>
                      <a:pt x="263" y="268"/>
                      <a:pt x="291" y="299"/>
                      <a:pt x="291" y="360"/>
                    </a:cubicBezTo>
                    <a:cubicBezTo>
                      <a:pt x="291" y="419"/>
                      <a:pt x="258" y="531"/>
                      <a:pt x="241" y="567"/>
                    </a:cubicBezTo>
                    <a:cubicBezTo>
                      <a:pt x="207" y="634"/>
                      <a:pt x="162" y="667"/>
                      <a:pt x="123" y="667"/>
                    </a:cubicBezTo>
                    <a:cubicBezTo>
                      <a:pt x="92" y="667"/>
                      <a:pt x="59" y="642"/>
                      <a:pt x="59" y="570"/>
                    </a:cubicBezTo>
                    <a:cubicBezTo>
                      <a:pt x="59" y="550"/>
                      <a:pt x="59" y="533"/>
                      <a:pt x="76" y="472"/>
                    </a:cubicBezTo>
                    <a:cubicBezTo>
                      <a:pt x="82" y="441"/>
                      <a:pt x="89" y="410"/>
                      <a:pt x="95" y="38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34" name="Freeform 728"/>
              <p:cNvSpPr/>
              <p:nvPr/>
            </p:nvSpPr>
            <p:spPr>
              <a:xfrm>
                <a:off x="2629440" y="1456920"/>
                <a:ext cx="351360" cy="248040"/>
              </a:xfrm>
              <a:custGeom>
                <a:avLst/>
                <a:gdLst>
                  <a:gd name="textAreaLeft" fmla="*/ 0 w 351360"/>
                  <a:gd name="textAreaRight" fmla="*/ 351720 w 351360"/>
                  <a:gd name="textAreaTop" fmla="*/ 0 h 248040"/>
                  <a:gd name="textAreaBottom" fmla="*/ 248400 h 248040"/>
                </a:gdLst>
                <a:ahLst/>
                <a:cxnLst/>
                <a:rect l="textAreaLeft" t="textAreaTop" r="textAreaRight" b="textAreaBottom"/>
                <a:pathLst>
                  <a:path w="977" h="690">
                    <a:moveTo>
                      <a:pt x="848" y="114"/>
                    </a:moveTo>
                    <a:cubicBezTo>
                      <a:pt x="873" y="70"/>
                      <a:pt x="896" y="36"/>
                      <a:pt x="957" y="31"/>
                    </a:cubicBezTo>
                    <a:cubicBezTo>
                      <a:pt x="966" y="31"/>
                      <a:pt x="977" y="31"/>
                      <a:pt x="977" y="11"/>
                    </a:cubicBezTo>
                    <a:cubicBezTo>
                      <a:pt x="977" y="8"/>
                      <a:pt x="971" y="0"/>
                      <a:pt x="966" y="0"/>
                    </a:cubicBezTo>
                    <a:cubicBezTo>
                      <a:pt x="940" y="0"/>
                      <a:pt x="912" y="3"/>
                      <a:pt x="890" y="3"/>
                    </a:cubicBezTo>
                    <a:cubicBezTo>
                      <a:pt x="857" y="3"/>
                      <a:pt x="820" y="0"/>
                      <a:pt x="787" y="0"/>
                    </a:cubicBezTo>
                    <a:cubicBezTo>
                      <a:pt x="781" y="0"/>
                      <a:pt x="767" y="0"/>
                      <a:pt x="767" y="20"/>
                    </a:cubicBezTo>
                    <a:cubicBezTo>
                      <a:pt x="767" y="31"/>
                      <a:pt x="775" y="31"/>
                      <a:pt x="784" y="31"/>
                    </a:cubicBezTo>
                    <a:cubicBezTo>
                      <a:pt x="806" y="31"/>
                      <a:pt x="840" y="39"/>
                      <a:pt x="840" y="70"/>
                    </a:cubicBezTo>
                    <a:cubicBezTo>
                      <a:pt x="840" y="78"/>
                      <a:pt x="837" y="87"/>
                      <a:pt x="829" y="101"/>
                    </a:cubicBezTo>
                    <a:cubicBezTo>
                      <a:pt x="740" y="254"/>
                      <a:pt x="651" y="408"/>
                      <a:pt x="563" y="561"/>
                    </a:cubicBezTo>
                    <a:cubicBezTo>
                      <a:pt x="550" y="399"/>
                      <a:pt x="538" y="237"/>
                      <a:pt x="526" y="75"/>
                    </a:cubicBezTo>
                    <a:cubicBezTo>
                      <a:pt x="526" y="56"/>
                      <a:pt x="523" y="31"/>
                      <a:pt x="593" y="31"/>
                    </a:cubicBezTo>
                    <a:cubicBezTo>
                      <a:pt x="610" y="31"/>
                      <a:pt x="621" y="31"/>
                      <a:pt x="621" y="11"/>
                    </a:cubicBezTo>
                    <a:cubicBezTo>
                      <a:pt x="621" y="0"/>
                      <a:pt x="610" y="0"/>
                      <a:pt x="607" y="0"/>
                    </a:cubicBezTo>
                    <a:cubicBezTo>
                      <a:pt x="568" y="0"/>
                      <a:pt x="526" y="3"/>
                      <a:pt x="487" y="3"/>
                    </a:cubicBezTo>
                    <a:cubicBezTo>
                      <a:pt x="465" y="3"/>
                      <a:pt x="406" y="0"/>
                      <a:pt x="383" y="0"/>
                    </a:cubicBezTo>
                    <a:cubicBezTo>
                      <a:pt x="378" y="0"/>
                      <a:pt x="364" y="0"/>
                      <a:pt x="364" y="20"/>
                    </a:cubicBezTo>
                    <a:cubicBezTo>
                      <a:pt x="364" y="31"/>
                      <a:pt x="375" y="31"/>
                      <a:pt x="389" y="31"/>
                    </a:cubicBezTo>
                    <a:cubicBezTo>
                      <a:pt x="431" y="31"/>
                      <a:pt x="439" y="36"/>
                      <a:pt x="439" y="56"/>
                    </a:cubicBezTo>
                    <a:cubicBezTo>
                      <a:pt x="441" y="81"/>
                      <a:pt x="443" y="106"/>
                      <a:pt x="445" y="131"/>
                    </a:cubicBezTo>
                    <a:cubicBezTo>
                      <a:pt x="362" y="275"/>
                      <a:pt x="279" y="418"/>
                      <a:pt x="196" y="561"/>
                    </a:cubicBezTo>
                    <a:cubicBezTo>
                      <a:pt x="184" y="397"/>
                      <a:pt x="172" y="232"/>
                      <a:pt x="160" y="67"/>
                    </a:cubicBezTo>
                    <a:cubicBezTo>
                      <a:pt x="160" y="53"/>
                      <a:pt x="160" y="31"/>
                      <a:pt x="235" y="31"/>
                    </a:cubicBezTo>
                    <a:cubicBezTo>
                      <a:pt x="244" y="31"/>
                      <a:pt x="255" y="31"/>
                      <a:pt x="255" y="11"/>
                    </a:cubicBezTo>
                    <a:cubicBezTo>
                      <a:pt x="255" y="0"/>
                      <a:pt x="244" y="0"/>
                      <a:pt x="241" y="0"/>
                    </a:cubicBezTo>
                    <a:cubicBezTo>
                      <a:pt x="202" y="0"/>
                      <a:pt x="162" y="3"/>
                      <a:pt x="120" y="3"/>
                    </a:cubicBezTo>
                    <a:cubicBezTo>
                      <a:pt x="87" y="3"/>
                      <a:pt x="50" y="0"/>
                      <a:pt x="17" y="0"/>
                    </a:cubicBezTo>
                    <a:cubicBezTo>
                      <a:pt x="11" y="0"/>
                      <a:pt x="0" y="0"/>
                      <a:pt x="0" y="20"/>
                    </a:cubicBezTo>
                    <a:cubicBezTo>
                      <a:pt x="0" y="31"/>
                      <a:pt x="8" y="31"/>
                      <a:pt x="25" y="31"/>
                    </a:cubicBezTo>
                    <a:cubicBezTo>
                      <a:pt x="73" y="31"/>
                      <a:pt x="76" y="39"/>
                      <a:pt x="76" y="67"/>
                    </a:cubicBezTo>
                    <a:cubicBezTo>
                      <a:pt x="91" y="266"/>
                      <a:pt x="105" y="465"/>
                      <a:pt x="120" y="665"/>
                    </a:cubicBezTo>
                    <a:cubicBezTo>
                      <a:pt x="120" y="681"/>
                      <a:pt x="123" y="690"/>
                      <a:pt x="137" y="690"/>
                    </a:cubicBezTo>
                    <a:cubicBezTo>
                      <a:pt x="148" y="690"/>
                      <a:pt x="151" y="684"/>
                      <a:pt x="160" y="670"/>
                    </a:cubicBezTo>
                    <a:cubicBezTo>
                      <a:pt x="256" y="504"/>
                      <a:pt x="352" y="337"/>
                      <a:pt x="448" y="170"/>
                    </a:cubicBezTo>
                    <a:cubicBezTo>
                      <a:pt x="460" y="335"/>
                      <a:pt x="472" y="500"/>
                      <a:pt x="484" y="665"/>
                    </a:cubicBezTo>
                    <a:cubicBezTo>
                      <a:pt x="487" y="684"/>
                      <a:pt x="490" y="690"/>
                      <a:pt x="501" y="690"/>
                    </a:cubicBezTo>
                    <a:cubicBezTo>
                      <a:pt x="515" y="690"/>
                      <a:pt x="521" y="679"/>
                      <a:pt x="526" y="670"/>
                    </a:cubicBezTo>
                    <a:cubicBezTo>
                      <a:pt x="634" y="485"/>
                      <a:pt x="741" y="300"/>
                      <a:pt x="848" y="1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35" name="Freeform 729"/>
              <p:cNvSpPr/>
              <p:nvPr/>
            </p:nvSpPr>
            <p:spPr>
              <a:xfrm>
                <a:off x="3019680" y="1484280"/>
                <a:ext cx="167040" cy="11880"/>
              </a:xfrm>
              <a:custGeom>
                <a:avLst/>
                <a:gdLst>
                  <a:gd name="textAreaLeft" fmla="*/ 0 w 167040"/>
                  <a:gd name="textAreaRight" fmla="*/ 167400 w 167040"/>
                  <a:gd name="textAreaTop" fmla="*/ 0 h 11880"/>
                  <a:gd name="textAreaBottom" fmla="*/ 12240 h 11880"/>
                </a:gdLst>
                <a:ahLst/>
                <a:cxnLst/>
                <a:rect l="textAreaLeft" t="textAreaTop" r="textAreaRight" b="textAreaBottom"/>
                <a:pathLst>
                  <a:path w="465" h="34">
                    <a:moveTo>
                      <a:pt x="437" y="34"/>
                    </a:moveTo>
                    <a:cubicBezTo>
                      <a:pt x="448" y="34"/>
                      <a:pt x="465" y="34"/>
                      <a:pt x="465" y="17"/>
                    </a:cubicBezTo>
                    <a:cubicBezTo>
                      <a:pt x="465" y="0"/>
                      <a:pt x="448" y="0"/>
                      <a:pt x="437" y="0"/>
                    </a:cubicBezTo>
                    <a:cubicBezTo>
                      <a:pt x="299" y="0"/>
                      <a:pt x="162" y="0"/>
                      <a:pt x="25" y="0"/>
                    </a:cubicBezTo>
                    <a:cubicBezTo>
                      <a:pt x="14" y="0"/>
                      <a:pt x="0" y="0"/>
                      <a:pt x="0" y="17"/>
                    </a:cubicBezTo>
                    <a:cubicBezTo>
                      <a:pt x="0" y="34"/>
                      <a:pt x="14" y="34"/>
                      <a:pt x="25" y="34"/>
                    </a:cubicBezTo>
                    <a:cubicBezTo>
                      <a:pt x="162" y="34"/>
                      <a:pt x="299" y="34"/>
                      <a:pt x="437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32760" rIns="90000" bIns="-3276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36" name="Freeform 730"/>
              <p:cNvSpPr/>
              <p:nvPr/>
            </p:nvSpPr>
            <p:spPr>
              <a:xfrm>
                <a:off x="3231000" y="1396800"/>
                <a:ext cx="151920" cy="13680"/>
              </a:xfrm>
              <a:custGeom>
                <a:avLst/>
                <a:gdLst>
                  <a:gd name="textAreaLeft" fmla="*/ 0 w 151920"/>
                  <a:gd name="textAreaRight" fmla="*/ 152280 w 151920"/>
                  <a:gd name="textAreaTop" fmla="*/ 0 h 13680"/>
                  <a:gd name="textAreaBottom" fmla="*/ 14040 h 13680"/>
                </a:gdLst>
                <a:ahLst/>
                <a:cxnLst/>
                <a:rect l="textAreaLeft" t="textAreaTop" r="textAreaRight" b="textAreaBottom"/>
                <a:pathLst>
                  <a:path w="423" h="39">
                    <a:moveTo>
                      <a:pt x="210" y="39"/>
                    </a:moveTo>
                    <a:cubicBezTo>
                      <a:pt x="140" y="39"/>
                      <a:pt x="70" y="39"/>
                      <a:pt x="0" y="39"/>
                    </a:cubicBezTo>
                    <a:cubicBezTo>
                      <a:pt x="0" y="26"/>
                      <a:pt x="0" y="13"/>
                      <a:pt x="0" y="0"/>
                    </a:cubicBezTo>
                    <a:cubicBezTo>
                      <a:pt x="141" y="0"/>
                      <a:pt x="282" y="0"/>
                      <a:pt x="423" y="0"/>
                    </a:cubicBezTo>
                    <a:cubicBezTo>
                      <a:pt x="423" y="13"/>
                      <a:pt x="423" y="26"/>
                      <a:pt x="423" y="39"/>
                    </a:cubicBezTo>
                    <a:cubicBezTo>
                      <a:pt x="352" y="39"/>
                      <a:pt x="281" y="39"/>
                      <a:pt x="210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30960" rIns="90000" bIns="-3096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37" name="Freeform 731"/>
              <p:cNvSpPr/>
              <p:nvPr/>
            </p:nvSpPr>
            <p:spPr>
              <a:xfrm>
                <a:off x="3248280" y="1452960"/>
                <a:ext cx="129600" cy="248040"/>
              </a:xfrm>
              <a:custGeom>
                <a:avLst/>
                <a:gdLst>
                  <a:gd name="textAreaLeft" fmla="*/ 0 w 129600"/>
                  <a:gd name="textAreaRight" fmla="*/ 129960 w 129600"/>
                  <a:gd name="textAreaTop" fmla="*/ 0 h 248040"/>
                  <a:gd name="textAreaBottom" fmla="*/ 248400 h 248040"/>
                </a:gdLst>
                <a:ahLst/>
                <a:cxnLst/>
                <a:rect l="textAreaLeft" t="textAreaTop" r="textAreaRight" b="textAreaBottom"/>
                <a:pathLst>
                  <a:path w="361" h="690">
                    <a:moveTo>
                      <a:pt x="188" y="11"/>
                    </a:moveTo>
                    <a:cubicBezTo>
                      <a:pt x="184" y="7"/>
                      <a:pt x="188" y="0"/>
                      <a:pt x="176" y="0"/>
                    </a:cubicBezTo>
                    <a:cubicBezTo>
                      <a:pt x="151" y="0"/>
                      <a:pt x="81" y="8"/>
                      <a:pt x="56" y="11"/>
                    </a:cubicBezTo>
                    <a:cubicBezTo>
                      <a:pt x="48" y="11"/>
                      <a:pt x="36" y="11"/>
                      <a:pt x="36" y="31"/>
                    </a:cubicBezTo>
                    <a:cubicBezTo>
                      <a:pt x="36" y="42"/>
                      <a:pt x="45" y="42"/>
                      <a:pt x="59" y="42"/>
                    </a:cubicBezTo>
                    <a:cubicBezTo>
                      <a:pt x="106" y="42"/>
                      <a:pt x="109" y="47"/>
                      <a:pt x="109" y="59"/>
                    </a:cubicBezTo>
                    <a:cubicBezTo>
                      <a:pt x="109" y="64"/>
                      <a:pt x="101" y="98"/>
                      <a:pt x="95" y="120"/>
                    </a:cubicBezTo>
                    <a:cubicBezTo>
                      <a:pt x="68" y="226"/>
                      <a:pt x="41" y="332"/>
                      <a:pt x="14" y="438"/>
                    </a:cubicBezTo>
                    <a:cubicBezTo>
                      <a:pt x="3" y="486"/>
                      <a:pt x="0" y="503"/>
                      <a:pt x="0" y="536"/>
                    </a:cubicBezTo>
                    <a:cubicBezTo>
                      <a:pt x="0" y="628"/>
                      <a:pt x="50" y="690"/>
                      <a:pt x="123" y="690"/>
                    </a:cubicBezTo>
                    <a:cubicBezTo>
                      <a:pt x="241" y="690"/>
                      <a:pt x="361" y="545"/>
                      <a:pt x="361" y="402"/>
                    </a:cubicBezTo>
                    <a:cubicBezTo>
                      <a:pt x="361" y="316"/>
                      <a:pt x="308" y="246"/>
                      <a:pt x="230" y="246"/>
                    </a:cubicBezTo>
                    <a:cubicBezTo>
                      <a:pt x="185" y="246"/>
                      <a:pt x="146" y="276"/>
                      <a:pt x="115" y="304"/>
                    </a:cubicBezTo>
                    <a:cubicBezTo>
                      <a:pt x="139" y="207"/>
                      <a:pt x="163" y="109"/>
                      <a:pt x="188" y="11"/>
                    </a:cubicBezTo>
                    <a:moveTo>
                      <a:pt x="95" y="380"/>
                    </a:moveTo>
                    <a:cubicBezTo>
                      <a:pt x="101" y="360"/>
                      <a:pt x="101" y="357"/>
                      <a:pt x="109" y="346"/>
                    </a:cubicBezTo>
                    <a:cubicBezTo>
                      <a:pt x="160" y="282"/>
                      <a:pt x="202" y="268"/>
                      <a:pt x="227" y="268"/>
                    </a:cubicBezTo>
                    <a:cubicBezTo>
                      <a:pt x="263" y="268"/>
                      <a:pt x="291" y="299"/>
                      <a:pt x="291" y="360"/>
                    </a:cubicBezTo>
                    <a:cubicBezTo>
                      <a:pt x="291" y="419"/>
                      <a:pt x="258" y="531"/>
                      <a:pt x="241" y="567"/>
                    </a:cubicBezTo>
                    <a:cubicBezTo>
                      <a:pt x="207" y="634"/>
                      <a:pt x="162" y="667"/>
                      <a:pt x="123" y="667"/>
                    </a:cubicBezTo>
                    <a:cubicBezTo>
                      <a:pt x="90" y="667"/>
                      <a:pt x="59" y="642"/>
                      <a:pt x="59" y="570"/>
                    </a:cubicBezTo>
                    <a:cubicBezTo>
                      <a:pt x="59" y="550"/>
                      <a:pt x="59" y="533"/>
                      <a:pt x="73" y="472"/>
                    </a:cubicBezTo>
                    <a:cubicBezTo>
                      <a:pt x="80" y="441"/>
                      <a:pt x="88" y="410"/>
                      <a:pt x="95" y="38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 anchorCtr="1">
                <a:noAutofit/>
              </a:bodyPr>
              <a:lstStyle/>
              <a:p>
                <a:endParaRPr lang="en-US" sz="1800" b="0" u="none" strike="noStrike">
                  <a:solidFill>
                    <a:srgbClr val="FFFFFF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</p:grpSp>
      <p:sp>
        <p:nvSpPr>
          <p:cNvPr id="938" name="TextBox 732"/>
          <p:cNvSpPr/>
          <p:nvPr/>
        </p:nvSpPr>
        <p:spPr>
          <a:xfrm>
            <a:off x="591120" y="7152840"/>
            <a:ext cx="13531680" cy="118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Marching non-relativistic calculations in threshold region with tt-continuum is theoretical challenge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QCD uncertainties shrink as energy increases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Non resonant contributions are important (i.e. ee-&gt;tt  --&gt; ee-&gt;WbWb)  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39" name="Picture 733"/>
          <p:cNvPicPr/>
          <p:nvPr/>
        </p:nvPicPr>
        <p:blipFill>
          <a:blip r:embed="rId2"/>
          <a:stretch/>
        </p:blipFill>
        <p:spPr>
          <a:xfrm>
            <a:off x="759600" y="1912320"/>
            <a:ext cx="6288840" cy="5234040"/>
          </a:xfrm>
          <a:prstGeom prst="rect">
            <a:avLst/>
          </a:prstGeom>
          <a:ln w="0">
            <a:noFill/>
          </a:ln>
        </p:spPr>
      </p:pic>
      <p:pic>
        <p:nvPicPr>
          <p:cNvPr id="940" name="Picture 734"/>
          <p:cNvPicPr/>
          <p:nvPr/>
        </p:nvPicPr>
        <p:blipFill>
          <a:blip r:embed="rId3"/>
          <a:stretch/>
        </p:blipFill>
        <p:spPr>
          <a:xfrm>
            <a:off x="7916400" y="1864800"/>
            <a:ext cx="5349240" cy="5097240"/>
          </a:xfrm>
          <a:prstGeom prst="rect">
            <a:avLst/>
          </a:prstGeom>
          <a:ln w="0">
            <a:noFill/>
          </a:ln>
        </p:spPr>
      </p:pic>
      <p:sp>
        <p:nvSpPr>
          <p:cNvPr id="941" name="Straight Connector 735"/>
          <p:cNvSpPr/>
          <p:nvPr/>
        </p:nvSpPr>
        <p:spPr>
          <a:xfrm flipV="1">
            <a:off x="5212080" y="1912320"/>
            <a:ext cx="360" cy="4671360"/>
          </a:xfrm>
          <a:prstGeom prst="line">
            <a:avLst/>
          </a:prstGeom>
          <a:ln w="36000">
            <a:solidFill>
              <a:srgbClr val="0000FF"/>
            </a:solidFill>
            <a:custDash>
              <a:ds d="508000" sp="508000"/>
              <a:ds d="508000" sp="508000"/>
            </a:custDash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942" name="TextBox 736"/>
          <p:cNvSpPr/>
          <p:nvPr/>
        </p:nvSpPr>
        <p:spPr>
          <a:xfrm>
            <a:off x="4313520" y="3201480"/>
            <a:ext cx="80676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FCC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3" name="Straight Connector 737"/>
          <p:cNvSpPr/>
          <p:nvPr/>
        </p:nvSpPr>
        <p:spPr>
          <a:xfrm>
            <a:off x="5486400" y="1554480"/>
            <a:ext cx="7406640" cy="360"/>
          </a:xfrm>
          <a:prstGeom prst="line">
            <a:avLst/>
          </a:prstGeom>
          <a:ln w="36000">
            <a:solidFill>
              <a:srgbClr val="FF0000"/>
            </a:solidFill>
            <a:bevel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-63000" rIns="108000" bIns="-63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944" name="TextBox 738"/>
          <p:cNvSpPr/>
          <p:nvPr/>
        </p:nvSpPr>
        <p:spPr>
          <a:xfrm>
            <a:off x="8101440" y="1100160"/>
            <a:ext cx="229860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Linear Colliders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5" name="TextBox 739"/>
          <p:cNvSpPr/>
          <p:nvPr/>
        </p:nvSpPr>
        <p:spPr>
          <a:xfrm>
            <a:off x="149760" y="8340480"/>
            <a:ext cx="786600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FF00FF"/>
                </a:solidFill>
                <a:uFillTx/>
                <a:latin typeface="Arial"/>
                <a:ea typeface="DejaVu Sans"/>
              </a:rPr>
              <a:t>J. Reuter, FCCee-France Workshop, Annecy and arXiv: 1609.03390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6703C76B-7CD3-4872-BF83-2B58B3A0CDEF}" type="slidenum">
              <a:t>69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sldNum" idx="57"/>
          </p:nvPr>
        </p:nvSpPr>
        <p:spPr>
          <a:xfrm>
            <a:off x="14878800" y="8244000"/>
            <a:ext cx="163080" cy="253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502A661C-6969-43C7-9E44-FEFB3077E135}" type="slidenum">
              <a:rPr lang="en-US" sz="18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</a:t>
            </a:fld>
            <a:endParaRPr lang="en-US" sz="18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3603"/>
              </a:spcBef>
              <a:buNone/>
              <a:tabLst>
                <a:tab pos="0" algn="l"/>
              </a:tabLst>
            </a:pPr>
            <a:r>
              <a:rPr lang="en-FR" sz="28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from </a:t>
            </a:r>
            <a:r>
              <a:rPr lang="en-FR" sz="2800" b="1" u="sng" strike="noStrike">
                <a:solidFill>
                  <a:schemeClr val="dk1"/>
                </a:solidFill>
                <a:uFillTx/>
                <a:latin typeface="Arial"/>
                <a:ea typeface="DejaVu Sans"/>
                <a:hlinkClick r:id="rId2"/>
              </a:rPr>
              <a:t>the remit of the European Strategy Group</a:t>
            </a: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05" name="Textplatzhalter 7"/>
          <p:cNvSpPr/>
          <p:nvPr/>
        </p:nvSpPr>
        <p:spPr>
          <a:xfrm>
            <a:off x="493200" y="1662480"/>
            <a:ext cx="14640480" cy="6383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309600" indent="-309600" defTabSz="1176840">
              <a:lnSpc>
                <a:spcPct val="100000"/>
              </a:lnSpc>
              <a:spcBef>
                <a:spcPts val="1545"/>
              </a:spcBef>
              <a:buClr>
                <a:srgbClr val="000000"/>
              </a:buClr>
              <a:buFont typeface="Symbol" charset="2"/>
              <a:buChar char=""/>
              <a:tabLst>
                <a:tab pos="457560" algn="l"/>
              </a:tabLst>
            </a:pPr>
            <a:r>
              <a:rPr lang="en-FR" sz="283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The aim of the Strategy update should be </a:t>
            </a:r>
            <a:endParaRPr lang="en-US" sz="283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99920" lvl="1" indent="-309600" defTabSz="1176840">
              <a:lnSpc>
                <a:spcPct val="100000"/>
              </a:lnSpc>
              <a:spcBef>
                <a:spcPts val="771"/>
              </a:spcBef>
              <a:buClr>
                <a:srgbClr val="000000"/>
              </a:buClr>
              <a:buFont typeface="Symbol" charset="2"/>
              <a:buChar char=""/>
              <a:tabLst>
                <a:tab pos="457560" algn="l"/>
              </a:tabLst>
            </a:pPr>
            <a:r>
              <a:rPr lang="en-FR" sz="283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to develop a visionary and concrete plan </a:t>
            </a:r>
            <a:endParaRPr lang="en-US" sz="283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99920" lvl="1" indent="-309600" defTabSz="1176840">
              <a:lnSpc>
                <a:spcPct val="100000"/>
              </a:lnSpc>
              <a:spcBef>
                <a:spcPts val="771"/>
              </a:spcBef>
              <a:buClr>
                <a:srgbClr val="000000"/>
              </a:buClr>
              <a:buFont typeface="Symbol" charset="2"/>
              <a:buChar char=""/>
              <a:tabLst>
                <a:tab pos="457560" algn="l"/>
              </a:tabLst>
            </a:pPr>
            <a:r>
              <a:rPr lang="en-FR" sz="283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that greatly advances human knowledge in fundamental physics</a:t>
            </a:r>
            <a:endParaRPr lang="en-US" sz="283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99920" lvl="1" indent="-309600" defTabSz="1176840">
              <a:lnSpc>
                <a:spcPct val="100000"/>
              </a:lnSpc>
              <a:spcBef>
                <a:spcPts val="771"/>
              </a:spcBef>
              <a:buClr>
                <a:srgbClr val="000000"/>
              </a:buClr>
              <a:buFont typeface="Symbol" charset="2"/>
              <a:buChar char=""/>
              <a:tabLst>
                <a:tab pos="457560" algn="l"/>
              </a:tabLst>
            </a:pPr>
            <a:r>
              <a:rPr lang="en-FR" sz="283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through the realisation of the next flagship project </a:t>
            </a:r>
            <a:r>
              <a:rPr lang="en-FR" sz="2830" b="1" u="none" strike="noStrike">
                <a:solidFill>
                  <a:srgbClr val="FF2F92"/>
                </a:solidFill>
                <a:uFillTx/>
                <a:latin typeface="Arial"/>
                <a:ea typeface="DejaVu Sans"/>
              </a:rPr>
              <a:t>at CERN</a:t>
            </a:r>
            <a:r>
              <a:rPr lang="en-FR" sz="283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.</a:t>
            </a:r>
            <a:endParaRPr lang="en-US" sz="283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309600" indent="-309600" defTabSz="1176840">
              <a:lnSpc>
                <a:spcPct val="100000"/>
              </a:lnSpc>
              <a:spcBef>
                <a:spcPts val="1545"/>
              </a:spcBef>
              <a:buClr>
                <a:srgbClr val="000000"/>
              </a:buClr>
              <a:buFont typeface="Symbol" charset="2"/>
              <a:buChar char=""/>
              <a:tabLst>
                <a:tab pos="457560" algn="l"/>
              </a:tabLst>
            </a:pPr>
            <a:r>
              <a:rPr lang="en-FR" sz="283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The Strategy update should include </a:t>
            </a:r>
            <a:endParaRPr lang="en-US" sz="283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99920" lvl="1" indent="-309600" defTabSz="1176840">
              <a:lnSpc>
                <a:spcPct val="100000"/>
              </a:lnSpc>
              <a:spcBef>
                <a:spcPts val="771"/>
              </a:spcBef>
              <a:buClr>
                <a:srgbClr val="000000"/>
              </a:buClr>
              <a:buFont typeface="Symbol" charset="2"/>
              <a:buChar char=""/>
              <a:tabLst>
                <a:tab pos="457560" algn="l"/>
              </a:tabLst>
            </a:pPr>
            <a:r>
              <a:rPr lang="en-FR" sz="283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the preferred option for the next collider </a:t>
            </a:r>
            <a:r>
              <a:rPr lang="en-FR" sz="2830" b="1" u="none" strike="noStrike">
                <a:solidFill>
                  <a:srgbClr val="FF2F92"/>
                </a:solidFill>
                <a:uFillTx/>
                <a:latin typeface="Arial"/>
                <a:ea typeface="DejaVu Sans"/>
              </a:rPr>
              <a:t>at CERN</a:t>
            </a:r>
            <a:r>
              <a:rPr lang="en-FR" sz="283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 </a:t>
            </a:r>
            <a:endParaRPr lang="en-US" sz="283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99920" lvl="1" indent="-309600" defTabSz="1176840">
              <a:lnSpc>
                <a:spcPct val="100000"/>
              </a:lnSpc>
              <a:spcBef>
                <a:spcPts val="771"/>
              </a:spcBef>
              <a:buClr>
                <a:srgbClr val="000000"/>
              </a:buClr>
              <a:buFont typeface="Symbol" charset="2"/>
              <a:buChar char=""/>
              <a:tabLst>
                <a:tab pos="457560" algn="l"/>
              </a:tabLst>
            </a:pPr>
            <a:r>
              <a:rPr lang="en-FR" sz="283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and prioritised alternative options to be pursued if the chosen preferred plan turns out not to be feasible or competitive.</a:t>
            </a:r>
            <a:endParaRPr lang="en-US" sz="283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6" name="In order to receive full attention for the LCVision idea: complement a generic, site-independent concept with…"/>
          <p:cNvSpPr/>
          <p:nvPr/>
        </p:nvSpPr>
        <p:spPr>
          <a:xfrm>
            <a:off x="1361160" y="6053400"/>
            <a:ext cx="12650400" cy="1809720"/>
          </a:xfrm>
          <a:prstGeom prst="rect">
            <a:avLst/>
          </a:prstGeom>
          <a:solidFill>
            <a:srgbClr val="FFFB00"/>
          </a:solidFill>
          <a:ln w="63360">
            <a:solidFill>
              <a:srgbClr val="EB46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81720" rIns="81720" bIns="81720" anchor="t">
            <a:spAutoFit/>
          </a:bodyPr>
          <a:lstStyle/>
          <a:p>
            <a:pPr algn="ctr" defTabSz="2353680">
              <a:lnSpc>
                <a:spcPct val="100000"/>
              </a:lnSpc>
              <a:tabLst>
                <a:tab pos="915480" algn="l"/>
              </a:tabLst>
            </a:pPr>
            <a:r>
              <a:rPr lang="en-FR" sz="257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In order to receive full attention for the LCVision idea:</a:t>
            </a:r>
            <a:br>
              <a:rPr sz="2570"/>
            </a:br>
            <a:r>
              <a:rPr lang="en-FR" sz="257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complement </a:t>
            </a:r>
            <a:r>
              <a:rPr lang="en-FR" sz="2570" b="1" u="none" strike="noStrike">
                <a:solidFill>
                  <a:srgbClr val="FF2F92"/>
                </a:solidFill>
                <a:uFillTx/>
                <a:latin typeface="Arial"/>
                <a:ea typeface="DejaVu Sans"/>
              </a:rPr>
              <a:t>a generic, site-independent concept</a:t>
            </a:r>
            <a:r>
              <a:rPr lang="en-FR" sz="257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 with</a:t>
            </a:r>
            <a:endParaRPr lang="en-US" sz="257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2353680">
              <a:lnSpc>
                <a:spcPct val="100000"/>
              </a:lnSpc>
              <a:tabLst>
                <a:tab pos="915480" algn="l"/>
              </a:tabLst>
            </a:pPr>
            <a:r>
              <a:rPr lang="en-FR" sz="257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 concrete proposal for a </a:t>
            </a:r>
            <a:endParaRPr lang="en-US" sz="257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2353680">
              <a:lnSpc>
                <a:spcPct val="100000"/>
              </a:lnSpc>
              <a:tabLst>
                <a:tab pos="915480" algn="l"/>
              </a:tabLst>
            </a:pPr>
            <a:r>
              <a:rPr lang="en-FR" sz="309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Linear Collider Facility (LCF) @ CERN</a:t>
            </a:r>
            <a:endParaRPr lang="en-US" sz="30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title"/>
          </p:nvPr>
        </p:nvSpPr>
        <p:spPr>
          <a:xfrm>
            <a:off x="1382760" y="5688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LCVision and the ESPPU</a:t>
            </a:r>
            <a:endParaRPr lang="en-FR" sz="3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" name="Picture 740"/>
          <p:cNvPicPr/>
          <p:nvPr/>
        </p:nvPicPr>
        <p:blipFill>
          <a:blip r:embed="rId2"/>
          <a:stretch/>
        </p:blipFill>
        <p:spPr>
          <a:xfrm>
            <a:off x="872640" y="1753920"/>
            <a:ext cx="4434480" cy="2925720"/>
          </a:xfrm>
          <a:prstGeom prst="rect">
            <a:avLst/>
          </a:prstGeom>
          <a:ln w="0">
            <a:noFill/>
          </a:ln>
        </p:spPr>
      </p:pic>
      <p:pic>
        <p:nvPicPr>
          <p:cNvPr id="947" name="Picture 741"/>
          <p:cNvPicPr/>
          <p:nvPr/>
        </p:nvPicPr>
        <p:blipFill>
          <a:blip r:embed="rId3"/>
          <a:stretch/>
        </p:blipFill>
        <p:spPr>
          <a:xfrm>
            <a:off x="868680" y="4870800"/>
            <a:ext cx="4617360" cy="2925720"/>
          </a:xfrm>
          <a:prstGeom prst="rect">
            <a:avLst/>
          </a:prstGeom>
          <a:ln w="0">
            <a:noFill/>
          </a:ln>
        </p:spPr>
      </p:pic>
      <p:sp>
        <p:nvSpPr>
          <p:cNvPr id="948" name="PlaceHolder 1"/>
          <p:cNvSpPr>
            <a:spLocks noGrp="1"/>
          </p:cNvSpPr>
          <p:nvPr>
            <p:ph type="title"/>
          </p:nvPr>
        </p:nvSpPr>
        <p:spPr>
          <a:xfrm>
            <a:off x="1382760" y="5724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2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Effects at higher energies</a:t>
            </a:r>
            <a:endParaRPr lang="en-FR" sz="32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949" name="TextBox 743"/>
          <p:cNvSpPr/>
          <p:nvPr/>
        </p:nvSpPr>
        <p:spPr>
          <a:xfrm>
            <a:off x="2224080" y="1555200"/>
            <a:ext cx="26218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0" i="1" u="none" strike="noStrike">
                <a:solidFill>
                  <a:srgbClr val="FF00FF"/>
                </a:solidFill>
                <a:uFillTx/>
                <a:latin typeface="Arial"/>
                <a:ea typeface="DejaVu Sans"/>
              </a:rPr>
              <a:t>arxiv:1807.02121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0" name="TextBox 744"/>
          <p:cNvSpPr/>
          <p:nvPr/>
        </p:nvSpPr>
        <p:spPr>
          <a:xfrm>
            <a:off x="1332720" y="1188720"/>
            <a:ext cx="4061880" cy="4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6666FF"/>
                </a:solidFill>
                <a:uFillTx/>
                <a:latin typeface="Arial"/>
                <a:ea typeface="DejaVu Sans"/>
              </a:rPr>
              <a:t>Development of EFT Operators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1" name="TextBox 745"/>
          <p:cNvSpPr/>
          <p:nvPr/>
        </p:nvSpPr>
        <p:spPr>
          <a:xfrm>
            <a:off x="640080" y="7895160"/>
            <a:ext cx="4484160" cy="69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Increased sensitivity to operators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representing </a:t>
            </a:r>
            <a:r>
              <a:rPr lang="en-US" sz="2000" b="0" u="none" strike="noStrike">
                <a:solidFill>
                  <a:srgbClr val="009900"/>
                </a:solidFill>
                <a:uFillTx/>
                <a:latin typeface="Arial"/>
                <a:ea typeface="DejaVu Sans"/>
              </a:rPr>
              <a:t>four-fermion interactions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52" name="Picture 746"/>
          <p:cNvPicPr/>
          <p:nvPr/>
        </p:nvPicPr>
        <p:blipFill>
          <a:blip r:embed="rId4"/>
          <a:stretch/>
        </p:blipFill>
        <p:spPr>
          <a:xfrm>
            <a:off x="6914520" y="1604160"/>
            <a:ext cx="4370400" cy="3017160"/>
          </a:xfrm>
          <a:prstGeom prst="rect">
            <a:avLst/>
          </a:prstGeom>
          <a:ln w="0">
            <a:noFill/>
          </a:ln>
        </p:spPr>
      </p:pic>
      <p:pic>
        <p:nvPicPr>
          <p:cNvPr id="953" name="Picture 747"/>
          <p:cNvPicPr/>
          <p:nvPr/>
        </p:nvPicPr>
        <p:blipFill>
          <a:blip r:embed="rId5"/>
          <a:stretch/>
        </p:blipFill>
        <p:spPr>
          <a:xfrm>
            <a:off x="11288880" y="1681200"/>
            <a:ext cx="4379760" cy="3017160"/>
          </a:xfrm>
          <a:prstGeom prst="rect">
            <a:avLst/>
          </a:prstGeom>
          <a:ln w="0">
            <a:noFill/>
          </a:ln>
        </p:spPr>
      </p:pic>
      <p:pic>
        <p:nvPicPr>
          <p:cNvPr id="954" name="Picture 748"/>
          <p:cNvPicPr/>
          <p:nvPr/>
        </p:nvPicPr>
        <p:blipFill>
          <a:blip r:embed="rId6"/>
          <a:stretch/>
        </p:blipFill>
        <p:spPr>
          <a:xfrm>
            <a:off x="7022520" y="4826160"/>
            <a:ext cx="4214880" cy="3017160"/>
          </a:xfrm>
          <a:prstGeom prst="rect">
            <a:avLst/>
          </a:prstGeom>
          <a:ln w="0">
            <a:noFill/>
          </a:ln>
        </p:spPr>
      </p:pic>
      <p:sp>
        <p:nvSpPr>
          <p:cNvPr id="955" name="Rectangle 749"/>
          <p:cNvSpPr/>
          <p:nvPr/>
        </p:nvSpPr>
        <p:spPr>
          <a:xfrm>
            <a:off x="4846320" y="1753920"/>
            <a:ext cx="460800" cy="988920"/>
          </a:xfrm>
          <a:prstGeom prst="rect">
            <a:avLst/>
          </a:prstGeom>
          <a:noFill/>
          <a:ln w="0">
            <a:solidFill>
              <a:srgbClr val="0099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956" name="Rectangle 750"/>
          <p:cNvSpPr/>
          <p:nvPr/>
        </p:nvSpPr>
        <p:spPr>
          <a:xfrm>
            <a:off x="4937760" y="4898880"/>
            <a:ext cx="460800" cy="988920"/>
          </a:xfrm>
          <a:prstGeom prst="rect">
            <a:avLst/>
          </a:prstGeom>
          <a:noFill/>
          <a:ln w="0">
            <a:solidFill>
              <a:srgbClr val="0099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957" name="TextBox 751"/>
          <p:cNvSpPr/>
          <p:nvPr/>
        </p:nvSpPr>
        <p:spPr>
          <a:xfrm>
            <a:off x="8565120" y="1172160"/>
            <a:ext cx="5427360" cy="4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6666FF"/>
                </a:solidFill>
                <a:uFillTx/>
                <a:latin typeface="Arial"/>
                <a:ea typeface="DejaVu Sans"/>
              </a:rPr>
              <a:t>GUT Inspired GHU Model (Hosotani et al.)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8" name="TextBox 752"/>
          <p:cNvSpPr/>
          <p:nvPr/>
        </p:nvSpPr>
        <p:spPr>
          <a:xfrm>
            <a:off x="11779200" y="4982400"/>
            <a:ext cx="3523680" cy="320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Effects amplified at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higher energies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Different patterns for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different beam polarisations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(L, U, R)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Different patterns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for different fermions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420B6C2B-81B2-4E0D-9A9A-73DE87AFF70B}" type="slidenum">
              <a:t>70</a:t>
            </a:fld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PlaceHolder 1"/>
          <p:cNvSpPr>
            <a:spLocks noGrp="1"/>
          </p:cNvSpPr>
          <p:nvPr>
            <p:ph type="title"/>
          </p:nvPr>
        </p:nvSpPr>
        <p:spPr>
          <a:xfrm>
            <a:off x="784440" y="127800"/>
            <a:ext cx="14121000" cy="788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How can the Z-pole help?</a:t>
            </a:r>
            <a:endParaRPr lang="en-FR" sz="2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960" name="TextBox 754"/>
          <p:cNvSpPr/>
          <p:nvPr/>
        </p:nvSpPr>
        <p:spPr>
          <a:xfrm>
            <a:off x="2936880" y="1371960"/>
            <a:ext cx="204408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On the Z-pole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1" name="TextBox 755"/>
          <p:cNvSpPr/>
          <p:nvPr/>
        </p:nvSpPr>
        <p:spPr>
          <a:xfrm>
            <a:off x="9579240" y="1371960"/>
            <a:ext cx="250308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Above the Z-pole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2" name="TextBox 756"/>
          <p:cNvSpPr/>
          <p:nvPr/>
        </p:nvSpPr>
        <p:spPr>
          <a:xfrm>
            <a:off x="1571040" y="5780520"/>
            <a:ext cx="4884120" cy="191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ILC/GigaZ with ~10</a:t>
            </a:r>
            <a:r>
              <a:rPr lang="en-US" sz="2400" b="0" u="none" strike="noStrike" baseline="33000">
                <a:solidFill>
                  <a:srgbClr val="FF0000"/>
                </a:solidFill>
                <a:uFillTx/>
                <a:latin typeface="Arial"/>
                <a:ea typeface="DejaVu Sans"/>
              </a:rPr>
              <a:t>9</a:t>
            </a: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 Z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Sensitivity to Z/Z' mixing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Sensitivity to vector (and tensor)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couplings of the Z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the photon does not “disturb” 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3" name="TextBox 757"/>
          <p:cNvSpPr/>
          <p:nvPr/>
        </p:nvSpPr>
        <p:spPr>
          <a:xfrm>
            <a:off x="6959520" y="5816520"/>
            <a:ext cx="8695440" cy="2650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Sensitivity to interference effects of Z and photon!!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Measured couplings of photon and Z can be influenced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by new physics effects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Interpretation of result is greatly supported by precise input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from Z pole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64" name="Picture 758"/>
          <p:cNvPicPr/>
          <p:nvPr/>
        </p:nvPicPr>
        <p:blipFill>
          <a:blip r:embed="rId2"/>
          <a:stretch/>
        </p:blipFill>
        <p:spPr>
          <a:xfrm>
            <a:off x="1169280" y="1936800"/>
            <a:ext cx="5413680" cy="3474360"/>
          </a:xfrm>
          <a:prstGeom prst="rect">
            <a:avLst/>
          </a:prstGeom>
          <a:ln w="0">
            <a:noFill/>
          </a:ln>
        </p:spPr>
      </p:pic>
      <p:sp>
        <p:nvSpPr>
          <p:cNvPr id="965" name="TextBox 759"/>
          <p:cNvSpPr/>
          <p:nvPr/>
        </p:nvSpPr>
        <p:spPr>
          <a:xfrm>
            <a:off x="2933640" y="3792240"/>
            <a:ext cx="1219320" cy="84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600" b="0" u="none" strike="noStrike">
                <a:solidFill>
                  <a:srgbClr val="FF3333"/>
                </a:solidFill>
                <a:uFillTx/>
                <a:latin typeface="Arial"/>
                <a:ea typeface="DejaVu Sans"/>
              </a:rPr>
              <a:t>   Z'</a:t>
            </a: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/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6" name="Rectangle 760"/>
          <p:cNvSpPr/>
          <p:nvPr/>
        </p:nvSpPr>
        <p:spPr>
          <a:xfrm>
            <a:off x="5926680" y="4941720"/>
            <a:ext cx="130320" cy="3754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967" name="Rectangle 761"/>
          <p:cNvSpPr/>
          <p:nvPr/>
        </p:nvSpPr>
        <p:spPr>
          <a:xfrm>
            <a:off x="6000480" y="2169000"/>
            <a:ext cx="130320" cy="3751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968" name="TextBox 762"/>
          <p:cNvSpPr/>
          <p:nvPr/>
        </p:nvSpPr>
        <p:spPr>
          <a:xfrm>
            <a:off x="6016680" y="2147400"/>
            <a:ext cx="1031760" cy="41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9" name="TextBox 763"/>
          <p:cNvSpPr/>
          <p:nvPr/>
        </p:nvSpPr>
        <p:spPr>
          <a:xfrm>
            <a:off x="5831640" y="4883760"/>
            <a:ext cx="1032120" cy="41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70" name="Picture 764"/>
          <p:cNvPicPr/>
          <p:nvPr/>
        </p:nvPicPr>
        <p:blipFill>
          <a:blip r:embed="rId2"/>
          <a:stretch/>
        </p:blipFill>
        <p:spPr>
          <a:xfrm>
            <a:off x="8081280" y="1936800"/>
            <a:ext cx="5413680" cy="3474360"/>
          </a:xfrm>
          <a:prstGeom prst="rect">
            <a:avLst/>
          </a:prstGeom>
          <a:ln w="0">
            <a:noFill/>
          </a:ln>
        </p:spPr>
      </p:pic>
      <p:sp>
        <p:nvSpPr>
          <p:cNvPr id="971" name="TextBox 765"/>
          <p:cNvSpPr/>
          <p:nvPr/>
        </p:nvSpPr>
        <p:spPr>
          <a:xfrm>
            <a:off x="9845640" y="3792240"/>
            <a:ext cx="1219320" cy="84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600" b="0" u="none" strike="noStrike">
                <a:solidFill>
                  <a:srgbClr val="FF3333"/>
                </a:solidFill>
                <a:uFillTx/>
                <a:latin typeface="Arial"/>
                <a:ea typeface="DejaVu Sans"/>
              </a:rPr>
              <a:t>Z',Z'</a:t>
            </a: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/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72" name="TextBox 766"/>
          <p:cNvSpPr/>
          <p:nvPr/>
        </p:nvSpPr>
        <p:spPr>
          <a:xfrm>
            <a:off x="11196000" y="3740760"/>
            <a:ext cx="488520" cy="46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600" b="0" u="none" strike="noStrike">
                <a:solidFill>
                  <a:srgbClr val="FF3333"/>
                </a:solidFill>
                <a:uFillTx/>
                <a:latin typeface="Arial"/>
                <a:ea typeface="Arial"/>
              </a:rPr>
              <a:t>γ'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73" name="Rectangle 767"/>
          <p:cNvSpPr/>
          <p:nvPr/>
        </p:nvSpPr>
        <p:spPr>
          <a:xfrm>
            <a:off x="12838680" y="4941720"/>
            <a:ext cx="130320" cy="3754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974" name="Rectangle 768"/>
          <p:cNvSpPr/>
          <p:nvPr/>
        </p:nvSpPr>
        <p:spPr>
          <a:xfrm>
            <a:off x="12912480" y="2169000"/>
            <a:ext cx="130320" cy="3751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975" name="TextBox 769"/>
          <p:cNvSpPr/>
          <p:nvPr/>
        </p:nvSpPr>
        <p:spPr>
          <a:xfrm>
            <a:off x="12928680" y="2147400"/>
            <a:ext cx="1031760" cy="41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76" name="TextBox 770"/>
          <p:cNvSpPr/>
          <p:nvPr/>
        </p:nvSpPr>
        <p:spPr>
          <a:xfrm>
            <a:off x="12743640" y="4883760"/>
            <a:ext cx="1032120" cy="41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77" name="Rectangle 771"/>
          <p:cNvSpPr/>
          <p:nvPr/>
        </p:nvSpPr>
        <p:spPr>
          <a:xfrm>
            <a:off x="3984480" y="3864240"/>
            <a:ext cx="456840" cy="5050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2762FC4B-BF07-49DC-B39C-7C28608FD3A3}" type="slidenum">
              <a:t>71</a:t>
            </a:fld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PlaceHolder 1"/>
          <p:cNvSpPr>
            <a:spLocks noGrp="1"/>
          </p:cNvSpPr>
          <p:nvPr>
            <p:ph type="title"/>
          </p:nvPr>
        </p:nvSpPr>
        <p:spPr>
          <a:xfrm>
            <a:off x="876600" y="12852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Linear Electron Positron Colliders - ILC</a:t>
            </a:r>
            <a:endParaRPr lang="en-FR" sz="3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979" name="Rectangle 800"/>
          <p:cNvSpPr/>
          <p:nvPr/>
        </p:nvSpPr>
        <p:spPr>
          <a:xfrm>
            <a:off x="9908640" y="1573920"/>
            <a:ext cx="5303880" cy="277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2200" b="1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Energy: 0.1 - 1 TeV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2200" b="1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Electron (and positron)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2200" b="1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polarisation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2200" b="1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TDR in 2013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2200" b="1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+ DBD for detectors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Footprint 31 km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Initial Energy 250 GeV – Footprint ~20km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80" name="Picture 801"/>
          <p:cNvPicPr/>
          <p:nvPr/>
        </p:nvPicPr>
        <p:blipFill>
          <a:blip r:embed="rId2"/>
          <a:stretch/>
        </p:blipFill>
        <p:spPr>
          <a:xfrm>
            <a:off x="2565000" y="1671120"/>
            <a:ext cx="906120" cy="622080"/>
          </a:xfrm>
          <a:prstGeom prst="rect">
            <a:avLst/>
          </a:prstGeom>
          <a:ln w="0">
            <a:noFill/>
          </a:ln>
        </p:spPr>
      </p:pic>
      <p:sp>
        <p:nvSpPr>
          <p:cNvPr id="981" name="TextBox 802"/>
          <p:cNvSpPr/>
          <p:nvPr/>
        </p:nvSpPr>
        <p:spPr>
          <a:xfrm>
            <a:off x="1868040" y="4542840"/>
            <a:ext cx="1281744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Under discussion in Japanese Gouvernment and inernational community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Recently: Budget request by Japanese Government of for ILC related accelerator studies (10 Oku Yen = doubling of budget) 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82" name="Picture 803"/>
          <p:cNvPicPr/>
          <p:nvPr/>
        </p:nvPicPr>
        <p:blipFill>
          <a:blip r:embed="rId3"/>
          <a:stretch/>
        </p:blipFill>
        <p:spPr>
          <a:xfrm>
            <a:off x="1418400" y="864720"/>
            <a:ext cx="8528400" cy="3624840"/>
          </a:xfrm>
          <a:prstGeom prst="rect">
            <a:avLst/>
          </a:prstGeom>
          <a:ln w="0">
            <a:noFill/>
          </a:ln>
        </p:spPr>
      </p:pic>
      <p:pic>
        <p:nvPicPr>
          <p:cNvPr id="983" name="Picture 804"/>
          <p:cNvPicPr/>
          <p:nvPr/>
        </p:nvPicPr>
        <p:blipFill>
          <a:blip r:embed="rId2"/>
          <a:stretch/>
        </p:blipFill>
        <p:spPr>
          <a:xfrm>
            <a:off x="2564640" y="1491480"/>
            <a:ext cx="906120" cy="622080"/>
          </a:xfrm>
          <a:prstGeom prst="rect">
            <a:avLst/>
          </a:prstGeom>
          <a:ln w="0">
            <a:noFill/>
          </a:ln>
        </p:spPr>
      </p:pic>
      <p:pic>
        <p:nvPicPr>
          <p:cNvPr id="984" name="Picture 805"/>
          <p:cNvPicPr/>
          <p:nvPr/>
        </p:nvPicPr>
        <p:blipFill>
          <a:blip r:embed="rId4"/>
          <a:stretch/>
        </p:blipFill>
        <p:spPr>
          <a:xfrm>
            <a:off x="956880" y="5486400"/>
            <a:ext cx="4254840" cy="2548440"/>
          </a:xfrm>
          <a:prstGeom prst="rect">
            <a:avLst/>
          </a:prstGeom>
          <a:ln w="0">
            <a:noFill/>
          </a:ln>
        </p:spPr>
      </p:pic>
      <p:sp>
        <p:nvSpPr>
          <p:cNvPr id="985" name="TextBox 806"/>
          <p:cNvSpPr/>
          <p:nvPr/>
        </p:nvSpPr>
        <p:spPr>
          <a:xfrm>
            <a:off x="6616800" y="7112160"/>
            <a:ext cx="6487920" cy="1226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Since 2020 ILC Development is organised within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International Development Team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https://linearcollider.org/team/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86" name="Picture 807"/>
          <p:cNvPicPr/>
          <p:nvPr/>
        </p:nvPicPr>
        <p:blipFill>
          <a:blip r:embed="rId5"/>
          <a:stretch/>
        </p:blipFill>
        <p:spPr>
          <a:xfrm rot="16200000">
            <a:off x="9041400" y="3881520"/>
            <a:ext cx="1601640" cy="4917240"/>
          </a:xfrm>
          <a:prstGeom prst="rect">
            <a:avLst/>
          </a:prstGeom>
          <a:ln w="0">
            <a:noFill/>
          </a:ln>
        </p:spPr>
      </p:pic>
      <p:sp>
        <p:nvSpPr>
          <p:cNvPr id="987" name="TextBox 808"/>
          <p:cNvSpPr/>
          <p:nvPr/>
        </p:nvSpPr>
        <p:spPr>
          <a:xfrm>
            <a:off x="8085600" y="5231520"/>
            <a:ext cx="333216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ILC Nine-Cell SRF Cavity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88" name="TextBox 809"/>
          <p:cNvSpPr/>
          <p:nvPr/>
        </p:nvSpPr>
        <p:spPr>
          <a:xfrm>
            <a:off x="1064160" y="8013600"/>
            <a:ext cx="4112280" cy="42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Design Gradient: 31,5 MV/m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89" name="Rectangle 810"/>
          <p:cNvSpPr/>
          <p:nvPr/>
        </p:nvSpPr>
        <p:spPr>
          <a:xfrm>
            <a:off x="7132320" y="5394960"/>
            <a:ext cx="456840" cy="6397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5"/>
          </p:nvPr>
        </p:nvSpPr>
        <p:spPr/>
        <p:txBody>
          <a:bodyPr/>
          <a:lstStyle/>
          <a:p>
            <a:fld id="{58698390-2E3D-48F5-818D-07E66F5A7071}" type="slidenum">
              <a:t>72</a:t>
            </a:fld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Phase Transition in Standard Model   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991" name="Picture 815"/>
          <p:cNvPicPr/>
          <p:nvPr/>
        </p:nvPicPr>
        <p:blipFill>
          <a:blip r:embed="rId2"/>
          <a:stretch/>
        </p:blipFill>
        <p:spPr>
          <a:xfrm>
            <a:off x="8749440" y="1882800"/>
            <a:ext cx="3756960" cy="3278160"/>
          </a:xfrm>
          <a:prstGeom prst="rect">
            <a:avLst/>
          </a:prstGeom>
          <a:ln w="0">
            <a:noFill/>
          </a:ln>
        </p:spPr>
      </p:pic>
      <p:sp>
        <p:nvSpPr>
          <p:cNvPr id="992" name="TextBox 816"/>
          <p:cNvSpPr/>
          <p:nvPr/>
        </p:nvSpPr>
        <p:spPr>
          <a:xfrm>
            <a:off x="1760760" y="5163840"/>
            <a:ext cx="6213960" cy="165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- Coexistence Two minima at</a:t>
            </a:r>
            <a:r>
              <a:rPr lang="en-US" sz="2400" b="1" u="none" strike="noStrike">
                <a:solidFill>
                  <a:srgbClr val="FF0000"/>
                </a:solidFill>
                <a:uFillTx/>
                <a:latin typeface="Arial"/>
                <a:ea typeface="ＭＳ Ｐゴシック"/>
              </a:rPr>
              <a:t> 0 and v</a:t>
            </a:r>
            <a:r>
              <a:rPr lang="en-US" sz="2400" b="1" u="none" strike="noStrike" baseline="-8000">
                <a:solidFill>
                  <a:srgbClr val="FF0000"/>
                </a:solidFill>
                <a:uFillTx/>
                <a:latin typeface="Arial"/>
                <a:ea typeface="ＭＳ Ｐゴシック"/>
              </a:rPr>
              <a:t>c </a:t>
            </a:r>
            <a:r>
              <a:rPr lang="en-US" sz="2400" b="1" u="none" strike="noStrike">
                <a:solidFill>
                  <a:srgbClr val="FF0000"/>
                </a:solidFill>
                <a:uFillTx/>
                <a:latin typeface="Arial"/>
                <a:ea typeface="ＭＳ Ｐゴシック"/>
              </a:rPr>
              <a:t>at T</a:t>
            </a:r>
            <a:r>
              <a:rPr lang="en-US" sz="2400" b="1" u="none" strike="noStrike" baseline="-8000">
                <a:solidFill>
                  <a:srgbClr val="FF0000"/>
                </a:solidFill>
                <a:uFillTx/>
                <a:latin typeface="Arial"/>
                <a:ea typeface="ＭＳ Ｐゴシック"/>
              </a:rPr>
              <a:t>C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=&gt; 1</a:t>
            </a:r>
            <a:r>
              <a:rPr lang="en-US" sz="2400" b="0" u="none" strike="noStrike" baseline="33000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st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 order phase transition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and development into “today's” shape at T=0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93" name="TextBox 817"/>
          <p:cNvSpPr/>
          <p:nvPr/>
        </p:nvSpPr>
        <p:spPr>
          <a:xfrm>
            <a:off x="8976600" y="4324320"/>
            <a:ext cx="2242800" cy="55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M</a:t>
            </a:r>
            <a:r>
              <a:rPr lang="en-US" sz="2400" b="0" u="none" strike="noStrike" baseline="-8000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H 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&gt; 70 GeV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94" name="TextBox 818"/>
          <p:cNvSpPr/>
          <p:nvPr/>
        </p:nvSpPr>
        <p:spPr>
          <a:xfrm>
            <a:off x="8691480" y="5223960"/>
            <a:ext cx="6257520" cy="128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- No coexistence of two minima at </a:t>
            </a:r>
            <a:r>
              <a:rPr lang="en-US" sz="2400" b="1" u="none" strike="noStrike">
                <a:solidFill>
                  <a:srgbClr val="FF0000"/>
                </a:solidFill>
                <a:uFillTx/>
                <a:latin typeface="Arial"/>
                <a:ea typeface="ＭＳ Ｐゴシック"/>
              </a:rPr>
              <a:t>0 and v</a:t>
            </a:r>
            <a:r>
              <a:rPr lang="en-US" sz="2400" b="1" u="none" strike="noStrike" baseline="-8000">
                <a:solidFill>
                  <a:srgbClr val="FF0000"/>
                </a:solidFill>
                <a:uFillTx/>
                <a:latin typeface="Arial"/>
                <a:ea typeface="ＭＳ Ｐゴシック"/>
              </a:rPr>
              <a:t>c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=&gt; Cross over into “today's” shape at T=0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95" name="TextBox 819"/>
          <p:cNvSpPr/>
          <p:nvPr/>
        </p:nvSpPr>
        <p:spPr>
          <a:xfrm>
            <a:off x="2910240" y="7052040"/>
            <a:ext cx="10831320" cy="118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ＭＳ Ｐゴシック"/>
              </a:rPr>
              <a:t>The discovered Higgs is too heavy to provoke a 1</a:t>
            </a:r>
            <a:r>
              <a:rPr lang="en-US" sz="2400" b="0" u="none" strike="noStrike" baseline="33000">
                <a:solidFill>
                  <a:srgbClr val="FF0000"/>
                </a:solidFill>
                <a:uFillTx/>
                <a:latin typeface="Arial"/>
                <a:ea typeface="ＭＳ Ｐゴシック"/>
              </a:rPr>
              <a:t>st</a:t>
            </a: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ＭＳ Ｐゴシック"/>
              </a:rPr>
              <a:t> order phase transition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ＭＳ Ｐゴシック"/>
              </a:rPr>
              <a:t>=&gt; New physics needed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96" name="TextBox 820"/>
          <p:cNvSpPr/>
          <p:nvPr/>
        </p:nvSpPr>
        <p:spPr>
          <a:xfrm>
            <a:off x="4974480" y="1144440"/>
            <a:ext cx="720972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ＭＳ Ｐゴシック"/>
              </a:rPr>
              <a:t>Electroweak Baryogenesis requires 1</a:t>
            </a:r>
            <a:r>
              <a:rPr lang="en-US" sz="2400" b="0" u="none" strike="noStrike" baseline="33000">
                <a:solidFill>
                  <a:srgbClr val="FF0000"/>
                </a:solidFill>
                <a:uFillTx/>
                <a:latin typeface="Arial"/>
                <a:ea typeface="ＭＳ Ｐゴシック"/>
              </a:rPr>
              <a:t>st</a:t>
            </a: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ＭＳ Ｐゴシック"/>
              </a:rPr>
              <a:t> Order PT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97" name="Picture 821"/>
          <p:cNvPicPr/>
          <p:nvPr/>
        </p:nvPicPr>
        <p:blipFill>
          <a:blip r:embed="rId3"/>
          <a:stretch/>
        </p:blipFill>
        <p:spPr>
          <a:xfrm>
            <a:off x="2811960" y="1675440"/>
            <a:ext cx="3730320" cy="3200040"/>
          </a:xfrm>
          <a:prstGeom prst="rect">
            <a:avLst/>
          </a:prstGeom>
          <a:ln w="0">
            <a:noFill/>
          </a:ln>
        </p:spPr>
      </p:pic>
      <p:sp>
        <p:nvSpPr>
          <p:cNvPr id="998" name="TextBox 822"/>
          <p:cNvSpPr/>
          <p:nvPr/>
        </p:nvSpPr>
        <p:spPr>
          <a:xfrm>
            <a:off x="3178800" y="4177080"/>
            <a:ext cx="2025720" cy="55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M</a:t>
            </a:r>
            <a:r>
              <a:rPr lang="en-US" sz="2400" b="0" u="none" strike="noStrike" baseline="-8000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H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 &lt; 70 GeV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99" name="TextBox 823"/>
          <p:cNvSpPr/>
          <p:nvPr/>
        </p:nvSpPr>
        <p:spPr>
          <a:xfrm>
            <a:off x="10733400" y="1725120"/>
            <a:ext cx="165852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0" i="1" u="none" strike="noStrike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Drawings by Y. Nir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Linear Electron-Positron Colliders 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001" name="Rectangle 834"/>
          <p:cNvSpPr/>
          <p:nvPr/>
        </p:nvSpPr>
        <p:spPr>
          <a:xfrm>
            <a:off x="9908640" y="1537920"/>
            <a:ext cx="5303880" cy="277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2200" b="1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Energy: 0.1 - 1 TeV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2200" b="1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Electron (and positron)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2200" b="1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polarisation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2200" b="1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TDR in 2013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2200" b="1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+ DBD for detectors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Footprint 31 km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Initial Energy 250 GeV – Footprint ~20km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02" name="Rectangle 835"/>
          <p:cNvSpPr/>
          <p:nvPr/>
        </p:nvSpPr>
        <p:spPr>
          <a:xfrm>
            <a:off x="10837800" y="5577480"/>
            <a:ext cx="3048480" cy="244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2200" b="1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Energy: 0.4 - 3 TeV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2200" b="1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CDR in 2012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Footprint 48km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Initial Energy 380 GeV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03" name="Picture 836"/>
          <p:cNvPicPr/>
          <p:nvPr/>
        </p:nvPicPr>
        <p:blipFill>
          <a:blip r:embed="rId2"/>
          <a:stretch/>
        </p:blipFill>
        <p:spPr>
          <a:xfrm>
            <a:off x="2565000" y="1563120"/>
            <a:ext cx="906120" cy="622080"/>
          </a:xfrm>
          <a:prstGeom prst="rect">
            <a:avLst/>
          </a:prstGeom>
          <a:ln w="0">
            <a:noFill/>
          </a:ln>
        </p:spPr>
      </p:pic>
      <p:sp>
        <p:nvSpPr>
          <p:cNvPr id="1004" name="TextBox 837"/>
          <p:cNvSpPr/>
          <p:nvPr/>
        </p:nvSpPr>
        <p:spPr>
          <a:xfrm>
            <a:off x="1868040" y="4686840"/>
            <a:ext cx="120110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Japanese Gouvernment expressed its interest in project in March 2019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05" name="Picture 838"/>
          <p:cNvPicPr/>
          <p:nvPr/>
        </p:nvPicPr>
        <p:blipFill>
          <a:blip r:embed="rId3"/>
          <a:stretch/>
        </p:blipFill>
        <p:spPr>
          <a:xfrm>
            <a:off x="1418400" y="1152720"/>
            <a:ext cx="8528400" cy="3624840"/>
          </a:xfrm>
          <a:prstGeom prst="rect">
            <a:avLst/>
          </a:prstGeom>
          <a:ln w="0">
            <a:noFill/>
          </a:ln>
        </p:spPr>
      </p:pic>
      <p:pic>
        <p:nvPicPr>
          <p:cNvPr id="1006" name="Picture 839"/>
          <p:cNvPicPr/>
          <p:nvPr/>
        </p:nvPicPr>
        <p:blipFill>
          <a:blip r:embed="rId4"/>
          <a:stretch/>
        </p:blipFill>
        <p:spPr>
          <a:xfrm>
            <a:off x="1824120" y="5081400"/>
            <a:ext cx="8113680" cy="3449880"/>
          </a:xfrm>
          <a:prstGeom prst="rect">
            <a:avLst/>
          </a:prstGeom>
          <a:ln w="0">
            <a:noFill/>
          </a:ln>
        </p:spPr>
      </p:pic>
      <p:pic>
        <p:nvPicPr>
          <p:cNvPr id="1007" name="Picture 840"/>
          <p:cNvPicPr/>
          <p:nvPr/>
        </p:nvPicPr>
        <p:blipFill>
          <a:blip r:embed="rId5"/>
          <a:stretch/>
        </p:blipFill>
        <p:spPr>
          <a:xfrm>
            <a:off x="2020320" y="6922080"/>
            <a:ext cx="1320840" cy="1320840"/>
          </a:xfrm>
          <a:prstGeom prst="rect">
            <a:avLst/>
          </a:prstGeom>
          <a:ln w="0">
            <a:noFill/>
          </a:ln>
        </p:spPr>
      </p:pic>
      <p:sp>
        <p:nvSpPr>
          <p:cNvPr id="1008" name="TextBox 841"/>
          <p:cNvSpPr/>
          <p:nvPr/>
        </p:nvSpPr>
        <p:spPr>
          <a:xfrm>
            <a:off x="2000880" y="8267040"/>
            <a:ext cx="448560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Possible future project at CERN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09" name="Picture 842"/>
          <p:cNvPicPr/>
          <p:nvPr/>
        </p:nvPicPr>
        <p:blipFill>
          <a:blip r:embed="rId2"/>
          <a:stretch/>
        </p:blipFill>
        <p:spPr>
          <a:xfrm>
            <a:off x="2564640" y="1563480"/>
            <a:ext cx="906120" cy="622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PlaceHolder 1"/>
          <p:cNvSpPr>
            <a:spLocks noGrp="1"/>
          </p:cNvSpPr>
          <p:nvPr>
            <p:ph type="title"/>
          </p:nvPr>
        </p:nvSpPr>
        <p:spPr>
          <a:xfrm>
            <a:off x="1382760" y="5688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Linear Electron Positron Colliders</a:t>
            </a:r>
            <a:endParaRPr lang="en-FR" sz="3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011" name="Rectangle 844"/>
          <p:cNvSpPr/>
          <p:nvPr/>
        </p:nvSpPr>
        <p:spPr>
          <a:xfrm>
            <a:off x="10355400" y="1438200"/>
            <a:ext cx="3048480" cy="277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2200" b="1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Energy: 0.4 - 3 TeV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2200" b="1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CDR in 2012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2200" b="1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Update 2016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Footprint 48km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Initial Energy 380 GeV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12" name="Picture 845"/>
          <p:cNvPicPr/>
          <p:nvPr/>
        </p:nvPicPr>
        <p:blipFill>
          <a:blip r:embed="rId2"/>
          <a:stretch/>
        </p:blipFill>
        <p:spPr>
          <a:xfrm>
            <a:off x="914400" y="1304640"/>
            <a:ext cx="8113680" cy="3449880"/>
          </a:xfrm>
          <a:prstGeom prst="rect">
            <a:avLst/>
          </a:prstGeom>
          <a:ln w="0">
            <a:noFill/>
          </a:ln>
        </p:spPr>
      </p:pic>
      <p:pic>
        <p:nvPicPr>
          <p:cNvPr id="1013" name="Picture 846"/>
          <p:cNvPicPr/>
          <p:nvPr/>
        </p:nvPicPr>
        <p:blipFill>
          <a:blip r:embed="rId3"/>
          <a:stretch/>
        </p:blipFill>
        <p:spPr>
          <a:xfrm>
            <a:off x="1110600" y="3145320"/>
            <a:ext cx="1320840" cy="1320840"/>
          </a:xfrm>
          <a:prstGeom prst="rect">
            <a:avLst/>
          </a:prstGeom>
          <a:ln w="0">
            <a:noFill/>
          </a:ln>
        </p:spPr>
      </p:pic>
      <p:sp>
        <p:nvSpPr>
          <p:cNvPr id="1014" name="TextBox 847"/>
          <p:cNvSpPr/>
          <p:nvPr/>
        </p:nvSpPr>
        <p:spPr>
          <a:xfrm>
            <a:off x="1110600" y="4289400"/>
            <a:ext cx="377388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algn="r"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Possible future project of CERN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15" name="Picture 848"/>
          <p:cNvPicPr/>
          <p:nvPr/>
        </p:nvPicPr>
        <p:blipFill>
          <a:blip r:embed="rId4"/>
          <a:stretch/>
        </p:blipFill>
        <p:spPr>
          <a:xfrm>
            <a:off x="827280" y="5209200"/>
            <a:ext cx="5658840" cy="2998440"/>
          </a:xfrm>
          <a:prstGeom prst="rect">
            <a:avLst/>
          </a:prstGeom>
          <a:ln w="0">
            <a:noFill/>
          </a:ln>
        </p:spPr>
      </p:pic>
      <p:pic>
        <p:nvPicPr>
          <p:cNvPr id="1016" name="Picture 849"/>
          <p:cNvPicPr/>
          <p:nvPr/>
        </p:nvPicPr>
        <p:blipFill>
          <a:blip r:embed="rId5"/>
          <a:stretch/>
        </p:blipFill>
        <p:spPr>
          <a:xfrm>
            <a:off x="7046280" y="5212080"/>
            <a:ext cx="799560" cy="806400"/>
          </a:xfrm>
          <a:prstGeom prst="rect">
            <a:avLst/>
          </a:prstGeom>
          <a:ln w="0">
            <a:noFill/>
          </a:ln>
        </p:spPr>
      </p:pic>
      <p:sp>
        <p:nvSpPr>
          <p:cNvPr id="1017" name="TextBox 850"/>
          <p:cNvSpPr/>
          <p:nvPr/>
        </p:nvSpPr>
        <p:spPr>
          <a:xfrm>
            <a:off x="8236440" y="5421960"/>
            <a:ext cx="3010320" cy="42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Cool Copper Collider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18" name="TextBox 851"/>
          <p:cNvSpPr/>
          <p:nvPr/>
        </p:nvSpPr>
        <p:spPr>
          <a:xfrm>
            <a:off x="7315200" y="6309360"/>
            <a:ext cx="6998400" cy="110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Based on new RF Technology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Operation at Cryogenic temperature (LN2 ~ 80K)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Aiming at gradients of 120 MV/m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5"/>
          </p:nvPr>
        </p:nvSpPr>
        <p:spPr/>
        <p:txBody>
          <a:bodyPr/>
          <a:lstStyle/>
          <a:p>
            <a:fld id="{77D73D60-2804-4E39-8BDC-03CDDD433963}" type="slidenum">
              <a:t>75</a:t>
            </a:fld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PlaceHolder 1"/>
          <p:cNvSpPr>
            <a:spLocks noGrp="1"/>
          </p:cNvSpPr>
          <p:nvPr>
            <p:ph type="title"/>
          </p:nvPr>
        </p:nvSpPr>
        <p:spPr>
          <a:xfrm>
            <a:off x="784440" y="127800"/>
            <a:ext cx="14121000" cy="788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37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New physics?</a:t>
            </a:r>
            <a:endParaRPr lang="en-FR" sz="437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020" name="Espace réservé du numéro de diapositive 4"/>
          <p:cNvSpPr/>
          <p:nvPr/>
        </p:nvSpPr>
        <p:spPr>
          <a:xfrm>
            <a:off x="11251440" y="10643040"/>
            <a:ext cx="3652200" cy="80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16000" indent="-216000" algn="r" defTabSz="914400">
              <a:lnSpc>
                <a:spcPct val="98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237DAA7B-CFDC-4CD5-BDA3-DACA5AB51B0B}" type="slidenum">
              <a:rPr lang="en-US" sz="1400" b="0" i="1" u="none" strike="noStrike">
                <a:solidFill>
                  <a:srgbClr val="000000"/>
                </a:solidFill>
                <a:uFillTx/>
                <a:latin typeface="Bitstream Vera Serif"/>
                <a:ea typeface="Bitstream Vera Sans"/>
              </a:rPr>
              <a:t>76</a:t>
            </a:fld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21" name="TextBox 854"/>
          <p:cNvSpPr/>
          <p:nvPr/>
        </p:nvSpPr>
        <p:spPr>
          <a:xfrm>
            <a:off x="570960" y="7772400"/>
            <a:ext cx="3260160" cy="40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M. Perelstein: AWLC2017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22" name="Picture 855"/>
          <p:cNvPicPr/>
          <p:nvPr/>
        </p:nvPicPr>
        <p:blipFill>
          <a:blip r:embed="rId2"/>
          <a:stretch/>
        </p:blipFill>
        <p:spPr>
          <a:xfrm>
            <a:off x="3359160" y="1210680"/>
            <a:ext cx="10917720" cy="683028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503F7A7E-A307-487C-B749-9344AD5D2DB3}" type="slidenum">
              <a:t>76</a:t>
            </a:fld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EFT Framework and beam polarisation  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024" name="TextBox 857"/>
          <p:cNvSpPr/>
          <p:nvPr/>
        </p:nvSpPr>
        <p:spPr>
          <a:xfrm>
            <a:off x="8803440" y="1953360"/>
            <a:ext cx="6513840" cy="5688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EFT adds additional spin structure to ZH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production cross section (see backup)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Precision for 2ab-1 polarised = 5ab-1 unpolarised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25" name="Picture 858"/>
          <p:cNvPicPr/>
          <p:nvPr/>
        </p:nvPicPr>
        <p:blipFill>
          <a:blip r:embed="rId2"/>
          <a:stretch/>
        </p:blipFill>
        <p:spPr>
          <a:xfrm>
            <a:off x="8878320" y="2779200"/>
            <a:ext cx="6574320" cy="3200040"/>
          </a:xfrm>
          <a:prstGeom prst="rect">
            <a:avLst/>
          </a:prstGeom>
          <a:ln w="0">
            <a:noFill/>
          </a:ln>
        </p:spPr>
      </p:pic>
      <p:sp>
        <p:nvSpPr>
          <p:cNvPr id="1026" name="Straight Connector 859"/>
          <p:cNvSpPr/>
          <p:nvPr/>
        </p:nvSpPr>
        <p:spPr>
          <a:xfrm flipH="1">
            <a:off x="10823760" y="5662080"/>
            <a:ext cx="548640" cy="360"/>
          </a:xfrm>
          <a:prstGeom prst="line">
            <a:avLst/>
          </a:prstGeom>
          <a:ln w="0">
            <a:solidFill>
              <a:srgbClr val="6666FF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5000" rIns="90000" bIns="-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27" name="TextBox 860"/>
          <p:cNvSpPr/>
          <p:nvPr/>
        </p:nvSpPr>
        <p:spPr>
          <a:xfrm>
            <a:off x="11363760" y="5515200"/>
            <a:ext cx="2925720" cy="60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6666FF"/>
                </a:solidFill>
                <a:uFillTx/>
                <a:latin typeface="Arial"/>
                <a:ea typeface="DejaVu Sans"/>
              </a:rPr>
              <a:t>Polarisation dependent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28" name="TextBox 861"/>
          <p:cNvSpPr/>
          <p:nvPr/>
        </p:nvSpPr>
        <p:spPr>
          <a:xfrm>
            <a:off x="12106080" y="4785120"/>
            <a:ext cx="3247200" cy="60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ALR(ZH) projects out cWW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29" name="Picture 862"/>
          <p:cNvPicPr/>
          <p:nvPr/>
        </p:nvPicPr>
        <p:blipFill>
          <a:blip r:embed="rId3"/>
          <a:stretch/>
        </p:blipFill>
        <p:spPr>
          <a:xfrm>
            <a:off x="543600" y="1537920"/>
            <a:ext cx="8174520" cy="5943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Science drivers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graphicFrame>
        <p:nvGraphicFramePr>
          <p:cNvPr id="1031" name="Object 1030"/>
          <p:cNvGraphicFramePr/>
          <p:nvPr/>
        </p:nvGraphicFramePr>
        <p:xfrm>
          <a:off x="4622040" y="2721600"/>
          <a:ext cx="1527840" cy="1533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0" imgH="0" progId="">
                  <p:embed/>
                </p:oleObj>
              </mc:Choice>
              <mc:Fallback>
                <p:oleObj r:id="rId2" imgW="0" imgH="0" progId="">
                  <p:embed/>
                  <p:pic>
                    <p:nvPicPr>
                      <p:cNvPr id="1032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4622040" y="2721600"/>
                        <a:ext cx="1527840" cy="153396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Cloud"/>
          <p:cNvSpPr/>
          <p:nvPr/>
        </p:nvSpPr>
        <p:spPr>
          <a:xfrm>
            <a:off x="2574000" y="1226520"/>
            <a:ext cx="2074320" cy="1392120"/>
          </a:xfrm>
          <a:prstGeom prst="pie">
            <a:avLst>
              <a:gd name="adj1" fmla="val 0"/>
              <a:gd name="adj2" fmla="val 16200000"/>
            </a:avLst>
          </a:prstGeom>
          <a:noFill/>
          <a:ln w="9360" cap="sq">
            <a:solidFill>
              <a:srgbClr val="000000"/>
            </a:solidFill>
            <a:miter/>
          </a:ln>
          <a:effectLst>
            <a:outerShdw dist="107932" dir="2700000" rotWithShape="0">
              <a:srgbClr val="80808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034" name="Litebulb"/>
          <p:cNvSpPr/>
          <p:nvPr/>
        </p:nvSpPr>
        <p:spPr>
          <a:xfrm>
            <a:off x="1525320" y="2893320"/>
            <a:ext cx="861480" cy="1114920"/>
          </a:xfrm>
          <a:prstGeom prst="pie">
            <a:avLst>
              <a:gd name="adj1" fmla="val 0"/>
              <a:gd name="adj2" fmla="val 16200000"/>
            </a:avLst>
          </a:prstGeom>
          <a:solidFill>
            <a:srgbClr val="FFFFCC"/>
          </a:solidFill>
          <a:ln w="5724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035" name="Rectangle 877"/>
          <p:cNvSpPr/>
          <p:nvPr/>
        </p:nvSpPr>
        <p:spPr>
          <a:xfrm>
            <a:off x="2608920" y="1676880"/>
            <a:ext cx="1910160" cy="39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>
            <a:sp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Higgs Boson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36" name="TextBox 878"/>
          <p:cNvSpPr/>
          <p:nvPr/>
        </p:nvSpPr>
        <p:spPr>
          <a:xfrm>
            <a:off x="576000" y="4253760"/>
            <a:ext cx="2705040" cy="45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Elementary Scalar?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37" name="TextBox 879"/>
          <p:cNvSpPr/>
          <p:nvPr/>
        </p:nvSpPr>
        <p:spPr>
          <a:xfrm>
            <a:off x="4411080" y="4273920"/>
            <a:ext cx="2584800" cy="45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Composite object</a:t>
            </a:r>
            <a:r>
              <a:rPr lang="en-US" sz="14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?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38" name="Picture 880"/>
          <p:cNvPicPr/>
          <p:nvPr/>
        </p:nvPicPr>
        <p:blipFill>
          <a:blip r:embed="rId4"/>
          <a:stretch/>
        </p:blipFill>
        <p:spPr>
          <a:xfrm>
            <a:off x="8532360" y="1285560"/>
            <a:ext cx="5003640" cy="3505680"/>
          </a:xfrm>
          <a:prstGeom prst="rect">
            <a:avLst/>
          </a:prstGeom>
          <a:ln w="0">
            <a:noFill/>
          </a:ln>
        </p:spPr>
      </p:pic>
      <p:sp>
        <p:nvSpPr>
          <p:cNvPr id="1039" name="Rectangle 881"/>
          <p:cNvSpPr/>
          <p:nvPr/>
        </p:nvSpPr>
        <p:spPr>
          <a:xfrm>
            <a:off x="11643120" y="3254400"/>
            <a:ext cx="1268280" cy="36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18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Top quark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40" name="Picture 882"/>
          <p:cNvPicPr/>
          <p:nvPr/>
        </p:nvPicPr>
        <p:blipFill>
          <a:blip r:embed="rId5"/>
          <a:stretch/>
        </p:blipFill>
        <p:spPr>
          <a:xfrm>
            <a:off x="8672040" y="5006160"/>
            <a:ext cx="5107320" cy="2402280"/>
          </a:xfrm>
          <a:prstGeom prst="rect">
            <a:avLst/>
          </a:prstGeom>
          <a:ln w="0">
            <a:noFill/>
          </a:ln>
        </p:spPr>
      </p:pic>
      <p:sp>
        <p:nvSpPr>
          <p:cNvPr id="1041" name="TextBox 883"/>
          <p:cNvSpPr/>
          <p:nvPr/>
        </p:nvSpPr>
        <p:spPr>
          <a:xfrm>
            <a:off x="9283320" y="7129800"/>
            <a:ext cx="234720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Courtesy of S. Rychko</a:t>
            </a:r>
            <a:r>
              <a:rPr lang="en-US" sz="10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v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42" name="TextBox 884"/>
          <p:cNvSpPr/>
          <p:nvPr/>
        </p:nvSpPr>
        <p:spPr>
          <a:xfrm>
            <a:off x="300240" y="4884840"/>
            <a:ext cx="13023720" cy="430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- Higgs and top quark are intimately coupled!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Top Yukawa coupling O(1) !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=&gt; Top mass important SM Parameter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- New physics by compositeness?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Higgs </a:t>
            </a:r>
            <a:r>
              <a:rPr lang="en-US" sz="2600" b="0" u="sng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and</a:t>
            </a: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top composite objects?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6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- e+e- collider perfectly suited to decipher both particles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</a:t>
            </a: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Light scalar study in ILD  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1044" name="Picture 886"/>
          <p:cNvPicPr/>
          <p:nvPr/>
        </p:nvPicPr>
        <p:blipFill>
          <a:blip r:embed="rId2"/>
          <a:stretch/>
        </p:blipFill>
        <p:spPr>
          <a:xfrm>
            <a:off x="288720" y="1723680"/>
            <a:ext cx="6894360" cy="5129280"/>
          </a:xfrm>
          <a:prstGeom prst="rect">
            <a:avLst/>
          </a:prstGeom>
          <a:ln w="0">
            <a:noFill/>
          </a:ln>
        </p:spPr>
      </p:pic>
      <p:pic>
        <p:nvPicPr>
          <p:cNvPr id="1045" name="Picture 887"/>
          <p:cNvPicPr/>
          <p:nvPr/>
        </p:nvPicPr>
        <p:blipFill>
          <a:blip r:embed="rId3"/>
          <a:stretch/>
        </p:blipFill>
        <p:spPr>
          <a:xfrm>
            <a:off x="7941600" y="1889280"/>
            <a:ext cx="6647400" cy="5184360"/>
          </a:xfrm>
          <a:prstGeom prst="rect">
            <a:avLst/>
          </a:prstGeom>
          <a:ln w="0">
            <a:noFill/>
          </a:ln>
        </p:spPr>
      </p:pic>
      <p:sp>
        <p:nvSpPr>
          <p:cNvPr id="1046" name="TextBox 888"/>
          <p:cNvSpPr/>
          <p:nvPr/>
        </p:nvSpPr>
        <p:spPr>
          <a:xfrm>
            <a:off x="1097280" y="6982560"/>
            <a:ext cx="11314440" cy="110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New resonances cleanly dinstiguishable for large range of masses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Sensitivity to mixing angle </a:t>
            </a:r>
            <a:r>
              <a:rPr lang="en-US" sz="2200" b="0" u="none" strike="noStrike">
                <a:solidFill>
                  <a:srgbClr val="000000"/>
                </a:solidFill>
                <a:uFillTx/>
                <a:latin typeface="Segoe UI"/>
                <a:ea typeface="Segoe UI"/>
              </a:rPr>
              <a:t>θ</a:t>
            </a: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h down to 10</a:t>
            </a:r>
            <a:r>
              <a:rPr lang="en-US" sz="2200" b="0" u="none" strike="noStrike" baseline="33000">
                <a:solidFill>
                  <a:srgbClr val="000000"/>
                </a:solidFill>
                <a:uFillTx/>
                <a:latin typeface="Arial"/>
                <a:ea typeface="DejaVu Sans"/>
              </a:rPr>
              <a:t>-2</a:t>
            </a: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(taking all relevant backgrounds into account)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 baseline="33000">
                <a:solidFill>
                  <a:srgbClr val="000000"/>
                </a:solidFill>
                <a:uFillTx/>
                <a:latin typeface="Arial"/>
                <a:ea typeface="DejaVu Sans"/>
              </a:rPr>
              <a:t>L</a:t>
            </a: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new scalar would count as “Feebly interacting Particle” (FIPS)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47" name="TextBox 889"/>
          <p:cNvSpPr/>
          <p:nvPr/>
        </p:nvSpPr>
        <p:spPr>
          <a:xfrm>
            <a:off x="728640" y="1280160"/>
            <a:ext cx="13879800" cy="38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Light scalar may be missing piece to trigger first order 1</a:t>
            </a:r>
            <a:r>
              <a:rPr lang="en-US" sz="2000" b="0" u="none" strike="noStrike" baseline="33000">
                <a:solidFill>
                  <a:srgbClr val="000000"/>
                </a:solidFill>
                <a:uFillTx/>
                <a:latin typeface="Arial"/>
                <a:ea typeface="DejaVu Sans"/>
              </a:rPr>
              <a:t>st</a:t>
            </a: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transition and/or the being the radion in extra dimension theories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sldNum" idx="58"/>
          </p:nvPr>
        </p:nvSpPr>
        <p:spPr>
          <a:xfrm>
            <a:off x="14878800" y="8244000"/>
            <a:ext cx="253440" cy="253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47869D8A-FE27-4274-B5CE-30CC0B079B6E}" type="slidenum">
              <a:rPr lang="en-US" sz="18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8</a:t>
            </a:fld>
            <a:endParaRPr lang="en-US" sz="18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/>
          </p:nvPr>
        </p:nvSpPr>
        <p:spPr>
          <a:xfrm>
            <a:off x="525240" y="1054080"/>
            <a:ext cx="14640480" cy="58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3603"/>
              </a:spcBef>
              <a:buNone/>
              <a:tabLst>
                <a:tab pos="0" algn="l"/>
              </a:tabLst>
            </a:pPr>
            <a:r>
              <a:rPr lang="en-FR" sz="28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for the LCF@CERN</a:t>
            </a: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10" name="Textplatzhalter 7"/>
          <p:cNvSpPr/>
          <p:nvPr/>
        </p:nvSpPr>
        <p:spPr>
          <a:xfrm>
            <a:off x="493200" y="1554120"/>
            <a:ext cx="8973360" cy="6383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250920" indent="-250920" defTabSz="95328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30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Philosophy:</a:t>
            </a:r>
            <a:endParaRPr lang="en-US" sz="23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48000" lvl="1" indent="-250920" defTabSz="95328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9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leverage all the excellent work done for ILC &amp; CLIC in the past </a:t>
            </a:r>
            <a:endParaRPr lang="en-US" sz="209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1045080" lvl="2" indent="-250920" defTabSz="953280">
              <a:lnSpc>
                <a:spcPct val="100000"/>
              </a:lnSpc>
              <a:spcBef>
                <a:spcPts val="516"/>
              </a:spcBef>
              <a:buClr>
                <a:srgbClr val="EB469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1870" b="0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reliable costing etc</a:t>
            </a:r>
            <a:endParaRPr lang="en-US" sz="187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1045080" lvl="2" indent="-250920" defTabSz="953280">
              <a:lnSpc>
                <a:spcPct val="100000"/>
              </a:lnSpc>
              <a:spcBef>
                <a:spcPts val="516"/>
              </a:spcBef>
              <a:buClr>
                <a:srgbClr val="EB469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1870" b="0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“ready to build”</a:t>
            </a:r>
            <a:endParaRPr lang="en-US" sz="187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48000" lvl="1" indent="-250920" defTabSz="95328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9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gently modernize to turn into true flagship project for CERN</a:t>
            </a:r>
            <a:endParaRPr lang="en-US" sz="209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50920" indent="-250920" defTabSz="95328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30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Superconducting RF technology (like ILC)</a:t>
            </a:r>
            <a:endParaRPr lang="en-US" sz="23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48000" lvl="1" indent="-250920" defTabSz="95328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9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successful construction &amp; operation of Eu.XFEL, LCLS-II…</a:t>
            </a:r>
            <a:br>
              <a:rPr sz="2090"/>
            </a:br>
            <a:r>
              <a:rPr lang="en-FR" sz="209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=&gt; no large-scale demonstrator step needed</a:t>
            </a:r>
            <a:endParaRPr lang="en-US" sz="209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48000" lvl="1" indent="-250920" defTabSz="95328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9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lab experience and production capacities in industry globally </a:t>
            </a:r>
            <a:br>
              <a:rPr sz="2090"/>
            </a:br>
            <a:r>
              <a:rPr lang="en-FR" sz="209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=&gt; opportunity to take burden off CERN’s shoulders </a:t>
            </a:r>
            <a:endParaRPr lang="en-US" sz="209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48000" lvl="1" indent="-250920" defTabSz="953280">
              <a:lnSpc>
                <a:spcPct val="100000"/>
              </a:lnSpc>
              <a:spcBef>
                <a:spcPts val="516"/>
              </a:spcBef>
              <a:buClr>
                <a:srgbClr val="EB469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90" b="0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choice for fastest implementation</a:t>
            </a:r>
            <a:endParaRPr lang="en-US" sz="209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50920" indent="-250920" defTabSz="95328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30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Scope project to be a flagship project for CERN </a:t>
            </a:r>
            <a:endParaRPr lang="en-US" sz="23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48000" lvl="1" indent="-250920" defTabSz="953280">
              <a:lnSpc>
                <a:spcPct val="100000"/>
              </a:lnSpc>
              <a:spcBef>
                <a:spcPts val="516"/>
              </a:spcBef>
              <a:buClr>
                <a:srgbClr val="FF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90" b="1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2 interaction regions</a:t>
            </a:r>
            <a:endParaRPr lang="en-US" sz="209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48000" lvl="1" indent="-250920" defTabSz="95328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9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higher luminosity than ILC (possible due to Q</a:t>
            </a:r>
            <a:r>
              <a:rPr lang="en-FR" sz="2089" b="0" u="none" strike="noStrike" baseline="-5000">
                <a:solidFill>
                  <a:schemeClr val="dk1"/>
                </a:solidFill>
                <a:uFillTx/>
                <a:latin typeface="Arial"/>
                <a:ea typeface="DejaVu Sans"/>
              </a:rPr>
              <a:t>0</a:t>
            </a:r>
            <a:r>
              <a:rPr lang="en-FR" sz="209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=</a:t>
            </a:r>
            <a:r>
              <a:rPr lang="en-FR" sz="2090" b="1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2</a:t>
            </a:r>
            <a:r>
              <a:rPr lang="en-FR" sz="209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E10)</a:t>
            </a:r>
            <a:endParaRPr lang="en-US" sz="209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48000" lvl="1" indent="-250920" defTabSz="95328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9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add-on facilities (Beyond Collider, R&amp;D / irradiation facilities)</a:t>
            </a:r>
            <a:endParaRPr lang="en-US" sz="209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48000" lvl="1" indent="-250920" defTabSz="95328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90" b="0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attaractive upgrade perspectives with advanced technologies</a:t>
            </a:r>
            <a:endParaRPr lang="en-US" sz="209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48000" lvl="1" indent="-250920" defTabSz="953280">
              <a:lnSpc>
                <a:spcPct val="100000"/>
              </a:lnSpc>
              <a:spcBef>
                <a:spcPts val="516"/>
              </a:spcBef>
              <a:buClr>
                <a:srgbClr val="EB4690"/>
              </a:buClr>
              <a:buFont typeface="Symbol" charset="2"/>
              <a:buChar char=""/>
              <a:tabLst>
                <a:tab pos="359640" algn="l"/>
              </a:tabLst>
            </a:pPr>
            <a:r>
              <a:rPr lang="en-FR" sz="2090" b="0" u="none" strike="noStrike">
                <a:solidFill>
                  <a:srgbClr val="EB4690"/>
                </a:solidFill>
                <a:uFillTx/>
                <a:latin typeface="Arial"/>
                <a:ea typeface="DejaVu Sans"/>
              </a:rPr>
              <a:t>but stay affordable, wrt to CERN budget</a:t>
            </a:r>
            <a:endParaRPr lang="en-US" sz="20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11" name="LCF_footprint.pdf" descr="LCF_footprint.pdf"/>
          <p:cNvPicPr/>
          <p:nvPr/>
        </p:nvPicPr>
        <p:blipFill>
          <a:blip r:embed="rId2"/>
          <a:stretch/>
        </p:blipFill>
        <p:spPr>
          <a:xfrm>
            <a:off x="9942840" y="344520"/>
            <a:ext cx="5367240" cy="4058280"/>
          </a:xfrm>
          <a:prstGeom prst="rect">
            <a:avLst/>
          </a:prstGeom>
          <a:ln w="12600">
            <a:noFill/>
          </a:ln>
        </p:spPr>
      </p:pic>
      <p:pic>
        <p:nvPicPr>
          <p:cNvPr id="312" name="2017-03-20-XFEL-Beschleunigertunnel_0019.jpg" descr="2017-03-20-XFEL-Beschleunigertunnel_0019.jpg"/>
          <p:cNvPicPr/>
          <p:nvPr/>
        </p:nvPicPr>
        <p:blipFill>
          <a:blip r:embed="rId3"/>
          <a:srcRect l="10531" t="33233" r="16723" b="26083"/>
          <a:stretch/>
        </p:blipFill>
        <p:spPr>
          <a:xfrm>
            <a:off x="9065520" y="2542680"/>
            <a:ext cx="7122600" cy="2654640"/>
          </a:xfrm>
          <a:prstGeom prst="rect">
            <a:avLst/>
          </a:prstGeom>
          <a:ln w="12600">
            <a:noFill/>
          </a:ln>
        </p:spPr>
      </p:pic>
      <p:grpSp>
        <p:nvGrpSpPr>
          <p:cNvPr id="313" name="Group"/>
          <p:cNvGrpSpPr/>
          <p:nvPr/>
        </p:nvGrpSpPr>
        <p:grpSpPr>
          <a:xfrm>
            <a:off x="9633960" y="4555800"/>
            <a:ext cx="5923080" cy="3745440"/>
            <a:chOff x="9633960" y="4555800"/>
            <a:chExt cx="5923080" cy="3745440"/>
          </a:xfrm>
        </p:grpSpPr>
        <p:pic>
          <p:nvPicPr>
            <p:cNvPr id="314" name="Image" descr="Image"/>
            <p:cNvPicPr/>
            <p:nvPr/>
          </p:nvPicPr>
          <p:blipFill>
            <a:blip r:embed="rId4"/>
            <a:stretch/>
          </p:blipFill>
          <p:spPr>
            <a:xfrm>
              <a:off x="9633960" y="4555800"/>
              <a:ext cx="5617440" cy="374544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315" name="Star"/>
            <p:cNvSpPr/>
            <p:nvPr/>
          </p:nvSpPr>
          <p:spPr>
            <a:xfrm>
              <a:off x="13521240" y="6608160"/>
              <a:ext cx="609120" cy="58176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588425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8680" tIns="58680" rIns="58680" bIns="58680" numCol="1" spcCol="0" anchor="ctr">
              <a:noAutofit/>
            </a:bodyPr>
            <a:lstStyle/>
            <a:p>
              <a:endParaRPr lang="en-FR" sz="2320" b="0" u="none" strike="noStrike">
                <a:solidFill>
                  <a:schemeClr val="dk1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316" name="ILC spec"/>
            <p:cNvSpPr/>
            <p:nvPr/>
          </p:nvSpPr>
          <p:spPr>
            <a:xfrm>
              <a:off x="12108960" y="6494760"/>
              <a:ext cx="1344240" cy="4712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58680" tIns="58680" rIns="58680" bIns="58680" numCol="1" spcCol="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FR" sz="2320" b="1" u="none" strike="noStrike">
                  <a:solidFill>
                    <a:srgbClr val="588425"/>
                  </a:solidFill>
                  <a:uFillTx/>
                  <a:latin typeface="Arial"/>
                  <a:ea typeface="DejaVu Sans"/>
                </a:rPr>
                <a:t>ILC spec</a:t>
              </a:r>
              <a:endParaRPr lang="en-US" sz="232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17" name="Star"/>
            <p:cNvSpPr/>
            <p:nvPr/>
          </p:nvSpPr>
          <p:spPr>
            <a:xfrm>
              <a:off x="13549680" y="5671080"/>
              <a:ext cx="609120" cy="58176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2F92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8680" tIns="58680" rIns="58680" bIns="58680" numCol="1" spcCol="0" anchor="ctr">
              <a:noAutofit/>
            </a:bodyPr>
            <a:lstStyle/>
            <a:p>
              <a:endParaRPr lang="en-FR" sz="2320" b="0" u="none" strike="noStrike">
                <a:solidFill>
                  <a:schemeClr val="dk1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318" name="LCF spec"/>
            <p:cNvSpPr/>
            <p:nvPr/>
          </p:nvSpPr>
          <p:spPr>
            <a:xfrm>
              <a:off x="14114880" y="5916960"/>
              <a:ext cx="1442160" cy="4712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58680" tIns="58680" rIns="58680" bIns="58680" numCol="1" spcCol="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FR" sz="2320" b="1" u="none" strike="noStrike">
                  <a:solidFill>
                    <a:srgbClr val="FF2F92"/>
                  </a:solidFill>
                  <a:uFillTx/>
                  <a:latin typeface="Arial"/>
                  <a:ea typeface="DejaVu Sans"/>
                </a:rPr>
                <a:t>LCF spec</a:t>
              </a:r>
              <a:endParaRPr lang="en-US" sz="232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319" name="PlaceHolder 3"/>
          <p:cNvSpPr>
            <a:spLocks noGrp="1"/>
          </p:cNvSpPr>
          <p:nvPr>
            <p:ph type="title"/>
          </p:nvPr>
        </p:nvSpPr>
        <p:spPr>
          <a:xfrm>
            <a:off x="-352800" y="18252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General Considerations</a:t>
            </a:r>
            <a:endParaRPr lang="en-FR" sz="3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20" name="In order to receive full attention for the LCVision idea: complement a generic, site-independent concept with…"/>
          <p:cNvSpPr/>
          <p:nvPr/>
        </p:nvSpPr>
        <p:spPr>
          <a:xfrm>
            <a:off x="898920" y="3848040"/>
            <a:ext cx="12650400" cy="634680"/>
          </a:xfrm>
          <a:prstGeom prst="rect">
            <a:avLst/>
          </a:prstGeom>
          <a:solidFill>
            <a:srgbClr val="FFFB00"/>
          </a:solidFill>
          <a:ln w="63360">
            <a:solidFill>
              <a:srgbClr val="EB46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81720" rIns="81720" bIns="81720" anchor="t">
            <a:spAutoFit/>
          </a:bodyPr>
          <a:lstStyle/>
          <a:p>
            <a:pPr algn="ctr" defTabSz="2353680">
              <a:lnSpc>
                <a:spcPct val="100000"/>
              </a:lnSpc>
              <a:tabLst>
                <a:tab pos="915480" algn="l"/>
              </a:tabLst>
            </a:pPr>
            <a:r>
              <a:rPr lang="en-US" sz="309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The LCF in 2025 is NOT the ILC as planned in Japan in 2016</a:t>
            </a:r>
            <a:endParaRPr lang="en-US" sz="30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890"/>
          <p:cNvPicPr/>
          <p:nvPr/>
        </p:nvPicPr>
        <p:blipFill>
          <a:blip r:embed="rId2"/>
          <a:stretch/>
        </p:blipFill>
        <p:spPr>
          <a:xfrm>
            <a:off x="8002080" y="1664640"/>
            <a:ext cx="6537600" cy="4754520"/>
          </a:xfrm>
          <a:prstGeom prst="rect">
            <a:avLst/>
          </a:prstGeom>
          <a:ln w="0">
            <a:noFill/>
          </a:ln>
        </p:spPr>
      </p:pic>
      <p:sp>
        <p:nvSpPr>
          <p:cNvPr id="1049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Feebly interacting particles – A summary  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1050" name="Picture 892"/>
          <p:cNvPicPr/>
          <p:nvPr/>
        </p:nvPicPr>
        <p:blipFill>
          <a:blip r:embed="rId3"/>
          <a:stretch/>
        </p:blipFill>
        <p:spPr>
          <a:xfrm>
            <a:off x="372600" y="1749600"/>
            <a:ext cx="7013160" cy="6400440"/>
          </a:xfrm>
          <a:prstGeom prst="rect">
            <a:avLst/>
          </a:prstGeom>
          <a:ln w="0">
            <a:noFill/>
          </a:ln>
        </p:spPr>
      </p:pic>
      <p:sp>
        <p:nvSpPr>
          <p:cNvPr id="1051" name="TextBox 893"/>
          <p:cNvSpPr/>
          <p:nvPr/>
        </p:nvSpPr>
        <p:spPr>
          <a:xfrm>
            <a:off x="457200" y="7955280"/>
            <a:ext cx="216216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Courtesy M. Peskin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2" name="TextBox 894"/>
          <p:cNvSpPr/>
          <p:nvPr/>
        </p:nvSpPr>
        <p:spPr>
          <a:xfrm>
            <a:off x="8213040" y="6528240"/>
            <a:ext cx="6661440" cy="187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e+e- colliders extend limits considerably w.r.t. LHC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Statistics helps at lowest masses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CEPC, FCCee (&gt;Z pole) limits order of magnitude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better than ILC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Backgrounds taken correctly into account?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Similar at stable particle level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3" name="TextBox 895"/>
          <p:cNvSpPr/>
          <p:nvPr/>
        </p:nvSpPr>
        <p:spPr>
          <a:xfrm>
            <a:off x="837000" y="1208160"/>
            <a:ext cx="14221080" cy="38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6666FF"/>
                </a:solidFill>
                <a:uFillTx/>
                <a:latin typeface="Arial"/>
                <a:ea typeface="DejaVu Sans"/>
              </a:rPr>
              <a:t>Light scalar may be missing piece to trigger first order 1</a:t>
            </a:r>
            <a:r>
              <a:rPr lang="en-US" sz="2000" b="0" u="none" strike="noStrike" baseline="33000">
                <a:solidFill>
                  <a:srgbClr val="6666FF"/>
                </a:solidFill>
                <a:uFillTx/>
                <a:latin typeface="Arial"/>
                <a:ea typeface="DejaVu Sans"/>
              </a:rPr>
              <a:t>st</a:t>
            </a:r>
            <a:r>
              <a:rPr lang="en-US" sz="2000" b="0" u="none" strike="noStrike">
                <a:solidFill>
                  <a:srgbClr val="6666FF"/>
                </a:solidFill>
                <a:uFillTx/>
                <a:latin typeface="Arial"/>
                <a:ea typeface="DejaVu Sans"/>
              </a:rPr>
              <a:t> phase transition and/or being the radion in extra dimension theories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54" name="Picture 896"/>
          <p:cNvPicPr/>
          <p:nvPr/>
        </p:nvPicPr>
        <p:blipFill>
          <a:blip r:embed="rId4"/>
          <a:stretch/>
        </p:blipFill>
        <p:spPr>
          <a:xfrm>
            <a:off x="12898080" y="1984320"/>
            <a:ext cx="906120" cy="622080"/>
          </a:xfrm>
          <a:prstGeom prst="rect">
            <a:avLst/>
          </a:prstGeom>
          <a:ln w="0">
            <a:noFill/>
          </a:ln>
        </p:spPr>
      </p:pic>
      <p:sp>
        <p:nvSpPr>
          <p:cNvPr id="1055" name="TextBox 897"/>
          <p:cNvSpPr/>
          <p:nvPr/>
        </p:nvSpPr>
        <p:spPr>
          <a:xfrm>
            <a:off x="11860200" y="5196960"/>
            <a:ext cx="216000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Courtesy J. List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Picture 938"/>
          <p:cNvPicPr/>
          <p:nvPr/>
        </p:nvPicPr>
        <p:blipFill>
          <a:blip r:embed="rId2"/>
          <a:stretch/>
        </p:blipFill>
        <p:spPr>
          <a:xfrm rot="5400000">
            <a:off x="4379040" y="-30600"/>
            <a:ext cx="5796000" cy="8195040"/>
          </a:xfrm>
          <a:prstGeom prst="rect">
            <a:avLst/>
          </a:prstGeom>
          <a:ln w="0">
            <a:noFill/>
          </a:ln>
        </p:spPr>
      </p:pic>
      <p:sp>
        <p:nvSpPr>
          <p:cNvPr id="1057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New particles – Extended Higgs Sector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058" name="TextBox 940"/>
          <p:cNvSpPr/>
          <p:nvPr/>
        </p:nvSpPr>
        <p:spPr>
          <a:xfrm>
            <a:off x="2097000" y="3241080"/>
            <a:ext cx="1198080" cy="136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Heavy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Higgs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Mass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9" name="Straight Connector 941"/>
          <p:cNvSpPr/>
          <p:nvPr/>
        </p:nvSpPr>
        <p:spPr>
          <a:xfrm flipH="1">
            <a:off x="9937800" y="2068200"/>
            <a:ext cx="1506960" cy="811440"/>
          </a:xfrm>
          <a:prstGeom prst="line">
            <a:avLst/>
          </a:prstGeom>
          <a:ln w="0"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060" name="TextBox 942"/>
          <p:cNvSpPr/>
          <p:nvPr/>
        </p:nvSpPr>
        <p:spPr>
          <a:xfrm>
            <a:off x="11420280" y="1629000"/>
            <a:ext cx="1916280" cy="136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Deviations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of </a:t>
            </a: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λ from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SM Value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61" name="TextBox 943"/>
          <p:cNvSpPr/>
          <p:nvPr/>
        </p:nvSpPr>
        <p:spPr>
          <a:xfrm>
            <a:off x="2610360" y="7285320"/>
            <a:ext cx="11793960" cy="94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- New (bosonic) particle may modify </a:t>
            </a: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λ and enable 1</a:t>
            </a:r>
            <a:r>
              <a:rPr lang="en-US" sz="2400" b="0" u="none" strike="noStrike" baseline="33000">
                <a:solidFill>
                  <a:srgbClr val="FF0000"/>
                </a:solidFill>
                <a:uFillTx/>
                <a:latin typeface="Arial"/>
                <a:ea typeface="Arial"/>
              </a:rPr>
              <a:t>st</a:t>
            </a: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 order phase transition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- Impact on measurements and achievable precisions of λ  ?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 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62" name="TextBox 944"/>
          <p:cNvSpPr/>
          <p:nvPr/>
        </p:nvSpPr>
        <p:spPr>
          <a:xfrm>
            <a:off x="4493520" y="5437800"/>
            <a:ext cx="1895760" cy="36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arxiv: 1305.1563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Electroweak top couplings and discovery reach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064" name="TextBox 946"/>
          <p:cNvSpPr/>
          <p:nvPr/>
        </p:nvSpPr>
        <p:spPr>
          <a:xfrm>
            <a:off x="1616760" y="1302480"/>
            <a:ext cx="1435356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New physics reach for typical BSM scenarios with composite Higgs/Top and/or extra dimensions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Based on phenomenology described in Pomerol et al. arXiv:0806.3247 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65" name="TextBox 947"/>
          <p:cNvSpPr/>
          <p:nvPr/>
        </p:nvSpPr>
        <p:spPr>
          <a:xfrm>
            <a:off x="2385000" y="7277040"/>
            <a:ext cx="12189960" cy="151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\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66" name="Picture 948"/>
          <p:cNvPicPr/>
          <p:nvPr/>
        </p:nvPicPr>
        <p:blipFill>
          <a:blip r:embed="rId2"/>
          <a:stretch/>
        </p:blipFill>
        <p:spPr>
          <a:xfrm>
            <a:off x="1410480" y="2391120"/>
            <a:ext cx="6345720" cy="4571640"/>
          </a:xfrm>
          <a:prstGeom prst="rect">
            <a:avLst/>
          </a:prstGeom>
          <a:ln w="0">
            <a:noFill/>
          </a:ln>
        </p:spPr>
      </p:pic>
      <p:pic>
        <p:nvPicPr>
          <p:cNvPr id="1067" name="Picture 949"/>
          <p:cNvPicPr/>
          <p:nvPr/>
        </p:nvPicPr>
        <p:blipFill>
          <a:blip r:embed="rId3"/>
          <a:stretch/>
        </p:blipFill>
        <p:spPr>
          <a:xfrm>
            <a:off x="8067240" y="2462400"/>
            <a:ext cx="6345720" cy="4571640"/>
          </a:xfrm>
          <a:prstGeom prst="rect">
            <a:avLst/>
          </a:prstGeom>
          <a:ln w="0">
            <a:noFill/>
          </a:ln>
        </p:spPr>
      </p:pic>
      <p:sp>
        <p:nvSpPr>
          <p:cNvPr id="1068" name="TextBox 950"/>
          <p:cNvSpPr/>
          <p:nvPr/>
        </p:nvSpPr>
        <p:spPr>
          <a:xfrm>
            <a:off x="3172320" y="2319120"/>
            <a:ext cx="268272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6666FF"/>
                </a:solidFill>
                <a:uFillTx/>
                <a:latin typeface="Arial"/>
                <a:ea typeface="DejaVu Sans"/>
              </a:rPr>
              <a:t>95% Exclusion Limit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69" name="TextBox 951"/>
          <p:cNvSpPr/>
          <p:nvPr/>
        </p:nvSpPr>
        <p:spPr>
          <a:xfrm>
            <a:off x="9966960" y="2292120"/>
            <a:ext cx="1773000" cy="46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6666FF"/>
                </a:solidFill>
                <a:uFillTx/>
                <a:latin typeface="Arial"/>
                <a:ea typeface="DejaVu Sans"/>
              </a:rPr>
              <a:t>5</a:t>
            </a:r>
            <a:r>
              <a:rPr lang="en-US" sz="2200" b="0" u="none" strike="noStrike">
                <a:solidFill>
                  <a:srgbClr val="6666FF"/>
                </a:solidFill>
                <a:uFillTx/>
                <a:latin typeface="Segoe UI"/>
                <a:ea typeface="Segoe UI"/>
              </a:rPr>
              <a:t>σ</a:t>
            </a:r>
            <a:r>
              <a:rPr lang="en-US" sz="2200" b="0" u="none" strike="noStrike">
                <a:solidFill>
                  <a:srgbClr val="6666FF"/>
                </a:solidFill>
                <a:uFillTx/>
                <a:latin typeface="Arial"/>
                <a:ea typeface="DejaVu Sans"/>
              </a:rPr>
              <a:t> discovery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70" name="TextBox 952"/>
          <p:cNvSpPr/>
          <p:nvPr/>
        </p:nvSpPr>
        <p:spPr>
          <a:xfrm>
            <a:off x="1463040" y="7223760"/>
            <a:ext cx="12023280" cy="76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EE"/>
                </a:solidFill>
                <a:uFillTx/>
                <a:latin typeface="Arial"/>
                <a:ea typeface="DejaVu Sans"/>
                <a:hlinkClick r:id="rId4"/>
              </a:rPr>
              <a:t>ILC@500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has discovery potential up to 10 TeV for typical BSM scenario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More cms e.g. at CLIC would of course help a great deal (also for disentangling effects)</a:t>
            </a: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Picture 953"/>
          <p:cNvPicPr/>
          <p:nvPr/>
        </p:nvPicPr>
        <p:blipFill>
          <a:blip r:embed="rId2"/>
          <a:stretch/>
        </p:blipFill>
        <p:spPr>
          <a:xfrm>
            <a:off x="8403120" y="1411920"/>
            <a:ext cx="6202440" cy="4467240"/>
          </a:xfrm>
          <a:prstGeom prst="rect">
            <a:avLst/>
          </a:prstGeom>
          <a:ln w="0">
            <a:noFill/>
          </a:ln>
        </p:spPr>
      </p:pic>
      <p:pic>
        <p:nvPicPr>
          <p:cNvPr id="1072" name="Picture 954"/>
          <p:cNvPicPr/>
          <p:nvPr/>
        </p:nvPicPr>
        <p:blipFill>
          <a:blip r:embed="rId3"/>
          <a:stretch/>
        </p:blipFill>
        <p:spPr>
          <a:xfrm>
            <a:off x="502560" y="1464120"/>
            <a:ext cx="5924880" cy="4269960"/>
          </a:xfrm>
          <a:prstGeom prst="rect">
            <a:avLst/>
          </a:prstGeom>
          <a:ln w="0">
            <a:noFill/>
          </a:ln>
        </p:spPr>
      </p:pic>
      <p:sp>
        <p:nvSpPr>
          <p:cNvPr id="1073" name="PlaceHolder 1"/>
          <p:cNvSpPr>
            <a:spLocks noGrp="1"/>
          </p:cNvSpPr>
          <p:nvPr>
            <p:ph type="title"/>
          </p:nvPr>
        </p:nvSpPr>
        <p:spPr>
          <a:xfrm>
            <a:off x="1057680" y="182880"/>
            <a:ext cx="14121000" cy="788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Precision on Z-pole and interplay with measurements above pole</a:t>
            </a:r>
            <a:endParaRPr lang="en-FR" sz="2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074" name="Espace réservé du numéro de diapositive 4"/>
          <p:cNvSpPr/>
          <p:nvPr/>
        </p:nvSpPr>
        <p:spPr>
          <a:xfrm>
            <a:off x="11251440" y="10643040"/>
            <a:ext cx="3652200" cy="80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16000" indent="-216000" algn="r" defTabSz="914400">
              <a:lnSpc>
                <a:spcPct val="98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81B34158-3236-40D6-BAC4-2384C3DA0E0F}" type="slidenum">
              <a:rPr lang="en-US" sz="1400" b="0" i="1" u="none" strike="noStrike">
                <a:solidFill>
                  <a:srgbClr val="000000"/>
                </a:solidFill>
                <a:uFillTx/>
                <a:latin typeface="Bitstream Vera Serif"/>
                <a:ea typeface="Bitstream Vera Sans"/>
              </a:rPr>
              <a:t>83</a:t>
            </a:fld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75" name="TextBox 957"/>
          <p:cNvSpPr/>
          <p:nvPr/>
        </p:nvSpPr>
        <p:spPr>
          <a:xfrm>
            <a:off x="426960" y="10837440"/>
            <a:ext cx="3699360" cy="45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N. Walker, ILC School 2013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76" name="TextBox 958"/>
          <p:cNvSpPr/>
          <p:nvPr/>
        </p:nvSpPr>
        <p:spPr>
          <a:xfrm>
            <a:off x="8372160" y="5592960"/>
            <a:ext cx="6978600" cy="295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Precise measurement of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Ten times better than LEP/SLD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Polarisation compensates for ~30 times luminosity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... and ALR at LC can benefit from hadronic Z decays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1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No assumption on lepton universality at LC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Complete test of lepton universality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Precisions of order 0.05%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Excellent control of beam polarisation(dP/P ~ 5x10</a:t>
            </a:r>
            <a:r>
              <a:rPr lang="en-US" sz="2200" b="0" u="none" strike="noStrike" baseline="33000">
                <a:solidFill>
                  <a:srgbClr val="000000"/>
                </a:solidFill>
                <a:uFillTx/>
                <a:latin typeface="Arial"/>
                <a:ea typeface="DejaVu Sans"/>
              </a:rPr>
              <a:t>-4</a:t>
            </a: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)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and beam energy (~MeV or better) required 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77" name="TextBox 959"/>
          <p:cNvSpPr/>
          <p:nvPr/>
        </p:nvSpPr>
        <p:spPr>
          <a:xfrm>
            <a:off x="246960" y="5744160"/>
            <a:ext cx="8184960" cy="279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Spectacular sensitivity to new physics in RS Models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1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Complete tests only possible at LC</a:t>
            </a:r>
            <a:r>
              <a:rPr lang="en-US" sz="20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 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1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Discovery reach O(10 TeV)@250 GeV and O(20 TeV)@500 GeV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Pole measurements critical input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Only poorly constrained by LEP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Pole measurements will (most likely) influence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also top electroweak precision program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(t,b) doublet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78" name="Picture 960"/>
          <p:cNvPicPr/>
          <p:nvPr/>
        </p:nvPicPr>
        <p:blipFill>
          <a:blip r:embed="rId4"/>
          <a:stretch/>
        </p:blipFill>
        <p:spPr>
          <a:xfrm>
            <a:off x="11836440" y="5590080"/>
            <a:ext cx="1115280" cy="411120"/>
          </a:xfrm>
          <a:prstGeom prst="rect">
            <a:avLst/>
          </a:prstGeom>
          <a:ln w="0">
            <a:noFill/>
          </a:ln>
        </p:spPr>
      </p:pic>
      <p:sp>
        <p:nvSpPr>
          <p:cNvPr id="1079" name="TextBox 961"/>
          <p:cNvSpPr/>
          <p:nvPr/>
        </p:nvSpPr>
        <p:spPr>
          <a:xfrm>
            <a:off x="8986320" y="1228680"/>
            <a:ext cx="488052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Don't forget: Electroweak observables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80" name="TextBox 962"/>
          <p:cNvSpPr/>
          <p:nvPr/>
        </p:nvSpPr>
        <p:spPr>
          <a:xfrm>
            <a:off x="700920" y="1277640"/>
            <a:ext cx="624888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Example: b couplings and helicity amplitudes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81" name="TextBox 963"/>
          <p:cNvSpPr/>
          <p:nvPr/>
        </p:nvSpPr>
        <p:spPr>
          <a:xfrm>
            <a:off x="3327840" y="3186720"/>
            <a:ext cx="199836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arxiv: 1905.00220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8AFF77B6-4DF3-488E-98DF-56D8DD6D69E4}" type="slidenum">
              <a:t>83</a:t>
            </a:fld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PlaceHolder 1"/>
          <p:cNvSpPr>
            <a:spLocks noGrp="1"/>
          </p:cNvSpPr>
          <p:nvPr>
            <p:ph type="title"/>
          </p:nvPr>
        </p:nvSpPr>
        <p:spPr>
          <a:xfrm>
            <a:off x="1382760" y="5688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Elements of top quark reconstruction</a:t>
            </a:r>
            <a:endParaRPr lang="en-FR" sz="3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1083" name="Picture 965"/>
          <p:cNvPicPr/>
          <p:nvPr/>
        </p:nvPicPr>
        <p:blipFill>
          <a:blip r:embed="rId2"/>
          <a:stretch/>
        </p:blipFill>
        <p:spPr>
          <a:xfrm>
            <a:off x="8161200" y="3211920"/>
            <a:ext cx="4072680" cy="3901320"/>
          </a:xfrm>
          <a:prstGeom prst="rect">
            <a:avLst/>
          </a:prstGeom>
          <a:ln w="0">
            <a:noFill/>
          </a:ln>
        </p:spPr>
      </p:pic>
      <p:pic>
        <p:nvPicPr>
          <p:cNvPr id="1084" name="Picture 966"/>
          <p:cNvPicPr/>
          <p:nvPr/>
        </p:nvPicPr>
        <p:blipFill>
          <a:blip r:embed="rId3"/>
          <a:stretch/>
        </p:blipFill>
        <p:spPr>
          <a:xfrm>
            <a:off x="2751840" y="3040920"/>
            <a:ext cx="4055040" cy="4085280"/>
          </a:xfrm>
          <a:prstGeom prst="rect">
            <a:avLst/>
          </a:prstGeom>
          <a:ln w="0">
            <a:noFill/>
          </a:ln>
        </p:spPr>
      </p:pic>
      <p:sp>
        <p:nvSpPr>
          <p:cNvPr id="1085" name="TextBox 967"/>
          <p:cNvSpPr/>
          <p:nvPr/>
        </p:nvSpPr>
        <p:spPr>
          <a:xfrm>
            <a:off x="3713040" y="1283040"/>
            <a:ext cx="8946360" cy="133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6666FF"/>
                </a:solidFill>
                <a:uFillTx/>
                <a:latin typeface="Arial"/>
                <a:ea typeface="DejaVu Sans"/>
              </a:rPr>
              <a:t>Three different final states: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1) Fully hadronic (46.2%) → 6 jets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2) Semi leptonic (43.5%) → 4 jets + 1 charged lepton and a neutrino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3) Fully leptonic (10.3%) → 2 jets + 4 leptons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86" name="Picture 968"/>
          <p:cNvPicPr/>
          <p:nvPr/>
        </p:nvPicPr>
        <p:blipFill>
          <a:blip r:embed="rId4"/>
          <a:stretch/>
        </p:blipFill>
        <p:spPr>
          <a:xfrm>
            <a:off x="2871720" y="2801520"/>
            <a:ext cx="3620160" cy="303480"/>
          </a:xfrm>
          <a:prstGeom prst="rect">
            <a:avLst/>
          </a:prstGeom>
          <a:ln w="0">
            <a:noFill/>
          </a:ln>
        </p:spPr>
      </p:pic>
      <p:sp>
        <p:nvSpPr>
          <p:cNvPr id="1087" name="TextBox 969"/>
          <p:cNvSpPr/>
          <p:nvPr/>
        </p:nvSpPr>
        <p:spPr>
          <a:xfrm>
            <a:off x="1964880" y="7423200"/>
            <a:ext cx="11365200" cy="82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                           </a:t>
            </a: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Final state reconstruction uses all detector aspects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            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Results shown in the following are based on </a:t>
            </a:r>
            <a:r>
              <a:rPr lang="en-US" sz="2400" b="0" u="sng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full simulation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of LC Detectors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5"/>
          </p:nvPr>
        </p:nvSpPr>
        <p:spPr/>
        <p:txBody>
          <a:bodyPr/>
          <a:lstStyle/>
          <a:p>
            <a:fld id="{7C174585-DA96-479D-B1BC-8E2124BE35C3}" type="slidenum">
              <a:t>84</a:t>
            </a:fld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PlaceHolder 1"/>
          <p:cNvSpPr>
            <a:spLocks noGrp="1"/>
          </p:cNvSpPr>
          <p:nvPr>
            <p:ph type="title"/>
          </p:nvPr>
        </p:nvSpPr>
        <p:spPr>
          <a:xfrm>
            <a:off x="1382760" y="5724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2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Electroweak top couplings EFT-operators</a:t>
            </a:r>
            <a:endParaRPr lang="en-FR" sz="32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1089" name="Picture 971"/>
          <p:cNvPicPr/>
          <p:nvPr/>
        </p:nvPicPr>
        <p:blipFill>
          <a:blip r:embed="rId2"/>
          <a:stretch/>
        </p:blipFill>
        <p:spPr>
          <a:xfrm>
            <a:off x="9361440" y="2876400"/>
            <a:ext cx="6202080" cy="2339640"/>
          </a:xfrm>
          <a:prstGeom prst="rect">
            <a:avLst/>
          </a:prstGeom>
          <a:ln w="0">
            <a:noFill/>
          </a:ln>
        </p:spPr>
      </p:pic>
      <p:sp>
        <p:nvSpPr>
          <p:cNvPr id="1090" name="Rectangle 972"/>
          <p:cNvSpPr/>
          <p:nvPr/>
        </p:nvSpPr>
        <p:spPr>
          <a:xfrm>
            <a:off x="9456840" y="2230560"/>
            <a:ext cx="5976360" cy="45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Mapping between FF and EFT Coefficients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91" name="Rectangle 973"/>
          <p:cNvSpPr/>
          <p:nvPr/>
        </p:nvSpPr>
        <p:spPr>
          <a:xfrm>
            <a:off x="1006560" y="6420240"/>
            <a:ext cx="1094544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0960" indent="-21096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Translation of results into EFT language confirm superiority of e+e- w.r.t. LHC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0960" indent="-21096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Several operators benefit already from 250 GeV running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0960" indent="-21096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Top specific operators constrained by running at 500 GeV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92" name="Rectangle 974"/>
          <p:cNvSpPr/>
          <p:nvPr/>
        </p:nvSpPr>
        <p:spPr>
          <a:xfrm>
            <a:off x="8503920" y="1189440"/>
            <a:ext cx="548604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i="1" u="none" strike="noStrike">
                <a:solidFill>
                  <a:srgbClr val="FF00FF"/>
                </a:solidFill>
                <a:uFillTx/>
                <a:latin typeface="Arial"/>
                <a:ea typeface="DejaVu Sans"/>
              </a:rPr>
              <a:t>arxiv:2203.07622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000" b="0" i="1" u="none" strike="noStrike">
                <a:solidFill>
                  <a:srgbClr val="FF00FF"/>
                </a:solidFill>
                <a:uFillTx/>
                <a:latin typeface="Arial"/>
                <a:ea typeface="DejaVu Sans"/>
              </a:rPr>
              <a:t>Updated from arxiv:1907.10619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93" name="Rectangle 975"/>
          <p:cNvSpPr/>
          <p:nvPr/>
        </p:nvSpPr>
        <p:spPr>
          <a:xfrm>
            <a:off x="9418680" y="5303880"/>
            <a:ext cx="2518920" cy="45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i="1" u="none" strike="noStrike">
                <a:solidFill>
                  <a:srgbClr val="FF00FF"/>
                </a:solidFill>
                <a:uFillTx/>
                <a:latin typeface="Arial"/>
                <a:ea typeface="DejaVu Sans"/>
              </a:rPr>
              <a:t>arxiv:1807.02121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94" name="Picture 976"/>
          <p:cNvPicPr/>
          <p:nvPr/>
        </p:nvPicPr>
        <p:blipFill>
          <a:blip r:embed="rId3"/>
          <a:stretch/>
        </p:blipFill>
        <p:spPr>
          <a:xfrm>
            <a:off x="728640" y="1172880"/>
            <a:ext cx="7757640" cy="51116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5"/>
          </p:nvPr>
        </p:nvSpPr>
        <p:spPr/>
        <p:txBody>
          <a:bodyPr/>
          <a:lstStyle/>
          <a:p>
            <a:fld id="{671DA379-C0CD-4F31-A146-ABCEB90F918C}" type="slidenum">
              <a:t>85</a:t>
            </a:fld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Higgs self-coupling – Experimental issues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1096" name="Picture 978"/>
          <p:cNvPicPr/>
          <p:nvPr/>
        </p:nvPicPr>
        <p:blipFill>
          <a:blip r:embed="rId2"/>
          <a:stretch/>
        </p:blipFill>
        <p:spPr>
          <a:xfrm>
            <a:off x="809280" y="1341360"/>
            <a:ext cx="7768440" cy="2699640"/>
          </a:xfrm>
          <a:prstGeom prst="rect">
            <a:avLst/>
          </a:prstGeom>
          <a:ln w="0">
            <a:noFill/>
          </a:ln>
        </p:spPr>
      </p:pic>
      <p:pic>
        <p:nvPicPr>
          <p:cNvPr id="1097" name="Picture 979"/>
          <p:cNvPicPr/>
          <p:nvPr/>
        </p:nvPicPr>
        <p:blipFill>
          <a:blip r:embed="rId3"/>
          <a:stretch/>
        </p:blipFill>
        <p:spPr>
          <a:xfrm>
            <a:off x="8302320" y="2122560"/>
            <a:ext cx="6918840" cy="6213240"/>
          </a:xfrm>
          <a:prstGeom prst="rect">
            <a:avLst/>
          </a:prstGeom>
          <a:ln w="0">
            <a:noFill/>
          </a:ln>
        </p:spPr>
      </p:pic>
      <p:sp>
        <p:nvSpPr>
          <p:cNvPr id="1098" name="TextBox 980"/>
          <p:cNvSpPr/>
          <p:nvPr/>
        </p:nvSpPr>
        <p:spPr>
          <a:xfrm>
            <a:off x="10607040" y="1446480"/>
            <a:ext cx="2603520" cy="42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ILD Event Display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99" name="TextBox 981"/>
          <p:cNvSpPr/>
          <p:nvPr/>
        </p:nvSpPr>
        <p:spPr>
          <a:xfrm>
            <a:off x="1005840" y="4505760"/>
            <a:ext cx="6153480" cy="2808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Up to six jets in final state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Excellent jet and particle separation and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(nearly) 4pi hermeticity required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Four b-quarks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Excellent flavor tagging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Results shown in the following profit from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recent improvements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00" name="TextBox 982"/>
          <p:cNvSpPr/>
          <p:nvPr/>
        </p:nvSpPr>
        <p:spPr>
          <a:xfrm>
            <a:off x="271440" y="7935840"/>
            <a:ext cx="8059320" cy="71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i="1" u="none" strike="noStrike">
                <a:solidFill>
                  <a:srgbClr val="0000EE"/>
                </a:solidFill>
                <a:uFillTx/>
                <a:latin typeface="Arial"/>
                <a:ea typeface="DejaVu Sans"/>
                <a:hlinkClick r:id="rId4"/>
              </a:rPr>
              <a:t>Julie Munch Torndal</a:t>
            </a:r>
            <a:r>
              <a:rPr lang="en-US" sz="2200" b="0" i="1" u="none" strike="noStrike">
                <a:solidFill>
                  <a:srgbClr val="FF00FF"/>
                </a:solidFill>
                <a:uFillTx/>
                <a:latin typeface="Arial"/>
                <a:ea typeface="DejaVu Sans"/>
              </a:rPr>
              <a:t> and </a:t>
            </a:r>
            <a:r>
              <a:rPr lang="en-US" sz="2200" b="0" i="1" u="none" strike="noStrike">
                <a:solidFill>
                  <a:srgbClr val="0000EE"/>
                </a:solidFill>
                <a:uFillTx/>
                <a:latin typeface="Arial"/>
                <a:ea typeface="DejaVu Sans"/>
                <a:hlinkClick r:id="rId5"/>
              </a:rPr>
              <a:t>DESY-THESIS-2016-027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PlaceHolder 1"/>
          <p:cNvSpPr>
            <a:spLocks noGrp="1"/>
          </p:cNvSpPr>
          <p:nvPr>
            <p:ph type="title"/>
          </p:nvPr>
        </p:nvSpPr>
        <p:spPr>
          <a:xfrm>
            <a:off x="1382760" y="5724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2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High Order Electroweak Corrections</a:t>
            </a:r>
            <a:endParaRPr lang="en-FR" sz="32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1102" name="Picture 984"/>
          <p:cNvPicPr/>
          <p:nvPr/>
        </p:nvPicPr>
        <p:blipFill>
          <a:blip r:embed="rId2"/>
          <a:stretch/>
        </p:blipFill>
        <p:spPr>
          <a:xfrm>
            <a:off x="1784160" y="1531800"/>
            <a:ext cx="10270440" cy="4852440"/>
          </a:xfrm>
          <a:prstGeom prst="rect">
            <a:avLst/>
          </a:prstGeom>
          <a:ln w="0">
            <a:noFill/>
          </a:ln>
        </p:spPr>
      </p:pic>
      <p:sp>
        <p:nvSpPr>
          <p:cNvPr id="1103" name="TextBox 985"/>
          <p:cNvSpPr/>
          <p:nvPr/>
        </p:nvSpPr>
        <p:spPr>
          <a:xfrm>
            <a:off x="2360160" y="6524280"/>
            <a:ext cx="11113200" cy="143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- </a:t>
            </a: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Electroweak corrections manifest themselves differently for different beam polarisations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Beam polarisation important asset to disentangle SM and effects of new physics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Configuration           seems to lead to “simpler” corrections 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04" name="Picture 986"/>
          <p:cNvPicPr/>
          <p:nvPr/>
        </p:nvPicPr>
        <p:blipFill>
          <a:blip r:embed="rId3"/>
          <a:stretch/>
        </p:blipFill>
        <p:spPr>
          <a:xfrm>
            <a:off x="4220640" y="7573680"/>
            <a:ext cx="549360" cy="306360"/>
          </a:xfrm>
          <a:prstGeom prst="rect">
            <a:avLst/>
          </a:prstGeom>
          <a:ln w="0">
            <a:noFill/>
          </a:ln>
        </p:spPr>
      </p:pic>
      <p:sp>
        <p:nvSpPr>
          <p:cNvPr id="1105" name="TextBox 987"/>
          <p:cNvSpPr/>
          <p:nvPr/>
        </p:nvSpPr>
        <p:spPr>
          <a:xfrm>
            <a:off x="4448880" y="2880720"/>
            <a:ext cx="1787400" cy="34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5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arxiv:1503.04247</a:t>
            </a:r>
            <a:endParaRPr lang="en-US" sz="15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06" name="TextBox 988"/>
          <p:cNvSpPr/>
          <p:nvPr/>
        </p:nvSpPr>
        <p:spPr>
          <a:xfrm>
            <a:off x="8031960" y="2850480"/>
            <a:ext cx="1787400" cy="34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5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arxiv:1503.04247</a:t>
            </a:r>
            <a:endParaRPr lang="en-US" sz="15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2893A588-2330-46D3-9CA7-F371D2D5FD44}" type="slidenum">
              <a:t>87</a:t>
            </a:fld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PlaceHolder 1"/>
          <p:cNvSpPr>
            <a:spLocks noGrp="1"/>
          </p:cNvSpPr>
          <p:nvPr>
            <p:ph type="title"/>
          </p:nvPr>
        </p:nvSpPr>
        <p:spPr>
          <a:xfrm>
            <a:off x="1216440" y="213120"/>
            <a:ext cx="14121000" cy="5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4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Higgs Quantum Number – CP via tth</a:t>
            </a:r>
            <a:endParaRPr lang="en-FR" sz="304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108" name="TextBox 990"/>
          <p:cNvSpPr/>
          <p:nvPr/>
        </p:nvSpPr>
        <p:spPr>
          <a:xfrm>
            <a:off x="4012920" y="1198080"/>
            <a:ext cx="9237960" cy="42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Direct coupling of top quark to CP odd and CP even scalar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09" name="Picture 991"/>
          <p:cNvPicPr/>
          <p:nvPr/>
        </p:nvPicPr>
        <p:blipFill>
          <a:blip r:embed="rId2"/>
          <a:stretch/>
        </p:blipFill>
        <p:spPr>
          <a:xfrm>
            <a:off x="2942640" y="2113560"/>
            <a:ext cx="4410000" cy="4829040"/>
          </a:xfrm>
          <a:prstGeom prst="rect">
            <a:avLst/>
          </a:prstGeom>
          <a:ln w="0">
            <a:noFill/>
          </a:ln>
        </p:spPr>
      </p:pic>
      <p:sp>
        <p:nvSpPr>
          <p:cNvPr id="1110" name="TextBox 992"/>
          <p:cNvSpPr/>
          <p:nvPr/>
        </p:nvSpPr>
        <p:spPr>
          <a:xfrm>
            <a:off x="3468240" y="6858360"/>
            <a:ext cx="3404520" cy="66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Dramatic differences for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CP odd and CP even scalar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11" name="TextBox 993"/>
          <p:cNvSpPr/>
          <p:nvPr/>
        </p:nvSpPr>
        <p:spPr>
          <a:xfrm>
            <a:off x="4232880" y="1728720"/>
            <a:ext cx="2603160" cy="52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Cross section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12" name="Picture 994"/>
          <p:cNvPicPr/>
          <p:nvPr/>
        </p:nvPicPr>
        <p:blipFill>
          <a:blip r:embed="rId3"/>
          <a:stretch/>
        </p:blipFill>
        <p:spPr>
          <a:xfrm>
            <a:off x="8393040" y="2115720"/>
            <a:ext cx="4410000" cy="4700160"/>
          </a:xfrm>
          <a:prstGeom prst="rect">
            <a:avLst/>
          </a:prstGeom>
          <a:ln w="0">
            <a:noFill/>
          </a:ln>
        </p:spPr>
      </p:pic>
      <p:sp>
        <p:nvSpPr>
          <p:cNvPr id="1113" name="TextBox 995"/>
          <p:cNvSpPr/>
          <p:nvPr/>
        </p:nvSpPr>
        <p:spPr>
          <a:xfrm>
            <a:off x="9094320" y="1760760"/>
            <a:ext cx="3087720" cy="52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Top quark polarisation</a:t>
            </a:r>
            <a:endParaRPr lang="en-US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14" name="TextBox 996"/>
          <p:cNvSpPr/>
          <p:nvPr/>
        </p:nvSpPr>
        <p:spPr>
          <a:xfrm>
            <a:off x="8650080" y="6769440"/>
            <a:ext cx="4452480" cy="73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Sensitivity to CP odd admixture b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Merit of beam polarisation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15" name="TextBox 997"/>
          <p:cNvSpPr/>
          <p:nvPr/>
        </p:nvSpPr>
        <p:spPr>
          <a:xfrm>
            <a:off x="3039120" y="7662240"/>
            <a:ext cx="956988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Determination of CP nature of scalar boson in an unambiguous way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16" name="TextBox 998"/>
          <p:cNvSpPr/>
          <p:nvPr/>
        </p:nvSpPr>
        <p:spPr>
          <a:xfrm>
            <a:off x="2166840" y="8169120"/>
            <a:ext cx="2472480" cy="34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Godbole et al., LCWS07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PlaceHolder 1"/>
          <p:cNvSpPr>
            <a:spLocks noGrp="1"/>
          </p:cNvSpPr>
          <p:nvPr>
            <p:ph type="title"/>
          </p:nvPr>
        </p:nvSpPr>
        <p:spPr>
          <a:xfrm>
            <a:off x="1382760" y="5724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2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Electroweak Precision Observables</a:t>
            </a:r>
            <a:endParaRPr lang="en-FR" sz="32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118" name="Rounded Rectangle 498"/>
          <p:cNvSpPr/>
          <p:nvPr/>
        </p:nvSpPr>
        <p:spPr>
          <a:xfrm>
            <a:off x="10119960" y="5941440"/>
            <a:ext cx="1297080" cy="942840"/>
          </a:xfrm>
          <a:prstGeom prst="roundRect">
            <a:avLst>
              <a:gd name="adj" fmla="val 16667"/>
            </a:avLst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119" name="Rounded Rectangle 499"/>
          <p:cNvSpPr/>
          <p:nvPr/>
        </p:nvSpPr>
        <p:spPr>
          <a:xfrm>
            <a:off x="6678720" y="5920200"/>
            <a:ext cx="1650600" cy="1060560"/>
          </a:xfrm>
          <a:prstGeom prst="roundRect">
            <a:avLst>
              <a:gd name="adj" fmla="val 16667"/>
            </a:avLst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120" name="Rounded Rectangle 500"/>
          <p:cNvSpPr/>
          <p:nvPr/>
        </p:nvSpPr>
        <p:spPr>
          <a:xfrm>
            <a:off x="3162240" y="5941440"/>
            <a:ext cx="2004480" cy="1060560"/>
          </a:xfrm>
          <a:prstGeom prst="roundRect">
            <a:avLst>
              <a:gd name="adj" fmla="val 16667"/>
            </a:avLst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121" name="Rounded Rectangle 501"/>
          <p:cNvSpPr/>
          <p:nvPr/>
        </p:nvSpPr>
        <p:spPr>
          <a:xfrm>
            <a:off x="2962800" y="3987000"/>
            <a:ext cx="2121840" cy="1060920"/>
          </a:xfrm>
          <a:prstGeom prst="roundRect">
            <a:avLst>
              <a:gd name="adj" fmla="val 16667"/>
            </a:avLst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122" name="Rounded Rectangle 502"/>
          <p:cNvSpPr/>
          <p:nvPr/>
        </p:nvSpPr>
        <p:spPr>
          <a:xfrm>
            <a:off x="2962800" y="2433600"/>
            <a:ext cx="8607600" cy="117828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1123" name="Picture 503"/>
          <p:cNvPicPr/>
          <p:nvPr/>
        </p:nvPicPr>
        <p:blipFill>
          <a:blip r:embed="rId2"/>
          <a:stretch/>
        </p:blipFill>
        <p:spPr>
          <a:xfrm>
            <a:off x="3196080" y="2690640"/>
            <a:ext cx="8147880" cy="588960"/>
          </a:xfrm>
          <a:prstGeom prst="rect">
            <a:avLst/>
          </a:prstGeom>
          <a:ln w="0">
            <a:noFill/>
          </a:ln>
        </p:spPr>
      </p:pic>
      <p:sp>
        <p:nvSpPr>
          <p:cNvPr id="1124" name="TextBox 504"/>
          <p:cNvSpPr/>
          <p:nvPr/>
        </p:nvSpPr>
        <p:spPr>
          <a:xfrm>
            <a:off x="2660760" y="1478520"/>
            <a:ext cx="11786760" cy="54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Precise measurements of W&amp;Z properties taken at e+e- colliders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and in part also at Tevatron/LHC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Tevatron/LHC </a:t>
            </a: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  <a:ea typeface="DejaVu Sans"/>
              </a:rPr>
              <a:t>but in future also from e+e- colliders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25" name="Picture 505"/>
          <p:cNvPicPr/>
          <p:nvPr/>
        </p:nvPicPr>
        <p:blipFill>
          <a:blip r:embed="rId3"/>
          <a:stretch/>
        </p:blipFill>
        <p:spPr>
          <a:xfrm>
            <a:off x="3198240" y="4338360"/>
            <a:ext cx="1556640" cy="353520"/>
          </a:xfrm>
          <a:prstGeom prst="rect">
            <a:avLst/>
          </a:prstGeom>
          <a:ln w="0">
            <a:noFill/>
          </a:ln>
        </p:spPr>
      </p:pic>
      <p:pic>
        <p:nvPicPr>
          <p:cNvPr id="1126" name="Picture 506"/>
          <p:cNvPicPr/>
          <p:nvPr/>
        </p:nvPicPr>
        <p:blipFill>
          <a:blip r:embed="rId3"/>
          <a:stretch/>
        </p:blipFill>
        <p:spPr>
          <a:xfrm>
            <a:off x="3302280" y="6273360"/>
            <a:ext cx="1556280" cy="353520"/>
          </a:xfrm>
          <a:prstGeom prst="rect">
            <a:avLst/>
          </a:prstGeom>
          <a:ln w="0">
            <a:noFill/>
          </a:ln>
        </p:spPr>
      </p:pic>
      <p:pic>
        <p:nvPicPr>
          <p:cNvPr id="1127" name="Picture 507"/>
          <p:cNvPicPr/>
          <p:nvPr/>
        </p:nvPicPr>
        <p:blipFill>
          <a:blip r:embed="rId4"/>
          <a:stretch/>
        </p:blipFill>
        <p:spPr>
          <a:xfrm>
            <a:off x="7171920" y="6260400"/>
            <a:ext cx="553680" cy="294120"/>
          </a:xfrm>
          <a:prstGeom prst="rect">
            <a:avLst/>
          </a:prstGeom>
          <a:ln w="0">
            <a:noFill/>
          </a:ln>
        </p:spPr>
      </p:pic>
      <p:pic>
        <p:nvPicPr>
          <p:cNvPr id="1128" name="Picture 508"/>
          <p:cNvPicPr/>
          <p:nvPr/>
        </p:nvPicPr>
        <p:blipFill>
          <a:blip r:embed="rId5"/>
          <a:stretch/>
        </p:blipFill>
        <p:spPr>
          <a:xfrm>
            <a:off x="10411200" y="6201720"/>
            <a:ext cx="659880" cy="352800"/>
          </a:xfrm>
          <a:prstGeom prst="rect">
            <a:avLst/>
          </a:prstGeom>
          <a:ln w="0">
            <a:noFill/>
          </a:ln>
        </p:spPr>
      </p:pic>
      <p:sp>
        <p:nvSpPr>
          <p:cNvPr id="1129" name="TextBox 509"/>
          <p:cNvSpPr/>
          <p:nvPr/>
        </p:nvSpPr>
        <p:spPr>
          <a:xfrm>
            <a:off x="5350680" y="3970800"/>
            <a:ext cx="2707200" cy="132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W-observables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LEP2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0.02 - O(1%)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30" name="TextBox 510"/>
          <p:cNvSpPr/>
          <p:nvPr/>
        </p:nvSpPr>
        <p:spPr>
          <a:xfrm>
            <a:off x="3398040" y="7120440"/>
            <a:ext cx="1965240" cy="51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0.02-O(1%)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31" name="TextBox 511"/>
          <p:cNvSpPr/>
          <p:nvPr/>
        </p:nvSpPr>
        <p:spPr>
          <a:xfrm>
            <a:off x="7164360" y="7074360"/>
            <a:ext cx="979560" cy="509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0.4%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32" name="TextBox 512"/>
          <p:cNvSpPr/>
          <p:nvPr/>
        </p:nvSpPr>
        <p:spPr>
          <a:xfrm>
            <a:off x="10309320" y="6981120"/>
            <a:ext cx="979560" cy="51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000FF"/>
                </a:solidFill>
                <a:uFillTx/>
                <a:latin typeface="Arial"/>
                <a:ea typeface="DejaVu Sans"/>
              </a:rPr>
              <a:t>0.2%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33" name="TextBox 513"/>
          <p:cNvSpPr/>
          <p:nvPr/>
        </p:nvSpPr>
        <p:spPr>
          <a:xfrm>
            <a:off x="183600" y="1203120"/>
            <a:ext cx="4401360" cy="37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Copied from deBlas, Higgs-Hunting 2016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5"/>
          </p:nvPr>
        </p:nvSpPr>
        <p:spPr/>
        <p:txBody>
          <a:bodyPr/>
          <a:lstStyle/>
          <a:p>
            <a:fld id="{589D1658-0E31-4458-96A5-521747D1BCC5}" type="slidenum">
              <a:t>89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sldNum" idx="59"/>
          </p:nvPr>
        </p:nvSpPr>
        <p:spPr>
          <a:xfrm>
            <a:off x="14878800" y="8244000"/>
            <a:ext cx="270360" cy="253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A280D677-9249-47A6-A5C8-59769BACD6F5}" type="slidenum">
              <a:rPr lang="en-US" sz="18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9</a:t>
            </a:fld>
            <a:endParaRPr lang="en-US" sz="18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/>
          </p:nvPr>
        </p:nvSpPr>
        <p:spPr>
          <a:xfrm>
            <a:off x="525240" y="1112400"/>
            <a:ext cx="14640480" cy="58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3603"/>
              </a:spcBef>
              <a:buNone/>
              <a:tabLst>
                <a:tab pos="0" algn="l"/>
              </a:tabLst>
            </a:pPr>
            <a:r>
              <a:rPr lang="en-FR" sz="28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For LCF-SCRF and other e+e- colliders</a:t>
            </a: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323" name="all_lumi_vs_logE.pdf" descr="all_lumi_vs_logE.pdf"/>
          <p:cNvPicPr/>
          <p:nvPr/>
        </p:nvPicPr>
        <p:blipFill>
          <a:blip r:embed="rId2"/>
          <a:stretch/>
        </p:blipFill>
        <p:spPr>
          <a:xfrm>
            <a:off x="57600" y="1826640"/>
            <a:ext cx="8035920" cy="5838840"/>
          </a:xfrm>
          <a:prstGeom prst="rect">
            <a:avLst/>
          </a:prstGeom>
          <a:ln w="12600">
            <a:noFill/>
          </a:ln>
        </p:spPr>
      </p:pic>
      <p:pic>
        <p:nvPicPr>
          <p:cNvPr id="324" name="all_power_vs_logE.pdf" descr="all_power_vs_logE.pdf"/>
          <p:cNvPicPr/>
          <p:nvPr/>
        </p:nvPicPr>
        <p:blipFill>
          <a:blip r:embed="rId3"/>
          <a:stretch/>
        </p:blipFill>
        <p:spPr>
          <a:xfrm>
            <a:off x="7756560" y="1826640"/>
            <a:ext cx="8136000" cy="5911560"/>
          </a:xfrm>
          <a:prstGeom prst="rect">
            <a:avLst/>
          </a:prstGeom>
          <a:ln w="12600">
            <a:noFill/>
          </a:ln>
        </p:spPr>
      </p:pic>
      <p:sp>
        <p:nvSpPr>
          <p:cNvPr id="325" name="PlaceHolder 3"/>
          <p:cNvSpPr>
            <a:spLocks noGrp="1"/>
          </p:cNvSpPr>
          <p:nvPr>
            <p:ph type="title"/>
          </p:nvPr>
        </p:nvSpPr>
        <p:spPr>
          <a:xfrm>
            <a:off x="1382760" y="5688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Luminosity and Power Consumption</a:t>
            </a:r>
            <a:endParaRPr lang="en-FR" sz="3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PlaceHolder 1"/>
          <p:cNvSpPr>
            <a:spLocks noGrp="1"/>
          </p:cNvSpPr>
          <p:nvPr>
            <p:ph type="sldNum" idx="74"/>
          </p:nvPr>
        </p:nvSpPr>
        <p:spPr>
          <a:xfrm>
            <a:off x="14878800" y="8244000"/>
            <a:ext cx="270360" cy="253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BFCDBF3A-E9ED-4FA8-908F-63281F4B52AB}" type="slidenum">
              <a:rPr lang="en-US" sz="1800" b="0" u="none" strike="noStrik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90</a:t>
            </a:fld>
            <a:endParaRPr lang="en-US" sz="18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35" name="PlaceHolder 2"/>
          <p:cNvSpPr>
            <a:spLocks noGrp="1"/>
          </p:cNvSpPr>
          <p:nvPr>
            <p:ph/>
          </p:nvPr>
        </p:nvSpPr>
        <p:spPr>
          <a:xfrm>
            <a:off x="525240" y="1321920"/>
            <a:ext cx="5628960" cy="58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3603"/>
              </a:spcBef>
              <a:buNone/>
              <a:tabLst>
                <a:tab pos="0" algn="l"/>
              </a:tabLst>
            </a:pPr>
            <a:r>
              <a:rPr lang="en-FR" sz="28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Tech upgrade after 550 GeV</a:t>
            </a: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1136" name="lumi_LCF4CERN_10Hz_3ab-1_TeV.pdf" descr="lumi_LCF4CERN_10Hz_3ab-1_TeV.pdf"/>
          <p:cNvPicPr/>
          <p:nvPr/>
        </p:nvPicPr>
        <p:blipFill>
          <a:blip r:embed="rId2"/>
          <a:stretch/>
        </p:blipFill>
        <p:spPr>
          <a:xfrm>
            <a:off x="319320" y="2274480"/>
            <a:ext cx="6853320" cy="4943520"/>
          </a:xfrm>
          <a:prstGeom prst="rect">
            <a:avLst/>
          </a:prstGeom>
          <a:ln w="12600">
            <a:noFill/>
          </a:ln>
        </p:spPr>
      </p:pic>
      <p:sp>
        <p:nvSpPr>
          <p:cNvPr id="1137" name="Tech upgrade after 250 GeV"/>
          <p:cNvSpPr/>
          <p:nvPr/>
        </p:nvSpPr>
        <p:spPr>
          <a:xfrm>
            <a:off x="8168400" y="1283760"/>
            <a:ext cx="5628960" cy="928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defTabSz="914400">
              <a:lnSpc>
                <a:spcPct val="110000"/>
              </a:lnSpc>
              <a:spcBef>
                <a:spcPts val="2801"/>
              </a:spcBef>
              <a:tabLst>
                <a:tab pos="355680" algn="l"/>
              </a:tabLst>
            </a:pPr>
            <a:r>
              <a:rPr lang="en-FR" sz="2800" b="1" u="none" strike="noStrike">
                <a:solidFill>
                  <a:srgbClr val="FF2F92"/>
                </a:solidFill>
                <a:uFillTx/>
                <a:latin typeface="Arial"/>
                <a:ea typeface="DejaVu Sans"/>
              </a:rPr>
              <a:t>Tech upgrade after 250 GeV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38" name="lumi_LCF4CERN_10Hz_3ab-1_earlyTechUp.pdf" descr="lumi_LCF4CERN_10Hz_3ab-1_earlyTechUp.pdf"/>
          <p:cNvPicPr/>
          <p:nvPr/>
        </p:nvPicPr>
        <p:blipFill>
          <a:blip r:embed="rId3"/>
          <a:stretch/>
        </p:blipFill>
        <p:spPr>
          <a:xfrm>
            <a:off x="8319240" y="2274480"/>
            <a:ext cx="6853320" cy="4943520"/>
          </a:xfrm>
          <a:prstGeom prst="rect">
            <a:avLst/>
          </a:prstGeom>
          <a:ln w="12600">
            <a:noFill/>
          </a:ln>
        </p:spPr>
      </p:pic>
      <p:sp>
        <p:nvSpPr>
          <p:cNvPr id="1139" name="PlaceHolder 3"/>
          <p:cNvSpPr>
            <a:spLocks noGrp="1"/>
          </p:cNvSpPr>
          <p:nvPr>
            <p:ph type="title"/>
          </p:nvPr>
        </p:nvSpPr>
        <p:spPr>
          <a:xfrm>
            <a:off x="1382760" y="70560"/>
            <a:ext cx="13336920" cy="92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800" b="1" u="none" strike="noStrike">
                <a:solidFill>
                  <a:schemeClr val="dk1"/>
                </a:solidFill>
                <a:uFillTx/>
                <a:latin typeface="Arial"/>
                <a:ea typeface="DejaVu Sans"/>
              </a:rPr>
              <a:t>Running Scenarios – Shortening 550 GeV in favor of 1 TeV</a:t>
            </a:r>
            <a:endParaRPr lang="en-FR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37843</TotalTime>
  <Words>5845</Words>
  <Application>Microsoft Macintosh PowerPoint</Application>
  <PresentationFormat>Custom</PresentationFormat>
  <Paragraphs>1048</Paragraphs>
  <Slides>90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90</vt:i4>
      </vt:variant>
    </vt:vector>
  </HeadingPairs>
  <TitlesOfParts>
    <vt:vector size="123" baseType="lpstr">
      <vt:lpstr>Arial</vt:lpstr>
      <vt:lpstr>Arial</vt:lpstr>
      <vt:lpstr>Bitstream Vera Serif</vt:lpstr>
      <vt:lpstr>Cambria Math</vt:lpstr>
      <vt:lpstr>FreeSans</vt:lpstr>
      <vt:lpstr>Helvetica Neue</vt:lpstr>
      <vt:lpstr>Montserrat</vt:lpstr>
      <vt:lpstr>Segoe UI</vt:lpstr>
      <vt:lpstr>Standard Symbols PS</vt:lpstr>
      <vt:lpstr>Symbol</vt:lpstr>
      <vt:lpstr>Times New Roman</vt:lpstr>
      <vt:lpstr>Wingdings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PowerPoint Presentation</vt:lpstr>
      <vt:lpstr>Future Projects – “The Frontiers”</vt:lpstr>
      <vt:lpstr>e+e- Physics program </vt:lpstr>
      <vt:lpstr>Beam Polarisation </vt:lpstr>
      <vt:lpstr>Future Projects – Linear Colliders</vt:lpstr>
      <vt:lpstr>LCVision – A Unified approach</vt:lpstr>
      <vt:lpstr>LCVision and the ESPPU</vt:lpstr>
      <vt:lpstr>General Considerations</vt:lpstr>
      <vt:lpstr>Luminosity and Power Consumption</vt:lpstr>
      <vt:lpstr>Electroweak Precision Observables</vt:lpstr>
      <vt:lpstr>Higgs-strahlung at lepton colliders</vt:lpstr>
      <vt:lpstr>Precision matters ...</vt:lpstr>
      <vt:lpstr>Higgs Self Coupling measurement  - Ingredients to cross section</vt:lpstr>
      <vt:lpstr>Di Higgs Production</vt:lpstr>
      <vt:lpstr>Interplay with gravitational waves</vt:lpstr>
      <vt:lpstr>An enigmatic couple   </vt:lpstr>
      <vt:lpstr>Top Mass Summary</vt:lpstr>
      <vt:lpstr>Top Yukawa Coupling – e+e-    </vt:lpstr>
      <vt:lpstr>Fermion Hierarchy</vt:lpstr>
      <vt:lpstr>Two fermion processes</vt:lpstr>
      <vt:lpstr>ee→bb at 250 GeV</vt:lpstr>
      <vt:lpstr>Interpretation of two fermion processes</vt:lpstr>
      <vt:lpstr>Interpretation of two fermion processes</vt:lpstr>
      <vt:lpstr>Interpretation of two fermion processes</vt:lpstr>
      <vt:lpstr>Top quark and new physics</vt:lpstr>
      <vt:lpstr>WW Production at 250 GeV (and above)?</vt:lpstr>
      <vt:lpstr>What if … LHC makes a discovery I?</vt:lpstr>
      <vt:lpstr>What if … LHC makes a discovery II?</vt:lpstr>
      <vt:lpstr>Staging I</vt:lpstr>
      <vt:lpstr>Staging II</vt:lpstr>
      <vt:lpstr>Running Scenarios up to 550 GeV</vt:lpstr>
      <vt:lpstr>Running Scenarios starting at 550 GeV</vt:lpstr>
      <vt:lpstr>Summary and Conclusion</vt:lpstr>
      <vt:lpstr>PowerPoint Presentation</vt:lpstr>
      <vt:lpstr>The Standard Model is complete</vt:lpstr>
      <vt:lpstr>Science Driver Higgs Boson</vt:lpstr>
      <vt:lpstr>The Higgs Potential   </vt:lpstr>
      <vt:lpstr>LCVision EPPSU documents</vt:lpstr>
      <vt:lpstr>Open questions</vt:lpstr>
      <vt:lpstr>Higgs – Discovery by precision</vt:lpstr>
      <vt:lpstr>Entanglement SMEFT NLO</vt:lpstr>
      <vt:lpstr>Mass reaches of future colliders (from Snowmass EF Report)</vt:lpstr>
      <vt:lpstr>Two fermion processes</vt:lpstr>
      <vt:lpstr>e+e- - Top quark production at threshold</vt:lpstr>
      <vt:lpstr>Top Mass Summary</vt:lpstr>
      <vt:lpstr>Vacuum Stability and Top Quark Mass</vt:lpstr>
      <vt:lpstr>Precision on electroweak form factors and couplings</vt:lpstr>
      <vt:lpstr>Uncertainty driver αs</vt:lpstr>
      <vt:lpstr>Higgs production at e+e- colliders</vt:lpstr>
      <vt:lpstr>Expected precision at future lepton colliders</vt:lpstr>
      <vt:lpstr>Higgs Selfcoupling measurement in e+e- (µ+µ-)  </vt:lpstr>
      <vt:lpstr>e+e- Colliders – Uncertainties and their drivers</vt:lpstr>
      <vt:lpstr>Probing New Physics with the trilinear Higgs Coupling</vt:lpstr>
      <vt:lpstr>New physics?</vt:lpstr>
      <vt:lpstr>Top Yukawa Coupling and New Physics   </vt:lpstr>
      <vt:lpstr>Anomalous Triple Gauge Couplings</vt:lpstr>
      <vt:lpstr>Light Higgsinons- Event Display</vt:lpstr>
      <vt:lpstr>Direct Searches for New Particles - SUSY</vt:lpstr>
      <vt:lpstr>Light Higgsinons- Event Display</vt:lpstr>
      <vt:lpstr>Experimental challenges - Flavor tagging and charge measurement</vt:lpstr>
      <vt:lpstr> Top pair production at threshold</vt:lpstr>
      <vt:lpstr>Top pair production at threshold</vt:lpstr>
      <vt:lpstr>Top threshold scans at different e+e- colliders</vt:lpstr>
      <vt:lpstr> Sensitivity and error breakdown</vt:lpstr>
      <vt:lpstr> Top quark polar angle spectrum at 500 GeV</vt:lpstr>
      <vt:lpstr>New physics below tt threshold? - Example b quark couplings </vt:lpstr>
      <vt:lpstr>Decomposing ee-&gt;bb – Differential cross section</vt:lpstr>
      <vt:lpstr>Precision on electroweak form factors and couplings</vt:lpstr>
      <vt:lpstr>QCD uncertainties on ee-&gt;tt cross section</vt:lpstr>
      <vt:lpstr>Effects at higher energies</vt:lpstr>
      <vt:lpstr>How can the Z-pole help?</vt:lpstr>
      <vt:lpstr>Linear Electron Positron Colliders - ILC</vt:lpstr>
      <vt:lpstr>Phase Transition in Standard Model   </vt:lpstr>
      <vt:lpstr>Linear Electron-Positron Colliders </vt:lpstr>
      <vt:lpstr>Linear Electron Positron Colliders</vt:lpstr>
      <vt:lpstr>New physics?</vt:lpstr>
      <vt:lpstr>EFT Framework and beam polarisation  </vt:lpstr>
      <vt:lpstr>Science drivers</vt:lpstr>
      <vt:lpstr>Light scalar study in ILD  </vt:lpstr>
      <vt:lpstr>Feebly interacting particles – A summary  </vt:lpstr>
      <vt:lpstr>New particles – Extended Higgs Sector</vt:lpstr>
      <vt:lpstr>Electroweak top couplings and discovery reach</vt:lpstr>
      <vt:lpstr>Precision on Z-pole and interplay with measurements above pole</vt:lpstr>
      <vt:lpstr>Elements of top quark reconstruction</vt:lpstr>
      <vt:lpstr>Electroweak top couplings EFT-operators</vt:lpstr>
      <vt:lpstr>Higgs self-coupling – Experimental issues</vt:lpstr>
      <vt:lpstr>High Order Electroweak Corrections</vt:lpstr>
      <vt:lpstr>Higgs Quantum Number – CP via tth</vt:lpstr>
      <vt:lpstr>Electroweak Precision Observables</vt:lpstr>
      <vt:lpstr>Running Scenarios – Shortening 550 GeV in favor of 1 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Roman POESCHL</cp:lastModifiedBy>
  <cp:revision>1</cp:revision>
  <dcterms:modified xsi:type="dcterms:W3CDTF">2025-05-21T09:17:54Z</dcterms:modified>
</cp:coreProperties>
</file>

<file path=docProps/core0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2018-04-05T17:32:46Z</dcterms:created>
  <dc:creator/>
  <dc:description/>
  <dc:language>en-US</dc:language>
  <cp:lastModifiedBy/>
  <cp:lastPrinted>2025-05-21T08:16:40Z</cp:lastPrinted>
  <dcterms:modified xsi:type="dcterms:W3CDTF">2025-05-21T11:14:01Z</dcterms:modified>
  <cp:revision>236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Custom</vt:lpwstr>
  </property>
  <property fmtid="{D5CDD505-2E9C-101B-9397-08002B2CF9AE}" pid="3" name="Slides">
    <vt:r8>83</vt:r8>
  </property>
</Properties>
</file>