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3" r:id="rId22"/>
    <p:sldId id="301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7A960"/>
    <a:srgbClr val="000066"/>
    <a:srgbClr val="C4BAC0"/>
    <a:srgbClr val="D1F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77" y="206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D736-C49A-4A2B-9F84-317E9710BB4D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F86FE-50CD-4F5B-9076-FBF5BB4263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4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F86FE-50CD-4F5B-9076-FBF5BB4263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8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F86FE-50CD-4F5B-9076-FBF5BB4263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F86FE-50CD-4F5B-9076-FBF5BB4263C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88F2-7496-8594-2009-1BB2A66FB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2F89C-0E45-5BDB-3938-C74FF4E0F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4B027-EFF6-393D-8751-F0D8BA78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5559D-9F0A-2FA9-67B8-F861AE58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45265-A5CA-4BE2-D428-77625949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988A-AFAF-BB08-532F-30B42CED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86D7B-8497-C0F7-7066-7F055320D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748B1-26C6-977E-5B4D-B63EB7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3961F-8C4D-13A3-4E7C-6415746B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69A0-231B-E874-5A9F-12C0A272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4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AB42E-E62D-D5C2-4404-AEEE90904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78D69-1ACA-F866-B530-09FD5A546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4EDE3-2D12-CB17-7BD8-B042EE14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2A5F9-4168-DF41-DFC4-90B952FF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6C5A6-10EF-DA07-7D90-98ECD341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0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5B51-0BDA-0C69-3348-57C047D0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2117-2589-9337-7421-8B9DA6D5D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CB8D2-35A4-371A-3397-1E26CDD1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88AD0-D359-E46C-320C-C902DA7B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8EB8C-BEB6-15CE-30D5-91139C63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4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BA238-F446-8B9A-9BDE-F284EE23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AB802-D214-86B9-CC10-43A121AB4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7A651-47A6-FD81-91B7-4904294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62B7D-3734-701D-573C-81FCD793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6D771-6F11-C655-1FED-B8018567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3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EFA21-AA80-BD65-8100-B5E23919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A48FA-8765-1535-C9C0-0E2A8B35A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E6ED0-5C7B-80D9-56DC-87950503A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8FA88-EAFF-8176-DB12-8A55A025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BE690-94A7-E8B8-31CC-CA503E9C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34C7-3DD9-1326-F0CA-B6438FC9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7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B9BA-A3F9-6EDA-5210-0CD4D076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A6ECD-807C-39D2-DA42-D2A581845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5A8A9-CFDB-F94F-0B90-F26004AA8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DA559-05EC-1382-BCA0-B1E11DFCF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AD69E-0335-62DA-99A7-EAAA331CE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94EFB-48FF-2FEB-731B-347C582A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30764-EFC5-01AE-A9B8-E9957145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D589C-4217-67E9-CC56-8075E72E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0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767F-EEC4-102F-B177-795F615A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793AB-7698-B94C-632A-93E64513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2A449-47F3-9870-2176-CD87CF10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5AAC4-FC78-8988-0EA0-7DCD17C5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B981D-5857-DA46-E9B2-E7A64D08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1E6B0-24F0-DC8B-CECA-DE80174F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B6210-23FE-E254-9107-DBAA51E3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0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9930-35CB-0CA4-0EF7-1D80056C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C890-03E9-D3BF-2EEC-113EF4211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2D3F-E89D-6890-659C-71A59A6C4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D6143-1708-2407-8E20-748D89B6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562BF-6B01-8D4E-9EE0-56E81025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7816F-A5FE-28C0-FFA3-64D5FB8F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4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6E05-A1B1-ADF5-A3E9-4D8C58FE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DF517-6F84-2B4A-173E-A277DEB7A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1B1A1-0F55-E096-1F29-ED8C2F8B3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CC4E5-8517-0C27-D1D2-CF72C216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6CE02-7C34-95FA-7AAC-2B557C6F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36F4D-056A-F208-64FA-AD867E5B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8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DCE028-7FE0-D272-F241-7456ADE4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629DF-00D1-D38D-94B5-E530A3710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FA9F1-6AAC-C164-16D7-AFFD71737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A97830-6DCE-46CB-ABFE-6C76089EB1AF}" type="datetimeFigureOut">
              <a:rPr lang="en-US" smtClean="0"/>
              <a:t>5/18/2025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3EA2-6ED9-08F4-0431-85EC7CCF2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61829-ADD4-1B69-4A5E-7A759C69A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C3BD7-98D6-451C-8663-46C05D2CD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8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7C7D-66CA-5730-CBD3-748A97970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458" y="276783"/>
            <a:ext cx="9378462" cy="1032387"/>
          </a:xfrm>
        </p:spPr>
        <p:txBody>
          <a:bodyPr>
            <a:normAutofit/>
          </a:bodyPr>
          <a:lstStyle/>
          <a:p>
            <a:r>
              <a:rPr lang="en-US" sz="4400" b="1" dirty="0">
                <a:ea typeface="ADLaM Display" panose="020F0502020204030204" pitchFamily="2" charset="0"/>
                <a:cs typeface="ADLaM Display" panose="020F0502020204030204" pitchFamily="2" charset="0"/>
              </a:rPr>
              <a:t>  </a:t>
            </a:r>
            <a:r>
              <a:rPr lang="en-US" sz="4400" b="1" dirty="0">
                <a:solidFill>
                  <a:srgbClr val="000066"/>
                </a:solidFill>
                <a:ea typeface="ADLaM Display" panose="020F0502020204030204" pitchFamily="2" charset="0"/>
                <a:cs typeface="ADLaM Display" panose="020F0502020204030204" pitchFamily="2" charset="0"/>
              </a:rPr>
              <a:t>Baryogenesis via bubble collisions</a:t>
            </a:r>
            <a:endParaRPr lang="en-US" sz="2600" b="1" i="1" dirty="0">
              <a:solidFill>
                <a:srgbClr val="000066"/>
              </a:solidFill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45C6-856A-1DC4-2946-D119C91D7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867" y="1439625"/>
            <a:ext cx="9378462" cy="48477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Kristjan Müürsepp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collaboration with </a:t>
            </a:r>
          </a:p>
          <a:p>
            <a:r>
              <a:rPr lang="en-US" sz="2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Martina Cataldi 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(UHH,DESY) and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Miguel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Vanvlasselaer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(Brussels U,IIHE) </a:t>
            </a:r>
            <a:endParaRPr lang="en-US" sz="2200" dirty="0">
              <a:solidFill>
                <a:srgbClr val="000066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Nazionali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Frascati (INFN - LNF), Frascati, Italy</a:t>
            </a:r>
          </a:p>
          <a:p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Keemilise-Bioloogilise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Füüsika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Instituut</a:t>
            </a:r>
            <a:r>
              <a:rPr lang="en-US" sz="2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(KBFI), Tallinn, Estonia</a:t>
            </a:r>
          </a:p>
          <a:p>
            <a:endParaRPr lang="en-US" dirty="0"/>
          </a:p>
          <a:p>
            <a:r>
              <a:rPr lang="en-US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IRN </a:t>
            </a:r>
            <a:r>
              <a:rPr lang="en-US" sz="2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Terascale</a:t>
            </a:r>
            <a:r>
              <a:rPr lang="en-US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meeting, </a:t>
            </a:r>
            <a:endParaRPr lang="en-US" sz="2600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nstitut</a:t>
            </a:r>
            <a:r>
              <a:rPr lang="en-US" sz="26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Pluridisciplinaire</a:t>
            </a:r>
            <a:r>
              <a:rPr lang="en-US" sz="26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Hubert </a:t>
            </a:r>
            <a:r>
              <a:rPr lang="en-US" sz="2600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Curien</a:t>
            </a:r>
            <a:r>
              <a:rPr lang="en-US" sz="26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(IPHC), Strasbourg</a:t>
            </a:r>
          </a:p>
          <a:p>
            <a:r>
              <a:rPr 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19.05.2025</a:t>
            </a:r>
          </a:p>
        </p:txBody>
      </p:sp>
      <p:pic>
        <p:nvPicPr>
          <p:cNvPr id="11" name="Picture 10" descr="A purple logo with a black background&#10;&#10;Description automatically generated">
            <a:extLst>
              <a:ext uri="{FF2B5EF4-FFF2-40B4-BE49-F238E27FC236}">
                <a16:creationId xmlns:a16="http://schemas.microsoft.com/office/drawing/2014/main" id="{9DED0800-D372-1288-E2E8-4BB9F2661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75" y="4836338"/>
            <a:ext cx="2763979" cy="1381990"/>
          </a:xfrm>
          <a:prstGeom prst="rect">
            <a:avLst/>
          </a:prstGeom>
        </p:spPr>
      </p:pic>
      <p:pic>
        <p:nvPicPr>
          <p:cNvPr id="29" name="Picture 28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2B3C7AA3-B3D4-049A-BF99-394C5A09F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41" y="5008221"/>
            <a:ext cx="4400550" cy="1038225"/>
          </a:xfrm>
          <a:prstGeom prst="rect">
            <a:avLst/>
          </a:prstGeom>
        </p:spPr>
      </p:pic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A2864221-C7B3-90BB-083E-6BBF381C3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" y="-712299"/>
            <a:ext cx="2438774" cy="3449124"/>
          </a:xfrm>
          <a:prstGeom prst="rect">
            <a:avLst/>
          </a:prstGeom>
        </p:spPr>
      </p:pic>
      <p:pic>
        <p:nvPicPr>
          <p:cNvPr id="7" name="Picture 6" descr="A circular object with a line and text&#10;&#10;AI-generated content may be incorrect.">
            <a:extLst>
              <a:ext uri="{FF2B5EF4-FFF2-40B4-BE49-F238E27FC236}">
                <a16:creationId xmlns:a16="http://schemas.microsoft.com/office/drawing/2014/main" id="{6CDAEFEF-C2BF-0EC4-48BB-C57CC2F7E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5" y="2513365"/>
            <a:ext cx="1960052" cy="13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42414-5DE8-C983-EEC4-379B7678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B750F-5A7A-9CFC-1AD5-858875FD76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9400" y="208345"/>
            <a:ext cx="11912600" cy="64881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Boosted light(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fast particles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Boosted SM particles can also be produced directly via 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off-shell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is always dominated by the </a:t>
            </a:r>
            <a:r>
              <a:rPr lang="en-US" sz="20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0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resonance!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Backreactions can be avoided in all cases.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44CCF-309E-2FAE-568B-5C725F52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1210540"/>
            <a:ext cx="8085003" cy="79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60F83-C3B3-C29A-90EA-F1FE3964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1" y="2083443"/>
            <a:ext cx="10856609" cy="3370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830BD7-F8A5-DA51-9EDD-3D69DAE65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43" y="5568681"/>
            <a:ext cx="5037257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7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8D365-8F21-D8A6-6FE4-F9C9BEF7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38038-3DDC-127F-958B-09AD01C97D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5024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CP-violation in the 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generalize the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include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flavours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Equal </a:t>
            </a: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opposite  </a:t>
            </a: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asymmetries</a:t>
            </a: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produced, but </a:t>
            </a: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SEPARATED into two sectors</a:t>
            </a:r>
            <a:endParaRPr lang="en-US" sz="34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US" sz="2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 talks to the SM =&gt; </a:t>
            </a: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transmits its asymmetry to the SM</a:t>
            </a:r>
            <a:r>
              <a:rPr lang="en-US" sz="3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r>
              <a:rPr lang="el-GR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talks to a light dark sector =&gt; its asymmetry is </a:t>
            </a:r>
            <a:r>
              <a:rPr lang="en-US" sz="3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secluded </a:t>
            </a:r>
            <a:r>
              <a:rPr lang="en-US" sz="3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from the SM.</a:t>
            </a:r>
            <a:r>
              <a:rPr lang="en-US" sz="3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6EE75-679F-CAD8-1BCF-F1990E3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96" y="2472671"/>
            <a:ext cx="10895442" cy="815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3E2E06-0017-8952-318A-437C51ADE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8" y="3835448"/>
            <a:ext cx="5962830" cy="1666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32CEB-49A5-1A02-5CFE-15D3288A0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145" y="5164017"/>
            <a:ext cx="2370133" cy="513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E574B1-3679-5A97-BEF0-60B10230A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322" y="900233"/>
            <a:ext cx="6500423" cy="1425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A9659-E646-C544-D7B6-5F971D88E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145" y="4294993"/>
            <a:ext cx="5586190" cy="6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6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DD760-D53E-7646-3397-6D060C8CB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29730-67ED-AC4B-A01A-5E43E8810F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CP violation from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CP-violation from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 of asymmetry transferred to SM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from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                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Bubble wall plasma contribution subdominant due to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E05DF7-B19C-1358-E25F-EDB5391F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7" y="1390811"/>
            <a:ext cx="6074636" cy="2266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68C322-7623-B3F0-3ECA-6A853FF8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576" y="5302040"/>
            <a:ext cx="3600329" cy="6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4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81002-7025-600C-0CCA-6CA432AF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3188F-0478-CD41-0321-1A68BA3D6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via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off-shell N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rate of production of the asymmetry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asymmetry produced as a result:                                                               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A1342-3098-A575-28AC-08A88855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27" y="1518484"/>
            <a:ext cx="3448114" cy="941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E2B04-D874-9B19-1C07-41465D890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96" y="1423399"/>
            <a:ext cx="6919560" cy="2072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AA111F-7CF3-D8DC-C504-77E52C58A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923" y="5611334"/>
            <a:ext cx="6551407" cy="866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8E128-9CB5-0BEF-7ED6-503108202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55" y="3948916"/>
            <a:ext cx="62489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06E5C-D106-3A69-FA6C-56768130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69BD7E-CF43-775B-CF8E-3A52E0CB2853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78658"/>
                <a:ext cx="12192000" cy="677934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4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special cases of the </a:t>
                </a:r>
                <a:r>
                  <a:rPr lang="en-US" sz="34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off-shell </a:t>
                </a:r>
                <a:r>
                  <a:rPr lang="en-US" sz="34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endParaRPr lang="en-US" sz="34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focus on 2 generations of N, and assume m1&lt;&lt; m2 and m2&gt;&gt; </a:t>
                </a:r>
                <a14:m>
                  <m:oMath xmlns:m="http://schemas.openxmlformats.org/officeDocument/2006/math">
                    <m:r>
                      <a:rPr lang="et-EE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a.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t-EE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≫ 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m1: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1. N1 resonance dominates the 1-&gt;3 production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2. We recover the CP-violation from the production and decay of an </a:t>
                </a:r>
                <a:r>
                  <a:rPr lang="en-US" sz="20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on-shell</a:t>
                </a: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N1.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b.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t-EE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m1: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</a:t>
                </a: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CP-violation can still occur via </a:t>
                </a:r>
                <a:r>
                  <a:rPr lang="en-US" sz="20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off-shell production</a:t>
                </a: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Complicated to compute numerically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Excellent analytic approximation:                                   </a:t>
                </a:r>
                <a:endParaRPr lang="en-US" sz="2200" dirty="0">
                  <a:solidFill>
                    <a:srgbClr val="FFFF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69BD7E-CF43-775B-CF8E-3A52E0CB2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78658"/>
                <a:ext cx="12192000" cy="6779342"/>
              </a:xfrm>
              <a:blipFill>
                <a:blip r:embed="rId3"/>
                <a:stretch>
                  <a:fillRect l="-500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990063D-44F4-D9C5-8DF1-307F94137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2" y="5242091"/>
            <a:ext cx="3844732" cy="56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09AA9-6792-AE74-04CD-69E6AC7AE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38" y="3708259"/>
            <a:ext cx="7897638" cy="27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64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2716D2-60CD-5267-290A-0BE73715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E2EF-84AA-2C57-96C1-4A1C78B1D3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danger of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equilibriation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danger is the reaction HL →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can happen in two ways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Non-thermal interactions (boosted H,L)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a. Can produce N </a:t>
            </a:r>
            <a:r>
              <a:rPr lang="en-US" sz="2400" i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on-shell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 the rate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Another way to understand</a:t>
            </a:r>
            <a:endParaRPr lang="en-US" sz="2400" i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Thermalisation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rate via t-channel scatterings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&lt;&lt;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neq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the H,L thermalize much before creating appreciable amount of on-shell N.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sz="22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15A351-0F35-FF1C-EE0A-501238FC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35" y="2918416"/>
            <a:ext cx="3974106" cy="591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B28B17-94D2-831E-2093-DDB092A9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35" y="4188542"/>
            <a:ext cx="3000450" cy="7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4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B3578-795F-5390-85BE-8614C18FE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520-8856-E404-439F-9CDD6283E2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684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danger of equilibration 2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the main process is: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Thermal equilibration via off-shell N (we assume massless limit for SM particles)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consider separately two regimes: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Relativistic equilibration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Non – relativistic equilibration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exponential suppression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numerically insignificant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due to the exponential suppression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the Boltzmann equation!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C0AC1-837A-CE9F-FE89-1C9AEFA8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3" y="2097616"/>
            <a:ext cx="4639813" cy="633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14031-E3F3-3E14-054D-68D1FFBD2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97617"/>
            <a:ext cx="5341486" cy="633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F9B6A-8B58-778C-E07A-0721B55F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73" y="4098525"/>
            <a:ext cx="4051767" cy="609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D695B-A506-7B8B-ACFE-B5519F8A1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73" y="5577815"/>
            <a:ext cx="3724642" cy="714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53643-A121-D489-9D4A-0BA44E23F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802" y="4098524"/>
            <a:ext cx="4287214" cy="6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6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4BAD6-D6E9-1A64-773B-137582973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5AD7-9CF4-7FAB-393F-F2F7D923A9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birds with one stone : a tale of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cogenesis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explain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coincidence problem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slightly extend the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connection to the SM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↓  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Sizeable Higgs portal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Avoids washout from DS decays to SM</a:t>
            </a:r>
            <a:endParaRPr lang="en-US" sz="22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FDF38-0F95-C6DC-1849-D717031F2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732" y="3263716"/>
            <a:ext cx="7125106" cy="3238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5C72E-F5F0-E7EE-4BBB-53281A8BD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7" y="2151152"/>
            <a:ext cx="5344369" cy="6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0A50E-1718-EDBE-2017-186EC538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5040-F7BE-A977-0E20-EA2E10010E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from heavy: inverse seesaw mechanism</a:t>
            </a:r>
            <a:endParaRPr lang="en-US" sz="3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Introduce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 number violating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terms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results in the effective Weinberg operator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the neutrino mass matrix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 a mass to the heaviest light neutrino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2FA54-8990-DAE9-5ABC-0E48F66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8" y="2056641"/>
            <a:ext cx="7527812" cy="666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ADC0A-CC2B-CE94-FF0B-6F86FDD53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929" y="3525486"/>
            <a:ext cx="6581801" cy="1798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931B3-2163-0183-1C63-D105B1117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05" y="3525486"/>
            <a:ext cx="4587954" cy="8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FC38B7-F5A7-308C-C4ED-D0798F20A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18" y="5552738"/>
            <a:ext cx="4097650" cy="82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2EE9E-B52B-52C8-7298-B296C35F0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3B79-EAB4-8EBD-88B1-8A86133813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wash-out channels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decouples for    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avoid strong washout we thus require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our construction we can easily avoid this bound since we usually have v&lt;&lt; </a:t>
            </a:r>
            <a:r>
              <a:rPr lang="en-US" sz="26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→                                       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exponentially suppressed production of 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1BD2A-B8B4-190A-8D67-13AA187E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83" y="1410162"/>
            <a:ext cx="5986513" cy="782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25C06-D327-4ACA-1B6D-E338FC222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778" y="2546554"/>
            <a:ext cx="2956176" cy="479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EF065-07E5-C7CC-415E-A4A8D2D5A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889" y="3401287"/>
            <a:ext cx="3276801" cy="479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005E2F-8F4D-A9B7-B8A8-5047EBDEE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83" y="5222125"/>
            <a:ext cx="2695977" cy="6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EA9E-C32A-1E12-E6AE-6E1462382E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800" y="127820"/>
            <a:ext cx="11633200" cy="655714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unbearably (finely tuned) baryon asymmetry</a:t>
            </a:r>
          </a:p>
          <a:p>
            <a:pPr marL="0" indent="0" algn="ctr">
              <a:buNone/>
            </a:pP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Universe contains more matter the antimatter as evidenced by the structure around us.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can be observed in two equivalent ways:</a:t>
            </a:r>
          </a:p>
          <a:p>
            <a:pPr marL="0" indent="0">
              <a:buNone/>
            </a:pP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These values are inferred independently from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1. Enhancement of the odd peaks in CMB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2. Abundances of D, 3He during  BBN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Credit: Wikipedia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Credit: ESA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C4BC3-0079-CCEF-A0D9-BC207F518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918" y="1516676"/>
            <a:ext cx="4646101" cy="1197823"/>
          </a:xfrm>
          <a:prstGeom prst="rect">
            <a:avLst/>
          </a:prstGeom>
        </p:spPr>
      </p:pic>
      <p:pic>
        <p:nvPicPr>
          <p:cNvPr id="8" name="Picture 7" descr="A close-up of a colorful oval&#10;&#10;AI-generated content may be incorrect.">
            <a:extLst>
              <a:ext uri="{FF2B5EF4-FFF2-40B4-BE49-F238E27FC236}">
                <a16:creationId xmlns:a16="http://schemas.microsoft.com/office/drawing/2014/main" id="{10C15015-AD7D-F2E0-1D10-646379DFB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3343215"/>
            <a:ext cx="5421853" cy="2710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7510C2-1082-3681-62BF-65E341037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75" y="3106701"/>
            <a:ext cx="1992725" cy="26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8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5B630-10FC-6D81-F7FE-0875E7444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63139-55DF-53C6-9C67-A8BEB50112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4794"/>
            <a:ext cx="12192000" cy="6590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 space for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on-shell 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off-shell 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sz="22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61B41B1E-90E0-3D61-D6A2-E79FD7259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6" y="992742"/>
            <a:ext cx="5830644" cy="5770464"/>
          </a:xfrm>
          <a:prstGeom prst="rect">
            <a:avLst/>
          </a:prstGeom>
        </p:spPr>
      </p:pic>
      <p:pic>
        <p:nvPicPr>
          <p:cNvPr id="12" name="Picture 11" descr="A graph of a slope&#10;&#10;AI-generated content may be incorrect.">
            <a:extLst>
              <a:ext uri="{FF2B5EF4-FFF2-40B4-BE49-F238E27FC236}">
                <a16:creationId xmlns:a16="http://schemas.microsoft.com/office/drawing/2014/main" id="{15499347-0DF8-C9C0-6712-6A3F770D3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" y="897947"/>
            <a:ext cx="6017110" cy="57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1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31E0D-A361-DEEB-FCDC-8D4A69E3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B06F0-3CA8-FCA5-B960-9238658D2822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355600"/>
                <a:ext cx="12192000" cy="632936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4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wave signal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Since we have </a:t>
                </a:r>
                <a:r>
                  <a:rPr lang="el-GR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GB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&gt;&gt; 1, we will use </a:t>
                </a:r>
                <a:r>
                  <a:rPr lang="en-GB" sz="20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flow </a:t>
                </a:r>
                <a:r>
                  <a:rPr lang="en-GB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model, </a:t>
                </a:r>
                <a:r>
                  <a:rPr lang="en-GB" sz="2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T.Konstandin</a:t>
                </a:r>
                <a:r>
                  <a:rPr lang="en-GB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20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JCAP</a:t>
                </a:r>
                <a:r>
                  <a:rPr lang="en-GB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</a:t>
                </a:r>
                <a:r>
                  <a:rPr lang="en-GB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(2018) 047</a:t>
                </a: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energy mostly in the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sound waves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density and the peak frequency are given 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pPr marL="0" indent="0">
                  <a:buNone/>
                </a:pPr>
                <a:endPara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2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en-US" sz="2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</a:t>
                </a:r>
                <a:r>
                  <a:rPr lang="en-US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 cut-off f &lt; H(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𝑟𝑒h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)/(2 </a:t>
                </a:r>
                <a:r>
                  <a:rPr lang="el-GR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imposed by causality.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B06F0-3CA8-FCA5-B960-9238658D2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355600"/>
                <a:ext cx="12192000" cy="6329363"/>
              </a:xfrm>
              <a:blipFill>
                <a:blip r:embed="rId3"/>
                <a:stretch>
                  <a:fillRect l="-650" t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2C89743-493B-595B-346F-E8DD66467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0" y="2041399"/>
            <a:ext cx="6840496" cy="723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5B386-5EC9-08B2-D81B-0EBDCC1D0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894" y="3124337"/>
            <a:ext cx="4666968" cy="10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E5FD6-5414-E50B-AB51-4ECD5DD74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D7A7-5569-5882-1029-DFC7B6512E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signals for the Einstein telescope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sz="22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A27DE-C746-83D8-2E77-E058C711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48" y="1294521"/>
            <a:ext cx="9850419" cy="50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EA648-EF7C-19E1-3D20-766C69EE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7CEC-30CF-E64F-85DC-1519412198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55600"/>
            <a:ext cx="12192000" cy="632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0" indent="0">
              <a:buNone/>
            </a:pP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 collisions from phase transitions allow to create very heavy particles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mechanism can also entail CP violation in the production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applied this observation to a concrete realization of baryogenesis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computed CP violation both from the on-shell and off-shell production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start with zero asymmetry =|&gt; the asymmetry is separated into two different sectors.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Consequently, we also attempt to explain the DM abundance via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cogenesis.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Adding lepton violating terms can be used to also explain the neutrino masses   </a:t>
            </a:r>
          </a:p>
          <a:p>
            <a:pPr marL="0" indent="0" algn="ctr"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attention!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0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3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0929D-AF2C-38CC-4578-D589EF1A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6CFA7-C4FE-1AFF-1298-2C10342E45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800" y="355600"/>
            <a:ext cx="11633200" cy="632936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Sakharov conditions</a:t>
            </a:r>
          </a:p>
          <a:p>
            <a:pPr marL="0" indent="0" algn="ctr">
              <a:buNone/>
            </a:pPr>
            <a:endParaRPr lang="en-US" sz="37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observed baryon asymmetry should be created dynamically after inflation: </a:t>
            </a:r>
          </a:p>
          <a:p>
            <a:pPr marL="0" indent="0">
              <a:buNone/>
            </a:pPr>
            <a:endParaRPr lang="en-US" sz="5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can be achieved by the 3 Sakharov conditions:</a:t>
            </a:r>
          </a:p>
          <a:p>
            <a:pPr marL="0" indent="0" algn="ctr"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5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number violation</a:t>
            </a:r>
          </a:p>
          <a:p>
            <a:pPr marL="457200" indent="-457200" algn="just">
              <a:buFont typeface="+mj-lt"/>
              <a:buAutoNum type="arabicPeriod"/>
            </a:pPr>
            <a:endParaRPr lang="en-US" sz="5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5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 and CP- violation</a:t>
            </a:r>
          </a:p>
          <a:p>
            <a:pPr marL="457200" indent="-457200" algn="just">
              <a:buFont typeface="+mj-lt"/>
              <a:buAutoNum type="arabicPeriod"/>
            </a:pPr>
            <a:endParaRPr lang="en-US" sz="5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5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 from thermal equilibrium</a:t>
            </a:r>
          </a:p>
          <a:p>
            <a:pPr marL="0" indent="0" algn="ctr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Wikipedia</a:t>
            </a:r>
          </a:p>
        </p:txBody>
      </p:sp>
      <p:pic>
        <p:nvPicPr>
          <p:cNvPr id="5" name="Picture 4" descr="A person in a suit holding a microphone&#10;&#10;AI-generated content may be incorrect.">
            <a:extLst>
              <a:ext uri="{FF2B5EF4-FFF2-40B4-BE49-F238E27FC236}">
                <a16:creationId xmlns:a16="http://schemas.microsoft.com/office/drawing/2014/main" id="{08223E7D-B826-A867-46C6-9222C7C88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86" y="2266383"/>
            <a:ext cx="3374655" cy="37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828F8E-58B8-0E9D-ED87-B068F979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439A89-74B0-CF76-8A21-71832A484868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58800" y="355600"/>
                <a:ext cx="11633200" cy="6329363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ctr">
                  <a:buNone/>
                </a:pPr>
                <a:endParaRPr lang="en-US" sz="1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12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Asymmetrizing</a:t>
                </a:r>
                <a:r>
                  <a:rPr lang="en-US" sz="1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within the SM</a:t>
                </a:r>
              </a:p>
              <a:p>
                <a:pPr marL="0" indent="0">
                  <a:buNone/>
                </a:pPr>
                <a:endParaRPr lang="en-US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we satisfy Sakharov conditions in the SM…? </a:t>
                </a:r>
                <a:r>
                  <a:rPr lang="en-US" sz="9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really!</a:t>
                </a:r>
              </a:p>
              <a:p>
                <a:pPr marL="0" indent="0">
                  <a:buNone/>
                </a:pPr>
                <a:endParaRPr lang="en-US" sz="9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9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Sphalerons 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conserve B-L but violate B+L </a:t>
                </a: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with </a:t>
                </a:r>
                <a:r>
                  <a:rPr lang="en-US" sz="9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unsuppressed</a:t>
                </a:r>
                <a:r>
                  <a:rPr lang="en-US" sz="96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rate at </a:t>
                </a:r>
                <a:r>
                  <a:rPr lang="en-US" sz="9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temperatures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9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OK!</a:t>
                </a:r>
                <a:endParaRPr lang="en-US" sz="9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9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2.1 Weak interactions </a:t>
                </a:r>
                <a:r>
                  <a:rPr lang="en-US" sz="9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violate C maximally. </a:t>
                </a:r>
                <a:r>
                  <a:rPr lang="en-US" sz="9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OK!</a:t>
                </a:r>
              </a:p>
              <a:p>
                <a:pPr marL="0" indent="0">
                  <a:buNone/>
                </a:pPr>
                <a:endParaRPr lang="en-US" sz="51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2.2</a:t>
                </a:r>
                <a:r>
                  <a:rPr lang="en-US" sz="9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CP-violation from the CKM matrix however is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9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9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</m:t>
                        </m:r>
                      </m:sup>
                    </m:sSup>
                    <m:r>
                      <a:rPr lang="en-US" sz="9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ENOUGH!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EWSB does not give a first order phase transition – Higgs is too heavy! </a:t>
                </a:r>
                <a:r>
                  <a:rPr lang="en-US" sz="9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OK!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9600" b="1" dirty="0">
                    <a:solidFill>
                      <a:srgbClr val="07A9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Look for explanation in connection with other unsolved problems of the SM</a:t>
                </a:r>
                <a:r>
                  <a:rPr lang="en-US" sz="96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439A89-74B0-CF76-8A21-71832A4848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58800" y="355600"/>
                <a:ext cx="11633200" cy="6329363"/>
              </a:xfrm>
              <a:blipFill>
                <a:blip r:embed="rId3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BEE421A-76C1-3D90-85CF-EBBCD1D1B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926" y="1422261"/>
            <a:ext cx="3010901" cy="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376F0-1F9F-F802-7A7C-BF206325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CF8CA2-934B-2094-856E-05FE91DF74E5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78658" y="107576"/>
                <a:ext cx="12113342" cy="6750424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ctr">
                  <a:buNone/>
                </a:pPr>
                <a:endParaRPr lang="en-US" sz="1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1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 to the rescue</a:t>
                </a:r>
              </a:p>
              <a:p>
                <a:pPr marL="0" indent="0" algn="ctr">
                  <a:buNone/>
                </a:pPr>
                <a:endParaRPr lang="en-US" sz="6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Baryogenesis can be nicely connected with an explanation of neutrino masses</a:t>
                </a:r>
                <a:r>
                  <a:rPr lang="en-US" sz="6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neutrino masses from a heavy right-handed neutrino -&gt; </a:t>
                </a:r>
                <a:r>
                  <a:rPr lang="en-US" sz="96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seesaw mechanism</a:t>
                </a: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en-US" sz="96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CP violating 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 of RHN are </a:t>
                </a:r>
                <a:r>
                  <a:rPr lang="en-US" sz="96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 of equilibrium</a:t>
                </a:r>
                <a:r>
                  <a:rPr lang="en-US" sz="96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produce </a:t>
                </a:r>
                <a:r>
                  <a:rPr lang="el-GR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 </a:t>
                </a:r>
                <a:r>
                  <a:rPr lang="el-GR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is converted into </a:t>
                </a:r>
                <a:r>
                  <a:rPr lang="el-GR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by </a:t>
                </a:r>
                <a:r>
                  <a:rPr lang="en-US" sz="9600" b="1" i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sphalerons</a:t>
                </a:r>
                <a:r>
                  <a:rPr lang="en-US" sz="96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9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Shortcomings of this simple scenario of LEPTOGENESIS:</a:t>
                </a:r>
              </a:p>
              <a:p>
                <a:pPr marL="0" indent="0">
                  <a:buNone/>
                </a:pPr>
                <a:endParaRPr lang="en-US" sz="34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rabicPeriod"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RHN has to be very heavy </a:t>
                </a:r>
                <a:r>
                  <a:rPr lang="en-US" sz="9600" dirty="0" err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9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9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 =&gt; High reheating temperatures needed</a:t>
                </a:r>
              </a:p>
              <a:p>
                <a:pPr marL="514350" indent="-514350">
                  <a:buAutoNum type="arabicPeriod"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 T~</a:t>
                </a: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9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9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 strong washout</a:t>
                </a:r>
              </a:p>
              <a:p>
                <a:pPr marL="514350" indent="-514350">
                  <a:buAutoNum type="arabicPeriod"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new physics not very easily testable</a:t>
                </a: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9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use the mechanism first introduced in</a:t>
                </a:r>
              </a:p>
              <a:p>
                <a:pPr marL="0" indent="0">
                  <a:buNone/>
                </a:pPr>
                <a:r>
                  <a:rPr lang="en-US" sz="72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7200" b="0" dirty="0" err="1"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M.Cataldi</a:t>
                </a:r>
                <a:r>
                  <a:rPr lang="en-US" sz="72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7200" b="0" dirty="0"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0" dirty="0" err="1"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B.Shakya</a:t>
                </a:r>
                <a:r>
                  <a:rPr lang="en-US" sz="7200" b="0" i="1" dirty="0">
                    <a:effectLst/>
                    <a:highlight>
                      <a:srgbClr val="FFFF00"/>
                    </a:highlight>
                    <a:latin typeface="-apple-system"/>
                  </a:rPr>
                  <a:t>, JCAP</a:t>
                </a:r>
                <a:r>
                  <a:rPr lang="en-US" sz="7200" b="0" i="0" dirty="0">
                    <a:effectLst/>
                    <a:highlight>
                      <a:srgbClr val="FFFF00"/>
                    </a:highlight>
                    <a:latin typeface="-apple-system"/>
                  </a:rPr>
                  <a:t> </a:t>
                </a:r>
                <a:r>
                  <a:rPr lang="en-US" sz="7200" b="1" i="0" dirty="0">
                    <a:effectLst/>
                    <a:highlight>
                      <a:srgbClr val="FFFF00"/>
                    </a:highlight>
                    <a:latin typeface="-apple-system"/>
                  </a:rPr>
                  <a:t>11</a:t>
                </a:r>
                <a:r>
                  <a:rPr lang="en-US" sz="7200" b="0" i="0" dirty="0">
                    <a:effectLst/>
                    <a:highlight>
                      <a:srgbClr val="FFFF00"/>
                    </a:highlight>
                    <a:latin typeface="-apple-system"/>
                  </a:rPr>
                  <a:t> (2024) 047</a:t>
                </a:r>
                <a:endParaRPr lang="en-US" sz="9600" b="0" i="0" dirty="0">
                  <a:solidFill>
                    <a:srgbClr val="C00000"/>
                  </a:solidFill>
                  <a:effectLst/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9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en-US" sz="7200" b="0" i="0" dirty="0">
                    <a:effectLst/>
                    <a:latin typeface="aktiv-grotesk"/>
                  </a:rPr>
                  <a:t>Artwork by Sandbox Studio, Chicago with Ana Kova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CF8CA2-934B-2094-856E-05FE91DF74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78658" y="107576"/>
                <a:ext cx="12113342" cy="6750424"/>
              </a:xfrm>
              <a:blipFill>
                <a:blip r:embed="rId3"/>
                <a:stretch>
                  <a:fillRect l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artoon of a letter v&#10;&#10;AI-generated content may be incorrect.">
            <a:extLst>
              <a:ext uri="{FF2B5EF4-FFF2-40B4-BE49-F238E27FC236}">
                <a16:creationId xmlns:a16="http://schemas.microsoft.com/office/drawing/2014/main" id="{F2EC18DC-2DD5-BB40-155D-0F05FC0ED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23" y="4186189"/>
            <a:ext cx="4558641" cy="25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8D500-50E1-7383-82FA-AD3D9C77A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339ED-D399-6ADD-8290-FD235921DCBF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451413" y="185194"/>
                <a:ext cx="11183072" cy="667280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ctr">
                  <a:buNone/>
                </a:pPr>
                <a:endParaRPr lang="en-US" sz="3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endParaRPr lang="et-EE" sz="85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t-EE" sz="136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36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boiling Universe</a:t>
                </a:r>
              </a:p>
              <a:p>
                <a:pPr marL="0" indent="0" algn="ctr">
                  <a:buNone/>
                </a:pPr>
                <a:endParaRPr lang="en-US" sz="3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7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t-EE" sz="9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key observables that we are interested in:</a:t>
                </a:r>
                <a:endParaRPr lang="et-EE" sz="9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endParaRPr lang="et-EE" sz="9600" b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released by</a:t>
                </a:r>
                <a:r>
                  <a:rPr lang="et-EE" sz="9600" b="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PT  </a:t>
                </a:r>
                <a14:m>
                  <m:oMath xmlns:m="http://schemas.openxmlformats.org/officeDocument/2006/math">
                    <m:r>
                      <a:rPr lang="en-US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𝛂</m:t>
                    </m:r>
                    <m:r>
                      <a:rPr lang="en-US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t-EE" sz="9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num>
                      <m:den>
                        <m:sSub>
                          <m:sSubPr>
                            <m:ctrlPr>
                              <a:rPr lang="en-US" sz="96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600" b="1" i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𝛒</m:t>
                            </m:r>
                          </m:e>
                          <m:sub>
                            <m:r>
                              <a:rPr lang="en-US" sz="9600" b="1" i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𝐫𝐚</m:t>
                            </m:r>
                            <m:r>
                              <a:rPr lang="et-EE" sz="9600" b="1" i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</m:den>
                    </m:f>
                  </m:oMath>
                </a14:m>
                <a:endParaRPr lang="et-EE" sz="9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 duration </a:t>
                </a:r>
                <a:r>
                  <a:rPr lang="et-EE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PT </a:t>
                </a: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endParaRPr lang="et-EE" sz="9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Lorentz boost factor </a:t>
                </a:r>
                <a:r>
                  <a:rPr lang="et-EE" sz="96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bubble </a:t>
                </a:r>
                <a14:m>
                  <m:oMath xmlns:m="http://schemas.openxmlformats.org/officeDocument/2006/math"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t-EE" sz="96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t-EE" sz="96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t-EE" sz="96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  <m:sup>
                            <m:r>
                              <a:rPr lang="et-EE" sz="96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endParaRPr lang="et-EE" sz="9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Bubble wall  thickness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t-EE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t-EE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𝐎</m:t>
                    </m:r>
                    <m:r>
                      <a:rPr lang="et-EE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t-EE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t-EE" sz="9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t-EE" sz="9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AutoNum type="arabicPeriod"/>
                </a:pPr>
                <a:r>
                  <a:rPr lang="et-EE" sz="96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Bubble radius at nucleation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𝑶</m:t>
                    </m:r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  <m:sup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t-EE" sz="9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bSup>
                    <m:r>
                      <a:rPr lang="et-EE" sz="9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t-EE" sz="9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endParaRPr lang="et-EE" sz="9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t-EE" sz="9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t-EE" sz="96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FOPT often feature </a:t>
                </a:r>
                <a:r>
                  <a:rPr lang="et-EE" sz="96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wave signals</a:t>
                </a:r>
                <a:r>
                  <a:rPr lang="et-EE" sz="96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en-US" sz="9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</a:t>
                </a:r>
                <a:r>
                  <a:rPr lang="et-EE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339ED-D399-6ADD-8290-FD235921DC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51413" y="185194"/>
                <a:ext cx="11183072" cy="6672805"/>
              </a:xfrm>
              <a:blipFill>
                <a:blip r:embed="rId3"/>
                <a:stretch>
                  <a:fillRect l="-817" b="-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ign with white circles and black text&#10;&#10;AI-generated content may be incorrect.">
            <a:extLst>
              <a:ext uri="{FF2B5EF4-FFF2-40B4-BE49-F238E27FC236}">
                <a16:creationId xmlns:a16="http://schemas.microsoft.com/office/drawing/2014/main" id="{87E83F8F-AD6D-275E-34CA-EE67B757B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626" y="2191473"/>
            <a:ext cx="4330859" cy="43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0C87C-B2AE-4C75-5C79-0CC2B9E1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E1DFE-198D-BACE-8358-9019B060EB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27322" y="231494"/>
            <a:ext cx="12319322" cy="64534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t-EE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bubbles to particles</a:t>
            </a: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t-EE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et-EE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that </a:t>
            </a:r>
            <a:r>
              <a:rPr lang="et-EE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bubbles </a:t>
            </a:r>
            <a:r>
              <a:rPr lang="et-EE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needed.</a:t>
            </a:r>
          </a:p>
          <a:p>
            <a:pPr marL="0" indent="0">
              <a:buNone/>
            </a:pPr>
            <a:r>
              <a:rPr lang="et-EE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We need to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 the 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bubble walls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energy for particle production E ~ </a:t>
            </a:r>
            <a:r>
              <a:rPr lang="el-GR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</a:p>
          <a:p>
            <a:pPr marL="0" indent="0">
              <a:buNone/>
            </a:pPr>
            <a:r>
              <a:rPr lang="et-EE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200" b="1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Compared to bubble – plasma collision : vev does not have to be related to the heavy particle mass!</a:t>
            </a:r>
            <a:r>
              <a:rPr lang="en-US" sz="2200" b="1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182EC-7400-BA45-3A1D-5CAFAB70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2" y="1256037"/>
            <a:ext cx="5595025" cy="4134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4AA9C-D020-8797-F6F3-265233A38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75" y="2592728"/>
            <a:ext cx="3611167" cy="836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81201-59C0-90C7-324D-EF5FBCC76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524" y="2592728"/>
            <a:ext cx="1954193" cy="836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1F2DA8-7553-4FEE-3F95-17978A06E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712" y="4612582"/>
            <a:ext cx="5648650" cy="10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D21B8-B385-039D-C764-9C53DB3B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0B73F-15E6-FCBA-B2AB-0183961707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1024"/>
            <a:ext cx="12192000" cy="6776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Zooming in on the bubble collisions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particles produced per unit area:              </a:t>
            </a: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imaginary part of the 1PI 2-point Green function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A. Falkowski, </a:t>
            </a:r>
            <a:r>
              <a:rPr lang="en-US" sz="18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J.M.No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JHEP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(2013) 034</a:t>
            </a:r>
            <a:r>
              <a:rPr lang="et-EE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R. Watkins and L. M. </a:t>
            </a:r>
            <a:r>
              <a:rPr lang="en-US" sz="18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Widrow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Phys B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en-US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(1992) 347</a:t>
            </a:r>
            <a:endParaRPr lang="en-US" sz="1800" b="1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Fourier transform has been computed numerically: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</a:t>
            </a: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particles produced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H. Mansour, B.Shakya. </a:t>
            </a:r>
            <a:r>
              <a:rPr lang="et-EE" sz="18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Phys.Rev.D </a:t>
            </a:r>
            <a:r>
              <a:rPr lang="et-EE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t-EE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(2025) 2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very heavy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only the first part is important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t-EE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11213-27DF-4A4B-19BD-26614C14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" y="1140832"/>
            <a:ext cx="4742405" cy="8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AAB6C-F027-E257-56C7-D86E46FEA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231" y="1135293"/>
            <a:ext cx="5024057" cy="820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B7D93-65B8-B4C6-58B3-D1924E7D1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5" y="2752225"/>
            <a:ext cx="7819135" cy="14345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2A6E73-18AD-537B-A4AB-E23533472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07" y="5268289"/>
            <a:ext cx="7609469" cy="915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1BE777-96D2-05E1-3EA8-D6CCEAAC7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883" y="4301120"/>
            <a:ext cx="3958937" cy="1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CFA97-D243-C0CF-D784-2022BBC7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C0E4-F204-34A6-064E-5EC58CB65D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2598"/>
            <a:ext cx="12192000" cy="65923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t-E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Introducing the heavyweights</a:t>
            </a:r>
          </a:p>
          <a:p>
            <a:pPr marL="0" indent="0">
              <a:buNone/>
            </a:pPr>
            <a:r>
              <a:rPr lang="et-E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We consider the simplified Lagrangian         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t-E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hierarchy                        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 yield of the heavy particles produced is given by                     which is much less than the yield of light species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To avoid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backreaction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needs                                                               which gives a rough constraint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2ECAB-DE33-CEB2-7314-E6D9499F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9" y="1395027"/>
            <a:ext cx="7377223" cy="746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3EF16F-019F-40A7-34DB-EE32BEFE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62" y="1395027"/>
            <a:ext cx="3774299" cy="66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3284D4-D281-6C91-6B1F-FCC7F3697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9" y="2960517"/>
            <a:ext cx="6468268" cy="856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D191F-E512-ED9C-FFC7-5606B78F0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9" y="4961844"/>
            <a:ext cx="6341097" cy="746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B3F39A-AD39-E331-F4D8-21523BB66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3902" y="4961844"/>
            <a:ext cx="3311228" cy="839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B5064-3ECE-F942-7710-8D84E4671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253" y="2911691"/>
            <a:ext cx="1596464" cy="8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8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25157</TotalTime>
  <Words>1427</Words>
  <Application>Microsoft Office PowerPoint</Application>
  <PresentationFormat>Widescreen</PresentationFormat>
  <Paragraphs>342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ADLaM Display</vt:lpstr>
      <vt:lpstr>aktiv-grotesk</vt:lpstr>
      <vt:lpstr>-apple-system</vt:lpstr>
      <vt:lpstr>Aptos</vt:lpstr>
      <vt:lpstr>Aptos Display</vt:lpstr>
      <vt:lpstr>Arial</vt:lpstr>
      <vt:lpstr>Cambria Math</vt:lpstr>
      <vt:lpstr>Times New Roman</vt:lpstr>
      <vt:lpstr>Office Theme</vt:lpstr>
      <vt:lpstr>  Baryogenesis via bubble collisions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Kristjan Müürsepp</dc:creator>
  <cp:lastModifiedBy>Kristjan Müürsepp</cp:lastModifiedBy>
  <cp:revision>42</cp:revision>
  <dcterms:created xsi:type="dcterms:W3CDTF">2024-11-30T18:13:16Z</dcterms:created>
  <dcterms:modified xsi:type="dcterms:W3CDTF">2025-05-18T20:31:06Z</dcterms:modified>
</cp:coreProperties>
</file>