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 id="2147483713" r:id="rId2"/>
  </p:sldMasterIdLst>
  <p:notesMasterIdLst>
    <p:notesMasterId r:id="rId45"/>
  </p:notesMasterIdLst>
  <p:sldIdLst>
    <p:sldId id="256" r:id="rId3"/>
    <p:sldId id="1814" r:id="rId4"/>
    <p:sldId id="1807" r:id="rId5"/>
    <p:sldId id="1804" r:id="rId6"/>
    <p:sldId id="1741" r:id="rId7"/>
    <p:sldId id="1711" r:id="rId8"/>
    <p:sldId id="1816" r:id="rId9"/>
    <p:sldId id="1813" r:id="rId10"/>
    <p:sldId id="1767" r:id="rId11"/>
    <p:sldId id="1827" r:id="rId12"/>
    <p:sldId id="1809" r:id="rId13"/>
    <p:sldId id="1771" r:id="rId14"/>
    <p:sldId id="1830" r:id="rId15"/>
    <p:sldId id="1847" r:id="rId16"/>
    <p:sldId id="1815" r:id="rId17"/>
    <p:sldId id="1810" r:id="rId18"/>
    <p:sldId id="1817" r:id="rId19"/>
    <p:sldId id="1848" r:id="rId20"/>
    <p:sldId id="1818" r:id="rId21"/>
    <p:sldId id="1811" r:id="rId22"/>
    <p:sldId id="1819" r:id="rId23"/>
    <p:sldId id="1740" r:id="rId24"/>
    <p:sldId id="1769" r:id="rId25"/>
    <p:sldId id="1820" r:id="rId26"/>
    <p:sldId id="1803" r:id="rId27"/>
    <p:sldId id="1823" r:id="rId28"/>
    <p:sldId id="1773" r:id="rId29"/>
    <p:sldId id="1831" r:id="rId30"/>
    <p:sldId id="1832" r:id="rId31"/>
    <p:sldId id="1808" r:id="rId32"/>
    <p:sldId id="1821" r:id="rId33"/>
    <p:sldId id="1797" r:id="rId34"/>
    <p:sldId id="1845" r:id="rId35"/>
    <p:sldId id="1846" r:id="rId36"/>
    <p:sldId id="1783" r:id="rId37"/>
    <p:sldId id="1765" r:id="rId38"/>
    <p:sldId id="1796" r:id="rId39"/>
    <p:sldId id="1837" r:id="rId40"/>
    <p:sldId id="1843" r:id="rId41"/>
    <p:sldId id="1800" r:id="rId42"/>
    <p:sldId id="1786" r:id="rId43"/>
    <p:sldId id="1849" r:id="rId44"/>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B1B53"/>
    <a:srgbClr val="FF6700"/>
    <a:srgbClr val="F39200"/>
    <a:srgbClr val="229023"/>
    <a:srgbClr val="E05314"/>
    <a:srgbClr val="6600CC"/>
    <a:srgbClr val="7A286A"/>
    <a:srgbClr val="511F74"/>
    <a:srgbClr val="002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84" autoAdjust="0"/>
    <p:restoredTop sz="96281" autoAdjust="0"/>
  </p:normalViewPr>
  <p:slideViewPr>
    <p:cSldViewPr>
      <p:cViewPr varScale="1">
        <p:scale>
          <a:sx n="130" d="100"/>
          <a:sy n="130" d="100"/>
        </p:scale>
        <p:origin x="200" y="376"/>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8T12:59:38.01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0 156,'84'-23,"-13"4,-30 5,-19 6,2-1,-9 3,6-2,3 1,0 0,-4 2,6 0,-7 2,6-1,-6 2,3 0,-3-2,2-1,-1-3,-3 0,3-1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8T12:59:38.02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1,'73'0,"-10"0,-33 0,-2 0,0 0,-10 0,5 0,-6 0,8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31/03/2025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200" dirty="0">
                <a:cs typeface="Arial"/>
              </a:rPr>
              <a:t>By </a:t>
            </a:r>
            <a:r>
              <a:rPr lang="en-US" sz="1200" b="1" dirty="0">
                <a:solidFill>
                  <a:srgbClr val="FF0000"/>
                </a:solidFill>
                <a:cs typeface="Arial"/>
              </a:rPr>
              <a:t>recovering the Energy </a:t>
            </a:r>
            <a:r>
              <a:rPr lang="en-US" sz="1200" dirty="0">
                <a:cs typeface="Arial"/>
              </a:rPr>
              <a:t>of accelerated beams, Energy Recovery Linacs (ERLs) make </a:t>
            </a:r>
            <a:r>
              <a:rPr lang="en-US" sz="1200" b="1" dirty="0">
                <a:solidFill>
                  <a:srgbClr val="FF0000"/>
                </a:solidFill>
                <a:cs typeface="Arial"/>
              </a:rPr>
              <a:t>large beam powers </a:t>
            </a:r>
            <a:r>
              <a:rPr lang="en-US" sz="1200" dirty="0">
                <a:cs typeface="Arial"/>
              </a:rPr>
              <a:t>possible that would otherwise be prohibitively expensive.</a:t>
            </a:r>
          </a:p>
          <a:p>
            <a:pPr marL="0" indent="0">
              <a:buNone/>
            </a:pPr>
            <a:endParaRPr lang="en-US" sz="1200" dirty="0">
              <a:cs typeface="Arial"/>
            </a:endParaRPr>
          </a:p>
          <a:p>
            <a:pPr marL="0" indent="0">
              <a:buNone/>
            </a:pPr>
            <a:r>
              <a:rPr lang="en-US" sz="1200" b="1" dirty="0">
                <a:solidFill>
                  <a:srgbClr val="FF0000"/>
                </a:solidFill>
                <a:cs typeface="Arial"/>
              </a:rPr>
              <a:t>Linacs</a:t>
            </a:r>
            <a:r>
              <a:rPr lang="en-US" sz="1200" dirty="0">
                <a:solidFill>
                  <a:srgbClr val="FF0000"/>
                </a:solidFill>
                <a:cs typeface="Arial"/>
              </a:rPr>
              <a:t> </a:t>
            </a:r>
            <a:r>
              <a:rPr lang="en-US" sz="1200" dirty="0">
                <a:cs typeface="Arial"/>
              </a:rPr>
              <a:t>produce </a:t>
            </a:r>
            <a:r>
              <a:rPr lang="en-US" sz="1200" b="1" dirty="0">
                <a:solidFill>
                  <a:srgbClr val="FF0000"/>
                </a:solidFill>
                <a:cs typeface="Arial"/>
              </a:rPr>
              <a:t>high beam qualities </a:t>
            </a:r>
            <a:r>
              <a:rPr lang="en-US" sz="1200" dirty="0">
                <a:cs typeface="Arial"/>
              </a:rPr>
              <a:t>for scientific experiments and for industrial applications, but their </a:t>
            </a:r>
            <a:r>
              <a:rPr lang="en-US" sz="1200" b="1" dirty="0">
                <a:solidFill>
                  <a:srgbClr val="FF0000"/>
                </a:solidFill>
                <a:cs typeface="Arial"/>
              </a:rPr>
              <a:t>beam power is limited </a:t>
            </a:r>
            <a:r>
              <a:rPr lang="en-US" sz="1200" dirty="0">
                <a:cs typeface="Arial"/>
              </a:rPr>
              <a:t>by the available electrical power.</a:t>
            </a:r>
          </a:p>
          <a:p>
            <a:pPr marL="0" indent="0">
              <a:buNone/>
            </a:pPr>
            <a:endParaRPr lang="en-US" sz="1200" dirty="0">
              <a:cs typeface="Arial"/>
            </a:endParaRPr>
          </a:p>
          <a:p>
            <a:pPr marL="0" indent="0">
              <a:buNone/>
            </a:pPr>
            <a:r>
              <a:rPr lang="en-US" sz="1200" b="1" dirty="0">
                <a:solidFill>
                  <a:srgbClr val="FF0000"/>
                </a:solidFill>
                <a:cs typeface="Arial"/>
              </a:rPr>
              <a:t>ERLs surpass this power limit</a:t>
            </a:r>
            <a:r>
              <a:rPr lang="en-US" sz="1200" dirty="0">
                <a:cs typeface="Arial"/>
              </a:rPr>
              <a:t>: much larger beam currents and beam powers become available because the beam energy is recaptured.</a:t>
            </a:r>
          </a:p>
          <a:p>
            <a:pPr marL="0" indent="0">
              <a:buNone/>
            </a:pPr>
            <a:endParaRPr lang="en-US" sz="1200" dirty="0">
              <a:cs typeface="Arial"/>
              <a:sym typeface="Wingdings"/>
            </a:endParaRPr>
          </a:p>
          <a:p>
            <a:pPr marL="0" indent="0">
              <a:buNone/>
            </a:pPr>
            <a:r>
              <a:rPr lang="en-US" sz="1200" dirty="0">
                <a:cs typeface="Arial"/>
                <a:sym typeface="Wingdings"/>
              </a:rPr>
              <a:t>How do ERLs compare to other accelerators?</a:t>
            </a:r>
          </a:p>
          <a:p>
            <a:pPr>
              <a:buAutoNum type="alphaLcParenBoth"/>
            </a:pPr>
            <a:r>
              <a:rPr lang="en-US" sz="1200" b="1" dirty="0">
                <a:solidFill>
                  <a:srgbClr val="008000"/>
                </a:solidFill>
                <a:cs typeface="Arial"/>
                <a:sym typeface="Wingdings"/>
              </a:rPr>
              <a:t> high currents</a:t>
            </a:r>
            <a:r>
              <a:rPr lang="en-US" sz="1200" b="1" dirty="0">
                <a:cs typeface="Arial"/>
                <a:sym typeface="Wingdings"/>
              </a:rPr>
              <a:t>, </a:t>
            </a:r>
            <a:r>
              <a:rPr lang="en-US" sz="1200" dirty="0">
                <a:cs typeface="Arial"/>
                <a:sym typeface="Wingdings"/>
              </a:rPr>
              <a:t>like storage rings, because the energy is recovered,</a:t>
            </a:r>
          </a:p>
          <a:p>
            <a:pPr>
              <a:buAutoNum type="alphaLcParenBoth"/>
            </a:pPr>
            <a:r>
              <a:rPr lang="en-US" sz="1200" b="1" dirty="0">
                <a:solidFill>
                  <a:srgbClr val="008000"/>
                </a:solidFill>
                <a:cs typeface="Arial"/>
                <a:sym typeface="Wingdings"/>
              </a:rPr>
              <a:t> high beam quality </a:t>
            </a:r>
            <a:r>
              <a:rPr lang="en-US" sz="1200" dirty="0">
                <a:cs typeface="Arial"/>
                <a:sym typeface="Wingdings"/>
              </a:rPr>
              <a:t>(low emittance, bunch length, and energy spread) like </a:t>
            </a:r>
            <a:r>
              <a:rPr lang="en-US" sz="1200" dirty="0" err="1">
                <a:cs typeface="Arial"/>
                <a:sym typeface="Wingdings"/>
              </a:rPr>
              <a:t>linacs</a:t>
            </a:r>
            <a:r>
              <a:rPr lang="en-US" sz="1200" dirty="0">
                <a:cs typeface="Arial"/>
                <a:sym typeface="Wingdings"/>
              </a:rPr>
              <a:t>, because each bunch traverses it only once,</a:t>
            </a:r>
          </a:p>
          <a:p>
            <a:pPr>
              <a:buAutoNum type="alphaLcParenBoth"/>
            </a:pPr>
            <a:r>
              <a:rPr lang="en-US" sz="1200" b="1" dirty="0">
                <a:solidFill>
                  <a:srgbClr val="008000"/>
                </a:solidFill>
                <a:cs typeface="Arial"/>
                <a:sym typeface="Wingdings"/>
              </a:rPr>
              <a:t> tolerates beam disruption </a:t>
            </a:r>
            <a:r>
              <a:rPr lang="en-US" sz="1200" dirty="0">
                <a:solidFill>
                  <a:srgbClr val="000000"/>
                </a:solidFill>
                <a:cs typeface="Arial"/>
                <a:sym typeface="Wingdings"/>
              </a:rPr>
              <a:t>as each bunch is used only once before it’s discarded.</a:t>
            </a:r>
          </a:p>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5</a:t>
            </a:fld>
            <a:endParaRPr lang="fr-FR"/>
          </a:p>
        </p:txBody>
      </p:sp>
    </p:spTree>
    <p:extLst>
      <p:ext uri="{BB962C8B-B14F-4D97-AF65-F5344CB8AC3E}">
        <p14:creationId xmlns:p14="http://schemas.microsoft.com/office/powerpoint/2010/main" val="2885564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Seminar - IP2I Lyon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93045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19 March 2025</a:t>
            </a:r>
          </a:p>
        </p:txBody>
      </p:sp>
      <p:sp>
        <p:nvSpPr>
          <p:cNvPr id="4" name="Espace réservé du pied de page 3"/>
          <p:cNvSpPr>
            <a:spLocks noGrp="1"/>
          </p:cNvSpPr>
          <p:nvPr>
            <p:ph type="ftr" sz="quarter" idx="11"/>
          </p:nvPr>
        </p:nvSpPr>
        <p:spPr/>
        <p:txBody>
          <a:bodyPr/>
          <a:lstStyle/>
          <a:p>
            <a:r>
              <a:rPr lang="fr-FR"/>
              <a:t>PERLE Seminar - IP2I Lyon</a:t>
            </a: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19 March 2025</a:t>
            </a:r>
          </a:p>
        </p:txBody>
      </p:sp>
      <p:sp>
        <p:nvSpPr>
          <p:cNvPr id="3" name="Espace réservé du pied de page 2"/>
          <p:cNvSpPr>
            <a:spLocks noGrp="1"/>
          </p:cNvSpPr>
          <p:nvPr>
            <p:ph type="ftr" sz="quarter" idx="11"/>
          </p:nvPr>
        </p:nvSpPr>
        <p:spPr/>
        <p:txBody>
          <a:bodyPr/>
          <a:lstStyle/>
          <a:p>
            <a:r>
              <a:rPr lang="fr-FR"/>
              <a:t>PERLE Seminar - IP2I Lyon</a:t>
            </a: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19 March 2025</a:t>
            </a:r>
          </a:p>
        </p:txBody>
      </p:sp>
      <p:sp>
        <p:nvSpPr>
          <p:cNvPr id="6" name="Espace réservé du pied de page 5"/>
          <p:cNvSpPr>
            <a:spLocks noGrp="1"/>
          </p:cNvSpPr>
          <p:nvPr>
            <p:ph type="ftr" sz="quarter" idx="11"/>
          </p:nvPr>
        </p:nvSpPr>
        <p:spPr/>
        <p:txBody>
          <a:bodyPr/>
          <a:lstStyle/>
          <a:p>
            <a:r>
              <a:rPr lang="fr-FR"/>
              <a:t>PERLE Seminar - IP2I Lyon</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19 March 2025</a:t>
            </a:r>
          </a:p>
        </p:txBody>
      </p:sp>
      <p:sp>
        <p:nvSpPr>
          <p:cNvPr id="6" name="Espace réservé du pied de page 5"/>
          <p:cNvSpPr>
            <a:spLocks noGrp="1"/>
          </p:cNvSpPr>
          <p:nvPr>
            <p:ph type="ftr" sz="quarter" idx="11"/>
          </p:nvPr>
        </p:nvSpPr>
        <p:spPr/>
        <p:txBody>
          <a:bodyPr/>
          <a:lstStyle/>
          <a:p>
            <a:r>
              <a:rPr lang="fr-FR"/>
              <a:t>PERLE Seminar - IP2I Lyon</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19 March 2025</a:t>
            </a:r>
          </a:p>
        </p:txBody>
      </p:sp>
      <p:sp>
        <p:nvSpPr>
          <p:cNvPr id="5" name="Espace réservé du pied de page 4"/>
          <p:cNvSpPr>
            <a:spLocks noGrp="1"/>
          </p:cNvSpPr>
          <p:nvPr>
            <p:ph type="ftr" sz="quarter" idx="11"/>
          </p:nvPr>
        </p:nvSpPr>
        <p:spPr/>
        <p:txBody>
          <a:bodyPr/>
          <a:lstStyle/>
          <a:p>
            <a:r>
              <a:rPr lang="fr-FR"/>
              <a:t>PERLE Seminar - IP2I Lyon</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19 March 2025</a:t>
            </a:r>
          </a:p>
        </p:txBody>
      </p:sp>
      <p:sp>
        <p:nvSpPr>
          <p:cNvPr id="5" name="Espace réservé du pied de page 4"/>
          <p:cNvSpPr>
            <a:spLocks noGrp="1"/>
          </p:cNvSpPr>
          <p:nvPr>
            <p:ph type="ftr" sz="quarter" idx="11"/>
          </p:nvPr>
        </p:nvSpPr>
        <p:spPr/>
        <p:txBody>
          <a:bodyPr/>
          <a:lstStyle/>
          <a:p>
            <a:r>
              <a:rPr lang="fr-FR"/>
              <a:t>PERLE Seminar - IP2I Lyon</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19 March 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Seminar - IP2I Lyon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19 March 2025</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Seminar - IP2I Lyon</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 id="214748372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19 March 2025</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Seminar - IP2I Lyon</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tif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hyperlink" Target="https://accelconf.web.cern.ch/eefact2022/papers/frxas0101.pdf" TargetMode="External"/><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8429/jacow-ipac2023-mopa025" TargetMode="External"/><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hyperlink" Target="https://dx.doi.org/10.1103/PhysRevAccelBeams.27.0316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6.png"/><Relationship Id="rId1" Type="http://schemas.openxmlformats.org/officeDocument/2006/relationships/slideLayout" Target="../slideLayouts/slideLayout10.xml"/><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9.png"/><Relationship Id="rId2" Type="http://schemas.openxmlformats.org/officeDocument/2006/relationships/image" Target="../media/image96.jpeg"/><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570.png"/><Relationship Id="rId3" Type="http://schemas.openxmlformats.org/officeDocument/2006/relationships/image" Target="../media/image116.png"/><Relationship Id="rId7" Type="http://schemas.microsoft.com/office/2007/relationships/hdphoto" Target="../media/hdphoto2.wdp"/><Relationship Id="rId12" Type="http://schemas.openxmlformats.org/officeDocument/2006/relationships/customXml" Target="../ink/ink2.xml"/><Relationship Id="rId2" Type="http://schemas.openxmlformats.org/officeDocument/2006/relationships/image" Target="../media/image115.tiff"/><Relationship Id="rId1" Type="http://schemas.openxmlformats.org/officeDocument/2006/relationships/slideLayout" Target="../slideLayouts/slideLayout10.xml"/><Relationship Id="rId6" Type="http://schemas.openxmlformats.org/officeDocument/2006/relationships/image" Target="../media/image119.png"/><Relationship Id="rId11" Type="http://schemas.openxmlformats.org/officeDocument/2006/relationships/image" Target="../media/image560.png"/><Relationship Id="rId5" Type="http://schemas.openxmlformats.org/officeDocument/2006/relationships/image" Target="../media/image118.png"/><Relationship Id="rId10" Type="http://schemas.openxmlformats.org/officeDocument/2006/relationships/customXml" Target="../ink/ink1.xml"/><Relationship Id="rId4" Type="http://schemas.openxmlformats.org/officeDocument/2006/relationships/image" Target="../media/image117.jpeg"/><Relationship Id="rId9" Type="http://schemas.openxmlformats.org/officeDocument/2006/relationships/image" Target="../media/image121.jpeg"/><Relationship Id="rId1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0.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hyperlink" Target="https://analysesetdonnees.rte-france.com/bilan-electrique-2023/europe#Introduction" TargetMode="External"/><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indico.cern.ch/event/995633/contributions/4275159/" TargetMode="External"/><Relationship Id="rId2" Type="http://schemas.openxmlformats.org/officeDocument/2006/relationships/image" Target="../media/image134.png"/><Relationship Id="rId1" Type="http://schemas.openxmlformats.org/officeDocument/2006/relationships/slideLayout" Target="../slideLayouts/slideLayout10.xml"/><Relationship Id="rId4" Type="http://schemas.openxmlformats.org/officeDocument/2006/relationships/hyperlink" Target="https://arxiv.org/pdf/2105.11015.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hyperlink" Target="https://arxiv.org/ftp/arxiv/papers/2201/2201.07895.pdf"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tiff"/><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3C8A8624-B6BC-4CDB-B6BA-56A8EA4F98B6}"/>
              </a:ext>
            </a:extLst>
          </p:cNvPr>
          <p:cNvSpPr txBox="1">
            <a:spLocks/>
          </p:cNvSpPr>
          <p:nvPr/>
        </p:nvSpPr>
        <p:spPr>
          <a:xfrm>
            <a:off x="2722091" y="4613920"/>
            <a:ext cx="5328592" cy="10081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r-FR" sz="2400" b="1" kern="1200" dirty="0" smtClean="0">
                <a:solidFill>
                  <a:srgbClr val="00294B"/>
                </a:solidFill>
                <a:latin typeface="+mj-lt"/>
                <a:ea typeface="+mj-ea"/>
                <a:cs typeface="+mj-cs"/>
              </a:defRPr>
            </a:lvl1pPr>
          </a:lstStyle>
          <a:p>
            <a:pPr algn="ctr" fontAlgn="auto">
              <a:lnSpc>
                <a:spcPct val="150000"/>
              </a:lnSpc>
              <a:spcAft>
                <a:spcPts val="0"/>
              </a:spcAft>
            </a:pPr>
            <a:r>
              <a:rPr lang="en-GB" sz="2000" dirty="0">
                <a:solidFill>
                  <a:schemeClr val="accent5">
                    <a:lumMod val="75000"/>
                  </a:schemeClr>
                </a:solidFill>
                <a:latin typeface="+mn-lt"/>
              </a:rPr>
              <a:t>Walid Kaabi (IJCLab-CNRS)</a:t>
            </a:r>
            <a:br>
              <a:rPr lang="en-GB" sz="2000" i="1" dirty="0">
                <a:solidFill>
                  <a:schemeClr val="accent5">
                    <a:lumMod val="75000"/>
                  </a:schemeClr>
                </a:solidFill>
                <a:latin typeface="+mn-lt"/>
              </a:rPr>
            </a:br>
            <a:r>
              <a:rPr lang="en-GB" sz="2000" dirty="0">
                <a:solidFill>
                  <a:schemeClr val="accent5">
                    <a:lumMod val="75000"/>
                  </a:schemeClr>
                </a:solidFill>
                <a:latin typeface="+mn-lt"/>
              </a:rPr>
              <a:t>Lyon, March 19</a:t>
            </a:r>
            <a:r>
              <a:rPr lang="en-GB" sz="2000" baseline="30000" dirty="0">
                <a:solidFill>
                  <a:schemeClr val="accent5">
                    <a:lumMod val="75000"/>
                  </a:schemeClr>
                </a:solidFill>
                <a:latin typeface="+mn-lt"/>
              </a:rPr>
              <a:t>th</a:t>
            </a:r>
            <a:r>
              <a:rPr lang="en-GB" sz="2000" dirty="0">
                <a:solidFill>
                  <a:schemeClr val="accent5">
                    <a:lumMod val="75000"/>
                  </a:schemeClr>
                </a:solidFill>
                <a:latin typeface="+mn-lt"/>
              </a:rPr>
              <a:t> 2025</a:t>
            </a:r>
          </a:p>
        </p:txBody>
      </p:sp>
      <p:sp>
        <p:nvSpPr>
          <p:cNvPr id="5" name="Espace réservé du numéro de diapositive 4">
            <a:extLst>
              <a:ext uri="{FF2B5EF4-FFF2-40B4-BE49-F238E27FC236}">
                <a16:creationId xmlns:a16="http://schemas.microsoft.com/office/drawing/2014/main" id="{92BA0A16-87B2-6E47-B829-A9F0FAF42AC8}"/>
              </a:ext>
            </a:extLst>
          </p:cNvPr>
          <p:cNvSpPr>
            <a:spLocks noGrp="1"/>
          </p:cNvSpPr>
          <p:nvPr>
            <p:ph type="sldNum" sz="quarter" idx="12"/>
          </p:nvPr>
        </p:nvSpPr>
        <p:spPr/>
        <p:txBody>
          <a:bodyPr/>
          <a:lstStyle/>
          <a:p>
            <a:fld id="{77E71596-5F9D-49C5-9701-16B3CA54319D}" type="slidenum">
              <a:rPr lang="fr-FR" smtClean="0"/>
              <a:pPr/>
              <a:t>1</a:t>
            </a:fld>
            <a:endParaRPr lang="fr-FR" dirty="0"/>
          </a:p>
        </p:txBody>
      </p:sp>
      <p:pic>
        <p:nvPicPr>
          <p:cNvPr id="6" name="Image 5">
            <a:extLst>
              <a:ext uri="{FF2B5EF4-FFF2-40B4-BE49-F238E27FC236}">
                <a16:creationId xmlns:a16="http://schemas.microsoft.com/office/drawing/2014/main" id="{928328A1-1A31-2696-6977-EEEDFF5DA28B}"/>
              </a:ext>
            </a:extLst>
          </p:cNvPr>
          <p:cNvPicPr>
            <a:picLocks noChangeAspect="1"/>
          </p:cNvPicPr>
          <p:nvPr/>
        </p:nvPicPr>
        <p:blipFill>
          <a:blip r:embed="rId2"/>
          <a:stretch>
            <a:fillRect/>
          </a:stretch>
        </p:blipFill>
        <p:spPr>
          <a:xfrm>
            <a:off x="1562817" y="2116080"/>
            <a:ext cx="7784010" cy="2425831"/>
          </a:xfrm>
          <a:prstGeom prst="rect">
            <a:avLst/>
          </a:prstGeom>
        </p:spPr>
      </p:pic>
      <p:sp>
        <p:nvSpPr>
          <p:cNvPr id="8" name="ZoneTexte 7">
            <a:extLst>
              <a:ext uri="{FF2B5EF4-FFF2-40B4-BE49-F238E27FC236}">
                <a16:creationId xmlns:a16="http://schemas.microsoft.com/office/drawing/2014/main" id="{DD376929-CB44-26FF-6E43-FD71B62B5F76}"/>
              </a:ext>
            </a:extLst>
          </p:cNvPr>
          <p:cNvSpPr txBox="1"/>
          <p:nvPr/>
        </p:nvSpPr>
        <p:spPr>
          <a:xfrm>
            <a:off x="576064" y="1085528"/>
            <a:ext cx="9706867" cy="671851"/>
          </a:xfrm>
          <a:prstGeom prst="rect">
            <a:avLst/>
          </a:prstGeom>
          <a:noFill/>
        </p:spPr>
        <p:txBody>
          <a:bodyPr wrap="square" rtlCol="0">
            <a:spAutoFit/>
          </a:bodyPr>
          <a:lstStyle/>
          <a:p>
            <a:pPr algn="ctr" fontAlgn="auto">
              <a:lnSpc>
                <a:spcPct val="150000"/>
              </a:lnSpc>
              <a:spcAft>
                <a:spcPts val="0"/>
              </a:spcAft>
            </a:pPr>
            <a:r>
              <a:rPr lang="en-GB" sz="2800" b="1" dirty="0">
                <a:solidFill>
                  <a:srgbClr val="FF6700"/>
                </a:solidFill>
                <a:latin typeface="+mn-lt"/>
              </a:rPr>
              <a:t>PERLE: Powerful Energy Recovery Linac for Experiments  </a:t>
            </a:r>
            <a:endParaRPr lang="en-GB" sz="2800" b="1" dirty="0">
              <a:solidFill>
                <a:schemeClr val="accent5">
                  <a:lumMod val="75000"/>
                </a:schemeClr>
              </a:solidFill>
              <a:latin typeface="+mn-lt"/>
            </a:endParaRPr>
          </a:p>
        </p:txBody>
      </p:sp>
      <p:sp>
        <p:nvSpPr>
          <p:cNvPr id="11" name="Espace réservé de la date 10">
            <a:extLst>
              <a:ext uri="{FF2B5EF4-FFF2-40B4-BE49-F238E27FC236}">
                <a16:creationId xmlns:a16="http://schemas.microsoft.com/office/drawing/2014/main" id="{09FCB6B2-63A5-5941-2643-C6977F12FC91}"/>
              </a:ext>
            </a:extLst>
          </p:cNvPr>
          <p:cNvSpPr>
            <a:spLocks noGrp="1"/>
          </p:cNvSpPr>
          <p:nvPr>
            <p:ph type="dt" sz="half" idx="10"/>
          </p:nvPr>
        </p:nvSpPr>
        <p:spPr/>
        <p:txBody>
          <a:bodyPr/>
          <a:lstStyle/>
          <a:p>
            <a:r>
              <a:rPr lang="fr-FR"/>
              <a:t>19 March 2025</a:t>
            </a:r>
            <a:endParaRPr lang="fr-FR" dirty="0"/>
          </a:p>
        </p:txBody>
      </p:sp>
      <p:sp>
        <p:nvSpPr>
          <p:cNvPr id="12" name="Espace réservé du pied de page 11">
            <a:extLst>
              <a:ext uri="{FF2B5EF4-FFF2-40B4-BE49-F238E27FC236}">
                <a16:creationId xmlns:a16="http://schemas.microsoft.com/office/drawing/2014/main" id="{C34F7661-ED59-72EF-D866-C027D8427885}"/>
              </a:ext>
            </a:extLst>
          </p:cNvPr>
          <p:cNvSpPr>
            <a:spLocks noGrp="1"/>
          </p:cNvSpPr>
          <p:nvPr>
            <p:ph type="ftr" sz="quarter" idx="11"/>
          </p:nvPr>
        </p:nvSpPr>
        <p:spPr/>
        <p:txBody>
          <a:bodyPr/>
          <a:lstStyle/>
          <a:p>
            <a:r>
              <a:rPr lang="fr-FR"/>
              <a:t>PERLE Seminar - IP2I Lyon</a:t>
            </a:r>
            <a:endParaRPr lang="fr-FR" dirty="0"/>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3F5452-C906-B6B1-F968-2F9F0BBD55D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PERLE Timeline (macroscopic view)</a:t>
            </a:r>
          </a:p>
        </p:txBody>
      </p:sp>
      <p:sp>
        <p:nvSpPr>
          <p:cNvPr id="4" name="Rectangle : coins arrondis 3">
            <a:extLst>
              <a:ext uri="{FF2B5EF4-FFF2-40B4-BE49-F238E27FC236}">
                <a16:creationId xmlns:a16="http://schemas.microsoft.com/office/drawing/2014/main" id="{32FB39F4-5FA4-A2D8-6D77-EB2CB867AFFC}"/>
              </a:ext>
            </a:extLst>
          </p:cNvPr>
          <p:cNvSpPr/>
          <p:nvPr/>
        </p:nvSpPr>
        <p:spPr>
          <a:xfrm>
            <a:off x="8316435" y="5196654"/>
            <a:ext cx="2359093" cy="389483"/>
          </a:xfrm>
          <a:prstGeom prst="roundRect">
            <a:avLst/>
          </a:prstGeom>
          <a:solidFill>
            <a:srgbClr val="CC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bg1"/>
                </a:solidFill>
              </a:rPr>
              <a:t>Phase 4: PERLE </a:t>
            </a:r>
            <a:r>
              <a:rPr lang="en-GB" sz="1600" b="1" dirty="0">
                <a:solidFill>
                  <a:schemeClr val="bg1"/>
                </a:solidFill>
                <a:ea typeface="Calibri" panose="020F0502020204030204" pitchFamily="34" charset="0"/>
                <a:cs typeface="Times New Roman" panose="02020603050405020304" pitchFamily="18" charset="0"/>
              </a:rPr>
              <a:t>500 MeV</a:t>
            </a:r>
            <a:endParaRPr lang="en-GB" sz="1600" b="1" dirty="0">
              <a:solidFill>
                <a:schemeClr val="bg1"/>
              </a:solidFill>
            </a:endParaRPr>
          </a:p>
        </p:txBody>
      </p:sp>
      <p:cxnSp>
        <p:nvCxnSpPr>
          <p:cNvPr id="5" name="Connecteur droit 4">
            <a:extLst>
              <a:ext uri="{FF2B5EF4-FFF2-40B4-BE49-F238E27FC236}">
                <a16:creationId xmlns:a16="http://schemas.microsoft.com/office/drawing/2014/main" id="{92D0ABD6-8DD0-C5E8-95C2-A9717615D9F9}"/>
              </a:ext>
            </a:extLst>
          </p:cNvPr>
          <p:cNvCxnSpPr>
            <a:cxnSpLocks/>
          </p:cNvCxnSpPr>
          <p:nvPr/>
        </p:nvCxnSpPr>
        <p:spPr>
          <a:xfrm flipH="1">
            <a:off x="3092807" y="1479075"/>
            <a:ext cx="4676" cy="36094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7244012E-860E-5E2A-7045-C97161B9BE3E}"/>
              </a:ext>
            </a:extLst>
          </p:cNvPr>
          <p:cNvSpPr/>
          <p:nvPr/>
        </p:nvSpPr>
        <p:spPr>
          <a:xfrm>
            <a:off x="1855280" y="2154430"/>
            <a:ext cx="2484405" cy="36836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1: </a:t>
            </a:r>
            <a:r>
              <a:rPr lang="fr-FR" sz="1600" b="1" dirty="0">
                <a:solidFill>
                  <a:schemeClr val="tx1"/>
                </a:solidFill>
                <a:ea typeface="Calibri" panose="020F0502020204030204" pitchFamily="34" charset="0"/>
                <a:cs typeface="Times New Roman" panose="02020603050405020304" pitchFamily="18" charset="0"/>
              </a:rPr>
              <a:t>Injection line</a:t>
            </a:r>
            <a:endParaRPr lang="en-GB" sz="1600" b="1" dirty="0">
              <a:solidFill>
                <a:schemeClr val="tx1"/>
              </a:solidFill>
            </a:endParaRPr>
          </a:p>
        </p:txBody>
      </p:sp>
      <p:grpSp>
        <p:nvGrpSpPr>
          <p:cNvPr id="46" name="Groupe 45">
            <a:extLst>
              <a:ext uri="{FF2B5EF4-FFF2-40B4-BE49-F238E27FC236}">
                <a16:creationId xmlns:a16="http://schemas.microsoft.com/office/drawing/2014/main" id="{346F4C21-7920-DB22-7C2F-C55C78B5A9EA}"/>
              </a:ext>
            </a:extLst>
          </p:cNvPr>
          <p:cNvGrpSpPr/>
          <p:nvPr/>
        </p:nvGrpSpPr>
        <p:grpSpPr>
          <a:xfrm>
            <a:off x="191508" y="4867278"/>
            <a:ext cx="790208" cy="364719"/>
            <a:chOff x="2002011" y="4867278"/>
            <a:chExt cx="790208" cy="364719"/>
          </a:xfrm>
        </p:grpSpPr>
        <p:sp>
          <p:nvSpPr>
            <p:cNvPr id="15" name="Rectangle 14">
              <a:extLst>
                <a:ext uri="{FF2B5EF4-FFF2-40B4-BE49-F238E27FC236}">
                  <a16:creationId xmlns:a16="http://schemas.microsoft.com/office/drawing/2014/main" id="{0CC99929-BAA1-9FD8-662A-DB1BA03D8DEE}"/>
                </a:ext>
              </a:extLst>
            </p:cNvPr>
            <p:cNvSpPr/>
            <p:nvPr/>
          </p:nvSpPr>
          <p:spPr>
            <a:xfrm>
              <a:off x="2002011" y="4867278"/>
              <a:ext cx="790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2" name="ZoneTexte 21">
              <a:extLst>
                <a:ext uri="{FF2B5EF4-FFF2-40B4-BE49-F238E27FC236}">
                  <a16:creationId xmlns:a16="http://schemas.microsoft.com/office/drawing/2014/main" id="{3F146C24-C9F5-A206-E557-CD6411C07175}"/>
                </a:ext>
              </a:extLst>
            </p:cNvPr>
            <p:cNvSpPr txBox="1"/>
            <p:nvPr/>
          </p:nvSpPr>
          <p:spPr>
            <a:xfrm>
              <a:off x="2029502" y="4882207"/>
              <a:ext cx="692589" cy="307777"/>
            </a:xfrm>
            <a:prstGeom prst="rect">
              <a:avLst/>
            </a:prstGeom>
            <a:noFill/>
          </p:spPr>
          <p:txBody>
            <a:bodyPr wrap="square" rtlCol="0">
              <a:spAutoFit/>
            </a:bodyPr>
            <a:lstStyle/>
            <a:p>
              <a:pPr algn="ctr"/>
              <a:r>
                <a:rPr lang="en-GB" sz="1400" dirty="0">
                  <a:solidFill>
                    <a:schemeClr val="bg1"/>
                  </a:solidFill>
                  <a:latin typeface="+mn-lt"/>
                </a:rPr>
                <a:t>2022</a:t>
              </a:r>
            </a:p>
          </p:txBody>
        </p:sp>
      </p:grpSp>
      <p:grpSp>
        <p:nvGrpSpPr>
          <p:cNvPr id="47" name="Groupe 46">
            <a:extLst>
              <a:ext uri="{FF2B5EF4-FFF2-40B4-BE49-F238E27FC236}">
                <a16:creationId xmlns:a16="http://schemas.microsoft.com/office/drawing/2014/main" id="{65EBC4E1-B5C3-FD12-416B-FDD889889AF8}"/>
              </a:ext>
            </a:extLst>
          </p:cNvPr>
          <p:cNvGrpSpPr/>
          <p:nvPr/>
        </p:nvGrpSpPr>
        <p:grpSpPr>
          <a:xfrm>
            <a:off x="973319" y="4867278"/>
            <a:ext cx="796208" cy="364719"/>
            <a:chOff x="2841187" y="4867278"/>
            <a:chExt cx="796208" cy="364719"/>
          </a:xfrm>
        </p:grpSpPr>
        <p:sp>
          <p:nvSpPr>
            <p:cNvPr id="14" name="Rectangle 13">
              <a:extLst>
                <a:ext uri="{FF2B5EF4-FFF2-40B4-BE49-F238E27FC236}">
                  <a16:creationId xmlns:a16="http://schemas.microsoft.com/office/drawing/2014/main" id="{3BFC22C8-8713-103F-B0FA-A046F4926E86}"/>
                </a:ext>
              </a:extLst>
            </p:cNvPr>
            <p:cNvSpPr/>
            <p:nvPr/>
          </p:nvSpPr>
          <p:spPr>
            <a:xfrm>
              <a:off x="2841187" y="4867278"/>
              <a:ext cx="796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3" name="ZoneTexte 22">
              <a:extLst>
                <a:ext uri="{FF2B5EF4-FFF2-40B4-BE49-F238E27FC236}">
                  <a16:creationId xmlns:a16="http://schemas.microsoft.com/office/drawing/2014/main" id="{845FF997-026C-A064-2DEA-6E23988D683B}"/>
                </a:ext>
              </a:extLst>
            </p:cNvPr>
            <p:cNvSpPr txBox="1"/>
            <p:nvPr/>
          </p:nvSpPr>
          <p:spPr>
            <a:xfrm>
              <a:off x="2882049" y="4882207"/>
              <a:ext cx="692589" cy="307777"/>
            </a:xfrm>
            <a:prstGeom prst="rect">
              <a:avLst/>
            </a:prstGeom>
            <a:noFill/>
            <a:ln>
              <a:noFill/>
            </a:ln>
          </p:spPr>
          <p:txBody>
            <a:bodyPr wrap="square" rtlCol="0">
              <a:spAutoFit/>
            </a:bodyPr>
            <a:lstStyle/>
            <a:p>
              <a:pPr algn="ctr"/>
              <a:r>
                <a:rPr lang="en-GB" sz="1400" dirty="0">
                  <a:solidFill>
                    <a:schemeClr val="bg1"/>
                  </a:solidFill>
                  <a:latin typeface="+mn-lt"/>
                </a:rPr>
                <a:t>2023</a:t>
              </a:r>
            </a:p>
          </p:txBody>
        </p:sp>
      </p:grpSp>
      <p:grpSp>
        <p:nvGrpSpPr>
          <p:cNvPr id="48" name="Groupe 47">
            <a:extLst>
              <a:ext uri="{FF2B5EF4-FFF2-40B4-BE49-F238E27FC236}">
                <a16:creationId xmlns:a16="http://schemas.microsoft.com/office/drawing/2014/main" id="{35AFD5C4-A0F4-B23E-CEEE-9BC4F81CB6C6}"/>
              </a:ext>
            </a:extLst>
          </p:cNvPr>
          <p:cNvGrpSpPr/>
          <p:nvPr/>
        </p:nvGrpSpPr>
        <p:grpSpPr>
          <a:xfrm>
            <a:off x="1775684" y="4867278"/>
            <a:ext cx="790208" cy="364719"/>
            <a:chOff x="3643552" y="4867278"/>
            <a:chExt cx="790208" cy="364719"/>
          </a:xfrm>
        </p:grpSpPr>
        <p:sp>
          <p:nvSpPr>
            <p:cNvPr id="13" name="Rectangle 12">
              <a:extLst>
                <a:ext uri="{FF2B5EF4-FFF2-40B4-BE49-F238E27FC236}">
                  <a16:creationId xmlns:a16="http://schemas.microsoft.com/office/drawing/2014/main" id="{2F472FCC-5AB1-BDBA-8C3A-7F970AE1E2B0}"/>
                </a:ext>
              </a:extLst>
            </p:cNvPr>
            <p:cNvSpPr/>
            <p:nvPr/>
          </p:nvSpPr>
          <p:spPr>
            <a:xfrm>
              <a:off x="3643552" y="4867278"/>
              <a:ext cx="790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4" name="ZoneTexte 23">
              <a:extLst>
                <a:ext uri="{FF2B5EF4-FFF2-40B4-BE49-F238E27FC236}">
                  <a16:creationId xmlns:a16="http://schemas.microsoft.com/office/drawing/2014/main" id="{AC443F9F-2030-CE2F-7104-83737C957370}"/>
                </a:ext>
              </a:extLst>
            </p:cNvPr>
            <p:cNvSpPr txBox="1"/>
            <p:nvPr/>
          </p:nvSpPr>
          <p:spPr>
            <a:xfrm>
              <a:off x="3730203" y="4882207"/>
              <a:ext cx="692589" cy="307777"/>
            </a:xfrm>
            <a:prstGeom prst="rect">
              <a:avLst/>
            </a:prstGeom>
            <a:noFill/>
          </p:spPr>
          <p:txBody>
            <a:bodyPr wrap="square" rtlCol="0">
              <a:spAutoFit/>
            </a:bodyPr>
            <a:lstStyle/>
            <a:p>
              <a:pPr algn="ctr"/>
              <a:r>
                <a:rPr lang="en-GB" sz="1400" dirty="0">
                  <a:solidFill>
                    <a:schemeClr val="bg1"/>
                  </a:solidFill>
                  <a:latin typeface="+mn-lt"/>
                </a:rPr>
                <a:t>2024</a:t>
              </a:r>
            </a:p>
          </p:txBody>
        </p:sp>
      </p:grpSp>
      <p:grpSp>
        <p:nvGrpSpPr>
          <p:cNvPr id="49" name="Groupe 48">
            <a:extLst>
              <a:ext uri="{FF2B5EF4-FFF2-40B4-BE49-F238E27FC236}">
                <a16:creationId xmlns:a16="http://schemas.microsoft.com/office/drawing/2014/main" id="{A0FE87BC-DDDB-244E-31AE-A049F69497F2}"/>
              </a:ext>
            </a:extLst>
          </p:cNvPr>
          <p:cNvGrpSpPr/>
          <p:nvPr/>
        </p:nvGrpSpPr>
        <p:grpSpPr>
          <a:xfrm>
            <a:off x="2511584" y="4867278"/>
            <a:ext cx="796208" cy="364719"/>
            <a:chOff x="4539991" y="4867278"/>
            <a:chExt cx="796208" cy="364719"/>
          </a:xfrm>
        </p:grpSpPr>
        <p:sp>
          <p:nvSpPr>
            <p:cNvPr id="12" name="Rectangle 11">
              <a:extLst>
                <a:ext uri="{FF2B5EF4-FFF2-40B4-BE49-F238E27FC236}">
                  <a16:creationId xmlns:a16="http://schemas.microsoft.com/office/drawing/2014/main" id="{94F9235E-458D-59D9-5B69-3CF3149BC091}"/>
                </a:ext>
              </a:extLst>
            </p:cNvPr>
            <p:cNvSpPr/>
            <p:nvPr/>
          </p:nvSpPr>
          <p:spPr>
            <a:xfrm>
              <a:off x="4539991" y="4867278"/>
              <a:ext cx="796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5" name="ZoneTexte 24">
              <a:extLst>
                <a:ext uri="{FF2B5EF4-FFF2-40B4-BE49-F238E27FC236}">
                  <a16:creationId xmlns:a16="http://schemas.microsoft.com/office/drawing/2014/main" id="{771582E8-1119-19CA-A4DE-EF2FFD5354E6}"/>
                </a:ext>
              </a:extLst>
            </p:cNvPr>
            <p:cNvSpPr txBox="1"/>
            <p:nvPr/>
          </p:nvSpPr>
          <p:spPr>
            <a:xfrm>
              <a:off x="4594299" y="4882207"/>
              <a:ext cx="692589" cy="307777"/>
            </a:xfrm>
            <a:prstGeom prst="rect">
              <a:avLst/>
            </a:prstGeom>
            <a:noFill/>
          </p:spPr>
          <p:txBody>
            <a:bodyPr wrap="square" rtlCol="0">
              <a:spAutoFit/>
            </a:bodyPr>
            <a:lstStyle/>
            <a:p>
              <a:pPr algn="ctr"/>
              <a:r>
                <a:rPr lang="en-GB" sz="1400" dirty="0">
                  <a:solidFill>
                    <a:schemeClr val="bg1"/>
                  </a:solidFill>
                  <a:latin typeface="+mn-lt"/>
                </a:rPr>
                <a:t>2025</a:t>
              </a:r>
            </a:p>
          </p:txBody>
        </p:sp>
      </p:grpSp>
      <p:grpSp>
        <p:nvGrpSpPr>
          <p:cNvPr id="50" name="Groupe 49">
            <a:extLst>
              <a:ext uri="{FF2B5EF4-FFF2-40B4-BE49-F238E27FC236}">
                <a16:creationId xmlns:a16="http://schemas.microsoft.com/office/drawing/2014/main" id="{97D2D55C-5C5C-7DD4-97EE-DE8546162D3A}"/>
              </a:ext>
            </a:extLst>
          </p:cNvPr>
          <p:cNvGrpSpPr/>
          <p:nvPr/>
        </p:nvGrpSpPr>
        <p:grpSpPr>
          <a:xfrm>
            <a:off x="3285827" y="4867278"/>
            <a:ext cx="796310" cy="364719"/>
            <a:chOff x="5436430" y="4867278"/>
            <a:chExt cx="796310" cy="364719"/>
          </a:xfrm>
        </p:grpSpPr>
        <p:sp>
          <p:nvSpPr>
            <p:cNvPr id="11" name="Rectangle 10">
              <a:extLst>
                <a:ext uri="{FF2B5EF4-FFF2-40B4-BE49-F238E27FC236}">
                  <a16:creationId xmlns:a16="http://schemas.microsoft.com/office/drawing/2014/main" id="{745D2DB9-929A-A181-BD0F-FBC9CFAB30D2}"/>
                </a:ext>
              </a:extLst>
            </p:cNvPr>
            <p:cNvSpPr/>
            <p:nvPr/>
          </p:nvSpPr>
          <p:spPr>
            <a:xfrm>
              <a:off x="5436430" y="4867278"/>
              <a:ext cx="796310"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6" name="ZoneTexte 25">
              <a:extLst>
                <a:ext uri="{FF2B5EF4-FFF2-40B4-BE49-F238E27FC236}">
                  <a16:creationId xmlns:a16="http://schemas.microsoft.com/office/drawing/2014/main" id="{28EAFA08-9B76-45AF-2736-B87A3D292DB9}"/>
                </a:ext>
              </a:extLst>
            </p:cNvPr>
            <p:cNvSpPr txBox="1"/>
            <p:nvPr/>
          </p:nvSpPr>
          <p:spPr>
            <a:xfrm>
              <a:off x="5458395" y="4882207"/>
              <a:ext cx="692589" cy="307777"/>
            </a:xfrm>
            <a:prstGeom prst="rect">
              <a:avLst/>
            </a:prstGeom>
            <a:noFill/>
          </p:spPr>
          <p:txBody>
            <a:bodyPr wrap="square" rtlCol="0">
              <a:spAutoFit/>
            </a:bodyPr>
            <a:lstStyle/>
            <a:p>
              <a:pPr algn="ctr"/>
              <a:r>
                <a:rPr lang="en-GB" sz="1400" dirty="0">
                  <a:solidFill>
                    <a:schemeClr val="bg1"/>
                  </a:solidFill>
                  <a:latin typeface="+mn-lt"/>
                </a:rPr>
                <a:t>2026</a:t>
              </a:r>
            </a:p>
          </p:txBody>
        </p:sp>
      </p:grpSp>
      <p:grpSp>
        <p:nvGrpSpPr>
          <p:cNvPr id="51" name="Groupe 50">
            <a:extLst>
              <a:ext uri="{FF2B5EF4-FFF2-40B4-BE49-F238E27FC236}">
                <a16:creationId xmlns:a16="http://schemas.microsoft.com/office/drawing/2014/main" id="{9EBBE378-3F58-658C-52E7-C3F0F82E8AD0}"/>
              </a:ext>
            </a:extLst>
          </p:cNvPr>
          <p:cNvGrpSpPr/>
          <p:nvPr/>
        </p:nvGrpSpPr>
        <p:grpSpPr>
          <a:xfrm>
            <a:off x="4082137" y="4867278"/>
            <a:ext cx="796310" cy="364719"/>
            <a:chOff x="6332870" y="4867278"/>
            <a:chExt cx="796310" cy="364719"/>
          </a:xfrm>
        </p:grpSpPr>
        <p:sp>
          <p:nvSpPr>
            <p:cNvPr id="10" name="Rectangle 9">
              <a:extLst>
                <a:ext uri="{FF2B5EF4-FFF2-40B4-BE49-F238E27FC236}">
                  <a16:creationId xmlns:a16="http://schemas.microsoft.com/office/drawing/2014/main" id="{B4AA1A3C-4A50-D1A2-9AFD-CC71311D1C2D}"/>
                </a:ext>
              </a:extLst>
            </p:cNvPr>
            <p:cNvSpPr/>
            <p:nvPr/>
          </p:nvSpPr>
          <p:spPr>
            <a:xfrm>
              <a:off x="6332870" y="4867278"/>
              <a:ext cx="796310"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7" name="ZoneTexte 26">
              <a:extLst>
                <a:ext uri="{FF2B5EF4-FFF2-40B4-BE49-F238E27FC236}">
                  <a16:creationId xmlns:a16="http://schemas.microsoft.com/office/drawing/2014/main" id="{2FC2EDDE-44DE-8438-A321-E3FEE77FB4F5}"/>
                </a:ext>
              </a:extLst>
            </p:cNvPr>
            <p:cNvSpPr txBox="1"/>
            <p:nvPr/>
          </p:nvSpPr>
          <p:spPr>
            <a:xfrm>
              <a:off x="6394499" y="4882207"/>
              <a:ext cx="692589" cy="307777"/>
            </a:xfrm>
            <a:prstGeom prst="rect">
              <a:avLst/>
            </a:prstGeom>
            <a:noFill/>
          </p:spPr>
          <p:txBody>
            <a:bodyPr wrap="square" rtlCol="0">
              <a:spAutoFit/>
            </a:bodyPr>
            <a:lstStyle/>
            <a:p>
              <a:pPr algn="ctr"/>
              <a:r>
                <a:rPr lang="en-GB" sz="1400" dirty="0">
                  <a:solidFill>
                    <a:schemeClr val="bg1"/>
                  </a:solidFill>
                  <a:latin typeface="+mn-lt"/>
                </a:rPr>
                <a:t>2027</a:t>
              </a:r>
            </a:p>
          </p:txBody>
        </p:sp>
      </p:grpSp>
      <p:grpSp>
        <p:nvGrpSpPr>
          <p:cNvPr id="119" name="Groupe 118">
            <a:extLst>
              <a:ext uri="{FF2B5EF4-FFF2-40B4-BE49-F238E27FC236}">
                <a16:creationId xmlns:a16="http://schemas.microsoft.com/office/drawing/2014/main" id="{F92937FD-8058-3C63-EACC-A29717646DD9}"/>
              </a:ext>
            </a:extLst>
          </p:cNvPr>
          <p:cNvGrpSpPr/>
          <p:nvPr/>
        </p:nvGrpSpPr>
        <p:grpSpPr>
          <a:xfrm>
            <a:off x="5598527" y="4867278"/>
            <a:ext cx="790509" cy="364719"/>
            <a:chOff x="7119092" y="4867278"/>
            <a:chExt cx="790509" cy="364719"/>
          </a:xfrm>
        </p:grpSpPr>
        <p:sp>
          <p:nvSpPr>
            <p:cNvPr id="17" name="Rectangle 16">
              <a:extLst>
                <a:ext uri="{FF2B5EF4-FFF2-40B4-BE49-F238E27FC236}">
                  <a16:creationId xmlns:a16="http://schemas.microsoft.com/office/drawing/2014/main" id="{9DFF3FA7-3FD4-D107-E0F0-5879047F8B45}"/>
                </a:ext>
              </a:extLst>
            </p:cNvPr>
            <p:cNvSpPr/>
            <p:nvPr/>
          </p:nvSpPr>
          <p:spPr>
            <a:xfrm>
              <a:off x="7119092" y="4867278"/>
              <a:ext cx="79050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29" name="ZoneTexte 28">
              <a:extLst>
                <a:ext uri="{FF2B5EF4-FFF2-40B4-BE49-F238E27FC236}">
                  <a16:creationId xmlns:a16="http://schemas.microsoft.com/office/drawing/2014/main" id="{E18FCB5D-CB85-D59E-0827-E432A5136ECA}"/>
                </a:ext>
              </a:extLst>
            </p:cNvPr>
            <p:cNvSpPr txBox="1"/>
            <p:nvPr/>
          </p:nvSpPr>
          <p:spPr>
            <a:xfrm>
              <a:off x="7188043" y="4882207"/>
              <a:ext cx="692589" cy="307777"/>
            </a:xfrm>
            <a:prstGeom prst="rect">
              <a:avLst/>
            </a:prstGeom>
            <a:noFill/>
          </p:spPr>
          <p:txBody>
            <a:bodyPr wrap="square" rtlCol="0">
              <a:spAutoFit/>
            </a:bodyPr>
            <a:lstStyle/>
            <a:p>
              <a:pPr algn="ctr"/>
              <a:r>
                <a:rPr lang="en-GB" sz="1400" dirty="0">
                  <a:solidFill>
                    <a:schemeClr val="bg1"/>
                  </a:solidFill>
                  <a:latin typeface="+mn-lt"/>
                </a:rPr>
                <a:t>2029</a:t>
              </a:r>
            </a:p>
          </p:txBody>
        </p:sp>
      </p:grpSp>
      <p:grpSp>
        <p:nvGrpSpPr>
          <p:cNvPr id="96" name="Groupe 95">
            <a:extLst>
              <a:ext uri="{FF2B5EF4-FFF2-40B4-BE49-F238E27FC236}">
                <a16:creationId xmlns:a16="http://schemas.microsoft.com/office/drawing/2014/main" id="{FBFB41D1-FAA9-0E9A-6E38-0432A76C8483}"/>
              </a:ext>
            </a:extLst>
          </p:cNvPr>
          <p:cNvGrpSpPr/>
          <p:nvPr/>
        </p:nvGrpSpPr>
        <p:grpSpPr>
          <a:xfrm>
            <a:off x="7182703" y="4867279"/>
            <a:ext cx="790509" cy="364719"/>
            <a:chOff x="9918628" y="4867279"/>
            <a:chExt cx="790509" cy="364719"/>
          </a:xfrm>
        </p:grpSpPr>
        <p:sp>
          <p:nvSpPr>
            <p:cNvPr id="18" name="Rectangle : avec coins arrondis en haut 17">
              <a:extLst>
                <a:ext uri="{FF2B5EF4-FFF2-40B4-BE49-F238E27FC236}">
                  <a16:creationId xmlns:a16="http://schemas.microsoft.com/office/drawing/2014/main" id="{23FC6AC5-09CD-3933-CCC2-0395EC05670B}"/>
                </a:ext>
              </a:extLst>
            </p:cNvPr>
            <p:cNvSpPr/>
            <p:nvPr/>
          </p:nvSpPr>
          <p:spPr>
            <a:xfrm rot="5400000">
              <a:off x="10131523" y="4654384"/>
              <a:ext cx="364719" cy="790509"/>
            </a:xfrm>
            <a:prstGeom prst="round2Same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30" name="ZoneTexte 29">
              <a:extLst>
                <a:ext uri="{FF2B5EF4-FFF2-40B4-BE49-F238E27FC236}">
                  <a16:creationId xmlns:a16="http://schemas.microsoft.com/office/drawing/2014/main" id="{9A46ED1B-4454-E333-C02A-E9EC7943CF50}"/>
                </a:ext>
              </a:extLst>
            </p:cNvPr>
            <p:cNvSpPr txBox="1"/>
            <p:nvPr/>
          </p:nvSpPr>
          <p:spPr>
            <a:xfrm>
              <a:off x="9950382" y="4882207"/>
              <a:ext cx="692589" cy="307777"/>
            </a:xfrm>
            <a:prstGeom prst="rect">
              <a:avLst/>
            </a:prstGeom>
            <a:noFill/>
          </p:spPr>
          <p:txBody>
            <a:bodyPr wrap="square" rtlCol="0">
              <a:spAutoFit/>
            </a:bodyPr>
            <a:lstStyle/>
            <a:p>
              <a:pPr algn="ctr"/>
              <a:r>
                <a:rPr lang="en-GB" sz="1400" dirty="0">
                  <a:solidFill>
                    <a:schemeClr val="bg1"/>
                  </a:solidFill>
                  <a:latin typeface="+mn-lt"/>
                </a:rPr>
                <a:t>2031</a:t>
              </a:r>
            </a:p>
          </p:txBody>
        </p:sp>
      </p:grpSp>
      <p:grpSp>
        <p:nvGrpSpPr>
          <p:cNvPr id="54" name="Groupe 53">
            <a:extLst>
              <a:ext uri="{FF2B5EF4-FFF2-40B4-BE49-F238E27FC236}">
                <a16:creationId xmlns:a16="http://schemas.microsoft.com/office/drawing/2014/main" id="{7A7D8FB2-55B9-AA84-30CF-31FEEF144250}"/>
              </a:ext>
            </a:extLst>
          </p:cNvPr>
          <p:cNvGrpSpPr/>
          <p:nvPr/>
        </p:nvGrpSpPr>
        <p:grpSpPr>
          <a:xfrm>
            <a:off x="6390615" y="4867278"/>
            <a:ext cx="790509" cy="364719"/>
            <a:chOff x="9022287" y="4867278"/>
            <a:chExt cx="790509" cy="364719"/>
          </a:xfrm>
        </p:grpSpPr>
        <p:sp>
          <p:nvSpPr>
            <p:cNvPr id="31" name="Rectangle 30">
              <a:extLst>
                <a:ext uri="{FF2B5EF4-FFF2-40B4-BE49-F238E27FC236}">
                  <a16:creationId xmlns:a16="http://schemas.microsoft.com/office/drawing/2014/main" id="{BEC5137F-986C-F68B-568C-FF0F459423F0}"/>
                </a:ext>
              </a:extLst>
            </p:cNvPr>
            <p:cNvSpPr/>
            <p:nvPr/>
          </p:nvSpPr>
          <p:spPr>
            <a:xfrm>
              <a:off x="9022287" y="4867278"/>
              <a:ext cx="79050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32" name="ZoneTexte 31">
              <a:extLst>
                <a:ext uri="{FF2B5EF4-FFF2-40B4-BE49-F238E27FC236}">
                  <a16:creationId xmlns:a16="http://schemas.microsoft.com/office/drawing/2014/main" id="{3B7EB8AA-5248-B3C6-0267-E1F8C44A39C5}"/>
                </a:ext>
              </a:extLst>
            </p:cNvPr>
            <p:cNvSpPr txBox="1"/>
            <p:nvPr/>
          </p:nvSpPr>
          <p:spPr>
            <a:xfrm>
              <a:off x="9058795" y="4882207"/>
              <a:ext cx="692589" cy="307777"/>
            </a:xfrm>
            <a:prstGeom prst="rect">
              <a:avLst/>
            </a:prstGeom>
            <a:noFill/>
          </p:spPr>
          <p:txBody>
            <a:bodyPr wrap="square" rtlCol="0">
              <a:spAutoFit/>
            </a:bodyPr>
            <a:lstStyle/>
            <a:p>
              <a:pPr algn="ctr"/>
              <a:r>
                <a:rPr lang="en-GB" sz="1400" dirty="0">
                  <a:solidFill>
                    <a:schemeClr val="bg1"/>
                  </a:solidFill>
                  <a:latin typeface="+mn-lt"/>
                </a:rPr>
                <a:t>2030</a:t>
              </a:r>
            </a:p>
          </p:txBody>
        </p:sp>
      </p:grpSp>
      <p:sp>
        <p:nvSpPr>
          <p:cNvPr id="33" name="Rectangle : coins arrondis 32">
            <a:extLst>
              <a:ext uri="{FF2B5EF4-FFF2-40B4-BE49-F238E27FC236}">
                <a16:creationId xmlns:a16="http://schemas.microsoft.com/office/drawing/2014/main" id="{8CDCE9B2-6E0F-9AE9-1B7C-43FE2CA3A57C}"/>
              </a:ext>
            </a:extLst>
          </p:cNvPr>
          <p:cNvSpPr/>
          <p:nvPr/>
        </p:nvSpPr>
        <p:spPr>
          <a:xfrm>
            <a:off x="201812" y="1207973"/>
            <a:ext cx="2890996" cy="379636"/>
          </a:xfrm>
          <a:prstGeom prst="roundRec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TDR and prototyping</a:t>
            </a:r>
          </a:p>
        </p:txBody>
      </p:sp>
      <p:cxnSp>
        <p:nvCxnSpPr>
          <p:cNvPr id="34" name="Connecteur droit 33">
            <a:extLst>
              <a:ext uri="{FF2B5EF4-FFF2-40B4-BE49-F238E27FC236}">
                <a16:creationId xmlns:a16="http://schemas.microsoft.com/office/drawing/2014/main" id="{2479A06F-A324-A294-53B6-D918D7DE9682}"/>
              </a:ext>
            </a:extLst>
          </p:cNvPr>
          <p:cNvCxnSpPr>
            <a:cxnSpLocks/>
          </p:cNvCxnSpPr>
          <p:nvPr/>
        </p:nvCxnSpPr>
        <p:spPr>
          <a:xfrm>
            <a:off x="4339686" y="2236539"/>
            <a:ext cx="20240" cy="26456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B904979-3348-3294-4BB9-85A94DF7E5F0}"/>
              </a:ext>
            </a:extLst>
          </p:cNvPr>
          <p:cNvCxnSpPr>
            <a:cxnSpLocks/>
          </p:cNvCxnSpPr>
          <p:nvPr/>
        </p:nvCxnSpPr>
        <p:spPr>
          <a:xfrm>
            <a:off x="201809" y="1397791"/>
            <a:ext cx="2" cy="34731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8" name="Groupe 97">
            <a:extLst>
              <a:ext uri="{FF2B5EF4-FFF2-40B4-BE49-F238E27FC236}">
                <a16:creationId xmlns:a16="http://schemas.microsoft.com/office/drawing/2014/main" id="{E43A48BE-7785-DA67-1EE3-29A8CB3F39FD}"/>
              </a:ext>
            </a:extLst>
          </p:cNvPr>
          <p:cNvGrpSpPr/>
          <p:nvPr/>
        </p:nvGrpSpPr>
        <p:grpSpPr>
          <a:xfrm>
            <a:off x="7974791" y="4867275"/>
            <a:ext cx="651956" cy="348176"/>
            <a:chOff x="10858995" y="4834449"/>
            <a:chExt cx="651956" cy="348176"/>
          </a:xfrm>
        </p:grpSpPr>
        <p:sp>
          <p:nvSpPr>
            <p:cNvPr id="39" name="Chevron 38">
              <a:extLst>
                <a:ext uri="{FF2B5EF4-FFF2-40B4-BE49-F238E27FC236}">
                  <a16:creationId xmlns:a16="http://schemas.microsoft.com/office/drawing/2014/main" id="{624FCCC5-84F2-98AC-D8B6-E943B0123C55}"/>
                </a:ext>
              </a:extLst>
            </p:cNvPr>
            <p:cNvSpPr/>
            <p:nvPr/>
          </p:nvSpPr>
          <p:spPr>
            <a:xfrm>
              <a:off x="10858995" y="4839295"/>
              <a:ext cx="301614" cy="343330"/>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40" name="Chevron 39">
              <a:extLst>
                <a:ext uri="{FF2B5EF4-FFF2-40B4-BE49-F238E27FC236}">
                  <a16:creationId xmlns:a16="http://schemas.microsoft.com/office/drawing/2014/main" id="{51464142-9DD4-17EC-0F62-9D637BBFE691}"/>
                </a:ext>
              </a:extLst>
            </p:cNvPr>
            <p:cNvSpPr/>
            <p:nvPr/>
          </p:nvSpPr>
          <p:spPr>
            <a:xfrm>
              <a:off x="11037650" y="4834449"/>
              <a:ext cx="310312" cy="343329"/>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41" name="Chevron 40">
              <a:extLst>
                <a:ext uri="{FF2B5EF4-FFF2-40B4-BE49-F238E27FC236}">
                  <a16:creationId xmlns:a16="http://schemas.microsoft.com/office/drawing/2014/main" id="{4C2A6004-EF27-96F6-8D4F-2CA2325A5103}"/>
                </a:ext>
              </a:extLst>
            </p:cNvPr>
            <p:cNvSpPr/>
            <p:nvPr/>
          </p:nvSpPr>
          <p:spPr>
            <a:xfrm>
              <a:off x="11200639" y="4834449"/>
              <a:ext cx="310312" cy="343329"/>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grpSp>
      <p:sp>
        <p:nvSpPr>
          <p:cNvPr id="8" name="Rectangle : coins arrondis 7">
            <a:extLst>
              <a:ext uri="{FF2B5EF4-FFF2-40B4-BE49-F238E27FC236}">
                <a16:creationId xmlns:a16="http://schemas.microsoft.com/office/drawing/2014/main" id="{D566E5D9-D626-C452-5C46-EC654AA085CC}"/>
              </a:ext>
            </a:extLst>
          </p:cNvPr>
          <p:cNvSpPr/>
          <p:nvPr/>
        </p:nvSpPr>
        <p:spPr>
          <a:xfrm>
            <a:off x="4984523" y="2405750"/>
            <a:ext cx="2308239" cy="364719"/>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3: PERLE </a:t>
            </a:r>
            <a:r>
              <a:rPr lang="en-GB" sz="1600" b="1" dirty="0">
                <a:solidFill>
                  <a:schemeClr val="tx1"/>
                </a:solidFill>
                <a:ea typeface="Calibri" panose="020F0502020204030204" pitchFamily="34" charset="0"/>
                <a:cs typeface="Times New Roman" panose="02020603050405020304" pitchFamily="18" charset="0"/>
              </a:rPr>
              <a:t>250 MeV</a:t>
            </a:r>
            <a:endParaRPr lang="en-GB" sz="1600" b="1" dirty="0">
              <a:solidFill>
                <a:schemeClr val="tx1"/>
              </a:solidFill>
            </a:endParaRPr>
          </a:p>
        </p:txBody>
      </p:sp>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19 March 2025</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10</a:t>
            </a:fld>
            <a:endParaRPr lang="fr-FR" dirty="0">
              <a:latin typeface="+mn-lt"/>
            </a:endParaRPr>
          </a:p>
        </p:txBody>
      </p:sp>
      <p:pic>
        <p:nvPicPr>
          <p:cNvPr id="116" name="Image 115">
            <a:extLst>
              <a:ext uri="{FF2B5EF4-FFF2-40B4-BE49-F238E27FC236}">
                <a16:creationId xmlns:a16="http://schemas.microsoft.com/office/drawing/2014/main" id="{ADF9B2F8-6A5D-7EB8-5FCB-41EB29416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7499" y="745798"/>
            <a:ext cx="2847327" cy="1397369"/>
          </a:xfrm>
          <a:prstGeom prst="rect">
            <a:avLst/>
          </a:prstGeom>
          <a:ln w="19050">
            <a:solidFill>
              <a:schemeClr val="tx1"/>
            </a:solidFill>
          </a:ln>
        </p:spPr>
      </p:pic>
      <p:grpSp>
        <p:nvGrpSpPr>
          <p:cNvPr id="118" name="Groupe 117">
            <a:extLst>
              <a:ext uri="{FF2B5EF4-FFF2-40B4-BE49-F238E27FC236}">
                <a16:creationId xmlns:a16="http://schemas.microsoft.com/office/drawing/2014/main" id="{C145EAB6-DC7B-C905-6401-FDA5AC6B6369}"/>
              </a:ext>
            </a:extLst>
          </p:cNvPr>
          <p:cNvGrpSpPr/>
          <p:nvPr/>
        </p:nvGrpSpPr>
        <p:grpSpPr>
          <a:xfrm>
            <a:off x="4874454" y="4867276"/>
            <a:ext cx="719529" cy="364719"/>
            <a:chOff x="6395019" y="4867276"/>
            <a:chExt cx="719529" cy="364719"/>
          </a:xfrm>
        </p:grpSpPr>
        <p:sp>
          <p:nvSpPr>
            <p:cNvPr id="117" name="Rectangle 116">
              <a:extLst>
                <a:ext uri="{FF2B5EF4-FFF2-40B4-BE49-F238E27FC236}">
                  <a16:creationId xmlns:a16="http://schemas.microsoft.com/office/drawing/2014/main" id="{39B70228-4979-90CF-23E9-D4BB1715013B}"/>
                </a:ext>
              </a:extLst>
            </p:cNvPr>
            <p:cNvSpPr/>
            <p:nvPr/>
          </p:nvSpPr>
          <p:spPr>
            <a:xfrm>
              <a:off x="6395019" y="4867276"/>
              <a:ext cx="71952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28" name="ZoneTexte 27">
              <a:extLst>
                <a:ext uri="{FF2B5EF4-FFF2-40B4-BE49-F238E27FC236}">
                  <a16:creationId xmlns:a16="http://schemas.microsoft.com/office/drawing/2014/main" id="{E45D780B-0BC8-DD73-1F92-C1D98F1964C5}"/>
                </a:ext>
              </a:extLst>
            </p:cNvPr>
            <p:cNvSpPr txBox="1"/>
            <p:nvPr/>
          </p:nvSpPr>
          <p:spPr>
            <a:xfrm>
              <a:off x="6421260" y="4901952"/>
              <a:ext cx="621311" cy="307777"/>
            </a:xfrm>
            <a:prstGeom prst="rect">
              <a:avLst/>
            </a:prstGeom>
            <a:noFill/>
          </p:spPr>
          <p:txBody>
            <a:bodyPr wrap="square" rtlCol="0">
              <a:spAutoFit/>
            </a:bodyPr>
            <a:lstStyle/>
            <a:p>
              <a:pPr algn="ctr"/>
              <a:r>
                <a:rPr lang="en-GB" sz="1400" dirty="0">
                  <a:solidFill>
                    <a:schemeClr val="bg1"/>
                  </a:solidFill>
                  <a:latin typeface="+mn-lt"/>
                </a:rPr>
                <a:t>2028</a:t>
              </a:r>
            </a:p>
          </p:txBody>
        </p:sp>
      </p:gr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PERLE Seminar - IP2I Lyon</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67" name="Rectangle : coins arrondis 66">
            <a:extLst>
              <a:ext uri="{FF2B5EF4-FFF2-40B4-BE49-F238E27FC236}">
                <a16:creationId xmlns:a16="http://schemas.microsoft.com/office/drawing/2014/main" id="{7FF235E8-F4F6-4970-BE4A-5E552453341E}"/>
              </a:ext>
            </a:extLst>
          </p:cNvPr>
          <p:cNvSpPr/>
          <p:nvPr/>
        </p:nvSpPr>
        <p:spPr>
          <a:xfrm>
            <a:off x="3506400" y="1663262"/>
            <a:ext cx="2069265" cy="430229"/>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2: PERLE </a:t>
            </a:r>
            <a:r>
              <a:rPr lang="en-GB" sz="1600" b="1" dirty="0">
                <a:solidFill>
                  <a:schemeClr val="tx1"/>
                </a:solidFill>
                <a:ea typeface="Calibri" panose="020F0502020204030204" pitchFamily="34" charset="0"/>
                <a:cs typeface="Times New Roman" panose="02020603050405020304" pitchFamily="18" charset="0"/>
              </a:rPr>
              <a:t>1 tour</a:t>
            </a:r>
            <a:endParaRPr lang="en-GB" sz="1600" b="1" dirty="0">
              <a:solidFill>
                <a:schemeClr val="tx1"/>
              </a:solidFill>
            </a:endParaRPr>
          </a:p>
        </p:txBody>
      </p:sp>
      <p:cxnSp>
        <p:nvCxnSpPr>
          <p:cNvPr id="71" name="Connecteur droit 70">
            <a:extLst>
              <a:ext uri="{FF2B5EF4-FFF2-40B4-BE49-F238E27FC236}">
                <a16:creationId xmlns:a16="http://schemas.microsoft.com/office/drawing/2014/main" id="{FF1A206B-A18F-43F5-B5F7-9383E5AB736A}"/>
              </a:ext>
            </a:extLst>
          </p:cNvPr>
          <p:cNvCxnSpPr>
            <a:cxnSpLocks/>
          </p:cNvCxnSpPr>
          <p:nvPr/>
        </p:nvCxnSpPr>
        <p:spPr>
          <a:xfrm>
            <a:off x="5586864" y="2154430"/>
            <a:ext cx="8697" cy="30775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068533BB-D964-4965-8075-999CFE5B3E80}"/>
              </a:ext>
            </a:extLst>
          </p:cNvPr>
          <p:cNvCxnSpPr>
            <a:cxnSpLocks/>
          </p:cNvCxnSpPr>
          <p:nvPr/>
        </p:nvCxnSpPr>
        <p:spPr>
          <a:xfrm flipH="1">
            <a:off x="7252732" y="2320954"/>
            <a:ext cx="31206" cy="25612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0363756F-CB55-12D1-7996-2A20228C9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7995" y="2597696"/>
            <a:ext cx="2466912" cy="1520339"/>
          </a:xfrm>
          <a:prstGeom prst="rect">
            <a:avLst/>
          </a:prstGeom>
          <a:ln w="15875">
            <a:solidFill>
              <a:schemeClr val="tx1"/>
            </a:solidFill>
          </a:ln>
        </p:spPr>
      </p:pic>
      <p:pic>
        <p:nvPicPr>
          <p:cNvPr id="20" name="Image 19">
            <a:extLst>
              <a:ext uri="{FF2B5EF4-FFF2-40B4-BE49-F238E27FC236}">
                <a16:creationId xmlns:a16="http://schemas.microsoft.com/office/drawing/2014/main" id="{0CC11AFD-E741-0688-6014-3667C9352B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3938" y="2809226"/>
            <a:ext cx="3360384" cy="1387144"/>
          </a:xfrm>
          <a:prstGeom prst="rect">
            <a:avLst/>
          </a:prstGeom>
          <a:ln w="19050">
            <a:solidFill>
              <a:schemeClr val="tx1"/>
            </a:solidFill>
          </a:ln>
        </p:spPr>
      </p:pic>
      <p:grpSp>
        <p:nvGrpSpPr>
          <p:cNvPr id="38" name="Groupe 37">
            <a:extLst>
              <a:ext uri="{FF2B5EF4-FFF2-40B4-BE49-F238E27FC236}">
                <a16:creationId xmlns:a16="http://schemas.microsoft.com/office/drawing/2014/main" id="{E87BDE77-DA0A-0B2C-0EA2-72D86B8CE4A6}"/>
              </a:ext>
            </a:extLst>
          </p:cNvPr>
          <p:cNvGrpSpPr/>
          <p:nvPr/>
        </p:nvGrpSpPr>
        <p:grpSpPr>
          <a:xfrm>
            <a:off x="8482731" y="653480"/>
            <a:ext cx="1368152" cy="864072"/>
            <a:chOff x="8387500" y="1301576"/>
            <a:chExt cx="1368152" cy="864072"/>
          </a:xfrm>
        </p:grpSpPr>
        <p:pic>
          <p:nvPicPr>
            <p:cNvPr id="19" name="Image 18">
              <a:extLst>
                <a:ext uri="{FF2B5EF4-FFF2-40B4-BE49-F238E27FC236}">
                  <a16:creationId xmlns:a16="http://schemas.microsoft.com/office/drawing/2014/main" id="{5023744B-D96F-B842-D981-64A14E47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54533" y="1534369"/>
              <a:ext cx="1152334" cy="631279"/>
            </a:xfrm>
            <a:prstGeom prst="rect">
              <a:avLst/>
            </a:prstGeom>
          </p:spPr>
        </p:pic>
        <p:sp>
          <p:nvSpPr>
            <p:cNvPr id="21" name="ZoneTexte 20">
              <a:extLst>
                <a:ext uri="{FF2B5EF4-FFF2-40B4-BE49-F238E27FC236}">
                  <a16:creationId xmlns:a16="http://schemas.microsoft.com/office/drawing/2014/main" id="{202F5AB0-5082-4786-0D03-B9E3CF87F9F5}"/>
                </a:ext>
              </a:extLst>
            </p:cNvPr>
            <p:cNvSpPr txBox="1"/>
            <p:nvPr/>
          </p:nvSpPr>
          <p:spPr>
            <a:xfrm rot="20899010">
              <a:off x="8387500" y="1301576"/>
              <a:ext cx="1368152" cy="369332"/>
            </a:xfrm>
            <a:prstGeom prst="rect">
              <a:avLst/>
            </a:prstGeom>
            <a:noFill/>
          </p:spPr>
          <p:txBody>
            <a:bodyPr wrap="square" rtlCol="0">
              <a:spAutoFit/>
            </a:bodyPr>
            <a:lstStyle/>
            <a:p>
              <a:r>
                <a:rPr lang="en-GB" sz="1800" b="1" dirty="0">
                  <a:solidFill>
                    <a:schemeClr val="accent6">
                      <a:lumMod val="75000"/>
                    </a:schemeClr>
                  </a:solidFill>
                </a:rPr>
                <a:t>“Partially”</a:t>
              </a:r>
            </a:p>
          </p:txBody>
        </p:sp>
      </p:grpSp>
      <p:grpSp>
        <p:nvGrpSpPr>
          <p:cNvPr id="43" name="Groupe 42">
            <a:extLst>
              <a:ext uri="{FF2B5EF4-FFF2-40B4-BE49-F238E27FC236}">
                <a16:creationId xmlns:a16="http://schemas.microsoft.com/office/drawing/2014/main" id="{47AE3F66-70F3-7467-D9A3-1F0289E75061}"/>
              </a:ext>
            </a:extLst>
          </p:cNvPr>
          <p:cNvGrpSpPr/>
          <p:nvPr/>
        </p:nvGrpSpPr>
        <p:grpSpPr>
          <a:xfrm>
            <a:off x="1857995" y="3965848"/>
            <a:ext cx="3022029" cy="811833"/>
            <a:chOff x="1857995" y="3965848"/>
            <a:chExt cx="3022029" cy="811833"/>
          </a:xfrm>
        </p:grpSpPr>
        <p:pic>
          <p:nvPicPr>
            <p:cNvPr id="6" name="Image 5">
              <a:extLst>
                <a:ext uri="{FF2B5EF4-FFF2-40B4-BE49-F238E27FC236}">
                  <a16:creationId xmlns:a16="http://schemas.microsoft.com/office/drawing/2014/main" id="{0D1A0115-D96D-35B8-0C81-2C04D28AA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7995" y="3965848"/>
              <a:ext cx="1152334" cy="631279"/>
            </a:xfrm>
            <a:prstGeom prst="rect">
              <a:avLst/>
            </a:prstGeom>
          </p:spPr>
        </p:pic>
        <p:sp>
          <p:nvSpPr>
            <p:cNvPr id="36" name="ZoneTexte 35">
              <a:extLst>
                <a:ext uri="{FF2B5EF4-FFF2-40B4-BE49-F238E27FC236}">
                  <a16:creationId xmlns:a16="http://schemas.microsoft.com/office/drawing/2014/main" id="{DA81F6F8-08EF-877F-BA87-232A4F8C07C5}"/>
                </a:ext>
              </a:extLst>
            </p:cNvPr>
            <p:cNvSpPr txBox="1"/>
            <p:nvPr/>
          </p:nvSpPr>
          <p:spPr>
            <a:xfrm>
              <a:off x="2002009" y="4469904"/>
              <a:ext cx="2878015" cy="307777"/>
            </a:xfrm>
            <a:prstGeom prst="rect">
              <a:avLst/>
            </a:prstGeom>
            <a:noFill/>
          </p:spPr>
          <p:txBody>
            <a:bodyPr wrap="square" rtlCol="0">
              <a:spAutoFit/>
            </a:bodyPr>
            <a:lstStyle/>
            <a:p>
              <a:r>
                <a:rPr lang="en-GB" sz="1400" dirty="0">
                  <a:latin typeface="+mn-lt"/>
                </a:rPr>
                <a:t>By CNRS National Program RI2</a:t>
              </a:r>
            </a:p>
          </p:txBody>
        </p:sp>
      </p:grpSp>
      <p:sp>
        <p:nvSpPr>
          <p:cNvPr id="37" name="ZoneTexte 36">
            <a:extLst>
              <a:ext uri="{FF2B5EF4-FFF2-40B4-BE49-F238E27FC236}">
                <a16:creationId xmlns:a16="http://schemas.microsoft.com/office/drawing/2014/main" id="{835C9D9B-CB01-350D-B27B-F8304789CD94}"/>
              </a:ext>
            </a:extLst>
          </p:cNvPr>
          <p:cNvSpPr txBox="1"/>
          <p:nvPr/>
        </p:nvSpPr>
        <p:spPr>
          <a:xfrm>
            <a:off x="8220999" y="1498412"/>
            <a:ext cx="2551776" cy="523220"/>
          </a:xfrm>
          <a:prstGeom prst="rect">
            <a:avLst/>
          </a:prstGeom>
          <a:noFill/>
        </p:spPr>
        <p:txBody>
          <a:bodyPr wrap="square" rtlCol="0">
            <a:spAutoFit/>
          </a:bodyPr>
          <a:lstStyle/>
          <a:p>
            <a:pPr algn="ctr"/>
            <a:r>
              <a:rPr lang="en-GB" sz="1400" dirty="0">
                <a:latin typeface="+mn-lt"/>
              </a:rPr>
              <a:t>CM funded by EU Program </a:t>
            </a:r>
            <a:r>
              <a:rPr lang="en-GB" sz="1400" dirty="0" err="1">
                <a:latin typeface="+mn-lt"/>
              </a:rPr>
              <a:t>iSAS</a:t>
            </a:r>
            <a:r>
              <a:rPr lang="en-GB" sz="1400" dirty="0">
                <a:latin typeface="+mn-lt"/>
              </a:rPr>
              <a:t> + Matching funds (IN2P3)</a:t>
            </a:r>
          </a:p>
        </p:txBody>
      </p:sp>
      <p:sp>
        <p:nvSpPr>
          <p:cNvPr id="42" name="ZoneTexte 41">
            <a:extLst>
              <a:ext uri="{FF2B5EF4-FFF2-40B4-BE49-F238E27FC236}">
                <a16:creationId xmlns:a16="http://schemas.microsoft.com/office/drawing/2014/main" id="{DABA8EBD-757A-9476-4B25-2E087DDC9998}"/>
              </a:ext>
            </a:extLst>
          </p:cNvPr>
          <p:cNvSpPr txBox="1"/>
          <p:nvPr/>
        </p:nvSpPr>
        <p:spPr>
          <a:xfrm>
            <a:off x="8019187" y="4253880"/>
            <a:ext cx="2551776" cy="523220"/>
          </a:xfrm>
          <a:prstGeom prst="rect">
            <a:avLst/>
          </a:prstGeom>
          <a:noFill/>
          <a:ln>
            <a:solidFill>
              <a:srgbClr val="C00000"/>
            </a:solidFill>
          </a:ln>
        </p:spPr>
        <p:txBody>
          <a:bodyPr wrap="square" rtlCol="0">
            <a:spAutoFit/>
          </a:bodyPr>
          <a:lstStyle/>
          <a:p>
            <a:pPr algn="ctr"/>
            <a:r>
              <a:rPr lang="en-GB" sz="1400" b="1" dirty="0">
                <a:solidFill>
                  <a:srgbClr val="C00000"/>
                </a:solidFill>
                <a:latin typeface="+mn-lt"/>
              </a:rPr>
              <a:t>Extra funding needed for 6 arcs configuration </a:t>
            </a:r>
          </a:p>
        </p:txBody>
      </p:sp>
    </p:spTree>
    <p:extLst>
      <p:ext uri="{BB962C8B-B14F-4D97-AF65-F5344CB8AC3E}">
        <p14:creationId xmlns:p14="http://schemas.microsoft.com/office/powerpoint/2010/main" val="259268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Challenges toward new generation of efficient ERL </a:t>
            </a:r>
            <a:endParaRPr lang="en-GB" dirty="0">
              <a:solidFill>
                <a:schemeClr val="accent5">
                  <a:lumMod val="75000"/>
                </a:schemeClr>
              </a:solidFill>
              <a:latin typeface="+mn-lt"/>
            </a:endParaRPr>
          </a:p>
        </p:txBody>
      </p:sp>
      <p:sp>
        <p:nvSpPr>
          <p:cNvPr id="4" name="ZoneTexte 3">
            <a:extLst>
              <a:ext uri="{FF2B5EF4-FFF2-40B4-BE49-F238E27FC236}">
                <a16:creationId xmlns:a16="http://schemas.microsoft.com/office/drawing/2014/main" id="{16080B36-7690-E0A4-B966-74BE43B77327}"/>
              </a:ext>
            </a:extLst>
          </p:cNvPr>
          <p:cNvSpPr txBox="1"/>
          <p:nvPr/>
        </p:nvSpPr>
        <p:spPr>
          <a:xfrm>
            <a:off x="176063" y="1094820"/>
            <a:ext cx="2016224" cy="369332"/>
          </a:xfrm>
          <a:prstGeom prst="rect">
            <a:avLst/>
          </a:prstGeom>
          <a:noFill/>
        </p:spPr>
        <p:txBody>
          <a:bodyPr wrap="square" rtlCol="0">
            <a:spAutoFit/>
          </a:bodyPr>
          <a:lstStyle/>
          <a:p>
            <a:pPr algn="ctr"/>
            <a:r>
              <a:rPr lang="en-GB" sz="1800" b="1" dirty="0">
                <a:solidFill>
                  <a:srgbClr val="CC0066"/>
                </a:solidFill>
                <a:latin typeface="+mn-lt"/>
              </a:rPr>
              <a:t>ERL specificity </a:t>
            </a:r>
          </a:p>
        </p:txBody>
      </p:sp>
      <p:sp>
        <p:nvSpPr>
          <p:cNvPr id="6" name="ZoneTexte 5">
            <a:extLst>
              <a:ext uri="{FF2B5EF4-FFF2-40B4-BE49-F238E27FC236}">
                <a16:creationId xmlns:a16="http://schemas.microsoft.com/office/drawing/2014/main" id="{DD34DE96-7F45-FA02-A44F-3F15D9A57CD0}"/>
              </a:ext>
            </a:extLst>
          </p:cNvPr>
          <p:cNvSpPr txBox="1"/>
          <p:nvPr/>
        </p:nvSpPr>
        <p:spPr>
          <a:xfrm>
            <a:off x="2445027" y="1085528"/>
            <a:ext cx="2411556" cy="369332"/>
          </a:xfrm>
          <a:prstGeom prst="rect">
            <a:avLst/>
          </a:prstGeom>
          <a:noFill/>
        </p:spPr>
        <p:txBody>
          <a:bodyPr wrap="square" rtlCol="0">
            <a:spAutoFit/>
          </a:bodyPr>
          <a:lstStyle/>
          <a:p>
            <a:pPr algn="ctr"/>
            <a:r>
              <a:rPr lang="en-GB" sz="1800" b="1" dirty="0">
                <a:solidFill>
                  <a:srgbClr val="0070C0"/>
                </a:solidFill>
                <a:latin typeface="+mn-lt"/>
              </a:rPr>
              <a:t>Undesired effect </a:t>
            </a:r>
          </a:p>
        </p:txBody>
      </p:sp>
      <p:sp>
        <p:nvSpPr>
          <p:cNvPr id="7" name="ZoneTexte 6">
            <a:extLst>
              <a:ext uri="{FF2B5EF4-FFF2-40B4-BE49-F238E27FC236}">
                <a16:creationId xmlns:a16="http://schemas.microsoft.com/office/drawing/2014/main" id="{90FCE91A-0F5E-9ECF-B761-D3D7A7AEB423}"/>
              </a:ext>
            </a:extLst>
          </p:cNvPr>
          <p:cNvSpPr txBox="1"/>
          <p:nvPr/>
        </p:nvSpPr>
        <p:spPr>
          <a:xfrm>
            <a:off x="5072607" y="1085528"/>
            <a:ext cx="2232248" cy="369332"/>
          </a:xfrm>
          <a:prstGeom prst="rect">
            <a:avLst/>
          </a:prstGeom>
          <a:noFill/>
        </p:spPr>
        <p:txBody>
          <a:bodyPr wrap="square" rtlCol="0">
            <a:spAutoFit/>
          </a:bodyPr>
          <a:lstStyle/>
          <a:p>
            <a:pPr algn="ctr"/>
            <a:r>
              <a:rPr lang="en-GB" sz="1800" b="1" dirty="0">
                <a:solidFill>
                  <a:srgbClr val="FF6700"/>
                </a:solidFill>
                <a:latin typeface="+mn-lt"/>
              </a:rPr>
              <a:t>Technical Challenges </a:t>
            </a:r>
          </a:p>
        </p:txBody>
      </p:sp>
      <p:sp>
        <p:nvSpPr>
          <p:cNvPr id="8" name="ZoneTexte 7">
            <a:extLst>
              <a:ext uri="{FF2B5EF4-FFF2-40B4-BE49-F238E27FC236}">
                <a16:creationId xmlns:a16="http://schemas.microsoft.com/office/drawing/2014/main" id="{2DBE09E7-02A5-DA9B-96B1-538E67B566F2}"/>
              </a:ext>
            </a:extLst>
          </p:cNvPr>
          <p:cNvSpPr txBox="1"/>
          <p:nvPr/>
        </p:nvSpPr>
        <p:spPr>
          <a:xfrm>
            <a:off x="7592887" y="1094820"/>
            <a:ext cx="2664296" cy="369332"/>
          </a:xfrm>
          <a:prstGeom prst="rect">
            <a:avLst/>
          </a:prstGeom>
          <a:noFill/>
        </p:spPr>
        <p:txBody>
          <a:bodyPr wrap="square" rtlCol="0">
            <a:spAutoFit/>
          </a:bodyPr>
          <a:lstStyle/>
          <a:p>
            <a:pPr algn="ctr"/>
            <a:r>
              <a:rPr lang="en-GB" sz="1800" b="1" dirty="0">
                <a:solidFill>
                  <a:schemeClr val="accent6">
                    <a:lumMod val="75000"/>
                  </a:schemeClr>
                </a:solidFill>
                <a:latin typeface="+mn-lt"/>
              </a:rPr>
              <a:t>Proposed solutions  </a:t>
            </a:r>
          </a:p>
        </p:txBody>
      </p:sp>
      <p:sp>
        <p:nvSpPr>
          <p:cNvPr id="11" name="Rectangle : coins arrondis 10">
            <a:extLst>
              <a:ext uri="{FF2B5EF4-FFF2-40B4-BE49-F238E27FC236}">
                <a16:creationId xmlns:a16="http://schemas.microsoft.com/office/drawing/2014/main" id="{C9DD7799-14BD-3963-A22F-DA576951BF77}"/>
              </a:ext>
            </a:extLst>
          </p:cNvPr>
          <p:cNvSpPr/>
          <p:nvPr/>
        </p:nvSpPr>
        <p:spPr>
          <a:xfrm>
            <a:off x="2434059" y="1605053"/>
            <a:ext cx="2267540" cy="4016979"/>
          </a:xfrm>
          <a:prstGeom prst="roundRect">
            <a:avLst>
              <a:gd name="adj" fmla="val 5787"/>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 coins arrondis 13">
            <a:extLst>
              <a:ext uri="{FF2B5EF4-FFF2-40B4-BE49-F238E27FC236}">
                <a16:creationId xmlns:a16="http://schemas.microsoft.com/office/drawing/2014/main" id="{34E3B485-C883-F26E-D3A6-647D11D377C3}"/>
              </a:ext>
            </a:extLst>
          </p:cNvPr>
          <p:cNvSpPr/>
          <p:nvPr/>
        </p:nvSpPr>
        <p:spPr>
          <a:xfrm>
            <a:off x="4821288" y="1589582"/>
            <a:ext cx="2484993" cy="4016979"/>
          </a:xfrm>
          <a:prstGeom prst="roundRect">
            <a:avLst>
              <a:gd name="adj" fmla="val 5787"/>
            </a:avLst>
          </a:prstGeom>
          <a:noFill/>
          <a:ln w="19050">
            <a:solidFill>
              <a:srgbClr val="FF6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 coins arrondis 14">
            <a:extLst>
              <a:ext uri="{FF2B5EF4-FFF2-40B4-BE49-F238E27FC236}">
                <a16:creationId xmlns:a16="http://schemas.microsoft.com/office/drawing/2014/main" id="{14175DB4-2BCA-9C13-475E-F160B33B23B6}"/>
              </a:ext>
            </a:extLst>
          </p:cNvPr>
          <p:cNvSpPr/>
          <p:nvPr/>
        </p:nvSpPr>
        <p:spPr>
          <a:xfrm>
            <a:off x="7474619" y="1589584"/>
            <a:ext cx="3096345" cy="4001550"/>
          </a:xfrm>
          <a:prstGeom prst="roundRect">
            <a:avLst>
              <a:gd name="adj" fmla="val 5787"/>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 coins arrondis 16">
            <a:extLst>
              <a:ext uri="{FF2B5EF4-FFF2-40B4-BE49-F238E27FC236}">
                <a16:creationId xmlns:a16="http://schemas.microsoft.com/office/drawing/2014/main" id="{0FCC8A16-806C-8CDA-54D2-122410CD3AFF}"/>
              </a:ext>
            </a:extLst>
          </p:cNvPr>
          <p:cNvSpPr/>
          <p:nvPr/>
        </p:nvSpPr>
        <p:spPr>
          <a:xfrm>
            <a:off x="129803" y="1589584"/>
            <a:ext cx="2134492" cy="4032448"/>
          </a:xfrm>
          <a:prstGeom prst="roundRect">
            <a:avLst>
              <a:gd name="adj" fmla="val 5787"/>
            </a:avLst>
          </a:prstGeom>
          <a:noFill/>
          <a:ln w="19050">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1ED85462-B348-8991-BC28-469C3FC96761}"/>
              </a:ext>
            </a:extLst>
          </p:cNvPr>
          <p:cNvSpPr txBox="1"/>
          <p:nvPr/>
        </p:nvSpPr>
        <p:spPr>
          <a:xfrm>
            <a:off x="176063" y="1938005"/>
            <a:ext cx="2160240" cy="3323987"/>
          </a:xfrm>
          <a:prstGeom prst="rect">
            <a:avLst/>
          </a:prstGeom>
          <a:noFill/>
        </p:spPr>
        <p:txBody>
          <a:bodyPr wrap="square" rtlCol="0">
            <a:spAutoFit/>
          </a:bodyPr>
          <a:lstStyle/>
          <a:p>
            <a:r>
              <a:rPr lang="en-GB" sz="1500" dirty="0">
                <a:latin typeface="+mn-lt"/>
              </a:rPr>
              <a:t>1. High current e</a:t>
            </a:r>
            <a:r>
              <a:rPr lang="en-GB" sz="1500" baseline="30000" dirty="0">
                <a:latin typeface="+mn-lt"/>
              </a:rPr>
              <a:t>-</a:t>
            </a:r>
            <a:r>
              <a:rPr lang="en-GB" sz="1500" dirty="0">
                <a:latin typeface="+mn-lt"/>
              </a:rPr>
              <a:t> source</a:t>
            </a:r>
          </a:p>
          <a:p>
            <a:endParaRPr lang="en-GB" sz="1500" dirty="0">
              <a:latin typeface="+mn-lt"/>
            </a:endParaRPr>
          </a:p>
          <a:p>
            <a:r>
              <a:rPr lang="en-GB" sz="1500" dirty="0">
                <a:latin typeface="+mn-lt"/>
              </a:rPr>
              <a:t>2. CW operation (RF)</a:t>
            </a:r>
          </a:p>
          <a:p>
            <a:endParaRPr lang="en-GB" sz="1500" dirty="0">
              <a:latin typeface="+mn-lt"/>
            </a:endParaRPr>
          </a:p>
          <a:p>
            <a:r>
              <a:rPr lang="en-GB" sz="1500" dirty="0">
                <a:latin typeface="+mn-lt"/>
              </a:rPr>
              <a:t>3. High current operation</a:t>
            </a:r>
          </a:p>
          <a:p>
            <a:endParaRPr lang="en-GB" sz="1500" dirty="0">
              <a:latin typeface="+mn-lt"/>
            </a:endParaRPr>
          </a:p>
          <a:p>
            <a:r>
              <a:rPr lang="en-GB" sz="1500" dirty="0">
                <a:latin typeface="+mn-lt"/>
              </a:rPr>
              <a:t>4. Multi-pass/multi-bunch operation</a:t>
            </a:r>
          </a:p>
          <a:p>
            <a:endParaRPr lang="en-GB" sz="1500" dirty="0">
              <a:latin typeface="+mn-lt"/>
            </a:endParaRPr>
          </a:p>
          <a:p>
            <a:r>
              <a:rPr lang="en-GB" sz="1500" dirty="0">
                <a:latin typeface="+mn-lt"/>
              </a:rPr>
              <a:t>5. Efficient use of RF power</a:t>
            </a:r>
          </a:p>
          <a:p>
            <a:endParaRPr lang="en-GB" sz="1500" dirty="0">
              <a:latin typeface="+mn-lt"/>
            </a:endParaRPr>
          </a:p>
          <a:p>
            <a:r>
              <a:rPr lang="en-GB" sz="1500" dirty="0">
                <a:latin typeface="+mn-lt"/>
              </a:rPr>
              <a:t>6. Efficient beam energy recuperation</a:t>
            </a:r>
          </a:p>
        </p:txBody>
      </p:sp>
      <p:sp>
        <p:nvSpPr>
          <p:cNvPr id="19" name="ZoneTexte 18">
            <a:extLst>
              <a:ext uri="{FF2B5EF4-FFF2-40B4-BE49-F238E27FC236}">
                <a16:creationId xmlns:a16="http://schemas.microsoft.com/office/drawing/2014/main" id="{C5E4F078-B492-CD0F-A618-F68C0AD85705}"/>
              </a:ext>
            </a:extLst>
          </p:cNvPr>
          <p:cNvSpPr txBox="1"/>
          <p:nvPr/>
        </p:nvSpPr>
        <p:spPr>
          <a:xfrm>
            <a:off x="2469351" y="1661592"/>
            <a:ext cx="2328580" cy="3539430"/>
          </a:xfrm>
          <a:prstGeom prst="rect">
            <a:avLst/>
          </a:prstGeom>
          <a:noFill/>
        </p:spPr>
        <p:txBody>
          <a:bodyPr wrap="square" rtlCol="0">
            <a:spAutoFit/>
          </a:bodyPr>
          <a:lstStyle/>
          <a:p>
            <a:r>
              <a:rPr lang="en-GB" sz="1400" dirty="0">
                <a:latin typeface="+mn-lt"/>
              </a:rPr>
              <a:t>1. Short lifetime photocathodes, space charge dominant effect</a:t>
            </a:r>
          </a:p>
          <a:p>
            <a:endParaRPr lang="en-GB" sz="1400" dirty="0">
              <a:latin typeface="+mn-lt"/>
            </a:endParaRPr>
          </a:p>
          <a:p>
            <a:r>
              <a:rPr lang="en-GB" sz="1400" dirty="0">
                <a:latin typeface="+mn-lt"/>
              </a:rPr>
              <a:t>2. High dynamic losses</a:t>
            </a:r>
          </a:p>
          <a:p>
            <a:endParaRPr lang="en-GB" sz="1400" dirty="0">
              <a:latin typeface="+mn-lt"/>
            </a:endParaRPr>
          </a:p>
          <a:p>
            <a:r>
              <a:rPr lang="en-GB" sz="1400" dirty="0">
                <a:latin typeface="+mn-lt"/>
              </a:rPr>
              <a:t>3. High HOM excitation</a:t>
            </a:r>
          </a:p>
          <a:p>
            <a:endParaRPr lang="en-GB" sz="1400" dirty="0">
              <a:latin typeface="+mn-lt"/>
            </a:endParaRPr>
          </a:p>
          <a:p>
            <a:r>
              <a:rPr lang="en-GB" sz="1400" dirty="0">
                <a:latin typeface="+mn-lt"/>
              </a:rPr>
              <a:t>4. Increase beam instabilities</a:t>
            </a:r>
          </a:p>
          <a:p>
            <a:endParaRPr lang="en-GB" sz="1400" dirty="0">
              <a:latin typeface="+mn-lt"/>
            </a:endParaRPr>
          </a:p>
          <a:p>
            <a:r>
              <a:rPr lang="en-GB" sz="1400" dirty="0">
                <a:latin typeface="+mn-lt"/>
              </a:rPr>
              <a:t>5. Microphonics detuning &amp; mechanical stability </a:t>
            </a:r>
          </a:p>
          <a:p>
            <a:endParaRPr lang="en-GB" sz="1400" dirty="0">
              <a:latin typeface="+mn-lt"/>
            </a:endParaRPr>
          </a:p>
          <a:p>
            <a:r>
              <a:rPr lang="en-GB" sz="1400" dirty="0">
                <a:latin typeface="+mn-lt"/>
              </a:rPr>
              <a:t>6. Beam load variation, Mismatch between </a:t>
            </a:r>
            <a:r>
              <a:rPr lang="en-GB" sz="1400" dirty="0" err="1">
                <a:latin typeface="+mn-lt"/>
              </a:rPr>
              <a:t>acc</a:t>
            </a:r>
            <a:r>
              <a:rPr lang="en-GB" sz="1400" dirty="0">
                <a:latin typeface="+mn-lt"/>
              </a:rPr>
              <a:t>/</a:t>
            </a:r>
            <a:r>
              <a:rPr lang="en-GB" sz="1400" dirty="0" err="1">
                <a:latin typeface="+mn-lt"/>
              </a:rPr>
              <a:t>decc</a:t>
            </a:r>
            <a:r>
              <a:rPr lang="en-GB" sz="1400" dirty="0">
                <a:latin typeface="+mn-lt"/>
              </a:rPr>
              <a:t> bunches</a:t>
            </a:r>
          </a:p>
        </p:txBody>
      </p:sp>
      <p:sp>
        <p:nvSpPr>
          <p:cNvPr id="21" name="ZoneTexte 20">
            <a:extLst>
              <a:ext uri="{FF2B5EF4-FFF2-40B4-BE49-F238E27FC236}">
                <a16:creationId xmlns:a16="http://schemas.microsoft.com/office/drawing/2014/main" id="{9B91148E-F44B-7924-88FA-B5ED5C23DAFE}"/>
              </a:ext>
            </a:extLst>
          </p:cNvPr>
          <p:cNvSpPr txBox="1"/>
          <p:nvPr/>
        </p:nvSpPr>
        <p:spPr>
          <a:xfrm>
            <a:off x="4797931" y="1650554"/>
            <a:ext cx="2556999" cy="3539430"/>
          </a:xfrm>
          <a:prstGeom prst="rect">
            <a:avLst/>
          </a:prstGeom>
          <a:noFill/>
        </p:spPr>
        <p:txBody>
          <a:bodyPr wrap="square" rtlCol="0">
            <a:spAutoFit/>
          </a:bodyPr>
          <a:lstStyle/>
          <a:p>
            <a:r>
              <a:rPr lang="en-GB" sz="1400" dirty="0">
                <a:latin typeface="+mn-lt"/>
              </a:rPr>
              <a:t>1. H</a:t>
            </a:r>
            <a:r>
              <a:rPr lang="en-US" sz="1400" dirty="0">
                <a:latin typeface="+mn-lt"/>
              </a:rPr>
              <a:t>igh charge @ high rep. rate, high cathode field, high vacuum, high QE &amp; robust </a:t>
            </a:r>
            <a:r>
              <a:rPr lang="en-GB" sz="1400" dirty="0">
                <a:latin typeface="+mn-lt"/>
              </a:rPr>
              <a:t>photocathodes</a:t>
            </a:r>
            <a:r>
              <a:rPr lang="fr-FR" sz="1400" dirty="0">
                <a:latin typeface="+mn-lt"/>
              </a:rPr>
              <a:t> </a:t>
            </a:r>
            <a:endParaRPr lang="en-GB" sz="1400" dirty="0">
              <a:latin typeface="+mn-lt"/>
            </a:endParaRPr>
          </a:p>
          <a:p>
            <a:endParaRPr lang="en-GB" sz="1400" dirty="0">
              <a:latin typeface="+mn-lt"/>
            </a:endParaRPr>
          </a:p>
          <a:p>
            <a:r>
              <a:rPr lang="en-GB" sz="1400" dirty="0">
                <a:latin typeface="+mn-lt"/>
              </a:rPr>
              <a:t>2. High Q</a:t>
            </a:r>
            <a:r>
              <a:rPr lang="en-GB" sz="1400" baseline="-25000" dirty="0">
                <a:latin typeface="+mn-lt"/>
              </a:rPr>
              <a:t>0</a:t>
            </a:r>
            <a:r>
              <a:rPr lang="en-GB" sz="1400" dirty="0">
                <a:latin typeface="+mn-lt"/>
              </a:rPr>
              <a:t> cavity </a:t>
            </a:r>
          </a:p>
          <a:p>
            <a:endParaRPr lang="en-GB" sz="1400" dirty="0">
              <a:latin typeface="+mn-lt"/>
            </a:endParaRPr>
          </a:p>
          <a:p>
            <a:r>
              <a:rPr lang="en-GB" sz="1400" dirty="0">
                <a:latin typeface="+mn-lt"/>
              </a:rPr>
              <a:t>3. Efficient HOMs extraction </a:t>
            </a:r>
          </a:p>
          <a:p>
            <a:endParaRPr lang="en-GB" sz="1400" dirty="0">
              <a:latin typeface="+mn-lt"/>
            </a:endParaRPr>
          </a:p>
          <a:p>
            <a:r>
              <a:rPr lang="en-GB" sz="1400" dirty="0">
                <a:latin typeface="+mn-lt"/>
              </a:rPr>
              <a:t>4. The highest BBU threshold</a:t>
            </a:r>
          </a:p>
          <a:p>
            <a:endParaRPr lang="en-GB" sz="1400" dirty="0">
              <a:latin typeface="+mn-lt"/>
            </a:endParaRPr>
          </a:p>
          <a:p>
            <a:endParaRPr lang="en-GB" sz="1400" dirty="0">
              <a:latin typeface="+mn-lt"/>
            </a:endParaRPr>
          </a:p>
          <a:p>
            <a:r>
              <a:rPr lang="en-GB" sz="1400" dirty="0">
                <a:latin typeface="+mn-lt"/>
              </a:rPr>
              <a:t>5. Fast tuning, prevent external vibrations</a:t>
            </a:r>
          </a:p>
          <a:p>
            <a:endParaRPr lang="en-GB" sz="1400" dirty="0">
              <a:latin typeface="+mn-lt"/>
            </a:endParaRPr>
          </a:p>
          <a:p>
            <a:r>
              <a:rPr lang="en-GB" sz="1400" dirty="0">
                <a:latin typeface="+mn-lt"/>
              </a:rPr>
              <a:t>6. Fast feedback and perfect phase synchronisation</a:t>
            </a:r>
          </a:p>
        </p:txBody>
      </p:sp>
      <p:sp>
        <p:nvSpPr>
          <p:cNvPr id="22" name="ZoneTexte 21">
            <a:extLst>
              <a:ext uri="{FF2B5EF4-FFF2-40B4-BE49-F238E27FC236}">
                <a16:creationId xmlns:a16="http://schemas.microsoft.com/office/drawing/2014/main" id="{804C050A-90A8-F8A6-36A2-3C2315952B43}"/>
              </a:ext>
            </a:extLst>
          </p:cNvPr>
          <p:cNvSpPr txBox="1"/>
          <p:nvPr/>
        </p:nvSpPr>
        <p:spPr>
          <a:xfrm>
            <a:off x="7474619" y="1651134"/>
            <a:ext cx="3298155" cy="3754874"/>
          </a:xfrm>
          <a:prstGeom prst="rect">
            <a:avLst/>
          </a:prstGeom>
          <a:noFill/>
        </p:spPr>
        <p:txBody>
          <a:bodyPr wrap="square" rtlCol="0">
            <a:spAutoFit/>
          </a:bodyPr>
          <a:lstStyle/>
          <a:p>
            <a:r>
              <a:rPr lang="en-GB" sz="1400" dirty="0">
                <a:latin typeface="+mn-lt"/>
              </a:rPr>
              <a:t>1. Development of DC gun &amp; </a:t>
            </a:r>
            <a:r>
              <a:rPr lang="en-US" sz="1400" dirty="0">
                <a:latin typeface="+mn-lt"/>
              </a:rPr>
              <a:t>multi-alkali photocathodes (Cs-K-Sb or Na-K-Sb) </a:t>
            </a:r>
            <a:endParaRPr lang="en-GB" sz="1400" dirty="0">
              <a:latin typeface="+mn-lt"/>
            </a:endParaRPr>
          </a:p>
          <a:p>
            <a:endParaRPr lang="en-GB" sz="1400" dirty="0">
              <a:latin typeface="+mn-lt"/>
            </a:endParaRPr>
          </a:p>
          <a:p>
            <a:r>
              <a:rPr lang="en-GB" sz="1400" dirty="0">
                <a:latin typeface="+mn-lt"/>
              </a:rPr>
              <a:t>2. Cavity treatment with optimised recipe (EP, Doping, infusion, Mid T-baking…)</a:t>
            </a:r>
          </a:p>
          <a:p>
            <a:endParaRPr lang="en-GB" sz="1400" dirty="0">
              <a:latin typeface="+mn-lt"/>
            </a:endParaRPr>
          </a:p>
          <a:p>
            <a:r>
              <a:rPr lang="en-GB" sz="1400" dirty="0">
                <a:latin typeface="+mn-lt"/>
              </a:rPr>
              <a:t>3. Act on cavity design + optimized HOM couplers and BLA</a:t>
            </a:r>
          </a:p>
          <a:p>
            <a:r>
              <a:rPr lang="en-GB" sz="1400" dirty="0">
                <a:latin typeface="+mn-lt"/>
              </a:rPr>
              <a:t> </a:t>
            </a:r>
          </a:p>
          <a:p>
            <a:r>
              <a:rPr lang="en-GB" sz="1400" dirty="0">
                <a:latin typeface="+mn-lt"/>
              </a:rPr>
              <a:t>4. Optimized Filling pattern and HOM extraction &amp; damping scheme</a:t>
            </a:r>
          </a:p>
          <a:p>
            <a:endParaRPr lang="en-GB" sz="1400" dirty="0">
              <a:latin typeface="+mn-lt"/>
            </a:endParaRPr>
          </a:p>
          <a:p>
            <a:r>
              <a:rPr lang="en-GB" sz="1400" dirty="0">
                <a:latin typeface="+mn-lt"/>
              </a:rPr>
              <a:t>5. Development of FE-FRT</a:t>
            </a:r>
          </a:p>
          <a:p>
            <a:r>
              <a:rPr lang="en-GB" sz="1400" dirty="0">
                <a:latin typeface="+mn-lt"/>
              </a:rPr>
              <a:t> </a:t>
            </a:r>
          </a:p>
          <a:p>
            <a:r>
              <a:rPr lang="en-GB" sz="1400" dirty="0">
                <a:latin typeface="+mn-lt"/>
              </a:rPr>
              <a:t>6. Development of a digital AI-assisted </a:t>
            </a:r>
            <a:r>
              <a:rPr lang="fr-FR" sz="1400" dirty="0" err="1">
                <a:effectLst/>
                <a:latin typeface="+mn-lt"/>
              </a:rPr>
              <a:t>field</a:t>
            </a:r>
            <a:r>
              <a:rPr lang="fr-FR" sz="1400" dirty="0">
                <a:effectLst/>
                <a:latin typeface="+mn-lt"/>
              </a:rPr>
              <a:t> and </a:t>
            </a:r>
            <a:r>
              <a:rPr lang="fr-FR" sz="1400" dirty="0" err="1">
                <a:effectLst/>
                <a:latin typeface="+mn-lt"/>
              </a:rPr>
              <a:t>detuning</a:t>
            </a:r>
            <a:r>
              <a:rPr lang="fr-FR" sz="1400" dirty="0">
                <a:effectLst/>
                <a:latin typeface="+mn-lt"/>
              </a:rPr>
              <a:t> control, smart amplifier control</a:t>
            </a:r>
            <a:endParaRPr lang="en-GB" sz="1400" dirty="0">
              <a:latin typeface="+mn-lt"/>
            </a:endParaRPr>
          </a:p>
        </p:txBody>
      </p:sp>
      <p:sp>
        <p:nvSpPr>
          <p:cNvPr id="23" name="Flèche vers la droite 22">
            <a:extLst>
              <a:ext uri="{FF2B5EF4-FFF2-40B4-BE49-F238E27FC236}">
                <a16:creationId xmlns:a16="http://schemas.microsoft.com/office/drawing/2014/main" id="{4E05E8D5-D5AB-7ECB-ACE2-B33EEC56A844}"/>
              </a:ext>
            </a:extLst>
          </p:cNvPr>
          <p:cNvSpPr/>
          <p:nvPr/>
        </p:nvSpPr>
        <p:spPr>
          <a:xfrm>
            <a:off x="2120279" y="1229544"/>
            <a:ext cx="504056" cy="206732"/>
          </a:xfrm>
          <a:prstGeom prst="rightArrow">
            <a:avLst/>
          </a:prstGeom>
          <a:no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èche vers la droite 23">
            <a:extLst>
              <a:ext uri="{FF2B5EF4-FFF2-40B4-BE49-F238E27FC236}">
                <a16:creationId xmlns:a16="http://schemas.microsoft.com/office/drawing/2014/main" id="{D84525ED-F027-DA07-6B14-5502E2E0A7F4}"/>
              </a:ext>
            </a:extLst>
          </p:cNvPr>
          <p:cNvSpPr/>
          <p:nvPr/>
        </p:nvSpPr>
        <p:spPr>
          <a:xfrm>
            <a:off x="4640559" y="1229544"/>
            <a:ext cx="504056" cy="206732"/>
          </a:xfrm>
          <a:prstGeom prst="rightArrow">
            <a:avLst/>
          </a:prstGeom>
          <a:no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èche vers la droite 24">
            <a:extLst>
              <a:ext uri="{FF2B5EF4-FFF2-40B4-BE49-F238E27FC236}">
                <a16:creationId xmlns:a16="http://schemas.microsoft.com/office/drawing/2014/main" id="{B5B5A277-5D48-BB73-9860-BD426675AC83}"/>
              </a:ext>
            </a:extLst>
          </p:cNvPr>
          <p:cNvSpPr/>
          <p:nvPr/>
        </p:nvSpPr>
        <p:spPr>
          <a:xfrm>
            <a:off x="7232847" y="1229544"/>
            <a:ext cx="504056" cy="206732"/>
          </a:xfrm>
          <a:prstGeom prst="rightArrow">
            <a:avLst/>
          </a:prstGeom>
          <a:no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24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19 March 2025</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12</a:t>
            </a:fld>
            <a:endParaRPr lang="en-US" dirty="0">
              <a:latin typeface="+mn-lt"/>
            </a:endParaRPr>
          </a:p>
        </p:txBody>
      </p:sp>
      <p:pic>
        <p:nvPicPr>
          <p:cNvPr id="5" name="Image 4">
            <a:extLst>
              <a:ext uri="{FF2B5EF4-FFF2-40B4-BE49-F238E27FC236}">
                <a16:creationId xmlns:a16="http://schemas.microsoft.com/office/drawing/2014/main" id="{E5A1C0EE-DB7D-F16E-88F0-568FA1196A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8226" y="2093640"/>
            <a:ext cx="3378401" cy="2902696"/>
          </a:xfrm>
          <a:prstGeom prst="rect">
            <a:avLst/>
          </a:prstGeom>
        </p:spPr>
      </p:pic>
      <p:pic>
        <p:nvPicPr>
          <p:cNvPr id="11" name="Image 10">
            <a:extLst>
              <a:ext uri="{FF2B5EF4-FFF2-40B4-BE49-F238E27FC236}">
                <a16:creationId xmlns:a16="http://schemas.microsoft.com/office/drawing/2014/main" id="{6D778171-F141-BB97-B041-20ACD5501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859" y="2309664"/>
            <a:ext cx="3102319" cy="2310763"/>
          </a:xfrm>
          <a:prstGeom prst="rect">
            <a:avLst/>
          </a:prstGeom>
        </p:spPr>
      </p:pic>
      <p:pic>
        <p:nvPicPr>
          <p:cNvPr id="12" name="Image 11">
            <a:extLst>
              <a:ext uri="{FF2B5EF4-FFF2-40B4-BE49-F238E27FC236}">
                <a16:creationId xmlns:a16="http://schemas.microsoft.com/office/drawing/2014/main" id="{35882708-2085-A22F-0FDD-B8017042E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5887" y="2453680"/>
            <a:ext cx="2783068" cy="2055367"/>
          </a:xfrm>
          <a:prstGeom prst="rect">
            <a:avLst/>
          </a:prstGeom>
        </p:spPr>
      </p:pic>
      <p:sp>
        <p:nvSpPr>
          <p:cNvPr id="4" name="ZoneTexte 3">
            <a:extLst>
              <a:ext uri="{FF2B5EF4-FFF2-40B4-BE49-F238E27FC236}">
                <a16:creationId xmlns:a16="http://schemas.microsoft.com/office/drawing/2014/main" id="{DCF9C82C-2E08-305B-2E50-5A18A8402115}"/>
              </a:ext>
            </a:extLst>
          </p:cNvPr>
          <p:cNvSpPr txBox="1"/>
          <p:nvPr/>
        </p:nvSpPr>
        <p:spPr>
          <a:xfrm>
            <a:off x="168321" y="4763868"/>
            <a:ext cx="3705898" cy="830997"/>
          </a:xfrm>
          <a:prstGeom prst="rect">
            <a:avLst/>
          </a:prstGeom>
          <a:noFill/>
        </p:spPr>
        <p:txBody>
          <a:bodyPr wrap="square" rtlCol="0">
            <a:spAutoFit/>
          </a:bodyPr>
          <a:lstStyle/>
          <a:p>
            <a:pPr algn="ctr"/>
            <a:r>
              <a:rPr lang="en-GB" sz="1600" dirty="0">
                <a:latin typeface="+mn-lt"/>
              </a:rPr>
              <a:t>A DC Gun, Cornell design (400 </a:t>
            </a:r>
            <a:r>
              <a:rPr lang="en-GB" sz="1600" dirty="0" err="1">
                <a:latin typeface="+mn-lt"/>
              </a:rPr>
              <a:t>pC</a:t>
            </a:r>
            <a:r>
              <a:rPr lang="en-GB" sz="1600" dirty="0">
                <a:latin typeface="+mn-lt"/>
              </a:rPr>
              <a:t>, 50 MHz demonstrated), fully equipped (all pumps) in load-lock version</a:t>
            </a:r>
          </a:p>
        </p:txBody>
      </p:sp>
      <p:sp>
        <p:nvSpPr>
          <p:cNvPr id="6" name="ZoneTexte 5">
            <a:extLst>
              <a:ext uri="{FF2B5EF4-FFF2-40B4-BE49-F238E27FC236}">
                <a16:creationId xmlns:a16="http://schemas.microsoft.com/office/drawing/2014/main" id="{6136D4D0-419F-9E46-985C-C457B31D4736}"/>
              </a:ext>
            </a:extLst>
          </p:cNvPr>
          <p:cNvSpPr txBox="1"/>
          <p:nvPr/>
        </p:nvSpPr>
        <p:spPr>
          <a:xfrm>
            <a:off x="3946227" y="5045968"/>
            <a:ext cx="3705898" cy="584775"/>
          </a:xfrm>
          <a:prstGeom prst="rect">
            <a:avLst/>
          </a:prstGeom>
          <a:noFill/>
        </p:spPr>
        <p:txBody>
          <a:bodyPr wrap="square" rtlCol="0">
            <a:spAutoFit/>
          </a:bodyPr>
          <a:lstStyle/>
          <a:p>
            <a:pPr algn="ctr"/>
            <a:r>
              <a:rPr lang="en-GB" sz="1600" dirty="0">
                <a:latin typeface="+mn-lt"/>
              </a:rPr>
              <a:t>HV power supply suited for high bunch charge (designed for 40 mA, 450 kV)   </a:t>
            </a:r>
          </a:p>
        </p:txBody>
      </p:sp>
      <p:sp>
        <p:nvSpPr>
          <p:cNvPr id="14" name="ZoneTexte 13">
            <a:extLst>
              <a:ext uri="{FF2B5EF4-FFF2-40B4-BE49-F238E27FC236}">
                <a16:creationId xmlns:a16="http://schemas.microsoft.com/office/drawing/2014/main" id="{CBA2E1DD-BF18-9D4C-62AF-808D80D6B4BD}"/>
              </a:ext>
            </a:extLst>
          </p:cNvPr>
          <p:cNvSpPr txBox="1"/>
          <p:nvPr/>
        </p:nvSpPr>
        <p:spPr>
          <a:xfrm>
            <a:off x="7834659" y="4753580"/>
            <a:ext cx="2592288" cy="584775"/>
          </a:xfrm>
          <a:prstGeom prst="rect">
            <a:avLst/>
          </a:prstGeom>
          <a:noFill/>
        </p:spPr>
        <p:txBody>
          <a:bodyPr wrap="square" rtlCol="0">
            <a:spAutoFit/>
          </a:bodyPr>
          <a:lstStyle/>
          <a:p>
            <a:pPr algn="ctr"/>
            <a:r>
              <a:rPr lang="en-GB" sz="1600" dirty="0">
                <a:latin typeface="+mn-lt"/>
              </a:rPr>
              <a:t>A Photocathode Preparation Facility (PPF)</a:t>
            </a:r>
          </a:p>
        </p:txBody>
      </p:sp>
      <p:sp>
        <p:nvSpPr>
          <p:cNvPr id="15" name="ZoneTexte 14">
            <a:extLst>
              <a:ext uri="{FF2B5EF4-FFF2-40B4-BE49-F238E27FC236}">
                <a16:creationId xmlns:a16="http://schemas.microsoft.com/office/drawing/2014/main" id="{97F07DD1-35E2-8A75-E1A5-176D88A99264}"/>
              </a:ext>
            </a:extLst>
          </p:cNvPr>
          <p:cNvSpPr txBox="1"/>
          <p:nvPr/>
        </p:nvSpPr>
        <p:spPr>
          <a:xfrm>
            <a:off x="489843" y="1098302"/>
            <a:ext cx="10009112" cy="923330"/>
          </a:xfrm>
          <a:prstGeom prst="rect">
            <a:avLst/>
          </a:prstGeom>
          <a:noFill/>
        </p:spPr>
        <p:txBody>
          <a:bodyPr wrap="square" rtlCol="0">
            <a:spAutoFit/>
          </a:bodyPr>
          <a:lstStyle/>
          <a:p>
            <a:pPr algn="just"/>
            <a:r>
              <a:rPr lang="en-GB" sz="1800" dirty="0">
                <a:latin typeface="+mn-lt"/>
              </a:rPr>
              <a:t>Within a Collaboration Agreement for photoinjector R&amp;D between IJCLab (IN2P3) and Research Instruments GmbH (RI), Hardware of lighthouse project (terminated) transferred to IJCLab for PERLE. The gun was commissioned and tested at high rep rate, at a limited bunch charge. </a:t>
            </a:r>
            <a:r>
              <a:rPr lang="en-GB" sz="1800" dirty="0">
                <a:latin typeface="+mn-lt"/>
                <a:sym typeface="Wingdings" pitchFamily="2" charset="2"/>
              </a:rPr>
              <a:t>It includes:</a:t>
            </a:r>
            <a:endParaRPr lang="en-GB" sz="1800" dirty="0">
              <a:latin typeface="+mn-lt"/>
            </a:endParaRPr>
          </a:p>
        </p:txBody>
      </p:sp>
      <p:sp>
        <p:nvSpPr>
          <p:cNvPr id="8" name="Espace réservé du pied de page 7">
            <a:extLst>
              <a:ext uri="{FF2B5EF4-FFF2-40B4-BE49-F238E27FC236}">
                <a16:creationId xmlns:a16="http://schemas.microsoft.com/office/drawing/2014/main" id="{90064D04-8C29-4979-A831-2B91B5D837A7}"/>
              </a:ext>
            </a:extLst>
          </p:cNvPr>
          <p:cNvSpPr>
            <a:spLocks noGrp="1"/>
          </p:cNvSpPr>
          <p:nvPr>
            <p:ph type="ftr" sz="quarter" idx="11"/>
          </p:nvPr>
        </p:nvSpPr>
        <p:spPr/>
        <p:txBody>
          <a:bodyPr/>
          <a:lstStyle/>
          <a:p>
            <a:r>
              <a:rPr lang="en-US"/>
              <a:t>PERLE Seminar - IP2I Lyon</a:t>
            </a:r>
            <a:endParaRPr lang="fr-FR" dirty="0"/>
          </a:p>
        </p:txBody>
      </p:sp>
      <p:sp>
        <p:nvSpPr>
          <p:cNvPr id="17" name="ZoneTexte 16">
            <a:extLst>
              <a:ext uri="{FF2B5EF4-FFF2-40B4-BE49-F238E27FC236}">
                <a16:creationId xmlns:a16="http://schemas.microsoft.com/office/drawing/2014/main" id="{1EA59B6C-95AE-4149-AAA7-39C35B35EB1C}"/>
              </a:ext>
            </a:extLst>
          </p:cNvPr>
          <p:cNvSpPr txBox="1"/>
          <p:nvPr/>
        </p:nvSpPr>
        <p:spPr>
          <a:xfrm>
            <a:off x="6826547" y="713387"/>
            <a:ext cx="4331449" cy="369332"/>
          </a:xfrm>
          <a:prstGeom prst="rect">
            <a:avLst/>
          </a:prstGeom>
          <a:noFill/>
        </p:spPr>
        <p:txBody>
          <a:bodyPr wrap="square" rtlCol="0">
            <a:spAutoFit/>
          </a:bodyPr>
          <a:lstStyle/>
          <a:p>
            <a:r>
              <a:rPr lang="en-GB" sz="1800" u="sng" dirty="0">
                <a:solidFill>
                  <a:srgbClr val="CC0066"/>
                </a:solidFill>
                <a:latin typeface="+mn-lt"/>
              </a:rPr>
              <a:t>Collaboration IJCLab-LPSC &amp; RI GmbH</a:t>
            </a:r>
          </a:p>
        </p:txBody>
      </p:sp>
      <p:sp>
        <p:nvSpPr>
          <p:cNvPr id="16" name="Titre 1">
            <a:extLst>
              <a:ext uri="{FF2B5EF4-FFF2-40B4-BE49-F238E27FC236}">
                <a16:creationId xmlns:a16="http://schemas.microsoft.com/office/drawing/2014/main" id="{284DDF9B-A06F-28B8-12AE-77243E12D0BC}"/>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#1: High Current Electron Source </a:t>
            </a:r>
            <a:endParaRPr lang="en-GB" dirty="0">
              <a:solidFill>
                <a:schemeClr val="accent5">
                  <a:lumMod val="75000"/>
                </a:schemeClr>
              </a:solidFill>
              <a:latin typeface="+mn-lt"/>
            </a:endParaRPr>
          </a:p>
        </p:txBody>
      </p:sp>
    </p:spTree>
    <p:extLst>
      <p:ext uri="{BB962C8B-B14F-4D97-AF65-F5344CB8AC3E}">
        <p14:creationId xmlns:p14="http://schemas.microsoft.com/office/powerpoint/2010/main" val="4140541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19 March 2025</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13</a:t>
            </a:fld>
            <a:endParaRPr lang="en-US" dirty="0">
              <a:latin typeface="+mn-lt"/>
            </a:endParaRPr>
          </a:p>
        </p:txBody>
      </p:sp>
      <p:sp>
        <p:nvSpPr>
          <p:cNvPr id="8" name="Espace réservé du pied de page 7">
            <a:extLst>
              <a:ext uri="{FF2B5EF4-FFF2-40B4-BE49-F238E27FC236}">
                <a16:creationId xmlns:a16="http://schemas.microsoft.com/office/drawing/2014/main" id="{90064D04-8C29-4979-A831-2B91B5D837A7}"/>
              </a:ext>
            </a:extLst>
          </p:cNvPr>
          <p:cNvSpPr>
            <a:spLocks noGrp="1"/>
          </p:cNvSpPr>
          <p:nvPr>
            <p:ph type="ftr" sz="quarter" idx="11"/>
          </p:nvPr>
        </p:nvSpPr>
        <p:spPr/>
        <p:txBody>
          <a:bodyPr/>
          <a:lstStyle/>
          <a:p>
            <a:r>
              <a:rPr lang="en-US"/>
              <a:t>PERLE Seminar - IP2I Lyon</a:t>
            </a:r>
            <a:endParaRPr lang="fr-FR"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E6994B7-97A5-FD8B-FF23-69DAECEFCEAB}"/>
                  </a:ext>
                </a:extLst>
              </p:cNvPr>
              <p:cNvSpPr txBox="1"/>
              <p:nvPr/>
            </p:nvSpPr>
            <p:spPr>
              <a:xfrm>
                <a:off x="561851" y="653480"/>
                <a:ext cx="9865096" cy="4985980"/>
              </a:xfrm>
              <a:prstGeom prst="rect">
                <a:avLst/>
              </a:prstGeom>
              <a:noFill/>
            </p:spPr>
            <p:txBody>
              <a:bodyPr wrap="square" rtlCol="0">
                <a:spAutoFit/>
              </a:bodyPr>
              <a:lstStyle/>
              <a:p>
                <a:r>
                  <a:rPr lang="en-GB" sz="2400" b="1" dirty="0">
                    <a:solidFill>
                      <a:srgbClr val="F39200"/>
                    </a:solidFill>
                    <a:latin typeface="+mn-lt"/>
                  </a:rPr>
                  <a:t>Specifications:</a:t>
                </a:r>
              </a:p>
              <a:p>
                <a:endParaRPr lang="en-GB" sz="1800" b="1" dirty="0">
                  <a:solidFill>
                    <a:schemeClr val="accent5">
                      <a:lumMod val="75000"/>
                    </a:schemeClr>
                  </a:solidFill>
                  <a:latin typeface="+mn-lt"/>
                </a:endParaRPr>
              </a:p>
              <a:p>
                <a:pPr marL="285750" indent="-285750">
                  <a:buFont typeface="Arial" panose="020B0604020202020204" pitchFamily="34" charset="0"/>
                  <a:buChar char="•"/>
                </a:pPr>
                <a:r>
                  <a:rPr lang="en-GB" sz="1800" b="1" dirty="0">
                    <a:latin typeface="+mn-lt"/>
                  </a:rPr>
                  <a:t>Electron beam requirements for PERLE</a:t>
                </a:r>
              </a:p>
              <a:p>
                <a:pPr marL="742950" lvl="1" indent="-285750">
                  <a:buFont typeface="Arial" panose="020B0604020202020204" pitchFamily="34" charset="0"/>
                  <a:buChar char="•"/>
                </a:pPr>
                <a:r>
                  <a:rPr lang="en-GB" sz="1800" dirty="0">
                    <a:latin typeface="+mn-lt"/>
                  </a:rPr>
                  <a:t>Q </a:t>
                </a:r>
                <a:r>
                  <a:rPr lang="en-GB" sz="1800" baseline="-25000" dirty="0">
                    <a:latin typeface="+mn-lt"/>
                  </a:rPr>
                  <a:t>bunch</a:t>
                </a:r>
                <a:r>
                  <a:rPr lang="en-GB" sz="1800" dirty="0">
                    <a:latin typeface="+mn-lt"/>
                  </a:rPr>
                  <a:t> = 500 </a:t>
                </a:r>
                <a:r>
                  <a:rPr lang="en-GB" sz="1800" dirty="0" err="1">
                    <a:latin typeface="+mn-lt"/>
                  </a:rPr>
                  <a:t>pC</a:t>
                </a:r>
                <a:r>
                  <a:rPr lang="en-GB" sz="1800" dirty="0">
                    <a:latin typeface="+mn-lt"/>
                  </a:rPr>
                  <a:t> </a:t>
                </a:r>
              </a:p>
              <a:p>
                <a:pPr marL="742950" lvl="1" indent="-285750">
                  <a:buFont typeface="Arial" panose="020B0604020202020204" pitchFamily="34" charset="0"/>
                  <a:buChar char="•"/>
                </a:pPr>
                <a:r>
                  <a:rPr lang="en-GB" sz="1800" dirty="0">
                    <a:latin typeface="+mn-lt"/>
                  </a:rPr>
                  <a:t>Repetition rate : 40 MHz</a:t>
                </a:r>
              </a:p>
              <a:p>
                <a:pPr marL="285750" lvl="1" indent="-285750">
                  <a:buFont typeface="Arial" panose="020B0604020202020204" pitchFamily="34" charset="0"/>
                  <a:buChar char="•"/>
                </a:pP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High DC voltage to extract high bunch charge</a:t>
                </a:r>
              </a:p>
              <a:p>
                <a:pPr marL="1200150" lvl="2" indent="-285750">
                  <a:buFont typeface="Arial" panose="020B0604020202020204" pitchFamily="34" charset="0"/>
                  <a:buChar char="•"/>
                </a:pPr>
                <a:r>
                  <a:rPr lang="en-GB" sz="1800" dirty="0">
                    <a:latin typeface="+mn-lt"/>
                  </a:rPr>
                  <a:t>350 kV</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Multi-alkali antimonide photocathode (CsK</a:t>
                </a:r>
                <a:r>
                  <a:rPr lang="en-GB" sz="1800" b="1" baseline="-25000" dirty="0">
                    <a:latin typeface="+mn-lt"/>
                  </a:rPr>
                  <a:t>2</a:t>
                </a:r>
                <a:r>
                  <a:rPr lang="en-GB" sz="1800" b="1" dirty="0">
                    <a:latin typeface="+mn-lt"/>
                  </a:rPr>
                  <a:t>Sb)  </a:t>
                </a:r>
              </a:p>
              <a:p>
                <a:pPr marL="1260363" lvl="2" indent="-285750">
                  <a:buFont typeface="Arial" panose="020B0604020202020204" pitchFamily="34" charset="0"/>
                  <a:buChar char="•"/>
                </a:pPr>
                <a:r>
                  <a:rPr lang="en-GB" sz="1800" dirty="0">
                    <a:latin typeface="+mn-lt"/>
                  </a:rPr>
                  <a:t>Well suited for high current : typical QE </a:t>
                </a:r>
                <a14:m>
                  <m:oMath xmlns:m="http://schemas.openxmlformats.org/officeDocument/2006/math">
                    <m:r>
                      <a:rPr lang="en-GB" sz="1800" i="1" smtClean="0">
                        <a:latin typeface="Cambria Math" panose="02040503050406030204" pitchFamily="18" charset="0"/>
                        <a:ea typeface="Cambria Math" panose="02040503050406030204" pitchFamily="18" charset="0"/>
                      </a:rPr>
                      <m:t>~ 1% </m:t>
                    </m:r>
                  </m:oMath>
                </a14:m>
                <a:r>
                  <a:rPr lang="en-GB" sz="1800" dirty="0">
                    <a:latin typeface="+mn-lt"/>
                  </a:rPr>
                  <a:t>(green light) considering degradation </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Load-lock configuration</a:t>
                </a:r>
              </a:p>
              <a:p>
                <a:pPr marL="1260363" lvl="2" indent="-285750">
                  <a:buFont typeface="Arial" panose="020B0604020202020204" pitchFamily="34" charset="0"/>
                  <a:buChar char="•"/>
                </a:pPr>
                <a:r>
                  <a:rPr lang="en-GB" sz="1800" dirty="0">
                    <a:latin typeface="+mn-lt"/>
                  </a:rPr>
                  <a:t>Loading of photocathodes without full gun bake for fast exchange</a:t>
                </a:r>
                <a:endParaRPr lang="en-GB" sz="1800" b="1" dirty="0">
                  <a:solidFill>
                    <a:srgbClr val="0432FF"/>
                  </a:solidFill>
                  <a:latin typeface="+mn-lt"/>
                </a:endParaRPr>
              </a:p>
              <a:p>
                <a:pPr marL="285750" indent="-285750">
                  <a:buFont typeface="Arial" panose="020B0604020202020204" pitchFamily="34" charset="0"/>
                  <a:buChar char="•"/>
                </a:pPr>
                <a:r>
                  <a:rPr lang="en-GB" sz="1800" b="1" dirty="0">
                    <a:latin typeface="+mn-lt"/>
                  </a:rPr>
                  <a:t>Laser power</a:t>
                </a:r>
                <a:r>
                  <a:rPr lang="en-GB" sz="1800" dirty="0">
                    <a:latin typeface="+mn-lt"/>
                  </a:rPr>
                  <a:t> </a:t>
                </a:r>
              </a:p>
              <a:p>
                <a:pPr marL="742950" lvl="1" indent="-285750">
                  <a:buFont typeface="Arial" panose="020B0604020202020204" pitchFamily="34" charset="0"/>
                  <a:buChar char="•"/>
                </a:pPr>
                <a:r>
                  <a:rPr lang="en-GB" sz="1800" dirty="0">
                    <a:latin typeface="+mn-lt"/>
                  </a:rPr>
                  <a:t>5 W (on the photocathode) of green light laser (500-550 nm)</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Excellent vacuum level for good operational lifetime</a:t>
                </a:r>
              </a:p>
              <a:p>
                <a:pPr marL="1260363" lvl="2" indent="-285750">
                  <a:buFont typeface="Arial" panose="020B0604020202020204" pitchFamily="34" charset="0"/>
                  <a:buChar char="•"/>
                </a:pPr>
                <a14:m>
                  <m:oMath xmlns:m="http://schemas.openxmlformats.org/officeDocument/2006/math">
                    <m:r>
                      <a:rPr lang="en-GB" sz="1800" i="1" smtClean="0">
                        <a:latin typeface="Cambria Math" panose="02040503050406030204" pitchFamily="18" charset="0"/>
                        <a:ea typeface="Cambria Math" panose="02040503050406030204" pitchFamily="18" charset="0"/>
                      </a:rPr>
                      <m:t>~ </m:t>
                    </m:r>
                  </m:oMath>
                </a14:m>
                <a:r>
                  <a:rPr lang="en-GB" sz="1800" dirty="0">
                    <a:latin typeface="+mn-lt"/>
                  </a:rPr>
                  <a:t>10</a:t>
                </a:r>
                <a:r>
                  <a:rPr lang="en-GB" sz="1800" baseline="30000" dirty="0">
                    <a:latin typeface="+mn-lt"/>
                  </a:rPr>
                  <a:t>-11</a:t>
                </a:r>
                <a:r>
                  <a:rPr lang="en-GB" sz="1800" dirty="0">
                    <a:latin typeface="+mn-lt"/>
                  </a:rPr>
                  <a:t> mbar or better</a:t>
                </a:r>
              </a:p>
              <a:p>
                <a:pPr marL="285750" lvl="1" indent="-285750">
                  <a:buFont typeface="Arial" panose="020B0604020202020204" pitchFamily="34" charset="0"/>
                  <a:buChar char="•"/>
                </a:pPr>
                <a:r>
                  <a:rPr lang="en-GB" sz="1800" b="1" dirty="0">
                    <a:latin typeface="+mn-lt"/>
                  </a:rPr>
                  <a:t>Anode bias to limit QE degradation  </a:t>
                </a:r>
              </a:p>
            </p:txBody>
          </p:sp>
        </mc:Choice>
        <mc:Fallback xmlns="">
          <p:sp>
            <p:nvSpPr>
              <p:cNvPr id="2" name="ZoneTexte 1">
                <a:extLst>
                  <a:ext uri="{FF2B5EF4-FFF2-40B4-BE49-F238E27FC236}">
                    <a16:creationId xmlns:a16="http://schemas.microsoft.com/office/drawing/2014/main" id="{DE6994B7-97A5-FD8B-FF23-69DAECEFCEAB}"/>
                  </a:ext>
                </a:extLst>
              </p:cNvPr>
              <p:cNvSpPr txBox="1">
                <a:spLocks noRot="1" noChangeAspect="1" noMove="1" noResize="1" noEditPoints="1" noAdjustHandles="1" noChangeArrowheads="1" noChangeShapeType="1" noTextEdit="1"/>
              </p:cNvSpPr>
              <p:nvPr/>
            </p:nvSpPr>
            <p:spPr>
              <a:xfrm>
                <a:off x="561851" y="653480"/>
                <a:ext cx="9865096" cy="4985980"/>
              </a:xfrm>
              <a:prstGeom prst="rect">
                <a:avLst/>
              </a:prstGeom>
              <a:blipFill>
                <a:blip r:embed="rId2"/>
                <a:stretch>
                  <a:fillRect l="-1030" t="-1015"/>
                </a:stretch>
              </a:blipFill>
            </p:spPr>
            <p:txBody>
              <a:bodyPr/>
              <a:lstStyle/>
              <a:p>
                <a:r>
                  <a:rPr lang="en-GB">
                    <a:noFill/>
                  </a:rPr>
                  <a:t> </a:t>
                </a:r>
              </a:p>
            </p:txBody>
          </p:sp>
        </mc:Fallback>
      </mc:AlternateContent>
      <p:sp>
        <p:nvSpPr>
          <p:cNvPr id="3" name="ZoneTexte 2">
            <a:extLst>
              <a:ext uri="{FF2B5EF4-FFF2-40B4-BE49-F238E27FC236}">
                <a16:creationId xmlns:a16="http://schemas.microsoft.com/office/drawing/2014/main" id="{5618A154-25AE-D5A2-903D-F2FC1E900B84}"/>
              </a:ext>
            </a:extLst>
          </p:cNvPr>
          <p:cNvSpPr txBox="1"/>
          <p:nvPr/>
        </p:nvSpPr>
        <p:spPr>
          <a:xfrm>
            <a:off x="3476265" y="1666268"/>
            <a:ext cx="6232966" cy="369332"/>
          </a:xfrm>
          <a:prstGeom prst="rect">
            <a:avLst/>
          </a:prstGeom>
          <a:noFill/>
        </p:spPr>
        <p:txBody>
          <a:bodyPr wrap="square">
            <a:spAutoFit/>
          </a:bodyPr>
          <a:lstStyle/>
          <a:p>
            <a:pPr lvl="1"/>
            <a:r>
              <a:rPr lang="fr-FR" sz="1800" dirty="0">
                <a:latin typeface="+mn-lt"/>
                <a:sym typeface="Wingdings" pitchFamily="2" charset="2"/>
              </a:rPr>
              <a:t>I</a:t>
            </a:r>
            <a:r>
              <a:rPr lang="fr-FR" sz="1800" dirty="0">
                <a:latin typeface="+mn-lt"/>
              </a:rPr>
              <a:t>= 20 mA </a:t>
            </a:r>
          </a:p>
        </p:txBody>
      </p:sp>
      <p:sp>
        <p:nvSpPr>
          <p:cNvPr id="13" name="Accolade fermante 12">
            <a:extLst>
              <a:ext uri="{FF2B5EF4-FFF2-40B4-BE49-F238E27FC236}">
                <a16:creationId xmlns:a16="http://schemas.microsoft.com/office/drawing/2014/main" id="{7E195EB6-1DB7-DB84-3838-D64D0BFAD8DF}"/>
              </a:ext>
            </a:extLst>
          </p:cNvPr>
          <p:cNvSpPr/>
          <p:nvPr/>
        </p:nvSpPr>
        <p:spPr>
          <a:xfrm>
            <a:off x="3730203" y="1623992"/>
            <a:ext cx="144016" cy="4696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Titre 1">
            <a:extLst>
              <a:ext uri="{FF2B5EF4-FFF2-40B4-BE49-F238E27FC236}">
                <a16:creationId xmlns:a16="http://schemas.microsoft.com/office/drawing/2014/main" id="{2B7BBD50-8D66-D285-1357-F4B1D6F5CDDB}"/>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#1: High Current Electron Source </a:t>
            </a:r>
            <a:endParaRPr lang="en-GB" dirty="0">
              <a:solidFill>
                <a:schemeClr val="accent5">
                  <a:lumMod val="75000"/>
                </a:schemeClr>
              </a:solidFill>
              <a:latin typeface="+mn-lt"/>
            </a:endParaRPr>
          </a:p>
        </p:txBody>
      </p:sp>
    </p:spTree>
    <p:extLst>
      <p:ext uri="{BB962C8B-B14F-4D97-AF65-F5344CB8AC3E}">
        <p14:creationId xmlns:p14="http://schemas.microsoft.com/office/powerpoint/2010/main" val="174460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107BDC-8DED-492A-87E2-C8B966352D86}"/>
              </a:ext>
            </a:extLst>
          </p:cNvPr>
          <p:cNvSpPr>
            <a:spLocks noGrp="1"/>
          </p:cNvSpPr>
          <p:nvPr>
            <p:ph type="dt" sz="half" idx="10"/>
          </p:nvPr>
        </p:nvSpPr>
        <p:spPr/>
        <p:txBody>
          <a:bodyPr/>
          <a:lstStyle/>
          <a:p>
            <a:r>
              <a:rPr lang="fr-FR"/>
              <a:t>19 March 2025</a:t>
            </a:r>
            <a:endParaRPr lang="fr-FR" dirty="0"/>
          </a:p>
        </p:txBody>
      </p:sp>
      <p:sp>
        <p:nvSpPr>
          <p:cNvPr id="4" name="Espace réservé du pied de page 3">
            <a:extLst>
              <a:ext uri="{FF2B5EF4-FFF2-40B4-BE49-F238E27FC236}">
                <a16:creationId xmlns:a16="http://schemas.microsoft.com/office/drawing/2014/main" id="{7FEDA23A-8E14-4C60-9150-986722259C2A}"/>
              </a:ext>
            </a:extLst>
          </p:cNvPr>
          <p:cNvSpPr>
            <a:spLocks noGrp="1"/>
          </p:cNvSpPr>
          <p:nvPr>
            <p:ph type="ftr" sz="quarter" idx="11"/>
          </p:nvPr>
        </p:nvSpPr>
        <p:spPr/>
        <p:txBody>
          <a:bodyPr/>
          <a:lstStyle/>
          <a:p>
            <a:r>
              <a:rPr lang="en-US"/>
              <a:t>PERLE Seminar - IP2I Lyon</a:t>
            </a:r>
            <a:endParaRPr lang="fr-FR" dirty="0"/>
          </a:p>
        </p:txBody>
      </p:sp>
      <p:sp>
        <p:nvSpPr>
          <p:cNvPr id="5" name="Espace réservé du numéro de diapositive 4">
            <a:extLst>
              <a:ext uri="{FF2B5EF4-FFF2-40B4-BE49-F238E27FC236}">
                <a16:creationId xmlns:a16="http://schemas.microsoft.com/office/drawing/2014/main" id="{408A0E08-C8A8-445C-A04D-0B82FCB860D0}"/>
              </a:ext>
            </a:extLst>
          </p:cNvPr>
          <p:cNvSpPr>
            <a:spLocks noGrp="1"/>
          </p:cNvSpPr>
          <p:nvPr>
            <p:ph type="sldNum" sz="quarter" idx="12"/>
          </p:nvPr>
        </p:nvSpPr>
        <p:spPr/>
        <p:txBody>
          <a:bodyPr/>
          <a:lstStyle/>
          <a:p>
            <a:fld id="{77E71596-5F9D-49C5-9701-16B3CA54319D}" type="slidenum">
              <a:rPr lang="fr-FR" smtClean="0"/>
              <a:pPr/>
              <a:t>14</a:t>
            </a:fld>
            <a:endParaRPr lang="fr-FR" dirty="0"/>
          </a:p>
        </p:txBody>
      </p:sp>
      <p:pic>
        <p:nvPicPr>
          <p:cNvPr id="8" name="Image 7">
            <a:extLst>
              <a:ext uri="{FF2B5EF4-FFF2-40B4-BE49-F238E27FC236}">
                <a16:creationId xmlns:a16="http://schemas.microsoft.com/office/drawing/2014/main" id="{DD65088F-0A13-4500-869E-D86B9F19B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11" y="743491"/>
            <a:ext cx="3240359" cy="2430269"/>
          </a:xfrm>
          <a:prstGeom prst="rect">
            <a:avLst/>
          </a:prstGeom>
        </p:spPr>
      </p:pic>
      <p:pic>
        <p:nvPicPr>
          <p:cNvPr id="15" name="Image 14">
            <a:extLst>
              <a:ext uri="{FF2B5EF4-FFF2-40B4-BE49-F238E27FC236}">
                <a16:creationId xmlns:a16="http://schemas.microsoft.com/office/drawing/2014/main" id="{E3F28D77-4F43-4505-4000-2184581E97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8635" y="725488"/>
            <a:ext cx="3025448" cy="2088232"/>
          </a:xfrm>
          <a:prstGeom prst="rect">
            <a:avLst/>
          </a:prstGeom>
        </p:spPr>
      </p:pic>
      <p:pic>
        <p:nvPicPr>
          <p:cNvPr id="16" name="Image 15">
            <a:extLst>
              <a:ext uri="{FF2B5EF4-FFF2-40B4-BE49-F238E27FC236}">
                <a16:creationId xmlns:a16="http://schemas.microsoft.com/office/drawing/2014/main" id="{72372DA0-E994-CE6E-5EFF-A0F6A0CB7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811" y="3317776"/>
            <a:ext cx="5102347" cy="2296056"/>
          </a:xfrm>
          <a:prstGeom prst="rect">
            <a:avLst/>
          </a:prstGeom>
        </p:spPr>
      </p:pic>
      <p:pic>
        <p:nvPicPr>
          <p:cNvPr id="20" name="Picture 2">
            <a:extLst>
              <a:ext uri="{FF2B5EF4-FFF2-40B4-BE49-F238E27FC236}">
                <a16:creationId xmlns:a16="http://schemas.microsoft.com/office/drawing/2014/main" id="{554CB970-D41B-38B5-BD3A-E44FFDC120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90443" y="1296144"/>
            <a:ext cx="1679905" cy="3749824"/>
          </a:xfrm>
          <a:prstGeom prst="rect">
            <a:avLst/>
          </a:prstGeom>
          <a:noFill/>
          <a:extLst>
            <a:ext uri="{909E8E84-426E-40DD-AFC4-6F175D3DCCD1}">
              <a14:hiddenFill xmlns:a14="http://schemas.microsoft.com/office/drawing/2010/main">
                <a:solidFill>
                  <a:srgbClr val="FFFFFF"/>
                </a:solidFill>
              </a14:hiddenFill>
            </a:ext>
          </a:extLst>
        </p:spPr>
      </p:pic>
      <p:sp>
        <p:nvSpPr>
          <p:cNvPr id="21" name="Titre 1">
            <a:extLst>
              <a:ext uri="{FF2B5EF4-FFF2-40B4-BE49-F238E27FC236}">
                <a16:creationId xmlns:a16="http://schemas.microsoft.com/office/drawing/2014/main" id="{47699ECE-4140-FC5B-0A12-152972585025}"/>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#1: High Current Electron Source </a:t>
            </a:r>
            <a:endParaRPr lang="en-GB" dirty="0">
              <a:solidFill>
                <a:schemeClr val="accent5">
                  <a:lumMod val="75000"/>
                </a:schemeClr>
              </a:solidFill>
              <a:latin typeface="+mn-lt"/>
            </a:endParaRPr>
          </a:p>
        </p:txBody>
      </p:sp>
      <p:pic>
        <p:nvPicPr>
          <p:cNvPr id="22" name="Image 21">
            <a:extLst>
              <a:ext uri="{FF2B5EF4-FFF2-40B4-BE49-F238E27FC236}">
                <a16:creationId xmlns:a16="http://schemas.microsoft.com/office/drawing/2014/main" id="{2CD9C433-6673-1902-5467-8D6D370F94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6227" y="740959"/>
            <a:ext cx="1847935" cy="2430268"/>
          </a:xfrm>
          <a:prstGeom prst="rect">
            <a:avLst/>
          </a:prstGeom>
        </p:spPr>
      </p:pic>
      <p:pic>
        <p:nvPicPr>
          <p:cNvPr id="23" name="Image 22">
            <a:extLst>
              <a:ext uri="{FF2B5EF4-FFF2-40B4-BE49-F238E27FC236}">
                <a16:creationId xmlns:a16="http://schemas.microsoft.com/office/drawing/2014/main" id="{D3872B46-16B5-134C-211F-1B03F31DBC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73107" y="2946228"/>
            <a:ext cx="1577776" cy="2675804"/>
          </a:xfrm>
          <a:prstGeom prst="rect">
            <a:avLst/>
          </a:prstGeom>
        </p:spPr>
      </p:pic>
      <p:sp>
        <p:nvSpPr>
          <p:cNvPr id="24" name="ZoneTexte 23">
            <a:extLst>
              <a:ext uri="{FF2B5EF4-FFF2-40B4-BE49-F238E27FC236}">
                <a16:creationId xmlns:a16="http://schemas.microsoft.com/office/drawing/2014/main" id="{EEFD270F-07D4-39B7-8157-B60FAC254256}"/>
              </a:ext>
            </a:extLst>
          </p:cNvPr>
          <p:cNvSpPr txBox="1"/>
          <p:nvPr/>
        </p:nvSpPr>
        <p:spPr>
          <a:xfrm>
            <a:off x="1353939" y="2813720"/>
            <a:ext cx="1259429" cy="338554"/>
          </a:xfrm>
          <a:prstGeom prst="rect">
            <a:avLst/>
          </a:prstGeom>
          <a:noFill/>
        </p:spPr>
        <p:txBody>
          <a:bodyPr wrap="square" rtlCol="0">
            <a:spAutoFit/>
          </a:bodyPr>
          <a:lstStyle/>
          <a:p>
            <a:pPr algn="ctr"/>
            <a:r>
              <a:rPr lang="en-GB" sz="1600" dirty="0">
                <a:solidFill>
                  <a:schemeClr val="bg1"/>
                </a:solidFill>
                <a:latin typeface="+mn-lt"/>
              </a:rPr>
              <a:t>HV tanks</a:t>
            </a:r>
          </a:p>
        </p:txBody>
      </p:sp>
      <p:sp>
        <p:nvSpPr>
          <p:cNvPr id="25" name="ZoneTexte 24">
            <a:extLst>
              <a:ext uri="{FF2B5EF4-FFF2-40B4-BE49-F238E27FC236}">
                <a16:creationId xmlns:a16="http://schemas.microsoft.com/office/drawing/2014/main" id="{D34A53B4-1FEA-FA53-9C17-392FD504296B}"/>
              </a:ext>
            </a:extLst>
          </p:cNvPr>
          <p:cNvSpPr txBox="1"/>
          <p:nvPr/>
        </p:nvSpPr>
        <p:spPr>
          <a:xfrm>
            <a:off x="4126958" y="2813720"/>
            <a:ext cx="1547461" cy="338554"/>
          </a:xfrm>
          <a:prstGeom prst="rect">
            <a:avLst/>
          </a:prstGeom>
          <a:noFill/>
        </p:spPr>
        <p:txBody>
          <a:bodyPr wrap="square" rtlCol="0">
            <a:spAutoFit/>
          </a:bodyPr>
          <a:lstStyle/>
          <a:p>
            <a:pPr algn="ctr"/>
            <a:r>
              <a:rPr lang="en-GB" sz="1600" dirty="0">
                <a:solidFill>
                  <a:schemeClr val="bg1"/>
                </a:solidFill>
                <a:latin typeface="+mn-lt"/>
              </a:rPr>
              <a:t>Gun chamber</a:t>
            </a:r>
          </a:p>
        </p:txBody>
      </p:sp>
      <p:sp>
        <p:nvSpPr>
          <p:cNvPr id="26" name="ZoneTexte 25">
            <a:extLst>
              <a:ext uri="{FF2B5EF4-FFF2-40B4-BE49-F238E27FC236}">
                <a16:creationId xmlns:a16="http://schemas.microsoft.com/office/drawing/2014/main" id="{2E1DA3E5-DC4D-2784-3EEC-70B94F08E4F3}"/>
              </a:ext>
            </a:extLst>
          </p:cNvPr>
          <p:cNvSpPr txBox="1"/>
          <p:nvPr/>
        </p:nvSpPr>
        <p:spPr>
          <a:xfrm>
            <a:off x="345827" y="5211470"/>
            <a:ext cx="3096343" cy="338554"/>
          </a:xfrm>
          <a:prstGeom prst="rect">
            <a:avLst/>
          </a:prstGeom>
          <a:noFill/>
        </p:spPr>
        <p:txBody>
          <a:bodyPr wrap="square" rtlCol="0">
            <a:spAutoFit/>
          </a:bodyPr>
          <a:lstStyle/>
          <a:p>
            <a:pPr algn="ctr"/>
            <a:r>
              <a:rPr lang="en-GB" sz="1600" dirty="0">
                <a:solidFill>
                  <a:schemeClr val="bg1"/>
                </a:solidFill>
                <a:latin typeface="+mn-lt"/>
              </a:rPr>
              <a:t>Photocathode Preparation Facility</a:t>
            </a:r>
          </a:p>
        </p:txBody>
      </p:sp>
      <p:sp>
        <p:nvSpPr>
          <p:cNvPr id="27" name="ZoneTexte 26">
            <a:extLst>
              <a:ext uri="{FF2B5EF4-FFF2-40B4-BE49-F238E27FC236}">
                <a16:creationId xmlns:a16="http://schemas.microsoft.com/office/drawing/2014/main" id="{43F1BBFE-6833-18EE-3861-E4CF0C0ABF14}"/>
              </a:ext>
            </a:extLst>
          </p:cNvPr>
          <p:cNvSpPr txBox="1"/>
          <p:nvPr/>
        </p:nvSpPr>
        <p:spPr>
          <a:xfrm>
            <a:off x="8303422" y="2453680"/>
            <a:ext cx="1547461" cy="338554"/>
          </a:xfrm>
          <a:prstGeom prst="rect">
            <a:avLst/>
          </a:prstGeom>
          <a:noFill/>
        </p:spPr>
        <p:txBody>
          <a:bodyPr wrap="square" rtlCol="0">
            <a:spAutoFit/>
          </a:bodyPr>
          <a:lstStyle/>
          <a:p>
            <a:pPr algn="ctr"/>
            <a:r>
              <a:rPr lang="en-GB" sz="1600" dirty="0">
                <a:solidFill>
                  <a:schemeClr val="bg1"/>
                </a:solidFill>
                <a:latin typeface="+mn-lt"/>
              </a:rPr>
              <a:t>Laser room</a:t>
            </a:r>
          </a:p>
        </p:txBody>
      </p:sp>
      <p:sp>
        <p:nvSpPr>
          <p:cNvPr id="28" name="ZoneTexte 27">
            <a:extLst>
              <a:ext uri="{FF2B5EF4-FFF2-40B4-BE49-F238E27FC236}">
                <a16:creationId xmlns:a16="http://schemas.microsoft.com/office/drawing/2014/main" id="{56040AC3-2050-F67A-1EDF-C4FC2AF5DE41}"/>
              </a:ext>
            </a:extLst>
          </p:cNvPr>
          <p:cNvSpPr txBox="1"/>
          <p:nvPr/>
        </p:nvSpPr>
        <p:spPr>
          <a:xfrm>
            <a:off x="8303422" y="5283478"/>
            <a:ext cx="1547461" cy="338554"/>
          </a:xfrm>
          <a:prstGeom prst="rect">
            <a:avLst/>
          </a:prstGeom>
          <a:noFill/>
        </p:spPr>
        <p:txBody>
          <a:bodyPr wrap="square" rtlCol="0">
            <a:spAutoFit/>
          </a:bodyPr>
          <a:lstStyle/>
          <a:p>
            <a:pPr algn="ctr"/>
            <a:r>
              <a:rPr lang="en-GB" sz="1600" dirty="0">
                <a:solidFill>
                  <a:schemeClr val="bg1"/>
                </a:solidFill>
                <a:latin typeface="+mn-lt"/>
              </a:rPr>
              <a:t>Laser setup</a:t>
            </a:r>
          </a:p>
        </p:txBody>
      </p:sp>
      <p:sp>
        <p:nvSpPr>
          <p:cNvPr id="29" name="ZoneTexte 28">
            <a:extLst>
              <a:ext uri="{FF2B5EF4-FFF2-40B4-BE49-F238E27FC236}">
                <a16:creationId xmlns:a16="http://schemas.microsoft.com/office/drawing/2014/main" id="{275BD357-A417-E41E-9739-2E373E58E121}"/>
              </a:ext>
            </a:extLst>
          </p:cNvPr>
          <p:cNvSpPr txBox="1"/>
          <p:nvPr/>
        </p:nvSpPr>
        <p:spPr>
          <a:xfrm>
            <a:off x="5962451" y="4685928"/>
            <a:ext cx="1547461" cy="338554"/>
          </a:xfrm>
          <a:prstGeom prst="rect">
            <a:avLst/>
          </a:prstGeom>
          <a:noFill/>
        </p:spPr>
        <p:txBody>
          <a:bodyPr wrap="square" rtlCol="0">
            <a:spAutoFit/>
          </a:bodyPr>
          <a:lstStyle/>
          <a:p>
            <a:pPr algn="ctr"/>
            <a:r>
              <a:rPr lang="en-GB" sz="1600" dirty="0">
                <a:solidFill>
                  <a:schemeClr val="bg1"/>
                </a:solidFill>
                <a:latin typeface="+mn-lt"/>
              </a:rPr>
              <a:t>Ceramic isolator</a:t>
            </a:r>
          </a:p>
        </p:txBody>
      </p:sp>
    </p:spTree>
    <p:extLst>
      <p:ext uri="{BB962C8B-B14F-4D97-AF65-F5344CB8AC3E}">
        <p14:creationId xmlns:p14="http://schemas.microsoft.com/office/powerpoint/2010/main" val="291556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#2: High Q</a:t>
            </a:r>
            <a:r>
              <a:rPr lang="en-GB" baseline="-25000" dirty="0">
                <a:solidFill>
                  <a:schemeClr val="accent5">
                    <a:lumMod val="75000"/>
                  </a:schemeClr>
                </a:solidFill>
                <a:latin typeface="+mn-lt"/>
                <a:ea typeface="Arial" charset="0"/>
                <a:cs typeface="Arial" panose="020B0604020202020204" pitchFamily="34" charset="0"/>
              </a:rPr>
              <a:t>0</a:t>
            </a:r>
            <a:r>
              <a:rPr lang="en-GB" dirty="0">
                <a:solidFill>
                  <a:schemeClr val="accent5">
                    <a:lumMod val="75000"/>
                  </a:schemeClr>
                </a:solidFill>
                <a:latin typeface="+mn-lt"/>
                <a:ea typeface="Arial" charset="0"/>
                <a:cs typeface="Arial" panose="020B0604020202020204" pitchFamily="34" charset="0"/>
              </a:rPr>
              <a:t> cavity </a:t>
            </a:r>
            <a:endParaRPr lang="en-GB" dirty="0">
              <a:solidFill>
                <a:schemeClr val="accent5">
                  <a:lumMod val="75000"/>
                </a:schemeClr>
              </a:solidFill>
              <a:latin typeface="+mn-lt"/>
            </a:endParaRPr>
          </a:p>
        </p:txBody>
      </p:sp>
      <p:pic>
        <p:nvPicPr>
          <p:cNvPr id="19" name="Image 18">
            <a:extLst>
              <a:ext uri="{FF2B5EF4-FFF2-40B4-BE49-F238E27FC236}">
                <a16:creationId xmlns:a16="http://schemas.microsoft.com/office/drawing/2014/main" id="{9E43E200-541D-84B1-B09E-64F023B22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112" y="1805020"/>
            <a:ext cx="4149767" cy="2312394"/>
          </a:xfrm>
          <a:prstGeom prst="rect">
            <a:avLst/>
          </a:prstGeom>
        </p:spPr>
      </p:pic>
      <p:sp>
        <p:nvSpPr>
          <p:cNvPr id="20" name="ZoneTexte 19">
            <a:extLst>
              <a:ext uri="{FF2B5EF4-FFF2-40B4-BE49-F238E27FC236}">
                <a16:creationId xmlns:a16="http://schemas.microsoft.com/office/drawing/2014/main" id="{E95C1AB7-4431-8302-FE0D-4E463317D42A}"/>
              </a:ext>
            </a:extLst>
          </p:cNvPr>
          <p:cNvSpPr txBox="1"/>
          <p:nvPr/>
        </p:nvSpPr>
        <p:spPr>
          <a:xfrm>
            <a:off x="633859" y="3825028"/>
            <a:ext cx="3614996" cy="292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First Nb </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802 MHz </a:t>
            </a:r>
            <a:r>
              <a:rPr lang="en-GB" sz="1300" b="1" dirty="0">
                <a:solidFill>
                  <a:schemeClr val="bg1"/>
                </a:solidFill>
                <a:latin typeface="+mn-lt"/>
                <a:cs typeface="Arial" panose="020B0604020202020204" pitchFamily="34" charset="0"/>
              </a:rPr>
              <a:t>5</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-Cell</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cavity fabricated </a:t>
            </a:r>
            <a:r>
              <a:rPr lang="en-GB" sz="1300" b="1" dirty="0">
                <a:solidFill>
                  <a:schemeClr val="bg1"/>
                </a:solidFill>
                <a:latin typeface="+mn-lt"/>
                <a:cs typeface="Arial" panose="020B0604020202020204" pitchFamily="34" charset="0"/>
                <a:sym typeface="News Gothic MT"/>
              </a:rPr>
              <a:t>@</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JLAB </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 </a:t>
            </a:r>
          </a:p>
        </p:txBody>
      </p:sp>
      <p:grpSp>
        <p:nvGrpSpPr>
          <p:cNvPr id="14" name="Groupe 13">
            <a:extLst>
              <a:ext uri="{FF2B5EF4-FFF2-40B4-BE49-F238E27FC236}">
                <a16:creationId xmlns:a16="http://schemas.microsoft.com/office/drawing/2014/main" id="{F3BF8E5B-A45B-5771-20C2-5D6437A9DF5E}"/>
              </a:ext>
            </a:extLst>
          </p:cNvPr>
          <p:cNvGrpSpPr/>
          <p:nvPr/>
        </p:nvGrpSpPr>
        <p:grpSpPr>
          <a:xfrm>
            <a:off x="4841038" y="1669142"/>
            <a:ext cx="5441893" cy="2800762"/>
            <a:chOff x="5170363" y="3677816"/>
            <a:chExt cx="4460066" cy="1926493"/>
          </a:xfrm>
        </p:grpSpPr>
        <p:pic>
          <p:nvPicPr>
            <p:cNvPr id="6" name="Image 5">
              <a:extLst>
                <a:ext uri="{FF2B5EF4-FFF2-40B4-BE49-F238E27FC236}">
                  <a16:creationId xmlns:a16="http://schemas.microsoft.com/office/drawing/2014/main" id="{62B4AC3A-555A-228A-9FE2-1A2CA1074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0363" y="3677816"/>
              <a:ext cx="3528392" cy="1926493"/>
            </a:xfrm>
            <a:prstGeom prst="rect">
              <a:avLst/>
            </a:prstGeom>
          </p:spPr>
        </p:pic>
        <p:sp>
          <p:nvSpPr>
            <p:cNvPr id="47" name="Rectangle 46">
              <a:extLst>
                <a:ext uri="{FF2B5EF4-FFF2-40B4-BE49-F238E27FC236}">
                  <a16:creationId xmlns:a16="http://schemas.microsoft.com/office/drawing/2014/main" id="{2AE4F29B-37A9-C4EE-D4D0-D40CAE14DE08}"/>
                </a:ext>
              </a:extLst>
            </p:cNvPr>
            <p:cNvSpPr/>
            <p:nvPr/>
          </p:nvSpPr>
          <p:spPr>
            <a:xfrm>
              <a:off x="6266499" y="4246793"/>
              <a:ext cx="1050962" cy="322571"/>
            </a:xfrm>
            <a:prstGeom prst="rect">
              <a:avLst/>
            </a:prstGeom>
          </p:spPr>
          <p:txBody>
            <a:bodyPr wrap="square">
              <a:spAutoFit/>
            </a:bodyPr>
            <a:lstStyle/>
            <a:p>
              <a:pPr algn="ctr"/>
              <a:r>
                <a:rPr lang="en-US" sz="900" dirty="0">
                  <a:solidFill>
                    <a:srgbClr val="CC0066"/>
                  </a:solidFill>
                  <a:latin typeface="+mn-lt"/>
                  <a:cs typeface="Arial" panose="020B0604020202020204" pitchFamily="34" charset="0"/>
                </a:rPr>
                <a:t>PERLE requirements</a:t>
              </a:r>
            </a:p>
          </p:txBody>
        </p:sp>
        <p:sp>
          <p:nvSpPr>
            <p:cNvPr id="48" name="ZoneTexte 47">
              <a:extLst>
                <a:ext uri="{FF2B5EF4-FFF2-40B4-BE49-F238E27FC236}">
                  <a16:creationId xmlns:a16="http://schemas.microsoft.com/office/drawing/2014/main" id="{66F875A3-DFEB-493D-4AFC-9F0656A4328F}"/>
                </a:ext>
              </a:extLst>
            </p:cNvPr>
            <p:cNvSpPr txBox="1"/>
            <p:nvPr/>
          </p:nvSpPr>
          <p:spPr>
            <a:xfrm>
              <a:off x="7690643" y="3821832"/>
              <a:ext cx="1872208" cy="299313"/>
            </a:xfrm>
            <a:prstGeom prst="rect">
              <a:avLst/>
            </a:prstGeom>
            <a:noFill/>
          </p:spPr>
          <p:txBody>
            <a:bodyPr wrap="square" rtlCol="0">
              <a:spAutoFit/>
            </a:bodyPr>
            <a:lstStyle/>
            <a:p>
              <a:pPr algn="ctr">
                <a:lnSpc>
                  <a:spcPct val="150000"/>
                </a:lnSpc>
              </a:pPr>
              <a:r>
                <a:rPr lang="en-GB" sz="1000" u="sng" dirty="0">
                  <a:solidFill>
                    <a:schemeClr val="accent1">
                      <a:lumMod val="75000"/>
                    </a:schemeClr>
                  </a:solidFill>
                  <a:latin typeface="+mn-lt"/>
                  <a:ea typeface="Arial" charset="0"/>
                  <a:cs typeface="Arial" panose="020B0604020202020204" pitchFamily="34" charset="0"/>
                </a:rPr>
                <a:t>Q</a:t>
              </a:r>
              <a:r>
                <a:rPr lang="en-GB" sz="1000" u="sng" baseline="-25000" dirty="0">
                  <a:solidFill>
                    <a:schemeClr val="accent1">
                      <a:lumMod val="75000"/>
                    </a:schemeClr>
                  </a:solidFill>
                  <a:latin typeface="+mn-lt"/>
                  <a:ea typeface="Arial" charset="0"/>
                  <a:cs typeface="Arial" panose="020B0604020202020204" pitchFamily="34" charset="0"/>
                </a:rPr>
                <a:t>0</a:t>
              </a:r>
              <a:r>
                <a:rPr lang="en-GB" sz="1000" u="sng" dirty="0">
                  <a:solidFill>
                    <a:schemeClr val="accent1">
                      <a:lumMod val="75000"/>
                    </a:schemeClr>
                  </a:solidFill>
                  <a:latin typeface="+mn-lt"/>
                  <a:ea typeface="Arial" charset="0"/>
                  <a:cs typeface="Arial" panose="020B0604020202020204" pitchFamily="34" charset="0"/>
                </a:rPr>
                <a:t> (2k)</a:t>
              </a:r>
              <a:r>
                <a:rPr lang="en-US" sz="1000" u="sng" dirty="0">
                  <a:solidFill>
                    <a:schemeClr val="accent1">
                      <a:lumMod val="75000"/>
                    </a:schemeClr>
                  </a:solidFill>
                  <a:latin typeface="+mn-lt"/>
                  <a:cs typeface="Arial" panose="020B0604020202020204" pitchFamily="34" charset="0"/>
                </a:rPr>
                <a:t> = 3 e10 @ ~27 MV/m</a:t>
              </a:r>
            </a:p>
          </p:txBody>
        </p:sp>
        <p:cxnSp>
          <p:nvCxnSpPr>
            <p:cNvPr id="49" name="Connecteur droit avec flèche 48">
              <a:extLst>
                <a:ext uri="{FF2B5EF4-FFF2-40B4-BE49-F238E27FC236}">
                  <a16:creationId xmlns:a16="http://schemas.microsoft.com/office/drawing/2014/main" id="{93955471-7C62-CC19-32AE-4F213F3F7931}"/>
                </a:ext>
              </a:extLst>
            </p:cNvPr>
            <p:cNvCxnSpPr>
              <a:cxnSpLocks/>
            </p:cNvCxnSpPr>
            <p:nvPr/>
          </p:nvCxnSpPr>
          <p:spPr>
            <a:xfrm flipH="1">
              <a:off x="7906667" y="4109864"/>
              <a:ext cx="72009" cy="13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F5A9029-A363-1DBB-0EA3-8F9A96768740}"/>
                </a:ext>
              </a:extLst>
            </p:cNvPr>
            <p:cNvSpPr txBox="1"/>
            <p:nvPr/>
          </p:nvSpPr>
          <p:spPr>
            <a:xfrm>
              <a:off x="7922402" y="4472269"/>
              <a:ext cx="1708027" cy="299313"/>
            </a:xfrm>
            <a:prstGeom prst="rect">
              <a:avLst/>
            </a:prstGeom>
            <a:noFill/>
          </p:spPr>
          <p:txBody>
            <a:bodyPr wrap="square" rtlCol="0">
              <a:spAutoFit/>
            </a:bodyPr>
            <a:lstStyle/>
            <a:p>
              <a:pPr algn="ctr">
                <a:lnSpc>
                  <a:spcPct val="150000"/>
                </a:lnSpc>
              </a:pPr>
              <a:r>
                <a:rPr lang="en-GB" sz="1000" u="sng" dirty="0">
                  <a:solidFill>
                    <a:srgbClr val="C00000"/>
                  </a:solidFill>
                  <a:latin typeface="+mn-lt"/>
                  <a:ea typeface="Arial" charset="0"/>
                  <a:cs typeface="Arial" charset="0"/>
                </a:rPr>
                <a:t>Quench @ </a:t>
              </a:r>
              <a:r>
                <a:rPr lang="en-GB" sz="1000" u="sng" dirty="0" err="1">
                  <a:solidFill>
                    <a:srgbClr val="C00000"/>
                  </a:solidFill>
                  <a:latin typeface="+mn-lt"/>
                  <a:ea typeface="Arial" charset="0"/>
                  <a:cs typeface="Arial" charset="0"/>
                </a:rPr>
                <a:t>E</a:t>
              </a:r>
              <a:r>
                <a:rPr lang="en-GB" sz="1000" u="sng" baseline="-25000" dirty="0" err="1">
                  <a:solidFill>
                    <a:srgbClr val="C00000"/>
                  </a:solidFill>
                  <a:latin typeface="+mn-lt"/>
                  <a:ea typeface="Arial" charset="0"/>
                  <a:cs typeface="Arial" charset="0"/>
                </a:rPr>
                <a:t>acc</a:t>
              </a:r>
              <a:r>
                <a:rPr lang="en-GB" sz="1000" u="sng" dirty="0">
                  <a:solidFill>
                    <a:srgbClr val="C00000"/>
                  </a:solidFill>
                  <a:latin typeface="+mn-lt"/>
                  <a:ea typeface="Arial" charset="0"/>
                  <a:cs typeface="Arial" charset="0"/>
                </a:rPr>
                <a:t> </a:t>
              </a:r>
              <a:r>
                <a:rPr lang="en-US" sz="1000" u="sng" dirty="0">
                  <a:solidFill>
                    <a:srgbClr val="C00000"/>
                  </a:solidFill>
                  <a:latin typeface="+mn-lt"/>
                </a:rPr>
                <a:t>~</a:t>
              </a:r>
              <a:r>
                <a:rPr lang="en-GB" sz="1000" u="sng" dirty="0">
                  <a:solidFill>
                    <a:srgbClr val="C00000"/>
                  </a:solidFill>
                  <a:latin typeface="+mn-lt"/>
                  <a:ea typeface="Arial" charset="0"/>
                  <a:cs typeface="Arial" charset="0"/>
                </a:rPr>
                <a:t> 30 MV/m</a:t>
              </a:r>
              <a:endParaRPr lang="en-US" sz="1000" u="sng" dirty="0">
                <a:solidFill>
                  <a:srgbClr val="C00000"/>
                </a:solidFill>
                <a:latin typeface="+mn-lt"/>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3C3B7857-AB56-05F6-917B-AB524D5FD684}"/>
                </a:ext>
              </a:extLst>
            </p:cNvPr>
            <p:cNvCxnSpPr>
              <a:cxnSpLocks/>
            </p:cNvCxnSpPr>
            <p:nvPr/>
          </p:nvCxnSpPr>
          <p:spPr>
            <a:xfrm flipH="1" flipV="1">
              <a:off x="8225947" y="4397896"/>
              <a:ext cx="188101" cy="13765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ZoneTexte 12">
            <a:extLst>
              <a:ext uri="{FF2B5EF4-FFF2-40B4-BE49-F238E27FC236}">
                <a16:creationId xmlns:a16="http://schemas.microsoft.com/office/drawing/2014/main" id="{39FA92DF-FAA4-7872-8246-6015C12A4273}"/>
              </a:ext>
            </a:extLst>
          </p:cNvPr>
          <p:cNvSpPr txBox="1"/>
          <p:nvPr/>
        </p:nvSpPr>
        <p:spPr>
          <a:xfrm>
            <a:off x="57795" y="5334000"/>
            <a:ext cx="10714980" cy="307777"/>
          </a:xfrm>
          <a:prstGeom prst="rect">
            <a:avLst/>
          </a:prstGeom>
          <a:noFill/>
        </p:spPr>
        <p:txBody>
          <a:bodyPr wrap="square" rtlCol="0">
            <a:spAutoFit/>
          </a:bodyPr>
          <a:lstStyle/>
          <a:p>
            <a:r>
              <a:rPr lang="en-GB" sz="1400" i="1" dirty="0">
                <a:solidFill>
                  <a:schemeClr val="accent1">
                    <a:lumMod val="75000"/>
                  </a:schemeClr>
                </a:solidFill>
                <a:latin typeface="+mn-lt"/>
              </a:rPr>
              <a:t>F. </a:t>
            </a:r>
            <a:r>
              <a:rPr lang="en-GB" sz="1400" i="1" dirty="0" err="1">
                <a:solidFill>
                  <a:schemeClr val="accent1">
                    <a:lumMod val="75000"/>
                  </a:schemeClr>
                </a:solidFill>
                <a:latin typeface="+mn-lt"/>
              </a:rPr>
              <a:t>Marhauser</a:t>
            </a:r>
            <a:r>
              <a:rPr lang="en-GB" sz="1400" i="1" dirty="0">
                <a:solidFill>
                  <a:schemeClr val="accent1">
                    <a:lumMod val="75000"/>
                  </a:schemeClr>
                </a:solidFill>
                <a:latin typeface="+mn-lt"/>
              </a:rPr>
              <a:t> et al. “802 MHz ERL cavity design and development”- IPAC2018 (Vancouver, BC, Canada)- </a:t>
            </a:r>
            <a:r>
              <a:rPr lang="fr-FR" sz="1400" i="1" dirty="0">
                <a:solidFill>
                  <a:schemeClr val="accent1">
                    <a:lumMod val="75000"/>
                  </a:schemeClr>
                </a:solidFill>
                <a:effectLst/>
                <a:latin typeface="+mn-lt"/>
              </a:rPr>
              <a:t>doi:10.18429/JACoW-IPAC2018-THPAL146</a:t>
            </a:r>
            <a:endParaRPr lang="en-GB" sz="1400" i="1" dirty="0">
              <a:solidFill>
                <a:schemeClr val="accent1">
                  <a:lumMod val="75000"/>
                </a:schemeClr>
              </a:solidFill>
              <a:latin typeface="+mn-lt"/>
            </a:endParaRPr>
          </a:p>
        </p:txBody>
      </p:sp>
      <p:sp>
        <p:nvSpPr>
          <p:cNvPr id="4" name="Étoile à 5 branches 3">
            <a:extLst>
              <a:ext uri="{FF2B5EF4-FFF2-40B4-BE49-F238E27FC236}">
                <a16:creationId xmlns:a16="http://schemas.microsoft.com/office/drawing/2014/main" id="{3F89EB50-2FF1-E3BB-6B50-66368EC8F3ED}"/>
              </a:ext>
            </a:extLst>
          </p:cNvPr>
          <p:cNvSpPr/>
          <p:nvPr/>
        </p:nvSpPr>
        <p:spPr>
          <a:xfrm>
            <a:off x="7397888" y="2453095"/>
            <a:ext cx="76731" cy="72593"/>
          </a:xfrm>
          <a:prstGeom prst="star5">
            <a:avLst/>
          </a:prstGeom>
          <a:solidFill>
            <a:srgbClr val="CC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790929BB-4FD8-CF6F-5BC4-A0C7F84F651E}"/>
              </a:ext>
            </a:extLst>
          </p:cNvPr>
          <p:cNvSpPr txBox="1"/>
          <p:nvPr/>
        </p:nvSpPr>
        <p:spPr>
          <a:xfrm>
            <a:off x="7402611" y="653480"/>
            <a:ext cx="3168352" cy="369332"/>
          </a:xfrm>
          <a:prstGeom prst="rect">
            <a:avLst/>
          </a:prstGeom>
          <a:noFill/>
        </p:spPr>
        <p:txBody>
          <a:bodyPr wrap="square" rtlCol="0">
            <a:spAutoFit/>
          </a:bodyPr>
          <a:lstStyle/>
          <a:p>
            <a:r>
              <a:rPr lang="en-GB" sz="1800" b="1" u="sng" dirty="0">
                <a:solidFill>
                  <a:srgbClr val="CC0066"/>
                </a:solidFill>
                <a:latin typeface="+mn-lt"/>
              </a:rPr>
              <a:t>CERN-</a:t>
            </a:r>
            <a:r>
              <a:rPr lang="en-GB" sz="1800" b="1" u="sng" dirty="0" err="1">
                <a:solidFill>
                  <a:srgbClr val="CC0066"/>
                </a:solidFill>
                <a:latin typeface="+mn-lt"/>
              </a:rPr>
              <a:t>JLab</a:t>
            </a:r>
            <a:r>
              <a:rPr lang="en-GB" sz="1800" b="1" u="sng" dirty="0">
                <a:solidFill>
                  <a:srgbClr val="CC0066"/>
                </a:solidFill>
                <a:latin typeface="+mn-lt"/>
              </a:rPr>
              <a:t>-IJCLab collaboration</a:t>
            </a:r>
          </a:p>
        </p:txBody>
      </p:sp>
      <p:sp>
        <p:nvSpPr>
          <p:cNvPr id="3" name="コンテンツ プレースホルダー 3">
            <a:extLst>
              <a:ext uri="{FF2B5EF4-FFF2-40B4-BE49-F238E27FC236}">
                <a16:creationId xmlns:a16="http://schemas.microsoft.com/office/drawing/2014/main" id="{E8DA04FE-8E72-8AD3-43D9-296C929A3884}"/>
              </a:ext>
            </a:extLst>
          </p:cNvPr>
          <p:cNvSpPr>
            <a:spLocks noGrp="1"/>
          </p:cNvSpPr>
          <p:nvPr>
            <p:ph sz="half" idx="2"/>
          </p:nvPr>
        </p:nvSpPr>
        <p:spPr>
          <a:xfrm>
            <a:off x="129802" y="1062694"/>
            <a:ext cx="10452129" cy="478327"/>
          </a:xfrm>
        </p:spPr>
        <p:txBody>
          <a:bodyPr>
            <a:noAutofit/>
          </a:bodyPr>
          <a:lstStyle/>
          <a:p>
            <a:pPr marL="0" indent="0">
              <a:buNone/>
            </a:pPr>
            <a:r>
              <a:rPr lang="en-US" altLang="ja-SE" sz="1600" dirty="0">
                <a:solidFill>
                  <a:schemeClr val="tx1"/>
                </a:solidFill>
                <a:cs typeface="Arial" charset="0"/>
              </a:rPr>
              <a:t>A 5-Cell 802 MHz Nb cavity was designed according to PERLE requirements, prototyped and tested in vertical cryostat:</a:t>
            </a:r>
          </a:p>
        </p:txBody>
      </p:sp>
      <p:sp>
        <p:nvSpPr>
          <p:cNvPr id="5" name="ZoneTexte 4">
            <a:extLst>
              <a:ext uri="{FF2B5EF4-FFF2-40B4-BE49-F238E27FC236}">
                <a16:creationId xmlns:a16="http://schemas.microsoft.com/office/drawing/2014/main" id="{6A6F22FC-D4F0-F705-8892-48BA9AA51D48}"/>
              </a:ext>
            </a:extLst>
          </p:cNvPr>
          <p:cNvSpPr txBox="1"/>
          <p:nvPr/>
        </p:nvSpPr>
        <p:spPr>
          <a:xfrm>
            <a:off x="273820" y="4541912"/>
            <a:ext cx="10081119" cy="1323439"/>
          </a:xfrm>
          <a:prstGeom prst="rect">
            <a:avLst/>
          </a:prstGeom>
          <a:noFill/>
        </p:spPr>
        <p:txBody>
          <a:bodyPr wrap="square" rtlCol="0">
            <a:spAutoFit/>
          </a:bodyPr>
          <a:lstStyle/>
          <a:p>
            <a:r>
              <a:rPr lang="en-GB" sz="1600" dirty="0">
                <a:solidFill>
                  <a:schemeClr val="tx1"/>
                </a:solidFill>
                <a:latin typeface="+mn-lt"/>
                <a:sym typeface="Wingdings" pitchFamily="2" charset="2"/>
              </a:rPr>
              <a:t> In order to maintain the high cavity performance once Jacketed and  the end group equipped, an R&amp;D program within a large </a:t>
            </a:r>
            <a:r>
              <a:rPr lang="en-GB" sz="1600" dirty="0" err="1">
                <a:solidFill>
                  <a:schemeClr val="tx1"/>
                </a:solidFill>
                <a:latin typeface="+mn-lt"/>
                <a:sym typeface="Wingdings" pitchFamily="2" charset="2"/>
              </a:rPr>
              <a:t>collabotration</a:t>
            </a:r>
            <a:r>
              <a:rPr lang="en-GB" sz="1600" dirty="0">
                <a:solidFill>
                  <a:schemeClr val="tx1"/>
                </a:solidFill>
                <a:latin typeface="+mn-lt"/>
                <a:sym typeface="Wingdings" pitchFamily="2" charset="2"/>
              </a:rPr>
              <a:t> (Coll. IJCLab, </a:t>
            </a:r>
            <a:r>
              <a:rPr lang="en-GB" sz="1600" dirty="0" err="1">
                <a:solidFill>
                  <a:schemeClr val="tx1"/>
                </a:solidFill>
                <a:latin typeface="+mn-lt"/>
                <a:sym typeface="Wingdings" pitchFamily="2" charset="2"/>
              </a:rPr>
              <a:t>Jlab</a:t>
            </a:r>
            <a:r>
              <a:rPr lang="en-GB" sz="1600" dirty="0">
                <a:solidFill>
                  <a:schemeClr val="tx1"/>
                </a:solidFill>
                <a:latin typeface="+mn-lt"/>
                <a:sym typeface="Wingdings" pitchFamily="2" charset="2"/>
              </a:rPr>
              <a:t>, Fermilab, CERN and KEK) is ongoing to optimise the cavity post-treatment recipe </a:t>
            </a:r>
            <a:r>
              <a:rPr lang="en-GB" sz="1600" dirty="0">
                <a:solidFill>
                  <a:schemeClr val="tx1"/>
                </a:solidFill>
                <a:latin typeface="+mn-lt"/>
              </a:rPr>
              <a:t>(EP, BCP, N</a:t>
            </a:r>
            <a:r>
              <a:rPr lang="en-GB" sz="1600" baseline="-25000" dirty="0">
                <a:solidFill>
                  <a:schemeClr val="tx1"/>
                </a:solidFill>
                <a:latin typeface="+mn-lt"/>
              </a:rPr>
              <a:t>2</a:t>
            </a:r>
            <a:r>
              <a:rPr lang="en-GB" sz="1600" dirty="0">
                <a:solidFill>
                  <a:schemeClr val="tx1"/>
                </a:solidFill>
                <a:latin typeface="+mn-lt"/>
              </a:rPr>
              <a:t> diffusion, low T double step treatment, Mid-T baking…)</a:t>
            </a:r>
          </a:p>
          <a:p>
            <a:endParaRPr lang="en-GB" sz="1600" dirty="0">
              <a:solidFill>
                <a:schemeClr val="tx1"/>
              </a:solidFill>
              <a:latin typeface="+mn-lt"/>
            </a:endParaRPr>
          </a:p>
          <a:p>
            <a:endParaRPr lang="en-GB" sz="1600" dirty="0">
              <a:latin typeface="+mn-lt"/>
            </a:endParaRPr>
          </a:p>
        </p:txBody>
      </p:sp>
    </p:spTree>
    <p:extLst>
      <p:ext uri="{BB962C8B-B14F-4D97-AF65-F5344CB8AC3E}">
        <p14:creationId xmlns:p14="http://schemas.microsoft.com/office/powerpoint/2010/main" val="373883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#2: High Q</a:t>
            </a:r>
            <a:r>
              <a:rPr lang="en-GB" baseline="-25000" dirty="0">
                <a:solidFill>
                  <a:schemeClr val="accent5">
                    <a:lumMod val="75000"/>
                  </a:schemeClr>
                </a:solidFill>
                <a:latin typeface="+mn-lt"/>
                <a:ea typeface="Arial" charset="0"/>
                <a:cs typeface="Arial" panose="020B0604020202020204" pitchFamily="34" charset="0"/>
              </a:rPr>
              <a:t>0</a:t>
            </a:r>
            <a:r>
              <a:rPr lang="en-GB" dirty="0">
                <a:solidFill>
                  <a:schemeClr val="accent5">
                    <a:lumMod val="75000"/>
                  </a:schemeClr>
                </a:solidFill>
                <a:latin typeface="+mn-lt"/>
                <a:ea typeface="Arial" charset="0"/>
                <a:cs typeface="Arial" panose="020B0604020202020204" pitchFamily="34" charset="0"/>
              </a:rPr>
              <a:t> cavity </a:t>
            </a:r>
            <a:endParaRPr lang="en-GB" dirty="0">
              <a:solidFill>
                <a:schemeClr val="accent5">
                  <a:lumMod val="75000"/>
                </a:schemeClr>
              </a:solidFill>
              <a:latin typeface="+mn-lt"/>
            </a:endParaRPr>
          </a:p>
        </p:txBody>
      </p:sp>
      <p:pic>
        <p:nvPicPr>
          <p:cNvPr id="4" name="Image 3">
            <a:extLst>
              <a:ext uri="{FF2B5EF4-FFF2-40B4-BE49-F238E27FC236}">
                <a16:creationId xmlns:a16="http://schemas.microsoft.com/office/drawing/2014/main" id="{695685E1-218C-F570-357D-F2C65AF1CE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71" y="1033926"/>
            <a:ext cx="9880768" cy="2715898"/>
          </a:xfrm>
          <a:prstGeom prst="rect">
            <a:avLst/>
          </a:prstGeom>
        </p:spPr>
      </p:pic>
      <p:sp>
        <p:nvSpPr>
          <p:cNvPr id="5" name="ZoneTexte 4">
            <a:extLst>
              <a:ext uri="{FF2B5EF4-FFF2-40B4-BE49-F238E27FC236}">
                <a16:creationId xmlns:a16="http://schemas.microsoft.com/office/drawing/2014/main" id="{5FDB7389-8A02-6914-CF3D-6D7DB83562D5}"/>
              </a:ext>
            </a:extLst>
          </p:cNvPr>
          <p:cNvSpPr txBox="1"/>
          <p:nvPr/>
        </p:nvSpPr>
        <p:spPr>
          <a:xfrm>
            <a:off x="417835" y="3821832"/>
            <a:ext cx="9880769" cy="1754326"/>
          </a:xfrm>
          <a:prstGeom prst="rect">
            <a:avLst/>
          </a:prstGeom>
          <a:noFill/>
        </p:spPr>
        <p:txBody>
          <a:bodyPr wrap="square" rtlCol="0">
            <a:spAutoFit/>
          </a:bodyPr>
          <a:lstStyle/>
          <a:p>
            <a:r>
              <a:rPr lang="en-GB" sz="1800" dirty="0">
                <a:latin typeface="+mn-lt"/>
              </a:rPr>
              <a:t>Mid-T baking and N-doping are very interesting processes to enhance Q</a:t>
            </a:r>
            <a:r>
              <a:rPr lang="en-GB" sz="1800" baseline="-25000" dirty="0">
                <a:latin typeface="+mn-lt"/>
              </a:rPr>
              <a:t>0 </a:t>
            </a:r>
            <a:r>
              <a:rPr lang="en-GB" sz="1800" dirty="0">
                <a:latin typeface="+mn-lt"/>
              </a:rPr>
              <a:t>and gradient. </a:t>
            </a:r>
          </a:p>
          <a:p>
            <a:pPr marL="285750" indent="-285750">
              <a:buFont typeface="Wingdings" pitchFamily="2" charset="2"/>
              <a:buChar char="à"/>
            </a:pPr>
            <a:r>
              <a:rPr lang="en-GB" sz="1800" dirty="0">
                <a:latin typeface="+mn-lt"/>
                <a:sym typeface="Wingdings" pitchFamily="2" charset="2"/>
              </a:rPr>
              <a:t>Mid-T baking is a relatively new approach that shown several advantages: </a:t>
            </a:r>
          </a:p>
          <a:p>
            <a:pPr marL="787400" lvl="1" indent="-285750">
              <a:buFont typeface="Courier New" panose="02070309020205020404" pitchFamily="49" charset="0"/>
              <a:buChar char="o"/>
            </a:pPr>
            <a:r>
              <a:rPr lang="en-GB" sz="1800" dirty="0">
                <a:latin typeface="+mn-lt"/>
                <a:sym typeface="Wingdings" pitchFamily="2" charset="2"/>
              </a:rPr>
              <a:t>Provide higher Q</a:t>
            </a:r>
            <a:r>
              <a:rPr lang="en-GB" sz="1800" baseline="-25000" dirty="0">
                <a:latin typeface="+mn-lt"/>
                <a:sym typeface="Wingdings" pitchFamily="2" charset="2"/>
              </a:rPr>
              <a:t>0</a:t>
            </a:r>
            <a:r>
              <a:rPr lang="en-GB" sz="1800" dirty="0">
                <a:latin typeface="+mn-lt"/>
                <a:sym typeface="Wingdings" pitchFamily="2" charset="2"/>
              </a:rPr>
              <a:t> compared to N-doping (and a factor 5 compared to EP).</a:t>
            </a:r>
          </a:p>
          <a:p>
            <a:pPr marL="787400" lvl="1" indent="-285750">
              <a:buFont typeface="Courier New" panose="02070309020205020404" pitchFamily="49" charset="0"/>
              <a:buChar char="o"/>
            </a:pPr>
            <a:r>
              <a:rPr lang="en-GB" sz="1800" dirty="0">
                <a:latin typeface="+mn-lt"/>
                <a:sym typeface="Wingdings" pitchFamily="2" charset="2"/>
              </a:rPr>
              <a:t>Need less EP</a:t>
            </a:r>
          </a:p>
          <a:p>
            <a:pPr marL="787400" lvl="1" indent="-285750">
              <a:buFont typeface="Courier New" panose="02070309020205020404" pitchFamily="49" charset="0"/>
              <a:buChar char="o"/>
            </a:pPr>
            <a:r>
              <a:rPr lang="en-GB" sz="1800" b="1" dirty="0">
                <a:latin typeface="+mn-lt"/>
                <a:sym typeface="Wingdings" pitchFamily="2" charset="2"/>
              </a:rPr>
              <a:t>A more simple and robust process (easily implementable and reproducible)</a:t>
            </a:r>
          </a:p>
          <a:p>
            <a:pPr lvl="1" indent="0"/>
            <a:r>
              <a:rPr lang="en-GB" sz="1800" dirty="0">
                <a:latin typeface="+mn-lt"/>
                <a:sym typeface="Wingdings" pitchFamily="2" charset="2"/>
              </a:rPr>
              <a:t> </a:t>
            </a:r>
            <a:r>
              <a:rPr lang="en-GB" sz="1800" dirty="0">
                <a:latin typeface="+mn-lt"/>
              </a:rPr>
              <a:t> </a:t>
            </a:r>
            <a:endParaRPr lang="en-GB" sz="1800" dirty="0">
              <a:latin typeface="+mn-lt"/>
              <a:sym typeface="Wingdings" pitchFamily="2" charset="2"/>
            </a:endParaRPr>
          </a:p>
        </p:txBody>
      </p:sp>
      <p:sp>
        <p:nvSpPr>
          <p:cNvPr id="6" name="ZoneTexte 5">
            <a:extLst>
              <a:ext uri="{FF2B5EF4-FFF2-40B4-BE49-F238E27FC236}">
                <a16:creationId xmlns:a16="http://schemas.microsoft.com/office/drawing/2014/main" id="{84DD5DAE-D69C-0559-D859-44D4DD4BEC25}"/>
              </a:ext>
            </a:extLst>
          </p:cNvPr>
          <p:cNvSpPr txBox="1"/>
          <p:nvPr/>
        </p:nvSpPr>
        <p:spPr>
          <a:xfrm>
            <a:off x="8194699" y="602958"/>
            <a:ext cx="2736304" cy="338554"/>
          </a:xfrm>
          <a:prstGeom prst="rect">
            <a:avLst/>
          </a:prstGeom>
          <a:noFill/>
        </p:spPr>
        <p:txBody>
          <a:bodyPr wrap="square" rtlCol="0">
            <a:spAutoFit/>
          </a:bodyPr>
          <a:lstStyle/>
          <a:p>
            <a:r>
              <a:rPr lang="en-GB" sz="1600" b="1" i="1" u="sng" dirty="0">
                <a:solidFill>
                  <a:srgbClr val="DB1B53"/>
                </a:solidFill>
                <a:latin typeface="+mn-lt"/>
              </a:rPr>
              <a:t>Courtesy to Akira Miyazaki</a:t>
            </a:r>
          </a:p>
        </p:txBody>
      </p:sp>
    </p:spTree>
    <p:extLst>
      <p:ext uri="{BB962C8B-B14F-4D97-AF65-F5344CB8AC3E}">
        <p14:creationId xmlns:p14="http://schemas.microsoft.com/office/powerpoint/2010/main" val="4238982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#2: High Q</a:t>
            </a:r>
            <a:r>
              <a:rPr lang="en-GB" baseline="-25000" dirty="0">
                <a:solidFill>
                  <a:schemeClr val="accent5">
                    <a:lumMod val="75000"/>
                  </a:schemeClr>
                </a:solidFill>
                <a:latin typeface="+mn-lt"/>
                <a:ea typeface="Arial" charset="0"/>
                <a:cs typeface="Arial" panose="020B0604020202020204" pitchFamily="34" charset="0"/>
              </a:rPr>
              <a:t>0</a:t>
            </a:r>
            <a:r>
              <a:rPr lang="en-GB" dirty="0">
                <a:solidFill>
                  <a:schemeClr val="accent5">
                    <a:lumMod val="75000"/>
                  </a:schemeClr>
                </a:solidFill>
                <a:latin typeface="+mn-lt"/>
                <a:ea typeface="Arial" charset="0"/>
                <a:cs typeface="Arial" panose="020B0604020202020204" pitchFamily="34" charset="0"/>
              </a:rPr>
              <a:t> cavity </a:t>
            </a:r>
            <a:endParaRPr lang="en-GB" dirty="0">
              <a:solidFill>
                <a:schemeClr val="accent5">
                  <a:lumMod val="75000"/>
                </a:schemeClr>
              </a:solidFill>
              <a:latin typeface="+mn-lt"/>
            </a:endParaRPr>
          </a:p>
        </p:txBody>
      </p:sp>
      <p:pic>
        <p:nvPicPr>
          <p:cNvPr id="2" name="Image 1">
            <a:extLst>
              <a:ext uri="{FF2B5EF4-FFF2-40B4-BE49-F238E27FC236}">
                <a16:creationId xmlns:a16="http://schemas.microsoft.com/office/drawing/2014/main" id="{00A1ED7E-988D-72EC-AA92-7B61463B8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291" y="797496"/>
            <a:ext cx="7772400" cy="3899284"/>
          </a:xfrm>
          <a:prstGeom prst="rect">
            <a:avLst/>
          </a:prstGeom>
          <a:ln>
            <a:solidFill>
              <a:schemeClr val="tx1">
                <a:lumMod val="65000"/>
                <a:lumOff val="35000"/>
              </a:schemeClr>
            </a:solidFill>
          </a:ln>
        </p:spPr>
      </p:pic>
      <p:pic>
        <p:nvPicPr>
          <p:cNvPr id="3" name="Image 2">
            <a:extLst>
              <a:ext uri="{FF2B5EF4-FFF2-40B4-BE49-F238E27FC236}">
                <a16:creationId xmlns:a16="http://schemas.microsoft.com/office/drawing/2014/main" id="{D388CCF6-3E3C-DB87-850C-D8EABCD06E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8715" y="749226"/>
            <a:ext cx="2088232" cy="1560438"/>
          </a:xfrm>
          <a:prstGeom prst="rect">
            <a:avLst/>
          </a:prstGeom>
          <a:ln>
            <a:solidFill>
              <a:schemeClr val="tx1">
                <a:lumMod val="65000"/>
                <a:lumOff val="35000"/>
              </a:schemeClr>
            </a:solidFill>
          </a:ln>
        </p:spPr>
      </p:pic>
      <p:pic>
        <p:nvPicPr>
          <p:cNvPr id="6" name="Image 5">
            <a:extLst>
              <a:ext uri="{FF2B5EF4-FFF2-40B4-BE49-F238E27FC236}">
                <a16:creationId xmlns:a16="http://schemas.microsoft.com/office/drawing/2014/main" id="{1591B458-F69F-13D8-1B45-59BDBBD13E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8714" y="2381672"/>
            <a:ext cx="2088233" cy="1560438"/>
          </a:xfrm>
          <a:prstGeom prst="rect">
            <a:avLst/>
          </a:prstGeom>
          <a:ln>
            <a:solidFill>
              <a:schemeClr val="tx1">
                <a:lumMod val="65000"/>
                <a:lumOff val="35000"/>
              </a:schemeClr>
            </a:solidFill>
          </a:ln>
        </p:spPr>
      </p:pic>
      <p:pic>
        <p:nvPicPr>
          <p:cNvPr id="7" name="Image 6">
            <a:extLst>
              <a:ext uri="{FF2B5EF4-FFF2-40B4-BE49-F238E27FC236}">
                <a16:creationId xmlns:a16="http://schemas.microsoft.com/office/drawing/2014/main" id="{B20B2399-8C47-B4DD-73B1-827F0D15D5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8715" y="4006924"/>
            <a:ext cx="2088232" cy="1615108"/>
          </a:xfrm>
          <a:prstGeom prst="rect">
            <a:avLst/>
          </a:prstGeom>
          <a:ln>
            <a:solidFill>
              <a:schemeClr val="tx1">
                <a:lumMod val="65000"/>
                <a:lumOff val="35000"/>
              </a:schemeClr>
            </a:solidFill>
          </a:ln>
        </p:spPr>
      </p:pic>
      <p:pic>
        <p:nvPicPr>
          <p:cNvPr id="10" name="Image 9">
            <a:extLst>
              <a:ext uri="{FF2B5EF4-FFF2-40B4-BE49-F238E27FC236}">
                <a16:creationId xmlns:a16="http://schemas.microsoft.com/office/drawing/2014/main" id="{3259949E-F952-EABE-AC83-617E4A6F0F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827" y="869504"/>
            <a:ext cx="7772400" cy="3765176"/>
          </a:xfrm>
          <a:prstGeom prst="rect">
            <a:avLst/>
          </a:prstGeom>
        </p:spPr>
      </p:pic>
      <p:sp>
        <p:nvSpPr>
          <p:cNvPr id="11" name="ZoneTexte 10">
            <a:extLst>
              <a:ext uri="{FF2B5EF4-FFF2-40B4-BE49-F238E27FC236}">
                <a16:creationId xmlns:a16="http://schemas.microsoft.com/office/drawing/2014/main" id="{942DC956-1141-85AA-90D5-71DB573E32D3}"/>
              </a:ext>
            </a:extLst>
          </p:cNvPr>
          <p:cNvSpPr txBox="1"/>
          <p:nvPr/>
        </p:nvSpPr>
        <p:spPr>
          <a:xfrm>
            <a:off x="345827" y="4901952"/>
            <a:ext cx="7772400" cy="646331"/>
          </a:xfrm>
          <a:prstGeom prst="rect">
            <a:avLst/>
          </a:prstGeom>
          <a:noFill/>
        </p:spPr>
        <p:txBody>
          <a:bodyPr wrap="square" rtlCol="0">
            <a:spAutoFit/>
          </a:bodyPr>
          <a:lstStyle/>
          <a:p>
            <a:r>
              <a:rPr lang="en-GB" sz="1800" dirty="0">
                <a:latin typeface="+mn-lt"/>
              </a:rPr>
              <a:t>Possibility to compare the recipes and results between labs, find correlations and explanations to progress toward an optimized recipe.   </a:t>
            </a:r>
          </a:p>
        </p:txBody>
      </p:sp>
    </p:spTree>
    <p:extLst>
      <p:ext uri="{BB962C8B-B14F-4D97-AF65-F5344CB8AC3E}">
        <p14:creationId xmlns:p14="http://schemas.microsoft.com/office/powerpoint/2010/main" val="32530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9439C-FDC1-D9B8-990F-ECCD56B1C542}"/>
            </a:ext>
          </a:extLst>
        </p:cNvPr>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68B799D0-AFD9-0D9F-31CF-6CDDD8889E14}"/>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a:extLst>
              <a:ext uri="{FF2B5EF4-FFF2-40B4-BE49-F238E27FC236}">
                <a16:creationId xmlns:a16="http://schemas.microsoft.com/office/drawing/2014/main" id="{1B99D3C0-B575-FBF1-C094-05FD6C3DA52A}"/>
              </a:ext>
            </a:extLst>
          </p:cNvPr>
          <p:cNvSpPr>
            <a:spLocks noGrp="1"/>
          </p:cNvSpPr>
          <p:nvPr>
            <p:ph type="sldNum" sz="quarter" idx="12"/>
          </p:nvPr>
        </p:nvSpPr>
        <p:spPr/>
        <p:txBody>
          <a:bodyPr/>
          <a:lstStyle/>
          <a:p>
            <a:fld id="{77E71596-5F9D-49C5-9701-16B3CA54319D}" type="slidenum">
              <a:rPr lang="fr-FR" smtClean="0">
                <a:latin typeface="+mn-lt"/>
              </a:rPr>
              <a:pPr/>
              <a:t>18</a:t>
            </a:fld>
            <a:endParaRPr lang="fr-FR">
              <a:latin typeface="+mn-lt"/>
            </a:endParaRPr>
          </a:p>
        </p:txBody>
      </p:sp>
      <p:sp>
        <p:nvSpPr>
          <p:cNvPr id="26" name="Espace réservé du pied de page 25">
            <a:extLst>
              <a:ext uri="{FF2B5EF4-FFF2-40B4-BE49-F238E27FC236}">
                <a16:creationId xmlns:a16="http://schemas.microsoft.com/office/drawing/2014/main" id="{C8DE1D8E-84E4-B2CC-4EC1-11528CE8A2BA}"/>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F3CC8292-5829-6445-6650-12D6BB9AD17B}"/>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#3: Efficient HOMs extraction </a:t>
            </a:r>
            <a:endParaRPr lang="en-GB" dirty="0">
              <a:solidFill>
                <a:schemeClr val="accent5">
                  <a:lumMod val="75000"/>
                </a:schemeClr>
              </a:solidFill>
              <a:latin typeface="+mn-lt"/>
            </a:endParaRPr>
          </a:p>
        </p:txBody>
      </p:sp>
      <p:sp>
        <p:nvSpPr>
          <p:cNvPr id="2" name="ZoneTexte 1">
            <a:extLst>
              <a:ext uri="{FF2B5EF4-FFF2-40B4-BE49-F238E27FC236}">
                <a16:creationId xmlns:a16="http://schemas.microsoft.com/office/drawing/2014/main" id="{F33AC241-22CB-468F-6AAA-35306750C6AB}"/>
              </a:ext>
            </a:extLst>
          </p:cNvPr>
          <p:cNvSpPr txBox="1"/>
          <p:nvPr/>
        </p:nvSpPr>
        <p:spPr>
          <a:xfrm>
            <a:off x="417835" y="938605"/>
            <a:ext cx="6624736" cy="2477601"/>
          </a:xfrm>
          <a:prstGeom prst="rect">
            <a:avLst/>
          </a:prstGeom>
          <a:noFill/>
        </p:spPr>
        <p:txBody>
          <a:bodyPr wrap="square" rtlCol="0">
            <a:spAutoFit/>
          </a:bodyPr>
          <a:lstStyle/>
          <a:p>
            <a:r>
              <a:rPr lang="en-GB" sz="1800" b="1" dirty="0">
                <a:latin typeface="+mn-lt"/>
              </a:rPr>
              <a:t>ERL cavity design considerations:</a:t>
            </a:r>
          </a:p>
          <a:p>
            <a:endParaRPr lang="en-GB" sz="1800" b="1" dirty="0">
              <a:latin typeface="+mn-lt"/>
            </a:endParaRPr>
          </a:p>
          <a:p>
            <a:pPr marL="285750" indent="-285750">
              <a:buFont typeface="Courier New" panose="02070309020205020404" pitchFamily="49" charset="0"/>
              <a:buChar char="o"/>
            </a:pPr>
            <a:r>
              <a:rPr lang="en-GB" sz="1700" dirty="0">
                <a:latin typeface="+mn-lt"/>
              </a:rPr>
              <a:t>Low frequency choice (&lt;1GHz) </a:t>
            </a:r>
            <a:r>
              <a:rPr lang="en-GB" sz="1700" dirty="0">
                <a:latin typeface="+mn-lt"/>
                <a:sym typeface="Wingdings" pitchFamily="2" charset="2"/>
              </a:rPr>
              <a:t> Resulted from </a:t>
            </a:r>
            <a:r>
              <a:rPr lang="en-GB" sz="1700" dirty="0">
                <a:effectLst/>
                <a:latin typeface="+mn-lt"/>
                <a:ea typeface="MS Mincho" panose="02020609040205080304" pitchFamily="49" charset="-128"/>
                <a:cs typeface="Times New Roman" panose="02020603050405020304" pitchFamily="18" charset="0"/>
              </a:rPr>
              <a:t>cost optimization models </a:t>
            </a:r>
            <a:r>
              <a:rPr lang="en-GB" sz="1700" dirty="0">
                <a:latin typeface="+mn-lt"/>
                <a:ea typeface="MS Mincho" panose="02020609040205080304" pitchFamily="49" charset="-128"/>
                <a:cs typeface="Times New Roman" panose="02020603050405020304" pitchFamily="18" charset="0"/>
              </a:rPr>
              <a:t>&amp;</a:t>
            </a:r>
            <a:r>
              <a:rPr lang="en-GB" sz="1700" dirty="0">
                <a:effectLst/>
                <a:latin typeface="+mn-lt"/>
                <a:ea typeface="MS Mincho" panose="02020609040205080304" pitchFamily="49" charset="-128"/>
                <a:cs typeface="Times New Roman" panose="02020603050405020304" pitchFamily="18" charset="0"/>
              </a:rPr>
              <a:t> in consideration of potential beam breakup instabilities (BBU)</a:t>
            </a:r>
            <a:r>
              <a:rPr lang="fr-FR" sz="1700" dirty="0">
                <a:effectLst/>
                <a:latin typeface="+mn-lt"/>
              </a:rPr>
              <a:t> </a:t>
            </a:r>
            <a:endParaRPr lang="en-GB" sz="1700" dirty="0">
              <a:effectLst/>
              <a:latin typeface="+mn-lt"/>
            </a:endParaRPr>
          </a:p>
          <a:p>
            <a:pPr marL="285750" indent="-285750">
              <a:buFont typeface="Courier New" panose="02070309020205020404" pitchFamily="49" charset="0"/>
              <a:buChar char="o"/>
            </a:pPr>
            <a:r>
              <a:rPr lang="en-GB" sz="1700" dirty="0">
                <a:latin typeface="+mn-lt"/>
              </a:rPr>
              <a:t>Large iris aperture </a:t>
            </a:r>
            <a:r>
              <a:rPr lang="en-GB" sz="1700" dirty="0">
                <a:latin typeface="+mn-lt"/>
                <a:sym typeface="Wingdings" pitchFamily="2" charset="2"/>
              </a:rPr>
              <a:t> allowing strong cell to cell coupling</a:t>
            </a:r>
          </a:p>
          <a:p>
            <a:pPr marL="285750" indent="-285750">
              <a:buFont typeface="Courier New" panose="02070309020205020404" pitchFamily="49" charset="0"/>
              <a:buChar char="o"/>
            </a:pPr>
            <a:r>
              <a:rPr lang="en-GB" sz="1700" dirty="0">
                <a:latin typeface="+mn-lt"/>
              </a:rPr>
              <a:t>Few cells for a given gradient </a:t>
            </a:r>
            <a:r>
              <a:rPr lang="en-GB" sz="1700" dirty="0">
                <a:latin typeface="+mn-lt"/>
                <a:sym typeface="Wingdings" pitchFamily="2" charset="2"/>
              </a:rPr>
              <a:t> to avoid strongly confined HOMs as prerequisite for adequate broadband HOM-damping</a:t>
            </a:r>
          </a:p>
          <a:p>
            <a:pPr marL="285750" indent="-285750">
              <a:buFont typeface="Courier New" panose="02070309020205020404" pitchFamily="49" charset="0"/>
              <a:buChar char="o"/>
            </a:pPr>
            <a:r>
              <a:rPr lang="en-GB" sz="1700" dirty="0">
                <a:latin typeface="+mn-lt"/>
              </a:rPr>
              <a:t>Optimized end-cell design </a:t>
            </a:r>
            <a:r>
              <a:rPr lang="en-GB" sz="1700" dirty="0">
                <a:latin typeface="+mn-lt"/>
                <a:sym typeface="Wingdings" pitchFamily="2" charset="2"/>
              </a:rPr>
              <a:t> to facilitate HOM extraction &amp; damping</a:t>
            </a:r>
            <a:endParaRPr lang="en-GB" sz="1700" dirty="0">
              <a:latin typeface="+mn-lt"/>
            </a:endParaRPr>
          </a:p>
        </p:txBody>
      </p:sp>
      <p:sp>
        <p:nvSpPr>
          <p:cNvPr id="7" name="ZoneTexte 6">
            <a:extLst>
              <a:ext uri="{FF2B5EF4-FFF2-40B4-BE49-F238E27FC236}">
                <a16:creationId xmlns:a16="http://schemas.microsoft.com/office/drawing/2014/main" id="{0EAB46A0-51AE-2A77-2530-A3F478EED8B2}"/>
              </a:ext>
            </a:extLst>
          </p:cNvPr>
          <p:cNvSpPr txBox="1"/>
          <p:nvPr/>
        </p:nvSpPr>
        <p:spPr>
          <a:xfrm>
            <a:off x="7402611" y="725488"/>
            <a:ext cx="3168352" cy="369332"/>
          </a:xfrm>
          <a:prstGeom prst="rect">
            <a:avLst/>
          </a:prstGeom>
          <a:noFill/>
        </p:spPr>
        <p:txBody>
          <a:bodyPr wrap="square" rtlCol="0">
            <a:spAutoFit/>
          </a:bodyPr>
          <a:lstStyle/>
          <a:p>
            <a:r>
              <a:rPr lang="en-GB" sz="1800" b="1" u="sng" dirty="0">
                <a:solidFill>
                  <a:srgbClr val="CC0066"/>
                </a:solidFill>
                <a:latin typeface="+mn-lt"/>
              </a:rPr>
              <a:t>CERN-</a:t>
            </a:r>
            <a:r>
              <a:rPr lang="en-GB" sz="1800" b="1" u="sng" dirty="0" err="1">
                <a:solidFill>
                  <a:srgbClr val="CC0066"/>
                </a:solidFill>
                <a:latin typeface="+mn-lt"/>
              </a:rPr>
              <a:t>JLab</a:t>
            </a:r>
            <a:r>
              <a:rPr lang="en-GB" sz="1800" b="1" u="sng" dirty="0">
                <a:solidFill>
                  <a:srgbClr val="CC0066"/>
                </a:solidFill>
                <a:latin typeface="+mn-lt"/>
              </a:rPr>
              <a:t>-IJCLab collaboration</a:t>
            </a:r>
          </a:p>
        </p:txBody>
      </p:sp>
      <p:pic>
        <p:nvPicPr>
          <p:cNvPr id="3" name="Image 2">
            <a:extLst>
              <a:ext uri="{FF2B5EF4-FFF2-40B4-BE49-F238E27FC236}">
                <a16:creationId xmlns:a16="http://schemas.microsoft.com/office/drawing/2014/main" id="{5C53EF72-3588-C628-253A-093477471B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5511" y="1275942"/>
            <a:ext cx="4221476" cy="2401874"/>
          </a:xfrm>
          <a:prstGeom prst="rect">
            <a:avLst/>
          </a:prstGeom>
        </p:spPr>
      </p:pic>
      <p:sp>
        <p:nvSpPr>
          <p:cNvPr id="5" name="ZoneTexte 4">
            <a:extLst>
              <a:ext uri="{FF2B5EF4-FFF2-40B4-BE49-F238E27FC236}">
                <a16:creationId xmlns:a16="http://schemas.microsoft.com/office/drawing/2014/main" id="{807F4B6E-3657-51BA-7B5E-8ECDBC0A6045}"/>
              </a:ext>
            </a:extLst>
          </p:cNvPr>
          <p:cNvSpPr txBox="1"/>
          <p:nvPr/>
        </p:nvSpPr>
        <p:spPr>
          <a:xfrm>
            <a:off x="57795" y="3744015"/>
            <a:ext cx="9865096" cy="1661993"/>
          </a:xfrm>
          <a:prstGeom prst="rect">
            <a:avLst/>
          </a:prstGeom>
          <a:noFill/>
        </p:spPr>
        <p:txBody>
          <a:bodyPr wrap="square" rtlCol="0">
            <a:spAutoFit/>
          </a:bodyPr>
          <a:lstStyle/>
          <a:p>
            <a:pPr marL="457200" lvl="1" indent="0"/>
            <a:r>
              <a:rPr lang="en-US" altLang="ja-SE" sz="1700" b="1" dirty="0">
                <a:solidFill>
                  <a:schemeClr val="tx1"/>
                </a:solidFill>
                <a:latin typeface="+mn-lt"/>
                <a:cs typeface="Arial" charset="0"/>
                <a:sym typeface="Wingdings" panose="05000000000000000000" pitchFamily="2" charset="2"/>
              </a:rPr>
              <a:t>The dressed cavity is equipped with:</a:t>
            </a:r>
          </a:p>
          <a:p>
            <a:pPr marL="457200" lvl="1" indent="0"/>
            <a:endParaRPr lang="en-US" altLang="ja-SE" sz="1700" dirty="0">
              <a:solidFill>
                <a:schemeClr val="tx1"/>
              </a:solidFill>
              <a:latin typeface="+mn-lt"/>
              <a:cs typeface="Arial" charset="0"/>
              <a:sym typeface="Wingdings" panose="05000000000000000000" pitchFamily="2" charset="2"/>
            </a:endParaRPr>
          </a:p>
          <a:p>
            <a:pPr marL="742950" lvl="1" indent="-285750">
              <a:buFont typeface="Wingdings" pitchFamily="2" charset="2"/>
              <a:buChar char="§"/>
            </a:pPr>
            <a:r>
              <a:rPr lang="en-US" altLang="ja-SE" sz="1700" dirty="0">
                <a:solidFill>
                  <a:schemeClr val="tx1"/>
                </a:solidFill>
                <a:latin typeface="+mn-lt"/>
                <a:cs typeface="Arial" charset="0"/>
                <a:sym typeface="Wingdings" panose="05000000000000000000" pitchFamily="2" charset="2"/>
              </a:rPr>
              <a:t>A helium jacket made of Titanium (including the beam pipes)</a:t>
            </a:r>
          </a:p>
          <a:p>
            <a:pPr marL="742950" lvl="1" indent="-285750">
              <a:buFont typeface="Wingdings" pitchFamily="2" charset="2"/>
              <a:buChar char="§"/>
            </a:pPr>
            <a:r>
              <a:rPr lang="en-US" altLang="ja-SE" sz="1700" dirty="0">
                <a:solidFill>
                  <a:schemeClr val="tx1"/>
                </a:solidFill>
                <a:latin typeface="+mn-lt"/>
                <a:cs typeface="Arial" charset="0"/>
                <a:sym typeface="Wingdings" panose="05000000000000000000" pitchFamily="2" charset="2"/>
              </a:rPr>
              <a:t>A “classical” tuning system as the one developed for the ESS Spoke cavities</a:t>
            </a:r>
          </a:p>
          <a:p>
            <a:pPr marL="742950" lvl="1" indent="-285750">
              <a:buFont typeface="Wingdings" pitchFamily="2" charset="2"/>
              <a:buChar char="§"/>
            </a:pPr>
            <a:r>
              <a:rPr lang="en-US" altLang="ja-SE" sz="1700" dirty="0">
                <a:solidFill>
                  <a:schemeClr val="tx1"/>
                </a:solidFill>
                <a:latin typeface="+mn-lt"/>
                <a:cs typeface="Arial" charset="0"/>
                <a:sym typeface="Wingdings" panose="05000000000000000000" pitchFamily="2" charset="2"/>
              </a:rPr>
              <a:t>4 HOM couplers and the fundamental power coupler to the end-groups</a:t>
            </a:r>
          </a:p>
          <a:p>
            <a:pPr marL="742950" lvl="1" indent="-285750">
              <a:buFont typeface="Wingdings" pitchFamily="2" charset="2"/>
              <a:buChar char="§"/>
            </a:pPr>
            <a:r>
              <a:rPr lang="en-US" altLang="ja-SE" sz="1700" dirty="0">
                <a:solidFill>
                  <a:schemeClr val="tx1"/>
                </a:solidFill>
                <a:latin typeface="+mn-lt"/>
                <a:cs typeface="Arial" charset="0"/>
                <a:sym typeface="Wingdings" panose="05000000000000000000" pitchFamily="2" charset="2"/>
              </a:rPr>
              <a:t>A BLA (very preliminary design) between cavities</a:t>
            </a:r>
          </a:p>
        </p:txBody>
      </p:sp>
    </p:spTree>
    <p:extLst>
      <p:ext uri="{BB962C8B-B14F-4D97-AF65-F5344CB8AC3E}">
        <p14:creationId xmlns:p14="http://schemas.microsoft.com/office/powerpoint/2010/main" val="1330143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19</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#3: Efficient HOMs extraction </a:t>
            </a:r>
            <a:endParaRPr lang="en-GB" dirty="0">
              <a:solidFill>
                <a:schemeClr val="accent5">
                  <a:lumMod val="75000"/>
                </a:schemeClr>
              </a:solidFill>
              <a:latin typeface="+mn-lt"/>
            </a:endParaRPr>
          </a:p>
        </p:txBody>
      </p:sp>
      <p:sp>
        <p:nvSpPr>
          <p:cNvPr id="3" name="ZoneTexte 2">
            <a:extLst>
              <a:ext uri="{FF2B5EF4-FFF2-40B4-BE49-F238E27FC236}">
                <a16:creationId xmlns:a16="http://schemas.microsoft.com/office/drawing/2014/main" id="{5543481C-345D-3680-4C47-5DBE9F06AEBF}"/>
              </a:ext>
            </a:extLst>
          </p:cNvPr>
          <p:cNvSpPr txBox="1"/>
          <p:nvPr/>
        </p:nvSpPr>
        <p:spPr>
          <a:xfrm>
            <a:off x="273819" y="797496"/>
            <a:ext cx="10225136" cy="1077218"/>
          </a:xfrm>
          <a:prstGeom prst="rect">
            <a:avLst/>
          </a:prstGeom>
          <a:noFill/>
        </p:spPr>
        <p:txBody>
          <a:bodyPr wrap="square" rtlCol="0">
            <a:spAutoFit/>
          </a:bodyPr>
          <a:lstStyle/>
          <a:p>
            <a:pPr marL="285750" indent="-285750">
              <a:buFont typeface="Wingdings" pitchFamily="2" charset="2"/>
              <a:buChar char="§"/>
            </a:pPr>
            <a:r>
              <a:rPr lang="en-GB" sz="1600" dirty="0">
                <a:latin typeface="+mn-lt"/>
              </a:rPr>
              <a:t>For PERLE (</a:t>
            </a:r>
            <a:r>
              <a:rPr lang="en-GB" sz="1600" b="1" dirty="0">
                <a:latin typeface="+mn-lt"/>
              </a:rPr>
              <a:t>3 turn ERL</a:t>
            </a:r>
            <a:r>
              <a:rPr lang="en-GB" sz="1600" dirty="0">
                <a:latin typeface="+mn-lt"/>
              </a:rPr>
              <a:t>), The total current carried by cavities is </a:t>
            </a:r>
            <a:r>
              <a:rPr lang="en-GB" sz="1600" b="1" dirty="0">
                <a:latin typeface="+mn-lt"/>
              </a:rPr>
              <a:t>6 x 20mA= 120mA </a:t>
            </a:r>
            <a:r>
              <a:rPr lang="en-GB" sz="1600" dirty="0">
                <a:latin typeface="+mn-lt"/>
              </a:rPr>
              <a:t>(3 passes up + 3 passes down) </a:t>
            </a:r>
          </a:p>
          <a:p>
            <a:endParaRPr lang="en-GB" sz="1600" dirty="0">
              <a:latin typeface="+mn-lt"/>
            </a:endParaRPr>
          </a:p>
          <a:p>
            <a:pPr marL="285750" indent="-285750">
              <a:buFont typeface="Wingdings" pitchFamily="2" charset="2"/>
              <a:buChar char="à"/>
            </a:pPr>
            <a:r>
              <a:rPr lang="en-GB" sz="1600" dirty="0">
                <a:latin typeface="+mn-lt"/>
                <a:sym typeface="Wingdings" pitchFamily="2" charset="2"/>
              </a:rPr>
              <a:t>E</a:t>
            </a:r>
            <a:r>
              <a:rPr lang="en-GB" sz="1600" dirty="0">
                <a:latin typeface="+mn-lt"/>
              </a:rPr>
              <a:t>fficient extraction of dangerous HOMs requires the combination use of optimized </a:t>
            </a:r>
            <a:r>
              <a:rPr lang="en-GB" sz="1600" b="1" dirty="0">
                <a:latin typeface="+mn-lt"/>
              </a:rPr>
              <a:t>HOM couplers </a:t>
            </a:r>
            <a:r>
              <a:rPr lang="en-GB" sz="1600" dirty="0">
                <a:latin typeface="+mn-lt"/>
              </a:rPr>
              <a:t>+ the use of </a:t>
            </a:r>
            <a:r>
              <a:rPr lang="en-GB" sz="1600" b="1" dirty="0">
                <a:latin typeface="+mn-lt"/>
              </a:rPr>
              <a:t>Beam Line Absorber (BLA).</a:t>
            </a:r>
            <a:r>
              <a:rPr lang="en-GB" sz="1600" dirty="0">
                <a:latin typeface="+mn-lt"/>
              </a:rPr>
              <a:t> </a:t>
            </a:r>
          </a:p>
        </p:txBody>
      </p:sp>
      <p:sp>
        <p:nvSpPr>
          <p:cNvPr id="4" name="ZoneTexte 3">
            <a:extLst>
              <a:ext uri="{FF2B5EF4-FFF2-40B4-BE49-F238E27FC236}">
                <a16:creationId xmlns:a16="http://schemas.microsoft.com/office/drawing/2014/main" id="{F03691CA-A512-CAB4-B786-40F51CD25B63}"/>
              </a:ext>
            </a:extLst>
          </p:cNvPr>
          <p:cNvSpPr txBox="1"/>
          <p:nvPr/>
        </p:nvSpPr>
        <p:spPr>
          <a:xfrm>
            <a:off x="273819" y="2093640"/>
            <a:ext cx="5149344" cy="2169825"/>
          </a:xfrm>
          <a:prstGeom prst="rect">
            <a:avLst/>
          </a:prstGeom>
          <a:noFill/>
        </p:spPr>
        <p:txBody>
          <a:bodyPr wrap="square" rtlCol="0">
            <a:spAutoFit/>
          </a:bodyPr>
          <a:lstStyle/>
          <a:p>
            <a:r>
              <a:rPr lang="en-GB" sz="1500" dirty="0">
                <a:latin typeface="+mn-lt"/>
              </a:rPr>
              <a:t>Within the </a:t>
            </a:r>
            <a:r>
              <a:rPr lang="en-GB" sz="1500" b="1" dirty="0">
                <a:latin typeface="+mn-lt"/>
              </a:rPr>
              <a:t>PERLE collaboration </a:t>
            </a:r>
            <a:r>
              <a:rPr lang="en-GB" sz="1500" dirty="0">
                <a:latin typeface="+mn-lt"/>
              </a:rPr>
              <a:t>(</a:t>
            </a:r>
            <a:r>
              <a:rPr lang="en-GB" sz="1500" b="1" dirty="0">
                <a:solidFill>
                  <a:srgbClr val="CC0066"/>
                </a:solidFill>
                <a:latin typeface="+mn-lt"/>
              </a:rPr>
              <a:t>IJCLab, </a:t>
            </a:r>
            <a:r>
              <a:rPr lang="en-GB" sz="1500" b="1" dirty="0" err="1">
                <a:solidFill>
                  <a:srgbClr val="CC0066"/>
                </a:solidFill>
                <a:latin typeface="+mn-lt"/>
              </a:rPr>
              <a:t>JLab</a:t>
            </a:r>
            <a:r>
              <a:rPr lang="en-GB" sz="1500" b="1" dirty="0">
                <a:solidFill>
                  <a:srgbClr val="CC0066"/>
                </a:solidFill>
                <a:latin typeface="+mn-lt"/>
              </a:rPr>
              <a:t> and CERN</a:t>
            </a:r>
            <a:r>
              <a:rPr lang="en-GB" sz="1500" dirty="0">
                <a:latin typeface="+mn-lt"/>
              </a:rPr>
              <a:t>): </a:t>
            </a:r>
          </a:p>
          <a:p>
            <a:pPr marL="285750" indent="-285750">
              <a:buFont typeface="Wingdings" pitchFamily="2" charset="2"/>
              <a:buChar char="§"/>
            </a:pPr>
            <a:r>
              <a:rPr lang="en-GB" sz="1500" dirty="0">
                <a:latin typeface="+mn-lt"/>
              </a:rPr>
              <a:t>A complete study of High Order Modes of the 800 MHz cavity was performed.</a:t>
            </a:r>
          </a:p>
          <a:p>
            <a:pPr marL="285750" indent="-285750">
              <a:buFont typeface="Wingdings" pitchFamily="2" charset="2"/>
              <a:buChar char="§"/>
            </a:pPr>
            <a:r>
              <a:rPr lang="en-GB" sz="1500" dirty="0">
                <a:latin typeface="+mn-lt"/>
              </a:rPr>
              <a:t>3 HOM coupler designs (</a:t>
            </a:r>
            <a:r>
              <a:rPr lang="en-US" sz="1500" dirty="0">
                <a:latin typeface="+mn-lt"/>
              </a:rPr>
              <a:t>Hook, Probe, Double Quarter Wave (DQW</a:t>
            </a:r>
            <a:r>
              <a:rPr lang="en-GB" sz="1500" dirty="0">
                <a:latin typeface="+mn-lt"/>
              </a:rPr>
              <a:t>) were investigated and mechanically optimized for efficient HOMs extraction.</a:t>
            </a:r>
          </a:p>
          <a:p>
            <a:pPr marL="285750" indent="-285750">
              <a:buFont typeface="Wingdings" pitchFamily="2" charset="2"/>
              <a:buChar char="§"/>
            </a:pPr>
            <a:r>
              <a:rPr lang="en-GB" sz="1500" dirty="0">
                <a:latin typeface="+mn-lt"/>
              </a:rPr>
              <a:t>Different damping scheme at the end group were numerically simulated</a:t>
            </a:r>
          </a:p>
          <a:p>
            <a:endParaRPr lang="en-GB" sz="1500" dirty="0">
              <a:latin typeface="+mn-lt"/>
            </a:endParaRPr>
          </a:p>
        </p:txBody>
      </p:sp>
      <p:grpSp>
        <p:nvGrpSpPr>
          <p:cNvPr id="5" name="Group 22">
            <a:extLst>
              <a:ext uri="{FF2B5EF4-FFF2-40B4-BE49-F238E27FC236}">
                <a16:creationId xmlns:a16="http://schemas.microsoft.com/office/drawing/2014/main" id="{8AB391B8-ABBE-A688-18E1-EF05EDDAA306}"/>
              </a:ext>
            </a:extLst>
          </p:cNvPr>
          <p:cNvGrpSpPr/>
          <p:nvPr/>
        </p:nvGrpSpPr>
        <p:grpSpPr>
          <a:xfrm>
            <a:off x="5352306" y="2205716"/>
            <a:ext cx="2842393" cy="1400091"/>
            <a:chOff x="7126046" y="537969"/>
            <a:chExt cx="4502405" cy="3043123"/>
          </a:xfrm>
        </p:grpSpPr>
        <p:grpSp>
          <p:nvGrpSpPr>
            <p:cNvPr id="7" name="Group 11">
              <a:extLst>
                <a:ext uri="{FF2B5EF4-FFF2-40B4-BE49-F238E27FC236}">
                  <a16:creationId xmlns:a16="http://schemas.microsoft.com/office/drawing/2014/main" id="{9B80D2A5-48D0-1C16-08CC-7F387C8E59A4}"/>
                </a:ext>
              </a:extLst>
            </p:cNvPr>
            <p:cNvGrpSpPr>
              <a:grpSpLocks noChangeAspect="1"/>
            </p:cNvGrpSpPr>
            <p:nvPr/>
          </p:nvGrpSpPr>
          <p:grpSpPr>
            <a:xfrm>
              <a:off x="7126046" y="537969"/>
              <a:ext cx="4502405" cy="3043123"/>
              <a:chOff x="1083955" y="523514"/>
              <a:chExt cx="4840096" cy="3271365"/>
            </a:xfrm>
          </p:grpSpPr>
          <p:grpSp>
            <p:nvGrpSpPr>
              <p:cNvPr id="12" name="Group 8">
                <a:extLst>
                  <a:ext uri="{FF2B5EF4-FFF2-40B4-BE49-F238E27FC236}">
                    <a16:creationId xmlns:a16="http://schemas.microsoft.com/office/drawing/2014/main" id="{CF3FF8BC-9FE3-9706-CFAF-DBA72D7D8722}"/>
                  </a:ext>
                </a:extLst>
              </p:cNvPr>
              <p:cNvGrpSpPr/>
              <p:nvPr/>
            </p:nvGrpSpPr>
            <p:grpSpPr>
              <a:xfrm>
                <a:off x="1083955" y="523514"/>
                <a:ext cx="4840096" cy="3271365"/>
                <a:chOff x="1083955" y="523514"/>
                <a:chExt cx="4840096" cy="3271365"/>
              </a:xfrm>
            </p:grpSpPr>
            <p:pic>
              <p:nvPicPr>
                <p:cNvPr id="21" name="Picture 2">
                  <a:extLst>
                    <a:ext uri="{FF2B5EF4-FFF2-40B4-BE49-F238E27FC236}">
                      <a16:creationId xmlns:a16="http://schemas.microsoft.com/office/drawing/2014/main" id="{52B42090-2898-6F3D-591F-18B19960122E}"/>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3955" y="839932"/>
                  <a:ext cx="4840096" cy="2954947"/>
                </a:xfrm>
                <a:prstGeom prst="rect">
                  <a:avLst/>
                </a:prstGeom>
              </p:spPr>
            </p:pic>
            <p:sp>
              <p:nvSpPr>
                <p:cNvPr id="22" name="TextBox 28">
                  <a:extLst>
                    <a:ext uri="{FF2B5EF4-FFF2-40B4-BE49-F238E27FC236}">
                      <a16:creationId xmlns:a16="http://schemas.microsoft.com/office/drawing/2014/main" id="{B9E4B6B5-9164-5246-B7FF-0FDC0FEE419D}"/>
                    </a:ext>
                  </a:extLst>
                </p:cNvPr>
                <p:cNvSpPr txBox="1"/>
                <p:nvPr/>
              </p:nvSpPr>
              <p:spPr>
                <a:xfrm>
                  <a:off x="1615440" y="523514"/>
                  <a:ext cx="4208350" cy="430229"/>
                </a:xfrm>
                <a:prstGeom prst="rect">
                  <a:avLst/>
                </a:prstGeom>
                <a:noFill/>
              </p:spPr>
              <p:txBody>
                <a:bodyPr wrap="square" rtlCol="0">
                  <a:spAutoFit/>
                </a:bodyPr>
                <a:lstStyle/>
                <a:p>
                  <a:pPr algn="ctr"/>
                  <a:r>
                    <a:rPr lang="en-US" sz="1000" dirty="0">
                      <a:solidFill>
                        <a:schemeClr val="tx2"/>
                      </a:solidFill>
                      <a:latin typeface="+mn-lt"/>
                    </a:rPr>
                    <a:t>Monopole transmission</a:t>
                  </a:r>
                </a:p>
              </p:txBody>
            </p:sp>
          </p:grpSp>
          <p:sp>
            <p:nvSpPr>
              <p:cNvPr id="15" name="TextBox 191">
                <a:extLst>
                  <a:ext uri="{FF2B5EF4-FFF2-40B4-BE49-F238E27FC236}">
                    <a16:creationId xmlns:a16="http://schemas.microsoft.com/office/drawing/2014/main" id="{B3C1EDA9-B73D-2420-8C1B-5D3125E44FC5}"/>
                  </a:ext>
                </a:extLst>
              </p:cNvPr>
              <p:cNvSpPr txBox="1"/>
              <p:nvPr/>
            </p:nvSpPr>
            <p:spPr>
              <a:xfrm>
                <a:off x="1686270" y="1026801"/>
                <a:ext cx="819909"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TM010</a:t>
                </a:r>
              </a:p>
            </p:txBody>
          </p:sp>
          <p:sp>
            <p:nvSpPr>
              <p:cNvPr id="17" name="TextBox 192">
                <a:extLst>
                  <a:ext uri="{FF2B5EF4-FFF2-40B4-BE49-F238E27FC236}">
                    <a16:creationId xmlns:a16="http://schemas.microsoft.com/office/drawing/2014/main" id="{1F77332D-2C0E-AF66-4C28-5B67CF75D2FC}"/>
                  </a:ext>
                </a:extLst>
              </p:cNvPr>
              <p:cNvSpPr txBox="1"/>
              <p:nvPr/>
            </p:nvSpPr>
            <p:spPr>
              <a:xfrm>
                <a:off x="3244959" y="2536662"/>
                <a:ext cx="818057"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TM011</a:t>
                </a:r>
              </a:p>
            </p:txBody>
          </p:sp>
          <p:sp>
            <p:nvSpPr>
              <p:cNvPr id="18" name="TextBox 193">
                <a:extLst>
                  <a:ext uri="{FF2B5EF4-FFF2-40B4-BE49-F238E27FC236}">
                    <a16:creationId xmlns:a16="http://schemas.microsoft.com/office/drawing/2014/main" id="{A665CD0D-AD31-6B24-D537-1D16CCDD5FDB}"/>
                  </a:ext>
                </a:extLst>
              </p:cNvPr>
              <p:cNvSpPr txBox="1"/>
              <p:nvPr/>
            </p:nvSpPr>
            <p:spPr>
              <a:xfrm>
                <a:off x="4941538" y="2914127"/>
                <a:ext cx="882253"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TM012</a:t>
                </a:r>
              </a:p>
            </p:txBody>
          </p:sp>
        </p:grpSp>
        <p:sp>
          <p:nvSpPr>
            <p:cNvPr id="8" name="Rectangle 7">
              <a:extLst>
                <a:ext uri="{FF2B5EF4-FFF2-40B4-BE49-F238E27FC236}">
                  <a16:creationId xmlns:a16="http://schemas.microsoft.com/office/drawing/2014/main" id="{3AFDD4E9-4355-D4B5-8AB0-74184B554479}"/>
                </a:ext>
              </a:extLst>
            </p:cNvPr>
            <p:cNvSpPr/>
            <p:nvPr/>
          </p:nvSpPr>
          <p:spPr>
            <a:xfrm>
              <a:off x="9227489" y="922351"/>
              <a:ext cx="388696" cy="229697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sp>
          <p:nvSpPr>
            <p:cNvPr id="10" name="TextBox 35">
              <a:extLst>
                <a:ext uri="{FF2B5EF4-FFF2-40B4-BE49-F238E27FC236}">
                  <a16:creationId xmlns:a16="http://schemas.microsoft.com/office/drawing/2014/main" id="{5EF7FE4F-B01F-A36B-7BF4-B718C6D3E9E0}"/>
                </a:ext>
              </a:extLst>
            </p:cNvPr>
            <p:cNvSpPr txBox="1"/>
            <p:nvPr/>
          </p:nvSpPr>
          <p:spPr>
            <a:xfrm>
              <a:off x="8307741" y="2419270"/>
              <a:ext cx="1079953" cy="550292"/>
            </a:xfrm>
            <a:prstGeom prst="rect">
              <a:avLst/>
            </a:prstGeom>
            <a:noFill/>
          </p:spPr>
          <p:txBody>
            <a:bodyPr wrap="square" rtlCol="0">
              <a:spAutoFit/>
            </a:bodyPr>
            <a:lstStyle/>
            <a:p>
              <a:pPr algn="ctr"/>
              <a:r>
                <a:rPr lang="en-US" sz="800" dirty="0">
                  <a:latin typeface="+mn-lt"/>
                </a:rPr>
                <a:t>Optimized region</a:t>
              </a:r>
            </a:p>
          </p:txBody>
        </p:sp>
        <p:cxnSp>
          <p:nvCxnSpPr>
            <p:cNvPr id="11" name="Straight Arrow Connector 20">
              <a:extLst>
                <a:ext uri="{FF2B5EF4-FFF2-40B4-BE49-F238E27FC236}">
                  <a16:creationId xmlns:a16="http://schemas.microsoft.com/office/drawing/2014/main" id="{BDE56610-91E9-3088-A6D6-B8473555E410}"/>
                </a:ext>
              </a:extLst>
            </p:cNvPr>
            <p:cNvCxnSpPr>
              <a:cxnSpLocks/>
              <a:stCxn id="10" idx="0"/>
            </p:cNvCxnSpPr>
            <p:nvPr/>
          </p:nvCxnSpPr>
          <p:spPr>
            <a:xfrm flipV="1">
              <a:off x="8847717" y="2244242"/>
              <a:ext cx="322930" cy="175028"/>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grpSp>
        <p:nvGrpSpPr>
          <p:cNvPr id="27" name="Groupe 26">
            <a:extLst>
              <a:ext uri="{FF2B5EF4-FFF2-40B4-BE49-F238E27FC236}">
                <a16:creationId xmlns:a16="http://schemas.microsoft.com/office/drawing/2014/main" id="{4A03080A-C50C-55F1-731C-CF00CC7EEF6F}"/>
              </a:ext>
            </a:extLst>
          </p:cNvPr>
          <p:cNvGrpSpPr/>
          <p:nvPr/>
        </p:nvGrpSpPr>
        <p:grpSpPr>
          <a:xfrm>
            <a:off x="8148437" y="2165648"/>
            <a:ext cx="2422526" cy="1440160"/>
            <a:chOff x="6610523" y="869504"/>
            <a:chExt cx="3593902" cy="1872207"/>
          </a:xfrm>
        </p:grpSpPr>
        <p:grpSp>
          <p:nvGrpSpPr>
            <p:cNvPr id="28" name="Groupe 27">
              <a:extLst>
                <a:ext uri="{FF2B5EF4-FFF2-40B4-BE49-F238E27FC236}">
                  <a16:creationId xmlns:a16="http://schemas.microsoft.com/office/drawing/2014/main" id="{7B47FB18-1253-1DE4-2271-BBA80BF7E77B}"/>
                </a:ext>
              </a:extLst>
            </p:cNvPr>
            <p:cNvGrpSpPr/>
            <p:nvPr/>
          </p:nvGrpSpPr>
          <p:grpSpPr>
            <a:xfrm>
              <a:off x="6610523" y="869504"/>
              <a:ext cx="3593902" cy="1872207"/>
              <a:chOff x="6610523" y="869504"/>
              <a:chExt cx="3593902" cy="1872207"/>
            </a:xfrm>
          </p:grpSpPr>
          <p:grpSp>
            <p:nvGrpSpPr>
              <p:cNvPr id="31" name="Groupe 30">
                <a:extLst>
                  <a:ext uri="{FF2B5EF4-FFF2-40B4-BE49-F238E27FC236}">
                    <a16:creationId xmlns:a16="http://schemas.microsoft.com/office/drawing/2014/main" id="{1C0AEE58-B0E6-80E4-B167-84EC068789D5}"/>
                  </a:ext>
                </a:extLst>
              </p:cNvPr>
              <p:cNvGrpSpPr/>
              <p:nvPr/>
            </p:nvGrpSpPr>
            <p:grpSpPr>
              <a:xfrm>
                <a:off x="6610523" y="869504"/>
                <a:ext cx="3593902" cy="1872207"/>
                <a:chOff x="6610523" y="869504"/>
                <a:chExt cx="3593902" cy="1872207"/>
              </a:xfrm>
            </p:grpSpPr>
            <p:pic>
              <p:nvPicPr>
                <p:cNvPr id="33" name="Picture 9">
                  <a:extLst>
                    <a:ext uri="{FF2B5EF4-FFF2-40B4-BE49-F238E27FC236}">
                      <a16:creationId xmlns:a16="http://schemas.microsoft.com/office/drawing/2014/main" id="{BD754A83-A3C9-200A-88D1-CB8A9091415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67554" y="1036570"/>
                  <a:ext cx="3436871" cy="1705141"/>
                </a:xfrm>
                <a:prstGeom prst="rect">
                  <a:avLst/>
                </a:prstGeom>
              </p:spPr>
            </p:pic>
            <p:sp>
              <p:nvSpPr>
                <p:cNvPr id="34" name="TextBox 29">
                  <a:extLst>
                    <a:ext uri="{FF2B5EF4-FFF2-40B4-BE49-F238E27FC236}">
                      <a16:creationId xmlns:a16="http://schemas.microsoft.com/office/drawing/2014/main" id="{0CA41887-3483-5846-66F4-96FCB6B07AE3}"/>
                    </a:ext>
                  </a:extLst>
                </p:cNvPr>
                <p:cNvSpPr txBox="1"/>
                <p:nvPr/>
              </p:nvSpPr>
              <p:spPr>
                <a:xfrm>
                  <a:off x="6610523" y="869504"/>
                  <a:ext cx="3330827" cy="246221"/>
                </a:xfrm>
                <a:prstGeom prst="rect">
                  <a:avLst/>
                </a:prstGeom>
                <a:noFill/>
              </p:spPr>
              <p:txBody>
                <a:bodyPr wrap="square" rtlCol="0">
                  <a:spAutoFit/>
                </a:bodyPr>
                <a:lstStyle/>
                <a:p>
                  <a:pPr algn="ctr"/>
                  <a:r>
                    <a:rPr lang="en-US" sz="1000" dirty="0">
                      <a:solidFill>
                        <a:schemeClr val="tx2"/>
                      </a:solidFill>
                      <a:latin typeface="+mn-lt"/>
                    </a:rPr>
                    <a:t>Dipole transmission</a:t>
                  </a:r>
                </a:p>
              </p:txBody>
            </p:sp>
          </p:grpSp>
          <p:sp>
            <p:nvSpPr>
              <p:cNvPr id="32" name="Rectangle 31">
                <a:extLst>
                  <a:ext uri="{FF2B5EF4-FFF2-40B4-BE49-F238E27FC236}">
                    <a16:creationId xmlns:a16="http://schemas.microsoft.com/office/drawing/2014/main" id="{A2569771-F66A-1E24-49D3-B76F0B10DFB9}"/>
                  </a:ext>
                </a:extLst>
              </p:cNvPr>
              <p:cNvSpPr/>
              <p:nvPr/>
            </p:nvSpPr>
            <p:spPr>
              <a:xfrm>
                <a:off x="7762652" y="1097011"/>
                <a:ext cx="382866" cy="142867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grpSp>
        <p:sp>
          <p:nvSpPr>
            <p:cNvPr id="29" name="TextBox 41">
              <a:extLst>
                <a:ext uri="{FF2B5EF4-FFF2-40B4-BE49-F238E27FC236}">
                  <a16:creationId xmlns:a16="http://schemas.microsoft.com/office/drawing/2014/main" id="{BC2FC93D-53B0-D9C5-E185-294282ABB3FA}"/>
                </a:ext>
              </a:extLst>
            </p:cNvPr>
            <p:cNvSpPr txBox="1"/>
            <p:nvPr/>
          </p:nvSpPr>
          <p:spPr>
            <a:xfrm>
              <a:off x="8145518" y="1855421"/>
              <a:ext cx="1057293" cy="215444"/>
            </a:xfrm>
            <a:prstGeom prst="rect">
              <a:avLst/>
            </a:prstGeom>
            <a:noFill/>
          </p:spPr>
          <p:txBody>
            <a:bodyPr wrap="square" rtlCol="0">
              <a:spAutoFit/>
            </a:bodyPr>
            <a:lstStyle/>
            <a:p>
              <a:pPr algn="ctr"/>
              <a:r>
                <a:rPr lang="en-US" sz="800" dirty="0">
                  <a:latin typeface="+mn-lt"/>
                </a:rPr>
                <a:t>Optimized region</a:t>
              </a:r>
            </a:p>
          </p:txBody>
        </p:sp>
        <p:cxnSp>
          <p:nvCxnSpPr>
            <p:cNvPr id="30" name="Straight Arrow Connector 42">
              <a:extLst>
                <a:ext uri="{FF2B5EF4-FFF2-40B4-BE49-F238E27FC236}">
                  <a16:creationId xmlns:a16="http://schemas.microsoft.com/office/drawing/2014/main" id="{8BCC4A49-A422-0687-3640-ECDEA73120F2}"/>
                </a:ext>
              </a:extLst>
            </p:cNvPr>
            <p:cNvCxnSpPr>
              <a:cxnSpLocks/>
            </p:cNvCxnSpPr>
            <p:nvPr/>
          </p:nvCxnSpPr>
          <p:spPr>
            <a:xfrm flipH="1" flipV="1">
              <a:off x="8176238" y="1786157"/>
              <a:ext cx="147422" cy="123620"/>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grpSp>
        <p:nvGrpSpPr>
          <p:cNvPr id="35" name="Groupe 34">
            <a:extLst>
              <a:ext uri="{FF2B5EF4-FFF2-40B4-BE49-F238E27FC236}">
                <a16:creationId xmlns:a16="http://schemas.microsoft.com/office/drawing/2014/main" id="{5DF80FF1-66EC-84E5-D212-2BE36A9B1AEA}"/>
              </a:ext>
            </a:extLst>
          </p:cNvPr>
          <p:cNvGrpSpPr/>
          <p:nvPr/>
        </p:nvGrpSpPr>
        <p:grpSpPr>
          <a:xfrm>
            <a:off x="-14213" y="4109864"/>
            <a:ext cx="2717235" cy="1297558"/>
            <a:chOff x="162857" y="1110729"/>
            <a:chExt cx="2969422" cy="1414959"/>
          </a:xfrm>
        </p:grpSpPr>
        <p:grpSp>
          <p:nvGrpSpPr>
            <p:cNvPr id="37" name="Group 125">
              <a:extLst>
                <a:ext uri="{FF2B5EF4-FFF2-40B4-BE49-F238E27FC236}">
                  <a16:creationId xmlns:a16="http://schemas.microsoft.com/office/drawing/2014/main" id="{3C904D5B-6371-8014-DFC3-678EB247AEA6}"/>
                </a:ext>
              </a:extLst>
            </p:cNvPr>
            <p:cNvGrpSpPr>
              <a:grpSpLocks noChangeAspect="1"/>
            </p:cNvGrpSpPr>
            <p:nvPr/>
          </p:nvGrpSpPr>
          <p:grpSpPr>
            <a:xfrm>
              <a:off x="705867" y="1110729"/>
              <a:ext cx="2234178" cy="1380823"/>
              <a:chOff x="2090055" y="641796"/>
              <a:chExt cx="8064448" cy="5127756"/>
            </a:xfrm>
            <a:solidFill>
              <a:schemeClr val="bg1"/>
            </a:solidFill>
          </p:grpSpPr>
          <p:pic>
            <p:nvPicPr>
              <p:cNvPr id="41" name="Picture 126">
                <a:extLst>
                  <a:ext uri="{FF2B5EF4-FFF2-40B4-BE49-F238E27FC236}">
                    <a16:creationId xmlns:a16="http://schemas.microsoft.com/office/drawing/2014/main" id="{7F649DF7-75A0-3613-B13C-46B2927831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7477" y="641796"/>
                <a:ext cx="2202024" cy="5099763"/>
              </a:xfrm>
              <a:prstGeom prst="rect">
                <a:avLst/>
              </a:prstGeom>
              <a:grpFill/>
            </p:spPr>
          </p:pic>
          <p:pic>
            <p:nvPicPr>
              <p:cNvPr id="42" name="Picture 127">
                <a:extLst>
                  <a:ext uri="{FF2B5EF4-FFF2-40B4-BE49-F238E27FC236}">
                    <a16:creationId xmlns:a16="http://schemas.microsoft.com/office/drawing/2014/main" id="{D8AE3A6C-4849-BFFF-23F0-FF31971F77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0055" y="693699"/>
                <a:ext cx="1548882" cy="5075853"/>
              </a:xfrm>
              <a:prstGeom prst="rect">
                <a:avLst/>
              </a:prstGeom>
              <a:grpFill/>
            </p:spPr>
          </p:pic>
          <p:pic>
            <p:nvPicPr>
              <p:cNvPr id="43" name="Picture 128">
                <a:extLst>
                  <a:ext uri="{FF2B5EF4-FFF2-40B4-BE49-F238E27FC236}">
                    <a16:creationId xmlns:a16="http://schemas.microsoft.com/office/drawing/2014/main" id="{ADE28832-14D8-94C0-DCDB-B98366F5C0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0169" y="693699"/>
                <a:ext cx="3424334" cy="5075853"/>
              </a:xfrm>
              <a:prstGeom prst="rect">
                <a:avLst/>
              </a:prstGeom>
              <a:grpFill/>
            </p:spPr>
          </p:pic>
        </p:grpSp>
        <p:sp>
          <p:nvSpPr>
            <p:cNvPr id="38" name="Text Box 385">
              <a:extLst>
                <a:ext uri="{FF2B5EF4-FFF2-40B4-BE49-F238E27FC236}">
                  <a16:creationId xmlns:a16="http://schemas.microsoft.com/office/drawing/2014/main" id="{D2A63A28-327D-E1CE-649A-283304F2D790}"/>
                </a:ext>
              </a:extLst>
            </p:cNvPr>
            <p:cNvSpPr txBox="1">
              <a:spLocks noChangeArrowheads="1"/>
            </p:cNvSpPr>
            <p:nvPr/>
          </p:nvSpPr>
          <p:spPr bwMode="auto">
            <a:xfrm>
              <a:off x="162857" y="2093640"/>
              <a:ext cx="8310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Probe Coupler</a:t>
              </a:r>
            </a:p>
          </p:txBody>
        </p:sp>
        <p:sp>
          <p:nvSpPr>
            <p:cNvPr id="39" name="Text Box 385">
              <a:extLst>
                <a:ext uri="{FF2B5EF4-FFF2-40B4-BE49-F238E27FC236}">
                  <a16:creationId xmlns:a16="http://schemas.microsoft.com/office/drawing/2014/main" id="{B97B488B-C456-136F-396D-C19B13F2C515}"/>
                </a:ext>
              </a:extLst>
            </p:cNvPr>
            <p:cNvSpPr txBox="1">
              <a:spLocks noChangeArrowheads="1"/>
            </p:cNvSpPr>
            <p:nvPr/>
          </p:nvSpPr>
          <p:spPr bwMode="auto">
            <a:xfrm>
              <a:off x="2362051" y="2094801"/>
              <a:ext cx="7702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100" dirty="0">
                  <a:solidFill>
                    <a:srgbClr val="253E64"/>
                  </a:solidFill>
                  <a:latin typeface="+mn-lt"/>
                </a:rPr>
                <a:t>DQW Coupler</a:t>
              </a:r>
            </a:p>
          </p:txBody>
        </p:sp>
        <p:sp>
          <p:nvSpPr>
            <p:cNvPr id="40" name="Text Box 385">
              <a:extLst>
                <a:ext uri="{FF2B5EF4-FFF2-40B4-BE49-F238E27FC236}">
                  <a16:creationId xmlns:a16="http://schemas.microsoft.com/office/drawing/2014/main" id="{9957A53B-5249-8106-4CCC-603187EB362B}"/>
                </a:ext>
              </a:extLst>
            </p:cNvPr>
            <p:cNvSpPr txBox="1">
              <a:spLocks noChangeArrowheads="1"/>
            </p:cNvSpPr>
            <p:nvPr/>
          </p:nvSpPr>
          <p:spPr bwMode="auto">
            <a:xfrm>
              <a:off x="1076715" y="2093640"/>
              <a:ext cx="92529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Hook Coupler</a:t>
              </a:r>
            </a:p>
          </p:txBody>
        </p:sp>
      </p:grpSp>
      <p:grpSp>
        <p:nvGrpSpPr>
          <p:cNvPr id="44" name="Group 7">
            <a:extLst>
              <a:ext uri="{FF2B5EF4-FFF2-40B4-BE49-F238E27FC236}">
                <a16:creationId xmlns:a16="http://schemas.microsoft.com/office/drawing/2014/main" id="{9BF44D19-C601-8F9C-D838-F797629B12ED}"/>
              </a:ext>
            </a:extLst>
          </p:cNvPr>
          <p:cNvGrpSpPr>
            <a:grpSpLocks noChangeAspect="1"/>
          </p:cNvGrpSpPr>
          <p:nvPr/>
        </p:nvGrpSpPr>
        <p:grpSpPr>
          <a:xfrm>
            <a:off x="2578075" y="4223525"/>
            <a:ext cx="3434432" cy="1182483"/>
            <a:chOff x="5680133" y="1297437"/>
            <a:chExt cx="6127797" cy="2109814"/>
          </a:xfrm>
        </p:grpSpPr>
        <p:pic>
          <p:nvPicPr>
            <p:cNvPr id="45" name="Picture 2">
              <a:extLst>
                <a:ext uri="{FF2B5EF4-FFF2-40B4-BE49-F238E27FC236}">
                  <a16:creationId xmlns:a16="http://schemas.microsoft.com/office/drawing/2014/main" id="{6C11948D-4E1F-D36F-4294-F76D73ACA3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5560" y="1297437"/>
              <a:ext cx="5932370" cy="2109814"/>
            </a:xfrm>
            <a:prstGeom prst="rect">
              <a:avLst/>
            </a:prstGeom>
          </p:spPr>
        </p:pic>
        <p:grpSp>
          <p:nvGrpSpPr>
            <p:cNvPr id="52" name="Group 19">
              <a:extLst>
                <a:ext uri="{FF2B5EF4-FFF2-40B4-BE49-F238E27FC236}">
                  <a16:creationId xmlns:a16="http://schemas.microsoft.com/office/drawing/2014/main" id="{210D113D-8863-F38F-0891-7A541F26C8CF}"/>
                </a:ext>
              </a:extLst>
            </p:cNvPr>
            <p:cNvGrpSpPr/>
            <p:nvPr/>
          </p:nvGrpSpPr>
          <p:grpSpPr>
            <a:xfrm>
              <a:off x="5680133" y="2604786"/>
              <a:ext cx="586296" cy="336484"/>
              <a:chOff x="9548452" y="4991906"/>
              <a:chExt cx="586296" cy="336484"/>
            </a:xfrm>
          </p:grpSpPr>
          <p:cxnSp>
            <p:nvCxnSpPr>
              <p:cNvPr id="60" name="Straight Arrow Connector 20">
                <a:extLst>
                  <a:ext uri="{FF2B5EF4-FFF2-40B4-BE49-F238E27FC236}">
                    <a16:creationId xmlns:a16="http://schemas.microsoft.com/office/drawing/2014/main" id="{C8000D29-3F27-7F59-2FF6-6675529B1465}"/>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21">
                <a:extLst>
                  <a:ext uri="{FF2B5EF4-FFF2-40B4-BE49-F238E27FC236}">
                    <a16:creationId xmlns:a16="http://schemas.microsoft.com/office/drawing/2014/main" id="{DDBCE944-401C-1EDE-4488-A3C7C95AA715}"/>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53" name="Group 61">
              <a:extLst>
                <a:ext uri="{FF2B5EF4-FFF2-40B4-BE49-F238E27FC236}">
                  <a16:creationId xmlns:a16="http://schemas.microsoft.com/office/drawing/2014/main" id="{C2765204-06CB-E57B-92CF-3A8BF6C3DBB5}"/>
                </a:ext>
              </a:extLst>
            </p:cNvPr>
            <p:cNvGrpSpPr/>
            <p:nvPr/>
          </p:nvGrpSpPr>
          <p:grpSpPr>
            <a:xfrm>
              <a:off x="7433139" y="2619685"/>
              <a:ext cx="586296" cy="336484"/>
              <a:chOff x="9548452" y="4991906"/>
              <a:chExt cx="586296" cy="336484"/>
            </a:xfrm>
          </p:grpSpPr>
          <p:cxnSp>
            <p:nvCxnSpPr>
              <p:cNvPr id="58" name="Straight Arrow Connector 62">
                <a:extLst>
                  <a:ext uri="{FF2B5EF4-FFF2-40B4-BE49-F238E27FC236}">
                    <a16:creationId xmlns:a16="http://schemas.microsoft.com/office/drawing/2014/main" id="{68CDC292-251E-C109-BDCA-0B3DDAD5CB76}"/>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63">
                <a:extLst>
                  <a:ext uri="{FF2B5EF4-FFF2-40B4-BE49-F238E27FC236}">
                    <a16:creationId xmlns:a16="http://schemas.microsoft.com/office/drawing/2014/main" id="{04FCE4ED-C476-EAC2-9334-76C0B10964B0}"/>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54" name="Group 65">
              <a:extLst>
                <a:ext uri="{FF2B5EF4-FFF2-40B4-BE49-F238E27FC236}">
                  <a16:creationId xmlns:a16="http://schemas.microsoft.com/office/drawing/2014/main" id="{4E4A9E11-9960-96FA-FA08-CFA6476AC68E}"/>
                </a:ext>
              </a:extLst>
            </p:cNvPr>
            <p:cNvGrpSpPr/>
            <p:nvPr/>
          </p:nvGrpSpPr>
          <p:grpSpPr>
            <a:xfrm>
              <a:off x="9230101" y="2616360"/>
              <a:ext cx="779107" cy="555996"/>
              <a:chOff x="9421861" y="4991906"/>
              <a:chExt cx="779107" cy="555996"/>
            </a:xfrm>
          </p:grpSpPr>
          <p:cxnSp>
            <p:nvCxnSpPr>
              <p:cNvPr id="55" name="Straight Arrow Connector 66">
                <a:extLst>
                  <a:ext uri="{FF2B5EF4-FFF2-40B4-BE49-F238E27FC236}">
                    <a16:creationId xmlns:a16="http://schemas.microsoft.com/office/drawing/2014/main" id="{188C8CD9-8CD7-8E1A-C085-9496AF563B89}"/>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67">
                <a:extLst>
                  <a:ext uri="{FF2B5EF4-FFF2-40B4-BE49-F238E27FC236}">
                    <a16:creationId xmlns:a16="http://schemas.microsoft.com/office/drawing/2014/main" id="{E8CA0D64-BB3E-93AA-49DB-0D94581D2672}"/>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A186372-0D56-3D66-3F36-E79F158F8C9F}"/>
                  </a:ext>
                </a:extLst>
              </p:cNvPr>
              <p:cNvSpPr/>
              <p:nvPr/>
            </p:nvSpPr>
            <p:spPr>
              <a:xfrm rot="19910935">
                <a:off x="9421861" y="5197593"/>
                <a:ext cx="779107" cy="350309"/>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grpSp>
      </p:grpSp>
      <p:grpSp>
        <p:nvGrpSpPr>
          <p:cNvPr id="62" name="Group 44">
            <a:extLst>
              <a:ext uri="{FF2B5EF4-FFF2-40B4-BE49-F238E27FC236}">
                <a16:creationId xmlns:a16="http://schemas.microsoft.com/office/drawing/2014/main" id="{6E46F391-B117-4966-7944-F4FA7A15A913}"/>
              </a:ext>
            </a:extLst>
          </p:cNvPr>
          <p:cNvGrpSpPr>
            <a:grpSpLocks noChangeAspect="1"/>
          </p:cNvGrpSpPr>
          <p:nvPr/>
        </p:nvGrpSpPr>
        <p:grpSpPr>
          <a:xfrm>
            <a:off x="5962451" y="3867831"/>
            <a:ext cx="2422525" cy="1394161"/>
            <a:chOff x="755137" y="778199"/>
            <a:chExt cx="5548407" cy="3193104"/>
          </a:xfrm>
        </p:grpSpPr>
        <p:pic>
          <p:nvPicPr>
            <p:cNvPr id="63" name="Picture 34">
              <a:extLst>
                <a:ext uri="{FF2B5EF4-FFF2-40B4-BE49-F238E27FC236}">
                  <a16:creationId xmlns:a16="http://schemas.microsoft.com/office/drawing/2014/main" id="{2FCA8DB1-DE08-D342-D5F0-E34243FA33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137" y="1086551"/>
              <a:ext cx="5396019" cy="2884752"/>
            </a:xfrm>
            <a:prstGeom prst="rect">
              <a:avLst/>
            </a:prstGeom>
          </p:spPr>
        </p:pic>
        <p:sp>
          <p:nvSpPr>
            <p:cNvPr id="64" name="Rectangle 63">
              <a:extLst>
                <a:ext uri="{FF2B5EF4-FFF2-40B4-BE49-F238E27FC236}">
                  <a16:creationId xmlns:a16="http://schemas.microsoft.com/office/drawing/2014/main" id="{3027FE2A-38D5-0226-A95E-C78829DE3AF7}"/>
                </a:ext>
              </a:extLst>
            </p:cNvPr>
            <p:cNvSpPr/>
            <p:nvPr/>
          </p:nvSpPr>
          <p:spPr>
            <a:xfrm>
              <a:off x="972913" y="778199"/>
              <a:ext cx="5330631" cy="430549"/>
            </a:xfrm>
            <a:prstGeom prst="rect">
              <a:avLst/>
            </a:prstGeom>
          </p:spPr>
          <p:txBody>
            <a:bodyPr wrap="square">
              <a:spAutoFit/>
            </a:bodyPr>
            <a:lstStyle/>
            <a:p>
              <a:pPr algn="ctr"/>
              <a:r>
                <a:rPr lang="en-US" sz="1000" dirty="0">
                  <a:solidFill>
                    <a:schemeClr val="tx2"/>
                  </a:solidFill>
                  <a:latin typeface="+mn-lt"/>
                </a:rPr>
                <a:t>Longitudinal</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grpSp>
        <p:nvGrpSpPr>
          <p:cNvPr id="65" name="Group 70">
            <a:extLst>
              <a:ext uri="{FF2B5EF4-FFF2-40B4-BE49-F238E27FC236}">
                <a16:creationId xmlns:a16="http://schemas.microsoft.com/office/drawing/2014/main" id="{4231E191-2216-2058-834A-BEC01A98B1DE}"/>
              </a:ext>
            </a:extLst>
          </p:cNvPr>
          <p:cNvGrpSpPr>
            <a:grpSpLocks noChangeAspect="1"/>
          </p:cNvGrpSpPr>
          <p:nvPr/>
        </p:nvGrpSpPr>
        <p:grpSpPr>
          <a:xfrm>
            <a:off x="8376512" y="3867831"/>
            <a:ext cx="2482483" cy="1394161"/>
            <a:chOff x="838200" y="4605041"/>
            <a:chExt cx="5667591" cy="3182916"/>
          </a:xfrm>
        </p:grpSpPr>
        <p:pic>
          <p:nvPicPr>
            <p:cNvPr id="66" name="Picture 43">
              <a:extLst>
                <a:ext uri="{FF2B5EF4-FFF2-40B4-BE49-F238E27FC236}">
                  <a16:creationId xmlns:a16="http://schemas.microsoft.com/office/drawing/2014/main" id="{6C84284C-3FE3-7F3C-E6AD-97EE2D3445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200" y="4898453"/>
              <a:ext cx="5366222" cy="2889504"/>
            </a:xfrm>
            <a:prstGeom prst="rect">
              <a:avLst/>
            </a:prstGeom>
          </p:spPr>
        </p:pic>
        <p:sp>
          <p:nvSpPr>
            <p:cNvPr id="67" name="Rectangle 66">
              <a:extLst>
                <a:ext uri="{FF2B5EF4-FFF2-40B4-BE49-F238E27FC236}">
                  <a16:creationId xmlns:a16="http://schemas.microsoft.com/office/drawing/2014/main" id="{9250D3C4-264D-A9BD-AF1E-340D4A66705D}"/>
                </a:ext>
              </a:extLst>
            </p:cNvPr>
            <p:cNvSpPr/>
            <p:nvPr/>
          </p:nvSpPr>
          <p:spPr>
            <a:xfrm>
              <a:off x="1045948" y="4605041"/>
              <a:ext cx="5459843" cy="433821"/>
            </a:xfrm>
            <a:prstGeom prst="rect">
              <a:avLst/>
            </a:prstGeom>
          </p:spPr>
          <p:txBody>
            <a:bodyPr wrap="square">
              <a:spAutoFit/>
            </a:bodyPr>
            <a:lstStyle/>
            <a:p>
              <a:pPr algn="ctr"/>
              <a:r>
                <a:rPr lang="en-US" sz="1000" dirty="0">
                  <a:solidFill>
                    <a:schemeClr val="tx2"/>
                  </a:solidFill>
                  <a:latin typeface="+mn-lt"/>
                </a:rPr>
                <a:t>Transverse</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spTree>
    <p:extLst>
      <p:ext uri="{BB962C8B-B14F-4D97-AF65-F5344CB8AC3E}">
        <p14:creationId xmlns:p14="http://schemas.microsoft.com/office/powerpoint/2010/main" val="56885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fontScale="90000"/>
          </a:bodyPr>
          <a:lstStyle/>
          <a:p>
            <a:r>
              <a:rPr lang="en-GB" dirty="0">
                <a:solidFill>
                  <a:schemeClr val="accent5">
                    <a:lumMod val="75000"/>
                  </a:schemeClr>
                </a:solidFill>
                <a:latin typeface="+mn-lt"/>
                <a:cs typeface="Arial" panose="020B0604020202020204" pitchFamily="34" charset="0"/>
              </a:rPr>
              <a:t>Introduction: Average power needs for future HEP projects</a:t>
            </a:r>
            <a:endParaRPr lang="en-GB" dirty="0">
              <a:solidFill>
                <a:schemeClr val="accent5">
                  <a:lumMod val="75000"/>
                </a:schemeClr>
              </a:solidFill>
              <a:latin typeface="+mn-lt"/>
            </a:endParaRPr>
          </a:p>
        </p:txBody>
      </p:sp>
      <p:pic>
        <p:nvPicPr>
          <p:cNvPr id="2" name="Image 1">
            <a:extLst>
              <a:ext uri="{FF2B5EF4-FFF2-40B4-BE49-F238E27FC236}">
                <a16:creationId xmlns:a16="http://schemas.microsoft.com/office/drawing/2014/main" id="{E6AA942F-BC4B-D844-9680-806E05A67A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0186" y="1240096"/>
            <a:ext cx="7630617" cy="4443381"/>
          </a:xfrm>
          <a:prstGeom prst="rect">
            <a:avLst/>
          </a:prstGeom>
          <a:ln>
            <a:solidFill>
              <a:schemeClr val="tx1"/>
            </a:solidFill>
          </a:ln>
        </p:spPr>
      </p:pic>
      <p:sp>
        <p:nvSpPr>
          <p:cNvPr id="7" name="ZoneTexte 6">
            <a:extLst>
              <a:ext uri="{FF2B5EF4-FFF2-40B4-BE49-F238E27FC236}">
                <a16:creationId xmlns:a16="http://schemas.microsoft.com/office/drawing/2014/main" id="{1033B321-09A7-BE7F-1208-E96A753C7F5C}"/>
              </a:ext>
            </a:extLst>
          </p:cNvPr>
          <p:cNvSpPr txBox="1"/>
          <p:nvPr/>
        </p:nvSpPr>
        <p:spPr>
          <a:xfrm rot="16200000">
            <a:off x="7620813" y="3243589"/>
            <a:ext cx="4608513" cy="292388"/>
          </a:xfrm>
          <a:prstGeom prst="rect">
            <a:avLst/>
          </a:prstGeom>
          <a:noFill/>
        </p:spPr>
        <p:txBody>
          <a:bodyPr wrap="square" rtlCol="0">
            <a:spAutoFit/>
          </a:bodyPr>
          <a:lstStyle/>
          <a:p>
            <a:pPr algn="ctr"/>
            <a:r>
              <a:rPr lang="en-GB" sz="1300" u="sng"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t>
            </a:r>
            <a:r>
              <a:rPr lang="en-GB" sz="1300" u="sng" dirty="0" err="1">
                <a:solidFill>
                  <a:schemeClr val="accent1">
                    <a:lumMod val="75000"/>
                  </a:schemeClr>
                </a:solidFill>
                <a:latin typeface="+mn-lt"/>
                <a:hlinkClick r:id="rId3">
                  <a:extLst>
                    <a:ext uri="{A12FA001-AC4F-418D-AE19-62706E023703}">
                      <ahyp:hlinkClr xmlns:ahyp="http://schemas.microsoft.com/office/drawing/2018/hyperlinkcolor" val="tx"/>
                    </a:ext>
                  </a:extLst>
                </a:hlinkClick>
              </a:rPr>
              <a:t>accelconf.web.cern.ch</a:t>
            </a:r>
            <a:r>
              <a:rPr lang="en-GB" sz="1300" u="sng"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/eefact2022/papers/frxas0101.pdf</a:t>
            </a:r>
            <a:endParaRPr lang="en-GB" sz="1300" u="sng" dirty="0">
              <a:solidFill>
                <a:schemeClr val="accent1">
                  <a:lumMod val="75000"/>
                </a:schemeClr>
              </a:solidFill>
              <a:latin typeface="+mn-lt"/>
            </a:endParaRPr>
          </a:p>
        </p:txBody>
      </p:sp>
      <p:sp>
        <p:nvSpPr>
          <p:cNvPr id="12" name="ZoneTexte 11">
            <a:extLst>
              <a:ext uri="{FF2B5EF4-FFF2-40B4-BE49-F238E27FC236}">
                <a16:creationId xmlns:a16="http://schemas.microsoft.com/office/drawing/2014/main" id="{6A38E19A-114D-7260-92C0-E30649BC1815}"/>
              </a:ext>
            </a:extLst>
          </p:cNvPr>
          <p:cNvSpPr txBox="1"/>
          <p:nvPr/>
        </p:nvSpPr>
        <p:spPr>
          <a:xfrm>
            <a:off x="581597" y="644769"/>
            <a:ext cx="9773342" cy="584775"/>
          </a:xfrm>
          <a:prstGeom prst="rect">
            <a:avLst/>
          </a:prstGeom>
          <a:noFill/>
        </p:spPr>
        <p:txBody>
          <a:bodyPr wrap="square" rtlCol="0">
            <a:spAutoFit/>
          </a:bodyPr>
          <a:lstStyle/>
          <a:p>
            <a:pPr algn="ctr"/>
            <a:r>
              <a:rPr lang="en-GB" sz="1600" dirty="0">
                <a:solidFill>
                  <a:srgbClr val="CC0066"/>
                </a:solidFill>
                <a:latin typeface="+mn-lt"/>
              </a:rPr>
              <a:t>This table is the result of dedicated discussion session on Power budget and performance considerations for future Higgs factories held during eeFACT2022 workshop in Frascati. </a:t>
            </a:r>
          </a:p>
        </p:txBody>
      </p:sp>
      <p:sp>
        <p:nvSpPr>
          <p:cNvPr id="15" name="Rectangle : coins arrondis 14">
            <a:extLst>
              <a:ext uri="{FF2B5EF4-FFF2-40B4-BE49-F238E27FC236}">
                <a16:creationId xmlns:a16="http://schemas.microsoft.com/office/drawing/2014/main" id="{BFDA8A99-1CFC-DCBC-027E-03AB716F51C9}"/>
              </a:ext>
            </a:extLst>
          </p:cNvPr>
          <p:cNvSpPr/>
          <p:nvPr/>
        </p:nvSpPr>
        <p:spPr>
          <a:xfrm>
            <a:off x="1569963" y="3245768"/>
            <a:ext cx="7488832" cy="144016"/>
          </a:xfrm>
          <a:prstGeom prst="roundRect">
            <a:avLst/>
          </a:prstGeom>
          <a:noFill/>
          <a:ln>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 coins arrondis 2">
            <a:extLst>
              <a:ext uri="{FF2B5EF4-FFF2-40B4-BE49-F238E27FC236}">
                <a16:creationId xmlns:a16="http://schemas.microsoft.com/office/drawing/2014/main" id="{C59C0FD6-558B-5286-8FA5-5F9B15D503A2}"/>
              </a:ext>
            </a:extLst>
          </p:cNvPr>
          <p:cNvSpPr/>
          <p:nvPr/>
        </p:nvSpPr>
        <p:spPr>
          <a:xfrm>
            <a:off x="1569963" y="4505928"/>
            <a:ext cx="7488832" cy="180000"/>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33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20</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2" name="Titre 1">
            <a:extLst>
              <a:ext uri="{FF2B5EF4-FFF2-40B4-BE49-F238E27FC236}">
                <a16:creationId xmlns:a16="http://schemas.microsoft.com/office/drawing/2014/main" id="{A6FBB251-5A3A-99FF-E374-5CF39BD0AB52}"/>
              </a:ext>
            </a:extLst>
          </p:cNvPr>
          <p:cNvSpPr>
            <a:spLocks noGrp="1"/>
          </p:cNvSpPr>
          <p:nvPr>
            <p:ph type="title"/>
          </p:nvPr>
        </p:nvSpPr>
        <p:spPr>
          <a:xfrm>
            <a:off x="1065213" y="149225"/>
            <a:ext cx="8929687" cy="447675"/>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#3: Efficient HOMs extraction </a:t>
            </a:r>
            <a:endParaRPr lang="en-GB" dirty="0">
              <a:solidFill>
                <a:schemeClr val="accent5">
                  <a:lumMod val="75000"/>
                </a:schemeClr>
              </a:solidFill>
              <a:latin typeface="+mn-lt"/>
            </a:endParaRPr>
          </a:p>
        </p:txBody>
      </p:sp>
      <p:pic>
        <p:nvPicPr>
          <p:cNvPr id="3" name="Picture 16">
            <a:extLst>
              <a:ext uri="{FF2B5EF4-FFF2-40B4-BE49-F238E27FC236}">
                <a16:creationId xmlns:a16="http://schemas.microsoft.com/office/drawing/2014/main" id="{BFA922B0-E075-40DD-F6E4-27B2C8D9D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843" y="1037452"/>
            <a:ext cx="1209830" cy="1665351"/>
          </a:xfrm>
          <a:prstGeom prst="rect">
            <a:avLst/>
          </a:prstGeom>
          <a:ln>
            <a:solidFill>
              <a:schemeClr val="tx1"/>
            </a:solidFill>
          </a:ln>
        </p:spPr>
      </p:pic>
      <p:sp>
        <p:nvSpPr>
          <p:cNvPr id="4" name="TextBox 24">
            <a:extLst>
              <a:ext uri="{FF2B5EF4-FFF2-40B4-BE49-F238E27FC236}">
                <a16:creationId xmlns:a16="http://schemas.microsoft.com/office/drawing/2014/main" id="{3A9E9EB9-CA69-A7E2-8B27-73ED8702F928}"/>
              </a:ext>
            </a:extLst>
          </p:cNvPr>
          <p:cNvSpPr txBox="1"/>
          <p:nvPr/>
        </p:nvSpPr>
        <p:spPr>
          <a:xfrm>
            <a:off x="451591" y="2702803"/>
            <a:ext cx="4214716" cy="276999"/>
          </a:xfrm>
          <a:prstGeom prst="rect">
            <a:avLst/>
          </a:prstGeom>
          <a:noFill/>
        </p:spPr>
        <p:txBody>
          <a:bodyPr wrap="square" rtlCol="0">
            <a:spAutoFit/>
          </a:bodyPr>
          <a:lstStyle/>
          <a:p>
            <a:pPr algn="ctr"/>
            <a:r>
              <a:rPr lang="en-US" sz="1200" dirty="0">
                <a:latin typeface="+mn-lt"/>
              </a:rPr>
              <a:t>3D-printed</a:t>
            </a:r>
            <a:r>
              <a:rPr lang="fr-FR" sz="1200" dirty="0">
                <a:latin typeface="+mn-lt"/>
              </a:rPr>
              <a:t> prototype (Epoxy </a:t>
            </a:r>
            <a:r>
              <a:rPr lang="fr-FR" sz="1200" dirty="0" err="1">
                <a:latin typeface="+mn-lt"/>
              </a:rPr>
              <a:t>Accura</a:t>
            </a:r>
            <a:r>
              <a:rPr lang="fr-FR" sz="1200" dirty="0">
                <a:latin typeface="+mn-lt"/>
              </a:rPr>
              <a:t> 48) </a:t>
            </a:r>
            <a:r>
              <a:rPr lang="fr-FR" sz="1200" dirty="0" err="1">
                <a:latin typeface="+mn-lt"/>
              </a:rPr>
              <a:t>copper-coated</a:t>
            </a:r>
            <a:r>
              <a:rPr lang="fr-FR" sz="1200" dirty="0">
                <a:latin typeface="+mn-lt"/>
              </a:rPr>
              <a:t> @CERN</a:t>
            </a:r>
            <a:endParaRPr lang="en-US" sz="1200" dirty="0">
              <a:latin typeface="+mn-lt"/>
            </a:endParaRPr>
          </a:p>
        </p:txBody>
      </p:sp>
      <p:sp>
        <p:nvSpPr>
          <p:cNvPr id="5" name="Title 15">
            <a:extLst>
              <a:ext uri="{FF2B5EF4-FFF2-40B4-BE49-F238E27FC236}">
                <a16:creationId xmlns:a16="http://schemas.microsoft.com/office/drawing/2014/main" id="{A398A705-108D-D05C-D43E-1F2F0ECD625B}"/>
              </a:ext>
            </a:extLst>
          </p:cNvPr>
          <p:cNvSpPr txBox="1">
            <a:spLocks/>
          </p:cNvSpPr>
          <p:nvPr/>
        </p:nvSpPr>
        <p:spPr>
          <a:xfrm>
            <a:off x="201813" y="653480"/>
            <a:ext cx="10308112" cy="477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US" sz="1600" b="0" dirty="0">
                <a:solidFill>
                  <a:schemeClr val="tx1"/>
                </a:solidFill>
                <a:latin typeface="+mn-lt"/>
              </a:rPr>
              <a:t>From RF design to performance measurements</a:t>
            </a:r>
            <a:r>
              <a:rPr lang="en-US" sz="1600" b="0" dirty="0">
                <a:solidFill>
                  <a:srgbClr val="C00000"/>
                </a:solidFill>
                <a:latin typeface="+mn-lt"/>
              </a:rPr>
              <a:t>: </a:t>
            </a:r>
            <a:r>
              <a:rPr lang="en-US" sz="1600" dirty="0">
                <a:solidFill>
                  <a:srgbClr val="C00000"/>
                </a:solidFill>
                <a:latin typeface="+mn-lt"/>
              </a:rPr>
              <a:t>Successful</a:t>
            </a:r>
            <a:r>
              <a:rPr lang="en-US" sz="1600" b="0" dirty="0">
                <a:solidFill>
                  <a:srgbClr val="C00000"/>
                </a:solidFill>
                <a:latin typeface="+mn-lt"/>
              </a:rPr>
              <a:t> </a:t>
            </a:r>
            <a:r>
              <a:rPr lang="en-US" sz="1600" dirty="0">
                <a:solidFill>
                  <a:srgbClr val="C00000"/>
                </a:solidFill>
                <a:latin typeface="+mn-lt"/>
              </a:rPr>
              <a:t>collaborative effort between IJCLab, Jefferson Lab &amp; CERN </a:t>
            </a:r>
          </a:p>
        </p:txBody>
      </p:sp>
      <p:pic>
        <p:nvPicPr>
          <p:cNvPr id="6" name="Image 5">
            <a:extLst>
              <a:ext uri="{FF2B5EF4-FFF2-40B4-BE49-F238E27FC236}">
                <a16:creationId xmlns:a16="http://schemas.microsoft.com/office/drawing/2014/main" id="{C8C36D4C-1C67-0726-0ECC-AB186E061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8366" y="1238043"/>
            <a:ext cx="1861997" cy="1269070"/>
          </a:xfrm>
          <a:prstGeom prst="rect">
            <a:avLst/>
          </a:prstGeom>
          <a:ln w="25400">
            <a:solidFill>
              <a:schemeClr val="accent1">
                <a:lumMod val="75000"/>
              </a:schemeClr>
            </a:solidFill>
          </a:ln>
        </p:spPr>
      </p:pic>
      <p:pic>
        <p:nvPicPr>
          <p:cNvPr id="7" name="Image 6">
            <a:extLst>
              <a:ext uri="{FF2B5EF4-FFF2-40B4-BE49-F238E27FC236}">
                <a16:creationId xmlns:a16="http://schemas.microsoft.com/office/drawing/2014/main" id="{A3EB7EC7-670F-7C9B-462D-49ACE18D6F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5165" y="1074495"/>
            <a:ext cx="1238974" cy="1628308"/>
          </a:xfrm>
          <a:prstGeom prst="rect">
            <a:avLst/>
          </a:prstGeom>
          <a:ln>
            <a:solidFill>
              <a:schemeClr val="tx1"/>
            </a:solidFill>
          </a:ln>
        </p:spPr>
      </p:pic>
      <p:sp>
        <p:nvSpPr>
          <p:cNvPr id="8" name="ZoneTexte 7">
            <a:extLst>
              <a:ext uri="{FF2B5EF4-FFF2-40B4-BE49-F238E27FC236}">
                <a16:creationId xmlns:a16="http://schemas.microsoft.com/office/drawing/2014/main" id="{5568982A-1BDC-C83B-311A-84C2F80DD338}"/>
              </a:ext>
            </a:extLst>
          </p:cNvPr>
          <p:cNvSpPr txBox="1"/>
          <p:nvPr/>
        </p:nvSpPr>
        <p:spPr>
          <a:xfrm>
            <a:off x="489843" y="2414771"/>
            <a:ext cx="1137822" cy="276999"/>
          </a:xfrm>
          <a:prstGeom prst="rect">
            <a:avLst/>
          </a:prstGeom>
          <a:noFill/>
        </p:spPr>
        <p:txBody>
          <a:bodyPr wrap="square" rtlCol="0">
            <a:spAutoFit/>
          </a:bodyPr>
          <a:lstStyle/>
          <a:p>
            <a:pPr algn="ctr"/>
            <a:r>
              <a:rPr lang="en-GB" sz="1200" dirty="0">
                <a:latin typeface="+mn-lt"/>
              </a:rPr>
              <a:t>Hook coupler</a:t>
            </a:r>
          </a:p>
        </p:txBody>
      </p:sp>
      <p:sp>
        <p:nvSpPr>
          <p:cNvPr id="10" name="ZoneTexte 9">
            <a:extLst>
              <a:ext uri="{FF2B5EF4-FFF2-40B4-BE49-F238E27FC236}">
                <a16:creationId xmlns:a16="http://schemas.microsoft.com/office/drawing/2014/main" id="{CFD593E4-31F2-9CE3-872C-23AE3EFC20F4}"/>
              </a:ext>
            </a:extLst>
          </p:cNvPr>
          <p:cNvSpPr txBox="1"/>
          <p:nvPr/>
        </p:nvSpPr>
        <p:spPr>
          <a:xfrm>
            <a:off x="1800293" y="1013520"/>
            <a:ext cx="1137822" cy="276999"/>
          </a:xfrm>
          <a:prstGeom prst="rect">
            <a:avLst/>
          </a:prstGeom>
          <a:noFill/>
        </p:spPr>
        <p:txBody>
          <a:bodyPr wrap="square" rtlCol="0">
            <a:spAutoFit/>
          </a:bodyPr>
          <a:lstStyle/>
          <a:p>
            <a:pPr algn="ctr"/>
            <a:r>
              <a:rPr lang="en-GB" sz="1200" dirty="0">
                <a:latin typeface="+mn-lt"/>
              </a:rPr>
              <a:t>Probe coupler</a:t>
            </a:r>
          </a:p>
        </p:txBody>
      </p:sp>
      <p:sp>
        <p:nvSpPr>
          <p:cNvPr id="11" name="ZoneTexte 10">
            <a:extLst>
              <a:ext uri="{FF2B5EF4-FFF2-40B4-BE49-F238E27FC236}">
                <a16:creationId xmlns:a16="http://schemas.microsoft.com/office/drawing/2014/main" id="{B9834CEC-A853-3539-7A31-7369D5EF6A84}"/>
              </a:ext>
            </a:extLst>
          </p:cNvPr>
          <p:cNvSpPr txBox="1"/>
          <p:nvPr/>
        </p:nvSpPr>
        <p:spPr>
          <a:xfrm>
            <a:off x="3672501" y="2270755"/>
            <a:ext cx="1137822" cy="276999"/>
          </a:xfrm>
          <a:prstGeom prst="rect">
            <a:avLst/>
          </a:prstGeom>
          <a:noFill/>
        </p:spPr>
        <p:txBody>
          <a:bodyPr wrap="square" rtlCol="0">
            <a:spAutoFit/>
          </a:bodyPr>
          <a:lstStyle/>
          <a:p>
            <a:pPr algn="ctr"/>
            <a:r>
              <a:rPr lang="en-GB" sz="1200" dirty="0">
                <a:latin typeface="+mn-lt"/>
              </a:rPr>
              <a:t>DQW coupler</a:t>
            </a:r>
          </a:p>
        </p:txBody>
      </p:sp>
      <p:pic>
        <p:nvPicPr>
          <p:cNvPr id="12" name="Image 11">
            <a:extLst>
              <a:ext uri="{FF2B5EF4-FFF2-40B4-BE49-F238E27FC236}">
                <a16:creationId xmlns:a16="http://schemas.microsoft.com/office/drawing/2014/main" id="{1C86D6D8-25EE-D7A6-B979-0B06FCDA15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9381" y="1218554"/>
            <a:ext cx="4833551" cy="2609198"/>
          </a:xfrm>
          <a:prstGeom prst="rect">
            <a:avLst/>
          </a:prstGeom>
        </p:spPr>
      </p:pic>
      <p:grpSp>
        <p:nvGrpSpPr>
          <p:cNvPr id="13" name="Groupe 12">
            <a:extLst>
              <a:ext uri="{FF2B5EF4-FFF2-40B4-BE49-F238E27FC236}">
                <a16:creationId xmlns:a16="http://schemas.microsoft.com/office/drawing/2014/main" id="{E7059035-8F9A-CCC3-C259-98C1932A2C90}"/>
              </a:ext>
            </a:extLst>
          </p:cNvPr>
          <p:cNvGrpSpPr/>
          <p:nvPr/>
        </p:nvGrpSpPr>
        <p:grpSpPr>
          <a:xfrm>
            <a:off x="5170363" y="1063897"/>
            <a:ext cx="5400600" cy="3024336"/>
            <a:chOff x="5170363" y="1229544"/>
            <a:chExt cx="5400600" cy="3024336"/>
          </a:xfrm>
        </p:grpSpPr>
        <p:sp>
          <p:nvSpPr>
            <p:cNvPr id="14" name="Rectangle : coins arrondis 13">
              <a:extLst>
                <a:ext uri="{FF2B5EF4-FFF2-40B4-BE49-F238E27FC236}">
                  <a16:creationId xmlns:a16="http://schemas.microsoft.com/office/drawing/2014/main" id="{2A6F7188-E734-5819-C903-AA15689C5873}"/>
                </a:ext>
              </a:extLst>
            </p:cNvPr>
            <p:cNvSpPr/>
            <p:nvPr/>
          </p:nvSpPr>
          <p:spPr>
            <a:xfrm>
              <a:off x="5314379" y="1229544"/>
              <a:ext cx="5256584" cy="3024336"/>
            </a:xfrm>
            <a:prstGeom prst="roundRect">
              <a:avLst>
                <a:gd name="adj" fmla="val 2664"/>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cteur droit 14">
              <a:extLst>
                <a:ext uri="{FF2B5EF4-FFF2-40B4-BE49-F238E27FC236}">
                  <a16:creationId xmlns:a16="http://schemas.microsoft.com/office/drawing/2014/main" id="{C9A4D926-FCB7-E114-D038-EA614843F429}"/>
                </a:ext>
              </a:extLst>
            </p:cNvPr>
            <p:cNvCxnSpPr>
              <a:cxnSpLocks/>
            </p:cNvCxnSpPr>
            <p:nvPr/>
          </p:nvCxnSpPr>
          <p:spPr>
            <a:xfrm>
              <a:off x="5170363" y="2660421"/>
              <a:ext cx="144016" cy="15214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39A0701-CEA4-2F4A-44F8-E25EF740ABB0}"/>
                </a:ext>
              </a:extLst>
            </p:cNvPr>
            <p:cNvCxnSpPr>
              <a:cxnSpLocks/>
            </p:cNvCxnSpPr>
            <p:nvPr/>
          </p:nvCxnSpPr>
          <p:spPr>
            <a:xfrm flipV="1">
              <a:off x="5170363" y="1229544"/>
              <a:ext cx="216024" cy="14401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8" name="Image 17">
            <a:extLst>
              <a:ext uri="{FF2B5EF4-FFF2-40B4-BE49-F238E27FC236}">
                <a16:creationId xmlns:a16="http://schemas.microsoft.com/office/drawing/2014/main" id="{A4F59F16-A59A-699B-1091-E4C7822D0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827" y="3128024"/>
            <a:ext cx="2736304" cy="1764636"/>
          </a:xfrm>
          <a:prstGeom prst="rect">
            <a:avLst/>
          </a:prstGeom>
          <a:ln w="12700">
            <a:solidFill>
              <a:schemeClr val="tx1"/>
            </a:solidFill>
          </a:ln>
        </p:spPr>
      </p:pic>
      <p:pic>
        <p:nvPicPr>
          <p:cNvPr id="19" name="Image 18">
            <a:extLst>
              <a:ext uri="{FF2B5EF4-FFF2-40B4-BE49-F238E27FC236}">
                <a16:creationId xmlns:a16="http://schemas.microsoft.com/office/drawing/2014/main" id="{2E1DD7AC-2D4D-F46C-0E16-7D0EFF4896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6576" y="3101744"/>
            <a:ext cx="1911778" cy="1704591"/>
          </a:xfrm>
          <a:prstGeom prst="rect">
            <a:avLst/>
          </a:prstGeom>
          <a:ln w="12700">
            <a:solidFill>
              <a:schemeClr val="tx1"/>
            </a:solidFill>
          </a:ln>
        </p:spPr>
      </p:pic>
      <p:sp>
        <p:nvSpPr>
          <p:cNvPr id="21" name="ZoneTexte 20">
            <a:extLst>
              <a:ext uri="{FF2B5EF4-FFF2-40B4-BE49-F238E27FC236}">
                <a16:creationId xmlns:a16="http://schemas.microsoft.com/office/drawing/2014/main" id="{BDF72416-1791-FFA4-BFBF-E98A24FAE021}"/>
              </a:ext>
            </a:extLst>
          </p:cNvPr>
          <p:cNvSpPr txBox="1"/>
          <p:nvPr/>
        </p:nvSpPr>
        <p:spPr>
          <a:xfrm>
            <a:off x="201812" y="4954796"/>
            <a:ext cx="10380120" cy="523220"/>
          </a:xfrm>
          <a:prstGeom prst="rect">
            <a:avLst/>
          </a:prstGeom>
          <a:noFill/>
        </p:spPr>
        <p:txBody>
          <a:bodyPr wrap="square" rtlCol="0">
            <a:spAutoFit/>
          </a:bodyPr>
          <a:lstStyle/>
          <a:p>
            <a:pPr algn="just"/>
            <a:r>
              <a:rPr lang="en-GB" sz="1400" dirty="0">
                <a:latin typeface="+mn-lt"/>
              </a:rPr>
              <a:t>A 5-Cell copper cavity was fabricated @</a:t>
            </a:r>
            <a:r>
              <a:rPr lang="en-GB" sz="1400" dirty="0" err="1">
                <a:latin typeface="+mn-lt"/>
              </a:rPr>
              <a:t>Jlab</a:t>
            </a:r>
            <a:r>
              <a:rPr lang="en-GB" sz="1400" dirty="0">
                <a:latin typeface="+mn-lt"/>
              </a:rPr>
              <a:t> (same design as the Nb 5-cell cavity fabricated in 2017) to allow end group optimisation &amp; test several HOM couplers combinations to assess the best HOM damping scheme.</a:t>
            </a:r>
          </a:p>
        </p:txBody>
      </p:sp>
      <p:sp>
        <p:nvSpPr>
          <p:cNvPr id="22" name="ZoneTexte 21">
            <a:extLst>
              <a:ext uri="{FF2B5EF4-FFF2-40B4-BE49-F238E27FC236}">
                <a16:creationId xmlns:a16="http://schemas.microsoft.com/office/drawing/2014/main" id="{5C9FC66D-B6D3-5E04-7BD6-3E16E77E74DD}"/>
              </a:ext>
            </a:extLst>
          </p:cNvPr>
          <p:cNvSpPr txBox="1"/>
          <p:nvPr/>
        </p:nvSpPr>
        <p:spPr>
          <a:xfrm>
            <a:off x="57795" y="5432430"/>
            <a:ext cx="10714980" cy="261610"/>
          </a:xfrm>
          <a:prstGeom prst="rect">
            <a:avLst/>
          </a:prstGeom>
          <a:noFill/>
        </p:spPr>
        <p:txBody>
          <a:bodyPr wrap="square">
            <a:spAutoFit/>
          </a:bodyPr>
          <a:lstStyle/>
          <a:p>
            <a:r>
              <a:rPr lang="en-GB" sz="1100" dirty="0">
                <a:solidFill>
                  <a:srgbClr val="0070C0"/>
                </a:solidFill>
                <a:latin typeface="Calibri" panose="020F0502020204030204" pitchFamily="34" charset="0"/>
                <a:cs typeface="Calibri" panose="020F0502020204030204" pitchFamily="34" charset="0"/>
              </a:rPr>
              <a:t>C. Barbagallo </a:t>
            </a:r>
            <a:r>
              <a:rPr lang="en-GB" sz="1100" i="1" dirty="0">
                <a:solidFill>
                  <a:srgbClr val="0070C0"/>
                </a:solidFill>
                <a:latin typeface="Calibri" panose="020F0502020204030204" pitchFamily="34" charset="0"/>
                <a:cs typeface="Calibri" panose="020F0502020204030204" pitchFamily="34" charset="0"/>
              </a:rPr>
              <a:t>et al., </a:t>
            </a:r>
            <a:r>
              <a:rPr lang="en-GB" sz="1100" dirty="0">
                <a:solidFill>
                  <a:srgbClr val="0070C0"/>
                </a:solidFill>
                <a:latin typeface="Calibri" panose="020F0502020204030204" pitchFamily="34" charset="0"/>
                <a:cs typeface="Calibri" panose="020F0502020204030204" pitchFamily="34" charset="0"/>
              </a:rPr>
              <a:t>“First RF measurements of coaxial HOM coupler prototypes in a copper cavity for the PERLE project”, proceedings IPAC’23, </a:t>
            </a:r>
            <a:r>
              <a:rPr lang="fr-FR" sz="1100" dirty="0">
                <a:solidFill>
                  <a:srgbClr val="0070C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10.18429/JACoW-IPAC2023-MOPA025</a:t>
            </a:r>
            <a:r>
              <a:rPr lang="en-GB" sz="1100" dirty="0">
                <a:solidFill>
                  <a:srgbClr val="0070C0"/>
                </a:solidFill>
                <a:latin typeface="Calibri" panose="020F0502020204030204" pitchFamily="34" charset="0"/>
                <a:cs typeface="Calibri" panose="020F0502020204030204" pitchFamily="34" charset="0"/>
              </a:rPr>
              <a:t> </a:t>
            </a:r>
          </a:p>
        </p:txBody>
      </p:sp>
      <p:sp>
        <p:nvSpPr>
          <p:cNvPr id="23" name="ZoneTexte 22">
            <a:extLst>
              <a:ext uri="{FF2B5EF4-FFF2-40B4-BE49-F238E27FC236}">
                <a16:creationId xmlns:a16="http://schemas.microsoft.com/office/drawing/2014/main" id="{180CEDC1-BD3E-5DB3-2233-8A2B49F27458}"/>
              </a:ext>
            </a:extLst>
          </p:cNvPr>
          <p:cNvSpPr txBox="1"/>
          <p:nvPr/>
        </p:nvSpPr>
        <p:spPr>
          <a:xfrm>
            <a:off x="7762651" y="4275366"/>
            <a:ext cx="3024335" cy="338554"/>
          </a:xfrm>
          <a:prstGeom prst="rect">
            <a:avLst/>
          </a:prstGeom>
          <a:noFill/>
        </p:spPr>
        <p:txBody>
          <a:bodyPr wrap="square" rtlCol="0">
            <a:spAutoFit/>
          </a:bodyPr>
          <a:lstStyle/>
          <a:p>
            <a:r>
              <a:rPr lang="en-GB" sz="1600" b="1" i="1" u="sng" dirty="0">
                <a:solidFill>
                  <a:srgbClr val="DB1B53"/>
                </a:solidFill>
                <a:latin typeface="+mn-lt"/>
              </a:rPr>
              <a:t>Courtesy to Carmelo </a:t>
            </a:r>
            <a:r>
              <a:rPr lang="en-GB" sz="1600" b="1" i="1" u="sng" dirty="0" err="1">
                <a:solidFill>
                  <a:srgbClr val="DB1B53"/>
                </a:solidFill>
                <a:latin typeface="+mn-lt"/>
              </a:rPr>
              <a:t>Barbagallo</a:t>
            </a:r>
            <a:endParaRPr lang="en-GB" sz="1600" b="1" i="1" u="sng" dirty="0">
              <a:solidFill>
                <a:srgbClr val="DB1B53"/>
              </a:solidFill>
              <a:latin typeface="+mn-lt"/>
            </a:endParaRPr>
          </a:p>
        </p:txBody>
      </p:sp>
    </p:spTree>
    <p:extLst>
      <p:ext uri="{BB962C8B-B14F-4D97-AF65-F5344CB8AC3E}">
        <p14:creationId xmlns:p14="http://schemas.microsoft.com/office/powerpoint/2010/main" val="285292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2" name="Titre 1">
            <a:extLst>
              <a:ext uri="{FF2B5EF4-FFF2-40B4-BE49-F238E27FC236}">
                <a16:creationId xmlns:a16="http://schemas.microsoft.com/office/drawing/2014/main" id="{A6FBB251-5A3A-99FF-E374-5CF39BD0AB52}"/>
              </a:ext>
            </a:extLst>
          </p:cNvPr>
          <p:cNvSpPr>
            <a:spLocks noGrp="1"/>
          </p:cNvSpPr>
          <p:nvPr>
            <p:ph type="title"/>
          </p:nvPr>
        </p:nvSpPr>
        <p:spPr>
          <a:xfrm>
            <a:off x="1065213" y="149225"/>
            <a:ext cx="8929687" cy="447675"/>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#3: Efficient HOMs extraction </a:t>
            </a:r>
            <a:endParaRPr lang="en-GB" dirty="0">
              <a:solidFill>
                <a:schemeClr val="accent5">
                  <a:lumMod val="75000"/>
                </a:schemeClr>
              </a:solidFill>
              <a:latin typeface="+mn-lt"/>
            </a:endParaRPr>
          </a:p>
        </p:txBody>
      </p:sp>
      <p:sp>
        <p:nvSpPr>
          <p:cNvPr id="27" name="ZoneTexte 26">
            <a:extLst>
              <a:ext uri="{FF2B5EF4-FFF2-40B4-BE49-F238E27FC236}">
                <a16:creationId xmlns:a16="http://schemas.microsoft.com/office/drawing/2014/main" id="{8A9926BE-AC4D-A932-4CF0-E6E56C722CFE}"/>
              </a:ext>
            </a:extLst>
          </p:cNvPr>
          <p:cNvSpPr txBox="1"/>
          <p:nvPr/>
        </p:nvSpPr>
        <p:spPr>
          <a:xfrm>
            <a:off x="345827" y="664508"/>
            <a:ext cx="8352928" cy="4370427"/>
          </a:xfrm>
          <a:prstGeom prst="rect">
            <a:avLst/>
          </a:prstGeom>
          <a:noFill/>
        </p:spPr>
        <p:txBody>
          <a:bodyPr wrap="square" rtlCol="0">
            <a:spAutoFit/>
          </a:bodyPr>
          <a:lstStyle/>
          <a:p>
            <a:r>
              <a:rPr lang="en-US" sz="1800" b="1" dirty="0">
                <a:latin typeface="+mn-lt"/>
              </a:rPr>
              <a:t>HOM couplers for PERLE cryomodule:</a:t>
            </a:r>
          </a:p>
          <a:p>
            <a:pPr marL="787400" lvl="1" indent="-285750">
              <a:buFont typeface="Wingdings" pitchFamily="2" charset="2"/>
              <a:buChar char="§"/>
            </a:pPr>
            <a:r>
              <a:rPr lang="en-US" sz="1600" dirty="0">
                <a:latin typeface="+mn-lt"/>
              </a:rPr>
              <a:t>The low-level measurements agreed pretty much with the simulations </a:t>
            </a:r>
            <a:r>
              <a:rPr lang="en-US" sz="1600" dirty="0">
                <a:solidFill>
                  <a:schemeClr val="accent1">
                    <a:lumMod val="75000"/>
                  </a:schemeClr>
                </a:solidFill>
                <a:latin typeface="+mn-lt"/>
                <a:cs typeface="Arial" panose="020B0604020202020204" pitchFamily="34" charset="0"/>
              </a:rPr>
              <a:t>[1]</a:t>
            </a:r>
            <a:endParaRPr lang="en-US" sz="1600" dirty="0">
              <a:solidFill>
                <a:schemeClr val="accent1">
                  <a:lumMod val="75000"/>
                </a:schemeClr>
              </a:solidFill>
              <a:latin typeface="+mn-lt"/>
            </a:endParaRPr>
          </a:p>
          <a:p>
            <a:pPr marL="787400" lvl="1" indent="-285750">
              <a:buFont typeface="Wingdings" pitchFamily="2" charset="2"/>
              <a:buChar char="§"/>
            </a:pPr>
            <a:r>
              <a:rPr lang="en-US" sz="1600" dirty="0">
                <a:latin typeface="+mn-lt"/>
              </a:rPr>
              <a:t>The mechanical design of HOM couplers is under finalization. </a:t>
            </a:r>
          </a:p>
          <a:p>
            <a:pPr marL="787400" lvl="1" indent="-285750">
              <a:buFont typeface="Wingdings" pitchFamily="2" charset="2"/>
              <a:buChar char="§"/>
            </a:pPr>
            <a:r>
              <a:rPr lang="en-US" sz="1600" dirty="0">
                <a:latin typeface="+mn-lt"/>
              </a:rPr>
              <a:t>The HOM couplers will be cooled at 2 K in the PERLE cryomodule</a:t>
            </a:r>
          </a:p>
          <a:p>
            <a:endParaRPr lang="en-US" sz="1600" dirty="0">
              <a:latin typeface="+mn-lt"/>
            </a:endParaRPr>
          </a:p>
          <a:p>
            <a:pPr marL="285750" indent="-285750">
              <a:buFont typeface="Wingdings" pitchFamily="2" charset="2"/>
              <a:buChar char="à"/>
            </a:pPr>
            <a:r>
              <a:rPr lang="en-GB" sz="1600" dirty="0">
                <a:latin typeface="+mn-lt"/>
              </a:rPr>
              <a:t>We aim now to produce Nb HOM couplers with optimized design and to install them on a new Nb 5-cell PERLE cavity with the optimized end-group.</a:t>
            </a:r>
            <a:r>
              <a:rPr lang="en-GB" sz="1600" dirty="0">
                <a:latin typeface="+mn-lt"/>
                <a:sym typeface="Wingdings" pitchFamily="2" charset="2"/>
              </a:rPr>
              <a:t> </a:t>
            </a:r>
          </a:p>
          <a:p>
            <a:pPr marL="285750" indent="-285750">
              <a:buFont typeface="Wingdings" pitchFamily="2" charset="2"/>
              <a:buChar char="à"/>
            </a:pPr>
            <a:r>
              <a:rPr lang="en-GB" sz="1600" b="1" dirty="0">
                <a:latin typeface="+mn-lt"/>
                <a:sym typeface="Wingdings" pitchFamily="2" charset="2"/>
              </a:rPr>
              <a:t>The Production of 4 cavity scheduled within </a:t>
            </a:r>
            <a:r>
              <a:rPr lang="en-GB" sz="1600" b="1" u="sng" dirty="0">
                <a:solidFill>
                  <a:srgbClr val="CC0066"/>
                </a:solidFill>
                <a:latin typeface="+mn-lt"/>
                <a:sym typeface="Wingdings" pitchFamily="2" charset="2"/>
              </a:rPr>
              <a:t>ISAS European Program.</a:t>
            </a:r>
          </a:p>
          <a:p>
            <a:endParaRPr lang="en-US" sz="1800" dirty="0">
              <a:latin typeface="+mn-lt"/>
            </a:endParaRPr>
          </a:p>
          <a:p>
            <a:r>
              <a:rPr lang="en-US" sz="1800" b="1" dirty="0">
                <a:latin typeface="+mn-lt"/>
              </a:rPr>
              <a:t>Beam Loss Absorbers:</a:t>
            </a:r>
          </a:p>
          <a:p>
            <a:pPr marL="787400" lvl="1" indent="-285750">
              <a:buFont typeface="Wingdings" pitchFamily="2" charset="2"/>
              <a:buChar char="§"/>
            </a:pPr>
            <a:r>
              <a:rPr lang="en-US" sz="1600" dirty="0">
                <a:latin typeface="+mn-lt"/>
              </a:rPr>
              <a:t>We still need additional absorbers to capture and dissipate HOMs as they propagate along the beamline. </a:t>
            </a:r>
          </a:p>
          <a:p>
            <a:pPr marL="787400" lvl="1" indent="-285750">
              <a:buFont typeface="Wingdings" pitchFamily="2" charset="2"/>
              <a:buChar char="§"/>
            </a:pPr>
            <a:r>
              <a:rPr lang="en-US" sz="1600" dirty="0">
                <a:latin typeface="+mn-lt"/>
              </a:rPr>
              <a:t>Technology demonstrated at CBETA-Cornell University</a:t>
            </a:r>
            <a:r>
              <a:rPr lang="en-US" sz="1600" dirty="0">
                <a:solidFill>
                  <a:schemeClr val="accent5">
                    <a:lumMod val="60000"/>
                    <a:lumOff val="40000"/>
                  </a:schemeClr>
                </a:solidFill>
                <a:latin typeface="+mn-lt"/>
                <a:cs typeface="Arial" panose="020B0604020202020204" pitchFamily="34" charset="0"/>
              </a:rPr>
              <a:t> </a:t>
            </a:r>
            <a:r>
              <a:rPr lang="en-US" sz="1600" dirty="0">
                <a:solidFill>
                  <a:schemeClr val="accent1">
                    <a:lumMod val="75000"/>
                  </a:schemeClr>
                </a:solidFill>
                <a:latin typeface="+mn-lt"/>
                <a:cs typeface="Arial" panose="020B0604020202020204" pitchFamily="34" charset="0"/>
              </a:rPr>
              <a:t>[2]</a:t>
            </a:r>
            <a:r>
              <a:rPr lang="en-US" sz="1600" dirty="0">
                <a:latin typeface="+mn-lt"/>
              </a:rPr>
              <a:t>, </a:t>
            </a:r>
            <a:r>
              <a:rPr lang="en-US" sz="1600" dirty="0" err="1">
                <a:latin typeface="+mn-lt"/>
              </a:rPr>
              <a:t>cERL</a:t>
            </a:r>
            <a:r>
              <a:rPr lang="en-US" sz="1600" dirty="0">
                <a:latin typeface="+mn-lt"/>
              </a:rPr>
              <a:t>- KEK</a:t>
            </a:r>
            <a:r>
              <a:rPr lang="en-US" sz="1600" dirty="0">
                <a:solidFill>
                  <a:schemeClr val="accent5">
                    <a:lumMod val="60000"/>
                    <a:lumOff val="40000"/>
                  </a:schemeClr>
                </a:solidFill>
                <a:latin typeface="+mn-lt"/>
                <a:cs typeface="Arial" panose="020B0604020202020204" pitchFamily="34" charset="0"/>
              </a:rPr>
              <a:t> </a:t>
            </a:r>
            <a:r>
              <a:rPr lang="en-US" sz="1600" dirty="0">
                <a:solidFill>
                  <a:schemeClr val="accent1">
                    <a:lumMod val="75000"/>
                  </a:schemeClr>
                </a:solidFill>
                <a:latin typeface="+mn-lt"/>
                <a:cs typeface="Arial" panose="020B0604020202020204" pitchFamily="34" charset="0"/>
              </a:rPr>
              <a:t>[3]</a:t>
            </a:r>
            <a:r>
              <a:rPr lang="en-US" sz="1600" dirty="0">
                <a:latin typeface="+mn-lt"/>
              </a:rPr>
              <a:t> &amp; EU-XFEL </a:t>
            </a:r>
            <a:r>
              <a:rPr lang="en-US" sz="1600" dirty="0">
                <a:solidFill>
                  <a:schemeClr val="accent1">
                    <a:lumMod val="75000"/>
                  </a:schemeClr>
                </a:solidFill>
                <a:latin typeface="+mn-lt"/>
                <a:cs typeface="Arial" panose="020B0604020202020204" pitchFamily="34" charset="0"/>
              </a:rPr>
              <a:t>[4]</a:t>
            </a:r>
            <a:r>
              <a:rPr lang="en-US" sz="1600" dirty="0">
                <a:solidFill>
                  <a:schemeClr val="accent5">
                    <a:lumMod val="60000"/>
                    <a:lumOff val="40000"/>
                  </a:schemeClr>
                </a:solidFill>
                <a:latin typeface="+mn-lt"/>
                <a:cs typeface="Arial" panose="020B0604020202020204" pitchFamily="34" charset="0"/>
              </a:rPr>
              <a:t> </a:t>
            </a:r>
            <a:r>
              <a:rPr lang="en-US" sz="1600" dirty="0">
                <a:latin typeface="+mn-lt"/>
              </a:rPr>
              <a:t> </a:t>
            </a:r>
          </a:p>
          <a:p>
            <a:pPr marL="787400" lvl="1" indent="-285750">
              <a:buFont typeface="Wingdings" pitchFamily="2" charset="2"/>
              <a:buChar char="§"/>
            </a:pPr>
            <a:r>
              <a:rPr lang="en-US" sz="1600" dirty="0">
                <a:latin typeface="+mn-lt"/>
              </a:rPr>
              <a:t>Adaptation to PERLE requirements to be performed</a:t>
            </a:r>
          </a:p>
          <a:p>
            <a:pPr marL="787400" lvl="1" indent="-285750">
              <a:buFont typeface="Wingdings" pitchFamily="2" charset="2"/>
              <a:buChar char="§"/>
            </a:pPr>
            <a:r>
              <a:rPr lang="en-US" sz="1600" dirty="0">
                <a:latin typeface="+mn-lt"/>
              </a:rPr>
              <a:t>Power absorbed ~100 W per BLA</a:t>
            </a:r>
          </a:p>
          <a:p>
            <a:pPr marL="787400" lvl="1" indent="-285750">
              <a:buFont typeface="Wingdings" pitchFamily="2" charset="2"/>
              <a:buChar char="§"/>
            </a:pPr>
            <a:r>
              <a:rPr lang="en-US" sz="1600" dirty="0">
                <a:latin typeface="+mn-lt"/>
              </a:rPr>
              <a:t>Installation between two cavities could be feasible (study ongoing)</a:t>
            </a:r>
            <a:r>
              <a:rPr lang="en-US" sz="1600" dirty="0">
                <a:latin typeface="+mn-lt"/>
                <a:sym typeface="Wingdings" pitchFamily="2" charset="2"/>
              </a:rPr>
              <a:t></a:t>
            </a:r>
            <a:r>
              <a:rPr lang="en-US" sz="1600" dirty="0">
                <a:latin typeface="+mn-lt"/>
              </a:rPr>
              <a:t> He-cooling and thermal intercept needed at 50 K</a:t>
            </a:r>
          </a:p>
        </p:txBody>
      </p:sp>
      <p:sp>
        <p:nvSpPr>
          <p:cNvPr id="29" name="ZoneTexte 28">
            <a:extLst>
              <a:ext uri="{FF2B5EF4-FFF2-40B4-BE49-F238E27FC236}">
                <a16:creationId xmlns:a16="http://schemas.microsoft.com/office/drawing/2014/main" id="{CCD60FF4-52D0-890C-FD7D-F0E901989F49}"/>
              </a:ext>
            </a:extLst>
          </p:cNvPr>
          <p:cNvSpPr txBox="1"/>
          <p:nvPr/>
        </p:nvSpPr>
        <p:spPr>
          <a:xfrm>
            <a:off x="14212" y="4935051"/>
            <a:ext cx="10772775" cy="830997"/>
          </a:xfrm>
          <a:prstGeom prst="rect">
            <a:avLst/>
          </a:prstGeom>
          <a:noFill/>
        </p:spPr>
        <p:txBody>
          <a:bodyPr wrap="square">
            <a:spAutoFit/>
          </a:bodyPr>
          <a:lstStyle/>
          <a:p>
            <a:r>
              <a:rPr lang="en-US" sz="1200" dirty="0">
                <a:solidFill>
                  <a:schemeClr val="accent1">
                    <a:lumMod val="75000"/>
                  </a:schemeClr>
                </a:solidFill>
                <a:latin typeface="Calibri" panose="020F0502020204030204" pitchFamily="34" charset="0"/>
                <a:cs typeface="Calibri" panose="020F0502020204030204" pitchFamily="34" charset="0"/>
              </a:rPr>
              <a:t>[1]</a:t>
            </a:r>
            <a:r>
              <a:rPr lang="fr-FR" sz="1200" b="1" dirty="0">
                <a:solidFill>
                  <a:schemeClr val="accent1">
                    <a:lumMod val="75000"/>
                  </a:schemeClr>
                </a:solidFill>
                <a:latin typeface="Calibri" panose="020F0502020204030204" pitchFamily="34" charset="0"/>
                <a:cs typeface="Calibri" panose="020F0502020204030204" pitchFamily="34" charset="0"/>
              </a:rPr>
              <a:t> </a:t>
            </a:r>
            <a:r>
              <a:rPr lang="en-GB" sz="1200" dirty="0">
                <a:solidFill>
                  <a:schemeClr val="accent1">
                    <a:lumMod val="75000"/>
                  </a:schemeClr>
                </a:solidFill>
                <a:latin typeface="Calibri" panose="020F0502020204030204" pitchFamily="34" charset="0"/>
                <a:cs typeface="Calibri" panose="020F0502020204030204" pitchFamily="34" charset="0"/>
              </a:rPr>
              <a:t>C. </a:t>
            </a:r>
            <a:r>
              <a:rPr lang="en-GB" sz="1200" dirty="0" err="1">
                <a:solidFill>
                  <a:schemeClr val="accent1">
                    <a:lumMod val="75000"/>
                  </a:schemeClr>
                </a:solidFill>
                <a:latin typeface="Calibri" panose="020F0502020204030204" pitchFamily="34" charset="0"/>
                <a:cs typeface="Calibri" panose="020F0502020204030204" pitchFamily="34" charset="0"/>
              </a:rPr>
              <a:t>Barbagallo</a:t>
            </a:r>
            <a:r>
              <a:rPr lang="en-GB" sz="1200" dirty="0">
                <a:solidFill>
                  <a:schemeClr val="accent1">
                    <a:lumMod val="75000"/>
                  </a:schemeClr>
                </a:solidFill>
                <a:latin typeface="Calibri" panose="020F0502020204030204" pitchFamily="34" charset="0"/>
                <a:cs typeface="Calibri" panose="020F0502020204030204" pitchFamily="34" charset="0"/>
              </a:rPr>
              <a:t>, </a:t>
            </a:r>
            <a:r>
              <a:rPr lang="fr-FR" sz="1200" dirty="0">
                <a:solidFill>
                  <a:schemeClr val="accent1">
                    <a:lumMod val="75000"/>
                  </a:schemeClr>
                </a:solidFill>
                <a:latin typeface="Calibri" panose="020F0502020204030204" pitchFamily="34" charset="0"/>
                <a:cs typeface="Calibri" panose="020F0502020204030204" pitchFamily="34" charset="0"/>
              </a:rPr>
              <a:t>PhD </a:t>
            </a:r>
            <a:r>
              <a:rPr lang="fr-FR" sz="1200" dirty="0" err="1">
                <a:solidFill>
                  <a:schemeClr val="accent1">
                    <a:lumMod val="75000"/>
                  </a:schemeClr>
                </a:solidFill>
                <a:latin typeface="Calibri" panose="020F0502020204030204" pitchFamily="34" charset="0"/>
                <a:cs typeface="Calibri" panose="020F0502020204030204" pitchFamily="34" charset="0"/>
              </a:rPr>
              <a:t>thesis</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dirty="0" err="1">
                <a:solidFill>
                  <a:schemeClr val="accent1">
                    <a:lumMod val="75000"/>
                  </a:schemeClr>
                </a:solidFill>
                <a:latin typeface="Calibri" panose="020F0502020204030204" pitchFamily="34" charset="0"/>
                <a:cs typeface="Calibri" panose="020F0502020204030204" pitchFamily="34" charset="0"/>
              </a:rPr>
              <a:t>manuscript</a:t>
            </a:r>
            <a:r>
              <a:rPr lang="fr-FR" sz="1200" dirty="0">
                <a:solidFill>
                  <a:schemeClr val="accent1">
                    <a:lumMod val="75000"/>
                  </a:schemeClr>
                </a:solidFill>
                <a:latin typeface="Calibri" panose="020F0502020204030204" pitchFamily="34" charset="0"/>
                <a:cs typeface="Calibri" panose="020F0502020204030204" pitchFamily="34" charset="0"/>
              </a:rPr>
              <a:t>, « Design and </a:t>
            </a:r>
            <a:r>
              <a:rPr lang="fr-FR" sz="1200" dirty="0" err="1">
                <a:solidFill>
                  <a:schemeClr val="accent1">
                    <a:lumMod val="75000"/>
                  </a:schemeClr>
                </a:solidFill>
                <a:latin typeface="Calibri" panose="020F0502020204030204" pitchFamily="34" charset="0"/>
                <a:cs typeface="Calibri" panose="020F0502020204030204" pitchFamily="34" charset="0"/>
              </a:rPr>
              <a:t>Optimization</a:t>
            </a:r>
            <a:r>
              <a:rPr lang="fr-FR" sz="1200" dirty="0">
                <a:solidFill>
                  <a:schemeClr val="accent1">
                    <a:lumMod val="75000"/>
                  </a:schemeClr>
                </a:solidFill>
                <a:latin typeface="Calibri" panose="020F0502020204030204" pitchFamily="34" charset="0"/>
                <a:cs typeface="Calibri" panose="020F0502020204030204" pitchFamily="34" charset="0"/>
              </a:rPr>
              <a:t> of </a:t>
            </a:r>
            <a:r>
              <a:rPr lang="fr-FR" sz="1200" dirty="0" err="1">
                <a:solidFill>
                  <a:schemeClr val="accent1">
                    <a:lumMod val="75000"/>
                  </a:schemeClr>
                </a:solidFill>
                <a:latin typeface="Calibri" panose="020F0502020204030204" pitchFamily="34" charset="0"/>
                <a:cs typeface="Calibri" panose="020F0502020204030204" pitchFamily="34" charset="0"/>
              </a:rPr>
              <a:t>Higher</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dirty="0" err="1">
                <a:solidFill>
                  <a:schemeClr val="accent1">
                    <a:lumMod val="75000"/>
                  </a:schemeClr>
                </a:solidFill>
                <a:latin typeface="Calibri" panose="020F0502020204030204" pitchFamily="34" charset="0"/>
                <a:cs typeface="Calibri" panose="020F0502020204030204" pitchFamily="34" charset="0"/>
              </a:rPr>
              <a:t>Order</a:t>
            </a:r>
            <a:r>
              <a:rPr lang="fr-FR" sz="1200" dirty="0">
                <a:solidFill>
                  <a:schemeClr val="accent1">
                    <a:lumMod val="75000"/>
                  </a:schemeClr>
                </a:solidFill>
                <a:latin typeface="Calibri" panose="020F0502020204030204" pitchFamily="34" charset="0"/>
                <a:cs typeface="Calibri" panose="020F0502020204030204" pitchFamily="34" charset="0"/>
              </a:rPr>
              <a:t> Mode </a:t>
            </a:r>
            <a:r>
              <a:rPr lang="fr-FR" sz="1200" dirty="0" err="1">
                <a:solidFill>
                  <a:schemeClr val="accent1">
                    <a:lumMod val="75000"/>
                  </a:schemeClr>
                </a:solidFill>
                <a:latin typeface="Calibri" panose="020F0502020204030204" pitchFamily="34" charset="0"/>
                <a:cs typeface="Calibri" panose="020F0502020204030204" pitchFamily="34" charset="0"/>
              </a:rPr>
              <a:t>Couplers</a:t>
            </a:r>
            <a:r>
              <a:rPr lang="fr-FR" sz="1200" dirty="0">
                <a:solidFill>
                  <a:schemeClr val="accent1">
                    <a:lumMod val="75000"/>
                  </a:schemeClr>
                </a:solidFill>
                <a:latin typeface="Calibri" panose="020F0502020204030204" pitchFamily="34" charset="0"/>
                <a:cs typeface="Calibri" panose="020F0502020204030204" pitchFamily="34" charset="0"/>
              </a:rPr>
              <a:t> for the </a:t>
            </a:r>
            <a:r>
              <a:rPr lang="fr-FR" sz="1200" dirty="0" err="1">
                <a:solidFill>
                  <a:schemeClr val="accent1">
                    <a:lumMod val="75000"/>
                  </a:schemeClr>
                </a:solidFill>
                <a:latin typeface="Calibri" panose="020F0502020204030204" pitchFamily="34" charset="0"/>
                <a:cs typeface="Calibri" panose="020F0502020204030204" pitchFamily="34" charset="0"/>
              </a:rPr>
              <a:t>Superconducting</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dirty="0" err="1">
                <a:solidFill>
                  <a:schemeClr val="accent1">
                    <a:lumMod val="75000"/>
                  </a:schemeClr>
                </a:solidFill>
                <a:latin typeface="Calibri" panose="020F0502020204030204" pitchFamily="34" charset="0"/>
                <a:cs typeface="Calibri" panose="020F0502020204030204" pitchFamily="34" charset="0"/>
              </a:rPr>
              <a:t>Cavities</a:t>
            </a:r>
            <a:r>
              <a:rPr lang="fr-FR" sz="1200" dirty="0">
                <a:solidFill>
                  <a:schemeClr val="accent1">
                    <a:lumMod val="75000"/>
                  </a:schemeClr>
                </a:solidFill>
                <a:latin typeface="Calibri" panose="020F0502020204030204" pitchFamily="34" charset="0"/>
                <a:cs typeface="Calibri" panose="020F0502020204030204" pitchFamily="34" charset="0"/>
              </a:rPr>
              <a:t> of the PERLE Energy </a:t>
            </a:r>
            <a:r>
              <a:rPr lang="fr-FR" sz="1200" dirty="0" err="1">
                <a:solidFill>
                  <a:schemeClr val="accent1">
                    <a:lumMod val="75000"/>
                  </a:schemeClr>
                </a:solidFill>
                <a:latin typeface="Calibri" panose="020F0502020204030204" pitchFamily="34" charset="0"/>
                <a:cs typeface="Calibri" panose="020F0502020204030204" pitchFamily="34" charset="0"/>
              </a:rPr>
              <a:t>Recovery</a:t>
            </a:r>
            <a:r>
              <a:rPr lang="fr-FR" sz="1200" dirty="0">
                <a:solidFill>
                  <a:schemeClr val="accent1">
                    <a:lumMod val="75000"/>
                  </a:schemeClr>
                </a:solidFill>
                <a:latin typeface="Calibri" panose="020F0502020204030204" pitchFamily="34" charset="0"/>
                <a:cs typeface="Calibri" panose="020F0502020204030204" pitchFamily="34" charset="0"/>
              </a:rPr>
              <a:t> Linac » </a:t>
            </a:r>
            <a:endParaRPr lang="en-US" sz="1200" dirty="0">
              <a:solidFill>
                <a:schemeClr val="accent1">
                  <a:lumMod val="75000"/>
                </a:schemeClr>
              </a:solidFill>
              <a:latin typeface="Calibri" panose="020F0502020204030204" pitchFamily="34" charset="0"/>
              <a:cs typeface="Calibri" panose="020F0502020204030204" pitchFamily="34" charset="0"/>
            </a:endParaRPr>
          </a:p>
          <a:p>
            <a:r>
              <a:rPr lang="en-US" sz="1200" dirty="0">
                <a:solidFill>
                  <a:schemeClr val="accent1">
                    <a:lumMod val="75000"/>
                  </a:schemeClr>
                </a:solidFill>
                <a:latin typeface="Calibri" panose="020F0502020204030204" pitchFamily="34" charset="0"/>
                <a:cs typeface="Calibri" panose="020F0502020204030204" pitchFamily="34" charset="0"/>
              </a:rPr>
              <a:t>[2]</a:t>
            </a:r>
            <a:r>
              <a:rPr lang="fr-FR" sz="1200" dirty="0">
                <a:solidFill>
                  <a:schemeClr val="accent1">
                    <a:lumMod val="75000"/>
                  </a:schemeClr>
                </a:solidFill>
                <a:latin typeface="Calibri" panose="020F0502020204030204" pitchFamily="34" charset="0"/>
                <a:cs typeface="Calibri" panose="020F0502020204030204" pitchFamily="34" charset="0"/>
              </a:rPr>
              <a:t> R. Eichhorn </a:t>
            </a:r>
            <a:r>
              <a:rPr lang="fr-FR" sz="1200" i="1" dirty="0">
                <a:solidFill>
                  <a:schemeClr val="accent1">
                    <a:lumMod val="75000"/>
                  </a:schemeClr>
                </a:solidFill>
                <a:latin typeface="Calibri" panose="020F0502020204030204" pitchFamily="34" charset="0"/>
                <a:cs typeface="Calibri" panose="020F0502020204030204" pitchFamily="34" charset="0"/>
              </a:rPr>
              <a:t>et al.</a:t>
            </a:r>
            <a:r>
              <a:rPr lang="fr-FR" sz="1200" dirty="0">
                <a:solidFill>
                  <a:schemeClr val="accent1">
                    <a:lumMod val="75000"/>
                  </a:schemeClr>
                </a:solidFill>
                <a:latin typeface="Calibri" panose="020F0502020204030204" pitchFamily="34" charset="0"/>
                <a:cs typeface="Calibri" panose="020F0502020204030204" pitchFamily="34" charset="0"/>
              </a:rPr>
              <a:t>, « </a:t>
            </a:r>
            <a:r>
              <a:rPr lang="fr-FR" sz="1200" dirty="0" err="1">
                <a:solidFill>
                  <a:schemeClr val="accent1">
                    <a:lumMod val="75000"/>
                  </a:schemeClr>
                </a:solidFill>
                <a:latin typeface="Calibri" panose="020F0502020204030204" pitchFamily="34" charset="0"/>
                <a:cs typeface="Calibri" panose="020F0502020204030204" pitchFamily="34" charset="0"/>
              </a:rPr>
              <a:t>Higher</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dirty="0" err="1">
                <a:solidFill>
                  <a:schemeClr val="accent1">
                    <a:lumMod val="75000"/>
                  </a:schemeClr>
                </a:solidFill>
                <a:latin typeface="Calibri" panose="020F0502020204030204" pitchFamily="34" charset="0"/>
                <a:cs typeface="Calibri" panose="020F0502020204030204" pitchFamily="34" charset="0"/>
              </a:rPr>
              <a:t>order</a:t>
            </a:r>
            <a:r>
              <a:rPr lang="fr-FR" sz="1200" dirty="0">
                <a:solidFill>
                  <a:schemeClr val="accent1">
                    <a:lumMod val="75000"/>
                  </a:schemeClr>
                </a:solidFill>
                <a:latin typeface="Calibri" panose="020F0502020204030204" pitchFamily="34" charset="0"/>
                <a:cs typeface="Calibri" panose="020F0502020204030204" pitchFamily="34" charset="0"/>
              </a:rPr>
              <a:t> mode </a:t>
            </a:r>
            <a:r>
              <a:rPr lang="fr-FR" sz="1200" dirty="0" err="1">
                <a:solidFill>
                  <a:schemeClr val="accent1">
                    <a:lumMod val="75000"/>
                  </a:schemeClr>
                </a:solidFill>
                <a:latin typeface="Calibri" panose="020F0502020204030204" pitchFamily="34" charset="0"/>
                <a:cs typeface="Calibri" panose="020F0502020204030204" pitchFamily="34" charset="0"/>
              </a:rPr>
              <a:t>absorbers</a:t>
            </a:r>
            <a:r>
              <a:rPr lang="fr-FR" sz="1200" dirty="0">
                <a:solidFill>
                  <a:schemeClr val="accent1">
                    <a:lumMod val="75000"/>
                  </a:schemeClr>
                </a:solidFill>
                <a:latin typeface="Calibri" panose="020F0502020204030204" pitchFamily="34" charset="0"/>
                <a:cs typeface="Calibri" panose="020F0502020204030204" pitchFamily="34" charset="0"/>
              </a:rPr>
              <a:t> for high </a:t>
            </a:r>
            <a:r>
              <a:rPr lang="fr-FR" sz="1200" dirty="0" err="1">
                <a:solidFill>
                  <a:schemeClr val="accent1">
                    <a:lumMod val="75000"/>
                  </a:schemeClr>
                </a:solidFill>
                <a:latin typeface="Calibri" panose="020F0502020204030204" pitchFamily="34" charset="0"/>
                <a:cs typeface="Calibri" panose="020F0502020204030204" pitchFamily="34" charset="0"/>
              </a:rPr>
              <a:t>current</a:t>
            </a:r>
            <a:r>
              <a:rPr lang="fr-FR" sz="1200" dirty="0">
                <a:solidFill>
                  <a:schemeClr val="accent1">
                    <a:lumMod val="75000"/>
                  </a:schemeClr>
                </a:solidFill>
                <a:latin typeface="Calibri" panose="020F0502020204030204" pitchFamily="34" charset="0"/>
                <a:cs typeface="Calibri" panose="020F0502020204030204" pitchFamily="34" charset="0"/>
              </a:rPr>
              <a:t> ERL applications », </a:t>
            </a:r>
            <a:r>
              <a:rPr lang="fr-FR" sz="1200" dirty="0" err="1">
                <a:solidFill>
                  <a:schemeClr val="accent1">
                    <a:lumMod val="75000"/>
                  </a:schemeClr>
                </a:solidFill>
                <a:latin typeface="Calibri" panose="020F0502020204030204" pitchFamily="34" charset="0"/>
                <a:cs typeface="Calibri" panose="020F0502020204030204" pitchFamily="34" charset="0"/>
              </a:rPr>
              <a:t>proceedings</a:t>
            </a:r>
            <a:r>
              <a:rPr lang="fr-FR" sz="1200" dirty="0">
                <a:solidFill>
                  <a:schemeClr val="accent1">
                    <a:lumMod val="75000"/>
                  </a:schemeClr>
                </a:solidFill>
                <a:latin typeface="Calibri" panose="020F0502020204030204" pitchFamily="34" charset="0"/>
                <a:cs typeface="Calibri" panose="020F0502020204030204" pitchFamily="34" charset="0"/>
              </a:rPr>
              <a:t> SRF2015</a:t>
            </a:r>
          </a:p>
          <a:p>
            <a:r>
              <a:rPr lang="en-US" sz="1200" dirty="0">
                <a:solidFill>
                  <a:schemeClr val="accent1">
                    <a:lumMod val="75000"/>
                  </a:schemeClr>
                </a:solidFill>
                <a:latin typeface="Calibri" panose="020F0502020204030204" pitchFamily="34" charset="0"/>
                <a:cs typeface="Calibri" panose="020F0502020204030204" pitchFamily="34" charset="0"/>
              </a:rPr>
              <a:t>[3]</a:t>
            </a:r>
            <a:r>
              <a:rPr lang="fr-FR" sz="1200" dirty="0">
                <a:solidFill>
                  <a:schemeClr val="accent1">
                    <a:lumMod val="75000"/>
                  </a:schemeClr>
                </a:solidFill>
                <a:latin typeface="Calibri" panose="020F0502020204030204" pitchFamily="34" charset="0"/>
                <a:cs typeface="Calibri" panose="020F0502020204030204" pitchFamily="34" charset="0"/>
              </a:rPr>
              <a:t> M. </a:t>
            </a:r>
            <a:r>
              <a:rPr lang="fr-FR" sz="1200" dirty="0" err="1">
                <a:solidFill>
                  <a:schemeClr val="accent1">
                    <a:lumMod val="75000"/>
                  </a:schemeClr>
                </a:solidFill>
                <a:latin typeface="Calibri" panose="020F0502020204030204" pitchFamily="34" charset="0"/>
                <a:cs typeface="Calibri" panose="020F0502020204030204" pitchFamily="34" charset="0"/>
              </a:rPr>
              <a:t>Sawamura</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i="1" dirty="0">
                <a:solidFill>
                  <a:schemeClr val="accent1">
                    <a:lumMod val="75000"/>
                  </a:schemeClr>
                </a:solidFill>
                <a:latin typeface="Calibri" panose="020F0502020204030204" pitchFamily="34" charset="0"/>
                <a:cs typeface="Calibri" panose="020F0502020204030204" pitchFamily="34" charset="0"/>
              </a:rPr>
              <a:t>et al.,  </a:t>
            </a:r>
            <a:r>
              <a:rPr lang="fr-FR" sz="1200" dirty="0">
                <a:solidFill>
                  <a:schemeClr val="accent1">
                    <a:lumMod val="75000"/>
                  </a:schemeClr>
                </a:solidFill>
                <a:latin typeface="Calibri" panose="020F0502020204030204" pitchFamily="34" charset="0"/>
                <a:cs typeface="Calibri" panose="020F0502020204030204" pitchFamily="34" charset="0"/>
              </a:rPr>
              <a:t>« ERL HOM ABSORBER DEVELOPMENT IN JAPAN », </a:t>
            </a:r>
            <a:r>
              <a:rPr lang="fr-FR" sz="1200" dirty="0" err="1">
                <a:solidFill>
                  <a:schemeClr val="accent1">
                    <a:lumMod val="75000"/>
                  </a:schemeClr>
                </a:solidFill>
                <a:latin typeface="Calibri" panose="020F0502020204030204" pitchFamily="34" charset="0"/>
                <a:cs typeface="Calibri" panose="020F0502020204030204" pitchFamily="34" charset="0"/>
              </a:rPr>
              <a:t>proceedings</a:t>
            </a:r>
            <a:r>
              <a:rPr lang="fr-FR" sz="1200" dirty="0">
                <a:solidFill>
                  <a:schemeClr val="accent1">
                    <a:lumMod val="75000"/>
                  </a:schemeClr>
                </a:solidFill>
                <a:latin typeface="Calibri" panose="020F0502020204030204" pitchFamily="34" charset="0"/>
                <a:cs typeface="Calibri" panose="020F0502020204030204" pitchFamily="34" charset="0"/>
              </a:rPr>
              <a:t> ERL’09</a:t>
            </a:r>
          </a:p>
          <a:p>
            <a:r>
              <a:rPr lang="en-US" sz="1200" dirty="0">
                <a:solidFill>
                  <a:schemeClr val="accent1">
                    <a:lumMod val="75000"/>
                  </a:schemeClr>
                </a:solidFill>
                <a:latin typeface="Calibri" panose="020F0502020204030204" pitchFamily="34" charset="0"/>
                <a:cs typeface="Calibri" panose="020F0502020204030204" pitchFamily="34" charset="0"/>
              </a:rPr>
              <a:t>[4]</a:t>
            </a:r>
            <a:r>
              <a:rPr lang="fr-FR" sz="1200" dirty="0">
                <a:solidFill>
                  <a:schemeClr val="accent1">
                    <a:lumMod val="75000"/>
                  </a:schemeClr>
                </a:solidFill>
                <a:latin typeface="Calibri" panose="020F0502020204030204" pitchFamily="34" charset="0"/>
                <a:cs typeface="Calibri" panose="020F0502020204030204" pitchFamily="34" charset="0"/>
              </a:rPr>
              <a:t> J. </a:t>
            </a:r>
            <a:r>
              <a:rPr lang="fr-FR" sz="1200" dirty="0" err="1">
                <a:solidFill>
                  <a:schemeClr val="accent1">
                    <a:lumMod val="75000"/>
                  </a:schemeClr>
                </a:solidFill>
                <a:latin typeface="Calibri" panose="020F0502020204030204" pitchFamily="34" charset="0"/>
                <a:cs typeface="Calibri" panose="020F0502020204030204" pitchFamily="34" charset="0"/>
              </a:rPr>
              <a:t>Sekutowicz</a:t>
            </a:r>
            <a:r>
              <a:rPr lang="fr-FR" sz="1200" dirty="0">
                <a:solidFill>
                  <a:schemeClr val="accent1">
                    <a:lumMod val="75000"/>
                  </a:schemeClr>
                </a:solidFill>
                <a:latin typeface="Calibri" panose="020F0502020204030204" pitchFamily="34" charset="0"/>
                <a:cs typeface="Calibri" panose="020F0502020204030204" pitchFamily="34" charset="0"/>
              </a:rPr>
              <a:t> </a:t>
            </a:r>
            <a:r>
              <a:rPr lang="fr-FR" sz="1200" i="1" dirty="0">
                <a:solidFill>
                  <a:schemeClr val="accent1">
                    <a:lumMod val="75000"/>
                  </a:schemeClr>
                </a:solidFill>
                <a:latin typeface="Calibri" panose="020F0502020204030204" pitchFamily="34" charset="0"/>
                <a:cs typeface="Calibri" panose="020F0502020204030204" pitchFamily="34" charset="0"/>
              </a:rPr>
              <a:t>et al., « </a:t>
            </a:r>
            <a:r>
              <a:rPr lang="fr-FR" sz="1200" dirty="0">
                <a:solidFill>
                  <a:schemeClr val="accent1">
                    <a:lumMod val="75000"/>
                  </a:schemeClr>
                </a:solidFill>
                <a:latin typeface="Calibri" panose="020F0502020204030204" pitchFamily="34" charset="0"/>
                <a:cs typeface="Calibri" panose="020F0502020204030204" pitchFamily="34" charset="0"/>
              </a:rPr>
              <a:t>Beam tests of HOM absorber at FLASH », </a:t>
            </a:r>
            <a:r>
              <a:rPr lang="fr-FR" sz="1200" dirty="0" err="1">
                <a:solidFill>
                  <a:schemeClr val="accent1">
                    <a:lumMod val="75000"/>
                  </a:schemeClr>
                </a:solidFill>
                <a:latin typeface="Calibri" panose="020F0502020204030204" pitchFamily="34" charset="0"/>
                <a:cs typeface="Calibri" panose="020F0502020204030204" pitchFamily="34" charset="0"/>
              </a:rPr>
              <a:t>proceedings</a:t>
            </a:r>
            <a:r>
              <a:rPr lang="fr-FR" sz="1200" dirty="0">
                <a:solidFill>
                  <a:schemeClr val="accent1">
                    <a:lumMod val="75000"/>
                  </a:schemeClr>
                </a:solidFill>
                <a:latin typeface="Calibri" panose="020F0502020204030204" pitchFamily="34" charset="0"/>
                <a:cs typeface="Calibri" panose="020F0502020204030204" pitchFamily="34" charset="0"/>
              </a:rPr>
              <a:t> IPAC’10 </a:t>
            </a:r>
            <a:r>
              <a:rPr lang="en-GB" sz="1200" dirty="0">
                <a:solidFill>
                  <a:schemeClr val="accent1">
                    <a:lumMod val="75000"/>
                  </a:schemeClr>
                </a:solidFill>
                <a:latin typeface="Calibri" panose="020F0502020204030204" pitchFamily="34" charset="0"/>
                <a:cs typeface="Calibri" panose="020F0502020204030204" pitchFamily="34" charset="0"/>
              </a:rPr>
              <a:t> </a:t>
            </a:r>
          </a:p>
        </p:txBody>
      </p:sp>
      <p:pic>
        <p:nvPicPr>
          <p:cNvPr id="30" name="Image 29">
            <a:extLst>
              <a:ext uri="{FF2B5EF4-FFF2-40B4-BE49-F238E27FC236}">
                <a16:creationId xmlns:a16="http://schemas.microsoft.com/office/drawing/2014/main" id="{5BC57E05-6AF9-4932-8F79-15B3B3EAB9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4779" y="2453680"/>
            <a:ext cx="1297908" cy="1465165"/>
          </a:xfrm>
          <a:prstGeom prst="rect">
            <a:avLst/>
          </a:prstGeom>
        </p:spPr>
      </p:pic>
      <p:sp>
        <p:nvSpPr>
          <p:cNvPr id="31" name="ZoneTexte 30">
            <a:extLst>
              <a:ext uri="{FF2B5EF4-FFF2-40B4-BE49-F238E27FC236}">
                <a16:creationId xmlns:a16="http://schemas.microsoft.com/office/drawing/2014/main" id="{D29A5C8D-9A3F-1C11-B03C-616225D73280}"/>
              </a:ext>
            </a:extLst>
          </p:cNvPr>
          <p:cNvSpPr txBox="1"/>
          <p:nvPr/>
        </p:nvSpPr>
        <p:spPr>
          <a:xfrm>
            <a:off x="8770762" y="3965848"/>
            <a:ext cx="1656185" cy="461665"/>
          </a:xfrm>
          <a:prstGeom prst="rect">
            <a:avLst/>
          </a:prstGeom>
          <a:noFill/>
        </p:spPr>
        <p:txBody>
          <a:bodyPr wrap="square" rtlCol="0">
            <a:spAutoFit/>
          </a:bodyPr>
          <a:lstStyle/>
          <a:p>
            <a:pPr algn="ctr"/>
            <a:r>
              <a:rPr lang="en-GB" sz="1200" dirty="0" err="1">
                <a:latin typeface="+mn-lt"/>
              </a:rPr>
              <a:t>SiC</a:t>
            </a:r>
            <a:r>
              <a:rPr lang="en-GB" sz="1200" dirty="0">
                <a:latin typeface="+mn-lt"/>
              </a:rPr>
              <a:t> BLA used in CBETA Linac </a:t>
            </a:r>
            <a:r>
              <a:rPr lang="en-US" sz="1200" dirty="0">
                <a:solidFill>
                  <a:schemeClr val="accent1">
                    <a:lumMod val="75000"/>
                  </a:schemeClr>
                </a:solidFill>
                <a:latin typeface="+mn-lt"/>
                <a:cs typeface="Arial" panose="020B0604020202020204" pitchFamily="34" charset="0"/>
              </a:rPr>
              <a:t>[2]</a:t>
            </a:r>
            <a:endParaRPr lang="en-GB" sz="1200" dirty="0">
              <a:latin typeface="+mn-lt"/>
            </a:endParaRPr>
          </a:p>
        </p:txBody>
      </p:sp>
    </p:spTree>
    <p:extLst>
      <p:ext uri="{BB962C8B-B14F-4D97-AF65-F5344CB8AC3E}">
        <p14:creationId xmlns:p14="http://schemas.microsoft.com/office/powerpoint/2010/main" val="414226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endParaRPr lang="fr-FR" dirty="0">
              <a:latin typeface="+mn-lt"/>
            </a:endParaRP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 #4: High BBU threshold </a:t>
            </a:r>
            <a:endParaRPr lang="en-GB" dirty="0">
              <a:solidFill>
                <a:schemeClr val="accent5">
                  <a:lumMod val="75000"/>
                </a:schemeClr>
              </a:solidFill>
              <a:latin typeface="+mn-lt"/>
            </a:endParaRPr>
          </a:p>
        </p:txBody>
      </p:sp>
      <p:pic>
        <p:nvPicPr>
          <p:cNvPr id="3" name="Image 2">
            <a:extLst>
              <a:ext uri="{FF2B5EF4-FFF2-40B4-BE49-F238E27FC236}">
                <a16:creationId xmlns:a16="http://schemas.microsoft.com/office/drawing/2014/main" id="{D0B7FC5D-04BA-E900-052E-E3975BE3BE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2476" y="1276504"/>
            <a:ext cx="6262021" cy="3841200"/>
          </a:xfrm>
          <a:prstGeom prst="rect">
            <a:avLst/>
          </a:prstGeom>
        </p:spPr>
      </p:pic>
      <p:pic>
        <p:nvPicPr>
          <p:cNvPr id="5" name="Image 4">
            <a:extLst>
              <a:ext uri="{FF2B5EF4-FFF2-40B4-BE49-F238E27FC236}">
                <a16:creationId xmlns:a16="http://schemas.microsoft.com/office/drawing/2014/main" id="{D76EF789-9E00-F3B5-73EA-ED28D6127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402" y="1276776"/>
            <a:ext cx="6263545" cy="3841200"/>
          </a:xfrm>
          <a:prstGeom prst="rect">
            <a:avLst/>
          </a:prstGeom>
        </p:spPr>
      </p:pic>
      <p:grpSp>
        <p:nvGrpSpPr>
          <p:cNvPr id="8" name="Groupe 7">
            <a:extLst>
              <a:ext uri="{FF2B5EF4-FFF2-40B4-BE49-F238E27FC236}">
                <a16:creationId xmlns:a16="http://schemas.microsoft.com/office/drawing/2014/main" id="{0BD95CDF-39BE-CF99-757A-D25C28D40C2B}"/>
              </a:ext>
            </a:extLst>
          </p:cNvPr>
          <p:cNvGrpSpPr/>
          <p:nvPr/>
        </p:nvGrpSpPr>
        <p:grpSpPr>
          <a:xfrm>
            <a:off x="4090939" y="1157536"/>
            <a:ext cx="6264000" cy="4112729"/>
            <a:chOff x="4090243" y="1157536"/>
            <a:chExt cx="6264000" cy="4112729"/>
          </a:xfrm>
        </p:grpSpPr>
        <p:pic>
          <p:nvPicPr>
            <p:cNvPr id="6" name="Image 5">
              <a:extLst>
                <a:ext uri="{FF2B5EF4-FFF2-40B4-BE49-F238E27FC236}">
                  <a16:creationId xmlns:a16="http://schemas.microsoft.com/office/drawing/2014/main" id="{EC189721-63F3-1ECC-5C89-4EE3D9BAB9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0243" y="1157536"/>
              <a:ext cx="6264000" cy="4112729"/>
            </a:xfrm>
            <a:prstGeom prst="rect">
              <a:avLst/>
            </a:prstGeom>
          </p:spPr>
        </p:pic>
        <p:sp>
          <p:nvSpPr>
            <p:cNvPr id="7" name="Rectangle 6">
              <a:extLst>
                <a:ext uri="{FF2B5EF4-FFF2-40B4-BE49-F238E27FC236}">
                  <a16:creationId xmlns:a16="http://schemas.microsoft.com/office/drawing/2014/main" id="{095ABAED-AC9E-E776-3C6A-1435272F92BB}"/>
                </a:ext>
              </a:extLst>
            </p:cNvPr>
            <p:cNvSpPr/>
            <p:nvPr/>
          </p:nvSpPr>
          <p:spPr>
            <a:xfrm>
              <a:off x="4090698" y="4397896"/>
              <a:ext cx="287577"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ZoneTexte 9">
            <a:extLst>
              <a:ext uri="{FF2B5EF4-FFF2-40B4-BE49-F238E27FC236}">
                <a16:creationId xmlns:a16="http://schemas.microsoft.com/office/drawing/2014/main" id="{5226C416-D9EA-BC59-D8D3-5A5426E8834F}"/>
              </a:ext>
            </a:extLst>
          </p:cNvPr>
          <p:cNvSpPr txBox="1"/>
          <p:nvPr/>
        </p:nvSpPr>
        <p:spPr>
          <a:xfrm>
            <a:off x="201810" y="1157536"/>
            <a:ext cx="4176465" cy="4401205"/>
          </a:xfrm>
          <a:prstGeom prst="rect">
            <a:avLst/>
          </a:prstGeom>
          <a:noFill/>
        </p:spPr>
        <p:txBody>
          <a:bodyPr wrap="square" rtlCol="0">
            <a:spAutoFit/>
          </a:bodyPr>
          <a:lstStyle/>
          <a:p>
            <a:r>
              <a:rPr lang="en-GB" sz="1500" b="1" u="sng" dirty="0">
                <a:latin typeface="+mn-lt"/>
                <a:cs typeface="Arial" panose="020B0604020202020204" pitchFamily="34" charset="0"/>
              </a:rPr>
              <a:t>In the injection line:</a:t>
            </a:r>
          </a:p>
          <a:p>
            <a:pPr marL="285750" indent="-285750">
              <a:buFont typeface="Wingdings" pitchFamily="2" charset="2"/>
              <a:buChar char="§"/>
            </a:pPr>
            <a:r>
              <a:rPr lang="en-GB" sz="1500" dirty="0">
                <a:latin typeface="+mn-lt"/>
                <a:cs typeface="Arial" panose="020B0604020202020204" pitchFamily="34" charset="0"/>
              </a:rPr>
              <a:t>500 </a:t>
            </a:r>
            <a:r>
              <a:rPr lang="en-GB" sz="1500" dirty="0" err="1">
                <a:latin typeface="+mn-lt"/>
                <a:cs typeface="Arial" panose="020B0604020202020204" pitchFamily="34" charset="0"/>
              </a:rPr>
              <a:t>pC</a:t>
            </a:r>
            <a:r>
              <a:rPr lang="en-GB" sz="1500" dirty="0">
                <a:latin typeface="+mn-lt"/>
                <a:cs typeface="Arial" panose="020B0604020202020204" pitchFamily="34" charset="0"/>
              </a:rPr>
              <a:t> e- </a:t>
            </a:r>
            <a:r>
              <a:rPr lang="en-GB" sz="1500" dirty="0" err="1">
                <a:latin typeface="+mn-lt"/>
                <a:cs typeface="Arial" panose="020B0604020202020204" pitchFamily="34" charset="0"/>
              </a:rPr>
              <a:t>bunchs</a:t>
            </a:r>
            <a:r>
              <a:rPr lang="en-GB" sz="1500" dirty="0">
                <a:latin typeface="+mn-lt"/>
                <a:cs typeface="Arial" panose="020B0604020202020204" pitchFamily="34" charset="0"/>
              </a:rPr>
              <a:t> generated at </a:t>
            </a:r>
            <a:r>
              <a:rPr lang="en-GB" sz="1500" dirty="0" err="1">
                <a:latin typeface="+mn-lt"/>
                <a:cs typeface="Arial" panose="020B0604020202020204" pitchFamily="34" charset="0"/>
              </a:rPr>
              <a:t>f</a:t>
            </a:r>
            <a:r>
              <a:rPr lang="en-GB" sz="1500" baseline="-25000" dirty="0" err="1">
                <a:latin typeface="+mn-lt"/>
                <a:cs typeface="Arial" panose="020B0604020202020204" pitchFamily="34" charset="0"/>
              </a:rPr>
              <a:t>inj</a:t>
            </a:r>
            <a:r>
              <a:rPr lang="en-GB" sz="1500" dirty="0">
                <a:latin typeface="+mn-lt"/>
                <a:cs typeface="Arial" panose="020B0604020202020204" pitchFamily="34" charset="0"/>
              </a:rPr>
              <a:t>= 40 MHz</a:t>
            </a:r>
          </a:p>
          <a:p>
            <a:pPr marL="787400" lvl="1" indent="-285750">
              <a:buFont typeface="Wingdings" pitchFamily="2" charset="2"/>
              <a:buChar char="à"/>
            </a:pPr>
            <a:r>
              <a:rPr lang="en-GB" sz="1500" dirty="0">
                <a:latin typeface="+mn-lt"/>
                <a:cs typeface="Arial" panose="020B0604020202020204" pitchFamily="34" charset="0"/>
                <a:sym typeface="Wingdings" pitchFamily="2" charset="2"/>
              </a:rPr>
              <a:t>time spacing between bunches: 25 ns</a:t>
            </a:r>
          </a:p>
          <a:p>
            <a:pPr marL="787400" lvl="1" indent="-285750">
              <a:buFont typeface="Wingdings" pitchFamily="2" charset="2"/>
              <a:buChar char="à"/>
            </a:pPr>
            <a:r>
              <a:rPr lang="en-GB" sz="1500" dirty="0">
                <a:latin typeface="+mn-lt"/>
                <a:cs typeface="Arial" panose="020B0604020202020204" pitchFamily="34" charset="0"/>
                <a:sym typeface="Wingdings" pitchFamily="2" charset="2"/>
              </a:rPr>
              <a:t>average current: 20 mA</a:t>
            </a:r>
          </a:p>
          <a:p>
            <a:pPr marL="285750" indent="-285750">
              <a:buFont typeface="Wingdings" pitchFamily="2" charset="2"/>
              <a:buChar char="§"/>
            </a:pPr>
            <a:r>
              <a:rPr lang="en-GB" sz="1500" dirty="0">
                <a:latin typeface="+mn-lt"/>
                <a:cs typeface="Arial" panose="020B0604020202020204" pitchFamily="34" charset="0"/>
                <a:sym typeface="Wingdings" pitchFamily="2" charset="2"/>
              </a:rPr>
              <a:t>Bunches accelerated to 7 MeV in the injector then injected into the ERL loop</a:t>
            </a:r>
          </a:p>
          <a:p>
            <a:r>
              <a:rPr lang="en-GB" sz="1500" b="1" u="sng" dirty="0">
                <a:latin typeface="+mn-lt"/>
                <a:cs typeface="Arial" panose="020B0604020202020204" pitchFamily="34" charset="0"/>
                <a:sym typeface="Wingdings" pitchFamily="2" charset="2"/>
              </a:rPr>
              <a:t>ERL Loop:</a:t>
            </a:r>
          </a:p>
          <a:p>
            <a:r>
              <a:rPr lang="en-GB" sz="1500" dirty="0">
                <a:latin typeface="+mn-lt"/>
                <a:cs typeface="Arial" panose="020B0604020202020204" pitchFamily="34" charset="0"/>
                <a:sym typeface="Wingdings" pitchFamily="2" charset="2"/>
              </a:rPr>
              <a:t>Cavity frequency: </a:t>
            </a: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RF</a:t>
            </a:r>
            <a:r>
              <a:rPr lang="en-GB" sz="1500" dirty="0">
                <a:latin typeface="+mn-lt"/>
                <a:cs typeface="Arial" panose="020B0604020202020204" pitchFamily="34" charset="0"/>
                <a:sym typeface="Wingdings" pitchFamily="2" charset="2"/>
              </a:rPr>
              <a:t>= 801,58 MHz (</a:t>
            </a:r>
            <a:r>
              <a:rPr lang="en-US" altLang="en-US" sz="1500" dirty="0" err="1">
                <a:latin typeface="Symbol" panose="05050102010706020507" pitchFamily="18" charset="2"/>
              </a:rPr>
              <a:t>l</a:t>
            </a:r>
            <a:r>
              <a:rPr lang="en-US" altLang="en-US" sz="1500" baseline="-25000" dirty="0" err="1">
                <a:latin typeface="+mn-lt"/>
              </a:rPr>
              <a:t>RF</a:t>
            </a:r>
            <a:r>
              <a:rPr lang="en-US" altLang="en-US" sz="1500" dirty="0">
                <a:latin typeface="+mn-lt"/>
              </a:rPr>
              <a:t>= 34.7 cm</a:t>
            </a:r>
            <a:r>
              <a:rPr lang="en-GB" sz="1500" dirty="0">
                <a:latin typeface="+mn-lt"/>
                <a:cs typeface="Arial" panose="020B0604020202020204" pitchFamily="34" charset="0"/>
                <a:sym typeface="Wingdings" pitchFamily="2" charset="2"/>
              </a:rPr>
              <a:t>)</a:t>
            </a:r>
          </a:p>
          <a:p>
            <a:pPr marL="285750" indent="-285750">
              <a:buFont typeface="Wingdings" pitchFamily="2" charset="2"/>
              <a:buChar char="à"/>
            </a:pP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RF</a:t>
            </a:r>
            <a:r>
              <a:rPr lang="en-GB" sz="1500" dirty="0">
                <a:latin typeface="+mn-lt"/>
                <a:cs typeface="Arial" panose="020B0604020202020204" pitchFamily="34" charset="0"/>
                <a:sym typeface="Wingdings" pitchFamily="2" charset="2"/>
              </a:rPr>
              <a:t>/</a:t>
            </a: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inj</a:t>
            </a:r>
            <a:r>
              <a:rPr lang="en-GB" sz="1500" baseline="-25000" dirty="0">
                <a:latin typeface="+mn-lt"/>
                <a:cs typeface="Arial" panose="020B0604020202020204" pitchFamily="34" charset="0"/>
                <a:sym typeface="Wingdings" pitchFamily="2" charset="2"/>
              </a:rPr>
              <a:t> = </a:t>
            </a:r>
            <a:r>
              <a:rPr lang="en-GB" sz="1500" dirty="0">
                <a:latin typeface="+mn-lt"/>
                <a:cs typeface="Arial" panose="020B0604020202020204" pitchFamily="34" charset="0"/>
                <a:sym typeface="Wingdings" pitchFamily="2" charset="2"/>
              </a:rPr>
              <a:t>20</a:t>
            </a:r>
          </a:p>
          <a:p>
            <a:pPr marL="285750" indent="-285750">
              <a:buFont typeface="Wingdings" pitchFamily="2" charset="2"/>
              <a:buChar char="à"/>
            </a:pPr>
            <a:r>
              <a:rPr lang="en-GB" sz="1500" dirty="0">
                <a:latin typeface="+mn-lt"/>
                <a:cs typeface="Arial" panose="020B0604020202020204" pitchFamily="34" charset="0"/>
                <a:sym typeface="Wingdings" pitchFamily="2" charset="2"/>
              </a:rPr>
              <a:t>Length spacing between bunches: 20 </a:t>
            </a:r>
            <a:r>
              <a:rPr lang="en-US" altLang="en-US" sz="1500" dirty="0" err="1">
                <a:latin typeface="Symbol" panose="05050102010706020507" pitchFamily="18" charset="2"/>
              </a:rPr>
              <a:t>l</a:t>
            </a:r>
            <a:r>
              <a:rPr lang="en-US" altLang="en-US" sz="1500" baseline="-25000" dirty="0" err="1">
                <a:latin typeface="+mn-lt"/>
              </a:rPr>
              <a:t>RF</a:t>
            </a:r>
            <a:endParaRPr lang="en-US" altLang="en-US" sz="1500" baseline="-25000" dirty="0">
              <a:latin typeface="+mn-lt"/>
            </a:endParaRPr>
          </a:p>
          <a:p>
            <a:endParaRPr lang="en-US" sz="1500" baseline="-25000" dirty="0">
              <a:latin typeface="+mn-lt"/>
              <a:cs typeface="Arial" panose="020B0604020202020204" pitchFamily="34" charset="0"/>
              <a:sym typeface="Wingdings" pitchFamily="2" charset="2"/>
            </a:endParaRPr>
          </a:p>
          <a:p>
            <a:r>
              <a:rPr lang="en-US" sz="1500" b="1" u="sng" dirty="0">
                <a:latin typeface="+mn-lt"/>
                <a:cs typeface="Arial" panose="020B0604020202020204" pitchFamily="34" charset="0"/>
                <a:sym typeface="Wingdings" pitchFamily="2" charset="2"/>
              </a:rPr>
              <a:t>During the 1</a:t>
            </a:r>
            <a:r>
              <a:rPr lang="en-US" sz="1500" b="1" u="sng" baseline="30000" dirty="0">
                <a:latin typeface="+mn-lt"/>
                <a:cs typeface="Arial" panose="020B0604020202020204" pitchFamily="34" charset="0"/>
                <a:sym typeface="Wingdings" pitchFamily="2" charset="2"/>
              </a:rPr>
              <a:t>st</a:t>
            </a:r>
            <a:r>
              <a:rPr lang="en-US" sz="1500" b="1" u="sng" dirty="0">
                <a:latin typeface="+mn-lt"/>
                <a:cs typeface="Arial" panose="020B0604020202020204" pitchFamily="34" charset="0"/>
                <a:sym typeface="Wingdings" pitchFamily="2" charset="2"/>
              </a:rPr>
              <a:t> Pass: </a:t>
            </a:r>
          </a:p>
          <a:p>
            <a:r>
              <a:rPr lang="en-US" sz="1500" dirty="0">
                <a:solidFill>
                  <a:schemeClr val="accent1">
                    <a:lumMod val="75000"/>
                  </a:schemeClr>
                </a:solidFill>
                <a:latin typeface="+mn-lt"/>
                <a:cs typeface="Arial" panose="020B0604020202020204" pitchFamily="34" charset="0"/>
                <a:sym typeface="Wingdings" pitchFamily="2" charset="2"/>
              </a:rPr>
              <a:t>                 </a:t>
            </a:r>
            <a:r>
              <a:rPr lang="en-US" sz="1500" dirty="0">
                <a:solidFill>
                  <a:srgbClr val="C00000"/>
                </a:solidFill>
                <a:latin typeface="+mn-lt"/>
                <a:cs typeface="Arial" panose="020B0604020202020204" pitchFamily="34" charset="0"/>
                <a:sym typeface="Wingdings" pitchFamily="2" charset="2"/>
              </a:rPr>
              <a:t>Linac 1 </a:t>
            </a:r>
            <a:r>
              <a:rPr lang="en-US" sz="1500" dirty="0">
                <a:latin typeface="+mn-lt"/>
                <a:cs typeface="Arial" panose="020B0604020202020204" pitchFamily="34" charset="0"/>
                <a:sym typeface="Wingdings" pitchFamily="2" charset="2"/>
              </a:rPr>
              <a:t> Arc 1  </a:t>
            </a:r>
            <a:r>
              <a:rPr lang="en-US" sz="1500" dirty="0">
                <a:solidFill>
                  <a:srgbClr val="C00000"/>
                </a:solidFill>
                <a:latin typeface="+mn-lt"/>
                <a:cs typeface="Arial" panose="020B0604020202020204" pitchFamily="34" charset="0"/>
                <a:sym typeface="Wingdings" pitchFamily="2" charset="2"/>
              </a:rPr>
              <a:t>Linac 2 </a:t>
            </a:r>
            <a:r>
              <a:rPr lang="en-US" sz="1500" dirty="0">
                <a:latin typeface="+mn-lt"/>
                <a:cs typeface="Arial" panose="020B0604020202020204" pitchFamily="34" charset="0"/>
                <a:sym typeface="Wingdings" pitchFamily="2" charset="2"/>
              </a:rPr>
              <a:t> Arc2</a:t>
            </a:r>
          </a:p>
          <a:p>
            <a:r>
              <a:rPr lang="en-US" sz="1500" dirty="0">
                <a:latin typeface="+mn-lt"/>
                <a:cs typeface="Arial" panose="020B0604020202020204" pitchFamily="34" charset="0"/>
                <a:sym typeface="Wingdings" pitchFamily="2" charset="2"/>
              </a:rPr>
              <a:t>                </a:t>
            </a:r>
            <a:r>
              <a:rPr lang="en-US" sz="1200" dirty="0">
                <a:solidFill>
                  <a:srgbClr val="C00000"/>
                </a:solidFill>
                <a:latin typeface="+mn-lt"/>
                <a:cs typeface="Arial" panose="020B0604020202020204" pitchFamily="34" charset="0"/>
                <a:sym typeface="Wingdings" pitchFamily="2" charset="2"/>
              </a:rPr>
              <a:t>7  89 MeV</a:t>
            </a:r>
            <a:r>
              <a:rPr lang="en-US" sz="1500" dirty="0">
                <a:solidFill>
                  <a:srgbClr val="C00000"/>
                </a:solidFill>
                <a:latin typeface="+mn-lt"/>
                <a:cs typeface="Arial" panose="020B0604020202020204" pitchFamily="34" charset="0"/>
                <a:sym typeface="Wingdings" pitchFamily="2" charset="2"/>
              </a:rPr>
              <a:t>            </a:t>
            </a:r>
            <a:r>
              <a:rPr lang="en-US" sz="1200" dirty="0">
                <a:solidFill>
                  <a:srgbClr val="C00000"/>
                </a:solidFill>
                <a:latin typeface="+mn-lt"/>
                <a:cs typeface="Arial" panose="020B0604020202020204" pitchFamily="34" charset="0"/>
                <a:sym typeface="Wingdings" pitchFamily="2" charset="2"/>
              </a:rPr>
              <a:t>89  171 MeV</a:t>
            </a:r>
          </a:p>
          <a:p>
            <a:r>
              <a:rPr lang="en-US" sz="1500" dirty="0">
                <a:latin typeface="+mn-lt"/>
                <a:cs typeface="Arial" panose="020B0604020202020204" pitchFamily="34" charset="0"/>
                <a:sym typeface="Wingdings" pitchFamily="2" charset="2"/>
              </a:rPr>
              <a:t>1</a:t>
            </a:r>
            <a:r>
              <a:rPr lang="en-US" sz="1500" baseline="30000" dirty="0">
                <a:latin typeface="+mn-lt"/>
                <a:cs typeface="Arial" panose="020B0604020202020204" pitchFamily="34" charset="0"/>
                <a:sym typeface="Wingdings" pitchFamily="2" charset="2"/>
              </a:rPr>
              <a:t>st</a:t>
            </a:r>
            <a:r>
              <a:rPr lang="en-US" sz="1500" dirty="0">
                <a:latin typeface="+mn-lt"/>
                <a:cs typeface="Arial" panose="020B0604020202020204" pitchFamily="34" charset="0"/>
                <a:sym typeface="Wingdings" pitchFamily="2" charset="2"/>
              </a:rPr>
              <a:t> Pass length= 167 </a:t>
            </a:r>
            <a:r>
              <a:rPr lang="en-US" altLang="en-US" sz="1500" dirty="0" err="1">
                <a:latin typeface="Symbol" panose="05050102010706020507" pitchFamily="18" charset="2"/>
              </a:rPr>
              <a:t>l</a:t>
            </a:r>
            <a:r>
              <a:rPr lang="en-US" altLang="en-US" sz="1500" baseline="-25000" dirty="0" err="1">
                <a:latin typeface="+mn-lt"/>
              </a:rPr>
              <a:t>RF</a:t>
            </a:r>
            <a:r>
              <a:rPr lang="en-US" altLang="en-US" sz="1500" baseline="-25000" dirty="0">
                <a:latin typeface="+mn-lt"/>
              </a:rPr>
              <a:t> </a:t>
            </a:r>
          </a:p>
          <a:p>
            <a:pPr marL="171450" indent="-171450">
              <a:buFont typeface="Wingdings" pitchFamily="2" charset="2"/>
              <a:buChar char="à"/>
            </a:pPr>
            <a:r>
              <a:rPr lang="en-US" altLang="en-US" sz="1500" dirty="0">
                <a:latin typeface="+mn-lt"/>
                <a:sym typeface="Wingdings" pitchFamily="2" charset="2"/>
              </a:rPr>
              <a:t>8 </a:t>
            </a:r>
            <a:r>
              <a:rPr lang="en-US" altLang="en-US" sz="1500" dirty="0" err="1">
                <a:latin typeface="+mn-lt"/>
                <a:sym typeface="Wingdings" pitchFamily="2" charset="2"/>
              </a:rPr>
              <a:t>bunchs</a:t>
            </a:r>
            <a:r>
              <a:rPr lang="en-US" altLang="en-US" sz="1500" dirty="0">
                <a:latin typeface="+mn-lt"/>
                <a:sym typeface="Wingdings" pitchFamily="2" charset="2"/>
              </a:rPr>
              <a:t> injected in  the 1</a:t>
            </a:r>
            <a:r>
              <a:rPr lang="en-US" altLang="en-US" sz="1500" baseline="30000" dirty="0">
                <a:latin typeface="+mn-lt"/>
                <a:sym typeface="Wingdings" pitchFamily="2" charset="2"/>
              </a:rPr>
              <a:t>st</a:t>
            </a:r>
            <a:r>
              <a:rPr lang="en-US" altLang="en-US" sz="1500" dirty="0">
                <a:latin typeface="+mn-lt"/>
                <a:sym typeface="Wingdings" pitchFamily="2" charset="2"/>
              </a:rPr>
              <a:t> pass.</a:t>
            </a:r>
          </a:p>
          <a:p>
            <a:pPr marL="171450" indent="-171450">
              <a:buFont typeface="Wingdings" pitchFamily="2" charset="2"/>
              <a:buChar char="à"/>
            </a:pPr>
            <a:r>
              <a:rPr lang="en-US" sz="1500" dirty="0">
                <a:latin typeface="+mn-lt"/>
                <a:cs typeface="Arial" panose="020B0604020202020204" pitchFamily="34" charset="0"/>
                <a:sym typeface="Wingdings" pitchFamily="2" charset="2"/>
              </a:rPr>
              <a:t>The 9</a:t>
            </a:r>
            <a:r>
              <a:rPr lang="en-US" sz="1500" baseline="30000" dirty="0">
                <a:latin typeface="+mn-lt"/>
                <a:cs typeface="Arial" panose="020B0604020202020204" pitchFamily="34" charset="0"/>
                <a:sym typeface="Wingdings" pitchFamily="2" charset="2"/>
              </a:rPr>
              <a:t>th</a:t>
            </a:r>
            <a:r>
              <a:rPr lang="en-US" sz="1500" dirty="0">
                <a:latin typeface="+mn-lt"/>
                <a:cs typeface="Arial" panose="020B0604020202020204" pitchFamily="34" charset="0"/>
                <a:sym typeface="Wingdings" pitchFamily="2" charset="2"/>
              </a:rPr>
              <a:t> bunch Injected is followed by the 1</a:t>
            </a:r>
            <a:r>
              <a:rPr lang="en-US" sz="1500" baseline="30000" dirty="0">
                <a:latin typeface="+mn-lt"/>
                <a:cs typeface="Arial" panose="020B0604020202020204" pitchFamily="34" charset="0"/>
                <a:sym typeface="Wingdings" pitchFamily="2" charset="2"/>
              </a:rPr>
              <a:t>st</a:t>
            </a:r>
            <a:r>
              <a:rPr lang="en-US" sz="1500" dirty="0">
                <a:latin typeface="+mn-lt"/>
                <a:cs typeface="Arial" panose="020B0604020202020204" pitchFamily="34" charset="0"/>
                <a:sym typeface="Wingdings" pitchFamily="2" charset="2"/>
              </a:rPr>
              <a:t> accelerated bunch in pass 1 that start pass 2 (spaced by 7 </a:t>
            </a:r>
            <a:r>
              <a:rPr lang="en-US" altLang="en-US" sz="1500" dirty="0" err="1">
                <a:latin typeface="Symbol" panose="05050102010706020507" pitchFamily="18" charset="2"/>
              </a:rPr>
              <a:t>l</a:t>
            </a:r>
            <a:r>
              <a:rPr lang="en-US" altLang="en-US" sz="1500" baseline="-25000" dirty="0" err="1">
                <a:latin typeface="+mn-lt"/>
              </a:rPr>
              <a:t>RF</a:t>
            </a:r>
            <a:r>
              <a:rPr lang="en-US" sz="1500" dirty="0">
                <a:latin typeface="+mn-lt"/>
                <a:cs typeface="Arial" panose="020B0604020202020204" pitchFamily="34" charset="0"/>
                <a:sym typeface="Wingdings" pitchFamily="2" charset="2"/>
              </a:rPr>
              <a:t>).</a:t>
            </a:r>
            <a:endParaRPr lang="en-GB" sz="1500" dirty="0">
              <a:latin typeface="+mn-lt"/>
              <a:cs typeface="Arial" panose="020B0604020202020204" pitchFamily="34" charset="0"/>
              <a:sym typeface="Wingdings" pitchFamily="2" charset="2"/>
            </a:endParaRPr>
          </a:p>
        </p:txBody>
      </p:sp>
      <p:sp>
        <p:nvSpPr>
          <p:cNvPr id="11" name="ZoneTexte 10">
            <a:extLst>
              <a:ext uri="{FF2B5EF4-FFF2-40B4-BE49-F238E27FC236}">
                <a16:creationId xmlns:a16="http://schemas.microsoft.com/office/drawing/2014/main" id="{2B536C82-1843-A6CB-FA47-218EC2D82D0C}"/>
              </a:ext>
            </a:extLst>
          </p:cNvPr>
          <p:cNvSpPr txBox="1"/>
          <p:nvPr/>
        </p:nvSpPr>
        <p:spPr>
          <a:xfrm>
            <a:off x="6610523" y="788204"/>
            <a:ext cx="1728192" cy="369332"/>
          </a:xfrm>
          <a:prstGeom prst="rect">
            <a:avLst/>
          </a:prstGeom>
          <a:noFill/>
        </p:spPr>
        <p:txBody>
          <a:bodyPr wrap="square" rtlCol="0">
            <a:spAutoFit/>
          </a:bodyPr>
          <a:lstStyle/>
          <a:p>
            <a:pPr algn="ctr"/>
            <a:r>
              <a:rPr lang="en-GB" sz="1800" dirty="0">
                <a:solidFill>
                  <a:srgbClr val="F39200"/>
                </a:solidFill>
                <a:latin typeface="+mn-lt"/>
              </a:rPr>
              <a:t>Pass 1</a:t>
            </a:r>
          </a:p>
        </p:txBody>
      </p:sp>
      <p:sp>
        <p:nvSpPr>
          <p:cNvPr id="12" name="ZoneTexte 11">
            <a:extLst>
              <a:ext uri="{FF2B5EF4-FFF2-40B4-BE49-F238E27FC236}">
                <a16:creationId xmlns:a16="http://schemas.microsoft.com/office/drawing/2014/main" id="{AADFE0A5-2498-46D1-5ECD-B415C7701094}"/>
              </a:ext>
            </a:extLst>
          </p:cNvPr>
          <p:cNvSpPr txBox="1"/>
          <p:nvPr/>
        </p:nvSpPr>
        <p:spPr>
          <a:xfrm>
            <a:off x="6610523" y="860212"/>
            <a:ext cx="1728192" cy="369332"/>
          </a:xfrm>
          <a:prstGeom prst="rect">
            <a:avLst/>
          </a:prstGeom>
          <a:noFill/>
        </p:spPr>
        <p:txBody>
          <a:bodyPr wrap="square" rtlCol="0">
            <a:spAutoFit/>
          </a:bodyPr>
          <a:lstStyle/>
          <a:p>
            <a:pPr algn="ctr"/>
            <a:r>
              <a:rPr lang="en-GB" sz="1800" dirty="0">
                <a:solidFill>
                  <a:srgbClr val="F39200"/>
                </a:solidFill>
                <a:latin typeface="+mn-lt"/>
              </a:rPr>
              <a:t>Pass 1-2</a:t>
            </a:r>
          </a:p>
        </p:txBody>
      </p:sp>
      <p:sp>
        <p:nvSpPr>
          <p:cNvPr id="13" name="ZoneTexte 12">
            <a:extLst>
              <a:ext uri="{FF2B5EF4-FFF2-40B4-BE49-F238E27FC236}">
                <a16:creationId xmlns:a16="http://schemas.microsoft.com/office/drawing/2014/main" id="{9574D55C-26A1-2033-221A-F9764A0B86C7}"/>
              </a:ext>
            </a:extLst>
          </p:cNvPr>
          <p:cNvSpPr txBox="1"/>
          <p:nvPr/>
        </p:nvSpPr>
        <p:spPr>
          <a:xfrm>
            <a:off x="6610523" y="869504"/>
            <a:ext cx="1728192" cy="369332"/>
          </a:xfrm>
          <a:prstGeom prst="rect">
            <a:avLst/>
          </a:prstGeom>
          <a:noFill/>
        </p:spPr>
        <p:txBody>
          <a:bodyPr wrap="square" rtlCol="0">
            <a:spAutoFit/>
          </a:bodyPr>
          <a:lstStyle/>
          <a:p>
            <a:pPr algn="ctr"/>
            <a:r>
              <a:rPr lang="en-GB" sz="1800" dirty="0">
                <a:solidFill>
                  <a:srgbClr val="F39200"/>
                </a:solidFill>
                <a:latin typeface="+mn-lt"/>
              </a:rPr>
              <a:t>Pass 1-6</a:t>
            </a:r>
          </a:p>
        </p:txBody>
      </p:sp>
      <p:sp>
        <p:nvSpPr>
          <p:cNvPr id="2" name="ZoneTexte 1">
            <a:extLst>
              <a:ext uri="{FF2B5EF4-FFF2-40B4-BE49-F238E27FC236}">
                <a16:creationId xmlns:a16="http://schemas.microsoft.com/office/drawing/2014/main" id="{61780F47-40AB-7883-7D0F-EEF2976E4038}"/>
              </a:ext>
            </a:extLst>
          </p:cNvPr>
          <p:cNvSpPr txBox="1"/>
          <p:nvPr/>
        </p:nvSpPr>
        <p:spPr>
          <a:xfrm>
            <a:off x="201810" y="757426"/>
            <a:ext cx="4896545" cy="369332"/>
          </a:xfrm>
          <a:prstGeom prst="rect">
            <a:avLst/>
          </a:prstGeom>
          <a:noFill/>
        </p:spPr>
        <p:txBody>
          <a:bodyPr wrap="square" rtlCol="0">
            <a:spAutoFit/>
          </a:bodyPr>
          <a:lstStyle/>
          <a:p>
            <a:r>
              <a:rPr lang="en-GB" sz="1800" b="1" dirty="0">
                <a:solidFill>
                  <a:srgbClr val="DB1B53"/>
                </a:solidFill>
                <a:latin typeface="+mn-lt"/>
              </a:rPr>
              <a:t>Bunch Filling Pattern studies:</a:t>
            </a:r>
            <a:endParaRPr lang="en-GB" sz="1800" dirty="0">
              <a:solidFill>
                <a:srgbClr val="DB1B53"/>
              </a:solidFill>
            </a:endParaRPr>
          </a:p>
        </p:txBody>
      </p:sp>
      <p:sp>
        <p:nvSpPr>
          <p:cNvPr id="4" name="ZoneTexte 3">
            <a:extLst>
              <a:ext uri="{FF2B5EF4-FFF2-40B4-BE49-F238E27FC236}">
                <a16:creationId xmlns:a16="http://schemas.microsoft.com/office/drawing/2014/main" id="{473052E9-8679-F641-A4BF-B720B6C7C651}"/>
              </a:ext>
            </a:extLst>
          </p:cNvPr>
          <p:cNvSpPr txBox="1"/>
          <p:nvPr/>
        </p:nvSpPr>
        <p:spPr>
          <a:xfrm>
            <a:off x="8266707" y="602958"/>
            <a:ext cx="2232248" cy="338554"/>
          </a:xfrm>
          <a:prstGeom prst="rect">
            <a:avLst/>
          </a:prstGeom>
          <a:noFill/>
        </p:spPr>
        <p:txBody>
          <a:bodyPr wrap="square" rtlCol="0">
            <a:spAutoFit/>
          </a:bodyPr>
          <a:lstStyle/>
          <a:p>
            <a:r>
              <a:rPr lang="en-GB" sz="1600" b="1" i="1" u="sng" dirty="0">
                <a:solidFill>
                  <a:srgbClr val="DB1B53"/>
                </a:solidFill>
                <a:latin typeface="+mn-lt"/>
              </a:rPr>
              <a:t>Courtesy to Alex </a:t>
            </a:r>
            <a:r>
              <a:rPr lang="en-GB" sz="1600" b="1" i="1" u="sng" dirty="0" err="1">
                <a:solidFill>
                  <a:srgbClr val="DB1B53"/>
                </a:solidFill>
                <a:latin typeface="+mn-lt"/>
              </a:rPr>
              <a:t>Fomin</a:t>
            </a:r>
            <a:endParaRPr lang="en-GB" sz="1600" b="1" i="1" u="sng" dirty="0">
              <a:solidFill>
                <a:srgbClr val="DB1B53"/>
              </a:solidFill>
              <a:latin typeface="+mn-lt"/>
            </a:endParaRPr>
          </a:p>
        </p:txBody>
      </p:sp>
    </p:spTree>
    <p:extLst>
      <p:ext uri="{BB962C8B-B14F-4D97-AF65-F5344CB8AC3E}">
        <p14:creationId xmlns:p14="http://schemas.microsoft.com/office/powerpoint/2010/main" val="3329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 #4: High BBU threshold </a:t>
            </a:r>
            <a:endParaRPr lang="en-GB" dirty="0">
              <a:solidFill>
                <a:schemeClr val="accent5">
                  <a:lumMod val="75000"/>
                </a:schemeClr>
              </a:solidFill>
              <a:latin typeface="+mn-lt"/>
            </a:endParaRPr>
          </a:p>
        </p:txBody>
      </p:sp>
      <p:pic>
        <p:nvPicPr>
          <p:cNvPr id="2" name="Image 1">
            <a:extLst>
              <a:ext uri="{FF2B5EF4-FFF2-40B4-BE49-F238E27FC236}">
                <a16:creationId xmlns:a16="http://schemas.microsoft.com/office/drawing/2014/main" id="{915F1E1F-5D76-CA94-3A65-A53CA0095B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4219" y="941513"/>
            <a:ext cx="6624736" cy="4484994"/>
          </a:xfrm>
          <a:prstGeom prst="rect">
            <a:avLst/>
          </a:prstGeom>
        </p:spPr>
      </p:pic>
      <p:pic>
        <p:nvPicPr>
          <p:cNvPr id="4" name="Image 3">
            <a:extLst>
              <a:ext uri="{FF2B5EF4-FFF2-40B4-BE49-F238E27FC236}">
                <a16:creationId xmlns:a16="http://schemas.microsoft.com/office/drawing/2014/main" id="{A7541F2A-9358-B324-6E66-BE3F7D856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28" y="1152659"/>
            <a:ext cx="3384375" cy="4325357"/>
          </a:xfrm>
          <a:prstGeom prst="rect">
            <a:avLst/>
          </a:prstGeom>
        </p:spPr>
      </p:pic>
      <p:sp>
        <p:nvSpPr>
          <p:cNvPr id="3" name="ZoneTexte 2">
            <a:extLst>
              <a:ext uri="{FF2B5EF4-FFF2-40B4-BE49-F238E27FC236}">
                <a16:creationId xmlns:a16="http://schemas.microsoft.com/office/drawing/2014/main" id="{47C171C2-5EF3-D326-57BD-BCC182A2F7D2}"/>
              </a:ext>
            </a:extLst>
          </p:cNvPr>
          <p:cNvSpPr txBox="1"/>
          <p:nvPr/>
        </p:nvSpPr>
        <p:spPr>
          <a:xfrm>
            <a:off x="345827" y="716196"/>
            <a:ext cx="9577064" cy="369332"/>
          </a:xfrm>
          <a:prstGeom prst="rect">
            <a:avLst/>
          </a:prstGeom>
          <a:noFill/>
        </p:spPr>
        <p:txBody>
          <a:bodyPr wrap="square" rtlCol="0">
            <a:spAutoFit/>
          </a:bodyPr>
          <a:lstStyle/>
          <a:p>
            <a:r>
              <a:rPr lang="en-GB" sz="1800" b="1" dirty="0">
                <a:solidFill>
                  <a:srgbClr val="DB1B53"/>
                </a:solidFill>
                <a:latin typeface="+mn-lt"/>
              </a:rPr>
              <a:t>Bunch Filling Pattern 250 MeV Vs. 500 MeV version</a:t>
            </a:r>
            <a:endParaRPr lang="en-GB" sz="1800" dirty="0">
              <a:solidFill>
                <a:srgbClr val="DB1B53"/>
              </a:solidFill>
            </a:endParaRPr>
          </a:p>
        </p:txBody>
      </p:sp>
      <p:sp>
        <p:nvSpPr>
          <p:cNvPr id="5" name="ZoneTexte 4">
            <a:extLst>
              <a:ext uri="{FF2B5EF4-FFF2-40B4-BE49-F238E27FC236}">
                <a16:creationId xmlns:a16="http://schemas.microsoft.com/office/drawing/2014/main" id="{730FEDC4-7171-5A1B-193C-FF77FEE2E3ED}"/>
              </a:ext>
            </a:extLst>
          </p:cNvPr>
          <p:cNvSpPr txBox="1"/>
          <p:nvPr/>
        </p:nvSpPr>
        <p:spPr>
          <a:xfrm>
            <a:off x="129803" y="5406008"/>
            <a:ext cx="10585176" cy="307777"/>
          </a:xfrm>
          <a:prstGeom prst="rect">
            <a:avLst/>
          </a:prstGeom>
          <a:noFill/>
        </p:spPr>
        <p:txBody>
          <a:bodyPr wrap="square" rtlCol="0">
            <a:spAutoFit/>
          </a:bodyPr>
          <a:lstStyle/>
          <a:p>
            <a:r>
              <a:rPr lang="fr-FR" sz="1400" i="1" dirty="0">
                <a:latin typeface="+mn-lt"/>
              </a:rPr>
              <a:t>S. A. Bogacz et al., Beam </a:t>
            </a:r>
            <a:r>
              <a:rPr lang="fr-FR" sz="1400" i="1" dirty="0" err="1">
                <a:latin typeface="+mn-lt"/>
              </a:rPr>
              <a:t>dynamics</a:t>
            </a:r>
            <a:r>
              <a:rPr lang="fr-FR" sz="1400" i="1" dirty="0">
                <a:latin typeface="+mn-lt"/>
              </a:rPr>
              <a:t> </a:t>
            </a:r>
            <a:r>
              <a:rPr lang="fr-FR" sz="1400" i="1" dirty="0" err="1">
                <a:latin typeface="+mn-lt"/>
              </a:rPr>
              <a:t>driven</a:t>
            </a:r>
            <a:r>
              <a:rPr lang="fr-FR" sz="1400" i="1" dirty="0">
                <a:latin typeface="+mn-lt"/>
              </a:rPr>
              <a:t> design of </a:t>
            </a:r>
            <a:r>
              <a:rPr lang="fr-FR" sz="1400" i="1" dirty="0" err="1">
                <a:latin typeface="+mn-lt"/>
              </a:rPr>
              <a:t>powerful</a:t>
            </a:r>
            <a:r>
              <a:rPr lang="fr-FR" sz="1400" i="1" dirty="0">
                <a:latin typeface="+mn-lt"/>
              </a:rPr>
              <a:t> </a:t>
            </a:r>
            <a:r>
              <a:rPr lang="fr-FR" sz="1400" i="1" dirty="0" err="1">
                <a:latin typeface="+mn-lt"/>
              </a:rPr>
              <a:t>energy</a:t>
            </a:r>
            <a:r>
              <a:rPr lang="fr-FR" sz="1400" i="1" dirty="0">
                <a:latin typeface="+mn-lt"/>
              </a:rPr>
              <a:t> </a:t>
            </a:r>
            <a:r>
              <a:rPr lang="fr-FR" sz="1400" i="1" dirty="0" err="1">
                <a:latin typeface="+mn-lt"/>
              </a:rPr>
              <a:t>recovery</a:t>
            </a:r>
            <a:r>
              <a:rPr lang="fr-FR" sz="1400" i="1" dirty="0">
                <a:latin typeface="+mn-lt"/>
              </a:rPr>
              <a:t> linac for </a:t>
            </a:r>
            <a:r>
              <a:rPr lang="fr-FR" sz="1400" i="1" dirty="0" err="1">
                <a:latin typeface="+mn-lt"/>
              </a:rPr>
              <a:t>experiments</a:t>
            </a:r>
            <a:r>
              <a:rPr lang="fr-FR" sz="1400" i="1" dirty="0">
                <a:latin typeface="+mn-lt"/>
              </a:rPr>
              <a:t>, </a:t>
            </a:r>
            <a:r>
              <a:rPr lang="fr-FR" sz="1400" i="1" dirty="0">
                <a:latin typeface="+mn-lt"/>
                <a:hlinkClick r:id="rId4"/>
              </a:rPr>
              <a:t>Phys. Rev. Accel. Beams </a:t>
            </a:r>
            <a:r>
              <a:rPr lang="fr-FR" sz="1400" b="1" i="1" dirty="0">
                <a:latin typeface="+mn-lt"/>
                <a:hlinkClick r:id="rId4"/>
              </a:rPr>
              <a:t>27</a:t>
            </a:r>
            <a:r>
              <a:rPr lang="fr-FR" sz="1400" i="1" dirty="0">
                <a:latin typeface="+mn-lt"/>
                <a:hlinkClick r:id="rId4"/>
              </a:rPr>
              <a:t>, 031603 (2024)</a:t>
            </a:r>
            <a:r>
              <a:rPr lang="fr-FR" sz="1400" i="1" dirty="0">
                <a:latin typeface="+mn-lt"/>
              </a:rPr>
              <a:t>.</a:t>
            </a:r>
            <a:endParaRPr lang="en-GB" sz="1400" i="1" dirty="0">
              <a:latin typeface="+mn-lt"/>
            </a:endParaRPr>
          </a:p>
        </p:txBody>
      </p:sp>
    </p:spTree>
    <p:extLst>
      <p:ext uri="{BB962C8B-B14F-4D97-AF65-F5344CB8AC3E}">
        <p14:creationId xmlns:p14="http://schemas.microsoft.com/office/powerpoint/2010/main" val="353027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#5: Fast compensation of cavity detuning </a:t>
            </a:r>
            <a:endParaRPr lang="en-GB" dirty="0">
              <a:solidFill>
                <a:schemeClr val="accent5">
                  <a:lumMod val="75000"/>
                </a:schemeClr>
              </a:solidFill>
              <a:latin typeface="+mn-lt"/>
            </a:endParaRPr>
          </a:p>
        </p:txBody>
      </p:sp>
      <p:sp>
        <p:nvSpPr>
          <p:cNvPr id="2" name="ZoneTexte 1">
            <a:extLst>
              <a:ext uri="{FF2B5EF4-FFF2-40B4-BE49-F238E27FC236}">
                <a16:creationId xmlns:a16="http://schemas.microsoft.com/office/drawing/2014/main" id="{AD812459-9A8C-4345-CE5D-53DD575E96DC}"/>
              </a:ext>
            </a:extLst>
          </p:cNvPr>
          <p:cNvSpPr txBox="1"/>
          <p:nvPr/>
        </p:nvSpPr>
        <p:spPr>
          <a:xfrm>
            <a:off x="201811" y="1013520"/>
            <a:ext cx="8136904" cy="4062651"/>
          </a:xfrm>
          <a:prstGeom prst="rect">
            <a:avLst/>
          </a:prstGeom>
          <a:noFill/>
        </p:spPr>
        <p:txBody>
          <a:bodyPr wrap="square" rtlCol="0">
            <a:spAutoFit/>
          </a:bodyPr>
          <a:lstStyle/>
          <a:p>
            <a:r>
              <a:rPr lang="en-GB" sz="1800" b="1" dirty="0">
                <a:latin typeface="+mn-lt"/>
              </a:rPr>
              <a:t>Ferro-Electric Fast Reactive Tuner (FE-FRT): How it acts?</a:t>
            </a:r>
          </a:p>
          <a:p>
            <a:pPr marL="342900" indent="-342900">
              <a:buFont typeface="Wingdings" pitchFamily="2" charset="2"/>
              <a:buChar char="§"/>
            </a:pPr>
            <a:r>
              <a:rPr lang="en-GB" sz="1600" dirty="0">
                <a:latin typeface="+mn-lt"/>
              </a:rPr>
              <a:t>FE-FRT is a shorted co-axial structure containing a ferro-electric</a:t>
            </a:r>
          </a:p>
          <a:p>
            <a:pPr marL="342900" indent="-342900">
              <a:buFont typeface="Wingdings" pitchFamily="2" charset="2"/>
              <a:buChar char="§"/>
            </a:pPr>
            <a:r>
              <a:rPr lang="en-GB" sz="1600" dirty="0">
                <a:latin typeface="+mn-lt"/>
              </a:rPr>
              <a:t>RF power flows into the FE-FRT and is reflected back to the cavity</a:t>
            </a:r>
          </a:p>
          <a:p>
            <a:pPr marL="342900" indent="-342900">
              <a:buFont typeface="Wingdings" pitchFamily="2" charset="2"/>
              <a:buChar char="§"/>
            </a:pPr>
            <a:r>
              <a:rPr lang="en-GB" sz="1600" dirty="0">
                <a:latin typeface="+mn-lt"/>
              </a:rPr>
              <a:t>Voltage applied to the ferro-electric changes its permittivity</a:t>
            </a:r>
          </a:p>
          <a:p>
            <a:pPr marL="342900" indent="-342900">
              <a:buFont typeface="Wingdings" pitchFamily="2" charset="2"/>
              <a:buChar char="§"/>
            </a:pPr>
            <a:r>
              <a:rPr lang="en-GB" sz="1600" dirty="0">
                <a:latin typeface="+mn-lt"/>
              </a:rPr>
              <a:t>Permittivity change → Phase change of the reflected power → Cavity frequency change</a:t>
            </a:r>
          </a:p>
          <a:p>
            <a:pPr marL="342900" indent="-342900">
              <a:buFont typeface="Wingdings" pitchFamily="2" charset="2"/>
              <a:buChar char="§"/>
            </a:pPr>
            <a:r>
              <a:rPr lang="en-GB" sz="1600" dirty="0">
                <a:latin typeface="+mn-lt"/>
              </a:rPr>
              <a:t>FE-FRT operates outside cryomodule at room temperature and tunes cavity without mechanical deformation</a:t>
            </a:r>
          </a:p>
          <a:p>
            <a:pPr marL="342900" indent="-342900">
              <a:buFont typeface="Wingdings" pitchFamily="2" charset="2"/>
              <a:buChar char="§"/>
            </a:pPr>
            <a:r>
              <a:rPr lang="en-GB" sz="1600" dirty="0">
                <a:latin typeface="+mn-lt"/>
              </a:rPr>
              <a:t>Tuning speed measured at </a:t>
            </a:r>
            <a:r>
              <a:rPr lang="en-GB" sz="1600" b="1" dirty="0">
                <a:latin typeface="+mn-lt"/>
              </a:rPr>
              <a:t>less than 600ns</a:t>
            </a:r>
            <a:r>
              <a:rPr lang="en-GB" sz="1600" dirty="0">
                <a:latin typeface="+mn-lt"/>
              </a:rPr>
              <a:t>, limited by HV circuit</a:t>
            </a:r>
          </a:p>
          <a:p>
            <a:endParaRPr lang="en-GB" sz="1600" dirty="0">
              <a:latin typeface="+mn-lt"/>
            </a:endParaRPr>
          </a:p>
          <a:p>
            <a:r>
              <a:rPr lang="en-GB" sz="1800" b="1" dirty="0">
                <a:latin typeface="+mn-lt"/>
              </a:rPr>
              <a:t>Ideal for microphonics suppression:</a:t>
            </a:r>
          </a:p>
          <a:p>
            <a:pPr marL="342900" indent="-342900">
              <a:buFont typeface="Wingdings" pitchFamily="2" charset="2"/>
              <a:buChar char="§"/>
            </a:pPr>
            <a:r>
              <a:rPr lang="en-GB" sz="1600" dirty="0">
                <a:latin typeface="+mn-lt"/>
              </a:rPr>
              <a:t>For low beam loading machines (As ERLs) cavity frequency shift is dominated by microphonics</a:t>
            </a:r>
          </a:p>
          <a:p>
            <a:pPr marL="342900" indent="-342900">
              <a:buFont typeface="Wingdings" pitchFamily="2" charset="2"/>
              <a:buChar char="§"/>
            </a:pPr>
            <a:r>
              <a:rPr lang="en-GB" sz="1600" dirty="0">
                <a:latin typeface="+mn-lt"/>
              </a:rPr>
              <a:t>The effect of microphonics can be reduced passively or actively (stiffening of cavity, isolation of noise sources, active feedback e.g. piezo tuners…)</a:t>
            </a:r>
          </a:p>
          <a:p>
            <a:pPr marL="342900" indent="-342900">
              <a:buFont typeface="Wingdings" pitchFamily="2" charset="2"/>
              <a:buChar char="§"/>
            </a:pPr>
            <a:r>
              <a:rPr lang="en-GB" sz="1600" dirty="0">
                <a:latin typeface="+mn-lt"/>
              </a:rPr>
              <a:t>Residual microphonics require over-coupled FPC, but typically, RF power required is still many times larger than for critical coupling case</a:t>
            </a:r>
          </a:p>
        </p:txBody>
      </p:sp>
      <p:pic>
        <p:nvPicPr>
          <p:cNvPr id="3" name="Image 2">
            <a:extLst>
              <a:ext uri="{FF2B5EF4-FFF2-40B4-BE49-F238E27FC236}">
                <a16:creationId xmlns:a16="http://schemas.microsoft.com/office/drawing/2014/main" id="{5027E64E-87D8-5DDD-0926-3544A87F9E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8882" y="793446"/>
            <a:ext cx="3320073" cy="1300194"/>
          </a:xfrm>
          <a:prstGeom prst="rect">
            <a:avLst/>
          </a:prstGeom>
        </p:spPr>
      </p:pic>
      <p:pic>
        <p:nvPicPr>
          <p:cNvPr id="4" name="Picture 8">
            <a:extLst>
              <a:ext uri="{FF2B5EF4-FFF2-40B4-BE49-F238E27FC236}">
                <a16:creationId xmlns:a16="http://schemas.microsoft.com/office/drawing/2014/main" id="{39E5F70E-0C2A-30E5-CA01-B316AE700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6707" y="3852724"/>
            <a:ext cx="2357728" cy="1841316"/>
          </a:xfrm>
          <a:prstGeom prst="rect">
            <a:avLst/>
          </a:prstGeom>
        </p:spPr>
      </p:pic>
      <p:pic>
        <p:nvPicPr>
          <p:cNvPr id="5" name="Image 4">
            <a:extLst>
              <a:ext uri="{FF2B5EF4-FFF2-40B4-BE49-F238E27FC236}">
                <a16:creationId xmlns:a16="http://schemas.microsoft.com/office/drawing/2014/main" id="{6353B43C-1846-CA0C-14F5-F5A18E92E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2690" y="2178404"/>
            <a:ext cx="2520281" cy="1715436"/>
          </a:xfrm>
          <a:prstGeom prst="rect">
            <a:avLst/>
          </a:prstGeom>
        </p:spPr>
      </p:pic>
      <p:sp>
        <p:nvSpPr>
          <p:cNvPr id="6" name="ZoneTexte 5">
            <a:extLst>
              <a:ext uri="{FF2B5EF4-FFF2-40B4-BE49-F238E27FC236}">
                <a16:creationId xmlns:a16="http://schemas.microsoft.com/office/drawing/2014/main" id="{2B8FD8D4-ED01-2FFB-74F9-3B1783F97CEE}"/>
              </a:ext>
            </a:extLst>
          </p:cNvPr>
          <p:cNvSpPr txBox="1"/>
          <p:nvPr/>
        </p:nvSpPr>
        <p:spPr>
          <a:xfrm>
            <a:off x="8194699" y="602958"/>
            <a:ext cx="2736304" cy="338554"/>
          </a:xfrm>
          <a:prstGeom prst="rect">
            <a:avLst/>
          </a:prstGeom>
          <a:noFill/>
        </p:spPr>
        <p:txBody>
          <a:bodyPr wrap="square" rtlCol="0">
            <a:spAutoFit/>
          </a:bodyPr>
          <a:lstStyle/>
          <a:p>
            <a:r>
              <a:rPr lang="en-GB" sz="1600" b="1" i="1" u="sng" dirty="0">
                <a:solidFill>
                  <a:srgbClr val="DB1B53"/>
                </a:solidFill>
                <a:latin typeface="+mn-lt"/>
              </a:rPr>
              <a:t>Courtesy to Nick Shipman</a:t>
            </a:r>
          </a:p>
        </p:txBody>
      </p:sp>
    </p:spTree>
    <p:extLst>
      <p:ext uri="{BB962C8B-B14F-4D97-AF65-F5344CB8AC3E}">
        <p14:creationId xmlns:p14="http://schemas.microsoft.com/office/powerpoint/2010/main" val="217646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Challenge #6: Fast feedback &amp; perfect phase synchronisation </a:t>
            </a:r>
            <a:endParaRPr lang="en-GB" dirty="0">
              <a:solidFill>
                <a:schemeClr val="accent5">
                  <a:lumMod val="75000"/>
                </a:schemeClr>
              </a:solidFill>
              <a:latin typeface="+mn-lt"/>
            </a:endParaRPr>
          </a:p>
        </p:txBody>
      </p:sp>
      <p:sp>
        <p:nvSpPr>
          <p:cNvPr id="3" name="ZoneTexte 2">
            <a:extLst>
              <a:ext uri="{FF2B5EF4-FFF2-40B4-BE49-F238E27FC236}">
                <a16:creationId xmlns:a16="http://schemas.microsoft.com/office/drawing/2014/main" id="{7F72BED4-FA24-4A5E-06F3-CD6170806D0A}"/>
              </a:ext>
            </a:extLst>
          </p:cNvPr>
          <p:cNvSpPr txBox="1"/>
          <p:nvPr/>
        </p:nvSpPr>
        <p:spPr>
          <a:xfrm>
            <a:off x="345826" y="4469904"/>
            <a:ext cx="10236106" cy="1354217"/>
          </a:xfrm>
          <a:prstGeom prst="rect">
            <a:avLst/>
          </a:prstGeom>
          <a:noFill/>
        </p:spPr>
        <p:txBody>
          <a:bodyPr wrap="square" rtlCol="0">
            <a:spAutoFit/>
          </a:bodyPr>
          <a:lstStyle/>
          <a:p>
            <a:pPr algn="just"/>
            <a:r>
              <a:rPr lang="en-GB" sz="1800" b="1" dirty="0">
                <a:solidFill>
                  <a:srgbClr val="CC0066"/>
                </a:solidFill>
                <a:effectLst/>
                <a:latin typeface="+mn-lt"/>
              </a:rPr>
              <a:t>Under development within </a:t>
            </a:r>
            <a:r>
              <a:rPr lang="en-GB" sz="1800" b="1" dirty="0" err="1">
                <a:solidFill>
                  <a:srgbClr val="CC0066"/>
                </a:solidFill>
                <a:effectLst/>
                <a:latin typeface="+mn-lt"/>
              </a:rPr>
              <a:t>iSAS</a:t>
            </a:r>
            <a:r>
              <a:rPr lang="en-GB" sz="1800" b="1" dirty="0">
                <a:solidFill>
                  <a:srgbClr val="CC0066"/>
                </a:solidFill>
                <a:effectLst/>
                <a:latin typeface="+mn-lt"/>
              </a:rPr>
              <a:t> program: </a:t>
            </a:r>
          </a:p>
          <a:p>
            <a:pPr algn="just"/>
            <a:r>
              <a:rPr lang="en-GB" sz="1600" dirty="0">
                <a:latin typeface="+mn-lt"/>
              </a:rPr>
              <a:t>The s</a:t>
            </a:r>
            <a:r>
              <a:rPr lang="en-GB" sz="1600" dirty="0">
                <a:effectLst/>
                <a:latin typeface="+mn-lt"/>
              </a:rPr>
              <a:t>chematic overview to compensate detuning with new </a:t>
            </a:r>
            <a:r>
              <a:rPr lang="en-GB" sz="1600" b="1" dirty="0">
                <a:effectLst/>
                <a:latin typeface="+mn-lt"/>
              </a:rPr>
              <a:t>ferro-electric fast reactive tuners (FE-FRT) </a:t>
            </a:r>
            <a:r>
              <a:rPr lang="en-GB" sz="1600" dirty="0">
                <a:effectLst/>
                <a:latin typeface="+mn-lt"/>
              </a:rPr>
              <a:t>avoiding large power overhead and to compensate with </a:t>
            </a:r>
            <a:r>
              <a:rPr lang="en-GB" sz="1600" b="1" dirty="0">
                <a:effectLst/>
                <a:latin typeface="+mn-lt"/>
              </a:rPr>
              <a:t>AI-smart control loop </a:t>
            </a:r>
            <a:r>
              <a:rPr lang="en-GB" sz="1600" dirty="0">
                <a:effectLst/>
                <a:latin typeface="+mn-lt"/>
              </a:rPr>
              <a:t>countermeasures via the </a:t>
            </a:r>
            <a:r>
              <a:rPr lang="en-GB" sz="1600" b="1" dirty="0">
                <a:effectLst/>
                <a:latin typeface="+mn-lt"/>
              </a:rPr>
              <a:t>low level radio frequency (LLRF) </a:t>
            </a:r>
            <a:r>
              <a:rPr lang="en-GB" sz="1600" dirty="0">
                <a:effectLst/>
                <a:latin typeface="+mn-lt"/>
              </a:rPr>
              <a:t>steering of the </a:t>
            </a:r>
            <a:r>
              <a:rPr lang="en-GB" sz="1600" b="1" dirty="0">
                <a:effectLst/>
                <a:latin typeface="+mn-lt"/>
              </a:rPr>
              <a:t>RF amplifier</a:t>
            </a:r>
            <a:r>
              <a:rPr lang="en-GB" sz="1600" dirty="0">
                <a:effectLst/>
                <a:latin typeface="+mn-lt"/>
              </a:rPr>
              <a:t> the disturbances in SRF cavities that impact field stability </a:t>
            </a:r>
            <a:endParaRPr lang="en-GB" sz="1600" dirty="0">
              <a:latin typeface="+mn-lt"/>
            </a:endParaRPr>
          </a:p>
          <a:p>
            <a:pPr algn="just"/>
            <a:endParaRPr lang="en-GB" sz="1600" dirty="0">
              <a:latin typeface="+mn-lt"/>
            </a:endParaRPr>
          </a:p>
        </p:txBody>
      </p:sp>
      <p:grpSp>
        <p:nvGrpSpPr>
          <p:cNvPr id="6" name="Groupe 5">
            <a:extLst>
              <a:ext uri="{FF2B5EF4-FFF2-40B4-BE49-F238E27FC236}">
                <a16:creationId xmlns:a16="http://schemas.microsoft.com/office/drawing/2014/main" id="{EC3A508A-03D6-75B9-EE4F-86425BCC388A}"/>
              </a:ext>
            </a:extLst>
          </p:cNvPr>
          <p:cNvGrpSpPr/>
          <p:nvPr/>
        </p:nvGrpSpPr>
        <p:grpSpPr>
          <a:xfrm>
            <a:off x="4810323" y="653480"/>
            <a:ext cx="5904656" cy="4032448"/>
            <a:chOff x="4666307" y="869504"/>
            <a:chExt cx="5904656" cy="4032448"/>
          </a:xfrm>
        </p:grpSpPr>
        <p:grpSp>
          <p:nvGrpSpPr>
            <p:cNvPr id="5" name="Groupe 4">
              <a:extLst>
                <a:ext uri="{FF2B5EF4-FFF2-40B4-BE49-F238E27FC236}">
                  <a16:creationId xmlns:a16="http://schemas.microsoft.com/office/drawing/2014/main" id="{7A68F35F-8169-5D5D-6145-FF64A84DACD7}"/>
                </a:ext>
              </a:extLst>
            </p:cNvPr>
            <p:cNvGrpSpPr/>
            <p:nvPr/>
          </p:nvGrpSpPr>
          <p:grpSpPr>
            <a:xfrm>
              <a:off x="4666307" y="1013520"/>
              <a:ext cx="5904656" cy="3888432"/>
              <a:chOff x="1785987" y="834132"/>
              <a:chExt cx="7042100" cy="4787900"/>
            </a:xfrm>
          </p:grpSpPr>
          <p:pic>
            <p:nvPicPr>
              <p:cNvPr id="2" name="Image 1">
                <a:extLst>
                  <a:ext uri="{FF2B5EF4-FFF2-40B4-BE49-F238E27FC236}">
                    <a16:creationId xmlns:a16="http://schemas.microsoft.com/office/drawing/2014/main" id="{F64F1F36-0244-AA0E-2A90-98DCE8048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4687" y="834132"/>
                <a:ext cx="6883400" cy="4787900"/>
              </a:xfrm>
              <a:prstGeom prst="rect">
                <a:avLst/>
              </a:prstGeom>
            </p:spPr>
          </p:pic>
          <p:sp>
            <p:nvSpPr>
              <p:cNvPr id="4" name="Rectangle : coins arrondis 3">
                <a:extLst>
                  <a:ext uri="{FF2B5EF4-FFF2-40B4-BE49-F238E27FC236}">
                    <a16:creationId xmlns:a16="http://schemas.microsoft.com/office/drawing/2014/main" id="{E195736E-0D79-8CDF-BADB-B29381FC440B}"/>
                  </a:ext>
                </a:extLst>
              </p:cNvPr>
              <p:cNvSpPr/>
              <p:nvPr/>
            </p:nvSpPr>
            <p:spPr>
              <a:xfrm>
                <a:off x="1785987" y="941512"/>
                <a:ext cx="936104" cy="13681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2">
              <a:extLst>
                <a:ext uri="{FF2B5EF4-FFF2-40B4-BE49-F238E27FC236}">
                  <a16:creationId xmlns:a16="http://schemas.microsoft.com/office/drawing/2014/main" id="{26EF76CC-F361-274E-6D40-B37FF5964B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4041" y="869504"/>
              <a:ext cx="1772506" cy="5760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e 9">
            <a:extLst>
              <a:ext uri="{FF2B5EF4-FFF2-40B4-BE49-F238E27FC236}">
                <a16:creationId xmlns:a16="http://schemas.microsoft.com/office/drawing/2014/main" id="{748539E7-86FF-67E0-BC0D-54F32EE59AF9}"/>
              </a:ext>
            </a:extLst>
          </p:cNvPr>
          <p:cNvGrpSpPr/>
          <p:nvPr/>
        </p:nvGrpSpPr>
        <p:grpSpPr>
          <a:xfrm>
            <a:off x="777875" y="2021632"/>
            <a:ext cx="3168352" cy="2304256"/>
            <a:chOff x="6095880" y="1930680"/>
            <a:chExt cx="5688360" cy="4232520"/>
          </a:xfrm>
        </p:grpSpPr>
        <p:pic>
          <p:nvPicPr>
            <p:cNvPr id="11" name="Content Placeholder 7">
              <a:extLst>
                <a:ext uri="{FF2B5EF4-FFF2-40B4-BE49-F238E27FC236}">
                  <a16:creationId xmlns:a16="http://schemas.microsoft.com/office/drawing/2014/main" id="{9AF35A83-FCC5-8C98-FDD7-CC1815B2E0AE}"/>
                </a:ext>
              </a:extLst>
            </p:cNvPr>
            <p:cNvPicPr/>
            <p:nvPr/>
          </p:nvPicPr>
          <p:blipFill>
            <a:blip r:embed="rId4" cstate="screen">
              <a:extLst>
                <a:ext uri="{28A0092B-C50C-407E-A947-70E740481C1C}">
                  <a14:useLocalDpi xmlns:a14="http://schemas.microsoft.com/office/drawing/2010/main"/>
                </a:ext>
              </a:extLst>
            </a:blip>
            <a:stretch/>
          </p:blipFill>
          <p:spPr>
            <a:xfrm>
              <a:off x="6095880" y="1930680"/>
              <a:ext cx="5688360" cy="4232520"/>
            </a:xfrm>
            <a:prstGeom prst="rect">
              <a:avLst/>
            </a:prstGeom>
            <a:ln w="0">
              <a:noFill/>
            </a:ln>
          </p:spPr>
        </p:pic>
        <p:sp>
          <p:nvSpPr>
            <p:cNvPr id="12" name="Rectangle: Rounded Corners 3">
              <a:extLst>
                <a:ext uri="{FF2B5EF4-FFF2-40B4-BE49-F238E27FC236}">
                  <a16:creationId xmlns:a16="http://schemas.microsoft.com/office/drawing/2014/main" id="{38495EAC-038D-28BB-243E-2FF5132DB290}"/>
                </a:ext>
              </a:extLst>
            </p:cNvPr>
            <p:cNvSpPr/>
            <p:nvPr/>
          </p:nvSpPr>
          <p:spPr>
            <a:xfrm>
              <a:off x="8760240" y="3854520"/>
              <a:ext cx="503640" cy="510120"/>
            </a:xfrm>
            <a:prstGeom prst="roundRect">
              <a:avLst>
                <a:gd name="adj" fmla="val 16667"/>
              </a:avLst>
            </a:prstGeom>
            <a:noFill/>
            <a:ln w="19050">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rgbClr val="000000"/>
                </a:solidFill>
                <a:latin typeface="Arial"/>
              </a:endParaRPr>
            </a:p>
          </p:txBody>
        </p:sp>
        <p:cxnSp>
          <p:nvCxnSpPr>
            <p:cNvPr id="13" name="Straight Connector 4">
              <a:extLst>
                <a:ext uri="{FF2B5EF4-FFF2-40B4-BE49-F238E27FC236}">
                  <a16:creationId xmlns:a16="http://schemas.microsoft.com/office/drawing/2014/main" id="{952599A0-452D-5EEF-6C74-99F7BF779F3D}"/>
                </a:ext>
              </a:extLst>
            </p:cNvPr>
            <p:cNvCxnSpPr/>
            <p:nvPr/>
          </p:nvCxnSpPr>
          <p:spPr>
            <a:xfrm flipV="1">
              <a:off x="9048240" y="4365000"/>
              <a:ext cx="360" cy="1152360"/>
            </a:xfrm>
            <a:prstGeom prst="straightConnector1">
              <a:avLst/>
            </a:prstGeom>
            <a:ln w="19050">
              <a:solidFill>
                <a:srgbClr val="009FDF"/>
              </a:solidFill>
              <a:prstDash val="dash"/>
            </a:ln>
          </p:spPr>
        </p:cxnSp>
        <p:cxnSp>
          <p:nvCxnSpPr>
            <p:cNvPr id="14" name="Straight Connector 5">
              <a:extLst>
                <a:ext uri="{FF2B5EF4-FFF2-40B4-BE49-F238E27FC236}">
                  <a16:creationId xmlns:a16="http://schemas.microsoft.com/office/drawing/2014/main" id="{7509306B-486D-A839-1260-FDB09943040B}"/>
                </a:ext>
              </a:extLst>
            </p:cNvPr>
            <p:cNvCxnSpPr/>
            <p:nvPr/>
          </p:nvCxnSpPr>
          <p:spPr>
            <a:xfrm flipH="1">
              <a:off x="6851880" y="4047120"/>
              <a:ext cx="1908720" cy="360"/>
            </a:xfrm>
            <a:prstGeom prst="straightConnector1">
              <a:avLst/>
            </a:prstGeom>
            <a:ln w="19050">
              <a:solidFill>
                <a:srgbClr val="009FDF"/>
              </a:solidFill>
              <a:prstDash val="dash"/>
            </a:ln>
          </p:spPr>
        </p:cxnSp>
        <p:sp>
          <p:nvSpPr>
            <p:cNvPr id="15" name="TextBox 75">
              <a:extLst>
                <a:ext uri="{FF2B5EF4-FFF2-40B4-BE49-F238E27FC236}">
                  <a16:creationId xmlns:a16="http://schemas.microsoft.com/office/drawing/2014/main" id="{2599107B-3C68-AE1B-3CCB-1AFE7CB767C6}"/>
                </a:ext>
              </a:extLst>
            </p:cNvPr>
            <p:cNvSpPr/>
            <p:nvPr/>
          </p:nvSpPr>
          <p:spPr>
            <a:xfrm>
              <a:off x="6856201" y="3650141"/>
              <a:ext cx="803146" cy="44959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00" b="0" strike="noStrike" spc="-1" dirty="0">
                  <a:solidFill>
                    <a:srgbClr val="000000"/>
                  </a:solidFill>
                </a:rPr>
                <a:t>4 kW</a:t>
              </a:r>
              <a:endParaRPr lang="de-DE" sz="1000" b="0" strike="noStrike" spc="-1" dirty="0">
                <a:solidFill>
                  <a:srgbClr val="000000"/>
                </a:solidFill>
              </a:endParaRPr>
            </a:p>
          </p:txBody>
        </p:sp>
        <p:cxnSp>
          <p:nvCxnSpPr>
            <p:cNvPr id="17" name="Straight Connector 6">
              <a:extLst>
                <a:ext uri="{FF2B5EF4-FFF2-40B4-BE49-F238E27FC236}">
                  <a16:creationId xmlns:a16="http://schemas.microsoft.com/office/drawing/2014/main" id="{17320B07-26BE-5EC7-727E-3811E7B8B4F9}"/>
                </a:ext>
              </a:extLst>
            </p:cNvPr>
            <p:cNvCxnSpPr/>
            <p:nvPr/>
          </p:nvCxnSpPr>
          <p:spPr>
            <a:xfrm flipV="1">
              <a:off x="10344240" y="4149000"/>
              <a:ext cx="360" cy="1368360"/>
            </a:xfrm>
            <a:prstGeom prst="straightConnector1">
              <a:avLst/>
            </a:prstGeom>
            <a:ln w="19050">
              <a:solidFill>
                <a:srgbClr val="009FDF"/>
              </a:solidFill>
              <a:prstDash val="dash"/>
            </a:ln>
          </p:spPr>
        </p:cxnSp>
        <p:sp>
          <p:nvSpPr>
            <p:cNvPr id="18" name="TextBox 78">
              <a:extLst>
                <a:ext uri="{FF2B5EF4-FFF2-40B4-BE49-F238E27FC236}">
                  <a16:creationId xmlns:a16="http://schemas.microsoft.com/office/drawing/2014/main" id="{CF25003F-AAD8-B736-B875-713D3E7CDD02}"/>
                </a:ext>
              </a:extLst>
            </p:cNvPr>
            <p:cNvSpPr/>
            <p:nvPr/>
          </p:nvSpPr>
          <p:spPr>
            <a:xfrm>
              <a:off x="9890280" y="5159879"/>
              <a:ext cx="829049" cy="46372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00" b="0" strike="noStrike" spc="-1" dirty="0">
                  <a:solidFill>
                    <a:srgbClr val="009FDF"/>
                  </a:solidFill>
                </a:rPr>
                <a:t>1 kW</a:t>
              </a:r>
              <a:endParaRPr lang="de-DE" sz="1000" b="0" strike="noStrike" spc="-1" dirty="0">
                <a:solidFill>
                  <a:srgbClr val="000000"/>
                </a:solidFill>
              </a:endParaRPr>
            </a:p>
          </p:txBody>
        </p:sp>
        <p:sp>
          <p:nvSpPr>
            <p:cNvPr id="19" name="TextBox 79">
              <a:extLst>
                <a:ext uri="{FF2B5EF4-FFF2-40B4-BE49-F238E27FC236}">
                  <a16:creationId xmlns:a16="http://schemas.microsoft.com/office/drawing/2014/main" id="{8007E4D0-C5AB-6842-D37E-F12E134A4CAB}"/>
                </a:ext>
              </a:extLst>
            </p:cNvPr>
            <p:cNvSpPr/>
            <p:nvPr/>
          </p:nvSpPr>
          <p:spPr>
            <a:xfrm>
              <a:off x="10331640" y="4840200"/>
              <a:ext cx="1053072" cy="46372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dirty="0">
                  <a:solidFill>
                    <a:srgbClr val="E35D50"/>
                  </a:solidFill>
                  <a:latin typeface="Arial"/>
                </a:rPr>
                <a:t>1.3 </a:t>
              </a:r>
              <a:r>
                <a:rPr lang="en-US" sz="1000" b="0" strike="noStrike" spc="-1" dirty="0">
                  <a:solidFill>
                    <a:srgbClr val="E35D50"/>
                  </a:solidFill>
                </a:rPr>
                <a:t>kW</a:t>
              </a:r>
              <a:endParaRPr lang="de-DE" sz="1000" b="0" strike="noStrike" spc="-1" dirty="0">
                <a:solidFill>
                  <a:srgbClr val="000000"/>
                </a:solidFill>
              </a:endParaRPr>
            </a:p>
          </p:txBody>
        </p:sp>
        <p:sp>
          <p:nvSpPr>
            <p:cNvPr id="20" name="TextBox 80">
              <a:extLst>
                <a:ext uri="{FF2B5EF4-FFF2-40B4-BE49-F238E27FC236}">
                  <a16:creationId xmlns:a16="http://schemas.microsoft.com/office/drawing/2014/main" id="{70E1B350-46B1-CB0E-125F-F2513A968F85}"/>
                </a:ext>
              </a:extLst>
            </p:cNvPr>
            <p:cNvSpPr/>
            <p:nvPr/>
          </p:nvSpPr>
          <p:spPr>
            <a:xfrm>
              <a:off x="9897121" y="4395239"/>
              <a:ext cx="829049" cy="46372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00" b="0" strike="noStrike" spc="-1" dirty="0">
                  <a:solidFill>
                    <a:srgbClr val="F18F1F"/>
                  </a:solidFill>
                </a:rPr>
                <a:t>2 kW</a:t>
              </a:r>
              <a:endParaRPr lang="de-DE" sz="1000" b="0" strike="noStrike" spc="-1" dirty="0">
                <a:solidFill>
                  <a:srgbClr val="000000"/>
                </a:solidFill>
              </a:endParaRPr>
            </a:p>
          </p:txBody>
        </p:sp>
        <p:sp>
          <p:nvSpPr>
            <p:cNvPr id="21" name="TextBox 81">
              <a:extLst>
                <a:ext uri="{FF2B5EF4-FFF2-40B4-BE49-F238E27FC236}">
                  <a16:creationId xmlns:a16="http://schemas.microsoft.com/office/drawing/2014/main" id="{B3A373AB-FF0A-9D84-4A09-A0E3C5F6E455}"/>
                </a:ext>
              </a:extLst>
            </p:cNvPr>
            <p:cNvSpPr/>
            <p:nvPr/>
          </p:nvSpPr>
          <p:spPr>
            <a:xfrm>
              <a:off x="9845026" y="3650141"/>
              <a:ext cx="1053072" cy="46372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dirty="0">
                  <a:solidFill>
                    <a:srgbClr val="741E85"/>
                  </a:solidFill>
                  <a:latin typeface="Arial"/>
                </a:rPr>
                <a:t>3.3 </a:t>
              </a:r>
              <a:r>
                <a:rPr lang="en-US" sz="1000" b="0" strike="noStrike" spc="-1" dirty="0">
                  <a:solidFill>
                    <a:srgbClr val="741E85"/>
                  </a:solidFill>
                </a:rPr>
                <a:t>kW</a:t>
              </a:r>
              <a:endParaRPr lang="de-DE" sz="1000" b="0" strike="noStrike" spc="-1" dirty="0">
                <a:solidFill>
                  <a:srgbClr val="000000"/>
                </a:solidFill>
              </a:endParaRPr>
            </a:p>
          </p:txBody>
        </p:sp>
      </p:grpSp>
      <p:sp>
        <p:nvSpPr>
          <p:cNvPr id="22" name="ZoneTexte 21">
            <a:extLst>
              <a:ext uri="{FF2B5EF4-FFF2-40B4-BE49-F238E27FC236}">
                <a16:creationId xmlns:a16="http://schemas.microsoft.com/office/drawing/2014/main" id="{569566B3-7211-B8F4-71F4-C0A61112FC14}"/>
              </a:ext>
            </a:extLst>
          </p:cNvPr>
          <p:cNvSpPr txBox="1"/>
          <p:nvPr/>
        </p:nvSpPr>
        <p:spPr>
          <a:xfrm>
            <a:off x="273819" y="836692"/>
            <a:ext cx="5771589" cy="1184940"/>
          </a:xfrm>
          <a:prstGeom prst="rect">
            <a:avLst/>
          </a:prstGeom>
          <a:noFill/>
        </p:spPr>
        <p:txBody>
          <a:bodyPr wrap="square" rtlCol="0">
            <a:spAutoFit/>
          </a:bodyPr>
          <a:lstStyle/>
          <a:p>
            <a:pPr defTabSz="914400">
              <a:spcAft>
                <a:spcPts val="1199"/>
              </a:spcAft>
              <a:tabLst>
                <a:tab pos="0" algn="l"/>
              </a:tabLst>
            </a:pPr>
            <a:r>
              <a:rPr lang="en-US" sz="1600" b="1" strike="noStrike" spc="-1" dirty="0">
                <a:solidFill>
                  <a:schemeClr val="accent2"/>
                </a:solidFill>
                <a:latin typeface="+mn-lt"/>
              </a:rPr>
              <a:t>Bandwidth and Resonance control:</a:t>
            </a:r>
            <a:endParaRPr lang="en-US" sz="1600" b="0" strike="noStrike" spc="-1" dirty="0">
              <a:solidFill>
                <a:schemeClr val="dk1"/>
              </a:solidFill>
              <a:latin typeface="+mn-lt"/>
            </a:endParaRPr>
          </a:p>
          <a:p>
            <a:pPr indent="0" defTabSz="914400">
              <a:spcAft>
                <a:spcPts val="0"/>
              </a:spcAft>
              <a:buNone/>
              <a:tabLst>
                <a:tab pos="0" algn="l"/>
              </a:tabLst>
            </a:pPr>
            <a:r>
              <a:rPr lang="en-US" sz="1500" b="0" strike="noStrike" spc="-1" dirty="0">
                <a:solidFill>
                  <a:schemeClr val="dk1"/>
                </a:solidFill>
                <a:latin typeface="+mn-lt"/>
              </a:rPr>
              <a:t>Operating at </a:t>
            </a:r>
            <a:r>
              <a:rPr lang="en-US" sz="1500" b="1" strike="noStrike" spc="-1" dirty="0">
                <a:solidFill>
                  <a:schemeClr val="dk1"/>
                </a:solidFill>
                <a:latin typeface="+mn-lt"/>
              </a:rPr>
              <a:t>higher </a:t>
            </a:r>
            <a:r>
              <a:rPr lang="en-US" sz="1500" b="1" strike="noStrike" spc="-1" dirty="0" err="1">
                <a:solidFill>
                  <a:schemeClr val="dk1"/>
                </a:solidFill>
                <a:latin typeface="+mn-lt"/>
              </a:rPr>
              <a:t>Q</a:t>
            </a:r>
            <a:r>
              <a:rPr lang="en-US" sz="1500" b="1" strike="noStrike" spc="-1" baseline="-25000" dirty="0" err="1">
                <a:solidFill>
                  <a:schemeClr val="dk1"/>
                </a:solidFill>
                <a:latin typeface="+mn-lt"/>
              </a:rPr>
              <a:t>ext</a:t>
            </a:r>
            <a:r>
              <a:rPr lang="en-US" sz="1500" b="1" strike="noStrike" spc="-1" dirty="0">
                <a:solidFill>
                  <a:schemeClr val="dk1"/>
                </a:solidFill>
                <a:latin typeface="+mn-lt"/>
              </a:rPr>
              <a:t> </a:t>
            </a:r>
            <a:r>
              <a:rPr lang="en-US" sz="1500" b="0" strike="noStrike" spc="-1" dirty="0">
                <a:solidFill>
                  <a:schemeClr val="dk1"/>
                </a:solidFill>
                <a:latin typeface="+mn-lt"/>
              </a:rPr>
              <a:t>(narrower bandwidth: </a:t>
            </a:r>
            <a:r>
              <a:rPr lang="en-US" sz="1500" b="0" strike="noStrike" spc="-1" dirty="0" err="1">
                <a:solidFill>
                  <a:schemeClr val="dk1"/>
                </a:solidFill>
                <a:latin typeface="+mn-lt"/>
              </a:rPr>
              <a:t>Q</a:t>
            </a:r>
            <a:r>
              <a:rPr lang="en-US" sz="1500" b="0" strike="noStrike" spc="-1" baseline="-25000" dirty="0" err="1">
                <a:solidFill>
                  <a:schemeClr val="dk1"/>
                </a:solidFill>
                <a:latin typeface="+mn-lt"/>
              </a:rPr>
              <a:t>ext</a:t>
            </a:r>
            <a:r>
              <a:rPr lang="en-US" sz="1500" b="0" strike="noStrike" spc="-1" dirty="0">
                <a:solidFill>
                  <a:schemeClr val="dk1"/>
                </a:solidFill>
                <a:latin typeface="+mn-lt"/>
              </a:rPr>
              <a:t>= f</a:t>
            </a:r>
            <a:r>
              <a:rPr lang="en-US" sz="1500" b="0" strike="noStrike" spc="-1" baseline="-25000" dirty="0">
                <a:solidFill>
                  <a:schemeClr val="dk1"/>
                </a:solidFill>
                <a:latin typeface="+mn-lt"/>
              </a:rPr>
              <a:t>0</a:t>
            </a:r>
            <a:r>
              <a:rPr lang="en-US" sz="1500" b="0" strike="noStrike" spc="-1" dirty="0">
                <a:solidFill>
                  <a:schemeClr val="dk1"/>
                </a:solidFill>
                <a:latin typeface="+mn-lt"/>
              </a:rPr>
              <a:t>/</a:t>
            </a:r>
            <a:r>
              <a:rPr lang="en-US" sz="1400" b="1" strike="noStrike" spc="-1" dirty="0">
                <a:latin typeface="+mn-lt"/>
              </a:rPr>
              <a:t>△f</a:t>
            </a:r>
            <a:r>
              <a:rPr lang="en-US" sz="1500" b="0" strike="noStrike" spc="-1" dirty="0">
                <a:solidFill>
                  <a:schemeClr val="dk1"/>
                </a:solidFill>
                <a:latin typeface="+mn-lt"/>
              </a:rPr>
              <a:t>) </a:t>
            </a:r>
            <a:endParaRPr lang="fr-FR" sz="1500" spc="-1" dirty="0">
              <a:solidFill>
                <a:schemeClr val="dk1"/>
              </a:solidFill>
              <a:latin typeface="+mn-lt"/>
            </a:endParaRPr>
          </a:p>
          <a:p>
            <a:pPr marL="285750" indent="-285750" defTabSz="914400">
              <a:spcAft>
                <a:spcPts val="0"/>
              </a:spcAft>
              <a:buFont typeface="Wingdings" pitchFamily="2" charset="2"/>
              <a:buChar char="à"/>
              <a:tabLst>
                <a:tab pos="0" algn="l"/>
              </a:tabLst>
            </a:pPr>
            <a:r>
              <a:rPr lang="en-US" sz="1500" b="0" strike="noStrike" spc="-1" dirty="0">
                <a:solidFill>
                  <a:schemeClr val="dk1"/>
                </a:solidFill>
                <a:latin typeface="+mn-lt"/>
              </a:rPr>
              <a:t>reduces the power needs </a:t>
            </a:r>
            <a:r>
              <a:rPr lang="en-US" sz="1500" b="1" u="sng" spc="-1" dirty="0">
                <a:solidFill>
                  <a:schemeClr val="dk1"/>
                </a:solidFill>
                <a:latin typeface="+mn-lt"/>
              </a:rPr>
              <a:t>i</a:t>
            </a:r>
            <a:r>
              <a:rPr lang="en-US" sz="1500" b="1" u="sng" strike="noStrike" spc="-1" dirty="0">
                <a:solidFill>
                  <a:schemeClr val="dk1"/>
                </a:solidFill>
                <a:uFillTx/>
                <a:latin typeface="+mn-lt"/>
              </a:rPr>
              <a:t>f</a:t>
            </a:r>
            <a:r>
              <a:rPr lang="en-US" sz="1500" b="0" strike="noStrike" spc="-1" dirty="0">
                <a:solidFill>
                  <a:schemeClr val="dk1"/>
                </a:solidFill>
                <a:latin typeface="+mn-lt"/>
              </a:rPr>
              <a:t> resonance control can be guaranteed. </a:t>
            </a:r>
            <a:endParaRPr lang="en-US" sz="1500" spc="-1" dirty="0">
              <a:solidFill>
                <a:schemeClr val="dk1"/>
              </a:solidFill>
              <a:latin typeface="+mn-lt"/>
            </a:endParaRPr>
          </a:p>
          <a:p>
            <a:pPr marL="285750" indent="-285750" defTabSz="914400">
              <a:spcAft>
                <a:spcPts val="0"/>
              </a:spcAft>
              <a:buFont typeface="Wingdings" pitchFamily="2" charset="2"/>
              <a:buChar char="à"/>
              <a:tabLst>
                <a:tab pos="0" algn="l"/>
              </a:tabLst>
            </a:pPr>
            <a:r>
              <a:rPr lang="en-US" sz="1500" b="0" strike="noStrike" spc="-1" dirty="0">
                <a:solidFill>
                  <a:schemeClr val="dk1"/>
                </a:solidFill>
                <a:latin typeface="+mn-lt"/>
              </a:rPr>
              <a:t>makes resonance control extremely challenging </a:t>
            </a:r>
            <a:endParaRPr lang="en-BE" sz="1500" b="0" strike="noStrike" spc="-1">
              <a:solidFill>
                <a:schemeClr val="dk1"/>
              </a:solidFill>
              <a:latin typeface="+mn-lt"/>
            </a:endParaRPr>
          </a:p>
        </p:txBody>
      </p:sp>
    </p:spTree>
    <p:extLst>
      <p:ext uri="{BB962C8B-B14F-4D97-AF65-F5344CB8AC3E}">
        <p14:creationId xmlns:p14="http://schemas.microsoft.com/office/powerpoint/2010/main" val="257783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C3017A12-84A2-435C-8733-E39A79284C0F}"/>
              </a:ext>
            </a:extLst>
          </p:cNvPr>
          <p:cNvSpPr>
            <a:spLocks noGrp="1"/>
          </p:cNvSpPr>
          <p:nvPr>
            <p:ph type="dt" sz="half" idx="10"/>
          </p:nvPr>
        </p:nvSpPr>
        <p:spPr/>
        <p:txBody>
          <a:bodyPr/>
          <a:lstStyle/>
          <a:p>
            <a:r>
              <a:rPr lang="fr-FR"/>
              <a:t>19 March 2025</a:t>
            </a:r>
            <a:endParaRPr lang="fr-FR" dirty="0"/>
          </a:p>
        </p:txBody>
      </p:sp>
      <p:sp>
        <p:nvSpPr>
          <p:cNvPr id="8" name="Espace réservé du pied de page 7">
            <a:extLst>
              <a:ext uri="{FF2B5EF4-FFF2-40B4-BE49-F238E27FC236}">
                <a16:creationId xmlns:a16="http://schemas.microsoft.com/office/drawing/2014/main" id="{BA405708-4D09-4E6E-86EC-CFA9E24D23D5}"/>
              </a:ext>
            </a:extLst>
          </p:cNvPr>
          <p:cNvSpPr>
            <a:spLocks noGrp="1"/>
          </p:cNvSpPr>
          <p:nvPr>
            <p:ph type="ftr" sz="quarter" idx="11"/>
          </p:nvPr>
        </p:nvSpPr>
        <p:spPr/>
        <p:txBody>
          <a:bodyPr/>
          <a:lstStyle/>
          <a:p>
            <a:r>
              <a:rPr lang="en-US"/>
              <a:t>PERLE Seminar - IP2I Lyon</a:t>
            </a:r>
            <a:endParaRPr lang="fr-FR" dirty="0"/>
          </a:p>
        </p:txBody>
      </p:sp>
      <p:sp>
        <p:nvSpPr>
          <p:cNvPr id="9" name="Espace réservé du numéro de diapositive 8">
            <a:extLst>
              <a:ext uri="{FF2B5EF4-FFF2-40B4-BE49-F238E27FC236}">
                <a16:creationId xmlns:a16="http://schemas.microsoft.com/office/drawing/2014/main" id="{2322ECAC-5517-4D38-A6B6-56705D739069}"/>
              </a:ext>
            </a:extLst>
          </p:cNvPr>
          <p:cNvSpPr>
            <a:spLocks noGrp="1"/>
          </p:cNvSpPr>
          <p:nvPr>
            <p:ph type="sldNum" sz="quarter" idx="12"/>
          </p:nvPr>
        </p:nvSpPr>
        <p:spPr/>
        <p:txBody>
          <a:bodyPr/>
          <a:lstStyle/>
          <a:p>
            <a:fld id="{77E71596-5F9D-49C5-9701-16B3CA54319D}" type="slidenum">
              <a:rPr lang="fr-FR" smtClean="0"/>
              <a:pPr/>
              <a:t>26</a:t>
            </a:fld>
            <a:endParaRPr lang="fr-FR" dirty="0"/>
          </a:p>
        </p:txBody>
      </p:sp>
      <p:grpSp>
        <p:nvGrpSpPr>
          <p:cNvPr id="2" name="Groupe 1">
            <a:extLst>
              <a:ext uri="{FF2B5EF4-FFF2-40B4-BE49-F238E27FC236}">
                <a16:creationId xmlns:a16="http://schemas.microsoft.com/office/drawing/2014/main" id="{91546BA1-03DC-779C-10AF-872576B7CC40}"/>
              </a:ext>
            </a:extLst>
          </p:cNvPr>
          <p:cNvGrpSpPr/>
          <p:nvPr/>
        </p:nvGrpSpPr>
        <p:grpSpPr>
          <a:xfrm>
            <a:off x="269802" y="653480"/>
            <a:ext cx="10058207" cy="5040560"/>
            <a:chOff x="269802" y="653480"/>
            <a:chExt cx="10058207" cy="5040560"/>
          </a:xfrm>
        </p:grpSpPr>
        <p:pic>
          <p:nvPicPr>
            <p:cNvPr id="3" name="Image 2">
              <a:extLst>
                <a:ext uri="{FF2B5EF4-FFF2-40B4-BE49-F238E27FC236}">
                  <a16:creationId xmlns:a16="http://schemas.microsoft.com/office/drawing/2014/main" id="{EE9A2683-EB72-5427-41B2-C1B3293797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47" y="653480"/>
              <a:ext cx="10008984" cy="4959260"/>
            </a:xfrm>
            <a:prstGeom prst="rect">
              <a:avLst/>
            </a:prstGeom>
          </p:spPr>
        </p:pic>
        <p:sp>
          <p:nvSpPr>
            <p:cNvPr id="4" name="ZoneTexte 3">
              <a:extLst>
                <a:ext uri="{FF2B5EF4-FFF2-40B4-BE49-F238E27FC236}">
                  <a16:creationId xmlns:a16="http://schemas.microsoft.com/office/drawing/2014/main" id="{1FA0F86A-B1C2-A7CA-09E9-009AD142046C}"/>
                </a:ext>
              </a:extLst>
            </p:cNvPr>
            <p:cNvSpPr txBox="1"/>
            <p:nvPr/>
          </p:nvSpPr>
          <p:spPr>
            <a:xfrm>
              <a:off x="2075035" y="799626"/>
              <a:ext cx="1223120" cy="369332"/>
            </a:xfrm>
            <a:prstGeom prst="rect">
              <a:avLst/>
            </a:prstGeom>
            <a:noFill/>
          </p:spPr>
          <p:txBody>
            <a:bodyPr wrap="square">
              <a:spAutoFit/>
            </a:bodyPr>
            <a:lstStyle/>
            <a:p>
              <a:r>
                <a:rPr lang="fr-FR" sz="1800" dirty="0">
                  <a:latin typeface="+mn-lt"/>
                </a:rPr>
                <a:t>HV system</a:t>
              </a:r>
            </a:p>
          </p:txBody>
        </p:sp>
        <p:sp>
          <p:nvSpPr>
            <p:cNvPr id="5" name="ZoneTexte 4">
              <a:extLst>
                <a:ext uri="{FF2B5EF4-FFF2-40B4-BE49-F238E27FC236}">
                  <a16:creationId xmlns:a16="http://schemas.microsoft.com/office/drawing/2014/main" id="{87226464-C0F0-F722-A80F-8A3DBDFCF4D4}"/>
                </a:ext>
              </a:extLst>
            </p:cNvPr>
            <p:cNvSpPr txBox="1"/>
            <p:nvPr/>
          </p:nvSpPr>
          <p:spPr>
            <a:xfrm>
              <a:off x="269802" y="5324708"/>
              <a:ext cx="4036465" cy="369332"/>
            </a:xfrm>
            <a:prstGeom prst="rect">
              <a:avLst/>
            </a:prstGeom>
            <a:noFill/>
          </p:spPr>
          <p:txBody>
            <a:bodyPr wrap="square">
              <a:spAutoFit/>
            </a:bodyPr>
            <a:lstStyle/>
            <a:p>
              <a:r>
                <a:rPr lang="fr-FR" sz="1800" dirty="0">
                  <a:latin typeface="+mn-lt"/>
                </a:rPr>
                <a:t>Photocathode </a:t>
              </a:r>
              <a:r>
                <a:rPr lang="fr-FR" sz="1800" dirty="0" err="1">
                  <a:latin typeface="+mn-lt"/>
                </a:rPr>
                <a:t>Preparation</a:t>
              </a:r>
              <a:r>
                <a:rPr lang="fr-FR" sz="1800" dirty="0">
                  <a:latin typeface="+mn-lt"/>
                </a:rPr>
                <a:t> Facility (PPF)</a:t>
              </a:r>
            </a:p>
          </p:txBody>
        </p:sp>
        <p:sp>
          <p:nvSpPr>
            <p:cNvPr id="6" name="ZoneTexte 5">
              <a:extLst>
                <a:ext uri="{FF2B5EF4-FFF2-40B4-BE49-F238E27FC236}">
                  <a16:creationId xmlns:a16="http://schemas.microsoft.com/office/drawing/2014/main" id="{D22BC44E-BAB6-CB24-11FD-E278BF4A329E}"/>
                </a:ext>
              </a:extLst>
            </p:cNvPr>
            <p:cNvSpPr txBox="1"/>
            <p:nvPr/>
          </p:nvSpPr>
          <p:spPr>
            <a:xfrm>
              <a:off x="489843" y="2741712"/>
              <a:ext cx="1440160" cy="369332"/>
            </a:xfrm>
            <a:prstGeom prst="rect">
              <a:avLst/>
            </a:prstGeom>
            <a:noFill/>
          </p:spPr>
          <p:txBody>
            <a:bodyPr wrap="square">
              <a:spAutoFit/>
            </a:bodyPr>
            <a:lstStyle/>
            <a:p>
              <a:r>
                <a:rPr lang="fr-FR" sz="1800" dirty="0">
                  <a:latin typeface="+mn-lt"/>
                </a:rPr>
                <a:t>DC </a:t>
              </a:r>
              <a:r>
                <a:rPr lang="fr-FR" sz="1800" dirty="0" err="1">
                  <a:latin typeface="+mn-lt"/>
                </a:rPr>
                <a:t>Photogun</a:t>
              </a:r>
              <a:endParaRPr lang="fr-FR" sz="1800" dirty="0">
                <a:latin typeface="+mn-lt"/>
              </a:endParaRPr>
            </a:p>
          </p:txBody>
        </p:sp>
        <p:cxnSp>
          <p:nvCxnSpPr>
            <p:cNvPr id="16" name="Connecteur droit avec flèche 15">
              <a:extLst>
                <a:ext uri="{FF2B5EF4-FFF2-40B4-BE49-F238E27FC236}">
                  <a16:creationId xmlns:a16="http://schemas.microsoft.com/office/drawing/2014/main" id="{EE7CAEDE-8BEE-0B92-FDBA-C07D2CBA28EF}"/>
                </a:ext>
              </a:extLst>
            </p:cNvPr>
            <p:cNvCxnSpPr>
              <a:cxnSpLocks/>
              <a:stCxn id="6" idx="3"/>
            </p:cNvCxnSpPr>
            <p:nvPr/>
          </p:nvCxnSpPr>
          <p:spPr>
            <a:xfrm>
              <a:off x="1930003" y="2926378"/>
              <a:ext cx="1944216" cy="369332"/>
            </a:xfrm>
            <a:prstGeom prst="straightConnector1">
              <a:avLst/>
            </a:prstGeom>
            <a:ln w="19050">
              <a:solidFill>
                <a:srgbClr val="CC00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0A5FE5C-F001-6A86-9616-EA97B1A00FC6}"/>
                </a:ext>
              </a:extLst>
            </p:cNvPr>
            <p:cNvSpPr txBox="1"/>
            <p:nvPr/>
          </p:nvSpPr>
          <p:spPr>
            <a:xfrm>
              <a:off x="4450283" y="4739352"/>
              <a:ext cx="1090396" cy="369332"/>
            </a:xfrm>
            <a:prstGeom prst="rect">
              <a:avLst/>
            </a:prstGeom>
            <a:noFill/>
          </p:spPr>
          <p:txBody>
            <a:bodyPr wrap="square">
              <a:spAutoFit/>
            </a:bodyPr>
            <a:lstStyle/>
            <a:p>
              <a:pPr algn="ctr"/>
              <a:r>
                <a:rPr lang="fr-FR" sz="1800" dirty="0">
                  <a:latin typeface="+mn-lt"/>
                </a:rPr>
                <a:t>Buncher</a:t>
              </a:r>
            </a:p>
          </p:txBody>
        </p:sp>
        <p:sp>
          <p:nvSpPr>
            <p:cNvPr id="21" name="ZoneTexte 20">
              <a:extLst>
                <a:ext uri="{FF2B5EF4-FFF2-40B4-BE49-F238E27FC236}">
                  <a16:creationId xmlns:a16="http://schemas.microsoft.com/office/drawing/2014/main" id="{7DF5D1D0-F8A2-3044-DDA6-7E815CE87724}"/>
                </a:ext>
              </a:extLst>
            </p:cNvPr>
            <p:cNvSpPr txBox="1"/>
            <p:nvPr/>
          </p:nvSpPr>
          <p:spPr>
            <a:xfrm>
              <a:off x="6899571" y="2516396"/>
              <a:ext cx="1223120" cy="369332"/>
            </a:xfrm>
            <a:prstGeom prst="rect">
              <a:avLst/>
            </a:prstGeom>
            <a:noFill/>
          </p:spPr>
          <p:txBody>
            <a:bodyPr wrap="square">
              <a:spAutoFit/>
            </a:bodyPr>
            <a:lstStyle/>
            <a:p>
              <a:r>
                <a:rPr lang="fr-FR" sz="1800" dirty="0">
                  <a:latin typeface="+mn-lt"/>
                </a:rPr>
                <a:t>Booster</a:t>
              </a:r>
            </a:p>
          </p:txBody>
        </p:sp>
        <p:sp>
          <p:nvSpPr>
            <p:cNvPr id="22" name="ZoneTexte 21">
              <a:extLst>
                <a:ext uri="{FF2B5EF4-FFF2-40B4-BE49-F238E27FC236}">
                  <a16:creationId xmlns:a16="http://schemas.microsoft.com/office/drawing/2014/main" id="{E49599EB-C994-5E90-EB16-F9EB0C25C77E}"/>
                </a:ext>
              </a:extLst>
            </p:cNvPr>
            <p:cNvSpPr txBox="1"/>
            <p:nvPr/>
          </p:nvSpPr>
          <p:spPr>
            <a:xfrm>
              <a:off x="8843787" y="3236476"/>
              <a:ext cx="1223120" cy="369332"/>
            </a:xfrm>
            <a:prstGeom prst="rect">
              <a:avLst/>
            </a:prstGeom>
            <a:noFill/>
          </p:spPr>
          <p:txBody>
            <a:bodyPr wrap="square">
              <a:spAutoFit/>
            </a:bodyPr>
            <a:lstStyle/>
            <a:p>
              <a:r>
                <a:rPr lang="fr-FR" sz="1800" dirty="0">
                  <a:latin typeface="+mn-lt"/>
                </a:rPr>
                <a:t>Merger</a:t>
              </a:r>
            </a:p>
          </p:txBody>
        </p:sp>
        <p:sp>
          <p:nvSpPr>
            <p:cNvPr id="23" name="ZoneTexte 22">
              <a:extLst>
                <a:ext uri="{FF2B5EF4-FFF2-40B4-BE49-F238E27FC236}">
                  <a16:creationId xmlns:a16="http://schemas.microsoft.com/office/drawing/2014/main" id="{90D183C5-68AA-2500-9191-381F5401B286}"/>
                </a:ext>
              </a:extLst>
            </p:cNvPr>
            <p:cNvSpPr txBox="1"/>
            <p:nvPr/>
          </p:nvSpPr>
          <p:spPr>
            <a:xfrm>
              <a:off x="8482731" y="5324708"/>
              <a:ext cx="1845278" cy="369332"/>
            </a:xfrm>
            <a:prstGeom prst="rect">
              <a:avLst/>
            </a:prstGeom>
            <a:noFill/>
          </p:spPr>
          <p:txBody>
            <a:bodyPr wrap="square">
              <a:spAutoFit/>
            </a:bodyPr>
            <a:lstStyle/>
            <a:p>
              <a:r>
                <a:rPr lang="fr-FR" sz="1800" dirty="0">
                  <a:latin typeface="+mn-lt"/>
                </a:rPr>
                <a:t>Diagnostics line</a:t>
              </a:r>
            </a:p>
          </p:txBody>
        </p:sp>
        <p:cxnSp>
          <p:nvCxnSpPr>
            <p:cNvPr id="24" name="Connecteur droit avec flèche 23">
              <a:extLst>
                <a:ext uri="{FF2B5EF4-FFF2-40B4-BE49-F238E27FC236}">
                  <a16:creationId xmlns:a16="http://schemas.microsoft.com/office/drawing/2014/main" id="{4E8A1FD0-0F6D-D316-69CD-10B4FD8C3D0C}"/>
                </a:ext>
              </a:extLst>
            </p:cNvPr>
            <p:cNvCxnSpPr>
              <a:cxnSpLocks/>
              <a:stCxn id="20" idx="0"/>
            </p:cNvCxnSpPr>
            <p:nvPr/>
          </p:nvCxnSpPr>
          <p:spPr>
            <a:xfrm flipH="1" flipV="1">
              <a:off x="4520143" y="3524508"/>
              <a:ext cx="475338" cy="1214844"/>
            </a:xfrm>
            <a:prstGeom prst="straightConnector1">
              <a:avLst/>
            </a:prstGeom>
            <a:ln w="19050">
              <a:solidFill>
                <a:srgbClr val="CC0066"/>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30" name="Titre 1">
            <a:extLst>
              <a:ext uri="{FF2B5EF4-FFF2-40B4-BE49-F238E27FC236}">
                <a16:creationId xmlns:a16="http://schemas.microsoft.com/office/drawing/2014/main" id="{50B8C559-D7A6-4B93-ACA7-90412D85E5A6}"/>
              </a:ext>
            </a:extLst>
          </p:cNvPr>
          <p:cNvSpPr txBox="1">
            <a:spLocks/>
          </p:cNvSpPr>
          <p:nvPr/>
        </p:nvSpPr>
        <p:spPr>
          <a:xfrm>
            <a:off x="1065907" y="149425"/>
            <a:ext cx="5688632"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a:solidFill>
                  <a:schemeClr val="accent5">
                    <a:lumMod val="75000"/>
                  </a:schemeClr>
                </a:solidFill>
                <a:latin typeface="+mn-lt"/>
              </a:rPr>
              <a:t>Developpment of injection line systems:</a:t>
            </a:r>
          </a:p>
        </p:txBody>
      </p:sp>
      <p:sp>
        <p:nvSpPr>
          <p:cNvPr id="33" name="ZoneTexte 32">
            <a:extLst>
              <a:ext uri="{FF2B5EF4-FFF2-40B4-BE49-F238E27FC236}">
                <a16:creationId xmlns:a16="http://schemas.microsoft.com/office/drawing/2014/main" id="{9D5D16AE-F40F-F765-7ADC-D326CA2495DA}"/>
              </a:ext>
            </a:extLst>
          </p:cNvPr>
          <p:cNvSpPr txBox="1"/>
          <p:nvPr/>
        </p:nvSpPr>
        <p:spPr>
          <a:xfrm>
            <a:off x="6898556" y="799626"/>
            <a:ext cx="3312367" cy="646331"/>
          </a:xfrm>
          <a:prstGeom prst="rect">
            <a:avLst/>
          </a:prstGeom>
          <a:noFill/>
          <a:ln>
            <a:solidFill>
              <a:srgbClr val="CC0066"/>
            </a:solidFill>
          </a:ln>
        </p:spPr>
        <p:txBody>
          <a:bodyPr wrap="square" rtlCol="0">
            <a:spAutoFit/>
          </a:bodyPr>
          <a:lstStyle/>
          <a:p>
            <a:pPr algn="ctr"/>
            <a:r>
              <a:rPr lang="en-GB" sz="1800" b="1" i="1" dirty="0">
                <a:solidFill>
                  <a:srgbClr val="CC0066"/>
                </a:solidFill>
                <a:latin typeface="+mn-lt"/>
              </a:rPr>
              <a:t>Funded by the national program RI2 (CNRS)</a:t>
            </a:r>
          </a:p>
        </p:txBody>
      </p:sp>
    </p:spTree>
    <p:extLst>
      <p:ext uri="{BB962C8B-B14F-4D97-AF65-F5344CB8AC3E}">
        <p14:creationId xmlns:p14="http://schemas.microsoft.com/office/powerpoint/2010/main" val="121894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27</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Buncher cavity design </a:t>
            </a:r>
            <a:endParaRPr lang="en-GB" dirty="0">
              <a:solidFill>
                <a:schemeClr val="accent5">
                  <a:lumMod val="75000"/>
                </a:schemeClr>
              </a:solidFill>
              <a:latin typeface="+mn-lt"/>
            </a:endParaRPr>
          </a:p>
        </p:txBody>
      </p:sp>
      <p:sp>
        <p:nvSpPr>
          <p:cNvPr id="4" name="ZoneTexte 3">
            <a:extLst>
              <a:ext uri="{FF2B5EF4-FFF2-40B4-BE49-F238E27FC236}">
                <a16:creationId xmlns:a16="http://schemas.microsoft.com/office/drawing/2014/main" id="{CB241DF1-43FA-17F4-5271-6B984B93C5DA}"/>
              </a:ext>
            </a:extLst>
          </p:cNvPr>
          <p:cNvSpPr txBox="1"/>
          <p:nvPr/>
        </p:nvSpPr>
        <p:spPr>
          <a:xfrm>
            <a:off x="7592005" y="2438579"/>
            <a:ext cx="3050966" cy="1323439"/>
          </a:xfrm>
          <a:prstGeom prst="rect">
            <a:avLst/>
          </a:prstGeom>
          <a:noFill/>
        </p:spPr>
        <p:txBody>
          <a:bodyPr wrap="square" rtlCol="0">
            <a:spAutoFit/>
          </a:bodyPr>
          <a:lstStyle/>
          <a:p>
            <a:pPr algn="ctr"/>
            <a:r>
              <a:rPr lang="en-GB" sz="1600" dirty="0">
                <a:latin typeface="+mn-lt"/>
              </a:rPr>
              <a:t>Important progress in the RF design, thermal and beam dynamics simulations of a buncher cavity for PERLE by colleagues from ESS-Bilbao. </a:t>
            </a:r>
          </a:p>
        </p:txBody>
      </p:sp>
      <p:sp>
        <p:nvSpPr>
          <p:cNvPr id="2" name="ZoneTexte 1">
            <a:extLst>
              <a:ext uri="{FF2B5EF4-FFF2-40B4-BE49-F238E27FC236}">
                <a16:creationId xmlns:a16="http://schemas.microsoft.com/office/drawing/2014/main" id="{32C2C5E2-7EB1-69F9-A6E6-F6EE30D098DC}"/>
              </a:ext>
            </a:extLst>
          </p:cNvPr>
          <p:cNvSpPr txBox="1"/>
          <p:nvPr/>
        </p:nvSpPr>
        <p:spPr>
          <a:xfrm>
            <a:off x="7258595" y="725488"/>
            <a:ext cx="3168352" cy="369332"/>
          </a:xfrm>
          <a:prstGeom prst="rect">
            <a:avLst/>
          </a:prstGeom>
          <a:noFill/>
        </p:spPr>
        <p:txBody>
          <a:bodyPr wrap="square" rtlCol="0">
            <a:spAutoFit/>
          </a:bodyPr>
          <a:lstStyle/>
          <a:p>
            <a:r>
              <a:rPr lang="en-GB" sz="1800" u="sng" dirty="0">
                <a:solidFill>
                  <a:srgbClr val="CC0066"/>
                </a:solidFill>
                <a:latin typeface="+mn-lt"/>
              </a:rPr>
              <a:t>Collaboration IJCLab-ESS Bilbao</a:t>
            </a:r>
          </a:p>
        </p:txBody>
      </p:sp>
      <p:sp>
        <p:nvSpPr>
          <p:cNvPr id="5" name="Espace réservé du pied de page 4">
            <a:extLst>
              <a:ext uri="{FF2B5EF4-FFF2-40B4-BE49-F238E27FC236}">
                <a16:creationId xmlns:a16="http://schemas.microsoft.com/office/drawing/2014/main" id="{828439B2-4B77-4E24-AAF8-2D9268120899}"/>
              </a:ext>
            </a:extLst>
          </p:cNvPr>
          <p:cNvSpPr>
            <a:spLocks noGrp="1"/>
          </p:cNvSpPr>
          <p:nvPr>
            <p:ph type="ftr" sz="quarter" idx="11"/>
          </p:nvPr>
        </p:nvSpPr>
        <p:spPr/>
        <p:txBody>
          <a:bodyPr/>
          <a:lstStyle/>
          <a:p>
            <a:r>
              <a:rPr lang="en-US"/>
              <a:t>PERLE Seminar - IP2I Lyon</a:t>
            </a:r>
            <a:endParaRPr lang="fr-FR" dirty="0"/>
          </a:p>
        </p:txBody>
      </p:sp>
      <p:pic>
        <p:nvPicPr>
          <p:cNvPr id="6" name="Image 5">
            <a:extLst>
              <a:ext uri="{FF2B5EF4-FFF2-40B4-BE49-F238E27FC236}">
                <a16:creationId xmlns:a16="http://schemas.microsoft.com/office/drawing/2014/main" id="{1BA3107E-2321-D75C-F628-291B49FA8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grpSp>
        <p:nvGrpSpPr>
          <p:cNvPr id="21" name="Groupe 20">
            <a:extLst>
              <a:ext uri="{FF2B5EF4-FFF2-40B4-BE49-F238E27FC236}">
                <a16:creationId xmlns:a16="http://schemas.microsoft.com/office/drawing/2014/main" id="{0052DAD8-EEDB-773B-F131-24B736713B3A}"/>
              </a:ext>
            </a:extLst>
          </p:cNvPr>
          <p:cNvGrpSpPr/>
          <p:nvPr/>
        </p:nvGrpSpPr>
        <p:grpSpPr>
          <a:xfrm>
            <a:off x="360000" y="1085528"/>
            <a:ext cx="7163834" cy="4320480"/>
            <a:chOff x="360000" y="1440000"/>
            <a:chExt cx="9571320" cy="5935320"/>
          </a:xfrm>
        </p:grpSpPr>
        <p:sp>
          <p:nvSpPr>
            <p:cNvPr id="7" name="PlaceHolder 1">
              <a:extLst>
                <a:ext uri="{FF2B5EF4-FFF2-40B4-BE49-F238E27FC236}">
                  <a16:creationId xmlns:a16="http://schemas.microsoft.com/office/drawing/2014/main" id="{5EA4AD4F-A38A-8447-83F4-C4E5490BA15F}"/>
                </a:ext>
              </a:extLst>
            </p:cNvPr>
            <p:cNvSpPr txBox="1">
              <a:spLocks/>
            </p:cNvSpPr>
            <p:nvPr/>
          </p:nvSpPr>
          <p:spPr>
            <a:xfrm>
              <a:off x="864360" y="1440000"/>
              <a:ext cx="7954920" cy="359280"/>
            </a:xfrm>
            <a:prstGeom prst="rect">
              <a:avLst/>
            </a:prstGeom>
            <a:noFill/>
            <a:ln w="12600">
              <a:noFill/>
            </a:ln>
          </p:spPr>
          <p:txBody>
            <a:bodyPr vert="horz" lIns="0" tIns="0" rIns="0" bIns="0" rtlCol="0" anchor="t">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marL="108000" indent="-228600" fontAlgn="auto">
                <a:lnSpc>
                  <a:spcPct val="94000"/>
                </a:lnSpc>
                <a:spcBef>
                  <a:spcPts val="1400"/>
                </a:spcBef>
                <a:spcAft>
                  <a:spcPts val="0"/>
                </a:spcAft>
                <a:buClr>
                  <a:srgbClr val="000000"/>
                </a:buClr>
                <a:buFont typeface="Arial"/>
                <a:buChar char="•"/>
                <a:tabLst>
                  <a:tab pos="0" algn="l"/>
                </a:tabLst>
              </a:pPr>
              <a:r>
                <a:rPr lang="en-GB" sz="1800" b="0" spc="-1" dirty="0">
                  <a:solidFill>
                    <a:srgbClr val="000000"/>
                  </a:solidFill>
                  <a:latin typeface="+mn-lt"/>
                  <a:ea typeface="DejaVu Sans"/>
                </a:rPr>
                <a:t>PERLE buncher </a:t>
              </a:r>
              <a:r>
                <a:rPr lang="en-GB" sz="1800" b="0" spc="-1" dirty="0" err="1">
                  <a:solidFill>
                    <a:srgbClr val="000000"/>
                  </a:solidFill>
                  <a:latin typeface="+mn-lt"/>
                  <a:ea typeface="DejaVu Sans"/>
                </a:rPr>
                <a:t>cERL</a:t>
              </a:r>
              <a:r>
                <a:rPr lang="en-GB" sz="1800" b="0" spc="-1" dirty="0">
                  <a:solidFill>
                    <a:srgbClr val="000000"/>
                  </a:solidFill>
                  <a:latin typeface="+mn-lt"/>
                  <a:ea typeface="DejaVu Sans"/>
                </a:rPr>
                <a:t>-type design</a:t>
              </a:r>
              <a:endParaRPr lang="en-US" sz="1800" b="0" spc="-1" dirty="0">
                <a:solidFill>
                  <a:srgbClr val="000000"/>
                </a:solidFill>
                <a:latin typeface="+mn-lt"/>
              </a:endParaRPr>
            </a:p>
            <a:p>
              <a:pPr fontAlgn="auto">
                <a:lnSpc>
                  <a:spcPct val="94000"/>
                </a:lnSpc>
                <a:spcBef>
                  <a:spcPts val="1417"/>
                </a:spcBef>
                <a:spcAft>
                  <a:spcPts val="0"/>
                </a:spcAft>
                <a:tabLst>
                  <a:tab pos="0" algn="l"/>
                </a:tabLst>
              </a:pPr>
              <a:endParaRPr lang="en-US" sz="1800" b="0" spc="-1" dirty="0">
                <a:solidFill>
                  <a:srgbClr val="000000"/>
                </a:solidFill>
                <a:latin typeface="+mn-lt"/>
              </a:endParaRPr>
            </a:p>
            <a:p>
              <a:pPr marL="108000" indent="-228600" fontAlgn="auto">
                <a:lnSpc>
                  <a:spcPct val="94000"/>
                </a:lnSpc>
                <a:spcBef>
                  <a:spcPts val="1400"/>
                </a:spcBef>
                <a:spcAft>
                  <a:spcPts val="0"/>
                </a:spcAft>
                <a:tabLst>
                  <a:tab pos="0" algn="l"/>
                </a:tabLst>
              </a:pPr>
              <a:endParaRPr lang="en-US" sz="1800" b="0" spc="-1" dirty="0">
                <a:solidFill>
                  <a:srgbClr val="000000"/>
                </a:solidFill>
                <a:latin typeface="+mn-lt"/>
              </a:endParaRPr>
            </a:p>
            <a:p>
              <a:pPr marL="108000" indent="-228600" fontAlgn="auto">
                <a:lnSpc>
                  <a:spcPct val="94000"/>
                </a:lnSpc>
                <a:spcBef>
                  <a:spcPts val="1400"/>
                </a:spcBef>
                <a:spcAft>
                  <a:spcPts val="0"/>
                </a:spcAft>
                <a:tabLst>
                  <a:tab pos="0" algn="l"/>
                </a:tabLst>
              </a:pPr>
              <a:endParaRPr lang="en-US" sz="1800" b="0" spc="-1" dirty="0">
                <a:solidFill>
                  <a:srgbClr val="000000"/>
                </a:solidFill>
                <a:latin typeface="+mn-lt"/>
              </a:endParaRPr>
            </a:p>
            <a:p>
              <a:pPr marL="228600" indent="-228600" fontAlgn="auto">
                <a:lnSpc>
                  <a:spcPct val="94000"/>
                </a:lnSpc>
                <a:spcBef>
                  <a:spcPts val="1400"/>
                </a:spcBef>
                <a:spcAft>
                  <a:spcPts val="0"/>
                </a:spcAft>
                <a:tabLst>
                  <a:tab pos="0" algn="l"/>
                </a:tabLst>
              </a:pPr>
              <a:endParaRPr lang="en-US" sz="1800" b="0" spc="-1" dirty="0">
                <a:solidFill>
                  <a:srgbClr val="000000"/>
                </a:solidFill>
                <a:latin typeface="+mn-lt"/>
              </a:endParaRPr>
            </a:p>
          </p:txBody>
        </p:sp>
        <p:sp>
          <p:nvSpPr>
            <p:cNvPr id="8" name="2 15">
              <a:extLst>
                <a:ext uri="{FF2B5EF4-FFF2-40B4-BE49-F238E27FC236}">
                  <a16:creationId xmlns:a16="http://schemas.microsoft.com/office/drawing/2014/main" id="{98194CD8-5AF7-DB13-BD02-E766A94B0D9C}"/>
                </a:ext>
              </a:extLst>
            </p:cNvPr>
            <p:cNvSpPr/>
            <p:nvPr/>
          </p:nvSpPr>
          <p:spPr>
            <a:xfrm>
              <a:off x="5598360" y="2672640"/>
              <a:ext cx="55440" cy="232560"/>
            </a:xfr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Arial"/>
                <a:ea typeface="DejaVu Sans"/>
              </a:endParaRPr>
            </a:p>
          </p:txBody>
        </p:sp>
        <p:sp>
          <p:nvSpPr>
            <p:cNvPr id="11" name="9 39">
              <a:extLst>
                <a:ext uri="{FF2B5EF4-FFF2-40B4-BE49-F238E27FC236}">
                  <a16:creationId xmlns:a16="http://schemas.microsoft.com/office/drawing/2014/main" id="{B3DA8333-6847-38DB-F387-1B851355CB07}"/>
                </a:ext>
              </a:extLst>
            </p:cNvPr>
            <p:cNvSpPr/>
            <p:nvPr/>
          </p:nvSpPr>
          <p:spPr>
            <a:xfrm>
              <a:off x="9356400" y="3101040"/>
              <a:ext cx="116640" cy="232560"/>
            </a:xfr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Arial"/>
                <a:ea typeface="DejaVu Sans"/>
              </a:endParaRPr>
            </a:p>
          </p:txBody>
        </p:sp>
        <p:sp>
          <p:nvSpPr>
            <p:cNvPr id="12" name="1 38">
              <a:extLst>
                <a:ext uri="{FF2B5EF4-FFF2-40B4-BE49-F238E27FC236}">
                  <a16:creationId xmlns:a16="http://schemas.microsoft.com/office/drawing/2014/main" id="{A23A15FA-EEC0-7657-8CCE-F3468D7F5D29}"/>
                </a:ext>
              </a:extLst>
            </p:cNvPr>
            <p:cNvSpPr/>
            <p:nvPr/>
          </p:nvSpPr>
          <p:spPr>
            <a:xfrm>
              <a:off x="3040560" y="3767400"/>
              <a:ext cx="70560" cy="232560"/>
            </a:xfr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Arial"/>
                <a:ea typeface="DejaVu Sans"/>
              </a:endParaRPr>
            </a:p>
          </p:txBody>
        </p:sp>
        <p:pic>
          <p:nvPicPr>
            <p:cNvPr id="13" name="Image 12">
              <a:extLst>
                <a:ext uri="{FF2B5EF4-FFF2-40B4-BE49-F238E27FC236}">
                  <a16:creationId xmlns:a16="http://schemas.microsoft.com/office/drawing/2014/main" id="{7263502E-EF8B-91A3-355E-7B2B0FA9A668}"/>
                </a:ext>
              </a:extLst>
            </p:cNvPr>
            <p:cNvPicPr/>
            <p:nvPr/>
          </p:nvPicPr>
          <p:blipFill>
            <a:blip r:embed="rId3" cstate="screen">
              <a:extLst>
                <a:ext uri="{28A0092B-C50C-407E-A947-70E740481C1C}">
                  <a14:useLocalDpi xmlns:a14="http://schemas.microsoft.com/office/drawing/2010/main"/>
                </a:ext>
              </a:extLst>
            </a:blip>
            <a:stretch/>
          </p:blipFill>
          <p:spPr>
            <a:xfrm>
              <a:off x="599760" y="3600000"/>
              <a:ext cx="2635560" cy="3358080"/>
            </a:xfrm>
            <a:prstGeom prst="rect">
              <a:avLst/>
            </a:prstGeom>
            <a:ln w="0">
              <a:noFill/>
            </a:ln>
          </p:spPr>
        </p:pic>
        <p:pic>
          <p:nvPicPr>
            <p:cNvPr id="14" name="Image 13">
              <a:extLst>
                <a:ext uri="{FF2B5EF4-FFF2-40B4-BE49-F238E27FC236}">
                  <a16:creationId xmlns:a16="http://schemas.microsoft.com/office/drawing/2014/main" id="{FE028417-73B2-7CBD-AC35-46733A0C180F}"/>
                </a:ext>
              </a:extLst>
            </p:cNvPr>
            <p:cNvPicPr/>
            <p:nvPr/>
          </p:nvPicPr>
          <p:blipFill>
            <a:blip r:embed="rId4" cstate="screen">
              <a:extLst>
                <a:ext uri="{28A0092B-C50C-407E-A947-70E740481C1C}">
                  <a14:useLocalDpi xmlns:a14="http://schemas.microsoft.com/office/drawing/2010/main"/>
                </a:ext>
              </a:extLst>
            </a:blip>
            <a:stretch/>
          </p:blipFill>
          <p:spPr>
            <a:xfrm>
              <a:off x="3420000" y="2636640"/>
              <a:ext cx="2983320" cy="2398680"/>
            </a:xfrm>
            <a:prstGeom prst="rect">
              <a:avLst/>
            </a:prstGeom>
            <a:ln w="0">
              <a:noFill/>
            </a:ln>
          </p:spPr>
        </p:pic>
        <p:sp>
          <p:nvSpPr>
            <p:cNvPr id="15" name="Rectangle 14">
              <a:extLst>
                <a:ext uri="{FF2B5EF4-FFF2-40B4-BE49-F238E27FC236}">
                  <a16:creationId xmlns:a16="http://schemas.microsoft.com/office/drawing/2014/main" id="{64EB110B-0DF7-2D06-2362-81E6312A89D8}"/>
                </a:ext>
              </a:extLst>
            </p:cNvPr>
            <p:cNvSpPr/>
            <p:nvPr/>
          </p:nvSpPr>
          <p:spPr>
            <a:xfrm>
              <a:off x="615960" y="2700000"/>
              <a:ext cx="2259359" cy="75884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600" b="0" strike="noStrike" spc="-1" dirty="0">
                  <a:solidFill>
                    <a:srgbClr val="000000"/>
                  </a:solidFill>
                  <a:ea typeface="DejaVu Sans"/>
                </a:rPr>
                <a:t>(some summary highlights...)</a:t>
              </a:r>
              <a:endParaRPr lang="en-US" sz="1600" b="0" strike="noStrike" spc="-1" dirty="0">
                <a:solidFill>
                  <a:srgbClr val="000000"/>
                </a:solidFill>
              </a:endParaRPr>
            </a:p>
          </p:txBody>
        </p:sp>
        <p:pic>
          <p:nvPicPr>
            <p:cNvPr id="17" name="Image 16">
              <a:extLst>
                <a:ext uri="{FF2B5EF4-FFF2-40B4-BE49-F238E27FC236}">
                  <a16:creationId xmlns:a16="http://schemas.microsoft.com/office/drawing/2014/main" id="{B2AC6009-41CB-64C0-7763-9402105D3C76}"/>
                </a:ext>
              </a:extLst>
            </p:cNvPr>
            <p:cNvPicPr/>
            <p:nvPr/>
          </p:nvPicPr>
          <p:blipFill>
            <a:blip r:embed="rId5" cstate="screen">
              <a:extLst>
                <a:ext uri="{28A0092B-C50C-407E-A947-70E740481C1C}">
                  <a14:useLocalDpi xmlns:a14="http://schemas.microsoft.com/office/drawing/2010/main"/>
                </a:ext>
              </a:extLst>
            </a:blip>
            <a:stretch/>
          </p:blipFill>
          <p:spPr>
            <a:xfrm>
              <a:off x="3420000" y="5147640"/>
              <a:ext cx="3681360" cy="1867680"/>
            </a:xfrm>
            <a:prstGeom prst="rect">
              <a:avLst/>
            </a:prstGeom>
            <a:ln w="0">
              <a:noFill/>
            </a:ln>
          </p:spPr>
        </p:pic>
        <p:pic>
          <p:nvPicPr>
            <p:cNvPr id="18" name="Image 17">
              <a:extLst>
                <a:ext uri="{FF2B5EF4-FFF2-40B4-BE49-F238E27FC236}">
                  <a16:creationId xmlns:a16="http://schemas.microsoft.com/office/drawing/2014/main" id="{EFD19EFC-13F9-CF97-11DE-5D063CAE27B3}"/>
                </a:ext>
              </a:extLst>
            </p:cNvPr>
            <p:cNvPicPr/>
            <p:nvPr/>
          </p:nvPicPr>
          <p:blipFill>
            <a:blip r:embed="rId6" cstate="screen">
              <a:extLst>
                <a:ext uri="{28A0092B-C50C-407E-A947-70E740481C1C}">
                  <a14:useLocalDpi xmlns:a14="http://schemas.microsoft.com/office/drawing/2010/main"/>
                </a:ext>
              </a:extLst>
            </a:blip>
            <a:stretch/>
          </p:blipFill>
          <p:spPr>
            <a:xfrm>
              <a:off x="6530400" y="2564640"/>
              <a:ext cx="3400920" cy="2342880"/>
            </a:xfrm>
            <a:prstGeom prst="rect">
              <a:avLst/>
            </a:prstGeom>
            <a:ln w="0">
              <a:noFill/>
            </a:ln>
          </p:spPr>
        </p:pic>
        <p:pic>
          <p:nvPicPr>
            <p:cNvPr id="19" name="Image 18">
              <a:extLst>
                <a:ext uri="{FF2B5EF4-FFF2-40B4-BE49-F238E27FC236}">
                  <a16:creationId xmlns:a16="http://schemas.microsoft.com/office/drawing/2014/main" id="{DDA8CD87-ACD1-59A1-2EE6-4C557D70DD0E}"/>
                </a:ext>
              </a:extLst>
            </p:cNvPr>
            <p:cNvPicPr/>
            <p:nvPr/>
          </p:nvPicPr>
          <p:blipFill>
            <a:blip r:embed="rId7" cstate="screen">
              <a:extLst>
                <a:ext uri="{28A0092B-C50C-407E-A947-70E740481C1C}">
                  <a14:useLocalDpi xmlns:a14="http://schemas.microsoft.com/office/drawing/2010/main"/>
                </a:ext>
              </a:extLst>
            </a:blip>
            <a:stretch/>
          </p:blipFill>
          <p:spPr>
            <a:xfrm>
              <a:off x="7739640" y="5109480"/>
              <a:ext cx="1975680" cy="2085840"/>
            </a:xfrm>
            <a:prstGeom prst="rect">
              <a:avLst/>
            </a:prstGeom>
            <a:ln w="0">
              <a:noFill/>
            </a:ln>
          </p:spPr>
        </p:pic>
        <p:sp>
          <p:nvSpPr>
            <p:cNvPr id="20" name="Rectangle 19">
              <a:extLst>
                <a:ext uri="{FF2B5EF4-FFF2-40B4-BE49-F238E27FC236}">
                  <a16:creationId xmlns:a16="http://schemas.microsoft.com/office/drawing/2014/main" id="{7DBF3427-E844-8933-7659-462214A8B9B1}"/>
                </a:ext>
              </a:extLst>
            </p:cNvPr>
            <p:cNvSpPr/>
            <p:nvPr/>
          </p:nvSpPr>
          <p:spPr>
            <a:xfrm>
              <a:off x="360000" y="2340000"/>
              <a:ext cx="9535320" cy="5035320"/>
            </a:xfrm>
            <a:prstGeom prst="rect">
              <a:avLst/>
            </a:prstGeom>
            <a:noFill/>
            <a:ln w="36000">
              <a:solidFill>
                <a:srgbClr val="FF0000"/>
              </a:solidFill>
              <a:prstDash val="dash"/>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Arial"/>
                <a:ea typeface="DejaVu Sans"/>
              </a:endParaRPr>
            </a:p>
          </p:txBody>
        </p:sp>
      </p:grpSp>
    </p:spTree>
    <p:extLst>
      <p:ext uri="{BB962C8B-B14F-4D97-AF65-F5344CB8AC3E}">
        <p14:creationId xmlns:p14="http://schemas.microsoft.com/office/powerpoint/2010/main" val="3264073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28</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fontScale="90000"/>
          </a:bodyPr>
          <a:lstStyle/>
          <a:p>
            <a:r>
              <a:rPr lang="en-GB" dirty="0">
                <a:solidFill>
                  <a:schemeClr val="accent5">
                    <a:lumMod val="75000"/>
                  </a:schemeClr>
                </a:solidFill>
                <a:latin typeface="+mn-lt"/>
                <a:ea typeface="Arial" charset="0"/>
                <a:cs typeface="Arial" panose="020B0604020202020204" pitchFamily="34" charset="0"/>
              </a:rPr>
              <a:t>Booster specifications and possible design investigation </a:t>
            </a:r>
            <a:endParaRPr lang="en-GB" dirty="0">
              <a:solidFill>
                <a:schemeClr val="accent5">
                  <a:lumMod val="75000"/>
                </a:schemeClr>
              </a:solidFill>
              <a:latin typeface="+mn-lt"/>
            </a:endParaRPr>
          </a:p>
        </p:txBody>
      </p:sp>
      <p:sp>
        <p:nvSpPr>
          <p:cNvPr id="5" name="Espace réservé du pied de page 4">
            <a:extLst>
              <a:ext uri="{FF2B5EF4-FFF2-40B4-BE49-F238E27FC236}">
                <a16:creationId xmlns:a16="http://schemas.microsoft.com/office/drawing/2014/main" id="{828439B2-4B77-4E24-AAF8-2D9268120899}"/>
              </a:ext>
            </a:extLst>
          </p:cNvPr>
          <p:cNvSpPr>
            <a:spLocks noGrp="1"/>
          </p:cNvSpPr>
          <p:nvPr>
            <p:ph type="ftr" sz="quarter" idx="11"/>
          </p:nvPr>
        </p:nvSpPr>
        <p:spPr/>
        <p:txBody>
          <a:bodyPr/>
          <a:lstStyle/>
          <a:p>
            <a:r>
              <a:rPr lang="en-US"/>
              <a:t>PERLE Seminar - IP2I Lyon</a:t>
            </a:r>
            <a:endParaRPr lang="fr-FR" dirty="0"/>
          </a:p>
        </p:txBody>
      </p:sp>
      <p:pic>
        <p:nvPicPr>
          <p:cNvPr id="6" name="Image 5">
            <a:extLst>
              <a:ext uri="{FF2B5EF4-FFF2-40B4-BE49-F238E27FC236}">
                <a16:creationId xmlns:a16="http://schemas.microsoft.com/office/drawing/2014/main" id="{1BA3107E-2321-D75C-F628-291B49FA8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7" name="コンテンツ プレースホルダー 3">
            <a:extLst>
              <a:ext uri="{FF2B5EF4-FFF2-40B4-BE49-F238E27FC236}">
                <a16:creationId xmlns:a16="http://schemas.microsoft.com/office/drawing/2014/main" id="{D1D87944-C025-E168-4FE5-419DBD67C0C9}"/>
              </a:ext>
            </a:extLst>
          </p:cNvPr>
          <p:cNvSpPr>
            <a:spLocks noGrp="1"/>
          </p:cNvSpPr>
          <p:nvPr>
            <p:ph sz="half" idx="2"/>
          </p:nvPr>
        </p:nvSpPr>
        <p:spPr>
          <a:xfrm>
            <a:off x="273819" y="1301552"/>
            <a:ext cx="5256584" cy="4104456"/>
          </a:xfrm>
        </p:spPr>
        <p:txBody>
          <a:bodyPr>
            <a:noAutofit/>
          </a:bodyPr>
          <a:lstStyle/>
          <a:p>
            <a:r>
              <a:rPr lang="en-US" altLang="ja-SE" sz="1800" b="1" dirty="0">
                <a:solidFill>
                  <a:schemeClr val="tx1"/>
                </a:solidFill>
                <a:cs typeface="Arial" charset="0"/>
              </a:rPr>
              <a:t>Bring the beam energy up 7 MeV:</a:t>
            </a:r>
          </a:p>
          <a:p>
            <a:pPr lvl="1"/>
            <a:r>
              <a:rPr lang="en-US" altLang="ja-SE" sz="1600" dirty="0">
                <a:solidFill>
                  <a:schemeClr val="tx1"/>
                </a:solidFill>
                <a:cs typeface="Arial" charset="0"/>
              </a:rPr>
              <a:t>x4 single cell SRF cavities, Qo &gt; 3E+10 @ 10 MV/m</a:t>
            </a:r>
          </a:p>
          <a:p>
            <a:pPr lvl="1"/>
            <a:r>
              <a:rPr lang="en-US" altLang="ja-SE" sz="1600" dirty="0">
                <a:solidFill>
                  <a:schemeClr val="tx1"/>
                </a:solidFill>
                <a:cs typeface="Arial" charset="0"/>
              </a:rPr>
              <a:t>T= 2K (dynamic losses &lt; 5W /cavity)</a:t>
            </a:r>
          </a:p>
          <a:p>
            <a:pPr lvl="1"/>
            <a:r>
              <a:rPr lang="en-US" altLang="ja-SE" sz="1600" dirty="0">
                <a:solidFill>
                  <a:schemeClr val="tx1"/>
                </a:solidFill>
                <a:cs typeface="Arial" charset="0"/>
              </a:rPr>
              <a:t>F = 801.58 MHz</a:t>
            </a:r>
          </a:p>
          <a:p>
            <a:pPr lvl="1"/>
            <a:r>
              <a:rPr lang="en-US" altLang="ja-SE" sz="1600" dirty="0">
                <a:solidFill>
                  <a:schemeClr val="tx1"/>
                </a:solidFill>
                <a:cs typeface="Arial" charset="0"/>
              </a:rPr>
              <a:t>RF Power/cavity~40kW</a:t>
            </a:r>
          </a:p>
          <a:p>
            <a:pPr lvl="1"/>
            <a:r>
              <a:rPr lang="en-US" altLang="ja-SE" sz="1600" dirty="0">
                <a:solidFill>
                  <a:schemeClr val="tx1"/>
                </a:solidFill>
                <a:cs typeface="Arial" charset="0"/>
              </a:rPr>
              <a:t>No HOM couplers but absorbers needed</a:t>
            </a:r>
          </a:p>
          <a:p>
            <a:r>
              <a:rPr lang="en-US" altLang="ja-SE" sz="1800" b="1" dirty="0">
                <a:solidFill>
                  <a:schemeClr val="tx1"/>
                </a:solidFill>
                <a:cs typeface="Arial" charset="0"/>
              </a:rPr>
              <a:t>Adapt as much as possible the Linac cryomodule design to the booster requirements:</a:t>
            </a:r>
          </a:p>
          <a:p>
            <a:pPr lvl="1"/>
            <a:r>
              <a:rPr lang="en-US" altLang="ja-SE" sz="1600" dirty="0">
                <a:solidFill>
                  <a:schemeClr val="tx1"/>
                </a:solidFill>
                <a:cs typeface="Arial" charset="0"/>
              </a:rPr>
              <a:t>Same vacuum vessel type (same diameter, alignment supports, openings for accessibility, end-caps...)</a:t>
            </a:r>
          </a:p>
          <a:p>
            <a:pPr lvl="1"/>
            <a:r>
              <a:rPr lang="en-US" altLang="ja-SE" sz="1600" dirty="0">
                <a:solidFill>
                  <a:schemeClr val="tx1"/>
                </a:solidFill>
                <a:cs typeface="Arial" charset="0"/>
              </a:rPr>
              <a:t>Same cryogenic interface (jumper connection)</a:t>
            </a:r>
          </a:p>
          <a:p>
            <a:pPr lvl="1"/>
            <a:r>
              <a:rPr lang="en-US" altLang="ja-SE" sz="1600" dirty="0">
                <a:solidFill>
                  <a:schemeClr val="tx1"/>
                </a:solidFill>
                <a:cs typeface="Arial" charset="0"/>
              </a:rPr>
              <a:t>Same interface to the RF network</a:t>
            </a:r>
          </a:p>
          <a:p>
            <a:pPr lvl="1"/>
            <a:r>
              <a:rPr lang="en-US" altLang="ja-SE" sz="1600" dirty="0">
                <a:solidFill>
                  <a:schemeClr val="tx1"/>
                </a:solidFill>
                <a:cs typeface="Arial" charset="0"/>
              </a:rPr>
              <a:t>Same tuning systems</a:t>
            </a:r>
          </a:p>
        </p:txBody>
      </p:sp>
      <p:sp>
        <p:nvSpPr>
          <p:cNvPr id="8" name="ZoneTexte 7">
            <a:extLst>
              <a:ext uri="{FF2B5EF4-FFF2-40B4-BE49-F238E27FC236}">
                <a16:creationId xmlns:a16="http://schemas.microsoft.com/office/drawing/2014/main" id="{23C5C51A-FD99-61DA-C215-48B7C47CA06D}"/>
              </a:ext>
            </a:extLst>
          </p:cNvPr>
          <p:cNvSpPr txBox="1"/>
          <p:nvPr/>
        </p:nvSpPr>
        <p:spPr>
          <a:xfrm>
            <a:off x="273819" y="788204"/>
            <a:ext cx="6840760" cy="369332"/>
          </a:xfrm>
          <a:prstGeom prst="rect">
            <a:avLst/>
          </a:prstGeom>
          <a:noFill/>
        </p:spPr>
        <p:txBody>
          <a:bodyPr wrap="square" rtlCol="0">
            <a:spAutoFit/>
          </a:bodyPr>
          <a:lstStyle/>
          <a:p>
            <a:r>
              <a:rPr lang="en-US" altLang="ja-SE" sz="1800" dirty="0">
                <a:solidFill>
                  <a:schemeClr val="tx1"/>
                </a:solidFill>
                <a:latin typeface="+mn-lt"/>
                <a:cs typeface="Arial" charset="0"/>
              </a:rPr>
              <a:t>The booster </a:t>
            </a:r>
            <a:r>
              <a:rPr lang="en-US" altLang="ja-SE" sz="1800" dirty="0">
                <a:latin typeface="+mn-lt"/>
              </a:rPr>
              <a:t>design is ongoing</a:t>
            </a:r>
            <a:r>
              <a:rPr lang="en-US" altLang="ja-SE" sz="1800" dirty="0">
                <a:solidFill>
                  <a:schemeClr val="tx1"/>
                </a:solidFill>
                <a:latin typeface="+mn-lt"/>
                <a:cs typeface="Arial" charset="0"/>
              </a:rPr>
              <a:t>, the specifications are:</a:t>
            </a:r>
          </a:p>
        </p:txBody>
      </p:sp>
      <p:pic>
        <p:nvPicPr>
          <p:cNvPr id="13" name="Image 12">
            <a:extLst>
              <a:ext uri="{FF2B5EF4-FFF2-40B4-BE49-F238E27FC236}">
                <a16:creationId xmlns:a16="http://schemas.microsoft.com/office/drawing/2014/main" id="{3245336C-AC9C-8211-AC4B-4BCC26CBC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0697" y="3284525"/>
            <a:ext cx="2878178" cy="2187234"/>
          </a:xfrm>
          <a:prstGeom prst="rect">
            <a:avLst/>
          </a:prstGeom>
        </p:spPr>
      </p:pic>
      <p:pic>
        <p:nvPicPr>
          <p:cNvPr id="14" name="Image 13">
            <a:extLst>
              <a:ext uri="{FF2B5EF4-FFF2-40B4-BE49-F238E27FC236}">
                <a16:creationId xmlns:a16="http://schemas.microsoft.com/office/drawing/2014/main" id="{B54EC29E-7424-6B38-F369-292AFF2902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0563" y="722158"/>
            <a:ext cx="2664296" cy="2451602"/>
          </a:xfrm>
          <a:prstGeom prst="rect">
            <a:avLst/>
          </a:prstGeom>
        </p:spPr>
      </p:pic>
      <p:sp>
        <p:nvSpPr>
          <p:cNvPr id="15" name="ZoneTexte 14">
            <a:extLst>
              <a:ext uri="{FF2B5EF4-FFF2-40B4-BE49-F238E27FC236}">
                <a16:creationId xmlns:a16="http://schemas.microsoft.com/office/drawing/2014/main" id="{5FE4E64F-5C3C-AA3A-3C16-F189449CB6A3}"/>
              </a:ext>
            </a:extLst>
          </p:cNvPr>
          <p:cNvSpPr txBox="1"/>
          <p:nvPr/>
        </p:nvSpPr>
        <p:spPr>
          <a:xfrm>
            <a:off x="8278779" y="3328809"/>
            <a:ext cx="1140056" cy="276999"/>
          </a:xfrm>
          <a:prstGeom prst="rect">
            <a:avLst/>
          </a:prstGeom>
          <a:noFill/>
        </p:spPr>
        <p:txBody>
          <a:bodyPr wrap="none" rtlCol="0">
            <a:spAutoFit/>
          </a:bodyPr>
          <a:lstStyle/>
          <a:p>
            <a:r>
              <a:rPr lang="fr-FR" sz="1200" dirty="0"/>
              <a:t>Cryo interface</a:t>
            </a:r>
          </a:p>
        </p:txBody>
      </p:sp>
      <p:sp>
        <p:nvSpPr>
          <p:cNvPr id="17" name="ZoneTexte 16">
            <a:extLst>
              <a:ext uri="{FF2B5EF4-FFF2-40B4-BE49-F238E27FC236}">
                <a16:creationId xmlns:a16="http://schemas.microsoft.com/office/drawing/2014/main" id="{81FDA866-3BA2-CE19-F75D-BB11565867DB}"/>
              </a:ext>
            </a:extLst>
          </p:cNvPr>
          <p:cNvSpPr txBox="1"/>
          <p:nvPr/>
        </p:nvSpPr>
        <p:spPr>
          <a:xfrm>
            <a:off x="6826547" y="5201017"/>
            <a:ext cx="1098378" cy="276999"/>
          </a:xfrm>
          <a:prstGeom prst="rect">
            <a:avLst/>
          </a:prstGeom>
          <a:noFill/>
        </p:spPr>
        <p:txBody>
          <a:bodyPr wrap="none" rtlCol="0">
            <a:spAutoFit/>
          </a:bodyPr>
          <a:lstStyle/>
          <a:p>
            <a:r>
              <a:rPr lang="fr-FR" sz="1200" dirty="0"/>
              <a:t>RF interfaces</a:t>
            </a:r>
          </a:p>
        </p:txBody>
      </p:sp>
      <p:cxnSp>
        <p:nvCxnSpPr>
          <p:cNvPr id="18" name="Connecteur droit avec flèche 17">
            <a:extLst>
              <a:ext uri="{FF2B5EF4-FFF2-40B4-BE49-F238E27FC236}">
                <a16:creationId xmlns:a16="http://schemas.microsoft.com/office/drawing/2014/main" id="{BD8E667F-D06F-4587-4680-1EBEC6037B1A}"/>
              </a:ext>
            </a:extLst>
          </p:cNvPr>
          <p:cNvCxnSpPr>
            <a:cxnSpLocks/>
            <a:stCxn id="15" idx="1"/>
          </p:cNvCxnSpPr>
          <p:nvPr/>
        </p:nvCxnSpPr>
        <p:spPr>
          <a:xfrm flipH="1">
            <a:off x="7618635" y="3467309"/>
            <a:ext cx="660144" cy="138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CF036C4-DB6C-5F33-6F17-8E967122B363}"/>
              </a:ext>
            </a:extLst>
          </p:cNvPr>
          <p:cNvCxnSpPr>
            <a:cxnSpLocks/>
            <a:stCxn id="17" idx="3"/>
          </p:cNvCxnSpPr>
          <p:nvPr/>
        </p:nvCxnSpPr>
        <p:spPr>
          <a:xfrm flipV="1">
            <a:off x="7924925" y="5117976"/>
            <a:ext cx="197766" cy="221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764FF9D-F56A-3AD9-72DF-5640618CD404}"/>
              </a:ext>
            </a:extLst>
          </p:cNvPr>
          <p:cNvCxnSpPr>
            <a:cxnSpLocks/>
            <a:stCxn id="17" idx="3"/>
          </p:cNvCxnSpPr>
          <p:nvPr/>
        </p:nvCxnSpPr>
        <p:spPr>
          <a:xfrm flipV="1">
            <a:off x="7924925" y="5214918"/>
            <a:ext cx="557806" cy="124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78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29</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Booster single cell cavity </a:t>
            </a:r>
            <a:endParaRPr lang="en-GB" dirty="0">
              <a:solidFill>
                <a:schemeClr val="accent5">
                  <a:lumMod val="75000"/>
                </a:schemeClr>
              </a:solidFill>
              <a:latin typeface="+mn-lt"/>
            </a:endParaRPr>
          </a:p>
        </p:txBody>
      </p:sp>
      <p:sp>
        <p:nvSpPr>
          <p:cNvPr id="5" name="Espace réservé du pied de page 4">
            <a:extLst>
              <a:ext uri="{FF2B5EF4-FFF2-40B4-BE49-F238E27FC236}">
                <a16:creationId xmlns:a16="http://schemas.microsoft.com/office/drawing/2014/main" id="{828439B2-4B77-4E24-AAF8-2D9268120899}"/>
              </a:ext>
            </a:extLst>
          </p:cNvPr>
          <p:cNvSpPr>
            <a:spLocks noGrp="1"/>
          </p:cNvSpPr>
          <p:nvPr>
            <p:ph type="ftr" sz="quarter" idx="11"/>
          </p:nvPr>
        </p:nvSpPr>
        <p:spPr/>
        <p:txBody>
          <a:bodyPr/>
          <a:lstStyle/>
          <a:p>
            <a:r>
              <a:rPr lang="en-US"/>
              <a:t>PERLE Seminar - IP2I Lyon</a:t>
            </a:r>
            <a:endParaRPr lang="fr-FR" dirty="0"/>
          </a:p>
        </p:txBody>
      </p:sp>
      <p:pic>
        <p:nvPicPr>
          <p:cNvPr id="6" name="Image 5">
            <a:extLst>
              <a:ext uri="{FF2B5EF4-FFF2-40B4-BE49-F238E27FC236}">
                <a16:creationId xmlns:a16="http://schemas.microsoft.com/office/drawing/2014/main" id="{1BA3107E-2321-D75C-F628-291B49FA8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pic>
        <p:nvPicPr>
          <p:cNvPr id="10" name="Image 9">
            <a:extLst>
              <a:ext uri="{FF2B5EF4-FFF2-40B4-BE49-F238E27FC236}">
                <a16:creationId xmlns:a16="http://schemas.microsoft.com/office/drawing/2014/main" id="{DAAD7A1E-EF38-D559-DBBA-1078981D1A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9365" y="1157536"/>
            <a:ext cx="2046543" cy="1944216"/>
          </a:xfrm>
          <a:prstGeom prst="rect">
            <a:avLst/>
          </a:prstGeom>
        </p:spPr>
      </p:pic>
      <p:pic>
        <p:nvPicPr>
          <p:cNvPr id="11" name="Image 10">
            <a:extLst>
              <a:ext uri="{FF2B5EF4-FFF2-40B4-BE49-F238E27FC236}">
                <a16:creationId xmlns:a16="http://schemas.microsoft.com/office/drawing/2014/main" id="{BF6C7859-C5F3-FC97-24DD-FF4A47DAB3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8535" y="1157537"/>
            <a:ext cx="2138635" cy="1944215"/>
          </a:xfrm>
          <a:prstGeom prst="rect">
            <a:avLst/>
          </a:prstGeom>
        </p:spPr>
      </p:pic>
      <p:pic>
        <p:nvPicPr>
          <p:cNvPr id="12" name="Image 11">
            <a:extLst>
              <a:ext uri="{FF2B5EF4-FFF2-40B4-BE49-F238E27FC236}">
                <a16:creationId xmlns:a16="http://schemas.microsoft.com/office/drawing/2014/main" id="{7CCD1802-2AB6-8CEC-EE6F-86E013EFAC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62451" y="3173760"/>
            <a:ext cx="4608512" cy="2400150"/>
          </a:xfrm>
          <a:prstGeom prst="rect">
            <a:avLst/>
          </a:prstGeom>
        </p:spPr>
      </p:pic>
      <p:sp>
        <p:nvSpPr>
          <p:cNvPr id="4" name="コンテンツ プレースホルダー 3">
            <a:extLst>
              <a:ext uri="{FF2B5EF4-FFF2-40B4-BE49-F238E27FC236}">
                <a16:creationId xmlns:a16="http://schemas.microsoft.com/office/drawing/2014/main" id="{9048D7BB-0E8F-87AB-E3AF-A9A3F154FE36}"/>
              </a:ext>
            </a:extLst>
          </p:cNvPr>
          <p:cNvSpPr>
            <a:spLocks noGrp="1"/>
          </p:cNvSpPr>
          <p:nvPr>
            <p:ph sz="half" idx="2"/>
          </p:nvPr>
        </p:nvSpPr>
        <p:spPr>
          <a:xfrm>
            <a:off x="273819" y="941512"/>
            <a:ext cx="5754716" cy="4773308"/>
          </a:xfrm>
        </p:spPr>
        <p:txBody>
          <a:bodyPr>
            <a:noAutofit/>
          </a:bodyPr>
          <a:lstStyle/>
          <a:p>
            <a:pPr marL="0" indent="0">
              <a:buNone/>
            </a:pPr>
            <a:r>
              <a:rPr lang="en-US" altLang="ja-SE" sz="1800" dirty="0">
                <a:solidFill>
                  <a:schemeClr val="tx1"/>
                </a:solidFill>
                <a:cs typeface="Arial" charset="0"/>
              </a:rPr>
              <a:t>We tried to standardize its design as much as possible </a:t>
            </a:r>
            <a:r>
              <a:rPr lang="en-US" altLang="ja-SE" sz="1800" dirty="0" err="1">
                <a:solidFill>
                  <a:schemeClr val="tx1"/>
                </a:solidFill>
                <a:cs typeface="Arial" charset="0"/>
              </a:rPr>
              <a:t>w.r</a:t>
            </a:r>
            <a:r>
              <a:rPr lang="en-US" altLang="ja-SE" sz="1800" dirty="0">
                <a:solidFill>
                  <a:schemeClr val="tx1"/>
                </a:solidFill>
                <a:cs typeface="Arial" charset="0"/>
              </a:rPr>
              <a:t> to the 5 cell cavity design:</a:t>
            </a:r>
          </a:p>
          <a:p>
            <a:pPr marL="0" indent="0">
              <a:buNone/>
            </a:pPr>
            <a:endParaRPr lang="en-US" altLang="ja-SE" sz="1800" dirty="0">
              <a:solidFill>
                <a:schemeClr val="tx1"/>
              </a:solidFill>
              <a:cs typeface="Arial" charset="0"/>
            </a:endParaRPr>
          </a:p>
          <a:p>
            <a:pPr lvl="1">
              <a:buFont typeface="Wingdings" pitchFamily="2" charset="2"/>
              <a:buChar char="§"/>
            </a:pPr>
            <a:r>
              <a:rPr lang="en-US" altLang="ja-SE" sz="1800" dirty="0">
                <a:solidFill>
                  <a:schemeClr val="tx1"/>
                </a:solidFill>
                <a:cs typeface="Arial" charset="0"/>
              </a:rPr>
              <a:t>RF design from the 5-cell cavity</a:t>
            </a:r>
          </a:p>
          <a:p>
            <a:pPr lvl="1">
              <a:buFont typeface="Wingdings" pitchFamily="2" charset="2"/>
              <a:buChar char="§"/>
            </a:pPr>
            <a:r>
              <a:rPr lang="en-US" altLang="ja-SE" sz="1800" dirty="0">
                <a:solidFill>
                  <a:schemeClr val="tx1"/>
                </a:solidFill>
                <a:cs typeface="Arial" charset="0"/>
              </a:rPr>
              <a:t>Helium vessel made also of Titanium</a:t>
            </a:r>
          </a:p>
          <a:p>
            <a:pPr lvl="1">
              <a:buFont typeface="Wingdings" pitchFamily="2" charset="2"/>
              <a:buChar char="§"/>
            </a:pPr>
            <a:r>
              <a:rPr lang="en-US" altLang="ja-SE" sz="1800" dirty="0">
                <a:solidFill>
                  <a:schemeClr val="tx1"/>
                </a:solidFill>
                <a:cs typeface="Arial" charset="0"/>
              </a:rPr>
              <a:t>Same flanges</a:t>
            </a:r>
          </a:p>
          <a:p>
            <a:pPr lvl="1">
              <a:buFont typeface="Wingdings" pitchFamily="2" charset="2"/>
              <a:buChar char="§"/>
            </a:pPr>
            <a:r>
              <a:rPr lang="en-US" altLang="ja-SE" sz="1800" dirty="0">
                <a:solidFill>
                  <a:schemeClr val="tx1"/>
                </a:solidFill>
                <a:cs typeface="Arial" charset="0"/>
              </a:rPr>
              <a:t>Same coupler port aperture</a:t>
            </a:r>
          </a:p>
          <a:p>
            <a:pPr lvl="1">
              <a:buFont typeface="Wingdings" pitchFamily="2" charset="2"/>
              <a:buChar char="§"/>
            </a:pPr>
            <a:r>
              <a:rPr lang="en-US" altLang="ja-SE" sz="1800" dirty="0">
                <a:solidFill>
                  <a:schemeClr val="tx1"/>
                </a:solidFill>
                <a:cs typeface="Arial" charset="0"/>
              </a:rPr>
              <a:t>Same bellows </a:t>
            </a:r>
          </a:p>
          <a:p>
            <a:pPr lvl="1">
              <a:buFont typeface="Wingdings" pitchFamily="2" charset="2"/>
              <a:buChar char="§"/>
            </a:pPr>
            <a:r>
              <a:rPr lang="en-US" altLang="ja-SE" sz="1800" dirty="0">
                <a:solidFill>
                  <a:schemeClr val="tx1"/>
                </a:solidFill>
                <a:cs typeface="Arial" charset="0"/>
              </a:rPr>
              <a:t>Same tuning system</a:t>
            </a:r>
          </a:p>
          <a:p>
            <a:pPr lvl="1">
              <a:buFont typeface="Wingdings" pitchFamily="2" charset="2"/>
              <a:buChar char="§"/>
            </a:pPr>
            <a:r>
              <a:rPr lang="en-US" altLang="ja-SE" sz="1800" dirty="0">
                <a:solidFill>
                  <a:schemeClr val="tx1"/>
                </a:solidFill>
                <a:cs typeface="Arial" charset="0"/>
              </a:rPr>
              <a:t>... no HOM coupler ports!</a:t>
            </a:r>
          </a:p>
          <a:p>
            <a:pPr>
              <a:buFont typeface="Wingdings" pitchFamily="2" charset="2"/>
              <a:buChar char="à"/>
            </a:pPr>
            <a:r>
              <a:rPr lang="en-US" altLang="ja-SE" sz="1800" dirty="0">
                <a:solidFill>
                  <a:schemeClr val="tx1"/>
                </a:solidFill>
                <a:cs typeface="Arial" charset="0"/>
                <a:sym typeface="Wingdings" panose="05000000000000000000" pitchFamily="2" charset="2"/>
              </a:rPr>
              <a:t> To be compatible with our vertical cryostat configuration for testing at 2K</a:t>
            </a:r>
          </a:p>
          <a:p>
            <a:pPr marL="0" indent="0">
              <a:buNone/>
            </a:pPr>
            <a:r>
              <a:rPr lang="en-US" altLang="ja-SE" sz="1800" dirty="0">
                <a:solidFill>
                  <a:schemeClr val="tx1"/>
                </a:solidFill>
                <a:cs typeface="Arial" charset="0"/>
                <a:sym typeface="Wingdings" panose="05000000000000000000" pitchFamily="2" charset="2"/>
              </a:rPr>
              <a:t>Simulations &amp; Injector design optimization studies were performed with different codes (OPAL and Astra)</a:t>
            </a:r>
          </a:p>
          <a:p>
            <a:pPr marL="0" indent="0">
              <a:buNone/>
            </a:pPr>
            <a:r>
              <a:rPr lang="en-US" altLang="ja-SE" sz="1800" i="1" u="sng" dirty="0">
                <a:solidFill>
                  <a:srgbClr val="CC0066"/>
                </a:solidFill>
                <a:cs typeface="Arial" charset="0"/>
                <a:sym typeface="Wingdings" panose="05000000000000000000" pitchFamily="2" charset="2"/>
              </a:rPr>
              <a:t>More in Connor Monaghan talk and Raphael Roux Poster </a:t>
            </a:r>
          </a:p>
          <a:p>
            <a:pPr marL="0" indent="0">
              <a:buNone/>
            </a:pPr>
            <a:r>
              <a:rPr lang="en-US" altLang="ja-SE" sz="1800" dirty="0">
                <a:solidFill>
                  <a:schemeClr val="tx1"/>
                </a:solidFill>
                <a:cs typeface="Arial" charset="0"/>
                <a:sym typeface="Wingdings" panose="05000000000000000000" pitchFamily="2" charset="2"/>
              </a:rPr>
              <a:t> </a:t>
            </a:r>
            <a:endParaRPr lang="en-US" altLang="ja-SE" sz="1800" dirty="0">
              <a:solidFill>
                <a:schemeClr val="tx1"/>
              </a:solidFill>
              <a:cs typeface="Arial" charset="0"/>
            </a:endParaRPr>
          </a:p>
        </p:txBody>
      </p:sp>
      <p:sp>
        <p:nvSpPr>
          <p:cNvPr id="13" name="ZoneTexte 12">
            <a:extLst>
              <a:ext uri="{FF2B5EF4-FFF2-40B4-BE49-F238E27FC236}">
                <a16:creationId xmlns:a16="http://schemas.microsoft.com/office/drawing/2014/main" id="{ECDD4F9F-FF5C-5D4C-BAF0-1A777A24D9A3}"/>
              </a:ext>
            </a:extLst>
          </p:cNvPr>
          <p:cNvSpPr txBox="1"/>
          <p:nvPr/>
        </p:nvSpPr>
        <p:spPr>
          <a:xfrm>
            <a:off x="7618635" y="725488"/>
            <a:ext cx="3024336" cy="369332"/>
          </a:xfrm>
          <a:prstGeom prst="rect">
            <a:avLst/>
          </a:prstGeom>
          <a:noFill/>
        </p:spPr>
        <p:txBody>
          <a:bodyPr wrap="square" rtlCol="0">
            <a:spAutoFit/>
          </a:bodyPr>
          <a:lstStyle/>
          <a:p>
            <a:r>
              <a:rPr lang="en-GB" sz="1800" i="1" u="sng" dirty="0">
                <a:solidFill>
                  <a:srgbClr val="CC0066"/>
                </a:solidFill>
                <a:latin typeface="+mn-lt"/>
              </a:rPr>
              <a:t>More in Raphael Roux Poster</a:t>
            </a:r>
          </a:p>
        </p:txBody>
      </p:sp>
    </p:spTree>
    <p:extLst>
      <p:ext uri="{BB962C8B-B14F-4D97-AF65-F5344CB8AC3E}">
        <p14:creationId xmlns:p14="http://schemas.microsoft.com/office/powerpoint/2010/main" val="315221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fontScale="90000"/>
          </a:bodyPr>
          <a:lstStyle/>
          <a:p>
            <a:r>
              <a:rPr lang="en-GB" dirty="0">
                <a:solidFill>
                  <a:schemeClr val="accent5">
                    <a:lumMod val="75000"/>
                  </a:schemeClr>
                </a:solidFill>
                <a:latin typeface="+mn-lt"/>
                <a:cs typeface="Arial" panose="020B0604020202020204" pitchFamily="34" charset="0"/>
              </a:rPr>
              <a:t>Introduction: Average power needs for future HEP projects</a:t>
            </a:r>
            <a:endParaRPr lang="en-GB" dirty="0">
              <a:solidFill>
                <a:schemeClr val="accent5">
                  <a:lumMod val="75000"/>
                </a:schemeClr>
              </a:solidFill>
              <a:latin typeface="+mn-lt"/>
            </a:endParaRPr>
          </a:p>
        </p:txBody>
      </p:sp>
      <p:sp>
        <p:nvSpPr>
          <p:cNvPr id="10" name="ZoneTexte 9">
            <a:extLst>
              <a:ext uri="{FF2B5EF4-FFF2-40B4-BE49-F238E27FC236}">
                <a16:creationId xmlns:a16="http://schemas.microsoft.com/office/drawing/2014/main" id="{25D1BF2B-3661-E97F-CBD0-2769273E131B}"/>
              </a:ext>
            </a:extLst>
          </p:cNvPr>
          <p:cNvSpPr txBox="1"/>
          <p:nvPr/>
        </p:nvSpPr>
        <p:spPr>
          <a:xfrm>
            <a:off x="273819" y="725488"/>
            <a:ext cx="4896544" cy="338554"/>
          </a:xfrm>
          <a:prstGeom prst="rect">
            <a:avLst/>
          </a:prstGeom>
          <a:noFill/>
        </p:spPr>
        <p:txBody>
          <a:bodyPr wrap="square" rtlCol="0">
            <a:spAutoFit/>
          </a:bodyPr>
          <a:lstStyle/>
          <a:p>
            <a:r>
              <a:rPr kumimoji="0" lang="en-GB" sz="1600" b="1" i="0" u="none" strike="noStrike" kern="1200" cap="none" spc="0" normalizeH="0" baseline="0" noProof="0" dirty="0">
                <a:ln>
                  <a:noFill/>
                </a:ln>
                <a:solidFill>
                  <a:schemeClr val="accent1">
                    <a:lumMod val="75000"/>
                  </a:schemeClr>
                </a:solidFill>
                <a:effectLst/>
                <a:uLnTx/>
                <a:uFillTx/>
                <a:latin typeface="+mn-lt"/>
                <a:ea typeface="+mn-ea"/>
                <a:cs typeface="+mn-cs"/>
              </a:rPr>
              <a:t>Example 1: FCC-</a:t>
            </a:r>
            <a:r>
              <a:rPr kumimoji="0" lang="en-GB" sz="1600" b="1" i="0" u="none" strike="noStrike" kern="1200" cap="none" spc="0" normalizeH="0" baseline="0" noProof="0" dirty="0" err="1">
                <a:ln>
                  <a:noFill/>
                </a:ln>
                <a:solidFill>
                  <a:schemeClr val="accent1">
                    <a:lumMod val="75000"/>
                  </a:schemeClr>
                </a:solidFill>
                <a:effectLst/>
                <a:uLnTx/>
                <a:uFillTx/>
                <a:latin typeface="+mn-lt"/>
                <a:ea typeface="+mn-ea"/>
                <a:cs typeface="+mn-cs"/>
              </a:rPr>
              <a:t>ee</a:t>
            </a:r>
            <a:r>
              <a:rPr lang="en-GB" sz="1600" b="1" dirty="0">
                <a:solidFill>
                  <a:schemeClr val="accent1">
                    <a:lumMod val="75000"/>
                  </a:schemeClr>
                </a:solidFill>
                <a:latin typeface="+mn-lt"/>
                <a:cs typeface="+mn-cs"/>
              </a:rPr>
              <a:t> (ZH mode)</a:t>
            </a:r>
            <a:endParaRPr lang="en-GB" sz="1600" b="1" dirty="0">
              <a:solidFill>
                <a:schemeClr val="accent1">
                  <a:lumMod val="75000"/>
                </a:schemeClr>
              </a:solidFill>
            </a:endParaRPr>
          </a:p>
        </p:txBody>
      </p:sp>
      <p:sp>
        <p:nvSpPr>
          <p:cNvPr id="28" name="ZoneTexte 27">
            <a:extLst>
              <a:ext uri="{FF2B5EF4-FFF2-40B4-BE49-F238E27FC236}">
                <a16:creationId xmlns:a16="http://schemas.microsoft.com/office/drawing/2014/main" id="{E63F3478-6F7B-F8A5-37A5-61442CB3C012}"/>
              </a:ext>
            </a:extLst>
          </p:cNvPr>
          <p:cNvSpPr txBox="1"/>
          <p:nvPr/>
        </p:nvSpPr>
        <p:spPr>
          <a:xfrm>
            <a:off x="262257" y="3106976"/>
            <a:ext cx="4764090" cy="1815882"/>
          </a:xfrm>
          <a:prstGeom prst="rect">
            <a:avLst/>
          </a:prstGeom>
          <a:noFill/>
        </p:spPr>
        <p:txBody>
          <a:bodyPr wrap="square" rtlCol="0">
            <a:spAutoFit/>
          </a:bodyPr>
          <a:lstStyle/>
          <a:p>
            <a:r>
              <a:rPr lang="en-GB" sz="1600" dirty="0">
                <a:latin typeface="+mn-lt"/>
                <a:sym typeface="Wingdings" pitchFamily="2" charset="2"/>
              </a:rPr>
              <a:t>The total p</a:t>
            </a:r>
            <a:r>
              <a:rPr lang="en-GB" sz="1600" dirty="0">
                <a:latin typeface="+mn-lt"/>
              </a:rPr>
              <a:t>ower consumption for a e+ e- Higgs factory is </a:t>
            </a:r>
            <a:r>
              <a:rPr lang="en-GB" sz="1600" b="1" dirty="0">
                <a:latin typeface="+mn-lt"/>
              </a:rPr>
              <a:t>300 MW</a:t>
            </a:r>
            <a:r>
              <a:rPr lang="en-GB" sz="1600" dirty="0">
                <a:latin typeface="+mn-lt"/>
                <a:cs typeface="+mn-cs"/>
                <a:sym typeface="Wingdings" pitchFamily="2" charset="2"/>
              </a:rPr>
              <a:t>. The power breakdown is as the following: </a:t>
            </a:r>
          </a:p>
          <a:p>
            <a:endParaRPr lang="en-GB" sz="1600" dirty="0">
              <a:latin typeface="+mn-lt"/>
            </a:endParaRPr>
          </a:p>
          <a:p>
            <a:pPr marL="787400" lvl="1" indent="-285750">
              <a:buFont typeface="Courier New" panose="02070309020205020404" pitchFamily="49" charset="0"/>
              <a:buChar char="o"/>
            </a:pPr>
            <a:r>
              <a:rPr lang="en-GB" sz="1600" dirty="0">
                <a:latin typeface="+mn-lt"/>
              </a:rPr>
              <a:t>RF for beam acceleration      </a:t>
            </a:r>
            <a:r>
              <a:rPr lang="en-GB" sz="1600" b="1" dirty="0">
                <a:solidFill>
                  <a:srgbClr val="CC0066"/>
                </a:solidFill>
                <a:latin typeface="+mn-lt"/>
              </a:rPr>
              <a:t>51 %</a:t>
            </a:r>
            <a:r>
              <a:rPr lang="en-GB" sz="1600" dirty="0">
                <a:latin typeface="+mn-lt"/>
              </a:rPr>
              <a:t>  (145 MW)</a:t>
            </a:r>
          </a:p>
          <a:p>
            <a:pPr marL="787400" lvl="1" indent="-285750">
              <a:buFont typeface="Courier New" panose="02070309020205020404" pitchFamily="49" charset="0"/>
              <a:buChar char="o"/>
            </a:pPr>
            <a:r>
              <a:rPr lang="en-GB" sz="1600" dirty="0">
                <a:latin typeface="+mn-lt"/>
              </a:rPr>
              <a:t>Cryogenic cooling                      5 %  (14 MW)</a:t>
            </a:r>
          </a:p>
          <a:p>
            <a:pPr marL="787400" lvl="1" indent="-285750">
              <a:buFont typeface="Courier New" panose="02070309020205020404" pitchFamily="49" charset="0"/>
              <a:buChar char="o"/>
            </a:pPr>
            <a:r>
              <a:rPr lang="en-GB" sz="1600" dirty="0">
                <a:latin typeface="+mn-lt"/>
              </a:rPr>
              <a:t>Magnets                                      9 %  (26 MW)</a:t>
            </a:r>
          </a:p>
          <a:p>
            <a:pPr marL="787400" lvl="1" indent="-285750">
              <a:buFont typeface="Courier New" panose="02070309020205020404" pitchFamily="49" charset="0"/>
              <a:buChar char="o"/>
            </a:pPr>
            <a:r>
              <a:rPr lang="en-GB" sz="1600" dirty="0">
                <a:latin typeface="+mn-lt"/>
              </a:rPr>
              <a:t>Others                                        35 %  (98 MW)</a:t>
            </a:r>
            <a:endParaRPr lang="en-GB" sz="1600" i="1" dirty="0">
              <a:solidFill>
                <a:prstClr val="black">
                  <a:tint val="75000"/>
                </a:prstClr>
              </a:solidFill>
              <a:latin typeface="+mn-lt"/>
              <a:cs typeface="+mn-cs"/>
            </a:endParaRPr>
          </a:p>
        </p:txBody>
      </p:sp>
      <p:sp>
        <p:nvSpPr>
          <p:cNvPr id="11" name="ZoneTexte 10">
            <a:extLst>
              <a:ext uri="{FF2B5EF4-FFF2-40B4-BE49-F238E27FC236}">
                <a16:creationId xmlns:a16="http://schemas.microsoft.com/office/drawing/2014/main" id="{F63148B3-BBD0-4964-36D3-E4631217ED10}"/>
              </a:ext>
            </a:extLst>
          </p:cNvPr>
          <p:cNvSpPr txBox="1"/>
          <p:nvPr/>
        </p:nvSpPr>
        <p:spPr>
          <a:xfrm>
            <a:off x="201811" y="5057001"/>
            <a:ext cx="5052122" cy="276999"/>
          </a:xfrm>
          <a:prstGeom prst="rect">
            <a:avLst/>
          </a:prstGeom>
          <a:noFill/>
        </p:spPr>
        <p:txBody>
          <a:bodyPr wrap="square" rtlCol="0">
            <a:spAutoFit/>
          </a:bodyPr>
          <a:lstStyle/>
          <a:p>
            <a:r>
              <a:rPr lang="en-GB" sz="1200" i="1" dirty="0">
                <a:solidFill>
                  <a:schemeClr val="tx1">
                    <a:lumMod val="50000"/>
                    <a:lumOff val="50000"/>
                  </a:schemeClr>
                </a:solidFill>
                <a:latin typeface="+mn-lt"/>
                <a:cs typeface="+mn-cs"/>
              </a:rPr>
              <a:t>FCC Conceptual Design Report, Eur. Phys. J. Special Topics 228, 261–623 (2019)</a:t>
            </a:r>
            <a:endParaRPr lang="en-GB" sz="1200" dirty="0">
              <a:solidFill>
                <a:schemeClr val="tx1">
                  <a:lumMod val="50000"/>
                  <a:lumOff val="50000"/>
                </a:schemeClr>
              </a:solidFill>
            </a:endParaRPr>
          </a:p>
        </p:txBody>
      </p:sp>
      <p:pic>
        <p:nvPicPr>
          <p:cNvPr id="25" name="Image 24">
            <a:extLst>
              <a:ext uri="{FF2B5EF4-FFF2-40B4-BE49-F238E27FC236}">
                <a16:creationId xmlns:a16="http://schemas.microsoft.com/office/drawing/2014/main" id="{DF116FE5-42C7-EA37-ABBE-0128F18F3E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890" y="1122466"/>
            <a:ext cx="3286084" cy="1692000"/>
          </a:xfrm>
          <a:prstGeom prst="rect">
            <a:avLst/>
          </a:prstGeom>
        </p:spPr>
      </p:pic>
      <p:pic>
        <p:nvPicPr>
          <p:cNvPr id="3" name="图片 3" descr="8d5d924e275b0c7f58feed1244176003">
            <a:extLst>
              <a:ext uri="{FF2B5EF4-FFF2-40B4-BE49-F238E27FC236}">
                <a16:creationId xmlns:a16="http://schemas.microsoft.com/office/drawing/2014/main" id="{81C98C00-A836-40B7-6696-C5E09A5F4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6427" y="1122466"/>
            <a:ext cx="4176464" cy="1692000"/>
          </a:xfrm>
          <a:prstGeom prst="rect">
            <a:avLst/>
          </a:prstGeom>
        </p:spPr>
      </p:pic>
      <p:sp>
        <p:nvSpPr>
          <p:cNvPr id="4" name="ZoneTexte 3">
            <a:extLst>
              <a:ext uri="{FF2B5EF4-FFF2-40B4-BE49-F238E27FC236}">
                <a16:creationId xmlns:a16="http://schemas.microsoft.com/office/drawing/2014/main" id="{AD15CF99-40DA-AD7A-D751-6653D7FB8193}"/>
              </a:ext>
            </a:extLst>
          </p:cNvPr>
          <p:cNvSpPr txBox="1"/>
          <p:nvPr/>
        </p:nvSpPr>
        <p:spPr>
          <a:xfrm>
            <a:off x="5314379" y="3101752"/>
            <a:ext cx="5196139" cy="1815882"/>
          </a:xfrm>
          <a:prstGeom prst="rect">
            <a:avLst/>
          </a:prstGeom>
          <a:noFill/>
        </p:spPr>
        <p:txBody>
          <a:bodyPr wrap="square" rtlCol="0">
            <a:spAutoFit/>
          </a:bodyPr>
          <a:lstStyle/>
          <a:p>
            <a:r>
              <a:rPr lang="en-US" altLang="zh-CN" sz="1600" dirty="0">
                <a:latin typeface="+mn-lt"/>
              </a:rPr>
              <a:t>The total power consumption is </a:t>
            </a:r>
            <a:r>
              <a:rPr lang="en-US" altLang="zh-CN" sz="1600" b="1" dirty="0">
                <a:latin typeface="+mn-lt"/>
              </a:rPr>
              <a:t>340 MW</a:t>
            </a:r>
            <a:r>
              <a:rPr lang="en-US" altLang="zh-CN" sz="1600" dirty="0">
                <a:latin typeface="+mn-lt"/>
              </a:rPr>
              <a:t> for the operation on Higgs mode, assuming a SR power of </a:t>
            </a:r>
            <a:r>
              <a:rPr lang="en-US" altLang="zh-CN" sz="1600" b="1" dirty="0">
                <a:latin typeface="+mn-lt"/>
              </a:rPr>
              <a:t>50 MW/beam. </a:t>
            </a:r>
            <a:r>
              <a:rPr lang="en-GB" sz="1600" dirty="0">
                <a:latin typeface="+mn-lt"/>
                <a:cs typeface="+mn-cs"/>
                <a:sym typeface="Wingdings" pitchFamily="2" charset="2"/>
              </a:rPr>
              <a:t>The power breakdown is as the following: </a:t>
            </a:r>
            <a:endParaRPr lang="en-GB" sz="1600" dirty="0">
              <a:latin typeface="+mn-lt"/>
            </a:endParaRPr>
          </a:p>
          <a:p>
            <a:pPr marL="787400" lvl="1" indent="-285750">
              <a:buFont typeface="Courier New" panose="02070309020205020404" pitchFamily="49" charset="0"/>
              <a:buChar char="o"/>
            </a:pPr>
            <a:r>
              <a:rPr lang="en-GB" sz="1600" dirty="0">
                <a:latin typeface="+mn-lt"/>
              </a:rPr>
              <a:t>RF for beam acceleration    </a:t>
            </a:r>
            <a:r>
              <a:rPr lang="en-GB" sz="1600" b="1" dirty="0">
                <a:solidFill>
                  <a:srgbClr val="C00000"/>
                </a:solidFill>
                <a:latin typeface="+mn-lt"/>
              </a:rPr>
              <a:t>52 %</a:t>
            </a:r>
            <a:r>
              <a:rPr lang="en-GB" sz="1600" dirty="0">
                <a:latin typeface="+mn-lt"/>
              </a:rPr>
              <a:t>  ( 177 MW)</a:t>
            </a:r>
          </a:p>
          <a:p>
            <a:pPr marL="787400" lvl="1" indent="-285750">
              <a:buFont typeface="Courier New" panose="02070309020205020404" pitchFamily="49" charset="0"/>
              <a:buChar char="o"/>
            </a:pPr>
            <a:r>
              <a:rPr lang="en-GB" sz="1600" dirty="0">
                <a:latin typeface="+mn-lt"/>
              </a:rPr>
              <a:t>Cryogenic cooling                   3,2 %  ( 11 MW)</a:t>
            </a:r>
          </a:p>
          <a:p>
            <a:pPr marL="787400" lvl="1" indent="-285750">
              <a:buFont typeface="Courier New" panose="02070309020205020404" pitchFamily="49" charset="0"/>
              <a:buChar char="o"/>
            </a:pPr>
            <a:r>
              <a:rPr lang="en-GB" sz="1600" dirty="0">
                <a:latin typeface="+mn-lt"/>
              </a:rPr>
              <a:t>Magnets                                    17 %  ( 58 MW)</a:t>
            </a:r>
          </a:p>
          <a:p>
            <a:pPr marL="787400" lvl="1" indent="-285750">
              <a:buFont typeface="Courier New" panose="02070309020205020404" pitchFamily="49" charset="0"/>
              <a:buChar char="o"/>
            </a:pPr>
            <a:r>
              <a:rPr lang="en-GB" sz="1600" dirty="0">
                <a:latin typeface="+mn-lt"/>
              </a:rPr>
              <a:t>Others                                       27,3 %  ( 93 MW)</a:t>
            </a:r>
            <a:endParaRPr lang="en-GB" sz="1600" i="1" dirty="0">
              <a:solidFill>
                <a:prstClr val="black">
                  <a:tint val="75000"/>
                </a:prstClr>
              </a:solidFill>
              <a:latin typeface="+mn-lt"/>
              <a:cs typeface="+mn-cs"/>
            </a:endParaRPr>
          </a:p>
        </p:txBody>
      </p:sp>
      <p:sp>
        <p:nvSpPr>
          <p:cNvPr id="5" name="ZoneTexte 4">
            <a:extLst>
              <a:ext uri="{FF2B5EF4-FFF2-40B4-BE49-F238E27FC236}">
                <a16:creationId xmlns:a16="http://schemas.microsoft.com/office/drawing/2014/main" id="{EAE5A246-6434-3C8D-6D22-C9EBCCB46F56}"/>
              </a:ext>
            </a:extLst>
          </p:cNvPr>
          <p:cNvSpPr txBox="1"/>
          <p:nvPr/>
        </p:nvSpPr>
        <p:spPr>
          <a:xfrm>
            <a:off x="6034459" y="5045968"/>
            <a:ext cx="3816424" cy="276999"/>
          </a:xfrm>
          <a:prstGeom prst="rect">
            <a:avLst/>
          </a:prstGeom>
          <a:noFill/>
        </p:spPr>
        <p:txBody>
          <a:bodyPr wrap="square" rtlCol="0">
            <a:spAutoFit/>
          </a:bodyPr>
          <a:lstStyle/>
          <a:p>
            <a:pPr algn="ctr"/>
            <a:r>
              <a:rPr lang="en-GB" sz="1200" i="1" dirty="0">
                <a:solidFill>
                  <a:schemeClr val="tx1">
                    <a:lumMod val="50000"/>
                    <a:lumOff val="50000"/>
                  </a:schemeClr>
                </a:solidFill>
                <a:latin typeface="+mn-lt"/>
                <a:cs typeface="+mn-cs"/>
              </a:rPr>
              <a:t>CEPC Technical Design Report, December 2024 (page 967)</a:t>
            </a:r>
            <a:endParaRPr lang="en-GB" sz="1200" dirty="0">
              <a:solidFill>
                <a:schemeClr val="tx1">
                  <a:lumMod val="50000"/>
                  <a:lumOff val="50000"/>
                </a:schemeClr>
              </a:solidFill>
            </a:endParaRPr>
          </a:p>
        </p:txBody>
      </p:sp>
      <p:sp>
        <p:nvSpPr>
          <p:cNvPr id="6" name="ZoneTexte 5">
            <a:extLst>
              <a:ext uri="{FF2B5EF4-FFF2-40B4-BE49-F238E27FC236}">
                <a16:creationId xmlns:a16="http://schemas.microsoft.com/office/drawing/2014/main" id="{81053751-89F8-88CC-CFBF-028BD5F71421}"/>
              </a:ext>
            </a:extLst>
          </p:cNvPr>
          <p:cNvSpPr txBox="1"/>
          <p:nvPr/>
        </p:nvSpPr>
        <p:spPr>
          <a:xfrm>
            <a:off x="5242370" y="725488"/>
            <a:ext cx="5256585" cy="338554"/>
          </a:xfrm>
          <a:prstGeom prst="rect">
            <a:avLst/>
          </a:prstGeom>
          <a:noFill/>
        </p:spPr>
        <p:txBody>
          <a:bodyPr wrap="square" rtlCol="0">
            <a:spAutoFit/>
          </a:bodyPr>
          <a:lstStyle/>
          <a:p>
            <a:r>
              <a:rPr kumimoji="0" lang="en-GB" sz="1600" b="1" i="0" u="none" strike="noStrike" kern="1200" cap="none" spc="0" normalizeH="0" baseline="0" noProof="0" dirty="0">
                <a:ln>
                  <a:noFill/>
                </a:ln>
                <a:solidFill>
                  <a:schemeClr val="accent1">
                    <a:lumMod val="75000"/>
                  </a:schemeClr>
                </a:solidFill>
                <a:effectLst/>
                <a:uLnTx/>
                <a:uFillTx/>
                <a:latin typeface="+mn-lt"/>
                <a:ea typeface="+mn-ea"/>
                <a:cs typeface="+mn-cs"/>
              </a:rPr>
              <a:t>Example 2: CEPC</a:t>
            </a:r>
            <a:r>
              <a:rPr lang="en-GB" sz="1600" b="1" dirty="0">
                <a:solidFill>
                  <a:schemeClr val="accent1">
                    <a:lumMod val="75000"/>
                  </a:schemeClr>
                </a:solidFill>
                <a:latin typeface="+mn-lt"/>
                <a:cs typeface="+mn-cs"/>
              </a:rPr>
              <a:t> in Higgs factory mode</a:t>
            </a:r>
            <a:endParaRPr lang="en-GB" sz="1600" b="1" dirty="0">
              <a:solidFill>
                <a:schemeClr val="accent1">
                  <a:lumMod val="75000"/>
                </a:schemeClr>
              </a:solidFill>
            </a:endParaRPr>
          </a:p>
        </p:txBody>
      </p:sp>
      <p:sp>
        <p:nvSpPr>
          <p:cNvPr id="2" name="ZoneTexte 1">
            <a:extLst>
              <a:ext uri="{FF2B5EF4-FFF2-40B4-BE49-F238E27FC236}">
                <a16:creationId xmlns:a16="http://schemas.microsoft.com/office/drawing/2014/main" id="{ABB865ED-8E43-56BA-CF59-688421432AB4}"/>
              </a:ext>
            </a:extLst>
          </p:cNvPr>
          <p:cNvSpPr txBox="1"/>
          <p:nvPr/>
        </p:nvSpPr>
        <p:spPr>
          <a:xfrm>
            <a:off x="129803" y="5386263"/>
            <a:ext cx="10510518" cy="307777"/>
          </a:xfrm>
          <a:prstGeom prst="rect">
            <a:avLst/>
          </a:prstGeom>
          <a:noFill/>
        </p:spPr>
        <p:txBody>
          <a:bodyPr wrap="square" rtlCol="0">
            <a:spAutoFit/>
          </a:bodyPr>
          <a:lstStyle/>
          <a:p>
            <a:r>
              <a:rPr lang="en-GB" sz="1400" i="1" dirty="0">
                <a:solidFill>
                  <a:srgbClr val="0070C0"/>
                </a:solidFill>
                <a:latin typeface="+mn-lt"/>
              </a:rPr>
              <a:t>* “Others” includes vacuum system, instrumentation, radio protection, control system, experimental devices, utilities, general services…</a:t>
            </a:r>
          </a:p>
        </p:txBody>
      </p:sp>
    </p:spTree>
    <p:extLst>
      <p:ext uri="{BB962C8B-B14F-4D97-AF65-F5344CB8AC3E}">
        <p14:creationId xmlns:p14="http://schemas.microsoft.com/office/powerpoint/2010/main" val="56586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30</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Linac cryomodule design</a:t>
            </a:r>
            <a:endParaRPr lang="en-GB" dirty="0">
              <a:solidFill>
                <a:schemeClr val="accent5">
                  <a:lumMod val="75000"/>
                </a:schemeClr>
              </a:solidFill>
              <a:latin typeface="+mn-lt"/>
            </a:endParaRPr>
          </a:p>
        </p:txBody>
      </p:sp>
      <p:pic>
        <p:nvPicPr>
          <p:cNvPr id="7" name="Image 6">
            <a:extLst>
              <a:ext uri="{FF2B5EF4-FFF2-40B4-BE49-F238E27FC236}">
                <a16:creationId xmlns:a16="http://schemas.microsoft.com/office/drawing/2014/main" id="{35671BFC-FFCD-19BA-0773-AFEEFA8C42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819" y="1517576"/>
            <a:ext cx="4582080" cy="2529129"/>
          </a:xfrm>
          <a:prstGeom prst="rect">
            <a:avLst/>
          </a:prstGeom>
        </p:spPr>
      </p:pic>
      <p:sp>
        <p:nvSpPr>
          <p:cNvPr id="12" name="ZoneTexte 11">
            <a:extLst>
              <a:ext uri="{FF2B5EF4-FFF2-40B4-BE49-F238E27FC236}">
                <a16:creationId xmlns:a16="http://schemas.microsoft.com/office/drawing/2014/main" id="{0E88F73F-4D58-1A77-C504-319F7D343C9E}"/>
              </a:ext>
            </a:extLst>
          </p:cNvPr>
          <p:cNvSpPr txBox="1"/>
          <p:nvPr/>
        </p:nvSpPr>
        <p:spPr>
          <a:xfrm>
            <a:off x="273819" y="758587"/>
            <a:ext cx="8101612" cy="830997"/>
          </a:xfrm>
          <a:prstGeom prst="rect">
            <a:avLst/>
          </a:prstGeom>
          <a:noFill/>
        </p:spPr>
        <p:txBody>
          <a:bodyPr wrap="square" rtlCol="0">
            <a:spAutoFit/>
          </a:bodyPr>
          <a:lstStyle/>
          <a:p>
            <a:pPr algn="just"/>
            <a:r>
              <a:rPr lang="en-GB" sz="1600" dirty="0">
                <a:latin typeface="+mn-lt"/>
              </a:rPr>
              <a:t>PERLE 1</a:t>
            </a:r>
            <a:r>
              <a:rPr lang="en-GB" sz="1600" baseline="30000" dirty="0">
                <a:latin typeface="+mn-lt"/>
              </a:rPr>
              <a:t>st</a:t>
            </a:r>
            <a:r>
              <a:rPr lang="en-GB" sz="1600" dirty="0">
                <a:latin typeface="+mn-lt"/>
              </a:rPr>
              <a:t> cryomodule is adapted from ESS design and will be optimised for efficient high current ERL operation. It will integrate the RF systems (SRF Cavities, HOM couplers &amp; absorbers, Fundamental Power Couplers) optimized and developed within the </a:t>
            </a:r>
            <a:r>
              <a:rPr lang="en-GB" sz="1600" b="1" dirty="0">
                <a:latin typeface="+mn-lt"/>
              </a:rPr>
              <a:t>European project ISAS</a:t>
            </a:r>
            <a:r>
              <a:rPr lang="en-GB" sz="1600" dirty="0">
                <a:latin typeface="+mn-lt"/>
              </a:rPr>
              <a:t>. </a:t>
            </a:r>
          </a:p>
        </p:txBody>
      </p:sp>
      <p:pic>
        <p:nvPicPr>
          <p:cNvPr id="1026" name="Picture 2">
            <a:extLst>
              <a:ext uri="{FF2B5EF4-FFF2-40B4-BE49-F238E27FC236}">
                <a16:creationId xmlns:a16="http://schemas.microsoft.com/office/drawing/2014/main" id="{2473A2E1-2690-0A7C-7C6B-7D8183499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8715" y="797496"/>
            <a:ext cx="2267540" cy="73695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BE804B18-733F-4B12-91DB-2E92D0612308}"/>
              </a:ext>
            </a:extLst>
          </p:cNvPr>
          <p:cNvSpPr>
            <a:spLocks noGrp="1"/>
          </p:cNvSpPr>
          <p:nvPr>
            <p:ph type="ftr" sz="quarter" idx="11"/>
          </p:nvPr>
        </p:nvSpPr>
        <p:spPr/>
        <p:txBody>
          <a:bodyPr/>
          <a:lstStyle/>
          <a:p>
            <a:r>
              <a:rPr lang="en-US">
                <a:latin typeface="+mn-lt"/>
              </a:rPr>
              <a:t>PERLE Seminar - IP2I Lyon</a:t>
            </a:r>
            <a:endParaRPr lang="fr-FR" dirty="0">
              <a:latin typeface="+mn-lt"/>
            </a:endParaRPr>
          </a:p>
        </p:txBody>
      </p:sp>
      <p:sp>
        <p:nvSpPr>
          <p:cNvPr id="6" name="ZoneTexte 5">
            <a:extLst>
              <a:ext uri="{FF2B5EF4-FFF2-40B4-BE49-F238E27FC236}">
                <a16:creationId xmlns:a16="http://schemas.microsoft.com/office/drawing/2014/main" id="{E7362001-A38E-47E9-A206-DA79A55B8360}"/>
              </a:ext>
            </a:extLst>
          </p:cNvPr>
          <p:cNvSpPr txBox="1"/>
          <p:nvPr/>
        </p:nvSpPr>
        <p:spPr>
          <a:xfrm>
            <a:off x="2110785" y="3813121"/>
            <a:ext cx="3347610" cy="584775"/>
          </a:xfrm>
          <a:prstGeom prst="rect">
            <a:avLst/>
          </a:prstGeom>
          <a:noFill/>
        </p:spPr>
        <p:txBody>
          <a:bodyPr wrap="square" rtlCol="0">
            <a:spAutoFit/>
          </a:bodyPr>
          <a:lstStyle/>
          <a:p>
            <a:pPr algn="ctr"/>
            <a:r>
              <a:rPr lang="fr-FR" sz="1600" b="1" dirty="0">
                <a:solidFill>
                  <a:srgbClr val="C00000"/>
                </a:solidFill>
                <a:latin typeface="+mn-lt"/>
              </a:rPr>
              <a:t>ESS, CEA, CERN </a:t>
            </a:r>
            <a:r>
              <a:rPr lang="fr-FR" sz="1600" dirty="0">
                <a:solidFill>
                  <a:srgbClr val="C00000"/>
                </a:solidFill>
                <a:latin typeface="+mn-lt"/>
              </a:rPr>
              <a:t>and </a:t>
            </a:r>
            <a:r>
              <a:rPr lang="fr-FR" sz="1600" b="1" dirty="0">
                <a:solidFill>
                  <a:srgbClr val="C00000"/>
                </a:solidFill>
                <a:latin typeface="+mn-lt"/>
              </a:rPr>
              <a:t>INFN-LASA </a:t>
            </a:r>
          </a:p>
          <a:p>
            <a:pPr algn="ctr"/>
            <a:r>
              <a:rPr lang="fr-FR" sz="1600" dirty="0">
                <a:solidFill>
                  <a:srgbClr val="C00000"/>
                </a:solidFill>
                <a:latin typeface="+mn-lt"/>
              </a:rPr>
              <a:t>are </a:t>
            </a:r>
            <a:r>
              <a:rPr lang="fr-FR" sz="1600" dirty="0" err="1">
                <a:solidFill>
                  <a:srgbClr val="C00000"/>
                </a:solidFill>
                <a:latin typeface="+mn-lt"/>
              </a:rPr>
              <a:t>involved</a:t>
            </a:r>
            <a:r>
              <a:rPr lang="fr-FR" sz="1600" dirty="0">
                <a:solidFill>
                  <a:srgbClr val="C00000"/>
                </a:solidFill>
                <a:latin typeface="+mn-lt"/>
              </a:rPr>
              <a:t> in </a:t>
            </a:r>
            <a:r>
              <a:rPr lang="fr-FR" sz="1600" dirty="0" err="1">
                <a:solidFill>
                  <a:srgbClr val="C00000"/>
                </a:solidFill>
                <a:latin typeface="+mn-lt"/>
              </a:rPr>
              <a:t>this</a:t>
            </a:r>
            <a:r>
              <a:rPr lang="fr-FR" sz="1600" dirty="0">
                <a:solidFill>
                  <a:srgbClr val="C00000"/>
                </a:solidFill>
                <a:latin typeface="+mn-lt"/>
              </a:rPr>
              <a:t> </a:t>
            </a:r>
            <a:r>
              <a:rPr lang="fr-FR" sz="1600" dirty="0" err="1">
                <a:solidFill>
                  <a:srgbClr val="C00000"/>
                </a:solidFill>
                <a:latin typeface="+mn-lt"/>
              </a:rPr>
              <a:t>work</a:t>
            </a:r>
            <a:r>
              <a:rPr lang="fr-FR" sz="1600" dirty="0">
                <a:solidFill>
                  <a:srgbClr val="C00000"/>
                </a:solidFill>
                <a:latin typeface="+mn-lt"/>
              </a:rPr>
              <a:t> </a:t>
            </a:r>
          </a:p>
        </p:txBody>
      </p:sp>
      <p:pic>
        <p:nvPicPr>
          <p:cNvPr id="8" name="Image 7">
            <a:extLst>
              <a:ext uri="{FF2B5EF4-FFF2-40B4-BE49-F238E27FC236}">
                <a16:creationId xmlns:a16="http://schemas.microsoft.com/office/drawing/2014/main" id="{014841BC-1462-24EA-FA25-B576901FBB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10" name="コンテンツ プレースホルダー 3">
            <a:extLst>
              <a:ext uri="{FF2B5EF4-FFF2-40B4-BE49-F238E27FC236}">
                <a16:creationId xmlns:a16="http://schemas.microsoft.com/office/drawing/2014/main" id="{1B862D4B-77A5-4C6D-6574-FAFC302470DB}"/>
              </a:ext>
            </a:extLst>
          </p:cNvPr>
          <p:cNvSpPr>
            <a:spLocks noGrp="1"/>
          </p:cNvSpPr>
          <p:nvPr>
            <p:ph sz="half" idx="2"/>
          </p:nvPr>
        </p:nvSpPr>
        <p:spPr>
          <a:xfrm>
            <a:off x="5242371" y="1748885"/>
            <a:ext cx="5616624" cy="488771"/>
          </a:xfrm>
        </p:spPr>
        <p:txBody>
          <a:bodyPr>
            <a:noAutofit/>
          </a:bodyPr>
          <a:lstStyle/>
          <a:p>
            <a:pPr marL="0" indent="0">
              <a:buNone/>
            </a:pPr>
            <a:r>
              <a:rPr lang="en-US" altLang="ja-SE" sz="1600" dirty="0">
                <a:solidFill>
                  <a:schemeClr val="tx1"/>
                </a:solidFill>
                <a:cs typeface="Arial" charset="0"/>
              </a:rPr>
              <a:t>As In-kind contribution of ESS to </a:t>
            </a:r>
            <a:r>
              <a:rPr lang="en-US" altLang="ja-SE" sz="1600" dirty="0" err="1">
                <a:solidFill>
                  <a:schemeClr val="tx1"/>
                </a:solidFill>
                <a:cs typeface="Arial" charset="0"/>
              </a:rPr>
              <a:t>iSAS</a:t>
            </a:r>
            <a:r>
              <a:rPr lang="en-US" altLang="ja-SE" sz="1600" dirty="0">
                <a:solidFill>
                  <a:schemeClr val="tx1"/>
                </a:solidFill>
                <a:cs typeface="Arial" charset="0"/>
              </a:rPr>
              <a:t>, the 1</a:t>
            </a:r>
            <a:r>
              <a:rPr lang="en-US" altLang="ja-SE" sz="1600" baseline="30000" dirty="0">
                <a:solidFill>
                  <a:schemeClr val="tx1"/>
                </a:solidFill>
                <a:cs typeface="Arial" charset="0"/>
              </a:rPr>
              <a:t>st</a:t>
            </a:r>
            <a:r>
              <a:rPr lang="en-US" altLang="ja-SE" sz="1600" dirty="0">
                <a:solidFill>
                  <a:schemeClr val="tx1"/>
                </a:solidFill>
                <a:cs typeface="Arial" charset="0"/>
              </a:rPr>
              <a:t> cryomodule of the linac will reuse ESS medium beta prototype components:</a:t>
            </a:r>
          </a:p>
          <a:p>
            <a:pPr marL="0" indent="0">
              <a:buNone/>
            </a:pPr>
            <a:endParaRPr lang="en-US" altLang="ja-SE" sz="1600" dirty="0">
              <a:solidFill>
                <a:schemeClr val="tx1"/>
              </a:solidFill>
              <a:cs typeface="Arial" charset="0"/>
            </a:endParaRPr>
          </a:p>
          <a:p>
            <a:pPr marL="0" indent="0">
              <a:buNone/>
            </a:pPr>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marL="457200" lvl="1" indent="0">
              <a:buNone/>
            </a:pPr>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marL="0" indent="0">
              <a:buNone/>
            </a:pPr>
            <a:endParaRPr lang="en-US" altLang="ja-SE" sz="1600" dirty="0">
              <a:solidFill>
                <a:schemeClr val="tx1"/>
              </a:solidFill>
              <a:cs typeface="Arial" charset="0"/>
            </a:endParaRPr>
          </a:p>
          <a:p>
            <a:endParaRPr lang="en-US" altLang="ja-SE" sz="2000" dirty="0">
              <a:solidFill>
                <a:schemeClr val="tx1"/>
              </a:solidFill>
              <a:cs typeface="Arial" charset="0"/>
            </a:endParaRPr>
          </a:p>
        </p:txBody>
      </p:sp>
      <p:pic>
        <p:nvPicPr>
          <p:cNvPr id="11" name="Image 10">
            <a:extLst>
              <a:ext uri="{FF2B5EF4-FFF2-40B4-BE49-F238E27FC236}">
                <a16:creationId xmlns:a16="http://schemas.microsoft.com/office/drawing/2014/main" id="{C4437A16-E614-C2EE-6A35-9BABFFC665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89166" y="2348882"/>
            <a:ext cx="3314712" cy="1052712"/>
          </a:xfrm>
          <a:prstGeom prst="rect">
            <a:avLst/>
          </a:prstGeom>
        </p:spPr>
      </p:pic>
      <p:pic>
        <p:nvPicPr>
          <p:cNvPr id="14" name="Image 13">
            <a:extLst>
              <a:ext uri="{FF2B5EF4-FFF2-40B4-BE49-F238E27FC236}">
                <a16:creationId xmlns:a16="http://schemas.microsoft.com/office/drawing/2014/main" id="{54F9FCA6-9650-C0AA-75D8-F7648990A9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0523" y="3429608"/>
            <a:ext cx="1277034" cy="1184312"/>
          </a:xfrm>
          <a:prstGeom prst="rect">
            <a:avLst/>
          </a:prstGeom>
        </p:spPr>
      </p:pic>
      <p:pic>
        <p:nvPicPr>
          <p:cNvPr id="15" name="Image 14">
            <a:extLst>
              <a:ext uri="{FF2B5EF4-FFF2-40B4-BE49-F238E27FC236}">
                <a16:creationId xmlns:a16="http://schemas.microsoft.com/office/drawing/2014/main" id="{6AB35BA4-4558-2049-AFA6-94919BDB53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5668" y="3424122"/>
            <a:ext cx="1819310" cy="1184862"/>
          </a:xfrm>
          <a:prstGeom prst="rect">
            <a:avLst/>
          </a:prstGeom>
        </p:spPr>
      </p:pic>
      <p:sp>
        <p:nvSpPr>
          <p:cNvPr id="17" name="ZoneTexte 16">
            <a:extLst>
              <a:ext uri="{FF2B5EF4-FFF2-40B4-BE49-F238E27FC236}">
                <a16:creationId xmlns:a16="http://schemas.microsoft.com/office/drawing/2014/main" id="{7C224CBA-170C-0E1A-3721-521FC90FEAD0}"/>
              </a:ext>
            </a:extLst>
          </p:cNvPr>
          <p:cNvSpPr txBox="1"/>
          <p:nvPr/>
        </p:nvSpPr>
        <p:spPr>
          <a:xfrm>
            <a:off x="7114579" y="2957736"/>
            <a:ext cx="1800200" cy="353943"/>
          </a:xfrm>
          <a:prstGeom prst="rect">
            <a:avLst/>
          </a:prstGeom>
          <a:noFill/>
        </p:spPr>
        <p:txBody>
          <a:bodyPr wrap="square" rtlCol="0">
            <a:spAutoFit/>
          </a:bodyPr>
          <a:lstStyle/>
          <a:p>
            <a:pPr algn="ctr"/>
            <a:r>
              <a:rPr lang="en-GB" sz="1700" dirty="0">
                <a:solidFill>
                  <a:schemeClr val="bg1"/>
                </a:solidFill>
                <a:latin typeface="+mn-lt"/>
              </a:rPr>
              <a:t>Vacuum vessel</a:t>
            </a:r>
          </a:p>
        </p:txBody>
      </p:sp>
      <p:sp>
        <p:nvSpPr>
          <p:cNvPr id="18" name="ZoneTexte 17">
            <a:extLst>
              <a:ext uri="{FF2B5EF4-FFF2-40B4-BE49-F238E27FC236}">
                <a16:creationId xmlns:a16="http://schemas.microsoft.com/office/drawing/2014/main" id="{0BDFA548-7A92-FD94-62DD-75E66AAFCB90}"/>
              </a:ext>
            </a:extLst>
          </p:cNvPr>
          <p:cNvSpPr txBox="1"/>
          <p:nvPr/>
        </p:nvSpPr>
        <p:spPr>
          <a:xfrm>
            <a:off x="6687744" y="4275366"/>
            <a:ext cx="1277034" cy="353943"/>
          </a:xfrm>
          <a:prstGeom prst="rect">
            <a:avLst/>
          </a:prstGeom>
          <a:noFill/>
        </p:spPr>
        <p:txBody>
          <a:bodyPr wrap="square" rtlCol="0">
            <a:spAutoFit/>
          </a:bodyPr>
          <a:lstStyle/>
          <a:p>
            <a:r>
              <a:rPr lang="en-GB" sz="1700" dirty="0">
                <a:solidFill>
                  <a:schemeClr val="bg1"/>
                </a:solidFill>
                <a:latin typeface="+mn-lt"/>
              </a:rPr>
              <a:t>Spaceframe</a:t>
            </a:r>
          </a:p>
        </p:txBody>
      </p:sp>
      <p:sp>
        <p:nvSpPr>
          <p:cNvPr id="19" name="ZoneTexte 18">
            <a:extLst>
              <a:ext uri="{FF2B5EF4-FFF2-40B4-BE49-F238E27FC236}">
                <a16:creationId xmlns:a16="http://schemas.microsoft.com/office/drawing/2014/main" id="{F873907C-2BB5-6DCB-14C9-5419F5BD38D0}"/>
              </a:ext>
            </a:extLst>
          </p:cNvPr>
          <p:cNvSpPr txBox="1"/>
          <p:nvPr/>
        </p:nvSpPr>
        <p:spPr>
          <a:xfrm>
            <a:off x="8048750" y="4259977"/>
            <a:ext cx="1669224" cy="353943"/>
          </a:xfrm>
          <a:prstGeom prst="rect">
            <a:avLst/>
          </a:prstGeom>
          <a:noFill/>
        </p:spPr>
        <p:txBody>
          <a:bodyPr wrap="square" rtlCol="0">
            <a:spAutoFit/>
          </a:bodyPr>
          <a:lstStyle/>
          <a:p>
            <a:pPr algn="ctr"/>
            <a:r>
              <a:rPr lang="en-GB" sz="1700" dirty="0">
                <a:solidFill>
                  <a:schemeClr val="bg1"/>
                </a:solidFill>
                <a:latin typeface="+mn-lt"/>
              </a:rPr>
              <a:t>Thermal shield</a:t>
            </a:r>
          </a:p>
        </p:txBody>
      </p:sp>
      <p:sp>
        <p:nvSpPr>
          <p:cNvPr id="20" name="ZoneTexte 19">
            <a:extLst>
              <a:ext uri="{FF2B5EF4-FFF2-40B4-BE49-F238E27FC236}">
                <a16:creationId xmlns:a16="http://schemas.microsoft.com/office/drawing/2014/main" id="{F614F3C4-FA0F-8852-E884-4A9656F1687D}"/>
              </a:ext>
            </a:extLst>
          </p:cNvPr>
          <p:cNvSpPr txBox="1"/>
          <p:nvPr/>
        </p:nvSpPr>
        <p:spPr>
          <a:xfrm>
            <a:off x="201812" y="4613920"/>
            <a:ext cx="10188419" cy="1107996"/>
          </a:xfrm>
          <a:prstGeom prst="rect">
            <a:avLst/>
          </a:prstGeom>
          <a:noFill/>
        </p:spPr>
        <p:txBody>
          <a:bodyPr wrap="square" rtlCol="0">
            <a:spAutoFit/>
          </a:bodyPr>
          <a:lstStyle/>
          <a:p>
            <a:r>
              <a:rPr lang="en-US" altLang="ja-SE" sz="1800" dirty="0">
                <a:solidFill>
                  <a:schemeClr val="tx1"/>
                </a:solidFill>
                <a:latin typeface="+mn-lt"/>
                <a:cs typeface="Arial" charset="0"/>
              </a:rPr>
              <a:t>And will host new optimized components developed within the </a:t>
            </a:r>
            <a:r>
              <a:rPr lang="en-US" altLang="ja-SE" sz="1800" dirty="0" err="1">
                <a:solidFill>
                  <a:schemeClr val="tx1"/>
                </a:solidFill>
                <a:latin typeface="+mn-lt"/>
                <a:cs typeface="Arial" charset="0"/>
              </a:rPr>
              <a:t>iSAS</a:t>
            </a:r>
            <a:r>
              <a:rPr lang="en-US" altLang="ja-SE" sz="1800" dirty="0">
                <a:solidFill>
                  <a:schemeClr val="tx1"/>
                </a:solidFill>
                <a:latin typeface="+mn-lt"/>
                <a:cs typeface="Arial" charset="0"/>
              </a:rPr>
              <a:t> project</a:t>
            </a:r>
          </a:p>
          <a:p>
            <a:pPr marL="742950" lvl="1" indent="-285750">
              <a:buFont typeface="Wingdings" pitchFamily="2" charset="2"/>
              <a:buChar char="§"/>
            </a:pPr>
            <a:r>
              <a:rPr lang="en-US" altLang="ja-SE" sz="1600" dirty="0">
                <a:solidFill>
                  <a:schemeClr val="tx1"/>
                </a:solidFill>
                <a:latin typeface="+mn-lt"/>
                <a:cs typeface="Arial" charset="0"/>
              </a:rPr>
              <a:t>Cavity string (SRF cavities, RF couplers, Tuning systems, Beam Line Absorbers, HOM couplers...)</a:t>
            </a:r>
          </a:p>
          <a:p>
            <a:pPr marL="742950" lvl="1" indent="-285750">
              <a:buFont typeface="Wingdings" pitchFamily="2" charset="2"/>
              <a:buChar char="§"/>
            </a:pPr>
            <a:r>
              <a:rPr lang="en-US" altLang="ja-SE" sz="1600" dirty="0">
                <a:solidFill>
                  <a:schemeClr val="tx1"/>
                </a:solidFill>
                <a:latin typeface="+mn-lt"/>
                <a:cs typeface="Arial" charset="0"/>
              </a:rPr>
              <a:t>Magnetic shield</a:t>
            </a:r>
          </a:p>
          <a:p>
            <a:pPr marL="742950" lvl="1" indent="-285750">
              <a:buFont typeface="Wingdings" pitchFamily="2" charset="2"/>
              <a:buChar char="§"/>
            </a:pPr>
            <a:r>
              <a:rPr lang="en-US" altLang="ja-SE" sz="1600" dirty="0">
                <a:solidFill>
                  <a:schemeClr val="tx1"/>
                </a:solidFill>
                <a:latin typeface="+mn-lt"/>
                <a:cs typeface="Arial" charset="0"/>
              </a:rPr>
              <a:t>Cryogenics circuit...</a:t>
            </a:r>
          </a:p>
        </p:txBody>
      </p:sp>
    </p:spTree>
    <p:extLst>
      <p:ext uri="{BB962C8B-B14F-4D97-AF65-F5344CB8AC3E}">
        <p14:creationId xmlns:p14="http://schemas.microsoft.com/office/powerpoint/2010/main" val="399475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928992"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Further development toward improving ERL efficiency  </a:t>
            </a:r>
            <a:endParaRPr lang="en-GB" dirty="0">
              <a:solidFill>
                <a:schemeClr val="accent5">
                  <a:lumMod val="75000"/>
                </a:schemeClr>
              </a:solidFill>
              <a:latin typeface="+mn-lt"/>
            </a:endParaRPr>
          </a:p>
        </p:txBody>
      </p:sp>
      <p:sp>
        <p:nvSpPr>
          <p:cNvPr id="18" name="ZoneTexte 17">
            <a:extLst>
              <a:ext uri="{FF2B5EF4-FFF2-40B4-BE49-F238E27FC236}">
                <a16:creationId xmlns:a16="http://schemas.microsoft.com/office/drawing/2014/main" id="{77DE3792-F944-C45F-2967-C15FCB4BFA06}"/>
              </a:ext>
            </a:extLst>
          </p:cNvPr>
          <p:cNvSpPr txBox="1"/>
          <p:nvPr/>
        </p:nvSpPr>
        <p:spPr>
          <a:xfrm>
            <a:off x="345827" y="1097717"/>
            <a:ext cx="7128792" cy="4524315"/>
          </a:xfrm>
          <a:prstGeom prst="rect">
            <a:avLst/>
          </a:prstGeom>
          <a:noFill/>
        </p:spPr>
        <p:txBody>
          <a:bodyPr wrap="square" rtlCol="0">
            <a:spAutoFit/>
          </a:bodyPr>
          <a:lstStyle/>
          <a:p>
            <a:pPr marL="285750" indent="-285750">
              <a:buFont typeface="Courier New" panose="02070309020205020404" pitchFamily="49" charset="0"/>
              <a:buChar char="o"/>
            </a:pPr>
            <a:r>
              <a:rPr lang="en-GB" sz="1600" dirty="0">
                <a:latin typeface="+mn-lt"/>
              </a:rPr>
              <a:t>The most developed </a:t>
            </a:r>
            <a:r>
              <a:rPr lang="en-GB" sz="1600" b="1" dirty="0">
                <a:latin typeface="+mn-lt"/>
              </a:rPr>
              <a:t>alternative Nb SRF superconductor is Nb3Sn</a:t>
            </a:r>
            <a:r>
              <a:rPr lang="en-GB" sz="1600" dirty="0">
                <a:latin typeface="+mn-lt"/>
              </a:rPr>
              <a:t>. SRF Nb3Sn cavities have a potential to be a game changer, operating at </a:t>
            </a:r>
            <a:r>
              <a:rPr lang="en-GB" sz="1600" b="1" dirty="0">
                <a:latin typeface="+mn-lt"/>
              </a:rPr>
              <a:t>higher cryogenic efficiency</a:t>
            </a:r>
            <a:r>
              <a:rPr lang="en-GB" sz="1600" dirty="0">
                <a:latin typeface="+mn-lt"/>
              </a:rPr>
              <a:t>: Nb3Sn has higher 𝑇𝑐 of 18.3 K, compared to the 9.2 K of Nb.</a:t>
            </a:r>
          </a:p>
          <a:p>
            <a:endParaRPr lang="en-GB" sz="1600" dirty="0">
              <a:latin typeface="+mn-lt"/>
            </a:endParaRPr>
          </a:p>
          <a:p>
            <a:pPr marL="285750" indent="-285750">
              <a:buFont typeface="Courier New" panose="02070309020205020404" pitchFamily="49" charset="0"/>
              <a:buChar char="o"/>
            </a:pPr>
            <a:r>
              <a:rPr lang="en-GB" sz="1600" dirty="0">
                <a:latin typeface="+mn-lt"/>
              </a:rPr>
              <a:t>Nb cavities must operate at 2 K to have 𝑄</a:t>
            </a:r>
            <a:r>
              <a:rPr lang="en-GB" sz="1600" baseline="-25000" dirty="0">
                <a:latin typeface="+mn-lt"/>
              </a:rPr>
              <a:t>0</a:t>
            </a:r>
            <a:r>
              <a:rPr lang="en-GB" sz="1600" dirty="0">
                <a:latin typeface="+mn-lt"/>
              </a:rPr>
              <a:t> &gt; 1 × 1010. 2 K cryogenic systems are inefficient. Nb3Sn can have similar 𝑄</a:t>
            </a:r>
            <a:r>
              <a:rPr lang="en-GB" sz="1600" baseline="-25000" dirty="0">
                <a:latin typeface="+mn-lt"/>
              </a:rPr>
              <a:t>0</a:t>
            </a:r>
            <a:r>
              <a:rPr lang="en-GB" sz="1600" dirty="0">
                <a:latin typeface="+mn-lt"/>
              </a:rPr>
              <a:t> but at 4.2 K where the cryogenic efficiency ~3 times better.</a:t>
            </a:r>
          </a:p>
          <a:p>
            <a:pPr marL="285750" indent="-285750">
              <a:buFont typeface="Courier New" panose="02070309020205020404" pitchFamily="49" charset="0"/>
              <a:buChar char="o"/>
            </a:pPr>
            <a:endParaRPr lang="en-GB" sz="1600" dirty="0">
              <a:latin typeface="+mn-lt"/>
            </a:endParaRPr>
          </a:p>
          <a:p>
            <a:pPr marL="285750" indent="-285750">
              <a:buFont typeface="Courier New" panose="02070309020205020404" pitchFamily="49" charset="0"/>
              <a:buChar char="o"/>
            </a:pPr>
            <a:r>
              <a:rPr lang="en-GB" sz="1600" dirty="0">
                <a:latin typeface="+mn-lt"/>
              </a:rPr>
              <a:t>Limitation today is the accelerating gradients that remain ≤ 24 MV/m and non producible at industrial scale.</a:t>
            </a:r>
          </a:p>
          <a:p>
            <a:pPr marL="285750" indent="-285750">
              <a:buFont typeface="Courier New" panose="02070309020205020404" pitchFamily="49" charset="0"/>
              <a:buChar char="o"/>
            </a:pPr>
            <a:endParaRPr lang="en-GB" sz="1600" dirty="0">
              <a:latin typeface="+mn-lt"/>
            </a:endParaRPr>
          </a:p>
          <a:p>
            <a:pPr marL="285750" indent="-285750">
              <a:buFont typeface="Courier New" panose="02070309020205020404" pitchFamily="49" charset="0"/>
              <a:buChar char="o"/>
            </a:pPr>
            <a:r>
              <a:rPr lang="en-GB" sz="1600" dirty="0">
                <a:latin typeface="+mn-lt"/>
              </a:rPr>
              <a:t>The most progress to date has been made with the vapor diffusion process. Other processes of making Nb3Sn are under investigation: electroplating, CVD deposition, magnetron sputtering... As these techniques mature, we should expect further progress.</a:t>
            </a:r>
          </a:p>
          <a:p>
            <a:pPr marL="285750" indent="-285750">
              <a:buFont typeface="Courier New" panose="02070309020205020404" pitchFamily="49" charset="0"/>
              <a:buChar char="o"/>
            </a:pPr>
            <a:endParaRPr lang="en-GB" sz="1600" dirty="0">
              <a:latin typeface="+mn-lt"/>
            </a:endParaRPr>
          </a:p>
          <a:p>
            <a:pPr marL="285750" indent="-285750">
              <a:buFont typeface="Courier New" panose="02070309020205020404" pitchFamily="49" charset="0"/>
              <a:buChar char="o"/>
            </a:pPr>
            <a:r>
              <a:rPr lang="en-GB" sz="1600" dirty="0">
                <a:latin typeface="+mn-lt"/>
              </a:rPr>
              <a:t>As ERLs operate at relatively low gradient, it is very likely to see in the near future ERL cryomodules equipped with Nb3Sn cavities.   </a:t>
            </a:r>
          </a:p>
        </p:txBody>
      </p:sp>
      <p:pic>
        <p:nvPicPr>
          <p:cNvPr id="19" name="Image 18">
            <a:extLst>
              <a:ext uri="{FF2B5EF4-FFF2-40B4-BE49-F238E27FC236}">
                <a16:creationId xmlns:a16="http://schemas.microsoft.com/office/drawing/2014/main" id="{B3ADD392-3B72-C9AD-5929-70398C4694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6627" y="1011134"/>
            <a:ext cx="2933576" cy="2306642"/>
          </a:xfrm>
          <a:prstGeom prst="rect">
            <a:avLst/>
          </a:prstGeom>
        </p:spPr>
      </p:pic>
      <p:pic>
        <p:nvPicPr>
          <p:cNvPr id="20" name="Image 19">
            <a:extLst>
              <a:ext uri="{FF2B5EF4-FFF2-40B4-BE49-F238E27FC236}">
                <a16:creationId xmlns:a16="http://schemas.microsoft.com/office/drawing/2014/main" id="{211468EB-4014-B432-6511-B0B5EFE16059}"/>
              </a:ext>
            </a:extLst>
          </p:cNvPr>
          <p:cNvPicPr>
            <a:picLocks noChangeAspect="1"/>
          </p:cNvPicPr>
          <p:nvPr/>
        </p:nvPicPr>
        <p:blipFill>
          <a:blip r:embed="rId3"/>
          <a:stretch>
            <a:fillRect/>
          </a:stretch>
        </p:blipFill>
        <p:spPr>
          <a:xfrm>
            <a:off x="7402611" y="3376699"/>
            <a:ext cx="3259988" cy="2317341"/>
          </a:xfrm>
          <a:prstGeom prst="rect">
            <a:avLst/>
          </a:prstGeom>
        </p:spPr>
      </p:pic>
      <p:sp>
        <p:nvSpPr>
          <p:cNvPr id="22" name="ZoneTexte 21">
            <a:extLst>
              <a:ext uri="{FF2B5EF4-FFF2-40B4-BE49-F238E27FC236}">
                <a16:creationId xmlns:a16="http://schemas.microsoft.com/office/drawing/2014/main" id="{3D10D075-BBCE-0DB2-1FE7-503C527CB8E3}"/>
              </a:ext>
            </a:extLst>
          </p:cNvPr>
          <p:cNvSpPr txBox="1"/>
          <p:nvPr/>
        </p:nvSpPr>
        <p:spPr>
          <a:xfrm>
            <a:off x="417835" y="725488"/>
            <a:ext cx="4392488" cy="400110"/>
          </a:xfrm>
          <a:prstGeom prst="rect">
            <a:avLst/>
          </a:prstGeom>
          <a:noFill/>
        </p:spPr>
        <p:txBody>
          <a:bodyPr wrap="square" rtlCol="0">
            <a:spAutoFit/>
          </a:bodyPr>
          <a:lstStyle/>
          <a:p>
            <a:r>
              <a:rPr lang="en-GB" b="1" dirty="0">
                <a:solidFill>
                  <a:srgbClr val="DB1B53"/>
                </a:solidFill>
                <a:latin typeface="+mn-lt"/>
              </a:rPr>
              <a:t>R&amp;D on Nb3Sn cavities:</a:t>
            </a:r>
            <a:endParaRPr lang="en-GB" b="1" dirty="0">
              <a:solidFill>
                <a:srgbClr val="DB1B53"/>
              </a:solidFill>
            </a:endParaRPr>
          </a:p>
        </p:txBody>
      </p:sp>
    </p:spTree>
    <p:extLst>
      <p:ext uri="{BB962C8B-B14F-4D97-AF65-F5344CB8AC3E}">
        <p14:creationId xmlns:p14="http://schemas.microsoft.com/office/powerpoint/2010/main" val="1419715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566060" cy="447518"/>
          </a:xfrm>
        </p:spPr>
        <p:txBody>
          <a:bodyPr>
            <a:normAutofit/>
          </a:bodyPr>
          <a:lstStyle/>
          <a:p>
            <a:r>
              <a:rPr lang="en-GB" dirty="0">
                <a:solidFill>
                  <a:schemeClr val="accent5">
                    <a:lumMod val="75000"/>
                  </a:schemeClr>
                </a:solidFill>
                <a:latin typeface="+mn-lt"/>
                <a:cs typeface="Arial" panose="020B0604020202020204" pitchFamily="34" charset="0"/>
              </a:rPr>
              <a:t>Innovation for Sustainable Accelerating Systems (</a:t>
            </a:r>
            <a:r>
              <a:rPr lang="en-GB" dirty="0" err="1">
                <a:solidFill>
                  <a:schemeClr val="accent5">
                    <a:lumMod val="75000"/>
                  </a:schemeClr>
                </a:solidFill>
                <a:latin typeface="+mn-lt"/>
                <a:cs typeface="Arial" panose="020B0604020202020204" pitchFamily="34" charset="0"/>
              </a:rPr>
              <a:t>iSAS</a:t>
            </a:r>
            <a:r>
              <a:rPr lang="en-GB" dirty="0">
                <a:solidFill>
                  <a:schemeClr val="accent5">
                    <a:lumMod val="75000"/>
                  </a:schemeClr>
                </a:solidFill>
                <a:latin typeface="+mn-lt"/>
                <a:cs typeface="Arial" panose="020B0604020202020204" pitchFamily="34" charset="0"/>
              </a:rPr>
              <a:t>)</a:t>
            </a:r>
            <a:endParaRPr lang="en-GB" dirty="0">
              <a:solidFill>
                <a:schemeClr val="accent5">
                  <a:lumMod val="75000"/>
                </a:schemeClr>
              </a:solidFill>
              <a:latin typeface="+mn-lt"/>
            </a:endParaRPr>
          </a:p>
        </p:txBody>
      </p:sp>
      <p:grpSp>
        <p:nvGrpSpPr>
          <p:cNvPr id="4" name="Groupe 3">
            <a:extLst>
              <a:ext uri="{FF2B5EF4-FFF2-40B4-BE49-F238E27FC236}">
                <a16:creationId xmlns:a16="http://schemas.microsoft.com/office/drawing/2014/main" id="{6257165C-EAB8-E1E4-7F28-09CBADE477CB}"/>
              </a:ext>
            </a:extLst>
          </p:cNvPr>
          <p:cNvGrpSpPr/>
          <p:nvPr/>
        </p:nvGrpSpPr>
        <p:grpSpPr>
          <a:xfrm>
            <a:off x="1209923" y="1085528"/>
            <a:ext cx="7992888" cy="4536504"/>
            <a:chOff x="1209923" y="725488"/>
            <a:chExt cx="8422044" cy="4847697"/>
          </a:xfrm>
        </p:grpSpPr>
        <p:pic>
          <p:nvPicPr>
            <p:cNvPr id="2" name="Image 1">
              <a:extLst>
                <a:ext uri="{FF2B5EF4-FFF2-40B4-BE49-F238E27FC236}">
                  <a16:creationId xmlns:a16="http://schemas.microsoft.com/office/drawing/2014/main" id="{157A6EA7-7944-AA72-9526-12893B5BA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923" y="797496"/>
              <a:ext cx="8422044" cy="4775689"/>
            </a:xfrm>
            <a:prstGeom prst="rect">
              <a:avLst/>
            </a:prstGeom>
          </p:spPr>
        </p:pic>
        <p:sp>
          <p:nvSpPr>
            <p:cNvPr id="3" name="ZoneTexte 2">
              <a:extLst>
                <a:ext uri="{FF2B5EF4-FFF2-40B4-BE49-F238E27FC236}">
                  <a16:creationId xmlns:a16="http://schemas.microsoft.com/office/drawing/2014/main" id="{9C033CFA-6583-40D3-44F3-4ACD7B494428}"/>
                </a:ext>
              </a:extLst>
            </p:cNvPr>
            <p:cNvSpPr txBox="1"/>
            <p:nvPr/>
          </p:nvSpPr>
          <p:spPr>
            <a:xfrm>
              <a:off x="3931736" y="725488"/>
              <a:ext cx="2968757" cy="493334"/>
            </a:xfrm>
            <a:prstGeom prst="rect">
              <a:avLst/>
            </a:prstGeom>
            <a:solidFill>
              <a:schemeClr val="bg1"/>
            </a:solidFill>
          </p:spPr>
          <p:txBody>
            <a:bodyPr wrap="square" rtlCol="0">
              <a:spAutoFit/>
            </a:bodyPr>
            <a:lstStyle/>
            <a:p>
              <a:pPr algn="ctr"/>
              <a:r>
                <a:rPr lang="en-GB" sz="2400" b="1" dirty="0" err="1">
                  <a:solidFill>
                    <a:srgbClr val="C00000"/>
                  </a:solidFill>
                  <a:latin typeface="+mn-lt"/>
                </a:rPr>
                <a:t>iSAS</a:t>
              </a:r>
              <a:r>
                <a:rPr lang="en-GB" sz="2400" b="1" dirty="0">
                  <a:solidFill>
                    <a:srgbClr val="C00000"/>
                  </a:solidFill>
                  <a:latin typeface="+mn-lt"/>
                </a:rPr>
                <a:t> Collaboration</a:t>
              </a:r>
            </a:p>
          </p:txBody>
        </p:sp>
      </p:grpSp>
      <p:sp>
        <p:nvSpPr>
          <p:cNvPr id="5" name="ZoneTexte 4">
            <a:extLst>
              <a:ext uri="{FF2B5EF4-FFF2-40B4-BE49-F238E27FC236}">
                <a16:creationId xmlns:a16="http://schemas.microsoft.com/office/drawing/2014/main" id="{F0801613-F87B-E328-9570-D9022980B320}"/>
              </a:ext>
            </a:extLst>
          </p:cNvPr>
          <p:cNvSpPr txBox="1"/>
          <p:nvPr/>
        </p:nvSpPr>
        <p:spPr>
          <a:xfrm>
            <a:off x="5026347" y="725488"/>
            <a:ext cx="5616624" cy="338554"/>
          </a:xfrm>
          <a:prstGeom prst="rect">
            <a:avLst/>
          </a:prstGeom>
          <a:noFill/>
        </p:spPr>
        <p:txBody>
          <a:bodyPr wrap="square" rtlCol="0">
            <a:spAutoFit/>
          </a:bodyPr>
          <a:lstStyle/>
          <a:p>
            <a:pPr algn="r"/>
            <a:r>
              <a:rPr lang="en-GB" sz="1600" i="1" u="sng" dirty="0">
                <a:solidFill>
                  <a:schemeClr val="accent1">
                    <a:lumMod val="75000"/>
                  </a:schemeClr>
                </a:solidFill>
                <a:latin typeface="+mn-lt"/>
              </a:rPr>
              <a:t>More about </a:t>
            </a:r>
            <a:r>
              <a:rPr lang="en-GB" sz="1600" i="1" u="sng" dirty="0" err="1">
                <a:solidFill>
                  <a:schemeClr val="accent1">
                    <a:lumMod val="75000"/>
                  </a:schemeClr>
                </a:solidFill>
                <a:latin typeface="+mn-lt"/>
              </a:rPr>
              <a:t>iSAS</a:t>
            </a:r>
            <a:r>
              <a:rPr lang="en-GB" sz="1600" i="1" u="sng" dirty="0">
                <a:solidFill>
                  <a:schemeClr val="accent1">
                    <a:lumMod val="75000"/>
                  </a:schemeClr>
                </a:solidFill>
                <a:latin typeface="+mn-lt"/>
              </a:rPr>
              <a:t>: https://indico.ijclab.in2p3.fr/event/9521/</a:t>
            </a:r>
          </a:p>
        </p:txBody>
      </p:sp>
      <p:pic>
        <p:nvPicPr>
          <p:cNvPr id="6" name="Picture 2">
            <a:extLst>
              <a:ext uri="{FF2B5EF4-FFF2-40B4-BE49-F238E27FC236}">
                <a16:creationId xmlns:a16="http://schemas.microsoft.com/office/drawing/2014/main" id="{6274BEB6-12BD-9CBD-104E-7CEF7D5A43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835" y="725488"/>
            <a:ext cx="2267540" cy="73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2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19 March 2025</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33</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PERLE Seminar - IP2I Lyon</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3" name="ZoneTexte 2">
            <a:extLst>
              <a:ext uri="{FF2B5EF4-FFF2-40B4-BE49-F238E27FC236}">
                <a16:creationId xmlns:a16="http://schemas.microsoft.com/office/drawing/2014/main" id="{B77E04B8-EB32-063D-1014-5EF1DDEFCB0C}"/>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Summary slide for applications on PERLE </a:t>
            </a:r>
          </a:p>
        </p:txBody>
      </p:sp>
      <p:sp>
        <p:nvSpPr>
          <p:cNvPr id="4" name="ZoneTexte 3">
            <a:extLst>
              <a:ext uri="{FF2B5EF4-FFF2-40B4-BE49-F238E27FC236}">
                <a16:creationId xmlns:a16="http://schemas.microsoft.com/office/drawing/2014/main" id="{C16B7155-31A1-07A5-EC93-8195B53BCE5E}"/>
              </a:ext>
            </a:extLst>
          </p:cNvPr>
          <p:cNvSpPr txBox="1"/>
          <p:nvPr/>
        </p:nvSpPr>
        <p:spPr>
          <a:xfrm>
            <a:off x="57795" y="797496"/>
            <a:ext cx="5616626" cy="2800767"/>
          </a:xfrm>
          <a:prstGeom prst="rect">
            <a:avLst/>
          </a:prstGeom>
          <a:noFill/>
        </p:spPr>
        <p:txBody>
          <a:bodyPr wrap="square" rtlCol="0">
            <a:spAutoFit/>
          </a:bodyPr>
          <a:lstStyle/>
          <a:p>
            <a:r>
              <a:rPr lang="en-GB" sz="1500" dirty="0">
                <a:latin typeface="+mn-lt"/>
                <a:sym typeface="Wingdings" pitchFamily="2" charset="2"/>
              </a:rPr>
              <a:t>We are considering hosting 2 R&amp;D set-up at PERLE:</a:t>
            </a:r>
          </a:p>
          <a:p>
            <a:endParaRPr lang="en-GB" sz="1600" dirty="0">
              <a:latin typeface="+mn-lt"/>
              <a:sym typeface="Wingdings" pitchFamily="2" charset="2"/>
            </a:endParaRPr>
          </a:p>
          <a:p>
            <a:pPr marL="285750" indent="-285750">
              <a:buFont typeface="Courier New" panose="02070309020205020404" pitchFamily="49" charset="0"/>
              <a:buChar char="o"/>
            </a:pPr>
            <a:r>
              <a:rPr lang="en-GB" sz="1500" b="1" dirty="0">
                <a:solidFill>
                  <a:srgbClr val="CC0066"/>
                </a:solidFill>
                <a:latin typeface="+mn-lt"/>
                <a:sym typeface="Wingdings" pitchFamily="2" charset="2"/>
              </a:rPr>
              <a:t>An inverse Campton scattering source (ICS) at IP1</a:t>
            </a: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r>
              <a:rPr lang="en-GB" sz="1500" b="1" dirty="0">
                <a:solidFill>
                  <a:srgbClr val="CC0066"/>
                </a:solidFill>
                <a:latin typeface="+mn-lt"/>
                <a:sym typeface="Wingdings" pitchFamily="2" charset="2"/>
              </a:rPr>
              <a:t>An electron scattering on online produced radioactive ion experiment at IP2.</a:t>
            </a:r>
            <a:r>
              <a:rPr lang="en-GB" sz="1500" b="1" dirty="0">
                <a:solidFill>
                  <a:srgbClr val="CC0066"/>
                </a:solidFill>
                <a:latin typeface="+mn-lt"/>
              </a:rPr>
              <a:t>  </a:t>
            </a:r>
            <a:endParaRPr lang="en-GB" sz="1500" b="1" dirty="0">
              <a:solidFill>
                <a:srgbClr val="CC0066"/>
              </a:solidFill>
              <a:latin typeface="+mn-lt"/>
              <a:sym typeface="Wingdings" pitchFamily="2" charset="2"/>
            </a:endParaRPr>
          </a:p>
        </p:txBody>
      </p:sp>
      <p:pic>
        <p:nvPicPr>
          <p:cNvPr id="2" name="PERLE_turn3_with_FP.pdf" descr="PERLE_turn3_with_FP.pdf">
            <a:extLst>
              <a:ext uri="{FF2B5EF4-FFF2-40B4-BE49-F238E27FC236}">
                <a16:creationId xmlns:a16="http://schemas.microsoft.com/office/drawing/2014/main" id="{DDC9D080-43F2-D06D-1253-16A7DAB0003B}"/>
              </a:ext>
            </a:extLst>
          </p:cNvPr>
          <p:cNvPicPr>
            <a:picLocks noChangeAspect="1"/>
          </p:cNvPicPr>
          <p:nvPr/>
        </p:nvPicPr>
        <p:blipFill>
          <a:blip r:embed="rId3"/>
          <a:stretch>
            <a:fillRect/>
          </a:stretch>
        </p:blipFill>
        <p:spPr>
          <a:xfrm>
            <a:off x="11475307" y="8949849"/>
            <a:ext cx="12691873" cy="4224529"/>
          </a:xfrm>
          <a:prstGeom prst="rect">
            <a:avLst/>
          </a:prstGeom>
          <a:ln w="12700">
            <a:miter lim="400000"/>
          </a:ln>
        </p:spPr>
      </p:pic>
      <p:grpSp>
        <p:nvGrpSpPr>
          <p:cNvPr id="10" name="Groupe 9">
            <a:extLst>
              <a:ext uri="{FF2B5EF4-FFF2-40B4-BE49-F238E27FC236}">
                <a16:creationId xmlns:a16="http://schemas.microsoft.com/office/drawing/2014/main" id="{D6E08B22-05A6-E740-34A6-CF543F090B70}"/>
              </a:ext>
            </a:extLst>
          </p:cNvPr>
          <p:cNvGrpSpPr/>
          <p:nvPr/>
        </p:nvGrpSpPr>
        <p:grpSpPr>
          <a:xfrm>
            <a:off x="5242371" y="3101752"/>
            <a:ext cx="5328592" cy="2304906"/>
            <a:chOff x="1500187" y="2892016"/>
            <a:chExt cx="7772400" cy="2586000"/>
          </a:xfrm>
        </p:grpSpPr>
        <p:pic>
          <p:nvPicPr>
            <p:cNvPr id="5" name="Image 4">
              <a:extLst>
                <a:ext uri="{FF2B5EF4-FFF2-40B4-BE49-F238E27FC236}">
                  <a16:creationId xmlns:a16="http://schemas.microsoft.com/office/drawing/2014/main" id="{F18C7EF5-57BA-91EB-A1FE-0BB995CFB7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0187" y="2892016"/>
              <a:ext cx="7772400" cy="2586000"/>
            </a:xfrm>
            <a:prstGeom prst="rect">
              <a:avLst/>
            </a:prstGeom>
          </p:spPr>
        </p:pic>
        <p:sp>
          <p:nvSpPr>
            <p:cNvPr id="6" name="Étoile à 5 branches 5">
              <a:extLst>
                <a:ext uri="{FF2B5EF4-FFF2-40B4-BE49-F238E27FC236}">
                  <a16:creationId xmlns:a16="http://schemas.microsoft.com/office/drawing/2014/main" id="{610FA91C-6BAE-E22A-7972-28596F2B2A30}"/>
                </a:ext>
              </a:extLst>
            </p:cNvPr>
            <p:cNvSpPr>
              <a:spLocks noChangeAspect="1"/>
            </p:cNvSpPr>
            <p:nvPr/>
          </p:nvSpPr>
          <p:spPr>
            <a:xfrm>
              <a:off x="2722091" y="4325888"/>
              <a:ext cx="144016" cy="144016"/>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Étoile à 5 branches 6">
              <a:extLst>
                <a:ext uri="{FF2B5EF4-FFF2-40B4-BE49-F238E27FC236}">
                  <a16:creationId xmlns:a16="http://schemas.microsoft.com/office/drawing/2014/main" id="{57B30A3F-E05C-6E93-06E9-1602F8FE5728}"/>
                </a:ext>
              </a:extLst>
            </p:cNvPr>
            <p:cNvSpPr>
              <a:spLocks noChangeAspect="1"/>
            </p:cNvSpPr>
            <p:nvPr/>
          </p:nvSpPr>
          <p:spPr>
            <a:xfrm>
              <a:off x="5386387" y="4325888"/>
              <a:ext cx="144016" cy="144016"/>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Image 7">
            <a:extLst>
              <a:ext uri="{FF2B5EF4-FFF2-40B4-BE49-F238E27FC236}">
                <a16:creationId xmlns:a16="http://schemas.microsoft.com/office/drawing/2014/main" id="{69A1D336-1678-8E1F-767C-BD3EBD198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94" y="835694"/>
            <a:ext cx="5483577" cy="2194050"/>
          </a:xfrm>
          <a:prstGeom prst="rect">
            <a:avLst/>
          </a:prstGeom>
        </p:spPr>
      </p:pic>
      <p:grpSp>
        <p:nvGrpSpPr>
          <p:cNvPr id="12" name="Groupe 11">
            <a:extLst>
              <a:ext uri="{FF2B5EF4-FFF2-40B4-BE49-F238E27FC236}">
                <a16:creationId xmlns:a16="http://schemas.microsoft.com/office/drawing/2014/main" id="{BB39998B-E872-B087-23B2-6B8A9E573B9D}"/>
              </a:ext>
            </a:extLst>
          </p:cNvPr>
          <p:cNvGrpSpPr/>
          <p:nvPr/>
        </p:nvGrpSpPr>
        <p:grpSpPr>
          <a:xfrm>
            <a:off x="144016" y="3677816"/>
            <a:ext cx="3514179" cy="1944216"/>
            <a:chOff x="208918" y="1928606"/>
            <a:chExt cx="5458395" cy="3452277"/>
          </a:xfrm>
        </p:grpSpPr>
        <p:pic>
          <p:nvPicPr>
            <p:cNvPr id="13" name="Picture 3">
              <a:extLst>
                <a:ext uri="{FF2B5EF4-FFF2-40B4-BE49-F238E27FC236}">
                  <a16:creationId xmlns:a16="http://schemas.microsoft.com/office/drawing/2014/main" id="{A036E87B-80FA-D87B-7777-3997A459C1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8918" y="1928606"/>
              <a:ext cx="5458395" cy="345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AB70D5FB-7C5D-E24C-FB6D-CCFC869AF313}"/>
                </a:ext>
              </a:extLst>
            </p:cNvPr>
            <p:cNvSpPr/>
            <p:nvPr/>
          </p:nvSpPr>
          <p:spPr>
            <a:xfrm>
              <a:off x="2506068" y="1998074"/>
              <a:ext cx="2160240" cy="103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3DD97B6B-7FFB-F732-93C2-92EC25F965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8155" y="3533800"/>
            <a:ext cx="1800200" cy="844992"/>
          </a:xfrm>
          <a:prstGeom prst="rect">
            <a:avLst/>
          </a:prstGeom>
        </p:spPr>
      </p:pic>
      <p:cxnSp>
        <p:nvCxnSpPr>
          <p:cNvPr id="22" name="Connecteur droit avec flèche 21">
            <a:extLst>
              <a:ext uri="{FF2B5EF4-FFF2-40B4-BE49-F238E27FC236}">
                <a16:creationId xmlns:a16="http://schemas.microsoft.com/office/drawing/2014/main" id="{A9AF4896-3508-ED4B-1FA9-7D29D0603C74}"/>
              </a:ext>
            </a:extLst>
          </p:cNvPr>
          <p:cNvCxnSpPr>
            <a:endCxn id="11" idx="1"/>
          </p:cNvCxnSpPr>
          <p:nvPr/>
        </p:nvCxnSpPr>
        <p:spPr>
          <a:xfrm flipV="1">
            <a:off x="2362051" y="3956296"/>
            <a:ext cx="936104" cy="422496"/>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grpSp>
        <p:nvGrpSpPr>
          <p:cNvPr id="49" name="Groupe 48">
            <a:extLst>
              <a:ext uri="{FF2B5EF4-FFF2-40B4-BE49-F238E27FC236}">
                <a16:creationId xmlns:a16="http://schemas.microsoft.com/office/drawing/2014/main" id="{D129D1FC-6F8D-F903-8C5B-BF9F9528DB84}"/>
              </a:ext>
            </a:extLst>
          </p:cNvPr>
          <p:cNvGrpSpPr/>
          <p:nvPr/>
        </p:nvGrpSpPr>
        <p:grpSpPr>
          <a:xfrm>
            <a:off x="273819" y="1695242"/>
            <a:ext cx="4948412" cy="1262494"/>
            <a:chOff x="578482" y="973919"/>
            <a:chExt cx="8826404" cy="2037118"/>
          </a:xfrm>
        </p:grpSpPr>
        <p:sp>
          <p:nvSpPr>
            <p:cNvPr id="23" name="Line 20">
              <a:extLst>
                <a:ext uri="{FF2B5EF4-FFF2-40B4-BE49-F238E27FC236}">
                  <a16:creationId xmlns:a16="http://schemas.microsoft.com/office/drawing/2014/main" id="{E3ACA48F-6108-53A1-8868-23DDFF150516}"/>
                </a:ext>
              </a:extLst>
            </p:cNvPr>
            <p:cNvSpPr>
              <a:spLocks noChangeShapeType="1"/>
            </p:cNvSpPr>
            <p:nvPr/>
          </p:nvSpPr>
          <p:spPr bwMode="auto">
            <a:xfrm rot="21240000" flipV="1">
              <a:off x="6479311" y="1971180"/>
              <a:ext cx="800811" cy="0"/>
            </a:xfrm>
            <a:prstGeom prst="line">
              <a:avLst/>
            </a:prstGeom>
            <a:noFill/>
            <a:ln w="19050">
              <a:solidFill>
                <a:srgbClr val="FF6600"/>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000000"/>
                </a:solidFill>
                <a:effectLst/>
                <a:uLnTx/>
                <a:uFillTx/>
                <a:latin typeface="+mn-lt"/>
                <a:ea typeface="+mn-ea"/>
                <a:cs typeface="+mn-cs"/>
              </a:endParaRPr>
            </a:p>
          </p:txBody>
        </p:sp>
        <p:sp>
          <p:nvSpPr>
            <p:cNvPr id="24" name="AutoShape 12">
              <a:extLst>
                <a:ext uri="{FF2B5EF4-FFF2-40B4-BE49-F238E27FC236}">
                  <a16:creationId xmlns:a16="http://schemas.microsoft.com/office/drawing/2014/main" id="{61EEC0E4-F813-185F-0634-4105D5F2831A}"/>
                </a:ext>
              </a:extLst>
            </p:cNvPr>
            <p:cNvSpPr>
              <a:spLocks noChangeArrowheads="1"/>
            </p:cNvSpPr>
            <p:nvPr/>
          </p:nvSpPr>
          <p:spPr bwMode="auto">
            <a:xfrm rot="16200000">
              <a:off x="4776850" y="726511"/>
              <a:ext cx="520167" cy="3050419"/>
            </a:xfrm>
            <a:prstGeom prst="triangle">
              <a:avLst>
                <a:gd name="adj" fmla="val 50000"/>
              </a:avLst>
            </a:prstGeom>
            <a:solidFill>
              <a:srgbClr val="FF6600"/>
            </a:solidFill>
            <a:ln>
              <a:noFill/>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5" name="AutoShape 12">
              <a:extLst>
                <a:ext uri="{FF2B5EF4-FFF2-40B4-BE49-F238E27FC236}">
                  <a16:creationId xmlns:a16="http://schemas.microsoft.com/office/drawing/2014/main" id="{7C21B78A-DFD3-18A8-A069-0544B9880A01}"/>
                </a:ext>
              </a:extLst>
            </p:cNvPr>
            <p:cNvSpPr>
              <a:spLocks noChangeArrowheads="1"/>
            </p:cNvSpPr>
            <p:nvPr/>
          </p:nvSpPr>
          <p:spPr bwMode="auto">
            <a:xfrm rot="16200000">
              <a:off x="4857848" y="722635"/>
              <a:ext cx="321176" cy="3050419"/>
            </a:xfrm>
            <a:prstGeom prst="triangle">
              <a:avLst>
                <a:gd name="adj" fmla="val 50000"/>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6" name="AutoShape 28">
              <a:extLst>
                <a:ext uri="{FF2B5EF4-FFF2-40B4-BE49-F238E27FC236}">
                  <a16:creationId xmlns:a16="http://schemas.microsoft.com/office/drawing/2014/main" id="{49040897-CCE0-C25E-00CB-2D5B00FD1700}"/>
                </a:ext>
              </a:extLst>
            </p:cNvPr>
            <p:cNvSpPr>
              <a:spLocks noChangeArrowheads="1"/>
            </p:cNvSpPr>
            <p:nvPr/>
          </p:nvSpPr>
          <p:spPr bwMode="auto">
            <a:xfrm rot="16200000">
              <a:off x="4993130" y="728798"/>
              <a:ext cx="131329" cy="3050419"/>
            </a:xfrm>
            <a:prstGeom prst="triangle">
              <a:avLst>
                <a:gd name="adj" fmla="val 50000"/>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7" name="Oval 31">
              <a:extLst>
                <a:ext uri="{FF2B5EF4-FFF2-40B4-BE49-F238E27FC236}">
                  <a16:creationId xmlns:a16="http://schemas.microsoft.com/office/drawing/2014/main" id="{5A7780BB-38A6-A39F-BE32-8887988C4DE0}"/>
                </a:ext>
              </a:extLst>
            </p:cNvPr>
            <p:cNvSpPr>
              <a:spLocks noChangeAspect="1" noChangeArrowheads="1"/>
            </p:cNvSpPr>
            <p:nvPr/>
          </p:nvSpPr>
          <p:spPr bwMode="auto">
            <a:xfrm>
              <a:off x="6392301" y="1988063"/>
              <a:ext cx="289817" cy="520820"/>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8" name="Oval 31">
              <a:extLst>
                <a:ext uri="{FF2B5EF4-FFF2-40B4-BE49-F238E27FC236}">
                  <a16:creationId xmlns:a16="http://schemas.microsoft.com/office/drawing/2014/main" id="{DD041A33-C3A0-6832-3AA0-4596F478CEC2}"/>
                </a:ext>
              </a:extLst>
            </p:cNvPr>
            <p:cNvSpPr>
              <a:spLocks noChangeAspect="1" noChangeArrowheads="1"/>
            </p:cNvSpPr>
            <p:nvPr/>
          </p:nvSpPr>
          <p:spPr bwMode="auto">
            <a:xfrm>
              <a:off x="6434242" y="2072768"/>
              <a:ext cx="194194" cy="350373"/>
            </a:xfrm>
            <a:prstGeom prst="ellipse">
              <a:avLst/>
            </a:prstGeom>
            <a:solidFill>
              <a:srgbClr val="00FF99"/>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9" name="Oval 32">
              <a:extLst>
                <a:ext uri="{FF2B5EF4-FFF2-40B4-BE49-F238E27FC236}">
                  <a16:creationId xmlns:a16="http://schemas.microsoft.com/office/drawing/2014/main" id="{F45C5FD6-8AC1-86D7-AE5D-CFCD2E1ACEF0}"/>
                </a:ext>
              </a:extLst>
            </p:cNvPr>
            <p:cNvSpPr>
              <a:spLocks noChangeArrowheads="1"/>
            </p:cNvSpPr>
            <p:nvPr/>
          </p:nvSpPr>
          <p:spPr bwMode="auto">
            <a:xfrm>
              <a:off x="6483816" y="2176755"/>
              <a:ext cx="97533" cy="148068"/>
            </a:xfrm>
            <a:prstGeom prst="ellipse">
              <a:avLst/>
            </a:prstGeom>
            <a:solidFill>
              <a:srgbClr val="99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0" name="Line 51">
              <a:extLst>
                <a:ext uri="{FF2B5EF4-FFF2-40B4-BE49-F238E27FC236}">
                  <a16:creationId xmlns:a16="http://schemas.microsoft.com/office/drawing/2014/main" id="{E18D3230-38F9-9B7B-5FDF-71A7617CF2F5}"/>
                </a:ext>
              </a:extLst>
            </p:cNvPr>
            <p:cNvSpPr>
              <a:spLocks noChangeShapeType="1"/>
            </p:cNvSpPr>
            <p:nvPr/>
          </p:nvSpPr>
          <p:spPr bwMode="auto">
            <a:xfrm flipV="1">
              <a:off x="578482" y="2272169"/>
              <a:ext cx="2860041" cy="0"/>
            </a:xfrm>
            <a:prstGeom prst="line">
              <a:avLst/>
            </a:prstGeom>
            <a:noFill/>
            <a:ln w="28575">
              <a:solidFill>
                <a:schemeClr val="tx1">
                  <a:lumMod val="85000"/>
                  <a:lumOff val="15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31" name="AutoShape 52">
              <a:extLst>
                <a:ext uri="{FF2B5EF4-FFF2-40B4-BE49-F238E27FC236}">
                  <a16:creationId xmlns:a16="http://schemas.microsoft.com/office/drawing/2014/main" id="{099434C8-FE6F-A637-9872-8FBF7F672C04}"/>
                </a:ext>
              </a:extLst>
            </p:cNvPr>
            <p:cNvSpPr>
              <a:spLocks noChangeAspect="1" noChangeArrowheads="1"/>
            </p:cNvSpPr>
            <p:nvPr/>
          </p:nvSpPr>
          <p:spPr bwMode="auto">
            <a:xfrm>
              <a:off x="3271784" y="2114956"/>
              <a:ext cx="422289" cy="323332"/>
            </a:xfrm>
            <a:prstGeom prst="irregularSeal1">
              <a:avLst/>
            </a:prstGeom>
            <a:solidFill>
              <a:srgbClr val="FF99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2" name="Oval 69">
              <a:extLst>
                <a:ext uri="{FF2B5EF4-FFF2-40B4-BE49-F238E27FC236}">
                  <a16:creationId xmlns:a16="http://schemas.microsoft.com/office/drawing/2014/main" id="{B2CBA7C9-F8F5-D2B0-D50B-7D2AF12973E5}"/>
                </a:ext>
              </a:extLst>
            </p:cNvPr>
            <p:cNvSpPr>
              <a:spLocks noChangeAspect="1" noChangeArrowheads="1"/>
            </p:cNvSpPr>
            <p:nvPr/>
          </p:nvSpPr>
          <p:spPr bwMode="auto">
            <a:xfrm>
              <a:off x="71690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3" name="Oval 69">
              <a:extLst>
                <a:ext uri="{FF2B5EF4-FFF2-40B4-BE49-F238E27FC236}">
                  <a16:creationId xmlns:a16="http://schemas.microsoft.com/office/drawing/2014/main" id="{E1EE65F4-26FC-B2EE-5856-B05D4DDD1133}"/>
                </a:ext>
              </a:extLst>
            </p:cNvPr>
            <p:cNvSpPr>
              <a:spLocks noChangeAspect="1" noChangeArrowheads="1"/>
            </p:cNvSpPr>
            <p:nvPr/>
          </p:nvSpPr>
          <p:spPr bwMode="auto">
            <a:xfrm>
              <a:off x="132732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4" name="Oval 69">
              <a:extLst>
                <a:ext uri="{FF2B5EF4-FFF2-40B4-BE49-F238E27FC236}">
                  <a16:creationId xmlns:a16="http://schemas.microsoft.com/office/drawing/2014/main" id="{9660B295-5784-6390-310B-C15E8823259C}"/>
                </a:ext>
              </a:extLst>
            </p:cNvPr>
            <p:cNvSpPr>
              <a:spLocks noChangeAspect="1" noChangeArrowheads="1"/>
            </p:cNvSpPr>
            <p:nvPr/>
          </p:nvSpPr>
          <p:spPr bwMode="auto">
            <a:xfrm>
              <a:off x="193774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5" name="Oval 69">
              <a:extLst>
                <a:ext uri="{FF2B5EF4-FFF2-40B4-BE49-F238E27FC236}">
                  <a16:creationId xmlns:a16="http://schemas.microsoft.com/office/drawing/2014/main" id="{08D726CF-B244-65CD-58C1-AECE74AF536C}"/>
                </a:ext>
              </a:extLst>
            </p:cNvPr>
            <p:cNvSpPr>
              <a:spLocks noChangeAspect="1" noChangeArrowheads="1"/>
            </p:cNvSpPr>
            <p:nvPr/>
          </p:nvSpPr>
          <p:spPr bwMode="auto">
            <a:xfrm>
              <a:off x="254816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pic>
          <p:nvPicPr>
            <p:cNvPr id="36" name="Picture 39" descr="photon-rouge">
              <a:extLst>
                <a:ext uri="{FF2B5EF4-FFF2-40B4-BE49-F238E27FC236}">
                  <a16:creationId xmlns:a16="http://schemas.microsoft.com/office/drawing/2014/main" id="{E064F2BD-FEB8-DC91-DF97-DC27C8621C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9764054">
              <a:off x="3919725" y="1854855"/>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42">
              <a:extLst>
                <a:ext uri="{FF2B5EF4-FFF2-40B4-BE49-F238E27FC236}">
                  <a16:creationId xmlns:a16="http://schemas.microsoft.com/office/drawing/2014/main" id="{AA8B4E07-BB09-1D83-E21B-665B55CC0830}"/>
                </a:ext>
              </a:extLst>
            </p:cNvPr>
            <p:cNvSpPr>
              <a:spLocks noChangeShapeType="1"/>
            </p:cNvSpPr>
            <p:nvPr/>
          </p:nvSpPr>
          <p:spPr bwMode="auto">
            <a:xfrm rot="18300000" flipH="1" flipV="1">
              <a:off x="3685200" y="2072244"/>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pic>
          <p:nvPicPr>
            <p:cNvPr id="38" name="Picture 39" descr="photon-rouge">
              <a:extLst>
                <a:ext uri="{FF2B5EF4-FFF2-40B4-BE49-F238E27FC236}">
                  <a16:creationId xmlns:a16="http://schemas.microsoft.com/office/drawing/2014/main" id="{41992474-2B38-658B-A807-89395F487C0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9764054">
              <a:off x="4937832" y="1421984"/>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42">
              <a:extLst>
                <a:ext uri="{FF2B5EF4-FFF2-40B4-BE49-F238E27FC236}">
                  <a16:creationId xmlns:a16="http://schemas.microsoft.com/office/drawing/2014/main" id="{8D70A8DA-7209-E183-FC29-4CD417A2A36D}"/>
                </a:ext>
              </a:extLst>
            </p:cNvPr>
            <p:cNvSpPr>
              <a:spLocks noChangeShapeType="1"/>
            </p:cNvSpPr>
            <p:nvPr/>
          </p:nvSpPr>
          <p:spPr bwMode="auto">
            <a:xfrm rot="18300000" flipH="1" flipV="1">
              <a:off x="4696848" y="1644317"/>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40" name="Text Box 40">
              <a:extLst>
                <a:ext uri="{FF2B5EF4-FFF2-40B4-BE49-F238E27FC236}">
                  <a16:creationId xmlns:a16="http://schemas.microsoft.com/office/drawing/2014/main" id="{70EEE55C-07B6-1C72-379D-1FDB470D3711}"/>
                </a:ext>
              </a:extLst>
            </p:cNvPr>
            <p:cNvSpPr txBox="1">
              <a:spLocks noChangeArrowheads="1"/>
            </p:cNvSpPr>
            <p:nvPr/>
          </p:nvSpPr>
          <p:spPr bwMode="auto">
            <a:xfrm>
              <a:off x="7258595" y="2073895"/>
              <a:ext cx="2146291" cy="64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000" b="1" dirty="0">
                  <a:solidFill>
                    <a:srgbClr val="6699FF"/>
                  </a:solidFill>
                  <a:latin typeface="+mn-lt"/>
                </a:rPr>
                <a:t>on-axis photons: most energetic</a:t>
              </a:r>
              <a:endParaRPr lang="fr-FR" altLang="fr-FR" sz="1000" b="1" dirty="0">
                <a:solidFill>
                  <a:srgbClr val="6699FF"/>
                </a:solidFill>
                <a:latin typeface="+mn-lt"/>
              </a:endParaRPr>
            </a:p>
          </p:txBody>
        </p:sp>
        <p:sp>
          <p:nvSpPr>
            <p:cNvPr id="41" name="Text Box 40">
              <a:extLst>
                <a:ext uri="{FF2B5EF4-FFF2-40B4-BE49-F238E27FC236}">
                  <a16:creationId xmlns:a16="http://schemas.microsoft.com/office/drawing/2014/main" id="{55EDA006-BFB3-1CD0-DCDB-68E422AE89E0}"/>
                </a:ext>
              </a:extLst>
            </p:cNvPr>
            <p:cNvSpPr txBox="1">
              <a:spLocks noChangeArrowheads="1"/>
            </p:cNvSpPr>
            <p:nvPr/>
          </p:nvSpPr>
          <p:spPr bwMode="auto">
            <a:xfrm rot="21300000">
              <a:off x="7603322" y="1643791"/>
              <a:ext cx="1510256" cy="3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l-GR" altLang="fr-FR" sz="1000" b="1" dirty="0">
                  <a:solidFill>
                    <a:srgbClr val="FF6600"/>
                  </a:solidFill>
                  <a:latin typeface="+mn-lt"/>
                </a:rPr>
                <a:t>θ </a:t>
              </a:r>
              <a:r>
                <a:rPr lang="en-US" altLang="fr-FR" sz="1000" b="1" dirty="0">
                  <a:solidFill>
                    <a:srgbClr val="FF6600"/>
                  </a:solidFill>
                  <a:latin typeface="+mn-lt"/>
                </a:rPr>
                <a:t>~ 10 </a:t>
              </a:r>
              <a:r>
                <a:rPr lang="en-US" altLang="fr-FR" sz="1000" b="1" dirty="0" err="1">
                  <a:solidFill>
                    <a:srgbClr val="FF6600"/>
                  </a:solidFill>
                  <a:latin typeface="+mn-lt"/>
                </a:rPr>
                <a:t>mrad</a:t>
              </a:r>
              <a:r>
                <a:rPr lang="en-US" altLang="fr-FR" sz="1000" b="1" dirty="0">
                  <a:solidFill>
                    <a:srgbClr val="FF6600"/>
                  </a:solidFill>
                  <a:latin typeface="+mn-lt"/>
                </a:rPr>
                <a:t> </a:t>
              </a:r>
              <a:endParaRPr lang="fr-FR" altLang="fr-FR" sz="1000" b="1" dirty="0">
                <a:solidFill>
                  <a:srgbClr val="FF6600"/>
                </a:solidFill>
                <a:latin typeface="+mn-lt"/>
              </a:endParaRPr>
            </a:p>
          </p:txBody>
        </p:sp>
        <p:sp>
          <p:nvSpPr>
            <p:cNvPr id="42" name="Line 20">
              <a:extLst>
                <a:ext uri="{FF2B5EF4-FFF2-40B4-BE49-F238E27FC236}">
                  <a16:creationId xmlns:a16="http://schemas.microsoft.com/office/drawing/2014/main" id="{4603E313-91C7-1092-1075-3F64E8E03FC6}"/>
                </a:ext>
              </a:extLst>
            </p:cNvPr>
            <p:cNvSpPr>
              <a:spLocks noChangeShapeType="1"/>
            </p:cNvSpPr>
            <p:nvPr/>
          </p:nvSpPr>
          <p:spPr bwMode="auto">
            <a:xfrm>
              <a:off x="6539371" y="2249122"/>
              <a:ext cx="762678" cy="0"/>
            </a:xfrm>
            <a:prstGeom prst="line">
              <a:avLst/>
            </a:prstGeom>
            <a:noFill/>
            <a:ln w="19050">
              <a:solidFill>
                <a:srgbClr val="6699FF"/>
              </a:solidFill>
              <a:prstDash val="sys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43" name="Arc 42">
              <a:extLst>
                <a:ext uri="{FF2B5EF4-FFF2-40B4-BE49-F238E27FC236}">
                  <a16:creationId xmlns:a16="http://schemas.microsoft.com/office/drawing/2014/main" id="{3EF26B9A-A083-3725-F816-57CF316BE1A2}"/>
                </a:ext>
              </a:extLst>
            </p:cNvPr>
            <p:cNvSpPr/>
            <p:nvPr/>
          </p:nvSpPr>
          <p:spPr>
            <a:xfrm rot="2820000">
              <a:off x="6560541" y="1910240"/>
              <a:ext cx="408769" cy="34320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4" name="Text Box 23">
              <a:extLst>
                <a:ext uri="{FF2B5EF4-FFF2-40B4-BE49-F238E27FC236}">
                  <a16:creationId xmlns:a16="http://schemas.microsoft.com/office/drawing/2014/main" id="{702237CB-4975-E057-81EF-F189545F528F}"/>
                </a:ext>
              </a:extLst>
            </p:cNvPr>
            <p:cNvSpPr txBox="1">
              <a:spLocks noChangeArrowheads="1"/>
            </p:cNvSpPr>
            <p:nvPr/>
          </p:nvSpPr>
          <p:spPr bwMode="auto">
            <a:xfrm>
              <a:off x="6927666" y="1903437"/>
              <a:ext cx="455193" cy="3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l-GR" altLang="fr-FR" sz="1000" b="1" dirty="0">
                  <a:latin typeface="+mn-lt"/>
                  <a:cs typeface="Times New Roman" pitchFamily="18" charset="0"/>
                  <a:sym typeface="Symbol" pitchFamily="18" charset="2"/>
                </a:rPr>
                <a:t>θ</a:t>
              </a:r>
              <a:endParaRPr lang="el-GR" altLang="fr-FR" sz="1000" b="1" baseline="30000" dirty="0">
                <a:latin typeface="+mn-lt"/>
                <a:cs typeface="Times New Roman" pitchFamily="18" charset="0"/>
                <a:sym typeface="Symbol" pitchFamily="18" charset="2"/>
              </a:endParaRPr>
            </a:p>
          </p:txBody>
        </p:sp>
        <p:sp>
          <p:nvSpPr>
            <p:cNvPr id="45" name="Text Box 76">
              <a:extLst>
                <a:ext uri="{FF2B5EF4-FFF2-40B4-BE49-F238E27FC236}">
                  <a16:creationId xmlns:a16="http://schemas.microsoft.com/office/drawing/2014/main" id="{DD25F959-7550-E90A-B54F-A352A9040927}"/>
                </a:ext>
              </a:extLst>
            </p:cNvPr>
            <p:cNvSpPr txBox="1">
              <a:spLocks noChangeArrowheads="1"/>
            </p:cNvSpPr>
            <p:nvPr/>
          </p:nvSpPr>
          <p:spPr bwMode="auto">
            <a:xfrm>
              <a:off x="1013308" y="1445569"/>
              <a:ext cx="1784568" cy="576500"/>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100" b="1" dirty="0">
                  <a:solidFill>
                    <a:schemeClr val="accent1">
                      <a:lumMod val="50000"/>
                    </a:schemeClr>
                  </a:solidFill>
                  <a:latin typeface="+mn-lt"/>
                </a:rPr>
                <a:t>ELECTRON bunches </a:t>
              </a:r>
            </a:p>
            <a:p>
              <a:pPr algn="ctr" eaLnBrk="1" fontAlgn="base" hangingPunct="1">
                <a:spcBef>
                  <a:spcPct val="0"/>
                </a:spcBef>
                <a:spcAft>
                  <a:spcPct val="0"/>
                </a:spcAft>
                <a:buFontTx/>
                <a:buNone/>
              </a:pPr>
              <a:r>
                <a:rPr lang="en-US" altLang="fr-FR" sz="1100" b="1" dirty="0">
                  <a:solidFill>
                    <a:schemeClr val="accent1">
                      <a:lumMod val="50000"/>
                    </a:schemeClr>
                  </a:solidFill>
                  <a:latin typeface="+mn-lt"/>
                </a:rPr>
                <a:t>(few tens of MeV)</a:t>
              </a:r>
              <a:endParaRPr lang="fr-FR" altLang="fr-FR" sz="1100" b="1" dirty="0">
                <a:solidFill>
                  <a:schemeClr val="accent1">
                    <a:lumMod val="50000"/>
                  </a:schemeClr>
                </a:solidFill>
                <a:latin typeface="+mn-lt"/>
              </a:endParaRPr>
            </a:p>
          </p:txBody>
        </p:sp>
        <p:sp>
          <p:nvSpPr>
            <p:cNvPr id="46" name="Text Box 76">
              <a:extLst>
                <a:ext uri="{FF2B5EF4-FFF2-40B4-BE49-F238E27FC236}">
                  <a16:creationId xmlns:a16="http://schemas.microsoft.com/office/drawing/2014/main" id="{37DE9E7C-BE29-1268-2AA1-7CC36B2303B9}"/>
                </a:ext>
              </a:extLst>
            </p:cNvPr>
            <p:cNvSpPr txBox="1">
              <a:spLocks noChangeArrowheads="1"/>
            </p:cNvSpPr>
            <p:nvPr/>
          </p:nvSpPr>
          <p:spPr bwMode="auto">
            <a:xfrm rot="360000">
              <a:off x="4416245" y="2426262"/>
              <a:ext cx="1589987" cy="584775"/>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100" b="1" dirty="0">
                  <a:solidFill>
                    <a:srgbClr val="CC0066"/>
                  </a:solidFill>
                  <a:latin typeface="+mn-lt"/>
                </a:rPr>
                <a:t>X-RAYS</a:t>
              </a:r>
            </a:p>
            <a:p>
              <a:pPr algn="ctr" eaLnBrk="1" fontAlgn="base" hangingPunct="1">
                <a:spcBef>
                  <a:spcPct val="0"/>
                </a:spcBef>
                <a:spcAft>
                  <a:spcPct val="0"/>
                </a:spcAft>
                <a:buFontTx/>
                <a:buNone/>
              </a:pPr>
              <a:r>
                <a:rPr lang="en-US" altLang="fr-FR" sz="1100" b="1" dirty="0">
                  <a:solidFill>
                    <a:srgbClr val="CC0066"/>
                  </a:solidFill>
                  <a:latin typeface="+mn-lt"/>
                </a:rPr>
                <a:t>(few tens of keV)</a:t>
              </a:r>
              <a:endParaRPr lang="fr-FR" altLang="fr-FR" sz="1100" b="1" dirty="0">
                <a:solidFill>
                  <a:srgbClr val="CC0066"/>
                </a:solidFill>
                <a:latin typeface="+mn-lt"/>
              </a:endParaRPr>
            </a:p>
          </p:txBody>
        </p:sp>
        <p:pic>
          <p:nvPicPr>
            <p:cNvPr id="47" name="Picture 39" descr="photon-rouge">
              <a:extLst>
                <a:ext uri="{FF2B5EF4-FFF2-40B4-BE49-F238E27FC236}">
                  <a16:creationId xmlns:a16="http://schemas.microsoft.com/office/drawing/2014/main" id="{6F301E7F-5292-A92C-907B-912D4151C7F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9764054">
              <a:off x="5996835" y="973919"/>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Line 42">
              <a:extLst>
                <a:ext uri="{FF2B5EF4-FFF2-40B4-BE49-F238E27FC236}">
                  <a16:creationId xmlns:a16="http://schemas.microsoft.com/office/drawing/2014/main" id="{63A63A5B-2580-4C7B-C3C6-13AEAF44F02F}"/>
                </a:ext>
              </a:extLst>
            </p:cNvPr>
            <p:cNvSpPr>
              <a:spLocks noChangeShapeType="1"/>
            </p:cNvSpPr>
            <p:nvPr/>
          </p:nvSpPr>
          <p:spPr bwMode="auto">
            <a:xfrm rot="18300000" flipH="1" flipV="1">
              <a:off x="5736479" y="1204286"/>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grpSp>
      <p:sp>
        <p:nvSpPr>
          <p:cNvPr id="50" name="ZoneTexte 49">
            <a:extLst>
              <a:ext uri="{FF2B5EF4-FFF2-40B4-BE49-F238E27FC236}">
                <a16:creationId xmlns:a16="http://schemas.microsoft.com/office/drawing/2014/main" id="{77BBBF43-4945-1223-B661-6074181F1233}"/>
              </a:ext>
            </a:extLst>
          </p:cNvPr>
          <p:cNvSpPr txBox="1"/>
          <p:nvPr/>
        </p:nvSpPr>
        <p:spPr>
          <a:xfrm>
            <a:off x="5602411" y="5314255"/>
            <a:ext cx="4968552" cy="307777"/>
          </a:xfrm>
          <a:prstGeom prst="rect">
            <a:avLst/>
          </a:prstGeom>
          <a:noFill/>
        </p:spPr>
        <p:txBody>
          <a:bodyPr wrap="square" rtlCol="0">
            <a:spAutoFit/>
          </a:bodyPr>
          <a:lstStyle/>
          <a:p>
            <a:pPr algn="ctr"/>
            <a:r>
              <a:rPr lang="fr-FR" sz="1400" dirty="0">
                <a:latin typeface="+mn-lt"/>
              </a:rPr>
              <a:t>Low beta (</a:t>
            </a:r>
            <a:r>
              <a:rPr lang="el-GR" sz="1400" dirty="0">
                <a:latin typeface="+mn-lt"/>
              </a:rPr>
              <a:t>β=30</a:t>
            </a:r>
            <a:r>
              <a:rPr lang="fr-FR" sz="1400" dirty="0">
                <a:latin typeface="+mn-lt"/>
              </a:rPr>
              <a:t>cm) at </a:t>
            </a:r>
            <a:r>
              <a:rPr lang="fr-FR" sz="1400" dirty="0" err="1">
                <a:latin typeface="+mn-lt"/>
              </a:rPr>
              <a:t>regions</a:t>
            </a:r>
            <a:r>
              <a:rPr lang="fr-FR" sz="1400" dirty="0">
                <a:latin typeface="+mn-lt"/>
              </a:rPr>
              <a:t> for </a:t>
            </a:r>
            <a:r>
              <a:rPr lang="fr-FR" sz="1400" dirty="0" err="1">
                <a:latin typeface="+mn-lt"/>
              </a:rPr>
              <a:t>experiments</a:t>
            </a:r>
            <a:endParaRPr lang="fr-FR" sz="1400" dirty="0">
              <a:latin typeface="+mn-lt"/>
            </a:endParaRPr>
          </a:p>
        </p:txBody>
      </p:sp>
    </p:spTree>
    <p:extLst>
      <p:ext uri="{BB962C8B-B14F-4D97-AF65-F5344CB8AC3E}">
        <p14:creationId xmlns:p14="http://schemas.microsoft.com/office/powerpoint/2010/main" val="3557769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19 March 2025</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34</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Seminar - IP2I Lyon</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pic>
        <p:nvPicPr>
          <p:cNvPr id="15" name="Image 14">
            <a:extLst>
              <a:ext uri="{FF2B5EF4-FFF2-40B4-BE49-F238E27FC236}">
                <a16:creationId xmlns:a16="http://schemas.microsoft.com/office/drawing/2014/main" id="{9EEBDE0A-F6C9-D8CF-6260-911525B37F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95" y="1045502"/>
            <a:ext cx="10693440" cy="5008578"/>
          </a:xfrm>
          <a:prstGeom prst="rect">
            <a:avLst/>
          </a:prstGeom>
        </p:spPr>
      </p:pic>
      <p:pic>
        <p:nvPicPr>
          <p:cNvPr id="2" name="Image 1">
            <a:extLst>
              <a:ext uri="{FF2B5EF4-FFF2-40B4-BE49-F238E27FC236}">
                <a16:creationId xmlns:a16="http://schemas.microsoft.com/office/drawing/2014/main" id="{C0A42246-C2B9-E633-00A1-C39AB30540F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6020800" y="4181872"/>
            <a:ext cx="2138607" cy="1152128"/>
          </a:xfrm>
          <a:prstGeom prst="rect">
            <a:avLst/>
          </a:prstGeom>
          <a:ln w="19050">
            <a:solidFill>
              <a:schemeClr val="tx1"/>
            </a:solidFill>
          </a:ln>
          <a:effectLst/>
        </p:spPr>
      </p:pic>
      <p:pic>
        <p:nvPicPr>
          <p:cNvPr id="3" name="Image 2">
            <a:extLst>
              <a:ext uri="{FF2B5EF4-FFF2-40B4-BE49-F238E27FC236}">
                <a16:creationId xmlns:a16="http://schemas.microsoft.com/office/drawing/2014/main" id="{1B299D01-905C-4680-D3CA-ACA8052AED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4045" y="4264766"/>
            <a:ext cx="2271123" cy="1429273"/>
          </a:xfrm>
          <a:prstGeom prst="rect">
            <a:avLst/>
          </a:prstGeom>
          <a:ln w="19050">
            <a:solidFill>
              <a:schemeClr val="tx1"/>
            </a:solidFill>
          </a:ln>
        </p:spPr>
      </p:pic>
      <p:pic>
        <p:nvPicPr>
          <p:cNvPr id="5" name="Image 4">
            <a:extLst>
              <a:ext uri="{FF2B5EF4-FFF2-40B4-BE49-F238E27FC236}">
                <a16:creationId xmlns:a16="http://schemas.microsoft.com/office/drawing/2014/main" id="{FF125E02-221D-960F-1EC2-3FE149D46C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803" y="1496897"/>
            <a:ext cx="2083247" cy="1388831"/>
          </a:xfrm>
          <a:prstGeom prst="rect">
            <a:avLst/>
          </a:prstGeom>
          <a:ln w="19050">
            <a:solidFill>
              <a:schemeClr val="tx1"/>
            </a:solidFill>
          </a:ln>
        </p:spPr>
      </p:pic>
      <p:cxnSp>
        <p:nvCxnSpPr>
          <p:cNvPr id="7" name="Connecteur droit avec flèche 6">
            <a:extLst>
              <a:ext uri="{FF2B5EF4-FFF2-40B4-BE49-F238E27FC236}">
                <a16:creationId xmlns:a16="http://schemas.microsoft.com/office/drawing/2014/main" id="{101E9085-0CC6-0843-B9D1-3AEC446FBCD6}"/>
              </a:ext>
            </a:extLst>
          </p:cNvPr>
          <p:cNvCxnSpPr>
            <a:cxnSpLocks/>
            <a:endCxn id="3" idx="0"/>
          </p:cNvCxnSpPr>
          <p:nvPr/>
        </p:nvCxnSpPr>
        <p:spPr>
          <a:xfrm>
            <a:off x="3586187" y="3821833"/>
            <a:ext cx="1053420" cy="442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58AD7D71-509C-B030-C0C0-8F50C832908C}"/>
              </a:ext>
            </a:extLst>
          </p:cNvPr>
          <p:cNvCxnSpPr>
            <a:cxnSpLocks/>
            <a:endCxn id="2" idx="0"/>
          </p:cNvCxnSpPr>
          <p:nvPr/>
        </p:nvCxnSpPr>
        <p:spPr>
          <a:xfrm>
            <a:off x="5021169" y="3245768"/>
            <a:ext cx="2068935" cy="9361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6FA4FDC-6CBC-02AA-C2BF-DF4A869ADFD2}"/>
              </a:ext>
            </a:extLst>
          </p:cNvPr>
          <p:cNvCxnSpPr>
            <a:cxnSpLocks/>
            <a:endCxn id="5" idx="2"/>
          </p:cNvCxnSpPr>
          <p:nvPr/>
        </p:nvCxnSpPr>
        <p:spPr>
          <a:xfrm flipH="1" flipV="1">
            <a:off x="1171427" y="2885728"/>
            <a:ext cx="470544" cy="5128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1C718E0-209B-7429-3566-13D1FC1780B1}"/>
              </a:ext>
            </a:extLst>
          </p:cNvPr>
          <p:cNvSpPr txBox="1"/>
          <p:nvPr/>
        </p:nvSpPr>
        <p:spPr>
          <a:xfrm>
            <a:off x="6610523" y="5098231"/>
            <a:ext cx="1548373" cy="307777"/>
          </a:xfrm>
          <a:prstGeom prst="rect">
            <a:avLst/>
          </a:prstGeom>
          <a:noFill/>
        </p:spPr>
        <p:txBody>
          <a:bodyPr wrap="none" rtlCol="0">
            <a:spAutoFit/>
          </a:bodyPr>
          <a:lstStyle/>
          <a:p>
            <a:r>
              <a:rPr lang="fr-FR" sz="1400" b="1" dirty="0">
                <a:solidFill>
                  <a:schemeClr val="bg1"/>
                </a:solidFill>
                <a:latin typeface="+mn-lt"/>
              </a:rPr>
              <a:t>Fabry-</a:t>
            </a:r>
            <a:r>
              <a:rPr lang="fr-FR" sz="1400" b="1" dirty="0" err="1">
                <a:solidFill>
                  <a:schemeClr val="bg1"/>
                </a:solidFill>
                <a:latin typeface="+mn-lt"/>
              </a:rPr>
              <a:t>Perot</a:t>
            </a:r>
            <a:r>
              <a:rPr lang="fr-FR" sz="1400" b="1" dirty="0">
                <a:solidFill>
                  <a:schemeClr val="bg1"/>
                </a:solidFill>
                <a:latin typeface="+mn-lt"/>
              </a:rPr>
              <a:t> </a:t>
            </a:r>
            <a:r>
              <a:rPr lang="fr-FR" sz="1400" b="1" dirty="0" err="1">
                <a:solidFill>
                  <a:schemeClr val="bg1"/>
                </a:solidFill>
                <a:latin typeface="+mn-lt"/>
              </a:rPr>
              <a:t>Cavity</a:t>
            </a:r>
            <a:endParaRPr lang="fr-FR" sz="1400" b="1" dirty="0">
              <a:solidFill>
                <a:schemeClr val="bg1"/>
              </a:solidFill>
              <a:latin typeface="+mn-lt"/>
            </a:endParaRPr>
          </a:p>
        </p:txBody>
      </p:sp>
      <p:sp>
        <p:nvSpPr>
          <p:cNvPr id="25" name="ZoneTexte 24">
            <a:extLst>
              <a:ext uri="{FF2B5EF4-FFF2-40B4-BE49-F238E27FC236}">
                <a16:creationId xmlns:a16="http://schemas.microsoft.com/office/drawing/2014/main" id="{04B56F74-A4AE-A6D9-6BFF-05F810709054}"/>
              </a:ext>
            </a:extLst>
          </p:cNvPr>
          <p:cNvSpPr txBox="1"/>
          <p:nvPr/>
        </p:nvSpPr>
        <p:spPr>
          <a:xfrm>
            <a:off x="3413430" y="5386263"/>
            <a:ext cx="2477013" cy="307777"/>
          </a:xfrm>
          <a:prstGeom prst="rect">
            <a:avLst/>
          </a:prstGeom>
          <a:noFill/>
        </p:spPr>
        <p:txBody>
          <a:bodyPr wrap="square" rtlCol="0">
            <a:spAutoFit/>
          </a:bodyPr>
          <a:lstStyle/>
          <a:p>
            <a:pPr algn="ctr"/>
            <a:r>
              <a:rPr lang="en-GB" sz="1400" b="1" dirty="0">
                <a:solidFill>
                  <a:schemeClr val="bg1"/>
                </a:solidFill>
                <a:latin typeface="+mn-lt"/>
              </a:rPr>
              <a:t>X-LINE elements inside bunker</a:t>
            </a:r>
          </a:p>
        </p:txBody>
      </p:sp>
      <p:sp>
        <p:nvSpPr>
          <p:cNvPr id="26" name="ZoneTexte 25">
            <a:extLst>
              <a:ext uri="{FF2B5EF4-FFF2-40B4-BE49-F238E27FC236}">
                <a16:creationId xmlns:a16="http://schemas.microsoft.com/office/drawing/2014/main" id="{8636EB7C-B7B7-C6B6-A373-F3EEF8410154}"/>
              </a:ext>
            </a:extLst>
          </p:cNvPr>
          <p:cNvSpPr txBox="1"/>
          <p:nvPr/>
        </p:nvSpPr>
        <p:spPr>
          <a:xfrm>
            <a:off x="705867" y="2577951"/>
            <a:ext cx="1555875" cy="307777"/>
          </a:xfrm>
          <a:prstGeom prst="rect">
            <a:avLst/>
          </a:prstGeom>
          <a:noFill/>
        </p:spPr>
        <p:txBody>
          <a:bodyPr wrap="none" rtlCol="0">
            <a:spAutoFit/>
          </a:bodyPr>
          <a:lstStyle/>
          <a:p>
            <a:r>
              <a:rPr lang="fr-FR" sz="1400" b="1" dirty="0">
                <a:solidFill>
                  <a:schemeClr val="bg1"/>
                </a:solidFill>
                <a:latin typeface="+mn-lt"/>
              </a:rPr>
              <a:t>X-LINE in X-HUTCH</a:t>
            </a:r>
          </a:p>
        </p:txBody>
      </p:sp>
      <p:pic>
        <p:nvPicPr>
          <p:cNvPr id="27" name="Image 26">
            <a:extLst>
              <a:ext uri="{FF2B5EF4-FFF2-40B4-BE49-F238E27FC236}">
                <a16:creationId xmlns:a16="http://schemas.microsoft.com/office/drawing/2014/main" id="{059CF320-EC2B-F7A6-0E5D-B03FDFEA45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8435" y="76244"/>
            <a:ext cx="2546349" cy="1369324"/>
          </a:xfrm>
          <a:prstGeom prst="rect">
            <a:avLst/>
          </a:prstGeom>
        </p:spPr>
      </p:pic>
      <p:pic>
        <p:nvPicPr>
          <p:cNvPr id="29" name="Picture 2">
            <a:extLst>
              <a:ext uri="{FF2B5EF4-FFF2-40B4-BE49-F238E27FC236}">
                <a16:creationId xmlns:a16="http://schemas.microsoft.com/office/drawing/2014/main" id="{C61F849F-FD99-5479-814E-0A9DD9F8F4C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27545" y="77416"/>
            <a:ext cx="2345428" cy="149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Connecteur droit avec flèche 30">
            <a:extLst>
              <a:ext uri="{FF2B5EF4-FFF2-40B4-BE49-F238E27FC236}">
                <a16:creationId xmlns:a16="http://schemas.microsoft.com/office/drawing/2014/main" id="{E3A39A72-F9C8-C39D-3FC8-405432F55F09}"/>
              </a:ext>
            </a:extLst>
          </p:cNvPr>
          <p:cNvCxnSpPr>
            <a:cxnSpLocks/>
            <a:endCxn id="29" idx="2"/>
          </p:cNvCxnSpPr>
          <p:nvPr/>
        </p:nvCxnSpPr>
        <p:spPr>
          <a:xfrm flipH="1" flipV="1">
            <a:off x="3700259" y="1569893"/>
            <a:ext cx="678016" cy="380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1DFBC90C-736A-847E-C5CA-DABDF38521A2}"/>
              </a:ext>
            </a:extLst>
          </p:cNvPr>
          <p:cNvCxnSpPr>
            <a:cxnSpLocks/>
            <a:endCxn id="27" idx="1"/>
          </p:cNvCxnSpPr>
          <p:nvPr/>
        </p:nvCxnSpPr>
        <p:spPr>
          <a:xfrm flipV="1">
            <a:off x="5021169" y="760906"/>
            <a:ext cx="797266" cy="1632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75F438D-1C46-7582-96B1-AEB8F5FB0913}"/>
              </a:ext>
            </a:extLst>
          </p:cNvPr>
          <p:cNvSpPr txBox="1"/>
          <p:nvPr/>
        </p:nvSpPr>
        <p:spPr>
          <a:xfrm>
            <a:off x="7566389" y="1130979"/>
            <a:ext cx="844334" cy="307777"/>
          </a:xfrm>
          <a:prstGeom prst="rect">
            <a:avLst/>
          </a:prstGeom>
          <a:noFill/>
        </p:spPr>
        <p:txBody>
          <a:bodyPr wrap="none" rtlCol="0">
            <a:spAutoFit/>
          </a:bodyPr>
          <a:lstStyle/>
          <a:p>
            <a:r>
              <a:rPr lang="fr-FR" sz="1400" b="1" dirty="0">
                <a:solidFill>
                  <a:schemeClr val="bg1"/>
                </a:solidFill>
                <a:latin typeface="+mn-lt"/>
              </a:rPr>
              <a:t>Ions trap</a:t>
            </a:r>
          </a:p>
        </p:txBody>
      </p:sp>
      <p:sp>
        <p:nvSpPr>
          <p:cNvPr id="39" name="ZoneTexte 38">
            <a:extLst>
              <a:ext uri="{FF2B5EF4-FFF2-40B4-BE49-F238E27FC236}">
                <a16:creationId xmlns:a16="http://schemas.microsoft.com/office/drawing/2014/main" id="{71210135-3EE6-7A5F-627A-A812A2A42DB6}"/>
              </a:ext>
            </a:extLst>
          </p:cNvPr>
          <p:cNvSpPr txBox="1"/>
          <p:nvPr/>
        </p:nvSpPr>
        <p:spPr>
          <a:xfrm>
            <a:off x="2551950" y="1283379"/>
            <a:ext cx="2402389" cy="307777"/>
          </a:xfrm>
          <a:prstGeom prst="rect">
            <a:avLst/>
          </a:prstGeom>
          <a:noFill/>
        </p:spPr>
        <p:txBody>
          <a:bodyPr wrap="none" rtlCol="0">
            <a:spAutoFit/>
          </a:bodyPr>
          <a:lstStyle/>
          <a:p>
            <a:r>
              <a:rPr lang="fr-FR" sz="1400" b="1" dirty="0" err="1">
                <a:solidFill>
                  <a:schemeClr val="bg1"/>
                </a:solidFill>
                <a:latin typeface="+mn-lt"/>
              </a:rPr>
              <a:t>Spectrometer</a:t>
            </a:r>
            <a:r>
              <a:rPr lang="fr-FR" sz="1400" b="1" dirty="0">
                <a:solidFill>
                  <a:schemeClr val="bg1"/>
                </a:solidFill>
                <a:latin typeface="+mn-lt"/>
              </a:rPr>
              <a:t> for e- </a:t>
            </a:r>
            <a:r>
              <a:rPr lang="fr-FR" sz="1400" b="1" dirty="0" err="1">
                <a:solidFill>
                  <a:schemeClr val="bg1"/>
                </a:solidFill>
                <a:latin typeface="+mn-lt"/>
              </a:rPr>
              <a:t>scattering</a:t>
            </a:r>
            <a:endParaRPr lang="fr-FR" sz="1400" b="1" dirty="0">
              <a:solidFill>
                <a:schemeClr val="bg1"/>
              </a:solidFill>
              <a:latin typeface="+mn-lt"/>
            </a:endParaRPr>
          </a:p>
        </p:txBody>
      </p:sp>
    </p:spTree>
    <p:extLst>
      <p:ext uri="{BB962C8B-B14F-4D97-AF65-F5344CB8AC3E}">
        <p14:creationId xmlns:p14="http://schemas.microsoft.com/office/powerpoint/2010/main" val="4037008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cs typeface="Arial" panose="020B0604020202020204" pitchFamily="34" charset="0"/>
              </a:rPr>
              <a:t>Summary:</a:t>
            </a:r>
            <a:endParaRPr lang="en-GB" dirty="0">
              <a:solidFill>
                <a:schemeClr val="accent5">
                  <a:lumMod val="75000"/>
                </a:schemeClr>
              </a:solidFill>
              <a:latin typeface="+mn-lt"/>
            </a:endParaRPr>
          </a:p>
        </p:txBody>
      </p:sp>
      <p:sp>
        <p:nvSpPr>
          <p:cNvPr id="3" name="ZoneTexte 2">
            <a:extLst>
              <a:ext uri="{FF2B5EF4-FFF2-40B4-BE49-F238E27FC236}">
                <a16:creationId xmlns:a16="http://schemas.microsoft.com/office/drawing/2014/main" id="{C1A6796C-8EEE-250A-D215-F68499C9E238}"/>
              </a:ext>
            </a:extLst>
          </p:cNvPr>
          <p:cNvSpPr txBox="1"/>
          <p:nvPr/>
        </p:nvSpPr>
        <p:spPr>
          <a:xfrm>
            <a:off x="7762650" y="581472"/>
            <a:ext cx="2880321" cy="369332"/>
          </a:xfrm>
          <a:prstGeom prst="rect">
            <a:avLst/>
          </a:prstGeom>
          <a:noFill/>
        </p:spPr>
        <p:txBody>
          <a:bodyPr wrap="square" rtlCol="0">
            <a:spAutoFit/>
          </a:bodyPr>
          <a:lstStyle/>
          <a:p>
            <a:r>
              <a:rPr lang="en-GB" sz="1800" b="1" i="1" u="sng" dirty="0">
                <a:solidFill>
                  <a:srgbClr val="C00000"/>
                </a:solidFill>
                <a:latin typeface="+mn-lt"/>
              </a:rPr>
              <a:t>Courtesy to Jorgen </a:t>
            </a:r>
            <a:r>
              <a:rPr lang="en-GB" sz="1800" b="1" i="1" u="sng" dirty="0" err="1">
                <a:solidFill>
                  <a:srgbClr val="C00000"/>
                </a:solidFill>
                <a:latin typeface="+mn-lt"/>
              </a:rPr>
              <a:t>D’Hondt</a:t>
            </a:r>
            <a:endParaRPr lang="en-GB" sz="1800" b="1" i="1" u="sng" dirty="0">
              <a:solidFill>
                <a:srgbClr val="C00000"/>
              </a:solidFill>
              <a:latin typeface="+mn-lt"/>
            </a:endParaRPr>
          </a:p>
        </p:txBody>
      </p:sp>
      <p:grpSp>
        <p:nvGrpSpPr>
          <p:cNvPr id="4" name="Group 36">
            <a:extLst>
              <a:ext uri="{FF2B5EF4-FFF2-40B4-BE49-F238E27FC236}">
                <a16:creationId xmlns:a16="http://schemas.microsoft.com/office/drawing/2014/main" id="{A4BDA56C-6623-0C54-1F4E-10B7001C09BB}"/>
              </a:ext>
            </a:extLst>
          </p:cNvPr>
          <p:cNvGrpSpPr/>
          <p:nvPr/>
        </p:nvGrpSpPr>
        <p:grpSpPr>
          <a:xfrm>
            <a:off x="776314" y="-655064"/>
            <a:ext cx="8858545" cy="7213200"/>
            <a:chOff x="279007" y="-1735780"/>
            <a:chExt cx="11811393" cy="9617600"/>
          </a:xfrm>
        </p:grpSpPr>
        <p:sp>
          <p:nvSpPr>
            <p:cNvPr id="5" name="Shape 5">
              <a:extLst>
                <a:ext uri="{FF2B5EF4-FFF2-40B4-BE49-F238E27FC236}">
                  <a16:creationId xmlns:a16="http://schemas.microsoft.com/office/drawing/2014/main" id="{368C1DA3-03A8-910D-AE61-5C96C5A80C7E}"/>
                </a:ext>
              </a:extLst>
            </p:cNvPr>
            <p:cNvSpPr/>
            <p:nvPr/>
          </p:nvSpPr>
          <p:spPr>
            <a:xfrm rot="7591514" flipH="1">
              <a:off x="2455600" y="249814"/>
              <a:ext cx="9617600" cy="5646412"/>
            </a:xfrm>
            <a:prstGeom prst="swooshArrow">
              <a:avLst>
                <a:gd name="adj1" fmla="val 7100"/>
                <a:gd name="adj2" fmla="val 14491"/>
              </a:avLst>
            </a:prstGeom>
            <a:solidFill>
              <a:srgbClr val="00B0F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6" name="Group 35">
              <a:extLst>
                <a:ext uri="{FF2B5EF4-FFF2-40B4-BE49-F238E27FC236}">
                  <a16:creationId xmlns:a16="http://schemas.microsoft.com/office/drawing/2014/main" id="{8C5D4B68-F454-1C93-4676-32D13DC1BFB0}"/>
                </a:ext>
              </a:extLst>
            </p:cNvPr>
            <p:cNvGrpSpPr/>
            <p:nvPr/>
          </p:nvGrpSpPr>
          <p:grpSpPr>
            <a:xfrm>
              <a:off x="279007" y="91510"/>
              <a:ext cx="11811393" cy="6717883"/>
              <a:chOff x="279007" y="91510"/>
              <a:chExt cx="11811393" cy="6717883"/>
            </a:xfrm>
          </p:grpSpPr>
          <p:sp>
            <p:nvSpPr>
              <p:cNvPr id="7" name="TextBox 1">
                <a:extLst>
                  <a:ext uri="{FF2B5EF4-FFF2-40B4-BE49-F238E27FC236}">
                    <a16:creationId xmlns:a16="http://schemas.microsoft.com/office/drawing/2014/main" id="{804CE4F3-0E20-3C86-2643-8541138A0AAA}"/>
                  </a:ext>
                </a:extLst>
              </p:cNvPr>
              <p:cNvSpPr txBox="1"/>
              <p:nvPr/>
            </p:nvSpPr>
            <p:spPr>
              <a:xfrm>
                <a:off x="316910" y="91510"/>
                <a:ext cx="9138912" cy="86177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a:ea typeface="ＭＳ Ｐゴシック" charset="0"/>
                    <a:cs typeface="+mn-cs"/>
                  </a:rPr>
                  <a:t>Potential impact of ERL technology</a:t>
                </a:r>
              </a:p>
            </p:txBody>
          </p:sp>
          <p:pic>
            <p:nvPicPr>
              <p:cNvPr id="8" name="Picture 13">
                <a:extLst>
                  <a:ext uri="{FF2B5EF4-FFF2-40B4-BE49-F238E27FC236}">
                    <a16:creationId xmlns:a16="http://schemas.microsoft.com/office/drawing/2014/main" id="{0E5A19C7-8882-4F93-D676-6CC19B0EA2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82752" y="3874086"/>
                <a:ext cx="1726595" cy="1465679"/>
              </a:xfrm>
              <a:prstGeom prst="rect">
                <a:avLst/>
              </a:prstGeom>
              <a:ln w="57150">
                <a:solidFill>
                  <a:srgbClr val="C00000"/>
                </a:solidFill>
              </a:ln>
            </p:spPr>
          </p:pic>
          <p:sp>
            <p:nvSpPr>
              <p:cNvPr id="10" name="TextBox 14">
                <a:extLst>
                  <a:ext uri="{FF2B5EF4-FFF2-40B4-BE49-F238E27FC236}">
                    <a16:creationId xmlns:a16="http://schemas.microsoft.com/office/drawing/2014/main" id="{937BBB78-2CA5-F971-4688-35F982ADA1C3}"/>
                  </a:ext>
                </a:extLst>
              </p:cNvPr>
              <p:cNvSpPr txBox="1"/>
              <p:nvPr/>
            </p:nvSpPr>
            <p:spPr>
              <a:xfrm>
                <a:off x="5702262" y="3427997"/>
                <a:ext cx="1816139"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C00000"/>
                    </a:solidFill>
                    <a:effectLst/>
                    <a:uLnTx/>
                    <a:uFillTx/>
                    <a:latin typeface="Calibri"/>
                    <a:ea typeface="ＭＳ Ｐゴシック" charset="0"/>
                    <a:cs typeface="+mn-cs"/>
                  </a:rPr>
                  <a:t>2030-2040’ies</a:t>
                </a:r>
              </a:p>
            </p:txBody>
          </p:sp>
          <p:sp>
            <p:nvSpPr>
              <p:cNvPr id="11" name="TextBox 16">
                <a:extLst>
                  <a:ext uri="{FF2B5EF4-FFF2-40B4-BE49-F238E27FC236}">
                    <a16:creationId xmlns:a16="http://schemas.microsoft.com/office/drawing/2014/main" id="{8C6A89A2-7D75-BFE1-DD5A-F6AE7DFA9E19}"/>
                  </a:ext>
                </a:extLst>
              </p:cNvPr>
              <p:cNvSpPr txBox="1"/>
              <p:nvPr/>
            </p:nvSpPr>
            <p:spPr>
              <a:xfrm>
                <a:off x="5461694" y="5372974"/>
                <a:ext cx="2234373" cy="943848"/>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h</a:t>
                </a: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igh-power ERL</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e</a:t>
                </a:r>
                <a:r>
                  <a:rPr kumimoji="0" lang="en-GB" sz="1400" b="0" i="1" u="none" strike="noStrike" kern="1200" cap="none" spc="0" normalizeH="0" baseline="30000" noProof="0" dirty="0">
                    <a:ln>
                      <a:noFill/>
                    </a:ln>
                    <a:solidFill>
                      <a:srgbClr val="E7E6E6">
                        <a:lumMod val="50000"/>
                      </a:srgbClr>
                    </a:solidFill>
                    <a:effectLst/>
                    <a:uLnTx/>
                    <a:uFillTx/>
                    <a:latin typeface="Calibri"/>
                    <a:ea typeface="ＭＳ Ｐゴシック" charset="0"/>
                    <a:cs typeface="+mn-cs"/>
                  </a:rPr>
                  <a:t>-</a:t>
                </a: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 beam </a:t>
                </a: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in collision</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BE" sz="12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(ep/eA @ LHC program)</a:t>
                </a:r>
              </a:p>
            </p:txBody>
          </p:sp>
          <p:sp>
            <p:nvSpPr>
              <p:cNvPr id="12" name="TextBox 21">
                <a:extLst>
                  <a:ext uri="{FF2B5EF4-FFF2-40B4-BE49-F238E27FC236}">
                    <a16:creationId xmlns:a16="http://schemas.microsoft.com/office/drawing/2014/main" id="{98D44E2C-F648-CEFD-69E4-770EAB2A2C7E}"/>
                  </a:ext>
                </a:extLst>
              </p:cNvPr>
              <p:cNvSpPr txBox="1"/>
              <p:nvPr/>
            </p:nvSpPr>
            <p:spPr>
              <a:xfrm>
                <a:off x="7934445" y="4349595"/>
                <a:ext cx="2393904" cy="943848"/>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h</a:t>
                </a: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igh-power ERL for</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err="1">
                    <a:ln>
                      <a:noFill/>
                    </a:ln>
                    <a:solidFill>
                      <a:srgbClr val="E7E6E6">
                        <a:lumMod val="50000"/>
                      </a:srgbClr>
                    </a:solidFill>
                    <a:effectLst/>
                    <a:uLnTx/>
                    <a:uFillTx/>
                    <a:latin typeface="Calibri"/>
                    <a:ea typeface="ＭＳ Ｐゴシック" charset="0"/>
                    <a:cs typeface="+mn-cs"/>
                  </a:rPr>
                  <a:t>e</a:t>
                </a:r>
                <a:r>
                  <a:rPr kumimoji="0" lang="en-US" sz="1400" b="0" i="1" u="none" strike="noStrike" kern="1200" cap="none" spc="0" normalizeH="0" baseline="30000" noProof="0" dirty="0" err="1">
                    <a:ln>
                      <a:noFill/>
                    </a:ln>
                    <a:solidFill>
                      <a:srgbClr val="E7E6E6">
                        <a:lumMod val="50000"/>
                      </a:srgbClr>
                    </a:solidFill>
                    <a:effectLst/>
                    <a:uLnTx/>
                    <a:uFillTx/>
                    <a:latin typeface="Calibri"/>
                    <a:ea typeface="ＭＳ Ｐゴシック" charset="0"/>
                    <a:cs typeface="+mn-cs"/>
                  </a:rPr>
                  <a:t>+</a:t>
                </a:r>
                <a:r>
                  <a:rPr kumimoji="0" lang="en-US" sz="1400" b="0" i="1" u="none" strike="noStrike" kern="1200" cap="none" spc="0" normalizeH="0" baseline="0" noProof="0" dirty="0" err="1">
                    <a:ln>
                      <a:noFill/>
                    </a:ln>
                    <a:solidFill>
                      <a:srgbClr val="E7E6E6">
                        <a:lumMod val="50000"/>
                      </a:srgbClr>
                    </a:solidFill>
                    <a:effectLst/>
                    <a:uLnTx/>
                    <a:uFillTx/>
                    <a:latin typeface="Calibri"/>
                    <a:ea typeface="ＭＳ Ｐゴシック" charset="0"/>
                    <a:cs typeface="+mn-cs"/>
                  </a:rPr>
                  <a:t>e</a:t>
                </a:r>
                <a:r>
                  <a:rPr kumimoji="0" lang="en-US" sz="1400" b="0" i="1" u="none" strike="noStrike" kern="1200" cap="none" spc="0" normalizeH="0" baseline="30000" noProof="0" dirty="0">
                    <a:ln>
                      <a:noFill/>
                    </a:ln>
                    <a:solidFill>
                      <a:srgbClr val="E7E6E6">
                        <a:lumMod val="50000"/>
                      </a:srgbClr>
                    </a:solidFill>
                    <a:effectLst/>
                    <a:uLnTx/>
                    <a:uFillTx/>
                    <a:latin typeface="Calibri"/>
                    <a:ea typeface="ＭＳ Ｐゴシック" charset="0"/>
                    <a:cs typeface="+mn-cs"/>
                  </a:rPr>
                  <a:t>-</a:t>
                </a:r>
                <a:r>
                  <a:rPr kumimoji="0" lang="en-US"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 Higgs Factories</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(Z/W/H/top/HH program)</a:t>
                </a:r>
                <a:endParaRPr kumimoji="0" lang="en-BE" sz="12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endParaRPr>
              </a:p>
            </p:txBody>
          </p:sp>
          <p:pic>
            <p:nvPicPr>
              <p:cNvPr id="13" name="Picture 6" descr="Laurent Favart">
                <a:extLst>
                  <a:ext uri="{FF2B5EF4-FFF2-40B4-BE49-F238E27FC236}">
                    <a16:creationId xmlns:a16="http://schemas.microsoft.com/office/drawing/2014/main" id="{9FB9134C-7192-48CD-1FAC-1485177894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3080" y="4445000"/>
                <a:ext cx="658651" cy="451405"/>
              </a:xfrm>
              <a:prstGeom prst="rect">
                <a:avLst/>
              </a:prstGeom>
              <a:solidFill>
                <a:schemeClr val="bg1">
                  <a:lumMod val="95000"/>
                </a:schemeClr>
              </a:solidFill>
            </p:spPr>
          </p:pic>
          <p:sp>
            <p:nvSpPr>
              <p:cNvPr id="14" name="TextBox 2">
                <a:extLst>
                  <a:ext uri="{FF2B5EF4-FFF2-40B4-BE49-F238E27FC236}">
                    <a16:creationId xmlns:a16="http://schemas.microsoft.com/office/drawing/2014/main" id="{ECE5832D-E88E-7043-0F81-6147A3A50EB4}"/>
                  </a:ext>
                </a:extLst>
              </p:cNvPr>
              <p:cNvSpPr txBox="1"/>
              <p:nvPr/>
            </p:nvSpPr>
            <p:spPr>
              <a:xfrm rot="5400000">
                <a:off x="6960992" y="4607755"/>
                <a:ext cx="1374735" cy="410369"/>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FF0000"/>
                    </a:solidFill>
                    <a:effectLst/>
                    <a:uLnTx/>
                    <a:uFillTx/>
                    <a:latin typeface="Calibri"/>
                    <a:ea typeface="ＭＳ Ｐゴシック" charset="0"/>
                    <a:cs typeface="+mn-cs"/>
                  </a:rPr>
                  <a:t>1 ERL beam</a:t>
                </a:r>
              </a:p>
            </p:txBody>
          </p:sp>
          <p:pic>
            <p:nvPicPr>
              <p:cNvPr id="15" name="Picture 4" descr="A close up of a map&#10;&#10;Description automatically generated">
                <a:extLst>
                  <a:ext uri="{FF2B5EF4-FFF2-40B4-BE49-F238E27FC236}">
                    <a16:creationId xmlns:a16="http://schemas.microsoft.com/office/drawing/2014/main" id="{99C7B5D9-46E2-7D4A-E940-A4D3C41F9F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626" y="4318123"/>
                <a:ext cx="1415933" cy="1828800"/>
              </a:xfrm>
              <a:prstGeom prst="rect">
                <a:avLst/>
              </a:prstGeom>
              <a:ln w="38100">
                <a:solidFill>
                  <a:srgbClr val="00B0F0"/>
                </a:solidFill>
              </a:ln>
            </p:spPr>
          </p:pic>
          <p:sp>
            <p:nvSpPr>
              <p:cNvPr id="17" name="TextBox 26">
                <a:extLst>
                  <a:ext uri="{FF2B5EF4-FFF2-40B4-BE49-F238E27FC236}">
                    <a16:creationId xmlns:a16="http://schemas.microsoft.com/office/drawing/2014/main" id="{4832B9B0-CFB0-84B2-5809-2FC7A10D4192}"/>
                  </a:ext>
                </a:extLst>
              </p:cNvPr>
              <p:cNvSpPr txBox="1"/>
              <p:nvPr/>
            </p:nvSpPr>
            <p:spPr>
              <a:xfrm>
                <a:off x="956526" y="2692987"/>
                <a:ext cx="1177075"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00B0F0"/>
                    </a:solidFill>
                    <a:effectLst/>
                    <a:uLnTx/>
                    <a:uFillTx/>
                    <a:latin typeface="Calibri"/>
                    <a:ea typeface="ＭＳ Ｐゴシック" charset="0"/>
                    <a:cs typeface="+mn-cs"/>
                  </a:rPr>
                  <a:t>2020’ies</a:t>
                </a:r>
              </a:p>
            </p:txBody>
          </p:sp>
          <p:pic>
            <p:nvPicPr>
              <p:cNvPr id="18" name="Picture 6">
                <a:extLst>
                  <a:ext uri="{FF2B5EF4-FFF2-40B4-BE49-F238E27FC236}">
                    <a16:creationId xmlns:a16="http://schemas.microsoft.com/office/drawing/2014/main" id="{CB767297-80B2-D5BB-6916-4933086EB1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007" y="5054600"/>
                <a:ext cx="2553600" cy="1072425"/>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E718A9AF-A530-4671-717B-63A21976AFD2}"/>
                  </a:ext>
                </a:extLst>
              </p:cNvPr>
              <p:cNvSpPr txBox="1"/>
              <p:nvPr/>
            </p:nvSpPr>
            <p:spPr>
              <a:xfrm>
                <a:off x="1558730" y="5582105"/>
                <a:ext cx="1217667" cy="492443"/>
              </a:xfrm>
              <a:prstGeom prst="rect">
                <a:avLst/>
              </a:prstGeom>
              <a:solidFill>
                <a:srgbClr val="EBEBEB"/>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BE" sz="300" b="0" i="0" u="none" strike="noStrike" kern="1200" cap="none" spc="0" normalizeH="0" baseline="0" noProof="0" dirty="0">
                  <a:ln>
                    <a:noFill/>
                  </a:ln>
                  <a:solidFill>
                    <a:srgbClr val="E7E6E6">
                      <a:lumMod val="50000"/>
                    </a:srgbClr>
                  </a:solidFill>
                  <a:effectLst/>
                  <a:uLnTx/>
                  <a:uFillTx/>
                  <a:latin typeface="Calibri"/>
                  <a:ea typeface="ＭＳ Ｐゴシック" charset="0"/>
                  <a:cs typeface="+mn-cs"/>
                </a:endParaRP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200" b="0" i="0"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bERLinPro</a:t>
                </a:r>
              </a:p>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BE" sz="300" b="0" i="0" u="none" strike="noStrike" kern="1200" cap="none" spc="0" normalizeH="0" baseline="0" noProof="0" dirty="0">
                  <a:ln>
                    <a:noFill/>
                  </a:ln>
                  <a:solidFill>
                    <a:srgbClr val="E7E6E6">
                      <a:lumMod val="50000"/>
                    </a:srgbClr>
                  </a:solidFill>
                  <a:effectLst/>
                  <a:uLnTx/>
                  <a:uFillTx/>
                  <a:latin typeface="Calibri"/>
                  <a:ea typeface="ＭＳ Ｐゴシック" charset="0"/>
                  <a:cs typeface="+mn-cs"/>
                </a:endParaRPr>
              </a:p>
            </p:txBody>
          </p:sp>
          <p:sp>
            <p:nvSpPr>
              <p:cNvPr id="20" name="TextBox 29">
                <a:extLst>
                  <a:ext uri="{FF2B5EF4-FFF2-40B4-BE49-F238E27FC236}">
                    <a16:creationId xmlns:a16="http://schemas.microsoft.com/office/drawing/2014/main" id="{18FACFDE-A292-8C7C-60C1-5E0EB48502C0}"/>
                  </a:ext>
                </a:extLst>
              </p:cNvPr>
              <p:cNvSpPr txBox="1"/>
              <p:nvPr/>
            </p:nvSpPr>
            <p:spPr>
              <a:xfrm>
                <a:off x="671752" y="6084173"/>
                <a:ext cx="1758260" cy="697627"/>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h</a:t>
                </a: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igh-power ERL</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demonstrated</a:t>
                </a:r>
              </a:p>
            </p:txBody>
          </p:sp>
          <p:sp>
            <p:nvSpPr>
              <p:cNvPr id="21" name="TextBox 30">
                <a:extLst>
                  <a:ext uri="{FF2B5EF4-FFF2-40B4-BE49-F238E27FC236}">
                    <a16:creationId xmlns:a16="http://schemas.microsoft.com/office/drawing/2014/main" id="{CBFFEF0A-1123-A448-B21E-61F0C6A9979F}"/>
                  </a:ext>
                </a:extLst>
              </p:cNvPr>
              <p:cNvSpPr txBox="1"/>
              <p:nvPr/>
            </p:nvSpPr>
            <p:spPr>
              <a:xfrm>
                <a:off x="3321571" y="6111766"/>
                <a:ext cx="1791688" cy="697627"/>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ERL application</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e</a:t>
                </a:r>
                <a:r>
                  <a:rPr kumimoji="0" lang="en-BE" sz="1400" b="0" i="1"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lectron cooling</a:t>
                </a:r>
              </a:p>
            </p:txBody>
          </p:sp>
          <p:sp>
            <p:nvSpPr>
              <p:cNvPr id="22" name="TextBox 31">
                <a:extLst>
                  <a:ext uri="{FF2B5EF4-FFF2-40B4-BE49-F238E27FC236}">
                    <a16:creationId xmlns:a16="http://schemas.microsoft.com/office/drawing/2014/main" id="{15A11092-C46C-9F66-B4B0-53AE0F58EE64}"/>
                  </a:ext>
                </a:extLst>
              </p:cNvPr>
              <p:cNvSpPr txBox="1"/>
              <p:nvPr/>
            </p:nvSpPr>
            <p:spPr>
              <a:xfrm>
                <a:off x="3873946" y="4702120"/>
                <a:ext cx="506976" cy="369332"/>
              </a:xfrm>
              <a:prstGeom prst="rect">
                <a:avLst/>
              </a:prstGeom>
              <a:solidFill>
                <a:schemeClr val="bg1">
                  <a:lumMod val="85000"/>
                </a:schemeClr>
              </a:solidFill>
              <a:ln>
                <a:solidFill>
                  <a:schemeClr val="bg1">
                    <a:lumMod val="85000"/>
                  </a:schemeClr>
                </a:solidFill>
              </a:ln>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200" b="0" i="0"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EIC</a:t>
                </a:r>
              </a:p>
            </p:txBody>
          </p:sp>
          <p:pic>
            <p:nvPicPr>
              <p:cNvPr id="23" name="Image 38">
                <a:extLst>
                  <a:ext uri="{FF2B5EF4-FFF2-40B4-BE49-F238E27FC236}">
                    <a16:creationId xmlns:a16="http://schemas.microsoft.com/office/drawing/2014/main" id="{D3111749-E24E-9814-8966-912B028DECA3}"/>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86728" y="3714194"/>
                <a:ext cx="2552259" cy="1340405"/>
              </a:xfrm>
              <a:prstGeom prst="rect">
                <a:avLst/>
              </a:prstGeom>
              <a:ln w="38100">
                <a:solidFill>
                  <a:srgbClr val="00B0F0"/>
                </a:solidFill>
              </a:ln>
            </p:spPr>
          </p:pic>
          <p:sp>
            <p:nvSpPr>
              <p:cNvPr id="24" name="TextBox 33">
                <a:extLst>
                  <a:ext uri="{FF2B5EF4-FFF2-40B4-BE49-F238E27FC236}">
                    <a16:creationId xmlns:a16="http://schemas.microsoft.com/office/drawing/2014/main" id="{4F4FCC26-0D50-2D00-0B16-1B555CE282A8}"/>
                  </a:ext>
                </a:extLst>
              </p:cNvPr>
              <p:cNvSpPr txBox="1"/>
              <p:nvPr/>
            </p:nvSpPr>
            <p:spPr>
              <a:xfrm>
                <a:off x="2026507" y="4583668"/>
                <a:ext cx="750633" cy="369332"/>
              </a:xfrm>
              <a:prstGeom prst="rect">
                <a:avLst/>
              </a:prstGeom>
              <a:solidFill>
                <a:schemeClr val="bg2"/>
              </a:solidFill>
              <a:ln>
                <a:noFill/>
              </a:ln>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200" b="0" i="0" u="none" strike="noStrike" kern="1200" cap="none" spc="0" normalizeH="0" baseline="0" noProof="0" dirty="0">
                    <a:ln>
                      <a:noFill/>
                    </a:ln>
                    <a:solidFill>
                      <a:srgbClr val="E7E6E6">
                        <a:lumMod val="50000"/>
                      </a:srgbClr>
                    </a:solidFill>
                    <a:effectLst/>
                    <a:uLnTx/>
                    <a:uFillTx/>
                    <a:latin typeface="Calibri"/>
                    <a:ea typeface="ＭＳ Ｐゴシック" charset="0"/>
                    <a:cs typeface="+mn-cs"/>
                  </a:rPr>
                  <a:t>PERLE</a:t>
                </a:r>
              </a:p>
            </p:txBody>
          </p:sp>
          <p:pic>
            <p:nvPicPr>
              <p:cNvPr id="25" name="Picture 6">
                <a:extLst>
                  <a:ext uri="{FF2B5EF4-FFF2-40B4-BE49-F238E27FC236}">
                    <a16:creationId xmlns:a16="http://schemas.microsoft.com/office/drawing/2014/main" id="{CB1120EC-415C-C19E-7002-C2C7DC2DB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47573" y="1604079"/>
                <a:ext cx="1680724" cy="1342351"/>
              </a:xfrm>
              <a:prstGeom prst="rect">
                <a:avLst/>
              </a:prstGeom>
              <a:ln w="76200">
                <a:solidFill>
                  <a:srgbClr val="C00000"/>
                </a:solidFill>
              </a:ln>
            </p:spPr>
          </p:pic>
          <p:pic>
            <p:nvPicPr>
              <p:cNvPr id="27" name="Picture 7">
                <a:extLst>
                  <a:ext uri="{FF2B5EF4-FFF2-40B4-BE49-F238E27FC236}">
                    <a16:creationId xmlns:a16="http://schemas.microsoft.com/office/drawing/2014/main" id="{8261D3A3-0A4A-424C-EC3E-5EA6CF0E226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23161" y="2350250"/>
                <a:ext cx="2383864" cy="1903929"/>
              </a:xfrm>
              <a:prstGeom prst="rect">
                <a:avLst/>
              </a:prstGeom>
              <a:ln w="76200">
                <a:solidFill>
                  <a:srgbClr val="C00000"/>
                </a:solidFill>
              </a:ln>
            </p:spPr>
          </p:pic>
          <p:sp>
            <p:nvSpPr>
              <p:cNvPr id="28" name="TextBox 8">
                <a:extLst>
                  <a:ext uri="{FF2B5EF4-FFF2-40B4-BE49-F238E27FC236}">
                    <a16:creationId xmlns:a16="http://schemas.microsoft.com/office/drawing/2014/main" id="{D046D777-4C86-8914-5485-083AA2F47B99}"/>
                  </a:ext>
                </a:extLst>
              </p:cNvPr>
              <p:cNvSpPr txBox="1"/>
              <p:nvPr/>
            </p:nvSpPr>
            <p:spPr>
              <a:xfrm>
                <a:off x="7710229" y="1877805"/>
                <a:ext cx="1816139"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C00000"/>
                    </a:solidFill>
                    <a:effectLst/>
                    <a:uLnTx/>
                    <a:uFillTx/>
                    <a:latin typeface="Calibri"/>
                    <a:ea typeface="ＭＳ Ｐゴシック" charset="0"/>
                    <a:cs typeface="+mn-cs"/>
                  </a:rPr>
                  <a:t>2040-2050’ies</a:t>
                </a:r>
              </a:p>
            </p:txBody>
          </p:sp>
          <p:sp>
            <p:nvSpPr>
              <p:cNvPr id="29" name="TextBox 9">
                <a:extLst>
                  <a:ext uri="{FF2B5EF4-FFF2-40B4-BE49-F238E27FC236}">
                    <a16:creationId xmlns:a16="http://schemas.microsoft.com/office/drawing/2014/main" id="{E76A7AE4-EA02-4DAA-F12B-AA4964B0770C}"/>
                  </a:ext>
                </a:extLst>
              </p:cNvPr>
              <p:cNvSpPr txBox="1"/>
              <p:nvPr/>
            </p:nvSpPr>
            <p:spPr>
              <a:xfrm>
                <a:off x="7825187" y="2265929"/>
                <a:ext cx="2660900" cy="430887"/>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500" b="1" i="0" u="none" strike="noStrike" kern="1200" cap="none" spc="0" normalizeH="0" baseline="0" noProof="0" dirty="0">
                    <a:ln>
                      <a:noFill/>
                    </a:ln>
                    <a:solidFill>
                      <a:prstClr val="white"/>
                    </a:solidFill>
                    <a:effectLst/>
                    <a:uLnTx/>
                    <a:uFillTx/>
                    <a:latin typeface="Calibri"/>
                    <a:ea typeface="ＭＳ Ｐゴシック" charset="0"/>
                    <a:cs typeface="+mn-cs"/>
                  </a:rPr>
                  <a:t>ERL for H/HH Factories</a:t>
                </a:r>
              </a:p>
            </p:txBody>
          </p:sp>
          <p:sp>
            <p:nvSpPr>
              <p:cNvPr id="30" name="TextBox 10">
                <a:extLst>
                  <a:ext uri="{FF2B5EF4-FFF2-40B4-BE49-F238E27FC236}">
                    <a16:creationId xmlns:a16="http://schemas.microsoft.com/office/drawing/2014/main" id="{3223A98B-6A30-2393-7003-684ADFC89C60}"/>
                  </a:ext>
                </a:extLst>
              </p:cNvPr>
              <p:cNvSpPr txBox="1"/>
              <p:nvPr/>
            </p:nvSpPr>
            <p:spPr>
              <a:xfrm rot="5400000">
                <a:off x="9833996" y="3551806"/>
                <a:ext cx="1468779" cy="410369"/>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FF0000"/>
                    </a:solidFill>
                    <a:effectLst/>
                    <a:uLnTx/>
                    <a:uFillTx/>
                    <a:latin typeface="Calibri"/>
                    <a:ea typeface="ＭＳ Ｐゴシック" charset="0"/>
                    <a:cs typeface="+mn-cs"/>
                  </a:rPr>
                  <a:t>2 ERL beams</a:t>
                </a:r>
              </a:p>
            </p:txBody>
          </p:sp>
          <p:sp>
            <p:nvSpPr>
              <p:cNvPr id="31" name="TextBox 11">
                <a:extLst>
                  <a:ext uri="{FF2B5EF4-FFF2-40B4-BE49-F238E27FC236}">
                    <a16:creationId xmlns:a16="http://schemas.microsoft.com/office/drawing/2014/main" id="{B0FA43BE-0644-37D4-2BEC-110F4946B0FF}"/>
                  </a:ext>
                </a:extLst>
              </p:cNvPr>
              <p:cNvSpPr txBox="1"/>
              <p:nvPr/>
            </p:nvSpPr>
            <p:spPr>
              <a:xfrm>
                <a:off x="9345043" y="1148795"/>
                <a:ext cx="1177075"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C00000"/>
                    </a:solidFill>
                    <a:effectLst/>
                    <a:uLnTx/>
                    <a:uFillTx/>
                    <a:latin typeface="Calibri"/>
                    <a:ea typeface="ＭＳ Ｐゴシック" charset="0"/>
                    <a:cs typeface="+mn-cs"/>
                  </a:rPr>
                  <a:t>2070’ies</a:t>
                </a:r>
              </a:p>
            </p:txBody>
          </p:sp>
          <p:sp>
            <p:nvSpPr>
              <p:cNvPr id="32" name="TextBox 12">
                <a:extLst>
                  <a:ext uri="{FF2B5EF4-FFF2-40B4-BE49-F238E27FC236}">
                    <a16:creationId xmlns:a16="http://schemas.microsoft.com/office/drawing/2014/main" id="{AEA76E9E-ABA2-D350-0F15-24DC90449AAA}"/>
                  </a:ext>
                </a:extLst>
              </p:cNvPr>
              <p:cNvSpPr txBox="1"/>
              <p:nvPr/>
            </p:nvSpPr>
            <p:spPr>
              <a:xfrm>
                <a:off x="9448801" y="1510901"/>
                <a:ext cx="1492460"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1" i="0" u="none" strike="noStrike" kern="1200" cap="none" spc="0" normalizeH="0" baseline="0" noProof="0" dirty="0">
                    <a:ln>
                      <a:noFill/>
                    </a:ln>
                    <a:solidFill>
                      <a:prstClr val="white"/>
                    </a:solidFill>
                    <a:effectLst/>
                    <a:uLnTx/>
                    <a:uFillTx/>
                    <a:latin typeface="Calibri"/>
                    <a:ea typeface="ＭＳ Ｐゴシック" charset="0"/>
                    <a:cs typeface="+mn-cs"/>
                  </a:rPr>
                  <a:t>ERL FCC-eh</a:t>
                </a:r>
              </a:p>
            </p:txBody>
          </p:sp>
          <p:sp>
            <p:nvSpPr>
              <p:cNvPr id="33" name="TextBox 15">
                <a:extLst>
                  <a:ext uri="{FF2B5EF4-FFF2-40B4-BE49-F238E27FC236}">
                    <a16:creationId xmlns:a16="http://schemas.microsoft.com/office/drawing/2014/main" id="{0F4C5AE3-F941-49A1-A3DF-CDBE46168C3B}"/>
                  </a:ext>
                </a:extLst>
              </p:cNvPr>
              <p:cNvSpPr txBox="1"/>
              <p:nvPr/>
            </p:nvSpPr>
            <p:spPr>
              <a:xfrm rot="5400000">
                <a:off x="10897188" y="2332103"/>
                <a:ext cx="1173825" cy="410369"/>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FF0000"/>
                    </a:solidFill>
                    <a:effectLst/>
                    <a:uLnTx/>
                    <a:uFillTx/>
                    <a:latin typeface="Calibri"/>
                    <a:ea typeface="ＭＳ Ｐゴシック" charset="0"/>
                    <a:cs typeface="+mn-cs"/>
                  </a:rPr>
                  <a:t>r</a:t>
                </a:r>
                <a:r>
                  <a:rPr kumimoji="0" lang="en-BE" sz="1400" b="0" i="1" u="none" strike="noStrike" kern="1200" cap="none" spc="0" normalizeH="0" baseline="0" noProof="0" dirty="0">
                    <a:ln>
                      <a:noFill/>
                    </a:ln>
                    <a:solidFill>
                      <a:srgbClr val="FF0000"/>
                    </a:solidFill>
                    <a:effectLst/>
                    <a:uLnTx/>
                    <a:uFillTx/>
                    <a:latin typeface="Calibri"/>
                    <a:ea typeface="ＭＳ Ｐゴシック" charset="0"/>
                    <a:cs typeface="+mn-cs"/>
                  </a:rPr>
                  <a:t>euse ERL</a:t>
                </a:r>
              </a:p>
            </p:txBody>
          </p:sp>
          <p:sp>
            <p:nvSpPr>
              <p:cNvPr id="34" name="Down Arrow 3">
                <a:extLst>
                  <a:ext uri="{FF2B5EF4-FFF2-40B4-BE49-F238E27FC236}">
                    <a16:creationId xmlns:a16="http://schemas.microsoft.com/office/drawing/2014/main" id="{3A9F781A-466B-5B80-1DF4-38515DA80D33}"/>
                  </a:ext>
                </a:extLst>
              </p:cNvPr>
              <p:cNvSpPr/>
              <p:nvPr/>
            </p:nvSpPr>
            <p:spPr>
              <a:xfrm>
                <a:off x="6218937" y="2205385"/>
                <a:ext cx="646176" cy="1304544"/>
              </a:xfrm>
              <a:prstGeom prst="downArrow">
                <a:avLst>
                  <a:gd name="adj1" fmla="val 26463"/>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Down Arrow 19">
                <a:extLst>
                  <a:ext uri="{FF2B5EF4-FFF2-40B4-BE49-F238E27FC236}">
                    <a16:creationId xmlns:a16="http://schemas.microsoft.com/office/drawing/2014/main" id="{D4E308C7-E392-595C-40A2-6FA7284EE45F}"/>
                  </a:ext>
                </a:extLst>
              </p:cNvPr>
              <p:cNvSpPr/>
              <p:nvPr/>
            </p:nvSpPr>
            <p:spPr>
              <a:xfrm rot="10800000">
                <a:off x="8859676" y="5192625"/>
                <a:ext cx="646176" cy="1304544"/>
              </a:xfrm>
              <a:prstGeom prst="downArrow">
                <a:avLst>
                  <a:gd name="adj1" fmla="val 41971"/>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20">
                <a:extLst>
                  <a:ext uri="{FF2B5EF4-FFF2-40B4-BE49-F238E27FC236}">
                    <a16:creationId xmlns:a16="http://schemas.microsoft.com/office/drawing/2014/main" id="{BAC7803C-D9A9-1238-E9B4-3E4F0315A51B}"/>
                  </a:ext>
                </a:extLst>
              </p:cNvPr>
              <p:cNvSpPr txBox="1"/>
              <p:nvPr/>
            </p:nvSpPr>
            <p:spPr>
              <a:xfrm>
                <a:off x="8042451" y="5765801"/>
                <a:ext cx="4047949" cy="861775"/>
              </a:xfrm>
              <a:prstGeom prst="rect">
                <a:avLst/>
              </a:prstGeom>
              <a:solidFill>
                <a:schemeClr val="accent2">
                  <a:lumMod val="20000"/>
                  <a:lumOff val="80000"/>
                </a:schemeClr>
              </a:solid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ＭＳ Ｐゴシック" charset="0"/>
                    <a:cs typeface="+mn-cs"/>
                  </a:rPr>
                  <a:t>i</a:t>
                </a:r>
                <a:r>
                  <a:rPr kumimoji="0" lang="en-BE" sz="1800" b="1" i="0" u="none" strike="noStrike" kern="1200" cap="none" spc="0" normalizeH="0" baseline="0" noProof="0" dirty="0">
                    <a:ln>
                      <a:noFill/>
                    </a:ln>
                    <a:solidFill>
                      <a:srgbClr val="FF0000"/>
                    </a:solidFill>
                    <a:effectLst/>
                    <a:uLnTx/>
                    <a:uFillTx/>
                    <a:latin typeface="Calibri"/>
                    <a:ea typeface="ＭＳ Ｐゴシック" charset="0"/>
                    <a:cs typeface="+mn-cs"/>
                  </a:rPr>
                  <a:t>ncreases the performance of the next major colliders</a:t>
                </a:r>
              </a:p>
            </p:txBody>
          </p:sp>
          <p:sp>
            <p:nvSpPr>
              <p:cNvPr id="38" name="TextBox 22">
                <a:extLst>
                  <a:ext uri="{FF2B5EF4-FFF2-40B4-BE49-F238E27FC236}">
                    <a16:creationId xmlns:a16="http://schemas.microsoft.com/office/drawing/2014/main" id="{2104F519-B9AE-37B7-6156-87922A764442}"/>
                  </a:ext>
                </a:extLst>
              </p:cNvPr>
              <p:cNvSpPr txBox="1"/>
              <p:nvPr/>
            </p:nvSpPr>
            <p:spPr>
              <a:xfrm>
                <a:off x="3657600" y="3886168"/>
                <a:ext cx="1177075" cy="451405"/>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00B0F0"/>
                    </a:solidFill>
                    <a:effectLst/>
                    <a:uLnTx/>
                    <a:uFillTx/>
                    <a:latin typeface="Calibri"/>
                    <a:ea typeface="ＭＳ Ｐゴシック" charset="0"/>
                    <a:cs typeface="+mn-cs"/>
                  </a:rPr>
                  <a:t>2030’ies</a:t>
                </a:r>
              </a:p>
            </p:txBody>
          </p:sp>
          <p:sp>
            <p:nvSpPr>
              <p:cNvPr id="39" name="TextBox 23">
                <a:extLst>
                  <a:ext uri="{FF2B5EF4-FFF2-40B4-BE49-F238E27FC236}">
                    <a16:creationId xmlns:a16="http://schemas.microsoft.com/office/drawing/2014/main" id="{8066BC56-99AD-F925-BF18-03F80A86E250}"/>
                  </a:ext>
                </a:extLst>
              </p:cNvPr>
              <p:cNvSpPr txBox="1"/>
              <p:nvPr/>
            </p:nvSpPr>
            <p:spPr>
              <a:xfrm>
                <a:off x="733364" y="1803399"/>
                <a:ext cx="3277499" cy="779700"/>
              </a:xfrm>
              <a:prstGeom prst="rect">
                <a:avLst/>
              </a:prstGeom>
              <a:solidFill>
                <a:schemeClr val="accent2">
                  <a:lumMod val="20000"/>
                  <a:lumOff val="80000"/>
                </a:schemeClr>
              </a:solidFill>
            </p:spPr>
            <p:txBody>
              <a:bodyPr wrap="square" lIns="0" rIns="0"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BE" sz="1600" b="1" i="0" u="none" strike="noStrike" kern="1200" cap="none" spc="0" normalizeH="0" baseline="0" noProof="0" dirty="0">
                    <a:ln>
                      <a:noFill/>
                    </a:ln>
                    <a:solidFill>
                      <a:srgbClr val="FF0000"/>
                    </a:solidFill>
                    <a:effectLst/>
                    <a:uLnTx/>
                    <a:uFillTx/>
                    <a:latin typeface="Calibri"/>
                    <a:ea typeface="ＭＳ Ｐゴシック" charset="0"/>
                    <a:cs typeface="+mn-cs"/>
                  </a:rPr>
                  <a:t>demonstrate</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a:ea typeface="ＭＳ Ｐゴシック" charset="0"/>
                    <a:cs typeface="+mn-cs"/>
                  </a:rPr>
                  <a:t>m</a:t>
                </a:r>
                <a:r>
                  <a:rPr kumimoji="0" lang="en-BE" sz="1600" b="1" i="0" u="none" strike="noStrike" kern="1200" cap="none" spc="0" normalizeH="0" baseline="0" noProof="0" dirty="0">
                    <a:ln>
                      <a:noFill/>
                    </a:ln>
                    <a:solidFill>
                      <a:srgbClr val="FF0000"/>
                    </a:solidFill>
                    <a:effectLst/>
                    <a:uLnTx/>
                    <a:uFillTx/>
                    <a:latin typeface="Calibri"/>
                    <a:ea typeface="ＭＳ Ｐゴシック" charset="0"/>
                    <a:cs typeface="+mn-cs"/>
                  </a:rPr>
                  <a:t>ulti-turn high-power ERL</a:t>
                </a:r>
              </a:p>
            </p:txBody>
          </p:sp>
          <p:sp>
            <p:nvSpPr>
              <p:cNvPr id="40" name="Down Arrow 25">
                <a:extLst>
                  <a:ext uri="{FF2B5EF4-FFF2-40B4-BE49-F238E27FC236}">
                    <a16:creationId xmlns:a16="http://schemas.microsoft.com/office/drawing/2014/main" id="{F3854A8C-8919-884C-0CCF-C992ACB1C9B7}"/>
                  </a:ext>
                </a:extLst>
              </p:cNvPr>
              <p:cNvSpPr/>
              <p:nvPr/>
            </p:nvSpPr>
            <p:spPr>
              <a:xfrm>
                <a:off x="2917579" y="2583099"/>
                <a:ext cx="562627" cy="2710344"/>
              </a:xfrm>
              <a:prstGeom prst="downArrow">
                <a:avLst>
                  <a:gd name="adj1" fmla="val 26463"/>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1" name="TextBox 17">
            <a:extLst>
              <a:ext uri="{FF2B5EF4-FFF2-40B4-BE49-F238E27FC236}">
                <a16:creationId xmlns:a16="http://schemas.microsoft.com/office/drawing/2014/main" id="{9EA3A651-D2C7-C2B2-DD7A-D8A3E35F661B}"/>
              </a:ext>
            </a:extLst>
          </p:cNvPr>
          <p:cNvSpPr txBox="1"/>
          <p:nvPr/>
        </p:nvSpPr>
        <p:spPr>
          <a:xfrm>
            <a:off x="3843658" y="1530215"/>
            <a:ext cx="2416179" cy="1231106"/>
          </a:xfrm>
          <a:prstGeom prst="rect">
            <a:avLst/>
          </a:prstGeom>
          <a:solidFill>
            <a:schemeClr val="accent2">
              <a:lumMod val="20000"/>
              <a:lumOff val="80000"/>
            </a:schemeClr>
          </a:solid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a:ea typeface="ＭＳ Ｐゴシック" charset="0"/>
              <a:cs typeface="+mn-cs"/>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ＭＳ Ｐゴシック" charset="0"/>
                <a:cs typeface="+mn-cs"/>
              </a:rPr>
              <a:t>enables the</a:t>
            </a:r>
            <a:r>
              <a:rPr kumimoji="0" lang="en-BE" sz="1800" b="1" i="0" u="none" strike="noStrike" kern="1200" cap="none" spc="0" normalizeH="0" baseline="0" noProof="0" dirty="0">
                <a:ln>
                  <a:noFill/>
                </a:ln>
                <a:solidFill>
                  <a:srgbClr val="FF0000"/>
                </a:solidFill>
                <a:effectLst/>
                <a:uLnTx/>
                <a:uFillTx/>
                <a:latin typeface="Calibri"/>
                <a:ea typeface="ＭＳ Ｐゴシック" charset="0"/>
                <a:cs typeface="+mn-cs"/>
              </a:rPr>
              <a:t> ultimate upgrade of the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BE" sz="1800" b="1" i="0" u="none" strike="noStrike" kern="1200" cap="none" spc="0" normalizeH="0" baseline="0" noProof="0" dirty="0">
                <a:ln>
                  <a:noFill/>
                </a:ln>
                <a:solidFill>
                  <a:srgbClr val="FF0000"/>
                </a:solidFill>
                <a:effectLst/>
                <a:uLnTx/>
                <a:uFillTx/>
                <a:latin typeface="Calibri"/>
                <a:ea typeface="ＭＳ Ｐゴシック" charset="0"/>
                <a:cs typeface="+mn-cs"/>
              </a:rPr>
              <a:t>LHC/FCC programs</a:t>
            </a:r>
          </a:p>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BE" sz="1000" b="1" i="0" u="none" strike="noStrike" kern="1200" cap="none" spc="0" normalizeH="0" baseline="0" noProof="0" dirty="0">
              <a:ln>
                <a:noFill/>
              </a:ln>
              <a:solidFill>
                <a:srgbClr val="FF0000"/>
              </a:solidFill>
              <a:effectLst/>
              <a:uLnTx/>
              <a:uFillTx/>
              <a:latin typeface="Calibri"/>
              <a:ea typeface="ＭＳ Ｐゴシック" charset="0"/>
              <a:cs typeface="+mn-cs"/>
            </a:endParaRPr>
          </a:p>
        </p:txBody>
      </p:sp>
      <mc:AlternateContent xmlns:mc="http://schemas.openxmlformats.org/markup-compatibility/2006" xmlns:p14="http://schemas.microsoft.com/office/powerpoint/2010/main">
        <mc:Choice Requires="p14">
          <p:contentPart p14:bwMode="auto" r:id="rId10">
            <p14:nvContentPartPr>
              <p14:cNvPr id="42" name="Ink 18">
                <a:extLst>
                  <a:ext uri="{FF2B5EF4-FFF2-40B4-BE49-F238E27FC236}">
                    <a16:creationId xmlns:a16="http://schemas.microsoft.com/office/drawing/2014/main" id="{1065557A-CE69-92BD-0244-DE98047C4D2E}"/>
                  </a:ext>
                </a:extLst>
              </p14:cNvPr>
              <p14:cNvContentPartPr/>
              <p14:nvPr/>
            </p14:nvContentPartPr>
            <p14:xfrm>
              <a:off x="7335916" y="2663728"/>
              <a:ext cx="199800" cy="56520"/>
            </p14:xfrm>
          </p:contentPart>
        </mc:Choice>
        <mc:Fallback xmlns="">
          <p:pic>
            <p:nvPicPr>
              <p:cNvPr id="42" name="Ink 18">
                <a:extLst>
                  <a:ext uri="{FF2B5EF4-FFF2-40B4-BE49-F238E27FC236}">
                    <a16:creationId xmlns:a16="http://schemas.microsoft.com/office/drawing/2014/main" id="{1065557A-CE69-92BD-0244-DE98047C4D2E}"/>
                  </a:ext>
                </a:extLst>
              </p:cNvPr>
              <p:cNvPicPr/>
              <p:nvPr/>
            </p:nvPicPr>
            <p:blipFill>
              <a:blip r:embed="rId11"/>
              <a:stretch>
                <a:fillRect/>
              </a:stretch>
            </p:blipFill>
            <p:spPr>
              <a:xfrm>
                <a:off x="7263916" y="2519728"/>
                <a:ext cx="3434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34">
                <a:extLst>
                  <a:ext uri="{FF2B5EF4-FFF2-40B4-BE49-F238E27FC236}">
                    <a16:creationId xmlns:a16="http://schemas.microsoft.com/office/drawing/2014/main" id="{942BC569-5C2B-2A86-12C0-C471EFC2F7D6}"/>
                  </a:ext>
                </a:extLst>
              </p14:cNvPr>
              <p14:cNvContentPartPr/>
              <p14:nvPr/>
            </p14:nvContentPartPr>
            <p14:xfrm>
              <a:off x="6971956" y="3502888"/>
              <a:ext cx="110520" cy="360"/>
            </p14:xfrm>
          </p:contentPart>
        </mc:Choice>
        <mc:Fallback xmlns="">
          <p:pic>
            <p:nvPicPr>
              <p:cNvPr id="43" name="Ink 34">
                <a:extLst>
                  <a:ext uri="{FF2B5EF4-FFF2-40B4-BE49-F238E27FC236}">
                    <a16:creationId xmlns:a16="http://schemas.microsoft.com/office/drawing/2014/main" id="{942BC569-5C2B-2A86-12C0-C471EFC2F7D6}"/>
                  </a:ext>
                </a:extLst>
              </p:cNvPr>
              <p:cNvPicPr/>
              <p:nvPr/>
            </p:nvPicPr>
            <p:blipFill>
              <a:blip r:embed="rId13"/>
              <a:stretch>
                <a:fillRect/>
              </a:stretch>
            </p:blipFill>
            <p:spPr>
              <a:xfrm>
                <a:off x="6899721" y="3358888"/>
                <a:ext cx="254629" cy="288000"/>
              </a:xfrm>
              <a:prstGeom prst="rect">
                <a:avLst/>
              </a:prstGeom>
            </p:spPr>
          </p:pic>
        </mc:Fallback>
      </mc:AlternateContent>
      <p:sp>
        <p:nvSpPr>
          <p:cNvPr id="44" name="TextBox 37">
            <a:extLst>
              <a:ext uri="{FF2B5EF4-FFF2-40B4-BE49-F238E27FC236}">
                <a16:creationId xmlns:a16="http://schemas.microsoft.com/office/drawing/2014/main" id="{10580A2D-4AF4-61B7-DF6D-5AC85BC38E59}"/>
              </a:ext>
            </a:extLst>
          </p:cNvPr>
          <p:cNvSpPr txBox="1"/>
          <p:nvPr/>
        </p:nvSpPr>
        <p:spPr>
          <a:xfrm>
            <a:off x="762650" y="2938431"/>
            <a:ext cx="1946912" cy="477054"/>
          </a:xfrm>
          <a:prstGeom prst="rect">
            <a:avLst/>
          </a:prstGeom>
          <a:solidFill>
            <a:schemeClr val="bg2"/>
          </a:solidFill>
          <a:ln w="38100">
            <a:solidFill>
              <a:srgbClr val="00B0F0"/>
            </a:solidFill>
          </a:ln>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BE" sz="800" b="0" i="0" u="none" strike="noStrike" kern="1200" cap="none" spc="0" normalizeH="0" baseline="0" noProof="0" dirty="0">
              <a:ln>
                <a:noFill/>
              </a:ln>
              <a:solidFill>
                <a:srgbClr val="E7E6E6">
                  <a:lumMod val="50000"/>
                </a:srgbClr>
              </a:solidFill>
              <a:effectLst/>
              <a:uLnTx/>
              <a:uFillTx/>
              <a:latin typeface="Calibri"/>
              <a:ea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BE" sz="1400" b="0" i="0" u="none" strike="noStrike" kern="1200" cap="none" spc="0" normalizeH="0" baseline="0" noProof="0" dirty="0">
                <a:ln>
                  <a:noFill/>
                </a:ln>
                <a:solidFill>
                  <a:srgbClr val="E7E6E6">
                    <a:lumMod val="50000"/>
                  </a:srgbClr>
                </a:solidFill>
                <a:effectLst/>
                <a:uLnTx/>
                <a:uFillTx/>
                <a:latin typeface="Calibri"/>
                <a:ea typeface="ＭＳ Ｐゴシック" charset="0"/>
              </a:rPr>
              <a:t>iSAS</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BE" sz="300" b="0" i="0" u="none" strike="noStrike" kern="1200" cap="none" spc="0" normalizeH="0" baseline="0" noProof="0" dirty="0">
              <a:ln>
                <a:noFill/>
              </a:ln>
              <a:solidFill>
                <a:srgbClr val="E7E6E6">
                  <a:lumMod val="50000"/>
                </a:srgbClr>
              </a:solidFill>
              <a:effectLst/>
              <a:uLnTx/>
              <a:uFillTx/>
              <a:latin typeface="Calibri"/>
              <a:ea typeface="ＭＳ Ｐゴシック" charset="0"/>
            </a:endParaRPr>
          </a:p>
        </p:txBody>
      </p:sp>
      <p:pic>
        <p:nvPicPr>
          <p:cNvPr id="45" name="Picture 3" descr="page16image3199176336">
            <a:extLst>
              <a:ext uri="{FF2B5EF4-FFF2-40B4-BE49-F238E27FC236}">
                <a16:creationId xmlns:a16="http://schemas.microsoft.com/office/drawing/2014/main" id="{1CF26D2A-41D3-A762-D012-91E93ECDD011}"/>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6600" y="2966890"/>
            <a:ext cx="883842" cy="436756"/>
          </a:xfrm>
          <a:prstGeom prst="rect">
            <a:avLst/>
          </a:prstGeom>
          <a:noFill/>
          <a:extLst>
            <a:ext uri="{909E8E84-426E-40DD-AFC4-6F175D3DCCD1}">
              <a14:hiddenFill xmlns:a14="http://schemas.microsoft.com/office/drawing/2010/main">
                <a:solidFill>
                  <a:srgbClr val="FFFFFF"/>
                </a:solidFill>
              </a14:hiddenFill>
            </a:ext>
          </a:extLst>
        </p:spPr>
      </p:pic>
      <p:sp>
        <p:nvSpPr>
          <p:cNvPr id="46" name="Down Arrow 39">
            <a:extLst>
              <a:ext uri="{FF2B5EF4-FFF2-40B4-BE49-F238E27FC236}">
                <a16:creationId xmlns:a16="http://schemas.microsoft.com/office/drawing/2014/main" id="{087D4E27-4663-1780-7E8A-A80033D838AA}"/>
              </a:ext>
            </a:extLst>
          </p:cNvPr>
          <p:cNvSpPr/>
          <p:nvPr/>
        </p:nvSpPr>
        <p:spPr>
          <a:xfrm rot="16200000">
            <a:off x="6703974" y="1166924"/>
            <a:ext cx="437913" cy="1434144"/>
          </a:xfrm>
          <a:prstGeom prst="downArrow">
            <a:avLst>
              <a:gd name="adj1" fmla="val 26463"/>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9517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289578E-FE5A-E34D-B13D-EB1D9148A41D}"/>
              </a:ext>
            </a:extLst>
          </p:cNvPr>
          <p:cNvSpPr>
            <a:spLocks noGrp="1"/>
          </p:cNvSpPr>
          <p:nvPr>
            <p:ph type="sldNum" sz="quarter" idx="12"/>
          </p:nvPr>
        </p:nvSpPr>
        <p:spPr/>
        <p:txBody>
          <a:bodyPr/>
          <a:lstStyle/>
          <a:p>
            <a:fld id="{77E71596-5F9D-49C5-9701-16B3CA54319D}" type="slidenum">
              <a:rPr lang="fr-FR" smtClean="0"/>
              <a:pPr/>
              <a:t>36</a:t>
            </a:fld>
            <a:endParaRPr lang="fr-FR" dirty="0"/>
          </a:p>
        </p:txBody>
      </p:sp>
      <p:sp>
        <p:nvSpPr>
          <p:cNvPr id="13" name="ZoneTexte 12">
            <a:extLst>
              <a:ext uri="{FF2B5EF4-FFF2-40B4-BE49-F238E27FC236}">
                <a16:creationId xmlns:a16="http://schemas.microsoft.com/office/drawing/2014/main" id="{559F2367-E8DA-5147-BD1C-73521E0BAE8D}"/>
              </a:ext>
            </a:extLst>
          </p:cNvPr>
          <p:cNvSpPr txBox="1"/>
          <p:nvPr/>
        </p:nvSpPr>
        <p:spPr>
          <a:xfrm>
            <a:off x="489843" y="2137192"/>
            <a:ext cx="9721080" cy="892552"/>
          </a:xfrm>
          <a:prstGeom prst="rect">
            <a:avLst/>
          </a:prstGeom>
          <a:noFill/>
        </p:spPr>
        <p:txBody>
          <a:bodyPr wrap="square" rtlCol="0">
            <a:spAutoFit/>
          </a:bodyPr>
          <a:lstStyle/>
          <a:p>
            <a:endParaRPr lang="en-GB" sz="1600" dirty="0">
              <a:latin typeface="+mn-lt"/>
              <a:cs typeface="Arial" panose="020B0604020202020204" pitchFamily="34" charset="0"/>
            </a:endParaRPr>
          </a:p>
          <a:p>
            <a:pPr algn="ctr"/>
            <a:r>
              <a:rPr lang="en-GB" sz="3600" b="1" dirty="0">
                <a:solidFill>
                  <a:srgbClr val="FF6700"/>
                </a:solidFill>
                <a:latin typeface="+mn-lt"/>
                <a:cs typeface="Arial" panose="020B0604020202020204" pitchFamily="34" charset="0"/>
              </a:rPr>
              <a:t>Thank you for your attention!</a:t>
            </a:r>
          </a:p>
        </p:txBody>
      </p:sp>
      <p:sp>
        <p:nvSpPr>
          <p:cNvPr id="3" name="Espace réservé de la date 2">
            <a:extLst>
              <a:ext uri="{FF2B5EF4-FFF2-40B4-BE49-F238E27FC236}">
                <a16:creationId xmlns:a16="http://schemas.microsoft.com/office/drawing/2014/main" id="{B194785F-0809-5B98-3744-9A3125F833E9}"/>
              </a:ext>
            </a:extLst>
          </p:cNvPr>
          <p:cNvSpPr>
            <a:spLocks noGrp="1"/>
          </p:cNvSpPr>
          <p:nvPr>
            <p:ph type="dt" sz="half" idx="10"/>
          </p:nvPr>
        </p:nvSpPr>
        <p:spPr/>
        <p:txBody>
          <a:bodyPr/>
          <a:lstStyle/>
          <a:p>
            <a:r>
              <a:rPr lang="fr-FR"/>
              <a:t>19 March 2025</a:t>
            </a:r>
            <a:endParaRPr lang="fr-FR" dirty="0"/>
          </a:p>
        </p:txBody>
      </p:sp>
      <p:sp>
        <p:nvSpPr>
          <p:cNvPr id="4" name="Espace réservé du pied de page 3">
            <a:extLst>
              <a:ext uri="{FF2B5EF4-FFF2-40B4-BE49-F238E27FC236}">
                <a16:creationId xmlns:a16="http://schemas.microsoft.com/office/drawing/2014/main" id="{8EBD7EDB-6417-B623-6275-E681FCBB6629}"/>
              </a:ext>
            </a:extLst>
          </p:cNvPr>
          <p:cNvSpPr>
            <a:spLocks noGrp="1"/>
          </p:cNvSpPr>
          <p:nvPr>
            <p:ph type="ftr" sz="quarter" idx="11"/>
          </p:nvPr>
        </p:nvSpPr>
        <p:spPr/>
        <p:txBody>
          <a:bodyPr/>
          <a:lstStyle/>
          <a:p>
            <a:r>
              <a:rPr lang="fr-FR"/>
              <a:t>PERLE Seminar - IP2I Lyon</a:t>
            </a:r>
            <a:endParaRPr lang="fr-FR" dirty="0"/>
          </a:p>
        </p:txBody>
      </p:sp>
    </p:spTree>
    <p:extLst>
      <p:ext uri="{BB962C8B-B14F-4D97-AF65-F5344CB8AC3E}">
        <p14:creationId xmlns:p14="http://schemas.microsoft.com/office/powerpoint/2010/main" val="2078551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8280920" cy="447518"/>
          </a:xfrm>
        </p:spPr>
        <p:txBody>
          <a:bodyPr>
            <a:normAutofit/>
          </a:bodyPr>
          <a:lstStyle/>
          <a:p>
            <a:r>
              <a:rPr lang="en-GB" dirty="0">
                <a:solidFill>
                  <a:schemeClr val="accent5">
                    <a:lumMod val="75000"/>
                  </a:schemeClr>
                </a:solidFill>
                <a:latin typeface="+mn-lt"/>
                <a:cs typeface="Arial" panose="020B0604020202020204" pitchFamily="34" charset="0"/>
              </a:rPr>
              <a:t>Innovation for Sustainable Accelerating Systems (</a:t>
            </a:r>
            <a:r>
              <a:rPr lang="en-GB" dirty="0" err="1">
                <a:solidFill>
                  <a:schemeClr val="accent5">
                    <a:lumMod val="75000"/>
                  </a:schemeClr>
                </a:solidFill>
                <a:latin typeface="+mn-lt"/>
                <a:cs typeface="Arial" panose="020B0604020202020204" pitchFamily="34" charset="0"/>
              </a:rPr>
              <a:t>iSAS</a:t>
            </a:r>
            <a:r>
              <a:rPr lang="en-GB" dirty="0">
                <a:solidFill>
                  <a:schemeClr val="accent5">
                    <a:lumMod val="75000"/>
                  </a:schemeClr>
                </a:solidFill>
                <a:latin typeface="+mn-lt"/>
                <a:cs typeface="Arial" panose="020B0604020202020204" pitchFamily="34" charset="0"/>
              </a:rPr>
              <a:t>*)</a:t>
            </a:r>
            <a:endParaRPr lang="en-GB" dirty="0">
              <a:solidFill>
                <a:schemeClr val="accent5">
                  <a:lumMod val="75000"/>
                </a:schemeClr>
              </a:solidFill>
              <a:latin typeface="+mn-lt"/>
            </a:endParaRPr>
          </a:p>
        </p:txBody>
      </p:sp>
      <p:pic>
        <p:nvPicPr>
          <p:cNvPr id="3" name="Image 2">
            <a:extLst>
              <a:ext uri="{FF2B5EF4-FFF2-40B4-BE49-F238E27FC236}">
                <a16:creationId xmlns:a16="http://schemas.microsoft.com/office/drawing/2014/main" id="{A886BF58-8FAA-C61C-C819-A3DAC6139A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5947" y="941512"/>
            <a:ext cx="8143446" cy="4644418"/>
          </a:xfrm>
          <a:prstGeom prst="rect">
            <a:avLst/>
          </a:prstGeom>
        </p:spPr>
      </p:pic>
      <p:sp>
        <p:nvSpPr>
          <p:cNvPr id="2" name="ZoneTexte 1">
            <a:extLst>
              <a:ext uri="{FF2B5EF4-FFF2-40B4-BE49-F238E27FC236}">
                <a16:creationId xmlns:a16="http://schemas.microsoft.com/office/drawing/2014/main" id="{B20BE055-149F-35FC-822F-CDD62C3AA1FA}"/>
              </a:ext>
            </a:extLst>
          </p:cNvPr>
          <p:cNvSpPr txBox="1"/>
          <p:nvPr/>
        </p:nvSpPr>
        <p:spPr>
          <a:xfrm>
            <a:off x="6322491" y="653480"/>
            <a:ext cx="4248472" cy="369332"/>
          </a:xfrm>
          <a:prstGeom prst="rect">
            <a:avLst/>
          </a:prstGeom>
          <a:noFill/>
        </p:spPr>
        <p:txBody>
          <a:bodyPr wrap="square" rtlCol="0">
            <a:spAutoFit/>
          </a:bodyPr>
          <a:lstStyle/>
          <a:p>
            <a:pPr algn="r"/>
            <a:r>
              <a:rPr lang="en-GB" sz="1800" i="1" u="sng" dirty="0">
                <a:solidFill>
                  <a:schemeClr val="accent1">
                    <a:lumMod val="75000"/>
                  </a:schemeClr>
                </a:solidFill>
                <a:latin typeface="+mn-lt"/>
              </a:rPr>
              <a:t>* </a:t>
            </a:r>
            <a:r>
              <a:rPr lang="en-GB" sz="1800" i="1" u="sng" dirty="0" err="1">
                <a:solidFill>
                  <a:schemeClr val="accent1">
                    <a:lumMod val="75000"/>
                  </a:schemeClr>
                </a:solidFill>
                <a:latin typeface="+mn-lt"/>
              </a:rPr>
              <a:t>iSAS</a:t>
            </a:r>
            <a:r>
              <a:rPr lang="en-GB" sz="1800" i="1" u="sng" dirty="0">
                <a:solidFill>
                  <a:schemeClr val="accent1">
                    <a:lumMod val="75000"/>
                  </a:schemeClr>
                </a:solidFill>
                <a:latin typeface="+mn-lt"/>
              </a:rPr>
              <a:t>: project supported by Horizon Europe</a:t>
            </a:r>
          </a:p>
        </p:txBody>
      </p:sp>
    </p:spTree>
    <p:extLst>
      <p:ext uri="{BB962C8B-B14F-4D97-AF65-F5344CB8AC3E}">
        <p14:creationId xmlns:p14="http://schemas.microsoft.com/office/powerpoint/2010/main" val="3196775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19 March 2025</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38</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Seminar - IP2I Lyon</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0" name="Titre 1">
            <a:extLst>
              <a:ext uri="{FF2B5EF4-FFF2-40B4-BE49-F238E27FC236}">
                <a16:creationId xmlns:a16="http://schemas.microsoft.com/office/drawing/2014/main" id="{6122D1CE-26A6-486D-9201-AEE4A876CB20}"/>
              </a:ext>
            </a:extLst>
          </p:cNvPr>
          <p:cNvSpPr txBox="1">
            <a:spLocks/>
          </p:cNvSpPr>
          <p:nvPr/>
        </p:nvSpPr>
        <p:spPr>
          <a:xfrm>
            <a:off x="993899" y="126821"/>
            <a:ext cx="8136904"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sym typeface="Wingdings" pitchFamily="2" charset="2"/>
              </a:rPr>
              <a:t>Inverse Campton scattering source @ PERLE</a:t>
            </a:r>
          </a:p>
        </p:txBody>
      </p:sp>
      <p:pic>
        <p:nvPicPr>
          <p:cNvPr id="15" name="Image 14">
            <a:extLst>
              <a:ext uri="{FF2B5EF4-FFF2-40B4-BE49-F238E27FC236}">
                <a16:creationId xmlns:a16="http://schemas.microsoft.com/office/drawing/2014/main" id="{9EEBDE0A-F6C9-D8CF-6260-911525B37F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95" y="653480"/>
            <a:ext cx="10693440" cy="5008578"/>
          </a:xfrm>
          <a:prstGeom prst="rect">
            <a:avLst/>
          </a:prstGeom>
        </p:spPr>
      </p:pic>
      <p:pic>
        <p:nvPicPr>
          <p:cNvPr id="2" name="Image 1">
            <a:extLst>
              <a:ext uri="{FF2B5EF4-FFF2-40B4-BE49-F238E27FC236}">
                <a16:creationId xmlns:a16="http://schemas.microsoft.com/office/drawing/2014/main" id="{C0A42246-C2B9-E633-00A1-C39AB30540F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6020800" y="3605808"/>
            <a:ext cx="2821971" cy="1728192"/>
          </a:xfrm>
          <a:prstGeom prst="rect">
            <a:avLst/>
          </a:prstGeom>
          <a:ln w="19050">
            <a:solidFill>
              <a:schemeClr val="tx1"/>
            </a:solidFill>
          </a:ln>
          <a:effectLst/>
        </p:spPr>
      </p:pic>
      <p:pic>
        <p:nvPicPr>
          <p:cNvPr id="3" name="Image 2">
            <a:extLst>
              <a:ext uri="{FF2B5EF4-FFF2-40B4-BE49-F238E27FC236}">
                <a16:creationId xmlns:a16="http://schemas.microsoft.com/office/drawing/2014/main" id="{1B299D01-905C-4680-D3CA-ACA8052AED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29061" y="3965848"/>
            <a:ext cx="2746107" cy="1728192"/>
          </a:xfrm>
          <a:prstGeom prst="rect">
            <a:avLst/>
          </a:prstGeom>
          <a:ln w="19050">
            <a:solidFill>
              <a:schemeClr val="tx1"/>
            </a:solidFill>
          </a:ln>
        </p:spPr>
      </p:pic>
      <p:pic>
        <p:nvPicPr>
          <p:cNvPr id="5" name="Image 4">
            <a:extLst>
              <a:ext uri="{FF2B5EF4-FFF2-40B4-BE49-F238E27FC236}">
                <a16:creationId xmlns:a16="http://schemas.microsoft.com/office/drawing/2014/main" id="{FF125E02-221D-960F-1EC2-3FE149D46C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54" y="725488"/>
            <a:ext cx="2602645" cy="1735096"/>
          </a:xfrm>
          <a:prstGeom prst="rect">
            <a:avLst/>
          </a:prstGeom>
          <a:ln w="19050">
            <a:solidFill>
              <a:schemeClr val="tx1"/>
            </a:solidFill>
          </a:ln>
        </p:spPr>
      </p:pic>
      <p:cxnSp>
        <p:nvCxnSpPr>
          <p:cNvPr id="7" name="Connecteur droit avec flèche 6">
            <a:extLst>
              <a:ext uri="{FF2B5EF4-FFF2-40B4-BE49-F238E27FC236}">
                <a16:creationId xmlns:a16="http://schemas.microsoft.com/office/drawing/2014/main" id="{101E9085-0CC6-0843-B9D1-3AEC446FBCD6}"/>
              </a:ext>
            </a:extLst>
          </p:cNvPr>
          <p:cNvCxnSpPr>
            <a:endCxn id="3" idx="0"/>
          </p:cNvCxnSpPr>
          <p:nvPr/>
        </p:nvCxnSpPr>
        <p:spPr>
          <a:xfrm>
            <a:off x="3586187" y="3533800"/>
            <a:ext cx="815928" cy="4320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58AD7D71-509C-B030-C0C0-8F50C832908C}"/>
              </a:ext>
            </a:extLst>
          </p:cNvPr>
          <p:cNvCxnSpPr>
            <a:cxnSpLocks/>
            <a:endCxn id="2" idx="0"/>
          </p:cNvCxnSpPr>
          <p:nvPr/>
        </p:nvCxnSpPr>
        <p:spPr>
          <a:xfrm>
            <a:off x="4522291" y="3029744"/>
            <a:ext cx="2909495" cy="5760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6FA4FDC-6CBC-02AA-C2BF-DF4A869ADFD2}"/>
              </a:ext>
            </a:extLst>
          </p:cNvPr>
          <p:cNvCxnSpPr>
            <a:cxnSpLocks/>
            <a:endCxn id="5" idx="2"/>
          </p:cNvCxnSpPr>
          <p:nvPr/>
        </p:nvCxnSpPr>
        <p:spPr>
          <a:xfrm flipV="1">
            <a:off x="1202842" y="2460584"/>
            <a:ext cx="289935" cy="6971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1C718E0-209B-7429-3566-13D1FC1780B1}"/>
              </a:ext>
            </a:extLst>
          </p:cNvPr>
          <p:cNvSpPr txBox="1"/>
          <p:nvPr/>
        </p:nvSpPr>
        <p:spPr>
          <a:xfrm>
            <a:off x="7294398" y="5026223"/>
            <a:ext cx="1548373" cy="307777"/>
          </a:xfrm>
          <a:prstGeom prst="rect">
            <a:avLst/>
          </a:prstGeom>
          <a:noFill/>
        </p:spPr>
        <p:txBody>
          <a:bodyPr wrap="none" rtlCol="0">
            <a:spAutoFit/>
          </a:bodyPr>
          <a:lstStyle/>
          <a:p>
            <a:r>
              <a:rPr lang="fr-FR" sz="1400" b="1" dirty="0">
                <a:solidFill>
                  <a:schemeClr val="bg1"/>
                </a:solidFill>
                <a:latin typeface="+mn-lt"/>
              </a:rPr>
              <a:t>Fabry-</a:t>
            </a:r>
            <a:r>
              <a:rPr lang="fr-FR" sz="1400" b="1" dirty="0" err="1">
                <a:solidFill>
                  <a:schemeClr val="bg1"/>
                </a:solidFill>
                <a:latin typeface="+mn-lt"/>
              </a:rPr>
              <a:t>Perot</a:t>
            </a:r>
            <a:r>
              <a:rPr lang="fr-FR" sz="1400" b="1" dirty="0">
                <a:solidFill>
                  <a:schemeClr val="bg1"/>
                </a:solidFill>
                <a:latin typeface="+mn-lt"/>
              </a:rPr>
              <a:t> </a:t>
            </a:r>
            <a:r>
              <a:rPr lang="fr-FR" sz="1400" b="1" dirty="0" err="1">
                <a:solidFill>
                  <a:schemeClr val="bg1"/>
                </a:solidFill>
                <a:latin typeface="+mn-lt"/>
              </a:rPr>
              <a:t>Cavity</a:t>
            </a:r>
            <a:endParaRPr lang="fr-FR" sz="1400" b="1" dirty="0">
              <a:solidFill>
                <a:schemeClr val="bg1"/>
              </a:solidFill>
              <a:latin typeface="+mn-lt"/>
            </a:endParaRPr>
          </a:p>
        </p:txBody>
      </p:sp>
      <p:sp>
        <p:nvSpPr>
          <p:cNvPr id="25" name="ZoneTexte 24">
            <a:extLst>
              <a:ext uri="{FF2B5EF4-FFF2-40B4-BE49-F238E27FC236}">
                <a16:creationId xmlns:a16="http://schemas.microsoft.com/office/drawing/2014/main" id="{04B56F74-A4AE-A6D9-6BFF-05F810709054}"/>
              </a:ext>
            </a:extLst>
          </p:cNvPr>
          <p:cNvSpPr txBox="1"/>
          <p:nvPr/>
        </p:nvSpPr>
        <p:spPr>
          <a:xfrm>
            <a:off x="3341422" y="5386263"/>
            <a:ext cx="2477013" cy="307777"/>
          </a:xfrm>
          <a:prstGeom prst="rect">
            <a:avLst/>
          </a:prstGeom>
          <a:noFill/>
        </p:spPr>
        <p:txBody>
          <a:bodyPr wrap="square" rtlCol="0">
            <a:spAutoFit/>
          </a:bodyPr>
          <a:lstStyle/>
          <a:p>
            <a:pPr algn="ctr"/>
            <a:r>
              <a:rPr lang="en-GB" sz="1400" b="1" dirty="0">
                <a:solidFill>
                  <a:schemeClr val="bg1"/>
                </a:solidFill>
                <a:latin typeface="+mn-lt"/>
              </a:rPr>
              <a:t>X-LINE elements inside bunker</a:t>
            </a:r>
          </a:p>
        </p:txBody>
      </p:sp>
      <p:sp>
        <p:nvSpPr>
          <p:cNvPr id="26" name="ZoneTexte 25">
            <a:extLst>
              <a:ext uri="{FF2B5EF4-FFF2-40B4-BE49-F238E27FC236}">
                <a16:creationId xmlns:a16="http://schemas.microsoft.com/office/drawing/2014/main" id="{8636EB7C-B7B7-C6B6-A373-F3EEF8410154}"/>
              </a:ext>
            </a:extLst>
          </p:cNvPr>
          <p:cNvSpPr txBox="1"/>
          <p:nvPr/>
        </p:nvSpPr>
        <p:spPr>
          <a:xfrm>
            <a:off x="1310232" y="2187134"/>
            <a:ext cx="1555875" cy="307777"/>
          </a:xfrm>
          <a:prstGeom prst="rect">
            <a:avLst/>
          </a:prstGeom>
          <a:noFill/>
        </p:spPr>
        <p:txBody>
          <a:bodyPr wrap="none" rtlCol="0">
            <a:spAutoFit/>
          </a:bodyPr>
          <a:lstStyle/>
          <a:p>
            <a:r>
              <a:rPr lang="fr-FR" sz="1400" b="1" dirty="0">
                <a:solidFill>
                  <a:schemeClr val="bg1"/>
                </a:solidFill>
                <a:latin typeface="+mn-lt"/>
              </a:rPr>
              <a:t>X-LINE in X-HUTCH</a:t>
            </a:r>
          </a:p>
        </p:txBody>
      </p:sp>
    </p:spTree>
    <p:extLst>
      <p:ext uri="{BB962C8B-B14F-4D97-AF65-F5344CB8AC3E}">
        <p14:creationId xmlns:p14="http://schemas.microsoft.com/office/powerpoint/2010/main" val="35009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Seminar - IP2I Lyon</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39</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19 March 2025</a:t>
            </a:r>
            <a:endParaRPr lang="fr-FR" dirty="0"/>
          </a:p>
        </p:txBody>
      </p:sp>
      <p:sp>
        <p:nvSpPr>
          <p:cNvPr id="16" name="Titre 1">
            <a:extLst>
              <a:ext uri="{FF2B5EF4-FFF2-40B4-BE49-F238E27FC236}">
                <a16:creationId xmlns:a16="http://schemas.microsoft.com/office/drawing/2014/main" id="{2B5E2840-6282-4DA8-56C5-1415D41C9C30}"/>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Implementation of DESTIN @ PERLE:</a:t>
            </a:r>
            <a:endParaRPr lang="en-GB" dirty="0">
              <a:solidFill>
                <a:schemeClr val="accent5">
                  <a:lumMod val="75000"/>
                </a:schemeClr>
              </a:solidFill>
              <a:latin typeface="+mn-lt"/>
            </a:endParaRPr>
          </a:p>
        </p:txBody>
      </p:sp>
      <p:pic>
        <p:nvPicPr>
          <p:cNvPr id="8" name="Image 7">
            <a:extLst>
              <a:ext uri="{FF2B5EF4-FFF2-40B4-BE49-F238E27FC236}">
                <a16:creationId xmlns:a16="http://schemas.microsoft.com/office/drawing/2014/main" id="{345C7300-3EFD-A1AC-8634-91D071897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827" y="1013520"/>
            <a:ext cx="10006849" cy="4536504"/>
          </a:xfrm>
          <a:prstGeom prst="rect">
            <a:avLst/>
          </a:prstGeom>
        </p:spPr>
      </p:pic>
      <p:sp>
        <p:nvSpPr>
          <p:cNvPr id="19" name="ZoneTexte 18">
            <a:extLst>
              <a:ext uri="{FF2B5EF4-FFF2-40B4-BE49-F238E27FC236}">
                <a16:creationId xmlns:a16="http://schemas.microsoft.com/office/drawing/2014/main" id="{37E0932E-DDD9-5E41-536B-FD10681C7C03}"/>
              </a:ext>
            </a:extLst>
          </p:cNvPr>
          <p:cNvSpPr txBox="1"/>
          <p:nvPr/>
        </p:nvSpPr>
        <p:spPr>
          <a:xfrm>
            <a:off x="5349671" y="3051230"/>
            <a:ext cx="1476876" cy="338554"/>
          </a:xfrm>
          <a:prstGeom prst="rect">
            <a:avLst/>
          </a:prstGeom>
          <a:noFill/>
        </p:spPr>
        <p:txBody>
          <a:bodyPr wrap="square" rtlCol="0">
            <a:spAutoFit/>
          </a:bodyPr>
          <a:lstStyle/>
          <a:p>
            <a:r>
              <a:rPr lang="en-GB" sz="1600" dirty="0">
                <a:solidFill>
                  <a:schemeClr val="bg1"/>
                </a:solidFill>
                <a:latin typeface="+mn-lt"/>
              </a:rPr>
              <a:t>RIB factory </a:t>
            </a:r>
          </a:p>
        </p:txBody>
      </p:sp>
      <p:sp>
        <p:nvSpPr>
          <p:cNvPr id="20" name="Rectangle : coins arrondis 19">
            <a:extLst>
              <a:ext uri="{FF2B5EF4-FFF2-40B4-BE49-F238E27FC236}">
                <a16:creationId xmlns:a16="http://schemas.microsoft.com/office/drawing/2014/main" id="{A0CE6F71-E619-7B2C-2940-C8843F1DFE8C}"/>
              </a:ext>
            </a:extLst>
          </p:cNvPr>
          <p:cNvSpPr/>
          <p:nvPr/>
        </p:nvSpPr>
        <p:spPr>
          <a:xfrm rot="19816265">
            <a:off x="4245454" y="2481679"/>
            <a:ext cx="432000" cy="1080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lumMod val="75000"/>
                </a:schemeClr>
              </a:solidFill>
              <a:highlight>
                <a:srgbClr val="800000"/>
              </a:highlight>
            </a:endParaRPr>
          </a:p>
        </p:txBody>
      </p:sp>
      <p:cxnSp>
        <p:nvCxnSpPr>
          <p:cNvPr id="12" name="Connecteur droit 11">
            <a:extLst>
              <a:ext uri="{FF2B5EF4-FFF2-40B4-BE49-F238E27FC236}">
                <a16:creationId xmlns:a16="http://schemas.microsoft.com/office/drawing/2014/main" id="{4B4757B6-C64F-637E-2493-A18ADFE75320}"/>
              </a:ext>
            </a:extLst>
          </p:cNvPr>
          <p:cNvCxnSpPr>
            <a:cxnSpLocks/>
          </p:cNvCxnSpPr>
          <p:nvPr/>
        </p:nvCxnSpPr>
        <p:spPr>
          <a:xfrm>
            <a:off x="4594299" y="1949624"/>
            <a:ext cx="1728192" cy="50405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216D238C-E323-8A25-4F30-1C069702E1F3}"/>
              </a:ext>
            </a:extLst>
          </p:cNvPr>
          <p:cNvCxnSpPr>
            <a:cxnSpLocks/>
          </p:cNvCxnSpPr>
          <p:nvPr/>
        </p:nvCxnSpPr>
        <p:spPr>
          <a:xfrm>
            <a:off x="4594299" y="1949624"/>
            <a:ext cx="0" cy="504056"/>
          </a:xfrm>
          <a:prstGeom prst="straightConnector1">
            <a:avLst/>
          </a:prstGeom>
          <a:ln w="57150">
            <a:solidFill>
              <a:schemeClr val="accent5">
                <a:lumMod val="75000"/>
              </a:schemeClr>
            </a:solidFill>
            <a:headEnd w="sm"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CA11C82-F8C0-8C84-6E0B-BA4F956E5DBD}"/>
              </a:ext>
            </a:extLst>
          </p:cNvPr>
          <p:cNvCxnSpPr>
            <a:cxnSpLocks/>
          </p:cNvCxnSpPr>
          <p:nvPr/>
        </p:nvCxnSpPr>
        <p:spPr>
          <a:xfrm flipV="1">
            <a:off x="5893793" y="2453680"/>
            <a:ext cx="428698" cy="432048"/>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788DD105-62CC-3D69-9F1F-B77C7314F68A}"/>
              </a:ext>
            </a:extLst>
          </p:cNvPr>
          <p:cNvCxnSpPr>
            <a:cxnSpLocks/>
          </p:cNvCxnSpPr>
          <p:nvPr/>
        </p:nvCxnSpPr>
        <p:spPr>
          <a:xfrm flipV="1">
            <a:off x="5893793" y="2885728"/>
            <a:ext cx="0" cy="144017"/>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F9AEE28-E772-1A5C-D572-109F6D667DEB}"/>
              </a:ext>
            </a:extLst>
          </p:cNvPr>
          <p:cNvCxnSpPr>
            <a:cxnSpLocks/>
            <a:endCxn id="20" idx="1"/>
          </p:cNvCxnSpPr>
          <p:nvPr/>
        </p:nvCxnSpPr>
        <p:spPr>
          <a:xfrm>
            <a:off x="2672425" y="2240222"/>
            <a:ext cx="1601459" cy="402571"/>
          </a:xfrm>
          <a:prstGeom prst="straightConnector1">
            <a:avLst/>
          </a:prstGeom>
          <a:ln w="19050">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3" name="ZoneTexte 32">
            <a:extLst>
              <a:ext uri="{FF2B5EF4-FFF2-40B4-BE49-F238E27FC236}">
                <a16:creationId xmlns:a16="http://schemas.microsoft.com/office/drawing/2014/main" id="{18D8ABDD-4C37-9762-3D14-265EB95A0CCE}"/>
              </a:ext>
            </a:extLst>
          </p:cNvPr>
          <p:cNvSpPr txBox="1"/>
          <p:nvPr/>
        </p:nvSpPr>
        <p:spPr>
          <a:xfrm rot="965429">
            <a:off x="4306267" y="4491390"/>
            <a:ext cx="1728192" cy="338554"/>
          </a:xfrm>
          <a:prstGeom prst="rect">
            <a:avLst/>
          </a:prstGeom>
          <a:noFill/>
        </p:spPr>
        <p:txBody>
          <a:bodyPr wrap="square" rtlCol="0">
            <a:spAutoFit/>
          </a:bodyPr>
          <a:lstStyle/>
          <a:p>
            <a:pPr algn="r"/>
            <a:r>
              <a:rPr lang="en-GB" sz="1600" dirty="0">
                <a:latin typeface="+mn-lt"/>
              </a:rPr>
              <a:t>50 MeV e- Linac </a:t>
            </a:r>
          </a:p>
        </p:txBody>
      </p:sp>
      <p:grpSp>
        <p:nvGrpSpPr>
          <p:cNvPr id="7" name="Groupe 6">
            <a:extLst>
              <a:ext uri="{FF2B5EF4-FFF2-40B4-BE49-F238E27FC236}">
                <a16:creationId xmlns:a16="http://schemas.microsoft.com/office/drawing/2014/main" id="{5717E212-D223-9340-2B68-DBE0211A84E1}"/>
              </a:ext>
            </a:extLst>
          </p:cNvPr>
          <p:cNvGrpSpPr/>
          <p:nvPr/>
        </p:nvGrpSpPr>
        <p:grpSpPr>
          <a:xfrm>
            <a:off x="3082131" y="650110"/>
            <a:ext cx="2016223" cy="1371522"/>
            <a:chOff x="1785987" y="529155"/>
            <a:chExt cx="2376264" cy="1532120"/>
          </a:xfrm>
        </p:grpSpPr>
        <p:pic>
          <p:nvPicPr>
            <p:cNvPr id="6" name="Picture 2">
              <a:extLst>
                <a:ext uri="{FF2B5EF4-FFF2-40B4-BE49-F238E27FC236}">
                  <a16:creationId xmlns:a16="http://schemas.microsoft.com/office/drawing/2014/main" id="{10F7834E-6381-B660-D91A-2E2A253819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5987" y="529155"/>
              <a:ext cx="2345428" cy="149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ZoneTexte 31">
              <a:extLst>
                <a:ext uri="{FF2B5EF4-FFF2-40B4-BE49-F238E27FC236}">
                  <a16:creationId xmlns:a16="http://schemas.microsoft.com/office/drawing/2014/main" id="{5F972985-FB69-D659-093F-5FF369FE49FB}"/>
                </a:ext>
              </a:extLst>
            </p:cNvPr>
            <p:cNvSpPr txBox="1"/>
            <p:nvPr/>
          </p:nvSpPr>
          <p:spPr>
            <a:xfrm>
              <a:off x="2434059" y="1683078"/>
              <a:ext cx="1728192" cy="378197"/>
            </a:xfrm>
            <a:prstGeom prst="rect">
              <a:avLst/>
            </a:prstGeom>
            <a:noFill/>
          </p:spPr>
          <p:txBody>
            <a:bodyPr wrap="square" rtlCol="0">
              <a:spAutoFit/>
            </a:bodyPr>
            <a:lstStyle/>
            <a:p>
              <a:pPr algn="r"/>
              <a:r>
                <a:rPr lang="en-GB" sz="1400" dirty="0">
                  <a:solidFill>
                    <a:schemeClr val="bg1"/>
                  </a:solidFill>
                  <a:latin typeface="+mn-lt"/>
                </a:rPr>
                <a:t>Spectrometer</a:t>
              </a:r>
              <a:r>
                <a:rPr lang="en-GB" sz="1600" dirty="0">
                  <a:solidFill>
                    <a:schemeClr val="bg1"/>
                  </a:solidFill>
                  <a:latin typeface="+mn-lt"/>
                </a:rPr>
                <a:t> </a:t>
              </a:r>
            </a:p>
          </p:txBody>
        </p:sp>
      </p:grpSp>
      <p:grpSp>
        <p:nvGrpSpPr>
          <p:cNvPr id="10" name="Groupe 9">
            <a:extLst>
              <a:ext uri="{FF2B5EF4-FFF2-40B4-BE49-F238E27FC236}">
                <a16:creationId xmlns:a16="http://schemas.microsoft.com/office/drawing/2014/main" id="{4457D211-03E0-8532-C56D-FB0607C718A0}"/>
              </a:ext>
            </a:extLst>
          </p:cNvPr>
          <p:cNvGrpSpPr/>
          <p:nvPr/>
        </p:nvGrpSpPr>
        <p:grpSpPr>
          <a:xfrm>
            <a:off x="126075" y="1568667"/>
            <a:ext cx="2546349" cy="1389069"/>
            <a:chOff x="129803" y="1352643"/>
            <a:chExt cx="2546349" cy="1389069"/>
          </a:xfrm>
        </p:grpSpPr>
        <p:pic>
          <p:nvPicPr>
            <p:cNvPr id="2" name="Image 1">
              <a:extLst>
                <a:ext uri="{FF2B5EF4-FFF2-40B4-BE49-F238E27FC236}">
                  <a16:creationId xmlns:a16="http://schemas.microsoft.com/office/drawing/2014/main" id="{0D98A075-2F9F-C202-F5B0-F780D1671D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803" y="1352643"/>
              <a:ext cx="2546349" cy="1369324"/>
            </a:xfrm>
            <a:prstGeom prst="rect">
              <a:avLst/>
            </a:prstGeom>
          </p:spPr>
        </p:pic>
        <p:sp>
          <p:nvSpPr>
            <p:cNvPr id="18" name="ZoneTexte 17">
              <a:extLst>
                <a:ext uri="{FF2B5EF4-FFF2-40B4-BE49-F238E27FC236}">
                  <a16:creationId xmlns:a16="http://schemas.microsoft.com/office/drawing/2014/main" id="{8B04D9CB-F30D-E1DD-A0C2-0ED53E58CC5B}"/>
                </a:ext>
              </a:extLst>
            </p:cNvPr>
            <p:cNvSpPr txBox="1"/>
            <p:nvPr/>
          </p:nvSpPr>
          <p:spPr>
            <a:xfrm>
              <a:off x="921891" y="2433935"/>
              <a:ext cx="1728192" cy="307777"/>
            </a:xfrm>
            <a:prstGeom prst="rect">
              <a:avLst/>
            </a:prstGeom>
            <a:noFill/>
          </p:spPr>
          <p:txBody>
            <a:bodyPr wrap="square" rtlCol="0">
              <a:spAutoFit/>
            </a:bodyPr>
            <a:lstStyle/>
            <a:p>
              <a:pPr algn="r"/>
              <a:r>
                <a:rPr lang="en-GB" sz="1400" dirty="0">
                  <a:solidFill>
                    <a:schemeClr val="bg1"/>
                  </a:solidFill>
                  <a:latin typeface="+mn-lt"/>
                </a:rPr>
                <a:t>Ion target location </a:t>
              </a:r>
            </a:p>
          </p:txBody>
        </p:sp>
      </p:grpSp>
      <p:cxnSp>
        <p:nvCxnSpPr>
          <p:cNvPr id="13" name="Connecteur droit avec flèche 12">
            <a:extLst>
              <a:ext uri="{FF2B5EF4-FFF2-40B4-BE49-F238E27FC236}">
                <a16:creationId xmlns:a16="http://schemas.microsoft.com/office/drawing/2014/main" id="{D7FB2782-470F-C4C4-F2AA-D4D5304FB542}"/>
              </a:ext>
            </a:extLst>
          </p:cNvPr>
          <p:cNvCxnSpPr>
            <a:cxnSpLocks/>
          </p:cNvCxnSpPr>
          <p:nvPr/>
        </p:nvCxnSpPr>
        <p:spPr>
          <a:xfrm>
            <a:off x="4009594" y="1986144"/>
            <a:ext cx="99499" cy="287516"/>
          </a:xfrm>
          <a:prstGeom prst="straightConnector1">
            <a:avLst/>
          </a:prstGeom>
          <a:ln w="19050">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6094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fontScale="90000"/>
          </a:bodyPr>
          <a:lstStyle/>
          <a:p>
            <a:r>
              <a:rPr lang="en-GB" dirty="0">
                <a:solidFill>
                  <a:schemeClr val="accent5">
                    <a:lumMod val="75000"/>
                  </a:schemeClr>
                </a:solidFill>
                <a:latin typeface="+mn-lt"/>
                <a:cs typeface="Arial" panose="020B0604020202020204" pitchFamily="34" charset="0"/>
              </a:rPr>
              <a:t>Introduction: Average power needs for future HEP projects</a:t>
            </a:r>
            <a:endParaRPr lang="en-GB" dirty="0">
              <a:solidFill>
                <a:schemeClr val="accent5">
                  <a:lumMod val="75000"/>
                </a:schemeClr>
              </a:solidFill>
              <a:latin typeface="+mn-lt"/>
            </a:endParaRPr>
          </a:p>
        </p:txBody>
      </p:sp>
      <p:grpSp>
        <p:nvGrpSpPr>
          <p:cNvPr id="12" name="Groupe 11">
            <a:extLst>
              <a:ext uri="{FF2B5EF4-FFF2-40B4-BE49-F238E27FC236}">
                <a16:creationId xmlns:a16="http://schemas.microsoft.com/office/drawing/2014/main" id="{5B2B457C-77D8-103B-238A-B15E06097364}"/>
              </a:ext>
            </a:extLst>
          </p:cNvPr>
          <p:cNvGrpSpPr/>
          <p:nvPr/>
        </p:nvGrpSpPr>
        <p:grpSpPr>
          <a:xfrm>
            <a:off x="4666307" y="797496"/>
            <a:ext cx="5915625" cy="3384376"/>
            <a:chOff x="2938116" y="1677194"/>
            <a:chExt cx="5600733" cy="3152750"/>
          </a:xfrm>
        </p:grpSpPr>
        <p:pic>
          <p:nvPicPr>
            <p:cNvPr id="6" name="Image 5">
              <a:extLst>
                <a:ext uri="{FF2B5EF4-FFF2-40B4-BE49-F238E27FC236}">
                  <a16:creationId xmlns:a16="http://schemas.microsoft.com/office/drawing/2014/main" id="{76D48587-EEB9-4D80-3141-1CED5D9A606A}"/>
                </a:ext>
              </a:extLst>
            </p:cNvPr>
            <p:cNvPicPr>
              <a:picLocks noChangeAspect="1"/>
            </p:cNvPicPr>
            <p:nvPr/>
          </p:nvPicPr>
          <p:blipFill>
            <a:blip r:embed="rId2"/>
            <a:stretch>
              <a:fillRect/>
            </a:stretch>
          </p:blipFill>
          <p:spPr>
            <a:xfrm>
              <a:off x="3017836" y="1677194"/>
              <a:ext cx="5521013" cy="3152750"/>
            </a:xfrm>
            <a:prstGeom prst="rect">
              <a:avLst/>
            </a:prstGeom>
          </p:spPr>
        </p:pic>
        <p:sp>
          <p:nvSpPr>
            <p:cNvPr id="8" name="ZoneTexte 7">
              <a:extLst>
                <a:ext uri="{FF2B5EF4-FFF2-40B4-BE49-F238E27FC236}">
                  <a16:creationId xmlns:a16="http://schemas.microsoft.com/office/drawing/2014/main" id="{9CE8CDAB-CD55-87B5-81B6-6C22AF701988}"/>
                </a:ext>
              </a:extLst>
            </p:cNvPr>
            <p:cNvSpPr txBox="1"/>
            <p:nvPr/>
          </p:nvSpPr>
          <p:spPr>
            <a:xfrm>
              <a:off x="2938116" y="1677194"/>
              <a:ext cx="288031" cy="848494"/>
            </a:xfrm>
            <a:prstGeom prst="rect">
              <a:avLst/>
            </a:prstGeom>
            <a:solidFill>
              <a:schemeClr val="bg1"/>
            </a:solidFill>
          </p:spPr>
          <p:txBody>
            <a:bodyPr wrap="square" rtlCol="0">
              <a:spAutoFit/>
            </a:bodyPr>
            <a:lstStyle/>
            <a:p>
              <a:endParaRPr lang="en-GB" dirty="0"/>
            </a:p>
          </p:txBody>
        </p:sp>
      </p:grpSp>
      <p:sp>
        <p:nvSpPr>
          <p:cNvPr id="13" name="ZoneTexte 12">
            <a:extLst>
              <a:ext uri="{FF2B5EF4-FFF2-40B4-BE49-F238E27FC236}">
                <a16:creationId xmlns:a16="http://schemas.microsoft.com/office/drawing/2014/main" id="{D9692A48-67AA-2A01-2307-C1F0AD114F17}"/>
              </a:ext>
            </a:extLst>
          </p:cNvPr>
          <p:cNvSpPr txBox="1"/>
          <p:nvPr/>
        </p:nvSpPr>
        <p:spPr>
          <a:xfrm>
            <a:off x="129804" y="735936"/>
            <a:ext cx="4536502" cy="2308324"/>
          </a:xfrm>
          <a:prstGeom prst="rect">
            <a:avLst/>
          </a:prstGeom>
          <a:noFill/>
        </p:spPr>
        <p:txBody>
          <a:bodyPr wrap="square" rtlCol="0">
            <a:spAutoFit/>
          </a:bodyPr>
          <a:lstStyle/>
          <a:p>
            <a:pPr algn="just"/>
            <a:r>
              <a:rPr lang="en-GB" sz="1600" dirty="0">
                <a:latin typeface="+mn-lt"/>
                <a:cs typeface="+mn-cs"/>
                <a:sym typeface="Wingdings" pitchFamily="2" charset="2"/>
              </a:rPr>
              <a:t>From these two examples of Higgs factory, the total power consumption (300-340 MW) represent an estimated annual energy consumption of nearly </a:t>
            </a:r>
            <a:r>
              <a:rPr lang="en-GB" sz="1600" b="1" dirty="0">
                <a:latin typeface="+mn-lt"/>
                <a:cs typeface="+mn-cs"/>
                <a:sym typeface="Wingdings" pitchFamily="2" charset="2"/>
              </a:rPr>
              <a:t>2 </a:t>
            </a:r>
            <a:r>
              <a:rPr lang="en-GB" sz="1600" b="1" dirty="0" err="1">
                <a:latin typeface="+mn-lt"/>
                <a:cs typeface="+mn-cs"/>
                <a:sym typeface="Wingdings" pitchFamily="2" charset="2"/>
              </a:rPr>
              <a:t>TWh</a:t>
            </a:r>
            <a:r>
              <a:rPr lang="en-GB" sz="1600" b="1" dirty="0">
                <a:latin typeface="+mn-lt"/>
                <a:cs typeface="+mn-cs"/>
                <a:sym typeface="Wingdings" pitchFamily="2" charset="2"/>
              </a:rPr>
              <a:t> </a:t>
            </a:r>
            <a:r>
              <a:rPr lang="en-GB" sz="1600" dirty="0">
                <a:latin typeface="+mn-lt"/>
                <a:cs typeface="+mn-cs"/>
                <a:sym typeface="Wingdings" pitchFamily="2" charset="2"/>
              </a:rPr>
              <a:t>for a typical yearly operating cycle.</a:t>
            </a:r>
          </a:p>
          <a:p>
            <a:pPr algn="just"/>
            <a:endParaRPr lang="en-GB" sz="1600" dirty="0">
              <a:latin typeface="+mn-lt"/>
              <a:cs typeface="+mn-cs"/>
              <a:sym typeface="Wingdings" pitchFamily="2" charset="2"/>
            </a:endParaRPr>
          </a:p>
          <a:p>
            <a:pPr marL="285750" indent="-285750" algn="just">
              <a:buFont typeface="Wingdings" pitchFamily="2" charset="2"/>
              <a:buChar char="à"/>
            </a:pPr>
            <a:r>
              <a:rPr lang="en-GB" sz="1600" dirty="0">
                <a:latin typeface="+mn-lt"/>
                <a:cs typeface="+mn-cs"/>
                <a:sym typeface="Wingdings" pitchFamily="2" charset="2"/>
              </a:rPr>
              <a:t>It represent </a:t>
            </a:r>
            <a:r>
              <a:rPr lang="en-GB" sz="1600" b="1" dirty="0">
                <a:latin typeface="+mn-lt"/>
                <a:cs typeface="+mn-cs"/>
                <a:sym typeface="Wingdings" pitchFamily="2" charset="2"/>
              </a:rPr>
              <a:t>1 to 6% </a:t>
            </a:r>
            <a:r>
              <a:rPr lang="en-GB" sz="1600" dirty="0">
                <a:latin typeface="+mn-lt"/>
                <a:cs typeface="+mn-cs"/>
                <a:sym typeface="Wingdings" pitchFamily="2" charset="2"/>
              </a:rPr>
              <a:t>of the yearly consumption of some </a:t>
            </a:r>
            <a:r>
              <a:rPr lang="en-GB" sz="1600" b="1" dirty="0">
                <a:latin typeface="+mn-lt"/>
                <a:cs typeface="+mn-cs"/>
                <a:sym typeface="Wingdings" pitchFamily="2" charset="2"/>
              </a:rPr>
              <a:t>middle size European countries</a:t>
            </a:r>
          </a:p>
          <a:p>
            <a:pPr marL="285750" indent="-285750" algn="just">
              <a:buFont typeface="Wingdings" pitchFamily="2" charset="2"/>
              <a:buChar char="à"/>
            </a:pPr>
            <a:r>
              <a:rPr lang="en-GB" sz="1600" b="1" dirty="0">
                <a:latin typeface="+mn-lt"/>
                <a:cs typeface="+mn-cs"/>
                <a:sym typeface="Wingdings" pitchFamily="2" charset="2"/>
              </a:rPr>
              <a:t>Half of this consumption is for RF power</a:t>
            </a:r>
            <a:r>
              <a:rPr lang="en-GB" sz="1600" dirty="0">
                <a:latin typeface="+mn-lt"/>
                <a:cs typeface="+mn-cs"/>
                <a:sym typeface="Wingdings" pitchFamily="2" charset="2"/>
              </a:rPr>
              <a:t>, to accelerate the beam and compensate SR.  </a:t>
            </a:r>
            <a:endParaRPr lang="en-GB" sz="1600" dirty="0"/>
          </a:p>
        </p:txBody>
      </p:sp>
      <p:sp>
        <p:nvSpPr>
          <p:cNvPr id="14" name="ZoneTexte 13">
            <a:extLst>
              <a:ext uri="{FF2B5EF4-FFF2-40B4-BE49-F238E27FC236}">
                <a16:creationId xmlns:a16="http://schemas.microsoft.com/office/drawing/2014/main" id="{0CB556D3-9361-B2A5-7617-84DF130D2DC3}"/>
              </a:ext>
            </a:extLst>
          </p:cNvPr>
          <p:cNvSpPr txBox="1"/>
          <p:nvPr/>
        </p:nvSpPr>
        <p:spPr>
          <a:xfrm>
            <a:off x="4234259" y="4397896"/>
            <a:ext cx="6552728" cy="738664"/>
          </a:xfrm>
          <a:prstGeom prst="rect">
            <a:avLst/>
          </a:prstGeom>
          <a:noFill/>
        </p:spPr>
        <p:txBody>
          <a:bodyPr wrap="square" rtlCol="0">
            <a:spAutoFit/>
          </a:bodyPr>
          <a:lstStyle/>
          <a:p>
            <a:pPr algn="ctr"/>
            <a:r>
              <a:rPr lang="en-GB" sz="1400" dirty="0">
                <a:solidFill>
                  <a:schemeClr val="bg1"/>
                </a:solidFill>
                <a:highlight>
                  <a:srgbClr val="F39200"/>
                </a:highlight>
                <a:latin typeface="+mn-lt"/>
              </a:rPr>
              <a:t>Production</a:t>
            </a:r>
            <a:r>
              <a:rPr lang="en-GB" sz="1400" dirty="0">
                <a:latin typeface="+mn-lt"/>
              </a:rPr>
              <a:t>, </a:t>
            </a:r>
            <a:r>
              <a:rPr lang="en-GB" sz="1400" dirty="0">
                <a:solidFill>
                  <a:schemeClr val="bg1"/>
                </a:solidFill>
                <a:highlight>
                  <a:srgbClr val="800080"/>
                </a:highlight>
                <a:latin typeface="+mn-lt"/>
              </a:rPr>
              <a:t>Consumption</a:t>
            </a:r>
            <a:r>
              <a:rPr lang="en-GB" sz="1400" dirty="0">
                <a:latin typeface="+mn-lt"/>
              </a:rPr>
              <a:t> and </a:t>
            </a:r>
            <a:r>
              <a:rPr lang="en-GB" sz="1400" dirty="0">
                <a:solidFill>
                  <a:schemeClr val="bg1"/>
                </a:solidFill>
                <a:highlight>
                  <a:srgbClr val="808080"/>
                </a:highlight>
                <a:latin typeface="+mn-lt"/>
              </a:rPr>
              <a:t>Exchange</a:t>
            </a:r>
            <a:r>
              <a:rPr lang="en-GB" sz="1400" dirty="0">
                <a:latin typeface="+mn-lt"/>
              </a:rPr>
              <a:t> of the electrical power in some European countries (2023 data, updated in February 2024)</a:t>
            </a:r>
          </a:p>
          <a:p>
            <a:pPr algn="ctr"/>
            <a:r>
              <a:rPr lang="en-GB" sz="1400" dirty="0">
                <a:solidFill>
                  <a:schemeClr val="accent1">
                    <a:lumMod val="75000"/>
                  </a:schemeClr>
                </a:solidFill>
                <a:latin typeface="+mn-lt"/>
                <a:hlinkClick r:id="rId3"/>
              </a:rPr>
              <a:t>https://</a:t>
            </a:r>
            <a:r>
              <a:rPr lang="en-GB" sz="1400" dirty="0" err="1">
                <a:solidFill>
                  <a:schemeClr val="accent1">
                    <a:lumMod val="75000"/>
                  </a:schemeClr>
                </a:solidFill>
                <a:latin typeface="+mn-lt"/>
                <a:hlinkClick r:id="rId3"/>
              </a:rPr>
              <a:t>analysesetdonnees.rte-france.com</a:t>
            </a:r>
            <a:r>
              <a:rPr lang="en-GB" sz="1400" dirty="0">
                <a:solidFill>
                  <a:schemeClr val="accent1">
                    <a:lumMod val="75000"/>
                  </a:schemeClr>
                </a:solidFill>
                <a:latin typeface="+mn-lt"/>
                <a:hlinkClick r:id="rId3"/>
              </a:rPr>
              <a:t>/bilan-electrique-2023/</a:t>
            </a:r>
            <a:r>
              <a:rPr lang="en-GB" sz="1400" dirty="0" err="1">
                <a:solidFill>
                  <a:schemeClr val="accent1">
                    <a:lumMod val="75000"/>
                  </a:schemeClr>
                </a:solidFill>
                <a:latin typeface="+mn-lt"/>
                <a:hlinkClick r:id="rId3"/>
              </a:rPr>
              <a:t>europe#Introduction</a:t>
            </a:r>
            <a:endParaRPr lang="en-GB" sz="1400" dirty="0">
              <a:solidFill>
                <a:schemeClr val="accent1">
                  <a:lumMod val="75000"/>
                </a:schemeClr>
              </a:solidFill>
              <a:latin typeface="+mn-lt"/>
            </a:endParaRPr>
          </a:p>
        </p:txBody>
      </p:sp>
      <p:sp>
        <p:nvSpPr>
          <p:cNvPr id="29" name="ZoneTexte 28">
            <a:extLst>
              <a:ext uri="{FF2B5EF4-FFF2-40B4-BE49-F238E27FC236}">
                <a16:creationId xmlns:a16="http://schemas.microsoft.com/office/drawing/2014/main" id="{E4C96E6C-4C65-AE37-3FD2-061B5AED8A12}"/>
              </a:ext>
            </a:extLst>
          </p:cNvPr>
          <p:cNvSpPr txBox="1"/>
          <p:nvPr/>
        </p:nvSpPr>
        <p:spPr>
          <a:xfrm>
            <a:off x="201812" y="3029744"/>
            <a:ext cx="4320479" cy="1569660"/>
          </a:xfrm>
          <a:prstGeom prst="rect">
            <a:avLst/>
          </a:prstGeom>
          <a:noFill/>
        </p:spPr>
        <p:txBody>
          <a:bodyPr wrap="square" rtlCol="0">
            <a:spAutoFit/>
          </a:bodyPr>
          <a:lstStyle/>
          <a:p>
            <a:r>
              <a:rPr lang="en-GB" sz="1600" dirty="0">
                <a:solidFill>
                  <a:srgbClr val="CC0066"/>
                </a:solidFill>
                <a:latin typeface="+mn-lt"/>
                <a:cs typeface="+mn-cs"/>
              </a:rPr>
              <a:t>Efficiency enhancement of future large-scale facilities is becoming an obligation toward:</a:t>
            </a:r>
          </a:p>
          <a:p>
            <a:pPr marL="285750" indent="-285750">
              <a:buFont typeface="Courier New" panose="02070309020205020404" pitchFamily="49" charset="0"/>
              <a:buChar char="o"/>
            </a:pPr>
            <a:r>
              <a:rPr lang="en-GB" sz="1600" dirty="0">
                <a:solidFill>
                  <a:srgbClr val="CC0066"/>
                </a:solidFill>
                <a:latin typeface="+mn-lt"/>
                <a:cs typeface="+mn-cs"/>
              </a:rPr>
              <a:t> Societal acceptability </a:t>
            </a:r>
          </a:p>
          <a:p>
            <a:pPr marL="285750" indent="-285750">
              <a:buFont typeface="Courier New" panose="02070309020205020404" pitchFamily="49" charset="0"/>
              <a:buChar char="o"/>
            </a:pPr>
            <a:r>
              <a:rPr lang="en-GB" sz="1600" dirty="0">
                <a:solidFill>
                  <a:srgbClr val="CC0066"/>
                </a:solidFill>
                <a:latin typeface="+mn-lt"/>
                <a:cs typeface="+mn-cs"/>
              </a:rPr>
              <a:t>Political commitments of the hosted country toward reaching carbon neutrality in upcoming years.</a:t>
            </a:r>
          </a:p>
        </p:txBody>
      </p:sp>
      <p:sp>
        <p:nvSpPr>
          <p:cNvPr id="30" name="ZoneTexte 29">
            <a:extLst>
              <a:ext uri="{FF2B5EF4-FFF2-40B4-BE49-F238E27FC236}">
                <a16:creationId xmlns:a16="http://schemas.microsoft.com/office/drawing/2014/main" id="{340D0A4F-F5F5-8367-1DFB-9D8B29A8CB79}"/>
              </a:ext>
            </a:extLst>
          </p:cNvPr>
          <p:cNvSpPr txBox="1"/>
          <p:nvPr/>
        </p:nvSpPr>
        <p:spPr>
          <a:xfrm>
            <a:off x="201812" y="4613920"/>
            <a:ext cx="5904655" cy="1077218"/>
          </a:xfrm>
          <a:prstGeom prst="rect">
            <a:avLst/>
          </a:prstGeom>
          <a:noFill/>
        </p:spPr>
        <p:txBody>
          <a:bodyPr wrap="square" rtlCol="0">
            <a:spAutoFit/>
          </a:bodyPr>
          <a:lstStyle/>
          <a:p>
            <a:pPr marL="285750" indent="-285750">
              <a:buFont typeface="Wingdings" pitchFamily="2" charset="2"/>
              <a:buChar char="à"/>
            </a:pPr>
            <a:r>
              <a:rPr lang="en-GB" sz="1600" dirty="0">
                <a:latin typeface="+mn-lt"/>
                <a:sym typeface="Wingdings" pitchFamily="2" charset="2"/>
              </a:rPr>
              <a:t>R&amp;D on high Q</a:t>
            </a:r>
            <a:r>
              <a:rPr lang="en-GB" sz="1600" baseline="-25000" dirty="0">
                <a:latin typeface="+mn-lt"/>
                <a:sym typeface="Wingdings" pitchFamily="2" charset="2"/>
              </a:rPr>
              <a:t>0</a:t>
            </a:r>
            <a:r>
              <a:rPr lang="en-GB" sz="1600" dirty="0">
                <a:latin typeface="+mn-lt"/>
                <a:sym typeface="Wingdings" pitchFamily="2" charset="2"/>
              </a:rPr>
              <a:t> SRF</a:t>
            </a:r>
          </a:p>
          <a:p>
            <a:pPr marL="285750" indent="-285750">
              <a:buFont typeface="Wingdings" pitchFamily="2" charset="2"/>
              <a:buChar char="à"/>
            </a:pPr>
            <a:r>
              <a:rPr lang="en-GB" sz="1600" dirty="0">
                <a:latin typeface="+mn-lt"/>
                <a:sym typeface="Wingdings" pitchFamily="2" charset="2"/>
              </a:rPr>
              <a:t>High efficient klystrons development</a:t>
            </a:r>
          </a:p>
          <a:p>
            <a:pPr marL="285750" indent="-285750">
              <a:buFont typeface="Wingdings" pitchFamily="2" charset="2"/>
              <a:buChar char="à"/>
            </a:pPr>
            <a:r>
              <a:rPr lang="en-GB" sz="1600" dirty="0">
                <a:latin typeface="+mn-lt"/>
              </a:rPr>
              <a:t>Permanent magnets + Dual aperture magnets with common coils.</a:t>
            </a:r>
          </a:p>
          <a:p>
            <a:pPr marL="285750" indent="-285750">
              <a:buFont typeface="Wingdings" pitchFamily="2" charset="2"/>
              <a:buChar char="à"/>
            </a:pPr>
            <a:r>
              <a:rPr lang="en-GB" sz="1600" dirty="0">
                <a:latin typeface="+mn-lt"/>
              </a:rPr>
              <a:t>Efficient </a:t>
            </a:r>
            <a:r>
              <a:rPr lang="en-GB" sz="1600" dirty="0" err="1">
                <a:latin typeface="+mn-lt"/>
              </a:rPr>
              <a:t>cryoplant</a:t>
            </a:r>
            <a:r>
              <a:rPr lang="en-GB" sz="1600" dirty="0">
                <a:latin typeface="+mn-lt"/>
              </a:rPr>
              <a:t> design</a:t>
            </a:r>
          </a:p>
        </p:txBody>
      </p:sp>
    </p:spTree>
    <p:extLst>
      <p:ext uri="{BB962C8B-B14F-4D97-AF65-F5344CB8AC3E}">
        <p14:creationId xmlns:p14="http://schemas.microsoft.com/office/powerpoint/2010/main" val="1764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40</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9289032" cy="447518"/>
          </a:xfrm>
        </p:spPr>
        <p:txBody>
          <a:bodyPr>
            <a:normAutofit/>
          </a:bodyPr>
          <a:lstStyle/>
          <a:p>
            <a:r>
              <a:rPr lang="en-GB" dirty="0" err="1">
                <a:solidFill>
                  <a:schemeClr val="accent5">
                    <a:lumMod val="75000"/>
                  </a:schemeClr>
                </a:solidFill>
                <a:latin typeface="+mn-lt"/>
                <a:ea typeface="Arial" charset="0"/>
                <a:cs typeface="Arial" panose="020B0604020202020204" pitchFamily="34" charset="0"/>
              </a:rPr>
              <a:t>LHeC</a:t>
            </a:r>
            <a:r>
              <a:rPr lang="en-GB" dirty="0">
                <a:solidFill>
                  <a:schemeClr val="accent5">
                    <a:lumMod val="75000"/>
                  </a:schemeClr>
                </a:solidFill>
                <a:latin typeface="+mn-lt"/>
                <a:ea typeface="Arial" charset="0"/>
                <a:cs typeface="Arial" panose="020B0604020202020204" pitchFamily="34" charset="0"/>
              </a:rPr>
              <a:t>/FCC-eh: High energy &amp; high luminosity electron-proton collisions  </a:t>
            </a:r>
            <a:endParaRPr lang="en-GB" dirty="0">
              <a:solidFill>
                <a:schemeClr val="accent5">
                  <a:lumMod val="75000"/>
                </a:schemeClr>
              </a:solidFill>
              <a:latin typeface="+mn-lt"/>
            </a:endParaRPr>
          </a:p>
        </p:txBody>
      </p:sp>
      <p:pic>
        <p:nvPicPr>
          <p:cNvPr id="5" name="Image 4">
            <a:extLst>
              <a:ext uri="{FF2B5EF4-FFF2-40B4-BE49-F238E27FC236}">
                <a16:creationId xmlns:a16="http://schemas.microsoft.com/office/drawing/2014/main" id="{99BE7247-774A-534E-F565-9D50637822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11" y="2684892"/>
            <a:ext cx="2670545" cy="2937140"/>
          </a:xfrm>
          <a:prstGeom prst="rect">
            <a:avLst/>
          </a:prstGeom>
        </p:spPr>
      </p:pic>
      <p:pic>
        <p:nvPicPr>
          <p:cNvPr id="6" name="Image 5">
            <a:extLst>
              <a:ext uri="{FF2B5EF4-FFF2-40B4-BE49-F238E27FC236}">
                <a16:creationId xmlns:a16="http://schemas.microsoft.com/office/drawing/2014/main" id="{CB0F6917-6417-C4FA-157E-16343EBB36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2131" y="725488"/>
            <a:ext cx="4176464" cy="2231957"/>
          </a:xfrm>
          <a:prstGeom prst="rect">
            <a:avLst/>
          </a:prstGeom>
        </p:spPr>
      </p:pic>
      <p:pic>
        <p:nvPicPr>
          <p:cNvPr id="7" name="Image 6">
            <a:extLst>
              <a:ext uri="{FF2B5EF4-FFF2-40B4-BE49-F238E27FC236}">
                <a16:creationId xmlns:a16="http://schemas.microsoft.com/office/drawing/2014/main" id="{D316A0C1-8A74-3EEE-D6B4-93842C8DD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1549" y="2885728"/>
            <a:ext cx="3243390" cy="1883848"/>
          </a:xfrm>
          <a:prstGeom prst="rect">
            <a:avLst/>
          </a:prstGeom>
        </p:spPr>
      </p:pic>
      <p:sp>
        <p:nvSpPr>
          <p:cNvPr id="8" name="ZoneTexte 7">
            <a:extLst>
              <a:ext uri="{FF2B5EF4-FFF2-40B4-BE49-F238E27FC236}">
                <a16:creationId xmlns:a16="http://schemas.microsoft.com/office/drawing/2014/main" id="{A1BA3540-41D7-6232-BDAE-A5E794F5E340}"/>
              </a:ext>
            </a:extLst>
          </p:cNvPr>
          <p:cNvSpPr txBox="1"/>
          <p:nvPr/>
        </p:nvSpPr>
        <p:spPr>
          <a:xfrm>
            <a:off x="3082131" y="3119750"/>
            <a:ext cx="3600400" cy="1938992"/>
          </a:xfrm>
          <a:prstGeom prst="rect">
            <a:avLst/>
          </a:prstGeom>
          <a:noFill/>
        </p:spPr>
        <p:txBody>
          <a:bodyPr wrap="square" rtlCol="0">
            <a:spAutoFit/>
          </a:bodyPr>
          <a:lstStyle/>
          <a:p>
            <a:pPr algn="just"/>
            <a:r>
              <a:rPr lang="en-GB" sz="1500" dirty="0">
                <a:latin typeface="+mn-lt"/>
              </a:rPr>
              <a:t>From HERA to </a:t>
            </a:r>
            <a:r>
              <a:rPr lang="en-GB" sz="1500" dirty="0" err="1">
                <a:latin typeface="+mn-lt"/>
              </a:rPr>
              <a:t>LHeC</a:t>
            </a:r>
            <a:r>
              <a:rPr lang="en-GB" sz="1500" dirty="0">
                <a:latin typeface="+mn-lt"/>
              </a:rPr>
              <a:t>:</a:t>
            </a:r>
          </a:p>
          <a:p>
            <a:pPr marL="285750" indent="-285750" algn="just">
              <a:buFont typeface="Wingdings" pitchFamily="2" charset="2"/>
              <a:buChar char="§"/>
            </a:pPr>
            <a:r>
              <a:rPr lang="en-GB" sz="1500" dirty="0">
                <a:latin typeface="+mn-lt"/>
              </a:rPr>
              <a:t>3 order in magnitude in luminosity</a:t>
            </a:r>
          </a:p>
          <a:p>
            <a:pPr marL="285750" indent="-285750" algn="just">
              <a:buFont typeface="Wingdings" pitchFamily="2" charset="2"/>
              <a:buChar char="§"/>
            </a:pPr>
            <a:r>
              <a:rPr lang="en-GB" sz="1500" dirty="0">
                <a:latin typeface="+mn-lt"/>
              </a:rPr>
              <a:t>1 order in magnitude in energy</a:t>
            </a:r>
          </a:p>
          <a:p>
            <a:pPr algn="just"/>
            <a:r>
              <a:rPr lang="en-GB" sz="1500" dirty="0">
                <a:latin typeface="+mn-lt"/>
                <a:sym typeface="Wingdings" pitchFamily="2" charset="2"/>
              </a:rPr>
              <a:t> </a:t>
            </a:r>
            <a:r>
              <a:rPr lang="en-GB" sz="1500" dirty="0" err="1">
                <a:latin typeface="+mn-lt"/>
              </a:rPr>
              <a:t>LHeC</a:t>
            </a:r>
            <a:r>
              <a:rPr lang="en-GB" sz="1500" dirty="0">
                <a:latin typeface="+mn-lt"/>
              </a:rPr>
              <a:t> a 1 GW beam power facility</a:t>
            </a:r>
          </a:p>
          <a:p>
            <a:pPr algn="just"/>
            <a:endParaRPr lang="en-GB" sz="1500" dirty="0">
              <a:latin typeface="+mn-lt"/>
            </a:endParaRPr>
          </a:p>
          <a:p>
            <a:pPr algn="just"/>
            <a:r>
              <a:rPr lang="en-GB" sz="1500" dirty="0">
                <a:latin typeface="+mn-lt"/>
              </a:rPr>
              <a:t>With the planned R&amp;D on ERLs, we will prepare the path for a </a:t>
            </a:r>
            <a:r>
              <a:rPr lang="en-GB" sz="1500" b="1" dirty="0">
                <a:latin typeface="+mn-lt"/>
              </a:rPr>
              <a:t>1 GW electron </a:t>
            </a:r>
            <a:r>
              <a:rPr lang="en-GB" sz="1500" dirty="0">
                <a:latin typeface="+mn-lt"/>
              </a:rPr>
              <a:t>machine with only </a:t>
            </a:r>
            <a:r>
              <a:rPr lang="en-GB" sz="1500" b="1" dirty="0">
                <a:latin typeface="+mn-lt"/>
              </a:rPr>
              <a:t>100 MW power needed</a:t>
            </a:r>
            <a:r>
              <a:rPr lang="en-GB" sz="1500" dirty="0">
                <a:latin typeface="+mn-lt"/>
              </a:rPr>
              <a:t>. </a:t>
            </a:r>
          </a:p>
        </p:txBody>
      </p:sp>
      <p:sp>
        <p:nvSpPr>
          <p:cNvPr id="3" name="ZoneTexte 2">
            <a:extLst>
              <a:ext uri="{FF2B5EF4-FFF2-40B4-BE49-F238E27FC236}">
                <a16:creationId xmlns:a16="http://schemas.microsoft.com/office/drawing/2014/main" id="{C91B309C-2EF2-EC72-7F54-C26B6946BE05}"/>
              </a:ext>
            </a:extLst>
          </p:cNvPr>
          <p:cNvSpPr txBox="1"/>
          <p:nvPr/>
        </p:nvSpPr>
        <p:spPr>
          <a:xfrm>
            <a:off x="6826547" y="4829944"/>
            <a:ext cx="3816424" cy="830997"/>
          </a:xfrm>
          <a:prstGeom prst="rect">
            <a:avLst/>
          </a:prstGeom>
          <a:noFill/>
        </p:spPr>
        <p:txBody>
          <a:bodyPr wrap="square" rtlCol="0">
            <a:spAutoFit/>
          </a:bodyPr>
          <a:lstStyle/>
          <a:p>
            <a:pPr algn="just"/>
            <a:r>
              <a:rPr lang="en-GB" sz="1600" dirty="0">
                <a:solidFill>
                  <a:srgbClr val="0070C0"/>
                </a:solidFill>
                <a:latin typeface="+mn-lt"/>
              </a:rPr>
              <a:t>A </a:t>
            </a:r>
            <a:r>
              <a:rPr lang="en-GB" sz="1600" dirty="0" err="1">
                <a:solidFill>
                  <a:srgbClr val="0070C0"/>
                </a:solidFill>
                <a:latin typeface="+mn-lt"/>
              </a:rPr>
              <a:t>Mutli</a:t>
            </a:r>
            <a:r>
              <a:rPr lang="en-GB" sz="1600" dirty="0">
                <a:solidFill>
                  <a:srgbClr val="0070C0"/>
                </a:solidFill>
                <a:latin typeface="+mn-lt"/>
              </a:rPr>
              <a:t>-turn ERL (3+3 passes), 50 GeV, RF Frequency: 801.52 MHz, 20 mA beam current (6x20 = 120 mA load in the cavities)</a:t>
            </a:r>
          </a:p>
        </p:txBody>
      </p:sp>
    </p:spTree>
    <p:extLst>
      <p:ext uri="{BB962C8B-B14F-4D97-AF65-F5344CB8AC3E}">
        <p14:creationId xmlns:p14="http://schemas.microsoft.com/office/powerpoint/2010/main" val="103291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ERLC: A re-imagining of the ILC as an ERL </a:t>
            </a:r>
            <a:endParaRPr lang="en-GB" dirty="0">
              <a:solidFill>
                <a:schemeClr val="accent5">
                  <a:lumMod val="75000"/>
                </a:schemeClr>
              </a:solidFill>
              <a:latin typeface="+mn-lt"/>
            </a:endParaRPr>
          </a:p>
        </p:txBody>
      </p:sp>
      <p:pic>
        <p:nvPicPr>
          <p:cNvPr id="5" name="Image 4">
            <a:extLst>
              <a:ext uri="{FF2B5EF4-FFF2-40B4-BE49-F238E27FC236}">
                <a16:creationId xmlns:a16="http://schemas.microsoft.com/office/drawing/2014/main" id="{528E8476-C86B-8062-4500-C30E0E2773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540" y="1297558"/>
            <a:ext cx="9000327" cy="1948210"/>
          </a:xfrm>
          <a:prstGeom prst="rect">
            <a:avLst/>
          </a:prstGeom>
        </p:spPr>
      </p:pic>
      <p:pic>
        <p:nvPicPr>
          <p:cNvPr id="6" name="Image 5">
            <a:extLst>
              <a:ext uri="{FF2B5EF4-FFF2-40B4-BE49-F238E27FC236}">
                <a16:creationId xmlns:a16="http://schemas.microsoft.com/office/drawing/2014/main" id="{EFDB1CD8-14A7-7C49-5B1C-2242F54CDD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046" y="3740121"/>
            <a:ext cx="8825821" cy="1809903"/>
          </a:xfrm>
          <a:prstGeom prst="rect">
            <a:avLst/>
          </a:prstGeom>
        </p:spPr>
      </p:pic>
      <p:sp>
        <p:nvSpPr>
          <p:cNvPr id="7" name="ZoneTexte 6">
            <a:extLst>
              <a:ext uri="{FF2B5EF4-FFF2-40B4-BE49-F238E27FC236}">
                <a16:creationId xmlns:a16="http://schemas.microsoft.com/office/drawing/2014/main" id="{6947F625-E702-2242-FF39-C6CAE6F8605B}"/>
              </a:ext>
            </a:extLst>
          </p:cNvPr>
          <p:cNvSpPr txBox="1"/>
          <p:nvPr/>
        </p:nvSpPr>
        <p:spPr>
          <a:xfrm>
            <a:off x="489842" y="797496"/>
            <a:ext cx="7344817" cy="400110"/>
          </a:xfrm>
          <a:prstGeom prst="rect">
            <a:avLst/>
          </a:prstGeom>
          <a:noFill/>
        </p:spPr>
        <p:txBody>
          <a:bodyPr wrap="square" rtlCol="0">
            <a:spAutoFit/>
          </a:bodyPr>
          <a:lstStyle/>
          <a:p>
            <a:r>
              <a:rPr lang="en-GB" sz="1800" dirty="0">
                <a:solidFill>
                  <a:srgbClr val="CC0066"/>
                </a:solidFill>
                <a:effectLst/>
                <a:latin typeface="+mn-lt"/>
              </a:rPr>
              <a:t>Schematic plot showing the concept of </a:t>
            </a:r>
            <a:r>
              <a:rPr lang="en-GB" dirty="0">
                <a:solidFill>
                  <a:srgbClr val="CC0066"/>
                </a:solidFill>
                <a:latin typeface="+mn-lt"/>
              </a:rPr>
              <a:t>ERLC:</a:t>
            </a:r>
          </a:p>
        </p:txBody>
      </p:sp>
      <p:sp>
        <p:nvSpPr>
          <p:cNvPr id="8" name="ZoneTexte 7">
            <a:extLst>
              <a:ext uri="{FF2B5EF4-FFF2-40B4-BE49-F238E27FC236}">
                <a16:creationId xmlns:a16="http://schemas.microsoft.com/office/drawing/2014/main" id="{63881306-186C-E701-6D57-D89E3CE5C74A}"/>
              </a:ext>
            </a:extLst>
          </p:cNvPr>
          <p:cNvSpPr txBox="1"/>
          <p:nvPr/>
        </p:nvSpPr>
        <p:spPr>
          <a:xfrm>
            <a:off x="345827" y="3173760"/>
            <a:ext cx="6120680" cy="400110"/>
          </a:xfrm>
          <a:prstGeom prst="rect">
            <a:avLst/>
          </a:prstGeom>
          <a:noFill/>
        </p:spPr>
        <p:txBody>
          <a:bodyPr wrap="square" rtlCol="0">
            <a:spAutoFit/>
          </a:bodyPr>
          <a:lstStyle/>
          <a:p>
            <a:r>
              <a:rPr lang="en-GB" sz="2000" dirty="0">
                <a:solidFill>
                  <a:srgbClr val="CC0066"/>
                </a:solidFill>
                <a:effectLst/>
                <a:latin typeface="+mn-lt"/>
              </a:rPr>
              <a:t>Schematic plot showing the concept of </a:t>
            </a:r>
            <a:r>
              <a:rPr lang="en-GB" dirty="0" err="1">
                <a:solidFill>
                  <a:srgbClr val="CC0066"/>
                </a:solidFill>
                <a:latin typeface="+mn-lt"/>
              </a:rPr>
              <a:t>ReLiC</a:t>
            </a:r>
            <a:r>
              <a:rPr lang="en-GB" dirty="0">
                <a:solidFill>
                  <a:srgbClr val="CC0066"/>
                </a:solidFill>
                <a:latin typeface="+mn-lt"/>
              </a:rPr>
              <a:t>:</a:t>
            </a:r>
          </a:p>
        </p:txBody>
      </p:sp>
    </p:spTree>
    <p:extLst>
      <p:ext uri="{BB962C8B-B14F-4D97-AF65-F5344CB8AC3E}">
        <p14:creationId xmlns:p14="http://schemas.microsoft.com/office/powerpoint/2010/main" val="3341606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B2C0-45CA-9A8F-12E3-D4A579DF7538}"/>
            </a:ext>
          </a:extLst>
        </p:cNvPr>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DA1A6CB0-728D-7F5F-E354-77C52F442F18}"/>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a:extLst>
              <a:ext uri="{FF2B5EF4-FFF2-40B4-BE49-F238E27FC236}">
                <a16:creationId xmlns:a16="http://schemas.microsoft.com/office/drawing/2014/main" id="{6A83661D-9AB0-6483-7CB6-4657425F4D28}"/>
              </a:ext>
            </a:extLst>
          </p:cNvPr>
          <p:cNvSpPr>
            <a:spLocks noGrp="1"/>
          </p:cNvSpPr>
          <p:nvPr>
            <p:ph type="sldNum" sz="quarter" idx="12"/>
          </p:nvPr>
        </p:nvSpPr>
        <p:spPr/>
        <p:txBody>
          <a:bodyPr/>
          <a:lstStyle/>
          <a:p>
            <a:fld id="{77E71596-5F9D-49C5-9701-16B3CA54319D}" type="slidenum">
              <a:rPr lang="fr-FR" smtClean="0">
                <a:latin typeface="+mn-lt"/>
              </a:rPr>
              <a:pPr/>
              <a:t>42</a:t>
            </a:fld>
            <a:endParaRPr lang="fr-FR">
              <a:latin typeface="+mn-lt"/>
            </a:endParaRPr>
          </a:p>
        </p:txBody>
      </p:sp>
      <p:sp>
        <p:nvSpPr>
          <p:cNvPr id="26" name="Espace réservé du pied de page 25">
            <a:extLst>
              <a:ext uri="{FF2B5EF4-FFF2-40B4-BE49-F238E27FC236}">
                <a16:creationId xmlns:a16="http://schemas.microsoft.com/office/drawing/2014/main" id="{DD0B3FB2-9B0A-22AA-3D3F-7849960601B2}"/>
              </a:ext>
            </a:extLst>
          </p:cNvPr>
          <p:cNvSpPr>
            <a:spLocks noGrp="1"/>
          </p:cNvSpPr>
          <p:nvPr>
            <p:ph type="ftr" sz="quarter" idx="11"/>
          </p:nvPr>
        </p:nvSpPr>
        <p:spPr/>
        <p:txBody>
          <a:bodyPr/>
          <a:lstStyle/>
          <a:p>
            <a:r>
              <a:rPr lang="en-US">
                <a:latin typeface="+mn-lt"/>
              </a:rPr>
              <a:t>PERLE Seminar - IP2I Lyon</a:t>
            </a:r>
            <a:endParaRPr lang="fr-FR">
              <a:latin typeface="+mn-lt"/>
            </a:endParaRPr>
          </a:p>
        </p:txBody>
      </p:sp>
      <p:sp>
        <p:nvSpPr>
          <p:cNvPr id="36" name="Titre 1">
            <a:extLst>
              <a:ext uri="{FF2B5EF4-FFF2-40B4-BE49-F238E27FC236}">
                <a16:creationId xmlns:a16="http://schemas.microsoft.com/office/drawing/2014/main" id="{E55CE07B-3A4D-1014-742A-063F825745B0}"/>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ERLC: A re-imagining of the ILC as an ERL </a:t>
            </a:r>
            <a:endParaRPr lang="en-GB" dirty="0">
              <a:solidFill>
                <a:schemeClr val="accent5">
                  <a:lumMod val="75000"/>
                </a:schemeClr>
              </a:solidFill>
              <a:latin typeface="+mn-lt"/>
            </a:endParaRPr>
          </a:p>
        </p:txBody>
      </p:sp>
      <p:pic>
        <p:nvPicPr>
          <p:cNvPr id="2" name="Picture 6">
            <a:extLst>
              <a:ext uri="{FF2B5EF4-FFF2-40B4-BE49-F238E27FC236}">
                <a16:creationId xmlns:a16="http://schemas.microsoft.com/office/drawing/2014/main" id="{33CB427C-E4AB-8238-F425-4BEAD2A968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8888" y="706273"/>
            <a:ext cx="8831995" cy="2683511"/>
          </a:xfrm>
          <a:prstGeom prst="rect">
            <a:avLst/>
          </a:prstGeom>
        </p:spPr>
      </p:pic>
      <p:sp>
        <p:nvSpPr>
          <p:cNvPr id="3" name="TextBox 7">
            <a:extLst>
              <a:ext uri="{FF2B5EF4-FFF2-40B4-BE49-F238E27FC236}">
                <a16:creationId xmlns:a16="http://schemas.microsoft.com/office/drawing/2014/main" id="{62BF3CA7-77C2-6D60-35FC-8DDAF2950422}"/>
              </a:ext>
            </a:extLst>
          </p:cNvPr>
          <p:cNvSpPr txBox="1"/>
          <p:nvPr/>
        </p:nvSpPr>
        <p:spPr>
          <a:xfrm>
            <a:off x="273819" y="5135106"/>
            <a:ext cx="7272808" cy="523220"/>
          </a:xfrm>
          <a:prstGeom prst="rect">
            <a:avLst/>
          </a:prstGeom>
          <a:noFill/>
          <a:ln>
            <a:noFill/>
          </a:ln>
        </p:spPr>
        <p:txBody>
          <a:bodyPr wrap="square" rtlCol="0" anchor="ctr" anchorCtr="1">
            <a:spAutoFit/>
          </a:bodyPr>
          <a:lstStyle/>
          <a:p>
            <a:r>
              <a:rPr lang="en-GB" sz="1400" i="1" dirty="0">
                <a:latin typeface="+mn-lt"/>
              </a:rPr>
              <a:t>V. </a:t>
            </a:r>
            <a:r>
              <a:rPr lang="en-GB" sz="1400" i="1" dirty="0" err="1">
                <a:latin typeface="+mn-lt"/>
              </a:rPr>
              <a:t>Telnov</a:t>
            </a:r>
            <a:r>
              <a:rPr lang="en-GB" sz="1400" i="1" dirty="0">
                <a:latin typeface="+mn-lt"/>
              </a:rPr>
              <a:t>/BINP, LCWS2021, </a:t>
            </a:r>
            <a:r>
              <a:rPr lang="en-GB" sz="1400" i="1" dirty="0">
                <a:latin typeface="+mn-lt"/>
                <a:hlinkClick r:id="rId3"/>
              </a:rPr>
              <a:t>https://indico.cern.ch/event/995633/contributions/4275159/</a:t>
            </a:r>
            <a:r>
              <a:rPr lang="en-GB" sz="1400" i="1" dirty="0">
                <a:latin typeface="+mn-lt"/>
              </a:rPr>
              <a:t>  </a:t>
            </a:r>
            <a:br>
              <a:rPr lang="en-GB" sz="1400" i="1" dirty="0">
                <a:latin typeface="+mn-lt"/>
              </a:rPr>
            </a:br>
            <a:r>
              <a:rPr lang="en-GB" sz="1400" i="1" dirty="0">
                <a:latin typeface="+mn-lt"/>
              </a:rPr>
              <a:t>Preprint paper </a:t>
            </a:r>
            <a:r>
              <a:rPr lang="en-GB" sz="1400" i="1" dirty="0">
                <a:latin typeface="+mn-lt"/>
                <a:hlinkClick r:id="rId4"/>
              </a:rPr>
              <a:t>https://arxiv.org/pdf/2105.11015.pdf</a:t>
            </a:r>
            <a:r>
              <a:rPr lang="en-GB" sz="1400" i="1" dirty="0">
                <a:latin typeface="+mn-lt"/>
              </a:rPr>
              <a:t> </a:t>
            </a:r>
          </a:p>
        </p:txBody>
      </p:sp>
      <p:sp>
        <p:nvSpPr>
          <p:cNvPr id="4" name="ZoneTexte 3">
            <a:extLst>
              <a:ext uri="{FF2B5EF4-FFF2-40B4-BE49-F238E27FC236}">
                <a16:creationId xmlns:a16="http://schemas.microsoft.com/office/drawing/2014/main" id="{5788A57A-E812-48B4-CC63-F2A5796D0CF0}"/>
              </a:ext>
            </a:extLst>
          </p:cNvPr>
          <p:cNvSpPr txBox="1"/>
          <p:nvPr/>
        </p:nvSpPr>
        <p:spPr>
          <a:xfrm>
            <a:off x="345826" y="3461792"/>
            <a:ext cx="10236105" cy="1569660"/>
          </a:xfrm>
          <a:prstGeom prst="rect">
            <a:avLst/>
          </a:prstGeom>
          <a:noFill/>
        </p:spPr>
        <p:txBody>
          <a:bodyPr wrap="square" rtlCol="0">
            <a:spAutoFit/>
          </a:bodyPr>
          <a:lstStyle/>
          <a:p>
            <a:pPr algn="just"/>
            <a:r>
              <a:rPr lang="en-GB" sz="1600" dirty="0">
                <a:latin typeface="+mn-lt"/>
              </a:rPr>
              <a:t>Compared to ILC, Luminosities at </a:t>
            </a:r>
            <a:r>
              <a:rPr lang="en-GB" sz="1600" dirty="0" err="1">
                <a:latin typeface="+mn-lt"/>
              </a:rPr>
              <a:t>CoM</a:t>
            </a:r>
            <a:r>
              <a:rPr lang="en-GB" sz="1600" dirty="0">
                <a:latin typeface="+mn-lt"/>
              </a:rPr>
              <a:t> 250GeV and 500GeV for equivalent wall plug powers of 120 MW and 150 MW respectively are found to be between one and two orders of magnitude greater, depending on the duty factor chosen.</a:t>
            </a:r>
          </a:p>
          <a:p>
            <a:pPr algn="just"/>
            <a:endParaRPr lang="en-GB" sz="1600" dirty="0">
              <a:latin typeface="+mn-lt"/>
            </a:endParaRPr>
          </a:p>
          <a:p>
            <a:pPr algn="just"/>
            <a:r>
              <a:rPr lang="en-GB" sz="1600" dirty="0">
                <a:latin typeface="+mn-lt"/>
              </a:rPr>
              <a:t>However: The duty factor approach of 1/3 is a limitation for such machine for cryogenics efficiency. Without a vigorous R&amp;D on 4K SRF operation (Q</a:t>
            </a:r>
            <a:r>
              <a:rPr lang="en-GB" sz="1600" baseline="-25000" dirty="0">
                <a:latin typeface="+mn-lt"/>
              </a:rPr>
              <a:t>0</a:t>
            </a:r>
            <a:r>
              <a:rPr lang="en-GB" sz="1600" dirty="0">
                <a:latin typeface="+mn-lt"/>
              </a:rPr>
              <a:t>  at 10</a:t>
            </a:r>
            <a:r>
              <a:rPr lang="en-GB" sz="1600" baseline="30000" dirty="0">
                <a:latin typeface="+mn-lt"/>
              </a:rPr>
              <a:t>11</a:t>
            </a:r>
            <a:r>
              <a:rPr lang="en-GB" sz="1600" dirty="0">
                <a:latin typeface="+mn-lt"/>
              </a:rPr>
              <a:t>) and extraction of higher-order modes to high temperature, the build cost would be more than twice ILC.</a:t>
            </a:r>
          </a:p>
        </p:txBody>
      </p:sp>
    </p:spTree>
    <p:extLst>
      <p:ext uri="{BB962C8B-B14F-4D97-AF65-F5344CB8AC3E}">
        <p14:creationId xmlns:p14="http://schemas.microsoft.com/office/powerpoint/2010/main" val="91177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a:extLst>
              <a:ext uri="{FF2B5EF4-FFF2-40B4-BE49-F238E27FC236}">
                <a16:creationId xmlns:a16="http://schemas.microsoft.com/office/drawing/2014/main" id="{61C1A668-04E8-5E08-C7EA-2BFB96B3A240}"/>
              </a:ext>
            </a:extLst>
          </p:cNvPr>
          <p:cNvGrpSpPr/>
          <p:nvPr/>
        </p:nvGrpSpPr>
        <p:grpSpPr>
          <a:xfrm>
            <a:off x="5848112" y="1137791"/>
            <a:ext cx="4146787" cy="2456984"/>
            <a:chOff x="5848112" y="1137791"/>
            <a:chExt cx="4146787" cy="2456984"/>
          </a:xfrm>
        </p:grpSpPr>
        <p:grpSp>
          <p:nvGrpSpPr>
            <p:cNvPr id="51" name="Groupe 50">
              <a:extLst>
                <a:ext uri="{FF2B5EF4-FFF2-40B4-BE49-F238E27FC236}">
                  <a16:creationId xmlns:a16="http://schemas.microsoft.com/office/drawing/2014/main" id="{BBD15DA5-4C62-1A20-FACF-225FA3135333}"/>
                </a:ext>
              </a:extLst>
            </p:cNvPr>
            <p:cNvGrpSpPr/>
            <p:nvPr/>
          </p:nvGrpSpPr>
          <p:grpSpPr>
            <a:xfrm>
              <a:off x="5848112" y="1137791"/>
              <a:ext cx="4146787" cy="2456984"/>
              <a:chOff x="5848112" y="1137791"/>
              <a:chExt cx="4146787" cy="2456984"/>
            </a:xfrm>
          </p:grpSpPr>
          <p:pic>
            <p:nvPicPr>
              <p:cNvPr id="11" name="Image 10">
                <a:extLst>
                  <a:ext uri="{FF2B5EF4-FFF2-40B4-BE49-F238E27FC236}">
                    <a16:creationId xmlns:a16="http://schemas.microsoft.com/office/drawing/2014/main" id="{331E5AAB-5733-D40C-3D8E-F8406110B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8112" y="1415497"/>
                <a:ext cx="3598168" cy="1917966"/>
              </a:xfrm>
              <a:prstGeom prst="rect">
                <a:avLst/>
              </a:prstGeom>
            </p:spPr>
          </p:pic>
          <p:sp>
            <p:nvSpPr>
              <p:cNvPr id="25" name="Rectangle : coins arrondis 24">
                <a:extLst>
                  <a:ext uri="{FF2B5EF4-FFF2-40B4-BE49-F238E27FC236}">
                    <a16:creationId xmlns:a16="http://schemas.microsoft.com/office/drawing/2014/main" id="{6D7BD838-FE16-85EA-6A43-B22D0934A6CA}"/>
                  </a:ext>
                </a:extLst>
              </p:cNvPr>
              <p:cNvSpPr/>
              <p:nvPr/>
            </p:nvSpPr>
            <p:spPr>
              <a:xfrm>
                <a:off x="5962451" y="3101752"/>
                <a:ext cx="648072" cy="21602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ZoneTexte 23">
                <a:extLst>
                  <a:ext uri="{FF2B5EF4-FFF2-40B4-BE49-F238E27FC236}">
                    <a16:creationId xmlns:a16="http://schemas.microsoft.com/office/drawing/2014/main" id="{15DC64EE-0070-FC78-E870-81B7C71B5532}"/>
                  </a:ext>
                </a:extLst>
              </p:cNvPr>
              <p:cNvSpPr txBox="1"/>
              <p:nvPr/>
            </p:nvSpPr>
            <p:spPr>
              <a:xfrm>
                <a:off x="5962451" y="3317776"/>
                <a:ext cx="720080" cy="276999"/>
              </a:xfrm>
              <a:prstGeom prst="rect">
                <a:avLst/>
              </a:prstGeom>
              <a:noFill/>
            </p:spPr>
            <p:txBody>
              <a:bodyPr wrap="square" rtlCol="0">
                <a:spAutoFit/>
              </a:bodyPr>
              <a:lstStyle/>
              <a:p>
                <a:r>
                  <a:rPr lang="en-GB" sz="1200" dirty="0">
                    <a:solidFill>
                      <a:srgbClr val="00B050"/>
                    </a:solidFill>
                    <a:latin typeface="+mn-lt"/>
                  </a:rPr>
                  <a:t>Injector</a:t>
                </a:r>
              </a:p>
            </p:txBody>
          </p:sp>
          <p:sp>
            <p:nvSpPr>
              <p:cNvPr id="27" name="Rectangle : coins arrondis 26">
                <a:extLst>
                  <a:ext uri="{FF2B5EF4-FFF2-40B4-BE49-F238E27FC236}">
                    <a16:creationId xmlns:a16="http://schemas.microsoft.com/office/drawing/2014/main" id="{FB99556C-C736-BAAF-8232-A910FDDF6725}"/>
                  </a:ext>
                </a:extLst>
              </p:cNvPr>
              <p:cNvSpPr/>
              <p:nvPr/>
            </p:nvSpPr>
            <p:spPr>
              <a:xfrm>
                <a:off x="9130802" y="3101752"/>
                <a:ext cx="288000" cy="180000"/>
              </a:xfrm>
              <a:prstGeom prst="roundRect">
                <a:avLst/>
              </a:prstGeom>
              <a:solidFill>
                <a:srgbClr val="CC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ZoneTexte 27">
                <a:extLst>
                  <a:ext uri="{FF2B5EF4-FFF2-40B4-BE49-F238E27FC236}">
                    <a16:creationId xmlns:a16="http://schemas.microsoft.com/office/drawing/2014/main" id="{6B0B02D9-890E-1DD5-0641-42383C0E0C3E}"/>
                  </a:ext>
                </a:extLst>
              </p:cNvPr>
              <p:cNvSpPr txBox="1"/>
              <p:nvPr/>
            </p:nvSpPr>
            <p:spPr>
              <a:xfrm>
                <a:off x="9058795" y="3317776"/>
                <a:ext cx="936104" cy="276999"/>
              </a:xfrm>
              <a:prstGeom prst="rect">
                <a:avLst/>
              </a:prstGeom>
              <a:noFill/>
            </p:spPr>
            <p:txBody>
              <a:bodyPr wrap="square" rtlCol="0">
                <a:spAutoFit/>
              </a:bodyPr>
              <a:lstStyle/>
              <a:p>
                <a:r>
                  <a:rPr lang="en-GB" sz="1200" dirty="0">
                    <a:solidFill>
                      <a:srgbClr val="C00000"/>
                    </a:solidFill>
                    <a:latin typeface="+mn-lt"/>
                  </a:rPr>
                  <a:t>Beam dump</a:t>
                </a:r>
              </a:p>
            </p:txBody>
          </p:sp>
          <p:sp>
            <p:nvSpPr>
              <p:cNvPr id="29" name="ZoneTexte 28">
                <a:extLst>
                  <a:ext uri="{FF2B5EF4-FFF2-40B4-BE49-F238E27FC236}">
                    <a16:creationId xmlns:a16="http://schemas.microsoft.com/office/drawing/2014/main" id="{25A9B54E-2877-82A0-37FA-C1E8815444F8}"/>
                  </a:ext>
                </a:extLst>
              </p:cNvPr>
              <p:cNvSpPr txBox="1"/>
              <p:nvPr/>
            </p:nvSpPr>
            <p:spPr>
              <a:xfrm>
                <a:off x="7042570" y="3135149"/>
                <a:ext cx="1656184" cy="276999"/>
              </a:xfrm>
              <a:prstGeom prst="rect">
                <a:avLst/>
              </a:prstGeom>
              <a:solidFill>
                <a:schemeClr val="bg1"/>
              </a:solidFill>
            </p:spPr>
            <p:txBody>
              <a:bodyPr wrap="square" rtlCol="0">
                <a:spAutoFit/>
              </a:bodyPr>
              <a:lstStyle/>
              <a:p>
                <a:r>
                  <a:rPr lang="en-GB" sz="1200" dirty="0">
                    <a:latin typeface="+mn-lt"/>
                  </a:rPr>
                  <a:t>Superconducting Linac</a:t>
                </a:r>
              </a:p>
            </p:txBody>
          </p:sp>
          <p:sp>
            <p:nvSpPr>
              <p:cNvPr id="30" name="ZoneTexte 29">
                <a:extLst>
                  <a:ext uri="{FF2B5EF4-FFF2-40B4-BE49-F238E27FC236}">
                    <a16:creationId xmlns:a16="http://schemas.microsoft.com/office/drawing/2014/main" id="{4292101C-7985-7F14-3599-222B54745A0D}"/>
                  </a:ext>
                </a:extLst>
              </p:cNvPr>
              <p:cNvSpPr txBox="1"/>
              <p:nvPr/>
            </p:nvSpPr>
            <p:spPr>
              <a:xfrm>
                <a:off x="8338715" y="1137791"/>
                <a:ext cx="901061" cy="307777"/>
              </a:xfrm>
              <a:prstGeom prst="rect">
                <a:avLst/>
              </a:prstGeom>
              <a:noFill/>
            </p:spPr>
            <p:txBody>
              <a:bodyPr wrap="square" rtlCol="0">
                <a:spAutoFit/>
              </a:bodyPr>
              <a:lstStyle/>
              <a:p>
                <a:r>
                  <a:rPr lang="en-GB" sz="1400" dirty="0">
                    <a:solidFill>
                      <a:schemeClr val="bg2">
                        <a:lumMod val="50000"/>
                      </a:schemeClr>
                    </a:solidFill>
                    <a:latin typeface="+mn-lt"/>
                  </a:rPr>
                  <a:t>ERL Loop</a:t>
                </a:r>
              </a:p>
            </p:txBody>
          </p:sp>
          <p:sp>
            <p:nvSpPr>
              <p:cNvPr id="31" name="ZoneTexte 30">
                <a:extLst>
                  <a:ext uri="{FF2B5EF4-FFF2-40B4-BE49-F238E27FC236}">
                    <a16:creationId xmlns:a16="http://schemas.microsoft.com/office/drawing/2014/main" id="{03567544-B5AA-FE27-B3C1-0A16A44A6B87}"/>
                  </a:ext>
                </a:extLst>
              </p:cNvPr>
              <p:cNvSpPr txBox="1"/>
              <p:nvPr/>
            </p:nvSpPr>
            <p:spPr>
              <a:xfrm>
                <a:off x="7186667" y="1806188"/>
                <a:ext cx="720000" cy="215444"/>
              </a:xfrm>
              <a:prstGeom prst="rect">
                <a:avLst/>
              </a:prstGeom>
              <a:solidFill>
                <a:schemeClr val="bg1"/>
              </a:solidFill>
            </p:spPr>
            <p:txBody>
              <a:bodyPr wrap="square" rtlCol="0" anchor="b">
                <a:spAutoFit/>
              </a:bodyPr>
              <a:lstStyle/>
              <a:p>
                <a:pPr algn="r"/>
                <a:r>
                  <a:rPr lang="en-GB" sz="800" b="1" dirty="0">
                    <a:solidFill>
                      <a:srgbClr val="C00000"/>
                    </a:solidFill>
                    <a:latin typeface="+mn-lt"/>
                  </a:rPr>
                  <a:t>acceleration</a:t>
                </a:r>
              </a:p>
            </p:txBody>
          </p:sp>
          <p:sp>
            <p:nvSpPr>
              <p:cNvPr id="32" name="ZoneTexte 31">
                <a:extLst>
                  <a:ext uri="{FF2B5EF4-FFF2-40B4-BE49-F238E27FC236}">
                    <a16:creationId xmlns:a16="http://schemas.microsoft.com/office/drawing/2014/main" id="{3A9694FC-EA78-0674-6FFE-C9D68E87C0C1}"/>
                  </a:ext>
                </a:extLst>
              </p:cNvPr>
              <p:cNvSpPr txBox="1"/>
              <p:nvPr/>
            </p:nvSpPr>
            <p:spPr>
              <a:xfrm>
                <a:off x="7690643" y="2309664"/>
                <a:ext cx="720080" cy="215444"/>
              </a:xfrm>
              <a:prstGeom prst="rect">
                <a:avLst/>
              </a:prstGeom>
              <a:solidFill>
                <a:schemeClr val="bg1"/>
              </a:solidFill>
            </p:spPr>
            <p:txBody>
              <a:bodyPr wrap="square" rtlCol="0" anchor="b">
                <a:spAutoFit/>
              </a:bodyPr>
              <a:lstStyle/>
              <a:p>
                <a:r>
                  <a:rPr lang="en-GB" sz="800" b="1" dirty="0">
                    <a:solidFill>
                      <a:srgbClr val="0070C0"/>
                    </a:solidFill>
                    <a:latin typeface="+mn-lt"/>
                  </a:rPr>
                  <a:t>deceleration</a:t>
                </a:r>
              </a:p>
            </p:txBody>
          </p:sp>
          <p:sp>
            <p:nvSpPr>
              <p:cNvPr id="34" name="Ellipse 33">
                <a:extLst>
                  <a:ext uri="{FF2B5EF4-FFF2-40B4-BE49-F238E27FC236}">
                    <a16:creationId xmlns:a16="http://schemas.microsoft.com/office/drawing/2014/main" id="{49EFB21D-0A8E-5D04-53AD-902696FDA5E3}"/>
                  </a:ext>
                </a:extLst>
              </p:cNvPr>
              <p:cNvSpPr>
                <a:spLocks/>
              </p:cNvSpPr>
              <p:nvPr/>
            </p:nvSpPr>
            <p:spPr>
              <a:xfrm>
                <a:off x="7546667" y="2401423"/>
                <a:ext cx="108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a:extLst>
                  <a:ext uri="{FF2B5EF4-FFF2-40B4-BE49-F238E27FC236}">
                    <a16:creationId xmlns:a16="http://schemas.microsoft.com/office/drawing/2014/main" id="{EE8320B7-4A36-9A96-278B-D61DC26337F0}"/>
                  </a:ext>
                </a:extLst>
              </p:cNvPr>
              <p:cNvSpPr>
                <a:spLocks/>
              </p:cNvSpPr>
              <p:nvPr/>
            </p:nvSpPr>
            <p:spPr>
              <a:xfrm>
                <a:off x="7906667" y="1877616"/>
                <a:ext cx="108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3" name="Connecteur droit 52">
              <a:extLst>
                <a:ext uri="{FF2B5EF4-FFF2-40B4-BE49-F238E27FC236}">
                  <a16:creationId xmlns:a16="http://schemas.microsoft.com/office/drawing/2014/main" id="{58407280-40A6-7BA7-7408-B53F4272B480}"/>
                </a:ext>
              </a:extLst>
            </p:cNvPr>
            <p:cNvCxnSpPr>
              <a:endCxn id="32" idx="1"/>
            </p:cNvCxnSpPr>
            <p:nvPr/>
          </p:nvCxnSpPr>
          <p:spPr>
            <a:xfrm flipH="1">
              <a:off x="7690643" y="2263796"/>
              <a:ext cx="72008" cy="15359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1881FD3E-164F-C9E6-A860-6B0031977F4D}"/>
                </a:ext>
              </a:extLst>
            </p:cNvPr>
            <p:cNvCxnSpPr>
              <a:cxnSpLocks/>
            </p:cNvCxnSpPr>
            <p:nvPr/>
          </p:nvCxnSpPr>
          <p:spPr>
            <a:xfrm flipH="1">
              <a:off x="7834659" y="1949624"/>
              <a:ext cx="72008" cy="15359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endParaRPr lang="fr-FR" dirty="0">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Introduction- ERL Concept</a:t>
            </a:r>
            <a:endParaRPr lang="en-GB" dirty="0">
              <a:solidFill>
                <a:schemeClr val="accent5">
                  <a:lumMod val="75000"/>
                </a:schemeClr>
              </a:solidFill>
              <a:latin typeface="+mn-lt"/>
            </a:endParaRPr>
          </a:p>
        </p:txBody>
      </p:sp>
      <p:sp>
        <p:nvSpPr>
          <p:cNvPr id="14" name="Forme libre 13">
            <a:extLst>
              <a:ext uri="{FF2B5EF4-FFF2-40B4-BE49-F238E27FC236}">
                <a16:creationId xmlns:a16="http://schemas.microsoft.com/office/drawing/2014/main" id="{88733DF1-B2C3-58E4-A443-CC8C68C16D62}"/>
              </a:ext>
            </a:extLst>
          </p:cNvPr>
          <p:cNvSpPr/>
          <p:nvPr/>
        </p:nvSpPr>
        <p:spPr>
          <a:xfrm>
            <a:off x="3382050" y="1739065"/>
            <a:ext cx="1125439" cy="467060"/>
          </a:xfrm>
          <a:custGeom>
            <a:avLst/>
            <a:gdLst>
              <a:gd name="connsiteX0" fmla="*/ 0 w 1125439"/>
              <a:gd name="connsiteY0" fmla="*/ 0 h 467060"/>
              <a:gd name="connsiteX1" fmla="*/ 1125439 w 1125439"/>
              <a:gd name="connsiteY1" fmla="*/ 0 h 467060"/>
              <a:gd name="connsiteX2" fmla="*/ 1125439 w 1125439"/>
              <a:gd name="connsiteY2" fmla="*/ 467060 h 467060"/>
              <a:gd name="connsiteX3" fmla="*/ 0 w 1125439"/>
              <a:gd name="connsiteY3" fmla="*/ 467060 h 467060"/>
              <a:gd name="connsiteX4" fmla="*/ 0 w 1125439"/>
              <a:gd name="connsiteY4" fmla="*/ 0 h 46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439" h="467060">
                <a:moveTo>
                  <a:pt x="0" y="0"/>
                </a:moveTo>
                <a:lnTo>
                  <a:pt x="1125439" y="0"/>
                </a:lnTo>
                <a:lnTo>
                  <a:pt x="1125439" y="467060"/>
                </a:lnTo>
                <a:lnTo>
                  <a:pt x="0" y="4670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rPr>
              <a:t>Acceleration to the top energy</a:t>
            </a:r>
            <a:endParaRPr lang="fr-FR" sz="1200" kern="1200" dirty="0"/>
          </a:p>
        </p:txBody>
      </p:sp>
      <p:sp>
        <p:nvSpPr>
          <p:cNvPr id="15" name="Flèche en arc 14">
            <a:extLst>
              <a:ext uri="{FF2B5EF4-FFF2-40B4-BE49-F238E27FC236}">
                <a16:creationId xmlns:a16="http://schemas.microsoft.com/office/drawing/2014/main" id="{AE58EE2B-9F8C-359E-20AF-15191ADB0152}"/>
              </a:ext>
            </a:extLst>
          </p:cNvPr>
          <p:cNvSpPr/>
          <p:nvPr/>
        </p:nvSpPr>
        <p:spPr>
          <a:xfrm>
            <a:off x="1879168" y="1478092"/>
            <a:ext cx="2593164" cy="2593164"/>
          </a:xfrm>
          <a:prstGeom prst="circularArrow">
            <a:avLst>
              <a:gd name="adj1" fmla="val 6907"/>
              <a:gd name="adj2" fmla="val 465751"/>
              <a:gd name="adj3" fmla="val 1163592"/>
              <a:gd name="adj4" fmla="val 1973746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orme libre 16">
            <a:extLst>
              <a:ext uri="{FF2B5EF4-FFF2-40B4-BE49-F238E27FC236}">
                <a16:creationId xmlns:a16="http://schemas.microsoft.com/office/drawing/2014/main" id="{2BD0BB2B-6D11-B687-A8DD-6CE46AE066BE}"/>
              </a:ext>
            </a:extLst>
          </p:cNvPr>
          <p:cNvSpPr/>
          <p:nvPr/>
        </p:nvSpPr>
        <p:spPr>
          <a:xfrm>
            <a:off x="3520119" y="3277887"/>
            <a:ext cx="918523" cy="486881"/>
          </a:xfrm>
          <a:custGeom>
            <a:avLst/>
            <a:gdLst>
              <a:gd name="connsiteX0" fmla="*/ 0 w 918523"/>
              <a:gd name="connsiteY0" fmla="*/ 0 h 486881"/>
              <a:gd name="connsiteX1" fmla="*/ 918523 w 918523"/>
              <a:gd name="connsiteY1" fmla="*/ 0 h 486881"/>
              <a:gd name="connsiteX2" fmla="*/ 918523 w 918523"/>
              <a:gd name="connsiteY2" fmla="*/ 486881 h 486881"/>
              <a:gd name="connsiteX3" fmla="*/ 0 w 918523"/>
              <a:gd name="connsiteY3" fmla="*/ 486881 h 486881"/>
              <a:gd name="connsiteX4" fmla="*/ 0 w 918523"/>
              <a:gd name="connsiteY4" fmla="*/ 0 h 48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523" h="486881">
                <a:moveTo>
                  <a:pt x="0" y="0"/>
                </a:moveTo>
                <a:lnTo>
                  <a:pt x="918523" y="0"/>
                </a:lnTo>
                <a:lnTo>
                  <a:pt x="918523" y="486881"/>
                </a:lnTo>
                <a:lnTo>
                  <a:pt x="0" y="4868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noProof="0" dirty="0"/>
              <a:t>Beam used in IP</a:t>
            </a:r>
          </a:p>
        </p:txBody>
      </p:sp>
      <p:sp>
        <p:nvSpPr>
          <p:cNvPr id="18" name="Flèche en arc 17">
            <a:extLst>
              <a:ext uri="{FF2B5EF4-FFF2-40B4-BE49-F238E27FC236}">
                <a16:creationId xmlns:a16="http://schemas.microsoft.com/office/drawing/2014/main" id="{5A6BF7D6-BD67-B5DB-BF9E-3B0BA01955BD}"/>
              </a:ext>
            </a:extLst>
          </p:cNvPr>
          <p:cNvSpPr/>
          <p:nvPr/>
        </p:nvSpPr>
        <p:spPr>
          <a:xfrm>
            <a:off x="1822703" y="1495588"/>
            <a:ext cx="2593164" cy="2593164"/>
          </a:xfrm>
          <a:prstGeom prst="circularArrow">
            <a:avLst>
              <a:gd name="adj1" fmla="val 6907"/>
              <a:gd name="adj2" fmla="val 465751"/>
              <a:gd name="adj3" fmla="val 6080714"/>
              <a:gd name="adj4" fmla="val 371409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orme libre 18">
            <a:extLst>
              <a:ext uri="{FF2B5EF4-FFF2-40B4-BE49-F238E27FC236}">
                <a16:creationId xmlns:a16="http://schemas.microsoft.com/office/drawing/2014/main" id="{6554C8A9-C4CE-CBD6-9FE3-8AE97F65B4A9}"/>
              </a:ext>
            </a:extLst>
          </p:cNvPr>
          <p:cNvSpPr/>
          <p:nvPr/>
        </p:nvSpPr>
        <p:spPr>
          <a:xfrm>
            <a:off x="1569963" y="3208685"/>
            <a:ext cx="1457522" cy="625285"/>
          </a:xfrm>
          <a:custGeom>
            <a:avLst/>
            <a:gdLst>
              <a:gd name="connsiteX0" fmla="*/ 0 w 1457522"/>
              <a:gd name="connsiteY0" fmla="*/ 0 h 625285"/>
              <a:gd name="connsiteX1" fmla="*/ 1457522 w 1457522"/>
              <a:gd name="connsiteY1" fmla="*/ 0 h 625285"/>
              <a:gd name="connsiteX2" fmla="*/ 1457522 w 1457522"/>
              <a:gd name="connsiteY2" fmla="*/ 625285 h 625285"/>
              <a:gd name="connsiteX3" fmla="*/ 0 w 1457522"/>
              <a:gd name="connsiteY3" fmla="*/ 625285 h 625285"/>
              <a:gd name="connsiteX4" fmla="*/ 0 w 1457522"/>
              <a:gd name="connsiteY4" fmla="*/ 0 h 62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522" h="625285">
                <a:moveTo>
                  <a:pt x="0" y="0"/>
                </a:moveTo>
                <a:lnTo>
                  <a:pt x="1457522" y="0"/>
                </a:lnTo>
                <a:lnTo>
                  <a:pt x="1457522" y="625285"/>
                </a:lnTo>
                <a:lnTo>
                  <a:pt x="0" y="625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sym typeface="Wingdings" pitchFamily="2" charset="2"/>
              </a:rPr>
              <a:t>Kinetic energy of used beam recycled to </a:t>
            </a:r>
            <a:r>
              <a:rPr lang="en-GB" sz="1200" kern="1200" dirty="0">
                <a:latin typeface="+mn-lt"/>
                <a:ea typeface="Brush Script MT" panose="03060802040406070304" pitchFamily="66" charset="-122"/>
                <a:cs typeface="Brush Script MT" panose="03060802040406070304" pitchFamily="66" charset="-122"/>
              </a:rPr>
              <a:t>re-excite cavities</a:t>
            </a:r>
            <a:endParaRPr lang="fr-FR" sz="1200" kern="1200" dirty="0"/>
          </a:p>
        </p:txBody>
      </p:sp>
      <p:sp>
        <p:nvSpPr>
          <p:cNvPr id="21" name="Flèche en arc 20">
            <a:extLst>
              <a:ext uri="{FF2B5EF4-FFF2-40B4-BE49-F238E27FC236}">
                <a16:creationId xmlns:a16="http://schemas.microsoft.com/office/drawing/2014/main" id="{A3531886-9BEA-84DA-5870-FDC196700FE9}"/>
              </a:ext>
            </a:extLst>
          </p:cNvPr>
          <p:cNvSpPr/>
          <p:nvPr/>
        </p:nvSpPr>
        <p:spPr>
          <a:xfrm>
            <a:off x="1774550" y="1395248"/>
            <a:ext cx="2593164" cy="2593164"/>
          </a:xfrm>
          <a:prstGeom prst="circularArrow">
            <a:avLst>
              <a:gd name="adj1" fmla="val 6907"/>
              <a:gd name="adj2" fmla="val 465751"/>
              <a:gd name="adj3" fmla="val 11730507"/>
              <a:gd name="adj4" fmla="val 9122676"/>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orme libre 21">
            <a:extLst>
              <a:ext uri="{FF2B5EF4-FFF2-40B4-BE49-F238E27FC236}">
                <a16:creationId xmlns:a16="http://schemas.microsoft.com/office/drawing/2014/main" id="{994CD564-2537-009F-6544-6B241F54B658}"/>
              </a:ext>
            </a:extLst>
          </p:cNvPr>
          <p:cNvSpPr/>
          <p:nvPr/>
        </p:nvSpPr>
        <p:spPr>
          <a:xfrm>
            <a:off x="1639711" y="1652638"/>
            <a:ext cx="1216713" cy="603598"/>
          </a:xfrm>
          <a:custGeom>
            <a:avLst/>
            <a:gdLst>
              <a:gd name="connsiteX0" fmla="*/ 0 w 1216713"/>
              <a:gd name="connsiteY0" fmla="*/ 0 h 603598"/>
              <a:gd name="connsiteX1" fmla="*/ 1216713 w 1216713"/>
              <a:gd name="connsiteY1" fmla="*/ 0 h 603598"/>
              <a:gd name="connsiteX2" fmla="*/ 1216713 w 1216713"/>
              <a:gd name="connsiteY2" fmla="*/ 603598 h 603598"/>
              <a:gd name="connsiteX3" fmla="*/ 0 w 1216713"/>
              <a:gd name="connsiteY3" fmla="*/ 603598 h 603598"/>
              <a:gd name="connsiteX4" fmla="*/ 0 w 1216713"/>
              <a:gd name="connsiteY4" fmla="*/ 0 h 60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713" h="603598">
                <a:moveTo>
                  <a:pt x="0" y="0"/>
                </a:moveTo>
                <a:lnTo>
                  <a:pt x="1216713" y="0"/>
                </a:lnTo>
                <a:lnTo>
                  <a:pt x="1216713" y="603598"/>
                </a:lnTo>
                <a:lnTo>
                  <a:pt x="0" y="603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New beam </a:t>
            </a:r>
            <a:r>
              <a:rPr lang="en-GB" sz="1200" b="0" kern="1200" noProof="0" dirty="0"/>
              <a:t>injected</a:t>
            </a:r>
            <a:r>
              <a:rPr lang="en-GB" sz="1200" b="0" kern="1200" dirty="0"/>
              <a:t> in ERL loop</a:t>
            </a:r>
          </a:p>
        </p:txBody>
      </p:sp>
      <p:sp>
        <p:nvSpPr>
          <p:cNvPr id="23" name="Flèche en arc 22">
            <a:extLst>
              <a:ext uri="{FF2B5EF4-FFF2-40B4-BE49-F238E27FC236}">
                <a16:creationId xmlns:a16="http://schemas.microsoft.com/office/drawing/2014/main" id="{2CDFAC26-ED13-7E69-1A92-C5EE96873909}"/>
              </a:ext>
            </a:extLst>
          </p:cNvPr>
          <p:cNvSpPr/>
          <p:nvPr/>
        </p:nvSpPr>
        <p:spPr>
          <a:xfrm>
            <a:off x="1430592" y="1385815"/>
            <a:ext cx="3208678" cy="2593164"/>
          </a:xfrm>
          <a:prstGeom prst="circularArrow">
            <a:avLst>
              <a:gd name="adj1" fmla="val 6907"/>
              <a:gd name="adj2" fmla="val 465751"/>
              <a:gd name="adj3" fmla="val 17604713"/>
              <a:gd name="adj4" fmla="val 14943880"/>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ZoneTexte 4">
            <a:extLst>
              <a:ext uri="{FF2B5EF4-FFF2-40B4-BE49-F238E27FC236}">
                <a16:creationId xmlns:a16="http://schemas.microsoft.com/office/drawing/2014/main" id="{08A49D28-D7C3-B398-7A19-4E6521FF7D50}"/>
              </a:ext>
            </a:extLst>
          </p:cNvPr>
          <p:cNvSpPr txBox="1"/>
          <p:nvPr/>
        </p:nvSpPr>
        <p:spPr>
          <a:xfrm>
            <a:off x="201811" y="4483259"/>
            <a:ext cx="10585176" cy="1138773"/>
          </a:xfrm>
          <a:prstGeom prst="rect">
            <a:avLst/>
          </a:prstGeom>
          <a:noFill/>
        </p:spPr>
        <p:txBody>
          <a:bodyPr wrap="square" rtlCol="0">
            <a:spAutoFit/>
          </a:bodyPr>
          <a:lstStyle/>
          <a:p>
            <a:r>
              <a:rPr lang="en-GB" b="1" dirty="0">
                <a:solidFill>
                  <a:srgbClr val="CC0066"/>
                </a:solidFill>
                <a:latin typeface="+mn-lt"/>
              </a:rPr>
              <a:t>More advantages:</a:t>
            </a:r>
          </a:p>
          <a:p>
            <a:pPr marL="285750" indent="-285750">
              <a:buSzPct val="80000"/>
              <a:buFont typeface="Wingdings" pitchFamily="2" charset="2"/>
              <a:buChar char="Ø"/>
            </a:pPr>
            <a:r>
              <a:rPr lang="en-GB" sz="1600" dirty="0">
                <a:latin typeface="+mn-lt"/>
              </a:rPr>
              <a:t>Linac-like beam quality with extremely flexible time structure</a:t>
            </a:r>
          </a:p>
          <a:p>
            <a:pPr marL="285750" indent="-285750">
              <a:buSzPct val="80000"/>
              <a:buFont typeface="Wingdings" pitchFamily="2" charset="2"/>
              <a:buChar char="Ø"/>
            </a:pPr>
            <a:r>
              <a:rPr lang="fr-FR" sz="1600" dirty="0">
                <a:latin typeface="+mn-lt"/>
              </a:rPr>
              <a:t>High operating efficiency </a:t>
            </a:r>
            <a:r>
              <a:rPr lang="en-GB" sz="1600" dirty="0">
                <a:latin typeface="+mn-lt"/>
                <a:sym typeface="Wingdings" pitchFamily="2" charset="2"/>
              </a:rPr>
              <a:t> </a:t>
            </a:r>
          </a:p>
          <a:p>
            <a:pPr marL="285750" indent="-285750">
              <a:buSzPct val="80000"/>
              <a:buFont typeface="Wingdings" pitchFamily="2" charset="2"/>
              <a:buChar char="Ø"/>
            </a:pPr>
            <a:r>
              <a:rPr lang="en-GB" sz="1600" dirty="0">
                <a:latin typeface="+mn-lt"/>
              </a:rPr>
              <a:t>Multi-pass configuration: High current carrying capability (no RF power limit) + High beam power in a compact machine</a:t>
            </a:r>
          </a:p>
        </p:txBody>
      </p:sp>
      <p:sp>
        <p:nvSpPr>
          <p:cNvPr id="10" name="ZoneTexte 9">
            <a:extLst>
              <a:ext uri="{FF2B5EF4-FFF2-40B4-BE49-F238E27FC236}">
                <a16:creationId xmlns:a16="http://schemas.microsoft.com/office/drawing/2014/main" id="{67D49ADC-E4E1-734D-97A0-5B98A44B9CF7}"/>
              </a:ext>
            </a:extLst>
          </p:cNvPr>
          <p:cNvSpPr txBox="1"/>
          <p:nvPr/>
        </p:nvSpPr>
        <p:spPr>
          <a:xfrm>
            <a:off x="5218503" y="3619163"/>
            <a:ext cx="5352460" cy="1138773"/>
          </a:xfrm>
          <a:prstGeom prst="rect">
            <a:avLst/>
          </a:prstGeom>
          <a:noFill/>
        </p:spPr>
        <p:txBody>
          <a:bodyPr wrap="square" rtlCol="0">
            <a:spAutoFit/>
          </a:bodyPr>
          <a:lstStyle/>
          <a:p>
            <a:r>
              <a:rPr lang="en-GB" b="1" dirty="0">
                <a:solidFill>
                  <a:srgbClr val="CC0066"/>
                </a:solidFill>
                <a:latin typeface="+mn-lt"/>
              </a:rPr>
              <a:t>The benefits: </a:t>
            </a:r>
          </a:p>
          <a:p>
            <a:pPr marL="285750" indent="-285750">
              <a:buSzPct val="80000"/>
              <a:buFont typeface="Wingdings" pitchFamily="2" charset="2"/>
              <a:buChar char="Ø"/>
            </a:pPr>
            <a:r>
              <a:rPr lang="en-GB" sz="1600" dirty="0">
                <a:latin typeface="+mn-lt"/>
              </a:rPr>
              <a:t>Reduce </a:t>
            </a:r>
            <a:r>
              <a:rPr lang="en-GB" sz="1600" b="1" u="sng" dirty="0">
                <a:latin typeface="+mn-lt"/>
              </a:rPr>
              <a:t>RF power consumption</a:t>
            </a:r>
          </a:p>
          <a:p>
            <a:pPr marL="285750" indent="-285750">
              <a:buSzPct val="80000"/>
              <a:buFont typeface="Wingdings" pitchFamily="2" charset="2"/>
              <a:buChar char="Ø"/>
            </a:pPr>
            <a:r>
              <a:rPr lang="en-GB" sz="1600" dirty="0">
                <a:latin typeface="+mn-lt"/>
              </a:rPr>
              <a:t>Dumping the beam at injection power</a:t>
            </a:r>
          </a:p>
          <a:p>
            <a:pPr marL="285750" indent="-285750">
              <a:buSzPct val="80000"/>
              <a:buFont typeface="Wingdings" pitchFamily="2" charset="2"/>
              <a:buChar char="Ø"/>
            </a:pPr>
            <a:r>
              <a:rPr lang="en-GB" sz="1600" dirty="0">
                <a:latin typeface="+mn-lt"/>
              </a:rPr>
              <a:t>Fresh beam in IP with the same characteristics</a:t>
            </a:r>
          </a:p>
        </p:txBody>
      </p:sp>
      <p:sp>
        <p:nvSpPr>
          <p:cNvPr id="6" name="ZoneTexte 5">
            <a:extLst>
              <a:ext uri="{FF2B5EF4-FFF2-40B4-BE49-F238E27FC236}">
                <a16:creationId xmlns:a16="http://schemas.microsoft.com/office/drawing/2014/main" id="{307D8702-3A67-CD5E-DCAD-AEF0D70F5813}"/>
              </a:ext>
            </a:extLst>
          </p:cNvPr>
          <p:cNvSpPr txBox="1"/>
          <p:nvPr/>
        </p:nvSpPr>
        <p:spPr>
          <a:xfrm>
            <a:off x="2294742" y="797496"/>
            <a:ext cx="1584176" cy="692497"/>
          </a:xfrm>
          <a:prstGeom prst="rect">
            <a:avLst/>
          </a:prstGeom>
          <a:noFill/>
          <a:ln>
            <a:solidFill>
              <a:srgbClr val="C00000"/>
            </a:solidFill>
          </a:ln>
        </p:spPr>
        <p:txBody>
          <a:bodyPr wrap="square" rtlCol="0">
            <a:spAutoFit/>
          </a:bodyPr>
          <a:lstStyle/>
          <a:p>
            <a:pPr algn="ctr"/>
            <a:r>
              <a:rPr lang="en-GB" sz="1300" b="1" u="sng" dirty="0">
                <a:solidFill>
                  <a:srgbClr val="C00000"/>
                </a:solidFill>
                <a:latin typeface="+mn-lt"/>
              </a:rPr>
              <a:t>Acceleration:</a:t>
            </a:r>
          </a:p>
          <a:p>
            <a:pPr algn="ctr"/>
            <a:r>
              <a:rPr lang="en-GB" sz="1300" dirty="0">
                <a:solidFill>
                  <a:srgbClr val="C00000"/>
                </a:solidFill>
                <a:latin typeface="+mn-lt"/>
              </a:rPr>
              <a:t>RF power provided to cavities</a:t>
            </a:r>
          </a:p>
        </p:txBody>
      </p:sp>
      <p:grpSp>
        <p:nvGrpSpPr>
          <p:cNvPr id="13" name="Groupe 12">
            <a:extLst>
              <a:ext uri="{FF2B5EF4-FFF2-40B4-BE49-F238E27FC236}">
                <a16:creationId xmlns:a16="http://schemas.microsoft.com/office/drawing/2014/main" id="{6FC5CA74-2BBA-6BB5-6581-A1CC9BEE759B}"/>
              </a:ext>
            </a:extLst>
          </p:cNvPr>
          <p:cNvGrpSpPr/>
          <p:nvPr/>
        </p:nvGrpSpPr>
        <p:grpSpPr>
          <a:xfrm>
            <a:off x="2290043" y="869504"/>
            <a:ext cx="1584176" cy="504056"/>
            <a:chOff x="2506067" y="869504"/>
            <a:chExt cx="1584176" cy="504056"/>
          </a:xfrm>
        </p:grpSpPr>
        <p:cxnSp>
          <p:nvCxnSpPr>
            <p:cNvPr id="8" name="Connecteur droit 7">
              <a:extLst>
                <a:ext uri="{FF2B5EF4-FFF2-40B4-BE49-F238E27FC236}">
                  <a16:creationId xmlns:a16="http://schemas.microsoft.com/office/drawing/2014/main" id="{0C4FB745-9C27-1B57-6A77-A6111D2F5115}"/>
                </a:ext>
              </a:extLst>
            </p:cNvPr>
            <p:cNvCxnSpPr/>
            <p:nvPr/>
          </p:nvCxnSpPr>
          <p:spPr>
            <a:xfrm>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759666A-584E-003E-04C3-0735829C7135}"/>
                </a:ext>
              </a:extLst>
            </p:cNvPr>
            <p:cNvCxnSpPr/>
            <p:nvPr/>
          </p:nvCxnSpPr>
          <p:spPr>
            <a:xfrm flipH="1">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DEB34253-603D-69E5-4269-DB50E36A2B18}"/>
              </a:ext>
            </a:extLst>
          </p:cNvPr>
          <p:cNvSpPr txBox="1"/>
          <p:nvPr/>
        </p:nvSpPr>
        <p:spPr>
          <a:xfrm>
            <a:off x="201812" y="941512"/>
            <a:ext cx="1512167" cy="400110"/>
          </a:xfrm>
          <a:prstGeom prst="rect">
            <a:avLst/>
          </a:prstGeom>
          <a:noFill/>
        </p:spPr>
        <p:txBody>
          <a:bodyPr wrap="square" rtlCol="0">
            <a:spAutoFit/>
          </a:bodyPr>
          <a:lstStyle/>
          <a:p>
            <a:r>
              <a:rPr lang="en-GB" b="1" dirty="0">
                <a:solidFill>
                  <a:srgbClr val="CC0066"/>
                </a:solidFill>
              </a:rPr>
              <a:t>The idea: </a:t>
            </a:r>
          </a:p>
        </p:txBody>
      </p:sp>
      <p:sp>
        <p:nvSpPr>
          <p:cNvPr id="4" name="ZoneTexte 3">
            <a:extLst>
              <a:ext uri="{FF2B5EF4-FFF2-40B4-BE49-F238E27FC236}">
                <a16:creationId xmlns:a16="http://schemas.microsoft.com/office/drawing/2014/main" id="{078D82E6-B802-C3EA-2B62-5F4FD979A982}"/>
              </a:ext>
            </a:extLst>
          </p:cNvPr>
          <p:cNvSpPr txBox="1"/>
          <p:nvPr/>
        </p:nvSpPr>
        <p:spPr>
          <a:xfrm>
            <a:off x="1353939" y="1733600"/>
            <a:ext cx="432048" cy="307777"/>
          </a:xfrm>
          <a:prstGeom prst="rect">
            <a:avLst/>
          </a:prstGeom>
          <a:noFill/>
        </p:spPr>
        <p:txBody>
          <a:bodyPr wrap="square" rtlCol="0">
            <a:spAutoFit/>
          </a:bodyPr>
          <a:lstStyle/>
          <a:p>
            <a:r>
              <a:rPr lang="en-GB" sz="1400" dirty="0">
                <a:solidFill>
                  <a:srgbClr val="CC0066"/>
                </a:solidFill>
                <a:latin typeface="+mn-lt"/>
              </a:rPr>
              <a:t>(1)</a:t>
            </a:r>
          </a:p>
        </p:txBody>
      </p:sp>
      <p:sp>
        <p:nvSpPr>
          <p:cNvPr id="241" name="ZoneTexte 240">
            <a:extLst>
              <a:ext uri="{FF2B5EF4-FFF2-40B4-BE49-F238E27FC236}">
                <a16:creationId xmlns:a16="http://schemas.microsoft.com/office/drawing/2014/main" id="{5ADB48E4-C165-9EA7-C51F-C4CD9DB97F21}"/>
              </a:ext>
            </a:extLst>
          </p:cNvPr>
          <p:cNvSpPr txBox="1"/>
          <p:nvPr/>
        </p:nvSpPr>
        <p:spPr>
          <a:xfrm>
            <a:off x="4450283" y="1785863"/>
            <a:ext cx="432048" cy="307777"/>
          </a:xfrm>
          <a:prstGeom prst="rect">
            <a:avLst/>
          </a:prstGeom>
          <a:noFill/>
        </p:spPr>
        <p:txBody>
          <a:bodyPr wrap="square" rtlCol="0">
            <a:spAutoFit/>
          </a:bodyPr>
          <a:lstStyle/>
          <a:p>
            <a:r>
              <a:rPr lang="en-GB" sz="1400" dirty="0">
                <a:solidFill>
                  <a:srgbClr val="CC0066"/>
                </a:solidFill>
                <a:latin typeface="+mn-lt"/>
              </a:rPr>
              <a:t>(2)</a:t>
            </a:r>
          </a:p>
        </p:txBody>
      </p:sp>
      <p:sp>
        <p:nvSpPr>
          <p:cNvPr id="242" name="ZoneTexte 241">
            <a:extLst>
              <a:ext uri="{FF2B5EF4-FFF2-40B4-BE49-F238E27FC236}">
                <a16:creationId xmlns:a16="http://schemas.microsoft.com/office/drawing/2014/main" id="{85E3FD80-4208-C7F5-B440-820FE413FC93}"/>
              </a:ext>
            </a:extLst>
          </p:cNvPr>
          <p:cNvSpPr txBox="1"/>
          <p:nvPr/>
        </p:nvSpPr>
        <p:spPr>
          <a:xfrm>
            <a:off x="4378275" y="3370039"/>
            <a:ext cx="432048" cy="307777"/>
          </a:xfrm>
          <a:prstGeom prst="rect">
            <a:avLst/>
          </a:prstGeom>
          <a:noFill/>
        </p:spPr>
        <p:txBody>
          <a:bodyPr wrap="square" rtlCol="0">
            <a:spAutoFit/>
          </a:bodyPr>
          <a:lstStyle/>
          <a:p>
            <a:r>
              <a:rPr lang="en-GB" sz="1400" dirty="0">
                <a:solidFill>
                  <a:srgbClr val="CC0066"/>
                </a:solidFill>
                <a:latin typeface="+mn-lt"/>
              </a:rPr>
              <a:t>(3)</a:t>
            </a:r>
          </a:p>
        </p:txBody>
      </p:sp>
      <p:sp>
        <p:nvSpPr>
          <p:cNvPr id="243" name="ZoneTexte 242">
            <a:extLst>
              <a:ext uri="{FF2B5EF4-FFF2-40B4-BE49-F238E27FC236}">
                <a16:creationId xmlns:a16="http://schemas.microsoft.com/office/drawing/2014/main" id="{21A5D8CE-20D9-8EB3-2BBD-0EB64AAA2361}"/>
              </a:ext>
            </a:extLst>
          </p:cNvPr>
          <p:cNvSpPr txBox="1"/>
          <p:nvPr/>
        </p:nvSpPr>
        <p:spPr>
          <a:xfrm>
            <a:off x="1209923" y="3317776"/>
            <a:ext cx="432048" cy="307777"/>
          </a:xfrm>
          <a:prstGeom prst="rect">
            <a:avLst/>
          </a:prstGeom>
          <a:noFill/>
        </p:spPr>
        <p:txBody>
          <a:bodyPr wrap="square" rtlCol="0">
            <a:spAutoFit/>
          </a:bodyPr>
          <a:lstStyle/>
          <a:p>
            <a:r>
              <a:rPr lang="en-GB" sz="1400" dirty="0">
                <a:solidFill>
                  <a:srgbClr val="CC0066"/>
                </a:solidFill>
                <a:latin typeface="+mn-lt"/>
              </a:rPr>
              <a:t>(4)</a:t>
            </a:r>
          </a:p>
        </p:txBody>
      </p:sp>
      <p:sp>
        <p:nvSpPr>
          <p:cNvPr id="244" name="ZoneTexte 243">
            <a:extLst>
              <a:ext uri="{FF2B5EF4-FFF2-40B4-BE49-F238E27FC236}">
                <a16:creationId xmlns:a16="http://schemas.microsoft.com/office/drawing/2014/main" id="{7EBE192F-2B46-5955-04D2-0D722C51179E}"/>
              </a:ext>
            </a:extLst>
          </p:cNvPr>
          <p:cNvSpPr txBox="1"/>
          <p:nvPr/>
        </p:nvSpPr>
        <p:spPr>
          <a:xfrm>
            <a:off x="1497955" y="1589584"/>
            <a:ext cx="432048" cy="307777"/>
          </a:xfrm>
          <a:prstGeom prst="rect">
            <a:avLst/>
          </a:prstGeom>
          <a:noFill/>
        </p:spPr>
        <p:txBody>
          <a:bodyPr wrap="square" rtlCol="0">
            <a:spAutoFit/>
          </a:bodyPr>
          <a:lstStyle/>
          <a:p>
            <a:r>
              <a:rPr lang="en-GB" sz="1400" dirty="0">
                <a:solidFill>
                  <a:srgbClr val="CC0066"/>
                </a:solidFill>
                <a:latin typeface="+mn-lt"/>
              </a:rPr>
              <a:t>(1’)</a:t>
            </a:r>
          </a:p>
        </p:txBody>
      </p:sp>
      <p:sp>
        <p:nvSpPr>
          <p:cNvPr id="7" name="ZoneTexte 6">
            <a:extLst>
              <a:ext uri="{FF2B5EF4-FFF2-40B4-BE49-F238E27FC236}">
                <a16:creationId xmlns:a16="http://schemas.microsoft.com/office/drawing/2014/main" id="{C3948E59-D5AC-7369-F38C-D0FE25EC99AE}"/>
              </a:ext>
            </a:extLst>
          </p:cNvPr>
          <p:cNvSpPr txBox="1"/>
          <p:nvPr/>
        </p:nvSpPr>
        <p:spPr>
          <a:xfrm>
            <a:off x="2506067" y="2492588"/>
            <a:ext cx="1152128" cy="400110"/>
          </a:xfrm>
          <a:prstGeom prst="rect">
            <a:avLst/>
          </a:prstGeom>
          <a:noFill/>
        </p:spPr>
        <p:txBody>
          <a:bodyPr wrap="square" rtlCol="0">
            <a:spAutoFit/>
          </a:bodyPr>
          <a:lstStyle/>
          <a:p>
            <a:r>
              <a:rPr lang="en-GB" dirty="0">
                <a:solidFill>
                  <a:srgbClr val="229023"/>
                </a:solidFill>
                <a:latin typeface="+mn-lt"/>
              </a:rPr>
              <a:t>ERL Loop</a:t>
            </a:r>
          </a:p>
        </p:txBody>
      </p:sp>
      <p:sp>
        <p:nvSpPr>
          <p:cNvPr id="20" name="ZoneTexte 19">
            <a:extLst>
              <a:ext uri="{FF2B5EF4-FFF2-40B4-BE49-F238E27FC236}">
                <a16:creationId xmlns:a16="http://schemas.microsoft.com/office/drawing/2014/main" id="{EF2BA91F-D979-E256-275F-FF7A8505D04B}"/>
              </a:ext>
            </a:extLst>
          </p:cNvPr>
          <p:cNvSpPr txBox="1"/>
          <p:nvPr/>
        </p:nvSpPr>
        <p:spPr>
          <a:xfrm>
            <a:off x="4602683" y="1733600"/>
            <a:ext cx="639688" cy="307777"/>
          </a:xfrm>
          <a:prstGeom prst="rect">
            <a:avLst/>
          </a:prstGeom>
          <a:noFill/>
        </p:spPr>
        <p:txBody>
          <a:bodyPr wrap="square" rtlCol="0">
            <a:spAutoFit/>
          </a:bodyPr>
          <a:lstStyle/>
          <a:p>
            <a:r>
              <a:rPr lang="en-GB" sz="1400" dirty="0">
                <a:solidFill>
                  <a:srgbClr val="CC0066"/>
                </a:solidFill>
                <a:latin typeface="+mn-lt"/>
              </a:rPr>
              <a:t>(2’)…</a:t>
            </a:r>
          </a:p>
        </p:txBody>
      </p:sp>
      <p:sp>
        <p:nvSpPr>
          <p:cNvPr id="3" name="ZoneTexte 2">
            <a:extLst>
              <a:ext uri="{FF2B5EF4-FFF2-40B4-BE49-F238E27FC236}">
                <a16:creationId xmlns:a16="http://schemas.microsoft.com/office/drawing/2014/main" id="{55D69398-45E8-79A1-1214-05DE2707A69B}"/>
              </a:ext>
            </a:extLst>
          </p:cNvPr>
          <p:cNvSpPr txBox="1"/>
          <p:nvPr/>
        </p:nvSpPr>
        <p:spPr>
          <a:xfrm>
            <a:off x="2290043" y="4049469"/>
            <a:ext cx="1800200" cy="492443"/>
          </a:xfrm>
          <a:prstGeom prst="rect">
            <a:avLst/>
          </a:prstGeom>
          <a:noFill/>
          <a:ln>
            <a:solidFill>
              <a:schemeClr val="accent1">
                <a:lumMod val="75000"/>
              </a:schemeClr>
            </a:solidFill>
          </a:ln>
        </p:spPr>
        <p:txBody>
          <a:bodyPr wrap="square" rtlCol="0">
            <a:spAutoFit/>
          </a:bodyPr>
          <a:lstStyle/>
          <a:p>
            <a:pPr algn="ctr"/>
            <a:r>
              <a:rPr lang="en-GB" sz="1300" b="1" u="sng" dirty="0">
                <a:solidFill>
                  <a:schemeClr val="accent1">
                    <a:lumMod val="75000"/>
                  </a:schemeClr>
                </a:solidFill>
                <a:latin typeface="+mn-lt"/>
              </a:rPr>
              <a:t>Deceleration</a:t>
            </a:r>
            <a:r>
              <a:rPr lang="en-GB" sz="1300" dirty="0">
                <a:solidFill>
                  <a:schemeClr val="accent1">
                    <a:lumMod val="75000"/>
                  </a:schemeClr>
                </a:solidFill>
                <a:latin typeface="+mn-lt"/>
              </a:rPr>
              <a:t>:</a:t>
            </a:r>
          </a:p>
          <a:p>
            <a:pPr algn="ctr"/>
            <a:r>
              <a:rPr lang="en-GB" sz="1300" dirty="0">
                <a:solidFill>
                  <a:schemeClr val="accent1">
                    <a:lumMod val="75000"/>
                  </a:schemeClr>
                </a:solidFill>
                <a:latin typeface="+mn-lt"/>
              </a:rPr>
              <a:t>180° RF Phase shift</a:t>
            </a:r>
          </a:p>
        </p:txBody>
      </p:sp>
      <p:cxnSp>
        <p:nvCxnSpPr>
          <p:cNvPr id="38" name="Connecteur droit 37">
            <a:extLst>
              <a:ext uri="{FF2B5EF4-FFF2-40B4-BE49-F238E27FC236}">
                <a16:creationId xmlns:a16="http://schemas.microsoft.com/office/drawing/2014/main" id="{B1EC73E2-F4F2-4D33-5CA4-2D753CC2FF63}"/>
              </a:ext>
            </a:extLst>
          </p:cNvPr>
          <p:cNvCxnSpPr>
            <a:cxnSpLocks/>
            <a:stCxn id="32" idx="1"/>
          </p:cNvCxnSpPr>
          <p:nvPr/>
        </p:nvCxnSpPr>
        <p:spPr>
          <a:xfrm flipV="1">
            <a:off x="7690643" y="2263796"/>
            <a:ext cx="72008" cy="1535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C5B37D0-FFFA-37DB-E321-AF2EB652D174}"/>
              </a:ext>
            </a:extLst>
          </p:cNvPr>
          <p:cNvCxnSpPr>
            <a:cxnSpLocks/>
          </p:cNvCxnSpPr>
          <p:nvPr/>
        </p:nvCxnSpPr>
        <p:spPr>
          <a:xfrm flipV="1">
            <a:off x="7834659" y="1940050"/>
            <a:ext cx="72008" cy="1535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F5B877C1-2DC2-9929-4F52-BE60CD39E890}"/>
              </a:ext>
            </a:extLst>
          </p:cNvPr>
          <p:cNvSpPr>
            <a:spLocks/>
          </p:cNvSpPr>
          <p:nvPr/>
        </p:nvSpPr>
        <p:spPr>
          <a:xfrm>
            <a:off x="7114579" y="288573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lipse 45">
            <a:extLst>
              <a:ext uri="{FF2B5EF4-FFF2-40B4-BE49-F238E27FC236}">
                <a16:creationId xmlns:a16="http://schemas.microsoft.com/office/drawing/2014/main" id="{94643243-DC94-3547-9025-CF2FF8CD7B96}"/>
              </a:ext>
            </a:extLst>
          </p:cNvPr>
          <p:cNvSpPr>
            <a:spLocks/>
          </p:cNvSpPr>
          <p:nvPr/>
        </p:nvSpPr>
        <p:spPr>
          <a:xfrm>
            <a:off x="8122691" y="2885728"/>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lipse 46">
            <a:extLst>
              <a:ext uri="{FF2B5EF4-FFF2-40B4-BE49-F238E27FC236}">
                <a16:creationId xmlns:a16="http://schemas.microsoft.com/office/drawing/2014/main" id="{F29F03F2-4227-650C-F7EF-4A3697292A70}"/>
              </a:ext>
            </a:extLst>
          </p:cNvPr>
          <p:cNvSpPr>
            <a:spLocks/>
          </p:cNvSpPr>
          <p:nvPr/>
        </p:nvSpPr>
        <p:spPr>
          <a:xfrm>
            <a:off x="7042587" y="151757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a:extLst>
              <a:ext uri="{FF2B5EF4-FFF2-40B4-BE49-F238E27FC236}">
                <a16:creationId xmlns:a16="http://schemas.microsoft.com/office/drawing/2014/main" id="{373A4E41-B598-B1DB-B180-6F1ACFCD22A7}"/>
              </a:ext>
            </a:extLst>
          </p:cNvPr>
          <p:cNvSpPr>
            <a:spLocks/>
          </p:cNvSpPr>
          <p:nvPr/>
        </p:nvSpPr>
        <p:spPr>
          <a:xfrm>
            <a:off x="8158707"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a:extLst>
              <a:ext uri="{FF2B5EF4-FFF2-40B4-BE49-F238E27FC236}">
                <a16:creationId xmlns:a16="http://schemas.microsoft.com/office/drawing/2014/main" id="{6503967E-E8C7-8B3A-9CE0-45F1E50C5799}"/>
              </a:ext>
            </a:extLst>
          </p:cNvPr>
          <p:cNvSpPr>
            <a:spLocks/>
          </p:cNvSpPr>
          <p:nvPr/>
        </p:nvSpPr>
        <p:spPr>
          <a:xfrm>
            <a:off x="8986787" y="317376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lipse 49">
            <a:extLst>
              <a:ext uri="{FF2B5EF4-FFF2-40B4-BE49-F238E27FC236}">
                <a16:creationId xmlns:a16="http://schemas.microsoft.com/office/drawing/2014/main" id="{825C471A-06D8-E878-484F-C650EB280227}"/>
              </a:ext>
            </a:extLst>
          </p:cNvPr>
          <p:cNvSpPr>
            <a:spLocks/>
          </p:cNvSpPr>
          <p:nvPr/>
        </p:nvSpPr>
        <p:spPr>
          <a:xfrm>
            <a:off x="7654651"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lipse 58">
            <a:extLst>
              <a:ext uri="{FF2B5EF4-FFF2-40B4-BE49-F238E27FC236}">
                <a16:creationId xmlns:a16="http://schemas.microsoft.com/office/drawing/2014/main" id="{FF8876B5-A0FA-EDE8-3FAB-458A68DD6BC6}"/>
              </a:ext>
            </a:extLst>
          </p:cNvPr>
          <p:cNvSpPr>
            <a:spLocks/>
          </p:cNvSpPr>
          <p:nvPr/>
        </p:nvSpPr>
        <p:spPr>
          <a:xfrm rot="18628562">
            <a:off x="6754539" y="3071882"/>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lipse 59">
            <a:extLst>
              <a:ext uri="{FF2B5EF4-FFF2-40B4-BE49-F238E27FC236}">
                <a16:creationId xmlns:a16="http://schemas.microsoft.com/office/drawing/2014/main" id="{20D3B217-3532-FC87-9773-B4C4C343D728}"/>
              </a:ext>
            </a:extLst>
          </p:cNvPr>
          <p:cNvSpPr>
            <a:spLocks/>
          </p:cNvSpPr>
          <p:nvPr/>
        </p:nvSpPr>
        <p:spPr>
          <a:xfrm>
            <a:off x="7150595"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lipse 60">
            <a:extLst>
              <a:ext uri="{FF2B5EF4-FFF2-40B4-BE49-F238E27FC236}">
                <a16:creationId xmlns:a16="http://schemas.microsoft.com/office/drawing/2014/main" id="{148FA6FD-3EFC-3C38-C57C-97192D33C5C6}"/>
              </a:ext>
            </a:extLst>
          </p:cNvPr>
          <p:cNvSpPr>
            <a:spLocks/>
          </p:cNvSpPr>
          <p:nvPr/>
        </p:nvSpPr>
        <p:spPr>
          <a:xfrm>
            <a:off x="8122691" y="288573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lipse 61">
            <a:extLst>
              <a:ext uri="{FF2B5EF4-FFF2-40B4-BE49-F238E27FC236}">
                <a16:creationId xmlns:a16="http://schemas.microsoft.com/office/drawing/2014/main" id="{E727455A-1D70-EDA3-5246-FC83B0D82CD0}"/>
              </a:ext>
            </a:extLst>
          </p:cNvPr>
          <p:cNvSpPr>
            <a:spLocks/>
          </p:cNvSpPr>
          <p:nvPr/>
        </p:nvSpPr>
        <p:spPr>
          <a:xfrm>
            <a:off x="7618635" y="2885728"/>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76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 presetClass="exit" presetSubtype="10" fill="hold" grpId="1" nodeType="withEffect">
                                  <p:stCondLst>
                                    <p:cond delay="0"/>
                                  </p:stCondLst>
                                  <p:childTnLst>
                                    <p:animEffect transition="out" filter="blinds(horizontal)">
                                      <p:cBhvr>
                                        <p:cTn id="8" dur="500"/>
                                        <p:tgtEl>
                                          <p:spTgt spid="59"/>
                                        </p:tgtEl>
                                      </p:cBhvr>
                                    </p:animEffect>
                                    <p:set>
                                      <p:cBhvr>
                                        <p:cTn id="9" dur="1" fill="hold">
                                          <p:stCondLst>
                                            <p:cond delay="499"/>
                                          </p:stCondLst>
                                        </p:cTn>
                                        <p:tgtEl>
                                          <p:spTgt spid="59"/>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3" presetClass="exit" presetSubtype="10" fill="hold" grpId="1" nodeType="withEffect">
                                  <p:stCondLst>
                                    <p:cond delay="0"/>
                                  </p:stCondLst>
                                  <p:childTnLst>
                                    <p:animEffect transition="out" filter="blinds(horizontal)">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3" presetClass="exit" presetSubtype="10" fill="hold" grpId="1" nodeType="withEffect">
                                  <p:stCondLst>
                                    <p:cond delay="0"/>
                                  </p:stCondLst>
                                  <p:childTnLst>
                                    <p:animEffect transition="out" filter="blinds(horizontal)">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childTnLst>
                                </p:cTn>
                              </p:par>
                              <p:par>
                                <p:cTn id="46" presetID="3" presetClass="exit" presetSubtype="10" fill="hold" grpId="1" nodeType="withEffect">
                                  <p:stCondLst>
                                    <p:cond delay="0"/>
                                  </p:stCondLst>
                                  <p:childTnLst>
                                    <p:animEffect transition="out" filter="blinds(horizontal)">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3" presetClass="exit" presetSubtype="10" fill="hold" grpId="1" nodeType="withEffect">
                                  <p:stCondLst>
                                    <p:cond delay="0"/>
                                  </p:stCondLst>
                                  <p:childTnLst>
                                    <p:animEffect transition="out" filter="blinds(horizontal)">
                                      <p:cBhvr>
                                        <p:cTn id="58" dur="500"/>
                                        <p:tgtEl>
                                          <p:spTgt spid="60"/>
                                        </p:tgtEl>
                                      </p:cBhvr>
                                    </p:animEffect>
                                    <p:set>
                                      <p:cBhvr>
                                        <p:cTn id="59" dur="1" fill="hold">
                                          <p:stCondLst>
                                            <p:cond delay="499"/>
                                          </p:stCondLst>
                                        </p:cTn>
                                        <p:tgtEl>
                                          <p:spTgt spid="6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par>
                                <p:cTn id="64" presetID="3" presetClass="exit" presetSubtype="10" fill="hold" grpId="1" nodeType="withEffect">
                                  <p:stCondLst>
                                    <p:cond delay="0"/>
                                  </p:stCondLst>
                                  <p:childTnLst>
                                    <p:animEffect transition="out" filter="blinds(horizontal)">
                                      <p:cBhvr>
                                        <p:cTn id="65" dur="500"/>
                                        <p:tgtEl>
                                          <p:spTgt spid="50"/>
                                        </p:tgtEl>
                                      </p:cBhvr>
                                    </p:animEffect>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3" presetClass="exit" presetSubtype="10" fill="hold" grpId="1" nodeType="withEffect">
                                  <p:stCondLst>
                                    <p:cond delay="0"/>
                                  </p:stCondLst>
                                  <p:childTnLst>
                                    <p:animEffect transition="out" filter="blinds(horizontal)">
                                      <p:cBhvr>
                                        <p:cTn id="72" dur="500"/>
                                        <p:tgtEl>
                                          <p:spTgt spid="48"/>
                                        </p:tgtEl>
                                      </p:cBhvr>
                                    </p:animEffect>
                                    <p:set>
                                      <p:cBhvr>
                                        <p:cTn id="73" dur="1" fill="hold">
                                          <p:stCondLst>
                                            <p:cond delay="499"/>
                                          </p:stCondLst>
                                        </p:cTn>
                                        <p:tgtEl>
                                          <p:spTgt spid="4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4"/>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4"/>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 presetClass="entr" presetSubtype="0" fill="hold" grpId="2"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3" presetClass="exit" presetSubtype="10" fill="hold" grpId="4" nodeType="withEffect">
                                  <p:stCondLst>
                                    <p:cond delay="0"/>
                                  </p:stCondLst>
                                  <p:childTnLst>
                                    <p:animEffect transition="out" filter="blinds(horizontal)">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1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241"/>
                                        </p:tgtEl>
                                        <p:attrNameLst>
                                          <p:attrName>style.visibility</p:attrName>
                                        </p:attrNameLst>
                                      </p:cBhvr>
                                      <p:to>
                                        <p:strVal val="hidden"/>
                                      </p:to>
                                    </p:set>
                                  </p:childTnLst>
                                </p:cTn>
                              </p:par>
                              <p:par>
                                <p:cTn id="106" presetID="1" presetClass="entr" presetSubtype="0" fill="hold" grpId="2"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3" presetClass="exit" presetSubtype="10" fill="hold" grpId="4" nodeType="withEffect">
                                  <p:stCondLst>
                                    <p:cond delay="0"/>
                                  </p:stCondLst>
                                  <p:childTnLst>
                                    <p:animEffect transition="out" filter="blinds(horizontal)">
                                      <p:cBhvr>
                                        <p:cTn id="109" dur="500"/>
                                        <p:tgtEl>
                                          <p:spTgt spid="62"/>
                                        </p:tgtEl>
                                      </p:cBhvr>
                                    </p:animEffect>
                                    <p:set>
                                      <p:cBhvr>
                                        <p:cTn id="110" dur="1" fill="hold">
                                          <p:stCondLst>
                                            <p:cond delay="499"/>
                                          </p:stCondLst>
                                        </p:cTn>
                                        <p:tgtEl>
                                          <p:spTgt spid="62"/>
                                        </p:tgtEl>
                                        <p:attrNameLst>
                                          <p:attrName>style.visibility</p:attrName>
                                        </p:attrNameLst>
                                      </p:cBhvr>
                                      <p:to>
                                        <p:strVal val="hidden"/>
                                      </p:to>
                                    </p:set>
                                  </p:childTnLst>
                                </p:cTn>
                              </p:par>
                              <p:par>
                                <p:cTn id="111" presetID="3" presetClass="exit" presetSubtype="10" fill="hold" grpId="3" nodeType="withEffect">
                                  <p:stCondLst>
                                    <p:cond delay="0"/>
                                  </p:stCondLst>
                                  <p:childTnLst>
                                    <p:animEffect transition="out" filter="blinds(horizontal)">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5"/>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59"/>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childTnLst>
                                </p:cTn>
                              </p:par>
                              <p:par>
                                <p:cTn id="126" presetID="3" presetClass="exit" presetSubtype="10" fill="hold" grpId="1" nodeType="withEffect">
                                  <p:stCondLst>
                                    <p:cond delay="0"/>
                                  </p:stCondLst>
                                  <p:childTnLst>
                                    <p:animEffect transition="out" filter="blinds(horizontal)">
                                      <p:cBhvr>
                                        <p:cTn id="127" dur="500"/>
                                        <p:tgtEl>
                                          <p:spTgt spid="61"/>
                                        </p:tgtEl>
                                      </p:cBhvr>
                                    </p:animEffect>
                                    <p:set>
                                      <p:cBhvr>
                                        <p:cTn id="128" dur="1" fill="hold">
                                          <p:stCondLst>
                                            <p:cond delay="499"/>
                                          </p:stCondLst>
                                        </p:cTn>
                                        <p:tgtEl>
                                          <p:spTgt spid="61"/>
                                        </p:tgtEl>
                                        <p:attrNameLst>
                                          <p:attrName>style.visibility</p:attrName>
                                        </p:attrNameLst>
                                      </p:cBhvr>
                                      <p:to>
                                        <p:strVal val="hidden"/>
                                      </p:to>
                                    </p:set>
                                  </p:childTnLst>
                                </p:cTn>
                              </p:par>
                              <p:par>
                                <p:cTn id="129" presetID="1" presetClass="entr" presetSubtype="0" fill="hold" grpId="2" nodeType="with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par>
                                <p:cTn id="133" presetID="3" presetClass="exit" presetSubtype="10" fill="hold" grpId="1" nodeType="withEffect">
                                  <p:stCondLst>
                                    <p:cond delay="0"/>
                                  </p:stCondLst>
                                  <p:childTnLst>
                                    <p:animEffect transition="out" filter="blinds(horizontal)">
                                      <p:cBhvr>
                                        <p:cTn id="134" dur="500"/>
                                        <p:tgtEl>
                                          <p:spTgt spid="62"/>
                                        </p:tgtEl>
                                      </p:cBhvr>
                                    </p:animEffect>
                                    <p:set>
                                      <p:cBhvr>
                                        <p:cTn id="135"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2" grpId="0"/>
      <p:bldP spid="5" grpId="0"/>
      <p:bldP spid="10" grpId="0"/>
      <p:bldP spid="6" grpId="0" animBg="1"/>
      <p:bldP spid="6" grpId="1" animBg="1"/>
      <p:bldP spid="4" grpId="0"/>
      <p:bldP spid="4" grpId="1"/>
      <p:bldP spid="241" grpId="0"/>
      <p:bldP spid="241" grpId="1"/>
      <p:bldP spid="242" grpId="0"/>
      <p:bldP spid="243" grpId="0"/>
      <p:bldP spid="244" grpId="0"/>
      <p:bldP spid="20" grpId="0"/>
      <p:bldP spid="3" grpId="0" animBg="1"/>
      <p:bldP spid="45" grpId="0" animBg="1"/>
      <p:bldP spid="45" grpId="1" animBg="1"/>
      <p:bldP spid="45" grpId="2" animBg="1"/>
      <p:bldP spid="45" grpId="3" animBg="1"/>
      <p:bldP spid="45" grpId="4"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9" grpId="0" animBg="1"/>
      <p:bldP spid="59" grpId="1" animBg="1"/>
      <p:bldP spid="60" grpId="0" animBg="1"/>
      <p:bldP spid="60" grpId="1" animBg="1"/>
      <p:bldP spid="61" grpId="0" animBg="1"/>
      <p:bldP spid="61" grpId="1" animBg="1"/>
      <p:bldP spid="61" grpId="2" animBg="1"/>
      <p:bldP spid="62" grpId="0" animBg="1"/>
      <p:bldP spid="62" grpId="1" animBg="1"/>
      <p:bldP spid="62" grpId="2" animBg="1"/>
      <p:bldP spid="62" grpId="3" animBg="1"/>
      <p:bldP spid="62"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27C76EFD-C28A-2489-6458-E88CDCED23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4035" y="1681781"/>
            <a:ext cx="2887929" cy="1275955"/>
          </a:xfrm>
          <a:prstGeom prst="rect">
            <a:avLst/>
          </a:prstGeom>
        </p:spPr>
      </p:pic>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 History and achievements  </a:t>
            </a:r>
            <a:endParaRPr lang="en-GB" dirty="0">
              <a:solidFill>
                <a:schemeClr val="accent5">
                  <a:lumMod val="75000"/>
                </a:schemeClr>
              </a:solidFill>
              <a:latin typeface="+mn-lt"/>
            </a:endParaRPr>
          </a:p>
        </p:txBody>
      </p:sp>
      <p:sp>
        <p:nvSpPr>
          <p:cNvPr id="3" name="TextBox 5">
            <a:extLst>
              <a:ext uri="{FF2B5EF4-FFF2-40B4-BE49-F238E27FC236}">
                <a16:creationId xmlns:a16="http://schemas.microsoft.com/office/drawing/2014/main" id="{F8622309-C206-D1FF-F5A8-81E766B1819F}"/>
              </a:ext>
            </a:extLst>
          </p:cNvPr>
          <p:cNvSpPr txBox="1"/>
          <p:nvPr/>
        </p:nvSpPr>
        <p:spPr>
          <a:xfrm>
            <a:off x="5767428" y="4440869"/>
            <a:ext cx="2319674" cy="892552"/>
          </a:xfrm>
          <a:prstGeom prst="rect">
            <a:avLst/>
          </a:prstGeom>
          <a:solidFill>
            <a:schemeClr val="bg1"/>
          </a:solidFill>
          <a:ln w="19050">
            <a:solidFill>
              <a:srgbClr val="CC0066"/>
            </a:solidFill>
          </a:ln>
        </p:spPr>
        <p:txBody>
          <a:bodyPr wrap="none" rtlCol="0">
            <a:spAutoFit/>
          </a:bodyPr>
          <a:lstStyle/>
          <a:p>
            <a:r>
              <a:rPr lang="en-US" sz="1500" b="1" i="0" u="none" strike="noStrike" baseline="0" dirty="0">
                <a:solidFill>
                  <a:srgbClr val="000000"/>
                </a:solidFill>
                <a:latin typeface="+mn-lt"/>
              </a:rPr>
              <a:t>2020</a:t>
            </a:r>
            <a:r>
              <a:rPr lang="en-US" sz="1500" b="0" i="0" u="none" strike="noStrike" baseline="0" dirty="0">
                <a:solidFill>
                  <a:srgbClr val="000000"/>
                </a:solidFill>
                <a:latin typeface="+mn-lt"/>
              </a:rPr>
              <a:t>, Cornell/BNL</a:t>
            </a:r>
          </a:p>
          <a:p>
            <a:r>
              <a:rPr lang="en-US" sz="1200" dirty="0" err="1">
                <a:solidFill>
                  <a:srgbClr val="000000"/>
                </a:solidFill>
                <a:latin typeface="+mn-lt"/>
              </a:rPr>
              <a:t>cbeta</a:t>
            </a:r>
            <a:r>
              <a:rPr lang="en-US" sz="1200" dirty="0">
                <a:solidFill>
                  <a:srgbClr val="000000"/>
                </a:solidFill>
                <a:latin typeface="+mn-lt"/>
              </a:rPr>
              <a:t>, FFA-arc</a:t>
            </a:r>
            <a:endParaRPr lang="en-US" sz="1200" b="0" i="0" u="none" strike="noStrike" baseline="0" dirty="0">
              <a:solidFill>
                <a:srgbClr val="000000"/>
              </a:solidFill>
              <a:latin typeface="+mn-lt"/>
            </a:endParaRPr>
          </a:p>
          <a:p>
            <a:r>
              <a:rPr lang="en-US" sz="1200" dirty="0">
                <a:latin typeface="+mn-lt"/>
              </a:rPr>
              <a:t>4-pass ERL </a:t>
            </a:r>
          </a:p>
          <a:p>
            <a:r>
              <a:rPr lang="en-US" sz="1200" dirty="0">
                <a:latin typeface="+mn-lt"/>
              </a:rPr>
              <a:t>(80mA injector, e = 0.3mm </a:t>
            </a:r>
            <a:r>
              <a:rPr lang="en-US" sz="1200" dirty="0" err="1">
                <a:latin typeface="+mn-lt"/>
              </a:rPr>
              <a:t>mrad</a:t>
            </a:r>
            <a:r>
              <a:rPr lang="en-US" sz="1200" dirty="0">
                <a:latin typeface="+mn-lt"/>
              </a:rPr>
              <a:t>)</a:t>
            </a:r>
          </a:p>
        </p:txBody>
      </p:sp>
      <p:sp>
        <p:nvSpPr>
          <p:cNvPr id="4" name="TextBox 6">
            <a:extLst>
              <a:ext uri="{FF2B5EF4-FFF2-40B4-BE49-F238E27FC236}">
                <a16:creationId xmlns:a16="http://schemas.microsoft.com/office/drawing/2014/main" id="{FCDEE29C-B5A8-A613-B396-8A81175A5DCC}"/>
              </a:ext>
            </a:extLst>
          </p:cNvPr>
          <p:cNvSpPr txBox="1"/>
          <p:nvPr/>
        </p:nvSpPr>
        <p:spPr>
          <a:xfrm>
            <a:off x="255652" y="3180144"/>
            <a:ext cx="1827368" cy="2369880"/>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2002</a:t>
            </a:r>
            <a:r>
              <a:rPr lang="en-US" sz="1500" b="0" i="0" u="none" strike="noStrike" baseline="0" dirty="0">
                <a:solidFill>
                  <a:srgbClr val="000000"/>
                </a:solidFill>
                <a:latin typeface="+mn-lt"/>
              </a:rPr>
              <a:t> </a:t>
            </a:r>
          </a:p>
          <a:p>
            <a:r>
              <a:rPr lang="en-US" sz="1500" b="0" i="0" u="none" strike="noStrike" baseline="0" dirty="0">
                <a:solidFill>
                  <a:srgbClr val="000000"/>
                </a:solidFill>
                <a:latin typeface="+mn-lt"/>
              </a:rPr>
              <a:t>Jefferson Lab</a:t>
            </a:r>
          </a:p>
          <a:p>
            <a:r>
              <a:rPr lang="en-US" sz="1200" b="0" i="0" u="none" strike="noStrike" baseline="0" dirty="0">
                <a:solidFill>
                  <a:srgbClr val="000000"/>
                </a:solidFill>
                <a:latin typeface="+mn-lt"/>
              </a:rPr>
              <a:t>“IR-Demo”</a:t>
            </a:r>
            <a:endParaRPr lang="en-US" sz="1200" dirty="0">
              <a:solidFill>
                <a:srgbClr val="000000"/>
              </a:solidFill>
              <a:latin typeface="+mn-lt"/>
            </a:endParaRPr>
          </a:p>
          <a:p>
            <a:r>
              <a:rPr lang="en-US" sz="1200" b="0" i="0" u="none" strike="noStrike" baseline="0" dirty="0">
                <a:solidFill>
                  <a:srgbClr val="000000"/>
                </a:solidFill>
                <a:latin typeface="+mn-lt"/>
              </a:rPr>
              <a:t>SRF, 5mA, 48MeV, </a:t>
            </a:r>
          </a:p>
          <a:p>
            <a:r>
              <a:rPr lang="en-US" sz="1200" b="0" i="0" u="none" strike="noStrike" baseline="0" dirty="0">
                <a:solidFill>
                  <a:srgbClr val="000000"/>
                </a:solidFill>
                <a:latin typeface="+mn-lt"/>
              </a:rPr>
              <a:t>2.1kW beam power IR</a:t>
            </a:r>
          </a:p>
          <a:p>
            <a:r>
              <a:rPr lang="en-US" sz="1500" b="1" dirty="0">
                <a:solidFill>
                  <a:srgbClr val="000000"/>
                </a:solidFill>
                <a:latin typeface="+mn-lt"/>
              </a:rPr>
              <a:t>2003</a:t>
            </a:r>
          </a:p>
          <a:p>
            <a:r>
              <a:rPr lang="en-US" sz="1200" i="0" u="none" strike="noStrike" baseline="0" dirty="0">
                <a:solidFill>
                  <a:srgbClr val="000000"/>
                </a:solidFill>
                <a:latin typeface="+mn-lt"/>
              </a:rPr>
              <a:t>CEBAF, </a:t>
            </a:r>
            <a:r>
              <a:rPr lang="en-US" sz="1200" i="0" u="sng" strike="noStrike" baseline="0" dirty="0">
                <a:solidFill>
                  <a:srgbClr val="000000"/>
                </a:solidFill>
                <a:latin typeface="+mn-lt"/>
              </a:rPr>
              <a:t>1 GeV</a:t>
            </a:r>
            <a:r>
              <a:rPr lang="en-US" sz="1200" i="0" u="none" strike="noStrike" baseline="0" dirty="0">
                <a:solidFill>
                  <a:srgbClr val="000000"/>
                </a:solidFill>
                <a:latin typeface="+mn-lt"/>
              </a:rPr>
              <a:t>, single turn</a:t>
            </a:r>
          </a:p>
          <a:p>
            <a:r>
              <a:rPr lang="en-US" sz="1500" b="1" dirty="0">
                <a:latin typeface="+mn-lt"/>
              </a:rPr>
              <a:t>2007</a:t>
            </a:r>
            <a:r>
              <a:rPr lang="en-US" sz="1500" dirty="0">
                <a:latin typeface="+mn-lt"/>
              </a:rPr>
              <a:t> </a:t>
            </a:r>
            <a:r>
              <a:rPr lang="en-US" sz="1500" dirty="0">
                <a:solidFill>
                  <a:srgbClr val="000000"/>
                </a:solidFill>
                <a:latin typeface="+mn-lt"/>
              </a:rPr>
              <a:t>Upgrade</a:t>
            </a:r>
            <a:r>
              <a:rPr lang="en-US" sz="1600" dirty="0">
                <a:solidFill>
                  <a:srgbClr val="000000"/>
                </a:solidFill>
                <a:latin typeface="+mn-lt"/>
              </a:rPr>
              <a:t>: </a:t>
            </a:r>
            <a:r>
              <a:rPr lang="en-US" sz="1600" dirty="0">
                <a:latin typeface="+mn-lt"/>
              </a:rPr>
              <a:t> </a:t>
            </a:r>
          </a:p>
          <a:p>
            <a:r>
              <a:rPr lang="en-US" sz="1200" u="sng" dirty="0">
                <a:latin typeface="+mn-lt"/>
              </a:rPr>
              <a:t>9mA</a:t>
            </a:r>
            <a:r>
              <a:rPr lang="en-US" sz="1200" dirty="0">
                <a:latin typeface="+mn-lt"/>
              </a:rPr>
              <a:t>, 150MeV</a:t>
            </a:r>
            <a:endParaRPr lang="en-DE" sz="1200" dirty="0">
              <a:latin typeface="+mn-lt"/>
            </a:endParaRPr>
          </a:p>
          <a:p>
            <a:r>
              <a:rPr lang="en-US" sz="1200" b="0" i="0" u="none" strike="noStrike" baseline="0" dirty="0">
                <a:latin typeface="+mn-lt"/>
              </a:rPr>
              <a:t>1.1MW beam  power with </a:t>
            </a:r>
            <a:r>
              <a:rPr lang="en-US" sz="1200" dirty="0">
                <a:latin typeface="+mn-lt"/>
              </a:rPr>
              <a:t>~</a:t>
            </a:r>
            <a:r>
              <a:rPr lang="en-US" sz="1200" b="0" i="0" u="none" strike="noStrike" baseline="0" dirty="0">
                <a:latin typeface="+mn-lt"/>
              </a:rPr>
              <a:t>300kW total power</a:t>
            </a:r>
          </a:p>
        </p:txBody>
      </p:sp>
      <p:sp>
        <p:nvSpPr>
          <p:cNvPr id="5" name="Arrow: Curved Right 7">
            <a:extLst>
              <a:ext uri="{FF2B5EF4-FFF2-40B4-BE49-F238E27FC236}">
                <a16:creationId xmlns:a16="http://schemas.microsoft.com/office/drawing/2014/main" id="{D7EF03BD-1816-1540-73C3-80BDFC0C70B9}"/>
              </a:ext>
            </a:extLst>
          </p:cNvPr>
          <p:cNvSpPr/>
          <p:nvPr/>
        </p:nvSpPr>
        <p:spPr>
          <a:xfrm>
            <a:off x="1431922" y="1445568"/>
            <a:ext cx="6711770" cy="2995302"/>
          </a:xfrm>
          <a:prstGeom prst="curvedRightArrow">
            <a:avLst>
              <a:gd name="adj1" fmla="val 10798"/>
              <a:gd name="adj2" fmla="val 27304"/>
              <a:gd name="adj3" fmla="val 22317"/>
            </a:avLst>
          </a:prstGeom>
          <a:solidFill>
            <a:schemeClr val="accent1">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6" name="TextBox 8">
            <a:extLst>
              <a:ext uri="{FF2B5EF4-FFF2-40B4-BE49-F238E27FC236}">
                <a16:creationId xmlns:a16="http://schemas.microsoft.com/office/drawing/2014/main" id="{0F61251F-CB27-053F-5127-9600A6ED8AB9}"/>
              </a:ext>
            </a:extLst>
          </p:cNvPr>
          <p:cNvSpPr txBox="1"/>
          <p:nvPr/>
        </p:nvSpPr>
        <p:spPr>
          <a:xfrm>
            <a:off x="8143692" y="681063"/>
            <a:ext cx="2326500" cy="692497"/>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1965</a:t>
            </a:r>
            <a:r>
              <a:rPr lang="en-US" sz="1500" b="0" i="0" u="none" strike="noStrike" baseline="0" dirty="0">
                <a:solidFill>
                  <a:srgbClr val="000000"/>
                </a:solidFill>
                <a:latin typeface="+mn-lt"/>
              </a:rPr>
              <a:t> M. </a:t>
            </a:r>
            <a:r>
              <a:rPr lang="en-US" sz="1500" b="0" i="0" u="none" strike="noStrike" baseline="0" dirty="0" err="1">
                <a:solidFill>
                  <a:srgbClr val="000000"/>
                </a:solidFill>
                <a:latin typeface="+mn-lt"/>
              </a:rPr>
              <a:t>Tigner</a:t>
            </a:r>
            <a:endParaRPr lang="en-US" sz="1500" b="0" i="0" u="none" strike="noStrike" baseline="0" dirty="0">
              <a:solidFill>
                <a:srgbClr val="000000"/>
              </a:solidFill>
              <a:latin typeface="+mn-lt"/>
            </a:endParaRPr>
          </a:p>
          <a:p>
            <a:r>
              <a:rPr lang="en-US" sz="1200" dirty="0">
                <a:latin typeface="+mn-lt"/>
              </a:rPr>
              <a:t>“A possible apparatus for electron clashing-beam experiments”</a:t>
            </a:r>
            <a:endParaRPr lang="en-DE" sz="1200" dirty="0">
              <a:latin typeface="+mn-lt"/>
            </a:endParaRPr>
          </a:p>
        </p:txBody>
      </p:sp>
      <p:sp>
        <p:nvSpPr>
          <p:cNvPr id="7" name="Explosion: 8 Points 9">
            <a:extLst>
              <a:ext uri="{FF2B5EF4-FFF2-40B4-BE49-F238E27FC236}">
                <a16:creationId xmlns:a16="http://schemas.microsoft.com/office/drawing/2014/main" id="{4BE02D04-1ADB-B8CC-3D34-1C464BCBE473}"/>
              </a:ext>
            </a:extLst>
          </p:cNvPr>
          <p:cNvSpPr/>
          <p:nvPr/>
        </p:nvSpPr>
        <p:spPr>
          <a:xfrm>
            <a:off x="8071684" y="1368475"/>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8" name="TextBox 10">
            <a:extLst>
              <a:ext uri="{FF2B5EF4-FFF2-40B4-BE49-F238E27FC236}">
                <a16:creationId xmlns:a16="http://schemas.microsoft.com/office/drawing/2014/main" id="{755D0C4B-296D-509E-2807-2A32564308BE}"/>
              </a:ext>
            </a:extLst>
          </p:cNvPr>
          <p:cNvSpPr txBox="1"/>
          <p:nvPr/>
        </p:nvSpPr>
        <p:spPr>
          <a:xfrm>
            <a:off x="4784700" y="706904"/>
            <a:ext cx="2813142" cy="738664"/>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1987</a:t>
            </a:r>
            <a:r>
              <a:rPr lang="en-US" sz="1500" b="0" i="0" u="none" strike="noStrike" baseline="0" dirty="0">
                <a:solidFill>
                  <a:srgbClr val="000000"/>
                </a:solidFill>
                <a:latin typeface="+mn-lt"/>
              </a:rPr>
              <a:t> High Energy Physics Lab</a:t>
            </a:r>
          </a:p>
          <a:p>
            <a:r>
              <a:rPr lang="en-US" sz="1500" b="0" i="0" u="none" strike="noStrike" baseline="0" dirty="0">
                <a:solidFill>
                  <a:srgbClr val="000000"/>
                </a:solidFill>
                <a:latin typeface="+mn-lt"/>
              </a:rPr>
              <a:t>Stanford University</a:t>
            </a:r>
          </a:p>
          <a:p>
            <a:r>
              <a:rPr lang="en-US" sz="1200" dirty="0">
                <a:latin typeface="+mn-lt"/>
              </a:rPr>
              <a:t>SRF cavities, </a:t>
            </a:r>
            <a:r>
              <a:rPr lang="en-US" sz="1200" b="0" i="0" u="none" strike="noStrike" baseline="0" dirty="0">
                <a:latin typeface="+mn-lt"/>
              </a:rPr>
              <a:t>proof of principal experiment</a:t>
            </a:r>
            <a:endParaRPr lang="en-US" sz="1200" dirty="0">
              <a:latin typeface="+mn-lt"/>
            </a:endParaRPr>
          </a:p>
        </p:txBody>
      </p:sp>
      <p:sp>
        <p:nvSpPr>
          <p:cNvPr id="10" name="Explosion: 8 Points 11">
            <a:extLst>
              <a:ext uri="{FF2B5EF4-FFF2-40B4-BE49-F238E27FC236}">
                <a16:creationId xmlns:a16="http://schemas.microsoft.com/office/drawing/2014/main" id="{F05E981C-51C5-003F-BB84-7CF8215D63E2}"/>
              </a:ext>
            </a:extLst>
          </p:cNvPr>
          <p:cNvSpPr/>
          <p:nvPr/>
        </p:nvSpPr>
        <p:spPr>
          <a:xfrm>
            <a:off x="6052625" y="1368475"/>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Explosion: 8 Points 12">
            <a:extLst>
              <a:ext uri="{FF2B5EF4-FFF2-40B4-BE49-F238E27FC236}">
                <a16:creationId xmlns:a16="http://schemas.microsoft.com/office/drawing/2014/main" id="{36382FE1-540C-D328-A61B-211835691FC5}"/>
              </a:ext>
            </a:extLst>
          </p:cNvPr>
          <p:cNvSpPr/>
          <p:nvPr/>
        </p:nvSpPr>
        <p:spPr>
          <a:xfrm>
            <a:off x="1347914" y="2324016"/>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Box 13">
            <a:extLst>
              <a:ext uri="{FF2B5EF4-FFF2-40B4-BE49-F238E27FC236}">
                <a16:creationId xmlns:a16="http://schemas.microsoft.com/office/drawing/2014/main" id="{4ED0C27E-8809-177B-5085-A432675A03B3}"/>
              </a:ext>
            </a:extLst>
          </p:cNvPr>
          <p:cNvSpPr txBox="1"/>
          <p:nvPr/>
        </p:nvSpPr>
        <p:spPr>
          <a:xfrm>
            <a:off x="201811" y="1259457"/>
            <a:ext cx="1275093" cy="1138773"/>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2000</a:t>
            </a:r>
            <a:endParaRPr lang="en-US" sz="1500" b="0" i="0" u="none" strike="noStrike" baseline="0" dirty="0">
              <a:solidFill>
                <a:srgbClr val="000000"/>
              </a:solidFill>
              <a:latin typeface="+mn-lt"/>
            </a:endParaRPr>
          </a:p>
          <a:p>
            <a:r>
              <a:rPr lang="en-US" sz="1500" b="0" i="0" u="none" strike="noStrike" baseline="0" dirty="0">
                <a:solidFill>
                  <a:srgbClr val="000000"/>
                </a:solidFill>
                <a:latin typeface="+mn-lt"/>
              </a:rPr>
              <a:t>Jefferson Lab</a:t>
            </a:r>
          </a:p>
          <a:p>
            <a:r>
              <a:rPr lang="en-US" sz="1200" b="0" i="0" u="none" strike="noStrike" baseline="0" dirty="0">
                <a:solidFill>
                  <a:srgbClr val="000000"/>
                </a:solidFill>
                <a:latin typeface="+mn-lt"/>
              </a:rPr>
              <a:t>“Front End Test”</a:t>
            </a:r>
          </a:p>
          <a:p>
            <a:r>
              <a:rPr lang="en-US" sz="1200" dirty="0">
                <a:latin typeface="+mn-lt"/>
              </a:rPr>
              <a:t>SRF, first CW </a:t>
            </a:r>
          </a:p>
          <a:p>
            <a:r>
              <a:rPr lang="en-US" sz="1200" dirty="0">
                <a:latin typeface="+mn-lt"/>
              </a:rPr>
              <a:t>recovery</a:t>
            </a:r>
            <a:endParaRPr lang="en-DE" sz="1200" dirty="0">
              <a:latin typeface="+mn-lt"/>
            </a:endParaRPr>
          </a:p>
        </p:txBody>
      </p:sp>
      <p:sp>
        <p:nvSpPr>
          <p:cNvPr id="13" name="Explosion: 8 Points 14">
            <a:extLst>
              <a:ext uri="{FF2B5EF4-FFF2-40B4-BE49-F238E27FC236}">
                <a16:creationId xmlns:a16="http://schemas.microsoft.com/office/drawing/2014/main" id="{4A12F62B-C8AE-1050-093D-138B503AD7A4}"/>
              </a:ext>
            </a:extLst>
          </p:cNvPr>
          <p:cNvSpPr/>
          <p:nvPr/>
        </p:nvSpPr>
        <p:spPr>
          <a:xfrm>
            <a:off x="3869625" y="1551961"/>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5">
            <a:extLst>
              <a:ext uri="{FF2B5EF4-FFF2-40B4-BE49-F238E27FC236}">
                <a16:creationId xmlns:a16="http://schemas.microsoft.com/office/drawing/2014/main" id="{85242CA3-298D-601B-961C-12F4EB964ECD}"/>
              </a:ext>
            </a:extLst>
          </p:cNvPr>
          <p:cNvSpPr txBox="1"/>
          <p:nvPr/>
        </p:nvSpPr>
        <p:spPr>
          <a:xfrm>
            <a:off x="2339191" y="800930"/>
            <a:ext cx="1705595" cy="707886"/>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1987</a:t>
            </a:r>
            <a:r>
              <a:rPr lang="en-US" sz="1500" b="0" i="0" u="none" strike="noStrike" baseline="0" dirty="0">
                <a:solidFill>
                  <a:srgbClr val="000000"/>
                </a:solidFill>
                <a:latin typeface="+mn-lt"/>
              </a:rPr>
              <a:t> Los Alamos</a:t>
            </a:r>
          </a:p>
          <a:p>
            <a:r>
              <a:rPr lang="en-US" sz="1200" dirty="0">
                <a:latin typeface="+mn-lt"/>
              </a:rPr>
              <a:t>FEL-operation, </a:t>
            </a:r>
            <a:r>
              <a:rPr lang="en-US" sz="1200" dirty="0" err="1">
                <a:latin typeface="+mn-lt"/>
              </a:rPr>
              <a:t>nc</a:t>
            </a:r>
            <a:r>
              <a:rPr lang="en-US" sz="1200" dirty="0">
                <a:latin typeface="+mn-lt"/>
              </a:rPr>
              <a:t>,</a:t>
            </a:r>
          </a:p>
          <a:p>
            <a:r>
              <a:rPr lang="en-US" sz="1200" dirty="0">
                <a:latin typeface="+mn-lt"/>
              </a:rPr>
              <a:t>coupled acc/dec cavities</a:t>
            </a:r>
          </a:p>
        </p:txBody>
      </p:sp>
      <p:sp>
        <p:nvSpPr>
          <p:cNvPr id="15" name="Explosion: 8 Points 16">
            <a:extLst>
              <a:ext uri="{FF2B5EF4-FFF2-40B4-BE49-F238E27FC236}">
                <a16:creationId xmlns:a16="http://schemas.microsoft.com/office/drawing/2014/main" id="{F720EFD3-86CC-2AEB-7719-65698F389272}"/>
              </a:ext>
            </a:extLst>
          </p:cNvPr>
          <p:cNvSpPr/>
          <p:nvPr/>
        </p:nvSpPr>
        <p:spPr>
          <a:xfrm>
            <a:off x="1848428" y="3338367"/>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Box 17">
            <a:extLst>
              <a:ext uri="{FF2B5EF4-FFF2-40B4-BE49-F238E27FC236}">
                <a16:creationId xmlns:a16="http://schemas.microsoft.com/office/drawing/2014/main" id="{7F98CEAC-2B7F-ED2C-6AFF-E8686A8614BE}"/>
              </a:ext>
            </a:extLst>
          </p:cNvPr>
          <p:cNvSpPr txBox="1"/>
          <p:nvPr/>
        </p:nvSpPr>
        <p:spPr>
          <a:xfrm>
            <a:off x="2188520" y="4096332"/>
            <a:ext cx="1646797" cy="1077218"/>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2004</a:t>
            </a:r>
            <a:r>
              <a:rPr lang="en-US" sz="1500" b="0" i="0" u="none" strike="noStrike" baseline="0" dirty="0">
                <a:solidFill>
                  <a:srgbClr val="000000"/>
                </a:solidFill>
                <a:latin typeface="+mn-lt"/>
              </a:rPr>
              <a:t> BINP, Russia</a:t>
            </a:r>
          </a:p>
          <a:p>
            <a:r>
              <a:rPr lang="en-US" sz="1200" b="0" i="0" u="none" strike="noStrike" baseline="0" dirty="0">
                <a:solidFill>
                  <a:srgbClr val="000000"/>
                </a:solidFill>
                <a:latin typeface="+mn-lt"/>
              </a:rPr>
              <a:t>FEL</a:t>
            </a:r>
            <a:r>
              <a:rPr lang="en-US" sz="1200" dirty="0">
                <a:solidFill>
                  <a:srgbClr val="000000"/>
                </a:solidFill>
                <a:latin typeface="+mn-lt"/>
              </a:rPr>
              <a:t>-operation</a:t>
            </a:r>
            <a:r>
              <a:rPr lang="en-US" sz="1200" b="0" i="0" u="none" strike="noStrike" baseline="0" dirty="0">
                <a:solidFill>
                  <a:srgbClr val="000000"/>
                </a:solidFill>
                <a:latin typeface="+mn-lt"/>
              </a:rPr>
              <a:t> </a:t>
            </a:r>
          </a:p>
          <a:p>
            <a:r>
              <a:rPr lang="en-US" sz="1200" dirty="0">
                <a:latin typeface="+mn-lt"/>
              </a:rPr>
              <a:t>normal conducting RF, </a:t>
            </a:r>
          </a:p>
          <a:p>
            <a:r>
              <a:rPr lang="en-US" sz="1200" dirty="0">
                <a:latin typeface="+mn-lt"/>
              </a:rPr>
              <a:t>30 mA</a:t>
            </a:r>
          </a:p>
          <a:p>
            <a:r>
              <a:rPr lang="en-US" sz="1200" dirty="0">
                <a:latin typeface="+mn-lt"/>
              </a:rPr>
              <a:t>2007: 4-passes</a:t>
            </a:r>
          </a:p>
        </p:txBody>
      </p:sp>
      <p:sp>
        <p:nvSpPr>
          <p:cNvPr id="18" name="Explosion: 8 Points 18">
            <a:extLst>
              <a:ext uri="{FF2B5EF4-FFF2-40B4-BE49-F238E27FC236}">
                <a16:creationId xmlns:a16="http://schemas.microsoft.com/office/drawing/2014/main" id="{38C2D459-C973-82EE-943B-8DE62CB94F9E}"/>
              </a:ext>
            </a:extLst>
          </p:cNvPr>
          <p:cNvSpPr/>
          <p:nvPr/>
        </p:nvSpPr>
        <p:spPr>
          <a:xfrm>
            <a:off x="5263171" y="4028181"/>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Explosion: 8 Points 19">
            <a:extLst>
              <a:ext uri="{FF2B5EF4-FFF2-40B4-BE49-F238E27FC236}">
                <a16:creationId xmlns:a16="http://schemas.microsoft.com/office/drawing/2014/main" id="{153C1A96-90BF-DBB6-F51E-176BFCC2B72E}"/>
              </a:ext>
            </a:extLst>
          </p:cNvPr>
          <p:cNvSpPr/>
          <p:nvPr/>
        </p:nvSpPr>
        <p:spPr>
          <a:xfrm>
            <a:off x="3576620" y="3749824"/>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TextBox 20">
            <a:extLst>
              <a:ext uri="{FF2B5EF4-FFF2-40B4-BE49-F238E27FC236}">
                <a16:creationId xmlns:a16="http://schemas.microsoft.com/office/drawing/2014/main" id="{2ADE235F-B47A-6257-BA95-5DC3721BD634}"/>
              </a:ext>
            </a:extLst>
          </p:cNvPr>
          <p:cNvSpPr txBox="1"/>
          <p:nvPr/>
        </p:nvSpPr>
        <p:spPr>
          <a:xfrm>
            <a:off x="1878996" y="2506524"/>
            <a:ext cx="2016224" cy="523220"/>
          </a:xfrm>
          <a:prstGeom prst="rect">
            <a:avLst/>
          </a:prstGeom>
          <a:noFill/>
          <a:ln w="19050">
            <a:solidFill>
              <a:srgbClr val="CC0066"/>
            </a:solidFill>
          </a:ln>
        </p:spPr>
        <p:txBody>
          <a:bodyPr wrap="square" rtlCol="0">
            <a:spAutoFit/>
          </a:bodyPr>
          <a:lstStyle/>
          <a:p>
            <a:pPr algn="just"/>
            <a:r>
              <a:rPr lang="en-US" sz="1500" b="1" i="0" u="none" strike="noStrike" baseline="0" dirty="0">
                <a:solidFill>
                  <a:srgbClr val="000000"/>
                </a:solidFill>
                <a:latin typeface="+mn-lt"/>
              </a:rPr>
              <a:t>2002</a:t>
            </a:r>
            <a:r>
              <a:rPr lang="en-US" sz="1500" b="0" i="0" u="none" strike="noStrike" baseline="0" dirty="0">
                <a:solidFill>
                  <a:srgbClr val="000000"/>
                </a:solidFill>
                <a:latin typeface="+mn-lt"/>
              </a:rPr>
              <a:t> JEARI, Japan</a:t>
            </a:r>
          </a:p>
          <a:p>
            <a:pPr algn="just"/>
            <a:r>
              <a:rPr lang="en-US" sz="1200" b="0" i="0" u="none" strike="noStrike" baseline="0" dirty="0">
                <a:solidFill>
                  <a:srgbClr val="000000"/>
                </a:solidFill>
                <a:latin typeface="+mn-lt"/>
              </a:rPr>
              <a:t>FEL, SRF, 700kW beam power</a:t>
            </a:r>
          </a:p>
        </p:txBody>
      </p:sp>
      <p:sp>
        <p:nvSpPr>
          <p:cNvPr id="21" name="Explosion: 8 Points 21">
            <a:extLst>
              <a:ext uri="{FF2B5EF4-FFF2-40B4-BE49-F238E27FC236}">
                <a16:creationId xmlns:a16="http://schemas.microsoft.com/office/drawing/2014/main" id="{8A740630-48DE-46C7-63E2-CD829E823A81}"/>
              </a:ext>
            </a:extLst>
          </p:cNvPr>
          <p:cNvSpPr/>
          <p:nvPr/>
        </p:nvSpPr>
        <p:spPr>
          <a:xfrm>
            <a:off x="1848428" y="2952651"/>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TextBox 22">
            <a:extLst>
              <a:ext uri="{FF2B5EF4-FFF2-40B4-BE49-F238E27FC236}">
                <a16:creationId xmlns:a16="http://schemas.microsoft.com/office/drawing/2014/main" id="{118CF140-69F5-1F2B-DAAF-0E84215F7062}"/>
              </a:ext>
            </a:extLst>
          </p:cNvPr>
          <p:cNvSpPr txBox="1"/>
          <p:nvPr/>
        </p:nvSpPr>
        <p:spPr>
          <a:xfrm>
            <a:off x="3967228" y="2669704"/>
            <a:ext cx="2043957" cy="707886"/>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2005 </a:t>
            </a:r>
            <a:r>
              <a:rPr lang="en-US" sz="1500" b="0" i="0" u="none" strike="noStrike" baseline="0" dirty="0">
                <a:solidFill>
                  <a:srgbClr val="000000"/>
                </a:solidFill>
                <a:latin typeface="+mn-lt"/>
              </a:rPr>
              <a:t>Daresbury Lab, GB</a:t>
            </a:r>
          </a:p>
          <a:p>
            <a:r>
              <a:rPr lang="en-US" sz="1200" b="0" i="0" u="none" strike="noStrike" baseline="0" dirty="0">
                <a:solidFill>
                  <a:srgbClr val="000000"/>
                </a:solidFill>
                <a:latin typeface="+mn-lt"/>
              </a:rPr>
              <a:t>“Alice</a:t>
            </a:r>
            <a:r>
              <a:rPr lang="en-US" sz="1200" dirty="0">
                <a:solidFill>
                  <a:srgbClr val="000000"/>
                </a:solidFill>
                <a:latin typeface="+mn-lt"/>
              </a:rPr>
              <a:t>”, SRF, 26MeV, versatile </a:t>
            </a:r>
            <a:endParaRPr lang="en-US" sz="1200" b="0" i="0" u="none" strike="noStrike" baseline="0" dirty="0">
              <a:solidFill>
                <a:srgbClr val="000000"/>
              </a:solidFill>
              <a:latin typeface="+mn-lt"/>
            </a:endParaRPr>
          </a:p>
          <a:p>
            <a:r>
              <a:rPr lang="en-US" sz="1200" dirty="0">
                <a:solidFill>
                  <a:srgbClr val="000000"/>
                </a:solidFill>
                <a:latin typeface="+mn-lt"/>
              </a:rPr>
              <a:t>10-year user program</a:t>
            </a:r>
            <a:endParaRPr lang="en-US" sz="1200" dirty="0">
              <a:latin typeface="+mn-lt"/>
            </a:endParaRPr>
          </a:p>
        </p:txBody>
      </p:sp>
      <p:sp>
        <p:nvSpPr>
          <p:cNvPr id="23" name="Explosion: 8 Points 23">
            <a:extLst>
              <a:ext uri="{FF2B5EF4-FFF2-40B4-BE49-F238E27FC236}">
                <a16:creationId xmlns:a16="http://schemas.microsoft.com/office/drawing/2014/main" id="{5D63E2FF-00BA-EC3E-E6B4-8475AA85A66A}"/>
              </a:ext>
            </a:extLst>
          </p:cNvPr>
          <p:cNvSpPr/>
          <p:nvPr/>
        </p:nvSpPr>
        <p:spPr>
          <a:xfrm>
            <a:off x="4039236" y="3389784"/>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Explosion: 8 Points 24">
            <a:extLst>
              <a:ext uri="{FF2B5EF4-FFF2-40B4-BE49-F238E27FC236}">
                <a16:creationId xmlns:a16="http://schemas.microsoft.com/office/drawing/2014/main" id="{FE91A121-5468-EF20-7B12-F4D056013DB7}"/>
              </a:ext>
            </a:extLst>
          </p:cNvPr>
          <p:cNvSpPr/>
          <p:nvPr/>
        </p:nvSpPr>
        <p:spPr>
          <a:xfrm>
            <a:off x="6961887" y="4109864"/>
            <a:ext cx="328575" cy="346966"/>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TextBox 25">
            <a:extLst>
              <a:ext uri="{FF2B5EF4-FFF2-40B4-BE49-F238E27FC236}">
                <a16:creationId xmlns:a16="http://schemas.microsoft.com/office/drawing/2014/main" id="{967134CC-AAE9-8730-988A-84AF8D915ED9}"/>
              </a:ext>
            </a:extLst>
          </p:cNvPr>
          <p:cNvSpPr txBox="1"/>
          <p:nvPr/>
        </p:nvSpPr>
        <p:spPr>
          <a:xfrm>
            <a:off x="8215700" y="3282350"/>
            <a:ext cx="2375748" cy="2092881"/>
          </a:xfrm>
          <a:prstGeom prst="rect">
            <a:avLst/>
          </a:prstGeom>
          <a:noFill/>
          <a:ln w="28575">
            <a:solidFill>
              <a:srgbClr val="CC0066"/>
            </a:solidFill>
          </a:ln>
        </p:spPr>
        <p:txBody>
          <a:bodyPr wrap="square" rtlCol="0">
            <a:spAutoFit/>
          </a:bodyPr>
          <a:lstStyle/>
          <a:p>
            <a:r>
              <a:rPr lang="en-US" sz="1500" b="1" i="0" u="none" strike="noStrike" baseline="0" dirty="0">
                <a:solidFill>
                  <a:srgbClr val="000000"/>
                </a:solidFill>
                <a:latin typeface="+mn-lt"/>
              </a:rPr>
              <a:t>under construction</a:t>
            </a:r>
            <a:r>
              <a:rPr lang="en-US" sz="1500" b="0" i="0" u="none" strike="noStrike" baseline="0" dirty="0">
                <a:solidFill>
                  <a:srgbClr val="000000"/>
                </a:solidFill>
                <a:latin typeface="+mn-lt"/>
              </a:rPr>
              <a:t>:</a:t>
            </a:r>
          </a:p>
          <a:p>
            <a:r>
              <a:rPr lang="en-US" sz="1500" b="1" dirty="0">
                <a:latin typeface="+mn-lt"/>
              </a:rPr>
              <a:t>MESA, Germany</a:t>
            </a:r>
          </a:p>
          <a:p>
            <a:r>
              <a:rPr lang="en-US" sz="1200" dirty="0">
                <a:latin typeface="+mn-lt"/>
              </a:rPr>
              <a:t>Particle physics application</a:t>
            </a:r>
          </a:p>
          <a:p>
            <a:endParaRPr lang="en-US" sz="1200" dirty="0">
              <a:latin typeface="+mn-lt"/>
            </a:endParaRPr>
          </a:p>
          <a:p>
            <a:r>
              <a:rPr lang="en-US" sz="1500" b="1" dirty="0">
                <a:solidFill>
                  <a:srgbClr val="CC0066"/>
                </a:solidFill>
                <a:latin typeface="+mn-lt"/>
              </a:rPr>
              <a:t>PERLE, France</a:t>
            </a:r>
          </a:p>
          <a:p>
            <a:r>
              <a:rPr lang="en-US" sz="1100" dirty="0">
                <a:latin typeface="+mn-lt"/>
              </a:rPr>
              <a:t>Technology test facility (</a:t>
            </a:r>
            <a:r>
              <a:rPr lang="en-US" sz="1100" dirty="0" err="1">
                <a:latin typeface="+mn-lt"/>
              </a:rPr>
              <a:t>LHeC</a:t>
            </a:r>
            <a:r>
              <a:rPr lang="en-US" sz="1100" dirty="0">
                <a:latin typeface="+mn-lt"/>
              </a:rPr>
              <a:t>/FCC-eh) + ICS &amp; </a:t>
            </a:r>
            <a:r>
              <a:rPr lang="en-US" sz="1100" dirty="0" err="1">
                <a:latin typeface="+mn-lt"/>
              </a:rPr>
              <a:t>eRIB</a:t>
            </a:r>
            <a:r>
              <a:rPr lang="en-US" sz="1100" dirty="0">
                <a:latin typeface="+mn-lt"/>
              </a:rPr>
              <a:t> test facility</a:t>
            </a:r>
          </a:p>
          <a:p>
            <a:endParaRPr lang="en-US" sz="1200" dirty="0">
              <a:latin typeface="+mn-lt"/>
            </a:endParaRPr>
          </a:p>
          <a:p>
            <a:r>
              <a:rPr lang="en-US" sz="1500" b="1" dirty="0" err="1">
                <a:solidFill>
                  <a:srgbClr val="CC0066"/>
                </a:solidFill>
                <a:latin typeface="+mn-lt"/>
              </a:rPr>
              <a:t>bERLinPro</a:t>
            </a:r>
            <a:r>
              <a:rPr lang="en-US" sz="1500" b="1" dirty="0">
                <a:solidFill>
                  <a:srgbClr val="CC0066"/>
                </a:solidFill>
                <a:latin typeface="+mn-lt"/>
              </a:rPr>
              <a:t>, Germany</a:t>
            </a:r>
          </a:p>
          <a:p>
            <a:r>
              <a:rPr lang="en-US" sz="1200" dirty="0">
                <a:latin typeface="+mn-lt"/>
              </a:rPr>
              <a:t>SRF/ERL technology test facility</a:t>
            </a:r>
          </a:p>
        </p:txBody>
      </p:sp>
      <p:sp>
        <p:nvSpPr>
          <p:cNvPr id="27" name="TextBox 27">
            <a:extLst>
              <a:ext uri="{FF2B5EF4-FFF2-40B4-BE49-F238E27FC236}">
                <a16:creationId xmlns:a16="http://schemas.microsoft.com/office/drawing/2014/main" id="{947B3897-3230-EBF8-BAC2-BA49661A64DB}"/>
              </a:ext>
            </a:extLst>
          </p:cNvPr>
          <p:cNvSpPr txBox="1"/>
          <p:nvPr/>
        </p:nvSpPr>
        <p:spPr>
          <a:xfrm>
            <a:off x="4039236" y="4329762"/>
            <a:ext cx="1572255" cy="892552"/>
          </a:xfrm>
          <a:prstGeom prst="rect">
            <a:avLst/>
          </a:prstGeom>
          <a:noFill/>
          <a:ln w="19050">
            <a:solidFill>
              <a:srgbClr val="CC0066"/>
            </a:solidFill>
          </a:ln>
        </p:spPr>
        <p:txBody>
          <a:bodyPr wrap="square" rtlCol="0">
            <a:spAutoFit/>
          </a:bodyPr>
          <a:lstStyle/>
          <a:p>
            <a:pPr algn="just"/>
            <a:r>
              <a:rPr lang="en-US" sz="1500" b="1" i="0" u="none" strike="noStrike" baseline="0" dirty="0">
                <a:solidFill>
                  <a:srgbClr val="000000"/>
                </a:solidFill>
                <a:latin typeface="+mn-lt"/>
              </a:rPr>
              <a:t>2013</a:t>
            </a:r>
            <a:r>
              <a:rPr lang="en-US" sz="1500" b="0" i="0" u="none" strike="noStrike" baseline="0" dirty="0">
                <a:solidFill>
                  <a:srgbClr val="000000"/>
                </a:solidFill>
                <a:latin typeface="+mn-lt"/>
              </a:rPr>
              <a:t> KEK, Japan</a:t>
            </a:r>
          </a:p>
          <a:p>
            <a:r>
              <a:rPr lang="en-US" sz="1200" dirty="0">
                <a:solidFill>
                  <a:srgbClr val="000000"/>
                </a:solidFill>
                <a:latin typeface="+mn-lt"/>
              </a:rPr>
              <a:t>“</a:t>
            </a:r>
            <a:r>
              <a:rPr lang="en-US" sz="1200" dirty="0" err="1">
                <a:solidFill>
                  <a:srgbClr val="000000"/>
                </a:solidFill>
                <a:latin typeface="+mn-lt"/>
              </a:rPr>
              <a:t>cERL</a:t>
            </a:r>
            <a:r>
              <a:rPr lang="en-US" sz="1200" dirty="0">
                <a:solidFill>
                  <a:srgbClr val="000000"/>
                </a:solidFill>
                <a:latin typeface="+mn-lt"/>
              </a:rPr>
              <a:t>”, prototype </a:t>
            </a:r>
          </a:p>
          <a:p>
            <a:r>
              <a:rPr lang="en-US" sz="1200" dirty="0">
                <a:solidFill>
                  <a:srgbClr val="000000"/>
                </a:solidFill>
                <a:latin typeface="+mn-lt"/>
              </a:rPr>
              <a:t>ERL light source</a:t>
            </a:r>
          </a:p>
          <a:p>
            <a:r>
              <a:rPr lang="en-US" sz="1200" dirty="0">
                <a:solidFill>
                  <a:srgbClr val="000000"/>
                </a:solidFill>
                <a:latin typeface="+mn-lt"/>
              </a:rPr>
              <a:t>Industrial applications</a:t>
            </a:r>
            <a:endParaRPr lang="en-US" sz="1200" dirty="0">
              <a:latin typeface="+mn-lt"/>
            </a:endParaRPr>
          </a:p>
        </p:txBody>
      </p:sp>
      <p:sp>
        <p:nvSpPr>
          <p:cNvPr id="29" name="Rectangle 28">
            <a:extLst>
              <a:ext uri="{FF2B5EF4-FFF2-40B4-BE49-F238E27FC236}">
                <a16:creationId xmlns:a16="http://schemas.microsoft.com/office/drawing/2014/main" id="{0ACD82EA-8D8E-4103-71BD-D4602E5F6EE3}"/>
              </a:ext>
            </a:extLst>
          </p:cNvPr>
          <p:cNvSpPr/>
          <p:nvPr/>
        </p:nvSpPr>
        <p:spPr>
          <a:xfrm>
            <a:off x="2246092" y="5355486"/>
            <a:ext cx="2348207" cy="338554"/>
          </a:xfrm>
          <a:prstGeom prst="rect">
            <a:avLst/>
          </a:prstGeom>
        </p:spPr>
        <p:txBody>
          <a:bodyPr wrap="none">
            <a:spAutoFit/>
          </a:bodyPr>
          <a:lstStyle/>
          <a:p>
            <a:r>
              <a:rPr lang="en-US" sz="1600" i="1" u="sng" dirty="0">
                <a:solidFill>
                  <a:srgbClr val="CC0066"/>
                </a:solidFill>
                <a:latin typeface="+mn-lt"/>
              </a:rPr>
              <a:t>Courtesy to Bettina </a:t>
            </a:r>
            <a:r>
              <a:rPr lang="en-US" sz="1600" i="1" u="sng" dirty="0" err="1">
                <a:solidFill>
                  <a:srgbClr val="CC0066"/>
                </a:solidFill>
                <a:latin typeface="+mn-lt"/>
              </a:rPr>
              <a:t>Kuske</a:t>
            </a:r>
            <a:endParaRPr lang="en-GB" sz="1600" i="1" u="sng" dirty="0">
              <a:solidFill>
                <a:srgbClr val="CC0066"/>
              </a:solidFill>
              <a:latin typeface="+mn-lt"/>
            </a:endParaRPr>
          </a:p>
        </p:txBody>
      </p:sp>
      <p:sp>
        <p:nvSpPr>
          <p:cNvPr id="2" name="Explosion: 8 Points 23">
            <a:extLst>
              <a:ext uri="{FF2B5EF4-FFF2-40B4-BE49-F238E27FC236}">
                <a16:creationId xmlns:a16="http://schemas.microsoft.com/office/drawing/2014/main" id="{A948E957-974E-0C83-7C1D-9A69F1019440}"/>
              </a:ext>
            </a:extLst>
          </p:cNvPr>
          <p:cNvSpPr/>
          <p:nvPr/>
        </p:nvSpPr>
        <p:spPr>
          <a:xfrm>
            <a:off x="6312924" y="3528715"/>
            <a:ext cx="318600" cy="365125"/>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TextBox 22">
            <a:extLst>
              <a:ext uri="{FF2B5EF4-FFF2-40B4-BE49-F238E27FC236}">
                <a16:creationId xmlns:a16="http://schemas.microsoft.com/office/drawing/2014/main" id="{A873B90D-C134-C08D-853D-C594CF6C774E}"/>
              </a:ext>
            </a:extLst>
          </p:cNvPr>
          <p:cNvSpPr txBox="1"/>
          <p:nvPr/>
        </p:nvSpPr>
        <p:spPr>
          <a:xfrm>
            <a:off x="6055461" y="2165648"/>
            <a:ext cx="1542382" cy="1384995"/>
          </a:xfrm>
          <a:prstGeom prst="rect">
            <a:avLst/>
          </a:prstGeom>
          <a:noFill/>
          <a:ln w="19050">
            <a:solidFill>
              <a:srgbClr val="CC0066"/>
            </a:solidFill>
          </a:ln>
        </p:spPr>
        <p:txBody>
          <a:bodyPr wrap="square" rtlCol="0">
            <a:spAutoFit/>
          </a:bodyPr>
          <a:lstStyle/>
          <a:p>
            <a:r>
              <a:rPr lang="en-US" sz="1500" b="1" i="0" u="none" strike="noStrike" baseline="0" dirty="0">
                <a:solidFill>
                  <a:srgbClr val="000000"/>
                </a:solidFill>
                <a:latin typeface="+mn-lt"/>
              </a:rPr>
              <a:t>2017 </a:t>
            </a:r>
            <a:r>
              <a:rPr lang="en-US" sz="1500" b="0" i="0" u="none" strike="noStrike" baseline="0" dirty="0">
                <a:solidFill>
                  <a:srgbClr val="000000"/>
                </a:solidFill>
                <a:latin typeface="+mn-lt"/>
              </a:rPr>
              <a:t>Darmstadt Univ, Germany</a:t>
            </a:r>
          </a:p>
          <a:p>
            <a:r>
              <a:rPr lang="en-US" sz="1200" b="0" i="0" u="none" strike="noStrike" baseline="0" dirty="0">
                <a:solidFill>
                  <a:srgbClr val="000000"/>
                </a:solidFill>
                <a:latin typeface="+mn-lt"/>
              </a:rPr>
              <a:t>“</a:t>
            </a:r>
            <a:r>
              <a:rPr lang="en-US" sz="1200" dirty="0">
                <a:solidFill>
                  <a:srgbClr val="000000"/>
                </a:solidFill>
                <a:latin typeface="+mn-lt"/>
              </a:rPr>
              <a:t>S-DALINAC”, SRF, single pass 22.5MeV, </a:t>
            </a:r>
            <a:endParaRPr lang="en-US" sz="1200" b="0" i="0" u="none" strike="noStrike" baseline="0" dirty="0">
              <a:solidFill>
                <a:srgbClr val="000000"/>
              </a:solidFill>
              <a:latin typeface="+mn-lt"/>
            </a:endParaRPr>
          </a:p>
          <a:p>
            <a:r>
              <a:rPr lang="en-US" sz="1500" b="1" dirty="0">
                <a:solidFill>
                  <a:srgbClr val="000000"/>
                </a:solidFill>
                <a:latin typeface="+mn-lt"/>
              </a:rPr>
              <a:t>2021</a:t>
            </a:r>
          </a:p>
          <a:p>
            <a:r>
              <a:rPr lang="en-US" sz="1200" dirty="0">
                <a:solidFill>
                  <a:srgbClr val="000000"/>
                </a:solidFill>
                <a:latin typeface="+mn-lt"/>
              </a:rPr>
              <a:t>2 pass demonstration</a:t>
            </a:r>
            <a:endParaRPr lang="en-US" sz="1200" dirty="0">
              <a:latin typeface="+mn-lt"/>
            </a:endParaRPr>
          </a:p>
        </p:txBody>
      </p:sp>
    </p:spTree>
    <p:extLst>
      <p:ext uri="{BB962C8B-B14F-4D97-AF65-F5344CB8AC3E}">
        <p14:creationId xmlns:p14="http://schemas.microsoft.com/office/powerpoint/2010/main" val="407019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PERLE Seminar - IP2I Lyon</a:t>
            </a:r>
            <a:endParaRPr lang="fr-FR" dirty="0">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 - The global landscape  </a:t>
            </a:r>
            <a:endParaRPr lang="en-GB" dirty="0">
              <a:solidFill>
                <a:schemeClr val="accent5">
                  <a:lumMod val="75000"/>
                </a:schemeClr>
              </a:solidFill>
              <a:latin typeface="+mn-lt"/>
            </a:endParaRPr>
          </a:p>
        </p:txBody>
      </p:sp>
      <p:grpSp>
        <p:nvGrpSpPr>
          <p:cNvPr id="3" name="Groupe 2">
            <a:extLst>
              <a:ext uri="{FF2B5EF4-FFF2-40B4-BE49-F238E27FC236}">
                <a16:creationId xmlns:a16="http://schemas.microsoft.com/office/drawing/2014/main" id="{E416665B-EBF7-584F-41ED-9A9C61095E2A}"/>
              </a:ext>
            </a:extLst>
          </p:cNvPr>
          <p:cNvGrpSpPr/>
          <p:nvPr/>
        </p:nvGrpSpPr>
        <p:grpSpPr>
          <a:xfrm>
            <a:off x="3586187" y="869506"/>
            <a:ext cx="7014264" cy="4351962"/>
            <a:chOff x="285076" y="653480"/>
            <a:chExt cx="9321816" cy="5370379"/>
          </a:xfrm>
        </p:grpSpPr>
        <p:pic>
          <p:nvPicPr>
            <p:cNvPr id="2" name="Image 1">
              <a:extLst>
                <a:ext uri="{FF2B5EF4-FFF2-40B4-BE49-F238E27FC236}">
                  <a16:creationId xmlns:a16="http://schemas.microsoft.com/office/drawing/2014/main" id="{41B41D81-B4DE-5D33-3B2D-48800DE3B625}"/>
                </a:ext>
              </a:extLst>
            </p:cNvPr>
            <p:cNvPicPr>
              <a:picLocks noChangeAspect="1"/>
            </p:cNvPicPr>
            <p:nvPr/>
          </p:nvPicPr>
          <p:blipFill>
            <a:blip r:embed="rId2"/>
            <a:stretch>
              <a:fillRect/>
            </a:stretch>
          </p:blipFill>
          <p:spPr>
            <a:xfrm>
              <a:off x="1569963" y="653480"/>
              <a:ext cx="7455941" cy="4985386"/>
            </a:xfrm>
            <a:prstGeom prst="rect">
              <a:avLst/>
            </a:prstGeom>
          </p:spPr>
        </p:pic>
        <p:grpSp>
          <p:nvGrpSpPr>
            <p:cNvPr id="30" name="Group 25">
              <a:extLst>
                <a:ext uri="{FF2B5EF4-FFF2-40B4-BE49-F238E27FC236}">
                  <a16:creationId xmlns:a16="http://schemas.microsoft.com/office/drawing/2014/main" id="{9D8AFD7E-98E5-0589-E26B-D0E4A90B76AC}"/>
                </a:ext>
              </a:extLst>
            </p:cNvPr>
            <p:cNvGrpSpPr/>
            <p:nvPr/>
          </p:nvGrpSpPr>
          <p:grpSpPr>
            <a:xfrm>
              <a:off x="6696787" y="5261992"/>
              <a:ext cx="2875976" cy="388453"/>
              <a:chOff x="8232861" y="6407285"/>
              <a:chExt cx="2875976" cy="388453"/>
            </a:xfrm>
          </p:grpSpPr>
          <p:sp>
            <p:nvSpPr>
              <p:cNvPr id="31" name="TextBox 8">
                <a:extLst>
                  <a:ext uri="{FF2B5EF4-FFF2-40B4-BE49-F238E27FC236}">
                    <a16:creationId xmlns:a16="http://schemas.microsoft.com/office/drawing/2014/main" id="{CD3B7B90-96E1-0BB4-D84C-A41564F31190}"/>
                  </a:ext>
                </a:extLst>
              </p:cNvPr>
              <p:cNvSpPr txBox="1"/>
              <p:nvPr/>
            </p:nvSpPr>
            <p:spPr>
              <a:xfrm>
                <a:off x="8232861" y="6407285"/>
                <a:ext cx="2157061" cy="388453"/>
              </a:xfrm>
              <a:prstGeom prst="rect">
                <a:avLst/>
              </a:prstGeom>
              <a:noFill/>
            </p:spPr>
            <p:txBody>
              <a:bodyPr wrap="none" rtlCol="0">
                <a:spAutoFit/>
              </a:bodyPr>
              <a:lstStyle/>
              <a:p>
                <a:r>
                  <a:rPr lang="en-US" sz="1600" dirty="0">
                    <a:solidFill>
                      <a:srgbClr val="FF0000"/>
                    </a:solidFill>
                    <a:latin typeface="+mn-lt"/>
                  </a:rPr>
                  <a:t>Technology Limited</a:t>
                </a:r>
                <a:endParaRPr lang="en-US" sz="1600" baseline="-10000" dirty="0">
                  <a:solidFill>
                    <a:srgbClr val="FF0000"/>
                  </a:solidFill>
                  <a:latin typeface="+mn-lt"/>
                </a:endParaRPr>
              </a:p>
            </p:txBody>
          </p:sp>
          <p:cxnSp>
            <p:nvCxnSpPr>
              <p:cNvPr id="32" name="Straight Arrow Connector 24">
                <a:extLst>
                  <a:ext uri="{FF2B5EF4-FFF2-40B4-BE49-F238E27FC236}">
                    <a16:creationId xmlns:a16="http://schemas.microsoft.com/office/drawing/2014/main" id="{11F82F7E-BEB6-74FD-BFB4-A00791265DF8}"/>
                  </a:ext>
                </a:extLst>
              </p:cNvPr>
              <p:cNvCxnSpPr>
                <a:cxnSpLocks/>
              </p:cNvCxnSpPr>
              <p:nvPr/>
            </p:nvCxnSpPr>
            <p:spPr>
              <a:xfrm flipV="1">
                <a:off x="10529594" y="6593087"/>
                <a:ext cx="579243" cy="8423"/>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3" name="Group 26">
              <a:extLst>
                <a:ext uri="{FF2B5EF4-FFF2-40B4-BE49-F238E27FC236}">
                  <a16:creationId xmlns:a16="http://schemas.microsoft.com/office/drawing/2014/main" id="{FEA38229-1DFB-5DD1-03C1-AF1E82946DC1}"/>
                </a:ext>
              </a:extLst>
            </p:cNvPr>
            <p:cNvGrpSpPr/>
            <p:nvPr/>
          </p:nvGrpSpPr>
          <p:grpSpPr>
            <a:xfrm rot="16200000">
              <a:off x="8067925" y="2425809"/>
              <a:ext cx="2669891" cy="408042"/>
              <a:chOff x="8529892" y="6420368"/>
              <a:chExt cx="2669891" cy="408042"/>
            </a:xfrm>
          </p:grpSpPr>
          <p:sp>
            <p:nvSpPr>
              <p:cNvPr id="34" name="TextBox 27">
                <a:extLst>
                  <a:ext uri="{FF2B5EF4-FFF2-40B4-BE49-F238E27FC236}">
                    <a16:creationId xmlns:a16="http://schemas.microsoft.com/office/drawing/2014/main" id="{C3C7B051-592B-0C54-F316-098AC8531D5D}"/>
                  </a:ext>
                </a:extLst>
              </p:cNvPr>
              <p:cNvSpPr txBox="1"/>
              <p:nvPr/>
            </p:nvSpPr>
            <p:spPr>
              <a:xfrm rot="10800000">
                <a:off x="8529892" y="6420368"/>
                <a:ext cx="1741494" cy="408042"/>
              </a:xfrm>
              <a:prstGeom prst="rect">
                <a:avLst/>
              </a:prstGeom>
              <a:noFill/>
            </p:spPr>
            <p:txBody>
              <a:bodyPr wrap="none" rtlCol="0">
                <a:spAutoFit/>
              </a:bodyPr>
              <a:lstStyle/>
              <a:p>
                <a:r>
                  <a:rPr lang="en-US" sz="1600" dirty="0">
                    <a:solidFill>
                      <a:srgbClr val="FF0000"/>
                    </a:solidFill>
                    <a:latin typeface="+mn-lt"/>
                  </a:rPr>
                  <a:t>Funding Limited</a:t>
                </a:r>
                <a:endParaRPr lang="en-US" sz="1600" baseline="-10000" dirty="0">
                  <a:solidFill>
                    <a:srgbClr val="FF0000"/>
                  </a:solidFill>
                  <a:latin typeface="+mn-lt"/>
                </a:endParaRPr>
              </a:p>
            </p:txBody>
          </p:sp>
          <p:cxnSp>
            <p:nvCxnSpPr>
              <p:cNvPr id="35" name="Straight Arrow Connector 28">
                <a:extLst>
                  <a:ext uri="{FF2B5EF4-FFF2-40B4-BE49-F238E27FC236}">
                    <a16:creationId xmlns:a16="http://schemas.microsoft.com/office/drawing/2014/main" id="{329E067B-32B4-5211-061F-619FCFA090DE}"/>
                  </a:ext>
                </a:extLst>
              </p:cNvPr>
              <p:cNvCxnSpPr>
                <a:cxnSpLocks/>
              </p:cNvCxnSpPr>
              <p:nvPr/>
            </p:nvCxnSpPr>
            <p:spPr>
              <a:xfrm rot="5400000" flipV="1">
                <a:off x="10760037" y="6162092"/>
                <a:ext cx="0" cy="879492"/>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37" name="Arc 36">
              <a:extLst>
                <a:ext uri="{FF2B5EF4-FFF2-40B4-BE49-F238E27FC236}">
                  <a16:creationId xmlns:a16="http://schemas.microsoft.com/office/drawing/2014/main" id="{CBDA9607-5CDE-4125-48AB-EBAD39A91822}"/>
                </a:ext>
              </a:extLst>
            </p:cNvPr>
            <p:cNvSpPr/>
            <p:nvPr/>
          </p:nvSpPr>
          <p:spPr>
            <a:xfrm>
              <a:off x="489843" y="1226723"/>
              <a:ext cx="8290015" cy="4365849"/>
            </a:xfrm>
            <a:prstGeom prst="arc">
              <a:avLst>
                <a:gd name="adj1" fmla="val 16840556"/>
                <a:gd name="adj2" fmla="val 21084677"/>
              </a:avLst>
            </a:pr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8" name="Arc 37">
              <a:extLst>
                <a:ext uri="{FF2B5EF4-FFF2-40B4-BE49-F238E27FC236}">
                  <a16:creationId xmlns:a16="http://schemas.microsoft.com/office/drawing/2014/main" id="{D7CC1BDA-E934-6E36-E115-06BAED4967D2}"/>
                </a:ext>
              </a:extLst>
            </p:cNvPr>
            <p:cNvSpPr/>
            <p:nvPr/>
          </p:nvSpPr>
          <p:spPr>
            <a:xfrm>
              <a:off x="705866" y="2309664"/>
              <a:ext cx="7128793" cy="3312369"/>
            </a:xfrm>
            <a:prstGeom prst="arc">
              <a:avLst>
                <a:gd name="adj1" fmla="val 16288481"/>
                <a:gd name="adj2" fmla="val 9583"/>
              </a:avLst>
            </a:prstGeom>
            <a:ln w="31750">
              <a:solidFill>
                <a:srgbClr val="0070C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9" name="Arc 38">
              <a:extLst>
                <a:ext uri="{FF2B5EF4-FFF2-40B4-BE49-F238E27FC236}">
                  <a16:creationId xmlns:a16="http://schemas.microsoft.com/office/drawing/2014/main" id="{D113442C-C6DB-51BC-EC5F-A5C9279D1D3E}"/>
                </a:ext>
              </a:extLst>
            </p:cNvPr>
            <p:cNvSpPr/>
            <p:nvPr/>
          </p:nvSpPr>
          <p:spPr>
            <a:xfrm>
              <a:off x="285076" y="2813720"/>
              <a:ext cx="6973519" cy="3210139"/>
            </a:xfrm>
            <a:prstGeom prst="arc">
              <a:avLst>
                <a:gd name="adj1" fmla="val 16199999"/>
                <a:gd name="adj2" fmla="val 10202"/>
              </a:avLst>
            </a:prstGeom>
            <a:ln w="317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pic>
        <p:nvPicPr>
          <p:cNvPr id="4" name="Picture 6" descr="Diagram&#10;&#10;Description automatically generated">
            <a:extLst>
              <a:ext uri="{FF2B5EF4-FFF2-40B4-BE49-F238E27FC236}">
                <a16:creationId xmlns:a16="http://schemas.microsoft.com/office/drawing/2014/main" id="{2119E0A9-B5B8-1415-D5A7-00DEBF7D1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763" y="3677816"/>
            <a:ext cx="1389240" cy="1964590"/>
          </a:xfrm>
          <a:prstGeom prst="rect">
            <a:avLst/>
          </a:prstGeom>
        </p:spPr>
      </p:pic>
      <p:sp>
        <p:nvSpPr>
          <p:cNvPr id="5" name="ZoneTexte 4">
            <a:extLst>
              <a:ext uri="{FF2B5EF4-FFF2-40B4-BE49-F238E27FC236}">
                <a16:creationId xmlns:a16="http://schemas.microsoft.com/office/drawing/2014/main" id="{317044B4-1F4E-BBD7-ABEC-DA0E0E91EEB7}"/>
              </a:ext>
            </a:extLst>
          </p:cNvPr>
          <p:cNvSpPr txBox="1"/>
          <p:nvPr/>
        </p:nvSpPr>
        <p:spPr>
          <a:xfrm>
            <a:off x="191957" y="797496"/>
            <a:ext cx="4330334" cy="3093154"/>
          </a:xfrm>
          <a:prstGeom prst="rect">
            <a:avLst/>
          </a:prstGeom>
          <a:noFill/>
        </p:spPr>
        <p:txBody>
          <a:bodyPr wrap="square" rtlCol="0">
            <a:spAutoFit/>
          </a:bodyPr>
          <a:lstStyle/>
          <a:p>
            <a:pPr algn="just"/>
            <a:r>
              <a:rPr lang="en-US" sz="1500" dirty="0">
                <a:latin typeface="+mn-lt"/>
              </a:rPr>
              <a:t>ERLs were recognized as one of the five main axis of accelerators R&amp;D in support of the ESPP:</a:t>
            </a:r>
          </a:p>
          <a:p>
            <a:pPr algn="just"/>
            <a:endParaRPr lang="en-US" sz="1500" dirty="0">
              <a:latin typeface="+mn-lt"/>
            </a:endParaRPr>
          </a:p>
          <a:p>
            <a:pPr marL="787400" lvl="1" indent="-285750" algn="just">
              <a:buFont typeface="Courier New" panose="02070309020205020404" pitchFamily="49" charset="0"/>
              <a:buChar char="o"/>
            </a:pPr>
            <a:r>
              <a:rPr lang="en-GB" sz="1500" dirty="0">
                <a:latin typeface="+mn-lt"/>
              </a:rPr>
              <a:t>High-field magnets</a:t>
            </a:r>
          </a:p>
          <a:p>
            <a:pPr marL="787400" lvl="1" indent="-285750" algn="just">
              <a:buFont typeface="Courier New" panose="02070309020205020404" pitchFamily="49" charset="0"/>
              <a:buChar char="o"/>
            </a:pPr>
            <a:r>
              <a:rPr lang="en-GB" sz="1500" dirty="0">
                <a:latin typeface="+mn-lt"/>
              </a:rPr>
              <a:t>High-gradient RF structures &amp; systems</a:t>
            </a:r>
          </a:p>
          <a:p>
            <a:pPr marL="787400" lvl="1" indent="-285750" algn="just">
              <a:buFont typeface="Courier New" panose="02070309020205020404" pitchFamily="49" charset="0"/>
              <a:buChar char="o"/>
            </a:pPr>
            <a:r>
              <a:rPr lang="en-GB" sz="1500" dirty="0">
                <a:latin typeface="+mn-lt"/>
              </a:rPr>
              <a:t>High-gradient plasma laser accelerators</a:t>
            </a:r>
          </a:p>
          <a:p>
            <a:pPr marL="787400" lvl="1" indent="-285750" algn="just">
              <a:buFont typeface="Courier New" panose="02070309020205020404" pitchFamily="49" charset="0"/>
              <a:buChar char="o"/>
            </a:pPr>
            <a:r>
              <a:rPr lang="en-GB" sz="1500" dirty="0">
                <a:latin typeface="+mn-lt"/>
              </a:rPr>
              <a:t>Bright muon beams and muon colliders</a:t>
            </a:r>
          </a:p>
          <a:p>
            <a:pPr marL="787400" lvl="1" indent="-285750" algn="just">
              <a:buFont typeface="Courier New" panose="02070309020205020404" pitchFamily="49" charset="0"/>
              <a:buChar char="o"/>
            </a:pPr>
            <a:r>
              <a:rPr lang="en-GB" sz="1500" b="1" dirty="0">
                <a:latin typeface="+mn-lt"/>
              </a:rPr>
              <a:t>Energy Recovery Linacs</a:t>
            </a:r>
          </a:p>
          <a:p>
            <a:r>
              <a:rPr lang="en-US" sz="1500" dirty="0">
                <a:latin typeface="+mn-lt"/>
              </a:rPr>
              <a:t> </a:t>
            </a:r>
            <a:endParaRPr lang="en-US" sz="1500" b="1" dirty="0">
              <a:latin typeface="+mn-lt"/>
            </a:endParaRPr>
          </a:p>
          <a:p>
            <a:r>
              <a:rPr lang="en-US" sz="1500" dirty="0">
                <a:latin typeface="+mn-lt"/>
              </a:rPr>
              <a:t>Two projects: </a:t>
            </a:r>
            <a:r>
              <a:rPr lang="en-US" sz="1500" b="1" dirty="0">
                <a:latin typeface="+mn-lt"/>
              </a:rPr>
              <a:t>PERLE </a:t>
            </a:r>
            <a:r>
              <a:rPr lang="en-US" sz="1500" dirty="0">
                <a:latin typeface="+mn-lt"/>
              </a:rPr>
              <a:t>&amp;</a:t>
            </a:r>
            <a:r>
              <a:rPr lang="en-US" sz="1500" b="1" dirty="0">
                <a:latin typeface="+mn-lt"/>
              </a:rPr>
              <a:t> </a:t>
            </a:r>
            <a:r>
              <a:rPr lang="en-US" sz="1500" b="1" dirty="0" err="1">
                <a:latin typeface="+mn-lt"/>
              </a:rPr>
              <a:t>bERLinPro</a:t>
            </a:r>
            <a:r>
              <a:rPr lang="en-US" sz="1500" b="1" dirty="0">
                <a:latin typeface="+mn-lt"/>
              </a:rPr>
              <a:t> </a:t>
            </a:r>
            <a:r>
              <a:rPr lang="en-US" sz="1500" dirty="0">
                <a:latin typeface="+mn-lt"/>
              </a:rPr>
              <a:t>were recognized as "essential pillars of the ERL development," with milestones to be achieved by the next ESPP in 2026.</a:t>
            </a:r>
          </a:p>
          <a:p>
            <a:endParaRPr lang="fr-FR" sz="1500" b="1" dirty="0">
              <a:latin typeface="+mn-lt"/>
            </a:endParaRPr>
          </a:p>
        </p:txBody>
      </p:sp>
      <p:sp>
        <p:nvSpPr>
          <p:cNvPr id="10" name="ZoneTexte 9">
            <a:extLst>
              <a:ext uri="{FF2B5EF4-FFF2-40B4-BE49-F238E27FC236}">
                <a16:creationId xmlns:a16="http://schemas.microsoft.com/office/drawing/2014/main" id="{BC719B9C-51DE-6B0C-2EE2-385EAAE2A9D8}"/>
              </a:ext>
            </a:extLst>
          </p:cNvPr>
          <p:cNvSpPr txBox="1"/>
          <p:nvPr/>
        </p:nvSpPr>
        <p:spPr>
          <a:xfrm>
            <a:off x="1497955" y="5314255"/>
            <a:ext cx="7955922" cy="307777"/>
          </a:xfrm>
          <a:prstGeom prst="rect">
            <a:avLst/>
          </a:prstGeom>
          <a:noFill/>
        </p:spPr>
        <p:txBody>
          <a:bodyPr wrap="square" rtlCol="0">
            <a:spAutoFit/>
          </a:bodyPr>
          <a:lstStyle/>
          <a:p>
            <a:pPr algn="ctr"/>
            <a:r>
              <a:rPr lang="fr-FR" sz="1400" b="1" dirty="0">
                <a:latin typeface="+mn-lt"/>
              </a:rPr>
              <a:t>ESPP R&amp;D Accelerator Roadmap: </a:t>
            </a:r>
            <a:r>
              <a:rPr lang="fr-FR" sz="1400" dirty="0">
                <a:latin typeface="+mn-lt"/>
                <a:hlinkClick r:id="rId4"/>
              </a:rPr>
              <a:t>https://arxiv.org/ftp/arxiv/papers/2201/2201.07895.pdf</a:t>
            </a:r>
            <a:endParaRPr lang="fr-FR" sz="1400" dirty="0">
              <a:latin typeface="+mn-lt"/>
            </a:endParaRPr>
          </a:p>
        </p:txBody>
      </p:sp>
    </p:spTree>
    <p:extLst>
      <p:ext uri="{BB962C8B-B14F-4D97-AF65-F5344CB8AC3E}">
        <p14:creationId xmlns:p14="http://schemas.microsoft.com/office/powerpoint/2010/main" val="127050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8</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ERLs in the European Accelerator R&amp;D Roadmap  </a:t>
            </a:r>
            <a:endParaRPr lang="en-GB" dirty="0">
              <a:solidFill>
                <a:schemeClr val="accent5">
                  <a:lumMod val="75000"/>
                </a:schemeClr>
              </a:solidFill>
              <a:latin typeface="+mn-lt"/>
            </a:endParaRPr>
          </a:p>
        </p:txBody>
      </p:sp>
      <p:grpSp>
        <p:nvGrpSpPr>
          <p:cNvPr id="2" name="Gruppieren 10">
            <a:extLst>
              <a:ext uri="{FF2B5EF4-FFF2-40B4-BE49-F238E27FC236}">
                <a16:creationId xmlns:a16="http://schemas.microsoft.com/office/drawing/2014/main" id="{4B1094A3-8B89-AE5C-BA0F-217A41BA5214}"/>
              </a:ext>
            </a:extLst>
          </p:cNvPr>
          <p:cNvGrpSpPr/>
          <p:nvPr/>
        </p:nvGrpSpPr>
        <p:grpSpPr>
          <a:xfrm>
            <a:off x="273819" y="725488"/>
            <a:ext cx="7200800" cy="2676066"/>
            <a:chOff x="-44208" y="1711583"/>
            <a:chExt cx="10036798" cy="4064340"/>
          </a:xfrm>
        </p:grpSpPr>
        <p:pic>
          <p:nvPicPr>
            <p:cNvPr id="5" name="Picture 2">
              <a:extLst>
                <a:ext uri="{FF2B5EF4-FFF2-40B4-BE49-F238E27FC236}">
                  <a16:creationId xmlns:a16="http://schemas.microsoft.com/office/drawing/2014/main" id="{7F5CBD74-A6BA-0D9B-582A-808B80BD45CB}"/>
                </a:ext>
              </a:extLst>
            </p:cNvPr>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56160" y="1711583"/>
              <a:ext cx="8823240" cy="3688201"/>
            </a:xfrm>
            <a:prstGeom prst="rect">
              <a:avLst/>
            </a:prstGeom>
            <a:ln w="0">
              <a:noFill/>
            </a:ln>
          </p:spPr>
        </p:pic>
        <p:grpSp>
          <p:nvGrpSpPr>
            <p:cNvPr id="6" name="Gruppieren 12">
              <a:extLst>
                <a:ext uri="{FF2B5EF4-FFF2-40B4-BE49-F238E27FC236}">
                  <a16:creationId xmlns:a16="http://schemas.microsoft.com/office/drawing/2014/main" id="{90F831EA-E857-D4F6-F536-3B3CD13C1D1B}"/>
                </a:ext>
              </a:extLst>
            </p:cNvPr>
            <p:cNvGrpSpPr/>
            <p:nvPr/>
          </p:nvGrpSpPr>
          <p:grpSpPr>
            <a:xfrm>
              <a:off x="-44208" y="2604370"/>
              <a:ext cx="10036798" cy="3171553"/>
              <a:chOff x="-44208" y="2604370"/>
              <a:chExt cx="10036798" cy="3171553"/>
            </a:xfrm>
          </p:grpSpPr>
          <p:sp>
            <p:nvSpPr>
              <p:cNvPr id="7" name="Textfeld 13">
                <a:extLst>
                  <a:ext uri="{FF2B5EF4-FFF2-40B4-BE49-F238E27FC236}">
                    <a16:creationId xmlns:a16="http://schemas.microsoft.com/office/drawing/2014/main" id="{D391FB57-4651-36F1-D34A-B24F8731A1C5}"/>
                  </a:ext>
                </a:extLst>
              </p:cNvPr>
              <p:cNvSpPr/>
              <p:nvPr/>
            </p:nvSpPr>
            <p:spPr>
              <a:xfrm>
                <a:off x="7736758" y="2604370"/>
                <a:ext cx="2255832" cy="10729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trike="noStrike" spc="-1" dirty="0">
                    <a:solidFill>
                      <a:srgbClr val="00589C"/>
                    </a:solidFill>
                    <a:latin typeface="Calibri"/>
                  </a:rPr>
                  <a:t>beam dump</a:t>
                </a:r>
                <a:endParaRPr lang="fr-FR" sz="14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6.5 MeV, 100 mA</a:t>
                </a:r>
                <a:endParaRPr lang="fr-FR" sz="13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 650 kW</a:t>
                </a:r>
                <a:endParaRPr lang="fr-FR" sz="1300" b="0" strike="noStrike" spc="-1" dirty="0">
                  <a:solidFill>
                    <a:srgbClr val="000000"/>
                  </a:solidFill>
                  <a:latin typeface="Calibri"/>
                </a:endParaRPr>
              </a:p>
            </p:txBody>
          </p:sp>
          <p:sp>
            <p:nvSpPr>
              <p:cNvPr id="8" name="Textfeld 14">
                <a:extLst>
                  <a:ext uri="{FF2B5EF4-FFF2-40B4-BE49-F238E27FC236}">
                    <a16:creationId xmlns:a16="http://schemas.microsoft.com/office/drawing/2014/main" id="{D39563EF-E44E-A304-420E-DD732DC11C24}"/>
                  </a:ext>
                </a:extLst>
              </p:cNvPr>
              <p:cNvSpPr/>
              <p:nvPr/>
            </p:nvSpPr>
            <p:spPr>
              <a:xfrm>
                <a:off x="5077079" y="3111841"/>
                <a:ext cx="3210359" cy="10729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trike="noStrike" spc="-1" dirty="0">
                    <a:solidFill>
                      <a:srgbClr val="00589C"/>
                    </a:solidFill>
                    <a:latin typeface="Calibri"/>
                  </a:rPr>
                  <a:t>linac module</a:t>
                </a:r>
                <a:endParaRPr lang="fr-FR" sz="14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3 x 7 cell SRF cavities @1.3 GHz</a:t>
                </a:r>
                <a:endParaRPr lang="fr-FR" sz="13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44 MeV</a:t>
                </a:r>
                <a:endParaRPr lang="fr-FR" sz="1300" b="0" strike="noStrike" spc="-1" dirty="0">
                  <a:solidFill>
                    <a:srgbClr val="000000"/>
                  </a:solidFill>
                  <a:latin typeface="Calibri"/>
                </a:endParaRPr>
              </a:p>
            </p:txBody>
          </p:sp>
          <p:sp>
            <p:nvSpPr>
              <p:cNvPr id="10" name="Textfeld 16">
                <a:extLst>
                  <a:ext uri="{FF2B5EF4-FFF2-40B4-BE49-F238E27FC236}">
                    <a16:creationId xmlns:a16="http://schemas.microsoft.com/office/drawing/2014/main" id="{7079D58D-70C6-3FE1-6284-D2E12F33EA9A}"/>
                  </a:ext>
                </a:extLst>
              </p:cNvPr>
              <p:cNvSpPr/>
              <p:nvPr/>
            </p:nvSpPr>
            <p:spPr>
              <a:xfrm>
                <a:off x="-44208" y="4703012"/>
                <a:ext cx="3560663" cy="10729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00589C"/>
                    </a:solidFill>
                    <a:latin typeface="Calibri"/>
                  </a:rPr>
                  <a:t>SRF</a:t>
                </a:r>
                <a:r>
                  <a:rPr lang="en-GB" sz="1400" b="1" strike="noStrike" spc="-1" dirty="0">
                    <a:solidFill>
                      <a:srgbClr val="00589C"/>
                    </a:solidFill>
                    <a:latin typeface="Calibri"/>
                  </a:rPr>
                  <a:t>-gun</a:t>
                </a:r>
                <a:endParaRPr lang="fr-FR" sz="14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1.4 cell SRF cavities</a:t>
                </a:r>
                <a:endParaRPr lang="fr-FR" sz="13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1.5-2.3 MeV, single SC solenoid, </a:t>
                </a:r>
                <a:endParaRPr lang="fr-FR" sz="1300" b="0" strike="noStrike" spc="-1" dirty="0">
                  <a:solidFill>
                    <a:srgbClr val="000000"/>
                  </a:solidFill>
                  <a:latin typeface="Calibri"/>
                </a:endParaRPr>
              </a:p>
            </p:txBody>
          </p:sp>
          <p:sp>
            <p:nvSpPr>
              <p:cNvPr id="11" name="Textfeld 17">
                <a:extLst>
                  <a:ext uri="{FF2B5EF4-FFF2-40B4-BE49-F238E27FC236}">
                    <a16:creationId xmlns:a16="http://schemas.microsoft.com/office/drawing/2014/main" id="{60325274-FE2F-0333-8C22-62B7520028AB}"/>
                  </a:ext>
                </a:extLst>
              </p:cNvPr>
              <p:cNvSpPr/>
              <p:nvPr/>
            </p:nvSpPr>
            <p:spPr>
              <a:xfrm>
                <a:off x="3765601" y="3369917"/>
                <a:ext cx="1202400" cy="61454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400" b="1" strike="noStrike" spc="-1" dirty="0">
                    <a:solidFill>
                      <a:srgbClr val="00589C"/>
                    </a:solidFill>
                    <a:latin typeface="Calibri"/>
                  </a:rPr>
                  <a:t>merger</a:t>
                </a:r>
                <a:endParaRPr lang="fr-FR" sz="1400" b="0" strike="noStrike" spc="-1" dirty="0">
                  <a:solidFill>
                    <a:srgbClr val="000000"/>
                  </a:solidFill>
                  <a:latin typeface="Calibri"/>
                </a:endParaRPr>
              </a:p>
              <a:p>
                <a:pPr algn="ctr" defTabSz="914400">
                  <a:lnSpc>
                    <a:spcPct val="100000"/>
                  </a:lnSpc>
                </a:pPr>
                <a:r>
                  <a:rPr lang="en-GB" sz="1400" b="0" strike="noStrike" spc="-1" dirty="0">
                    <a:solidFill>
                      <a:srgbClr val="000000"/>
                    </a:solidFill>
                    <a:latin typeface="Calibri"/>
                  </a:rPr>
                  <a:t>dogleg</a:t>
                </a:r>
                <a:endParaRPr lang="fr-FR" sz="1400" b="0" strike="noStrike" spc="-1" dirty="0">
                  <a:solidFill>
                    <a:srgbClr val="000000"/>
                  </a:solidFill>
                  <a:latin typeface="Calibri"/>
                </a:endParaRPr>
              </a:p>
            </p:txBody>
          </p:sp>
          <p:sp>
            <p:nvSpPr>
              <p:cNvPr id="12" name="Textfeld 15">
                <a:extLst>
                  <a:ext uri="{FF2B5EF4-FFF2-40B4-BE49-F238E27FC236}">
                    <a16:creationId xmlns:a16="http://schemas.microsoft.com/office/drawing/2014/main" id="{5F9A2D5D-1B0E-8A1E-6A58-665FDBC533FB}"/>
                  </a:ext>
                </a:extLst>
              </p:cNvPr>
              <p:cNvSpPr/>
              <p:nvPr/>
            </p:nvSpPr>
            <p:spPr>
              <a:xfrm>
                <a:off x="1662048" y="3937465"/>
                <a:ext cx="3560663" cy="10729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00589C"/>
                    </a:solidFill>
                    <a:latin typeface="Calibri"/>
                  </a:rPr>
                  <a:t>B</a:t>
                </a:r>
                <a:r>
                  <a:rPr lang="en-GB" sz="1400" b="1" strike="noStrike" spc="-1" dirty="0">
                    <a:solidFill>
                      <a:srgbClr val="00589C"/>
                    </a:solidFill>
                    <a:latin typeface="Calibri"/>
                  </a:rPr>
                  <a:t>ooster</a:t>
                </a:r>
                <a:endParaRPr lang="fr-FR" sz="14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3 x 2-cell SRF cavities @1.3 GHz</a:t>
                </a:r>
                <a:endParaRPr lang="fr-FR" sz="1300" b="0" strike="noStrike" spc="-1" dirty="0">
                  <a:solidFill>
                    <a:srgbClr val="000000"/>
                  </a:solidFill>
                  <a:latin typeface="Calibri"/>
                </a:endParaRPr>
              </a:p>
              <a:p>
                <a:pPr algn="ctr" defTabSz="914400">
                  <a:lnSpc>
                    <a:spcPct val="100000"/>
                  </a:lnSpc>
                </a:pPr>
                <a:r>
                  <a:rPr lang="en-GB" sz="1300" b="0" strike="noStrike" spc="-1" dirty="0">
                    <a:solidFill>
                      <a:srgbClr val="000000"/>
                    </a:solidFill>
                    <a:latin typeface="Calibri"/>
                  </a:rPr>
                  <a:t>4.5 MeV</a:t>
                </a:r>
                <a:endParaRPr lang="fr-FR" sz="1300" b="0" strike="noStrike" spc="-1" dirty="0">
                  <a:solidFill>
                    <a:srgbClr val="000000"/>
                  </a:solidFill>
                  <a:latin typeface="Calibri"/>
                </a:endParaRPr>
              </a:p>
            </p:txBody>
          </p:sp>
        </p:grpSp>
      </p:grpSp>
      <p:grpSp>
        <p:nvGrpSpPr>
          <p:cNvPr id="23" name="Groupe 22">
            <a:extLst>
              <a:ext uri="{FF2B5EF4-FFF2-40B4-BE49-F238E27FC236}">
                <a16:creationId xmlns:a16="http://schemas.microsoft.com/office/drawing/2014/main" id="{E0CD5221-A283-6992-0D0E-D2F30DE1661F}"/>
              </a:ext>
            </a:extLst>
          </p:cNvPr>
          <p:cNvGrpSpPr/>
          <p:nvPr/>
        </p:nvGrpSpPr>
        <p:grpSpPr>
          <a:xfrm>
            <a:off x="676216" y="2597696"/>
            <a:ext cx="9894747" cy="3096344"/>
            <a:chOff x="-163389" y="2496061"/>
            <a:chExt cx="10878368" cy="3608771"/>
          </a:xfrm>
        </p:grpSpPr>
        <p:pic>
          <p:nvPicPr>
            <p:cNvPr id="13" name="Image 12">
              <a:extLst>
                <a:ext uri="{FF2B5EF4-FFF2-40B4-BE49-F238E27FC236}">
                  <a16:creationId xmlns:a16="http://schemas.microsoft.com/office/drawing/2014/main" id="{E20EBBA3-921D-03C3-7B30-E391313A33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4264" y="3029744"/>
              <a:ext cx="7928707" cy="2616451"/>
            </a:xfrm>
            <a:prstGeom prst="rect">
              <a:avLst/>
            </a:prstGeom>
          </p:spPr>
        </p:pic>
        <p:sp>
          <p:nvSpPr>
            <p:cNvPr id="14" name="Textfeld 16">
              <a:extLst>
                <a:ext uri="{FF2B5EF4-FFF2-40B4-BE49-F238E27FC236}">
                  <a16:creationId xmlns:a16="http://schemas.microsoft.com/office/drawing/2014/main" id="{3B9E1E6F-9F0C-7441-D515-06236D9B66C6}"/>
                </a:ext>
              </a:extLst>
            </p:cNvPr>
            <p:cNvSpPr/>
            <p:nvPr/>
          </p:nvSpPr>
          <p:spPr>
            <a:xfrm>
              <a:off x="7585825" y="2496061"/>
              <a:ext cx="2337492" cy="59017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400" b="1" spc="-1" dirty="0">
                  <a:solidFill>
                    <a:srgbClr val="CC0066"/>
                  </a:solidFill>
                  <a:latin typeface="Calibri"/>
                </a:rPr>
                <a:t>DC</a:t>
              </a:r>
              <a:r>
                <a:rPr lang="en-GB" sz="1400" b="1" strike="noStrike" spc="-1" dirty="0">
                  <a:solidFill>
                    <a:srgbClr val="CC0066"/>
                  </a:solidFill>
                  <a:latin typeface="Calibri"/>
                </a:rPr>
                <a:t>-gun</a:t>
              </a:r>
              <a:endParaRPr lang="fr-FR" sz="1400" b="0" strike="noStrike" spc="-1" dirty="0">
                <a:solidFill>
                  <a:srgbClr val="CC0066"/>
                </a:solidFill>
                <a:latin typeface="Calibri"/>
              </a:endParaRPr>
            </a:p>
            <a:p>
              <a:pPr algn="ctr" defTabSz="914400">
                <a:lnSpc>
                  <a:spcPct val="100000"/>
                </a:lnSpc>
              </a:pPr>
              <a:r>
                <a:rPr lang="en-GB" sz="1300" spc="-1" dirty="0">
                  <a:solidFill>
                    <a:srgbClr val="000000"/>
                  </a:solidFill>
                  <a:latin typeface="Calibri"/>
                </a:rPr>
                <a:t>350 keV, 500 pc @ 40MHz </a:t>
              </a:r>
              <a:endParaRPr lang="fr-FR" sz="1300" b="0" strike="noStrike" spc="-1" dirty="0">
                <a:solidFill>
                  <a:srgbClr val="000000"/>
                </a:solidFill>
                <a:latin typeface="Calibri"/>
              </a:endParaRPr>
            </a:p>
          </p:txBody>
        </p:sp>
        <p:sp>
          <p:nvSpPr>
            <p:cNvPr id="15" name="Textfeld 16">
              <a:extLst>
                <a:ext uri="{FF2B5EF4-FFF2-40B4-BE49-F238E27FC236}">
                  <a16:creationId xmlns:a16="http://schemas.microsoft.com/office/drawing/2014/main" id="{E0911709-2010-F7EA-16CB-9710E0E0261E}"/>
                </a:ext>
              </a:extLst>
            </p:cNvPr>
            <p:cNvSpPr/>
            <p:nvPr/>
          </p:nvSpPr>
          <p:spPr>
            <a:xfrm>
              <a:off x="9553420" y="3671010"/>
              <a:ext cx="1161559"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trike="noStrike" spc="-1" dirty="0">
                  <a:solidFill>
                    <a:srgbClr val="CC0066"/>
                  </a:solidFill>
                  <a:latin typeface="Calibri"/>
                </a:rPr>
                <a:t>Laser room</a:t>
              </a:r>
              <a:endParaRPr lang="fr-FR" sz="1400" b="0" strike="noStrike" spc="-1" dirty="0">
                <a:solidFill>
                  <a:srgbClr val="000000"/>
                </a:solidFill>
                <a:latin typeface="Calibri"/>
              </a:endParaRPr>
            </a:p>
          </p:txBody>
        </p:sp>
        <p:sp>
          <p:nvSpPr>
            <p:cNvPr id="17" name="Textfeld 16">
              <a:extLst>
                <a:ext uri="{FF2B5EF4-FFF2-40B4-BE49-F238E27FC236}">
                  <a16:creationId xmlns:a16="http://schemas.microsoft.com/office/drawing/2014/main" id="{E91F5B4B-363F-1B3D-CFBA-2621FA6F8FB0}"/>
                </a:ext>
              </a:extLst>
            </p:cNvPr>
            <p:cNvSpPr/>
            <p:nvPr/>
          </p:nvSpPr>
          <p:spPr>
            <a:xfrm>
              <a:off x="7219823" y="4164742"/>
              <a:ext cx="1550940" cy="105650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CC0066"/>
                  </a:solidFill>
                  <a:latin typeface="Calibri"/>
                </a:rPr>
                <a:t>Booster</a:t>
              </a:r>
            </a:p>
            <a:p>
              <a:pPr algn="ctr" defTabSz="914400">
                <a:lnSpc>
                  <a:spcPct val="100000"/>
                </a:lnSpc>
              </a:pPr>
              <a:r>
                <a:rPr lang="en-GB" sz="1300" spc="-1" dirty="0">
                  <a:latin typeface="Calibri"/>
                </a:rPr>
                <a:t>4 single cell SRF cavity @800 MHz, 7 MeV</a:t>
              </a:r>
              <a:endParaRPr lang="fr-FR" sz="1300" strike="noStrike" spc="-1" dirty="0">
                <a:latin typeface="Calibri"/>
              </a:endParaRPr>
            </a:p>
          </p:txBody>
        </p:sp>
        <p:sp>
          <p:nvSpPr>
            <p:cNvPr id="18" name="Textfeld 16">
              <a:extLst>
                <a:ext uri="{FF2B5EF4-FFF2-40B4-BE49-F238E27FC236}">
                  <a16:creationId xmlns:a16="http://schemas.microsoft.com/office/drawing/2014/main" id="{371308EE-64A5-8D87-CA13-D23F1CFCFDE8}"/>
                </a:ext>
              </a:extLst>
            </p:cNvPr>
            <p:cNvSpPr/>
            <p:nvPr/>
          </p:nvSpPr>
          <p:spPr>
            <a:xfrm>
              <a:off x="6756669" y="4163581"/>
              <a:ext cx="861967" cy="35701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CC0066"/>
                  </a:solidFill>
                  <a:latin typeface="Calibri"/>
                </a:rPr>
                <a:t>Merger</a:t>
              </a:r>
            </a:p>
          </p:txBody>
        </p:sp>
        <p:sp>
          <p:nvSpPr>
            <p:cNvPr id="19" name="Textfeld 16">
              <a:extLst>
                <a:ext uri="{FF2B5EF4-FFF2-40B4-BE49-F238E27FC236}">
                  <a16:creationId xmlns:a16="http://schemas.microsoft.com/office/drawing/2014/main" id="{B2FA2302-89F3-2447-7B98-6875BADEE968}"/>
                </a:ext>
              </a:extLst>
            </p:cNvPr>
            <p:cNvSpPr/>
            <p:nvPr/>
          </p:nvSpPr>
          <p:spPr>
            <a:xfrm>
              <a:off x="5635647" y="4668798"/>
              <a:ext cx="1838972" cy="82334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CC0066"/>
                  </a:solidFill>
                  <a:latin typeface="Calibri"/>
                </a:rPr>
                <a:t>Linac module</a:t>
              </a:r>
            </a:p>
            <a:p>
              <a:pPr algn="ctr" defTabSz="914400">
                <a:lnSpc>
                  <a:spcPct val="100000"/>
                </a:lnSpc>
              </a:pPr>
              <a:r>
                <a:rPr lang="en-GB" sz="1300" spc="-1" dirty="0">
                  <a:latin typeface="Calibri"/>
                </a:rPr>
                <a:t>4 x 5-cell SRF cavity @800 MHz, 82 MeV</a:t>
              </a:r>
              <a:endParaRPr lang="fr-FR" sz="1300" strike="noStrike" spc="-1" dirty="0">
                <a:latin typeface="Calibri"/>
              </a:endParaRPr>
            </a:p>
          </p:txBody>
        </p:sp>
        <p:sp>
          <p:nvSpPr>
            <p:cNvPr id="20" name="Textfeld 16">
              <a:extLst>
                <a:ext uri="{FF2B5EF4-FFF2-40B4-BE49-F238E27FC236}">
                  <a16:creationId xmlns:a16="http://schemas.microsoft.com/office/drawing/2014/main" id="{A3C0F11D-7459-6625-C1C4-4E9347E8E7AF}"/>
                </a:ext>
              </a:extLst>
            </p:cNvPr>
            <p:cNvSpPr/>
            <p:nvPr/>
          </p:nvSpPr>
          <p:spPr>
            <a:xfrm>
              <a:off x="423371" y="4174559"/>
              <a:ext cx="2337492" cy="8412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CC0066"/>
                  </a:solidFill>
                  <a:latin typeface="Calibri"/>
                </a:rPr>
                <a:t>3 stacked isochronous circulation arcs </a:t>
              </a:r>
            </a:p>
            <a:p>
              <a:pPr algn="ctr" defTabSz="914400">
                <a:lnSpc>
                  <a:spcPct val="100000"/>
                </a:lnSpc>
              </a:pPr>
              <a:r>
                <a:rPr lang="en-GB" sz="1300" spc="-1" dirty="0">
                  <a:latin typeface="Calibri"/>
                </a:rPr>
                <a:t>for 3 different energy beams</a:t>
              </a:r>
            </a:p>
          </p:txBody>
        </p:sp>
        <p:sp>
          <p:nvSpPr>
            <p:cNvPr id="21" name="Textfeld 16">
              <a:extLst>
                <a:ext uri="{FF2B5EF4-FFF2-40B4-BE49-F238E27FC236}">
                  <a16:creationId xmlns:a16="http://schemas.microsoft.com/office/drawing/2014/main" id="{F082E7F4-497A-9BC6-8E7D-17AE96AC4E93}"/>
                </a:ext>
              </a:extLst>
            </p:cNvPr>
            <p:cNvSpPr/>
            <p:nvPr/>
          </p:nvSpPr>
          <p:spPr>
            <a:xfrm>
              <a:off x="3433717" y="3335310"/>
              <a:ext cx="1897960" cy="82334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400" b="1" spc="-1" dirty="0">
                  <a:solidFill>
                    <a:srgbClr val="CC0066"/>
                  </a:solidFill>
                  <a:latin typeface="Calibri"/>
                </a:rPr>
                <a:t>Beam dump</a:t>
              </a:r>
            </a:p>
            <a:p>
              <a:pPr algn="ctr" defTabSz="914400">
                <a:lnSpc>
                  <a:spcPct val="100000"/>
                </a:lnSpc>
              </a:pPr>
              <a:r>
                <a:rPr lang="en-GB" sz="1300" spc="-1" dirty="0">
                  <a:latin typeface="Calibri"/>
                </a:rPr>
                <a:t>7 MeV, 20 mA </a:t>
              </a:r>
            </a:p>
            <a:p>
              <a:pPr algn="ctr" defTabSz="914400">
                <a:lnSpc>
                  <a:spcPct val="100000"/>
                </a:lnSpc>
              </a:pPr>
              <a:r>
                <a:rPr lang="en-GB" sz="1300" spc="-1" dirty="0">
                  <a:latin typeface="Calibri"/>
                </a:rPr>
                <a:t>= 140 kW</a:t>
              </a:r>
            </a:p>
          </p:txBody>
        </p:sp>
        <p:sp>
          <p:nvSpPr>
            <p:cNvPr id="22" name="ZoneTexte 21">
              <a:extLst>
                <a:ext uri="{FF2B5EF4-FFF2-40B4-BE49-F238E27FC236}">
                  <a16:creationId xmlns:a16="http://schemas.microsoft.com/office/drawing/2014/main" id="{3401060B-38BA-E8CD-38DB-F451B1CFE081}"/>
                </a:ext>
              </a:extLst>
            </p:cNvPr>
            <p:cNvSpPr txBox="1"/>
            <p:nvPr/>
          </p:nvSpPr>
          <p:spPr>
            <a:xfrm>
              <a:off x="-163389" y="5710249"/>
              <a:ext cx="6128396" cy="394583"/>
            </a:xfrm>
            <a:prstGeom prst="rect">
              <a:avLst/>
            </a:prstGeom>
            <a:noFill/>
          </p:spPr>
          <p:txBody>
            <a:bodyPr wrap="square" rtlCol="0">
              <a:spAutoFit/>
            </a:bodyPr>
            <a:lstStyle/>
            <a:p>
              <a:r>
                <a:rPr lang="en-GB" sz="1600" b="1" i="1" u="sng" dirty="0">
                  <a:solidFill>
                    <a:srgbClr val="CC0066"/>
                  </a:solidFill>
                  <a:latin typeface="+mn-lt"/>
                </a:rPr>
                <a:t>PERLE (250 MeV version): high current (20mA), CW, 3 turns ERL</a:t>
              </a:r>
            </a:p>
          </p:txBody>
        </p:sp>
      </p:grpSp>
      <p:sp>
        <p:nvSpPr>
          <p:cNvPr id="24" name="ZoneTexte 23">
            <a:extLst>
              <a:ext uri="{FF2B5EF4-FFF2-40B4-BE49-F238E27FC236}">
                <a16:creationId xmlns:a16="http://schemas.microsoft.com/office/drawing/2014/main" id="{14F83F1E-28DA-47C7-E7EA-8B1D4A88A628}"/>
              </a:ext>
            </a:extLst>
          </p:cNvPr>
          <p:cNvSpPr txBox="1"/>
          <p:nvPr/>
        </p:nvSpPr>
        <p:spPr>
          <a:xfrm>
            <a:off x="5242371" y="2237656"/>
            <a:ext cx="4752528" cy="338554"/>
          </a:xfrm>
          <a:prstGeom prst="rect">
            <a:avLst/>
          </a:prstGeom>
          <a:noFill/>
        </p:spPr>
        <p:txBody>
          <a:bodyPr wrap="square" rtlCol="0">
            <a:spAutoFit/>
          </a:bodyPr>
          <a:lstStyle/>
          <a:p>
            <a:r>
              <a:rPr lang="en-GB" sz="1600" b="1" i="1" u="sng" dirty="0" err="1">
                <a:solidFill>
                  <a:srgbClr val="0070C0"/>
                </a:solidFill>
                <a:latin typeface="+mn-lt"/>
              </a:rPr>
              <a:t>bERLinPro</a:t>
            </a:r>
            <a:r>
              <a:rPr lang="en-GB" sz="1600" b="1" i="1" u="sng" dirty="0">
                <a:solidFill>
                  <a:srgbClr val="0070C0"/>
                </a:solidFill>
                <a:latin typeface="+mn-lt"/>
              </a:rPr>
              <a:t>: High current (100 mA), CW, single turn ERL</a:t>
            </a:r>
          </a:p>
        </p:txBody>
      </p:sp>
    </p:spTree>
    <p:extLst>
      <p:ext uri="{BB962C8B-B14F-4D97-AF65-F5344CB8AC3E}">
        <p14:creationId xmlns:p14="http://schemas.microsoft.com/office/powerpoint/2010/main" val="181645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38A29D-ADAF-83AD-AB8A-D55360755E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0221" y="1445569"/>
            <a:ext cx="5781283" cy="3642468"/>
          </a:xfrm>
          <a:prstGeom prst="rect">
            <a:avLst/>
          </a:prstGeom>
        </p:spPr>
      </p:pic>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19 March 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9</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Seminar - IP2I Lyon</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fontScale="90000"/>
          </a:bodyPr>
          <a:lstStyle/>
          <a:p>
            <a:r>
              <a:rPr lang="en-GB" dirty="0">
                <a:solidFill>
                  <a:schemeClr val="accent5">
                    <a:lumMod val="75000"/>
                  </a:schemeClr>
                </a:solidFill>
                <a:latin typeface="+mn-lt"/>
                <a:ea typeface="Arial" charset="0"/>
                <a:cs typeface="Arial" panose="020B0604020202020204" pitchFamily="34" charset="0"/>
              </a:rPr>
              <a:t>PERLE: Powerful Energy Recovery Linac for Experiments </a:t>
            </a:r>
            <a:endParaRPr lang="en-GB" dirty="0">
              <a:solidFill>
                <a:schemeClr val="accent5">
                  <a:lumMod val="75000"/>
                </a:schemeClr>
              </a:solidFill>
              <a:latin typeface="+mn-lt"/>
            </a:endParaRPr>
          </a:p>
        </p:txBody>
      </p:sp>
      <p:grpSp>
        <p:nvGrpSpPr>
          <p:cNvPr id="13" name="Groupe 12">
            <a:extLst>
              <a:ext uri="{FF2B5EF4-FFF2-40B4-BE49-F238E27FC236}">
                <a16:creationId xmlns:a16="http://schemas.microsoft.com/office/drawing/2014/main" id="{3424278D-A490-1070-AE60-8D74A1939D71}"/>
              </a:ext>
            </a:extLst>
          </p:cNvPr>
          <p:cNvGrpSpPr/>
          <p:nvPr/>
        </p:nvGrpSpPr>
        <p:grpSpPr>
          <a:xfrm>
            <a:off x="4244833" y="3533800"/>
            <a:ext cx="1800201" cy="1844610"/>
            <a:chOff x="3768581" y="3777421"/>
            <a:chExt cx="2265878" cy="1844610"/>
          </a:xfrm>
        </p:grpSpPr>
        <p:cxnSp>
          <p:nvCxnSpPr>
            <p:cNvPr id="7" name="Connecteur droit 6">
              <a:extLst>
                <a:ext uri="{FF2B5EF4-FFF2-40B4-BE49-F238E27FC236}">
                  <a16:creationId xmlns:a16="http://schemas.microsoft.com/office/drawing/2014/main" id="{CB17A771-7C35-51E8-C0EA-8EB783F3BAD6}"/>
                </a:ext>
              </a:extLst>
            </p:cNvPr>
            <p:cNvCxnSpPr/>
            <p:nvPr/>
          </p:nvCxnSpPr>
          <p:spPr>
            <a:xfrm flipH="1">
              <a:off x="3768581" y="3777421"/>
              <a:ext cx="2265878" cy="1052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0083331-1881-5F60-83BF-98EE354840C2}"/>
                </a:ext>
              </a:extLst>
            </p:cNvPr>
            <p:cNvCxnSpPr>
              <a:cxnSpLocks/>
            </p:cNvCxnSpPr>
            <p:nvPr/>
          </p:nvCxnSpPr>
          <p:spPr>
            <a:xfrm flipH="1" flipV="1">
              <a:off x="3768581" y="4829944"/>
              <a:ext cx="2265878" cy="79208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B755B2F7-F0B3-8F21-649F-1D3D2E926D88}"/>
              </a:ext>
            </a:extLst>
          </p:cNvPr>
          <p:cNvCxnSpPr>
            <a:cxnSpLocks/>
          </p:cNvCxnSpPr>
          <p:nvPr/>
        </p:nvCxnSpPr>
        <p:spPr>
          <a:xfrm>
            <a:off x="3043163" y="2669704"/>
            <a:ext cx="759048"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2BE5BB2-3D31-E2F2-3FB2-D229C3A25000}"/>
              </a:ext>
            </a:extLst>
          </p:cNvPr>
          <p:cNvCxnSpPr>
            <a:cxnSpLocks/>
          </p:cNvCxnSpPr>
          <p:nvPr/>
        </p:nvCxnSpPr>
        <p:spPr>
          <a:xfrm flipH="1" flipV="1">
            <a:off x="3029967" y="1085528"/>
            <a:ext cx="798384" cy="1800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63" name="Groupe 62">
            <a:extLst>
              <a:ext uri="{FF2B5EF4-FFF2-40B4-BE49-F238E27FC236}">
                <a16:creationId xmlns:a16="http://schemas.microsoft.com/office/drawing/2014/main" id="{4F78F7C0-9E65-8E3B-1425-99B72D659DD0}"/>
              </a:ext>
            </a:extLst>
          </p:cNvPr>
          <p:cNvGrpSpPr/>
          <p:nvPr/>
        </p:nvGrpSpPr>
        <p:grpSpPr>
          <a:xfrm>
            <a:off x="5533488" y="3533800"/>
            <a:ext cx="4677435" cy="1853903"/>
            <a:chOff x="5522912" y="3777421"/>
            <a:chExt cx="4677435" cy="1853903"/>
          </a:xfrm>
        </p:grpSpPr>
        <p:pic>
          <p:nvPicPr>
            <p:cNvPr id="3" name="Image 2">
              <a:extLst>
                <a:ext uri="{FF2B5EF4-FFF2-40B4-BE49-F238E27FC236}">
                  <a16:creationId xmlns:a16="http://schemas.microsoft.com/office/drawing/2014/main" id="{05B34791-3D25-F470-4029-D6A7D4D0BB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4459" y="3777421"/>
              <a:ext cx="3816424" cy="1844610"/>
            </a:xfrm>
            <a:prstGeom prst="rect">
              <a:avLst/>
            </a:prstGeom>
            <a:ln>
              <a:solidFill>
                <a:schemeClr val="accent1">
                  <a:lumMod val="75000"/>
                </a:schemeClr>
              </a:solidFill>
            </a:ln>
          </p:spPr>
        </p:pic>
        <p:sp>
          <p:nvSpPr>
            <p:cNvPr id="20" name="ZoneTexte 19">
              <a:extLst>
                <a:ext uri="{FF2B5EF4-FFF2-40B4-BE49-F238E27FC236}">
                  <a16:creationId xmlns:a16="http://schemas.microsoft.com/office/drawing/2014/main" id="{CA5DAAEA-816D-6362-7AC6-35BB3FBFAB8E}"/>
                </a:ext>
              </a:extLst>
            </p:cNvPr>
            <p:cNvSpPr txBox="1"/>
            <p:nvPr/>
          </p:nvSpPr>
          <p:spPr>
            <a:xfrm>
              <a:off x="5522912" y="4820652"/>
              <a:ext cx="799579" cy="369332"/>
            </a:xfrm>
            <a:prstGeom prst="rect">
              <a:avLst/>
            </a:prstGeom>
            <a:noFill/>
          </p:spPr>
          <p:txBody>
            <a:bodyPr wrap="square" rtlCol="0">
              <a:spAutoFit/>
            </a:bodyPr>
            <a:lstStyle/>
            <a:p>
              <a:pPr algn="ctr"/>
              <a:r>
                <a:rPr lang="en-GB" sz="900" dirty="0"/>
                <a:t>350-500 kV </a:t>
              </a:r>
            </a:p>
            <a:p>
              <a:pPr algn="ctr"/>
              <a:r>
                <a:rPr lang="en-GB" sz="900" dirty="0"/>
                <a:t>DC gun</a:t>
              </a:r>
            </a:p>
          </p:txBody>
        </p:sp>
        <p:sp>
          <p:nvSpPr>
            <p:cNvPr id="23" name="ZoneTexte 22">
              <a:extLst>
                <a:ext uri="{FF2B5EF4-FFF2-40B4-BE49-F238E27FC236}">
                  <a16:creationId xmlns:a16="http://schemas.microsoft.com/office/drawing/2014/main" id="{210B81FD-3693-BB77-E5F4-2D96918A6243}"/>
                </a:ext>
              </a:extLst>
            </p:cNvPr>
            <p:cNvSpPr txBox="1"/>
            <p:nvPr/>
          </p:nvSpPr>
          <p:spPr>
            <a:xfrm>
              <a:off x="6250483" y="3821832"/>
              <a:ext cx="648072" cy="230832"/>
            </a:xfrm>
            <a:prstGeom prst="rect">
              <a:avLst/>
            </a:prstGeom>
            <a:noFill/>
          </p:spPr>
          <p:txBody>
            <a:bodyPr wrap="square" rtlCol="0">
              <a:spAutoFit/>
            </a:bodyPr>
            <a:lstStyle/>
            <a:p>
              <a:r>
                <a:rPr lang="en-GB" sz="900" dirty="0">
                  <a:solidFill>
                    <a:schemeClr val="bg1"/>
                  </a:solidFill>
                </a:rPr>
                <a:t>HV tank</a:t>
              </a:r>
            </a:p>
          </p:txBody>
        </p:sp>
        <p:sp>
          <p:nvSpPr>
            <p:cNvPr id="24" name="ZoneTexte 23">
              <a:extLst>
                <a:ext uri="{FF2B5EF4-FFF2-40B4-BE49-F238E27FC236}">
                  <a16:creationId xmlns:a16="http://schemas.microsoft.com/office/drawing/2014/main" id="{DBD4F890-863A-D2EF-0B59-DF7584B15977}"/>
                </a:ext>
              </a:extLst>
            </p:cNvPr>
            <p:cNvSpPr txBox="1"/>
            <p:nvPr/>
          </p:nvSpPr>
          <p:spPr>
            <a:xfrm>
              <a:off x="7114579" y="5261992"/>
              <a:ext cx="1800201" cy="369332"/>
            </a:xfrm>
            <a:prstGeom prst="rect">
              <a:avLst/>
            </a:prstGeom>
            <a:noFill/>
          </p:spPr>
          <p:txBody>
            <a:bodyPr wrap="square" rtlCol="0">
              <a:spAutoFit/>
            </a:bodyPr>
            <a:lstStyle/>
            <a:p>
              <a:pPr algn="ctr"/>
              <a:r>
                <a:rPr lang="en-GB" sz="900" dirty="0"/>
                <a:t>Booster: </a:t>
              </a:r>
              <a:r>
                <a:rPr lang="en-GB" sz="900" dirty="0">
                  <a:latin typeface="Arial" panose="020B0604020202020204" pitchFamily="34" charset="0"/>
                  <a:cs typeface="Arial" panose="020B0604020202020204" pitchFamily="34" charset="0"/>
                </a:rPr>
                <a:t>5 single-cell cavities (802MHz) individually powered</a:t>
              </a:r>
              <a:endParaRPr lang="en-GB" sz="900" dirty="0"/>
            </a:p>
          </p:txBody>
        </p:sp>
        <p:sp>
          <p:nvSpPr>
            <p:cNvPr id="25" name="ZoneTexte 24">
              <a:extLst>
                <a:ext uri="{FF2B5EF4-FFF2-40B4-BE49-F238E27FC236}">
                  <a16:creationId xmlns:a16="http://schemas.microsoft.com/office/drawing/2014/main" id="{4CD5A40B-E817-749F-4B4E-6A9954C35DB4}"/>
                </a:ext>
              </a:extLst>
            </p:cNvPr>
            <p:cNvSpPr txBox="1"/>
            <p:nvPr/>
          </p:nvSpPr>
          <p:spPr>
            <a:xfrm>
              <a:off x="7114579" y="4109864"/>
              <a:ext cx="648072" cy="230832"/>
            </a:xfrm>
            <a:prstGeom prst="rect">
              <a:avLst/>
            </a:prstGeom>
            <a:noFill/>
          </p:spPr>
          <p:txBody>
            <a:bodyPr wrap="square" rtlCol="0">
              <a:spAutoFit/>
            </a:bodyPr>
            <a:lstStyle/>
            <a:p>
              <a:r>
                <a:rPr lang="en-GB" sz="900" dirty="0"/>
                <a:t>Buncher</a:t>
              </a:r>
            </a:p>
          </p:txBody>
        </p:sp>
        <p:sp>
          <p:nvSpPr>
            <p:cNvPr id="27" name="ZoneTexte 26">
              <a:extLst>
                <a:ext uri="{FF2B5EF4-FFF2-40B4-BE49-F238E27FC236}">
                  <a16:creationId xmlns:a16="http://schemas.microsoft.com/office/drawing/2014/main" id="{CDE85403-BD21-3039-1C00-107CD1AA2FB4}"/>
                </a:ext>
              </a:extLst>
            </p:cNvPr>
            <p:cNvSpPr txBox="1"/>
            <p:nvPr/>
          </p:nvSpPr>
          <p:spPr>
            <a:xfrm>
              <a:off x="8914779" y="4757936"/>
              <a:ext cx="648072" cy="230832"/>
            </a:xfrm>
            <a:prstGeom prst="rect">
              <a:avLst/>
            </a:prstGeom>
            <a:noFill/>
          </p:spPr>
          <p:txBody>
            <a:bodyPr wrap="square" rtlCol="0">
              <a:spAutoFit/>
            </a:bodyPr>
            <a:lstStyle/>
            <a:p>
              <a:r>
                <a:rPr lang="en-GB" sz="900" dirty="0"/>
                <a:t>Merger</a:t>
              </a:r>
            </a:p>
          </p:txBody>
        </p:sp>
        <p:cxnSp>
          <p:nvCxnSpPr>
            <p:cNvPr id="22" name="Connecteur droit avec flèche 21">
              <a:extLst>
                <a:ext uri="{FF2B5EF4-FFF2-40B4-BE49-F238E27FC236}">
                  <a16:creationId xmlns:a16="http://schemas.microsoft.com/office/drawing/2014/main" id="{795E88F5-94B1-90FD-0476-35E2093AE13B}"/>
                </a:ext>
              </a:extLst>
            </p:cNvPr>
            <p:cNvCxnSpPr>
              <a:cxnSpLocks/>
            </p:cNvCxnSpPr>
            <p:nvPr/>
          </p:nvCxnSpPr>
          <p:spPr>
            <a:xfrm flipH="1">
              <a:off x="7186587" y="4340696"/>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FF4F4116-10C0-9625-3273-64001B06A2AD}"/>
                </a:ext>
              </a:extLst>
            </p:cNvPr>
            <p:cNvSpPr txBox="1"/>
            <p:nvPr/>
          </p:nvSpPr>
          <p:spPr>
            <a:xfrm>
              <a:off x="5962451" y="5189984"/>
              <a:ext cx="1401784" cy="369332"/>
            </a:xfrm>
            <a:prstGeom prst="rect">
              <a:avLst/>
            </a:prstGeom>
            <a:noFill/>
          </p:spPr>
          <p:txBody>
            <a:bodyPr wrap="square" rtlCol="0">
              <a:spAutoFit/>
            </a:bodyPr>
            <a:lstStyle/>
            <a:p>
              <a:pPr algn="ctr"/>
              <a:r>
                <a:rPr lang="en-GB" sz="900" dirty="0"/>
                <a:t>Light box</a:t>
              </a:r>
            </a:p>
            <a:p>
              <a:pPr algn="ctr"/>
              <a:r>
                <a:rPr lang="en-GB" sz="900" dirty="0"/>
                <a:t>Green laser 40 MHz</a:t>
              </a:r>
            </a:p>
          </p:txBody>
        </p:sp>
        <p:cxnSp>
          <p:nvCxnSpPr>
            <p:cNvPr id="32" name="Connecteur droit avec flèche 31">
              <a:extLst>
                <a:ext uri="{FF2B5EF4-FFF2-40B4-BE49-F238E27FC236}">
                  <a16:creationId xmlns:a16="http://schemas.microsoft.com/office/drawing/2014/main" id="{34CCC1E1-F273-4D5D-8D56-9C74D1CA873B}"/>
                </a:ext>
              </a:extLst>
            </p:cNvPr>
            <p:cNvCxnSpPr>
              <a:cxnSpLocks/>
            </p:cNvCxnSpPr>
            <p:nvPr/>
          </p:nvCxnSpPr>
          <p:spPr>
            <a:xfrm flipV="1">
              <a:off x="6834931" y="4685928"/>
              <a:ext cx="169263" cy="561256"/>
            </a:xfrm>
            <a:prstGeom prst="straightConnector1">
              <a:avLst/>
            </a:prstGeom>
            <a:ln>
              <a:solidFill>
                <a:srgbClr val="FF0000"/>
              </a:solidFill>
              <a:tailEnd type="stealth"/>
            </a:ln>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F08438E1-53B7-47DB-29CB-93C7EA08C170}"/>
                </a:ext>
              </a:extLst>
            </p:cNvPr>
            <p:cNvSpPr txBox="1"/>
            <p:nvPr/>
          </p:nvSpPr>
          <p:spPr>
            <a:xfrm>
              <a:off x="6826546" y="3893840"/>
              <a:ext cx="3373801" cy="230832"/>
            </a:xfrm>
            <a:prstGeom prst="rect">
              <a:avLst/>
            </a:prstGeom>
            <a:noFill/>
          </p:spPr>
          <p:txBody>
            <a:bodyPr wrap="square" rtlCol="0">
              <a:spAutoFit/>
            </a:bodyPr>
            <a:lstStyle/>
            <a:p>
              <a:r>
                <a:rPr lang="en-GB" sz="900" dirty="0"/>
                <a:t>Photocathodes loading chamber (Sb-based photocathodes)</a:t>
              </a:r>
            </a:p>
          </p:txBody>
        </p:sp>
        <p:cxnSp>
          <p:nvCxnSpPr>
            <p:cNvPr id="38" name="Connecteur droit avec flèche 37">
              <a:extLst>
                <a:ext uri="{FF2B5EF4-FFF2-40B4-BE49-F238E27FC236}">
                  <a16:creationId xmlns:a16="http://schemas.microsoft.com/office/drawing/2014/main" id="{A2854477-0683-887F-685C-861B250EF6D1}"/>
                </a:ext>
              </a:extLst>
            </p:cNvPr>
            <p:cNvCxnSpPr>
              <a:cxnSpLocks/>
            </p:cNvCxnSpPr>
            <p:nvPr/>
          </p:nvCxnSpPr>
          <p:spPr>
            <a:xfrm flipH="1">
              <a:off x="6898555" y="4109864"/>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grpSp>
      <p:sp>
        <p:nvSpPr>
          <p:cNvPr id="41" name="ZoneTexte 40">
            <a:extLst>
              <a:ext uri="{FF2B5EF4-FFF2-40B4-BE49-F238E27FC236}">
                <a16:creationId xmlns:a16="http://schemas.microsoft.com/office/drawing/2014/main" id="{A7C7613C-0E69-4AFE-149A-6A4D17051BAB}"/>
              </a:ext>
            </a:extLst>
          </p:cNvPr>
          <p:cNvSpPr txBox="1"/>
          <p:nvPr/>
        </p:nvSpPr>
        <p:spPr>
          <a:xfrm>
            <a:off x="3010123" y="1280604"/>
            <a:ext cx="295232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mn-lt"/>
              </a:rPr>
              <a:t>Cryomodule with 4 five-Cell cavities </a:t>
            </a:r>
          </a:p>
          <a:p>
            <a:pPr marL="171450" indent="-171450">
              <a:buFont typeface="Arial" panose="020B0604020202020204" pitchFamily="34" charset="0"/>
              <a:buChar char="•"/>
            </a:pPr>
            <a:r>
              <a:rPr lang="en-GB" sz="1200" dirty="0">
                <a:latin typeface="+mn-lt"/>
              </a:rPr>
              <a:t>Total gradient 82 MeV</a:t>
            </a:r>
          </a:p>
          <a:p>
            <a:pPr marL="171450" indent="-171450">
              <a:buFont typeface="Arial" panose="020B0604020202020204" pitchFamily="34" charset="0"/>
              <a:buChar char="•"/>
            </a:pPr>
            <a:r>
              <a:rPr lang="en-GB" sz="1200" dirty="0">
                <a:latin typeface="+mn-lt"/>
              </a:rPr>
              <a:t>3 </a:t>
            </a:r>
            <a:r>
              <a:rPr lang="en-GB" sz="1200" dirty="0" err="1">
                <a:latin typeface="+mn-lt"/>
              </a:rPr>
              <a:t>acc</a:t>
            </a:r>
            <a:r>
              <a:rPr lang="en-GB" sz="1200" dirty="0">
                <a:latin typeface="+mn-lt"/>
              </a:rPr>
              <a:t> &amp; 3 </a:t>
            </a:r>
            <a:r>
              <a:rPr lang="en-GB" sz="1200" dirty="0" err="1">
                <a:latin typeface="+mn-lt"/>
              </a:rPr>
              <a:t>decc</a:t>
            </a:r>
            <a:r>
              <a:rPr lang="en-GB" sz="1200" dirty="0">
                <a:latin typeface="+mn-lt"/>
              </a:rPr>
              <a:t> beams at different energies travelling in the CM.</a:t>
            </a:r>
          </a:p>
        </p:txBody>
      </p:sp>
      <p:sp>
        <p:nvSpPr>
          <p:cNvPr id="42" name="ZoneTexte 41">
            <a:extLst>
              <a:ext uri="{FF2B5EF4-FFF2-40B4-BE49-F238E27FC236}">
                <a16:creationId xmlns:a16="http://schemas.microsoft.com/office/drawing/2014/main" id="{9F1CC710-9258-F09A-A430-9477B68B0463}"/>
              </a:ext>
            </a:extLst>
          </p:cNvPr>
          <p:cNvSpPr txBox="1"/>
          <p:nvPr/>
        </p:nvSpPr>
        <p:spPr>
          <a:xfrm>
            <a:off x="3874219" y="5261992"/>
            <a:ext cx="2411555" cy="461665"/>
          </a:xfrm>
          <a:prstGeom prst="rect">
            <a:avLst/>
          </a:prstGeom>
          <a:noFill/>
        </p:spPr>
        <p:txBody>
          <a:bodyPr wrap="square" rtlCol="0">
            <a:spAutoFit/>
          </a:bodyPr>
          <a:lstStyle/>
          <a:p>
            <a:r>
              <a:rPr lang="en-GB" sz="1200" dirty="0">
                <a:latin typeface="+mn-lt"/>
              </a:rPr>
              <a:t>Injection line delivering 500pC bunches at 7 MeV. </a:t>
            </a:r>
          </a:p>
        </p:txBody>
      </p:sp>
      <p:sp>
        <p:nvSpPr>
          <p:cNvPr id="44" name="ZoneTexte 43">
            <a:extLst>
              <a:ext uri="{FF2B5EF4-FFF2-40B4-BE49-F238E27FC236}">
                <a16:creationId xmlns:a16="http://schemas.microsoft.com/office/drawing/2014/main" id="{80A98F9E-BDBB-ED1B-3149-3137BC092450}"/>
              </a:ext>
            </a:extLst>
          </p:cNvPr>
          <p:cNvSpPr txBox="1"/>
          <p:nvPr/>
        </p:nvSpPr>
        <p:spPr>
          <a:xfrm>
            <a:off x="7330602" y="2784103"/>
            <a:ext cx="2869745" cy="461665"/>
          </a:xfrm>
          <a:prstGeom prst="rect">
            <a:avLst/>
          </a:prstGeom>
          <a:noFill/>
        </p:spPr>
        <p:txBody>
          <a:bodyPr wrap="square" rtlCol="0">
            <a:spAutoFit/>
          </a:bodyPr>
          <a:lstStyle/>
          <a:p>
            <a:r>
              <a:rPr lang="en-GB" sz="1200" dirty="0">
                <a:latin typeface="+mn-lt"/>
              </a:rPr>
              <a:t>3 staked isochronous recirculation arcs for beams at different energies (Arcs 1, 3, 5).</a:t>
            </a:r>
          </a:p>
        </p:txBody>
      </p:sp>
      <p:sp>
        <p:nvSpPr>
          <p:cNvPr id="45" name="ZoneTexte 44">
            <a:extLst>
              <a:ext uri="{FF2B5EF4-FFF2-40B4-BE49-F238E27FC236}">
                <a16:creationId xmlns:a16="http://schemas.microsoft.com/office/drawing/2014/main" id="{7400E73C-4D45-EBFF-1283-7AF2769747F3}"/>
              </a:ext>
            </a:extLst>
          </p:cNvPr>
          <p:cNvSpPr txBox="1"/>
          <p:nvPr/>
        </p:nvSpPr>
        <p:spPr>
          <a:xfrm>
            <a:off x="633859" y="3317776"/>
            <a:ext cx="1296144" cy="276999"/>
          </a:xfrm>
          <a:prstGeom prst="rect">
            <a:avLst/>
          </a:prstGeom>
          <a:noFill/>
        </p:spPr>
        <p:txBody>
          <a:bodyPr wrap="square" rtlCol="0">
            <a:spAutoFit/>
          </a:bodyPr>
          <a:lstStyle/>
          <a:p>
            <a:r>
              <a:rPr lang="en-GB" sz="1200" dirty="0">
                <a:latin typeface="+mn-lt"/>
              </a:rPr>
              <a:t>Interaction Points</a:t>
            </a:r>
          </a:p>
        </p:txBody>
      </p:sp>
      <p:cxnSp>
        <p:nvCxnSpPr>
          <p:cNvPr id="47" name="Connecteur droit 46">
            <a:extLst>
              <a:ext uri="{FF2B5EF4-FFF2-40B4-BE49-F238E27FC236}">
                <a16:creationId xmlns:a16="http://schemas.microsoft.com/office/drawing/2014/main" id="{FF471E98-F02E-14A7-BDB2-21E7372F15D9}"/>
              </a:ext>
            </a:extLst>
          </p:cNvPr>
          <p:cNvCxnSpPr>
            <a:cxnSpLocks/>
          </p:cNvCxnSpPr>
          <p:nvPr/>
        </p:nvCxnSpPr>
        <p:spPr>
          <a:xfrm>
            <a:off x="1857994" y="3489389"/>
            <a:ext cx="504057" cy="376854"/>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179FD592-EE3F-90ED-27EA-65E671315A1E}"/>
              </a:ext>
            </a:extLst>
          </p:cNvPr>
          <p:cNvCxnSpPr>
            <a:cxnSpLocks/>
          </p:cNvCxnSpPr>
          <p:nvPr/>
        </p:nvCxnSpPr>
        <p:spPr>
          <a:xfrm>
            <a:off x="1857995" y="3461792"/>
            <a:ext cx="1512168" cy="710788"/>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B7C6BC2C-F9DD-06D9-4894-57F87C5CAA98}"/>
              </a:ext>
            </a:extLst>
          </p:cNvPr>
          <p:cNvSpPr txBox="1"/>
          <p:nvPr/>
        </p:nvSpPr>
        <p:spPr>
          <a:xfrm>
            <a:off x="7330604" y="2136031"/>
            <a:ext cx="3600400" cy="461665"/>
          </a:xfrm>
          <a:prstGeom prst="rect">
            <a:avLst/>
          </a:prstGeom>
          <a:noFill/>
        </p:spPr>
        <p:txBody>
          <a:bodyPr wrap="square" rtlCol="0">
            <a:spAutoFit/>
          </a:bodyPr>
          <a:lstStyle/>
          <a:p>
            <a:r>
              <a:rPr lang="en-GB" sz="1200" dirty="0">
                <a:latin typeface="+mn-lt"/>
              </a:rPr>
              <a:t>Switchyard: vertical separation/recombination of beams at different energies </a:t>
            </a:r>
          </a:p>
        </p:txBody>
      </p:sp>
      <p:cxnSp>
        <p:nvCxnSpPr>
          <p:cNvPr id="55" name="Connecteur droit avec flèche 54">
            <a:extLst>
              <a:ext uri="{FF2B5EF4-FFF2-40B4-BE49-F238E27FC236}">
                <a16:creationId xmlns:a16="http://schemas.microsoft.com/office/drawing/2014/main" id="{30CDB55C-F990-3FA0-7CDD-4426E3AFEB8A}"/>
              </a:ext>
            </a:extLst>
          </p:cNvPr>
          <p:cNvCxnSpPr>
            <a:cxnSpLocks/>
            <a:stCxn id="44" idx="1"/>
          </p:cNvCxnSpPr>
          <p:nvPr/>
        </p:nvCxnSpPr>
        <p:spPr>
          <a:xfrm flipH="1" flipV="1">
            <a:off x="6826546" y="2293115"/>
            <a:ext cx="504056" cy="721821"/>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F7FBCB38-7D2C-6609-480D-62143030A061}"/>
              </a:ext>
            </a:extLst>
          </p:cNvPr>
          <p:cNvCxnSpPr>
            <a:cxnSpLocks/>
          </p:cNvCxnSpPr>
          <p:nvPr/>
        </p:nvCxnSpPr>
        <p:spPr>
          <a:xfrm flipH="1">
            <a:off x="5124447" y="1039691"/>
            <a:ext cx="2167731" cy="111761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6F5237C5-F988-6864-1BD3-32B0952B9B8D}"/>
              </a:ext>
            </a:extLst>
          </p:cNvPr>
          <p:cNvCxnSpPr>
            <a:cxnSpLocks/>
          </p:cNvCxnSpPr>
          <p:nvPr/>
        </p:nvCxnSpPr>
        <p:spPr>
          <a:xfrm flipH="1">
            <a:off x="6333067" y="1280604"/>
            <a:ext cx="671127" cy="11137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3AD26D44-050A-4556-18E7-1F8BA884CA15}"/>
              </a:ext>
            </a:extLst>
          </p:cNvPr>
          <p:cNvSpPr txBox="1"/>
          <p:nvPr/>
        </p:nvSpPr>
        <p:spPr>
          <a:xfrm>
            <a:off x="57795" y="4901952"/>
            <a:ext cx="3250936" cy="461665"/>
          </a:xfrm>
          <a:prstGeom prst="rect">
            <a:avLst/>
          </a:prstGeom>
          <a:noFill/>
        </p:spPr>
        <p:txBody>
          <a:bodyPr wrap="square" rtlCol="0">
            <a:spAutoFit/>
          </a:bodyPr>
          <a:lstStyle/>
          <a:p>
            <a:r>
              <a:rPr lang="en-GB" sz="1200" dirty="0">
                <a:latin typeface="+mn-lt"/>
              </a:rPr>
              <a:t>3 staked (&amp; inversed) isochronous recirculation arcs for beams at different energies (Arcs 2, 4, 6) </a:t>
            </a:r>
          </a:p>
        </p:txBody>
      </p:sp>
      <p:graphicFrame>
        <p:nvGraphicFramePr>
          <p:cNvPr id="64" name="Tableau 63">
            <a:extLst>
              <a:ext uri="{FF2B5EF4-FFF2-40B4-BE49-F238E27FC236}">
                <a16:creationId xmlns:a16="http://schemas.microsoft.com/office/drawing/2014/main" id="{BC3D58D7-CDF0-16A4-E42D-AF61A8177CCC}"/>
              </a:ext>
            </a:extLst>
          </p:cNvPr>
          <p:cNvGraphicFramePr>
            <a:graphicFrameLocks noGrp="1"/>
          </p:cNvGraphicFramePr>
          <p:nvPr/>
        </p:nvGraphicFramePr>
        <p:xfrm>
          <a:off x="6970563" y="2669704"/>
          <a:ext cx="3600402" cy="2298864"/>
        </p:xfrm>
        <a:graphic>
          <a:graphicData uri="http://schemas.openxmlformats.org/drawingml/2006/table">
            <a:tbl>
              <a:tblPr firstRow="1" firstCol="1" bandRow="1"/>
              <a:tblGrid>
                <a:gridCol w="1947260">
                  <a:extLst>
                    <a:ext uri="{9D8B030D-6E8A-4147-A177-3AD203B41FA5}">
                      <a16:colId xmlns:a16="http://schemas.microsoft.com/office/drawing/2014/main" val="20000"/>
                    </a:ext>
                  </a:extLst>
                </a:gridCol>
                <a:gridCol w="826571">
                  <a:extLst>
                    <a:ext uri="{9D8B030D-6E8A-4147-A177-3AD203B41FA5}">
                      <a16:colId xmlns:a16="http://schemas.microsoft.com/office/drawing/2014/main" val="20001"/>
                    </a:ext>
                  </a:extLst>
                </a:gridCol>
                <a:gridCol w="826571">
                  <a:extLst>
                    <a:ext uri="{9D8B030D-6E8A-4147-A177-3AD203B41FA5}">
                      <a16:colId xmlns:a16="http://schemas.microsoft.com/office/drawing/2014/main" val="20002"/>
                    </a:ext>
                  </a:extLst>
                </a:gridCol>
              </a:tblGrid>
              <a:tr h="259658">
                <a:tc>
                  <a:txBody>
                    <a:bodyPr/>
                    <a:lstStyle/>
                    <a:p>
                      <a:pPr algn="l">
                        <a:spcAft>
                          <a:spcPts val="0"/>
                        </a:spcAft>
                      </a:pPr>
                      <a:r>
                        <a:rPr lang="en-GB" sz="1200" b="1" dirty="0">
                          <a:effectLst/>
                          <a:latin typeface="+mn-lt"/>
                          <a:ea typeface="Arial" charset="0"/>
                          <a:cs typeface="Arial" charset="0"/>
                        </a:rPr>
                        <a:t>Target Parameter</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200" b="1" dirty="0">
                          <a:effectLst/>
                          <a:latin typeface="+mn-lt"/>
                          <a:ea typeface="Arial" charset="0"/>
                          <a:cs typeface="Arial" charset="0"/>
                        </a:rPr>
                        <a:t>Unit</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200" b="1" dirty="0">
                          <a:effectLst/>
                          <a:latin typeface="+mn-lt"/>
                          <a:ea typeface="Arial" charset="0"/>
                          <a:cs typeface="Arial" charset="0"/>
                        </a:rPr>
                        <a:t>Value</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6964">
                <a:tc>
                  <a:txBody>
                    <a:bodyPr/>
                    <a:lstStyle/>
                    <a:p>
                      <a:pPr algn="l">
                        <a:spcAft>
                          <a:spcPts val="0"/>
                        </a:spcAft>
                      </a:pPr>
                      <a:r>
                        <a:rPr lang="en-GB" sz="1200" b="0" dirty="0">
                          <a:effectLst/>
                          <a:latin typeface="+mn-lt"/>
                          <a:ea typeface="Arial" charset="0"/>
                          <a:cs typeface="Arial" charset="0"/>
                        </a:rPr>
                        <a:t>Injection energy</a:t>
                      </a:r>
                      <a:endParaRPr lang="fr-FR" sz="12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MeV</a:t>
                      </a:r>
                      <a:endParaRPr lang="fr-FR" sz="12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7</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8107">
                <a:tc>
                  <a:txBody>
                    <a:bodyPr/>
                    <a:lstStyle/>
                    <a:p>
                      <a:pPr algn="l">
                        <a:spcAft>
                          <a:spcPts val="0"/>
                        </a:spcAft>
                      </a:pPr>
                      <a:r>
                        <a:rPr lang="en-GB" sz="1200" b="0" dirty="0">
                          <a:effectLst/>
                          <a:latin typeface="+mn-lt"/>
                          <a:ea typeface="Arial" charset="0"/>
                          <a:cs typeface="Arial" charset="0"/>
                        </a:rPr>
                        <a:t>Electron beam energy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MeV</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500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47495">
                <a:tc>
                  <a:txBody>
                    <a:bodyPr/>
                    <a:lstStyle/>
                    <a:p>
                      <a:pPr algn="l">
                        <a:spcAft>
                          <a:spcPts val="0"/>
                        </a:spcAft>
                      </a:pPr>
                      <a:r>
                        <a:rPr lang="en-GB" sz="1200" b="0" dirty="0">
                          <a:effectLst/>
                          <a:latin typeface="+mn-lt"/>
                          <a:ea typeface="Arial" charset="0"/>
                          <a:cs typeface="Arial" charset="0"/>
                        </a:rPr>
                        <a:t>Normalised Emittance </a:t>
                      </a:r>
                      <a:r>
                        <a:rPr lang="en-GB" sz="1200" b="0" dirty="0" err="1">
                          <a:effectLst/>
                          <a:latin typeface="+mn-lt"/>
                          <a:ea typeface="Arial" charset="0"/>
                          <a:cs typeface="Arial" charset="0"/>
                        </a:rPr>
                        <a:t>γε</a:t>
                      </a:r>
                      <a:r>
                        <a:rPr lang="en-GB" sz="1200" b="0" baseline="-25000" dirty="0" err="1">
                          <a:effectLst/>
                          <a:latin typeface="+mn-lt"/>
                          <a:ea typeface="Arial" charset="0"/>
                          <a:cs typeface="Arial" charset="0"/>
                        </a:rPr>
                        <a:t>x,y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mm mrad</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6</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75963">
                <a:tc>
                  <a:txBody>
                    <a:bodyPr/>
                    <a:lstStyle/>
                    <a:p>
                      <a:pPr algn="l">
                        <a:spcAft>
                          <a:spcPts val="0"/>
                        </a:spcAft>
                      </a:pPr>
                      <a:r>
                        <a:rPr lang="en-GB" sz="1200" b="0" dirty="0">
                          <a:effectLst/>
                          <a:latin typeface="+mn-lt"/>
                          <a:ea typeface="Arial" charset="0"/>
                          <a:cs typeface="Arial" charset="0"/>
                        </a:rPr>
                        <a:t>Average beam current</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mA</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20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27345">
                <a:tc>
                  <a:txBody>
                    <a:bodyPr/>
                    <a:lstStyle/>
                    <a:p>
                      <a:pPr algn="l">
                        <a:spcAft>
                          <a:spcPts val="0"/>
                        </a:spcAft>
                      </a:pPr>
                      <a:r>
                        <a:rPr lang="en-GB" sz="1200" b="0" dirty="0">
                          <a:effectLst/>
                          <a:latin typeface="+mn-lt"/>
                          <a:ea typeface="Arial" charset="0"/>
                          <a:cs typeface="Arial" charset="0"/>
                        </a:rPr>
                        <a:t>Bunch charge</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err="1">
                          <a:effectLst/>
                          <a:latin typeface="+mn-lt"/>
                          <a:ea typeface="Arial" charset="0"/>
                          <a:cs typeface="Arial" charset="0"/>
                        </a:rPr>
                        <a:t>pC</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500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75963">
                <a:tc>
                  <a:txBody>
                    <a:bodyPr/>
                    <a:lstStyle/>
                    <a:p>
                      <a:pPr algn="l">
                        <a:spcAft>
                          <a:spcPts val="0"/>
                        </a:spcAft>
                      </a:pPr>
                      <a:r>
                        <a:rPr lang="en-GB" sz="1200" b="0" dirty="0">
                          <a:effectLst/>
                          <a:latin typeface="+mn-lt"/>
                          <a:ea typeface="Arial" charset="0"/>
                          <a:cs typeface="Arial" charset="0"/>
                        </a:rPr>
                        <a:t>Bunch length</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mm</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3</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41193">
                <a:tc>
                  <a:txBody>
                    <a:bodyPr/>
                    <a:lstStyle/>
                    <a:p>
                      <a:pPr algn="l">
                        <a:spcAft>
                          <a:spcPts val="0"/>
                        </a:spcAft>
                      </a:pPr>
                      <a:r>
                        <a:rPr lang="en-GB" sz="1200" b="0" dirty="0">
                          <a:effectLst/>
                          <a:latin typeface="+mn-lt"/>
                          <a:ea typeface="Arial" charset="0"/>
                          <a:cs typeface="Arial" charset="0"/>
                        </a:rPr>
                        <a:t>Bunch spacing</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ns</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25</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75963">
                <a:tc>
                  <a:txBody>
                    <a:bodyPr/>
                    <a:lstStyle/>
                    <a:p>
                      <a:pPr algn="l">
                        <a:spcAft>
                          <a:spcPts val="0"/>
                        </a:spcAft>
                      </a:pPr>
                      <a:r>
                        <a:rPr lang="en-GB" sz="1200" b="0" dirty="0">
                          <a:effectLst/>
                          <a:latin typeface="+mn-lt"/>
                          <a:ea typeface="Arial" charset="0"/>
                          <a:cs typeface="Arial" charset="0"/>
                        </a:rPr>
                        <a:t>RF frequency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MHz</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801.58</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39462">
                <a:tc>
                  <a:txBody>
                    <a:bodyPr/>
                    <a:lstStyle/>
                    <a:p>
                      <a:pPr algn="l">
                        <a:spcAft>
                          <a:spcPts val="0"/>
                        </a:spcAft>
                      </a:pPr>
                      <a:r>
                        <a:rPr lang="en-GB" sz="1200" b="0" dirty="0">
                          <a:effectLst/>
                          <a:latin typeface="+mn-lt"/>
                          <a:ea typeface="Arial" charset="0"/>
                          <a:cs typeface="Arial" charset="0"/>
                        </a:rPr>
                        <a:t>Duty factor</a:t>
                      </a:r>
                      <a:endParaRPr lang="fr-FR" sz="12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200" b="0">
                          <a:effectLst/>
                          <a:latin typeface="+mn-lt"/>
                          <a:ea typeface="Arial" charset="0"/>
                          <a:cs typeface="Arial" charset="0"/>
                        </a:rPr>
                        <a:t> </a:t>
                      </a:r>
                      <a:endParaRPr lang="fr-FR" sz="12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CW</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40" name="ZoneTexte 39">
            <a:extLst>
              <a:ext uri="{FF2B5EF4-FFF2-40B4-BE49-F238E27FC236}">
                <a16:creationId xmlns:a16="http://schemas.microsoft.com/office/drawing/2014/main" id="{F4DBBE09-7292-87F2-AF99-8DA6A81F71A1}"/>
              </a:ext>
            </a:extLst>
          </p:cNvPr>
          <p:cNvSpPr txBox="1"/>
          <p:nvPr/>
        </p:nvSpPr>
        <p:spPr>
          <a:xfrm>
            <a:off x="1323437" y="2885728"/>
            <a:ext cx="1038614" cy="276999"/>
          </a:xfrm>
          <a:prstGeom prst="rect">
            <a:avLst/>
          </a:prstGeom>
          <a:noFill/>
        </p:spPr>
        <p:txBody>
          <a:bodyPr wrap="square" rtlCol="0">
            <a:spAutoFit/>
          </a:bodyPr>
          <a:lstStyle/>
          <a:p>
            <a:pPr algn="ctr"/>
            <a:r>
              <a:rPr lang="en-GB" sz="1200" dirty="0">
                <a:latin typeface="+mn-lt"/>
              </a:rPr>
              <a:t>Beam dump</a:t>
            </a:r>
          </a:p>
        </p:txBody>
      </p:sp>
      <p:pic>
        <p:nvPicPr>
          <p:cNvPr id="4" name="Picture 43">
            <a:extLst>
              <a:ext uri="{FF2B5EF4-FFF2-40B4-BE49-F238E27FC236}">
                <a16:creationId xmlns:a16="http://schemas.microsoft.com/office/drawing/2014/main" id="{6CBD7C3E-7AC7-4BF1-69C3-2A2BD2112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555" y="730186"/>
            <a:ext cx="3695317" cy="1291446"/>
          </a:xfrm>
          <a:prstGeom prst="rect">
            <a:avLst/>
          </a:prstGeom>
          <a:noFill/>
        </p:spPr>
      </p:pic>
      <p:pic>
        <p:nvPicPr>
          <p:cNvPr id="28" name="Image 27">
            <a:extLst>
              <a:ext uri="{FF2B5EF4-FFF2-40B4-BE49-F238E27FC236}">
                <a16:creationId xmlns:a16="http://schemas.microsoft.com/office/drawing/2014/main" id="{282A2EEA-2074-13DA-C0F9-66F1818D07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123" y="1085528"/>
            <a:ext cx="2878844" cy="1589010"/>
          </a:xfrm>
          <a:prstGeom prst="rect">
            <a:avLst/>
          </a:prstGeom>
          <a:ln>
            <a:solidFill>
              <a:schemeClr val="accent1">
                <a:lumMod val="75000"/>
              </a:schemeClr>
            </a:solidFill>
          </a:ln>
        </p:spPr>
      </p:pic>
      <p:sp>
        <p:nvSpPr>
          <p:cNvPr id="2" name="ZoneTexte 1">
            <a:extLst>
              <a:ext uri="{FF2B5EF4-FFF2-40B4-BE49-F238E27FC236}">
                <a16:creationId xmlns:a16="http://schemas.microsoft.com/office/drawing/2014/main" id="{99C0A4D6-2788-A41A-CE45-E4F8A68F7631}"/>
              </a:ext>
            </a:extLst>
          </p:cNvPr>
          <p:cNvSpPr txBox="1"/>
          <p:nvPr/>
        </p:nvSpPr>
        <p:spPr>
          <a:xfrm>
            <a:off x="201812" y="725488"/>
            <a:ext cx="10441159" cy="1323439"/>
          </a:xfrm>
          <a:prstGeom prst="rect">
            <a:avLst/>
          </a:prstGeom>
          <a:noFill/>
        </p:spPr>
        <p:txBody>
          <a:bodyPr wrap="square" rtlCol="0">
            <a:spAutoFit/>
          </a:bodyPr>
          <a:lstStyle/>
          <a:p>
            <a:r>
              <a:rPr lang="en-GB" sz="1600" dirty="0">
                <a:solidFill>
                  <a:srgbClr val="FF6700"/>
                </a:solidFill>
                <a:latin typeface="+mn-lt"/>
              </a:rPr>
              <a:t>PERLE: first multi-turn ERL, based on SRF technology, designed to operate at 10MW (20 mA, 500 MeV) power regime </a:t>
            </a:r>
          </a:p>
          <a:p>
            <a:r>
              <a:rPr lang="en-GB" sz="1600" dirty="0">
                <a:latin typeface="+mn-lt"/>
                <a:sym typeface="Wingdings" pitchFamily="2" charset="2"/>
              </a:rPr>
              <a:t> </a:t>
            </a:r>
            <a:r>
              <a:rPr lang="en-GB" sz="1600" dirty="0">
                <a:latin typeface="+mn-lt"/>
              </a:rPr>
              <a:t>A hub to </a:t>
            </a:r>
            <a:r>
              <a:rPr lang="en-GB" sz="1600" b="1" dirty="0">
                <a:latin typeface="+mn-lt"/>
              </a:rPr>
              <a:t>explore a broad range of accelerator phenomena </a:t>
            </a:r>
            <a:r>
              <a:rPr lang="en-GB" sz="1600" dirty="0">
                <a:latin typeface="+mn-lt"/>
              </a:rPr>
              <a:t>and to </a:t>
            </a:r>
            <a:r>
              <a:rPr lang="en-GB" sz="1600" b="1" dirty="0">
                <a:latin typeface="+mn-lt"/>
              </a:rPr>
              <a:t>validate technical choices improving accelerators efficiency </a:t>
            </a:r>
            <a:r>
              <a:rPr lang="en-US" sz="1600" b="1" dirty="0">
                <a:latin typeface="+mn-lt"/>
              </a:rPr>
              <a:t>in an unexplored operational power regime</a:t>
            </a:r>
            <a:r>
              <a:rPr lang="en-US" sz="1600" dirty="0">
                <a:latin typeface="+mn-lt"/>
              </a:rPr>
              <a:t> </a:t>
            </a:r>
            <a:r>
              <a:rPr lang="en-GB" sz="1600" dirty="0">
                <a:latin typeface="+mn-lt"/>
              </a:rPr>
              <a:t>on the pathway of </a:t>
            </a:r>
            <a:r>
              <a:rPr lang="en-US" sz="1600" dirty="0">
                <a:latin typeface="+mn-lt"/>
              </a:rPr>
              <a:t>the </a:t>
            </a:r>
            <a:r>
              <a:rPr lang="en-US" sz="1600" b="1" dirty="0">
                <a:latin typeface="+mn-lt"/>
              </a:rPr>
              <a:t>ERL technology development for future energy and intensity frontier machines</a:t>
            </a:r>
            <a:r>
              <a:rPr lang="en-US" sz="1600" dirty="0">
                <a:latin typeface="+mn-lt"/>
              </a:rPr>
              <a:t>.</a:t>
            </a:r>
            <a:endParaRPr lang="fr-FR" sz="1600" dirty="0">
              <a:latin typeface="+mn-lt"/>
            </a:endParaRPr>
          </a:p>
          <a:p>
            <a:endParaRPr lang="en-GB" sz="1600" dirty="0">
              <a:solidFill>
                <a:srgbClr val="FF6700"/>
              </a:solidFill>
              <a:latin typeface="+mn-lt"/>
            </a:endParaRPr>
          </a:p>
        </p:txBody>
      </p:sp>
      <p:grpSp>
        <p:nvGrpSpPr>
          <p:cNvPr id="66" name="Groupe 65">
            <a:extLst>
              <a:ext uri="{FF2B5EF4-FFF2-40B4-BE49-F238E27FC236}">
                <a16:creationId xmlns:a16="http://schemas.microsoft.com/office/drawing/2014/main" id="{3E5C9B5D-371C-B0E8-2A4F-B2D1F5007C49}"/>
              </a:ext>
            </a:extLst>
          </p:cNvPr>
          <p:cNvGrpSpPr/>
          <p:nvPr/>
        </p:nvGrpSpPr>
        <p:grpSpPr>
          <a:xfrm>
            <a:off x="345827" y="5002225"/>
            <a:ext cx="10060723" cy="619807"/>
            <a:chOff x="345827" y="5049972"/>
            <a:chExt cx="10060723" cy="619807"/>
          </a:xfrm>
        </p:grpSpPr>
        <p:pic>
          <p:nvPicPr>
            <p:cNvPr id="46" name="image16.png">
              <a:extLst>
                <a:ext uri="{FF2B5EF4-FFF2-40B4-BE49-F238E27FC236}">
                  <a16:creationId xmlns:a16="http://schemas.microsoft.com/office/drawing/2014/main" id="{B2BB60B8-2375-93DC-FA27-B5D712F4F8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6186" y="5133689"/>
              <a:ext cx="1618777" cy="469269"/>
            </a:xfrm>
            <a:prstGeom prst="rect">
              <a:avLst/>
            </a:prstGeom>
            <a:ln w="12700">
              <a:miter lim="400000"/>
            </a:ln>
          </p:spPr>
        </p:pic>
        <p:pic>
          <p:nvPicPr>
            <p:cNvPr id="49" name="image19.png">
              <a:extLst>
                <a:ext uri="{FF2B5EF4-FFF2-40B4-BE49-F238E27FC236}">
                  <a16:creationId xmlns:a16="http://schemas.microsoft.com/office/drawing/2014/main" id="{3D58F75B-A378-F9C7-129B-A8A34743E1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4936" y="5121980"/>
              <a:ext cx="1512168" cy="438364"/>
            </a:xfrm>
            <a:prstGeom prst="rect">
              <a:avLst/>
            </a:prstGeom>
            <a:ln w="12700">
              <a:miter lim="400000"/>
            </a:ln>
          </p:spPr>
        </p:pic>
        <p:pic>
          <p:nvPicPr>
            <p:cNvPr id="50" name="Picture 2" descr="Fichier:Logo CERN.jpg">
              <a:extLst>
                <a:ext uri="{FF2B5EF4-FFF2-40B4-BE49-F238E27FC236}">
                  <a16:creationId xmlns:a16="http://schemas.microsoft.com/office/drawing/2014/main" id="{FE92311A-D92F-7246-3E17-483B022DB70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41971" y="5074234"/>
              <a:ext cx="578350" cy="5774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Résultat de recherche d'images pour &quot;Liverpool university logo&quot;">
              <a:extLst>
                <a:ext uri="{FF2B5EF4-FFF2-40B4-BE49-F238E27FC236}">
                  <a16:creationId xmlns:a16="http://schemas.microsoft.com/office/drawing/2014/main" id="{9C6E04DF-F939-0539-0ABA-9972104E780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62051" y="5089948"/>
              <a:ext cx="1233899" cy="50405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Résultat de recherche d'images pour &quot;Budker institute novosibirsk logo&quot;">
              <a:extLst>
                <a:ext uri="{FF2B5EF4-FFF2-40B4-BE49-F238E27FC236}">
                  <a16:creationId xmlns:a16="http://schemas.microsoft.com/office/drawing/2014/main" id="{064E360B-52BA-6946-0675-356A6BC3983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470270" y="5121980"/>
              <a:ext cx="936280" cy="50753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54" name="Picture 10" descr="Résultat de recherche d'images pour &quot;logo in2p3&quot;">
              <a:extLst>
                <a:ext uri="{FF2B5EF4-FFF2-40B4-BE49-F238E27FC236}">
                  <a16:creationId xmlns:a16="http://schemas.microsoft.com/office/drawing/2014/main" id="{AB5500FD-6ABE-2333-CE79-11B28951DB5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5827" y="5072051"/>
              <a:ext cx="1045087" cy="580603"/>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5">
              <a:extLst>
                <a:ext uri="{FF2B5EF4-FFF2-40B4-BE49-F238E27FC236}">
                  <a16:creationId xmlns:a16="http://schemas.microsoft.com/office/drawing/2014/main" id="{47CC95CE-4B05-DEC5-37E5-16B753D10E6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24856" y="5049972"/>
              <a:ext cx="658545" cy="619807"/>
            </a:xfrm>
            <a:prstGeom prst="rect">
              <a:avLst/>
            </a:prstGeom>
          </p:spPr>
        </p:pic>
        <p:pic>
          <p:nvPicPr>
            <p:cNvPr id="57" name="Picture 2">
              <a:extLst>
                <a:ext uri="{FF2B5EF4-FFF2-40B4-BE49-F238E27FC236}">
                  <a16:creationId xmlns:a16="http://schemas.microsoft.com/office/drawing/2014/main" id="{683D907D-6BD4-2476-76C9-E195F2EE0F7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725256" y="5078739"/>
              <a:ext cx="547297" cy="5472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logo_web">
              <a:extLst>
                <a:ext uri="{FF2B5EF4-FFF2-40B4-BE49-F238E27FC236}">
                  <a16:creationId xmlns:a16="http://schemas.microsoft.com/office/drawing/2014/main" id="{7C736E42-B6C0-060C-DBDF-2CB0B410FE3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29112" y="5121980"/>
              <a:ext cx="1170422" cy="4809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54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53" grpId="0"/>
      <p:bldP spid="62" grpId="0"/>
      <p:bldP spid="40" grpId="0"/>
      <p:bldP spid="2" grpId="0"/>
    </p:bldLst>
  </p:timing>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94141</TotalTime>
  <Words>4834</Words>
  <Application>Microsoft Macintosh PowerPoint</Application>
  <PresentationFormat>Personnalisé</PresentationFormat>
  <Paragraphs>756</Paragraphs>
  <Slides>42</Slides>
  <Notes>1</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42</vt:i4>
      </vt:variant>
    </vt:vector>
  </HeadingPairs>
  <TitlesOfParts>
    <vt:vector size="52" baseType="lpstr">
      <vt:lpstr>Arial</vt:lpstr>
      <vt:lpstr>Calibri</vt:lpstr>
      <vt:lpstr>Calibri Light</vt:lpstr>
      <vt:lpstr>Cambria Math</vt:lpstr>
      <vt:lpstr>Courier New</vt:lpstr>
      <vt:lpstr>DejaVu Sans</vt:lpstr>
      <vt:lpstr>Symbol</vt:lpstr>
      <vt:lpstr>Wingdings</vt:lpstr>
      <vt:lpstr>1_modele-IJCLAb-powerpoint</vt:lpstr>
      <vt:lpstr>Masque IJCLab standard</vt:lpstr>
      <vt:lpstr>Présentation PowerPoint</vt:lpstr>
      <vt:lpstr>Introduction: Average power needs for future HEP projects</vt:lpstr>
      <vt:lpstr>Introduction: Average power needs for future HEP projects</vt:lpstr>
      <vt:lpstr>Introduction: Average power needs for future HEP projects</vt:lpstr>
      <vt:lpstr>Introduction- ERL Concept</vt:lpstr>
      <vt:lpstr>ERL History and achievements  </vt:lpstr>
      <vt:lpstr>ERL - The global landscape  </vt:lpstr>
      <vt:lpstr>ERLs in the European Accelerator R&amp;D Roadmap  </vt:lpstr>
      <vt:lpstr>PERLE: Powerful Energy Recovery Linac for Experiments </vt:lpstr>
      <vt:lpstr>Présentation PowerPoint</vt:lpstr>
      <vt:lpstr>Challenges toward new generation of efficient ERL </vt:lpstr>
      <vt:lpstr>Challenge #1: High Current Electron Source </vt:lpstr>
      <vt:lpstr>Challenge #1: High Current Electron Source </vt:lpstr>
      <vt:lpstr>Challenge #1: High Current Electron Source </vt:lpstr>
      <vt:lpstr>Challenge #2: High Q0 cavity </vt:lpstr>
      <vt:lpstr>Challenge #2: High Q0 cavity </vt:lpstr>
      <vt:lpstr>Challenge #2: High Q0 cavity </vt:lpstr>
      <vt:lpstr>Challenge #3: Efficient HOMs extraction </vt:lpstr>
      <vt:lpstr>Challenge #3: Efficient HOMs extraction </vt:lpstr>
      <vt:lpstr>Challenge #3: Efficient HOMs extraction </vt:lpstr>
      <vt:lpstr>Challenge #3: Efficient HOMs extraction </vt:lpstr>
      <vt:lpstr>Challenge #4: High BBU threshold </vt:lpstr>
      <vt:lpstr>Challenge #4: High BBU threshold </vt:lpstr>
      <vt:lpstr>Challenge #5: Fast compensation of cavity detuning </vt:lpstr>
      <vt:lpstr>Challenge #6: Fast feedback &amp; perfect phase synchronisation </vt:lpstr>
      <vt:lpstr>Présentation PowerPoint</vt:lpstr>
      <vt:lpstr>Buncher cavity design </vt:lpstr>
      <vt:lpstr>Booster specifications and possible design investigation </vt:lpstr>
      <vt:lpstr>Booster single cell cavity </vt:lpstr>
      <vt:lpstr>Linac cryomodule design</vt:lpstr>
      <vt:lpstr>Further development toward improving ERL efficiency  </vt:lpstr>
      <vt:lpstr>Innovation for Sustainable Accelerating Systems (iSAS)</vt:lpstr>
      <vt:lpstr>Présentation PowerPoint</vt:lpstr>
      <vt:lpstr>Présentation PowerPoint</vt:lpstr>
      <vt:lpstr>Summary:</vt:lpstr>
      <vt:lpstr>Présentation PowerPoint</vt:lpstr>
      <vt:lpstr>Innovation for Sustainable Accelerating Systems (iSAS*)</vt:lpstr>
      <vt:lpstr>Présentation PowerPoint</vt:lpstr>
      <vt:lpstr>Implementation of DESTIN @ PERLE:</vt:lpstr>
      <vt:lpstr>LHeC/FCC-eh: High energy &amp; high luminosity electron-proton collisions  </vt:lpstr>
      <vt:lpstr>ERLC: A re-imagining of the ILC as an ERL </vt:lpstr>
      <vt:lpstr>ERLC: A re-imagining of the ILC as an ERL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2138</cp:revision>
  <cp:lastPrinted>2022-06-10T08:50:38Z</cp:lastPrinted>
  <dcterms:created xsi:type="dcterms:W3CDTF">2011-03-09T16:37:49Z</dcterms:created>
  <dcterms:modified xsi:type="dcterms:W3CDTF">2025-03-31T11:39:26Z</dcterms:modified>
</cp:coreProperties>
</file>