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405" r:id="rId6"/>
    <p:sldId id="404" r:id="rId7"/>
    <p:sldId id="260" r:id="rId8"/>
    <p:sldId id="261" r:id="rId9"/>
    <p:sldId id="389" r:id="rId10"/>
    <p:sldId id="406" r:id="rId11"/>
    <p:sldId id="357" r:id="rId12"/>
    <p:sldId id="401" r:id="rId13"/>
    <p:sldId id="400" r:id="rId14"/>
    <p:sldId id="402" r:id="rId15"/>
    <p:sldId id="407" r:id="rId16"/>
    <p:sldId id="408" r:id="rId17"/>
    <p:sldId id="438" r:id="rId18"/>
    <p:sldId id="415" r:id="rId19"/>
    <p:sldId id="416" r:id="rId20"/>
    <p:sldId id="417" r:id="rId21"/>
    <p:sldId id="418" r:id="rId22"/>
    <p:sldId id="439" r:id="rId23"/>
    <p:sldId id="420" r:id="rId24"/>
    <p:sldId id="421" r:id="rId25"/>
    <p:sldId id="440" r:id="rId26"/>
    <p:sldId id="437" r:id="rId27"/>
    <p:sldId id="410" r:id="rId28"/>
    <p:sldId id="441" r:id="rId29"/>
    <p:sldId id="443" r:id="rId30"/>
    <p:sldId id="414" r:id="rId31"/>
    <p:sldId id="411" r:id="rId32"/>
    <p:sldId id="412" r:id="rId33"/>
    <p:sldId id="442" r:id="rId34"/>
    <p:sldId id="431" r:id="rId3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CB"/>
    <a:srgbClr val="F3FBF6"/>
    <a:srgbClr val="F7DFE8"/>
    <a:srgbClr val="F5D4E0"/>
    <a:srgbClr val="EC9FA4"/>
    <a:srgbClr val="E15D20"/>
    <a:srgbClr val="8B4328"/>
    <a:srgbClr val="8E990A"/>
    <a:srgbClr val="00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8"/>
    <p:restoredTop sz="94687"/>
  </p:normalViewPr>
  <p:slideViewPr>
    <p:cSldViewPr snapToGrid="0">
      <p:cViewPr varScale="1">
        <p:scale>
          <a:sx n="112" d="100"/>
          <a:sy n="112" d="100"/>
        </p:scale>
        <p:origin x="41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3:50.39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445 1,'9'9,"0"-1,-7-5,1 0,1 2,-1-1,1 1,-1-2,0 1,2 1,-1-2,-1 2,2 0,-4-1,5 1,-4-2,3 1,-2 1,1-2,-1 2,0-1,1-1,1 2,-2-1,1 0,0 0,-1-1,1 1,1 1,-1-2,1 2,-2-1,1-1,1 2,-2-1,2-1,0 2,-1-3,1 3,-2-2,1 0,2 2,-2-1,3 1,-4-2,0 1,4 1,-3-2,4 4,-3-2,0-1,0 2,-1-4,-1 3,2-1,-1-1,1 0,-2 1,0-1,2 0,-1 1,1-1,-2 1,2-1,-1 0,1 1,-2-1,2 1,-1-1,1 0,0 1,0-1,0 0,0-1,-1 3,0-3,-1 3,3-2,-4 1,3-1,0 1,-1-1,0 0,1 1,-1-2,3 2,-4-2,2 2,-1 0,0-1,-1 1,1 1,-2-1,0 2,-1 0,-1-1,0 1,0-2,0 3,-1-2,1 0,-4 0,1-2,-2-1,-1 1,1-1,2 2,-2-1,0 0,-1 1,1-1,2 2,-1-3,-1 4,3-4,-2 3,0-1,2-1,-4 2,3-1,-2 1,2 0,1-2,-3 4,5-3,-5 0,3 1,-1-2,-1 3,-1-3,1 3,1-1,0-2,0 0,0 2,-1-1,2 1,-2-2,-1 2,1-1,0 1,0-2,1 1,-2 1,2-2,-1 2,0 0,0-1,0 1,0-2,1 2,-1-1,1 1,-1-2,1 0,-2 2,1-2,-1 3,2-4,-1 3,-1-2,1 1,-1-1,2 0,0 1,-2-1,1 0,-3 1,2-1,0 1,0-2,0 1,1-2,-1 3,0-1,1 1,-3-1,4-1,-2 1,-2-1,3 1,-3-1,2 1,2-3,-4 3,3-1,-2 0,2 1,-1-1,0 0,0-1,-1-1,0 2,2 0,-3 0,4 1,-4-3,2 2,-1-2,0 0,2 0,-2-2,0 0,1 0,-2-1,4 3,-2-3,0-1,1 0,-1 1,0-2,3 3,-3-3,2 2,0-1,-3 1,4-1,-3 1,0-1,1 1,-1 0,0-1,1 1,-1 1,2-3,-2 3,1-3,-1 1,2 1,-1 0,-1-1,1 1,-1 1,0-1,2 1,-2-2,0-1,1 2,-1-2,-2 0,3 1,-2 0,2 1,1 1,-2-1,1 0,-1-1,2 1,-1-1,-1 1,1-1,-1 1,2-1,-2 1,1-2,-1 3,2-4,-2 3,1 0,-1 0,0 1,1-2,-1 1,0 0,1 1,-1-1,0-1,2 0,-2-1,0 0,1 3,-1-3,0 4,3-3,-5 1,5-1,-3 1,0-2,1 2,-1-1,0 0,2 1,-2-2,1 1,1 1,-2-1,1 1,-1-1,1-1,1 2,1-2,-1 0,1 1,-1-1,-1 0,2 1,1-2,2 0,0 1,2 0,-1 0,1 1,0-1,1 0,-2 1,2-2,-2 2,3-1,-1 2,-1-1,2-1,-1 0,1-1,-2 3,0 0,2 0,-1-1,1-1,-2 0,1 2,-1-3,2 4,-1-3,1 2,-2-2,0 1,1-1,1 1,-3 1,4-2,-4 3,9-11,-6 11,4-7,-7 7,1 1,2-6,-1 3,3-3,-4 5,1-1,0 0,0 1,1-3,-2 2,2-1,-1-1,1 1,-2 1,2-1,-1 1,2-2,0 1,-2-1,4-1,-5 4,5-4,-5 5,-1-3,3-1,-1 1,1-1,0 2,-2-1,0 1,2 0,-1-1,1 1,0-1,0 1,0-1,0 1,0-1,1 1,-3 0,3-1,-2 1,1 1,0-1,0 1,-1 0,2-1,-2-1,1 1,0-2,-1 1,1 1,-2-1,0 1,1-1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3:57.37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445 1,'9'9,"0"-1,-7-5,1 0,1 2,-1-1,1 1,-1-2,0 1,2 1,-1-2,-1 2,2 0,-4-1,5 1,-4-2,3 1,-2 1,1-2,-1 2,0-1,1-1,1 2,-2-1,1 0,0 0,-1-1,1 1,1 1,-1-2,1 2,-2-1,1-1,1 2,-2-1,2-1,0 2,-1-3,1 3,-2-2,1 0,2 2,-2-1,3 1,-4-2,0 1,4 1,-3-2,4 4,-3-2,0-1,0 2,-1-4,-1 3,2-1,-1-1,1 0,-2 1,0-1,2 0,-1 1,1-1,-2 1,2-1,-1 0,1 1,-2-1,2 1,-1-1,1 0,0 1,0-1,0 0,0-1,-1 3,0-3,-1 3,3-2,-4 1,3-1,0 1,-1-1,0 0,1 1,-1-2,3 2,-4-2,2 2,-1 0,0-1,-1 1,1 1,-2-1,0 2,-1 0,-1-1,0 1,0-2,0 3,-1-2,1 0,-4 0,1-2,-2-1,-1 1,1-1,2 2,-2-1,0 0,-1 1,1-1,2 2,-1-3,-1 4,3-4,-2 3,0-1,2-1,-4 2,3-1,-2 1,2 0,1-2,-3 4,5-3,-5 0,3 1,-1-2,-1 3,-1-3,1 3,1-1,0-2,0 0,0 2,-1-1,2 1,-2-2,-1 2,1-1,0 1,0-2,1 1,-2 1,2-2,-1 2,0 0,0-1,0 1,0-2,1 2,-1-1,1 1,-1-2,1 0,-2 2,1-2,-1 3,2-4,-1 3,-1-2,1 1,-1-1,2 0,0 1,-2-1,1 0,-3 1,2-1,0 1,0-2,0 1,1-2,-1 3,0-1,1 1,-3-1,4-1,-2 1,-2-1,3 1,-3-1,2 1,2-3,-4 3,3-1,-2 0,2 1,-1-1,0 0,0-1,-1-1,0 2,2 0,-3 0,4 1,-4-3,2 2,-1-2,0 0,2 0,-2-2,0 0,1 0,-2-1,4 3,-2-3,0-1,1 0,-1 1,0-2,3 3,-3-3,2 2,0-1,-3 1,4-1,-3 1,0-1,1 1,-1 0,0-1,1 1,-1 1,2-3,-2 3,1-3,-1 1,2 1,-1 0,-1-1,1 1,-1 1,0-1,2 1,-2-2,0-1,1 2,-1-2,-2 0,3 1,-2 0,2 1,1 1,-2-1,1 0,-1-1,2 1,-1-1,-1 1,1-1,-1 1,2-1,-2 1,1-2,-1 3,2-4,-2 3,1 0,-1 0,0 1,1-2,-1 1,0 0,1 1,-1-1,0-1,2 0,-2-1,0 0,1 3,-1-3,0 4,3-3,-5 1,5-1,-3 1,0-2,1 2,-1-1,0 0,2 1,-2-2,1 1,1 1,-2-1,1 1,-1-1,1-1,1 2,1-2,-1 0,1 1,-1-1,-1 0,2 1,1-2,2 0,0 1,2 0,-1 0,1 1,0-1,1 0,-2 1,2-2,-2 2,3-1,-1 2,-1-1,2-1,-1 0,1-1,-2 3,0 0,2 0,-1-1,1-1,-2 0,1 2,-1-3,2 4,-1-3,1 2,-2-2,0 1,1-1,1 1,-3 1,4-2,-4 3,9-11,-6 11,4-7,-7 7,1 1,2-6,-1 3,3-3,-4 5,1-1,0 0,0 1,1-3,-2 2,2-1,-1-1,1 1,-2 1,2-1,-1 1,2-2,0 1,-2-1,4-1,-5 4,5-4,-5 5,-1-3,3-1,-1 1,1-1,0 2,-2-1,0 1,2 0,-1-1,1 1,0-1,0 1,0-1,0 1,0-1,1 1,-3 0,3-1,-2 1,1 1,0-1,0 1,-1 0,2-1,-2-1,1 1,0-2,-1 1,1 1,-2-1,0 1,1-1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4:21.88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383 1,'-13'0,"2"0,7 0,1 0,-4 0,3 0,-4 0,4 0,-1 0,-1 0,2 0,-3 0,2 1,1 0,-2 2,0-1,1-1,-2 1,4-1,-2 1,0 0,1 1,-3-1,4 2,-2-1,1 0,1 1,-2-1,1 0,-3 2,2-2,0 1,0-2,1 1,-1 2,1-1,-1 1,2-2,-2 1,1 1,1-2,0 2,-1-1,0-1,0 0,0 2,1-1,-1 1,1-2,-1 2,1-1,-1 1,-1-2,2 1,-2-1,1 1,1-1,-2 2,2-1,-1 0,0 1,2-1,-2 1,2 0,-2-1,1 2,1-2,-1 2,2-2,-2 1,1 0,1-2,-3 4,3-3,-1 1,-1-1,1 0,0 3,-1-4,1 2,-2 2,1-3,1 2,-1-2,1 0,-1 2,1-1,-1 0,2 0,-2-1,1 2,0-2,-1 1,3 0,-5 0,4 0,-3 0,4 0,-4-1,4 2,-1-1,1 1,0 0,0-2,0 2,0-1,0 2,0-2,0 0,0 0,0 2,0-1,0 0,0-1,0-1,1 2,-1 0,3-1,-2 1,2-2,-3 2,3-2,-2 2,2-2,-2 3,1-4,1 2,-2 0,2-1,-3 2,3-2,-2 3,2-4,-3 4,3-4,-1 2,0 0,1-1,-3 2,3-2,-1 3,0-4,1 2,-1 0,1-1,0 1,1-2,-1 1,1 0,-1 0,0 1,1-2,-1 1,2-1,-1 1,1-1,-2 2,0-1,2 2,-1-2,1 1,-2-2,2 1,-1-1,1 0,-2 1,1-1,2 2,-2-3,3 3,-4-3,0 1,2 0,1 1,-1-2,0 1,0-1,-2-1,4 2,-3-1,0 2,1-2,-1 1,3-3,-4 3,2-1,0 0,-1 1,2-1,-2-1,1 2,1-1,-1 2,1-2,-1 1,-1-3,2 3,-1-3,0 2,3-2,-3 0,1 0,-1 0,0 0,0 0,2 0,-3 1,2 0,1 0,0-1,0 0,-2 0,0 0,0-1,0 0,1 0,0-1,-1 2,1-2,-2 2,3-1,-2 0,0-2,2 3,-4-3,2 1,0 0,0-2,1 3,0-4,-2 3,1 0,0-2,-2 3,2-4,0 4,-1-1,2-1,-2 2,3 0,-2-1,0 0,0 0,0-1,-1 1,2 0,-2-1,1 1,0 1,0-3,0 4,0-3,0 3,-1-3,2 2,-2-2,2 3,-2-3,2 1,-2-2,1 2,0-1,-1 1,0-1,1-2,-1 1,1-1,-2 2,2-1,-1 1,2-1,-2 1,1 1,0-1,-3 0,4-1,-3-1,1 1,0 1,-1-1,2 1,-1 0,1-2,-3 1,1-1,-2 0,1 1,0-3,-1 2,0 0,0-2,1 3,-2-2,3 2,-2-2,0-1,-1 1,0-2,0 4,0-1,0-1,0 1,0-1,0-1,0 3,0-2,0 1,0 1,0-3,2 2,-2 0,1-2,-1 3,0-2,0 1,0-1,0 0,0 2,0-3,0 0,0 2,0-2,0 2,0 1,0-4,0 4,0-2,0 1,0-1,2 1,-2-2,2 4,-2-4,0 2,0-1,0-2,0 4,0-2,0-1,0 3,0-3,0 2,0 2,0-4,0 2,0-1,-2 0,2 2,-3-2,1 2,0-1,0-2,1 3,-1-2,-1 2,-1-1,1 1,1-1,-3 0,4 2,-3-2,0 1,2 1,-2-2,2 1,-2-1,-1 1,3 1,-4 0,3-1,-2 1,1-1,1 1,-3-1,4 1,-3-1,0 1,1 0,-1-1,0 1,1 1,-1-1,0 1,0-2,0 2,0-2,1 3,-1-3,0 2,-1 0,2-1,-1 2,1-2,-3 1,3 0,-2 1,2-1,-2 2,2-3,-4 1,3 0,-1-1,-1 3,3-2,-2 1,1 0,1 0,-3 1,2 0,0 0,-2-2,3 2,-2-2,1 2,-1 0,0 0,2 0,-3 0,2 0,0 0,-2 0,3 0,-2 0,0 0,1 0,-1 0,2 0,-3 0,2-1,0 0,-2 0,3 1,-1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5:40.57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19,'15'0,"3"0,-5 0,-1-2,3 2,-4-2,2 2,0 0,-5 0,1 0,-3 0,-1 0,1 0,0 0,1 0,-1 0,0 0,0 0,1 0,1 0,-1 0,2 0,-3 0,3 0,-4 0,3 0,-3 0,1 0,0 0,-2 0,4 0,-3 0,1 0,0 0,-1 0,1 0,0 0,0 0,2 0,-1 0,1 0,-2-2,3 1,-1-1,1 2,-3 0,2 0,-3 0,3 0,-4 0,2 0,0 0,-1 0,3 0,-3 0,3 0,-4 0,2 0,0 0,-1 0,1 0,0 0,-1 0,1 0,2 0,-3 0,3 0,-4 0,0 0,2 0,-1 0,1 0,0 0,-2 0,3 0,-1 0,-2 0,8 0,-5 0,5 0,-4-1,1 0,-3-1,2 2,-3 0,1 0,0 0,0 0,1 0,1 0,-4 0,8 0,-5 0,5 0,-4 0,4-2,-5 1,8-1,-7 2,3 0,-4 0,-1 0,-2 0,4 0,-1 0,1 0,0 0,-1 0,1 0,1 0,-1 0,-1 0,-1 0,-2 0,4 0,-3 0,3 0,-4 0,2 0,0 0,3 0,-1 0,4 0,1 0,0 0,-3 0,-2 0,-3 0,1 0,0 0,-2 0,2 0,0 0,-1 0,1 0,0 0,-1 0,3 0,-2 0,1 0,-1 0,-2 0,2 0,-1 0,1 0,0 0,-2 0,2 0,0 0,-1 0,1 0,0 0,-1 0,1 0,0 0,-2 0,2 0,0 0,-1 0,1 0,0 2,-1-2,1 2,0-2,-2 0,2 0,0 0,-1 0,1 0,0 2,-1-2,1 2,2 0,-3-2,3 2,-4-2,0 0,2 0,-1 0,1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5:49.30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5 0,'3'25,"-2"-4,-1-17,2 4,-1 5,1-4,-2 5,-2-4,1-2,-3 5,4-4,-2 1,0 3,2-5,-2 4,2-1,2 0,-2-1,4 0,-2-1,2 1,-1 0,0-1,0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5:54.98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5:58.62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51,'20'0,"-3"0,-11-1,-1 0,1-1,0 2,-1 0,1 0,0 0,-2 0,2 0,0 0,-1 0,3 0,-4 2,3-2,-1 2,-2-2,2 0,0 0,-1 0,1 0,0 0,-1 0,1 0,0 0,-2 0,2 0,0 0,-1 0,3 0,-2 0,3 0,-3 0,0 0,-1 0,1 0,0-2,1 2,1-2,-2 2,1 0,-1 0,-2 0,2 0,-1-2,1 2,0-2,0 0,3 1,-3 0,2 1,-3 0,1 0,0-2,-2 1,2-1,2 0,-1 2,2-2,-1 0,-4 2,4-2,-3 2,1 0,0-2,-1 2,1-2,1 2,-1 0,7 0,-8 0,7 0,-6 0,1 0,-1 0,-2 0,2 0,-2-2,3 1,-1-1,-2 2,2 0,0 0,-1 0,1 0,0 0,-1 0,3-1,-4 0,2-1,0 2,-1 0,1 0,0 0,-1 0,1 0,0 0,-2 0,2 0,0 0,1 0,1 0,1 0,-1 0,0 0,-1 0,1 0,-3 0,1 0,0 0,-2 0,4 0,-1 0,-1 0,2 0,-3 0,3 0,-4 0,2 0,1 0,-1 0,2 0,1 0,3 0,8 0,-2 0,1-2,-4 2,-10-2,5 2,-6-2,0 2,2-2,-1 2,1 0,2 0,-3 0,3 0,-4 0,0 0,2 0,-1 0,3 0,-4 0,4 0,-1 0,1 0,-1 0,-1 0,-2 0,2 0,-1 0,1 0,0 0,-2 0,2 0,0 0,-1 0,1 0,0 0,-1 0,1 0,0 2,-2-2,4 2,-3-2,3 0,-4 0,3 2,-1-2,-2 2,2-2,0-2,-1 2,1-4,-2 3,0-2,2 2,-1-1,1 2,-2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5-21T15:16:03.363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81550-9F6E-4144-A978-18F76A00514D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C7877-3E42-DA4B-A085-31275679839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9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Primary</a:t>
            </a:r>
            <a:r>
              <a:rPr lang="fr-FR" dirty="0"/>
              <a:t> = not </a:t>
            </a:r>
            <a:r>
              <a:rPr lang="fr-FR" dirty="0" err="1"/>
              <a:t>differenciated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C7877-3E42-DA4B-A085-31275679839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245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51AC6C-72D2-3EF7-2011-6074858A8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F7FE40F-9BA7-9C0E-0ACB-68CA0F6DB4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A0FF374-1BED-56E4-2605-3DF6289288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</a:t>
            </a:r>
            <a:r>
              <a:rPr lang="fr-FR" dirty="0" err="1"/>
              <a:t>isotopic</a:t>
            </a:r>
            <a:r>
              <a:rPr lang="fr-FR" dirty="0"/>
              <a:t> facies as </a:t>
            </a:r>
            <a:r>
              <a:rPr lang="fr-FR" dirty="0" err="1"/>
              <a:t>well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730F30-E2DF-E597-003D-22FF29451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76019-A205-C00B-A96C-F3DCD66A1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979757-C23F-86B8-0952-3CEBE45B9B1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71EF1C1-3CC4-35D6-3DC8-1C01166025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0DB0ADA-4279-F59F-10F5-CFF46323D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8188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C5D1C-9A89-7E15-C75F-81C66A634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153F8C5-F471-C0DB-6D2C-E7F8BA16F7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CFB704C-6CC3-D20E-3FB3-FA35ACD904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9D67FE-CBD4-FA5F-EB71-5C8AC0C373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4098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A5B1F-925E-3D9B-549E-7EB14E155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6AD61B2-B8E5-14A5-81C8-B00B2806CA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D8F0A94-56E2-F48C-1A4B-645F96C30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un graph qu’avec différence de d34 avec </a:t>
            </a:r>
            <a:r>
              <a:rPr lang="fr-FR" dirty="0" err="1"/>
              <a:t>datagraph</a:t>
            </a:r>
            <a:r>
              <a:rPr lang="fr-FR" dirty="0"/>
              <a:t> entre sulfides sulfates S0 : qui vient de quoi (+ droite de </a:t>
            </a:r>
            <a:r>
              <a:rPr lang="fr-FR" dirty="0" err="1"/>
              <a:t>reggression</a:t>
            </a:r>
            <a:r>
              <a:rPr lang="fr-FR" dirty="0"/>
              <a:t> linéaire entre les trois composants (si R2=0.999 alors génétiquement liés ?), rajouter valeurs de la biblio sur le graph : est ce que c’est en accord ? Quand </a:t>
            </a:r>
            <a:r>
              <a:rPr lang="fr-FR" dirty="0" err="1"/>
              <a:t>FeS</a:t>
            </a:r>
            <a:r>
              <a:rPr lang="fr-FR" dirty="0"/>
              <a:t> est le + enrichi </a:t>
            </a:r>
            <a:r>
              <a:rPr lang="fr-FR" dirty="0">
                <a:sym typeface="Wingdings" pitchFamily="2" charset="2"/>
              </a:rPr>
              <a:t> S0 et SO42- viennent de l’oxydation de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, mais sur Terre ou dans l’espace ? Peut </a:t>
            </a:r>
            <a:r>
              <a:rPr lang="fr-FR" dirty="0" err="1">
                <a:sym typeface="Wingdings" pitchFamily="2" charset="2"/>
              </a:rPr>
              <a:t>etre</a:t>
            </a:r>
            <a:r>
              <a:rPr lang="fr-FR" dirty="0">
                <a:sym typeface="Wingdings" pitchFamily="2" charset="2"/>
              </a:rPr>
              <a:t> du S0 qui vient de la photodissociation dans certaines : quand il n’est pas sur la même trend que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 et SO42- (sur d34 vs cap33) par ex c’est peut </a:t>
            </a:r>
            <a:r>
              <a:rPr lang="fr-FR" dirty="0" err="1">
                <a:sym typeface="Wingdings" pitchFamily="2" charset="2"/>
              </a:rPr>
              <a:t>etre</a:t>
            </a:r>
            <a:r>
              <a:rPr lang="fr-FR" dirty="0">
                <a:sym typeface="Wingdings" pitchFamily="2" charset="2"/>
              </a:rPr>
              <a:t> pour ca, et </a:t>
            </a:r>
            <a:r>
              <a:rPr lang="fr-FR" dirty="0" err="1">
                <a:sym typeface="Wingdings" pitchFamily="2" charset="2"/>
              </a:rPr>
              <a:t>peutêtre</a:t>
            </a:r>
            <a:r>
              <a:rPr lang="fr-FR" dirty="0">
                <a:sym typeface="Wingdings" pitchFamily="2" charset="2"/>
              </a:rPr>
              <a:t> des deux (créé par photodissociation et aussi par oxydation). Passage en milieu réducteur fait passer le S0 créé par photodissociation en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 ? Mais est ce que le MIF est censé se voir dans le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 dans ce cas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0286ECE-8D07-D32B-69DA-CC7D9D903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7179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D87929-8674-3851-D277-359E0D6C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3BE3C0E-5792-1798-8EA1-EA952AE88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BE086BF-8F06-CF8A-D982-FA72EBEAC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A84B66C-E5DE-6A7C-D157-0E6C709A74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8140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C573-7409-F1ED-E712-15062C8F4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63A2816-308F-0E72-CCE5-C60814E6A6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57CEA1-816A-DD0E-4894-4B6681003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Faire un graph qu’avec différence de d34 avec </a:t>
            </a:r>
            <a:r>
              <a:rPr lang="fr-FR" dirty="0" err="1"/>
              <a:t>datagraph</a:t>
            </a:r>
            <a:r>
              <a:rPr lang="fr-FR" dirty="0"/>
              <a:t> entre sulfides sulfates S0 : qui vient de quoi (+ droite de </a:t>
            </a:r>
            <a:r>
              <a:rPr lang="fr-FR" dirty="0" err="1"/>
              <a:t>reggression</a:t>
            </a:r>
            <a:r>
              <a:rPr lang="fr-FR" dirty="0"/>
              <a:t> linéaire entre les trois composants (si R2=0.999 alors génétiquement liés ?), rajouter valeurs de la biblio sur le graph : est ce que c’est en accord ? Quand </a:t>
            </a:r>
            <a:r>
              <a:rPr lang="fr-FR" dirty="0" err="1"/>
              <a:t>FeS</a:t>
            </a:r>
            <a:r>
              <a:rPr lang="fr-FR" dirty="0"/>
              <a:t> est le + enrichi </a:t>
            </a:r>
            <a:r>
              <a:rPr lang="fr-FR" dirty="0">
                <a:sym typeface="Wingdings" pitchFamily="2" charset="2"/>
              </a:rPr>
              <a:t> S0 et SO42- viennent de l’oxydation de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, mais sur Terre ou dans l’espace ? Peut </a:t>
            </a:r>
            <a:r>
              <a:rPr lang="fr-FR" dirty="0" err="1">
                <a:sym typeface="Wingdings" pitchFamily="2" charset="2"/>
              </a:rPr>
              <a:t>etre</a:t>
            </a:r>
            <a:r>
              <a:rPr lang="fr-FR" dirty="0">
                <a:sym typeface="Wingdings" pitchFamily="2" charset="2"/>
              </a:rPr>
              <a:t> du S0 qui vient de la photodissociation dans certaines : quand il n’est pas sur la même trend que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 et SO42- (sur d34 vs cap33) par ex c’est peut </a:t>
            </a:r>
            <a:r>
              <a:rPr lang="fr-FR" dirty="0" err="1">
                <a:sym typeface="Wingdings" pitchFamily="2" charset="2"/>
              </a:rPr>
              <a:t>etre</a:t>
            </a:r>
            <a:r>
              <a:rPr lang="fr-FR" dirty="0">
                <a:sym typeface="Wingdings" pitchFamily="2" charset="2"/>
              </a:rPr>
              <a:t> pour ca, et </a:t>
            </a:r>
            <a:r>
              <a:rPr lang="fr-FR" dirty="0" err="1">
                <a:sym typeface="Wingdings" pitchFamily="2" charset="2"/>
              </a:rPr>
              <a:t>peutêtre</a:t>
            </a:r>
            <a:r>
              <a:rPr lang="fr-FR" dirty="0">
                <a:sym typeface="Wingdings" pitchFamily="2" charset="2"/>
              </a:rPr>
              <a:t> des deux (créé par photodissociation et aussi par oxydation). Passage en milieu réducteur fait passer le S0 créé par photodissociation en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 ? Mais est ce que le MIF est censé se voir dans le </a:t>
            </a:r>
            <a:r>
              <a:rPr lang="fr-FR" dirty="0" err="1">
                <a:sym typeface="Wingdings" pitchFamily="2" charset="2"/>
              </a:rPr>
              <a:t>FeS</a:t>
            </a:r>
            <a:r>
              <a:rPr lang="fr-FR" dirty="0">
                <a:sym typeface="Wingdings" pitchFamily="2" charset="2"/>
              </a:rPr>
              <a:t> dans ce cas ?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785B1EF-6474-E724-36BE-00B86975A6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655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2DE5E-EB48-19AD-B44B-C49DE73F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CD272D3-4EAC-0DE2-34B7-5D89E9B543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B8A5305-5AA8-7A89-CBD1-A517513C9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If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oxydation of the </a:t>
            </a:r>
            <a:r>
              <a:rPr lang="fr-FR" dirty="0" err="1"/>
              <a:t>sulfur</a:t>
            </a:r>
            <a:r>
              <a:rPr lang="fr-FR" dirty="0"/>
              <a:t>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would</a:t>
            </a:r>
            <a:r>
              <a:rPr lang="fr-FR" dirty="0"/>
              <a:t> have the </a:t>
            </a:r>
            <a:r>
              <a:rPr lang="fr-FR" dirty="0" err="1"/>
              <a:t>same</a:t>
            </a:r>
            <a:r>
              <a:rPr lang="fr-FR" dirty="0"/>
              <a:t> bulk </a:t>
            </a:r>
            <a:r>
              <a:rPr lang="fr-FR" dirty="0" err="1"/>
              <a:t>isotopic</a:t>
            </a:r>
            <a:r>
              <a:rPr lang="fr-FR" dirty="0"/>
              <a:t> composition as Oued : but </a:t>
            </a:r>
            <a:r>
              <a:rPr lang="fr-FR" dirty="0" err="1"/>
              <a:t>we</a:t>
            </a:r>
            <a:r>
              <a:rPr lang="fr-FR" dirty="0"/>
              <a:t> have an </a:t>
            </a:r>
            <a:r>
              <a:rPr lang="fr-FR" dirty="0" err="1"/>
              <a:t>enrichement</a:t>
            </a:r>
            <a:r>
              <a:rPr lang="fr-FR" dirty="0"/>
              <a:t>,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need</a:t>
            </a:r>
            <a:r>
              <a:rPr lang="fr-FR" dirty="0"/>
              <a:t> an input of an </a:t>
            </a:r>
            <a:r>
              <a:rPr lang="fr-FR" dirty="0" err="1"/>
              <a:t>enriched</a:t>
            </a:r>
            <a:r>
              <a:rPr lang="fr-FR" dirty="0"/>
              <a:t> </a:t>
            </a:r>
            <a:r>
              <a:rPr lang="fr-FR" dirty="0" err="1"/>
              <a:t>material</a:t>
            </a:r>
            <a:r>
              <a:rPr lang="fr-FR" dirty="0"/>
              <a:t> to </a:t>
            </a:r>
            <a:r>
              <a:rPr lang="fr-FR" dirty="0" err="1"/>
              <a:t>explain</a:t>
            </a:r>
            <a:r>
              <a:rPr lang="fr-FR" dirty="0"/>
              <a:t> </a:t>
            </a:r>
            <a:r>
              <a:rPr lang="fr-FR" dirty="0" err="1"/>
              <a:t>it</a:t>
            </a:r>
            <a:r>
              <a:rPr lang="fr-FR" dirty="0"/>
              <a:t>, as the </a:t>
            </a:r>
            <a:r>
              <a:rPr lang="fr-FR" dirty="0" err="1"/>
              <a:t>enriched</a:t>
            </a:r>
            <a:r>
              <a:rPr lang="fr-FR" dirty="0"/>
              <a:t> </a:t>
            </a:r>
            <a:r>
              <a:rPr lang="fr-FR" dirty="0" err="1"/>
              <a:t>elemental</a:t>
            </a:r>
            <a:r>
              <a:rPr lang="fr-FR" dirty="0"/>
              <a:t> </a:t>
            </a:r>
            <a:r>
              <a:rPr lang="fr-FR" dirty="0" err="1"/>
              <a:t>sulfur</a:t>
            </a:r>
            <a:r>
              <a:rPr lang="fr-FR" dirty="0"/>
              <a:t> of </a:t>
            </a:r>
            <a:r>
              <a:rPr lang="fr-FR" dirty="0" err="1"/>
              <a:t>ryugu</a:t>
            </a:r>
            <a:r>
              <a:rPr lang="fr-FR" dirty="0"/>
              <a:t> of </a:t>
            </a:r>
            <a:r>
              <a:rPr lang="fr-FR" dirty="0" err="1"/>
              <a:t>example</a:t>
            </a:r>
            <a:r>
              <a:rPr lang="fr-FR" dirty="0"/>
              <a:t>.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639179-6E7D-76F6-B91C-FC3D6E5F0A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3603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0A062-0F96-A32D-E391-413C62AC2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1A0E23D-84FD-96FC-688E-B75FCF011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09CBC0-9565-2A30-2051-8E4ED4580A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C8E6CD7-BD04-E0D8-82F1-E748765BA9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54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67E7-E823-C001-B30B-E97A09C489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2491FF0-93D1-EF65-810A-3BA9A9283E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DD0BA59-25F2-060E-159C-58B16E735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4451F6C-2490-E766-CAD9-CB8E0193E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4263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75B43-63AC-1B8F-55F8-F2B290762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A6DE642-1E4E-CD31-AA11-1985D6D2E7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5A7AA4C-4C12-F93A-EBB9-9D04F64F28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CF47697-B3C1-1487-0001-FDF09D2DB0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1045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 the </a:t>
            </a:r>
            <a:r>
              <a:rPr lang="fr-FR" dirty="0" err="1"/>
              <a:t>sun</a:t>
            </a:r>
            <a:r>
              <a:rPr lang="fr-FR" dirty="0"/>
              <a:t> has </a:t>
            </a:r>
            <a:r>
              <a:rPr lang="fr-FR" dirty="0" err="1"/>
              <a:t>probably</a:t>
            </a:r>
            <a:r>
              <a:rPr lang="fr-FR" dirty="0"/>
              <a:t> </a:t>
            </a:r>
            <a:r>
              <a:rPr lang="fr-FR" dirty="0" err="1"/>
              <a:t>condensate</a:t>
            </a:r>
            <a:r>
              <a:rPr lang="fr-FR" dirty="0"/>
              <a:t> a major part of the </a:t>
            </a:r>
            <a:r>
              <a:rPr lang="fr-FR" dirty="0" err="1"/>
              <a:t>solid</a:t>
            </a:r>
            <a:r>
              <a:rPr lang="fr-FR" dirty="0"/>
              <a:t> phase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C7877-3E42-DA4B-A085-3127567983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5862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E3BB4-1794-5171-81B3-02D7F637A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AD1866-7264-2232-81B5-0BEB2E4C60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0F37F28-77D2-E8DE-0E3B-2393C0DAB7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D2EF53-52AE-3DD6-4BC7-9C10F702E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0975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CD50B-EF1F-F7BE-9F68-664E3A0CA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9984E42-3102-2FB4-DA9A-0078A52160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980EB6-C04E-1A68-B0F6-021572CA86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HS</a:t>
            </a:r>
            <a:r>
              <a:rPr lang="fr-FR" sz="1200" baseline="30000" dirty="0"/>
              <a:t>-</a:t>
            </a:r>
            <a:r>
              <a:rPr lang="fr-FR" sz="1200" dirty="0"/>
              <a:t>(</a:t>
            </a:r>
            <a:r>
              <a:rPr lang="fr-FR" sz="1200" dirty="0" err="1"/>
              <a:t>aq</a:t>
            </a:r>
            <a:r>
              <a:rPr lang="fr-FR" sz="1200" dirty="0"/>
              <a:t>) + </a:t>
            </a:r>
            <a:r>
              <a:rPr lang="fr-FR" sz="1200" dirty="0">
                <a:solidFill>
                  <a:srgbClr val="FF0000"/>
                </a:solidFill>
              </a:rPr>
              <a:t>Fe</a:t>
            </a:r>
            <a:r>
              <a:rPr lang="fr-FR" sz="1200" baseline="30000" dirty="0">
                <a:solidFill>
                  <a:srgbClr val="FF0000"/>
                </a:solidFill>
              </a:rPr>
              <a:t>3+</a:t>
            </a:r>
            <a:r>
              <a:rPr lang="fr-FR" sz="1200" dirty="0"/>
              <a:t> = S</a:t>
            </a:r>
            <a:r>
              <a:rPr lang="fr-FR" sz="1200" baseline="30000" dirty="0"/>
              <a:t>0</a:t>
            </a:r>
            <a:r>
              <a:rPr lang="fr-FR" sz="1200" dirty="0"/>
              <a:t> (s) + Fe</a:t>
            </a:r>
            <a:r>
              <a:rPr lang="fr-FR" sz="1200" baseline="30000" dirty="0"/>
              <a:t>2+</a:t>
            </a:r>
            <a:r>
              <a:rPr lang="fr-FR" sz="1200" dirty="0"/>
              <a:t> + H</a:t>
            </a:r>
            <a:r>
              <a:rPr lang="fr-FR" sz="1200" baseline="30000" dirty="0"/>
              <a:t>+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797EBE-CD59-6F11-1DBD-0D5783509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814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C46115-B801-A3AB-AE79-E0FCD9FD2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37D8F0-1B8A-798B-2552-5F496C6387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1768E6-E756-204D-9AD2-C0B7A61363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HS</a:t>
            </a:r>
            <a:r>
              <a:rPr lang="fr-FR" sz="1200" baseline="30000" dirty="0"/>
              <a:t>-</a:t>
            </a:r>
            <a:r>
              <a:rPr lang="fr-FR" sz="1200" dirty="0"/>
              <a:t>(</a:t>
            </a:r>
            <a:r>
              <a:rPr lang="fr-FR" sz="1200" dirty="0" err="1"/>
              <a:t>aq</a:t>
            </a:r>
            <a:r>
              <a:rPr lang="fr-FR" sz="1200" dirty="0"/>
              <a:t>) + </a:t>
            </a:r>
            <a:r>
              <a:rPr lang="fr-FR" sz="1200" dirty="0">
                <a:solidFill>
                  <a:srgbClr val="FF0000"/>
                </a:solidFill>
              </a:rPr>
              <a:t>Fe</a:t>
            </a:r>
            <a:r>
              <a:rPr lang="fr-FR" sz="1200" baseline="30000" dirty="0">
                <a:solidFill>
                  <a:srgbClr val="FF0000"/>
                </a:solidFill>
              </a:rPr>
              <a:t>3+</a:t>
            </a:r>
            <a:r>
              <a:rPr lang="fr-FR" sz="1200" dirty="0"/>
              <a:t> = S</a:t>
            </a:r>
            <a:r>
              <a:rPr lang="fr-FR" sz="1200" baseline="30000" dirty="0"/>
              <a:t>0</a:t>
            </a:r>
            <a:r>
              <a:rPr lang="fr-FR" sz="1200" dirty="0"/>
              <a:t> (s) + Fe</a:t>
            </a:r>
            <a:r>
              <a:rPr lang="fr-FR" sz="1200" baseline="30000" dirty="0"/>
              <a:t>2+</a:t>
            </a:r>
            <a:r>
              <a:rPr lang="fr-FR" sz="1200" dirty="0"/>
              <a:t> + H</a:t>
            </a:r>
            <a:r>
              <a:rPr lang="fr-FR" sz="1200" baseline="30000" dirty="0"/>
              <a:t>+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29CDFC-923E-E9A7-83E3-BC6F2E5B0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210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1869-DEB1-1F0C-B030-5436B67D4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F7E7F6-A083-209E-A735-BC5544BFF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BA38701-A609-1889-1A11-D574A152D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/>
              <a:t>HS</a:t>
            </a:r>
            <a:r>
              <a:rPr lang="fr-FR" sz="1200" baseline="30000" dirty="0"/>
              <a:t>-</a:t>
            </a:r>
            <a:r>
              <a:rPr lang="fr-FR" sz="1200" dirty="0"/>
              <a:t>(</a:t>
            </a:r>
            <a:r>
              <a:rPr lang="fr-FR" sz="1200" dirty="0" err="1"/>
              <a:t>aq</a:t>
            </a:r>
            <a:r>
              <a:rPr lang="fr-FR" sz="1200" dirty="0"/>
              <a:t>) + </a:t>
            </a:r>
            <a:r>
              <a:rPr lang="fr-FR" sz="1200" dirty="0">
                <a:solidFill>
                  <a:srgbClr val="FF0000"/>
                </a:solidFill>
              </a:rPr>
              <a:t>Fe</a:t>
            </a:r>
            <a:r>
              <a:rPr lang="fr-FR" sz="1200" baseline="30000" dirty="0">
                <a:solidFill>
                  <a:srgbClr val="FF0000"/>
                </a:solidFill>
              </a:rPr>
              <a:t>3+</a:t>
            </a:r>
            <a:r>
              <a:rPr lang="fr-FR" sz="1200" dirty="0"/>
              <a:t> = S</a:t>
            </a:r>
            <a:r>
              <a:rPr lang="fr-FR" sz="1200" baseline="30000" dirty="0"/>
              <a:t>0</a:t>
            </a:r>
            <a:r>
              <a:rPr lang="fr-FR" sz="1200" dirty="0"/>
              <a:t> (s) + Fe</a:t>
            </a:r>
            <a:r>
              <a:rPr lang="fr-FR" sz="1200" baseline="30000" dirty="0"/>
              <a:t>2+</a:t>
            </a:r>
            <a:r>
              <a:rPr lang="fr-FR" sz="1200" dirty="0"/>
              <a:t> + H</a:t>
            </a:r>
            <a:r>
              <a:rPr lang="fr-FR" sz="1200" baseline="30000" dirty="0"/>
              <a:t>+</a:t>
            </a:r>
            <a:endParaRPr lang="fr-FR" sz="1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B96E7B0-14C4-498C-FBE0-3337F2F024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62649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004C1-3A3E-DBAF-13BD-2B4C66824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48E78EA-648D-F7BA-50B8-A6B108AEB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B466361-9CE1-E452-02EC-1AE70E77F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2FBB1A-CBB3-A67A-A5FD-FEA1D49E03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487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9E934-22E9-BB13-0EAD-2D691AD8C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42F5E8-0EE1-3DC9-D520-649C9F55F4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B2A78C-0188-7028-2E1B-3121DB6BF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8A244D-AB21-1892-0964-CF55C27114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5580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A233C-5AD7-E8E4-0D79-610AE1F53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9D2C3C2-8D15-985F-150D-B7A064AB7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BE2362F-E5B9-DD88-B089-3F50EB8D75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7535D39-9401-E574-8947-2555FEF2C9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9348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47FFE-93C4-0893-ACDA-24A47F4D0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71FB80-D2B0-E92F-1DC4-81922741B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71E495F1-9FED-B72E-C801-0373E34A4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D7C526-6560-D19B-04A0-A45A8894A4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868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Changer paris par </a:t>
            </a:r>
            <a:r>
              <a:rPr lang="fr-FR" dirty="0" err="1"/>
              <a:t>murchison</a:t>
            </a:r>
            <a:r>
              <a:rPr lang="fr-FR" dirty="0"/>
              <a:t> et rajouter </a:t>
            </a:r>
            <a:r>
              <a:rPr lang="fr-FR" dirty="0" err="1"/>
              <a:t>ivuna</a:t>
            </a:r>
            <a:r>
              <a:rPr lang="fr-FR" dirty="0"/>
              <a:t> Y + </a:t>
            </a:r>
            <a:r>
              <a:rPr lang="fr-FR" dirty="0" err="1"/>
              <a:t>ryugu</a:t>
            </a:r>
            <a:r>
              <a:rPr lang="fr-FR" dirty="0"/>
              <a:t> et </a:t>
            </a:r>
            <a:r>
              <a:rPr lang="fr-FR" dirty="0" err="1"/>
              <a:t>bennu</a:t>
            </a:r>
            <a:r>
              <a:rPr lang="fr-FR" dirty="0"/>
              <a:t> a venir + </a:t>
            </a:r>
            <a:r>
              <a:rPr lang="fr-FR" dirty="0" err="1"/>
              <a:t>tagish</a:t>
            </a:r>
            <a:r>
              <a:rPr lang="fr-FR" dirty="0"/>
              <a:t> </a:t>
            </a:r>
            <a:r>
              <a:rPr lang="fr-FR" dirty="0" err="1"/>
              <a:t>lake</a:t>
            </a:r>
            <a:r>
              <a:rPr lang="fr-FR" dirty="0"/>
              <a:t>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88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water + sulfates 1ml gardé à chaque fois + baso4 orgueil gardé aussi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598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CCF18C-EF2D-EF7D-F921-20D3D211C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71AEB3B-3830-C1F4-2FC9-E16865F6DA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69778CE-966A-D460-C1E3-80CC5E975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 </a:t>
            </a:r>
            <a:r>
              <a:rPr lang="fr-FR" dirty="0" err="1"/>
              <a:t>chemical</a:t>
            </a:r>
            <a:r>
              <a:rPr lang="fr-FR" dirty="0"/>
              <a:t> patterns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912022-9822-1DAB-78AB-976B15F43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889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2B936-02BC-AC0A-400C-B2D2445EFB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07D8D42-FE6B-7952-9780-A9F25F7FAE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890620E-88E4-FDE2-4CC4-66CCC0E375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81B848-383D-755A-1A0F-FBBCC8F681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0286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DC866-B930-73B2-CB8F-0B99043A1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94E884-201B-59F0-5548-663651451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B2FB15C-E016-3D2B-49B1-01832AD7E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588318-D5F6-11B5-B1B9-4A917C0ED7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98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0BEFB-F4E7-EE7A-455C-CEA4310AA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F72BD17-E147-8474-F602-01FBD4E6F4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133EE60F-9B35-B026-981C-1A8E8933BA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6E2B47-3DA5-62AC-551C-E85FBB5FF0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276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5BC7D-1760-42FD-76BE-383546B1D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43B1E57-A819-5961-A248-D52EB94EA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1EBA289-40B1-8B13-92F0-4A47B168F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EBBCCE-1316-DB57-CE4E-B074374E68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F1E09E-EB59-8E4E-BE7E-313F2EE375F4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30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191DDC-2747-75F4-ABCA-61C99FC1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7DBA1E8-96E9-95FA-47A8-EEC9231D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48B637B-BD46-CAF3-C88B-7A9C9CCB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F3C89-91E2-5238-203F-6D1626D44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D38F2-27CD-9940-2E21-B9A2A0F45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59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55E44-339E-8694-456A-1A4F7C66A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665687-CBBC-2DAA-121B-823482F1A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79880A-2195-8F37-77DB-31ED955B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D2D9F1-5869-E60E-D295-A8CA25D6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C98DA4-3234-8222-6EC6-319C9025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0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B4E1CBC-1A8F-75E8-C7A9-1C1320AC59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E273AA-612B-3834-4CDE-E82C82F17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BCD45C-745C-1199-BAD4-2C37F0220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47C02-B845-1555-B62C-E9855625F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F09F4E-D786-2005-50CC-65754F7B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7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DA1986-C72C-6E66-2F03-CE395E9F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18C913D-EDAD-79FA-48D3-40F8E393F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763A20C-7F9B-6C43-7774-F0631110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8A9130-7FAB-C940-8DDD-B4DFBF19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638AF1-5262-E691-CC8C-7BB9E25B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670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8EACA2-EF70-8DDD-6D4A-FB4CE80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C065F8-FD53-FEA5-CF5D-E33C6AD2BF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3D5912-7E9E-7F92-F6C5-29D2D5BE6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BDA7A6-0FBB-2BD4-71A4-C50342164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2E3449-CDBD-10B8-C667-54CA0FDBD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7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09E363-22C4-4CF1-3BB0-680CFCDED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39EDA3-F223-E2CD-9081-2D348143C9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1DFE1A-426C-38CB-91C7-597F2A148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C0E249-4575-8F84-19EA-F232A42A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EFAE24-9817-3664-B380-0C70C7D8B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295FCC-8332-5102-2942-B90443E9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91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F62218-00B5-D979-D899-91751DCD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828DB89-5FA7-DDCE-97F7-6101AD318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A773CC-7A95-8C67-23DA-FB50049219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973A20-A172-1809-F032-E521396EB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361ABAC-727F-CFD8-F684-898D4B960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39C477F-6F8D-7CAC-9088-3EA46F3ED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FC2C798-F84C-8E7E-B2F3-8ED2B599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0D80DB-8E48-BC42-C75F-7E6678E9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619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5E3119-D010-4DA1-B7FD-49817134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468193C-8D01-6E28-58FF-A92EEF83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B83E1E-BCBD-C29A-FDA8-30670AA3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ECB4D71-068F-B9BB-11C3-DD452C2F9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50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7282AFB-85CE-0308-6B26-915B56792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A10829-2DB7-7AC3-D057-72FD70A4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48FA0D-5A8F-FF30-DA7F-EAFEDE16B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1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3CA7E5-7B82-34A1-68EB-46C7B3DA8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DA6029-3D3C-411C-9AAD-AFC3BB7DA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F3A986F-DB1F-CE33-0B32-FF1462E6D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0CCB6B-8CFB-1487-F3FC-12A631BBF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A104C9-10B9-ADD0-153C-71FFBA7D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81C6D5-249A-C48E-1D90-2C624A85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4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A9B8FC-E976-637D-1243-90E3C099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B3815E4-D582-A815-0AD9-91ED683993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95ADC5-5C4E-2E45-47E6-08E48438F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D74F44-EBA4-DC69-8600-22C8AA0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CFD36FB-0F71-BB35-6BC1-7EC23370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3BF2BEA-0AF8-4D24-E4C5-0CFFBE782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4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B9C9216-9673-A5F1-0AEF-37D6F6719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BBD11DF-11B5-C01C-F8A3-79817593E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ED3984-AC85-DDBB-BA61-52F3CA5CDA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4D552-B9CC-CD4C-B2AD-324FBD9453E3}" type="datetimeFigureOut">
              <a:rPr lang="fr-FR" smtClean="0"/>
              <a:t>22/05/2025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88E331-19DA-7937-FD34-48AAC4D2D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C3221F-3CD3-0C37-0889-6F661C593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DD8A7-2E2D-FD44-A38D-C8213A7A4D3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712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8.wdp"/><Relationship Id="rId3" Type="http://schemas.openxmlformats.org/officeDocument/2006/relationships/image" Target="../media/image16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6.xml"/><Relationship Id="rId1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customXml" Target="../ink/ink3.xml"/><Relationship Id="rId12" Type="http://schemas.openxmlformats.org/officeDocument/2006/relationships/image" Target="../media/image22.png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customXml" Target="../ink/ink5.xml"/><Relationship Id="rId5" Type="http://schemas.openxmlformats.org/officeDocument/2006/relationships/image" Target="../media/image190.png"/><Relationship Id="rId15" Type="http://schemas.openxmlformats.org/officeDocument/2006/relationships/customXml" Target="../ink/ink7.xml"/><Relationship Id="rId10" Type="http://schemas.openxmlformats.org/officeDocument/2006/relationships/image" Target="../media/image21.png"/><Relationship Id="rId4" Type="http://schemas.openxmlformats.org/officeDocument/2006/relationships/customXml" Target="../ink/ink1.xml"/><Relationship Id="rId9" Type="http://schemas.openxmlformats.org/officeDocument/2006/relationships/customXml" Target="../ink/ink4.xml"/><Relationship Id="rId1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7.png"/><Relationship Id="rId7" Type="http://schemas.microsoft.com/office/2007/relationships/hdphoto" Target="../media/hdphoto12.wd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microsoft.com/office/2007/relationships/hdphoto" Target="../media/hdphoto10.wdp"/><Relationship Id="rId4" Type="http://schemas.microsoft.com/office/2007/relationships/hdphoto" Target="../media/hdphoto9.wdp"/><Relationship Id="rId9" Type="http://schemas.microsoft.com/office/2007/relationships/hdphoto" Target="../media/hdphoto13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neaux multiples dans les disques protoplanétaires : une planète pour les  gouverner tous - OMP News">
            <a:extLst>
              <a:ext uri="{FF2B5EF4-FFF2-40B4-BE49-F238E27FC236}">
                <a16:creationId xmlns:a16="http://schemas.microsoft.com/office/drawing/2014/main" id="{F6E58A0A-1779-623E-1D38-C1B61E096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08" y="-705658"/>
            <a:ext cx="12687300" cy="846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65000E9-B915-B28C-2955-194638060940}"/>
              </a:ext>
            </a:extLst>
          </p:cNvPr>
          <p:cNvSpPr txBox="1"/>
          <p:nvPr/>
        </p:nvSpPr>
        <p:spPr>
          <a:xfrm>
            <a:off x="841248" y="3502152"/>
            <a:ext cx="10506456" cy="1588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Sulfur isotope anomaly in the Ryugu </a:t>
            </a:r>
            <a:r>
              <a:rPr lang="en-US" sz="2800" b="1" dirty="0" err="1"/>
              <a:t>asteroïd</a:t>
            </a:r>
            <a:endParaRPr lang="en-US" sz="2800" b="1" dirty="0"/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9A4FDA72-4DD4-42A4-9E10-E459E172AC9C}"/>
              </a:ext>
            </a:extLst>
          </p:cNvPr>
          <p:cNvCxnSpPr/>
          <p:nvPr/>
        </p:nvCxnSpPr>
        <p:spPr>
          <a:xfrm flipV="1">
            <a:off x="841248" y="3241202"/>
            <a:ext cx="10506456" cy="9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3E2349F9-E136-7A06-BDA8-16935A18C7E6}"/>
              </a:ext>
            </a:extLst>
          </p:cNvPr>
          <p:cNvSpPr txBox="1"/>
          <p:nvPr/>
        </p:nvSpPr>
        <p:spPr>
          <a:xfrm>
            <a:off x="841248" y="4013304"/>
            <a:ext cx="8929286" cy="566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Debruycker Margot, Labidi Jabrane, Moynier Frederic, Cartier Camille, Bizzarro Martin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8933FC3-8579-A89A-23D2-231F0AAC1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2" y="-2"/>
            <a:ext cx="1878904" cy="97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0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4977C-7875-B30E-D16B-46B89B02E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0793F37-D115-02E2-D125-D0DB8BB6E86E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418C904-F592-3345-5902-95854DFD7B17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0205D44-5558-36AA-355C-186673A9AAD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2F52071-3664-0B42-C3C0-9EA9E5E7C21B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83952427-698F-5154-0857-56B68E57B1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A5F00819-CEE6-9A7A-B05D-E2941068225D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F80D5792-E826-B29F-AB3F-F20A66C27CEB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FD44625-0751-6881-2A89-D1D3C918F3DD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6577829-1C08-DD3A-903F-691091ACE146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395D992-9360-AF8B-DE46-B00A2D456C99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979DCDCA-5B9F-9891-355A-9F71D1F717D1}"/>
              </a:ext>
            </a:extLst>
          </p:cNvPr>
          <p:cNvSpPr txBox="1"/>
          <p:nvPr/>
        </p:nvSpPr>
        <p:spPr>
          <a:xfrm>
            <a:off x="2881533" y="2890391"/>
            <a:ext cx="6428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What</a:t>
            </a:r>
            <a:r>
              <a:rPr lang="fr-FR" sz="3200" dirty="0"/>
              <a:t> </a:t>
            </a:r>
            <a:r>
              <a:rPr lang="fr-FR" sz="3200" dirty="0" err="1"/>
              <a:t>is</a:t>
            </a:r>
            <a:r>
              <a:rPr lang="fr-FR" sz="3200" dirty="0"/>
              <a:t> the </a:t>
            </a:r>
            <a:r>
              <a:rPr lang="fr-FR" sz="3200" dirty="0" err="1"/>
              <a:t>origin</a:t>
            </a:r>
            <a:r>
              <a:rPr lang="fr-FR" sz="3200" dirty="0"/>
              <a:t> of </a:t>
            </a:r>
            <a:r>
              <a:rPr lang="fr-FR" sz="3200" dirty="0" err="1"/>
              <a:t>sulfur</a:t>
            </a:r>
            <a:r>
              <a:rPr lang="fr-FR" sz="3200" dirty="0"/>
              <a:t> in CI bodies ?</a:t>
            </a:r>
          </a:p>
        </p:txBody>
      </p:sp>
    </p:spTree>
    <p:extLst>
      <p:ext uri="{BB962C8B-B14F-4D97-AF65-F5344CB8AC3E}">
        <p14:creationId xmlns:p14="http://schemas.microsoft.com/office/powerpoint/2010/main" val="3961225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B493CD3-6B71-FD20-1F03-BF2DE8B6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2" y="590386"/>
            <a:ext cx="10502895" cy="473016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8DBD2CE-B304-D3A3-D14D-22BF81A44782}"/>
              </a:ext>
            </a:extLst>
          </p:cNvPr>
          <p:cNvSpPr txBox="1"/>
          <p:nvPr/>
        </p:nvSpPr>
        <p:spPr>
          <a:xfrm>
            <a:off x="140167" y="5587217"/>
            <a:ext cx="759239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1600" dirty="0"/>
              <a:t>Validation of the </a:t>
            </a:r>
            <a:r>
              <a:rPr lang="fr-FR" sz="1600" dirty="0" err="1"/>
              <a:t>protocol</a:t>
            </a:r>
            <a:r>
              <a:rPr lang="fr-FR" sz="1600" dirty="0"/>
              <a:t> (</a:t>
            </a:r>
            <a:r>
              <a:rPr lang="fr-FR" sz="1600" b="1" u="sng" dirty="0" err="1"/>
              <a:t>sequential</a:t>
            </a:r>
            <a:r>
              <a:rPr lang="fr-FR" sz="1600" b="1" u="sng" dirty="0"/>
              <a:t> extraction</a:t>
            </a:r>
            <a:r>
              <a:rPr lang="fr-FR" sz="1600" dirty="0"/>
              <a:t>)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selected</a:t>
            </a:r>
            <a:r>
              <a:rPr lang="fr-FR" sz="1600" dirty="0"/>
              <a:t> </a:t>
            </a:r>
            <a:r>
              <a:rPr lang="fr-FR" sz="1600" dirty="0" err="1"/>
              <a:t>terrestrial</a:t>
            </a:r>
            <a:r>
              <a:rPr lang="fr-FR" sz="1600" dirty="0"/>
              <a:t> components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No </a:t>
            </a:r>
            <a:r>
              <a:rPr lang="fr-FR" sz="1600" dirty="0" err="1"/>
              <a:t>fractionation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Losses</a:t>
            </a:r>
            <a:r>
              <a:rPr lang="fr-FR" sz="1600" dirty="0"/>
              <a:t> </a:t>
            </a:r>
            <a:r>
              <a:rPr lang="fr-FR" sz="1600" dirty="0" err="1"/>
              <a:t>minimized</a:t>
            </a:r>
            <a:r>
              <a:rPr lang="fr-FR" sz="1600" dirty="0"/>
              <a:t> at </a:t>
            </a:r>
            <a:r>
              <a:rPr lang="fr-FR" sz="1600" dirty="0" err="1"/>
              <a:t>each</a:t>
            </a:r>
            <a:r>
              <a:rPr lang="fr-FR" sz="1600" dirty="0"/>
              <a:t> </a:t>
            </a:r>
            <a:r>
              <a:rPr lang="fr-FR" sz="1600" dirty="0" err="1"/>
              <a:t>step</a:t>
            </a:r>
            <a:endParaRPr lang="fr-FR" sz="1600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2A715104-E11D-B476-D826-C4B5ACA99FFF}"/>
              </a:ext>
            </a:extLst>
          </p:cNvPr>
          <p:cNvSpPr/>
          <p:nvPr/>
        </p:nvSpPr>
        <p:spPr>
          <a:xfrm>
            <a:off x="6461356" y="1992302"/>
            <a:ext cx="224058" cy="248281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E11DB658-40F4-B993-C829-E6815607F253}"/>
              </a:ext>
            </a:extLst>
          </p:cNvPr>
          <p:cNvSpPr/>
          <p:nvPr/>
        </p:nvSpPr>
        <p:spPr>
          <a:xfrm rot="7067963">
            <a:off x="6414221" y="1368208"/>
            <a:ext cx="1032733" cy="64000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0DF8A24-8ABC-7BD6-84E1-647FC4C61EA5}"/>
              </a:ext>
            </a:extLst>
          </p:cNvPr>
          <p:cNvSpPr txBox="1"/>
          <p:nvPr/>
        </p:nvSpPr>
        <p:spPr>
          <a:xfrm>
            <a:off x="6579442" y="1607897"/>
            <a:ext cx="17500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/>
              <a:t>1ml for O isotopes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5327FEE-B011-C334-E929-2A1A6F2DA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11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7E8B878-DEA4-9F52-B8BA-55045746C843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8A6E8460-890B-C73C-C286-D01D3FA195E3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3BBF4A0-AA79-22F1-58FC-B6C06DE9150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59BB7163-0A65-CAF7-2AAC-D8E0B1CDBA7A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6EC04BA-1193-8BB6-F598-DE290F7D2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BB4AE90-4218-5B36-A8FE-7CAAB788BE62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Method</a:t>
              </a:r>
            </a:p>
          </p:txBody>
        </p: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289BD948-58FF-40DE-A43F-E82ED479FEED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3B15D88-1A48-6F40-3663-342C7954EF8A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9F5B7F0-E4D8-B240-49BF-05FA2D2B3B31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730541A8-1AF2-81FB-6A3F-7BD058A2B302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143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B732A5-6606-F581-6ACA-A0BC3D05F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996BD698-BE17-A6CB-8F35-F53C6923B8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6" r="18523"/>
          <a:stretch/>
        </p:blipFill>
        <p:spPr>
          <a:xfrm>
            <a:off x="2542139" y="247607"/>
            <a:ext cx="7435674" cy="6521368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2535B2DD-FEA5-F720-A871-C1AC2E0A23BD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390AFCBD-4676-CFB2-546B-E5CE118B7211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94F1488-6FD9-2810-2DDA-55C3327FD20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2E6723F-C006-8A9A-1896-1CA5D37BF3F7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495EB59C-F5C4-0C29-053E-B739FA5D5F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FE7A6854-D1C6-94D7-7026-D553E5F56A94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CDF5C9F-6B2A-AFF9-E19D-18AEE245CC49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8C08544F-19A2-BE77-7FE7-ED6D79172805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DD203796-5580-2F3B-23BD-D02839C1E582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A57DE03-6F82-5A9D-16FA-915DF1596A41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B5338B91-76DD-50F9-35AF-86383965EDD1}"/>
              </a:ext>
            </a:extLst>
          </p:cNvPr>
          <p:cNvGrpSpPr/>
          <p:nvPr/>
        </p:nvGrpSpPr>
        <p:grpSpPr>
          <a:xfrm>
            <a:off x="8626967" y="5845143"/>
            <a:ext cx="452780" cy="449530"/>
            <a:chOff x="7542241" y="4937578"/>
            <a:chExt cx="276111" cy="289207"/>
          </a:xfrm>
        </p:grpSpPr>
        <p:sp>
          <p:nvSpPr>
            <p:cNvPr id="54" name="Ellipse 53">
              <a:extLst>
                <a:ext uri="{FF2B5EF4-FFF2-40B4-BE49-F238E27FC236}">
                  <a16:creationId xmlns:a16="http://schemas.microsoft.com/office/drawing/2014/main" id="{081E9368-9809-348A-2A85-5B2519E2EF2A}"/>
                </a:ext>
              </a:extLst>
            </p:cNvPr>
            <p:cNvSpPr/>
            <p:nvPr/>
          </p:nvSpPr>
          <p:spPr>
            <a:xfrm>
              <a:off x="7716094" y="4937578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EFB29294-BA45-6C85-CA05-333A2089E02A}"/>
                </a:ext>
              </a:extLst>
            </p:cNvPr>
            <p:cNvSpPr/>
            <p:nvPr/>
          </p:nvSpPr>
          <p:spPr>
            <a:xfrm>
              <a:off x="7728352" y="4969492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56" name="Ellipse 55">
              <a:extLst>
                <a:ext uri="{FF2B5EF4-FFF2-40B4-BE49-F238E27FC236}">
                  <a16:creationId xmlns:a16="http://schemas.microsoft.com/office/drawing/2014/main" id="{71CEF68F-30DF-997C-0229-6615105115D4}"/>
                </a:ext>
              </a:extLst>
            </p:cNvPr>
            <p:cNvSpPr/>
            <p:nvPr/>
          </p:nvSpPr>
          <p:spPr>
            <a:xfrm>
              <a:off x="7542241" y="5131826"/>
              <a:ext cx="90009" cy="949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" name="Picture 2" descr="Zoom : ORGUEIL">
            <a:extLst>
              <a:ext uri="{FF2B5EF4-FFF2-40B4-BE49-F238E27FC236}">
                <a16:creationId xmlns:a16="http://schemas.microsoft.com/office/drawing/2014/main" id="{3E19CF00-1E39-5FB9-E8E9-86CF4C770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2" b="89974" l="9896" r="89974">
                        <a14:foregroundMark x1="54818" y1="9505" x2="69661" y2="11589"/>
                        <a14:foregroundMark x1="69661" y1="11589" x2="76823" y2="25911"/>
                        <a14:foregroundMark x1="76823" y1="25911" x2="81641" y2="40625"/>
                        <a14:foregroundMark x1="81641" y1="40625" x2="81641" y2="42708"/>
                        <a14:foregroundMark x1="83203" y1="52734" x2="83203" y2="44792"/>
                        <a14:foregroundMark x1="83854" y1="53125" x2="83073" y2="58333"/>
                        <a14:foregroundMark x1="85807" y1="36458" x2="85417" y2="47917"/>
                        <a14:foregroundMark x1="64453" y1="7292" x2="61198" y2="7292"/>
                        <a14:foregroundMark x1="48438" y1="11589" x2="42057" y2="11849"/>
                        <a14:foregroundMark x1="32422" y1="19531" x2="44531" y2="11849"/>
                        <a14:foregroundMark x1="44531" y1="11849" x2="47526" y2="10807"/>
                        <a14:foregroundMark x1="55990" y1="89714" x2="48958" y2="88281"/>
                        <a14:foregroundMark x1="48958" y1="88281" x2="75000" y2="82552"/>
                        <a14:foregroundMark x1="75000" y1="82552" x2="68750" y2="86849"/>
                        <a14:foregroundMark x1="68750" y1="86849" x2="64453" y2="87500"/>
                        <a14:foregroundMark x1="64453" y1="87370" x2="64453" y2="8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87" y="723157"/>
            <a:ext cx="779055" cy="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FDB4A2F-C91A-C674-31E9-4FCF3D48D431}"/>
              </a:ext>
            </a:extLst>
          </p:cNvPr>
          <p:cNvSpPr txBox="1"/>
          <p:nvPr/>
        </p:nvSpPr>
        <p:spPr>
          <a:xfrm>
            <a:off x="1498809" y="1461952"/>
            <a:ext cx="9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Orgueil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0B6355-5BB1-D620-0182-05F60655697D}"/>
              </a:ext>
            </a:extLst>
          </p:cNvPr>
          <p:cNvSpPr txBox="1"/>
          <p:nvPr/>
        </p:nvSpPr>
        <p:spPr>
          <a:xfrm>
            <a:off x="7384074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Y-980115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64F734E-563B-1196-A84C-2D2309998012}"/>
              </a:ext>
            </a:extLst>
          </p:cNvPr>
          <p:cNvSpPr txBox="1"/>
          <p:nvPr/>
        </p:nvSpPr>
        <p:spPr>
          <a:xfrm>
            <a:off x="2598151" y="1461952"/>
            <a:ext cx="81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Ivuna</a:t>
            </a:r>
            <a:endParaRPr lang="fr-FR" dirty="0"/>
          </a:p>
        </p:txBody>
      </p:sp>
      <p:pic>
        <p:nvPicPr>
          <p:cNvPr id="8" name="Picture 4" descr="Revisiting the CY (Yamato) Carbonaceous Chondrite Group">
            <a:extLst>
              <a:ext uri="{FF2B5EF4-FFF2-40B4-BE49-F238E27FC236}">
                <a16:creationId xmlns:a16="http://schemas.microsoft.com/office/drawing/2014/main" id="{EF591863-5AC9-B6D2-8DAB-4C21A728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0000" l="9978" r="89967">
                        <a14:foregroundMark x1="50705" y1="9167" x2="58731" y2="9306"/>
                        <a14:foregroundMark x1="58731" y1="9306" x2="69089" y2="8333"/>
                        <a14:foregroundMark x1="69089" y1="8333" x2="74024" y2="8472"/>
                        <a14:foregroundMark x1="22722" y1="83999" x2="23373" y2="84028"/>
                        <a14:foregroundMark x1="34441" y1="87685" x2="35521" y2="87847"/>
                        <a14:backgroundMark x1="18330" y1="83125" x2="19902" y2="84028"/>
                        <a14:backgroundMark x1="30369" y1="87153" x2="34273" y2="87986"/>
                        <a14:backgroundMark x1="20499" y1="84444" x2="22072" y2="85208"/>
                        <a14:backgroundMark x1="20119" y1="83472" x2="23373" y2="85764"/>
                        <a14:backgroundMark x1="34978" y1="88125" x2="36117" y2="8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10" y="897749"/>
            <a:ext cx="857620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74774E0-3FA9-6FBF-ECC8-855E55267084}"/>
              </a:ext>
            </a:extLst>
          </p:cNvPr>
          <p:cNvSpPr txBox="1"/>
          <p:nvPr/>
        </p:nvSpPr>
        <p:spPr>
          <a:xfrm>
            <a:off x="8466463" y="1461952"/>
            <a:ext cx="22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</a:rPr>
              <a:t>Oued </a:t>
            </a:r>
            <a:r>
              <a:rPr lang="fr-FR" b="0" i="0" dirty="0" err="1">
                <a:solidFill>
                  <a:srgbClr val="000000"/>
                </a:solidFill>
                <a:effectLst/>
              </a:rPr>
              <a:t>Chebeika</a:t>
            </a:r>
            <a:r>
              <a:rPr lang="fr-FR" b="0" i="0" dirty="0">
                <a:solidFill>
                  <a:srgbClr val="000000"/>
                </a:solidFill>
                <a:effectLst/>
              </a:rPr>
              <a:t> 002</a:t>
            </a:r>
            <a:endParaRPr lang="fr-FR" dirty="0"/>
          </a:p>
        </p:txBody>
      </p:sp>
      <p:pic>
        <p:nvPicPr>
          <p:cNvPr id="10" name="Picture 2" descr="IVUNA METEORITE | Tanzanian Affairs">
            <a:extLst>
              <a:ext uri="{FF2B5EF4-FFF2-40B4-BE49-F238E27FC236}">
                <a16:creationId xmlns:a16="http://schemas.microsoft.com/office/drawing/2014/main" id="{84E3A7B3-1BDE-36E0-AFDD-48BA1F4A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056" l="5833" r="95000">
                        <a14:foregroundMark x1="6250" y1="64722" x2="7917" y2="86944"/>
                        <a14:foregroundMark x1="7917" y1="86944" x2="16458" y2="90556"/>
                        <a14:foregroundMark x1="28397" y1="90981" x2="35417" y2="90556"/>
                        <a14:foregroundMark x1="27657" y1="88377" x2="23542" y2="87222"/>
                        <a14:foregroundMark x1="35417" y1="90556" x2="29547" y2="88908"/>
                        <a14:foregroundMark x1="28104" y1="87917" x2="49499" y2="91174"/>
                        <a14:foregroundMark x1="23542" y1="87222" x2="27928" y2="87890"/>
                        <a14:foregroundMark x1="86623" y1="87788" x2="88542" y2="83056"/>
                        <a14:foregroundMark x1="88542" y1="83056" x2="88750" y2="77778"/>
                        <a14:foregroundMark x1="89792" y1="75000" x2="90417" y2="66944"/>
                        <a14:foregroundMark x1="89167" y1="73889" x2="95000" y2="82222"/>
                        <a14:foregroundMark x1="95000" y1="82222" x2="93958" y2="75556"/>
                        <a14:foregroundMark x1="8750" y1="62778" x2="5833" y2="83889"/>
                        <a14:foregroundMark x1="5833" y1="83889" x2="5833" y2="88889"/>
                        <a14:backgroundMark x1="79167" y1="96111" x2="56042" y2="93056"/>
                        <a14:backgroundMark x1="23750" y1="91389" x2="19167" y2="93056"/>
                        <a14:backgroundMark x1="27708" y1="93333" x2="20208" y2="90556"/>
                        <a14:backgroundMark x1="20208" y1="90556" x2="17500" y2="92222"/>
                        <a14:backgroundMark x1="25833" y1="91667" x2="27708" y2="92222"/>
                        <a14:backgroundMark x1="51250" y1="93333" x2="54583" y2="93056"/>
                        <a14:backgroundMark x1="55000" y1="91944" x2="54167" y2="93056"/>
                        <a14:backgroundMark x1="54167" y1="91667" x2="55417" y2="92778"/>
                        <a14:backgroundMark x1="53750" y1="92222" x2="50000" y2="92222"/>
                        <a14:backgroundMark x1="75833" y1="96111" x2="86250" y2="91389"/>
                        <a14:backgroundMark x1="95417" y1="85556" x2="93542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5" y="845184"/>
            <a:ext cx="892965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9E54004-ED19-1D6D-2B56-5F594BB0A677}"/>
              </a:ext>
            </a:extLst>
          </p:cNvPr>
          <p:cNvSpPr/>
          <p:nvPr/>
        </p:nvSpPr>
        <p:spPr>
          <a:xfrm>
            <a:off x="1717039" y="1957843"/>
            <a:ext cx="302400" cy="304800"/>
          </a:xfrm>
          <a:prstGeom prst="ellipse">
            <a:avLst/>
          </a:prstGeom>
          <a:solidFill>
            <a:srgbClr val="008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6C174FD-DA3E-F0D6-04CD-94B8714927F4}"/>
              </a:ext>
            </a:extLst>
          </p:cNvPr>
          <p:cNvSpPr/>
          <p:nvPr/>
        </p:nvSpPr>
        <p:spPr>
          <a:xfrm>
            <a:off x="7745203" y="1957843"/>
            <a:ext cx="302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8611EBB-E561-91C0-5113-DB784559668B}"/>
              </a:ext>
            </a:extLst>
          </p:cNvPr>
          <p:cNvSpPr/>
          <p:nvPr/>
        </p:nvSpPr>
        <p:spPr>
          <a:xfrm>
            <a:off x="2714983" y="1957843"/>
            <a:ext cx="302400" cy="304800"/>
          </a:xfrm>
          <a:prstGeom prst="ellipse">
            <a:avLst/>
          </a:prstGeom>
          <a:solidFill>
            <a:srgbClr val="FFC0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09ADCC1-D163-28E3-BDAB-94BBE6BA1CF5}"/>
              </a:ext>
            </a:extLst>
          </p:cNvPr>
          <p:cNvSpPr/>
          <p:nvPr/>
        </p:nvSpPr>
        <p:spPr>
          <a:xfrm>
            <a:off x="9322990" y="1957843"/>
            <a:ext cx="302400" cy="304800"/>
          </a:xfrm>
          <a:prstGeom prst="ellipse">
            <a:avLst/>
          </a:prstGeom>
          <a:solidFill>
            <a:srgbClr val="FD8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8F6B54E-25C2-DDBA-A468-6682C4A31C3B}"/>
              </a:ext>
            </a:extLst>
          </p:cNvPr>
          <p:cNvSpPr txBox="1"/>
          <p:nvPr/>
        </p:nvSpPr>
        <p:spPr>
          <a:xfrm>
            <a:off x="10693092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Ryugu</a:t>
            </a:r>
            <a:endParaRPr lang="fr-FR" dirty="0"/>
          </a:p>
        </p:txBody>
      </p:sp>
      <p:pic>
        <p:nvPicPr>
          <p:cNvPr id="17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DAF0D74A-F72B-5B95-151D-554D032D1E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10741271" y="871372"/>
            <a:ext cx="730289" cy="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E3D5F46F-D00E-F892-CE66-20C8000ADAE4}"/>
              </a:ext>
            </a:extLst>
          </p:cNvPr>
          <p:cNvSpPr/>
          <p:nvPr/>
        </p:nvSpPr>
        <p:spPr>
          <a:xfrm>
            <a:off x="10955215" y="1957843"/>
            <a:ext cx="3024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3B2846D-B5F6-AC8D-5889-1B40C25D8804}"/>
              </a:ext>
            </a:extLst>
          </p:cNvPr>
          <p:cNvSpPr/>
          <p:nvPr/>
        </p:nvSpPr>
        <p:spPr>
          <a:xfrm>
            <a:off x="9106962" y="6141627"/>
            <a:ext cx="147586" cy="148052"/>
          </a:xfrm>
          <a:prstGeom prst="ellipse">
            <a:avLst/>
          </a:prstGeom>
          <a:solidFill>
            <a:srgbClr val="FD863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16A77F0-B9F4-F26D-AB3A-5FAE77FB862A}"/>
              </a:ext>
            </a:extLst>
          </p:cNvPr>
          <p:cNvSpPr txBox="1"/>
          <p:nvPr/>
        </p:nvSpPr>
        <p:spPr>
          <a:xfrm>
            <a:off x="934736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FeS</a:t>
            </a:r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3DBA7EE-D89C-35F1-4F1B-651651A328C5}"/>
              </a:ext>
            </a:extLst>
          </p:cNvPr>
          <p:cNvSpPr txBox="1"/>
          <p:nvPr/>
        </p:nvSpPr>
        <p:spPr>
          <a:xfrm>
            <a:off x="5839808" y="556054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</a:t>
            </a:r>
            <a:r>
              <a:rPr lang="fr-FR" baseline="-25000" dirty="0"/>
              <a:t>4</a:t>
            </a:r>
            <a:r>
              <a:rPr lang="fr-FR" baseline="30000" dirty="0"/>
              <a:t>2-</a:t>
            </a: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7B612A79-EC7A-61AF-1655-009E23F5A5A9}"/>
              </a:ext>
            </a:extLst>
          </p:cNvPr>
          <p:cNvSpPr txBox="1"/>
          <p:nvPr/>
        </p:nvSpPr>
        <p:spPr>
          <a:xfrm>
            <a:off x="260049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E514C24-B52F-3681-1051-7CB1C9F82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12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775C61-771E-9887-3432-2596311159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765" l="6706" r="91983">
                        <a14:foregroundMark x1="6851" y1="17647" x2="9913" y2="50588"/>
                        <a14:foregroundMark x1="88921" y1="44265" x2="91983" y2="55147"/>
                        <a14:foregroundMark x1="91983" y1="55147" x2="91983" y2="55294"/>
                        <a14:foregroundMark x1="83382" y1="89853" x2="74052" y2="9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0381" y="856703"/>
            <a:ext cx="660004" cy="65423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9BA97559-8A06-831B-9C5D-284DE8893CA6}"/>
              </a:ext>
            </a:extLst>
          </p:cNvPr>
          <p:cNvSpPr txBox="1"/>
          <p:nvPr/>
        </p:nvSpPr>
        <p:spPr>
          <a:xfrm>
            <a:off x="1670999" y="2521688"/>
            <a:ext cx="164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Historical</a:t>
            </a:r>
            <a:r>
              <a:rPr lang="fr-FR" sz="2000" dirty="0"/>
              <a:t> CI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A8281817-B069-E029-2585-FA1875D18883}"/>
              </a:ext>
            </a:extLst>
          </p:cNvPr>
          <p:cNvCxnSpPr>
            <a:cxnSpLocks/>
          </p:cNvCxnSpPr>
          <p:nvPr/>
        </p:nvCxnSpPr>
        <p:spPr>
          <a:xfrm>
            <a:off x="1717039" y="2503714"/>
            <a:ext cx="13473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794980D1-58A7-103A-82A4-B6F971D44A5C}"/>
              </a:ext>
            </a:extLst>
          </p:cNvPr>
          <p:cNvSpPr txBox="1"/>
          <p:nvPr/>
        </p:nvSpPr>
        <p:spPr>
          <a:xfrm>
            <a:off x="8520347" y="2521688"/>
            <a:ext cx="292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Newly</a:t>
            </a:r>
            <a:r>
              <a:rPr lang="fr-FR" sz="2000" dirty="0"/>
              <a:t> </a:t>
            </a:r>
            <a:r>
              <a:rPr lang="fr-FR" sz="2000" dirty="0" err="1"/>
              <a:t>discovered</a:t>
            </a:r>
            <a:r>
              <a:rPr lang="fr-FR" sz="2000" dirty="0"/>
              <a:t> CI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66AAC1B5-1CFD-3241-8FF4-C15D1B846D24}"/>
              </a:ext>
            </a:extLst>
          </p:cNvPr>
          <p:cNvCxnSpPr>
            <a:cxnSpLocks/>
          </p:cNvCxnSpPr>
          <p:nvPr/>
        </p:nvCxnSpPr>
        <p:spPr>
          <a:xfrm>
            <a:off x="7520910" y="2503714"/>
            <a:ext cx="40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B20B813-EA6F-F209-F2BD-FE2A8C2000EF}"/>
              </a:ext>
            </a:extLst>
          </p:cNvPr>
          <p:cNvSpPr txBox="1"/>
          <p:nvPr/>
        </p:nvSpPr>
        <p:spPr>
          <a:xfrm>
            <a:off x="9068481" y="3810454"/>
            <a:ext cx="21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 err="1">
                <a:solidFill>
                  <a:srgbClr val="FF0000"/>
                </a:solidFill>
              </a:rPr>
              <a:t>chemical</a:t>
            </a:r>
            <a:r>
              <a:rPr lang="fr-FR" dirty="0">
                <a:solidFill>
                  <a:srgbClr val="FF0000"/>
                </a:solidFill>
              </a:rPr>
              <a:t> patterns</a:t>
            </a:r>
          </a:p>
        </p:txBody>
      </p:sp>
    </p:spTree>
    <p:extLst>
      <p:ext uri="{BB962C8B-B14F-4D97-AF65-F5344CB8AC3E}">
        <p14:creationId xmlns:p14="http://schemas.microsoft.com/office/powerpoint/2010/main" val="38452562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5C29F-E363-B62A-AA39-59F491E1F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>
            <a:extLst>
              <a:ext uri="{FF2B5EF4-FFF2-40B4-BE49-F238E27FC236}">
                <a16:creationId xmlns:a16="http://schemas.microsoft.com/office/drawing/2014/main" id="{57765222-1219-73E5-8644-C8B630DBA0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6" r="18523"/>
          <a:stretch/>
        </p:blipFill>
        <p:spPr>
          <a:xfrm>
            <a:off x="2542139" y="247607"/>
            <a:ext cx="7435674" cy="6521368"/>
          </a:xfrm>
          <a:prstGeom prst="rect">
            <a:avLst/>
          </a:prstGeom>
        </p:spPr>
      </p:pic>
      <p:grpSp>
        <p:nvGrpSpPr>
          <p:cNvPr id="40" name="Groupe 39">
            <a:extLst>
              <a:ext uri="{FF2B5EF4-FFF2-40B4-BE49-F238E27FC236}">
                <a16:creationId xmlns:a16="http://schemas.microsoft.com/office/drawing/2014/main" id="{234F3FBB-91F5-B06A-26CC-864A2DA1CFEC}"/>
              </a:ext>
            </a:extLst>
          </p:cNvPr>
          <p:cNvGrpSpPr/>
          <p:nvPr/>
        </p:nvGrpSpPr>
        <p:grpSpPr>
          <a:xfrm>
            <a:off x="8626967" y="5845143"/>
            <a:ext cx="452780" cy="449530"/>
            <a:chOff x="7542241" y="4937578"/>
            <a:chExt cx="276111" cy="289207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20B9DF38-F9E5-B5CE-E0BE-B0F5107A9F35}"/>
                </a:ext>
              </a:extLst>
            </p:cNvPr>
            <p:cNvSpPr/>
            <p:nvPr/>
          </p:nvSpPr>
          <p:spPr>
            <a:xfrm>
              <a:off x="7716094" y="4937578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F4913E98-2F84-1B6F-97F4-91A86825BC64}"/>
                </a:ext>
              </a:extLst>
            </p:cNvPr>
            <p:cNvSpPr/>
            <p:nvPr/>
          </p:nvSpPr>
          <p:spPr>
            <a:xfrm>
              <a:off x="7728352" y="4969492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AC11B40A-9314-3F62-50D0-769A679D5004}"/>
                </a:ext>
              </a:extLst>
            </p:cNvPr>
            <p:cNvSpPr/>
            <p:nvPr/>
          </p:nvSpPr>
          <p:spPr>
            <a:xfrm>
              <a:off x="7542241" y="5131826"/>
              <a:ext cx="90009" cy="949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4" name="Ellipse 43">
            <a:extLst>
              <a:ext uri="{FF2B5EF4-FFF2-40B4-BE49-F238E27FC236}">
                <a16:creationId xmlns:a16="http://schemas.microsoft.com/office/drawing/2014/main" id="{EE8E6A92-FEDB-6B68-B0A6-9EAAC0C15F04}"/>
              </a:ext>
            </a:extLst>
          </p:cNvPr>
          <p:cNvSpPr/>
          <p:nvPr/>
        </p:nvSpPr>
        <p:spPr>
          <a:xfrm>
            <a:off x="9106962" y="6141627"/>
            <a:ext cx="147586" cy="148052"/>
          </a:xfrm>
          <a:prstGeom prst="ellipse">
            <a:avLst/>
          </a:prstGeom>
          <a:solidFill>
            <a:srgbClr val="FD863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94A01FB-2B5D-57A5-BD46-667DA0054D96}"/>
              </a:ext>
            </a:extLst>
          </p:cNvPr>
          <p:cNvSpPr txBox="1"/>
          <p:nvPr/>
        </p:nvSpPr>
        <p:spPr>
          <a:xfrm>
            <a:off x="934736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FeS</a:t>
            </a:r>
            <a:endParaRPr lang="fr-FR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C9F3504-A5E6-F15F-AAF7-79FB914C3FB6}"/>
              </a:ext>
            </a:extLst>
          </p:cNvPr>
          <p:cNvSpPr txBox="1"/>
          <p:nvPr/>
        </p:nvSpPr>
        <p:spPr>
          <a:xfrm>
            <a:off x="5839808" y="556054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</a:t>
            </a:r>
            <a:r>
              <a:rPr lang="fr-FR" baseline="-25000" dirty="0"/>
              <a:t>4</a:t>
            </a:r>
            <a:r>
              <a:rPr lang="fr-FR" baseline="30000" dirty="0"/>
              <a:t>2-</a:t>
            </a:r>
            <a:endParaRPr lang="fr-FR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4E049D-5667-C044-896F-8F9A088799E3}"/>
              </a:ext>
            </a:extLst>
          </p:cNvPr>
          <p:cNvSpPr txBox="1"/>
          <p:nvPr/>
        </p:nvSpPr>
        <p:spPr>
          <a:xfrm>
            <a:off x="260049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10655964-F522-8198-D484-BC591B439FE1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75D9AC9-A857-2CDB-878D-D7F8F70C19C9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E35B315-3221-9D6C-DC4A-CDA83151B472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132DAF3-5DBA-76CB-81CC-F8F5C958E668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CFD9519E-6AC4-B78C-8910-5EA4093B10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42AE95B3-5D07-CE0E-96B0-074384889021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21576801-13FD-6E15-2660-FC0D9DC06A0A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85E7E24-9265-36EE-9202-D1436226B32D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B7BFD148-0EBF-6433-2FEE-DCBEE1A1ACE3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9C0CF0EA-883D-6956-BB20-E29F99A9D15C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4" name="Picture 2" descr="Zoom : ORGUEIL">
            <a:extLst>
              <a:ext uri="{FF2B5EF4-FFF2-40B4-BE49-F238E27FC236}">
                <a16:creationId xmlns:a16="http://schemas.microsoft.com/office/drawing/2014/main" id="{C39C4026-8B59-4FCA-4C14-DA367F1B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2" b="89974" l="9896" r="89974">
                        <a14:foregroundMark x1="54818" y1="9505" x2="69661" y2="11589"/>
                        <a14:foregroundMark x1="69661" y1="11589" x2="76823" y2="25911"/>
                        <a14:foregroundMark x1="76823" y1="25911" x2="81641" y2="40625"/>
                        <a14:foregroundMark x1="81641" y1="40625" x2="81641" y2="42708"/>
                        <a14:foregroundMark x1="83203" y1="52734" x2="83203" y2="44792"/>
                        <a14:foregroundMark x1="83854" y1="53125" x2="83073" y2="58333"/>
                        <a14:foregroundMark x1="85807" y1="36458" x2="85417" y2="47917"/>
                        <a14:foregroundMark x1="64453" y1="7292" x2="61198" y2="7292"/>
                        <a14:foregroundMark x1="48438" y1="11589" x2="42057" y2="11849"/>
                        <a14:foregroundMark x1="32422" y1="19531" x2="44531" y2="11849"/>
                        <a14:foregroundMark x1="44531" y1="11849" x2="47526" y2="10807"/>
                        <a14:foregroundMark x1="55990" y1="89714" x2="48958" y2="88281"/>
                        <a14:foregroundMark x1="48958" y1="88281" x2="75000" y2="82552"/>
                        <a14:foregroundMark x1="75000" y1="82552" x2="68750" y2="86849"/>
                        <a14:foregroundMark x1="68750" y1="86849" x2="64453" y2="87500"/>
                        <a14:foregroundMark x1="64453" y1="87370" x2="64453" y2="8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87" y="723157"/>
            <a:ext cx="779055" cy="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56CF7CD-EEB7-FFD7-9648-505C1860EF3D}"/>
              </a:ext>
            </a:extLst>
          </p:cNvPr>
          <p:cNvSpPr txBox="1"/>
          <p:nvPr/>
        </p:nvSpPr>
        <p:spPr>
          <a:xfrm>
            <a:off x="1498809" y="1461952"/>
            <a:ext cx="9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Orgueil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650DBEB-F9C9-B5DC-2710-5DAA5590E3CA}"/>
              </a:ext>
            </a:extLst>
          </p:cNvPr>
          <p:cNvSpPr txBox="1"/>
          <p:nvPr/>
        </p:nvSpPr>
        <p:spPr>
          <a:xfrm>
            <a:off x="7384074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Y-980115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C1AE23-0FE8-7500-ED98-AF90D3097BC7}"/>
              </a:ext>
            </a:extLst>
          </p:cNvPr>
          <p:cNvSpPr txBox="1"/>
          <p:nvPr/>
        </p:nvSpPr>
        <p:spPr>
          <a:xfrm>
            <a:off x="2598151" y="1461952"/>
            <a:ext cx="81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Ivuna</a:t>
            </a:r>
            <a:endParaRPr lang="fr-FR" dirty="0"/>
          </a:p>
        </p:txBody>
      </p:sp>
      <p:pic>
        <p:nvPicPr>
          <p:cNvPr id="8" name="Picture 4" descr="Revisiting the CY (Yamato) Carbonaceous Chondrite Group">
            <a:extLst>
              <a:ext uri="{FF2B5EF4-FFF2-40B4-BE49-F238E27FC236}">
                <a16:creationId xmlns:a16="http://schemas.microsoft.com/office/drawing/2014/main" id="{7DAEDADC-941C-F574-1E32-1861B6FC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0000" l="9978" r="89967">
                        <a14:foregroundMark x1="50705" y1="9167" x2="58731" y2="9306"/>
                        <a14:foregroundMark x1="58731" y1="9306" x2="69089" y2="8333"/>
                        <a14:foregroundMark x1="69089" y1="8333" x2="74024" y2="8472"/>
                        <a14:foregroundMark x1="22722" y1="83999" x2="23373" y2="84028"/>
                        <a14:foregroundMark x1="34441" y1="87685" x2="35521" y2="87847"/>
                        <a14:backgroundMark x1="18330" y1="83125" x2="19902" y2="84028"/>
                        <a14:backgroundMark x1="30369" y1="87153" x2="34273" y2="87986"/>
                        <a14:backgroundMark x1="20499" y1="84444" x2="22072" y2="85208"/>
                        <a14:backgroundMark x1="20119" y1="83472" x2="23373" y2="85764"/>
                        <a14:backgroundMark x1="34978" y1="88125" x2="36117" y2="8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10" y="897749"/>
            <a:ext cx="857620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B9968B8-1C46-0726-E308-8B61D1C8AD82}"/>
              </a:ext>
            </a:extLst>
          </p:cNvPr>
          <p:cNvSpPr txBox="1"/>
          <p:nvPr/>
        </p:nvSpPr>
        <p:spPr>
          <a:xfrm>
            <a:off x="8466463" y="1461952"/>
            <a:ext cx="22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</a:rPr>
              <a:t>Oued </a:t>
            </a:r>
            <a:r>
              <a:rPr lang="fr-FR" b="0" i="0" dirty="0" err="1">
                <a:solidFill>
                  <a:srgbClr val="000000"/>
                </a:solidFill>
                <a:effectLst/>
              </a:rPr>
              <a:t>Chebeika</a:t>
            </a:r>
            <a:r>
              <a:rPr lang="fr-FR" b="0" i="0" dirty="0">
                <a:solidFill>
                  <a:srgbClr val="000000"/>
                </a:solidFill>
                <a:effectLst/>
              </a:rPr>
              <a:t> 002</a:t>
            </a:r>
            <a:endParaRPr lang="fr-FR" dirty="0"/>
          </a:p>
        </p:txBody>
      </p:sp>
      <p:pic>
        <p:nvPicPr>
          <p:cNvPr id="10" name="Picture 2" descr="IVUNA METEORITE | Tanzanian Affairs">
            <a:extLst>
              <a:ext uri="{FF2B5EF4-FFF2-40B4-BE49-F238E27FC236}">
                <a16:creationId xmlns:a16="http://schemas.microsoft.com/office/drawing/2014/main" id="{E96A7996-8037-A799-BD82-6331EC599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056" l="5833" r="95000">
                        <a14:foregroundMark x1="6250" y1="64722" x2="7917" y2="86944"/>
                        <a14:foregroundMark x1="7917" y1="86944" x2="16458" y2="90556"/>
                        <a14:foregroundMark x1="28397" y1="90981" x2="35417" y2="90556"/>
                        <a14:foregroundMark x1="27657" y1="88377" x2="23542" y2="87222"/>
                        <a14:foregroundMark x1="35417" y1="90556" x2="29547" y2="88908"/>
                        <a14:foregroundMark x1="28104" y1="87917" x2="49499" y2="91174"/>
                        <a14:foregroundMark x1="23542" y1="87222" x2="27928" y2="87890"/>
                        <a14:foregroundMark x1="86623" y1="87788" x2="88542" y2="83056"/>
                        <a14:foregroundMark x1="88542" y1="83056" x2="88750" y2="77778"/>
                        <a14:foregroundMark x1="89792" y1="75000" x2="90417" y2="66944"/>
                        <a14:foregroundMark x1="89167" y1="73889" x2="95000" y2="82222"/>
                        <a14:foregroundMark x1="95000" y1="82222" x2="93958" y2="75556"/>
                        <a14:foregroundMark x1="8750" y1="62778" x2="5833" y2="83889"/>
                        <a14:foregroundMark x1="5833" y1="83889" x2="5833" y2="88889"/>
                        <a14:backgroundMark x1="79167" y1="96111" x2="56042" y2="93056"/>
                        <a14:backgroundMark x1="23750" y1="91389" x2="19167" y2="93056"/>
                        <a14:backgroundMark x1="27708" y1="93333" x2="20208" y2="90556"/>
                        <a14:backgroundMark x1="20208" y1="90556" x2="17500" y2="92222"/>
                        <a14:backgroundMark x1="25833" y1="91667" x2="27708" y2="92222"/>
                        <a14:backgroundMark x1="51250" y1="93333" x2="54583" y2="93056"/>
                        <a14:backgroundMark x1="55000" y1="91944" x2="54167" y2="93056"/>
                        <a14:backgroundMark x1="54167" y1="91667" x2="55417" y2="92778"/>
                        <a14:backgroundMark x1="53750" y1="92222" x2="50000" y2="92222"/>
                        <a14:backgroundMark x1="75833" y1="96111" x2="86250" y2="91389"/>
                        <a14:backgroundMark x1="95417" y1="85556" x2="93542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5" y="845184"/>
            <a:ext cx="892965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3BA9C6D4-C441-EC92-E633-EBBFE52ED693}"/>
              </a:ext>
            </a:extLst>
          </p:cNvPr>
          <p:cNvSpPr/>
          <p:nvPr/>
        </p:nvSpPr>
        <p:spPr>
          <a:xfrm>
            <a:off x="1717039" y="1957843"/>
            <a:ext cx="302400" cy="304800"/>
          </a:xfrm>
          <a:prstGeom prst="ellipse">
            <a:avLst/>
          </a:prstGeom>
          <a:solidFill>
            <a:srgbClr val="008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E8F83D4-BBE0-30AC-4661-EAD4A8DF448C}"/>
              </a:ext>
            </a:extLst>
          </p:cNvPr>
          <p:cNvSpPr/>
          <p:nvPr/>
        </p:nvSpPr>
        <p:spPr>
          <a:xfrm>
            <a:off x="7745203" y="1957843"/>
            <a:ext cx="302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1068BF01-09AE-F7FC-6465-5FDC85F55241}"/>
              </a:ext>
            </a:extLst>
          </p:cNvPr>
          <p:cNvSpPr/>
          <p:nvPr/>
        </p:nvSpPr>
        <p:spPr>
          <a:xfrm>
            <a:off x="9322990" y="1957843"/>
            <a:ext cx="302400" cy="304800"/>
          </a:xfrm>
          <a:prstGeom prst="ellipse">
            <a:avLst/>
          </a:prstGeom>
          <a:solidFill>
            <a:srgbClr val="FD8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A0D781D-2583-D64F-AA3C-083597B5468A}"/>
              </a:ext>
            </a:extLst>
          </p:cNvPr>
          <p:cNvSpPr txBox="1"/>
          <p:nvPr/>
        </p:nvSpPr>
        <p:spPr>
          <a:xfrm>
            <a:off x="10693092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Ryugu</a:t>
            </a:r>
            <a:endParaRPr lang="fr-FR" dirty="0"/>
          </a:p>
        </p:txBody>
      </p:sp>
      <p:pic>
        <p:nvPicPr>
          <p:cNvPr id="17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3CBBF563-A0A6-27EA-84B0-B8E311CBC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10741271" y="871372"/>
            <a:ext cx="730289" cy="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BC877138-090F-3509-41FF-829BFC065D1B}"/>
              </a:ext>
            </a:extLst>
          </p:cNvPr>
          <p:cNvSpPr/>
          <p:nvPr/>
        </p:nvSpPr>
        <p:spPr>
          <a:xfrm>
            <a:off x="10955215" y="1957843"/>
            <a:ext cx="3024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71DE963-D297-4D5B-015E-C22150FF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13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CF1E04-848F-0E96-3AB3-5BFC8C9B29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765" l="6706" r="91983">
                        <a14:foregroundMark x1="6851" y1="17647" x2="9913" y2="50588"/>
                        <a14:foregroundMark x1="88921" y1="44265" x2="91983" y2="55147"/>
                        <a14:foregroundMark x1="91983" y1="55147" x2="91983" y2="55294"/>
                        <a14:foregroundMark x1="83382" y1="89853" x2="74052" y2="9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0381" y="856703"/>
            <a:ext cx="660004" cy="654232"/>
          </a:xfrm>
          <a:prstGeom prst="rect">
            <a:avLst/>
          </a:prstGeom>
        </p:spPr>
      </p:pic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BF52B8E-D188-A98D-E647-05C4ED82C692}"/>
              </a:ext>
            </a:extLst>
          </p:cNvPr>
          <p:cNvCxnSpPr/>
          <p:nvPr/>
        </p:nvCxnSpPr>
        <p:spPr>
          <a:xfrm flipH="1" flipV="1">
            <a:off x="5004486" y="2669059"/>
            <a:ext cx="4261439" cy="3027406"/>
          </a:xfrm>
          <a:prstGeom prst="straightConnector1">
            <a:avLst/>
          </a:prstGeom>
          <a:ln>
            <a:solidFill>
              <a:srgbClr val="FF0000"/>
            </a:solidFill>
            <a:headEnd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7812D8A-1E89-2028-99E2-13BA17254182}"/>
              </a:ext>
            </a:extLst>
          </p:cNvPr>
          <p:cNvSpPr txBox="1"/>
          <p:nvPr/>
        </p:nvSpPr>
        <p:spPr>
          <a:xfrm rot="2117906">
            <a:off x="6138159" y="3565330"/>
            <a:ext cx="232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solidFill>
                  <a:srgbClr val="FF0000"/>
                </a:solidFill>
              </a:rPr>
              <a:t>Terrestrial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alteration</a:t>
            </a:r>
            <a:r>
              <a:rPr lang="fr-FR" dirty="0">
                <a:solidFill>
                  <a:srgbClr val="FF0000"/>
                </a:solidFill>
              </a:rPr>
              <a:t> ? (</a:t>
            </a:r>
            <a:r>
              <a:rPr lang="fr-FR" dirty="0" err="1">
                <a:solidFill>
                  <a:srgbClr val="FF0000"/>
                </a:solidFill>
              </a:rPr>
              <a:t>Gounnelle</a:t>
            </a:r>
            <a:r>
              <a:rPr lang="fr-FR" dirty="0">
                <a:solidFill>
                  <a:srgbClr val="FF0000"/>
                </a:solidFill>
              </a:rPr>
              <a:t>+ 2001)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C1FD55A-7E92-4A4E-B93E-CBD790EF8ED3}"/>
              </a:ext>
            </a:extLst>
          </p:cNvPr>
          <p:cNvSpPr txBox="1"/>
          <p:nvPr/>
        </p:nvSpPr>
        <p:spPr>
          <a:xfrm>
            <a:off x="1670999" y="2521688"/>
            <a:ext cx="164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Historical</a:t>
            </a:r>
            <a:r>
              <a:rPr lang="fr-FR" sz="2000" dirty="0"/>
              <a:t> CI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8570C2A-4F44-AFD3-ADBE-B10A7559AFE8}"/>
              </a:ext>
            </a:extLst>
          </p:cNvPr>
          <p:cNvCxnSpPr>
            <a:cxnSpLocks/>
          </p:cNvCxnSpPr>
          <p:nvPr/>
        </p:nvCxnSpPr>
        <p:spPr>
          <a:xfrm>
            <a:off x="1717039" y="2503714"/>
            <a:ext cx="13473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71A49E76-7E92-8C2F-4B7B-21E64F1C7D1D}"/>
              </a:ext>
            </a:extLst>
          </p:cNvPr>
          <p:cNvSpPr txBox="1"/>
          <p:nvPr/>
        </p:nvSpPr>
        <p:spPr>
          <a:xfrm>
            <a:off x="8520347" y="2521688"/>
            <a:ext cx="292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Newly</a:t>
            </a:r>
            <a:r>
              <a:rPr lang="fr-FR" sz="2000" dirty="0"/>
              <a:t> </a:t>
            </a:r>
            <a:r>
              <a:rPr lang="fr-FR" sz="2000" dirty="0" err="1"/>
              <a:t>discovered</a:t>
            </a:r>
            <a:r>
              <a:rPr lang="fr-FR" sz="2000" dirty="0"/>
              <a:t> CI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6F6C4073-D148-882D-8306-1E020E2F2626}"/>
              </a:ext>
            </a:extLst>
          </p:cNvPr>
          <p:cNvCxnSpPr>
            <a:cxnSpLocks/>
          </p:cNvCxnSpPr>
          <p:nvPr/>
        </p:nvCxnSpPr>
        <p:spPr>
          <a:xfrm>
            <a:off x="7520910" y="2503714"/>
            <a:ext cx="40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8D39FC10-7471-8D5A-6194-A15D08E3CCDA}"/>
              </a:ext>
            </a:extLst>
          </p:cNvPr>
          <p:cNvSpPr/>
          <p:nvPr/>
        </p:nvSpPr>
        <p:spPr>
          <a:xfrm>
            <a:off x="2714983" y="1957843"/>
            <a:ext cx="302400" cy="304800"/>
          </a:xfrm>
          <a:prstGeom prst="ellipse">
            <a:avLst/>
          </a:prstGeom>
          <a:solidFill>
            <a:srgbClr val="FFC0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1A274205-719D-2B44-CF30-FC74C521907B}"/>
              </a:ext>
            </a:extLst>
          </p:cNvPr>
          <p:cNvSpPr txBox="1"/>
          <p:nvPr/>
        </p:nvSpPr>
        <p:spPr>
          <a:xfrm>
            <a:off x="9068481" y="3810454"/>
            <a:ext cx="21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 err="1">
                <a:solidFill>
                  <a:srgbClr val="FF0000"/>
                </a:solidFill>
              </a:rPr>
              <a:t>chemical</a:t>
            </a:r>
            <a:r>
              <a:rPr lang="fr-FR" dirty="0">
                <a:solidFill>
                  <a:srgbClr val="FF0000"/>
                </a:solidFill>
              </a:rPr>
              <a:t> patterns</a:t>
            </a:r>
          </a:p>
        </p:txBody>
      </p:sp>
    </p:spTree>
    <p:extLst>
      <p:ext uri="{BB962C8B-B14F-4D97-AF65-F5344CB8AC3E}">
        <p14:creationId xmlns:p14="http://schemas.microsoft.com/office/powerpoint/2010/main" val="1622495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D9844-6BFA-CFE9-2A9E-A92EAF151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 44">
            <a:extLst>
              <a:ext uri="{FF2B5EF4-FFF2-40B4-BE49-F238E27FC236}">
                <a16:creationId xmlns:a16="http://schemas.microsoft.com/office/drawing/2014/main" id="{A87DEEBD-C25D-AE51-4FC8-F97ECAE9126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6" r="18523"/>
          <a:stretch/>
        </p:blipFill>
        <p:spPr>
          <a:xfrm>
            <a:off x="2542139" y="247607"/>
            <a:ext cx="7435674" cy="6521368"/>
          </a:xfrm>
          <a:prstGeom prst="rect">
            <a:avLst/>
          </a:prstGeom>
        </p:spPr>
      </p:pic>
      <p:grpSp>
        <p:nvGrpSpPr>
          <p:cNvPr id="46" name="Groupe 45">
            <a:extLst>
              <a:ext uri="{FF2B5EF4-FFF2-40B4-BE49-F238E27FC236}">
                <a16:creationId xmlns:a16="http://schemas.microsoft.com/office/drawing/2014/main" id="{B95DC83C-C5C6-1E19-FA99-1A2EF405E190}"/>
              </a:ext>
            </a:extLst>
          </p:cNvPr>
          <p:cNvGrpSpPr/>
          <p:nvPr/>
        </p:nvGrpSpPr>
        <p:grpSpPr>
          <a:xfrm>
            <a:off x="8626967" y="5845143"/>
            <a:ext cx="452780" cy="449530"/>
            <a:chOff x="7542241" y="4937578"/>
            <a:chExt cx="276111" cy="289207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FFA28C0B-6F41-79EB-05CE-E0E57CB92811}"/>
                </a:ext>
              </a:extLst>
            </p:cNvPr>
            <p:cNvSpPr/>
            <p:nvPr/>
          </p:nvSpPr>
          <p:spPr>
            <a:xfrm>
              <a:off x="7716094" y="4937578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8DA8DAA9-F3D9-BF40-6F4E-6C0C019E5663}"/>
                </a:ext>
              </a:extLst>
            </p:cNvPr>
            <p:cNvSpPr/>
            <p:nvPr/>
          </p:nvSpPr>
          <p:spPr>
            <a:xfrm>
              <a:off x="7728352" y="4969492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CEC77F67-B7EA-52A7-8439-71F59A68F4E0}"/>
                </a:ext>
              </a:extLst>
            </p:cNvPr>
            <p:cNvSpPr/>
            <p:nvPr/>
          </p:nvSpPr>
          <p:spPr>
            <a:xfrm>
              <a:off x="7542241" y="5131826"/>
              <a:ext cx="90009" cy="949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EBA755D9-13F0-B680-8266-A396697B2A79}"/>
              </a:ext>
            </a:extLst>
          </p:cNvPr>
          <p:cNvSpPr txBox="1"/>
          <p:nvPr/>
        </p:nvSpPr>
        <p:spPr>
          <a:xfrm>
            <a:off x="934736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FeS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97169C1-B026-1D2F-3E7A-471BF86418A5}"/>
              </a:ext>
            </a:extLst>
          </p:cNvPr>
          <p:cNvSpPr txBox="1"/>
          <p:nvPr/>
        </p:nvSpPr>
        <p:spPr>
          <a:xfrm>
            <a:off x="5839808" y="556054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</a:t>
            </a:r>
            <a:r>
              <a:rPr lang="fr-FR" baseline="-25000" dirty="0"/>
              <a:t>4</a:t>
            </a:r>
            <a:r>
              <a:rPr lang="fr-FR" baseline="30000" dirty="0"/>
              <a:t>2-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CF006CB7-E107-A80A-B74B-859E8B84BCB0}"/>
              </a:ext>
            </a:extLst>
          </p:cNvPr>
          <p:cNvSpPr txBox="1"/>
          <p:nvPr/>
        </p:nvSpPr>
        <p:spPr>
          <a:xfrm>
            <a:off x="260049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70020DCE-09CF-48EA-3F62-4232C7F9DF62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B1E7A38-17A6-856E-F4E6-6E95C17E8713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6B5013-3137-617C-FF59-2A56C7E12695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63CB53EA-105B-E110-867D-19BA0508A51F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7074AD57-15AC-5503-0409-D9D9613E38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ACA1DA4-0EAD-6B09-E117-E308F1F78CCF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A8C6628F-DFA4-B6EE-75EE-6521A44AE69B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60E2C17-61D7-C0FF-2718-21A776BE93D6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66B7030-D021-7591-8FE5-86768B731C68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B800BB9F-864D-3348-0FB5-49B4CADB88A3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4" name="Picture 2" descr="Zoom : ORGUEIL">
            <a:extLst>
              <a:ext uri="{FF2B5EF4-FFF2-40B4-BE49-F238E27FC236}">
                <a16:creationId xmlns:a16="http://schemas.microsoft.com/office/drawing/2014/main" id="{BD6A1295-BCFA-98B5-EB63-F7BB1A11F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2" b="89974" l="9896" r="89974">
                        <a14:foregroundMark x1="54818" y1="9505" x2="69661" y2="11589"/>
                        <a14:foregroundMark x1="69661" y1="11589" x2="76823" y2="25911"/>
                        <a14:foregroundMark x1="76823" y1="25911" x2="81641" y2="40625"/>
                        <a14:foregroundMark x1="81641" y1="40625" x2="81641" y2="42708"/>
                        <a14:foregroundMark x1="83203" y1="52734" x2="83203" y2="44792"/>
                        <a14:foregroundMark x1="83854" y1="53125" x2="83073" y2="58333"/>
                        <a14:foregroundMark x1="85807" y1="36458" x2="85417" y2="47917"/>
                        <a14:foregroundMark x1="64453" y1="7292" x2="61198" y2="7292"/>
                        <a14:foregroundMark x1="48438" y1="11589" x2="42057" y2="11849"/>
                        <a14:foregroundMark x1="32422" y1="19531" x2="44531" y2="11849"/>
                        <a14:foregroundMark x1="44531" y1="11849" x2="47526" y2="10807"/>
                        <a14:foregroundMark x1="55990" y1="89714" x2="48958" y2="88281"/>
                        <a14:foregroundMark x1="48958" y1="88281" x2="75000" y2="82552"/>
                        <a14:foregroundMark x1="75000" y1="82552" x2="68750" y2="86849"/>
                        <a14:foregroundMark x1="68750" y1="86849" x2="64453" y2="87500"/>
                        <a14:foregroundMark x1="64453" y1="87370" x2="64453" y2="8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87" y="723157"/>
            <a:ext cx="779055" cy="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E6ACE84-1875-F1E5-7AC1-9CBE220494B8}"/>
              </a:ext>
            </a:extLst>
          </p:cNvPr>
          <p:cNvSpPr txBox="1"/>
          <p:nvPr/>
        </p:nvSpPr>
        <p:spPr>
          <a:xfrm>
            <a:off x="1498809" y="1461952"/>
            <a:ext cx="9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Orgueil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8509B6C-FD87-E40F-B0F7-963EBCA95CDF}"/>
              </a:ext>
            </a:extLst>
          </p:cNvPr>
          <p:cNvSpPr txBox="1"/>
          <p:nvPr/>
        </p:nvSpPr>
        <p:spPr>
          <a:xfrm>
            <a:off x="7384074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Y-980115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7EBE757-2D58-B0C3-4C5A-81BA9B2D5454}"/>
              </a:ext>
            </a:extLst>
          </p:cNvPr>
          <p:cNvSpPr txBox="1"/>
          <p:nvPr/>
        </p:nvSpPr>
        <p:spPr>
          <a:xfrm>
            <a:off x="2598151" y="1461952"/>
            <a:ext cx="81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Ivuna</a:t>
            </a:r>
            <a:endParaRPr lang="fr-FR" dirty="0"/>
          </a:p>
        </p:txBody>
      </p:sp>
      <p:pic>
        <p:nvPicPr>
          <p:cNvPr id="8" name="Picture 4" descr="Revisiting the CY (Yamato) Carbonaceous Chondrite Group">
            <a:extLst>
              <a:ext uri="{FF2B5EF4-FFF2-40B4-BE49-F238E27FC236}">
                <a16:creationId xmlns:a16="http://schemas.microsoft.com/office/drawing/2014/main" id="{7D56D2A6-E95B-32D4-2421-D0F1224C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0000" l="9978" r="89967">
                        <a14:foregroundMark x1="50705" y1="9167" x2="58731" y2="9306"/>
                        <a14:foregroundMark x1="58731" y1="9306" x2="69089" y2="8333"/>
                        <a14:foregroundMark x1="69089" y1="8333" x2="74024" y2="8472"/>
                        <a14:foregroundMark x1="22722" y1="83999" x2="23373" y2="84028"/>
                        <a14:foregroundMark x1="34441" y1="87685" x2="35521" y2="87847"/>
                        <a14:backgroundMark x1="18330" y1="83125" x2="19902" y2="84028"/>
                        <a14:backgroundMark x1="30369" y1="87153" x2="34273" y2="87986"/>
                        <a14:backgroundMark x1="20499" y1="84444" x2="22072" y2="85208"/>
                        <a14:backgroundMark x1="20119" y1="83472" x2="23373" y2="85764"/>
                        <a14:backgroundMark x1="34978" y1="88125" x2="36117" y2="8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10" y="897749"/>
            <a:ext cx="857620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5E3F73C-1FAC-81EB-B723-D1BBBD749F2D}"/>
              </a:ext>
            </a:extLst>
          </p:cNvPr>
          <p:cNvSpPr txBox="1"/>
          <p:nvPr/>
        </p:nvSpPr>
        <p:spPr>
          <a:xfrm>
            <a:off x="8466463" y="1461952"/>
            <a:ext cx="22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</a:rPr>
              <a:t>Oued </a:t>
            </a:r>
            <a:r>
              <a:rPr lang="fr-FR" b="0" i="0" dirty="0" err="1">
                <a:solidFill>
                  <a:srgbClr val="000000"/>
                </a:solidFill>
                <a:effectLst/>
              </a:rPr>
              <a:t>Chebeika</a:t>
            </a:r>
            <a:r>
              <a:rPr lang="fr-FR" b="0" i="0" dirty="0">
                <a:solidFill>
                  <a:srgbClr val="000000"/>
                </a:solidFill>
                <a:effectLst/>
              </a:rPr>
              <a:t> 002</a:t>
            </a:r>
            <a:endParaRPr lang="fr-FR" dirty="0"/>
          </a:p>
        </p:txBody>
      </p:sp>
      <p:pic>
        <p:nvPicPr>
          <p:cNvPr id="10" name="Picture 2" descr="IVUNA METEORITE | Tanzanian Affairs">
            <a:extLst>
              <a:ext uri="{FF2B5EF4-FFF2-40B4-BE49-F238E27FC236}">
                <a16:creationId xmlns:a16="http://schemas.microsoft.com/office/drawing/2014/main" id="{8CBF6EFC-1477-A4A5-2962-7B9AF750B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056" l="5833" r="95000">
                        <a14:foregroundMark x1="6250" y1="64722" x2="7917" y2="86944"/>
                        <a14:foregroundMark x1="7917" y1="86944" x2="16458" y2="90556"/>
                        <a14:foregroundMark x1="28397" y1="90981" x2="35417" y2="90556"/>
                        <a14:foregroundMark x1="27657" y1="88377" x2="23542" y2="87222"/>
                        <a14:foregroundMark x1="35417" y1="90556" x2="29547" y2="88908"/>
                        <a14:foregroundMark x1="28104" y1="87917" x2="49499" y2="91174"/>
                        <a14:foregroundMark x1="23542" y1="87222" x2="27928" y2="87890"/>
                        <a14:foregroundMark x1="86623" y1="87788" x2="88542" y2="83056"/>
                        <a14:foregroundMark x1="88542" y1="83056" x2="88750" y2="77778"/>
                        <a14:foregroundMark x1="89792" y1="75000" x2="90417" y2="66944"/>
                        <a14:foregroundMark x1="89167" y1="73889" x2="95000" y2="82222"/>
                        <a14:foregroundMark x1="95000" y1="82222" x2="93958" y2="75556"/>
                        <a14:foregroundMark x1="8750" y1="62778" x2="5833" y2="83889"/>
                        <a14:foregroundMark x1="5833" y1="83889" x2="5833" y2="88889"/>
                        <a14:backgroundMark x1="79167" y1="96111" x2="56042" y2="93056"/>
                        <a14:backgroundMark x1="23750" y1="91389" x2="19167" y2="93056"/>
                        <a14:backgroundMark x1="27708" y1="93333" x2="20208" y2="90556"/>
                        <a14:backgroundMark x1="20208" y1="90556" x2="17500" y2="92222"/>
                        <a14:backgroundMark x1="25833" y1="91667" x2="27708" y2="92222"/>
                        <a14:backgroundMark x1="51250" y1="93333" x2="54583" y2="93056"/>
                        <a14:backgroundMark x1="55000" y1="91944" x2="54167" y2="93056"/>
                        <a14:backgroundMark x1="54167" y1="91667" x2="55417" y2="92778"/>
                        <a14:backgroundMark x1="53750" y1="92222" x2="50000" y2="92222"/>
                        <a14:backgroundMark x1="75833" y1="96111" x2="86250" y2="91389"/>
                        <a14:backgroundMark x1="95417" y1="85556" x2="93542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5" y="845184"/>
            <a:ext cx="892965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8CAF5B88-0B8B-9B81-29CB-C975109F2D1A}"/>
              </a:ext>
            </a:extLst>
          </p:cNvPr>
          <p:cNvSpPr/>
          <p:nvPr/>
        </p:nvSpPr>
        <p:spPr>
          <a:xfrm>
            <a:off x="1717039" y="1957843"/>
            <a:ext cx="302400" cy="304800"/>
          </a:xfrm>
          <a:prstGeom prst="ellipse">
            <a:avLst/>
          </a:prstGeom>
          <a:solidFill>
            <a:srgbClr val="008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54A7A0F-B87E-03D6-E303-A80A12CBD3D9}"/>
              </a:ext>
            </a:extLst>
          </p:cNvPr>
          <p:cNvSpPr/>
          <p:nvPr/>
        </p:nvSpPr>
        <p:spPr>
          <a:xfrm>
            <a:off x="7745203" y="1957843"/>
            <a:ext cx="302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924DB29-F722-E7E7-80C5-779040CA6BF7}"/>
              </a:ext>
            </a:extLst>
          </p:cNvPr>
          <p:cNvSpPr/>
          <p:nvPr/>
        </p:nvSpPr>
        <p:spPr>
          <a:xfrm>
            <a:off x="9322990" y="1957843"/>
            <a:ext cx="302400" cy="304800"/>
          </a:xfrm>
          <a:prstGeom prst="ellipse">
            <a:avLst/>
          </a:prstGeom>
          <a:solidFill>
            <a:srgbClr val="FD8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931DD01-FA1C-14C3-8402-3AEB8C549490}"/>
              </a:ext>
            </a:extLst>
          </p:cNvPr>
          <p:cNvSpPr txBox="1"/>
          <p:nvPr/>
        </p:nvSpPr>
        <p:spPr>
          <a:xfrm>
            <a:off x="10693092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Ryugu</a:t>
            </a:r>
            <a:endParaRPr lang="fr-FR" dirty="0"/>
          </a:p>
        </p:txBody>
      </p:sp>
      <p:pic>
        <p:nvPicPr>
          <p:cNvPr id="17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597B78E2-98C4-CCB0-1DCF-3F8B4A965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10741271" y="871372"/>
            <a:ext cx="730289" cy="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82A7E6A5-42FD-6F53-C6D9-14E5B512CA96}"/>
              </a:ext>
            </a:extLst>
          </p:cNvPr>
          <p:cNvSpPr/>
          <p:nvPr/>
        </p:nvSpPr>
        <p:spPr>
          <a:xfrm>
            <a:off x="10955215" y="1957843"/>
            <a:ext cx="3024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531522F-4FE4-2F31-4699-7B8E960B6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14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F096B9B-927D-96F0-F48A-63917E34FE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765" l="6706" r="91983">
                        <a14:foregroundMark x1="6851" y1="17647" x2="9913" y2="50588"/>
                        <a14:foregroundMark x1="88921" y1="44265" x2="91983" y2="55147"/>
                        <a14:foregroundMark x1="91983" y1="55147" x2="91983" y2="55294"/>
                        <a14:foregroundMark x1="83382" y1="89853" x2="74052" y2="9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0381" y="856703"/>
            <a:ext cx="660004" cy="65423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F53CC3B0-6320-4B24-8505-3AF22BD5A1CD}"/>
              </a:ext>
            </a:extLst>
          </p:cNvPr>
          <p:cNvSpPr/>
          <p:nvPr/>
        </p:nvSpPr>
        <p:spPr>
          <a:xfrm>
            <a:off x="4614804" y="3039887"/>
            <a:ext cx="1413931" cy="1379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6E718C5-9056-644E-B20E-E03D49876D87}"/>
              </a:ext>
            </a:extLst>
          </p:cNvPr>
          <p:cNvSpPr txBox="1"/>
          <p:nvPr/>
        </p:nvSpPr>
        <p:spPr>
          <a:xfrm>
            <a:off x="238221" y="3547070"/>
            <a:ext cx="3664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 </a:t>
            </a:r>
            <a:r>
              <a:rPr lang="fr-FR" b="1" dirty="0" err="1">
                <a:solidFill>
                  <a:srgbClr val="FF0000"/>
                </a:solidFill>
              </a:rPr>
              <a:t>different</a:t>
            </a:r>
            <a:r>
              <a:rPr lang="fr-FR" b="1" dirty="0">
                <a:solidFill>
                  <a:srgbClr val="FF0000"/>
                </a:solidFill>
              </a:rPr>
              <a:t> parent bodies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Sulfates and S</a:t>
            </a:r>
            <a:r>
              <a:rPr lang="fr-FR" baseline="30000" dirty="0">
                <a:solidFill>
                  <a:srgbClr val="FF0000"/>
                </a:solidFill>
              </a:rPr>
              <a:t>0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produced</a:t>
            </a:r>
            <a:r>
              <a:rPr lang="fr-FR" dirty="0">
                <a:solidFill>
                  <a:srgbClr val="FF0000"/>
                </a:solidFill>
              </a:rPr>
              <a:t> via sulfide </a:t>
            </a:r>
            <a:r>
              <a:rPr lang="fr-FR" dirty="0" err="1">
                <a:solidFill>
                  <a:srgbClr val="FF0000"/>
                </a:solidFill>
              </a:rPr>
              <a:t>oxidation</a:t>
            </a:r>
            <a:r>
              <a:rPr lang="fr-FR" dirty="0">
                <a:solidFill>
                  <a:srgbClr val="FF0000"/>
                </a:solidFill>
              </a:rPr>
              <a:t>?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75394B5-0019-B70C-5D5F-0EBFB9D15D14}"/>
              </a:ext>
            </a:extLst>
          </p:cNvPr>
          <p:cNvCxnSpPr>
            <a:cxnSpLocks/>
          </p:cNvCxnSpPr>
          <p:nvPr/>
        </p:nvCxnSpPr>
        <p:spPr>
          <a:xfrm>
            <a:off x="1717039" y="2503714"/>
            <a:ext cx="13473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222F936-F0E4-A4FC-9999-97C68A02BE80}"/>
              </a:ext>
            </a:extLst>
          </p:cNvPr>
          <p:cNvSpPr txBox="1"/>
          <p:nvPr/>
        </p:nvSpPr>
        <p:spPr>
          <a:xfrm>
            <a:off x="8520347" y="2521688"/>
            <a:ext cx="292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Newly</a:t>
            </a:r>
            <a:r>
              <a:rPr lang="fr-FR" sz="2000" dirty="0"/>
              <a:t> </a:t>
            </a:r>
            <a:r>
              <a:rPr lang="fr-FR" sz="2000" dirty="0" err="1"/>
              <a:t>discovered</a:t>
            </a:r>
            <a:r>
              <a:rPr lang="fr-FR" sz="2000" dirty="0"/>
              <a:t> CI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29A50475-E93D-C287-0D1A-3C22150918FC}"/>
              </a:ext>
            </a:extLst>
          </p:cNvPr>
          <p:cNvCxnSpPr>
            <a:cxnSpLocks/>
          </p:cNvCxnSpPr>
          <p:nvPr/>
        </p:nvCxnSpPr>
        <p:spPr>
          <a:xfrm>
            <a:off x="7520910" y="2503714"/>
            <a:ext cx="40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5A50CAD0-4958-AC4E-F1DF-E328BF5C9A62}"/>
              </a:ext>
            </a:extLst>
          </p:cNvPr>
          <p:cNvSpPr/>
          <p:nvPr/>
        </p:nvSpPr>
        <p:spPr>
          <a:xfrm>
            <a:off x="2714983" y="1957843"/>
            <a:ext cx="302400" cy="304800"/>
          </a:xfrm>
          <a:prstGeom prst="ellipse">
            <a:avLst/>
          </a:prstGeom>
          <a:solidFill>
            <a:srgbClr val="FFC0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42134C3-81C3-6C41-6E3D-4ED048CD100B}"/>
              </a:ext>
            </a:extLst>
          </p:cNvPr>
          <p:cNvSpPr/>
          <p:nvPr/>
        </p:nvSpPr>
        <p:spPr>
          <a:xfrm>
            <a:off x="8378530" y="5628036"/>
            <a:ext cx="987555" cy="993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E303974-79B0-006F-79E7-24F48A377AB8}"/>
              </a:ext>
            </a:extLst>
          </p:cNvPr>
          <p:cNvSpPr txBox="1"/>
          <p:nvPr/>
        </p:nvSpPr>
        <p:spPr>
          <a:xfrm>
            <a:off x="1670999" y="2521688"/>
            <a:ext cx="164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Historical</a:t>
            </a:r>
            <a:r>
              <a:rPr lang="fr-FR" sz="2000" dirty="0"/>
              <a:t> CI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906EECC-DDBB-96AE-D2F4-2217EFF46F39}"/>
              </a:ext>
            </a:extLst>
          </p:cNvPr>
          <p:cNvSpPr txBox="1"/>
          <p:nvPr/>
        </p:nvSpPr>
        <p:spPr>
          <a:xfrm>
            <a:off x="9068481" y="3810454"/>
            <a:ext cx="21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 err="1">
                <a:solidFill>
                  <a:srgbClr val="FF0000"/>
                </a:solidFill>
              </a:rPr>
              <a:t>chemical</a:t>
            </a:r>
            <a:r>
              <a:rPr lang="fr-FR" dirty="0">
                <a:solidFill>
                  <a:srgbClr val="FF0000"/>
                </a:solidFill>
              </a:rPr>
              <a:t> patterns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0057CD9-F962-2265-56BC-6750723DF409}"/>
              </a:ext>
            </a:extLst>
          </p:cNvPr>
          <p:cNvSpPr/>
          <p:nvPr/>
        </p:nvSpPr>
        <p:spPr>
          <a:xfrm>
            <a:off x="9106962" y="6141627"/>
            <a:ext cx="147586" cy="148052"/>
          </a:xfrm>
          <a:prstGeom prst="ellipse">
            <a:avLst/>
          </a:prstGeom>
          <a:solidFill>
            <a:srgbClr val="FD863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3002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32C23-3F30-52AD-8584-127DE003C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>
            <a:extLst>
              <a:ext uri="{FF2B5EF4-FFF2-40B4-BE49-F238E27FC236}">
                <a16:creationId xmlns:a16="http://schemas.microsoft.com/office/drawing/2014/main" id="{980C9982-06C3-B032-D449-ED78AE6691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656" r="18523"/>
          <a:stretch/>
        </p:blipFill>
        <p:spPr>
          <a:xfrm>
            <a:off x="2542139" y="247607"/>
            <a:ext cx="7435674" cy="6521368"/>
          </a:xfrm>
          <a:prstGeom prst="rect">
            <a:avLst/>
          </a:prstGeom>
        </p:spPr>
      </p:pic>
      <p:grpSp>
        <p:nvGrpSpPr>
          <p:cNvPr id="45" name="Groupe 44">
            <a:extLst>
              <a:ext uri="{FF2B5EF4-FFF2-40B4-BE49-F238E27FC236}">
                <a16:creationId xmlns:a16="http://schemas.microsoft.com/office/drawing/2014/main" id="{C7F26103-B3FE-7ABA-1D6F-26C08ADF9882}"/>
              </a:ext>
            </a:extLst>
          </p:cNvPr>
          <p:cNvGrpSpPr/>
          <p:nvPr/>
        </p:nvGrpSpPr>
        <p:grpSpPr>
          <a:xfrm>
            <a:off x="8626967" y="5845143"/>
            <a:ext cx="452780" cy="449530"/>
            <a:chOff x="7542241" y="4937578"/>
            <a:chExt cx="276111" cy="289207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64C70C3A-DBE4-C657-9BBA-5F57254DB505}"/>
                </a:ext>
              </a:extLst>
            </p:cNvPr>
            <p:cNvSpPr/>
            <p:nvPr/>
          </p:nvSpPr>
          <p:spPr>
            <a:xfrm>
              <a:off x="7716094" y="4937578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FF18FD08-1570-F9C8-83D4-9413B1609763}"/>
                </a:ext>
              </a:extLst>
            </p:cNvPr>
            <p:cNvSpPr/>
            <p:nvPr/>
          </p:nvSpPr>
          <p:spPr>
            <a:xfrm>
              <a:off x="7728352" y="4969492"/>
              <a:ext cx="90000" cy="952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v</a:t>
              </a: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19462376-E2AA-55E0-24D8-399096A83938}"/>
                </a:ext>
              </a:extLst>
            </p:cNvPr>
            <p:cNvSpPr/>
            <p:nvPr/>
          </p:nvSpPr>
          <p:spPr>
            <a:xfrm>
              <a:off x="7542241" y="5131826"/>
              <a:ext cx="90009" cy="9495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864E75BF-0CB3-0723-75E1-76745FBFA841}"/>
              </a:ext>
            </a:extLst>
          </p:cNvPr>
          <p:cNvSpPr txBox="1"/>
          <p:nvPr/>
        </p:nvSpPr>
        <p:spPr>
          <a:xfrm>
            <a:off x="934736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FeS</a:t>
            </a:r>
            <a:endParaRPr lang="fr-FR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0E03F8C-8BEC-8363-EF68-855980DFD0F1}"/>
              </a:ext>
            </a:extLst>
          </p:cNvPr>
          <p:cNvSpPr txBox="1"/>
          <p:nvPr/>
        </p:nvSpPr>
        <p:spPr>
          <a:xfrm>
            <a:off x="5839808" y="556054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</a:t>
            </a:r>
            <a:r>
              <a:rPr lang="fr-FR" baseline="-25000" dirty="0"/>
              <a:t>4</a:t>
            </a:r>
            <a:r>
              <a:rPr lang="fr-FR" baseline="30000" dirty="0"/>
              <a:t>2-</a:t>
            </a:r>
            <a:endParaRPr lang="fr-FR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E26E712-E18B-E053-98E7-C8A8259D628F}"/>
              </a:ext>
            </a:extLst>
          </p:cNvPr>
          <p:cNvSpPr txBox="1"/>
          <p:nvPr/>
        </p:nvSpPr>
        <p:spPr>
          <a:xfrm>
            <a:off x="2600491" y="6056760"/>
            <a:ext cx="718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FAAFED8-344A-A454-21F5-8CA31DB08431}"/>
              </a:ext>
            </a:extLst>
          </p:cNvPr>
          <p:cNvSpPr/>
          <p:nvPr/>
        </p:nvSpPr>
        <p:spPr>
          <a:xfrm>
            <a:off x="9106962" y="6141627"/>
            <a:ext cx="147586" cy="148052"/>
          </a:xfrm>
          <a:prstGeom prst="ellipse">
            <a:avLst/>
          </a:prstGeom>
          <a:solidFill>
            <a:srgbClr val="FD863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C689EE6-E060-645A-6574-23DF7464DF87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59A41CDF-6366-650E-1F4B-269597CF590B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544DB19-688F-DAF0-E415-5C06F675C29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2C6B77A8-5AEE-3DA0-4845-49F8DBDE42A3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D022F6A0-19DA-E2D4-8985-BEC03AC7C0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88D3F56D-1A88-55A7-1258-FD2E70F8F828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E9B8F51A-4041-4DA2-9217-69A8BCD2671C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11023B4-C374-EF8C-D66D-EB2BA418789F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78DFB4CF-A6DD-662B-D6E8-2508C5697B08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614BFE1-E095-C5FD-0D55-635096178226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4" name="Picture 2" descr="Zoom : ORGUEIL">
            <a:extLst>
              <a:ext uri="{FF2B5EF4-FFF2-40B4-BE49-F238E27FC236}">
                <a16:creationId xmlns:a16="http://schemas.microsoft.com/office/drawing/2014/main" id="{F656FF11-B084-30C6-0923-B559F4CA8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2" b="89974" l="9896" r="89974">
                        <a14:foregroundMark x1="54818" y1="9505" x2="69661" y2="11589"/>
                        <a14:foregroundMark x1="69661" y1="11589" x2="76823" y2="25911"/>
                        <a14:foregroundMark x1="76823" y1="25911" x2="81641" y2="40625"/>
                        <a14:foregroundMark x1="81641" y1="40625" x2="81641" y2="42708"/>
                        <a14:foregroundMark x1="83203" y1="52734" x2="83203" y2="44792"/>
                        <a14:foregroundMark x1="83854" y1="53125" x2="83073" y2="58333"/>
                        <a14:foregroundMark x1="85807" y1="36458" x2="85417" y2="47917"/>
                        <a14:foregroundMark x1="64453" y1="7292" x2="61198" y2="7292"/>
                        <a14:foregroundMark x1="48438" y1="11589" x2="42057" y2="11849"/>
                        <a14:foregroundMark x1="32422" y1="19531" x2="44531" y2="11849"/>
                        <a14:foregroundMark x1="44531" y1="11849" x2="47526" y2="10807"/>
                        <a14:foregroundMark x1="55990" y1="89714" x2="48958" y2="88281"/>
                        <a14:foregroundMark x1="48958" y1="88281" x2="75000" y2="82552"/>
                        <a14:foregroundMark x1="75000" y1="82552" x2="68750" y2="86849"/>
                        <a14:foregroundMark x1="68750" y1="86849" x2="64453" y2="87500"/>
                        <a14:foregroundMark x1="64453" y1="87370" x2="64453" y2="8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87" y="723157"/>
            <a:ext cx="779055" cy="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34575336-54D6-2554-97BA-22542DD8E121}"/>
              </a:ext>
            </a:extLst>
          </p:cNvPr>
          <p:cNvSpPr txBox="1"/>
          <p:nvPr/>
        </p:nvSpPr>
        <p:spPr>
          <a:xfrm>
            <a:off x="1498809" y="1461952"/>
            <a:ext cx="9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Orgueil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BF5AA42-F621-22DC-1579-BD098B023E81}"/>
              </a:ext>
            </a:extLst>
          </p:cNvPr>
          <p:cNvSpPr txBox="1"/>
          <p:nvPr/>
        </p:nvSpPr>
        <p:spPr>
          <a:xfrm>
            <a:off x="7384074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Y-980115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423BF2A-32D1-EA21-C7A6-849BDCB5896E}"/>
              </a:ext>
            </a:extLst>
          </p:cNvPr>
          <p:cNvSpPr txBox="1"/>
          <p:nvPr/>
        </p:nvSpPr>
        <p:spPr>
          <a:xfrm>
            <a:off x="2598151" y="1461952"/>
            <a:ext cx="81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Ivuna</a:t>
            </a:r>
            <a:endParaRPr lang="fr-FR" dirty="0"/>
          </a:p>
        </p:txBody>
      </p:sp>
      <p:pic>
        <p:nvPicPr>
          <p:cNvPr id="8" name="Picture 4" descr="Revisiting the CY (Yamato) Carbonaceous Chondrite Group">
            <a:extLst>
              <a:ext uri="{FF2B5EF4-FFF2-40B4-BE49-F238E27FC236}">
                <a16:creationId xmlns:a16="http://schemas.microsoft.com/office/drawing/2014/main" id="{4A349306-9C50-6180-E88B-7A850758A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0000" l="9978" r="89967">
                        <a14:foregroundMark x1="50705" y1="9167" x2="58731" y2="9306"/>
                        <a14:foregroundMark x1="58731" y1="9306" x2="69089" y2="8333"/>
                        <a14:foregroundMark x1="69089" y1="8333" x2="74024" y2="8472"/>
                        <a14:foregroundMark x1="22722" y1="83999" x2="23373" y2="84028"/>
                        <a14:foregroundMark x1="34441" y1="87685" x2="35521" y2="87847"/>
                        <a14:backgroundMark x1="18330" y1="83125" x2="19902" y2="84028"/>
                        <a14:backgroundMark x1="30369" y1="87153" x2="34273" y2="87986"/>
                        <a14:backgroundMark x1="20499" y1="84444" x2="22072" y2="85208"/>
                        <a14:backgroundMark x1="20119" y1="83472" x2="23373" y2="85764"/>
                        <a14:backgroundMark x1="34978" y1="88125" x2="36117" y2="8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10" y="897749"/>
            <a:ext cx="857620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011F907-5C10-D2DD-3AA5-8D8BABCC4BB6}"/>
              </a:ext>
            </a:extLst>
          </p:cNvPr>
          <p:cNvSpPr txBox="1"/>
          <p:nvPr/>
        </p:nvSpPr>
        <p:spPr>
          <a:xfrm>
            <a:off x="8466463" y="1461952"/>
            <a:ext cx="2226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</a:rPr>
              <a:t>Oued </a:t>
            </a:r>
            <a:r>
              <a:rPr lang="fr-FR" b="0" i="0" dirty="0" err="1">
                <a:solidFill>
                  <a:srgbClr val="000000"/>
                </a:solidFill>
                <a:effectLst/>
              </a:rPr>
              <a:t>Chebeika</a:t>
            </a:r>
            <a:r>
              <a:rPr lang="fr-FR" b="0" i="0" dirty="0">
                <a:solidFill>
                  <a:srgbClr val="000000"/>
                </a:solidFill>
                <a:effectLst/>
              </a:rPr>
              <a:t> 002</a:t>
            </a:r>
            <a:endParaRPr lang="fr-FR" dirty="0"/>
          </a:p>
        </p:txBody>
      </p:sp>
      <p:pic>
        <p:nvPicPr>
          <p:cNvPr id="10" name="Picture 2" descr="IVUNA METEORITE | Tanzanian Affairs">
            <a:extLst>
              <a:ext uri="{FF2B5EF4-FFF2-40B4-BE49-F238E27FC236}">
                <a16:creationId xmlns:a16="http://schemas.microsoft.com/office/drawing/2014/main" id="{26630A79-8B75-D654-4110-B5D073805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056" l="5833" r="95000">
                        <a14:foregroundMark x1="6250" y1="64722" x2="7917" y2="86944"/>
                        <a14:foregroundMark x1="7917" y1="86944" x2="16458" y2="90556"/>
                        <a14:foregroundMark x1="28397" y1="90981" x2="35417" y2="90556"/>
                        <a14:foregroundMark x1="27657" y1="88377" x2="23542" y2="87222"/>
                        <a14:foregroundMark x1="35417" y1="90556" x2="29547" y2="88908"/>
                        <a14:foregroundMark x1="28104" y1="87917" x2="49499" y2="91174"/>
                        <a14:foregroundMark x1="23542" y1="87222" x2="27928" y2="87890"/>
                        <a14:foregroundMark x1="86623" y1="87788" x2="88542" y2="83056"/>
                        <a14:foregroundMark x1="88542" y1="83056" x2="88750" y2="77778"/>
                        <a14:foregroundMark x1="89792" y1="75000" x2="90417" y2="66944"/>
                        <a14:foregroundMark x1="89167" y1="73889" x2="95000" y2="82222"/>
                        <a14:foregroundMark x1="95000" y1="82222" x2="93958" y2="75556"/>
                        <a14:foregroundMark x1="8750" y1="62778" x2="5833" y2="83889"/>
                        <a14:foregroundMark x1="5833" y1="83889" x2="5833" y2="88889"/>
                        <a14:backgroundMark x1="79167" y1="96111" x2="56042" y2="93056"/>
                        <a14:backgroundMark x1="23750" y1="91389" x2="19167" y2="93056"/>
                        <a14:backgroundMark x1="27708" y1="93333" x2="20208" y2="90556"/>
                        <a14:backgroundMark x1="20208" y1="90556" x2="17500" y2="92222"/>
                        <a14:backgroundMark x1="25833" y1="91667" x2="27708" y2="92222"/>
                        <a14:backgroundMark x1="51250" y1="93333" x2="54583" y2="93056"/>
                        <a14:backgroundMark x1="55000" y1="91944" x2="54167" y2="93056"/>
                        <a14:backgroundMark x1="54167" y1="91667" x2="55417" y2="92778"/>
                        <a14:backgroundMark x1="53750" y1="92222" x2="50000" y2="92222"/>
                        <a14:backgroundMark x1="75833" y1="96111" x2="86250" y2="91389"/>
                        <a14:backgroundMark x1="95417" y1="85556" x2="93542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145" y="845184"/>
            <a:ext cx="892965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2372D9E4-5C13-42D6-0C3E-2A75B461CF5F}"/>
              </a:ext>
            </a:extLst>
          </p:cNvPr>
          <p:cNvSpPr/>
          <p:nvPr/>
        </p:nvSpPr>
        <p:spPr>
          <a:xfrm>
            <a:off x="1717039" y="1957843"/>
            <a:ext cx="302400" cy="304800"/>
          </a:xfrm>
          <a:prstGeom prst="ellipse">
            <a:avLst/>
          </a:prstGeom>
          <a:solidFill>
            <a:srgbClr val="008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60E9309-676F-7B58-3949-804C77BAE1EF}"/>
              </a:ext>
            </a:extLst>
          </p:cNvPr>
          <p:cNvSpPr/>
          <p:nvPr/>
        </p:nvSpPr>
        <p:spPr>
          <a:xfrm>
            <a:off x="7745203" y="1957843"/>
            <a:ext cx="3024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37A0040-2156-20EF-7519-80C6756ACFE8}"/>
              </a:ext>
            </a:extLst>
          </p:cNvPr>
          <p:cNvSpPr/>
          <p:nvPr/>
        </p:nvSpPr>
        <p:spPr>
          <a:xfrm>
            <a:off x="9322990" y="1957843"/>
            <a:ext cx="302400" cy="304800"/>
          </a:xfrm>
          <a:prstGeom prst="ellipse">
            <a:avLst/>
          </a:prstGeom>
          <a:solidFill>
            <a:srgbClr val="FD86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BC96522-97C9-8D53-7B0A-4E0C0AC9EC89}"/>
              </a:ext>
            </a:extLst>
          </p:cNvPr>
          <p:cNvSpPr txBox="1"/>
          <p:nvPr/>
        </p:nvSpPr>
        <p:spPr>
          <a:xfrm>
            <a:off x="10693092" y="1461952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Ryugu</a:t>
            </a:r>
            <a:endParaRPr lang="fr-FR" dirty="0"/>
          </a:p>
        </p:txBody>
      </p:sp>
      <p:pic>
        <p:nvPicPr>
          <p:cNvPr id="17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A2F4E414-3F14-61FE-7825-C3518B697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10741271" y="871372"/>
            <a:ext cx="730289" cy="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A14CA6AF-08E0-377C-C090-1535182A63F0}"/>
              </a:ext>
            </a:extLst>
          </p:cNvPr>
          <p:cNvSpPr/>
          <p:nvPr/>
        </p:nvSpPr>
        <p:spPr>
          <a:xfrm>
            <a:off x="10955215" y="1957843"/>
            <a:ext cx="302400" cy="3048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96872C2-2099-3ACC-708C-7D9C153F1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15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198E8-0498-B9B3-ADF4-0C95350210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765" l="6706" r="91983">
                        <a14:foregroundMark x1="6851" y1="17647" x2="9913" y2="50588"/>
                        <a14:foregroundMark x1="88921" y1="44265" x2="91983" y2="55147"/>
                        <a14:foregroundMark x1="91983" y1="55147" x2="91983" y2="55294"/>
                        <a14:foregroundMark x1="83382" y1="89853" x2="74052" y2="9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10381" y="856703"/>
            <a:ext cx="660004" cy="654232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A5E2BC5B-9C79-0219-DEDD-8F90A360EF2E}"/>
              </a:ext>
            </a:extLst>
          </p:cNvPr>
          <p:cNvSpPr/>
          <p:nvPr/>
        </p:nvSpPr>
        <p:spPr>
          <a:xfrm>
            <a:off x="4614804" y="3039887"/>
            <a:ext cx="1413931" cy="137934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F7DDFF5B-3E55-16F2-55F8-0C1CC029F124}"/>
              </a:ext>
            </a:extLst>
          </p:cNvPr>
          <p:cNvSpPr txBox="1"/>
          <p:nvPr/>
        </p:nvSpPr>
        <p:spPr>
          <a:xfrm>
            <a:off x="238221" y="3547070"/>
            <a:ext cx="3664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 </a:t>
            </a:r>
            <a:r>
              <a:rPr lang="fr-FR" b="1" dirty="0" err="1">
                <a:solidFill>
                  <a:srgbClr val="FF0000"/>
                </a:solidFill>
              </a:rPr>
              <a:t>different</a:t>
            </a:r>
            <a:r>
              <a:rPr lang="fr-FR" b="1" dirty="0">
                <a:solidFill>
                  <a:srgbClr val="FF0000"/>
                </a:solidFill>
              </a:rPr>
              <a:t> parent bodies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FF0000"/>
                </a:solidFill>
              </a:rPr>
              <a:t>Sulfates and S</a:t>
            </a:r>
            <a:r>
              <a:rPr lang="fr-FR" baseline="30000" dirty="0">
                <a:solidFill>
                  <a:srgbClr val="FF0000"/>
                </a:solidFill>
              </a:rPr>
              <a:t>0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produced</a:t>
            </a:r>
            <a:r>
              <a:rPr lang="fr-FR" dirty="0">
                <a:solidFill>
                  <a:srgbClr val="FF0000"/>
                </a:solidFill>
              </a:rPr>
              <a:t> via sulfide </a:t>
            </a:r>
            <a:r>
              <a:rPr lang="fr-FR" dirty="0" err="1">
                <a:solidFill>
                  <a:srgbClr val="FF0000"/>
                </a:solidFill>
              </a:rPr>
              <a:t>oxidation</a:t>
            </a:r>
            <a:r>
              <a:rPr lang="fr-FR" dirty="0">
                <a:solidFill>
                  <a:srgbClr val="FF000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FF0000"/>
                </a:solidFill>
              </a:rPr>
              <a:t>needs</a:t>
            </a:r>
            <a:r>
              <a:rPr lang="fr-FR" dirty="0">
                <a:solidFill>
                  <a:srgbClr val="FF0000"/>
                </a:solidFill>
              </a:rPr>
              <a:t> an </a:t>
            </a:r>
            <a:r>
              <a:rPr lang="fr-FR" dirty="0" err="1">
                <a:solidFill>
                  <a:srgbClr val="FF0000"/>
                </a:solidFill>
              </a:rPr>
              <a:t>aqueous</a:t>
            </a:r>
            <a:r>
              <a:rPr lang="fr-FR" dirty="0">
                <a:solidFill>
                  <a:srgbClr val="FF0000"/>
                </a:solidFill>
              </a:rPr>
              <a:t> system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5BE6B494-400E-418E-25A1-7A7D10A6EBDE}"/>
              </a:ext>
            </a:extLst>
          </p:cNvPr>
          <p:cNvCxnSpPr>
            <a:cxnSpLocks/>
          </p:cNvCxnSpPr>
          <p:nvPr/>
        </p:nvCxnSpPr>
        <p:spPr>
          <a:xfrm>
            <a:off x="1717039" y="2503714"/>
            <a:ext cx="13473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F899C02A-597A-4406-23BB-CC0DBAC59F62}"/>
              </a:ext>
            </a:extLst>
          </p:cNvPr>
          <p:cNvSpPr txBox="1"/>
          <p:nvPr/>
        </p:nvSpPr>
        <p:spPr>
          <a:xfrm>
            <a:off x="8520347" y="2521688"/>
            <a:ext cx="2923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Newly</a:t>
            </a:r>
            <a:r>
              <a:rPr lang="fr-FR" sz="2000" dirty="0"/>
              <a:t> </a:t>
            </a:r>
            <a:r>
              <a:rPr lang="fr-FR" sz="2000" dirty="0" err="1"/>
              <a:t>discovered</a:t>
            </a:r>
            <a:r>
              <a:rPr lang="fr-FR" sz="2000" dirty="0"/>
              <a:t> CI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815459F-B94F-FD60-9222-1FD7AA4AA2E8}"/>
              </a:ext>
            </a:extLst>
          </p:cNvPr>
          <p:cNvCxnSpPr>
            <a:cxnSpLocks/>
          </p:cNvCxnSpPr>
          <p:nvPr/>
        </p:nvCxnSpPr>
        <p:spPr>
          <a:xfrm>
            <a:off x="7520910" y="2503714"/>
            <a:ext cx="403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98A88F78-9ED9-6EC6-0E76-3D6154583D03}"/>
              </a:ext>
            </a:extLst>
          </p:cNvPr>
          <p:cNvSpPr/>
          <p:nvPr/>
        </p:nvSpPr>
        <p:spPr>
          <a:xfrm>
            <a:off x="2714983" y="1957843"/>
            <a:ext cx="302400" cy="304800"/>
          </a:xfrm>
          <a:prstGeom prst="ellipse">
            <a:avLst/>
          </a:prstGeom>
          <a:solidFill>
            <a:srgbClr val="FFC0C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CD277A17-3A28-65DE-3C60-6F12210912D9}"/>
              </a:ext>
            </a:extLst>
          </p:cNvPr>
          <p:cNvSpPr txBox="1"/>
          <p:nvPr/>
        </p:nvSpPr>
        <p:spPr>
          <a:xfrm>
            <a:off x="1670999" y="2521688"/>
            <a:ext cx="1648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Historical</a:t>
            </a:r>
            <a:r>
              <a:rPr lang="fr-FR" sz="2000" dirty="0"/>
              <a:t> CI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C8A02726-E6C0-888C-B60A-023B2F81EC0C}"/>
              </a:ext>
            </a:extLst>
          </p:cNvPr>
          <p:cNvSpPr txBox="1"/>
          <p:nvPr/>
        </p:nvSpPr>
        <p:spPr>
          <a:xfrm>
            <a:off x="9068481" y="3810454"/>
            <a:ext cx="21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 err="1">
                <a:solidFill>
                  <a:srgbClr val="FF0000"/>
                </a:solidFill>
              </a:rPr>
              <a:t>chemical</a:t>
            </a:r>
            <a:r>
              <a:rPr lang="fr-FR" dirty="0">
                <a:solidFill>
                  <a:srgbClr val="FF0000"/>
                </a:solidFill>
              </a:rPr>
              <a:t> patterns</a:t>
            </a:r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BB57F9C1-E832-F2E5-46CE-9F0674084716}"/>
              </a:ext>
            </a:extLst>
          </p:cNvPr>
          <p:cNvSpPr/>
          <p:nvPr/>
        </p:nvSpPr>
        <p:spPr>
          <a:xfrm>
            <a:off x="8378530" y="5628036"/>
            <a:ext cx="987555" cy="993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86811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383DD-CC17-C27B-8DA9-17ECF100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7917E4F3-75B2-260C-823C-8E224E91C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97" name="Groupe 96">
            <a:extLst>
              <a:ext uri="{FF2B5EF4-FFF2-40B4-BE49-F238E27FC236}">
                <a16:creationId xmlns:a16="http://schemas.microsoft.com/office/drawing/2014/main" id="{F447669D-B1F5-7D60-C40C-FC6FF7FFD7ED}"/>
              </a:ext>
            </a:extLst>
          </p:cNvPr>
          <p:cNvGrpSpPr/>
          <p:nvPr/>
        </p:nvGrpSpPr>
        <p:grpSpPr>
          <a:xfrm>
            <a:off x="8105703" y="5049881"/>
            <a:ext cx="754836" cy="144000"/>
            <a:chOff x="4614804" y="5281525"/>
            <a:chExt cx="754836" cy="144000"/>
          </a:xfrm>
        </p:grpSpPr>
        <p:cxnSp>
          <p:nvCxnSpPr>
            <p:cNvPr id="98" name="Connecteur droit 97">
              <a:extLst>
                <a:ext uri="{FF2B5EF4-FFF2-40B4-BE49-F238E27FC236}">
                  <a16:creationId xmlns:a16="http://schemas.microsoft.com/office/drawing/2014/main" id="{CED224AA-E2F9-7CCD-6B03-AFA15E5269A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01527C87-7F97-ACD8-E545-4B5D8CA8D8A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0B514851-75FD-0EBE-089C-D6892B44020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3" name="Groupe 92">
            <a:extLst>
              <a:ext uri="{FF2B5EF4-FFF2-40B4-BE49-F238E27FC236}">
                <a16:creationId xmlns:a16="http://schemas.microsoft.com/office/drawing/2014/main" id="{0B3ADED9-4286-4E61-1141-9A5804B49DE1}"/>
              </a:ext>
            </a:extLst>
          </p:cNvPr>
          <p:cNvGrpSpPr/>
          <p:nvPr/>
        </p:nvGrpSpPr>
        <p:grpSpPr>
          <a:xfrm>
            <a:off x="7603232" y="5043360"/>
            <a:ext cx="754836" cy="144000"/>
            <a:chOff x="4614804" y="5281525"/>
            <a:chExt cx="754836" cy="144000"/>
          </a:xfrm>
        </p:grpSpPr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E4DE0B23-CCFD-CB87-554B-81C653AB2B02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EA8AD875-1F01-7CA7-59DB-CB02A3A0F384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75C581DB-A6F6-C865-A781-38358091EE38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CE68934A-1B72-11FA-FF8D-D854B4304F3A}"/>
              </a:ext>
            </a:extLst>
          </p:cNvPr>
          <p:cNvGrpSpPr/>
          <p:nvPr/>
        </p:nvGrpSpPr>
        <p:grpSpPr>
          <a:xfrm>
            <a:off x="8004065" y="4400204"/>
            <a:ext cx="754836" cy="144000"/>
            <a:chOff x="4614804" y="5281525"/>
            <a:chExt cx="754836" cy="144000"/>
          </a:xfrm>
        </p:grpSpPr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F0D6D600-777A-A322-9863-3B38624BA7A3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3CB0E0F0-7E67-983C-9A28-393234732B05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AD866218-FD57-5716-6A0C-FF64823F377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e 84">
            <a:extLst>
              <a:ext uri="{FF2B5EF4-FFF2-40B4-BE49-F238E27FC236}">
                <a16:creationId xmlns:a16="http://schemas.microsoft.com/office/drawing/2014/main" id="{7CFA247B-EAB9-36AA-2D95-60769D7BAC1C}"/>
              </a:ext>
            </a:extLst>
          </p:cNvPr>
          <p:cNvGrpSpPr/>
          <p:nvPr/>
        </p:nvGrpSpPr>
        <p:grpSpPr>
          <a:xfrm>
            <a:off x="6884322" y="4407301"/>
            <a:ext cx="754836" cy="144000"/>
            <a:chOff x="4614804" y="5281525"/>
            <a:chExt cx="754836" cy="144000"/>
          </a:xfrm>
        </p:grpSpPr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245A94D7-A572-EA14-A231-E408CDB82F1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2A04C66C-B5DD-481F-A36C-300DE2085E1F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2556B121-BA6E-4CF0-1FEF-DDA2D9F6B1B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260836A4-0BB6-5A76-F01F-F304A4DC24BF}"/>
              </a:ext>
            </a:extLst>
          </p:cNvPr>
          <p:cNvGrpSpPr/>
          <p:nvPr/>
        </p:nvGrpSpPr>
        <p:grpSpPr>
          <a:xfrm>
            <a:off x="7988329" y="3706623"/>
            <a:ext cx="754836" cy="144000"/>
            <a:chOff x="4614804" y="5281525"/>
            <a:chExt cx="754836" cy="144000"/>
          </a:xfrm>
        </p:grpSpPr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F5B38E0-E1AB-CEE9-F0AD-6D12BB4FE834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C485AC96-80EF-207C-B504-5B24014773C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C1838D52-A14E-0A00-B9A4-D87C4832FC82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8F9887AF-8EB2-401F-9C0C-BFA8CFF3141F}"/>
              </a:ext>
            </a:extLst>
          </p:cNvPr>
          <p:cNvGrpSpPr/>
          <p:nvPr/>
        </p:nvGrpSpPr>
        <p:grpSpPr>
          <a:xfrm>
            <a:off x="7787040" y="3714805"/>
            <a:ext cx="754836" cy="144000"/>
            <a:chOff x="4614804" y="5281525"/>
            <a:chExt cx="754836" cy="144000"/>
          </a:xfrm>
        </p:grpSpPr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DC138858-04E8-C2C1-2F20-4DA3E4037C3B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512022D9-0EE5-19C8-9932-7CED4AA4617D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6B2F9441-DC38-4615-09CD-7D9AB634586D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112CB5CB-7F1E-9927-E075-6B8353F9C793}"/>
              </a:ext>
            </a:extLst>
          </p:cNvPr>
          <p:cNvGrpSpPr/>
          <p:nvPr/>
        </p:nvGrpSpPr>
        <p:grpSpPr>
          <a:xfrm>
            <a:off x="2509075" y="5073156"/>
            <a:ext cx="754836" cy="144000"/>
            <a:chOff x="4614804" y="5281525"/>
            <a:chExt cx="754836" cy="144000"/>
          </a:xfrm>
        </p:grpSpPr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90D08271-8F23-16D1-9287-43721EFA92E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B29F6CF0-B88D-95B8-318F-1611E1B76E7F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AF00AD45-125B-440A-FB46-9FE44283219A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9" name="Groupe 58">
            <a:extLst>
              <a:ext uri="{FF2B5EF4-FFF2-40B4-BE49-F238E27FC236}">
                <a16:creationId xmlns:a16="http://schemas.microsoft.com/office/drawing/2014/main" id="{2CB3FDFA-8E89-EEC5-DBEA-9A2F6E4F7472}"/>
              </a:ext>
            </a:extLst>
          </p:cNvPr>
          <p:cNvGrpSpPr/>
          <p:nvPr/>
        </p:nvGrpSpPr>
        <p:grpSpPr>
          <a:xfrm>
            <a:off x="2877945" y="4419888"/>
            <a:ext cx="754836" cy="144000"/>
            <a:chOff x="4614804" y="5281525"/>
            <a:chExt cx="754836" cy="144000"/>
          </a:xfrm>
        </p:grpSpPr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3F565975-171D-0481-DDAC-EBDC976D92F4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EE68A73F-BD25-AD91-F80C-0B842753EB13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B8299D97-91E6-B9CF-5590-FDE01EA0B9D1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AF87C498-5DA5-2DAB-B5B2-572AD6F26956}"/>
              </a:ext>
            </a:extLst>
          </p:cNvPr>
          <p:cNvGrpSpPr/>
          <p:nvPr/>
        </p:nvGrpSpPr>
        <p:grpSpPr>
          <a:xfrm>
            <a:off x="2230624" y="3737496"/>
            <a:ext cx="754836" cy="144000"/>
            <a:chOff x="4614804" y="5281525"/>
            <a:chExt cx="754836" cy="144000"/>
          </a:xfrm>
        </p:grpSpPr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B3A10820-38B9-4BE3-5ACF-47FA1DC054B3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2543EB60-3934-099E-5065-EFB782D1095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4DE86266-4087-5F44-8541-B81C8FEDA21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5F39B4A2-85D4-95A4-EC0F-7CD9F1F9CFD8}"/>
              </a:ext>
            </a:extLst>
          </p:cNvPr>
          <p:cNvGrpSpPr/>
          <p:nvPr/>
        </p:nvGrpSpPr>
        <p:grpSpPr>
          <a:xfrm>
            <a:off x="2145380" y="3132228"/>
            <a:ext cx="754836" cy="144000"/>
            <a:chOff x="4614804" y="5281525"/>
            <a:chExt cx="754836" cy="144000"/>
          </a:xfrm>
        </p:grpSpPr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66D2FC19-BF2F-F3E0-E014-C2BC1BE1465B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FC60FD71-241F-A3A0-1C61-5275B1EC24E9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8959634F-1465-05F3-0B5B-FAEE0A517C18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5B901F97-FCE3-0EEF-D337-FAB819EA8BE4}"/>
              </a:ext>
            </a:extLst>
          </p:cNvPr>
          <p:cNvGrpSpPr/>
          <p:nvPr/>
        </p:nvGrpSpPr>
        <p:grpSpPr>
          <a:xfrm>
            <a:off x="7468341" y="3097175"/>
            <a:ext cx="754836" cy="144000"/>
            <a:chOff x="4614804" y="5281525"/>
            <a:chExt cx="754836" cy="144000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ED460B1-2190-88B5-D605-0075D2923E14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547FCD3-D55F-0E25-0512-E433C388EBCC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A133CC10-09D3-EB38-5A3D-38477DE0222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39F20BE4-FDEE-35C6-96A9-34C2AD3F0594}"/>
              </a:ext>
            </a:extLst>
          </p:cNvPr>
          <p:cNvGrpSpPr/>
          <p:nvPr/>
        </p:nvGrpSpPr>
        <p:grpSpPr>
          <a:xfrm>
            <a:off x="7132660" y="3106426"/>
            <a:ext cx="754836" cy="144000"/>
            <a:chOff x="4614804" y="5281525"/>
            <a:chExt cx="754836" cy="14400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4AE902A-A6F6-0B1C-2D5C-2A707F278AC2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1B560334-D222-DEA6-12AA-60928DA2471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059A3C49-5A09-D406-8034-9BAE0CDD435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EF21CAD-51AD-ED77-D440-225BCE61D39A}"/>
              </a:ext>
            </a:extLst>
          </p:cNvPr>
          <p:cNvGrpSpPr/>
          <p:nvPr/>
        </p:nvGrpSpPr>
        <p:grpSpPr>
          <a:xfrm>
            <a:off x="9925794" y="1836988"/>
            <a:ext cx="754836" cy="144000"/>
            <a:chOff x="4614804" y="5281525"/>
            <a:chExt cx="754836" cy="144000"/>
          </a:xfrm>
        </p:grpSpPr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EB403FF-7309-0BBB-347B-320138292635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9998FF3-A14E-48C6-74DF-3CA51A802C81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7415EC1E-5D90-0804-97F1-09B90A027F7F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ED15186C-2DAB-678A-13B7-0F3D5060A4C3}"/>
              </a:ext>
            </a:extLst>
          </p:cNvPr>
          <p:cNvGrpSpPr/>
          <p:nvPr/>
        </p:nvGrpSpPr>
        <p:grpSpPr>
          <a:xfrm>
            <a:off x="4141435" y="1836988"/>
            <a:ext cx="754836" cy="144000"/>
            <a:chOff x="4614804" y="5281525"/>
            <a:chExt cx="754836" cy="14400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BC87540E-B448-7D4E-232E-357DACE9FA59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E4A2452-B0AB-E900-B0B7-BCB08BEF1EC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07E7E96-BFFB-F6D6-9A21-14086AE9E540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D31C6A4F-4973-A36E-7ED9-9A1D6C2DE16C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4" name="Connecteur droit 3">
              <a:extLst>
                <a:ext uri="{FF2B5EF4-FFF2-40B4-BE49-F238E27FC236}">
                  <a16:creationId xmlns:a16="http://schemas.microsoft.com/office/drawing/2014/main" id="{EC12BA6E-7149-CBE9-7A92-C79313256DD3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4BFDFA76-7BAB-6880-7E1B-A0EA10C8EBAB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78B7AC80-C05E-B343-D9C8-A629B97ACCAE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C71955F7-4819-C5F9-4368-78A219530F87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492BD2E-55AD-20D6-BD42-261347ECD3F0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42E1004-E872-DD91-4992-AFB2B612F58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015C1075-DB07-960F-9DEB-B55E199E0526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6AB39BDD-4995-98EF-7520-9050B6440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8CBCAEF-0938-ED44-7DF5-9739F7BB91C8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B3B3DB8-D016-FF91-68D3-89A8D5F7E03C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BE6BE8B-FEFE-481F-0688-BBAB612000CB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92717D60-6AEF-8BD5-343B-412CBC629B47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937A07A-14BF-103C-CF25-BBCFE2CF9252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AA420FA-C7BF-26C7-1CF0-89EE354835B1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2D1AB5D-4297-473F-8F0B-774770CEE9D6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DB9AFB3-7514-B9BA-B59F-BF68DC71C238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347581D2-04BE-6189-FE20-7BE495C60F94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A73F261B-503E-D64C-8C72-40DBC64AC57B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6FE53C2-789E-F198-AC8C-A64C607CA85E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osange 13">
            <a:extLst>
              <a:ext uri="{FF2B5EF4-FFF2-40B4-BE49-F238E27FC236}">
                <a16:creationId xmlns:a16="http://schemas.microsoft.com/office/drawing/2014/main" id="{A8A25DBA-5B9E-BBA8-B5CB-91012E4BAFDE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0F8C5150-50E8-A4FC-2DA9-EDB6DD2B4494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AE893E0F-F81B-577E-94B8-13A7C91D6A75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12F4033-E462-480D-1AD6-4B9F438E0826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66A96D5A-929B-9741-9A58-410CC5398544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07F1F882-2535-9521-C44D-865BAA2DE89F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217ECC3F-FCDF-32B3-5B83-3CBF1CEC9DB7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2E31E7F-0BC7-26AE-8702-5323C1103F50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FF1DB9C-42A1-348D-CAA3-987BC7219436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1E90A006-EE31-4989-8A30-DA42AB64EAB1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3A216C8-7CC4-1260-2482-B310A3D976F3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FB91046-B73D-AA4C-4F1D-F9ACEB690038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7F4761C9-9CAE-2054-5349-626672A5AC76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0" name="Losange 29">
            <a:extLst>
              <a:ext uri="{FF2B5EF4-FFF2-40B4-BE49-F238E27FC236}">
                <a16:creationId xmlns:a16="http://schemas.microsoft.com/office/drawing/2014/main" id="{2ABA2593-B897-6F7A-1C7A-B4F68F0EBF61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4404B1D-A845-A18D-9CBC-5E046D38A0D8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7EF959F4-35E7-1C63-92AE-D97681037D22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4D508369-9066-004B-2794-B5B1797CD6C4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6435D39-1C28-2E5F-C3FA-DC910D3BA6F3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485E5EA-E557-57E2-AB1C-5CDA8FC37D0C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88A1E71F-56F2-4E8E-2B61-29EBF6EC3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16</a:t>
            </a:fld>
            <a:endParaRPr lang="fr-FR"/>
          </a:p>
        </p:txBody>
      </p:sp>
      <p:sp>
        <p:nvSpPr>
          <p:cNvPr id="39" name="Losange 38">
            <a:extLst>
              <a:ext uri="{FF2B5EF4-FFF2-40B4-BE49-F238E27FC236}">
                <a16:creationId xmlns:a16="http://schemas.microsoft.com/office/drawing/2014/main" id="{61C4ECB5-3D7D-171F-4D8D-3B7D5C34234A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E4565393-B7C0-13D6-0C43-FFDA3DC9A34A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</p:spTree>
    <p:extLst>
      <p:ext uri="{BB962C8B-B14F-4D97-AF65-F5344CB8AC3E}">
        <p14:creationId xmlns:p14="http://schemas.microsoft.com/office/powerpoint/2010/main" val="322591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95CA5-6656-2043-1AB6-5268A3B323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e 113">
            <a:extLst>
              <a:ext uri="{FF2B5EF4-FFF2-40B4-BE49-F238E27FC236}">
                <a16:creationId xmlns:a16="http://schemas.microsoft.com/office/drawing/2014/main" id="{962647CB-2F52-2418-1C0C-CAEDFFC5F94C}"/>
              </a:ext>
            </a:extLst>
          </p:cNvPr>
          <p:cNvGrpSpPr/>
          <p:nvPr/>
        </p:nvGrpSpPr>
        <p:grpSpPr>
          <a:xfrm>
            <a:off x="7988329" y="3706623"/>
            <a:ext cx="754836" cy="144000"/>
            <a:chOff x="4614804" y="5281525"/>
            <a:chExt cx="754836" cy="144000"/>
          </a:xfrm>
        </p:grpSpPr>
        <p:cxnSp>
          <p:nvCxnSpPr>
            <p:cNvPr id="115" name="Connecteur droit 114">
              <a:extLst>
                <a:ext uri="{FF2B5EF4-FFF2-40B4-BE49-F238E27FC236}">
                  <a16:creationId xmlns:a16="http://schemas.microsoft.com/office/drawing/2014/main" id="{8D01CCF0-B52E-0437-D2C3-E5A6EAFE9F5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Connecteur droit 115">
              <a:extLst>
                <a:ext uri="{FF2B5EF4-FFF2-40B4-BE49-F238E27FC236}">
                  <a16:creationId xmlns:a16="http://schemas.microsoft.com/office/drawing/2014/main" id="{D8F3AAAA-20A6-C974-EF68-20AC06F51DE1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Connecteur droit 116">
              <a:extLst>
                <a:ext uri="{FF2B5EF4-FFF2-40B4-BE49-F238E27FC236}">
                  <a16:creationId xmlns:a16="http://schemas.microsoft.com/office/drawing/2014/main" id="{318DF693-B755-F728-EF0F-61796A52914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8" name="Groupe 47">
            <a:extLst>
              <a:ext uri="{FF2B5EF4-FFF2-40B4-BE49-F238E27FC236}">
                <a16:creationId xmlns:a16="http://schemas.microsoft.com/office/drawing/2014/main" id="{2695D16D-D9C0-1A56-06EB-5D7E3B300C62}"/>
              </a:ext>
            </a:extLst>
          </p:cNvPr>
          <p:cNvGrpSpPr/>
          <p:nvPr/>
        </p:nvGrpSpPr>
        <p:grpSpPr>
          <a:xfrm>
            <a:off x="8105703" y="5049881"/>
            <a:ext cx="754836" cy="144000"/>
            <a:chOff x="4614804" y="5281525"/>
            <a:chExt cx="754836" cy="144000"/>
          </a:xfrm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C64876AC-0E75-E437-1BC9-17817249CF2F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2D7A7707-05A7-6326-213E-535FEE6DEA74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F7B4F51C-5409-4EDE-4700-560AD2698638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99927CF5-7124-B7A3-1CB5-36DECE2790E3}"/>
              </a:ext>
            </a:extLst>
          </p:cNvPr>
          <p:cNvGrpSpPr/>
          <p:nvPr/>
        </p:nvGrpSpPr>
        <p:grpSpPr>
          <a:xfrm>
            <a:off x="7603232" y="5043360"/>
            <a:ext cx="754836" cy="144000"/>
            <a:chOff x="4614804" y="5281525"/>
            <a:chExt cx="754836" cy="144000"/>
          </a:xfrm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1666CED-6C92-799D-201E-E35B9DFDCC3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BA277E5F-7B55-C643-8024-691B6238BFE9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011DE9D4-DE5F-BF15-DE11-B22B86B0DBA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70C0FD19-9E69-9F40-EB88-47465D478C20}"/>
              </a:ext>
            </a:extLst>
          </p:cNvPr>
          <p:cNvGrpSpPr/>
          <p:nvPr/>
        </p:nvGrpSpPr>
        <p:grpSpPr>
          <a:xfrm>
            <a:off x="8004065" y="4400204"/>
            <a:ext cx="754836" cy="144000"/>
            <a:chOff x="4614804" y="5281525"/>
            <a:chExt cx="754836" cy="144000"/>
          </a:xfrm>
        </p:grpSpPr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6B5D9977-FAB8-C8DC-F802-C4622A2915C1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EB33DAC9-23AB-FCCB-9965-C3BC0FD2FD3E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A919D55C-1498-7A07-BCD3-716BE9A1C44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36458FA2-1E0D-1B11-D68F-91B3F2240FDB}"/>
              </a:ext>
            </a:extLst>
          </p:cNvPr>
          <p:cNvGrpSpPr/>
          <p:nvPr/>
        </p:nvGrpSpPr>
        <p:grpSpPr>
          <a:xfrm>
            <a:off x="6884322" y="4407301"/>
            <a:ext cx="754836" cy="144000"/>
            <a:chOff x="4614804" y="5281525"/>
            <a:chExt cx="754836" cy="144000"/>
          </a:xfrm>
        </p:grpSpPr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FC6240B0-FA13-C9A4-D09B-526FBA652BB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6A28C6AC-9F60-C9FE-3821-8A45A973A803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5FE53A6A-B0EF-C8A9-3E0B-74CF1A39F6B9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95159B57-66E5-68A7-151C-FE04574500B3}"/>
              </a:ext>
            </a:extLst>
          </p:cNvPr>
          <p:cNvGrpSpPr/>
          <p:nvPr/>
        </p:nvGrpSpPr>
        <p:grpSpPr>
          <a:xfrm>
            <a:off x="7787040" y="3714805"/>
            <a:ext cx="754836" cy="144000"/>
            <a:chOff x="4614804" y="5281525"/>
            <a:chExt cx="754836" cy="144000"/>
          </a:xfrm>
        </p:grpSpPr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425F29D4-774E-C949-9274-C61DCE4C4DB5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5E5621D7-996B-84E9-F0EC-EEEBD0D53085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31DC2669-845D-0184-AA66-AD303FB57B7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e 77">
            <a:extLst>
              <a:ext uri="{FF2B5EF4-FFF2-40B4-BE49-F238E27FC236}">
                <a16:creationId xmlns:a16="http://schemas.microsoft.com/office/drawing/2014/main" id="{DE7D5F85-0012-FC89-CC30-4C103078D842}"/>
              </a:ext>
            </a:extLst>
          </p:cNvPr>
          <p:cNvGrpSpPr/>
          <p:nvPr/>
        </p:nvGrpSpPr>
        <p:grpSpPr>
          <a:xfrm>
            <a:off x="2509075" y="5073156"/>
            <a:ext cx="754836" cy="144000"/>
            <a:chOff x="4614804" y="5281525"/>
            <a:chExt cx="754836" cy="144000"/>
          </a:xfrm>
        </p:grpSpPr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E2F70912-A7D7-1CD5-2490-033492478DBD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Connecteur droit 79">
              <a:extLst>
                <a:ext uri="{FF2B5EF4-FFF2-40B4-BE49-F238E27FC236}">
                  <a16:creationId xmlns:a16="http://schemas.microsoft.com/office/drawing/2014/main" id="{7C6BBC03-955B-0DC1-CD00-F81E8D4CAEF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66F31373-8733-D387-8DEF-6A5E8955F584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9D597402-B8FF-7D90-4505-BB820061347B}"/>
              </a:ext>
            </a:extLst>
          </p:cNvPr>
          <p:cNvGrpSpPr/>
          <p:nvPr/>
        </p:nvGrpSpPr>
        <p:grpSpPr>
          <a:xfrm>
            <a:off x="2877945" y="4419888"/>
            <a:ext cx="754836" cy="144000"/>
            <a:chOff x="4614804" y="5281525"/>
            <a:chExt cx="754836" cy="144000"/>
          </a:xfrm>
        </p:grpSpPr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A425D673-8CB4-A10A-DA94-506BF472FDD6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Connecteur droit 83">
              <a:extLst>
                <a:ext uri="{FF2B5EF4-FFF2-40B4-BE49-F238E27FC236}">
                  <a16:creationId xmlns:a16="http://schemas.microsoft.com/office/drawing/2014/main" id="{F2F7A712-2A7A-5D1F-6D93-0FB13DC14F92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76358F50-8475-DAB1-C921-804CC0191029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2BA8A573-1ABB-7626-DD8A-E3CD9E287F9A}"/>
              </a:ext>
            </a:extLst>
          </p:cNvPr>
          <p:cNvGrpSpPr/>
          <p:nvPr/>
        </p:nvGrpSpPr>
        <p:grpSpPr>
          <a:xfrm>
            <a:off x="2230624" y="3737496"/>
            <a:ext cx="754836" cy="144000"/>
            <a:chOff x="4614804" y="5281525"/>
            <a:chExt cx="754836" cy="144000"/>
          </a:xfrm>
        </p:grpSpPr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7FC3F223-82FA-8EA3-88F6-77AA6588C6DF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Connecteur droit 87">
              <a:extLst>
                <a:ext uri="{FF2B5EF4-FFF2-40B4-BE49-F238E27FC236}">
                  <a16:creationId xmlns:a16="http://schemas.microsoft.com/office/drawing/2014/main" id="{08E023BA-D5BB-5A89-5FFC-55FBC4E5E1C1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C0EC74F9-531B-D5F9-AF89-D0AA39A9C27D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1BED9FB0-F974-4A97-3826-62B1940CE045}"/>
              </a:ext>
            </a:extLst>
          </p:cNvPr>
          <p:cNvGrpSpPr/>
          <p:nvPr/>
        </p:nvGrpSpPr>
        <p:grpSpPr>
          <a:xfrm>
            <a:off x="2145380" y="3132228"/>
            <a:ext cx="754836" cy="144000"/>
            <a:chOff x="4614804" y="5281525"/>
            <a:chExt cx="754836" cy="144000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64AEC51B-4C4D-8E58-6655-84CD8AABBF54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EB0DB895-9693-1593-00C4-FDE89A31FC93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C1F07235-7805-E780-9BA7-03B309C28D53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A5CED5FA-9908-400D-9901-B7AE28B15E93}"/>
              </a:ext>
            </a:extLst>
          </p:cNvPr>
          <p:cNvGrpSpPr/>
          <p:nvPr/>
        </p:nvGrpSpPr>
        <p:grpSpPr>
          <a:xfrm>
            <a:off x="7468341" y="3097175"/>
            <a:ext cx="754836" cy="144000"/>
            <a:chOff x="4614804" y="5281525"/>
            <a:chExt cx="754836" cy="144000"/>
          </a:xfrm>
        </p:grpSpPr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89BE55AD-0E69-9BCF-B35D-F759497926D1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Connecteur droit 95">
              <a:extLst>
                <a:ext uri="{FF2B5EF4-FFF2-40B4-BE49-F238E27FC236}">
                  <a16:creationId xmlns:a16="http://schemas.microsoft.com/office/drawing/2014/main" id="{325FEA56-2B16-3DB8-DD05-8A5B976B0404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Connecteur droit 96">
              <a:extLst>
                <a:ext uri="{FF2B5EF4-FFF2-40B4-BE49-F238E27FC236}">
                  <a16:creationId xmlns:a16="http://schemas.microsoft.com/office/drawing/2014/main" id="{09ECD01E-D81D-BB6B-13B1-7BBF0705A7B4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8" name="Groupe 97">
            <a:extLst>
              <a:ext uri="{FF2B5EF4-FFF2-40B4-BE49-F238E27FC236}">
                <a16:creationId xmlns:a16="http://schemas.microsoft.com/office/drawing/2014/main" id="{E1B30D1C-0751-660F-239E-23FA5D0A5820}"/>
              </a:ext>
            </a:extLst>
          </p:cNvPr>
          <p:cNvGrpSpPr/>
          <p:nvPr/>
        </p:nvGrpSpPr>
        <p:grpSpPr>
          <a:xfrm>
            <a:off x="7132660" y="3106426"/>
            <a:ext cx="754836" cy="144000"/>
            <a:chOff x="4614804" y="5281525"/>
            <a:chExt cx="754836" cy="144000"/>
          </a:xfrm>
        </p:grpSpPr>
        <p:cxnSp>
          <p:nvCxnSpPr>
            <p:cNvPr id="99" name="Connecteur droit 98">
              <a:extLst>
                <a:ext uri="{FF2B5EF4-FFF2-40B4-BE49-F238E27FC236}">
                  <a16:creationId xmlns:a16="http://schemas.microsoft.com/office/drawing/2014/main" id="{DCFC163C-8FCA-3DA4-E46D-A4B07D08A6B5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Connecteur droit 99">
              <a:extLst>
                <a:ext uri="{FF2B5EF4-FFF2-40B4-BE49-F238E27FC236}">
                  <a16:creationId xmlns:a16="http://schemas.microsoft.com/office/drawing/2014/main" id="{344BFCFB-2140-15E6-0CE0-A11B4DC72764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Connecteur droit 100">
              <a:extLst>
                <a:ext uri="{FF2B5EF4-FFF2-40B4-BE49-F238E27FC236}">
                  <a16:creationId xmlns:a16="http://schemas.microsoft.com/office/drawing/2014/main" id="{465920AA-D161-CD5F-E33B-26079A82791F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FE11038F-4D27-15F1-E504-96467711210F}"/>
              </a:ext>
            </a:extLst>
          </p:cNvPr>
          <p:cNvGrpSpPr/>
          <p:nvPr/>
        </p:nvGrpSpPr>
        <p:grpSpPr>
          <a:xfrm>
            <a:off x="9925794" y="1836988"/>
            <a:ext cx="754836" cy="144000"/>
            <a:chOff x="4614804" y="5281525"/>
            <a:chExt cx="754836" cy="144000"/>
          </a:xfrm>
        </p:grpSpPr>
        <p:cxnSp>
          <p:nvCxnSpPr>
            <p:cNvPr id="103" name="Connecteur droit 102">
              <a:extLst>
                <a:ext uri="{FF2B5EF4-FFF2-40B4-BE49-F238E27FC236}">
                  <a16:creationId xmlns:a16="http://schemas.microsoft.com/office/drawing/2014/main" id="{07500A27-B76C-1A0E-74E4-74557E136F41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Connecteur droit 103">
              <a:extLst>
                <a:ext uri="{FF2B5EF4-FFF2-40B4-BE49-F238E27FC236}">
                  <a16:creationId xmlns:a16="http://schemas.microsoft.com/office/drawing/2014/main" id="{E9D451BC-7D80-206F-C6E2-0CD56B2494E5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74720DF7-EF3C-E7D9-95D7-F570D470161C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oupe 105">
            <a:extLst>
              <a:ext uri="{FF2B5EF4-FFF2-40B4-BE49-F238E27FC236}">
                <a16:creationId xmlns:a16="http://schemas.microsoft.com/office/drawing/2014/main" id="{B9972707-FBBC-2B1F-5E74-9DEDA9E09669}"/>
              </a:ext>
            </a:extLst>
          </p:cNvPr>
          <p:cNvGrpSpPr/>
          <p:nvPr/>
        </p:nvGrpSpPr>
        <p:grpSpPr>
          <a:xfrm>
            <a:off x="4141435" y="1836988"/>
            <a:ext cx="754836" cy="144000"/>
            <a:chOff x="4614804" y="5281525"/>
            <a:chExt cx="754836" cy="144000"/>
          </a:xfrm>
        </p:grpSpPr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AB0EE63F-2730-8954-F16D-B765550641F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5BD03C5C-9FD5-A455-9215-FDF94E6C137F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18C6D23D-D42E-FCA3-CAD2-F7F43D5EF695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497E1DFC-6563-52D4-7E8F-E87A961129C3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111" name="Connecteur droit 110">
              <a:extLst>
                <a:ext uri="{FF2B5EF4-FFF2-40B4-BE49-F238E27FC236}">
                  <a16:creationId xmlns:a16="http://schemas.microsoft.com/office/drawing/2014/main" id="{0F41B720-2845-26ED-487A-EA1D3A021C3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Connecteur droit 111">
              <a:extLst>
                <a:ext uri="{FF2B5EF4-FFF2-40B4-BE49-F238E27FC236}">
                  <a16:creationId xmlns:a16="http://schemas.microsoft.com/office/drawing/2014/main" id="{CFAFF254-D6D4-ED83-DF5C-A71BDC86C35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Connecteur droit 112">
              <a:extLst>
                <a:ext uri="{FF2B5EF4-FFF2-40B4-BE49-F238E27FC236}">
                  <a16:creationId xmlns:a16="http://schemas.microsoft.com/office/drawing/2014/main" id="{69349D89-19AD-C049-029A-E272305C4BAF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61037CA6-69AE-3F5B-8E3D-CC5ABC81E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372ED23D-742E-FD98-AB73-F9537BDCD42A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BB6FC1F-F175-54AF-F51E-4EC175CFE8D3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D3226CE-608E-A807-6A06-063D1DB4A94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7DB38E7C-21BE-55F7-C9BB-928C3EA39A1A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AAEB21B1-18A4-1C4C-3F7F-BFD3776D61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476BA70-3DE2-A20F-379C-1AEC9AD11EFA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27ED4966-C92B-B49C-2C36-E974AB9BBEC9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0324E790-C40F-0858-ECC2-26007188A33A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F6B75B4D-CF24-F3CC-0496-8AF81F2745B6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A17BF682-0167-B4B5-069B-888564D09ADB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A62D3E8D-2AE5-DF4E-5B2E-F976CD18D297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47AE07F-4FD6-E2BF-C6FF-E916C05B1CD6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DFA0F7FE-939B-62AE-F59B-26D3B98F2E5E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739E125-6FAF-3334-2713-3D0327CA85A4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5587F291-D213-4745-179B-640B190EF9F5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0" name="Losange 29">
            <a:extLst>
              <a:ext uri="{FF2B5EF4-FFF2-40B4-BE49-F238E27FC236}">
                <a16:creationId xmlns:a16="http://schemas.microsoft.com/office/drawing/2014/main" id="{802EA1CB-AEB1-5271-A2B0-7345A51915A9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CF7AE4A-9C16-C9A2-F44A-0CCC11B2B996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CB92DFC9-502E-5E2F-61A4-86C33307E5A4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2DCE67-A254-BD42-FEAE-0B7B3CB9A68B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77693F-9A56-21A3-2D6D-B36BA2D2340D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56BBF0BE-BF69-AF4D-C094-DD697FC38FDC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248C846A-82B5-53B6-FBDC-16963A29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17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046D46B6-0EEF-45E1-5942-CE696C7A2814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0175AF5-AAF3-BFF0-1C7E-1BDF857F18BC}"/>
              </a:ext>
            </a:extLst>
          </p:cNvPr>
          <p:cNvSpPr/>
          <p:nvPr/>
        </p:nvSpPr>
        <p:spPr>
          <a:xfrm>
            <a:off x="2121044" y="1646099"/>
            <a:ext cx="8581292" cy="1163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7E7D05-1EC7-92B3-F66A-1F728F8E4960}"/>
              </a:ext>
            </a:extLst>
          </p:cNvPr>
          <p:cNvSpPr/>
          <p:nvPr/>
        </p:nvSpPr>
        <p:spPr>
          <a:xfrm>
            <a:off x="2121044" y="2884066"/>
            <a:ext cx="8581292" cy="2530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393AF89-686E-0D7D-91C2-9D0A9BF15F20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FB49B835-348A-0559-D679-0F4CF7E68131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EE279860-F68F-878D-B542-CB407104F472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31272D4-BD7D-E022-DB68-A365EB7987E2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F9621C50-C64F-5E74-BA56-9F4618AC6EA7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3711F76C-4D4D-EDFD-F9CA-CD8252FA9876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284D99B5-8D54-6945-6EAB-CEBA6DDC73E8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0044326-D806-BBF0-3064-2F69E6F1D0C4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40">
            <a:extLst>
              <a:ext uri="{FF2B5EF4-FFF2-40B4-BE49-F238E27FC236}">
                <a16:creationId xmlns:a16="http://schemas.microsoft.com/office/drawing/2014/main" id="{19B9EE0A-326E-E632-3B85-1CCD10B1537B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41">
            <a:extLst>
              <a:ext uri="{FF2B5EF4-FFF2-40B4-BE49-F238E27FC236}">
                <a16:creationId xmlns:a16="http://schemas.microsoft.com/office/drawing/2014/main" id="{C0417D1A-02FF-9157-E0F8-F1C7AFB30E37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Losange 42">
            <a:extLst>
              <a:ext uri="{FF2B5EF4-FFF2-40B4-BE49-F238E27FC236}">
                <a16:creationId xmlns:a16="http://schemas.microsoft.com/office/drawing/2014/main" id="{88735077-3226-8A18-C4EB-FD4790A71065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75AA369D-CCA0-939C-86FC-96188A646FF4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74B8884-0577-8584-2813-3CC9CBBEFAD3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Losange 45">
            <a:extLst>
              <a:ext uri="{FF2B5EF4-FFF2-40B4-BE49-F238E27FC236}">
                <a16:creationId xmlns:a16="http://schemas.microsoft.com/office/drawing/2014/main" id="{3A811154-C02E-6CA3-404C-2CBD4CD3510E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Losange 46">
            <a:extLst>
              <a:ext uri="{FF2B5EF4-FFF2-40B4-BE49-F238E27FC236}">
                <a16:creationId xmlns:a16="http://schemas.microsoft.com/office/drawing/2014/main" id="{574889C7-2D59-AC19-A65A-89DF4DEACE63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0E3EEAC3-9A1D-D0A9-B4C1-D7FBDFD6579F}"/>
              </a:ext>
            </a:extLst>
          </p:cNvPr>
          <p:cNvSpPr txBox="1"/>
          <p:nvPr/>
        </p:nvSpPr>
        <p:spPr>
          <a:xfrm>
            <a:off x="8964782" y="829760"/>
            <a:ext cx="211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 err="1">
                <a:solidFill>
                  <a:srgbClr val="FF0000"/>
                </a:solidFill>
              </a:rPr>
              <a:t>isotopic</a:t>
            </a:r>
            <a:r>
              <a:rPr lang="fr-FR" dirty="0">
                <a:solidFill>
                  <a:srgbClr val="FF0000"/>
                </a:solidFill>
              </a:rPr>
              <a:t> patterns</a:t>
            </a:r>
          </a:p>
        </p:txBody>
      </p:sp>
    </p:spTree>
    <p:extLst>
      <p:ext uri="{BB962C8B-B14F-4D97-AF65-F5344CB8AC3E}">
        <p14:creationId xmlns:p14="http://schemas.microsoft.com/office/powerpoint/2010/main" val="3398304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F764E-38FF-099A-9582-15982FA9E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71A0FA96-0ECB-F9A4-6993-EBB4D7A57FE6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BA179F83-9C78-55AC-041F-D1800C7918E1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D9306B10-6677-DF96-A492-88952BC684E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F0D4CDC5-A9E5-65EC-9061-401AA752311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6D077E26-85E0-331C-BDF2-6FE79CBDA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DAC60BFD-691F-3AB7-99A5-A93CF420477A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50C6F349-92E4-8768-10B0-10130BD484E5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DC989022-A264-358F-15AD-ED00BC6FC445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C02BCDB0-524F-9890-E3A8-39AA24538A01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609CD11B-CF98-B6CD-4333-E317599C1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4D63DBD1-D01C-46AC-C759-CE9E7F8CDA7F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7CEED82F-ACDA-1347-C48C-338BA61CF288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B0135A0-DBB8-8799-D7DA-AFFE09ADD56D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80B6861C-7E5A-373A-41CE-E9D8A72FD76E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F30E6A4-9DF4-AC1F-23EA-72BA12A437B4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662E7580-427A-6E47-0EB2-1E9F1D5A3A21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7483987-C9C3-5D1D-AC32-A1B26F0062D8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B6974D3-72DF-F62F-BCC0-D5898DC4CE50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9B713875-8A0C-28E3-D343-1315AA58F39E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FC3EFC2-341A-459B-7779-2BF69F6A6823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F17624F-AD2A-F036-A562-11C098A5DC75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osange 13">
            <a:extLst>
              <a:ext uri="{FF2B5EF4-FFF2-40B4-BE49-F238E27FC236}">
                <a16:creationId xmlns:a16="http://schemas.microsoft.com/office/drawing/2014/main" id="{9223C317-0E9D-95A9-9071-7CD6F878A200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B495EBFB-BD06-3B46-4F0B-76E1C82E8C75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9F87FE5F-AA42-A8D8-72DB-B81FB051E678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CD015754-2CB6-C3EF-9582-F03D21092FBC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47DDD122-DFF7-E606-B1B5-651443772408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F63DA947-527D-6920-0990-A1880B3D20AD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3442F502-9D77-50C0-18A7-56D62AB18522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C28F24B-2839-7714-EC38-AEDB7AFA9491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F5DE952E-7B41-7714-1F67-16248F523EE1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204FDEB7-995C-F97F-E84A-D7F6BB5E6E23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38D7DF8-0054-B12C-9643-C2F094A07A06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70F0F1-7CF1-C898-05C2-453913319D48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622182D-A461-C7B9-531C-CFC6C9973D6C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69C53FEA-1B96-6D43-6423-AA1101490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18</a:t>
            </a:fld>
            <a:endParaRPr lang="fr-FR"/>
          </a:p>
        </p:txBody>
      </p:sp>
      <p:sp>
        <p:nvSpPr>
          <p:cNvPr id="39" name="Losange 38">
            <a:extLst>
              <a:ext uri="{FF2B5EF4-FFF2-40B4-BE49-F238E27FC236}">
                <a16:creationId xmlns:a16="http://schemas.microsoft.com/office/drawing/2014/main" id="{E3B3DE97-A913-6740-4842-6E5FCBF0CB30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32D0B499-6774-FC47-96CF-F88D84A6EB2E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F7C7AB-B8B4-FCE5-5604-94A096D051C8}"/>
              </a:ext>
            </a:extLst>
          </p:cNvPr>
          <p:cNvSpPr/>
          <p:nvPr/>
        </p:nvSpPr>
        <p:spPr>
          <a:xfrm>
            <a:off x="2174240" y="1703273"/>
            <a:ext cx="8463280" cy="613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C5F23B-77E0-D12A-AD89-B0ED05CAD52E}"/>
              </a:ext>
            </a:extLst>
          </p:cNvPr>
          <p:cNvSpPr/>
          <p:nvPr/>
        </p:nvSpPr>
        <p:spPr>
          <a:xfrm>
            <a:off x="2174240" y="2820830"/>
            <a:ext cx="8463280" cy="24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7E6992-6321-7540-CD0C-C47A26652793}"/>
              </a:ext>
            </a:extLst>
          </p:cNvPr>
          <p:cNvSpPr/>
          <p:nvPr/>
        </p:nvSpPr>
        <p:spPr>
          <a:xfrm>
            <a:off x="46736" y="2989111"/>
            <a:ext cx="1913411" cy="24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FFA06-8D32-2C6A-5ED6-1A92C3187E90}"/>
              </a:ext>
            </a:extLst>
          </p:cNvPr>
          <p:cNvSpPr/>
          <p:nvPr/>
        </p:nvSpPr>
        <p:spPr>
          <a:xfrm>
            <a:off x="6252" y="1621925"/>
            <a:ext cx="1913411" cy="57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153812-6F27-0799-48F1-52B4B64E3BE2}"/>
              </a:ext>
            </a:extLst>
          </p:cNvPr>
          <p:cNvSpPr txBox="1"/>
          <p:nvPr/>
        </p:nvSpPr>
        <p:spPr>
          <a:xfrm>
            <a:off x="4326617" y="6106679"/>
            <a:ext cx="365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No </a:t>
            </a:r>
            <a:r>
              <a:rPr lang="fr-FR" dirty="0" err="1">
                <a:solidFill>
                  <a:srgbClr val="FF0000"/>
                </a:solidFill>
              </a:rPr>
              <a:t>oxidation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products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observed</a:t>
            </a:r>
            <a:endParaRPr lang="fr-FR" dirty="0">
              <a:solidFill>
                <a:srgbClr val="FF0000"/>
              </a:solidFill>
            </a:endParaRPr>
          </a:p>
          <a:p>
            <a:pPr algn="ctr"/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fr-FR" dirty="0">
                <a:solidFill>
                  <a:srgbClr val="FF0000"/>
                </a:solidFill>
              </a:rPr>
              <a:t>The </a:t>
            </a:r>
            <a:r>
              <a:rPr lang="fr-FR" dirty="0" err="1">
                <a:solidFill>
                  <a:srgbClr val="FF0000"/>
                </a:solidFill>
              </a:rPr>
              <a:t>pristine</a:t>
            </a:r>
            <a:r>
              <a:rPr lang="fr-FR" dirty="0">
                <a:solidFill>
                  <a:srgbClr val="FF0000"/>
                </a:solidFill>
              </a:rPr>
              <a:t> value of ẟ</a:t>
            </a:r>
            <a:r>
              <a:rPr lang="fr-FR" baseline="30000" dirty="0">
                <a:solidFill>
                  <a:srgbClr val="FF0000"/>
                </a:solidFill>
              </a:rPr>
              <a:t>34</a:t>
            </a:r>
            <a:r>
              <a:rPr lang="fr-FR" dirty="0">
                <a:solidFill>
                  <a:srgbClr val="FF0000"/>
                </a:solidFill>
              </a:rPr>
              <a:t>S of </a:t>
            </a:r>
            <a:r>
              <a:rPr lang="fr-FR" dirty="0" err="1">
                <a:solidFill>
                  <a:srgbClr val="FF0000"/>
                </a:solidFill>
              </a:rPr>
              <a:t>FeS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1649B2F3-29BE-10FA-8765-066CCB7FB390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7CE33299-E455-261E-BDAC-E88B6BD4AA44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B076D0B5-E004-B661-8D6A-B1FEF1237520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305503F-5589-AEE6-B217-4407EA18560B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C901248-7B6E-1A67-4337-F2F0FBDB7276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8EC36B6E-9BB3-2CD4-D10B-C64863C6FA18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</p:spTree>
    <p:extLst>
      <p:ext uri="{BB962C8B-B14F-4D97-AF65-F5344CB8AC3E}">
        <p14:creationId xmlns:p14="http://schemas.microsoft.com/office/powerpoint/2010/main" val="390502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8C319-699C-8D87-8F2B-1752FD66E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e 41">
            <a:extLst>
              <a:ext uri="{FF2B5EF4-FFF2-40B4-BE49-F238E27FC236}">
                <a16:creationId xmlns:a16="http://schemas.microsoft.com/office/drawing/2014/main" id="{29252F31-142C-C2B8-D18E-F87287C7ABA1}"/>
              </a:ext>
            </a:extLst>
          </p:cNvPr>
          <p:cNvGrpSpPr/>
          <p:nvPr/>
        </p:nvGrpSpPr>
        <p:grpSpPr>
          <a:xfrm>
            <a:off x="9925794" y="1836988"/>
            <a:ext cx="754836" cy="144000"/>
            <a:chOff x="4614804" y="5281525"/>
            <a:chExt cx="754836" cy="144000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2407E49-D6A0-0D07-0E62-4A8151DE03EF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D8E0610D-7A35-8BD5-658F-256AA8B66C80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1AB9633C-B6CE-52F8-DD50-3DA44B8973E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D8005030-2796-362E-CB2E-F7F8896F26DD}"/>
              </a:ext>
            </a:extLst>
          </p:cNvPr>
          <p:cNvGrpSpPr/>
          <p:nvPr/>
        </p:nvGrpSpPr>
        <p:grpSpPr>
          <a:xfrm>
            <a:off x="4141435" y="1836988"/>
            <a:ext cx="754836" cy="144000"/>
            <a:chOff x="4614804" y="5281525"/>
            <a:chExt cx="754836" cy="14400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C51D7172-B82A-5EC3-CEE1-AB6A4FA269CF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7C996C21-7C8E-FED4-A089-0D692D5B0BC3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811209EC-486B-DA56-AD81-C3DCD8F8B17F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5BA8FCFC-7D36-18DE-6EEA-3606A899783F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A007266A-47D6-DE1E-DCC0-A5BB09659426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B09916A-0752-7DE7-3CDF-B4647203E922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BC5CC3C-4CED-456F-B60F-37C3FE4EF12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979A3C75-C6EB-B252-F33B-AB08CFC8E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54CFE553-086A-9D5B-A8A8-5780D9D511F4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9E8F60CC-8876-9374-C341-3F7D5D1EB994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FDCEBAF-1DEF-F533-A361-BFB4D0E972D3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44EC8142-BD8B-E7B6-BBA8-7D105A3780A9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A89CC3A4-7B6B-93F8-BDCE-76C24D1A20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E7D6C2F-DFA1-7DCC-62C3-DAE4F75F1954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1C73E0CD-E491-D7CA-88B9-96079ABD3EB9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B5D2275-1F4F-DBD4-913A-D9E87E5DC3CD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D38D00EA-9858-7187-5839-5618D409554A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58D86A6-238F-3277-3EC3-B9B1D9BB341E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1265C56E-E31B-625C-E312-B82CC09D841F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9E11741-AD08-E2C2-19AF-B19A538DF241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939206E-3022-91FF-94B3-CCA132C24C94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8594FB07-14A1-6036-31CE-3DEEC62B214E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59A78523-F0B5-9C24-FE86-7F524EB7E84D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708FDAE3-5687-B65F-4311-313AB5918B2C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osange 13">
            <a:extLst>
              <a:ext uri="{FF2B5EF4-FFF2-40B4-BE49-F238E27FC236}">
                <a16:creationId xmlns:a16="http://schemas.microsoft.com/office/drawing/2014/main" id="{9A116A38-200E-2AAD-BB33-286FF9335E15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2DF43625-BBF0-0FDC-84C2-2C72CF7AFD4F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F5A28072-3AB2-B728-30CC-719181E85233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4E255FF-E9F8-4ACB-2216-5B2E67F70529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29713E3-E70C-F27F-5ADD-3C3E99AD2FCF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600A9F86-69CB-6576-C2C3-0E60DBDF9878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E5893335-0D95-F347-1BDC-8B96BF162FB9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A28DD0A-69E3-4A50-30A7-50B3D8AA545F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9183C70-2BFE-AD49-E160-6BF11B614483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5993F150-4BBC-2B04-7D23-AE4E15710CBC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7F1BA67-C0D5-8A00-DAC2-D396B3D5E9BC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7B8CDE8-3590-45A0-EE29-F27F8F13FDEC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E7B34B6-4E69-C889-BB6A-9E7942B98395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DFFBC628-A5AE-0A51-1024-1CCA051BD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19</a:t>
            </a:fld>
            <a:endParaRPr lang="fr-FR"/>
          </a:p>
        </p:txBody>
      </p:sp>
      <p:sp>
        <p:nvSpPr>
          <p:cNvPr id="39" name="Losange 38">
            <a:extLst>
              <a:ext uri="{FF2B5EF4-FFF2-40B4-BE49-F238E27FC236}">
                <a16:creationId xmlns:a16="http://schemas.microsoft.com/office/drawing/2014/main" id="{4E0EE425-CB36-E185-564E-97FAF9A96731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A0957BF-4DED-1583-5FC5-FBDAA4058436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F425FB-73D7-5B08-FEB8-D76AF165EC86}"/>
              </a:ext>
            </a:extLst>
          </p:cNvPr>
          <p:cNvSpPr/>
          <p:nvPr/>
        </p:nvSpPr>
        <p:spPr>
          <a:xfrm>
            <a:off x="2174240" y="2820830"/>
            <a:ext cx="8463280" cy="24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6AF643-81DF-71B7-A4B2-B9CBAEA31B4E}"/>
              </a:ext>
            </a:extLst>
          </p:cNvPr>
          <p:cNvSpPr/>
          <p:nvPr/>
        </p:nvSpPr>
        <p:spPr>
          <a:xfrm>
            <a:off x="46736" y="2989111"/>
            <a:ext cx="1913411" cy="24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97B04E7-CCB9-29EC-E95A-0B7F55CFED61}"/>
              </a:ext>
            </a:extLst>
          </p:cNvPr>
          <p:cNvSpPr txBox="1"/>
          <p:nvPr/>
        </p:nvSpPr>
        <p:spPr>
          <a:xfrm>
            <a:off x="8188026" y="895506"/>
            <a:ext cx="2838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/>
              <a:t>This S</a:t>
            </a:r>
            <a:r>
              <a:rPr lang="fr-FR" sz="1600" baseline="30000" dirty="0"/>
              <a:t>0 </a:t>
            </a:r>
            <a:r>
              <a:rPr lang="fr-FR" sz="1600" dirty="0" err="1"/>
              <a:t>may</a:t>
            </a:r>
            <a:r>
              <a:rPr lang="fr-FR" sz="1600" dirty="0"/>
              <a:t> not have been </a:t>
            </a:r>
            <a:r>
              <a:rPr lang="fr-FR" sz="1600" dirty="0" err="1"/>
              <a:t>generated</a:t>
            </a:r>
            <a:r>
              <a:rPr lang="fr-FR" sz="1600" dirty="0"/>
              <a:t> by </a:t>
            </a:r>
            <a:r>
              <a:rPr lang="fr-FR" sz="1600" dirty="0" err="1"/>
              <a:t>oxidation</a:t>
            </a:r>
            <a:r>
              <a:rPr lang="fr-FR" sz="1600" dirty="0"/>
              <a:t> of </a:t>
            </a:r>
            <a:r>
              <a:rPr lang="fr-FR" sz="1600" dirty="0" err="1"/>
              <a:t>FeS</a:t>
            </a:r>
            <a:endParaRPr lang="fr-FR" sz="1600" dirty="0"/>
          </a:p>
        </p:txBody>
      </p:sp>
      <p:sp>
        <p:nvSpPr>
          <p:cNvPr id="2" name="Losange 1">
            <a:extLst>
              <a:ext uri="{FF2B5EF4-FFF2-40B4-BE49-F238E27FC236}">
                <a16:creationId xmlns:a16="http://schemas.microsoft.com/office/drawing/2014/main" id="{A3379EF9-F0A5-6577-1969-1664C596AEE5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52CCF49-52E4-DED6-9F87-BFE880C22AB7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17">
            <a:extLst>
              <a:ext uri="{FF2B5EF4-FFF2-40B4-BE49-F238E27FC236}">
                <a16:creationId xmlns:a16="http://schemas.microsoft.com/office/drawing/2014/main" id="{9F57EB8A-8A7C-0D7F-635B-0BAF3D165C75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87C2A48-92FF-04EE-92FF-C5BDC609F01C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0AAFB55-73C3-70AD-DC30-10202C82FDB9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95899F-2049-8930-5634-8105BB4D04EE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3D00FFAB-B141-E1EA-7CE5-8DE34BA9DD40}"/>
              </a:ext>
            </a:extLst>
          </p:cNvPr>
          <p:cNvSpPr txBox="1"/>
          <p:nvPr/>
        </p:nvSpPr>
        <p:spPr>
          <a:xfrm>
            <a:off x="4338161" y="6187229"/>
            <a:ext cx="36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What’s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its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origin</a:t>
            </a:r>
            <a:r>
              <a:rPr lang="fr-FR" dirty="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02947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7260B605-3242-84AD-04E7-F5D2AE9374CB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4D6C9049-66A2-F0AD-B7E3-63BC9C17EF3E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FD3C2BB-58FF-CFC6-DF1D-393E7016179D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2482E23E-9F1F-61F4-BCD7-4CDD14033AD7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1028AC3E-F928-25F9-A887-FE4BC12413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42C6018C-20A8-E2FD-1131-AEB0EA5F796D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F201020-D224-26FE-19CC-26CCF2D75E85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385F0CE-7DE4-B78D-35DE-8E9AECBBBFA6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E57D4DF9-9E32-75EB-F9E4-A27A6B9B4E3C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0EC0855-151F-AEFE-7703-DBAFCB661FCD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2050" name="Picture 2" descr="Soufre - Élément atomique n°16 - Symbole S - France Minéraux">
            <a:extLst>
              <a:ext uri="{FF2B5EF4-FFF2-40B4-BE49-F238E27FC236}">
                <a16:creationId xmlns:a16="http://schemas.microsoft.com/office/drawing/2014/main" id="{8982E3D4-23D2-F292-2156-C9A833F26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83" y="4910964"/>
            <a:ext cx="2126654" cy="21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7DFFD971-70E5-40FF-1A37-DB8830BF2E90}"/>
              </a:ext>
            </a:extLst>
          </p:cNvPr>
          <p:cNvGrpSpPr/>
          <p:nvPr/>
        </p:nvGrpSpPr>
        <p:grpSpPr>
          <a:xfrm>
            <a:off x="-2" y="1972412"/>
            <a:ext cx="7816641" cy="2913175"/>
            <a:chOff x="3362549" y="2884314"/>
            <a:chExt cx="4370017" cy="134139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AA83725F-95D7-EF6B-67A6-D4B1C24F4B6F}"/>
                </a:ext>
              </a:extLst>
            </p:cNvPr>
            <p:cNvGrpSpPr/>
            <p:nvPr/>
          </p:nvGrpSpPr>
          <p:grpSpPr>
            <a:xfrm>
              <a:off x="3362549" y="2884314"/>
              <a:ext cx="4370017" cy="1341394"/>
              <a:chOff x="3362549" y="2884314"/>
              <a:chExt cx="4370017" cy="1341394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8078E717-C3F1-A5D3-DF93-4AAAE10C9F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alphaModFix amt="25000"/>
              </a:blip>
              <a:srcRect t="32899" b="36868"/>
              <a:stretch/>
            </p:blipFill>
            <p:spPr>
              <a:xfrm>
                <a:off x="3362549" y="2884314"/>
                <a:ext cx="4370017" cy="1341394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8DBDE89-2839-986D-DDE8-5FCB5D16631C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A9EA7B1-27A2-44B4-F564-0F32E8454104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BBC8808-43F3-30FD-FBA8-3C81A60F1EB3}"/>
              </a:ext>
            </a:extLst>
          </p:cNvPr>
          <p:cNvGrpSpPr/>
          <p:nvPr/>
        </p:nvGrpSpPr>
        <p:grpSpPr>
          <a:xfrm>
            <a:off x="0" y="1922298"/>
            <a:ext cx="5539356" cy="2913175"/>
            <a:chOff x="3362550" y="2884314"/>
            <a:chExt cx="3096865" cy="1341394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738D4F0E-6786-C509-978D-C79A866C165B}"/>
                </a:ext>
              </a:extLst>
            </p:cNvPr>
            <p:cNvGrpSpPr/>
            <p:nvPr/>
          </p:nvGrpSpPr>
          <p:grpSpPr>
            <a:xfrm>
              <a:off x="3362550" y="2884314"/>
              <a:ext cx="3096865" cy="1341394"/>
              <a:chOff x="3362550" y="2884314"/>
              <a:chExt cx="3096865" cy="1341394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4D3BBFDD-1BEE-280A-042C-2C9C457BF4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32899" r="85346" b="36868"/>
              <a:stretch/>
            </p:blipFill>
            <p:spPr>
              <a:xfrm>
                <a:off x="3362550" y="2884314"/>
                <a:ext cx="640388" cy="134139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BEC052C-4302-8063-6CC6-B4F3F21111E1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F31CFA7-3957-1B82-88FD-428E7871037E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3138E58-6F5A-1B91-58DC-768654C12930}"/>
              </a:ext>
            </a:extLst>
          </p:cNvPr>
          <p:cNvGrpSpPr/>
          <p:nvPr/>
        </p:nvGrpSpPr>
        <p:grpSpPr>
          <a:xfrm>
            <a:off x="761457" y="1922298"/>
            <a:ext cx="7121129" cy="2913175"/>
            <a:chOff x="3751386" y="2884314"/>
            <a:chExt cx="3981180" cy="1341394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91747CBA-869B-41BF-B169-37D3DA99F4A5}"/>
                </a:ext>
              </a:extLst>
            </p:cNvPr>
            <p:cNvGrpSpPr/>
            <p:nvPr/>
          </p:nvGrpSpPr>
          <p:grpSpPr>
            <a:xfrm>
              <a:off x="5105400" y="2884314"/>
              <a:ext cx="2627166" cy="1341394"/>
              <a:chOff x="5105400" y="2884314"/>
              <a:chExt cx="2627166" cy="1341394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9BF3F963-ADC2-B439-AA7F-D1C500C056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46197" t="32899" b="36868"/>
              <a:stretch/>
            </p:blipFill>
            <p:spPr>
              <a:xfrm>
                <a:off x="5381386" y="2884314"/>
                <a:ext cx="2351180" cy="1341394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1855699-5AA9-CDA5-09D1-C765FD8C3488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7D4732F-0E20-2BF8-19FF-8CF36558250D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2B9259B-192C-2E76-013C-289808B4072B}"/>
              </a:ext>
            </a:extLst>
          </p:cNvPr>
          <p:cNvCxnSpPr/>
          <p:nvPr/>
        </p:nvCxnSpPr>
        <p:spPr>
          <a:xfrm>
            <a:off x="5050465" y="3152553"/>
            <a:ext cx="0" cy="749596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A79E2C20-B748-8B06-25D0-19221C7AB101}"/>
              </a:ext>
            </a:extLst>
          </p:cNvPr>
          <p:cNvCxnSpPr>
            <a:cxnSpLocks/>
          </p:cNvCxnSpPr>
          <p:nvPr/>
        </p:nvCxnSpPr>
        <p:spPr>
          <a:xfrm>
            <a:off x="5040940" y="3902149"/>
            <a:ext cx="1925010" cy="66601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01A6154E-22E8-A419-7F34-C023CB151D9A}"/>
              </a:ext>
            </a:extLst>
          </p:cNvPr>
          <p:cNvCxnSpPr/>
          <p:nvPr/>
        </p:nvCxnSpPr>
        <p:spPr>
          <a:xfrm>
            <a:off x="6965950" y="3076279"/>
            <a:ext cx="0" cy="900000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C1EC432F-B22D-5F5E-282F-864CEF1DDC13}"/>
              </a:ext>
            </a:extLst>
          </p:cNvPr>
          <p:cNvCxnSpPr>
            <a:cxnSpLocks/>
          </p:cNvCxnSpPr>
          <p:nvPr/>
        </p:nvCxnSpPr>
        <p:spPr>
          <a:xfrm flipV="1">
            <a:off x="5040940" y="3076279"/>
            <a:ext cx="1933200" cy="76274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6C9E57E8-6898-0F99-BD1A-23964FB603A0}"/>
              </a:ext>
            </a:extLst>
          </p:cNvPr>
          <p:cNvGrpSpPr/>
          <p:nvPr/>
        </p:nvGrpSpPr>
        <p:grpSpPr>
          <a:xfrm>
            <a:off x="8064546" y="918075"/>
            <a:ext cx="4205551" cy="5778926"/>
            <a:chOff x="7091872" y="3729067"/>
            <a:chExt cx="4205551" cy="577892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4567C76B-A6A9-924B-C0DC-32D376BAE720}"/>
                </a:ext>
              </a:extLst>
            </p:cNvPr>
            <p:cNvSpPr txBox="1"/>
            <p:nvPr/>
          </p:nvSpPr>
          <p:spPr>
            <a:xfrm>
              <a:off x="7091872" y="5414565"/>
              <a:ext cx="4205551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CI </a:t>
              </a:r>
              <a:r>
                <a:rPr lang="fr-FR" sz="2000" dirty="0" err="1"/>
                <a:t>carbonaceous</a:t>
              </a:r>
              <a:r>
                <a:rPr lang="fr-FR" sz="2000" dirty="0"/>
                <a:t> chondrites</a:t>
              </a:r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r>
                <a:rPr lang="fr-FR" sz="2000" dirty="0"/>
                <a:t>Chondrites = </a:t>
              </a:r>
              <a:r>
                <a:rPr lang="fr-FR" sz="2000" dirty="0" err="1"/>
                <a:t>primary</a:t>
              </a:r>
              <a:r>
                <a:rPr lang="fr-FR" sz="2000" dirty="0"/>
                <a:t> </a:t>
              </a:r>
              <a:r>
                <a:rPr lang="fr-FR" sz="2000" dirty="0" err="1"/>
                <a:t>meteorites</a:t>
              </a:r>
              <a:endParaRPr lang="fr-FR" sz="2000" dirty="0"/>
            </a:p>
          </p:txBody>
        </p:sp>
        <p:grpSp>
          <p:nvGrpSpPr>
            <p:cNvPr id="35" name="Groupe">
              <a:extLst>
                <a:ext uri="{FF2B5EF4-FFF2-40B4-BE49-F238E27FC236}">
                  <a16:creationId xmlns:a16="http://schemas.microsoft.com/office/drawing/2014/main" id="{F8E622CE-5694-85D8-520C-E942810AEC3B}"/>
                </a:ext>
              </a:extLst>
            </p:cNvPr>
            <p:cNvGrpSpPr/>
            <p:nvPr/>
          </p:nvGrpSpPr>
          <p:grpSpPr>
            <a:xfrm>
              <a:off x="8074837" y="3729067"/>
              <a:ext cx="1895084" cy="1648839"/>
              <a:chOff x="-2" y="-3"/>
              <a:chExt cx="2695230" cy="2345014"/>
            </a:xfrm>
          </p:grpSpPr>
          <p:grpSp>
            <p:nvGrpSpPr>
              <p:cNvPr id="36" name="Groupe">
                <a:extLst>
                  <a:ext uri="{FF2B5EF4-FFF2-40B4-BE49-F238E27FC236}">
                    <a16:creationId xmlns:a16="http://schemas.microsoft.com/office/drawing/2014/main" id="{478EAF6A-D4DC-3507-8C3F-46F2C70B1926}"/>
                  </a:ext>
                </a:extLst>
              </p:cNvPr>
              <p:cNvGrpSpPr/>
              <p:nvPr/>
            </p:nvGrpSpPr>
            <p:grpSpPr>
              <a:xfrm>
                <a:off x="-2" y="-3"/>
                <a:ext cx="2695230" cy="2345014"/>
                <a:chOff x="-1" y="-2"/>
                <a:chExt cx="2695228" cy="2345012"/>
              </a:xfrm>
            </p:grpSpPr>
            <p:grpSp>
              <p:nvGrpSpPr>
                <p:cNvPr id="40" name="Groupe">
                  <a:extLst>
                    <a:ext uri="{FF2B5EF4-FFF2-40B4-BE49-F238E27FC236}">
                      <a16:creationId xmlns:a16="http://schemas.microsoft.com/office/drawing/2014/main" id="{A39A33F0-93CA-DB7C-39F8-9D21EE26EBC4}"/>
                    </a:ext>
                  </a:extLst>
                </p:cNvPr>
                <p:cNvGrpSpPr/>
                <p:nvPr/>
              </p:nvGrpSpPr>
              <p:grpSpPr>
                <a:xfrm>
                  <a:off x="-1" y="-2"/>
                  <a:ext cx="2695228" cy="2345012"/>
                  <a:chOff x="0" y="-1"/>
                  <a:chExt cx="2695226" cy="2345010"/>
                </a:xfrm>
              </p:grpSpPr>
              <p:sp>
                <p:nvSpPr>
                  <p:cNvPr id="51" name="Figure">
                    <a:extLst>
                      <a:ext uri="{FF2B5EF4-FFF2-40B4-BE49-F238E27FC236}">
                        <a16:creationId xmlns:a16="http://schemas.microsoft.com/office/drawing/2014/main" id="{B7FB2300-36E2-EE9B-43E6-22028AB54258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2575046" cy="2345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5" h="21465" extrusionOk="0">
                        <a:moveTo>
                          <a:pt x="5172" y="930"/>
                        </a:moveTo>
                        <a:cubicBezTo>
                          <a:pt x="4487" y="984"/>
                          <a:pt x="3872" y="1437"/>
                          <a:pt x="3401" y="2070"/>
                        </a:cubicBezTo>
                        <a:cubicBezTo>
                          <a:pt x="2225" y="3655"/>
                          <a:pt x="2118" y="5982"/>
                          <a:pt x="1453" y="7966"/>
                        </a:cubicBezTo>
                        <a:cubicBezTo>
                          <a:pt x="787" y="9954"/>
                          <a:pt x="-438" y="11889"/>
                          <a:pt x="159" y="13931"/>
                        </a:cubicBezTo>
                        <a:cubicBezTo>
                          <a:pt x="666" y="15665"/>
                          <a:pt x="2193" y="16307"/>
                          <a:pt x="3500" y="17128"/>
                        </a:cubicBezTo>
                        <a:cubicBezTo>
                          <a:pt x="4871" y="17988"/>
                          <a:pt x="6081" y="19210"/>
                          <a:pt x="7461" y="20048"/>
                        </a:cubicBezTo>
                        <a:cubicBezTo>
                          <a:pt x="8986" y="20974"/>
                          <a:pt x="10662" y="21405"/>
                          <a:pt x="12353" y="21459"/>
                        </a:cubicBezTo>
                        <a:cubicBezTo>
                          <a:pt x="14836" y="21538"/>
                          <a:pt x="17295" y="20812"/>
                          <a:pt x="19495" y="19349"/>
                        </a:cubicBezTo>
                        <a:cubicBezTo>
                          <a:pt x="20190" y="18590"/>
                          <a:pt x="20671" y="17565"/>
                          <a:pt x="20866" y="16430"/>
                        </a:cubicBezTo>
                        <a:cubicBezTo>
                          <a:pt x="21162" y="14698"/>
                          <a:pt x="20763" y="12933"/>
                          <a:pt x="20718" y="11170"/>
                        </a:cubicBezTo>
                        <a:cubicBezTo>
                          <a:pt x="20677" y="9585"/>
                          <a:pt x="20910" y="7930"/>
                          <a:pt x="20345" y="6505"/>
                        </a:cubicBezTo>
                        <a:cubicBezTo>
                          <a:pt x="19654" y="4761"/>
                          <a:pt x="18089" y="4061"/>
                          <a:pt x="16798" y="3023"/>
                        </a:cubicBezTo>
                        <a:cubicBezTo>
                          <a:pt x="15323" y="1839"/>
                          <a:pt x="14026" y="67"/>
                          <a:pt x="12265" y="1"/>
                        </a:cubicBezTo>
                        <a:cubicBezTo>
                          <a:pt x="10570" y="-62"/>
                          <a:pt x="9087" y="1575"/>
                          <a:pt x="7391" y="1396"/>
                        </a:cubicBezTo>
                        <a:cubicBezTo>
                          <a:pt x="6640" y="1317"/>
                          <a:pt x="5927" y="871"/>
                          <a:pt x="5172" y="930"/>
                        </a:cubicBezTo>
                        <a:close/>
                      </a:path>
                    </a:pathLst>
                  </a:cu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2" name="Figure">
                    <a:extLst>
                      <a:ext uri="{FF2B5EF4-FFF2-40B4-BE49-F238E27FC236}">
                        <a16:creationId xmlns:a16="http://schemas.microsoft.com/office/drawing/2014/main" id="{4819B2F1-4118-9AAE-AE6E-2BF3DD9BBA69}"/>
                      </a:ext>
                    </a:extLst>
                  </p:cNvPr>
                  <p:cNvSpPr/>
                  <p:nvPr/>
                </p:nvSpPr>
                <p:spPr>
                  <a:xfrm>
                    <a:off x="295670" y="189264"/>
                    <a:ext cx="2399556" cy="19664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5" h="21465" extrusionOk="0">
                        <a:moveTo>
                          <a:pt x="5172" y="930"/>
                        </a:moveTo>
                        <a:cubicBezTo>
                          <a:pt x="4487" y="984"/>
                          <a:pt x="3872" y="1437"/>
                          <a:pt x="3401" y="2070"/>
                        </a:cubicBezTo>
                        <a:cubicBezTo>
                          <a:pt x="2225" y="3655"/>
                          <a:pt x="2118" y="5982"/>
                          <a:pt x="1453" y="7966"/>
                        </a:cubicBezTo>
                        <a:cubicBezTo>
                          <a:pt x="787" y="9954"/>
                          <a:pt x="-438" y="11889"/>
                          <a:pt x="159" y="13931"/>
                        </a:cubicBezTo>
                        <a:cubicBezTo>
                          <a:pt x="666" y="15665"/>
                          <a:pt x="2193" y="16307"/>
                          <a:pt x="3500" y="17128"/>
                        </a:cubicBezTo>
                        <a:cubicBezTo>
                          <a:pt x="4871" y="17988"/>
                          <a:pt x="6081" y="19210"/>
                          <a:pt x="7461" y="20048"/>
                        </a:cubicBezTo>
                        <a:cubicBezTo>
                          <a:pt x="8986" y="20974"/>
                          <a:pt x="10662" y="21405"/>
                          <a:pt x="12353" y="21459"/>
                        </a:cubicBezTo>
                        <a:cubicBezTo>
                          <a:pt x="14836" y="21538"/>
                          <a:pt x="17295" y="20812"/>
                          <a:pt x="19495" y="19349"/>
                        </a:cubicBezTo>
                        <a:cubicBezTo>
                          <a:pt x="20190" y="18590"/>
                          <a:pt x="20671" y="17565"/>
                          <a:pt x="20866" y="16430"/>
                        </a:cubicBezTo>
                        <a:cubicBezTo>
                          <a:pt x="21162" y="14698"/>
                          <a:pt x="20763" y="12933"/>
                          <a:pt x="20718" y="11170"/>
                        </a:cubicBezTo>
                        <a:cubicBezTo>
                          <a:pt x="20677" y="9585"/>
                          <a:pt x="20910" y="7930"/>
                          <a:pt x="20345" y="6505"/>
                        </a:cubicBezTo>
                        <a:cubicBezTo>
                          <a:pt x="19654" y="4761"/>
                          <a:pt x="18089" y="4061"/>
                          <a:pt x="16798" y="3023"/>
                        </a:cubicBezTo>
                        <a:cubicBezTo>
                          <a:pt x="15323" y="1839"/>
                          <a:pt x="14026" y="67"/>
                          <a:pt x="12265" y="1"/>
                        </a:cubicBezTo>
                        <a:cubicBezTo>
                          <a:pt x="10570" y="-62"/>
                          <a:pt x="9087" y="1575"/>
                          <a:pt x="7391" y="1396"/>
                        </a:cubicBezTo>
                        <a:cubicBezTo>
                          <a:pt x="6640" y="1317"/>
                          <a:pt x="5927" y="871"/>
                          <a:pt x="5172" y="93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sp>
              <p:nvSpPr>
                <p:cNvPr id="41" name="Ovale">
                  <a:extLst>
                    <a:ext uri="{FF2B5EF4-FFF2-40B4-BE49-F238E27FC236}">
                      <a16:creationId xmlns:a16="http://schemas.microsoft.com/office/drawing/2014/main" id="{ACFC7DB3-0028-95C4-0C25-F42D5651618D}"/>
                    </a:ext>
                  </a:extLst>
                </p:cNvPr>
                <p:cNvSpPr/>
                <p:nvPr/>
              </p:nvSpPr>
              <p:spPr>
                <a:xfrm>
                  <a:off x="1398550" y="507500"/>
                  <a:ext cx="336160" cy="323545"/>
                </a:xfrm>
                <a:prstGeom prst="ellipse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" name="Cercle">
                  <a:extLst>
                    <a:ext uri="{FF2B5EF4-FFF2-40B4-BE49-F238E27FC236}">
                      <a16:creationId xmlns:a16="http://schemas.microsoft.com/office/drawing/2014/main" id="{F540F404-2102-9119-59C6-C585475C7A67}"/>
                    </a:ext>
                  </a:extLst>
                </p:cNvPr>
                <p:cNvSpPr/>
                <p:nvPr/>
              </p:nvSpPr>
              <p:spPr>
                <a:xfrm>
                  <a:off x="1211283" y="1513964"/>
                  <a:ext cx="272660" cy="262428"/>
                </a:xfrm>
                <a:prstGeom prst="ellipse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" name="Ovale">
                  <a:extLst>
                    <a:ext uri="{FF2B5EF4-FFF2-40B4-BE49-F238E27FC236}">
                      <a16:creationId xmlns:a16="http://schemas.microsoft.com/office/drawing/2014/main" id="{BE70EAAE-7C06-1A77-9637-582871DC502F}"/>
                    </a:ext>
                  </a:extLst>
                </p:cNvPr>
                <p:cNvSpPr/>
                <p:nvPr/>
              </p:nvSpPr>
              <p:spPr>
                <a:xfrm>
                  <a:off x="2079670" y="1471183"/>
                  <a:ext cx="361560" cy="347991"/>
                </a:xfrm>
                <a:prstGeom prst="ellipse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4" name="Cercle">
                  <a:extLst>
                    <a:ext uri="{FF2B5EF4-FFF2-40B4-BE49-F238E27FC236}">
                      <a16:creationId xmlns:a16="http://schemas.microsoft.com/office/drawing/2014/main" id="{D3BE073C-FDFC-56D3-961B-B99D27B5AB62}"/>
                    </a:ext>
                  </a:extLst>
                </p:cNvPr>
                <p:cNvSpPr/>
                <p:nvPr/>
              </p:nvSpPr>
              <p:spPr>
                <a:xfrm>
                  <a:off x="1724323" y="1465218"/>
                  <a:ext cx="114968" cy="110653"/>
                </a:xfrm>
                <a:prstGeom prst="ellipse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5" name="Cercle">
                  <a:extLst>
                    <a:ext uri="{FF2B5EF4-FFF2-40B4-BE49-F238E27FC236}">
                      <a16:creationId xmlns:a16="http://schemas.microsoft.com/office/drawing/2014/main" id="{7CD21CCF-66A9-A1E8-9D65-C98539CE9DA3}"/>
                    </a:ext>
                  </a:extLst>
                </p:cNvPr>
                <p:cNvSpPr/>
                <p:nvPr/>
              </p:nvSpPr>
              <p:spPr>
                <a:xfrm>
                  <a:off x="556324" y="1104293"/>
                  <a:ext cx="141743" cy="136423"/>
                </a:xfrm>
                <a:prstGeom prst="ellipse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6" name="Figure">
                  <a:extLst>
                    <a:ext uri="{FF2B5EF4-FFF2-40B4-BE49-F238E27FC236}">
                      <a16:creationId xmlns:a16="http://schemas.microsoft.com/office/drawing/2014/main" id="{2AAB923F-39ED-1CCC-E992-DA1E07852C61}"/>
                    </a:ext>
                  </a:extLst>
                </p:cNvPr>
                <p:cNvSpPr/>
                <p:nvPr/>
              </p:nvSpPr>
              <p:spPr>
                <a:xfrm>
                  <a:off x="963058" y="1400514"/>
                  <a:ext cx="106935" cy="67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7" name="Figure">
                  <a:extLst>
                    <a:ext uri="{FF2B5EF4-FFF2-40B4-BE49-F238E27FC236}">
                      <a16:creationId xmlns:a16="http://schemas.microsoft.com/office/drawing/2014/main" id="{6E874A48-8686-CB65-29CE-E8571F7AB73F}"/>
                    </a:ext>
                  </a:extLst>
                </p:cNvPr>
                <p:cNvSpPr/>
                <p:nvPr/>
              </p:nvSpPr>
              <p:spPr>
                <a:xfrm rot="7301785">
                  <a:off x="2349935" y="986579"/>
                  <a:ext cx="253610" cy="161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8" name="Figure">
                  <a:extLst>
                    <a:ext uri="{FF2B5EF4-FFF2-40B4-BE49-F238E27FC236}">
                      <a16:creationId xmlns:a16="http://schemas.microsoft.com/office/drawing/2014/main" id="{1B5732C9-B885-757C-CB40-CA628A0C13FD}"/>
                    </a:ext>
                  </a:extLst>
                </p:cNvPr>
                <p:cNvSpPr/>
                <p:nvPr/>
              </p:nvSpPr>
              <p:spPr>
                <a:xfrm rot="7301785">
                  <a:off x="1299818" y="1085028"/>
                  <a:ext cx="253610" cy="161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9" name="Cercle">
                  <a:extLst>
                    <a:ext uri="{FF2B5EF4-FFF2-40B4-BE49-F238E27FC236}">
                      <a16:creationId xmlns:a16="http://schemas.microsoft.com/office/drawing/2014/main" id="{57B6A410-BC7A-B80A-133D-090313AA61E4}"/>
                    </a:ext>
                  </a:extLst>
                </p:cNvPr>
                <p:cNvSpPr/>
                <p:nvPr/>
              </p:nvSpPr>
              <p:spPr>
                <a:xfrm>
                  <a:off x="2060930" y="613945"/>
                  <a:ext cx="114968" cy="110654"/>
                </a:xfrm>
                <a:prstGeom prst="ellipse">
                  <a:avLst/>
                </a:prstGeom>
                <a:blipFill rotWithShape="1">
                  <a:blip r:embed="rId5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0" name="Figure">
                  <a:extLst>
                    <a:ext uri="{FF2B5EF4-FFF2-40B4-BE49-F238E27FC236}">
                      <a16:creationId xmlns:a16="http://schemas.microsoft.com/office/drawing/2014/main" id="{37D0D81D-DB2D-D208-E84C-695C80532EC2}"/>
                    </a:ext>
                  </a:extLst>
                </p:cNvPr>
                <p:cNvSpPr/>
                <p:nvPr/>
              </p:nvSpPr>
              <p:spPr>
                <a:xfrm>
                  <a:off x="2188414" y="1284080"/>
                  <a:ext cx="106935" cy="67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37" name="Polygone">
                <a:extLst>
                  <a:ext uri="{FF2B5EF4-FFF2-40B4-BE49-F238E27FC236}">
                    <a16:creationId xmlns:a16="http://schemas.microsoft.com/office/drawing/2014/main" id="{D2F58BAD-D692-7212-4716-F0B66E068C41}"/>
                  </a:ext>
                </a:extLst>
              </p:cNvPr>
              <p:cNvSpPr/>
              <p:nvPr/>
            </p:nvSpPr>
            <p:spPr>
              <a:xfrm>
                <a:off x="711313" y="633402"/>
                <a:ext cx="461694" cy="401867"/>
              </a:xfrm>
              <a:prstGeom prst="pentagon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8" name="Polygone">
                <a:extLst>
                  <a:ext uri="{FF2B5EF4-FFF2-40B4-BE49-F238E27FC236}">
                    <a16:creationId xmlns:a16="http://schemas.microsoft.com/office/drawing/2014/main" id="{A6C01E94-ECCB-497F-6117-5947EFE0E24B}"/>
                  </a:ext>
                </a:extLst>
              </p:cNvPr>
              <p:cNvSpPr/>
              <p:nvPr/>
            </p:nvSpPr>
            <p:spPr>
              <a:xfrm>
                <a:off x="1773968" y="952885"/>
                <a:ext cx="243157" cy="211648"/>
              </a:xfrm>
              <a:prstGeom prst="pentagon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9" name="Polygone">
                <a:extLst>
                  <a:ext uri="{FF2B5EF4-FFF2-40B4-BE49-F238E27FC236}">
                    <a16:creationId xmlns:a16="http://schemas.microsoft.com/office/drawing/2014/main" id="{26D20735-E0C2-0547-B4B6-5CFA341DFD08}"/>
                  </a:ext>
                </a:extLst>
              </p:cNvPr>
              <p:cNvSpPr/>
              <p:nvPr/>
            </p:nvSpPr>
            <p:spPr>
              <a:xfrm>
                <a:off x="1592618" y="1745272"/>
                <a:ext cx="243156" cy="211649"/>
              </a:xfrm>
              <a:prstGeom prst="pentagon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55" name="Arc 54">
            <a:extLst>
              <a:ext uri="{FF2B5EF4-FFF2-40B4-BE49-F238E27FC236}">
                <a16:creationId xmlns:a16="http://schemas.microsoft.com/office/drawing/2014/main" id="{1C6E0D5E-57A1-0AF7-A5AE-DA671C7252B2}"/>
              </a:ext>
            </a:extLst>
          </p:cNvPr>
          <p:cNvSpPr/>
          <p:nvPr/>
        </p:nvSpPr>
        <p:spPr>
          <a:xfrm rot="16799812">
            <a:off x="6296619" y="1055843"/>
            <a:ext cx="4080436" cy="4405831"/>
          </a:xfrm>
          <a:prstGeom prst="arc">
            <a:avLst>
              <a:gd name="adj1" fmla="val 16200000"/>
              <a:gd name="adj2" fmla="val 441831"/>
            </a:avLst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2761789D-8EC3-19FA-091D-CBB62ED6063D}"/>
              </a:ext>
            </a:extLst>
          </p:cNvPr>
          <p:cNvCxnSpPr/>
          <p:nvPr/>
        </p:nvCxnSpPr>
        <p:spPr>
          <a:xfrm>
            <a:off x="8941591" y="1308100"/>
            <a:ext cx="103536" cy="38482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329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47DB98-2C92-DBF7-5F2D-AB165BE36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e 91">
            <a:extLst>
              <a:ext uri="{FF2B5EF4-FFF2-40B4-BE49-F238E27FC236}">
                <a16:creationId xmlns:a16="http://schemas.microsoft.com/office/drawing/2014/main" id="{DEC0ED7D-CB7E-6DB9-CC3A-C90EF70FB66F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96661627-6467-B545-035D-BB2DF0BEAB5D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4AAAF79E-3353-4263-C2AA-14F01F4D80B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59A21EA7-5764-0DB0-353D-BFF9C2309C60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8492C2D4-A541-4E83-7A0F-AF5757EA5FDB}"/>
              </a:ext>
            </a:extLst>
          </p:cNvPr>
          <p:cNvGrpSpPr/>
          <p:nvPr/>
        </p:nvGrpSpPr>
        <p:grpSpPr>
          <a:xfrm>
            <a:off x="8105703" y="5049881"/>
            <a:ext cx="754836" cy="144000"/>
            <a:chOff x="4614804" y="5281525"/>
            <a:chExt cx="754836" cy="14400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E3DEC50B-D8E6-3C7E-E56C-C0CAD1736D90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25B29B7E-FCE5-41CE-6A67-BA980AC8DA47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C03CE9C1-019F-3D01-B803-229B6DA7E5F3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6C2634E-088E-19D6-A49E-25C893D92366}"/>
              </a:ext>
            </a:extLst>
          </p:cNvPr>
          <p:cNvGrpSpPr/>
          <p:nvPr/>
        </p:nvGrpSpPr>
        <p:grpSpPr>
          <a:xfrm>
            <a:off x="7603232" y="5043360"/>
            <a:ext cx="754836" cy="144000"/>
            <a:chOff x="4614804" y="5281525"/>
            <a:chExt cx="754836" cy="144000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CF35A9A-2149-3E66-9719-2DE305DB43E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8D7B240-0F5B-A5F4-56F7-6C9EA3D90A30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BAAC9223-56C1-A441-E5F2-F44586769E3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AD99DA4B-DD3E-C74A-8826-097C1786CF27}"/>
              </a:ext>
            </a:extLst>
          </p:cNvPr>
          <p:cNvGrpSpPr/>
          <p:nvPr/>
        </p:nvGrpSpPr>
        <p:grpSpPr>
          <a:xfrm>
            <a:off x="8004065" y="4400204"/>
            <a:ext cx="754836" cy="144000"/>
            <a:chOff x="4614804" y="5281525"/>
            <a:chExt cx="754836" cy="144000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9418085A-5501-52E3-19BB-CA5943B1E66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3CE6C6F3-3C0E-E8E7-B566-5B457195F31F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004409E-C8E1-1128-C147-C5690F5E21B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0290E084-DC59-B71D-8A87-57C69A58A149}"/>
              </a:ext>
            </a:extLst>
          </p:cNvPr>
          <p:cNvGrpSpPr/>
          <p:nvPr/>
        </p:nvGrpSpPr>
        <p:grpSpPr>
          <a:xfrm>
            <a:off x="6884322" y="4407301"/>
            <a:ext cx="754836" cy="144000"/>
            <a:chOff x="4614804" y="5281525"/>
            <a:chExt cx="754836" cy="14400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5370D513-E1BF-7E28-A8CF-EC44199B6E6B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A2F75B36-0AFD-8319-3AF5-BF90DADCD598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D7B65CAB-9F51-83CB-F740-429BDAC4CD9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795B4AC-B0FE-3CE7-7079-A46548E15AF7}"/>
              </a:ext>
            </a:extLst>
          </p:cNvPr>
          <p:cNvGrpSpPr/>
          <p:nvPr/>
        </p:nvGrpSpPr>
        <p:grpSpPr>
          <a:xfrm>
            <a:off x="7988329" y="3706623"/>
            <a:ext cx="754836" cy="144000"/>
            <a:chOff x="4614804" y="5281525"/>
            <a:chExt cx="754836" cy="144000"/>
          </a:xfrm>
        </p:grpSpPr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83B29489-8E17-9CD0-429B-7E60C342538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01D2F5D9-5F53-5013-393B-E8885100D01E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647BB6CD-A2D4-80AD-D507-F079C961E8BA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0A556108-89F5-D446-3ABF-0B700E542160}"/>
              </a:ext>
            </a:extLst>
          </p:cNvPr>
          <p:cNvGrpSpPr/>
          <p:nvPr/>
        </p:nvGrpSpPr>
        <p:grpSpPr>
          <a:xfrm>
            <a:off x="7787040" y="3714805"/>
            <a:ext cx="754836" cy="144000"/>
            <a:chOff x="4614804" y="5281525"/>
            <a:chExt cx="754836" cy="14400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E8EFD61A-DFD7-6876-9688-053DC6F854CE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D28FA766-FA17-0681-3600-0161E3E3D626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17E1782E-D0F7-A884-5DBB-8010B0B0EDC0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96FF020-FBB9-F002-2304-521ACFCF2516}"/>
              </a:ext>
            </a:extLst>
          </p:cNvPr>
          <p:cNvGrpSpPr/>
          <p:nvPr/>
        </p:nvGrpSpPr>
        <p:grpSpPr>
          <a:xfrm>
            <a:off x="2509075" y="5073156"/>
            <a:ext cx="754836" cy="144000"/>
            <a:chOff x="4614804" y="5281525"/>
            <a:chExt cx="754836" cy="144000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CE95C21E-84C3-7801-BA02-BF9C57FBF1AB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481C7D44-8F5E-A642-7177-0225CEC37E49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45CD594C-C9D3-0DE9-6F02-BD1B0470ECB4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D618D85D-C91C-20A8-B172-E5548E0EC60F}"/>
              </a:ext>
            </a:extLst>
          </p:cNvPr>
          <p:cNvGrpSpPr/>
          <p:nvPr/>
        </p:nvGrpSpPr>
        <p:grpSpPr>
          <a:xfrm>
            <a:off x="2877945" y="4419888"/>
            <a:ext cx="754836" cy="144000"/>
            <a:chOff x="4614804" y="5281525"/>
            <a:chExt cx="754836" cy="144000"/>
          </a:xfrm>
        </p:grpSpPr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FB176504-90DC-648E-EE32-3D2080DCDA46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6A692DAF-8050-219F-B3F2-4AB1E5A0755D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3FF6869D-ABA1-1535-BDFF-DBE3AB060953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7988949D-3732-46BC-7864-22315EBE7492}"/>
              </a:ext>
            </a:extLst>
          </p:cNvPr>
          <p:cNvGrpSpPr/>
          <p:nvPr/>
        </p:nvGrpSpPr>
        <p:grpSpPr>
          <a:xfrm>
            <a:off x="2230624" y="3737496"/>
            <a:ext cx="754836" cy="144000"/>
            <a:chOff x="4614804" y="5281525"/>
            <a:chExt cx="754836" cy="144000"/>
          </a:xfrm>
        </p:grpSpPr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F66FCF5F-195B-AD54-ABF9-EE369903BF9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D5EC2EAD-163C-39E0-D0EB-7E82BA982336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BF7E92F5-8207-503E-9CA8-F517EC96A2A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42289CE0-9BA1-9413-0095-97F2887EFA6A}"/>
              </a:ext>
            </a:extLst>
          </p:cNvPr>
          <p:cNvGrpSpPr/>
          <p:nvPr/>
        </p:nvGrpSpPr>
        <p:grpSpPr>
          <a:xfrm>
            <a:off x="2145380" y="3132228"/>
            <a:ext cx="754836" cy="144000"/>
            <a:chOff x="4614804" y="5281525"/>
            <a:chExt cx="754836" cy="144000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E92EB32B-FCCB-615B-30EC-C3219538638D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836DE513-9C7C-EEB5-E7C5-A69CC2708801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A26309F3-4F68-DEE9-9621-274FF390A558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2AA824B1-021E-A8A6-DA21-E0B9637D5B3D}"/>
              </a:ext>
            </a:extLst>
          </p:cNvPr>
          <p:cNvGrpSpPr/>
          <p:nvPr/>
        </p:nvGrpSpPr>
        <p:grpSpPr>
          <a:xfrm>
            <a:off x="7468341" y="3097175"/>
            <a:ext cx="754836" cy="144000"/>
            <a:chOff x="4614804" y="5281525"/>
            <a:chExt cx="754836" cy="144000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19C2DB44-741A-51E5-351B-1451AAE4A55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604C9287-AA69-2F60-E41F-A9296F2E0989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3C2EE910-135F-8692-E97A-2BE5987DABA2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3176E890-9EF0-841F-7067-42FFD59B4243}"/>
              </a:ext>
            </a:extLst>
          </p:cNvPr>
          <p:cNvGrpSpPr/>
          <p:nvPr/>
        </p:nvGrpSpPr>
        <p:grpSpPr>
          <a:xfrm>
            <a:off x="7132660" y="3106426"/>
            <a:ext cx="754836" cy="144000"/>
            <a:chOff x="4614804" y="5281525"/>
            <a:chExt cx="754836" cy="144000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EAAEBBD6-7164-C55F-CBAA-91CD354BA827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914BE280-F3AD-A5E6-4E4C-211698154929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655E8DBD-DF74-3797-633C-0F385B724F4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97D55C42-4830-8022-2465-69E0185CB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CB992D57-56C2-19B4-F7D4-7E2C48CE40B0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60A304A3-8AA9-2353-30BB-84877A5ED1CE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BA725BB0-DA1B-A79E-3342-3B740ADA419E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3A65E44-F7C3-0E6B-36A2-C6CDAC6F7AE2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A5D6F09C-0406-4F7A-1986-F1BCF454BE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8D7D226-389F-1EB4-4D3C-15E496DE2FC7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3E1968E9-CC3D-5820-D28F-971F7D436FA7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93E1A7C-4BA9-4FB1-7E83-49BE9FD10E3E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0F9F293C-FB64-4869-2240-B7F59B603105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E5EE0E7-FDBB-7195-6624-0417A40B0F70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4766E9CD-BB16-E694-0AC3-02A714CAE1CB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553A577-F651-9239-BB98-FEF10C9F8F6B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B095FE4-04A5-3B36-602A-CE0FF780708A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810D9C42-ABFC-6117-414C-4249F8CDF60A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37755B9-6EFB-358F-44EB-F15B99D3B311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210B958-E465-ABF9-CE70-4B9BC2C4F259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9FAACD1-A58F-524F-BBA7-936E9144CACE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89F6B786-DFEF-A48F-0DA3-A722BD575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20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E7282EE-A49D-E0F8-C8E6-5AB1B442A36D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C6369B-8803-7F44-5CEE-1BF0B764804B}"/>
              </a:ext>
            </a:extLst>
          </p:cNvPr>
          <p:cNvSpPr/>
          <p:nvPr/>
        </p:nvSpPr>
        <p:spPr>
          <a:xfrm>
            <a:off x="2174240" y="1703273"/>
            <a:ext cx="8463280" cy="613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114529-F230-F8B2-8D5E-05573D3133A3}"/>
              </a:ext>
            </a:extLst>
          </p:cNvPr>
          <p:cNvSpPr/>
          <p:nvPr/>
        </p:nvSpPr>
        <p:spPr>
          <a:xfrm>
            <a:off x="6252" y="1621925"/>
            <a:ext cx="1913411" cy="57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9A5D277C-33B1-90AF-97D8-CD41A2033191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Losange 96">
            <a:extLst>
              <a:ext uri="{FF2B5EF4-FFF2-40B4-BE49-F238E27FC236}">
                <a16:creationId xmlns:a16="http://schemas.microsoft.com/office/drawing/2014/main" id="{F11B95EA-C5D7-2BDF-09B4-DCFDB21D2012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Triangle 97">
            <a:extLst>
              <a:ext uri="{FF2B5EF4-FFF2-40B4-BE49-F238E27FC236}">
                <a16:creationId xmlns:a16="http://schemas.microsoft.com/office/drawing/2014/main" id="{D9E486C7-D45A-4FFB-F11E-C1DAF6C62E27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BA7EE33B-100B-A04D-2069-494BC51362BB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Losange 99">
            <a:extLst>
              <a:ext uri="{FF2B5EF4-FFF2-40B4-BE49-F238E27FC236}">
                <a16:creationId xmlns:a16="http://schemas.microsoft.com/office/drawing/2014/main" id="{A79D47BB-4F98-25B2-7470-E4FA81891B57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Triangle 100">
            <a:extLst>
              <a:ext uri="{FF2B5EF4-FFF2-40B4-BE49-F238E27FC236}">
                <a16:creationId xmlns:a16="http://schemas.microsoft.com/office/drawing/2014/main" id="{3794BBA7-F7D1-4B8E-FB81-5875ACDE5EF0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Losange 101">
            <a:extLst>
              <a:ext uri="{FF2B5EF4-FFF2-40B4-BE49-F238E27FC236}">
                <a16:creationId xmlns:a16="http://schemas.microsoft.com/office/drawing/2014/main" id="{10CD4111-7F9B-6577-62A0-6177A99322AF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1251A296-8F96-C7BC-D051-BCFBE8D42538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Triangle 103">
            <a:extLst>
              <a:ext uri="{FF2B5EF4-FFF2-40B4-BE49-F238E27FC236}">
                <a16:creationId xmlns:a16="http://schemas.microsoft.com/office/drawing/2014/main" id="{BB412065-E397-89B6-F1C0-194970D63DFE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Triangle 104">
            <a:extLst>
              <a:ext uri="{FF2B5EF4-FFF2-40B4-BE49-F238E27FC236}">
                <a16:creationId xmlns:a16="http://schemas.microsoft.com/office/drawing/2014/main" id="{6401673A-93DB-B8E6-FC3A-7CC4730919AF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Losange 105">
            <a:extLst>
              <a:ext uri="{FF2B5EF4-FFF2-40B4-BE49-F238E27FC236}">
                <a16:creationId xmlns:a16="http://schemas.microsoft.com/office/drawing/2014/main" id="{9A12CAA0-1EBB-2288-F313-38C3A307B852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EE65B972-7700-C0C3-F72B-0BA7C5B4FC87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Losange 107">
            <a:extLst>
              <a:ext uri="{FF2B5EF4-FFF2-40B4-BE49-F238E27FC236}">
                <a16:creationId xmlns:a16="http://schemas.microsoft.com/office/drawing/2014/main" id="{CC0FBB3B-4309-E4FC-5DDE-5A4FEF3CAB53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Losange 108">
            <a:extLst>
              <a:ext uri="{FF2B5EF4-FFF2-40B4-BE49-F238E27FC236}">
                <a16:creationId xmlns:a16="http://schemas.microsoft.com/office/drawing/2014/main" id="{C6043423-96A3-8A17-DBFA-36B157D5F642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A72AA497-B070-5876-5A6D-F728F5E892EF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Triangle 110">
            <a:extLst>
              <a:ext uri="{FF2B5EF4-FFF2-40B4-BE49-F238E27FC236}">
                <a16:creationId xmlns:a16="http://schemas.microsoft.com/office/drawing/2014/main" id="{ED610C54-7EA5-A073-C995-60DADAFF1857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515009EA-F74B-BA72-6C65-636889265884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9242166F-745E-2262-A230-AFF971852285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8A9BA726-04FE-971A-19E6-BE049003EF94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</p:spTree>
    <p:extLst>
      <p:ext uri="{BB962C8B-B14F-4D97-AF65-F5344CB8AC3E}">
        <p14:creationId xmlns:p14="http://schemas.microsoft.com/office/powerpoint/2010/main" val="4207583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42B6B-AEDD-1908-9381-E12289F98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>
            <a:extLst>
              <a:ext uri="{FF2B5EF4-FFF2-40B4-BE49-F238E27FC236}">
                <a16:creationId xmlns:a16="http://schemas.microsoft.com/office/drawing/2014/main" id="{DC6FE281-1255-D695-FCFF-924F4C595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6EE38FF8-0A66-F619-CFF7-9485474BDEC0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0C2665BB-8515-F847-E119-B075EBDADF08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80BF45A-7FFF-DCDF-9070-9059EE06ED64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4D7C112C-5804-D8DF-04A6-A655361AB37C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46F2A17D-B786-5B99-D89E-37B9EA8E76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F927ABD-C3E2-B99F-3EA9-F1CA66AC8586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F9B57422-01B8-E015-24BA-E53EAC9E6210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CB893B1-0CEE-6803-0FDB-D848A62D477D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06F16744-5875-06B7-1263-4D342D14A9F7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2C5B614F-CA74-68BA-6CEE-176CE4B22AB8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7B0E40B-29BC-2B78-B0D2-05FCC632F961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D50401B-9C10-B28A-33D3-F5B831A045C6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2E694D0-C248-305A-901A-CA061BAFDDA8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184093CC-0DF8-CE10-2724-CCB0D8F16FEB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E79AC10-48FB-DCE3-3D37-6F28A3771051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CC7B69B7-B460-BC78-5C4E-14131CFD4341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Losange 13">
            <a:extLst>
              <a:ext uri="{FF2B5EF4-FFF2-40B4-BE49-F238E27FC236}">
                <a16:creationId xmlns:a16="http://schemas.microsoft.com/office/drawing/2014/main" id="{18F60C77-4186-849E-2003-FDF4809EE12C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riangle 4">
            <a:extLst>
              <a:ext uri="{FF2B5EF4-FFF2-40B4-BE49-F238E27FC236}">
                <a16:creationId xmlns:a16="http://schemas.microsoft.com/office/drawing/2014/main" id="{1A01CD29-B9C9-6F4D-8595-3986E8BE69A8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Losange 15">
            <a:extLst>
              <a:ext uri="{FF2B5EF4-FFF2-40B4-BE49-F238E27FC236}">
                <a16:creationId xmlns:a16="http://schemas.microsoft.com/office/drawing/2014/main" id="{A7E5289D-6D02-FF0F-903A-5284A02DA837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D58725F-78F2-E987-026C-7782146C9559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riangle 18">
            <a:extLst>
              <a:ext uri="{FF2B5EF4-FFF2-40B4-BE49-F238E27FC236}">
                <a16:creationId xmlns:a16="http://schemas.microsoft.com/office/drawing/2014/main" id="{7EB4767D-FD02-2444-C0A9-A348ADBB78B1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19">
            <a:extLst>
              <a:ext uri="{FF2B5EF4-FFF2-40B4-BE49-F238E27FC236}">
                <a16:creationId xmlns:a16="http://schemas.microsoft.com/office/drawing/2014/main" id="{98466CCE-8CFE-DBB6-C61D-390F0D3DE667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Losange 20">
            <a:extLst>
              <a:ext uri="{FF2B5EF4-FFF2-40B4-BE49-F238E27FC236}">
                <a16:creationId xmlns:a16="http://schemas.microsoft.com/office/drawing/2014/main" id="{C4524D88-CF58-F80F-21F6-F8F970EC53B8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A56F3ED-0648-FEF2-50A8-033AF891CE5D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9A32F7A8-9D65-2F9D-6138-F88C36E057D1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71B8AA15-2667-DD4C-6444-F7D271561118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C2EA490-BE32-1134-FFAC-B80FBC3B2798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E020057-FAA8-19FD-6475-0A3542F31A5F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DCAB967-1229-6ED7-4D50-9B761A03A8BE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94769C80-A610-0C25-73D1-4AB01A28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21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927002DE-09E4-8576-CB84-9EFB491A3614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602820-8D88-8EB7-DE83-C5E40118D891}"/>
              </a:ext>
            </a:extLst>
          </p:cNvPr>
          <p:cNvSpPr/>
          <p:nvPr/>
        </p:nvSpPr>
        <p:spPr>
          <a:xfrm>
            <a:off x="2174240" y="1703273"/>
            <a:ext cx="8463280" cy="613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98146-ACFD-5006-DAD7-737D0BDD7EDD}"/>
              </a:ext>
            </a:extLst>
          </p:cNvPr>
          <p:cNvSpPr/>
          <p:nvPr/>
        </p:nvSpPr>
        <p:spPr>
          <a:xfrm>
            <a:off x="6252" y="1621925"/>
            <a:ext cx="1913411" cy="57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DD329E-D2DC-2B16-0419-467692903AAD}"/>
              </a:ext>
            </a:extLst>
          </p:cNvPr>
          <p:cNvSpPr/>
          <p:nvPr/>
        </p:nvSpPr>
        <p:spPr>
          <a:xfrm>
            <a:off x="2174240" y="2820830"/>
            <a:ext cx="8463280" cy="24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A1ED65-CE64-126B-46D5-09CA2D46BEA6}"/>
              </a:ext>
            </a:extLst>
          </p:cNvPr>
          <p:cNvSpPr/>
          <p:nvPr/>
        </p:nvSpPr>
        <p:spPr>
          <a:xfrm>
            <a:off x="46736" y="2989111"/>
            <a:ext cx="1913411" cy="2456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437BCBF2-2B6C-078C-46B0-FA9DB5E2BB21}"/>
              </a:ext>
            </a:extLst>
          </p:cNvPr>
          <p:cNvSpPr/>
          <p:nvPr/>
        </p:nvSpPr>
        <p:spPr>
          <a:xfrm>
            <a:off x="8048827" y="3199165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94830BB7-96D2-1AE0-A73B-3647B7CFC836}"/>
              </a:ext>
            </a:extLst>
          </p:cNvPr>
          <p:cNvSpPr/>
          <p:nvPr/>
        </p:nvSpPr>
        <p:spPr>
          <a:xfrm>
            <a:off x="3431152" y="3199165"/>
            <a:ext cx="254963" cy="24384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04C1D789-B12A-92F1-0D9D-03619907BDAF}"/>
              </a:ext>
            </a:extLst>
          </p:cNvPr>
          <p:cNvSpPr/>
          <p:nvPr/>
        </p:nvSpPr>
        <p:spPr>
          <a:xfrm>
            <a:off x="4650704" y="3199165"/>
            <a:ext cx="254963" cy="243840"/>
          </a:xfrm>
          <a:prstGeom prst="diamond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0F943C8-7E21-D281-3B54-7D0881089FE6}"/>
              </a:ext>
            </a:extLst>
          </p:cNvPr>
          <p:cNvCxnSpPr/>
          <p:nvPr/>
        </p:nvCxnSpPr>
        <p:spPr>
          <a:xfrm>
            <a:off x="5024807" y="3313406"/>
            <a:ext cx="28914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avec flèche 40">
            <a:extLst>
              <a:ext uri="{FF2B5EF4-FFF2-40B4-BE49-F238E27FC236}">
                <a16:creationId xmlns:a16="http://schemas.microsoft.com/office/drawing/2014/main" id="{1A47A9AC-5976-DC7F-0311-08DB0B4B0AE9}"/>
              </a:ext>
            </a:extLst>
          </p:cNvPr>
          <p:cNvCxnSpPr/>
          <p:nvPr/>
        </p:nvCxnSpPr>
        <p:spPr>
          <a:xfrm flipH="1">
            <a:off x="3686115" y="3313406"/>
            <a:ext cx="85265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A23E968-8DF6-2201-4095-15CB4241FDDC}"/>
              </a:ext>
            </a:extLst>
          </p:cNvPr>
          <p:cNvSpPr txBox="1"/>
          <p:nvPr/>
        </p:nvSpPr>
        <p:spPr>
          <a:xfrm>
            <a:off x="3452573" y="3578172"/>
            <a:ext cx="42872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 err="1"/>
              <a:t>kinetic</a:t>
            </a:r>
            <a:r>
              <a:rPr lang="fr-FR" sz="1600" dirty="0"/>
              <a:t> </a:t>
            </a:r>
            <a:r>
              <a:rPr lang="fr-FR" sz="1600" dirty="0" err="1"/>
              <a:t>oxidation</a:t>
            </a:r>
            <a:r>
              <a:rPr lang="fr-FR" sz="1600" dirty="0"/>
              <a:t> (</a:t>
            </a:r>
            <a:r>
              <a:rPr lang="fr-FR" sz="1600" dirty="0" err="1"/>
              <a:t>Eldridge</a:t>
            </a:r>
            <a:r>
              <a:rPr lang="fr-FR" sz="1600" dirty="0"/>
              <a:t> and Farquhar, 2018)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F699A4B-5E8B-9999-BBD1-D94558CDF612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B9E56E33-FBBA-8831-93DC-CCFCD7BCD427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FCD1DB04-9ADA-6D00-4DAC-C44937053F8D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1C1EBBB7-AD54-4F1B-4313-A4926C9D4A6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Losange 45">
            <a:extLst>
              <a:ext uri="{FF2B5EF4-FFF2-40B4-BE49-F238E27FC236}">
                <a16:creationId xmlns:a16="http://schemas.microsoft.com/office/drawing/2014/main" id="{6A65D816-44ED-0237-BA89-3069FF8F51A7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Losange 46">
            <a:extLst>
              <a:ext uri="{FF2B5EF4-FFF2-40B4-BE49-F238E27FC236}">
                <a16:creationId xmlns:a16="http://schemas.microsoft.com/office/drawing/2014/main" id="{742D40C8-D3DD-7E2D-3CB4-D76C0D5D3690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52F18FDD-D854-0F37-B4F9-A109B9C844AB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riangle 48">
            <a:extLst>
              <a:ext uri="{FF2B5EF4-FFF2-40B4-BE49-F238E27FC236}">
                <a16:creationId xmlns:a16="http://schemas.microsoft.com/office/drawing/2014/main" id="{3EF40FF4-76A8-2CD5-BF96-69A971558A02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A916DBF5-6ACD-EADD-48DA-BE9957EF759C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08FCB878-71AD-5ACF-EF4C-B304A985E138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E17C4A3-7CEA-7963-A10F-2B6AAA99D6E8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</p:spTree>
    <p:extLst>
      <p:ext uri="{BB962C8B-B14F-4D97-AF65-F5344CB8AC3E}">
        <p14:creationId xmlns:p14="http://schemas.microsoft.com/office/powerpoint/2010/main" val="126432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E7EC3-69C2-3304-A323-3B65FA549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e 91">
            <a:extLst>
              <a:ext uri="{FF2B5EF4-FFF2-40B4-BE49-F238E27FC236}">
                <a16:creationId xmlns:a16="http://schemas.microsoft.com/office/drawing/2014/main" id="{4B0C6A99-7674-A58B-7763-359D676E39E0}"/>
              </a:ext>
            </a:extLst>
          </p:cNvPr>
          <p:cNvGrpSpPr/>
          <p:nvPr/>
        </p:nvGrpSpPr>
        <p:grpSpPr>
          <a:xfrm>
            <a:off x="4364867" y="2479191"/>
            <a:ext cx="754836" cy="144000"/>
            <a:chOff x="4614804" y="5281525"/>
            <a:chExt cx="754836" cy="144000"/>
          </a:xfrm>
        </p:grpSpPr>
        <p:cxnSp>
          <p:nvCxnSpPr>
            <p:cNvPr id="93" name="Connecteur droit 92">
              <a:extLst>
                <a:ext uri="{FF2B5EF4-FFF2-40B4-BE49-F238E27FC236}">
                  <a16:creationId xmlns:a16="http://schemas.microsoft.com/office/drawing/2014/main" id="{43C7EB8F-775E-25C0-298C-669CF2491AEE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C45A0286-8B8E-DE75-B8DE-8FC9498A317B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C9C14125-878C-F83C-90DB-AFCA29AFCBCD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629A26A6-5520-5D53-31BB-C006688DD9FC}"/>
              </a:ext>
            </a:extLst>
          </p:cNvPr>
          <p:cNvGrpSpPr/>
          <p:nvPr/>
        </p:nvGrpSpPr>
        <p:grpSpPr>
          <a:xfrm>
            <a:off x="8105703" y="5049881"/>
            <a:ext cx="754836" cy="144000"/>
            <a:chOff x="4614804" y="5281525"/>
            <a:chExt cx="754836" cy="14400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6009222A-1BDD-E2CB-17B6-A00F15BA9AF9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E658680-2EFC-7E82-2C5B-7B6E8BF0C6D0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DB28F703-33DF-A5F8-9E57-EE8977F90B0C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B947B133-1051-6B06-20A7-9339F0297BA3}"/>
              </a:ext>
            </a:extLst>
          </p:cNvPr>
          <p:cNvGrpSpPr/>
          <p:nvPr/>
        </p:nvGrpSpPr>
        <p:grpSpPr>
          <a:xfrm>
            <a:off x="7603232" y="5043360"/>
            <a:ext cx="754836" cy="144000"/>
            <a:chOff x="4614804" y="5281525"/>
            <a:chExt cx="754836" cy="144000"/>
          </a:xfrm>
        </p:grpSpPr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BFFF2105-1BE8-C74F-A873-65B9D0BD8880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CE9CBCF5-8BC1-CB96-0307-7F35214D39AE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9FE9365B-26A3-2E55-708B-9CEAE9674F6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750385AB-15ED-9D62-7EFB-F1730DD8C0C2}"/>
              </a:ext>
            </a:extLst>
          </p:cNvPr>
          <p:cNvGrpSpPr/>
          <p:nvPr/>
        </p:nvGrpSpPr>
        <p:grpSpPr>
          <a:xfrm>
            <a:off x="8004065" y="4400204"/>
            <a:ext cx="754836" cy="144000"/>
            <a:chOff x="4614804" y="5281525"/>
            <a:chExt cx="754836" cy="144000"/>
          </a:xfrm>
        </p:grpSpPr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4B89CB85-EEE2-94AD-ABB7-0E02308DFCE3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EEB2B1CC-97FF-1D24-9367-7CF3A3BFEAA6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DF783DEF-69EA-C3C6-02D2-9EF534CAF25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91D242C9-37B5-15AF-897E-617BEF9496A8}"/>
              </a:ext>
            </a:extLst>
          </p:cNvPr>
          <p:cNvGrpSpPr/>
          <p:nvPr/>
        </p:nvGrpSpPr>
        <p:grpSpPr>
          <a:xfrm>
            <a:off x="6884322" y="4407301"/>
            <a:ext cx="754836" cy="144000"/>
            <a:chOff x="4614804" y="5281525"/>
            <a:chExt cx="754836" cy="144000"/>
          </a:xfrm>
        </p:grpSpPr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B75ACFC7-CA29-3538-EB8A-F49F8B2042C5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66AC3FF5-0869-EA30-08D8-4295721CF579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70DAC5D8-16BB-48F7-7621-CDE1B14A58CE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022ECD8A-8720-0A17-6754-9D3EFE5D70FD}"/>
              </a:ext>
            </a:extLst>
          </p:cNvPr>
          <p:cNvGrpSpPr/>
          <p:nvPr/>
        </p:nvGrpSpPr>
        <p:grpSpPr>
          <a:xfrm>
            <a:off x="7988329" y="3706623"/>
            <a:ext cx="754836" cy="144000"/>
            <a:chOff x="4614804" y="5281525"/>
            <a:chExt cx="754836" cy="144000"/>
          </a:xfrm>
        </p:grpSpPr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A63846E2-0DD9-E689-001D-117BD6523AE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F9C7FED8-2BF2-5492-DE1E-7C5D230D45C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2DA089CF-F39D-F212-45C1-BEA4E1D7D4E3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9763BF6B-FA54-4D4D-72E8-130AD402E0C2}"/>
              </a:ext>
            </a:extLst>
          </p:cNvPr>
          <p:cNvGrpSpPr/>
          <p:nvPr/>
        </p:nvGrpSpPr>
        <p:grpSpPr>
          <a:xfrm>
            <a:off x="7787040" y="3714805"/>
            <a:ext cx="754836" cy="144000"/>
            <a:chOff x="4614804" y="5281525"/>
            <a:chExt cx="754836" cy="14400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C5D0C054-C7A7-9EFD-A244-2B5C98187F3A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9E61E67F-2254-6C7B-DE07-3351719C6A5E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F31E5A55-97E1-91C1-5CBF-B890B5A5D1DA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F9D30F7F-591F-B867-60DB-C17F9D896DAE}"/>
              </a:ext>
            </a:extLst>
          </p:cNvPr>
          <p:cNvGrpSpPr/>
          <p:nvPr/>
        </p:nvGrpSpPr>
        <p:grpSpPr>
          <a:xfrm>
            <a:off x="2509075" y="5073156"/>
            <a:ext cx="754836" cy="144000"/>
            <a:chOff x="4614804" y="5281525"/>
            <a:chExt cx="754836" cy="144000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84D03EA4-21D1-387E-BFFB-3177250F7E7E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5B4DCFF1-4972-B614-7C9E-E4B2450646A2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0632144D-B743-83E3-254A-40608369E39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27D3C50-3B9A-A1B9-33D4-D64880C7F11E}"/>
              </a:ext>
            </a:extLst>
          </p:cNvPr>
          <p:cNvGrpSpPr/>
          <p:nvPr/>
        </p:nvGrpSpPr>
        <p:grpSpPr>
          <a:xfrm>
            <a:off x="2877945" y="4419888"/>
            <a:ext cx="754836" cy="144000"/>
            <a:chOff x="4614804" y="5281525"/>
            <a:chExt cx="754836" cy="144000"/>
          </a:xfrm>
        </p:grpSpPr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EBECC012-1902-8E3E-B15D-83241A203BA8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BD8B07E5-F6FA-1538-071C-53AE58EA1B58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A24537B5-4A7A-1BA1-F94D-053110CA50DA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26C5D81A-2FCF-60E6-A441-D28C2E45D31B}"/>
              </a:ext>
            </a:extLst>
          </p:cNvPr>
          <p:cNvGrpSpPr/>
          <p:nvPr/>
        </p:nvGrpSpPr>
        <p:grpSpPr>
          <a:xfrm>
            <a:off x="2230624" y="3737496"/>
            <a:ext cx="754836" cy="144000"/>
            <a:chOff x="4614804" y="5281525"/>
            <a:chExt cx="754836" cy="144000"/>
          </a:xfrm>
        </p:grpSpPr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33FE5670-561E-D98A-8945-2270CD06F8B2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33F3FC22-2BDE-0256-F64A-4D5D88987D1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74821D5F-263A-5A9B-0A65-915695A4D8CD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79A3557D-B645-6E53-895A-D9F67D261006}"/>
              </a:ext>
            </a:extLst>
          </p:cNvPr>
          <p:cNvGrpSpPr/>
          <p:nvPr/>
        </p:nvGrpSpPr>
        <p:grpSpPr>
          <a:xfrm>
            <a:off x="2145380" y="3132228"/>
            <a:ext cx="754836" cy="144000"/>
            <a:chOff x="4614804" y="5281525"/>
            <a:chExt cx="754836" cy="144000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1FB725D0-6081-30E7-6FAD-D7BA66D02D7C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32D35F5E-2D8B-40C1-CD7D-CDA9F192BFD0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E1BA1B35-C155-D32F-12DE-3CD3ABED8563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C07B743A-D3A0-E399-7C69-B9134A23D45E}"/>
              </a:ext>
            </a:extLst>
          </p:cNvPr>
          <p:cNvGrpSpPr/>
          <p:nvPr/>
        </p:nvGrpSpPr>
        <p:grpSpPr>
          <a:xfrm>
            <a:off x="7468341" y="3097175"/>
            <a:ext cx="754836" cy="144000"/>
            <a:chOff x="4614804" y="5281525"/>
            <a:chExt cx="754836" cy="144000"/>
          </a:xfrm>
        </p:grpSpPr>
        <p:cxnSp>
          <p:nvCxnSpPr>
            <p:cNvPr id="85" name="Connecteur droit 84">
              <a:extLst>
                <a:ext uri="{FF2B5EF4-FFF2-40B4-BE49-F238E27FC236}">
                  <a16:creationId xmlns:a16="http://schemas.microsoft.com/office/drawing/2014/main" id="{CEC6897C-345C-D27D-2DAF-A242121D552F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D2504F2D-63A8-8D9E-CDC9-A941744FAC36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DF6E756B-5173-137A-0808-19A4285034E1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A4128DEB-831E-77C8-920D-14B2FDD11E50}"/>
              </a:ext>
            </a:extLst>
          </p:cNvPr>
          <p:cNvGrpSpPr/>
          <p:nvPr/>
        </p:nvGrpSpPr>
        <p:grpSpPr>
          <a:xfrm>
            <a:off x="7132660" y="3106426"/>
            <a:ext cx="754836" cy="144000"/>
            <a:chOff x="4614804" y="5281525"/>
            <a:chExt cx="754836" cy="144000"/>
          </a:xfrm>
        </p:grpSpPr>
        <p:cxnSp>
          <p:nvCxnSpPr>
            <p:cNvPr id="89" name="Connecteur droit 88">
              <a:extLst>
                <a:ext uri="{FF2B5EF4-FFF2-40B4-BE49-F238E27FC236}">
                  <a16:creationId xmlns:a16="http://schemas.microsoft.com/office/drawing/2014/main" id="{49EC7190-4F30-63F0-505D-499D97985F0D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Connecteur droit 89">
              <a:extLst>
                <a:ext uri="{FF2B5EF4-FFF2-40B4-BE49-F238E27FC236}">
                  <a16:creationId xmlns:a16="http://schemas.microsoft.com/office/drawing/2014/main" id="{0B3DBB70-49F0-2B6D-149C-9A3AF17042F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1D53B628-547F-91C9-BF67-17994BC30477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8" name="Image 37">
            <a:extLst>
              <a:ext uri="{FF2B5EF4-FFF2-40B4-BE49-F238E27FC236}">
                <a16:creationId xmlns:a16="http://schemas.microsoft.com/office/drawing/2014/main" id="{DAB00560-5C01-CE8B-EAD4-C8EF8E9DA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31" y="1443092"/>
            <a:ext cx="9228718" cy="4744137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AE8357E8-4C8A-620B-A840-CE3791BFA7C4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7D1C1D0F-5D36-D109-ECF1-6A25A1C0E0FB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6BEFE116-2656-7156-6471-DB4E767E537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315EB315-0984-4857-F6A3-81B7CFA001FA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325C6B9A-1CB8-29FD-36C0-916EE0F163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E7F1EC89-EA14-B54B-B235-118B8D65197D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31E40361-9BAA-6DB3-8C5F-04A0BD730A78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152A7EE-A723-2035-A747-A1361177AD5E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9485CC4D-B6BA-CE25-4E85-5AC39A3F47B1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413E10E-7962-4215-0A3C-72BE58F9056C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729B456D-31E9-AD80-1FEE-EEE07C4507CB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D66085B-D359-9AEC-282F-02F7DEEC1417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BEDF793-56CE-846B-D21A-75FF986287CA}"/>
              </a:ext>
            </a:extLst>
          </p:cNvPr>
          <p:cNvSpPr/>
          <p:nvPr/>
        </p:nvSpPr>
        <p:spPr>
          <a:xfrm>
            <a:off x="10198882" y="1788133"/>
            <a:ext cx="247817" cy="24384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Losange 23">
            <a:extLst>
              <a:ext uri="{FF2B5EF4-FFF2-40B4-BE49-F238E27FC236}">
                <a16:creationId xmlns:a16="http://schemas.microsoft.com/office/drawing/2014/main" id="{4E62353A-0640-4B22-BA0E-C9871D1FADE7}"/>
              </a:ext>
            </a:extLst>
          </p:cNvPr>
          <p:cNvSpPr/>
          <p:nvPr/>
        </p:nvSpPr>
        <p:spPr>
          <a:xfrm>
            <a:off x="4406608" y="1788133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D07F505-6CEC-7F9A-AFD2-45691F24F083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C27FE39-B11C-5D93-7A22-B75552BC72F4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D116CA4-9982-DA8A-D070-BF826B9F7960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FBDA91A9-0842-1386-B5DB-9CA9294F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22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348BDFC-3C17-2412-64C5-DE39354CCC91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56F62B-7651-47D7-2540-83AFA0E9634E}"/>
              </a:ext>
            </a:extLst>
          </p:cNvPr>
          <p:cNvSpPr/>
          <p:nvPr/>
        </p:nvSpPr>
        <p:spPr>
          <a:xfrm>
            <a:off x="2174240" y="1703273"/>
            <a:ext cx="8463280" cy="613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2FCCD7-C230-E2F3-6887-E689845F6DE3}"/>
              </a:ext>
            </a:extLst>
          </p:cNvPr>
          <p:cNvSpPr/>
          <p:nvPr/>
        </p:nvSpPr>
        <p:spPr>
          <a:xfrm>
            <a:off x="6252" y="1621925"/>
            <a:ext cx="1913411" cy="5741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6" name="Ellipse 95">
            <a:extLst>
              <a:ext uri="{FF2B5EF4-FFF2-40B4-BE49-F238E27FC236}">
                <a16:creationId xmlns:a16="http://schemas.microsoft.com/office/drawing/2014/main" id="{04911659-4B93-CFC6-2D3F-BFE867FDD97C}"/>
              </a:ext>
            </a:extLst>
          </p:cNvPr>
          <p:cNvSpPr/>
          <p:nvPr/>
        </p:nvSpPr>
        <p:spPr>
          <a:xfrm>
            <a:off x="8365747" y="5009984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7" name="Losange 96">
            <a:extLst>
              <a:ext uri="{FF2B5EF4-FFF2-40B4-BE49-F238E27FC236}">
                <a16:creationId xmlns:a16="http://schemas.microsoft.com/office/drawing/2014/main" id="{6980660D-E266-8118-6575-AAEBDF918D72}"/>
              </a:ext>
            </a:extLst>
          </p:cNvPr>
          <p:cNvSpPr/>
          <p:nvPr/>
        </p:nvSpPr>
        <p:spPr>
          <a:xfrm>
            <a:off x="7889836" y="5009984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Triangle 97">
            <a:extLst>
              <a:ext uri="{FF2B5EF4-FFF2-40B4-BE49-F238E27FC236}">
                <a16:creationId xmlns:a16="http://schemas.microsoft.com/office/drawing/2014/main" id="{618F68F6-136B-5884-1AF1-5285D50D9FB6}"/>
              </a:ext>
            </a:extLst>
          </p:cNvPr>
          <p:cNvSpPr/>
          <p:nvPr/>
        </p:nvSpPr>
        <p:spPr>
          <a:xfrm>
            <a:off x="2772735" y="500998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DD5EA035-B04A-D2D9-4762-84E54F07A8B1}"/>
              </a:ext>
            </a:extLst>
          </p:cNvPr>
          <p:cNvSpPr/>
          <p:nvPr/>
        </p:nvSpPr>
        <p:spPr>
          <a:xfrm>
            <a:off x="8262199" y="436025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0" name="Losange 99">
            <a:extLst>
              <a:ext uri="{FF2B5EF4-FFF2-40B4-BE49-F238E27FC236}">
                <a16:creationId xmlns:a16="http://schemas.microsoft.com/office/drawing/2014/main" id="{7F8937EA-BD5C-C030-AA1C-5CCF18370688}"/>
              </a:ext>
            </a:extLst>
          </p:cNvPr>
          <p:cNvSpPr/>
          <p:nvPr/>
        </p:nvSpPr>
        <p:spPr>
          <a:xfrm>
            <a:off x="7140711" y="436025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Triangle 100">
            <a:extLst>
              <a:ext uri="{FF2B5EF4-FFF2-40B4-BE49-F238E27FC236}">
                <a16:creationId xmlns:a16="http://schemas.microsoft.com/office/drawing/2014/main" id="{F9B8E9FD-4818-F8D4-784B-C0290E2E8550}"/>
              </a:ext>
            </a:extLst>
          </p:cNvPr>
          <p:cNvSpPr/>
          <p:nvPr/>
        </p:nvSpPr>
        <p:spPr>
          <a:xfrm>
            <a:off x="3127882" y="436025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Losange 101">
            <a:extLst>
              <a:ext uri="{FF2B5EF4-FFF2-40B4-BE49-F238E27FC236}">
                <a16:creationId xmlns:a16="http://schemas.microsoft.com/office/drawing/2014/main" id="{442570C3-4D36-F1AB-B192-16717DBCED99}"/>
              </a:ext>
            </a:extLst>
          </p:cNvPr>
          <p:cNvSpPr/>
          <p:nvPr/>
        </p:nvSpPr>
        <p:spPr>
          <a:xfrm>
            <a:off x="8296924" y="367062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EE2EDB4A-A2B3-0D59-6DDB-6D61E2F3E5DF}"/>
              </a:ext>
            </a:extLst>
          </p:cNvPr>
          <p:cNvSpPr/>
          <p:nvPr/>
        </p:nvSpPr>
        <p:spPr>
          <a:xfrm>
            <a:off x="8064119" y="367062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4" name="Triangle 103">
            <a:extLst>
              <a:ext uri="{FF2B5EF4-FFF2-40B4-BE49-F238E27FC236}">
                <a16:creationId xmlns:a16="http://schemas.microsoft.com/office/drawing/2014/main" id="{AE319B7E-B020-3037-6F99-CCAE5FA9DFEA}"/>
              </a:ext>
            </a:extLst>
          </p:cNvPr>
          <p:cNvSpPr/>
          <p:nvPr/>
        </p:nvSpPr>
        <p:spPr>
          <a:xfrm>
            <a:off x="2490433" y="367062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5" name="Triangle 104">
            <a:extLst>
              <a:ext uri="{FF2B5EF4-FFF2-40B4-BE49-F238E27FC236}">
                <a16:creationId xmlns:a16="http://schemas.microsoft.com/office/drawing/2014/main" id="{D7CEC5B4-7AD9-1200-A604-685042E4E8CA}"/>
              </a:ext>
            </a:extLst>
          </p:cNvPr>
          <p:cNvSpPr/>
          <p:nvPr/>
        </p:nvSpPr>
        <p:spPr>
          <a:xfrm>
            <a:off x="2385426" y="305876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Losange 105">
            <a:extLst>
              <a:ext uri="{FF2B5EF4-FFF2-40B4-BE49-F238E27FC236}">
                <a16:creationId xmlns:a16="http://schemas.microsoft.com/office/drawing/2014/main" id="{FBECC994-E82F-7151-D923-8251CBB1757F}"/>
              </a:ext>
            </a:extLst>
          </p:cNvPr>
          <p:cNvSpPr/>
          <p:nvPr/>
        </p:nvSpPr>
        <p:spPr>
          <a:xfrm>
            <a:off x="7725687" y="3058761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F260E2E8-7EC2-0349-D110-442D7906D969}"/>
              </a:ext>
            </a:extLst>
          </p:cNvPr>
          <p:cNvSpPr/>
          <p:nvPr/>
        </p:nvSpPr>
        <p:spPr>
          <a:xfrm>
            <a:off x="7386170" y="3058761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8" name="Losange 107">
            <a:extLst>
              <a:ext uri="{FF2B5EF4-FFF2-40B4-BE49-F238E27FC236}">
                <a16:creationId xmlns:a16="http://schemas.microsoft.com/office/drawing/2014/main" id="{394643F9-6B2D-F213-E1D6-35B30131AFC2}"/>
              </a:ext>
            </a:extLst>
          </p:cNvPr>
          <p:cNvSpPr/>
          <p:nvPr/>
        </p:nvSpPr>
        <p:spPr>
          <a:xfrm>
            <a:off x="4614804" y="2438525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9" name="Losange 108">
            <a:extLst>
              <a:ext uri="{FF2B5EF4-FFF2-40B4-BE49-F238E27FC236}">
                <a16:creationId xmlns:a16="http://schemas.microsoft.com/office/drawing/2014/main" id="{290D4108-C01F-CA5A-F1F0-34EDFC32FC57}"/>
              </a:ext>
            </a:extLst>
          </p:cNvPr>
          <p:cNvSpPr/>
          <p:nvPr/>
        </p:nvSpPr>
        <p:spPr>
          <a:xfrm>
            <a:off x="10974079" y="1766019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AE3DC67B-C2AF-96C8-FDE1-5CE0AECCA84C}"/>
              </a:ext>
            </a:extLst>
          </p:cNvPr>
          <p:cNvSpPr/>
          <p:nvPr/>
        </p:nvSpPr>
        <p:spPr>
          <a:xfrm>
            <a:off x="10977651" y="2316605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Triangle 110">
            <a:extLst>
              <a:ext uri="{FF2B5EF4-FFF2-40B4-BE49-F238E27FC236}">
                <a16:creationId xmlns:a16="http://schemas.microsoft.com/office/drawing/2014/main" id="{1291D727-AAC2-F493-8BB0-3D97F098A69D}"/>
              </a:ext>
            </a:extLst>
          </p:cNvPr>
          <p:cNvSpPr/>
          <p:nvPr/>
        </p:nvSpPr>
        <p:spPr>
          <a:xfrm>
            <a:off x="10974079" y="2867191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2EDD0477-4303-D1D4-BD3C-F41B2A57AD4F}"/>
              </a:ext>
            </a:extLst>
          </p:cNvPr>
          <p:cNvSpPr txBox="1"/>
          <p:nvPr/>
        </p:nvSpPr>
        <p:spPr>
          <a:xfrm>
            <a:off x="11299728" y="1703273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1168B9F5-F569-1907-E8A6-B9823E5166C0}"/>
              </a:ext>
            </a:extLst>
          </p:cNvPr>
          <p:cNvSpPr txBox="1"/>
          <p:nvPr/>
        </p:nvSpPr>
        <p:spPr>
          <a:xfrm>
            <a:off x="11350315" y="2253859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754C16D9-0430-8FC8-1B3B-11B519EDA905}"/>
              </a:ext>
            </a:extLst>
          </p:cNvPr>
          <p:cNvSpPr txBox="1"/>
          <p:nvPr/>
        </p:nvSpPr>
        <p:spPr>
          <a:xfrm>
            <a:off x="11319498" y="2822346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CE98C4-A9DB-C408-A600-DEC17E45AF4F}"/>
              </a:ext>
            </a:extLst>
          </p:cNvPr>
          <p:cNvSpPr txBox="1"/>
          <p:nvPr/>
        </p:nvSpPr>
        <p:spPr>
          <a:xfrm>
            <a:off x="4338161" y="6187229"/>
            <a:ext cx="3654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What’s</a:t>
            </a:r>
            <a:r>
              <a:rPr lang="fr-FR" dirty="0">
                <a:solidFill>
                  <a:srgbClr val="FF0000"/>
                </a:solidFill>
              </a:rPr>
              <a:t> the </a:t>
            </a:r>
            <a:r>
              <a:rPr lang="fr-FR" dirty="0" err="1">
                <a:solidFill>
                  <a:srgbClr val="FF0000"/>
                </a:solidFill>
              </a:rPr>
              <a:t>origin</a:t>
            </a:r>
            <a:r>
              <a:rPr lang="fr-FR" dirty="0">
                <a:solidFill>
                  <a:srgbClr val="FF0000"/>
                </a:solidFill>
              </a:rPr>
              <a:t> of the S</a:t>
            </a:r>
            <a:r>
              <a:rPr lang="fr-FR" baseline="30000" dirty="0">
                <a:solidFill>
                  <a:srgbClr val="FF0000"/>
                </a:solidFill>
              </a:rPr>
              <a:t>0</a:t>
            </a:r>
            <a:r>
              <a:rPr lang="fr-FR" dirty="0">
                <a:solidFill>
                  <a:srgbClr val="FF0000"/>
                </a:solidFill>
              </a:rPr>
              <a:t> of the </a:t>
            </a:r>
            <a:r>
              <a:rPr lang="fr-FR" dirty="0" err="1">
                <a:solidFill>
                  <a:srgbClr val="FF0000"/>
                </a:solidFill>
              </a:rPr>
              <a:t>historical</a:t>
            </a:r>
            <a:r>
              <a:rPr lang="fr-FR" dirty="0">
                <a:solidFill>
                  <a:srgbClr val="FF0000"/>
                </a:solidFill>
              </a:rPr>
              <a:t> CI ?</a:t>
            </a:r>
          </a:p>
        </p:txBody>
      </p:sp>
    </p:spTree>
    <p:extLst>
      <p:ext uri="{BB962C8B-B14F-4D97-AF65-F5344CB8AC3E}">
        <p14:creationId xmlns:p14="http://schemas.microsoft.com/office/powerpoint/2010/main" val="2415496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4BB7C-B6B9-C95C-C7E1-C693FA339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e 47">
            <a:extLst>
              <a:ext uri="{FF2B5EF4-FFF2-40B4-BE49-F238E27FC236}">
                <a16:creationId xmlns:a16="http://schemas.microsoft.com/office/drawing/2014/main" id="{5B790A6D-6464-4761-5428-4519D111083C}"/>
              </a:ext>
            </a:extLst>
          </p:cNvPr>
          <p:cNvGrpSpPr/>
          <p:nvPr/>
        </p:nvGrpSpPr>
        <p:grpSpPr>
          <a:xfrm>
            <a:off x="2483591" y="1794073"/>
            <a:ext cx="3924000" cy="144000"/>
            <a:chOff x="4614804" y="5281525"/>
            <a:chExt cx="754836" cy="144000"/>
          </a:xfrm>
        </p:grpSpPr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ACD42E95-D80C-52A8-5371-35A9049FC959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DF0BF6B0-C4C5-0D4C-2C82-28F480BC863B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id="{65321374-F014-CBCC-21C4-F43A9B7439C0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8B38FC3C-D287-6577-8C28-D15421376D73}"/>
              </a:ext>
            </a:extLst>
          </p:cNvPr>
          <p:cNvGrpSpPr/>
          <p:nvPr/>
        </p:nvGrpSpPr>
        <p:grpSpPr>
          <a:xfrm>
            <a:off x="1900619" y="2458245"/>
            <a:ext cx="3240000" cy="144000"/>
            <a:chOff x="4614804" y="5281525"/>
            <a:chExt cx="754836" cy="144000"/>
          </a:xfrm>
        </p:grpSpPr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28A0D01F-4F06-8324-ED96-EAB69CEF1864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514473CB-A123-A779-6AB6-D60F8642B7CE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B06AF0BA-6AA4-E11C-3BB2-464BD7977086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D747CFBD-27E0-4A51-EAF2-1BCFE54FD05A}"/>
              </a:ext>
            </a:extLst>
          </p:cNvPr>
          <p:cNvGrpSpPr/>
          <p:nvPr/>
        </p:nvGrpSpPr>
        <p:grpSpPr>
          <a:xfrm>
            <a:off x="2134998" y="3097322"/>
            <a:ext cx="3924000" cy="144000"/>
            <a:chOff x="4614804" y="5281525"/>
            <a:chExt cx="754836" cy="144000"/>
          </a:xfrm>
        </p:grpSpPr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BF86E626-C873-CDBC-C1E3-43F38EDE7F6F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428EE7A6-3D0B-C57E-E919-CB2796B7F0CA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A3CC7D88-CA23-CD7A-3447-2B1907D09605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3EFE00B5-DE24-3FCF-510D-0F10B3E600C2}"/>
              </a:ext>
            </a:extLst>
          </p:cNvPr>
          <p:cNvGrpSpPr/>
          <p:nvPr/>
        </p:nvGrpSpPr>
        <p:grpSpPr>
          <a:xfrm>
            <a:off x="6155375" y="3808645"/>
            <a:ext cx="3924000" cy="144000"/>
            <a:chOff x="4614804" y="5281525"/>
            <a:chExt cx="754836" cy="144000"/>
          </a:xfrm>
        </p:grpSpPr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2413D4BE-6B9E-89A6-6D88-ED218DD9D0D2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19F39C95-F537-6003-83D9-D7E41E077A75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7BE2E0CF-B16F-19AB-7B27-1F60BA492B61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820CE81F-E6C0-002F-1F0C-2B0A63AD8A79}"/>
              </a:ext>
            </a:extLst>
          </p:cNvPr>
          <p:cNvGrpSpPr/>
          <p:nvPr/>
        </p:nvGrpSpPr>
        <p:grpSpPr>
          <a:xfrm>
            <a:off x="6775060" y="4391935"/>
            <a:ext cx="3924000" cy="144000"/>
            <a:chOff x="4614804" y="5281525"/>
            <a:chExt cx="754836" cy="144000"/>
          </a:xfrm>
        </p:grpSpPr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51339165-9A09-0CA3-EB82-E772594D1787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17698938-0D33-A691-3315-CA4CF62A54EF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37D88BAE-CC88-17C3-64A9-2D7DB294CA0F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2343D08D-8190-A779-FF54-056281199C75}"/>
              </a:ext>
            </a:extLst>
          </p:cNvPr>
          <p:cNvGrpSpPr/>
          <p:nvPr/>
        </p:nvGrpSpPr>
        <p:grpSpPr>
          <a:xfrm>
            <a:off x="7315800" y="5018548"/>
            <a:ext cx="3384000" cy="144000"/>
            <a:chOff x="4614804" y="5281525"/>
            <a:chExt cx="754836" cy="144000"/>
          </a:xfrm>
        </p:grpSpPr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F9464954-4660-1AB1-444C-8DB54F249935}"/>
                </a:ext>
              </a:extLst>
            </p:cNvPr>
            <p:cNvCxnSpPr/>
            <p:nvPr/>
          </p:nvCxnSpPr>
          <p:spPr>
            <a:xfrm>
              <a:off x="4614804" y="5358649"/>
              <a:ext cx="754365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90C7A804-EDA4-5E4D-3FDB-BF6E5FDBBE7B}"/>
                </a:ext>
              </a:extLst>
            </p:cNvPr>
            <p:cNvCxnSpPr/>
            <p:nvPr/>
          </p:nvCxnSpPr>
          <p:spPr>
            <a:xfrm>
              <a:off x="4614804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Connecteur droit 82">
              <a:extLst>
                <a:ext uri="{FF2B5EF4-FFF2-40B4-BE49-F238E27FC236}">
                  <a16:creationId xmlns:a16="http://schemas.microsoft.com/office/drawing/2014/main" id="{6D93ADED-D83B-E123-DF9A-12D1DB8F086B}"/>
                </a:ext>
              </a:extLst>
            </p:cNvPr>
            <p:cNvCxnSpPr/>
            <p:nvPr/>
          </p:nvCxnSpPr>
          <p:spPr>
            <a:xfrm>
              <a:off x="5369640" y="5281525"/>
              <a:ext cx="0" cy="14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52461889-CC73-E804-BF72-D032F65FD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2335" y="1393406"/>
            <a:ext cx="9331744" cy="4797099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991A5F0B-165F-F258-047A-EBDFAE5F9E5C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935DE944-9858-E736-6D98-C957230B8147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F340DF25-4EDC-2A8B-ACF7-F324534096C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F0E0740-FECD-742D-5889-5A552DADA565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A99FBA51-7C91-F7EB-BD68-A685AFD736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8479810E-6548-6BA7-C7CA-DA8D4CAF0878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2191B025-8CE2-8F83-21E7-38A7C8928F31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44D4EE5-7B3B-1A91-5C2C-30C3ED8D11F8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2FA8E77-A357-A036-9AD8-66B57A8C69A2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819BE45F-1F4A-27A1-84AC-94F55BC08439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85454286-E160-E306-1A45-0A73744488A3}"/>
              </a:ext>
            </a:extLst>
          </p:cNvPr>
          <p:cNvSpPr txBox="1"/>
          <p:nvPr/>
        </p:nvSpPr>
        <p:spPr>
          <a:xfrm>
            <a:off x="1146611" y="3012388"/>
            <a:ext cx="72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8CF2EEA-5AA6-52BD-30A4-FB78589B0E12}"/>
              </a:ext>
            </a:extLst>
          </p:cNvPr>
          <p:cNvSpPr txBox="1"/>
          <p:nvPr/>
        </p:nvSpPr>
        <p:spPr>
          <a:xfrm>
            <a:off x="1028435" y="1724322"/>
            <a:ext cx="841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89D124FC-5293-37D1-05A4-611E2DDC2D33}"/>
              </a:ext>
            </a:extLst>
          </p:cNvPr>
          <p:cNvSpPr txBox="1"/>
          <p:nvPr/>
        </p:nvSpPr>
        <p:spPr>
          <a:xfrm>
            <a:off x="69001" y="4989317"/>
            <a:ext cx="180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2042564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96EECA5-AFC8-8D21-AEB9-9CC198428132}"/>
              </a:ext>
            </a:extLst>
          </p:cNvPr>
          <p:cNvSpPr txBox="1"/>
          <p:nvPr/>
        </p:nvSpPr>
        <p:spPr>
          <a:xfrm>
            <a:off x="69000" y="4343752"/>
            <a:ext cx="1800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F110A1F-3C0F-F42C-6CAE-2513E5E96233}"/>
              </a:ext>
            </a:extLst>
          </p:cNvPr>
          <p:cNvSpPr txBox="1"/>
          <p:nvPr/>
        </p:nvSpPr>
        <p:spPr>
          <a:xfrm>
            <a:off x="-116593" y="3619447"/>
            <a:ext cx="198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Orgueil 2042565 b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2DDCCAB6-3AC4-37FC-9C44-A766BB0161CE}"/>
              </a:ext>
            </a:extLst>
          </p:cNvPr>
          <p:cNvSpPr txBox="1"/>
          <p:nvPr/>
        </p:nvSpPr>
        <p:spPr>
          <a:xfrm>
            <a:off x="11084038" y="1691664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bulk S</a:t>
            </a:r>
          </a:p>
        </p:txBody>
      </p: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6E69FAF7-EB7F-E75A-41CB-AC699353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23</a:t>
            </a:fld>
            <a:endParaRPr lang="fr-FR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845D3C89-D183-1CD4-63C7-0F4D224FB0B2}"/>
              </a:ext>
            </a:extLst>
          </p:cNvPr>
          <p:cNvSpPr txBox="1"/>
          <p:nvPr/>
        </p:nvSpPr>
        <p:spPr>
          <a:xfrm>
            <a:off x="-116593" y="2316605"/>
            <a:ext cx="198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EEA1AB-C6AD-AB0A-C904-F40BDDFAFE25}"/>
              </a:ext>
            </a:extLst>
          </p:cNvPr>
          <p:cNvSpPr/>
          <p:nvPr/>
        </p:nvSpPr>
        <p:spPr>
          <a:xfrm>
            <a:off x="4247909" y="1766019"/>
            <a:ext cx="219919" cy="219600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7F329E-8E59-813F-BA87-800B0A88E4BA}"/>
              </a:ext>
            </a:extLst>
          </p:cNvPr>
          <p:cNvSpPr/>
          <p:nvPr/>
        </p:nvSpPr>
        <p:spPr>
          <a:xfrm>
            <a:off x="2790256" y="2430803"/>
            <a:ext cx="219919" cy="2196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CB4F7B7-6A53-7BD3-A3DF-C5DFE72285B2}"/>
              </a:ext>
            </a:extLst>
          </p:cNvPr>
          <p:cNvSpPr/>
          <p:nvPr/>
        </p:nvSpPr>
        <p:spPr>
          <a:xfrm>
            <a:off x="3888954" y="3071397"/>
            <a:ext cx="219919" cy="219600"/>
          </a:xfrm>
          <a:prstGeom prst="rect">
            <a:avLst/>
          </a:prstGeom>
          <a:solidFill>
            <a:srgbClr val="FFC0CB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CB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4CA0205-1185-1EFA-98DA-1F75381E9A15}"/>
              </a:ext>
            </a:extLst>
          </p:cNvPr>
          <p:cNvSpPr/>
          <p:nvPr/>
        </p:nvSpPr>
        <p:spPr>
          <a:xfrm>
            <a:off x="7990125" y="3769179"/>
            <a:ext cx="219919" cy="21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CB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50085A-D8EC-D006-57D1-2E9BCF927B94}"/>
              </a:ext>
            </a:extLst>
          </p:cNvPr>
          <p:cNvSpPr/>
          <p:nvPr/>
        </p:nvSpPr>
        <p:spPr>
          <a:xfrm>
            <a:off x="8759213" y="4343752"/>
            <a:ext cx="219919" cy="21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CB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F1812B-614B-1FC4-90B3-7424A140E02C}"/>
              </a:ext>
            </a:extLst>
          </p:cNvPr>
          <p:cNvSpPr/>
          <p:nvPr/>
        </p:nvSpPr>
        <p:spPr>
          <a:xfrm>
            <a:off x="9645259" y="4989317"/>
            <a:ext cx="219919" cy="219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C0CB"/>
              </a:solidFill>
            </a:endParaRP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BF311C6-74A1-CAF9-9266-FFC53A262AE8}"/>
              </a:ext>
            </a:extLst>
          </p:cNvPr>
          <p:cNvSpPr/>
          <p:nvPr/>
        </p:nvSpPr>
        <p:spPr>
          <a:xfrm>
            <a:off x="7546766" y="2867191"/>
            <a:ext cx="2644811" cy="30653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A0949F5-78CF-B8C7-BFB6-CE8C8703B4AF}"/>
              </a:ext>
            </a:extLst>
          </p:cNvPr>
          <p:cNvSpPr txBox="1"/>
          <p:nvPr/>
        </p:nvSpPr>
        <p:spPr>
          <a:xfrm>
            <a:off x="8473029" y="5900341"/>
            <a:ext cx="3942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Bulk </a:t>
            </a:r>
            <a:r>
              <a:rPr lang="fr-FR" dirty="0" err="1">
                <a:solidFill>
                  <a:srgbClr val="FF0000"/>
                </a:solidFill>
              </a:rPr>
              <a:t>enriched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compared</a:t>
            </a:r>
            <a:r>
              <a:rPr lang="fr-FR" dirty="0">
                <a:solidFill>
                  <a:srgbClr val="FF0000"/>
                </a:solidFill>
              </a:rPr>
              <a:t> to Oued 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Loss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of </a:t>
            </a:r>
            <a:r>
              <a:rPr lang="fr-FR" dirty="0" err="1">
                <a:solidFill>
                  <a:srgbClr val="FF0000"/>
                </a:solidFill>
                <a:sym typeface="Wingdings" pitchFamily="2" charset="2"/>
              </a:rPr>
              <a:t>depleted</a:t>
            </a:r>
            <a:r>
              <a:rPr lang="fr-FR" dirty="0">
                <a:solidFill>
                  <a:srgbClr val="FF0000"/>
                </a:solidFill>
                <a:sym typeface="Wingdings" pitchFamily="2" charset="2"/>
              </a:rPr>
              <a:t> sulfates ?</a:t>
            </a:r>
          </a:p>
          <a:p>
            <a:pPr marL="285750" indent="-285750">
              <a:buFont typeface="Wingdings" pitchFamily="2" charset="2"/>
              <a:buChar char="à"/>
            </a:pPr>
            <a:r>
              <a:rPr lang="fr-FR" dirty="0">
                <a:solidFill>
                  <a:srgbClr val="FF0000"/>
                </a:solidFill>
              </a:rPr>
              <a:t>Input of an </a:t>
            </a:r>
            <a:r>
              <a:rPr lang="fr-FR" dirty="0" err="1">
                <a:solidFill>
                  <a:srgbClr val="FF0000"/>
                </a:solidFill>
              </a:rPr>
              <a:t>enriched</a:t>
            </a:r>
            <a:r>
              <a:rPr lang="fr-FR" dirty="0">
                <a:solidFill>
                  <a:srgbClr val="FF0000"/>
                </a:solidFill>
              </a:rPr>
              <a:t> component ?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B063DA7-D67F-57C5-9060-17529C9C299F}"/>
              </a:ext>
            </a:extLst>
          </p:cNvPr>
          <p:cNvSpPr/>
          <p:nvPr/>
        </p:nvSpPr>
        <p:spPr>
          <a:xfrm>
            <a:off x="10864119" y="1778139"/>
            <a:ext cx="219919" cy="2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2713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17CB1-617E-96D3-97F5-99F2F466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9BC800-8440-F91C-114C-34C90270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6" y="1317657"/>
            <a:ext cx="8726726" cy="4847166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4962BB08-18AC-9F91-B44C-75EED15B9D0A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9930093D-B831-2F2B-F3A5-6AF7B9C75F3B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CE851C48-A154-4A04-014A-BCD5AF34716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79C15CE5-E4CC-D9A3-E754-39BA385E1322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State of the art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B2923F8B-210A-64A2-666F-33DE30E935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15BE5EB-7D6F-9CF8-77A9-A3C1A9C87DE9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94AE57B4-E36A-DB65-B949-E19BBC001011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10235DC-6FBA-8084-6342-EED984D0B16E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730A927C-ED97-4B0F-DEE0-4BE7AC282DFC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74AE1F89-3D74-BDA6-199D-A17905708864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FCFA8A02-285D-ECD9-E6A7-B16C0C02277C}"/>
              </a:ext>
            </a:extLst>
          </p:cNvPr>
          <p:cNvSpPr txBox="1"/>
          <p:nvPr/>
        </p:nvSpPr>
        <p:spPr>
          <a:xfrm>
            <a:off x="8929038" y="3446767"/>
            <a:ext cx="340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Oued </a:t>
            </a:r>
            <a:r>
              <a:rPr lang="fr-FR" dirty="0" err="1"/>
              <a:t>Chebeika</a:t>
            </a:r>
            <a:r>
              <a:rPr lang="fr-FR" dirty="0"/>
              <a:t> 002 and </a:t>
            </a:r>
            <a:r>
              <a:rPr lang="fr-FR" dirty="0" err="1"/>
              <a:t>Ryugu</a:t>
            </a:r>
            <a:endParaRPr lang="fr-F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7B970-4D6A-CCC4-A60D-3F7D6246CC7F}"/>
              </a:ext>
            </a:extLst>
          </p:cNvPr>
          <p:cNvSpPr/>
          <p:nvPr/>
        </p:nvSpPr>
        <p:spPr>
          <a:xfrm>
            <a:off x="8495910" y="3548358"/>
            <a:ext cx="433129" cy="192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5CD17-3454-F3EF-6F0E-06AAA5ED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24</a:t>
            </a:fld>
            <a:endParaRPr lang="fr-FR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26FCB68-28C3-8C5A-3427-8EE2CA8E6EBA}"/>
              </a:ext>
            </a:extLst>
          </p:cNvPr>
          <p:cNvCxnSpPr>
            <a:cxnSpLocks/>
          </p:cNvCxnSpPr>
          <p:nvPr/>
        </p:nvCxnSpPr>
        <p:spPr>
          <a:xfrm>
            <a:off x="1264518" y="1884871"/>
            <a:ext cx="6933064" cy="2117730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74834266-5F19-3EB8-6869-2057C24A38F9}"/>
              </a:ext>
            </a:extLst>
          </p:cNvPr>
          <p:cNvCxnSpPr>
            <a:cxnSpLocks/>
          </p:cNvCxnSpPr>
          <p:nvPr/>
        </p:nvCxnSpPr>
        <p:spPr>
          <a:xfrm>
            <a:off x="3573106" y="2719438"/>
            <a:ext cx="1334174" cy="4012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1F2A6BDD-57EE-8242-1A4B-B75CBC6DCC70}"/>
              </a:ext>
            </a:extLst>
          </p:cNvPr>
          <p:cNvCxnSpPr>
            <a:cxnSpLocks/>
          </p:cNvCxnSpPr>
          <p:nvPr/>
        </p:nvCxnSpPr>
        <p:spPr>
          <a:xfrm rot="300000" flipH="1" flipV="1">
            <a:off x="2362200" y="2372105"/>
            <a:ext cx="769759" cy="1880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D822A673-ADD6-6987-5404-10DA742849B5}"/>
              </a:ext>
            </a:extLst>
          </p:cNvPr>
          <p:cNvSpPr txBox="1"/>
          <p:nvPr/>
        </p:nvSpPr>
        <p:spPr>
          <a:xfrm>
            <a:off x="2853082" y="3320099"/>
            <a:ext cx="959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/>
              <a:t>oxidation</a:t>
            </a:r>
            <a:endParaRPr lang="fr-FR" sz="1600" u="sng" dirty="0"/>
          </a:p>
        </p:txBody>
      </p:sp>
      <p:sp>
        <p:nvSpPr>
          <p:cNvPr id="4" name="Losange 3">
            <a:extLst>
              <a:ext uri="{FF2B5EF4-FFF2-40B4-BE49-F238E27FC236}">
                <a16:creationId xmlns:a16="http://schemas.microsoft.com/office/drawing/2014/main" id="{0571CA98-15FC-7A94-7BEB-369D67B0E6DB}"/>
              </a:ext>
            </a:extLst>
          </p:cNvPr>
          <p:cNvSpPr/>
          <p:nvPr/>
        </p:nvSpPr>
        <p:spPr>
          <a:xfrm>
            <a:off x="8584995" y="3969472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909B950-68A6-B3BA-5819-B0F87A33175F}"/>
              </a:ext>
            </a:extLst>
          </p:cNvPr>
          <p:cNvSpPr/>
          <p:nvPr/>
        </p:nvSpPr>
        <p:spPr>
          <a:xfrm>
            <a:off x="8588567" y="4520058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64A767D1-FF90-56F5-16B9-1EA330505963}"/>
              </a:ext>
            </a:extLst>
          </p:cNvPr>
          <p:cNvSpPr/>
          <p:nvPr/>
        </p:nvSpPr>
        <p:spPr>
          <a:xfrm>
            <a:off x="8584995" y="507064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3F38A62-338C-FBFD-7A3B-E66E8A7B9724}"/>
              </a:ext>
            </a:extLst>
          </p:cNvPr>
          <p:cNvSpPr txBox="1"/>
          <p:nvPr/>
        </p:nvSpPr>
        <p:spPr>
          <a:xfrm>
            <a:off x="8910644" y="3906726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E2FA94-ABBE-ED57-8FF6-DB37715A9746}"/>
              </a:ext>
            </a:extLst>
          </p:cNvPr>
          <p:cNvSpPr txBox="1"/>
          <p:nvPr/>
        </p:nvSpPr>
        <p:spPr>
          <a:xfrm>
            <a:off x="8961231" y="4457312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97A8007-E5F4-8B4A-8CB2-9BE5872DAEE5}"/>
              </a:ext>
            </a:extLst>
          </p:cNvPr>
          <p:cNvSpPr txBox="1"/>
          <p:nvPr/>
        </p:nvSpPr>
        <p:spPr>
          <a:xfrm>
            <a:off x="8930414" y="5025799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76983C81-0FF7-A187-481C-BBE280FED96E}"/>
                  </a:ext>
                </a:extLst>
              </p14:cNvPr>
              <p14:cNvContentPartPr/>
              <p14:nvPr/>
            </p14:nvContentPartPr>
            <p14:xfrm>
              <a:off x="3181722" y="2516421"/>
              <a:ext cx="304200" cy="26748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76983C81-0FF7-A187-481C-BBE280FED96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64082" y="2480781"/>
                <a:ext cx="3398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Encre 24">
                <a:extLst>
                  <a:ext uri="{FF2B5EF4-FFF2-40B4-BE49-F238E27FC236}">
                    <a16:creationId xmlns:a16="http://schemas.microsoft.com/office/drawing/2014/main" id="{1DDCE709-59A2-7040-5BF6-D455B4499E69}"/>
                  </a:ext>
                </a:extLst>
              </p14:cNvPr>
              <p14:cNvContentPartPr/>
              <p14:nvPr/>
            </p14:nvContentPartPr>
            <p14:xfrm>
              <a:off x="3292722" y="2905256"/>
              <a:ext cx="304200" cy="267480"/>
            </p14:xfrm>
          </p:contentPart>
        </mc:Choice>
        <mc:Fallback xmlns="">
          <p:pic>
            <p:nvPicPr>
              <p:cNvPr id="25" name="Encre 24">
                <a:extLst>
                  <a:ext uri="{FF2B5EF4-FFF2-40B4-BE49-F238E27FC236}">
                    <a16:creationId xmlns:a16="http://schemas.microsoft.com/office/drawing/2014/main" id="{1DDCE709-59A2-7040-5BF6-D455B4499E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5082" y="2869616"/>
                <a:ext cx="33984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" name="Encre 26">
                <a:extLst>
                  <a:ext uri="{FF2B5EF4-FFF2-40B4-BE49-F238E27FC236}">
                    <a16:creationId xmlns:a16="http://schemas.microsoft.com/office/drawing/2014/main" id="{E3B9736E-83A6-BDB8-D39D-9285BEAA81D2}"/>
                  </a:ext>
                </a:extLst>
              </p14:cNvPr>
              <p14:cNvContentPartPr/>
              <p14:nvPr/>
            </p14:nvContentPartPr>
            <p14:xfrm>
              <a:off x="6620125" y="4829569"/>
              <a:ext cx="268560" cy="272160"/>
            </p14:xfrm>
          </p:contentPart>
        </mc:Choice>
        <mc:Fallback xmlns="">
          <p:pic>
            <p:nvPicPr>
              <p:cNvPr id="27" name="Encre 26">
                <a:extLst>
                  <a:ext uri="{FF2B5EF4-FFF2-40B4-BE49-F238E27FC236}">
                    <a16:creationId xmlns:a16="http://schemas.microsoft.com/office/drawing/2014/main" id="{E3B9736E-83A6-BDB8-D39D-9285BEAA81D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02485" y="4793929"/>
                <a:ext cx="304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" name="Encre 28">
                <a:extLst>
                  <a:ext uri="{FF2B5EF4-FFF2-40B4-BE49-F238E27FC236}">
                    <a16:creationId xmlns:a16="http://schemas.microsoft.com/office/drawing/2014/main" id="{A5871AFF-F2D0-77C4-5352-1ACF9A13CCF0}"/>
                  </a:ext>
                </a:extLst>
              </p14:cNvPr>
              <p14:cNvContentPartPr/>
              <p14:nvPr/>
            </p14:nvContentPartPr>
            <p14:xfrm>
              <a:off x="8497028" y="3541852"/>
              <a:ext cx="448920" cy="6840"/>
            </p14:xfrm>
          </p:contentPart>
        </mc:Choice>
        <mc:Fallback xmlns="">
          <p:pic>
            <p:nvPicPr>
              <p:cNvPr id="29" name="Encre 28">
                <a:extLst>
                  <a:ext uri="{FF2B5EF4-FFF2-40B4-BE49-F238E27FC236}">
                    <a16:creationId xmlns:a16="http://schemas.microsoft.com/office/drawing/2014/main" id="{A5871AFF-F2D0-77C4-5352-1ACF9A13CC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79028" y="3506212"/>
                <a:ext cx="48456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Encre 31">
                <a:extLst>
                  <a:ext uri="{FF2B5EF4-FFF2-40B4-BE49-F238E27FC236}">
                    <a16:creationId xmlns:a16="http://schemas.microsoft.com/office/drawing/2014/main" id="{8EC7ADF5-AAA7-9FA6-D670-692F02DF17AF}"/>
                  </a:ext>
                </a:extLst>
              </p14:cNvPr>
              <p14:cNvContentPartPr/>
              <p14:nvPr/>
            </p14:nvContentPartPr>
            <p14:xfrm>
              <a:off x="8491268" y="3594052"/>
              <a:ext cx="7920" cy="96480"/>
            </p14:xfrm>
          </p:contentPart>
        </mc:Choice>
        <mc:Fallback xmlns="">
          <p:pic>
            <p:nvPicPr>
              <p:cNvPr id="32" name="Encre 31">
                <a:extLst>
                  <a:ext uri="{FF2B5EF4-FFF2-40B4-BE49-F238E27FC236}">
                    <a16:creationId xmlns:a16="http://schemas.microsoft.com/office/drawing/2014/main" id="{8EC7ADF5-AAA7-9FA6-D670-692F02DF17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455628" y="3522052"/>
                <a:ext cx="7956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Encre 33">
                <a:extLst>
                  <a:ext uri="{FF2B5EF4-FFF2-40B4-BE49-F238E27FC236}">
                    <a16:creationId xmlns:a16="http://schemas.microsoft.com/office/drawing/2014/main" id="{2D83041A-7D88-41FD-D574-AA57E55E5F85}"/>
                  </a:ext>
                </a:extLst>
              </p14:cNvPr>
              <p14:cNvContentPartPr/>
              <p14:nvPr/>
            </p14:nvContentPartPr>
            <p14:xfrm>
              <a:off x="8494508" y="3742732"/>
              <a:ext cx="360" cy="360"/>
            </p14:xfrm>
          </p:contentPart>
        </mc:Choice>
        <mc:Fallback xmlns="">
          <p:pic>
            <p:nvPicPr>
              <p:cNvPr id="34" name="Encre 33">
                <a:extLst>
                  <a:ext uri="{FF2B5EF4-FFF2-40B4-BE49-F238E27FC236}">
                    <a16:creationId xmlns:a16="http://schemas.microsoft.com/office/drawing/2014/main" id="{2D83041A-7D88-41FD-D574-AA57E55E5F8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476508" y="3706732"/>
                <a:ext cx="3600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6" name="Encre 35">
                <a:extLst>
                  <a:ext uri="{FF2B5EF4-FFF2-40B4-BE49-F238E27FC236}">
                    <a16:creationId xmlns:a16="http://schemas.microsoft.com/office/drawing/2014/main" id="{90E664E7-BB06-9D90-49F1-9EED3E03DFDC}"/>
                  </a:ext>
                </a:extLst>
              </p14:cNvPr>
              <p14:cNvContentPartPr/>
              <p14:nvPr/>
            </p14:nvContentPartPr>
            <p14:xfrm>
              <a:off x="8521148" y="3727252"/>
              <a:ext cx="425520" cy="18720"/>
            </p14:xfrm>
          </p:contentPart>
        </mc:Choice>
        <mc:Fallback xmlns="">
          <p:pic>
            <p:nvPicPr>
              <p:cNvPr id="36" name="Encre 35">
                <a:extLst>
                  <a:ext uri="{FF2B5EF4-FFF2-40B4-BE49-F238E27FC236}">
                    <a16:creationId xmlns:a16="http://schemas.microsoft.com/office/drawing/2014/main" id="{90E664E7-BB06-9D90-49F1-9EED3E03DFD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503148" y="3691252"/>
                <a:ext cx="4611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8" name="Encre 37">
                <a:extLst>
                  <a:ext uri="{FF2B5EF4-FFF2-40B4-BE49-F238E27FC236}">
                    <a16:creationId xmlns:a16="http://schemas.microsoft.com/office/drawing/2014/main" id="{928EA74D-9538-9B4A-FFA7-6089D62D73FC}"/>
                  </a:ext>
                </a:extLst>
              </p14:cNvPr>
              <p14:cNvContentPartPr/>
              <p14:nvPr/>
            </p14:nvContentPartPr>
            <p14:xfrm>
              <a:off x="8932628" y="3636532"/>
              <a:ext cx="360" cy="360"/>
            </p14:xfrm>
          </p:contentPart>
        </mc:Choice>
        <mc:Fallback xmlns="">
          <p:pic>
            <p:nvPicPr>
              <p:cNvPr id="38" name="Encre 37">
                <a:extLst>
                  <a:ext uri="{FF2B5EF4-FFF2-40B4-BE49-F238E27FC236}">
                    <a16:creationId xmlns:a16="http://schemas.microsoft.com/office/drawing/2014/main" id="{928EA74D-9538-9B4A-FFA7-6089D62D73F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896628" y="3564532"/>
                <a:ext cx="72000" cy="144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E15B7740-D2A3-3A00-9CEA-6FE506582F9D}"/>
              </a:ext>
            </a:extLst>
          </p:cNvPr>
          <p:cNvSpPr txBox="1"/>
          <p:nvPr/>
        </p:nvSpPr>
        <p:spPr>
          <a:xfrm>
            <a:off x="8757895" y="1676738"/>
            <a:ext cx="3942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MIF (=</a:t>
            </a:r>
            <a:r>
              <a:rPr lang="fr-FR" sz="1600" dirty="0" err="1">
                <a:solidFill>
                  <a:srgbClr val="FF0000"/>
                </a:solidFill>
              </a:rPr>
              <a:t>anomaly</a:t>
            </a:r>
            <a:r>
              <a:rPr lang="fr-FR" sz="1600" dirty="0">
                <a:solidFill>
                  <a:srgbClr val="FF0000"/>
                </a:solidFill>
              </a:rPr>
              <a:t>) on the S</a:t>
            </a:r>
            <a:r>
              <a:rPr lang="fr-FR" sz="1600" baseline="30000" dirty="0">
                <a:solidFill>
                  <a:srgbClr val="FF0000"/>
                </a:solidFill>
              </a:rPr>
              <a:t>0</a:t>
            </a:r>
            <a:r>
              <a:rPr lang="fr-FR" sz="1600" dirty="0">
                <a:solidFill>
                  <a:srgbClr val="FF0000"/>
                </a:solidFill>
              </a:rPr>
              <a:t> of </a:t>
            </a:r>
            <a:r>
              <a:rPr lang="fr-FR" sz="1600" dirty="0" err="1">
                <a:solidFill>
                  <a:srgbClr val="FF0000"/>
                </a:solidFill>
              </a:rPr>
              <a:t>Ryugu</a:t>
            </a:r>
            <a:r>
              <a:rPr lang="fr-FR" sz="1600" dirty="0">
                <a:solidFill>
                  <a:srgbClr val="FF0000"/>
                </a:solidFill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240990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B32AF-B146-A6BD-53BE-9A6F43F66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24180E90-5CD5-746B-4623-3C5BE5540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362" y="1349920"/>
            <a:ext cx="9870274" cy="5006430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428A1B55-84E2-7EC1-B674-CD97937F47BD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29482458-13FD-1A3C-C633-A72E7D4D1BE3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D8C0944-CCFA-939A-AA62-BCED9A829C7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69492953-83F9-CDB8-87CF-71AB85BEE786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State of the art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7F8A9D16-6A1C-8AB8-B437-B4F3FDD0FE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B931BDC4-9F11-DFED-C924-8111962EA5D7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99A49FA-F84F-B5FB-2F8E-9B5987CB740C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FF4193B3-ACB5-2D6E-BDA7-22D4E9A9A0A3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39310DAC-A104-415D-FDA9-C8B23745399A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61AC5F68-AFDC-63FA-7E71-615DEC9CBC12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114B7E-075D-2AD5-275A-619E69F5C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25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AB6003D8-B4D1-EA3A-9438-D18ADC63F0D3}"/>
              </a:ext>
            </a:extLst>
          </p:cNvPr>
          <p:cNvCxnSpPr>
            <a:cxnSpLocks/>
          </p:cNvCxnSpPr>
          <p:nvPr/>
        </p:nvCxnSpPr>
        <p:spPr>
          <a:xfrm>
            <a:off x="4406747" y="1641513"/>
            <a:ext cx="3040655" cy="3568952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Losange 3">
            <a:extLst>
              <a:ext uri="{FF2B5EF4-FFF2-40B4-BE49-F238E27FC236}">
                <a16:creationId xmlns:a16="http://schemas.microsoft.com/office/drawing/2014/main" id="{3C3E9A8A-C6D8-ED1D-9F7D-AF8F1423929B}"/>
              </a:ext>
            </a:extLst>
          </p:cNvPr>
          <p:cNvSpPr/>
          <p:nvPr/>
        </p:nvSpPr>
        <p:spPr>
          <a:xfrm>
            <a:off x="8584995" y="3969472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36404DD1-3894-20AF-BED1-93B6B4195E7C}"/>
              </a:ext>
            </a:extLst>
          </p:cNvPr>
          <p:cNvSpPr/>
          <p:nvPr/>
        </p:nvSpPr>
        <p:spPr>
          <a:xfrm>
            <a:off x="8588567" y="4520058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E1ECD153-9898-09A6-0048-4FCCABA52D9A}"/>
              </a:ext>
            </a:extLst>
          </p:cNvPr>
          <p:cNvSpPr/>
          <p:nvPr/>
        </p:nvSpPr>
        <p:spPr>
          <a:xfrm>
            <a:off x="8584995" y="507064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F40C8B-E392-DB71-1C9F-5CB312B15EDE}"/>
              </a:ext>
            </a:extLst>
          </p:cNvPr>
          <p:cNvSpPr txBox="1"/>
          <p:nvPr/>
        </p:nvSpPr>
        <p:spPr>
          <a:xfrm>
            <a:off x="8910644" y="3906726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1837AFD-05C6-D5DC-C5E5-C22392F50B34}"/>
              </a:ext>
            </a:extLst>
          </p:cNvPr>
          <p:cNvSpPr txBox="1"/>
          <p:nvPr/>
        </p:nvSpPr>
        <p:spPr>
          <a:xfrm>
            <a:off x="8961231" y="4457312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B5A32FF-B1C6-C8AF-E428-AF12792637A7}"/>
              </a:ext>
            </a:extLst>
          </p:cNvPr>
          <p:cNvSpPr txBox="1"/>
          <p:nvPr/>
        </p:nvSpPr>
        <p:spPr>
          <a:xfrm>
            <a:off x="8930414" y="5025799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8D748BB-A1A0-505E-AC67-BDF9BD030336}"/>
              </a:ext>
            </a:extLst>
          </p:cNvPr>
          <p:cNvSpPr txBox="1"/>
          <p:nvPr/>
        </p:nvSpPr>
        <p:spPr>
          <a:xfrm>
            <a:off x="3357121" y="3784806"/>
            <a:ext cx="2302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∆</a:t>
            </a:r>
            <a:r>
              <a:rPr lang="fr-FR" sz="1600" baseline="30000" dirty="0"/>
              <a:t>36</a:t>
            </a:r>
            <a:r>
              <a:rPr lang="fr-FR" sz="1600" dirty="0"/>
              <a:t>S = -9.7∆</a:t>
            </a:r>
            <a:r>
              <a:rPr lang="fr-FR" sz="1600" baseline="30000" dirty="0"/>
              <a:t>33</a:t>
            </a:r>
            <a:r>
              <a:rPr lang="fr-FR" sz="1600" dirty="0"/>
              <a:t>S + 0.18 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D085DEE6-3B87-0B4A-64EB-A6F8A0992030}"/>
              </a:ext>
            </a:extLst>
          </p:cNvPr>
          <p:cNvSpPr txBox="1"/>
          <p:nvPr/>
        </p:nvSpPr>
        <p:spPr>
          <a:xfrm>
            <a:off x="8757895" y="1676738"/>
            <a:ext cx="3942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MIF (=</a:t>
            </a:r>
            <a:r>
              <a:rPr lang="fr-FR" sz="1600" dirty="0" err="1">
                <a:solidFill>
                  <a:srgbClr val="FF0000"/>
                </a:solidFill>
              </a:rPr>
              <a:t>anomaly</a:t>
            </a:r>
            <a:r>
              <a:rPr lang="fr-FR" sz="1600" dirty="0">
                <a:solidFill>
                  <a:srgbClr val="FF0000"/>
                </a:solidFill>
              </a:rPr>
              <a:t>) on the S</a:t>
            </a:r>
            <a:r>
              <a:rPr lang="fr-FR" sz="1600" baseline="30000" dirty="0">
                <a:solidFill>
                  <a:srgbClr val="FF0000"/>
                </a:solidFill>
              </a:rPr>
              <a:t>0</a:t>
            </a:r>
            <a:r>
              <a:rPr lang="fr-FR" sz="1600" dirty="0">
                <a:solidFill>
                  <a:srgbClr val="FF0000"/>
                </a:solidFill>
              </a:rPr>
              <a:t> of </a:t>
            </a:r>
            <a:r>
              <a:rPr lang="fr-FR" sz="1600" dirty="0" err="1">
                <a:solidFill>
                  <a:srgbClr val="FF0000"/>
                </a:solidFill>
              </a:rPr>
              <a:t>Ryugu</a:t>
            </a:r>
            <a:r>
              <a:rPr lang="fr-FR" sz="1600" dirty="0">
                <a:solidFill>
                  <a:srgbClr val="FF0000"/>
                </a:solidFill>
              </a:rPr>
              <a:t> !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277AA78-CF64-5797-0C4F-F9DF3B5E8769}"/>
              </a:ext>
            </a:extLst>
          </p:cNvPr>
          <p:cNvSpPr txBox="1"/>
          <p:nvPr/>
        </p:nvSpPr>
        <p:spPr>
          <a:xfrm>
            <a:off x="3844410" y="4044035"/>
            <a:ext cx="9593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u="sng" dirty="0" err="1"/>
              <a:t>oxidation</a:t>
            </a:r>
            <a:endParaRPr lang="fr-FR" sz="1600" u="sng" dirty="0"/>
          </a:p>
        </p:txBody>
      </p:sp>
    </p:spTree>
    <p:extLst>
      <p:ext uri="{BB962C8B-B14F-4D97-AF65-F5344CB8AC3E}">
        <p14:creationId xmlns:p14="http://schemas.microsoft.com/office/powerpoint/2010/main" val="178997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1E8B0-E891-D87B-36A9-E6CC23B0C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00F2298B-FAD2-71F6-DE21-D350FCD40C40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5ED98495-94BF-A893-9978-524F5DE64CCB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7FCE88F6-4E9E-1991-B346-345A992FB71F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C1715949-1707-5C30-FA64-B40E47B32C1D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8EAB4793-5733-8F0E-CFD8-735D4F372E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01CFFBB-D5C4-C328-2543-45EA020340CB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FFFA09E7-5755-6EDF-7533-746AC980C24C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C0276E8A-2C9A-A6F4-F4CA-B1CF0B6E80BF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D1773369-7C34-26A6-75CF-70B86985A2F2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105EFFE-54B1-1699-C3DD-310113C006AE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61FC0003-4D92-850E-6E9B-E87EA3D5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26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FE8B57-4427-BA0C-5C8F-151231909AD5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DB3C8AC6-62CD-8336-A4BF-44B9BB56615C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E36CD131-1027-B167-BBAC-15E71F33FF3F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04F2D4E1-ED40-D27A-E1FC-8AFDD7B7B804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815B27EF-7099-0120-E37F-A6E87052F88A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6CE701A1-43B8-AB67-AF5F-FC2CFBD42C75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4A7DF569-5A30-B389-97E2-ABDDDEADB78F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DCB054A6-10DD-E913-516C-B4840AF364D6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A6657EE5-0720-4387-6930-E84D9645A4B4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1A8C7179-B817-54C0-B095-A67987FFC55B}"/>
              </a:ext>
            </a:extLst>
          </p:cNvPr>
          <p:cNvSpPr txBox="1"/>
          <p:nvPr/>
        </p:nvSpPr>
        <p:spPr>
          <a:xfrm>
            <a:off x="3022776" y="3222859"/>
            <a:ext cx="589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FeS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the </a:t>
            </a:r>
            <a:r>
              <a:rPr lang="fr-FR" sz="1600" dirty="0" err="1"/>
              <a:t>pristine</a:t>
            </a:r>
            <a:r>
              <a:rPr lang="fr-FR" sz="1600" dirty="0"/>
              <a:t> </a:t>
            </a:r>
            <a:r>
              <a:rPr lang="fr-FR" sz="1600" dirty="0" err="1"/>
              <a:t>material</a:t>
            </a:r>
            <a:r>
              <a:rPr lang="fr-FR" sz="1600" dirty="0"/>
              <a:t> = </a:t>
            </a:r>
            <a:r>
              <a:rPr lang="fr-FR" sz="1600" dirty="0" err="1"/>
              <a:t>FeS</a:t>
            </a:r>
            <a:r>
              <a:rPr lang="fr-FR" sz="1600" dirty="0"/>
              <a:t> of the </a:t>
            </a:r>
            <a:r>
              <a:rPr lang="fr-FR" sz="1600" dirty="0" err="1"/>
              <a:t>protosolar</a:t>
            </a:r>
            <a:r>
              <a:rPr lang="fr-FR" sz="1600" dirty="0"/>
              <a:t> </a:t>
            </a:r>
            <a:r>
              <a:rPr lang="fr-FR" sz="1600" dirty="0" err="1"/>
              <a:t>nebula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249079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DC543-6EF2-C5C0-14F8-025876680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F9F260B9-4712-FB17-A7E1-44859987F6C5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509963CB-A961-69B9-AE22-40AD93C5F0B8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B42615B-54DB-CC90-00BF-313FE165F7C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3181E767-871D-6D92-D9E8-EA4D4FDB41B1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A0772197-E455-9549-43D0-88CFDCFE12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9CEE7299-0458-70C4-D76A-08DECB98B8D3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2A6BF885-ED8D-B5DD-6A42-F8FFF4AEA331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BEBEDC0-CC10-9065-AEE8-12DA7865F908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8988F67F-C329-B4B9-A1D7-763FBA2CAE8C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B903E37-2B13-BCDD-CE52-8505608CEF44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EFECF4BF-89F4-A4BB-7B9A-9FD27291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27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8DE911-6954-33D7-E1EA-62B2FFFFED78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F3280390-9E43-A408-116A-D1F51CCC18F6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5A9FC11F-659B-2926-06CC-1EE3CDCEA6D5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CA878A25-4BDA-4200-345B-F15ED78C499D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0CC94F60-4A18-DF96-5E48-1A8F38B7ACE3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F25C3088-018F-0196-9A5E-5F1942C656C1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9F9014F0-95A2-9663-1AD5-45B302A9BD25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3910A84E-3134-6C7F-A57E-1C0A32597C5F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CB4C326F-1EA9-B2A3-B845-DDB390937ACE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CD9ACC62-483B-0F06-3E59-1B25A9C6A8A1}"/>
              </a:ext>
            </a:extLst>
          </p:cNvPr>
          <p:cNvSpPr/>
          <p:nvPr/>
        </p:nvSpPr>
        <p:spPr>
          <a:xfrm rot="10053163">
            <a:off x="2487231" y="1816859"/>
            <a:ext cx="3122905" cy="3455353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EA7033B-5D08-BE9D-6A5E-7DC698FEE96E}"/>
              </a:ext>
            </a:extLst>
          </p:cNvPr>
          <p:cNvSpPr txBox="1"/>
          <p:nvPr/>
        </p:nvSpPr>
        <p:spPr>
          <a:xfrm>
            <a:off x="3022776" y="3222859"/>
            <a:ext cx="5898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FeS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the </a:t>
            </a:r>
            <a:r>
              <a:rPr lang="fr-FR" sz="1600" dirty="0" err="1"/>
              <a:t>pristine</a:t>
            </a:r>
            <a:r>
              <a:rPr lang="fr-FR" sz="1600" dirty="0"/>
              <a:t> </a:t>
            </a:r>
            <a:r>
              <a:rPr lang="fr-FR" sz="1600" dirty="0" err="1"/>
              <a:t>material</a:t>
            </a:r>
            <a:r>
              <a:rPr lang="fr-FR" sz="1600" dirty="0"/>
              <a:t> = </a:t>
            </a:r>
            <a:r>
              <a:rPr lang="fr-FR" sz="1600" dirty="0" err="1"/>
              <a:t>FeS</a:t>
            </a:r>
            <a:r>
              <a:rPr lang="fr-FR" sz="1600" dirty="0"/>
              <a:t> of the </a:t>
            </a:r>
            <a:r>
              <a:rPr lang="fr-FR" sz="1600" dirty="0" err="1"/>
              <a:t>protosolar</a:t>
            </a:r>
            <a:r>
              <a:rPr lang="fr-FR" sz="1600" dirty="0"/>
              <a:t> </a:t>
            </a:r>
            <a:r>
              <a:rPr lang="fr-FR" sz="1600" dirty="0" err="1"/>
              <a:t>nebula</a:t>
            </a:r>
            <a:endParaRPr lang="fr-FR" sz="1600" dirty="0"/>
          </a:p>
        </p:txBody>
      </p:sp>
      <p:sp>
        <p:nvSpPr>
          <p:cNvPr id="3" name="Losange 2">
            <a:extLst>
              <a:ext uri="{FF2B5EF4-FFF2-40B4-BE49-F238E27FC236}">
                <a16:creationId xmlns:a16="http://schemas.microsoft.com/office/drawing/2014/main" id="{CD48AEBC-5971-C01B-94C1-A88D529FE65A}"/>
              </a:ext>
            </a:extLst>
          </p:cNvPr>
          <p:cNvSpPr/>
          <p:nvPr/>
        </p:nvSpPr>
        <p:spPr>
          <a:xfrm>
            <a:off x="5161461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Losange 4">
            <a:extLst>
              <a:ext uri="{FF2B5EF4-FFF2-40B4-BE49-F238E27FC236}">
                <a16:creationId xmlns:a16="http://schemas.microsoft.com/office/drawing/2014/main" id="{1038BEC3-A873-983F-A470-B9E01D164D6D}"/>
              </a:ext>
            </a:extLst>
          </p:cNvPr>
          <p:cNvSpPr/>
          <p:nvPr/>
        </p:nvSpPr>
        <p:spPr>
          <a:xfrm>
            <a:off x="5313861" y="50104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osange 5">
            <a:extLst>
              <a:ext uri="{FF2B5EF4-FFF2-40B4-BE49-F238E27FC236}">
                <a16:creationId xmlns:a16="http://schemas.microsoft.com/office/drawing/2014/main" id="{885BE69F-C999-7C9C-0A80-D28F23C620A5}"/>
              </a:ext>
            </a:extLst>
          </p:cNvPr>
          <p:cNvSpPr/>
          <p:nvPr/>
        </p:nvSpPr>
        <p:spPr>
          <a:xfrm>
            <a:off x="5322973" y="47056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Losange 9">
            <a:extLst>
              <a:ext uri="{FF2B5EF4-FFF2-40B4-BE49-F238E27FC236}">
                <a16:creationId xmlns:a16="http://schemas.microsoft.com/office/drawing/2014/main" id="{244FECA0-6EB5-BFEC-B95F-DAAD2E5916CA}"/>
              </a:ext>
            </a:extLst>
          </p:cNvPr>
          <p:cNvSpPr/>
          <p:nvPr/>
        </p:nvSpPr>
        <p:spPr>
          <a:xfrm>
            <a:off x="5475373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40453D4-3B5B-3F63-807C-39884F9F8352}"/>
              </a:ext>
            </a:extLst>
          </p:cNvPr>
          <p:cNvSpPr txBox="1"/>
          <p:nvPr/>
        </p:nvSpPr>
        <p:spPr>
          <a:xfrm>
            <a:off x="5137388" y="4752269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430A34A-93A6-DF35-436A-DE6584555D4D}"/>
              </a:ext>
            </a:extLst>
          </p:cNvPr>
          <p:cNvSpPr txBox="1"/>
          <p:nvPr/>
        </p:nvSpPr>
        <p:spPr>
          <a:xfrm>
            <a:off x="5669014" y="491479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092E2E9-73FD-78CC-0C13-74827D7953DD}"/>
              </a:ext>
            </a:extLst>
          </p:cNvPr>
          <p:cNvSpPr txBox="1"/>
          <p:nvPr/>
        </p:nvSpPr>
        <p:spPr>
          <a:xfrm>
            <a:off x="5199155" y="540690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</p:spTree>
    <p:extLst>
      <p:ext uri="{BB962C8B-B14F-4D97-AF65-F5344CB8AC3E}">
        <p14:creationId xmlns:p14="http://schemas.microsoft.com/office/powerpoint/2010/main" val="3549282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ED580-EEA0-5D5E-A519-6F972B158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3F859BCB-A096-029E-22C3-14A3CE66CA74}"/>
              </a:ext>
            </a:extLst>
          </p:cNvPr>
          <p:cNvSpPr txBox="1"/>
          <p:nvPr/>
        </p:nvSpPr>
        <p:spPr>
          <a:xfrm>
            <a:off x="5878826" y="963917"/>
            <a:ext cx="77536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600" dirty="0"/>
              <a:t>⚡️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15025388-6AB6-8FC7-9928-3AB5CF98AC85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0DC90CE0-7DCB-0265-0155-674618A6AD10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5490FB3-2EBF-4C07-144C-D4ABF107AE1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D318DD50-53E6-D52E-3268-461FE3D7D1DF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C32765A8-941C-C544-98C9-9AB8E9EF6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7E95A544-5793-89D2-C6FC-846764465B3C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E45B401D-2D5A-4321-513D-745E7F0D107C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F241259-4327-6C83-C9AF-FF359F7F20E0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563B66D9-E16E-FD5E-E7D1-615A2EDBFE13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580D45AD-1C24-1557-BD44-D651DE3800A0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D878194C-7BB6-5E75-1C38-B30C588A5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28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2D453DE-1E3A-97AC-BC76-AE2499F6D6D0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6AD30F7E-FA73-84F6-ACEC-988F2BF831ED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FA408DE3-8478-5C15-A79A-3F4729AE7A91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520F694D-549A-85D0-B0FB-79557902E40F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CE67C310-7620-ACE8-4751-13E8D63F3D17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37A0B101-CF86-6D72-B1D1-1F3C5CB865FE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5BFEE5D1-6C47-2D84-B7B6-2E758ADA58D9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F646EAB-E4B1-13A5-F0ED-82F3D1206C65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E84FA3FF-993C-313F-E842-CE9A916A35C0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48" name="Nuage 47">
            <a:extLst>
              <a:ext uri="{FF2B5EF4-FFF2-40B4-BE49-F238E27FC236}">
                <a16:creationId xmlns:a16="http://schemas.microsoft.com/office/drawing/2014/main" id="{5C91B528-B507-6C33-C371-530048793A9D}"/>
              </a:ext>
            </a:extLst>
          </p:cNvPr>
          <p:cNvSpPr/>
          <p:nvPr/>
        </p:nvSpPr>
        <p:spPr>
          <a:xfrm>
            <a:off x="6009349" y="1123659"/>
            <a:ext cx="2013258" cy="140499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09A0FE02-047D-A6CE-F637-A9FF5C5AEA9A}"/>
              </a:ext>
            </a:extLst>
          </p:cNvPr>
          <p:cNvSpPr txBox="1"/>
          <p:nvPr/>
        </p:nvSpPr>
        <p:spPr>
          <a:xfrm>
            <a:off x="6736093" y="164148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74ABC95F-520E-0FE7-6C94-2270DC606B44}"/>
              </a:ext>
            </a:extLst>
          </p:cNvPr>
          <p:cNvSpPr/>
          <p:nvPr/>
        </p:nvSpPr>
        <p:spPr>
          <a:xfrm rot="10053163">
            <a:off x="2487231" y="1816859"/>
            <a:ext cx="3122905" cy="3455353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BCA42E8B-6F12-A241-981E-DBFF454228B7}"/>
              </a:ext>
            </a:extLst>
          </p:cNvPr>
          <p:cNvSpPr/>
          <p:nvPr/>
        </p:nvSpPr>
        <p:spPr>
          <a:xfrm rot="10053163" flipH="1">
            <a:off x="4658969" y="2708050"/>
            <a:ext cx="3885486" cy="2568095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Losange 80">
            <a:extLst>
              <a:ext uri="{FF2B5EF4-FFF2-40B4-BE49-F238E27FC236}">
                <a16:creationId xmlns:a16="http://schemas.microsoft.com/office/drawing/2014/main" id="{A767B130-DA5C-8503-E56E-775836E0E06E}"/>
              </a:ext>
            </a:extLst>
          </p:cNvPr>
          <p:cNvSpPr/>
          <p:nvPr/>
        </p:nvSpPr>
        <p:spPr>
          <a:xfrm>
            <a:off x="5161461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Losange 81">
            <a:extLst>
              <a:ext uri="{FF2B5EF4-FFF2-40B4-BE49-F238E27FC236}">
                <a16:creationId xmlns:a16="http://schemas.microsoft.com/office/drawing/2014/main" id="{BCFC9EA4-DD3F-BAE3-DD6A-2A54353B5B5E}"/>
              </a:ext>
            </a:extLst>
          </p:cNvPr>
          <p:cNvSpPr/>
          <p:nvPr/>
        </p:nvSpPr>
        <p:spPr>
          <a:xfrm>
            <a:off x="5313861" y="50104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Losange 82">
            <a:extLst>
              <a:ext uri="{FF2B5EF4-FFF2-40B4-BE49-F238E27FC236}">
                <a16:creationId xmlns:a16="http://schemas.microsoft.com/office/drawing/2014/main" id="{844AE6F3-8905-80DC-C6F9-2EBD7ABC2F0E}"/>
              </a:ext>
            </a:extLst>
          </p:cNvPr>
          <p:cNvSpPr/>
          <p:nvPr/>
        </p:nvSpPr>
        <p:spPr>
          <a:xfrm>
            <a:off x="5322973" y="47056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Losange 83">
            <a:extLst>
              <a:ext uri="{FF2B5EF4-FFF2-40B4-BE49-F238E27FC236}">
                <a16:creationId xmlns:a16="http://schemas.microsoft.com/office/drawing/2014/main" id="{390F1347-2B24-756C-3F1E-5B7A36E3A79B}"/>
              </a:ext>
            </a:extLst>
          </p:cNvPr>
          <p:cNvSpPr/>
          <p:nvPr/>
        </p:nvSpPr>
        <p:spPr>
          <a:xfrm>
            <a:off x="5475373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053BC2-5C6D-484E-6ACF-35A377E916A9}"/>
              </a:ext>
            </a:extLst>
          </p:cNvPr>
          <p:cNvSpPr txBox="1"/>
          <p:nvPr/>
        </p:nvSpPr>
        <p:spPr>
          <a:xfrm>
            <a:off x="5137388" y="4752269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32933E-C42D-131E-1554-AF06229A6D62}"/>
              </a:ext>
            </a:extLst>
          </p:cNvPr>
          <p:cNvSpPr txBox="1"/>
          <p:nvPr/>
        </p:nvSpPr>
        <p:spPr>
          <a:xfrm>
            <a:off x="5669014" y="491479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EFDEBC1-E363-0561-F34E-8EE760C3280B}"/>
              </a:ext>
            </a:extLst>
          </p:cNvPr>
          <p:cNvSpPr txBox="1"/>
          <p:nvPr/>
        </p:nvSpPr>
        <p:spPr>
          <a:xfrm>
            <a:off x="5199155" y="540690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B9DF20E-63F9-D712-B0E6-937376B6549C}"/>
              </a:ext>
            </a:extLst>
          </p:cNvPr>
          <p:cNvGrpSpPr/>
          <p:nvPr/>
        </p:nvGrpSpPr>
        <p:grpSpPr>
          <a:xfrm>
            <a:off x="8022607" y="919328"/>
            <a:ext cx="4585448" cy="2265034"/>
            <a:chOff x="7036263" y="1706740"/>
            <a:chExt cx="6324741" cy="320805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2E46F9E5-F699-E3CE-9753-D0EE54F709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263" y="1706740"/>
              <a:ext cx="6324741" cy="3208054"/>
            </a:xfrm>
            <a:prstGeom prst="rect">
              <a:avLst/>
            </a:prstGeom>
          </p:spPr>
        </p:pic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73E55B4E-039A-6449-483A-673CAE49C00F}"/>
                </a:ext>
              </a:extLst>
            </p:cNvPr>
            <p:cNvCxnSpPr>
              <a:cxnSpLocks/>
            </p:cNvCxnSpPr>
            <p:nvPr/>
          </p:nvCxnSpPr>
          <p:spPr>
            <a:xfrm>
              <a:off x="9877331" y="1880760"/>
              <a:ext cx="2025986" cy="2348887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64ACC44-EF17-7956-05EE-86D9445A0AE0}"/>
              </a:ext>
            </a:extLst>
          </p:cNvPr>
          <p:cNvGrpSpPr/>
          <p:nvPr/>
        </p:nvGrpSpPr>
        <p:grpSpPr>
          <a:xfrm>
            <a:off x="8803006" y="1105412"/>
            <a:ext cx="625965" cy="830998"/>
            <a:chOff x="9728178" y="3613590"/>
            <a:chExt cx="592045" cy="82975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86190BA0-809F-F6F0-60DF-8D344D97EF5C}"/>
                </a:ext>
              </a:extLst>
            </p:cNvPr>
            <p:cNvSpPr txBox="1"/>
            <p:nvPr/>
          </p:nvSpPr>
          <p:spPr>
            <a:xfrm>
              <a:off x="9728178" y="3613590"/>
              <a:ext cx="592045" cy="829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800" dirty="0"/>
                <a:t>❄️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CBA1ADBD-8501-2A43-D0C2-472EBD34191B}"/>
                </a:ext>
              </a:extLst>
            </p:cNvPr>
            <p:cNvSpPr txBox="1"/>
            <p:nvPr/>
          </p:nvSpPr>
          <p:spPr>
            <a:xfrm>
              <a:off x="9923961" y="3699597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</a:t>
              </a:r>
              <a:r>
                <a:rPr lang="fr-FR" baseline="30000" dirty="0"/>
                <a:t>0</a:t>
              </a:r>
              <a:endParaRPr lang="fr-FR" dirty="0"/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ABF46BD8-989E-8B0B-4A43-70E2D70A33E9}"/>
              </a:ext>
            </a:extLst>
          </p:cNvPr>
          <p:cNvCxnSpPr>
            <a:cxnSpLocks/>
          </p:cNvCxnSpPr>
          <p:nvPr/>
        </p:nvCxnSpPr>
        <p:spPr>
          <a:xfrm>
            <a:off x="8028138" y="1702231"/>
            <a:ext cx="747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4223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CC0DA-CBC8-6050-5D93-50DF1AFBD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A42132C0-8DC5-2DA2-94BA-965B5BFC2206}"/>
              </a:ext>
            </a:extLst>
          </p:cNvPr>
          <p:cNvSpPr txBox="1"/>
          <p:nvPr/>
        </p:nvSpPr>
        <p:spPr>
          <a:xfrm>
            <a:off x="5878826" y="963917"/>
            <a:ext cx="77536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600" dirty="0"/>
              <a:t>⚡️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DBD38F88-2266-AD79-56F6-96519DA9CC00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E3316036-EA0E-1341-7B65-E9A3F1F794E3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8381DDF-5830-F5EA-E646-9454053322C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957E3180-B1C5-3C39-E672-B06071B22BC3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48D53016-EA3E-C4AB-67EC-4772EC776F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56B50F76-EE7C-47AD-DCFA-12F24E4E9284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91482878-0EB7-632E-8402-825B489290EE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1FF48B49-2CB1-C3C5-665C-EA0D3AE1410C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CF206D35-B777-4BF5-D9DB-DA856D277612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1DD3185E-7275-C08D-8213-14650CA25622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D00E498B-36CC-97B0-912E-668556C29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29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7576BA-34BC-7D80-FE00-6165F93DD2F6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BDF4F0FA-C47D-15AC-4C8E-9BD6893EF4E5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104AB9F3-B689-7AC5-4294-A9AD5545C932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F8F3867D-8A9B-3780-4F0D-BF4534026313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DDB8A827-6C9E-E4A9-EA34-9707438BCE23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FC6D0D56-B9A8-961A-7316-6BEA96D38BC5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EE5633DD-388F-BDC3-7C62-856CB0EBC866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283C7144-4644-7D16-EEB4-1715FC023BBB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96BDEFF4-2A6F-B2E9-A67B-B82B5AA3817C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48" name="Nuage 47">
            <a:extLst>
              <a:ext uri="{FF2B5EF4-FFF2-40B4-BE49-F238E27FC236}">
                <a16:creationId xmlns:a16="http://schemas.microsoft.com/office/drawing/2014/main" id="{7C04C345-FBCF-6900-4DB0-76B00A3A3F36}"/>
              </a:ext>
            </a:extLst>
          </p:cNvPr>
          <p:cNvSpPr/>
          <p:nvPr/>
        </p:nvSpPr>
        <p:spPr>
          <a:xfrm>
            <a:off x="6009349" y="1123659"/>
            <a:ext cx="2013258" cy="140499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EA3A8458-F621-FE7F-DFF1-9A20CCC1F251}"/>
              </a:ext>
            </a:extLst>
          </p:cNvPr>
          <p:cNvSpPr txBox="1"/>
          <p:nvPr/>
        </p:nvSpPr>
        <p:spPr>
          <a:xfrm>
            <a:off x="6736093" y="1641488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</a:t>
            </a:r>
          </a:p>
        </p:txBody>
      </p:sp>
      <p:sp>
        <p:nvSpPr>
          <p:cNvPr id="78" name="Arc 77">
            <a:extLst>
              <a:ext uri="{FF2B5EF4-FFF2-40B4-BE49-F238E27FC236}">
                <a16:creationId xmlns:a16="http://schemas.microsoft.com/office/drawing/2014/main" id="{115F735F-F724-5E0C-D336-DEF50E73FAC9}"/>
              </a:ext>
            </a:extLst>
          </p:cNvPr>
          <p:cNvSpPr/>
          <p:nvPr/>
        </p:nvSpPr>
        <p:spPr>
          <a:xfrm rot="10053163">
            <a:off x="2487231" y="1816859"/>
            <a:ext cx="3122905" cy="3455353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B22CF22D-9EA4-40F8-AA9C-0FA06AA046E4}"/>
              </a:ext>
            </a:extLst>
          </p:cNvPr>
          <p:cNvSpPr/>
          <p:nvPr/>
        </p:nvSpPr>
        <p:spPr>
          <a:xfrm rot="10053163" flipH="1">
            <a:off x="4658969" y="2708050"/>
            <a:ext cx="3885486" cy="2568095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Losange 80">
            <a:extLst>
              <a:ext uri="{FF2B5EF4-FFF2-40B4-BE49-F238E27FC236}">
                <a16:creationId xmlns:a16="http://schemas.microsoft.com/office/drawing/2014/main" id="{009ECFCA-4306-1E04-C3AA-5AE9225CBBFE}"/>
              </a:ext>
            </a:extLst>
          </p:cNvPr>
          <p:cNvSpPr/>
          <p:nvPr/>
        </p:nvSpPr>
        <p:spPr>
          <a:xfrm>
            <a:off x="5161461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Losange 81">
            <a:extLst>
              <a:ext uri="{FF2B5EF4-FFF2-40B4-BE49-F238E27FC236}">
                <a16:creationId xmlns:a16="http://schemas.microsoft.com/office/drawing/2014/main" id="{452B7EF2-4FD7-594D-D5E4-E4F668B5105E}"/>
              </a:ext>
            </a:extLst>
          </p:cNvPr>
          <p:cNvSpPr/>
          <p:nvPr/>
        </p:nvSpPr>
        <p:spPr>
          <a:xfrm>
            <a:off x="5313861" y="50104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Losange 82">
            <a:extLst>
              <a:ext uri="{FF2B5EF4-FFF2-40B4-BE49-F238E27FC236}">
                <a16:creationId xmlns:a16="http://schemas.microsoft.com/office/drawing/2014/main" id="{92216BAC-262A-2D36-A468-AA0A476381EE}"/>
              </a:ext>
            </a:extLst>
          </p:cNvPr>
          <p:cNvSpPr/>
          <p:nvPr/>
        </p:nvSpPr>
        <p:spPr>
          <a:xfrm>
            <a:off x="5322973" y="47056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Losange 83">
            <a:extLst>
              <a:ext uri="{FF2B5EF4-FFF2-40B4-BE49-F238E27FC236}">
                <a16:creationId xmlns:a16="http://schemas.microsoft.com/office/drawing/2014/main" id="{6143E197-B2A6-B8FA-DBAC-80D58AEB51BD}"/>
              </a:ext>
            </a:extLst>
          </p:cNvPr>
          <p:cNvSpPr/>
          <p:nvPr/>
        </p:nvSpPr>
        <p:spPr>
          <a:xfrm>
            <a:off x="5475373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7D0BF46-AFBA-886A-8509-C64013BBD650}"/>
              </a:ext>
            </a:extLst>
          </p:cNvPr>
          <p:cNvSpPr txBox="1"/>
          <p:nvPr/>
        </p:nvSpPr>
        <p:spPr>
          <a:xfrm>
            <a:off x="5137388" y="4752269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403542C-FCF6-8FFB-BE42-4F982570416A}"/>
              </a:ext>
            </a:extLst>
          </p:cNvPr>
          <p:cNvSpPr txBox="1"/>
          <p:nvPr/>
        </p:nvSpPr>
        <p:spPr>
          <a:xfrm>
            <a:off x="5669014" y="491479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07BFF29-9646-7E56-DD20-9BFA2C54B8AC}"/>
              </a:ext>
            </a:extLst>
          </p:cNvPr>
          <p:cNvSpPr txBox="1"/>
          <p:nvPr/>
        </p:nvSpPr>
        <p:spPr>
          <a:xfrm>
            <a:off x="5199155" y="540690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767053A3-7685-DB95-0556-07CF6826A48F}"/>
              </a:ext>
            </a:extLst>
          </p:cNvPr>
          <p:cNvGrpSpPr/>
          <p:nvPr/>
        </p:nvGrpSpPr>
        <p:grpSpPr>
          <a:xfrm>
            <a:off x="8022607" y="919328"/>
            <a:ext cx="4585448" cy="2265034"/>
            <a:chOff x="7036263" y="1706740"/>
            <a:chExt cx="6324741" cy="3208054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53A53C79-7860-B719-496D-31A2DAFC4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263" y="1706740"/>
              <a:ext cx="6324741" cy="3208054"/>
            </a:xfrm>
            <a:prstGeom prst="rect">
              <a:avLst/>
            </a:prstGeom>
          </p:spPr>
        </p:pic>
        <p:cxnSp>
          <p:nvCxnSpPr>
            <p:cNvPr id="3" name="Connecteur droit 2">
              <a:extLst>
                <a:ext uri="{FF2B5EF4-FFF2-40B4-BE49-F238E27FC236}">
                  <a16:creationId xmlns:a16="http://schemas.microsoft.com/office/drawing/2014/main" id="{7620A101-B323-8C1C-CD5D-EB2D6DD75575}"/>
                </a:ext>
              </a:extLst>
            </p:cNvPr>
            <p:cNvCxnSpPr>
              <a:cxnSpLocks/>
            </p:cNvCxnSpPr>
            <p:nvPr/>
          </p:nvCxnSpPr>
          <p:spPr>
            <a:xfrm>
              <a:off x="9877331" y="1880760"/>
              <a:ext cx="2025986" cy="2348887"/>
            </a:xfrm>
            <a:prstGeom prst="line">
              <a:avLst/>
            </a:prstGeom>
            <a:ln w="19050">
              <a:prstDash val="sysDas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66D0858-9A2C-B8E0-38CD-BA7233E0E21D}"/>
              </a:ext>
            </a:extLst>
          </p:cNvPr>
          <p:cNvGrpSpPr/>
          <p:nvPr/>
        </p:nvGrpSpPr>
        <p:grpSpPr>
          <a:xfrm>
            <a:off x="11216383" y="1058997"/>
            <a:ext cx="625965" cy="830998"/>
            <a:chOff x="9728178" y="3613590"/>
            <a:chExt cx="592045" cy="829751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240A68EB-4449-0D42-1D0F-9560AC8D730F}"/>
                </a:ext>
              </a:extLst>
            </p:cNvPr>
            <p:cNvSpPr txBox="1"/>
            <p:nvPr/>
          </p:nvSpPr>
          <p:spPr>
            <a:xfrm>
              <a:off x="9728178" y="3613590"/>
              <a:ext cx="592045" cy="8297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fr-FR" sz="4800" dirty="0"/>
                <a:t>❄️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BBE749CB-7073-0334-010B-EE19E2F1D026}"/>
                </a:ext>
              </a:extLst>
            </p:cNvPr>
            <p:cNvSpPr txBox="1"/>
            <p:nvPr/>
          </p:nvSpPr>
          <p:spPr>
            <a:xfrm>
              <a:off x="9923961" y="3699597"/>
              <a:ext cx="3962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S</a:t>
              </a:r>
              <a:r>
                <a:rPr lang="fr-FR" baseline="30000" dirty="0"/>
                <a:t>0</a:t>
              </a:r>
              <a:endParaRPr lang="fr-FR" dirty="0"/>
            </a:p>
          </p:txBody>
        </p:sp>
      </p:grp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5310054-D59C-AE3F-86A2-158EDD38B079}"/>
              </a:ext>
            </a:extLst>
          </p:cNvPr>
          <p:cNvCxnSpPr>
            <a:cxnSpLocks/>
          </p:cNvCxnSpPr>
          <p:nvPr/>
        </p:nvCxnSpPr>
        <p:spPr>
          <a:xfrm>
            <a:off x="8028138" y="1702231"/>
            <a:ext cx="74741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D71D63-1BBF-0A3D-A7DE-D30C051B6926}"/>
              </a:ext>
            </a:extLst>
          </p:cNvPr>
          <p:cNvSpPr/>
          <p:nvPr/>
        </p:nvSpPr>
        <p:spPr>
          <a:xfrm>
            <a:off x="8610600" y="1123659"/>
            <a:ext cx="1192481" cy="517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5FE0A4-5B02-948F-9566-FE2C6BD4DAEE}"/>
              </a:ext>
            </a:extLst>
          </p:cNvPr>
          <p:cNvSpPr txBox="1"/>
          <p:nvPr/>
        </p:nvSpPr>
        <p:spPr>
          <a:xfrm>
            <a:off x="10264189" y="3713412"/>
            <a:ext cx="168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Chakraborty+ 2013</a:t>
            </a:r>
          </a:p>
        </p:txBody>
      </p:sp>
    </p:spTree>
    <p:extLst>
      <p:ext uri="{BB962C8B-B14F-4D97-AF65-F5344CB8AC3E}">
        <p14:creationId xmlns:p14="http://schemas.microsoft.com/office/powerpoint/2010/main" val="1820030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C2C58-199C-B1F7-5ECD-22D8D2118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4C9039DE-5D3E-E31D-C0FB-2F2253FC625B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4FF01E1D-A3FF-3B7D-4287-51BCF8C45E7A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25E2522-1FE3-8E63-16F5-32DC79D62DA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D1823FF-7F22-5552-C6FA-D1D43EB4A691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7F090459-9303-5EF7-776E-219891E718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E3946698-99C3-A643-356C-EEE2CE876B4D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9381B8FD-9E5B-B8F2-14D7-5536D840D420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60AF841-65CC-0BD3-0932-D0D8C15495F1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D936E48-3A85-A5BB-168E-B5FCE5160A16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DB611A7-2FB2-AF41-7091-4BB3A183AE56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2050" name="Picture 2" descr="Soufre - Élément atomique n°16 - Symbole S - France Minéraux">
            <a:extLst>
              <a:ext uri="{FF2B5EF4-FFF2-40B4-BE49-F238E27FC236}">
                <a16:creationId xmlns:a16="http://schemas.microsoft.com/office/drawing/2014/main" id="{4393287C-5AA9-2E6F-E327-6D55BE8A4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383" y="4910964"/>
            <a:ext cx="2126654" cy="21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45443AC5-DB1E-C3F9-D7EB-C8E2EAD219C8}"/>
              </a:ext>
            </a:extLst>
          </p:cNvPr>
          <p:cNvGrpSpPr/>
          <p:nvPr/>
        </p:nvGrpSpPr>
        <p:grpSpPr>
          <a:xfrm>
            <a:off x="-2" y="1972412"/>
            <a:ext cx="7816641" cy="2913175"/>
            <a:chOff x="3362549" y="2884314"/>
            <a:chExt cx="4370017" cy="1341394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063E8C91-AF03-E1DA-F348-D2946B03906C}"/>
                </a:ext>
              </a:extLst>
            </p:cNvPr>
            <p:cNvGrpSpPr/>
            <p:nvPr/>
          </p:nvGrpSpPr>
          <p:grpSpPr>
            <a:xfrm>
              <a:off x="3362549" y="2884314"/>
              <a:ext cx="4370017" cy="1341394"/>
              <a:chOff x="3362549" y="2884314"/>
              <a:chExt cx="4370017" cy="1341394"/>
            </a:xfrm>
          </p:grpSpPr>
          <p:pic>
            <p:nvPicPr>
              <p:cNvPr id="17" name="Image 16">
                <a:extLst>
                  <a:ext uri="{FF2B5EF4-FFF2-40B4-BE49-F238E27FC236}">
                    <a16:creationId xmlns:a16="http://schemas.microsoft.com/office/drawing/2014/main" id="{8121DC8B-D3EF-A7A0-68C5-6ACBB9C88D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</a:blip>
              <a:srcRect t="32899" b="36868"/>
              <a:stretch/>
            </p:blipFill>
            <p:spPr>
              <a:xfrm>
                <a:off x="3362549" y="2884314"/>
                <a:ext cx="4370017" cy="1341394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8AAEFFA-A564-7B88-6EF5-E17059F8418A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81CCD8B-5161-836B-FE2F-AECA45EEAE5F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B1185B25-BA0C-C46D-7679-108AF6E5AED2}"/>
              </a:ext>
            </a:extLst>
          </p:cNvPr>
          <p:cNvGrpSpPr/>
          <p:nvPr/>
        </p:nvGrpSpPr>
        <p:grpSpPr>
          <a:xfrm>
            <a:off x="0" y="1922298"/>
            <a:ext cx="5539356" cy="2913175"/>
            <a:chOff x="3362550" y="2884314"/>
            <a:chExt cx="3096865" cy="1341394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70A7C9D-0A54-93F1-FB2C-09541D0C6246}"/>
                </a:ext>
              </a:extLst>
            </p:cNvPr>
            <p:cNvGrpSpPr/>
            <p:nvPr/>
          </p:nvGrpSpPr>
          <p:grpSpPr>
            <a:xfrm>
              <a:off x="3362550" y="2884314"/>
              <a:ext cx="3096865" cy="1341394"/>
              <a:chOff x="3362550" y="2884314"/>
              <a:chExt cx="3096865" cy="1341394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FE84F254-FC4C-E5C3-AC45-3E2CAF0276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899" r="85346" b="36868"/>
              <a:stretch/>
            </p:blipFill>
            <p:spPr>
              <a:xfrm>
                <a:off x="3362550" y="2884314"/>
                <a:ext cx="640388" cy="1341394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81A1DCA-4B91-0E5A-A4C5-D98FD340CCFC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1711CEC-13E7-0A2A-DC79-446C31EBD6D9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2AFE35D-9AD5-4351-2CC5-4742FC014535}"/>
              </a:ext>
            </a:extLst>
          </p:cNvPr>
          <p:cNvGrpSpPr/>
          <p:nvPr/>
        </p:nvGrpSpPr>
        <p:grpSpPr>
          <a:xfrm>
            <a:off x="761457" y="1922298"/>
            <a:ext cx="7121129" cy="2913175"/>
            <a:chOff x="3751386" y="2884314"/>
            <a:chExt cx="3981180" cy="1341394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2834DBD6-ABE2-AF87-2B4B-BF935204D6A3}"/>
                </a:ext>
              </a:extLst>
            </p:cNvPr>
            <p:cNvGrpSpPr/>
            <p:nvPr/>
          </p:nvGrpSpPr>
          <p:grpSpPr>
            <a:xfrm>
              <a:off x="5105400" y="2884314"/>
              <a:ext cx="2627166" cy="1341394"/>
              <a:chOff x="5105400" y="2884314"/>
              <a:chExt cx="2627166" cy="1341394"/>
            </a:xfrm>
          </p:grpSpPr>
          <p:pic>
            <p:nvPicPr>
              <p:cNvPr id="27" name="Image 26">
                <a:extLst>
                  <a:ext uri="{FF2B5EF4-FFF2-40B4-BE49-F238E27FC236}">
                    <a16:creationId xmlns:a16="http://schemas.microsoft.com/office/drawing/2014/main" id="{B8FAF2FD-E9A9-D137-4A29-1B3E7626AD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6197" t="32899" b="36868"/>
              <a:stretch/>
            </p:blipFill>
            <p:spPr>
              <a:xfrm>
                <a:off x="5381386" y="2884314"/>
                <a:ext cx="2351180" cy="1341394"/>
              </a:xfrm>
              <a:prstGeom prst="rect">
                <a:avLst/>
              </a:prstGeom>
            </p:spPr>
          </p:pic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0C4E614-5892-BC9A-7F3D-4700B1E0171C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BEE76E5-697F-278F-BC48-12380A3DF7FB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B786742-8339-A40E-8075-2304C349EC8D}"/>
              </a:ext>
            </a:extLst>
          </p:cNvPr>
          <p:cNvCxnSpPr/>
          <p:nvPr/>
        </p:nvCxnSpPr>
        <p:spPr>
          <a:xfrm>
            <a:off x="5050465" y="3152553"/>
            <a:ext cx="0" cy="749596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97703AD5-95B3-D3F8-D7AC-C7964D53ACDA}"/>
              </a:ext>
            </a:extLst>
          </p:cNvPr>
          <p:cNvCxnSpPr>
            <a:cxnSpLocks/>
          </p:cNvCxnSpPr>
          <p:nvPr/>
        </p:nvCxnSpPr>
        <p:spPr>
          <a:xfrm>
            <a:off x="5040940" y="3902149"/>
            <a:ext cx="1925010" cy="66601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65AD244-C349-859B-6239-70BCC4AEF544}"/>
              </a:ext>
            </a:extLst>
          </p:cNvPr>
          <p:cNvCxnSpPr/>
          <p:nvPr/>
        </p:nvCxnSpPr>
        <p:spPr>
          <a:xfrm>
            <a:off x="6965950" y="3076279"/>
            <a:ext cx="0" cy="900000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11F2FBA5-C8E8-0556-8114-9020D4351CD8}"/>
              </a:ext>
            </a:extLst>
          </p:cNvPr>
          <p:cNvCxnSpPr>
            <a:cxnSpLocks/>
          </p:cNvCxnSpPr>
          <p:nvPr/>
        </p:nvCxnSpPr>
        <p:spPr>
          <a:xfrm flipV="1">
            <a:off x="5040940" y="3076279"/>
            <a:ext cx="1933200" cy="76274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0DA95194-3653-F42A-D697-310C2F92BB6B}"/>
              </a:ext>
            </a:extLst>
          </p:cNvPr>
          <p:cNvGrpSpPr/>
          <p:nvPr/>
        </p:nvGrpSpPr>
        <p:grpSpPr>
          <a:xfrm>
            <a:off x="8064546" y="918075"/>
            <a:ext cx="4205551" cy="5778926"/>
            <a:chOff x="7091872" y="3729067"/>
            <a:chExt cx="4205551" cy="5778926"/>
          </a:xfrm>
        </p:grpSpPr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5DBEC67-B096-390B-13B6-CBEDEA939560}"/>
                </a:ext>
              </a:extLst>
            </p:cNvPr>
            <p:cNvSpPr txBox="1"/>
            <p:nvPr/>
          </p:nvSpPr>
          <p:spPr>
            <a:xfrm>
              <a:off x="7091872" y="5414565"/>
              <a:ext cx="4205551" cy="40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/>
                <a:t>CI </a:t>
              </a:r>
              <a:r>
                <a:rPr lang="fr-FR" sz="2000" dirty="0" err="1"/>
                <a:t>carbonaceous</a:t>
              </a:r>
              <a:r>
                <a:rPr lang="fr-FR" sz="2000" dirty="0"/>
                <a:t> chondrites</a:t>
              </a:r>
            </a:p>
            <a:p>
              <a:pPr algn="ctr"/>
              <a:endParaRPr lang="fr-FR" sz="2000" dirty="0"/>
            </a:p>
            <a:p>
              <a:pPr algn="ctr"/>
              <a:r>
                <a:rPr lang="fr-FR" sz="2000" dirty="0"/>
                <a:t>+</a:t>
              </a:r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r>
                <a:rPr lang="fr-FR" sz="2000" dirty="0" err="1"/>
                <a:t>Ryugu</a:t>
              </a:r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endParaRPr lang="fr-FR" sz="2000" dirty="0"/>
            </a:p>
            <a:p>
              <a:pPr algn="ctr"/>
              <a:r>
                <a:rPr lang="fr-FR" sz="2000" dirty="0"/>
                <a:t>Chondrites = </a:t>
              </a:r>
              <a:r>
                <a:rPr lang="fr-FR" sz="2000" dirty="0" err="1"/>
                <a:t>primary</a:t>
              </a:r>
              <a:r>
                <a:rPr lang="fr-FR" sz="2000" dirty="0"/>
                <a:t> </a:t>
              </a:r>
              <a:r>
                <a:rPr lang="fr-FR" sz="2000" dirty="0" err="1"/>
                <a:t>meteorites</a:t>
              </a:r>
              <a:endParaRPr lang="fr-FR" sz="2000" dirty="0"/>
            </a:p>
          </p:txBody>
        </p:sp>
        <p:grpSp>
          <p:nvGrpSpPr>
            <p:cNvPr id="35" name="Groupe">
              <a:extLst>
                <a:ext uri="{FF2B5EF4-FFF2-40B4-BE49-F238E27FC236}">
                  <a16:creationId xmlns:a16="http://schemas.microsoft.com/office/drawing/2014/main" id="{7B0C849A-ED97-5388-FD20-10EAD5AB1E23}"/>
                </a:ext>
              </a:extLst>
            </p:cNvPr>
            <p:cNvGrpSpPr/>
            <p:nvPr/>
          </p:nvGrpSpPr>
          <p:grpSpPr>
            <a:xfrm>
              <a:off x="8074837" y="3729067"/>
              <a:ext cx="1895084" cy="1648839"/>
              <a:chOff x="-2" y="-3"/>
              <a:chExt cx="2695230" cy="2345014"/>
            </a:xfrm>
          </p:grpSpPr>
          <p:grpSp>
            <p:nvGrpSpPr>
              <p:cNvPr id="36" name="Groupe">
                <a:extLst>
                  <a:ext uri="{FF2B5EF4-FFF2-40B4-BE49-F238E27FC236}">
                    <a16:creationId xmlns:a16="http://schemas.microsoft.com/office/drawing/2014/main" id="{A92B65D5-A95B-0C0A-EACC-8E8CF5325D2B}"/>
                  </a:ext>
                </a:extLst>
              </p:cNvPr>
              <p:cNvGrpSpPr/>
              <p:nvPr/>
            </p:nvGrpSpPr>
            <p:grpSpPr>
              <a:xfrm>
                <a:off x="-2" y="-3"/>
                <a:ext cx="2695230" cy="2345014"/>
                <a:chOff x="-1" y="-2"/>
                <a:chExt cx="2695228" cy="2345012"/>
              </a:xfrm>
            </p:grpSpPr>
            <p:grpSp>
              <p:nvGrpSpPr>
                <p:cNvPr id="40" name="Groupe">
                  <a:extLst>
                    <a:ext uri="{FF2B5EF4-FFF2-40B4-BE49-F238E27FC236}">
                      <a16:creationId xmlns:a16="http://schemas.microsoft.com/office/drawing/2014/main" id="{A3000F37-96BC-40F5-360A-DF5B1CB53EAC}"/>
                    </a:ext>
                  </a:extLst>
                </p:cNvPr>
                <p:cNvGrpSpPr/>
                <p:nvPr/>
              </p:nvGrpSpPr>
              <p:grpSpPr>
                <a:xfrm>
                  <a:off x="-1" y="-2"/>
                  <a:ext cx="2695228" cy="2345012"/>
                  <a:chOff x="0" y="-1"/>
                  <a:chExt cx="2695226" cy="2345010"/>
                </a:xfrm>
              </p:grpSpPr>
              <p:sp>
                <p:nvSpPr>
                  <p:cNvPr id="51" name="Figure">
                    <a:extLst>
                      <a:ext uri="{FF2B5EF4-FFF2-40B4-BE49-F238E27FC236}">
                        <a16:creationId xmlns:a16="http://schemas.microsoft.com/office/drawing/2014/main" id="{32D71E78-28F3-B7F5-66B9-3AD57A744EBC}"/>
                      </a:ext>
                    </a:extLst>
                  </p:cNvPr>
                  <p:cNvSpPr/>
                  <p:nvPr/>
                </p:nvSpPr>
                <p:spPr>
                  <a:xfrm>
                    <a:off x="0" y="-1"/>
                    <a:ext cx="2575046" cy="234501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5" h="21465" extrusionOk="0">
                        <a:moveTo>
                          <a:pt x="5172" y="930"/>
                        </a:moveTo>
                        <a:cubicBezTo>
                          <a:pt x="4487" y="984"/>
                          <a:pt x="3872" y="1437"/>
                          <a:pt x="3401" y="2070"/>
                        </a:cubicBezTo>
                        <a:cubicBezTo>
                          <a:pt x="2225" y="3655"/>
                          <a:pt x="2118" y="5982"/>
                          <a:pt x="1453" y="7966"/>
                        </a:cubicBezTo>
                        <a:cubicBezTo>
                          <a:pt x="787" y="9954"/>
                          <a:pt x="-438" y="11889"/>
                          <a:pt x="159" y="13931"/>
                        </a:cubicBezTo>
                        <a:cubicBezTo>
                          <a:pt x="666" y="15665"/>
                          <a:pt x="2193" y="16307"/>
                          <a:pt x="3500" y="17128"/>
                        </a:cubicBezTo>
                        <a:cubicBezTo>
                          <a:pt x="4871" y="17988"/>
                          <a:pt x="6081" y="19210"/>
                          <a:pt x="7461" y="20048"/>
                        </a:cubicBezTo>
                        <a:cubicBezTo>
                          <a:pt x="8986" y="20974"/>
                          <a:pt x="10662" y="21405"/>
                          <a:pt x="12353" y="21459"/>
                        </a:cubicBezTo>
                        <a:cubicBezTo>
                          <a:pt x="14836" y="21538"/>
                          <a:pt x="17295" y="20812"/>
                          <a:pt x="19495" y="19349"/>
                        </a:cubicBezTo>
                        <a:cubicBezTo>
                          <a:pt x="20190" y="18590"/>
                          <a:pt x="20671" y="17565"/>
                          <a:pt x="20866" y="16430"/>
                        </a:cubicBezTo>
                        <a:cubicBezTo>
                          <a:pt x="21162" y="14698"/>
                          <a:pt x="20763" y="12933"/>
                          <a:pt x="20718" y="11170"/>
                        </a:cubicBezTo>
                        <a:cubicBezTo>
                          <a:pt x="20677" y="9585"/>
                          <a:pt x="20910" y="7930"/>
                          <a:pt x="20345" y="6505"/>
                        </a:cubicBezTo>
                        <a:cubicBezTo>
                          <a:pt x="19654" y="4761"/>
                          <a:pt x="18089" y="4061"/>
                          <a:pt x="16798" y="3023"/>
                        </a:cubicBezTo>
                        <a:cubicBezTo>
                          <a:pt x="15323" y="1839"/>
                          <a:pt x="14026" y="67"/>
                          <a:pt x="12265" y="1"/>
                        </a:cubicBezTo>
                        <a:cubicBezTo>
                          <a:pt x="10570" y="-62"/>
                          <a:pt x="9087" y="1575"/>
                          <a:pt x="7391" y="1396"/>
                        </a:cubicBezTo>
                        <a:cubicBezTo>
                          <a:pt x="6640" y="1317"/>
                          <a:pt x="5927" y="871"/>
                          <a:pt x="5172" y="930"/>
                        </a:cubicBezTo>
                        <a:close/>
                      </a:path>
                    </a:pathLst>
                  </a:custGeom>
                  <a:solidFill>
                    <a:srgbClr val="6C6C6C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/>
                  </a:p>
                </p:txBody>
              </p:sp>
              <p:sp>
                <p:nvSpPr>
                  <p:cNvPr id="52" name="Figure">
                    <a:extLst>
                      <a:ext uri="{FF2B5EF4-FFF2-40B4-BE49-F238E27FC236}">
                        <a16:creationId xmlns:a16="http://schemas.microsoft.com/office/drawing/2014/main" id="{2549CD51-A5AF-5B5D-B878-6172A4339B7A}"/>
                      </a:ext>
                    </a:extLst>
                  </p:cNvPr>
                  <p:cNvSpPr/>
                  <p:nvPr/>
                </p:nvSpPr>
                <p:spPr>
                  <a:xfrm>
                    <a:off x="295670" y="189264"/>
                    <a:ext cx="2399556" cy="196647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975" h="21465" extrusionOk="0">
                        <a:moveTo>
                          <a:pt x="5172" y="930"/>
                        </a:moveTo>
                        <a:cubicBezTo>
                          <a:pt x="4487" y="984"/>
                          <a:pt x="3872" y="1437"/>
                          <a:pt x="3401" y="2070"/>
                        </a:cubicBezTo>
                        <a:cubicBezTo>
                          <a:pt x="2225" y="3655"/>
                          <a:pt x="2118" y="5982"/>
                          <a:pt x="1453" y="7966"/>
                        </a:cubicBezTo>
                        <a:cubicBezTo>
                          <a:pt x="787" y="9954"/>
                          <a:pt x="-438" y="11889"/>
                          <a:pt x="159" y="13931"/>
                        </a:cubicBezTo>
                        <a:cubicBezTo>
                          <a:pt x="666" y="15665"/>
                          <a:pt x="2193" y="16307"/>
                          <a:pt x="3500" y="17128"/>
                        </a:cubicBezTo>
                        <a:cubicBezTo>
                          <a:pt x="4871" y="17988"/>
                          <a:pt x="6081" y="19210"/>
                          <a:pt x="7461" y="20048"/>
                        </a:cubicBezTo>
                        <a:cubicBezTo>
                          <a:pt x="8986" y="20974"/>
                          <a:pt x="10662" y="21405"/>
                          <a:pt x="12353" y="21459"/>
                        </a:cubicBezTo>
                        <a:cubicBezTo>
                          <a:pt x="14836" y="21538"/>
                          <a:pt x="17295" y="20812"/>
                          <a:pt x="19495" y="19349"/>
                        </a:cubicBezTo>
                        <a:cubicBezTo>
                          <a:pt x="20190" y="18590"/>
                          <a:pt x="20671" y="17565"/>
                          <a:pt x="20866" y="16430"/>
                        </a:cubicBezTo>
                        <a:cubicBezTo>
                          <a:pt x="21162" y="14698"/>
                          <a:pt x="20763" y="12933"/>
                          <a:pt x="20718" y="11170"/>
                        </a:cubicBezTo>
                        <a:cubicBezTo>
                          <a:pt x="20677" y="9585"/>
                          <a:pt x="20910" y="7930"/>
                          <a:pt x="20345" y="6505"/>
                        </a:cubicBezTo>
                        <a:cubicBezTo>
                          <a:pt x="19654" y="4761"/>
                          <a:pt x="18089" y="4061"/>
                          <a:pt x="16798" y="3023"/>
                        </a:cubicBezTo>
                        <a:cubicBezTo>
                          <a:pt x="15323" y="1839"/>
                          <a:pt x="14026" y="67"/>
                          <a:pt x="12265" y="1"/>
                        </a:cubicBezTo>
                        <a:cubicBezTo>
                          <a:pt x="10570" y="-62"/>
                          <a:pt x="9087" y="1575"/>
                          <a:pt x="7391" y="1396"/>
                        </a:cubicBezTo>
                        <a:cubicBezTo>
                          <a:pt x="6640" y="1317"/>
                          <a:pt x="5927" y="871"/>
                          <a:pt x="5172" y="930"/>
                        </a:cubicBezTo>
                        <a:close/>
                      </a:path>
                    </a:pathLst>
                  </a:custGeom>
                  <a:solidFill>
                    <a:srgbClr val="434343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0800" tIns="50800" rIns="50800" bIns="50800" numCol="1" anchor="ctr">
                    <a:noAutofit/>
                  </a:bodyPr>
                  <a:lstStyle/>
                  <a:p>
                    <a:pPr>
                      <a:defRPr sz="2200" b="0">
                        <a:solidFill>
                          <a:srgbClr val="FFFFFF"/>
                        </a:solidFill>
                        <a:latin typeface="+mn-lt"/>
                        <a:ea typeface="+mn-ea"/>
                        <a:cs typeface="+mn-cs"/>
                        <a:sym typeface="Helvetica Neue Medium"/>
                      </a:defRPr>
                    </a:pPr>
                    <a:endParaRPr/>
                  </a:p>
                </p:txBody>
              </p:sp>
            </p:grpSp>
            <p:sp>
              <p:nvSpPr>
                <p:cNvPr id="41" name="Ovale">
                  <a:extLst>
                    <a:ext uri="{FF2B5EF4-FFF2-40B4-BE49-F238E27FC236}">
                      <a16:creationId xmlns:a16="http://schemas.microsoft.com/office/drawing/2014/main" id="{55F8EEAD-85CF-7813-AE39-94809D9B3548}"/>
                    </a:ext>
                  </a:extLst>
                </p:cNvPr>
                <p:cNvSpPr/>
                <p:nvPr/>
              </p:nvSpPr>
              <p:spPr>
                <a:xfrm>
                  <a:off x="1398550" y="507500"/>
                  <a:ext cx="336160" cy="323545"/>
                </a:xfrm>
                <a:prstGeom prst="ellipse">
                  <a:avLst/>
                </a:prstGeom>
                <a:blipFill rotWithShape="1">
                  <a:blip r:embed="rId4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2" name="Cercle">
                  <a:extLst>
                    <a:ext uri="{FF2B5EF4-FFF2-40B4-BE49-F238E27FC236}">
                      <a16:creationId xmlns:a16="http://schemas.microsoft.com/office/drawing/2014/main" id="{AB819991-DF25-B54E-19BB-9ECC0140ED8F}"/>
                    </a:ext>
                  </a:extLst>
                </p:cNvPr>
                <p:cNvSpPr/>
                <p:nvPr/>
              </p:nvSpPr>
              <p:spPr>
                <a:xfrm>
                  <a:off x="1211283" y="1513964"/>
                  <a:ext cx="272660" cy="262428"/>
                </a:xfrm>
                <a:prstGeom prst="ellipse">
                  <a:avLst/>
                </a:prstGeom>
                <a:blipFill rotWithShape="1">
                  <a:blip r:embed="rId4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3" name="Ovale">
                  <a:extLst>
                    <a:ext uri="{FF2B5EF4-FFF2-40B4-BE49-F238E27FC236}">
                      <a16:creationId xmlns:a16="http://schemas.microsoft.com/office/drawing/2014/main" id="{DA434AC1-C311-8C63-087C-CCB564C47897}"/>
                    </a:ext>
                  </a:extLst>
                </p:cNvPr>
                <p:cNvSpPr/>
                <p:nvPr/>
              </p:nvSpPr>
              <p:spPr>
                <a:xfrm>
                  <a:off x="2079670" y="1471183"/>
                  <a:ext cx="361560" cy="347991"/>
                </a:xfrm>
                <a:prstGeom prst="ellipse">
                  <a:avLst/>
                </a:prstGeom>
                <a:blipFill rotWithShape="1">
                  <a:blip r:embed="rId4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4" name="Cercle">
                  <a:extLst>
                    <a:ext uri="{FF2B5EF4-FFF2-40B4-BE49-F238E27FC236}">
                      <a16:creationId xmlns:a16="http://schemas.microsoft.com/office/drawing/2014/main" id="{087C4C56-CB59-88B7-C759-D8F3088FAA50}"/>
                    </a:ext>
                  </a:extLst>
                </p:cNvPr>
                <p:cNvSpPr/>
                <p:nvPr/>
              </p:nvSpPr>
              <p:spPr>
                <a:xfrm>
                  <a:off x="1724323" y="1465218"/>
                  <a:ext cx="114968" cy="110653"/>
                </a:xfrm>
                <a:prstGeom prst="ellipse">
                  <a:avLst/>
                </a:prstGeom>
                <a:blipFill rotWithShape="1">
                  <a:blip r:embed="rId4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5" name="Cercle">
                  <a:extLst>
                    <a:ext uri="{FF2B5EF4-FFF2-40B4-BE49-F238E27FC236}">
                      <a16:creationId xmlns:a16="http://schemas.microsoft.com/office/drawing/2014/main" id="{9CC8E39A-9184-CF03-8640-94CC111C8AA6}"/>
                    </a:ext>
                  </a:extLst>
                </p:cNvPr>
                <p:cNvSpPr/>
                <p:nvPr/>
              </p:nvSpPr>
              <p:spPr>
                <a:xfrm>
                  <a:off x="556324" y="1104293"/>
                  <a:ext cx="141743" cy="136423"/>
                </a:xfrm>
                <a:prstGeom prst="ellipse">
                  <a:avLst/>
                </a:prstGeom>
                <a:blipFill rotWithShape="1">
                  <a:blip r:embed="rId4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6" name="Figure">
                  <a:extLst>
                    <a:ext uri="{FF2B5EF4-FFF2-40B4-BE49-F238E27FC236}">
                      <a16:creationId xmlns:a16="http://schemas.microsoft.com/office/drawing/2014/main" id="{C1F73C6E-A40D-6B51-91FC-4160D7F2DF22}"/>
                    </a:ext>
                  </a:extLst>
                </p:cNvPr>
                <p:cNvSpPr/>
                <p:nvPr/>
              </p:nvSpPr>
              <p:spPr>
                <a:xfrm>
                  <a:off x="963058" y="1400514"/>
                  <a:ext cx="106935" cy="6789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7" name="Figure">
                  <a:extLst>
                    <a:ext uri="{FF2B5EF4-FFF2-40B4-BE49-F238E27FC236}">
                      <a16:creationId xmlns:a16="http://schemas.microsoft.com/office/drawing/2014/main" id="{98AE0A51-C917-C3D7-0B7E-3B6514BAA624}"/>
                    </a:ext>
                  </a:extLst>
                </p:cNvPr>
                <p:cNvSpPr/>
                <p:nvPr/>
              </p:nvSpPr>
              <p:spPr>
                <a:xfrm rot="7301785">
                  <a:off x="2349935" y="986579"/>
                  <a:ext cx="253610" cy="161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8" name="Figure">
                  <a:extLst>
                    <a:ext uri="{FF2B5EF4-FFF2-40B4-BE49-F238E27FC236}">
                      <a16:creationId xmlns:a16="http://schemas.microsoft.com/office/drawing/2014/main" id="{1DDCAD40-069E-3E96-426F-C6551896C2E8}"/>
                    </a:ext>
                  </a:extLst>
                </p:cNvPr>
                <p:cNvSpPr/>
                <p:nvPr/>
              </p:nvSpPr>
              <p:spPr>
                <a:xfrm rot="7301785">
                  <a:off x="1299818" y="1085028"/>
                  <a:ext cx="253610" cy="1610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9" name="Cercle">
                  <a:extLst>
                    <a:ext uri="{FF2B5EF4-FFF2-40B4-BE49-F238E27FC236}">
                      <a16:creationId xmlns:a16="http://schemas.microsoft.com/office/drawing/2014/main" id="{9DB27561-8983-637A-D9A5-48742E405A4D}"/>
                    </a:ext>
                  </a:extLst>
                </p:cNvPr>
                <p:cNvSpPr/>
                <p:nvPr/>
              </p:nvSpPr>
              <p:spPr>
                <a:xfrm>
                  <a:off x="2060930" y="613945"/>
                  <a:ext cx="114968" cy="110654"/>
                </a:xfrm>
                <a:prstGeom prst="ellipse">
                  <a:avLst/>
                </a:prstGeom>
                <a:blipFill rotWithShape="1">
                  <a:blip r:embed="rId4"/>
                  <a:srcRect/>
                  <a:stretch>
                    <a:fillRect/>
                  </a:stretch>
                </a:blipFill>
                <a:ln w="6350" cap="flat">
                  <a:solidFill>
                    <a:srgbClr val="434343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0" name="Figure">
                  <a:extLst>
                    <a:ext uri="{FF2B5EF4-FFF2-40B4-BE49-F238E27FC236}">
                      <a16:creationId xmlns:a16="http://schemas.microsoft.com/office/drawing/2014/main" id="{13A180C5-AEC4-A4CD-7087-5CF28FC3628A}"/>
                    </a:ext>
                  </a:extLst>
                </p:cNvPr>
                <p:cNvSpPr/>
                <p:nvPr/>
              </p:nvSpPr>
              <p:spPr>
                <a:xfrm>
                  <a:off x="2188414" y="1284080"/>
                  <a:ext cx="106935" cy="67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216" h="20755" extrusionOk="0">
                      <a:moveTo>
                        <a:pt x="4710" y="37"/>
                      </a:moveTo>
                      <a:cubicBezTo>
                        <a:pt x="-2480" y="1432"/>
                        <a:pt x="-992" y="21382"/>
                        <a:pt x="6150" y="19334"/>
                      </a:cubicBezTo>
                      <a:cubicBezTo>
                        <a:pt x="7912" y="20993"/>
                        <a:pt x="9917" y="21164"/>
                        <a:pt x="11686" y="20030"/>
                      </a:cubicBezTo>
                      <a:cubicBezTo>
                        <a:pt x="13413" y="18923"/>
                        <a:pt x="14828" y="16622"/>
                        <a:pt x="16145" y="14098"/>
                      </a:cubicBezTo>
                      <a:cubicBezTo>
                        <a:pt x="18264" y="10036"/>
                        <a:pt x="19120" y="4322"/>
                        <a:pt x="16954" y="2082"/>
                      </a:cubicBezTo>
                      <a:cubicBezTo>
                        <a:pt x="15284" y="355"/>
                        <a:pt x="13505" y="3026"/>
                        <a:pt x="11682" y="3844"/>
                      </a:cubicBezTo>
                      <a:cubicBezTo>
                        <a:pt x="10439" y="4402"/>
                        <a:pt x="9128" y="4022"/>
                        <a:pt x="8049" y="2810"/>
                      </a:cubicBezTo>
                      <a:cubicBezTo>
                        <a:pt x="7307" y="849"/>
                        <a:pt x="6023" y="-218"/>
                        <a:pt x="4710" y="3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5400" cap="flat">
                  <a:solidFill>
                    <a:srgbClr val="FFFFFF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37" name="Polygone">
                <a:extLst>
                  <a:ext uri="{FF2B5EF4-FFF2-40B4-BE49-F238E27FC236}">
                    <a16:creationId xmlns:a16="http://schemas.microsoft.com/office/drawing/2014/main" id="{3A18AEE6-556A-F5D4-EC36-B044CD56906D}"/>
                  </a:ext>
                </a:extLst>
              </p:cNvPr>
              <p:cNvSpPr/>
              <p:nvPr/>
            </p:nvSpPr>
            <p:spPr>
              <a:xfrm>
                <a:off x="711313" y="633402"/>
                <a:ext cx="461694" cy="401867"/>
              </a:xfrm>
              <a:prstGeom prst="pentagon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8" name="Polygone">
                <a:extLst>
                  <a:ext uri="{FF2B5EF4-FFF2-40B4-BE49-F238E27FC236}">
                    <a16:creationId xmlns:a16="http://schemas.microsoft.com/office/drawing/2014/main" id="{0C424148-6F2C-8AED-CFDF-BE8179314257}"/>
                  </a:ext>
                </a:extLst>
              </p:cNvPr>
              <p:cNvSpPr/>
              <p:nvPr/>
            </p:nvSpPr>
            <p:spPr>
              <a:xfrm>
                <a:off x="1773968" y="952885"/>
                <a:ext cx="243157" cy="211648"/>
              </a:xfrm>
              <a:prstGeom prst="pentagon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9" name="Polygone">
                <a:extLst>
                  <a:ext uri="{FF2B5EF4-FFF2-40B4-BE49-F238E27FC236}">
                    <a16:creationId xmlns:a16="http://schemas.microsoft.com/office/drawing/2014/main" id="{3CB90BD2-57A8-79E0-0EB0-86E01EEAC9FB}"/>
                  </a:ext>
                </a:extLst>
              </p:cNvPr>
              <p:cNvSpPr/>
              <p:nvPr/>
            </p:nvSpPr>
            <p:spPr>
              <a:xfrm>
                <a:off x="1592618" y="1745272"/>
                <a:ext cx="243156" cy="211649"/>
              </a:xfrm>
              <a:prstGeom prst="pentagon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</p:grpSp>
      <p:sp>
        <p:nvSpPr>
          <p:cNvPr id="55" name="Arc 54">
            <a:extLst>
              <a:ext uri="{FF2B5EF4-FFF2-40B4-BE49-F238E27FC236}">
                <a16:creationId xmlns:a16="http://schemas.microsoft.com/office/drawing/2014/main" id="{9C8C7997-BE63-4770-EE90-8E09D0B6607F}"/>
              </a:ext>
            </a:extLst>
          </p:cNvPr>
          <p:cNvSpPr/>
          <p:nvPr/>
        </p:nvSpPr>
        <p:spPr>
          <a:xfrm rot="16799812">
            <a:off x="6296619" y="1055843"/>
            <a:ext cx="4080436" cy="4405831"/>
          </a:xfrm>
          <a:prstGeom prst="arc">
            <a:avLst>
              <a:gd name="adj1" fmla="val 16200000"/>
              <a:gd name="adj2" fmla="val 441831"/>
            </a:avLst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AB87AC1E-D1F0-976E-D1AF-9C4EA7CC4A0B}"/>
              </a:ext>
            </a:extLst>
          </p:cNvPr>
          <p:cNvCxnSpPr/>
          <p:nvPr/>
        </p:nvCxnSpPr>
        <p:spPr>
          <a:xfrm>
            <a:off x="8941591" y="1308100"/>
            <a:ext cx="103536" cy="38482"/>
          </a:xfrm>
          <a:prstGeom prst="straightConnector1">
            <a:avLst/>
          </a:prstGeom>
          <a:ln w="28575">
            <a:solidFill>
              <a:srgbClr val="2F5597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F21782C0-5C38-9278-0632-5D85A3941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9482638" y="3665374"/>
            <a:ext cx="1302594" cy="111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066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1E07-1820-5FC4-E6EB-B3CE8EEDD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3C101E44-4204-AB45-8195-F7BDF9B16EB3}"/>
              </a:ext>
            </a:extLst>
          </p:cNvPr>
          <p:cNvSpPr txBox="1"/>
          <p:nvPr/>
        </p:nvSpPr>
        <p:spPr>
          <a:xfrm>
            <a:off x="5878826" y="1198698"/>
            <a:ext cx="77536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600" dirty="0"/>
              <a:t>⚡️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C3A5979-5112-E32C-C5BF-9307BC999B7F}"/>
              </a:ext>
            </a:extLst>
          </p:cNvPr>
          <p:cNvSpPr txBox="1"/>
          <p:nvPr/>
        </p:nvSpPr>
        <p:spPr>
          <a:xfrm>
            <a:off x="9863958" y="669350"/>
            <a:ext cx="59204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500" dirty="0"/>
              <a:t>❄️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54C691D-8B4A-B03E-0DA5-9420AF826723}"/>
              </a:ext>
            </a:extLst>
          </p:cNvPr>
          <p:cNvSpPr txBox="1"/>
          <p:nvPr/>
        </p:nvSpPr>
        <p:spPr>
          <a:xfrm>
            <a:off x="9733435" y="2270153"/>
            <a:ext cx="59204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500" dirty="0"/>
              <a:t>❄️</a:t>
            </a:r>
          </a:p>
        </p:txBody>
      </p:sp>
      <p:grpSp>
        <p:nvGrpSpPr>
          <p:cNvPr id="60" name="Groupe 59">
            <a:extLst>
              <a:ext uri="{FF2B5EF4-FFF2-40B4-BE49-F238E27FC236}">
                <a16:creationId xmlns:a16="http://schemas.microsoft.com/office/drawing/2014/main" id="{3722F253-D41E-A742-7FB7-06B56CDDA459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A0E096CB-F627-F496-BF98-CB4989613E99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E71CF88-746C-7A3C-3131-035759F1AA94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446A9B8-29D7-46DB-6CF2-431B3FF94685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215478EE-0E18-0F56-7DF1-5DEF4B0DB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4A71BDE-036C-1967-96BD-EA82C45D210E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0BE48445-D8B6-52E3-3B57-DE727D506576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DA398F81-99BE-6D56-EE71-5FC01EC138D8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1A65CC1A-B018-5F71-51A2-666C6078E0FA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C0A5B7EB-A6BA-84BD-1BD6-B27E3424A73E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15DA4DAC-EFC0-D152-D604-A36FB5E18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30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6CEDDE-42F9-45DE-2968-840037438FAF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FE283220-AB80-156D-A6AE-9FE03CD26694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B7EBF2E2-B37A-3AB6-E03A-B9D2A94BDD94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004B001D-CD77-B058-66C7-216C3A40C12D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5A11142E-A24A-E4DA-8A80-3AFD71AC92ED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89775DA6-4F78-AA64-2B10-1E059D2091E4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47A56629-70A4-5AAA-6B84-7EA7FC52C59B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4781A129-3106-9652-18A1-B85643F7038D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4EB188B-775F-3048-1134-E5C38F0A6D18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48" name="Nuage 47">
            <a:extLst>
              <a:ext uri="{FF2B5EF4-FFF2-40B4-BE49-F238E27FC236}">
                <a16:creationId xmlns:a16="http://schemas.microsoft.com/office/drawing/2014/main" id="{B48D6BD7-27EF-571B-BE95-8F6A15EA2FC7}"/>
              </a:ext>
            </a:extLst>
          </p:cNvPr>
          <p:cNvSpPr/>
          <p:nvPr/>
        </p:nvSpPr>
        <p:spPr>
          <a:xfrm>
            <a:off x="6009349" y="1358440"/>
            <a:ext cx="2013258" cy="1404991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C9F0676-AF3E-938E-5B58-B896DF6888F9}"/>
              </a:ext>
            </a:extLst>
          </p:cNvPr>
          <p:cNvSpPr txBox="1"/>
          <p:nvPr/>
        </p:nvSpPr>
        <p:spPr>
          <a:xfrm>
            <a:off x="6736093" y="1876269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3E3D98D-68DB-7943-44ED-0389A5E34CAB}"/>
              </a:ext>
            </a:extLst>
          </p:cNvPr>
          <p:cNvSpPr txBox="1"/>
          <p:nvPr/>
        </p:nvSpPr>
        <p:spPr>
          <a:xfrm>
            <a:off x="8782999" y="1537715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𝜆</a:t>
            </a:r>
          </a:p>
        </p:txBody>
      </p: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70DAC4F0-C35A-05E9-ADCF-28E54DB08051}"/>
              </a:ext>
            </a:extLst>
          </p:cNvPr>
          <p:cNvCxnSpPr/>
          <p:nvPr/>
        </p:nvCxnSpPr>
        <p:spPr>
          <a:xfrm>
            <a:off x="8197744" y="2060935"/>
            <a:ext cx="15411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Arc 51">
            <a:extLst>
              <a:ext uri="{FF2B5EF4-FFF2-40B4-BE49-F238E27FC236}">
                <a16:creationId xmlns:a16="http://schemas.microsoft.com/office/drawing/2014/main" id="{F8059296-4B87-7E7E-AC8B-9B38247F22D4}"/>
              </a:ext>
            </a:extLst>
          </p:cNvPr>
          <p:cNvSpPr/>
          <p:nvPr/>
        </p:nvSpPr>
        <p:spPr>
          <a:xfrm rot="15868583" flipH="1" flipV="1">
            <a:off x="9085282" y="868057"/>
            <a:ext cx="1050643" cy="133931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D6B2C2C6-5BCA-4DE1-348F-BA4AB9EDA44A}"/>
              </a:ext>
            </a:extLst>
          </p:cNvPr>
          <p:cNvSpPr/>
          <p:nvPr/>
        </p:nvSpPr>
        <p:spPr>
          <a:xfrm rot="10800000" flipH="1" flipV="1">
            <a:off x="9213546" y="2060935"/>
            <a:ext cx="1050643" cy="133931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D15C1104-5812-E848-E96D-8BB05721E6C0}"/>
              </a:ext>
            </a:extLst>
          </p:cNvPr>
          <p:cNvSpPr/>
          <p:nvPr/>
        </p:nvSpPr>
        <p:spPr>
          <a:xfrm rot="15207779">
            <a:off x="10304382" y="1339563"/>
            <a:ext cx="155740" cy="21894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00717A38-DDAF-83AC-18CC-078A04C02CD8}"/>
              </a:ext>
            </a:extLst>
          </p:cNvPr>
          <p:cNvSpPr/>
          <p:nvPr/>
        </p:nvSpPr>
        <p:spPr>
          <a:xfrm rot="10578203">
            <a:off x="10263083" y="2581828"/>
            <a:ext cx="155740" cy="21894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26584FB0-5C3C-58F1-135F-770054E36104}"/>
              </a:ext>
            </a:extLst>
          </p:cNvPr>
          <p:cNvSpPr txBox="1"/>
          <p:nvPr/>
        </p:nvSpPr>
        <p:spPr>
          <a:xfrm>
            <a:off x="10425720" y="1129047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092497F4-ACAB-9077-46DA-BA75391644F7}"/>
              </a:ext>
            </a:extLst>
          </p:cNvPr>
          <p:cNvSpPr txBox="1"/>
          <p:nvPr/>
        </p:nvSpPr>
        <p:spPr>
          <a:xfrm>
            <a:off x="10390395" y="2707783"/>
            <a:ext cx="3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C93EFDBA-536B-55FF-7F8C-726D9A5692E5}"/>
              </a:ext>
            </a:extLst>
          </p:cNvPr>
          <p:cNvSpPr txBox="1"/>
          <p:nvPr/>
        </p:nvSpPr>
        <p:spPr>
          <a:xfrm>
            <a:off x="11157385" y="1043961"/>
            <a:ext cx="156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∆</a:t>
            </a:r>
            <a:r>
              <a:rPr lang="fr-FR" baseline="30000" dirty="0">
                <a:solidFill>
                  <a:srgbClr val="FF0000"/>
                </a:solidFill>
              </a:rPr>
              <a:t>33</a:t>
            </a:r>
            <a:r>
              <a:rPr lang="fr-FR" dirty="0">
                <a:solidFill>
                  <a:srgbClr val="FF0000"/>
                </a:solidFill>
              </a:rPr>
              <a:t>S &gt; 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827F6687-A493-C059-C109-79D8CB601461}"/>
              </a:ext>
            </a:extLst>
          </p:cNvPr>
          <p:cNvSpPr txBox="1"/>
          <p:nvPr/>
        </p:nvSpPr>
        <p:spPr>
          <a:xfrm>
            <a:off x="11016416" y="2707783"/>
            <a:ext cx="156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∆</a:t>
            </a:r>
            <a:r>
              <a:rPr lang="fr-FR" baseline="30000" dirty="0">
                <a:solidFill>
                  <a:srgbClr val="FF0000"/>
                </a:solidFill>
              </a:rPr>
              <a:t>33</a:t>
            </a:r>
            <a:r>
              <a:rPr lang="fr-FR" dirty="0">
                <a:solidFill>
                  <a:srgbClr val="FF0000"/>
                </a:solidFill>
              </a:rPr>
              <a:t>S &lt; 0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173C8719-6F29-290E-001F-126B4DFA3D20}"/>
              </a:ext>
            </a:extLst>
          </p:cNvPr>
          <p:cNvCxnSpPr>
            <a:stCxn id="54" idx="2"/>
          </p:cNvCxnSpPr>
          <p:nvPr/>
        </p:nvCxnSpPr>
        <p:spPr>
          <a:xfrm flipV="1">
            <a:off x="10360087" y="1358440"/>
            <a:ext cx="30308" cy="159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EF3EB20B-6A4C-E61B-D568-60FE175F236A}"/>
              </a:ext>
            </a:extLst>
          </p:cNvPr>
          <p:cNvCxnSpPr>
            <a:cxnSpLocks/>
          </p:cNvCxnSpPr>
          <p:nvPr/>
        </p:nvCxnSpPr>
        <p:spPr>
          <a:xfrm>
            <a:off x="10360087" y="2799961"/>
            <a:ext cx="598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8" name="Arc 77">
            <a:extLst>
              <a:ext uri="{FF2B5EF4-FFF2-40B4-BE49-F238E27FC236}">
                <a16:creationId xmlns:a16="http://schemas.microsoft.com/office/drawing/2014/main" id="{98F966E0-EC80-7EB7-6F52-537C23DCC61A}"/>
              </a:ext>
            </a:extLst>
          </p:cNvPr>
          <p:cNvSpPr/>
          <p:nvPr/>
        </p:nvSpPr>
        <p:spPr>
          <a:xfrm rot="10053163">
            <a:off x="2487231" y="1816859"/>
            <a:ext cx="3122905" cy="3455353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Arc 79">
            <a:extLst>
              <a:ext uri="{FF2B5EF4-FFF2-40B4-BE49-F238E27FC236}">
                <a16:creationId xmlns:a16="http://schemas.microsoft.com/office/drawing/2014/main" id="{FD913EF0-D617-A6E3-CC49-98DE4E1F139E}"/>
              </a:ext>
            </a:extLst>
          </p:cNvPr>
          <p:cNvSpPr/>
          <p:nvPr/>
        </p:nvSpPr>
        <p:spPr>
          <a:xfrm rot="10053163" flipH="1">
            <a:off x="4658969" y="2708050"/>
            <a:ext cx="3885486" cy="2568095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1" name="Losange 80">
            <a:extLst>
              <a:ext uri="{FF2B5EF4-FFF2-40B4-BE49-F238E27FC236}">
                <a16:creationId xmlns:a16="http://schemas.microsoft.com/office/drawing/2014/main" id="{90F3F28C-240D-62B3-DC94-87831DB5E32F}"/>
              </a:ext>
            </a:extLst>
          </p:cNvPr>
          <p:cNvSpPr/>
          <p:nvPr/>
        </p:nvSpPr>
        <p:spPr>
          <a:xfrm>
            <a:off x="5161461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Losange 81">
            <a:extLst>
              <a:ext uri="{FF2B5EF4-FFF2-40B4-BE49-F238E27FC236}">
                <a16:creationId xmlns:a16="http://schemas.microsoft.com/office/drawing/2014/main" id="{2882AA79-FE0B-E270-CD62-89F8F39721B1}"/>
              </a:ext>
            </a:extLst>
          </p:cNvPr>
          <p:cNvSpPr/>
          <p:nvPr/>
        </p:nvSpPr>
        <p:spPr>
          <a:xfrm>
            <a:off x="5313861" y="50104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Losange 82">
            <a:extLst>
              <a:ext uri="{FF2B5EF4-FFF2-40B4-BE49-F238E27FC236}">
                <a16:creationId xmlns:a16="http://schemas.microsoft.com/office/drawing/2014/main" id="{A8039A76-DD58-F7B1-62DF-B978ACC10129}"/>
              </a:ext>
            </a:extLst>
          </p:cNvPr>
          <p:cNvSpPr/>
          <p:nvPr/>
        </p:nvSpPr>
        <p:spPr>
          <a:xfrm>
            <a:off x="5322973" y="47056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Losange 83">
            <a:extLst>
              <a:ext uri="{FF2B5EF4-FFF2-40B4-BE49-F238E27FC236}">
                <a16:creationId xmlns:a16="http://schemas.microsoft.com/office/drawing/2014/main" id="{96DB1F76-DB01-8464-48F1-E105198B0DE8}"/>
              </a:ext>
            </a:extLst>
          </p:cNvPr>
          <p:cNvSpPr/>
          <p:nvPr/>
        </p:nvSpPr>
        <p:spPr>
          <a:xfrm>
            <a:off x="5475373" y="4858034"/>
            <a:ext cx="620627" cy="77240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57B019E-C36C-DD2A-2CA3-810121D85BEC}"/>
              </a:ext>
            </a:extLst>
          </p:cNvPr>
          <p:cNvSpPr txBox="1"/>
          <p:nvPr/>
        </p:nvSpPr>
        <p:spPr>
          <a:xfrm>
            <a:off x="5137388" y="4752269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909F11B-9817-6D2B-D220-9271DE84B5C4}"/>
              </a:ext>
            </a:extLst>
          </p:cNvPr>
          <p:cNvSpPr txBox="1"/>
          <p:nvPr/>
        </p:nvSpPr>
        <p:spPr>
          <a:xfrm>
            <a:off x="5669014" y="491479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4151B6C-F7A7-DBF6-AFA6-841C71E748E9}"/>
              </a:ext>
            </a:extLst>
          </p:cNvPr>
          <p:cNvSpPr txBox="1"/>
          <p:nvPr/>
        </p:nvSpPr>
        <p:spPr>
          <a:xfrm>
            <a:off x="5199155" y="5406904"/>
            <a:ext cx="5920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/>
              <a:t>❄️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D6F356A-AB2D-E00A-B9E5-87E29C04DE34}"/>
              </a:ext>
            </a:extLst>
          </p:cNvPr>
          <p:cNvSpPr txBox="1"/>
          <p:nvPr/>
        </p:nvSpPr>
        <p:spPr>
          <a:xfrm>
            <a:off x="6767521" y="713777"/>
            <a:ext cx="3292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HS</a:t>
            </a:r>
            <a:r>
              <a:rPr lang="fr-FR" sz="1800" baseline="30000" dirty="0"/>
              <a:t>-</a:t>
            </a:r>
            <a:r>
              <a:rPr lang="fr-FR" sz="1800" dirty="0"/>
              <a:t>(</a:t>
            </a:r>
            <a:r>
              <a:rPr lang="fr-FR" sz="1800" dirty="0" err="1"/>
              <a:t>aq</a:t>
            </a:r>
            <a:r>
              <a:rPr lang="fr-FR" sz="1800" dirty="0"/>
              <a:t>) + </a:t>
            </a:r>
            <a:r>
              <a:rPr lang="fr-FR" sz="1800" dirty="0">
                <a:solidFill>
                  <a:srgbClr val="FF0000"/>
                </a:solidFill>
              </a:rPr>
              <a:t>Fe</a:t>
            </a:r>
            <a:r>
              <a:rPr lang="fr-FR" sz="1800" baseline="30000" dirty="0">
                <a:solidFill>
                  <a:srgbClr val="FF0000"/>
                </a:solidFill>
              </a:rPr>
              <a:t>3+</a:t>
            </a:r>
            <a:r>
              <a:rPr lang="fr-FR" sz="1800" dirty="0"/>
              <a:t> = </a:t>
            </a:r>
            <a:r>
              <a:rPr lang="fr-FR" sz="1800" dirty="0">
                <a:solidFill>
                  <a:srgbClr val="FF0000"/>
                </a:solidFill>
              </a:rPr>
              <a:t>S</a:t>
            </a:r>
            <a:r>
              <a:rPr lang="fr-FR" sz="1800" baseline="30000" dirty="0">
                <a:solidFill>
                  <a:srgbClr val="FF0000"/>
                </a:solidFill>
              </a:rPr>
              <a:t>0</a:t>
            </a:r>
            <a:r>
              <a:rPr lang="fr-FR" sz="1800" dirty="0">
                <a:solidFill>
                  <a:srgbClr val="FF0000"/>
                </a:solidFill>
              </a:rPr>
              <a:t> (s)</a:t>
            </a:r>
            <a:r>
              <a:rPr lang="fr-FR" sz="1800" dirty="0"/>
              <a:t> + Fe</a:t>
            </a:r>
            <a:r>
              <a:rPr lang="fr-FR" sz="1800" baseline="30000" dirty="0"/>
              <a:t>2+</a:t>
            </a:r>
            <a:r>
              <a:rPr lang="fr-FR" sz="1800" dirty="0"/>
              <a:t> + H</a:t>
            </a:r>
            <a:r>
              <a:rPr lang="fr-FR" sz="1800" baseline="30000" dirty="0"/>
              <a:t>+</a:t>
            </a:r>
            <a:endParaRPr lang="fr-FR" sz="1800" dirty="0"/>
          </a:p>
          <a:p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CE289D2-01C6-AE79-1A82-B082FEB26787}"/>
              </a:ext>
            </a:extLst>
          </p:cNvPr>
          <p:cNvSpPr txBox="1"/>
          <p:nvPr/>
        </p:nvSpPr>
        <p:spPr>
          <a:xfrm>
            <a:off x="10264189" y="3713412"/>
            <a:ext cx="16830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Chakraborty+ 2013</a:t>
            </a:r>
          </a:p>
        </p:txBody>
      </p:sp>
    </p:spTree>
    <p:extLst>
      <p:ext uri="{BB962C8B-B14F-4D97-AF65-F5344CB8AC3E}">
        <p14:creationId xmlns:p14="http://schemas.microsoft.com/office/powerpoint/2010/main" val="2259924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F9BD1-B05C-5DD6-DBEE-E511E784C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C4D138CC-F71B-DB40-9C00-61539D43F21B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596BDE47-84FB-03BE-9DDD-12BC17DC849F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AFB891C3-73A3-3175-AB99-971ED22E73E0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33729A68-B449-15FB-BA55-0F5E46019EE3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C10D4E25-6970-1017-206A-276C8314F2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756089E2-3BC2-119B-6903-14B8A14E17C0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A5F10C4D-8A3A-F5F1-B447-D7131F66CD78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4FA55B2E-75A9-5A7F-81FC-B213B2FE9C15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815D7859-F98A-684F-44B3-8C2A7CC1232A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EECC8BE1-3098-5333-DBDB-7D803B17214F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2E880B48-4B06-73FC-5935-873793F24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31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7A768AF-CBCF-11C6-A24C-F5358829B9A5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F4190653-9421-6EB0-427D-BB2DB7618EF6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476BEC06-FBBA-054D-4DE3-A765F383F120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E36BD0ED-8973-2513-0CC9-82FC44252EF9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B59E13A2-D0F6-8AA0-4351-4A3D7F54ADBD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38F98921-2AF1-D5FD-CDC5-298A7E5A7D73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0FF2540E-D947-B957-6044-FB7BBA0C1B8B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B87BBCC5-5441-02B2-2A1D-28EC37FD944A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8E0CE9BB-4085-7EB8-F2F5-4603199B1DBA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83" name="Losange 82">
            <a:extLst>
              <a:ext uri="{FF2B5EF4-FFF2-40B4-BE49-F238E27FC236}">
                <a16:creationId xmlns:a16="http://schemas.microsoft.com/office/drawing/2014/main" id="{2411457B-A223-EB37-2279-2EE7AE035990}"/>
              </a:ext>
            </a:extLst>
          </p:cNvPr>
          <p:cNvSpPr/>
          <p:nvPr/>
        </p:nvSpPr>
        <p:spPr>
          <a:xfrm>
            <a:off x="5133114" y="3268430"/>
            <a:ext cx="2013258" cy="1948082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2" name="Picture 2" descr="Flèche vers le bas ondulée isolée sur fond blanc ...">
            <a:extLst>
              <a:ext uri="{FF2B5EF4-FFF2-40B4-BE49-F238E27FC236}">
                <a16:creationId xmlns:a16="http://schemas.microsoft.com/office/drawing/2014/main" id="{D54E0E75-8BB1-360E-4A4B-F378D418C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4" b="90735" l="9904" r="89936">
                        <a14:foregroundMark x1="52556" y1="90735" x2="52556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93303">
            <a:off x="6114340" y="3604555"/>
            <a:ext cx="771719" cy="58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lèche vers le bas ondulée isolée sur fond blanc ...">
            <a:extLst>
              <a:ext uri="{FF2B5EF4-FFF2-40B4-BE49-F238E27FC236}">
                <a16:creationId xmlns:a16="http://schemas.microsoft.com/office/drawing/2014/main" id="{E595989C-61DC-62EF-392D-E936749AD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90735" l="9904" r="89936">
                        <a14:foregroundMark x1="52556" y1="90735" x2="52556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05281">
            <a:off x="5519138" y="3584537"/>
            <a:ext cx="771719" cy="64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lèche vers le bas ondulée isolée sur fond blanc ...">
            <a:extLst>
              <a:ext uri="{FF2B5EF4-FFF2-40B4-BE49-F238E27FC236}">
                <a16:creationId xmlns:a16="http://schemas.microsoft.com/office/drawing/2014/main" id="{5B4D3090-0BB0-354F-FA2D-6B4589684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90735" l="9904" r="89936">
                        <a14:foregroundMark x1="52556" y1="90735" x2="52556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0727">
            <a:off x="6025589" y="4136148"/>
            <a:ext cx="771719" cy="7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lèche vers le bas ondulée isolée sur fond blanc ...">
            <a:extLst>
              <a:ext uri="{FF2B5EF4-FFF2-40B4-BE49-F238E27FC236}">
                <a16:creationId xmlns:a16="http://schemas.microsoft.com/office/drawing/2014/main" id="{B3AC70D9-4B72-C92F-C147-6AA5BAF77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4" b="90735" l="9904" r="89936">
                        <a14:foregroundMark x1="52556" y1="90735" x2="52556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4804">
            <a:off x="5536739" y="4126351"/>
            <a:ext cx="771719" cy="7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èche vers le bas ondulée isolée sur fond blanc ...">
            <a:extLst>
              <a:ext uri="{FF2B5EF4-FFF2-40B4-BE49-F238E27FC236}">
                <a16:creationId xmlns:a16="http://schemas.microsoft.com/office/drawing/2014/main" id="{8F3ECCAD-FB29-1247-94A0-668D8D411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4" b="90735" l="9904" r="89936">
                        <a14:foregroundMark x1="52556" y1="90735" x2="52556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5080">
            <a:off x="5282462" y="3910532"/>
            <a:ext cx="771719" cy="7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Flèche vers le bas ondulée isolée sur fond blanc ...">
            <a:extLst>
              <a:ext uri="{FF2B5EF4-FFF2-40B4-BE49-F238E27FC236}">
                <a16:creationId xmlns:a16="http://schemas.microsoft.com/office/drawing/2014/main" id="{2D3B8215-EE0E-55B6-0626-A6DE86154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04" b="90735" l="9904" r="89936">
                        <a14:foregroundMark x1="52556" y1="90735" x2="52556" y2="90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69351" y="3856611"/>
            <a:ext cx="771719" cy="77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97B71D5-B8CB-ED2E-9432-96ABE684EFE3}"/>
              </a:ext>
            </a:extLst>
          </p:cNvPr>
          <p:cNvSpPr txBox="1"/>
          <p:nvPr/>
        </p:nvSpPr>
        <p:spPr>
          <a:xfrm>
            <a:off x="5921660" y="4005956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Al</a:t>
            </a:r>
            <a:r>
              <a:rPr lang="fr-FR" baseline="30000" dirty="0"/>
              <a:t>26</a:t>
            </a:r>
            <a:endParaRPr lang="fr-FR" dirty="0"/>
          </a:p>
        </p:txBody>
      </p:sp>
      <p:pic>
        <p:nvPicPr>
          <p:cNvPr id="5126" name="Picture 6" descr="L'icône Du Thermomètre. Symbole De Haute Température. Flat Vector  Illustration Clip Art Libres De Droits, Svg, Vecteurs Et Illustration.  Image 40776325">
            <a:extLst>
              <a:ext uri="{FF2B5EF4-FFF2-40B4-BE49-F238E27FC236}">
                <a16:creationId xmlns:a16="http://schemas.microsoft.com/office/drawing/2014/main" id="{8ACF03E6-E3E0-DC81-46E3-A55D4AEA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231" y1="23308" x2="52231" y2="23308"/>
                        <a14:foregroundMark x1="59538" y1="28846" x2="59538" y2="28846"/>
                        <a14:foregroundMark x1="58308" y1="33385" x2="58308" y2="33385"/>
                        <a14:foregroundMark x1="58846" y1="38154" x2="58846" y2="38154"/>
                        <a14:foregroundMark x1="58692" y1="42846" x2="58692" y2="42846"/>
                        <a14:foregroundMark x1="59538" y1="48769" x2="59538" y2="48769"/>
                        <a14:foregroundMark x1="59000" y1="53692" x2="59000" y2="53692"/>
                        <a14:foregroundMark x1="58692" y1="58077" x2="58692" y2="58077"/>
                        <a14:foregroundMark x1="58692" y1="63615" x2="58692" y2="63615"/>
                        <a14:foregroundMark x1="59692" y1="68385" x2="59692" y2="68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159" y="3213764"/>
            <a:ext cx="2057411" cy="20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843E909-8897-FD34-F5D3-56406E5084D3}"/>
              </a:ext>
            </a:extLst>
          </p:cNvPr>
          <p:cNvSpPr txBox="1"/>
          <p:nvPr/>
        </p:nvSpPr>
        <p:spPr>
          <a:xfrm>
            <a:off x="5505048" y="4722758"/>
            <a:ext cx="644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❄️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F1F455-F1B5-C549-2B4D-324E2813A335}"/>
              </a:ext>
            </a:extLst>
          </p:cNvPr>
          <p:cNvSpPr txBox="1"/>
          <p:nvPr/>
        </p:nvSpPr>
        <p:spPr>
          <a:xfrm>
            <a:off x="6506749" y="3744283"/>
            <a:ext cx="644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❄️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D6D496-BA15-5B1F-5CC8-923C6AD69FAD}"/>
              </a:ext>
            </a:extLst>
          </p:cNvPr>
          <p:cNvSpPr txBox="1"/>
          <p:nvPr/>
        </p:nvSpPr>
        <p:spPr>
          <a:xfrm>
            <a:off x="5080128" y="3655969"/>
            <a:ext cx="6444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/>
              <a:t>❄️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ACB96937-E8A2-A541-BBD8-3B1E6C746B11}"/>
              </a:ext>
            </a:extLst>
          </p:cNvPr>
          <p:cNvSpPr/>
          <p:nvPr/>
        </p:nvSpPr>
        <p:spPr>
          <a:xfrm rot="10053163">
            <a:off x="2577155" y="1752227"/>
            <a:ext cx="2814489" cy="3129612"/>
          </a:xfrm>
          <a:prstGeom prst="arc">
            <a:avLst>
              <a:gd name="adj1" fmla="val 15291249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661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4B89A-F782-3663-DB2A-1E717B8DC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96AC74BA-4A50-6500-5FDB-E6C4BF98D281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E46A0098-6BA5-CC23-F732-07304B5F9230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BA420DD-5C8F-9D6F-D1F8-998C0CA408C9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65F589E5-6A78-BB27-D9D1-C3C57820F155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14C5BE5C-3D8D-5CE8-D173-5C8855A834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5FB0E1C5-152B-6126-4053-D9139485CF4E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6565830F-F7A4-8431-2A2C-560914D8D39A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952D0685-EB20-235E-26CB-7053BF93F439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56721577-7680-9C71-AC51-3044C02FC2F7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FFD6A871-CCFD-99EA-70CB-8F1F724350C2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6" name="Espace réservé du numéro de diapositive 35">
            <a:extLst>
              <a:ext uri="{FF2B5EF4-FFF2-40B4-BE49-F238E27FC236}">
                <a16:creationId xmlns:a16="http://schemas.microsoft.com/office/drawing/2014/main" id="{F5AC8942-2E9A-5892-47AB-3C417E85B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32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A952E1F-774F-537E-1679-BA870BA7BC38}"/>
              </a:ext>
            </a:extLst>
          </p:cNvPr>
          <p:cNvSpPr txBox="1"/>
          <p:nvPr/>
        </p:nvSpPr>
        <p:spPr>
          <a:xfrm>
            <a:off x="662634" y="1089305"/>
            <a:ext cx="3741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 (g) + Fe (s) = </a:t>
            </a:r>
            <a:r>
              <a:rPr lang="fr-FR" dirty="0" err="1"/>
              <a:t>FeS</a:t>
            </a:r>
            <a:r>
              <a:rPr lang="fr-FR" dirty="0"/>
              <a:t> (s) + H</a:t>
            </a:r>
            <a:r>
              <a:rPr lang="fr-FR" baseline="-25000" dirty="0"/>
              <a:t>2</a:t>
            </a:r>
            <a:r>
              <a:rPr lang="fr-FR" dirty="0"/>
              <a:t>(g)</a:t>
            </a:r>
          </a:p>
        </p:txBody>
      </p:sp>
      <p:sp>
        <p:nvSpPr>
          <p:cNvPr id="7" name="Losange 6">
            <a:extLst>
              <a:ext uri="{FF2B5EF4-FFF2-40B4-BE49-F238E27FC236}">
                <a16:creationId xmlns:a16="http://schemas.microsoft.com/office/drawing/2014/main" id="{0CE0F824-02D3-7651-3ECE-0A9A0F5767A7}"/>
              </a:ext>
            </a:extLst>
          </p:cNvPr>
          <p:cNvSpPr/>
          <p:nvPr/>
        </p:nvSpPr>
        <p:spPr>
          <a:xfrm>
            <a:off x="2359222" y="1458391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Nuage 7">
            <a:extLst>
              <a:ext uri="{FF2B5EF4-FFF2-40B4-BE49-F238E27FC236}">
                <a16:creationId xmlns:a16="http://schemas.microsoft.com/office/drawing/2014/main" id="{EF18BA7E-7340-1B36-D12E-7461C157A472}"/>
              </a:ext>
            </a:extLst>
          </p:cNvPr>
          <p:cNvSpPr/>
          <p:nvPr/>
        </p:nvSpPr>
        <p:spPr>
          <a:xfrm>
            <a:off x="178925" y="667346"/>
            <a:ext cx="4393071" cy="1404522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Losange 8">
            <a:extLst>
              <a:ext uri="{FF2B5EF4-FFF2-40B4-BE49-F238E27FC236}">
                <a16:creationId xmlns:a16="http://schemas.microsoft.com/office/drawing/2014/main" id="{F6937F12-1D1F-3A80-F704-2393339AA63C}"/>
              </a:ext>
            </a:extLst>
          </p:cNvPr>
          <p:cNvSpPr/>
          <p:nvPr/>
        </p:nvSpPr>
        <p:spPr>
          <a:xfrm>
            <a:off x="2208278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Losange 17">
            <a:extLst>
              <a:ext uri="{FF2B5EF4-FFF2-40B4-BE49-F238E27FC236}">
                <a16:creationId xmlns:a16="http://schemas.microsoft.com/office/drawing/2014/main" id="{1F575C8A-3FAC-84C3-96A2-426BF8462142}"/>
              </a:ext>
            </a:extLst>
          </p:cNvPr>
          <p:cNvSpPr/>
          <p:nvPr/>
        </p:nvSpPr>
        <p:spPr>
          <a:xfrm>
            <a:off x="2360678" y="34530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Losange 24">
            <a:extLst>
              <a:ext uri="{FF2B5EF4-FFF2-40B4-BE49-F238E27FC236}">
                <a16:creationId xmlns:a16="http://schemas.microsoft.com/office/drawing/2014/main" id="{20614F9D-B295-848C-3A68-D1597089723C}"/>
              </a:ext>
            </a:extLst>
          </p:cNvPr>
          <p:cNvSpPr/>
          <p:nvPr/>
        </p:nvSpPr>
        <p:spPr>
          <a:xfrm>
            <a:off x="2369790" y="31482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Losange 25">
            <a:extLst>
              <a:ext uri="{FF2B5EF4-FFF2-40B4-BE49-F238E27FC236}">
                <a16:creationId xmlns:a16="http://schemas.microsoft.com/office/drawing/2014/main" id="{0BBA42C2-FC50-3440-9D1E-3EC6ECCC87AB}"/>
              </a:ext>
            </a:extLst>
          </p:cNvPr>
          <p:cNvSpPr/>
          <p:nvPr/>
        </p:nvSpPr>
        <p:spPr>
          <a:xfrm>
            <a:off x="2522190" y="3300696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8200FBD3-0B1A-843C-E9B1-83EB99F53C60}"/>
              </a:ext>
            </a:extLst>
          </p:cNvPr>
          <p:cNvCxnSpPr/>
          <p:nvPr/>
        </p:nvCxnSpPr>
        <p:spPr>
          <a:xfrm>
            <a:off x="2522190" y="2176041"/>
            <a:ext cx="0" cy="856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B5DACEC6-421A-149F-AB7F-1BCB172656BA}"/>
              </a:ext>
            </a:extLst>
          </p:cNvPr>
          <p:cNvSpPr txBox="1"/>
          <p:nvPr/>
        </p:nvSpPr>
        <p:spPr>
          <a:xfrm>
            <a:off x="1390458" y="3268430"/>
            <a:ext cx="1180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CI</a:t>
            </a:r>
          </a:p>
        </p:txBody>
      </p:sp>
      <p:sp>
        <p:nvSpPr>
          <p:cNvPr id="83" name="Losange 82">
            <a:extLst>
              <a:ext uri="{FF2B5EF4-FFF2-40B4-BE49-F238E27FC236}">
                <a16:creationId xmlns:a16="http://schemas.microsoft.com/office/drawing/2014/main" id="{99E0350A-7D89-4437-C9A7-E872F2A789B8}"/>
              </a:ext>
            </a:extLst>
          </p:cNvPr>
          <p:cNvSpPr/>
          <p:nvPr/>
        </p:nvSpPr>
        <p:spPr>
          <a:xfrm>
            <a:off x="5133114" y="3268430"/>
            <a:ext cx="2013258" cy="1948082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815B72C-723B-4BCA-BB63-2DAE38E75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426" y="3958542"/>
            <a:ext cx="359806" cy="4810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E9D035BA-ED6C-4B35-2696-3BF77B6057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515" y="4439546"/>
            <a:ext cx="359806" cy="4810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F651005-8D2F-4701-9813-4797B1932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840" y="3456434"/>
            <a:ext cx="359806" cy="48100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47D4D8A-DF19-7671-9D1F-C5B06E792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01" y="3972377"/>
            <a:ext cx="359806" cy="481004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B22A22B-B47C-3AC7-74BA-AFE1D9E3C4A2}"/>
              </a:ext>
            </a:extLst>
          </p:cNvPr>
          <p:cNvSpPr txBox="1"/>
          <p:nvPr/>
        </p:nvSpPr>
        <p:spPr>
          <a:xfrm>
            <a:off x="2097180" y="5586960"/>
            <a:ext cx="12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FeS</a:t>
            </a:r>
            <a:r>
              <a:rPr lang="fr-FR" dirty="0"/>
              <a:t> + H</a:t>
            </a:r>
            <a:r>
              <a:rPr lang="fr-FR" baseline="-25000" dirty="0"/>
              <a:t>2</a:t>
            </a:r>
            <a:r>
              <a:rPr lang="fr-FR" dirty="0"/>
              <a:t>O 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2E84F14B-EFA2-2CA9-DB5F-74DFED2D1AFF}"/>
              </a:ext>
            </a:extLst>
          </p:cNvPr>
          <p:cNvSpPr/>
          <p:nvPr/>
        </p:nvSpPr>
        <p:spPr>
          <a:xfrm rot="15868583" flipH="1" flipV="1">
            <a:off x="2700070" y="4589213"/>
            <a:ext cx="1050643" cy="133931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173D21AA-40D5-4A66-5529-AE4598794C08}"/>
              </a:ext>
            </a:extLst>
          </p:cNvPr>
          <p:cNvSpPr/>
          <p:nvPr/>
        </p:nvSpPr>
        <p:spPr>
          <a:xfrm rot="10800000" flipH="1" flipV="1">
            <a:off x="2828334" y="5768695"/>
            <a:ext cx="1050643" cy="1339316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9EAC5F5-D310-3906-0A48-635D0940352C}"/>
              </a:ext>
            </a:extLst>
          </p:cNvPr>
          <p:cNvSpPr/>
          <p:nvPr/>
        </p:nvSpPr>
        <p:spPr>
          <a:xfrm rot="15207779">
            <a:off x="3919170" y="5054021"/>
            <a:ext cx="155740" cy="21894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26EFFF9-A077-A1E6-B2A6-C0B043AC8604}"/>
              </a:ext>
            </a:extLst>
          </p:cNvPr>
          <p:cNvSpPr/>
          <p:nvPr/>
        </p:nvSpPr>
        <p:spPr>
          <a:xfrm rot="10578203">
            <a:off x="3877871" y="6289588"/>
            <a:ext cx="155740" cy="218944"/>
          </a:xfrm>
          <a:prstGeom prst="arc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B01862AD-0D43-FAF1-2921-77AE3D0B8493}"/>
              </a:ext>
            </a:extLst>
          </p:cNvPr>
          <p:cNvCxnSpPr>
            <a:cxnSpLocks/>
          </p:cNvCxnSpPr>
          <p:nvPr/>
        </p:nvCxnSpPr>
        <p:spPr>
          <a:xfrm>
            <a:off x="3974875" y="6507721"/>
            <a:ext cx="598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E3432D3F-875A-4EBC-B157-2C955B96AA84}"/>
              </a:ext>
            </a:extLst>
          </p:cNvPr>
          <p:cNvCxnSpPr>
            <a:cxnSpLocks/>
          </p:cNvCxnSpPr>
          <p:nvPr/>
        </p:nvCxnSpPr>
        <p:spPr>
          <a:xfrm>
            <a:off x="3984400" y="5091671"/>
            <a:ext cx="5989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E9079851-C7D4-01A4-3FCD-9892207BB611}"/>
              </a:ext>
            </a:extLst>
          </p:cNvPr>
          <p:cNvSpPr txBox="1"/>
          <p:nvPr/>
        </p:nvSpPr>
        <p:spPr>
          <a:xfrm>
            <a:off x="4118649" y="4873018"/>
            <a:ext cx="12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</a:t>
            </a:r>
            <a:r>
              <a:rPr lang="fr-FR" baseline="-25000" dirty="0"/>
              <a:t>4</a:t>
            </a:r>
            <a:r>
              <a:rPr lang="fr-FR" baseline="30000" dirty="0"/>
              <a:t>2-</a:t>
            </a:r>
            <a:endParaRPr lang="fr-FR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6BAD092-F1A9-F140-23FE-D8543488B8F8}"/>
              </a:ext>
            </a:extLst>
          </p:cNvPr>
          <p:cNvSpPr txBox="1"/>
          <p:nvPr/>
        </p:nvSpPr>
        <p:spPr>
          <a:xfrm>
            <a:off x="4113360" y="6323055"/>
            <a:ext cx="1296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251C702E-4F52-0A2B-2AFF-6FCFBA0ABE5A}"/>
              </a:ext>
            </a:extLst>
          </p:cNvPr>
          <p:cNvSpPr/>
          <p:nvPr/>
        </p:nvSpPr>
        <p:spPr>
          <a:xfrm>
            <a:off x="4724651" y="6357380"/>
            <a:ext cx="247817" cy="24384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BA6A7C23-F4C7-DBAC-CFDF-ED8E398EE4A3}"/>
              </a:ext>
            </a:extLst>
          </p:cNvPr>
          <p:cNvSpPr/>
          <p:nvPr/>
        </p:nvSpPr>
        <p:spPr>
          <a:xfrm>
            <a:off x="4721079" y="4919653"/>
            <a:ext cx="254963" cy="243840"/>
          </a:xfrm>
          <a:prstGeom prst="triangl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9EE4A29-9DD8-2A64-6030-E0624FAE9E92}"/>
              </a:ext>
            </a:extLst>
          </p:cNvPr>
          <p:cNvSpPr txBox="1"/>
          <p:nvPr/>
        </p:nvSpPr>
        <p:spPr>
          <a:xfrm>
            <a:off x="5133114" y="5528459"/>
            <a:ext cx="345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978D1A-38E6-37B1-28C4-E6A21E6CA928}"/>
              </a:ext>
            </a:extLst>
          </p:cNvPr>
          <p:cNvSpPr txBox="1"/>
          <p:nvPr/>
        </p:nvSpPr>
        <p:spPr>
          <a:xfrm>
            <a:off x="5959840" y="5528459"/>
            <a:ext cx="183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S</a:t>
            </a:r>
            <a:r>
              <a:rPr lang="fr-FR" baseline="30000" dirty="0">
                <a:solidFill>
                  <a:srgbClr val="FF0000"/>
                </a:solidFill>
              </a:rPr>
              <a:t>0 </a:t>
            </a:r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a MIF !</a:t>
            </a: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7FE701C6-5796-60C2-1E04-141AF38D4C46}"/>
              </a:ext>
            </a:extLst>
          </p:cNvPr>
          <p:cNvSpPr/>
          <p:nvPr/>
        </p:nvSpPr>
        <p:spPr>
          <a:xfrm rot="10053163">
            <a:off x="2577155" y="1752227"/>
            <a:ext cx="2814489" cy="3129612"/>
          </a:xfrm>
          <a:prstGeom prst="arc">
            <a:avLst>
              <a:gd name="adj1" fmla="val 15291249"/>
              <a:gd name="adj2" fmla="val 21488161"/>
            </a:avLst>
          </a:prstGeom>
          <a:ln w="19050">
            <a:solidFill>
              <a:schemeClr val="tx1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Losange 10">
            <a:extLst>
              <a:ext uri="{FF2B5EF4-FFF2-40B4-BE49-F238E27FC236}">
                <a16:creationId xmlns:a16="http://schemas.microsoft.com/office/drawing/2014/main" id="{2A8C1813-8981-54EB-7656-EF0C9CCF4089}"/>
              </a:ext>
            </a:extLst>
          </p:cNvPr>
          <p:cNvSpPr/>
          <p:nvPr/>
        </p:nvSpPr>
        <p:spPr>
          <a:xfrm>
            <a:off x="2267227" y="6068734"/>
            <a:ext cx="254963" cy="24384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igure">
            <a:extLst>
              <a:ext uri="{FF2B5EF4-FFF2-40B4-BE49-F238E27FC236}">
                <a16:creationId xmlns:a16="http://schemas.microsoft.com/office/drawing/2014/main" id="{011EF935-759F-E508-4EAE-5F8409605E08}"/>
              </a:ext>
            </a:extLst>
          </p:cNvPr>
          <p:cNvSpPr/>
          <p:nvPr/>
        </p:nvSpPr>
        <p:spPr>
          <a:xfrm>
            <a:off x="9179713" y="3383343"/>
            <a:ext cx="1810582" cy="16488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75" h="21465" extrusionOk="0">
                <a:moveTo>
                  <a:pt x="5172" y="930"/>
                </a:moveTo>
                <a:cubicBezTo>
                  <a:pt x="4487" y="984"/>
                  <a:pt x="3872" y="1437"/>
                  <a:pt x="3401" y="2070"/>
                </a:cubicBezTo>
                <a:cubicBezTo>
                  <a:pt x="2225" y="3655"/>
                  <a:pt x="2118" y="5982"/>
                  <a:pt x="1453" y="7966"/>
                </a:cubicBezTo>
                <a:cubicBezTo>
                  <a:pt x="787" y="9954"/>
                  <a:pt x="-438" y="11889"/>
                  <a:pt x="159" y="13931"/>
                </a:cubicBezTo>
                <a:cubicBezTo>
                  <a:pt x="666" y="15665"/>
                  <a:pt x="2193" y="16307"/>
                  <a:pt x="3500" y="17128"/>
                </a:cubicBezTo>
                <a:cubicBezTo>
                  <a:pt x="4871" y="17988"/>
                  <a:pt x="6081" y="19210"/>
                  <a:pt x="7461" y="20048"/>
                </a:cubicBezTo>
                <a:cubicBezTo>
                  <a:pt x="8986" y="20974"/>
                  <a:pt x="10662" y="21405"/>
                  <a:pt x="12353" y="21459"/>
                </a:cubicBezTo>
                <a:cubicBezTo>
                  <a:pt x="14836" y="21538"/>
                  <a:pt x="17295" y="20812"/>
                  <a:pt x="19495" y="19349"/>
                </a:cubicBezTo>
                <a:cubicBezTo>
                  <a:pt x="20190" y="18590"/>
                  <a:pt x="20671" y="17565"/>
                  <a:pt x="20866" y="16430"/>
                </a:cubicBezTo>
                <a:cubicBezTo>
                  <a:pt x="21162" y="14698"/>
                  <a:pt x="20763" y="12933"/>
                  <a:pt x="20718" y="11170"/>
                </a:cubicBezTo>
                <a:cubicBezTo>
                  <a:pt x="20677" y="9585"/>
                  <a:pt x="20910" y="7930"/>
                  <a:pt x="20345" y="6505"/>
                </a:cubicBezTo>
                <a:cubicBezTo>
                  <a:pt x="19654" y="4761"/>
                  <a:pt x="18089" y="4061"/>
                  <a:pt x="16798" y="3023"/>
                </a:cubicBezTo>
                <a:cubicBezTo>
                  <a:pt x="15323" y="1839"/>
                  <a:pt x="14026" y="67"/>
                  <a:pt x="12265" y="1"/>
                </a:cubicBezTo>
                <a:cubicBezTo>
                  <a:pt x="10570" y="-62"/>
                  <a:pt x="9087" y="1575"/>
                  <a:pt x="7391" y="1396"/>
                </a:cubicBezTo>
                <a:cubicBezTo>
                  <a:pt x="6640" y="1317"/>
                  <a:pt x="5927" y="871"/>
                  <a:pt x="5172" y="930"/>
                </a:cubicBezTo>
                <a:close/>
              </a:path>
            </a:pathLst>
          </a:custGeom>
          <a:solidFill>
            <a:srgbClr val="6C6C6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7BE46B8-1F44-D384-F314-AD34412E34B0}"/>
              </a:ext>
            </a:extLst>
          </p:cNvPr>
          <p:cNvCxnSpPr>
            <a:cxnSpLocks/>
          </p:cNvCxnSpPr>
          <p:nvPr/>
        </p:nvCxnSpPr>
        <p:spPr>
          <a:xfrm>
            <a:off x="7491684" y="4226418"/>
            <a:ext cx="1138521" cy="32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Losange 30">
            <a:extLst>
              <a:ext uri="{FF2B5EF4-FFF2-40B4-BE49-F238E27FC236}">
                <a16:creationId xmlns:a16="http://schemas.microsoft.com/office/drawing/2014/main" id="{0F7EAE59-C577-F57C-0A68-BACFDD3DB15A}"/>
              </a:ext>
            </a:extLst>
          </p:cNvPr>
          <p:cNvSpPr/>
          <p:nvPr/>
        </p:nvSpPr>
        <p:spPr>
          <a:xfrm>
            <a:off x="10006534" y="4085842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1A50CB70-576C-BF8B-59C4-2C7CA44F085B}"/>
              </a:ext>
            </a:extLst>
          </p:cNvPr>
          <p:cNvSpPr/>
          <p:nvPr/>
        </p:nvSpPr>
        <p:spPr>
          <a:xfrm>
            <a:off x="9583505" y="3693598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3C0F3CA1-4471-E22D-79DA-2CD530218C0B}"/>
              </a:ext>
            </a:extLst>
          </p:cNvPr>
          <p:cNvSpPr/>
          <p:nvPr/>
        </p:nvSpPr>
        <p:spPr>
          <a:xfrm>
            <a:off x="9374851" y="4183850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82697C1-DBBE-88CC-9418-4BCA69DFFE7D}"/>
              </a:ext>
            </a:extLst>
          </p:cNvPr>
          <p:cNvSpPr/>
          <p:nvPr/>
        </p:nvSpPr>
        <p:spPr>
          <a:xfrm>
            <a:off x="10355368" y="3850457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2CDE2760-F3A1-4619-C566-49B701B66118}"/>
              </a:ext>
            </a:extLst>
          </p:cNvPr>
          <p:cNvSpPr/>
          <p:nvPr/>
        </p:nvSpPr>
        <p:spPr>
          <a:xfrm>
            <a:off x="10481144" y="4558128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Triangle 36">
            <a:extLst>
              <a:ext uri="{FF2B5EF4-FFF2-40B4-BE49-F238E27FC236}">
                <a16:creationId xmlns:a16="http://schemas.microsoft.com/office/drawing/2014/main" id="{0BBCDE01-EDE0-8F58-95C7-D643101EBA5B}"/>
              </a:ext>
            </a:extLst>
          </p:cNvPr>
          <p:cNvSpPr/>
          <p:nvPr/>
        </p:nvSpPr>
        <p:spPr>
          <a:xfrm>
            <a:off x="9955880" y="4427690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Triangle 37">
            <a:extLst>
              <a:ext uri="{FF2B5EF4-FFF2-40B4-BE49-F238E27FC236}">
                <a16:creationId xmlns:a16="http://schemas.microsoft.com/office/drawing/2014/main" id="{4ECE057E-4420-16A9-9D8C-349C2E8F7D37}"/>
              </a:ext>
            </a:extLst>
          </p:cNvPr>
          <p:cNvSpPr/>
          <p:nvPr/>
        </p:nvSpPr>
        <p:spPr>
          <a:xfrm>
            <a:off x="9982200" y="3654313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riangle 38">
            <a:extLst>
              <a:ext uri="{FF2B5EF4-FFF2-40B4-BE49-F238E27FC236}">
                <a16:creationId xmlns:a16="http://schemas.microsoft.com/office/drawing/2014/main" id="{376D249D-880A-81CD-13C2-CABE1D9A5824}"/>
              </a:ext>
            </a:extLst>
          </p:cNvPr>
          <p:cNvSpPr/>
          <p:nvPr/>
        </p:nvSpPr>
        <p:spPr>
          <a:xfrm>
            <a:off x="10456635" y="4104498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A3F2CDE8-DF49-B716-4C5C-1D49AF138037}"/>
              </a:ext>
            </a:extLst>
          </p:cNvPr>
          <p:cNvSpPr/>
          <p:nvPr/>
        </p:nvSpPr>
        <p:spPr>
          <a:xfrm>
            <a:off x="9663845" y="4477602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258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960DD-629B-DB7B-8603-7AA6B49B5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>
            <a:extLst>
              <a:ext uri="{FF2B5EF4-FFF2-40B4-BE49-F238E27FC236}">
                <a16:creationId xmlns:a16="http://schemas.microsoft.com/office/drawing/2014/main" id="{A2F2D838-D01D-93EE-463C-DD3638193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1362" y="1349920"/>
            <a:ext cx="9870274" cy="5006430"/>
          </a:xfrm>
          <a:prstGeom prst="rect">
            <a:avLst/>
          </a:prstGeom>
        </p:spPr>
      </p:pic>
      <p:grpSp>
        <p:nvGrpSpPr>
          <p:cNvPr id="60" name="Groupe 59">
            <a:extLst>
              <a:ext uri="{FF2B5EF4-FFF2-40B4-BE49-F238E27FC236}">
                <a16:creationId xmlns:a16="http://schemas.microsoft.com/office/drawing/2014/main" id="{9DA294F1-00D7-80E2-CF49-C609EB5789A4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BAEDB716-72DA-3929-A033-52FF0DDAF379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3E36AB63-F10C-6121-5F0B-5D570790634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4F46B483-6C73-3517-0AE3-12F979E2624D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State of the art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736A5870-A212-40CC-1757-E5152800E2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6B02B801-3BD9-120D-04E4-056358C03894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D84FBFAD-9469-0B9B-A1D7-C50F99DDBA69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CA76F30-6577-7125-3188-39A632EDA5CD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Results</a:t>
              </a:r>
              <a:r>
                <a:rPr lang="fr-FR" sz="2000" b="1" dirty="0">
                  <a:solidFill>
                    <a:schemeClr val="bg1"/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A538F59F-F9F0-494D-2C1D-DBABA1F3593E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D0C18AAC-9272-991D-0961-2350F7A43DA0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FCE15E0-6C2A-BB3C-D275-B862F97B4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33</a:t>
            </a:fld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9BA1123-C533-8BAF-3806-1617F20E2121}"/>
              </a:ext>
            </a:extLst>
          </p:cNvPr>
          <p:cNvCxnSpPr>
            <a:cxnSpLocks/>
          </p:cNvCxnSpPr>
          <p:nvPr/>
        </p:nvCxnSpPr>
        <p:spPr>
          <a:xfrm>
            <a:off x="4406747" y="1641513"/>
            <a:ext cx="3040655" cy="3568952"/>
          </a:xfrm>
          <a:prstGeom prst="line">
            <a:avLst/>
          </a:prstGeom>
          <a:ln w="1905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Losange 3">
            <a:extLst>
              <a:ext uri="{FF2B5EF4-FFF2-40B4-BE49-F238E27FC236}">
                <a16:creationId xmlns:a16="http://schemas.microsoft.com/office/drawing/2014/main" id="{70113E18-7C71-0A07-57DC-3F46A1F5B9EA}"/>
              </a:ext>
            </a:extLst>
          </p:cNvPr>
          <p:cNvSpPr/>
          <p:nvPr/>
        </p:nvSpPr>
        <p:spPr>
          <a:xfrm>
            <a:off x="8584995" y="3969472"/>
            <a:ext cx="254963" cy="243840"/>
          </a:xfrm>
          <a:prstGeom prst="diamond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FDFCBBA-4DF7-CD28-72D9-7B9C1FB7FB50}"/>
              </a:ext>
            </a:extLst>
          </p:cNvPr>
          <p:cNvSpPr/>
          <p:nvPr/>
        </p:nvSpPr>
        <p:spPr>
          <a:xfrm>
            <a:off x="8588567" y="4520058"/>
            <a:ext cx="247817" cy="2438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BFAE720A-8922-72D4-7BAD-33008C402AC5}"/>
              </a:ext>
            </a:extLst>
          </p:cNvPr>
          <p:cNvSpPr/>
          <p:nvPr/>
        </p:nvSpPr>
        <p:spPr>
          <a:xfrm>
            <a:off x="8584995" y="5070644"/>
            <a:ext cx="254963" cy="24384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7AE1D07-14E6-774F-A7E2-AB680A612F6D}"/>
              </a:ext>
            </a:extLst>
          </p:cNvPr>
          <p:cNvSpPr txBox="1"/>
          <p:nvPr/>
        </p:nvSpPr>
        <p:spPr>
          <a:xfrm>
            <a:off x="8910644" y="3906726"/>
            <a:ext cx="1031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sulfides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77F2A0-C873-62D6-9C95-4202050A7984}"/>
              </a:ext>
            </a:extLst>
          </p:cNvPr>
          <p:cNvSpPr txBox="1"/>
          <p:nvPr/>
        </p:nvSpPr>
        <p:spPr>
          <a:xfrm>
            <a:off x="8961231" y="4457312"/>
            <a:ext cx="495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8BF06B1-9EF9-C268-E0F9-D5BFF14EB96A}"/>
              </a:ext>
            </a:extLst>
          </p:cNvPr>
          <p:cNvSpPr txBox="1"/>
          <p:nvPr/>
        </p:nvSpPr>
        <p:spPr>
          <a:xfrm>
            <a:off x="8930414" y="5025799"/>
            <a:ext cx="1011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sulfates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E77FEFF-C758-2237-61C1-CF7B1CFFBAD9}"/>
              </a:ext>
            </a:extLst>
          </p:cNvPr>
          <p:cNvSpPr txBox="1"/>
          <p:nvPr/>
        </p:nvSpPr>
        <p:spPr>
          <a:xfrm>
            <a:off x="8757895" y="1676738"/>
            <a:ext cx="394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MIF (=</a:t>
            </a:r>
            <a:r>
              <a:rPr lang="fr-FR" sz="1600" dirty="0" err="1">
                <a:solidFill>
                  <a:srgbClr val="FF0000"/>
                </a:solidFill>
              </a:rPr>
              <a:t>anomaly</a:t>
            </a:r>
            <a:r>
              <a:rPr lang="fr-FR" sz="1600" dirty="0">
                <a:solidFill>
                  <a:srgbClr val="FF0000"/>
                </a:solidFill>
              </a:rPr>
              <a:t>) on the S</a:t>
            </a:r>
            <a:r>
              <a:rPr lang="fr-FR" sz="1600" baseline="30000" dirty="0">
                <a:solidFill>
                  <a:srgbClr val="FF0000"/>
                </a:solidFill>
              </a:rPr>
              <a:t>0</a:t>
            </a:r>
            <a:r>
              <a:rPr lang="fr-FR" sz="1600" dirty="0">
                <a:solidFill>
                  <a:srgbClr val="FF0000"/>
                </a:solidFill>
              </a:rPr>
              <a:t> of </a:t>
            </a:r>
            <a:r>
              <a:rPr lang="fr-FR" sz="1600" dirty="0" err="1">
                <a:solidFill>
                  <a:srgbClr val="FF0000"/>
                </a:solidFill>
              </a:rPr>
              <a:t>Ryugu</a:t>
            </a:r>
            <a:r>
              <a:rPr lang="fr-FR" sz="1600" dirty="0">
                <a:solidFill>
                  <a:srgbClr val="FF0000"/>
                </a:solidFill>
              </a:rPr>
              <a:t> !</a:t>
            </a:r>
          </a:p>
          <a:p>
            <a:r>
              <a:rPr lang="fr-FR" sz="1600" dirty="0" err="1">
                <a:solidFill>
                  <a:srgbClr val="FF0000"/>
                </a:solidFill>
              </a:rPr>
              <a:t>Produced</a:t>
            </a:r>
            <a:r>
              <a:rPr lang="fr-FR" sz="1600" dirty="0">
                <a:solidFill>
                  <a:srgbClr val="FF0000"/>
                </a:solidFill>
              </a:rPr>
              <a:t> by photodissociation and </a:t>
            </a:r>
          </a:p>
          <a:p>
            <a:r>
              <a:rPr lang="fr-FR" sz="1600" dirty="0" err="1">
                <a:solidFill>
                  <a:srgbClr val="FF0000"/>
                </a:solidFill>
              </a:rPr>
              <a:t>delivered</a:t>
            </a:r>
            <a:r>
              <a:rPr lang="fr-FR" sz="1600" dirty="0">
                <a:solidFill>
                  <a:srgbClr val="FF0000"/>
                </a:solidFill>
              </a:rPr>
              <a:t> by </a:t>
            </a:r>
            <a:r>
              <a:rPr lang="fr-FR" sz="1600" dirty="0" err="1">
                <a:solidFill>
                  <a:srgbClr val="FF0000"/>
                </a:solidFill>
              </a:rPr>
              <a:t>ice</a:t>
            </a:r>
            <a:r>
              <a:rPr lang="fr-FR" sz="1600" dirty="0">
                <a:solidFill>
                  <a:srgbClr val="FF0000"/>
                </a:solidFill>
              </a:rPr>
              <a:t> ? </a:t>
            </a:r>
          </a:p>
        </p:txBody>
      </p:sp>
      <p:sp>
        <p:nvSpPr>
          <p:cNvPr id="2" name="Arc 1">
            <a:extLst>
              <a:ext uri="{FF2B5EF4-FFF2-40B4-BE49-F238E27FC236}">
                <a16:creationId xmlns:a16="http://schemas.microsoft.com/office/drawing/2014/main" id="{86C007F2-E15C-3C8A-473C-D3E1D5DF1EFF}"/>
              </a:ext>
            </a:extLst>
          </p:cNvPr>
          <p:cNvSpPr/>
          <p:nvPr/>
        </p:nvSpPr>
        <p:spPr>
          <a:xfrm rot="12241890">
            <a:off x="1755842" y="1581567"/>
            <a:ext cx="3713822" cy="3678763"/>
          </a:xfrm>
          <a:prstGeom prst="arc">
            <a:avLst>
              <a:gd name="adj1" fmla="val 16200000"/>
              <a:gd name="adj2" fmla="val 310926"/>
            </a:avLst>
          </a:prstGeom>
          <a:ln w="19050">
            <a:solidFill>
              <a:srgbClr val="FF000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Nuage 2">
            <a:extLst>
              <a:ext uri="{FF2B5EF4-FFF2-40B4-BE49-F238E27FC236}">
                <a16:creationId xmlns:a16="http://schemas.microsoft.com/office/drawing/2014/main" id="{258D6DC9-0F14-6DBD-F94B-5E6381B49088}"/>
              </a:ext>
            </a:extLst>
          </p:cNvPr>
          <p:cNvSpPr/>
          <p:nvPr/>
        </p:nvSpPr>
        <p:spPr>
          <a:xfrm>
            <a:off x="3030400" y="4468214"/>
            <a:ext cx="2013258" cy="1404991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85EEA6-86EB-409B-2E86-89B9DAF43550}"/>
              </a:ext>
            </a:extLst>
          </p:cNvPr>
          <p:cNvSpPr txBox="1"/>
          <p:nvPr/>
        </p:nvSpPr>
        <p:spPr>
          <a:xfrm>
            <a:off x="2931915" y="4357533"/>
            <a:ext cx="775365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600" dirty="0"/>
              <a:t>⚡️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5C7E38A-5238-2D8D-1C1D-D44CEE5F2D50}"/>
              </a:ext>
            </a:extLst>
          </p:cNvPr>
          <p:cNvSpPr txBox="1"/>
          <p:nvPr/>
        </p:nvSpPr>
        <p:spPr>
          <a:xfrm>
            <a:off x="3681014" y="4975732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</a:t>
            </a:r>
            <a:r>
              <a:rPr lang="fr-FR" baseline="-25000" dirty="0"/>
              <a:t>2</a:t>
            </a:r>
            <a:r>
              <a:rPr lang="fr-FR" dirty="0"/>
              <a:t>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C17E63-0636-C9D1-B7AC-30048CDFD8B4}"/>
              </a:ext>
            </a:extLst>
          </p:cNvPr>
          <p:cNvSpPr txBox="1"/>
          <p:nvPr/>
        </p:nvSpPr>
        <p:spPr>
          <a:xfrm>
            <a:off x="4188208" y="4437348"/>
            <a:ext cx="4718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400" dirty="0"/>
              <a:t>❄️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B6FCBA0-BE87-D01C-9A04-B2263E2BB18D}"/>
              </a:ext>
            </a:extLst>
          </p:cNvPr>
          <p:cNvSpPr txBox="1"/>
          <p:nvPr/>
        </p:nvSpPr>
        <p:spPr>
          <a:xfrm>
            <a:off x="4446136" y="4606400"/>
            <a:ext cx="369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025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9B5B9-105C-6494-8DD4-DADFB0814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e 28">
            <a:extLst>
              <a:ext uri="{FF2B5EF4-FFF2-40B4-BE49-F238E27FC236}">
                <a16:creationId xmlns:a16="http://schemas.microsoft.com/office/drawing/2014/main" id="{0B55D489-BB31-6174-AD0F-371FB4F18EBE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83EFEA75-ADD9-198A-5271-B47B5D9667CA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479D04E-6016-C6E3-C31B-1A9D6DE65378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9F18B452-B2DB-58E5-A8C0-5D5491195F12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>
                    <a:solidFill>
                      <a:schemeClr val="bg2">
                        <a:lumMod val="90000"/>
                      </a:schemeClr>
                    </a:solidFill>
                  </a:rPr>
                  <a:t>Introduction</a:t>
                </a:r>
              </a:p>
            </p:txBody>
          </p: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E2D8ADAA-FCBA-3ED5-CDCC-B8129B1AC0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3AD82725-33A8-9E71-8220-9099F3A2ED5C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9E4232AB-D605-441E-7199-A3D7CC9AEE50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59E13DC-F92F-52B8-C64A-CE7E981D21FE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BF7DBFF3-94A5-E2D7-0047-FB0CB4D48E9A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DED055FD-7B4C-6BEA-4BD1-FC15DA4479E5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>
                  <a:solidFill>
                    <a:schemeClr val="bg1"/>
                  </a:solidFill>
                </a:rPr>
                <a:t>Summary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1DE649DC-44DC-0DE1-A92E-F1FFA2CAB268}"/>
              </a:ext>
            </a:extLst>
          </p:cNvPr>
          <p:cNvSpPr/>
          <p:nvPr/>
        </p:nvSpPr>
        <p:spPr>
          <a:xfrm>
            <a:off x="0" y="970417"/>
            <a:ext cx="12220542" cy="3262400"/>
          </a:xfrm>
          <a:prstGeom prst="rect">
            <a:avLst/>
          </a:prstGeom>
          <a:solidFill>
            <a:schemeClr val="bg2">
              <a:lumMod val="90000"/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u="sng" dirty="0" err="1">
                <a:sym typeface="Wingdings" pitchFamily="2" charset="2"/>
              </a:rPr>
              <a:t>Take</a:t>
            </a:r>
            <a:r>
              <a:rPr lang="fr-FR" b="1" u="sng" dirty="0">
                <a:sym typeface="Wingdings" pitchFamily="2" charset="2"/>
              </a:rPr>
              <a:t> home messages :</a:t>
            </a:r>
          </a:p>
          <a:p>
            <a:endParaRPr lang="fr-FR" b="1" u="sng" dirty="0">
              <a:sym typeface="Wingdings" pitchFamily="2" charset="2"/>
            </a:endParaRPr>
          </a:p>
          <a:p>
            <a:endParaRPr lang="fr-FR" b="1" u="sng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ym typeface="Wingdings" pitchFamily="2" charset="2"/>
              </a:rPr>
              <a:t>Two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different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isotopic</a:t>
            </a:r>
            <a:r>
              <a:rPr lang="fr-FR" b="1" dirty="0">
                <a:sym typeface="Wingdings" pitchFamily="2" charset="2"/>
              </a:rPr>
              <a:t> and </a:t>
            </a:r>
            <a:r>
              <a:rPr lang="fr-FR" b="1" dirty="0" err="1">
                <a:sym typeface="Wingdings" pitchFamily="2" charset="2"/>
              </a:rPr>
              <a:t>chemical</a:t>
            </a:r>
            <a:r>
              <a:rPr lang="fr-FR" b="1" dirty="0">
                <a:sym typeface="Wingdings" pitchFamily="2" charset="2"/>
              </a:rPr>
              <a:t> patterns </a:t>
            </a:r>
            <a:r>
              <a:rPr lang="fr-FR" b="1" dirty="0" err="1">
                <a:sym typeface="Wingdings" pitchFamily="2" charset="2"/>
              </a:rPr>
              <a:t>between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historical</a:t>
            </a:r>
            <a:r>
              <a:rPr lang="fr-FR" b="1" dirty="0">
                <a:sym typeface="Wingdings" pitchFamily="2" charset="2"/>
              </a:rPr>
              <a:t> and </a:t>
            </a:r>
            <a:r>
              <a:rPr lang="fr-FR" b="1" dirty="0" err="1">
                <a:sym typeface="Wingdings" pitchFamily="2" charset="2"/>
              </a:rPr>
              <a:t>newly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discovered</a:t>
            </a:r>
            <a:r>
              <a:rPr lang="fr-FR" b="1" dirty="0">
                <a:sym typeface="Wingdings" pitchFamily="2" charset="2"/>
              </a:rPr>
              <a:t> CI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itchFamily="2" charset="2"/>
              </a:rPr>
              <a:t> </a:t>
            </a:r>
            <a:r>
              <a:rPr lang="fr-FR" b="1" dirty="0" err="1">
                <a:sym typeface="Wingdings" pitchFamily="2" charset="2"/>
              </a:rPr>
              <a:t>different</a:t>
            </a:r>
            <a:r>
              <a:rPr lang="fr-FR" b="1" dirty="0">
                <a:sym typeface="Wingdings" pitchFamily="2" charset="2"/>
              </a:rPr>
              <a:t> parent bodies or </a:t>
            </a:r>
            <a:r>
              <a:rPr lang="fr-FR" b="1" dirty="0" err="1">
                <a:sym typeface="Wingdings" pitchFamily="2" charset="2"/>
              </a:rPr>
              <a:t>terrestrial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alteration</a:t>
            </a:r>
            <a:r>
              <a:rPr lang="fr-FR" b="1" dirty="0">
                <a:sym typeface="Wingdings" pitchFamily="2" charset="2"/>
              </a:rPr>
              <a:t>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/>
              <a:t>MIF in the S</a:t>
            </a:r>
            <a:r>
              <a:rPr lang="fr-FR" b="1" baseline="30000" dirty="0"/>
              <a:t>0</a:t>
            </a:r>
            <a:r>
              <a:rPr lang="fr-FR" b="1" dirty="0"/>
              <a:t> of </a:t>
            </a:r>
            <a:r>
              <a:rPr lang="fr-FR" b="1" dirty="0" err="1"/>
              <a:t>Ryugu</a:t>
            </a:r>
            <a:r>
              <a:rPr lang="fr-FR" b="1" dirty="0"/>
              <a:t> </a:t>
            </a:r>
            <a:r>
              <a:rPr lang="fr-FR" b="1" dirty="0" err="1"/>
              <a:t>delivered</a:t>
            </a:r>
            <a:r>
              <a:rPr lang="fr-FR" b="1" dirty="0"/>
              <a:t> by </a:t>
            </a:r>
            <a:r>
              <a:rPr lang="fr-FR" b="1" dirty="0" err="1"/>
              <a:t>ice</a:t>
            </a:r>
            <a:r>
              <a:rPr lang="fr-FR" b="1" dirty="0"/>
              <a:t> ? </a:t>
            </a:r>
            <a:r>
              <a:rPr lang="fr-FR" b="1" dirty="0">
                <a:sym typeface="Wingdings" pitchFamily="2" charset="2"/>
              </a:rPr>
              <a:t> CI not </a:t>
            </a:r>
            <a:r>
              <a:rPr lang="fr-FR" b="1" dirty="0" err="1">
                <a:sym typeface="Wingdings" pitchFamily="2" charset="2"/>
              </a:rPr>
              <a:t>always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representative</a:t>
            </a:r>
            <a:r>
              <a:rPr lang="fr-FR" b="1" dirty="0">
                <a:sym typeface="Wingdings" pitchFamily="2" charset="2"/>
              </a:rPr>
              <a:t> of the </a:t>
            </a:r>
            <a:r>
              <a:rPr lang="fr-FR" b="1" dirty="0" err="1">
                <a:sym typeface="Wingdings" pitchFamily="2" charset="2"/>
              </a:rPr>
              <a:t>sun</a:t>
            </a:r>
            <a:r>
              <a:rPr lang="fr-FR" b="1" dirty="0">
                <a:sym typeface="Wingdings" pitchFamily="2" charset="2"/>
              </a:rPr>
              <a:t> composition for S isotopes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ym typeface="Wingdings" pitchFamily="2" charset="2"/>
              </a:rPr>
              <a:t>But Oued </a:t>
            </a:r>
            <a:r>
              <a:rPr lang="fr-FR" b="1" dirty="0" err="1">
                <a:sym typeface="Wingdings" pitchFamily="2" charset="2"/>
              </a:rPr>
              <a:t>Chebeika</a:t>
            </a:r>
            <a:r>
              <a:rPr lang="fr-FR" b="1" dirty="0">
                <a:sym typeface="Wingdings" pitchFamily="2" charset="2"/>
              </a:rPr>
              <a:t> 002 </a:t>
            </a:r>
            <a:r>
              <a:rPr lang="fr-FR" b="1" dirty="0" err="1">
                <a:sym typeface="Wingdings" pitchFamily="2" charset="2"/>
              </a:rPr>
              <a:t>is</a:t>
            </a:r>
            <a:endParaRPr lang="fr-FR" b="1" dirty="0">
              <a:sym typeface="Wingdings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err="1">
                <a:sym typeface="Wingdings" pitchFamily="2" charset="2"/>
              </a:rPr>
              <a:t>Ices</a:t>
            </a:r>
            <a:r>
              <a:rPr lang="fr-FR" b="1" dirty="0">
                <a:sym typeface="Wingdings" pitchFamily="2" charset="2"/>
              </a:rPr>
              <a:t> </a:t>
            </a:r>
            <a:r>
              <a:rPr lang="fr-FR" b="1" dirty="0" err="1">
                <a:sym typeface="Wingdings" pitchFamily="2" charset="2"/>
              </a:rPr>
              <a:t>contribute</a:t>
            </a:r>
            <a:r>
              <a:rPr lang="fr-FR" b="1" dirty="0">
                <a:sym typeface="Wingdings" pitchFamily="2" charset="2"/>
              </a:rPr>
              <a:t> volatiles to CI bodies (e.g., carbonates in </a:t>
            </a:r>
            <a:r>
              <a:rPr lang="fr-FR" b="1" dirty="0" err="1">
                <a:sym typeface="Wingdings" pitchFamily="2" charset="2"/>
              </a:rPr>
              <a:t>Ryugu</a:t>
            </a:r>
            <a:r>
              <a:rPr lang="fr-FR" b="1" dirty="0">
                <a:sym typeface="Wingdings" pitchFamily="2" charset="2"/>
              </a:rPr>
              <a:t> (</a:t>
            </a:r>
            <a:r>
              <a:rPr lang="fr-FR" b="1" dirty="0" err="1">
                <a:sym typeface="Wingdings" pitchFamily="2" charset="2"/>
              </a:rPr>
              <a:t>Fujiya</a:t>
            </a:r>
            <a:r>
              <a:rPr lang="fr-FR" b="1" dirty="0">
                <a:sym typeface="Wingdings" pitchFamily="2" charset="2"/>
              </a:rPr>
              <a:t>+ 2023))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35824B1-7373-9BC7-CEAA-5AD22295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34</a:t>
            </a:fld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2F0BF59A-67AB-65B4-C4C8-0788FB17756A}"/>
              </a:ext>
            </a:extLst>
          </p:cNvPr>
          <p:cNvSpPr/>
          <p:nvPr/>
        </p:nvSpPr>
        <p:spPr>
          <a:xfrm>
            <a:off x="7454024" y="4312619"/>
            <a:ext cx="793214" cy="81524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F9147A-6E29-5586-96B6-20300380CDE1}"/>
              </a:ext>
            </a:extLst>
          </p:cNvPr>
          <p:cNvSpPr txBox="1"/>
          <p:nvPr/>
        </p:nvSpPr>
        <p:spPr>
          <a:xfrm>
            <a:off x="7680396" y="4535577"/>
            <a:ext cx="369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</a:t>
            </a:r>
            <a:r>
              <a:rPr lang="fr-FR" baseline="30000" dirty="0"/>
              <a:t>0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AA5B503-78BD-E2F6-8B0B-607F0294AE22}"/>
              </a:ext>
            </a:extLst>
          </p:cNvPr>
          <p:cNvSpPr txBox="1"/>
          <p:nvPr/>
        </p:nvSpPr>
        <p:spPr>
          <a:xfrm>
            <a:off x="8548212" y="5116174"/>
            <a:ext cx="4180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oxidation</a:t>
            </a:r>
            <a:r>
              <a:rPr lang="fr-FR" sz="1600" dirty="0"/>
              <a:t> </a:t>
            </a:r>
          </a:p>
          <a:p>
            <a:r>
              <a:rPr lang="fr-FR" sz="1600" dirty="0">
                <a:sym typeface="Wingdings" pitchFamily="2" charset="2"/>
              </a:rPr>
              <a:t> </a:t>
            </a:r>
            <a:r>
              <a:rPr lang="fr-FR" sz="1600" dirty="0"/>
              <a:t>2FeS + 1/2O</a:t>
            </a:r>
            <a:r>
              <a:rPr lang="fr-FR" sz="1600" baseline="-25000" dirty="0"/>
              <a:t>2</a:t>
            </a:r>
            <a:r>
              <a:rPr lang="fr-FR" sz="1600" dirty="0"/>
              <a:t> + 2H</a:t>
            </a:r>
            <a:r>
              <a:rPr lang="fr-FR" sz="1600" baseline="30000" dirty="0"/>
              <a:t>+</a:t>
            </a:r>
            <a:r>
              <a:rPr lang="fr-FR" sz="1600" dirty="0"/>
              <a:t> </a:t>
            </a:r>
            <a:r>
              <a:rPr lang="fr-FR" sz="1600" dirty="0">
                <a:sym typeface="Wingdings" pitchFamily="2" charset="2"/>
              </a:rPr>
              <a:t> 2Fe</a:t>
            </a:r>
            <a:r>
              <a:rPr lang="fr-FR" sz="1600" baseline="30000" dirty="0">
                <a:sym typeface="Wingdings" pitchFamily="2" charset="2"/>
              </a:rPr>
              <a:t>2+</a:t>
            </a:r>
            <a:r>
              <a:rPr lang="fr-FR" sz="1600" dirty="0">
                <a:sym typeface="Wingdings" pitchFamily="2" charset="2"/>
              </a:rPr>
              <a:t> + 2S</a:t>
            </a:r>
            <a:r>
              <a:rPr lang="fr-FR" sz="1600" baseline="30000" dirty="0">
                <a:sym typeface="Wingdings" pitchFamily="2" charset="2"/>
              </a:rPr>
              <a:t>0</a:t>
            </a:r>
            <a:r>
              <a:rPr lang="fr-FR" sz="1600" dirty="0">
                <a:sym typeface="Wingdings" pitchFamily="2" charset="2"/>
              </a:rPr>
              <a:t> + H</a:t>
            </a:r>
            <a:r>
              <a:rPr lang="fr-FR" sz="1600" baseline="-25000" dirty="0">
                <a:sym typeface="Wingdings" pitchFamily="2" charset="2"/>
              </a:rPr>
              <a:t>2</a:t>
            </a:r>
            <a:r>
              <a:rPr lang="fr-FR" sz="1600" dirty="0">
                <a:sym typeface="Wingdings" pitchFamily="2" charset="2"/>
              </a:rPr>
              <a:t>O</a:t>
            </a:r>
            <a:endParaRPr lang="fr-FR" sz="1600" baseline="-25000" dirty="0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6953549-189E-4C7D-E985-4C6E9A0EFC2B}"/>
              </a:ext>
            </a:extLst>
          </p:cNvPr>
          <p:cNvCxnSpPr>
            <a:cxnSpLocks/>
          </p:cNvCxnSpPr>
          <p:nvPr/>
        </p:nvCxnSpPr>
        <p:spPr>
          <a:xfrm flipH="1">
            <a:off x="7153051" y="4985103"/>
            <a:ext cx="300973" cy="22747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EF9A66D1-67B5-D393-8A84-5CB2FA4BFDFA}"/>
              </a:ext>
            </a:extLst>
          </p:cNvPr>
          <p:cNvCxnSpPr>
            <a:cxnSpLocks/>
          </p:cNvCxnSpPr>
          <p:nvPr/>
        </p:nvCxnSpPr>
        <p:spPr>
          <a:xfrm>
            <a:off x="7876055" y="5201573"/>
            <a:ext cx="0" cy="4190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3C739C83-C5CF-0D10-18EE-AACBA0397800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8247238" y="5003045"/>
            <a:ext cx="300974" cy="4055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">
            <a:extLst>
              <a:ext uri="{FF2B5EF4-FFF2-40B4-BE49-F238E27FC236}">
                <a16:creationId xmlns:a16="http://schemas.microsoft.com/office/drawing/2014/main" id="{145C5BFD-86C4-01D3-59D7-F29AD034A9FA}"/>
              </a:ext>
            </a:extLst>
          </p:cNvPr>
          <p:cNvGrpSpPr/>
          <p:nvPr/>
        </p:nvGrpSpPr>
        <p:grpSpPr>
          <a:xfrm>
            <a:off x="453162" y="4972651"/>
            <a:ext cx="739769" cy="736687"/>
            <a:chOff x="-2" y="-3"/>
            <a:chExt cx="2695230" cy="2345014"/>
          </a:xfrm>
        </p:grpSpPr>
        <p:grpSp>
          <p:nvGrpSpPr>
            <p:cNvPr id="21" name="Groupe">
              <a:extLst>
                <a:ext uri="{FF2B5EF4-FFF2-40B4-BE49-F238E27FC236}">
                  <a16:creationId xmlns:a16="http://schemas.microsoft.com/office/drawing/2014/main" id="{E754766E-95D9-06F3-B8A8-D156D032A865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5" name="Groupe">
                <a:extLst>
                  <a:ext uri="{FF2B5EF4-FFF2-40B4-BE49-F238E27FC236}">
                    <a16:creationId xmlns:a16="http://schemas.microsoft.com/office/drawing/2014/main" id="{2E42F27A-5DD0-5369-2DA3-E2EB44B8721D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46" name="Figure">
                  <a:extLst>
                    <a:ext uri="{FF2B5EF4-FFF2-40B4-BE49-F238E27FC236}">
                      <a16:creationId xmlns:a16="http://schemas.microsoft.com/office/drawing/2014/main" id="{EE7B6572-0CC6-D1D0-69E8-D3BEFF7FF44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47" name="Figure">
                  <a:extLst>
                    <a:ext uri="{FF2B5EF4-FFF2-40B4-BE49-F238E27FC236}">
                      <a16:creationId xmlns:a16="http://schemas.microsoft.com/office/drawing/2014/main" id="{98F7A99D-6592-6486-3E2C-C90FEA26AFEF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6" name="Ovale">
                <a:extLst>
                  <a:ext uri="{FF2B5EF4-FFF2-40B4-BE49-F238E27FC236}">
                    <a16:creationId xmlns:a16="http://schemas.microsoft.com/office/drawing/2014/main" id="{D5F45F9A-3B56-AA61-88B3-4E77F6582812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" name="Cercle">
                <a:extLst>
                  <a:ext uri="{FF2B5EF4-FFF2-40B4-BE49-F238E27FC236}">
                    <a16:creationId xmlns:a16="http://schemas.microsoft.com/office/drawing/2014/main" id="{E7248A91-E0D7-3956-E762-1853A0020916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" name="Ovale">
                <a:extLst>
                  <a:ext uri="{FF2B5EF4-FFF2-40B4-BE49-F238E27FC236}">
                    <a16:creationId xmlns:a16="http://schemas.microsoft.com/office/drawing/2014/main" id="{53EE72A6-ADCA-76E7-120C-87CC9B5FA4F3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" name="Cercle">
                <a:extLst>
                  <a:ext uri="{FF2B5EF4-FFF2-40B4-BE49-F238E27FC236}">
                    <a16:creationId xmlns:a16="http://schemas.microsoft.com/office/drawing/2014/main" id="{22C3CD29-6B2A-E3EF-659E-450E2531CAB0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5" name="Cercle">
                <a:extLst>
                  <a:ext uri="{FF2B5EF4-FFF2-40B4-BE49-F238E27FC236}">
                    <a16:creationId xmlns:a16="http://schemas.microsoft.com/office/drawing/2014/main" id="{4382CE94-7144-E3F6-78E0-9543C1B2D644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9" name="Figure">
                <a:extLst>
                  <a:ext uri="{FF2B5EF4-FFF2-40B4-BE49-F238E27FC236}">
                    <a16:creationId xmlns:a16="http://schemas.microsoft.com/office/drawing/2014/main" id="{F54B87D2-70A4-75D7-6814-3C080F8F5B8D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1" name="Figure">
                <a:extLst>
                  <a:ext uri="{FF2B5EF4-FFF2-40B4-BE49-F238E27FC236}">
                    <a16:creationId xmlns:a16="http://schemas.microsoft.com/office/drawing/2014/main" id="{BBE6F774-8EBC-EA40-6D49-F3D0DD3437B4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3" name="Figure">
                <a:extLst>
                  <a:ext uri="{FF2B5EF4-FFF2-40B4-BE49-F238E27FC236}">
                    <a16:creationId xmlns:a16="http://schemas.microsoft.com/office/drawing/2014/main" id="{4F735D42-E4AC-F4D2-57B4-52E0113EAEF2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" name="Cercle">
                <a:extLst>
                  <a:ext uri="{FF2B5EF4-FFF2-40B4-BE49-F238E27FC236}">
                    <a16:creationId xmlns:a16="http://schemas.microsoft.com/office/drawing/2014/main" id="{94005289-9411-D83C-0709-5F2604C3A720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3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" name="Figure">
                <a:extLst>
                  <a:ext uri="{FF2B5EF4-FFF2-40B4-BE49-F238E27FC236}">
                    <a16:creationId xmlns:a16="http://schemas.microsoft.com/office/drawing/2014/main" id="{EC23E224-5BB4-BB65-2AAF-1BD2F7292203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2" name="Polygone">
              <a:extLst>
                <a:ext uri="{FF2B5EF4-FFF2-40B4-BE49-F238E27FC236}">
                  <a16:creationId xmlns:a16="http://schemas.microsoft.com/office/drawing/2014/main" id="{47F6F031-FDF4-7BEF-749F-D05CF8A5E96F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3" name="Polygone">
              <a:extLst>
                <a:ext uri="{FF2B5EF4-FFF2-40B4-BE49-F238E27FC236}">
                  <a16:creationId xmlns:a16="http://schemas.microsoft.com/office/drawing/2014/main" id="{6BA3CF80-4ECB-1A2D-751B-FDC152742589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" name="Polygone">
              <a:extLst>
                <a:ext uri="{FF2B5EF4-FFF2-40B4-BE49-F238E27FC236}">
                  <a16:creationId xmlns:a16="http://schemas.microsoft.com/office/drawing/2014/main" id="{ED25DE2B-BCE2-E20F-E864-FC6F5EB3C6E3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48" name="Image 47">
            <a:extLst>
              <a:ext uri="{FF2B5EF4-FFF2-40B4-BE49-F238E27FC236}">
                <a16:creationId xmlns:a16="http://schemas.microsoft.com/office/drawing/2014/main" id="{D4CF7C0C-1547-C02A-199C-AAED6F235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27" y="4563126"/>
            <a:ext cx="1694426" cy="151288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78C69BB1-D625-C3C7-6B0E-693AC834E71F}"/>
              </a:ext>
            </a:extLst>
          </p:cNvPr>
          <p:cNvSpPr txBox="1"/>
          <p:nvPr/>
        </p:nvSpPr>
        <p:spPr>
          <a:xfrm>
            <a:off x="1646321" y="5212709"/>
            <a:ext cx="36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≠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DD2B6D8-73EA-C2AB-F25E-8F155B17062E}"/>
              </a:ext>
            </a:extLst>
          </p:cNvPr>
          <p:cNvSpPr txBox="1"/>
          <p:nvPr/>
        </p:nvSpPr>
        <p:spPr>
          <a:xfrm>
            <a:off x="285749" y="5746788"/>
            <a:ext cx="16944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CI and </a:t>
            </a:r>
            <a:r>
              <a:rPr lang="fr-FR" sz="1600" dirty="0" err="1"/>
              <a:t>Ryugu</a:t>
            </a:r>
            <a:endParaRPr lang="fr-FR" sz="16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B44E2F4-14CD-C3BC-C289-884462B5AE31}"/>
              </a:ext>
            </a:extLst>
          </p:cNvPr>
          <p:cNvSpPr txBox="1"/>
          <p:nvPr/>
        </p:nvSpPr>
        <p:spPr>
          <a:xfrm>
            <a:off x="4386598" y="5746788"/>
            <a:ext cx="15178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0" i="0" dirty="0">
                <a:solidFill>
                  <a:srgbClr val="000000"/>
                </a:solidFill>
                <a:effectLst/>
              </a:rPr>
              <a:t>Oued </a:t>
            </a:r>
            <a:r>
              <a:rPr lang="fr-FR" sz="1600" b="0" i="0" dirty="0" err="1">
                <a:solidFill>
                  <a:srgbClr val="000000"/>
                </a:solidFill>
                <a:effectLst/>
              </a:rPr>
              <a:t>Chebeika</a:t>
            </a:r>
            <a:r>
              <a:rPr lang="fr-FR" sz="1600" b="0" i="0" dirty="0">
                <a:solidFill>
                  <a:srgbClr val="000000"/>
                </a:solidFill>
                <a:effectLst/>
              </a:rPr>
              <a:t> 002</a:t>
            </a:r>
            <a:endParaRPr lang="fr-FR" sz="1600" dirty="0"/>
          </a:p>
        </p:txBody>
      </p:sp>
      <p:pic>
        <p:nvPicPr>
          <p:cNvPr id="52" name="Image 51">
            <a:extLst>
              <a:ext uri="{FF2B5EF4-FFF2-40B4-BE49-F238E27FC236}">
                <a16:creationId xmlns:a16="http://schemas.microsoft.com/office/drawing/2014/main" id="{C4AE9776-3C63-0759-EF0B-11BCDFBD9B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765" l="6706" r="91983">
                        <a14:foregroundMark x1="6851" y1="17647" x2="9913" y2="50588"/>
                        <a14:foregroundMark x1="88921" y1="44265" x2="91983" y2="55147"/>
                        <a14:foregroundMark x1="91983" y1="55147" x2="91983" y2="55294"/>
                        <a14:foregroundMark x1="83382" y1="89853" x2="74052" y2="9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73911" y="4876937"/>
            <a:ext cx="801621" cy="79461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DA269527-35D1-B5C7-0BC7-3B87A04F5161}"/>
              </a:ext>
            </a:extLst>
          </p:cNvPr>
          <p:cNvSpPr txBox="1"/>
          <p:nvPr/>
        </p:nvSpPr>
        <p:spPr>
          <a:xfrm>
            <a:off x="4109522" y="5212709"/>
            <a:ext cx="363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=</a:t>
            </a: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F3F41F7A-DA61-3C3A-8D8A-AE7179617B3D}"/>
              </a:ext>
            </a:extLst>
          </p:cNvPr>
          <p:cNvCxnSpPr/>
          <p:nvPr/>
        </p:nvCxnSpPr>
        <p:spPr>
          <a:xfrm>
            <a:off x="6165178" y="4312619"/>
            <a:ext cx="0" cy="240885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ZoneTexte 55">
            <a:extLst>
              <a:ext uri="{FF2B5EF4-FFF2-40B4-BE49-F238E27FC236}">
                <a16:creationId xmlns:a16="http://schemas.microsoft.com/office/drawing/2014/main" id="{62A4AC1F-D45A-5820-7A05-46071323FF79}"/>
              </a:ext>
            </a:extLst>
          </p:cNvPr>
          <p:cNvSpPr txBox="1"/>
          <p:nvPr/>
        </p:nvSpPr>
        <p:spPr>
          <a:xfrm>
            <a:off x="6192896" y="5140347"/>
            <a:ext cx="6444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600" dirty="0"/>
              <a:t>❄️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50E7C94-B364-A159-2722-24E4EF27F372}"/>
              </a:ext>
            </a:extLst>
          </p:cNvPr>
          <p:cNvSpPr txBox="1"/>
          <p:nvPr/>
        </p:nvSpPr>
        <p:spPr>
          <a:xfrm>
            <a:off x="6556615" y="5384311"/>
            <a:ext cx="3690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</a:t>
            </a:r>
            <a:r>
              <a:rPr lang="fr-FR" sz="1400" baseline="30000" dirty="0"/>
              <a:t>0</a:t>
            </a:r>
            <a:endParaRPr lang="fr-FR" sz="1400" dirty="0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311BEB5C-D5B0-8E52-AB12-830F20EB7FDF}"/>
              </a:ext>
            </a:extLst>
          </p:cNvPr>
          <p:cNvSpPr txBox="1"/>
          <p:nvPr/>
        </p:nvSpPr>
        <p:spPr>
          <a:xfrm>
            <a:off x="7358176" y="5688622"/>
            <a:ext cx="64443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6600" dirty="0"/>
              <a:t>❄️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7CF8B757-FF25-C8DA-6413-B88C0831C6D8}"/>
              </a:ext>
            </a:extLst>
          </p:cNvPr>
          <p:cNvSpPr txBox="1"/>
          <p:nvPr/>
        </p:nvSpPr>
        <p:spPr>
          <a:xfrm>
            <a:off x="7501642" y="5931453"/>
            <a:ext cx="135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HS</a:t>
            </a:r>
            <a:r>
              <a:rPr lang="fr-FR" sz="1400" baseline="30000" dirty="0"/>
              <a:t>-</a:t>
            </a:r>
            <a:r>
              <a:rPr lang="fr-FR" sz="1400" dirty="0"/>
              <a:t> + Fe</a:t>
            </a:r>
            <a:r>
              <a:rPr lang="fr-FR" sz="1400" baseline="30000" dirty="0"/>
              <a:t>3+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B7D60E5-EA72-D0A0-3BC9-55D8EA93E829}"/>
              </a:ext>
            </a:extLst>
          </p:cNvPr>
          <p:cNvSpPr txBox="1"/>
          <p:nvPr/>
        </p:nvSpPr>
        <p:spPr>
          <a:xfrm>
            <a:off x="7393604" y="6441799"/>
            <a:ext cx="156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∆</a:t>
            </a:r>
            <a:r>
              <a:rPr lang="fr-FR" baseline="30000" dirty="0">
                <a:solidFill>
                  <a:srgbClr val="FF0000"/>
                </a:solidFill>
              </a:rPr>
              <a:t>33</a:t>
            </a:r>
            <a:r>
              <a:rPr lang="fr-FR" dirty="0">
                <a:solidFill>
                  <a:srgbClr val="FF0000"/>
                </a:solidFill>
              </a:rPr>
              <a:t>S &gt; 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F9BEC910-F706-69A2-AE07-E5F4C516F5D2}"/>
              </a:ext>
            </a:extLst>
          </p:cNvPr>
          <p:cNvSpPr txBox="1"/>
          <p:nvPr/>
        </p:nvSpPr>
        <p:spPr>
          <a:xfrm>
            <a:off x="6266774" y="5900675"/>
            <a:ext cx="156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∆</a:t>
            </a:r>
            <a:r>
              <a:rPr lang="fr-FR" baseline="30000" dirty="0">
                <a:solidFill>
                  <a:srgbClr val="FF0000"/>
                </a:solidFill>
              </a:rPr>
              <a:t>33</a:t>
            </a:r>
            <a:r>
              <a:rPr lang="fr-FR" dirty="0">
                <a:solidFill>
                  <a:srgbClr val="FF0000"/>
                </a:solidFill>
              </a:rPr>
              <a:t>S &lt; 0</a:t>
            </a:r>
          </a:p>
        </p:txBody>
      </p:sp>
    </p:spTree>
    <p:extLst>
      <p:ext uri="{BB962C8B-B14F-4D97-AF65-F5344CB8AC3E}">
        <p14:creationId xmlns:p14="http://schemas.microsoft.com/office/powerpoint/2010/main" val="764419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298C7-2219-2ED8-11D7-07C2AB7F0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6C552AA-7E31-BB1E-9945-810C0C0F451B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DE04DC3B-5544-DA40-272B-9FAA14DC3927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7268F35-32E1-D3C5-A06D-FA22908EB82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809037FC-E576-0002-2B24-963126672094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CA26EC5E-C8C2-DC7E-2A13-DAC3D2145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C55419E-9DC4-21BE-E59C-2E39F922A5CF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A1E8B936-1EFD-ECBB-49CB-D6C89C1B4170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A0D1EC9-9068-6ECB-3421-61472E8293BA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D6422A13-96D0-F0A9-8FDA-EFE350C6BAC7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62E5A65-82AE-5A91-34A7-C1B9BA017A16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C7D824C1-F7B8-501C-05CF-8F324FC8A2FF}"/>
              </a:ext>
            </a:extLst>
          </p:cNvPr>
          <p:cNvSpPr txBox="1"/>
          <p:nvPr/>
        </p:nvSpPr>
        <p:spPr>
          <a:xfrm>
            <a:off x="8624743" y="4810362"/>
            <a:ext cx="42055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CI </a:t>
            </a:r>
            <a:r>
              <a:rPr lang="fr-FR" sz="2000" dirty="0" err="1"/>
              <a:t>carbonaceous</a:t>
            </a:r>
            <a:r>
              <a:rPr lang="fr-FR" sz="2000" dirty="0"/>
              <a:t> chondrites</a:t>
            </a:r>
          </a:p>
        </p:txBody>
      </p:sp>
      <p:grpSp>
        <p:nvGrpSpPr>
          <p:cNvPr id="35" name="Groupe">
            <a:extLst>
              <a:ext uri="{FF2B5EF4-FFF2-40B4-BE49-F238E27FC236}">
                <a16:creationId xmlns:a16="http://schemas.microsoft.com/office/drawing/2014/main" id="{947E9443-C00D-BF2F-6AE7-6E983FEA3E41}"/>
              </a:ext>
            </a:extLst>
          </p:cNvPr>
          <p:cNvGrpSpPr/>
          <p:nvPr/>
        </p:nvGrpSpPr>
        <p:grpSpPr>
          <a:xfrm>
            <a:off x="4506375" y="4264368"/>
            <a:ext cx="627170" cy="715842"/>
            <a:chOff x="-2" y="-3"/>
            <a:chExt cx="2695230" cy="2345014"/>
          </a:xfrm>
        </p:grpSpPr>
        <p:grpSp>
          <p:nvGrpSpPr>
            <p:cNvPr id="36" name="Groupe">
              <a:extLst>
                <a:ext uri="{FF2B5EF4-FFF2-40B4-BE49-F238E27FC236}">
                  <a16:creationId xmlns:a16="http://schemas.microsoft.com/office/drawing/2014/main" id="{47F0B8DF-8175-6EDB-B6A1-CB4CB7109E07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40" name="Groupe">
                <a:extLst>
                  <a:ext uri="{FF2B5EF4-FFF2-40B4-BE49-F238E27FC236}">
                    <a16:creationId xmlns:a16="http://schemas.microsoft.com/office/drawing/2014/main" id="{5BC4EAA4-6171-AE0D-E649-B40D07A28F80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1" name="Figure">
                  <a:extLst>
                    <a:ext uri="{FF2B5EF4-FFF2-40B4-BE49-F238E27FC236}">
                      <a16:creationId xmlns:a16="http://schemas.microsoft.com/office/drawing/2014/main" id="{F5F73096-FE10-0366-B660-4700C60A8BF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2" name="Figure">
                  <a:extLst>
                    <a:ext uri="{FF2B5EF4-FFF2-40B4-BE49-F238E27FC236}">
                      <a16:creationId xmlns:a16="http://schemas.microsoft.com/office/drawing/2014/main" id="{30912030-CECB-3597-A2EC-82942EFD5124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41" name="Ovale">
                <a:extLst>
                  <a:ext uri="{FF2B5EF4-FFF2-40B4-BE49-F238E27FC236}">
                    <a16:creationId xmlns:a16="http://schemas.microsoft.com/office/drawing/2014/main" id="{77CB0F21-467C-2918-151F-065D10E190FB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2" name="Cercle">
                <a:extLst>
                  <a:ext uri="{FF2B5EF4-FFF2-40B4-BE49-F238E27FC236}">
                    <a16:creationId xmlns:a16="http://schemas.microsoft.com/office/drawing/2014/main" id="{80067A16-7AB8-D7C8-DFC4-135F70CB667A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3" name="Ovale">
                <a:extLst>
                  <a:ext uri="{FF2B5EF4-FFF2-40B4-BE49-F238E27FC236}">
                    <a16:creationId xmlns:a16="http://schemas.microsoft.com/office/drawing/2014/main" id="{E964A49F-9654-5A47-36D5-E97CB633D6B8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4" name="Cercle">
                <a:extLst>
                  <a:ext uri="{FF2B5EF4-FFF2-40B4-BE49-F238E27FC236}">
                    <a16:creationId xmlns:a16="http://schemas.microsoft.com/office/drawing/2014/main" id="{F0154257-9823-D0B1-556A-EC888315622E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5" name="Cercle">
                <a:extLst>
                  <a:ext uri="{FF2B5EF4-FFF2-40B4-BE49-F238E27FC236}">
                    <a16:creationId xmlns:a16="http://schemas.microsoft.com/office/drawing/2014/main" id="{54C69763-C95B-AC1B-B09E-D605369C5DAB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" name="Figure">
                <a:extLst>
                  <a:ext uri="{FF2B5EF4-FFF2-40B4-BE49-F238E27FC236}">
                    <a16:creationId xmlns:a16="http://schemas.microsoft.com/office/drawing/2014/main" id="{B651EC4C-84FB-3DC3-BC47-859476757FE5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7" name="Figure">
                <a:extLst>
                  <a:ext uri="{FF2B5EF4-FFF2-40B4-BE49-F238E27FC236}">
                    <a16:creationId xmlns:a16="http://schemas.microsoft.com/office/drawing/2014/main" id="{0C2233D0-2768-E74E-E0EE-562A215BBF15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8" name="Figure">
                <a:extLst>
                  <a:ext uri="{FF2B5EF4-FFF2-40B4-BE49-F238E27FC236}">
                    <a16:creationId xmlns:a16="http://schemas.microsoft.com/office/drawing/2014/main" id="{85E7464E-9D62-08C4-2A9A-67C08FB618F8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9" name="Cercle">
                <a:extLst>
                  <a:ext uri="{FF2B5EF4-FFF2-40B4-BE49-F238E27FC236}">
                    <a16:creationId xmlns:a16="http://schemas.microsoft.com/office/drawing/2014/main" id="{49E36582-260B-0587-9EBD-C9FF21CBFF47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0" name="Figure">
                <a:extLst>
                  <a:ext uri="{FF2B5EF4-FFF2-40B4-BE49-F238E27FC236}">
                    <a16:creationId xmlns:a16="http://schemas.microsoft.com/office/drawing/2014/main" id="{8722D468-F34B-B4E4-99D4-662E8023F875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37" name="Polygone">
              <a:extLst>
                <a:ext uri="{FF2B5EF4-FFF2-40B4-BE49-F238E27FC236}">
                  <a16:creationId xmlns:a16="http://schemas.microsoft.com/office/drawing/2014/main" id="{65E4DFF5-5477-FCA6-0701-9AA2B8D67F15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8" name="Polygone">
              <a:extLst>
                <a:ext uri="{FF2B5EF4-FFF2-40B4-BE49-F238E27FC236}">
                  <a16:creationId xmlns:a16="http://schemas.microsoft.com/office/drawing/2014/main" id="{41E75ACB-8010-F535-984C-8E3D97F05352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39" name="Polygone">
              <a:extLst>
                <a:ext uri="{FF2B5EF4-FFF2-40B4-BE49-F238E27FC236}">
                  <a16:creationId xmlns:a16="http://schemas.microsoft.com/office/drawing/2014/main" id="{B39042F8-085B-7AE6-9B1A-DD3B43BA947B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37B0257F-4598-786C-594B-7A7D75F43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4176650" y="662585"/>
            <a:ext cx="3385569" cy="28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AF4D9F-6441-4F41-103E-B9303F46656C}"/>
              </a:ext>
            </a:extLst>
          </p:cNvPr>
          <p:cNvSpPr txBox="1"/>
          <p:nvPr/>
        </p:nvSpPr>
        <p:spPr>
          <a:xfrm>
            <a:off x="8624743" y="1926401"/>
            <a:ext cx="23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Ryugu</a:t>
            </a:r>
            <a:r>
              <a:rPr lang="fr-FR" dirty="0"/>
              <a:t> = parent body</a:t>
            </a:r>
          </a:p>
        </p:txBody>
      </p:sp>
      <p:grpSp>
        <p:nvGrpSpPr>
          <p:cNvPr id="53" name="Groupe">
            <a:extLst>
              <a:ext uri="{FF2B5EF4-FFF2-40B4-BE49-F238E27FC236}">
                <a16:creationId xmlns:a16="http://schemas.microsoft.com/office/drawing/2014/main" id="{5D615913-3A7D-BD6F-5B0E-F6A7904049C4}"/>
              </a:ext>
            </a:extLst>
          </p:cNvPr>
          <p:cNvGrpSpPr/>
          <p:nvPr/>
        </p:nvGrpSpPr>
        <p:grpSpPr>
          <a:xfrm>
            <a:off x="3013611" y="4715615"/>
            <a:ext cx="739769" cy="736687"/>
            <a:chOff x="-2" y="-3"/>
            <a:chExt cx="2695230" cy="2345014"/>
          </a:xfrm>
        </p:grpSpPr>
        <p:grpSp>
          <p:nvGrpSpPr>
            <p:cNvPr id="54" name="Groupe">
              <a:extLst>
                <a:ext uri="{FF2B5EF4-FFF2-40B4-BE49-F238E27FC236}">
                  <a16:creationId xmlns:a16="http://schemas.microsoft.com/office/drawing/2014/main" id="{E3F841FF-193E-37ED-2E4F-A246DF01D8E2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60" name="Groupe">
                <a:extLst>
                  <a:ext uri="{FF2B5EF4-FFF2-40B4-BE49-F238E27FC236}">
                    <a16:creationId xmlns:a16="http://schemas.microsoft.com/office/drawing/2014/main" id="{8C1F7203-FEEE-CE8B-3B54-EAB976634463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056" name="Figure">
                  <a:extLst>
                    <a:ext uri="{FF2B5EF4-FFF2-40B4-BE49-F238E27FC236}">
                      <a16:creationId xmlns:a16="http://schemas.microsoft.com/office/drawing/2014/main" id="{C63BF9BB-8B6E-661C-DDF0-B6BE8784E47A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57" name="Figure">
                  <a:extLst>
                    <a:ext uri="{FF2B5EF4-FFF2-40B4-BE49-F238E27FC236}">
                      <a16:creationId xmlns:a16="http://schemas.microsoft.com/office/drawing/2014/main" id="{3E87B3B5-3A32-22F7-60FB-B5327CB84CF1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61" name="Ovale">
                <a:extLst>
                  <a:ext uri="{FF2B5EF4-FFF2-40B4-BE49-F238E27FC236}">
                    <a16:creationId xmlns:a16="http://schemas.microsoft.com/office/drawing/2014/main" id="{1D744E73-C5CD-187F-586B-A625E68F9B3C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2" name="Cercle">
                <a:extLst>
                  <a:ext uri="{FF2B5EF4-FFF2-40B4-BE49-F238E27FC236}">
                    <a16:creationId xmlns:a16="http://schemas.microsoft.com/office/drawing/2014/main" id="{27584C70-C8BB-9622-51E1-1484B26DFAF4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63" name="Ovale">
                <a:extLst>
                  <a:ext uri="{FF2B5EF4-FFF2-40B4-BE49-F238E27FC236}">
                    <a16:creationId xmlns:a16="http://schemas.microsoft.com/office/drawing/2014/main" id="{C9197A88-B0D1-F378-63AC-D4E3CAF9FB5B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48" name="Cercle">
                <a:extLst>
                  <a:ext uri="{FF2B5EF4-FFF2-40B4-BE49-F238E27FC236}">
                    <a16:creationId xmlns:a16="http://schemas.microsoft.com/office/drawing/2014/main" id="{BF845A34-C353-3C3E-54AF-CA6D1E304C16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49" name="Cercle">
                <a:extLst>
                  <a:ext uri="{FF2B5EF4-FFF2-40B4-BE49-F238E27FC236}">
                    <a16:creationId xmlns:a16="http://schemas.microsoft.com/office/drawing/2014/main" id="{517C554B-FB72-43EE-7BA4-B751355983EC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51" name="Figure">
                <a:extLst>
                  <a:ext uri="{FF2B5EF4-FFF2-40B4-BE49-F238E27FC236}">
                    <a16:creationId xmlns:a16="http://schemas.microsoft.com/office/drawing/2014/main" id="{1F3A1D29-B826-D324-AD43-7EB1E52E6C5F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52" name="Figure">
                <a:extLst>
                  <a:ext uri="{FF2B5EF4-FFF2-40B4-BE49-F238E27FC236}">
                    <a16:creationId xmlns:a16="http://schemas.microsoft.com/office/drawing/2014/main" id="{7A7B38D8-A5B5-57BF-0C7B-8F2CB3CA5CDF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53" name="Figure">
                <a:extLst>
                  <a:ext uri="{FF2B5EF4-FFF2-40B4-BE49-F238E27FC236}">
                    <a16:creationId xmlns:a16="http://schemas.microsoft.com/office/drawing/2014/main" id="{1D1EEFAF-31F0-7E7B-AE29-B2D29E72951E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54" name="Cercle">
                <a:extLst>
                  <a:ext uri="{FF2B5EF4-FFF2-40B4-BE49-F238E27FC236}">
                    <a16:creationId xmlns:a16="http://schemas.microsoft.com/office/drawing/2014/main" id="{080ED4B2-0E01-05A5-D565-0A464C482BB9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55" name="Figure">
                <a:extLst>
                  <a:ext uri="{FF2B5EF4-FFF2-40B4-BE49-F238E27FC236}">
                    <a16:creationId xmlns:a16="http://schemas.microsoft.com/office/drawing/2014/main" id="{4B042E6A-A32D-670B-4F2A-BBFE71AE725A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7" name="Polygone">
              <a:extLst>
                <a:ext uri="{FF2B5EF4-FFF2-40B4-BE49-F238E27FC236}">
                  <a16:creationId xmlns:a16="http://schemas.microsoft.com/office/drawing/2014/main" id="{B8FFEA41-B036-CD16-FFE4-7BDF66971393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8" name="Polygone">
              <a:extLst>
                <a:ext uri="{FF2B5EF4-FFF2-40B4-BE49-F238E27FC236}">
                  <a16:creationId xmlns:a16="http://schemas.microsoft.com/office/drawing/2014/main" id="{08A60BEC-7D11-3F13-8254-91E6BED9E195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9" name="Polygone">
              <a:extLst>
                <a:ext uri="{FF2B5EF4-FFF2-40B4-BE49-F238E27FC236}">
                  <a16:creationId xmlns:a16="http://schemas.microsoft.com/office/drawing/2014/main" id="{2FBDB36C-3623-B94B-9515-C582741C4779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058" name="Groupe">
            <a:extLst>
              <a:ext uri="{FF2B5EF4-FFF2-40B4-BE49-F238E27FC236}">
                <a16:creationId xmlns:a16="http://schemas.microsoft.com/office/drawing/2014/main" id="{DF9E0ADE-B02D-FB23-AA6A-AB793B308155}"/>
              </a:ext>
            </a:extLst>
          </p:cNvPr>
          <p:cNvGrpSpPr/>
          <p:nvPr/>
        </p:nvGrpSpPr>
        <p:grpSpPr>
          <a:xfrm>
            <a:off x="3975148" y="4969464"/>
            <a:ext cx="960079" cy="892267"/>
            <a:chOff x="-2" y="-3"/>
            <a:chExt cx="2695230" cy="2345014"/>
          </a:xfrm>
        </p:grpSpPr>
        <p:grpSp>
          <p:nvGrpSpPr>
            <p:cNvPr id="2059" name="Groupe">
              <a:extLst>
                <a:ext uri="{FF2B5EF4-FFF2-40B4-BE49-F238E27FC236}">
                  <a16:creationId xmlns:a16="http://schemas.microsoft.com/office/drawing/2014/main" id="{575EAEAB-32B5-9C62-6715-3CE7C03DC906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063" name="Groupe">
                <a:extLst>
                  <a:ext uri="{FF2B5EF4-FFF2-40B4-BE49-F238E27FC236}">
                    <a16:creationId xmlns:a16="http://schemas.microsoft.com/office/drawing/2014/main" id="{48C32401-F0CD-4D62-47D2-9B379EC9A089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074" name="Figure">
                  <a:extLst>
                    <a:ext uri="{FF2B5EF4-FFF2-40B4-BE49-F238E27FC236}">
                      <a16:creationId xmlns:a16="http://schemas.microsoft.com/office/drawing/2014/main" id="{E63DFED8-FD83-28D1-9F04-201B583EA54B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75" name="Figure">
                  <a:extLst>
                    <a:ext uri="{FF2B5EF4-FFF2-40B4-BE49-F238E27FC236}">
                      <a16:creationId xmlns:a16="http://schemas.microsoft.com/office/drawing/2014/main" id="{239B2BAE-0F0A-5B47-E39D-9FD62D13934A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064" name="Ovale">
                <a:extLst>
                  <a:ext uri="{FF2B5EF4-FFF2-40B4-BE49-F238E27FC236}">
                    <a16:creationId xmlns:a16="http://schemas.microsoft.com/office/drawing/2014/main" id="{B0236F05-CC50-6452-1968-C1B2C55FA690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65" name="Cercle">
                <a:extLst>
                  <a:ext uri="{FF2B5EF4-FFF2-40B4-BE49-F238E27FC236}">
                    <a16:creationId xmlns:a16="http://schemas.microsoft.com/office/drawing/2014/main" id="{9A8AA96D-0358-BF56-D4B4-5BE20D5646E4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66" name="Ovale">
                <a:extLst>
                  <a:ext uri="{FF2B5EF4-FFF2-40B4-BE49-F238E27FC236}">
                    <a16:creationId xmlns:a16="http://schemas.microsoft.com/office/drawing/2014/main" id="{6B92D9E9-A8C0-E8F9-83EC-1F27D41C3C52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67" name="Cercle">
                <a:extLst>
                  <a:ext uri="{FF2B5EF4-FFF2-40B4-BE49-F238E27FC236}">
                    <a16:creationId xmlns:a16="http://schemas.microsoft.com/office/drawing/2014/main" id="{C4681B5F-827B-4510-C28F-0377B354B4C4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68" name="Cercle">
                <a:extLst>
                  <a:ext uri="{FF2B5EF4-FFF2-40B4-BE49-F238E27FC236}">
                    <a16:creationId xmlns:a16="http://schemas.microsoft.com/office/drawing/2014/main" id="{7A6533C0-D879-EF61-177B-D9A1FC5B2FDC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69" name="Figure">
                <a:extLst>
                  <a:ext uri="{FF2B5EF4-FFF2-40B4-BE49-F238E27FC236}">
                    <a16:creationId xmlns:a16="http://schemas.microsoft.com/office/drawing/2014/main" id="{7E82124E-3324-AD9C-5B1F-32497DEA69F0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70" name="Figure">
                <a:extLst>
                  <a:ext uri="{FF2B5EF4-FFF2-40B4-BE49-F238E27FC236}">
                    <a16:creationId xmlns:a16="http://schemas.microsoft.com/office/drawing/2014/main" id="{E410D3E2-38E3-513D-4333-3D829ABE6EAC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71" name="Figure">
                <a:extLst>
                  <a:ext uri="{FF2B5EF4-FFF2-40B4-BE49-F238E27FC236}">
                    <a16:creationId xmlns:a16="http://schemas.microsoft.com/office/drawing/2014/main" id="{FF68B2E0-37E6-F10C-E72D-7858C62EBD6F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72" name="Cercle">
                <a:extLst>
                  <a:ext uri="{FF2B5EF4-FFF2-40B4-BE49-F238E27FC236}">
                    <a16:creationId xmlns:a16="http://schemas.microsoft.com/office/drawing/2014/main" id="{0FD3E760-97C1-0C25-1631-8F2F361DE1F3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73" name="Figure">
                <a:extLst>
                  <a:ext uri="{FF2B5EF4-FFF2-40B4-BE49-F238E27FC236}">
                    <a16:creationId xmlns:a16="http://schemas.microsoft.com/office/drawing/2014/main" id="{A62C5D83-87FB-3C8E-589A-9607E6A97C2C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060" name="Polygone">
              <a:extLst>
                <a:ext uri="{FF2B5EF4-FFF2-40B4-BE49-F238E27FC236}">
                  <a16:creationId xmlns:a16="http://schemas.microsoft.com/office/drawing/2014/main" id="{F86292B8-7925-9933-D9CE-6E9B35243F16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1" name="Polygone">
              <a:extLst>
                <a:ext uri="{FF2B5EF4-FFF2-40B4-BE49-F238E27FC236}">
                  <a16:creationId xmlns:a16="http://schemas.microsoft.com/office/drawing/2014/main" id="{7990583E-16D1-138D-12F8-9150774166E2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62" name="Polygone">
              <a:extLst>
                <a:ext uri="{FF2B5EF4-FFF2-40B4-BE49-F238E27FC236}">
                  <a16:creationId xmlns:a16="http://schemas.microsoft.com/office/drawing/2014/main" id="{7CB77716-6820-2B64-A914-AED69232F7EB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076" name="Groupe">
            <a:extLst>
              <a:ext uri="{FF2B5EF4-FFF2-40B4-BE49-F238E27FC236}">
                <a16:creationId xmlns:a16="http://schemas.microsoft.com/office/drawing/2014/main" id="{D575228E-C646-E450-E9BC-0B73D37B53F4}"/>
              </a:ext>
            </a:extLst>
          </p:cNvPr>
          <p:cNvGrpSpPr/>
          <p:nvPr/>
        </p:nvGrpSpPr>
        <p:grpSpPr>
          <a:xfrm>
            <a:off x="5502234" y="4510459"/>
            <a:ext cx="960079" cy="892267"/>
            <a:chOff x="-2" y="-3"/>
            <a:chExt cx="2695230" cy="2345014"/>
          </a:xfrm>
        </p:grpSpPr>
        <p:grpSp>
          <p:nvGrpSpPr>
            <p:cNvPr id="2077" name="Groupe">
              <a:extLst>
                <a:ext uri="{FF2B5EF4-FFF2-40B4-BE49-F238E27FC236}">
                  <a16:creationId xmlns:a16="http://schemas.microsoft.com/office/drawing/2014/main" id="{00ACB2BB-E552-A038-1C2F-A34B69695F3A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081" name="Groupe">
                <a:extLst>
                  <a:ext uri="{FF2B5EF4-FFF2-40B4-BE49-F238E27FC236}">
                    <a16:creationId xmlns:a16="http://schemas.microsoft.com/office/drawing/2014/main" id="{0926CD54-2BA0-BD03-73B1-F3CEC0B79450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092" name="Figure">
                  <a:extLst>
                    <a:ext uri="{FF2B5EF4-FFF2-40B4-BE49-F238E27FC236}">
                      <a16:creationId xmlns:a16="http://schemas.microsoft.com/office/drawing/2014/main" id="{D3397A2F-D370-7248-4E12-F2272F4FBD7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093" name="Figure">
                  <a:extLst>
                    <a:ext uri="{FF2B5EF4-FFF2-40B4-BE49-F238E27FC236}">
                      <a16:creationId xmlns:a16="http://schemas.microsoft.com/office/drawing/2014/main" id="{ECCF9269-ED82-4CE7-ECC2-7D25C2B93CB9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082" name="Ovale">
                <a:extLst>
                  <a:ext uri="{FF2B5EF4-FFF2-40B4-BE49-F238E27FC236}">
                    <a16:creationId xmlns:a16="http://schemas.microsoft.com/office/drawing/2014/main" id="{008E6301-ACED-EC65-616E-173155592C59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3" name="Cercle">
                <a:extLst>
                  <a:ext uri="{FF2B5EF4-FFF2-40B4-BE49-F238E27FC236}">
                    <a16:creationId xmlns:a16="http://schemas.microsoft.com/office/drawing/2014/main" id="{01B48B38-BD94-AC4D-6E22-3D2CFDD9CFFF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4" name="Ovale">
                <a:extLst>
                  <a:ext uri="{FF2B5EF4-FFF2-40B4-BE49-F238E27FC236}">
                    <a16:creationId xmlns:a16="http://schemas.microsoft.com/office/drawing/2014/main" id="{28C7CBE6-DF5D-3C5C-CE69-F12C4B71558C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5" name="Cercle">
                <a:extLst>
                  <a:ext uri="{FF2B5EF4-FFF2-40B4-BE49-F238E27FC236}">
                    <a16:creationId xmlns:a16="http://schemas.microsoft.com/office/drawing/2014/main" id="{46F1BCAE-E499-06BF-6023-6F6DE968EDF6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6" name="Cercle">
                <a:extLst>
                  <a:ext uri="{FF2B5EF4-FFF2-40B4-BE49-F238E27FC236}">
                    <a16:creationId xmlns:a16="http://schemas.microsoft.com/office/drawing/2014/main" id="{D05B9504-E3AC-1D2C-D7D5-076E5EE3B5EF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7" name="Figure">
                <a:extLst>
                  <a:ext uri="{FF2B5EF4-FFF2-40B4-BE49-F238E27FC236}">
                    <a16:creationId xmlns:a16="http://schemas.microsoft.com/office/drawing/2014/main" id="{7334B3F3-C331-E88A-6FC2-6B7E3C51F500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8" name="Figure">
                <a:extLst>
                  <a:ext uri="{FF2B5EF4-FFF2-40B4-BE49-F238E27FC236}">
                    <a16:creationId xmlns:a16="http://schemas.microsoft.com/office/drawing/2014/main" id="{0264C116-CB70-9C54-5BF6-407A814D5835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89" name="Figure">
                <a:extLst>
                  <a:ext uri="{FF2B5EF4-FFF2-40B4-BE49-F238E27FC236}">
                    <a16:creationId xmlns:a16="http://schemas.microsoft.com/office/drawing/2014/main" id="{854CD5A2-22CB-4831-FA13-3B7FFA67F456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90" name="Cercle">
                <a:extLst>
                  <a:ext uri="{FF2B5EF4-FFF2-40B4-BE49-F238E27FC236}">
                    <a16:creationId xmlns:a16="http://schemas.microsoft.com/office/drawing/2014/main" id="{B279CCEA-D77D-52E1-55F9-EC3B1DD71364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91" name="Figure">
                <a:extLst>
                  <a:ext uri="{FF2B5EF4-FFF2-40B4-BE49-F238E27FC236}">
                    <a16:creationId xmlns:a16="http://schemas.microsoft.com/office/drawing/2014/main" id="{610BA0A1-F2EA-EF2B-FC07-2462A276D5AE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078" name="Polygone">
              <a:extLst>
                <a:ext uri="{FF2B5EF4-FFF2-40B4-BE49-F238E27FC236}">
                  <a16:creationId xmlns:a16="http://schemas.microsoft.com/office/drawing/2014/main" id="{A420225B-F25D-7680-B0BF-9C7AB2BAC01A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79" name="Polygone">
              <a:extLst>
                <a:ext uri="{FF2B5EF4-FFF2-40B4-BE49-F238E27FC236}">
                  <a16:creationId xmlns:a16="http://schemas.microsoft.com/office/drawing/2014/main" id="{26CC9F3F-826F-517F-B219-152DC285E9BF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80" name="Polygone">
              <a:extLst>
                <a:ext uri="{FF2B5EF4-FFF2-40B4-BE49-F238E27FC236}">
                  <a16:creationId xmlns:a16="http://schemas.microsoft.com/office/drawing/2014/main" id="{E942E161-D817-499D-AABF-34AE86D0BEF7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094" name="Groupe">
            <a:extLst>
              <a:ext uri="{FF2B5EF4-FFF2-40B4-BE49-F238E27FC236}">
                <a16:creationId xmlns:a16="http://schemas.microsoft.com/office/drawing/2014/main" id="{9282AC7D-F40C-77FA-6A9B-5B0FE025673C}"/>
              </a:ext>
            </a:extLst>
          </p:cNvPr>
          <p:cNvGrpSpPr/>
          <p:nvPr/>
        </p:nvGrpSpPr>
        <p:grpSpPr>
          <a:xfrm>
            <a:off x="6844925" y="4155333"/>
            <a:ext cx="960079" cy="892267"/>
            <a:chOff x="-2" y="-3"/>
            <a:chExt cx="2695230" cy="2345014"/>
          </a:xfrm>
        </p:grpSpPr>
        <p:grpSp>
          <p:nvGrpSpPr>
            <p:cNvPr id="2095" name="Groupe">
              <a:extLst>
                <a:ext uri="{FF2B5EF4-FFF2-40B4-BE49-F238E27FC236}">
                  <a16:creationId xmlns:a16="http://schemas.microsoft.com/office/drawing/2014/main" id="{72D892F3-E443-74CA-5156-031D2DF30585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099" name="Groupe">
                <a:extLst>
                  <a:ext uri="{FF2B5EF4-FFF2-40B4-BE49-F238E27FC236}">
                    <a16:creationId xmlns:a16="http://schemas.microsoft.com/office/drawing/2014/main" id="{C3F74D07-17E6-DC16-BD0A-7E30B25B7621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110" name="Figure">
                  <a:extLst>
                    <a:ext uri="{FF2B5EF4-FFF2-40B4-BE49-F238E27FC236}">
                      <a16:creationId xmlns:a16="http://schemas.microsoft.com/office/drawing/2014/main" id="{49210DC8-FB6E-B33F-67FC-C0488A63747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11" name="Figure">
                  <a:extLst>
                    <a:ext uri="{FF2B5EF4-FFF2-40B4-BE49-F238E27FC236}">
                      <a16:creationId xmlns:a16="http://schemas.microsoft.com/office/drawing/2014/main" id="{8947A73D-B8BA-62B8-D156-71456219A1E2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100" name="Ovale">
                <a:extLst>
                  <a:ext uri="{FF2B5EF4-FFF2-40B4-BE49-F238E27FC236}">
                    <a16:creationId xmlns:a16="http://schemas.microsoft.com/office/drawing/2014/main" id="{B6F6EFF6-DD2A-E008-DA7F-1EC540F3F6E8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1" name="Cercle">
                <a:extLst>
                  <a:ext uri="{FF2B5EF4-FFF2-40B4-BE49-F238E27FC236}">
                    <a16:creationId xmlns:a16="http://schemas.microsoft.com/office/drawing/2014/main" id="{895D3077-54CB-3B65-CECE-3CC00F7C65E1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2" name="Ovale">
                <a:extLst>
                  <a:ext uri="{FF2B5EF4-FFF2-40B4-BE49-F238E27FC236}">
                    <a16:creationId xmlns:a16="http://schemas.microsoft.com/office/drawing/2014/main" id="{FEC0D3A4-08F3-BBE9-5D4B-528FEB18D517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3" name="Cercle">
                <a:extLst>
                  <a:ext uri="{FF2B5EF4-FFF2-40B4-BE49-F238E27FC236}">
                    <a16:creationId xmlns:a16="http://schemas.microsoft.com/office/drawing/2014/main" id="{591EFA91-6477-1B15-DD35-6A06D37C6155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4" name="Cercle">
                <a:extLst>
                  <a:ext uri="{FF2B5EF4-FFF2-40B4-BE49-F238E27FC236}">
                    <a16:creationId xmlns:a16="http://schemas.microsoft.com/office/drawing/2014/main" id="{3258E95A-6DF6-7AC2-BDB4-C1E5CF78B13F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5" name="Figure">
                <a:extLst>
                  <a:ext uri="{FF2B5EF4-FFF2-40B4-BE49-F238E27FC236}">
                    <a16:creationId xmlns:a16="http://schemas.microsoft.com/office/drawing/2014/main" id="{AA9A5ADA-E9E2-36CD-642F-DB6C30B8C660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6" name="Figure">
                <a:extLst>
                  <a:ext uri="{FF2B5EF4-FFF2-40B4-BE49-F238E27FC236}">
                    <a16:creationId xmlns:a16="http://schemas.microsoft.com/office/drawing/2014/main" id="{CC8FA1A2-EF62-301E-913E-05864DF5C989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7" name="Figure">
                <a:extLst>
                  <a:ext uri="{FF2B5EF4-FFF2-40B4-BE49-F238E27FC236}">
                    <a16:creationId xmlns:a16="http://schemas.microsoft.com/office/drawing/2014/main" id="{51E4BF98-7F20-3E7C-11C7-9FEA3108DC0F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8" name="Cercle">
                <a:extLst>
                  <a:ext uri="{FF2B5EF4-FFF2-40B4-BE49-F238E27FC236}">
                    <a16:creationId xmlns:a16="http://schemas.microsoft.com/office/drawing/2014/main" id="{3D2FFCEC-0C42-63C5-AFB7-6F388C98BEAD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9" name="Figure">
                <a:extLst>
                  <a:ext uri="{FF2B5EF4-FFF2-40B4-BE49-F238E27FC236}">
                    <a16:creationId xmlns:a16="http://schemas.microsoft.com/office/drawing/2014/main" id="{D34630A8-9DAF-DE04-82F9-8A23B44E35F6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096" name="Polygone">
              <a:extLst>
                <a:ext uri="{FF2B5EF4-FFF2-40B4-BE49-F238E27FC236}">
                  <a16:creationId xmlns:a16="http://schemas.microsoft.com/office/drawing/2014/main" id="{3EC71CB0-3DB3-CF9E-80B8-06FCFF577B32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7" name="Polygone">
              <a:extLst>
                <a:ext uri="{FF2B5EF4-FFF2-40B4-BE49-F238E27FC236}">
                  <a16:creationId xmlns:a16="http://schemas.microsoft.com/office/drawing/2014/main" id="{B8F0A442-5660-A287-1954-03658BF7CB4D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098" name="Polygone">
              <a:extLst>
                <a:ext uri="{FF2B5EF4-FFF2-40B4-BE49-F238E27FC236}">
                  <a16:creationId xmlns:a16="http://schemas.microsoft.com/office/drawing/2014/main" id="{FC16FC20-97E2-3C26-1B92-BD0356B432BC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112" name="Groupe">
            <a:extLst>
              <a:ext uri="{FF2B5EF4-FFF2-40B4-BE49-F238E27FC236}">
                <a16:creationId xmlns:a16="http://schemas.microsoft.com/office/drawing/2014/main" id="{9775B54F-FA21-1439-1BF5-85FDBD8C3457}"/>
              </a:ext>
            </a:extLst>
          </p:cNvPr>
          <p:cNvGrpSpPr/>
          <p:nvPr/>
        </p:nvGrpSpPr>
        <p:grpSpPr>
          <a:xfrm>
            <a:off x="5147156" y="5416378"/>
            <a:ext cx="442914" cy="387993"/>
            <a:chOff x="-2" y="-3"/>
            <a:chExt cx="2695230" cy="2345014"/>
          </a:xfrm>
        </p:grpSpPr>
        <p:grpSp>
          <p:nvGrpSpPr>
            <p:cNvPr id="2113" name="Groupe">
              <a:extLst>
                <a:ext uri="{FF2B5EF4-FFF2-40B4-BE49-F238E27FC236}">
                  <a16:creationId xmlns:a16="http://schemas.microsoft.com/office/drawing/2014/main" id="{AE09291C-17AE-B8A1-A8D9-AEBAA54CA434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117" name="Groupe">
                <a:extLst>
                  <a:ext uri="{FF2B5EF4-FFF2-40B4-BE49-F238E27FC236}">
                    <a16:creationId xmlns:a16="http://schemas.microsoft.com/office/drawing/2014/main" id="{E15CD28E-1385-046F-C656-C12509FC8607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128" name="Figure">
                  <a:extLst>
                    <a:ext uri="{FF2B5EF4-FFF2-40B4-BE49-F238E27FC236}">
                      <a16:creationId xmlns:a16="http://schemas.microsoft.com/office/drawing/2014/main" id="{AD4BB15E-BE0B-D1E5-44AE-A93B24DE81D8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29" name="Figure">
                  <a:extLst>
                    <a:ext uri="{FF2B5EF4-FFF2-40B4-BE49-F238E27FC236}">
                      <a16:creationId xmlns:a16="http://schemas.microsoft.com/office/drawing/2014/main" id="{AA2B722B-CA98-6889-270B-E4AC8562C209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118" name="Ovale">
                <a:extLst>
                  <a:ext uri="{FF2B5EF4-FFF2-40B4-BE49-F238E27FC236}">
                    <a16:creationId xmlns:a16="http://schemas.microsoft.com/office/drawing/2014/main" id="{5CEFE10F-C97F-4852-D6A7-761BDE916889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19" name="Cercle">
                <a:extLst>
                  <a:ext uri="{FF2B5EF4-FFF2-40B4-BE49-F238E27FC236}">
                    <a16:creationId xmlns:a16="http://schemas.microsoft.com/office/drawing/2014/main" id="{881C8FE7-096B-0D27-F7BB-B402846DD9AF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0" name="Ovale">
                <a:extLst>
                  <a:ext uri="{FF2B5EF4-FFF2-40B4-BE49-F238E27FC236}">
                    <a16:creationId xmlns:a16="http://schemas.microsoft.com/office/drawing/2014/main" id="{7F512C14-1560-94AC-6C78-1A973F89F5F8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1" name="Cercle">
                <a:extLst>
                  <a:ext uri="{FF2B5EF4-FFF2-40B4-BE49-F238E27FC236}">
                    <a16:creationId xmlns:a16="http://schemas.microsoft.com/office/drawing/2014/main" id="{68EC6A92-1302-98F5-1795-44B2108BD60D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2" name="Cercle">
                <a:extLst>
                  <a:ext uri="{FF2B5EF4-FFF2-40B4-BE49-F238E27FC236}">
                    <a16:creationId xmlns:a16="http://schemas.microsoft.com/office/drawing/2014/main" id="{145691F0-DC53-A37F-7DE3-40A8A8B26146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3" name="Figure">
                <a:extLst>
                  <a:ext uri="{FF2B5EF4-FFF2-40B4-BE49-F238E27FC236}">
                    <a16:creationId xmlns:a16="http://schemas.microsoft.com/office/drawing/2014/main" id="{79460648-1E4B-FD1F-719A-8FB3937CF21D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4" name="Figure">
                <a:extLst>
                  <a:ext uri="{FF2B5EF4-FFF2-40B4-BE49-F238E27FC236}">
                    <a16:creationId xmlns:a16="http://schemas.microsoft.com/office/drawing/2014/main" id="{95574055-F294-3991-7C53-FC5654082FDC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5" name="Figure">
                <a:extLst>
                  <a:ext uri="{FF2B5EF4-FFF2-40B4-BE49-F238E27FC236}">
                    <a16:creationId xmlns:a16="http://schemas.microsoft.com/office/drawing/2014/main" id="{4DEB6B27-1097-F760-FAEE-AE15F03A2D66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6" name="Cercle">
                <a:extLst>
                  <a:ext uri="{FF2B5EF4-FFF2-40B4-BE49-F238E27FC236}">
                    <a16:creationId xmlns:a16="http://schemas.microsoft.com/office/drawing/2014/main" id="{7570E951-7324-D0E5-021A-B60B4074A34D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27" name="Figure">
                <a:extLst>
                  <a:ext uri="{FF2B5EF4-FFF2-40B4-BE49-F238E27FC236}">
                    <a16:creationId xmlns:a16="http://schemas.microsoft.com/office/drawing/2014/main" id="{1B4D5F13-5073-9465-926B-5B4438E1772C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14" name="Polygone">
              <a:extLst>
                <a:ext uri="{FF2B5EF4-FFF2-40B4-BE49-F238E27FC236}">
                  <a16:creationId xmlns:a16="http://schemas.microsoft.com/office/drawing/2014/main" id="{41E710D2-B700-E0FE-37B4-E50A98A7DF37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15" name="Polygone">
              <a:extLst>
                <a:ext uri="{FF2B5EF4-FFF2-40B4-BE49-F238E27FC236}">
                  <a16:creationId xmlns:a16="http://schemas.microsoft.com/office/drawing/2014/main" id="{81CB21C8-0511-BA32-FA01-CC3B74D71BD7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16" name="Polygone">
              <a:extLst>
                <a:ext uri="{FF2B5EF4-FFF2-40B4-BE49-F238E27FC236}">
                  <a16:creationId xmlns:a16="http://schemas.microsoft.com/office/drawing/2014/main" id="{D1B87249-61A0-0466-AAD1-4712AB88C0CC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130" name="Groupe">
            <a:extLst>
              <a:ext uri="{FF2B5EF4-FFF2-40B4-BE49-F238E27FC236}">
                <a16:creationId xmlns:a16="http://schemas.microsoft.com/office/drawing/2014/main" id="{6EC6BB29-4E56-30EA-D67B-1CE50743B8FE}"/>
              </a:ext>
            </a:extLst>
          </p:cNvPr>
          <p:cNvGrpSpPr/>
          <p:nvPr/>
        </p:nvGrpSpPr>
        <p:grpSpPr>
          <a:xfrm>
            <a:off x="6700686" y="5232133"/>
            <a:ext cx="627170" cy="715842"/>
            <a:chOff x="-2" y="-3"/>
            <a:chExt cx="2695230" cy="2345014"/>
          </a:xfrm>
        </p:grpSpPr>
        <p:grpSp>
          <p:nvGrpSpPr>
            <p:cNvPr id="2131" name="Groupe">
              <a:extLst>
                <a:ext uri="{FF2B5EF4-FFF2-40B4-BE49-F238E27FC236}">
                  <a16:creationId xmlns:a16="http://schemas.microsoft.com/office/drawing/2014/main" id="{F9DAA5DA-9AA9-8293-94CF-17B99F4F4C30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135" name="Groupe">
                <a:extLst>
                  <a:ext uri="{FF2B5EF4-FFF2-40B4-BE49-F238E27FC236}">
                    <a16:creationId xmlns:a16="http://schemas.microsoft.com/office/drawing/2014/main" id="{24D8D246-323A-78F6-DDB1-2C662AFB55AF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146" name="Figure">
                  <a:extLst>
                    <a:ext uri="{FF2B5EF4-FFF2-40B4-BE49-F238E27FC236}">
                      <a16:creationId xmlns:a16="http://schemas.microsoft.com/office/drawing/2014/main" id="{F45F28A8-8764-3841-A7FB-A98BA3EC152E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47" name="Figure">
                  <a:extLst>
                    <a:ext uri="{FF2B5EF4-FFF2-40B4-BE49-F238E27FC236}">
                      <a16:creationId xmlns:a16="http://schemas.microsoft.com/office/drawing/2014/main" id="{7F5850DD-5D88-1450-8A9C-23492F39C8C6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136" name="Ovale">
                <a:extLst>
                  <a:ext uri="{FF2B5EF4-FFF2-40B4-BE49-F238E27FC236}">
                    <a16:creationId xmlns:a16="http://schemas.microsoft.com/office/drawing/2014/main" id="{06923339-8B7C-8A77-9B70-1F7EA780C9C1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37" name="Cercle">
                <a:extLst>
                  <a:ext uri="{FF2B5EF4-FFF2-40B4-BE49-F238E27FC236}">
                    <a16:creationId xmlns:a16="http://schemas.microsoft.com/office/drawing/2014/main" id="{6C250E07-B55F-0F41-E430-5B0D178121D4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38" name="Ovale">
                <a:extLst>
                  <a:ext uri="{FF2B5EF4-FFF2-40B4-BE49-F238E27FC236}">
                    <a16:creationId xmlns:a16="http://schemas.microsoft.com/office/drawing/2014/main" id="{7C5C1DF8-2951-0E53-3DAE-70DD36D375D0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39" name="Cercle">
                <a:extLst>
                  <a:ext uri="{FF2B5EF4-FFF2-40B4-BE49-F238E27FC236}">
                    <a16:creationId xmlns:a16="http://schemas.microsoft.com/office/drawing/2014/main" id="{7E9984DB-9F7C-E4F4-D868-9C4E7208DDAE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0" name="Cercle">
                <a:extLst>
                  <a:ext uri="{FF2B5EF4-FFF2-40B4-BE49-F238E27FC236}">
                    <a16:creationId xmlns:a16="http://schemas.microsoft.com/office/drawing/2014/main" id="{6BE33A3E-572C-5CBE-49E9-CDED5B760EA6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1" name="Figure">
                <a:extLst>
                  <a:ext uri="{FF2B5EF4-FFF2-40B4-BE49-F238E27FC236}">
                    <a16:creationId xmlns:a16="http://schemas.microsoft.com/office/drawing/2014/main" id="{9095AA81-A70C-AE8C-645A-C1D0EA62962B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2" name="Figure">
                <a:extLst>
                  <a:ext uri="{FF2B5EF4-FFF2-40B4-BE49-F238E27FC236}">
                    <a16:creationId xmlns:a16="http://schemas.microsoft.com/office/drawing/2014/main" id="{A8EFDC74-4B0A-62A6-46EE-F451173733EC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3" name="Figure">
                <a:extLst>
                  <a:ext uri="{FF2B5EF4-FFF2-40B4-BE49-F238E27FC236}">
                    <a16:creationId xmlns:a16="http://schemas.microsoft.com/office/drawing/2014/main" id="{13E36D1D-4A35-C4EC-7BD6-50F1F11C6D4A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4" name="Cercle">
                <a:extLst>
                  <a:ext uri="{FF2B5EF4-FFF2-40B4-BE49-F238E27FC236}">
                    <a16:creationId xmlns:a16="http://schemas.microsoft.com/office/drawing/2014/main" id="{625A1290-277F-1030-2CF9-111AD3B5B972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45" name="Figure">
                <a:extLst>
                  <a:ext uri="{FF2B5EF4-FFF2-40B4-BE49-F238E27FC236}">
                    <a16:creationId xmlns:a16="http://schemas.microsoft.com/office/drawing/2014/main" id="{F2AC550C-3DCE-BCDF-EDB1-A456CBAC6382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32" name="Polygone">
              <a:extLst>
                <a:ext uri="{FF2B5EF4-FFF2-40B4-BE49-F238E27FC236}">
                  <a16:creationId xmlns:a16="http://schemas.microsoft.com/office/drawing/2014/main" id="{221D8D15-7DB9-FCB1-69D9-8DA36A36568C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3" name="Polygone">
              <a:extLst>
                <a:ext uri="{FF2B5EF4-FFF2-40B4-BE49-F238E27FC236}">
                  <a16:creationId xmlns:a16="http://schemas.microsoft.com/office/drawing/2014/main" id="{824BF2BA-C439-4593-4E7A-4183ECE5C471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4" name="Polygone">
              <a:extLst>
                <a:ext uri="{FF2B5EF4-FFF2-40B4-BE49-F238E27FC236}">
                  <a16:creationId xmlns:a16="http://schemas.microsoft.com/office/drawing/2014/main" id="{1D061876-5F51-67D6-BF02-A8A93B941A85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148" name="Groupe">
            <a:extLst>
              <a:ext uri="{FF2B5EF4-FFF2-40B4-BE49-F238E27FC236}">
                <a16:creationId xmlns:a16="http://schemas.microsoft.com/office/drawing/2014/main" id="{B0DD4338-9694-25AC-FFD9-7153C3108E4C}"/>
              </a:ext>
            </a:extLst>
          </p:cNvPr>
          <p:cNvGrpSpPr/>
          <p:nvPr/>
        </p:nvGrpSpPr>
        <p:grpSpPr>
          <a:xfrm>
            <a:off x="7611265" y="5214793"/>
            <a:ext cx="442914" cy="387993"/>
            <a:chOff x="-2" y="-3"/>
            <a:chExt cx="2695230" cy="2345014"/>
          </a:xfrm>
        </p:grpSpPr>
        <p:grpSp>
          <p:nvGrpSpPr>
            <p:cNvPr id="2149" name="Groupe">
              <a:extLst>
                <a:ext uri="{FF2B5EF4-FFF2-40B4-BE49-F238E27FC236}">
                  <a16:creationId xmlns:a16="http://schemas.microsoft.com/office/drawing/2014/main" id="{F30FCEB3-DDE6-EB75-9583-4DAFBEA9C5EF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153" name="Groupe">
                <a:extLst>
                  <a:ext uri="{FF2B5EF4-FFF2-40B4-BE49-F238E27FC236}">
                    <a16:creationId xmlns:a16="http://schemas.microsoft.com/office/drawing/2014/main" id="{0BAF1361-AFC9-7ED0-EB28-A3716D54EC7B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164" name="Figure">
                  <a:extLst>
                    <a:ext uri="{FF2B5EF4-FFF2-40B4-BE49-F238E27FC236}">
                      <a16:creationId xmlns:a16="http://schemas.microsoft.com/office/drawing/2014/main" id="{A20B76EC-52F6-5525-ABC3-BE7A5CC3236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65" name="Figure">
                  <a:extLst>
                    <a:ext uri="{FF2B5EF4-FFF2-40B4-BE49-F238E27FC236}">
                      <a16:creationId xmlns:a16="http://schemas.microsoft.com/office/drawing/2014/main" id="{0576E389-AE51-03D7-A77E-99CBC603492B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154" name="Ovale">
                <a:extLst>
                  <a:ext uri="{FF2B5EF4-FFF2-40B4-BE49-F238E27FC236}">
                    <a16:creationId xmlns:a16="http://schemas.microsoft.com/office/drawing/2014/main" id="{DC772454-AA35-3F2B-9B85-A20FFDC583D0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55" name="Cercle">
                <a:extLst>
                  <a:ext uri="{FF2B5EF4-FFF2-40B4-BE49-F238E27FC236}">
                    <a16:creationId xmlns:a16="http://schemas.microsoft.com/office/drawing/2014/main" id="{259464AD-17F1-C5D3-E2B1-029DB633DE84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56" name="Ovale">
                <a:extLst>
                  <a:ext uri="{FF2B5EF4-FFF2-40B4-BE49-F238E27FC236}">
                    <a16:creationId xmlns:a16="http://schemas.microsoft.com/office/drawing/2014/main" id="{D38ED707-535D-3C0C-AC20-D900502192BE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57" name="Cercle">
                <a:extLst>
                  <a:ext uri="{FF2B5EF4-FFF2-40B4-BE49-F238E27FC236}">
                    <a16:creationId xmlns:a16="http://schemas.microsoft.com/office/drawing/2014/main" id="{C2A61362-E0B5-B36C-4CB9-7D8EFF09D6AC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58" name="Cercle">
                <a:extLst>
                  <a:ext uri="{FF2B5EF4-FFF2-40B4-BE49-F238E27FC236}">
                    <a16:creationId xmlns:a16="http://schemas.microsoft.com/office/drawing/2014/main" id="{62C415EE-A563-9680-3458-A95BC240C78E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59" name="Figure">
                <a:extLst>
                  <a:ext uri="{FF2B5EF4-FFF2-40B4-BE49-F238E27FC236}">
                    <a16:creationId xmlns:a16="http://schemas.microsoft.com/office/drawing/2014/main" id="{B358716B-1E24-5F3A-4964-EF25283D6735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60" name="Figure">
                <a:extLst>
                  <a:ext uri="{FF2B5EF4-FFF2-40B4-BE49-F238E27FC236}">
                    <a16:creationId xmlns:a16="http://schemas.microsoft.com/office/drawing/2014/main" id="{A88D5E83-74EE-B1E3-7ACE-7A19A4A48650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61" name="Figure">
                <a:extLst>
                  <a:ext uri="{FF2B5EF4-FFF2-40B4-BE49-F238E27FC236}">
                    <a16:creationId xmlns:a16="http://schemas.microsoft.com/office/drawing/2014/main" id="{A4341220-8FBA-643E-3393-F1CBC2432A22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62" name="Cercle">
                <a:extLst>
                  <a:ext uri="{FF2B5EF4-FFF2-40B4-BE49-F238E27FC236}">
                    <a16:creationId xmlns:a16="http://schemas.microsoft.com/office/drawing/2014/main" id="{93F3E1EF-3F7C-49E0-34C2-9EA663ECEDDD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63" name="Figure">
                <a:extLst>
                  <a:ext uri="{FF2B5EF4-FFF2-40B4-BE49-F238E27FC236}">
                    <a16:creationId xmlns:a16="http://schemas.microsoft.com/office/drawing/2014/main" id="{71FBF96F-A361-8158-95DF-A3AC67BB9F48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50" name="Polygone">
              <a:extLst>
                <a:ext uri="{FF2B5EF4-FFF2-40B4-BE49-F238E27FC236}">
                  <a16:creationId xmlns:a16="http://schemas.microsoft.com/office/drawing/2014/main" id="{6AE34DF6-07CF-E5AC-F266-06C70965C9E5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1" name="Polygone">
              <a:extLst>
                <a:ext uri="{FF2B5EF4-FFF2-40B4-BE49-F238E27FC236}">
                  <a16:creationId xmlns:a16="http://schemas.microsoft.com/office/drawing/2014/main" id="{3B0D1116-FA55-BFB5-17BC-49D110907635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52" name="Polygone">
              <a:extLst>
                <a:ext uri="{FF2B5EF4-FFF2-40B4-BE49-F238E27FC236}">
                  <a16:creationId xmlns:a16="http://schemas.microsoft.com/office/drawing/2014/main" id="{A56B82F7-476C-AFC7-8C1B-1E5FD1564E43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2166" name="Groupe">
            <a:extLst>
              <a:ext uri="{FF2B5EF4-FFF2-40B4-BE49-F238E27FC236}">
                <a16:creationId xmlns:a16="http://schemas.microsoft.com/office/drawing/2014/main" id="{6219EEA8-5C1E-6B4B-F33F-351DD379868F}"/>
              </a:ext>
            </a:extLst>
          </p:cNvPr>
          <p:cNvGrpSpPr/>
          <p:nvPr/>
        </p:nvGrpSpPr>
        <p:grpSpPr>
          <a:xfrm>
            <a:off x="5948697" y="5520067"/>
            <a:ext cx="442914" cy="387993"/>
            <a:chOff x="-2" y="-3"/>
            <a:chExt cx="2695230" cy="2345014"/>
          </a:xfrm>
        </p:grpSpPr>
        <p:grpSp>
          <p:nvGrpSpPr>
            <p:cNvPr id="2167" name="Groupe">
              <a:extLst>
                <a:ext uri="{FF2B5EF4-FFF2-40B4-BE49-F238E27FC236}">
                  <a16:creationId xmlns:a16="http://schemas.microsoft.com/office/drawing/2014/main" id="{E38ECEE5-F875-B0DC-CBD1-5D7559E6E914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171" name="Groupe">
                <a:extLst>
                  <a:ext uri="{FF2B5EF4-FFF2-40B4-BE49-F238E27FC236}">
                    <a16:creationId xmlns:a16="http://schemas.microsoft.com/office/drawing/2014/main" id="{606C87DB-2DA4-1345-1193-90285BC48F44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2182" name="Figure">
                  <a:extLst>
                    <a:ext uri="{FF2B5EF4-FFF2-40B4-BE49-F238E27FC236}">
                      <a16:creationId xmlns:a16="http://schemas.microsoft.com/office/drawing/2014/main" id="{B65FFEF3-419A-7587-4856-74A04FEFA5DD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183" name="Figure">
                  <a:extLst>
                    <a:ext uri="{FF2B5EF4-FFF2-40B4-BE49-F238E27FC236}">
                      <a16:creationId xmlns:a16="http://schemas.microsoft.com/office/drawing/2014/main" id="{BF0E038B-737B-0B1E-3DDB-1BB1D89C0F33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172" name="Ovale">
                <a:extLst>
                  <a:ext uri="{FF2B5EF4-FFF2-40B4-BE49-F238E27FC236}">
                    <a16:creationId xmlns:a16="http://schemas.microsoft.com/office/drawing/2014/main" id="{68AC5140-3B7B-D712-06A6-189839CF346B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3" name="Cercle">
                <a:extLst>
                  <a:ext uri="{FF2B5EF4-FFF2-40B4-BE49-F238E27FC236}">
                    <a16:creationId xmlns:a16="http://schemas.microsoft.com/office/drawing/2014/main" id="{B3AD8CB6-BA82-AA68-E359-76491ABEA362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4" name="Ovale">
                <a:extLst>
                  <a:ext uri="{FF2B5EF4-FFF2-40B4-BE49-F238E27FC236}">
                    <a16:creationId xmlns:a16="http://schemas.microsoft.com/office/drawing/2014/main" id="{3BC3B56B-B222-7BC8-ACE1-1D48BE8F9BC7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5" name="Cercle">
                <a:extLst>
                  <a:ext uri="{FF2B5EF4-FFF2-40B4-BE49-F238E27FC236}">
                    <a16:creationId xmlns:a16="http://schemas.microsoft.com/office/drawing/2014/main" id="{2FA92240-26AB-81AB-DDE3-9C6FA9011661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6" name="Cercle">
                <a:extLst>
                  <a:ext uri="{FF2B5EF4-FFF2-40B4-BE49-F238E27FC236}">
                    <a16:creationId xmlns:a16="http://schemas.microsoft.com/office/drawing/2014/main" id="{27C0C0F5-F831-50BD-D54D-00E3D43680CA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7" name="Figure">
                <a:extLst>
                  <a:ext uri="{FF2B5EF4-FFF2-40B4-BE49-F238E27FC236}">
                    <a16:creationId xmlns:a16="http://schemas.microsoft.com/office/drawing/2014/main" id="{C4FC5EF4-9685-6D2D-F577-604BBDD8B028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8" name="Figure">
                <a:extLst>
                  <a:ext uri="{FF2B5EF4-FFF2-40B4-BE49-F238E27FC236}">
                    <a16:creationId xmlns:a16="http://schemas.microsoft.com/office/drawing/2014/main" id="{8A8FD021-0FA9-7981-F7FC-2E24CAD2C04B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79" name="Figure">
                <a:extLst>
                  <a:ext uri="{FF2B5EF4-FFF2-40B4-BE49-F238E27FC236}">
                    <a16:creationId xmlns:a16="http://schemas.microsoft.com/office/drawing/2014/main" id="{0FA99AC6-3798-D7E9-5219-F51E0FD87879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80" name="Cercle">
                <a:extLst>
                  <a:ext uri="{FF2B5EF4-FFF2-40B4-BE49-F238E27FC236}">
                    <a16:creationId xmlns:a16="http://schemas.microsoft.com/office/drawing/2014/main" id="{5EAD898A-60E2-5EF0-6A64-F297A3BBD271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81" name="Figure">
                <a:extLst>
                  <a:ext uri="{FF2B5EF4-FFF2-40B4-BE49-F238E27FC236}">
                    <a16:creationId xmlns:a16="http://schemas.microsoft.com/office/drawing/2014/main" id="{FA32B049-6831-1AC7-C63A-02F4C95D6063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168" name="Polygone">
              <a:extLst>
                <a:ext uri="{FF2B5EF4-FFF2-40B4-BE49-F238E27FC236}">
                  <a16:creationId xmlns:a16="http://schemas.microsoft.com/office/drawing/2014/main" id="{80919813-6DB9-866C-7DC6-F753A529008D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69" name="Polygone">
              <a:extLst>
                <a:ext uri="{FF2B5EF4-FFF2-40B4-BE49-F238E27FC236}">
                  <a16:creationId xmlns:a16="http://schemas.microsoft.com/office/drawing/2014/main" id="{5A1C89CA-4789-9367-7BDD-218229FA18FB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70" name="Polygone">
              <a:extLst>
                <a:ext uri="{FF2B5EF4-FFF2-40B4-BE49-F238E27FC236}">
                  <a16:creationId xmlns:a16="http://schemas.microsoft.com/office/drawing/2014/main" id="{A75FC51C-3C8B-6ECA-0373-358A5A32781D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299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47A59-6AD6-79BB-17C6-B80CA9A50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0E65DD5-C77D-E6EC-B849-696E0A6D753A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0105F975-14C1-23D6-FBEB-01BF2F99DFD1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575CB2-7E77-796E-915B-A618EC5747A1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6EE723F0-AF73-5BB7-37F2-EF43A7E3F731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BEDC89C8-9F04-D2AC-76F7-006E07E824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7033CB8-8E5F-8781-6C70-0EEDE4B97D27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1C188BDB-566C-9F8E-502A-8E07ECB583B9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6D4379F6-944B-C6FE-2A6B-F9895CE22C06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1B5DE5DA-C4B4-3778-396D-895CA38B9945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B75DF04-BD3F-19ED-4D5E-0826AD633121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2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3828B11B-E9B2-30D1-1EF8-559F5C3522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4176650" y="662585"/>
            <a:ext cx="3385569" cy="28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297657E-A0DE-2C5F-6490-98B0DE5BD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44" y="2906328"/>
            <a:ext cx="3094916" cy="3137119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09E490BD-8386-4967-BF33-71479EBE9A7D}"/>
              </a:ext>
            </a:extLst>
          </p:cNvPr>
          <p:cNvSpPr/>
          <p:nvPr/>
        </p:nvSpPr>
        <p:spPr>
          <a:xfrm flipH="1">
            <a:off x="1692165" y="1366344"/>
            <a:ext cx="6117017" cy="5633545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rgbClr val="8E990A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3874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C2B325-B99F-542A-FFC5-70FB3A40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A3A9C243-DEC6-A3C2-4F11-2BEE08792E81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3FF16921-3452-E95F-B60D-3EA526510DE6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A3B8BA4-3AC1-24E8-8608-F779F534330A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7048D1E-48D9-DABA-FE43-6ABB5EF86DE4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59E0607F-0ECF-843C-399D-76E6D54F03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1576A27-FFC1-B883-87D3-C8A4F3914C97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1E7E5141-D184-88B9-7519-D94C18DBA400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811E0B74-2B67-AD79-D110-EFE22580B10F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D89503CE-4E52-72EC-05E3-8F0CD95C81E7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F8E3789-3B94-A8F3-1C55-17B51478F320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2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54900835-18E2-0238-4381-C1D10578C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4176650" y="662585"/>
            <a:ext cx="3385569" cy="289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34E9E76-4A30-F5C9-23E1-8C9E2AA9D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44" y="2906328"/>
            <a:ext cx="3094916" cy="3137119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1C7E2B-24D4-21BA-A703-60B48A3D021E}"/>
              </a:ext>
            </a:extLst>
          </p:cNvPr>
          <p:cNvSpPr/>
          <p:nvPr/>
        </p:nvSpPr>
        <p:spPr>
          <a:xfrm rot="5040283" flipH="1">
            <a:off x="5295193" y="265829"/>
            <a:ext cx="3376827" cy="5687300"/>
          </a:xfrm>
          <a:prstGeom prst="arc">
            <a:avLst>
              <a:gd name="adj1" fmla="val 16200000"/>
              <a:gd name="adj2" fmla="val 21488161"/>
            </a:avLst>
          </a:prstGeom>
          <a:ln w="19050">
            <a:solidFill>
              <a:srgbClr val="E15D20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6E085626-71B5-3FA6-6129-1B7ED56467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309" y="3002032"/>
            <a:ext cx="3411996" cy="3046425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B574C410-CA12-6720-6612-8EB0DA88FDCB}"/>
              </a:ext>
            </a:extLst>
          </p:cNvPr>
          <p:cNvSpPr txBox="1"/>
          <p:nvPr/>
        </p:nvSpPr>
        <p:spPr>
          <a:xfrm>
            <a:off x="6274709" y="3297319"/>
            <a:ext cx="1898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=99wt.% of the </a:t>
            </a:r>
            <a:r>
              <a:rPr lang="fr-FR" dirty="0" err="1"/>
              <a:t>solar</a:t>
            </a:r>
            <a:r>
              <a:rPr lang="fr-FR" dirty="0"/>
              <a:t> system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551056-95E8-B98A-6FB4-EF3C14A542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3594"/>
          <a:stretch/>
        </p:blipFill>
        <p:spPr>
          <a:xfrm>
            <a:off x="2862620" y="4563763"/>
            <a:ext cx="5436172" cy="20066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C5F464C-B7F2-BD63-D869-30197B114C55}"/>
              </a:ext>
            </a:extLst>
          </p:cNvPr>
          <p:cNvSpPr/>
          <p:nvPr/>
        </p:nvSpPr>
        <p:spPr>
          <a:xfrm>
            <a:off x="3979159" y="4613945"/>
            <a:ext cx="2480363" cy="385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8E70498-33C2-FB04-B9AA-4152617F995C}"/>
              </a:ext>
            </a:extLst>
          </p:cNvPr>
          <p:cNvSpPr txBox="1"/>
          <p:nvPr/>
        </p:nvSpPr>
        <p:spPr>
          <a:xfrm>
            <a:off x="6199208" y="6493079"/>
            <a:ext cx="180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/>
              <a:t>Lodders</a:t>
            </a:r>
            <a:r>
              <a:rPr lang="fr-FR" sz="1600" dirty="0"/>
              <a:t>+ 2025</a:t>
            </a:r>
          </a:p>
        </p:txBody>
      </p:sp>
    </p:spTree>
    <p:extLst>
      <p:ext uri="{BB962C8B-B14F-4D97-AF65-F5344CB8AC3E}">
        <p14:creationId xmlns:p14="http://schemas.microsoft.com/office/powerpoint/2010/main" val="3440919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A682F-FEBF-7E91-BC95-F675022F62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9" name="Groupe">
            <a:extLst>
              <a:ext uri="{FF2B5EF4-FFF2-40B4-BE49-F238E27FC236}">
                <a16:creationId xmlns:a16="http://schemas.microsoft.com/office/drawing/2014/main" id="{6A8211EC-65B5-C6DA-7CB4-99C9FA78C47A}"/>
              </a:ext>
            </a:extLst>
          </p:cNvPr>
          <p:cNvGrpSpPr/>
          <p:nvPr/>
        </p:nvGrpSpPr>
        <p:grpSpPr>
          <a:xfrm>
            <a:off x="1608662" y="2166149"/>
            <a:ext cx="349409" cy="292654"/>
            <a:chOff x="-2" y="-3"/>
            <a:chExt cx="2695230" cy="2345014"/>
          </a:xfrm>
        </p:grpSpPr>
        <p:grpSp>
          <p:nvGrpSpPr>
            <p:cNvPr id="5140" name="Groupe">
              <a:extLst>
                <a:ext uri="{FF2B5EF4-FFF2-40B4-BE49-F238E27FC236}">
                  <a16:creationId xmlns:a16="http://schemas.microsoft.com/office/drawing/2014/main" id="{11F43460-6D4B-C66E-5660-8EA216AE3C8B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5144" name="Groupe">
                <a:extLst>
                  <a:ext uri="{FF2B5EF4-FFF2-40B4-BE49-F238E27FC236}">
                    <a16:creationId xmlns:a16="http://schemas.microsoft.com/office/drawing/2014/main" id="{D3FDA6CC-8A83-30AF-F706-51698C559B3A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155" name="Figure">
                  <a:extLst>
                    <a:ext uri="{FF2B5EF4-FFF2-40B4-BE49-F238E27FC236}">
                      <a16:creationId xmlns:a16="http://schemas.microsoft.com/office/drawing/2014/main" id="{4F43F596-809E-A81E-88D9-CCC02E02F16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156" name="Figure">
                  <a:extLst>
                    <a:ext uri="{FF2B5EF4-FFF2-40B4-BE49-F238E27FC236}">
                      <a16:creationId xmlns:a16="http://schemas.microsoft.com/office/drawing/2014/main" id="{0C679894-83A5-2C9B-0E4A-E4590930E0FD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5145" name="Ovale">
                <a:extLst>
                  <a:ext uri="{FF2B5EF4-FFF2-40B4-BE49-F238E27FC236}">
                    <a16:creationId xmlns:a16="http://schemas.microsoft.com/office/drawing/2014/main" id="{F1090BA8-E3CE-FB77-48AD-23207AFE1B1A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6" name="Cercle">
                <a:extLst>
                  <a:ext uri="{FF2B5EF4-FFF2-40B4-BE49-F238E27FC236}">
                    <a16:creationId xmlns:a16="http://schemas.microsoft.com/office/drawing/2014/main" id="{309445F3-29BF-9D22-59E8-37AA09D9F36C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7" name="Ovale">
                <a:extLst>
                  <a:ext uri="{FF2B5EF4-FFF2-40B4-BE49-F238E27FC236}">
                    <a16:creationId xmlns:a16="http://schemas.microsoft.com/office/drawing/2014/main" id="{840E8A93-B213-2E89-5C6C-2D9F5266A7EC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8" name="Cercle">
                <a:extLst>
                  <a:ext uri="{FF2B5EF4-FFF2-40B4-BE49-F238E27FC236}">
                    <a16:creationId xmlns:a16="http://schemas.microsoft.com/office/drawing/2014/main" id="{1F5873D3-53F7-FEF2-90D3-7D53DE97ABC6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9" name="Cercle">
                <a:extLst>
                  <a:ext uri="{FF2B5EF4-FFF2-40B4-BE49-F238E27FC236}">
                    <a16:creationId xmlns:a16="http://schemas.microsoft.com/office/drawing/2014/main" id="{D48F7954-B17C-0A51-D56D-708FC8090842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0" name="Figure">
                <a:extLst>
                  <a:ext uri="{FF2B5EF4-FFF2-40B4-BE49-F238E27FC236}">
                    <a16:creationId xmlns:a16="http://schemas.microsoft.com/office/drawing/2014/main" id="{C355ABAC-950D-2B9E-8623-0934C1473C5E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1" name="Figure">
                <a:extLst>
                  <a:ext uri="{FF2B5EF4-FFF2-40B4-BE49-F238E27FC236}">
                    <a16:creationId xmlns:a16="http://schemas.microsoft.com/office/drawing/2014/main" id="{63596D02-499A-F5E5-C543-E6A422601390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2" name="Figure">
                <a:extLst>
                  <a:ext uri="{FF2B5EF4-FFF2-40B4-BE49-F238E27FC236}">
                    <a16:creationId xmlns:a16="http://schemas.microsoft.com/office/drawing/2014/main" id="{B42404C8-B507-05B4-3045-F61EB74B71E7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3" name="Cercle">
                <a:extLst>
                  <a:ext uri="{FF2B5EF4-FFF2-40B4-BE49-F238E27FC236}">
                    <a16:creationId xmlns:a16="http://schemas.microsoft.com/office/drawing/2014/main" id="{A48B1C53-0164-D221-29EA-CCA708CCD5A9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4" name="Figure">
                <a:extLst>
                  <a:ext uri="{FF2B5EF4-FFF2-40B4-BE49-F238E27FC236}">
                    <a16:creationId xmlns:a16="http://schemas.microsoft.com/office/drawing/2014/main" id="{FC58B9FF-587D-483E-9208-B4790A68E0C0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141" name="Polygone">
              <a:extLst>
                <a:ext uri="{FF2B5EF4-FFF2-40B4-BE49-F238E27FC236}">
                  <a16:creationId xmlns:a16="http://schemas.microsoft.com/office/drawing/2014/main" id="{C91F544F-B246-1FD2-DFBA-B0890FA94FDB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42" name="Polygone">
              <a:extLst>
                <a:ext uri="{FF2B5EF4-FFF2-40B4-BE49-F238E27FC236}">
                  <a16:creationId xmlns:a16="http://schemas.microsoft.com/office/drawing/2014/main" id="{36B255EB-C1F9-882F-4519-305633FF7CF5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43" name="Polygone">
              <a:extLst>
                <a:ext uri="{FF2B5EF4-FFF2-40B4-BE49-F238E27FC236}">
                  <a16:creationId xmlns:a16="http://schemas.microsoft.com/office/drawing/2014/main" id="{A3B01C74-CBFF-2983-0853-47C2F87039AB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8" name="Groupe">
            <a:extLst>
              <a:ext uri="{FF2B5EF4-FFF2-40B4-BE49-F238E27FC236}">
                <a16:creationId xmlns:a16="http://schemas.microsoft.com/office/drawing/2014/main" id="{A2C86277-5388-484D-CF85-E75D38AA0581}"/>
              </a:ext>
            </a:extLst>
          </p:cNvPr>
          <p:cNvGrpSpPr/>
          <p:nvPr/>
        </p:nvGrpSpPr>
        <p:grpSpPr>
          <a:xfrm>
            <a:off x="1525507" y="2248921"/>
            <a:ext cx="354510" cy="272181"/>
            <a:chOff x="-2" y="-3"/>
            <a:chExt cx="2695230" cy="2345014"/>
          </a:xfrm>
        </p:grpSpPr>
        <p:grpSp>
          <p:nvGrpSpPr>
            <p:cNvPr id="19" name="Groupe">
              <a:extLst>
                <a:ext uri="{FF2B5EF4-FFF2-40B4-BE49-F238E27FC236}">
                  <a16:creationId xmlns:a16="http://schemas.microsoft.com/office/drawing/2014/main" id="{D5D37F9A-AE58-4332-8238-CA15AB74AB6B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3" name="Groupe">
                <a:extLst>
                  <a:ext uri="{FF2B5EF4-FFF2-40B4-BE49-F238E27FC236}">
                    <a16:creationId xmlns:a16="http://schemas.microsoft.com/office/drawing/2014/main" id="{265A73FA-29E1-92A9-EE5B-4FEBA55E6A2E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5" name="Figure">
                  <a:extLst>
                    <a:ext uri="{FF2B5EF4-FFF2-40B4-BE49-F238E27FC236}">
                      <a16:creationId xmlns:a16="http://schemas.microsoft.com/office/drawing/2014/main" id="{3309298D-5D30-671B-5EC9-1EFF9EE4D822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6" name="Figure">
                  <a:extLst>
                    <a:ext uri="{FF2B5EF4-FFF2-40B4-BE49-F238E27FC236}">
                      <a16:creationId xmlns:a16="http://schemas.microsoft.com/office/drawing/2014/main" id="{236F6D10-E994-2C4E-9AC7-8E54028FBD2C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4" name="Ovale">
                <a:extLst>
                  <a:ext uri="{FF2B5EF4-FFF2-40B4-BE49-F238E27FC236}">
                    <a16:creationId xmlns:a16="http://schemas.microsoft.com/office/drawing/2014/main" id="{F0CF2D24-5F11-F3A6-4C21-4FA22868527C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" name="Cercle">
                <a:extLst>
                  <a:ext uri="{FF2B5EF4-FFF2-40B4-BE49-F238E27FC236}">
                    <a16:creationId xmlns:a16="http://schemas.microsoft.com/office/drawing/2014/main" id="{BBC6A4D7-4F36-3DF9-4D54-F28B6D5E13F9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" name="Ovale">
                <a:extLst>
                  <a:ext uri="{FF2B5EF4-FFF2-40B4-BE49-F238E27FC236}">
                    <a16:creationId xmlns:a16="http://schemas.microsoft.com/office/drawing/2014/main" id="{2B6002F1-4586-7EAE-BC82-3F334314D569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" name="Cercle">
                <a:extLst>
                  <a:ext uri="{FF2B5EF4-FFF2-40B4-BE49-F238E27FC236}">
                    <a16:creationId xmlns:a16="http://schemas.microsoft.com/office/drawing/2014/main" id="{EDEB75E4-AB1C-E26F-B4AC-59587DFC76C6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" name="Cercle">
                <a:extLst>
                  <a:ext uri="{FF2B5EF4-FFF2-40B4-BE49-F238E27FC236}">
                    <a16:creationId xmlns:a16="http://schemas.microsoft.com/office/drawing/2014/main" id="{60C55342-9167-1DD7-1AD6-940FBDB6E885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" name="Figure">
                <a:extLst>
                  <a:ext uri="{FF2B5EF4-FFF2-40B4-BE49-F238E27FC236}">
                    <a16:creationId xmlns:a16="http://schemas.microsoft.com/office/drawing/2014/main" id="{71B1AE11-2A84-7BC2-CC8E-0EAFE9C32DCD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0" name="Figure">
                <a:extLst>
                  <a:ext uri="{FF2B5EF4-FFF2-40B4-BE49-F238E27FC236}">
                    <a16:creationId xmlns:a16="http://schemas.microsoft.com/office/drawing/2014/main" id="{399582EE-26B8-2A4A-167C-6A9B3E87C8F9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Figure">
                <a:extLst>
                  <a:ext uri="{FF2B5EF4-FFF2-40B4-BE49-F238E27FC236}">
                    <a16:creationId xmlns:a16="http://schemas.microsoft.com/office/drawing/2014/main" id="{51C98DF1-FF6C-ACD5-86E3-9AA5B25930F7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" name="Cercle">
                <a:extLst>
                  <a:ext uri="{FF2B5EF4-FFF2-40B4-BE49-F238E27FC236}">
                    <a16:creationId xmlns:a16="http://schemas.microsoft.com/office/drawing/2014/main" id="{EA9D9984-6B72-72B4-6C08-B0E00F1E206A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" name="Figure">
                <a:extLst>
                  <a:ext uri="{FF2B5EF4-FFF2-40B4-BE49-F238E27FC236}">
                    <a16:creationId xmlns:a16="http://schemas.microsoft.com/office/drawing/2014/main" id="{DF1176FA-A480-F450-413D-78D1E734816B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0" name="Polygone">
              <a:extLst>
                <a:ext uri="{FF2B5EF4-FFF2-40B4-BE49-F238E27FC236}">
                  <a16:creationId xmlns:a16="http://schemas.microsoft.com/office/drawing/2014/main" id="{523543C7-1657-87F5-A314-BAC71AF70FA0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Polygone">
              <a:extLst>
                <a:ext uri="{FF2B5EF4-FFF2-40B4-BE49-F238E27FC236}">
                  <a16:creationId xmlns:a16="http://schemas.microsoft.com/office/drawing/2014/main" id="{64B2B76B-A5EB-EB48-9F5B-01A1E6768995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" name="Polygone">
              <a:extLst>
                <a:ext uri="{FF2B5EF4-FFF2-40B4-BE49-F238E27FC236}">
                  <a16:creationId xmlns:a16="http://schemas.microsoft.com/office/drawing/2014/main" id="{4A41C949-3D67-9702-98B8-A7233DC9B72D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120" name="Groupe">
            <a:extLst>
              <a:ext uri="{FF2B5EF4-FFF2-40B4-BE49-F238E27FC236}">
                <a16:creationId xmlns:a16="http://schemas.microsoft.com/office/drawing/2014/main" id="{38D7928B-D6F8-E6E4-31FE-313B443A7E94}"/>
              </a:ext>
            </a:extLst>
          </p:cNvPr>
          <p:cNvGrpSpPr/>
          <p:nvPr/>
        </p:nvGrpSpPr>
        <p:grpSpPr>
          <a:xfrm>
            <a:off x="1454578" y="2181292"/>
            <a:ext cx="304801" cy="366341"/>
            <a:chOff x="-2" y="-3"/>
            <a:chExt cx="2695230" cy="2345014"/>
          </a:xfrm>
        </p:grpSpPr>
        <p:grpSp>
          <p:nvGrpSpPr>
            <p:cNvPr id="5121" name="Groupe">
              <a:extLst>
                <a:ext uri="{FF2B5EF4-FFF2-40B4-BE49-F238E27FC236}">
                  <a16:creationId xmlns:a16="http://schemas.microsoft.com/office/drawing/2014/main" id="{228F54B1-A45F-1541-E2A2-E4DEBC5AEA90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5126" name="Groupe">
                <a:extLst>
                  <a:ext uri="{FF2B5EF4-FFF2-40B4-BE49-F238E27FC236}">
                    <a16:creationId xmlns:a16="http://schemas.microsoft.com/office/drawing/2014/main" id="{367838F0-D2FE-4EB9-018D-52232E7F91AD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137" name="Figure">
                  <a:extLst>
                    <a:ext uri="{FF2B5EF4-FFF2-40B4-BE49-F238E27FC236}">
                      <a16:creationId xmlns:a16="http://schemas.microsoft.com/office/drawing/2014/main" id="{78C73F53-49AE-9A95-C036-AE7E6EFBA1A5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138" name="Figure">
                  <a:extLst>
                    <a:ext uri="{FF2B5EF4-FFF2-40B4-BE49-F238E27FC236}">
                      <a16:creationId xmlns:a16="http://schemas.microsoft.com/office/drawing/2014/main" id="{96A08AE0-792A-73DB-850F-760A3EB3D681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5127" name="Ovale">
                <a:extLst>
                  <a:ext uri="{FF2B5EF4-FFF2-40B4-BE49-F238E27FC236}">
                    <a16:creationId xmlns:a16="http://schemas.microsoft.com/office/drawing/2014/main" id="{DA182D58-B53F-8962-F162-7B6D9C82FDF8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28" name="Cercle">
                <a:extLst>
                  <a:ext uri="{FF2B5EF4-FFF2-40B4-BE49-F238E27FC236}">
                    <a16:creationId xmlns:a16="http://schemas.microsoft.com/office/drawing/2014/main" id="{8B1F979D-648F-199A-BF5C-9916F857E994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29" name="Ovale">
                <a:extLst>
                  <a:ext uri="{FF2B5EF4-FFF2-40B4-BE49-F238E27FC236}">
                    <a16:creationId xmlns:a16="http://schemas.microsoft.com/office/drawing/2014/main" id="{675DFB0F-73BF-7953-4295-5F497774B2F1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0" name="Cercle">
                <a:extLst>
                  <a:ext uri="{FF2B5EF4-FFF2-40B4-BE49-F238E27FC236}">
                    <a16:creationId xmlns:a16="http://schemas.microsoft.com/office/drawing/2014/main" id="{25C369DB-2D54-DE24-873D-83303F0B9994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1" name="Cercle">
                <a:extLst>
                  <a:ext uri="{FF2B5EF4-FFF2-40B4-BE49-F238E27FC236}">
                    <a16:creationId xmlns:a16="http://schemas.microsoft.com/office/drawing/2014/main" id="{DA1DBC2F-02AD-4002-ECBB-35A80E211010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2" name="Figure">
                <a:extLst>
                  <a:ext uri="{FF2B5EF4-FFF2-40B4-BE49-F238E27FC236}">
                    <a16:creationId xmlns:a16="http://schemas.microsoft.com/office/drawing/2014/main" id="{BBD54AC0-36F9-1654-2087-7C11EE74EA5D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3" name="Figure">
                <a:extLst>
                  <a:ext uri="{FF2B5EF4-FFF2-40B4-BE49-F238E27FC236}">
                    <a16:creationId xmlns:a16="http://schemas.microsoft.com/office/drawing/2014/main" id="{D6D1CDDB-44DE-70B3-466D-BF98D42CD94A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4" name="Figure">
                <a:extLst>
                  <a:ext uri="{FF2B5EF4-FFF2-40B4-BE49-F238E27FC236}">
                    <a16:creationId xmlns:a16="http://schemas.microsoft.com/office/drawing/2014/main" id="{51351046-644B-AE39-FE70-872D276D11D0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5" name="Cercle">
                <a:extLst>
                  <a:ext uri="{FF2B5EF4-FFF2-40B4-BE49-F238E27FC236}">
                    <a16:creationId xmlns:a16="http://schemas.microsoft.com/office/drawing/2014/main" id="{042F5EE3-8AAC-4A24-D0B7-ED0D94A9C942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6" name="Figure">
                <a:extLst>
                  <a:ext uri="{FF2B5EF4-FFF2-40B4-BE49-F238E27FC236}">
                    <a16:creationId xmlns:a16="http://schemas.microsoft.com/office/drawing/2014/main" id="{5F653B92-2471-F792-5C19-6C75C60F1D74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123" name="Polygone">
              <a:extLst>
                <a:ext uri="{FF2B5EF4-FFF2-40B4-BE49-F238E27FC236}">
                  <a16:creationId xmlns:a16="http://schemas.microsoft.com/office/drawing/2014/main" id="{D03F9176-F8D2-A7DA-E031-368894F03C18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24" name="Polygone">
              <a:extLst>
                <a:ext uri="{FF2B5EF4-FFF2-40B4-BE49-F238E27FC236}">
                  <a16:creationId xmlns:a16="http://schemas.microsoft.com/office/drawing/2014/main" id="{A7C4849B-3F0E-83D7-3EFB-EE75B0F880B3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25" name="Polygone">
              <a:extLst>
                <a:ext uri="{FF2B5EF4-FFF2-40B4-BE49-F238E27FC236}">
                  <a16:creationId xmlns:a16="http://schemas.microsoft.com/office/drawing/2014/main" id="{BE8BD264-A2F3-B1C7-EB4F-C405179EA163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F35025F-4B0E-F3B5-8FD0-5BA9DB45ECDA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7A91D8C5-3492-EF94-98FB-A87E0DF3F339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EFE478-5264-713C-6FC8-0E2FE43161D7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95201BD9-659D-2A22-1A16-E51227869BDE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180BEA32-CF47-5EE8-70AD-39930AAF03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9AC356C6-7CB4-2FF5-5F42-E5FF587D3865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448534FE-0567-119A-3E50-857B9A48085F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6FF7157-3E1C-1355-B41C-288843B1606A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AA72D43E-8A48-57F8-6AC4-0AE3B0D5B30E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F197481-C55A-F4A7-31AF-D93EE8628165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5122" name="Picture 2" descr="L'atmosphère et l'enveloppe gazeuse de la Terre - Encyclopédie de l 'environnement">
            <a:extLst>
              <a:ext uri="{FF2B5EF4-FFF2-40B4-BE49-F238E27FC236}">
                <a16:creationId xmlns:a16="http://schemas.microsoft.com/office/drawing/2014/main" id="{FC4F0926-11B3-EB76-2FB8-C8E8FA2B1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496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833C10E9-FC44-1ABC-139C-E4D57A3486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1060917" y="1717213"/>
            <a:ext cx="1396925" cy="11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4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FC2CC-A2AE-71A7-5426-D5A766D22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95A51347-CB16-84FB-A1D0-D0EB2023B376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501FD45-844E-C400-72C1-0018B5841C99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198D8AD-894D-8620-E3E0-94E877D30866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46C05352-2F73-0A3F-7F1D-8B926E45F951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13" name="Connecteur droit 12">
                <a:extLst>
                  <a:ext uri="{FF2B5EF4-FFF2-40B4-BE49-F238E27FC236}">
                    <a16:creationId xmlns:a16="http://schemas.microsoft.com/office/drawing/2014/main" id="{2CDF550E-7FA2-F916-6B2F-51D6FDC35B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334B2C72-D793-6635-675E-4328C41B15FD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07DB1965-9B7C-688F-2C2F-4E7801044CA8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6A53A91-B1BD-745A-50F9-28452E5F0F0A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E48F075-0078-C211-C957-BBCA7876D99F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D5A0DAEC-8005-8F34-8521-190012F95232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pic>
        <p:nvPicPr>
          <p:cNvPr id="5122" name="Picture 2" descr="L'atmosphère et l'enveloppe gazeuse de la Terre - Encyclopédie de l 'environnement">
            <a:extLst>
              <a:ext uri="{FF2B5EF4-FFF2-40B4-BE49-F238E27FC236}">
                <a16:creationId xmlns:a16="http://schemas.microsoft.com/office/drawing/2014/main" id="{5005155C-54E3-F79E-6ED8-6BEFA6395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54962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8681F53C-3A7F-D4E6-FA72-9554D2F7C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1060917" y="1717213"/>
            <a:ext cx="1396925" cy="119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e">
            <a:extLst>
              <a:ext uri="{FF2B5EF4-FFF2-40B4-BE49-F238E27FC236}">
                <a16:creationId xmlns:a16="http://schemas.microsoft.com/office/drawing/2014/main" id="{0AC1380F-9B75-81C8-9ECE-6355C598CF52}"/>
              </a:ext>
            </a:extLst>
          </p:cNvPr>
          <p:cNvGrpSpPr/>
          <p:nvPr/>
        </p:nvGrpSpPr>
        <p:grpSpPr>
          <a:xfrm>
            <a:off x="9720824" y="3571686"/>
            <a:ext cx="354510" cy="272181"/>
            <a:chOff x="-2" y="-3"/>
            <a:chExt cx="2695230" cy="2345014"/>
          </a:xfrm>
        </p:grpSpPr>
        <p:grpSp>
          <p:nvGrpSpPr>
            <p:cNvPr id="19" name="Groupe">
              <a:extLst>
                <a:ext uri="{FF2B5EF4-FFF2-40B4-BE49-F238E27FC236}">
                  <a16:creationId xmlns:a16="http://schemas.microsoft.com/office/drawing/2014/main" id="{624A1CA4-612F-E7C0-C272-DADC5BB69E4E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23" name="Groupe">
                <a:extLst>
                  <a:ext uri="{FF2B5EF4-FFF2-40B4-BE49-F238E27FC236}">
                    <a16:creationId xmlns:a16="http://schemas.microsoft.com/office/drawing/2014/main" id="{4685B762-30B5-8036-297F-F27275F85BF1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5" name="Figure">
                  <a:extLst>
                    <a:ext uri="{FF2B5EF4-FFF2-40B4-BE49-F238E27FC236}">
                      <a16:creationId xmlns:a16="http://schemas.microsoft.com/office/drawing/2014/main" id="{AB019232-9E7B-603F-2630-D5F2695F7727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6" name="Figure">
                  <a:extLst>
                    <a:ext uri="{FF2B5EF4-FFF2-40B4-BE49-F238E27FC236}">
                      <a16:creationId xmlns:a16="http://schemas.microsoft.com/office/drawing/2014/main" id="{CD8EF667-481A-3E6D-FA45-D1E27578FBA0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24" name="Ovale">
                <a:extLst>
                  <a:ext uri="{FF2B5EF4-FFF2-40B4-BE49-F238E27FC236}">
                    <a16:creationId xmlns:a16="http://schemas.microsoft.com/office/drawing/2014/main" id="{F6F463A0-29FE-B5C3-D329-0A840EE915E5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" name="Cercle">
                <a:extLst>
                  <a:ext uri="{FF2B5EF4-FFF2-40B4-BE49-F238E27FC236}">
                    <a16:creationId xmlns:a16="http://schemas.microsoft.com/office/drawing/2014/main" id="{00261C1D-DB76-EFD1-501C-BAE369D13455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" name="Ovale">
                <a:extLst>
                  <a:ext uri="{FF2B5EF4-FFF2-40B4-BE49-F238E27FC236}">
                    <a16:creationId xmlns:a16="http://schemas.microsoft.com/office/drawing/2014/main" id="{CB1BE187-6BF7-5B80-F1E0-61310C3FD1E0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7" name="Cercle">
                <a:extLst>
                  <a:ext uri="{FF2B5EF4-FFF2-40B4-BE49-F238E27FC236}">
                    <a16:creationId xmlns:a16="http://schemas.microsoft.com/office/drawing/2014/main" id="{E0967114-E52B-FA2C-E939-2921802D432D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" name="Cercle">
                <a:extLst>
                  <a:ext uri="{FF2B5EF4-FFF2-40B4-BE49-F238E27FC236}">
                    <a16:creationId xmlns:a16="http://schemas.microsoft.com/office/drawing/2014/main" id="{FB3EA2B2-04DB-D1B1-D2A8-EBCB3DAA6985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9" name="Figure">
                <a:extLst>
                  <a:ext uri="{FF2B5EF4-FFF2-40B4-BE49-F238E27FC236}">
                    <a16:creationId xmlns:a16="http://schemas.microsoft.com/office/drawing/2014/main" id="{80391469-625C-AF04-67FD-15AFAE1BA2C9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0" name="Figure">
                <a:extLst>
                  <a:ext uri="{FF2B5EF4-FFF2-40B4-BE49-F238E27FC236}">
                    <a16:creationId xmlns:a16="http://schemas.microsoft.com/office/drawing/2014/main" id="{9B4C1423-C376-E3A9-0B78-EE2213972F84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" name="Figure">
                <a:extLst>
                  <a:ext uri="{FF2B5EF4-FFF2-40B4-BE49-F238E27FC236}">
                    <a16:creationId xmlns:a16="http://schemas.microsoft.com/office/drawing/2014/main" id="{9C8EF5F8-2EC5-35CA-1209-D17F1A3BC748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" name="Cercle">
                <a:extLst>
                  <a:ext uri="{FF2B5EF4-FFF2-40B4-BE49-F238E27FC236}">
                    <a16:creationId xmlns:a16="http://schemas.microsoft.com/office/drawing/2014/main" id="{88E7D72C-11C1-C401-4352-AB6488022F2E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" name="Figure">
                <a:extLst>
                  <a:ext uri="{FF2B5EF4-FFF2-40B4-BE49-F238E27FC236}">
                    <a16:creationId xmlns:a16="http://schemas.microsoft.com/office/drawing/2014/main" id="{414882C7-2A7E-FBE5-1298-0953CE483F5B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20" name="Polygone">
              <a:extLst>
                <a:ext uri="{FF2B5EF4-FFF2-40B4-BE49-F238E27FC236}">
                  <a16:creationId xmlns:a16="http://schemas.microsoft.com/office/drawing/2014/main" id="{4DD2D6C0-70BE-F2BC-7FA5-99573F03A692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" name="Polygone">
              <a:extLst>
                <a:ext uri="{FF2B5EF4-FFF2-40B4-BE49-F238E27FC236}">
                  <a16:creationId xmlns:a16="http://schemas.microsoft.com/office/drawing/2014/main" id="{48BFD660-C4F1-C2CA-8CD0-645A049E79A6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2" name="Polygone">
              <a:extLst>
                <a:ext uri="{FF2B5EF4-FFF2-40B4-BE49-F238E27FC236}">
                  <a16:creationId xmlns:a16="http://schemas.microsoft.com/office/drawing/2014/main" id="{986E954B-6B30-A812-147A-6165DF8A9A62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120" name="Groupe">
            <a:extLst>
              <a:ext uri="{FF2B5EF4-FFF2-40B4-BE49-F238E27FC236}">
                <a16:creationId xmlns:a16="http://schemas.microsoft.com/office/drawing/2014/main" id="{61E3EF80-9089-E880-174B-1776E2B6705B}"/>
              </a:ext>
            </a:extLst>
          </p:cNvPr>
          <p:cNvGrpSpPr/>
          <p:nvPr/>
        </p:nvGrpSpPr>
        <p:grpSpPr>
          <a:xfrm>
            <a:off x="8788400" y="5941422"/>
            <a:ext cx="304801" cy="366341"/>
            <a:chOff x="-2" y="-3"/>
            <a:chExt cx="2695230" cy="2345014"/>
          </a:xfrm>
        </p:grpSpPr>
        <p:grpSp>
          <p:nvGrpSpPr>
            <p:cNvPr id="5121" name="Groupe">
              <a:extLst>
                <a:ext uri="{FF2B5EF4-FFF2-40B4-BE49-F238E27FC236}">
                  <a16:creationId xmlns:a16="http://schemas.microsoft.com/office/drawing/2014/main" id="{34347618-2226-DD16-F213-20F239EF7D20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5126" name="Groupe">
                <a:extLst>
                  <a:ext uri="{FF2B5EF4-FFF2-40B4-BE49-F238E27FC236}">
                    <a16:creationId xmlns:a16="http://schemas.microsoft.com/office/drawing/2014/main" id="{DB7BC8F7-A1CD-6401-2BEE-97442FF342D5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137" name="Figure">
                  <a:extLst>
                    <a:ext uri="{FF2B5EF4-FFF2-40B4-BE49-F238E27FC236}">
                      <a16:creationId xmlns:a16="http://schemas.microsoft.com/office/drawing/2014/main" id="{E4C573A0-4A4D-85A6-C4BE-9B7B306398C6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138" name="Figure">
                  <a:extLst>
                    <a:ext uri="{FF2B5EF4-FFF2-40B4-BE49-F238E27FC236}">
                      <a16:creationId xmlns:a16="http://schemas.microsoft.com/office/drawing/2014/main" id="{0E121DC0-0DBB-1B95-FB4A-79E22DAF3463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5127" name="Ovale">
                <a:extLst>
                  <a:ext uri="{FF2B5EF4-FFF2-40B4-BE49-F238E27FC236}">
                    <a16:creationId xmlns:a16="http://schemas.microsoft.com/office/drawing/2014/main" id="{B9115499-388D-B4FB-6B8E-69D1FF2AEF62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28" name="Cercle">
                <a:extLst>
                  <a:ext uri="{FF2B5EF4-FFF2-40B4-BE49-F238E27FC236}">
                    <a16:creationId xmlns:a16="http://schemas.microsoft.com/office/drawing/2014/main" id="{1F19CE16-B596-6AF2-E718-98C54E0DF569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29" name="Ovale">
                <a:extLst>
                  <a:ext uri="{FF2B5EF4-FFF2-40B4-BE49-F238E27FC236}">
                    <a16:creationId xmlns:a16="http://schemas.microsoft.com/office/drawing/2014/main" id="{DEFA4734-86E5-0549-C591-781AC8519629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0" name="Cercle">
                <a:extLst>
                  <a:ext uri="{FF2B5EF4-FFF2-40B4-BE49-F238E27FC236}">
                    <a16:creationId xmlns:a16="http://schemas.microsoft.com/office/drawing/2014/main" id="{5A8B0994-5F9D-5499-A7AC-4D89DC15526E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1" name="Cercle">
                <a:extLst>
                  <a:ext uri="{FF2B5EF4-FFF2-40B4-BE49-F238E27FC236}">
                    <a16:creationId xmlns:a16="http://schemas.microsoft.com/office/drawing/2014/main" id="{0C26E21D-703D-5F8F-C76C-719351A6E476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2" name="Figure">
                <a:extLst>
                  <a:ext uri="{FF2B5EF4-FFF2-40B4-BE49-F238E27FC236}">
                    <a16:creationId xmlns:a16="http://schemas.microsoft.com/office/drawing/2014/main" id="{D3E9218B-5A7D-D0B0-BFB0-5611982D02C0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3" name="Figure">
                <a:extLst>
                  <a:ext uri="{FF2B5EF4-FFF2-40B4-BE49-F238E27FC236}">
                    <a16:creationId xmlns:a16="http://schemas.microsoft.com/office/drawing/2014/main" id="{007ECD6A-F867-3B8D-D30E-9C766C0ECEF4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4" name="Figure">
                <a:extLst>
                  <a:ext uri="{FF2B5EF4-FFF2-40B4-BE49-F238E27FC236}">
                    <a16:creationId xmlns:a16="http://schemas.microsoft.com/office/drawing/2014/main" id="{6BB794F4-4CB7-3E74-19F1-BF0D9ADB192C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5" name="Cercle">
                <a:extLst>
                  <a:ext uri="{FF2B5EF4-FFF2-40B4-BE49-F238E27FC236}">
                    <a16:creationId xmlns:a16="http://schemas.microsoft.com/office/drawing/2014/main" id="{B264DF23-E373-853D-7EA2-546D7C860E26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36" name="Figure">
                <a:extLst>
                  <a:ext uri="{FF2B5EF4-FFF2-40B4-BE49-F238E27FC236}">
                    <a16:creationId xmlns:a16="http://schemas.microsoft.com/office/drawing/2014/main" id="{13DB8631-C145-E9C9-320E-813B4F3F58E8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123" name="Polygone">
              <a:extLst>
                <a:ext uri="{FF2B5EF4-FFF2-40B4-BE49-F238E27FC236}">
                  <a16:creationId xmlns:a16="http://schemas.microsoft.com/office/drawing/2014/main" id="{E7BC0021-0E22-B2A8-FCC2-820EFEDA8F68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24" name="Polygone">
              <a:extLst>
                <a:ext uri="{FF2B5EF4-FFF2-40B4-BE49-F238E27FC236}">
                  <a16:creationId xmlns:a16="http://schemas.microsoft.com/office/drawing/2014/main" id="{10685654-3F73-B5EE-CA22-AA109510F90F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25" name="Polygone">
              <a:extLst>
                <a:ext uri="{FF2B5EF4-FFF2-40B4-BE49-F238E27FC236}">
                  <a16:creationId xmlns:a16="http://schemas.microsoft.com/office/drawing/2014/main" id="{3CA675D8-6C3D-01A8-4A20-886D1FFE0D5B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5139" name="Groupe">
            <a:extLst>
              <a:ext uri="{FF2B5EF4-FFF2-40B4-BE49-F238E27FC236}">
                <a16:creationId xmlns:a16="http://schemas.microsoft.com/office/drawing/2014/main" id="{ED2C2124-A101-2728-0F8A-A219FE9BD83B}"/>
              </a:ext>
            </a:extLst>
          </p:cNvPr>
          <p:cNvGrpSpPr/>
          <p:nvPr/>
        </p:nvGrpSpPr>
        <p:grpSpPr>
          <a:xfrm>
            <a:off x="11667886" y="6162044"/>
            <a:ext cx="349409" cy="292654"/>
            <a:chOff x="-2" y="-3"/>
            <a:chExt cx="2695230" cy="2345014"/>
          </a:xfrm>
        </p:grpSpPr>
        <p:grpSp>
          <p:nvGrpSpPr>
            <p:cNvPr id="5140" name="Groupe">
              <a:extLst>
                <a:ext uri="{FF2B5EF4-FFF2-40B4-BE49-F238E27FC236}">
                  <a16:creationId xmlns:a16="http://schemas.microsoft.com/office/drawing/2014/main" id="{6342E336-BE5F-C063-2B90-17426CC3F5CF}"/>
                </a:ext>
              </a:extLst>
            </p:cNvPr>
            <p:cNvGrpSpPr/>
            <p:nvPr/>
          </p:nvGrpSpPr>
          <p:grpSpPr>
            <a:xfrm>
              <a:off x="-2" y="-3"/>
              <a:ext cx="2695230" cy="2345014"/>
              <a:chOff x="-1" y="-2"/>
              <a:chExt cx="2695228" cy="2345012"/>
            </a:xfrm>
          </p:grpSpPr>
          <p:grpSp>
            <p:nvGrpSpPr>
              <p:cNvPr id="5144" name="Groupe">
                <a:extLst>
                  <a:ext uri="{FF2B5EF4-FFF2-40B4-BE49-F238E27FC236}">
                    <a16:creationId xmlns:a16="http://schemas.microsoft.com/office/drawing/2014/main" id="{CEC2AD37-042B-61A8-401F-A2882777E30D}"/>
                  </a:ext>
                </a:extLst>
              </p:cNvPr>
              <p:cNvGrpSpPr/>
              <p:nvPr/>
            </p:nvGrpSpPr>
            <p:grpSpPr>
              <a:xfrm>
                <a:off x="-1" y="-2"/>
                <a:ext cx="2695228" cy="2345012"/>
                <a:chOff x="0" y="-1"/>
                <a:chExt cx="2695226" cy="2345010"/>
              </a:xfrm>
            </p:grpSpPr>
            <p:sp>
              <p:nvSpPr>
                <p:cNvPr id="5155" name="Figure">
                  <a:extLst>
                    <a:ext uri="{FF2B5EF4-FFF2-40B4-BE49-F238E27FC236}">
                      <a16:creationId xmlns:a16="http://schemas.microsoft.com/office/drawing/2014/main" id="{13F981D3-BF44-80AF-4AFB-4593AE67944C}"/>
                    </a:ext>
                  </a:extLst>
                </p:cNvPr>
                <p:cNvSpPr/>
                <p:nvPr/>
              </p:nvSpPr>
              <p:spPr>
                <a:xfrm>
                  <a:off x="0" y="-1"/>
                  <a:ext cx="2575046" cy="23450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6C6C6C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5156" name="Figure">
                  <a:extLst>
                    <a:ext uri="{FF2B5EF4-FFF2-40B4-BE49-F238E27FC236}">
                      <a16:creationId xmlns:a16="http://schemas.microsoft.com/office/drawing/2014/main" id="{5BCD79B4-9365-CDC1-D285-816098B1FC3D}"/>
                    </a:ext>
                  </a:extLst>
                </p:cNvPr>
                <p:cNvSpPr/>
                <p:nvPr/>
              </p:nvSpPr>
              <p:spPr>
                <a:xfrm>
                  <a:off x="295670" y="189264"/>
                  <a:ext cx="2399556" cy="19664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5" h="21465" extrusionOk="0">
                      <a:moveTo>
                        <a:pt x="5172" y="930"/>
                      </a:moveTo>
                      <a:cubicBezTo>
                        <a:pt x="4487" y="984"/>
                        <a:pt x="3872" y="1437"/>
                        <a:pt x="3401" y="2070"/>
                      </a:cubicBezTo>
                      <a:cubicBezTo>
                        <a:pt x="2225" y="3655"/>
                        <a:pt x="2118" y="5982"/>
                        <a:pt x="1453" y="7966"/>
                      </a:cubicBezTo>
                      <a:cubicBezTo>
                        <a:pt x="787" y="9954"/>
                        <a:pt x="-438" y="11889"/>
                        <a:pt x="159" y="13931"/>
                      </a:cubicBezTo>
                      <a:cubicBezTo>
                        <a:pt x="666" y="15665"/>
                        <a:pt x="2193" y="16307"/>
                        <a:pt x="3500" y="17128"/>
                      </a:cubicBezTo>
                      <a:cubicBezTo>
                        <a:pt x="4871" y="17988"/>
                        <a:pt x="6081" y="19210"/>
                        <a:pt x="7461" y="20048"/>
                      </a:cubicBezTo>
                      <a:cubicBezTo>
                        <a:pt x="8986" y="20974"/>
                        <a:pt x="10662" y="21405"/>
                        <a:pt x="12353" y="21459"/>
                      </a:cubicBezTo>
                      <a:cubicBezTo>
                        <a:pt x="14836" y="21538"/>
                        <a:pt x="17295" y="20812"/>
                        <a:pt x="19495" y="19349"/>
                      </a:cubicBezTo>
                      <a:cubicBezTo>
                        <a:pt x="20190" y="18590"/>
                        <a:pt x="20671" y="17565"/>
                        <a:pt x="20866" y="16430"/>
                      </a:cubicBezTo>
                      <a:cubicBezTo>
                        <a:pt x="21162" y="14698"/>
                        <a:pt x="20763" y="12933"/>
                        <a:pt x="20718" y="11170"/>
                      </a:cubicBezTo>
                      <a:cubicBezTo>
                        <a:pt x="20677" y="9585"/>
                        <a:pt x="20910" y="7930"/>
                        <a:pt x="20345" y="6505"/>
                      </a:cubicBezTo>
                      <a:cubicBezTo>
                        <a:pt x="19654" y="4761"/>
                        <a:pt x="18089" y="4061"/>
                        <a:pt x="16798" y="3023"/>
                      </a:cubicBezTo>
                      <a:cubicBezTo>
                        <a:pt x="15323" y="1839"/>
                        <a:pt x="14026" y="67"/>
                        <a:pt x="12265" y="1"/>
                      </a:cubicBezTo>
                      <a:cubicBezTo>
                        <a:pt x="10570" y="-62"/>
                        <a:pt x="9087" y="1575"/>
                        <a:pt x="7391" y="1396"/>
                      </a:cubicBezTo>
                      <a:cubicBezTo>
                        <a:pt x="6640" y="1317"/>
                        <a:pt x="5927" y="871"/>
                        <a:pt x="5172" y="930"/>
                      </a:cubicBezTo>
                      <a:close/>
                    </a:path>
                  </a:pathLst>
                </a:custGeom>
                <a:solidFill>
                  <a:srgbClr val="43434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>
                    <a:defRPr sz="2200" b="0">
                      <a:solidFill>
                        <a:srgbClr val="FFFFFF"/>
                      </a:solidFill>
                      <a:latin typeface="+mn-lt"/>
                      <a:ea typeface="+mn-ea"/>
                      <a:cs typeface="+mn-cs"/>
                      <a:sym typeface="Helvetica Neue Medium"/>
                    </a:defRPr>
                  </a:pPr>
                  <a:endParaRPr/>
                </a:p>
              </p:txBody>
            </p:sp>
          </p:grpSp>
          <p:sp>
            <p:nvSpPr>
              <p:cNvPr id="5145" name="Ovale">
                <a:extLst>
                  <a:ext uri="{FF2B5EF4-FFF2-40B4-BE49-F238E27FC236}">
                    <a16:creationId xmlns:a16="http://schemas.microsoft.com/office/drawing/2014/main" id="{A6DF3187-3A0D-7ABA-77B4-9CD73712CADA}"/>
                  </a:ext>
                </a:extLst>
              </p:cNvPr>
              <p:cNvSpPr/>
              <p:nvPr/>
            </p:nvSpPr>
            <p:spPr>
              <a:xfrm>
                <a:off x="1398550" y="507500"/>
                <a:ext cx="336160" cy="323545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6" name="Cercle">
                <a:extLst>
                  <a:ext uri="{FF2B5EF4-FFF2-40B4-BE49-F238E27FC236}">
                    <a16:creationId xmlns:a16="http://schemas.microsoft.com/office/drawing/2014/main" id="{041531A4-76C5-133E-9EE0-E9C6111D4F8A}"/>
                  </a:ext>
                </a:extLst>
              </p:cNvPr>
              <p:cNvSpPr/>
              <p:nvPr/>
            </p:nvSpPr>
            <p:spPr>
              <a:xfrm>
                <a:off x="1211283" y="1513964"/>
                <a:ext cx="272660" cy="262428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7" name="Ovale">
                <a:extLst>
                  <a:ext uri="{FF2B5EF4-FFF2-40B4-BE49-F238E27FC236}">
                    <a16:creationId xmlns:a16="http://schemas.microsoft.com/office/drawing/2014/main" id="{3082BC13-93A6-3C1D-F9F4-025423E7B9DE}"/>
                  </a:ext>
                </a:extLst>
              </p:cNvPr>
              <p:cNvSpPr/>
              <p:nvPr/>
            </p:nvSpPr>
            <p:spPr>
              <a:xfrm>
                <a:off x="2079670" y="1471183"/>
                <a:ext cx="361560" cy="347991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8" name="Cercle">
                <a:extLst>
                  <a:ext uri="{FF2B5EF4-FFF2-40B4-BE49-F238E27FC236}">
                    <a16:creationId xmlns:a16="http://schemas.microsoft.com/office/drawing/2014/main" id="{F04BDC0E-D359-48FB-5177-08CB29226BC3}"/>
                  </a:ext>
                </a:extLst>
              </p:cNvPr>
              <p:cNvSpPr/>
              <p:nvPr/>
            </p:nvSpPr>
            <p:spPr>
              <a:xfrm>
                <a:off x="1724323" y="1465218"/>
                <a:ext cx="114968" cy="110653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49" name="Cercle">
                <a:extLst>
                  <a:ext uri="{FF2B5EF4-FFF2-40B4-BE49-F238E27FC236}">
                    <a16:creationId xmlns:a16="http://schemas.microsoft.com/office/drawing/2014/main" id="{3D3D382D-0421-983D-953E-226C8EB91D74}"/>
                  </a:ext>
                </a:extLst>
              </p:cNvPr>
              <p:cNvSpPr/>
              <p:nvPr/>
            </p:nvSpPr>
            <p:spPr>
              <a:xfrm>
                <a:off x="556324" y="1104293"/>
                <a:ext cx="141743" cy="136423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0" name="Figure">
                <a:extLst>
                  <a:ext uri="{FF2B5EF4-FFF2-40B4-BE49-F238E27FC236}">
                    <a16:creationId xmlns:a16="http://schemas.microsoft.com/office/drawing/2014/main" id="{B539711C-67AF-F449-A404-647ED67FFC42}"/>
                  </a:ext>
                </a:extLst>
              </p:cNvPr>
              <p:cNvSpPr/>
              <p:nvPr/>
            </p:nvSpPr>
            <p:spPr>
              <a:xfrm>
                <a:off x="963058" y="1400514"/>
                <a:ext cx="106935" cy="67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1" name="Figure">
                <a:extLst>
                  <a:ext uri="{FF2B5EF4-FFF2-40B4-BE49-F238E27FC236}">
                    <a16:creationId xmlns:a16="http://schemas.microsoft.com/office/drawing/2014/main" id="{6FF49B60-C2F4-788B-262C-589067AE296C}"/>
                  </a:ext>
                </a:extLst>
              </p:cNvPr>
              <p:cNvSpPr/>
              <p:nvPr/>
            </p:nvSpPr>
            <p:spPr>
              <a:xfrm rot="7301785">
                <a:off x="2349935" y="986579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2" name="Figure">
                <a:extLst>
                  <a:ext uri="{FF2B5EF4-FFF2-40B4-BE49-F238E27FC236}">
                    <a16:creationId xmlns:a16="http://schemas.microsoft.com/office/drawing/2014/main" id="{5BCDFA28-1724-C7CE-D301-25F28E5BEF6D}"/>
                  </a:ext>
                </a:extLst>
              </p:cNvPr>
              <p:cNvSpPr/>
              <p:nvPr/>
            </p:nvSpPr>
            <p:spPr>
              <a:xfrm rot="7301785">
                <a:off x="1299818" y="1085028"/>
                <a:ext cx="253610" cy="1610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3" name="Cercle">
                <a:extLst>
                  <a:ext uri="{FF2B5EF4-FFF2-40B4-BE49-F238E27FC236}">
                    <a16:creationId xmlns:a16="http://schemas.microsoft.com/office/drawing/2014/main" id="{B73650F5-E12F-DF86-22EF-934D60CD2AB3}"/>
                  </a:ext>
                </a:extLst>
              </p:cNvPr>
              <p:cNvSpPr/>
              <p:nvPr/>
            </p:nvSpPr>
            <p:spPr>
              <a:xfrm>
                <a:off x="2060930" y="613945"/>
                <a:ext cx="114968" cy="110654"/>
              </a:xfrm>
              <a:prstGeom prst="ellipse">
                <a:avLst/>
              </a:prstGeom>
              <a:blipFill rotWithShape="1">
                <a:blip r:embed="rId5"/>
                <a:srcRect/>
                <a:stretch>
                  <a:fillRect/>
                </a:stretch>
              </a:blipFill>
              <a:ln w="6350" cap="flat">
                <a:solidFill>
                  <a:srgbClr val="434343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5154" name="Figure">
                <a:extLst>
                  <a:ext uri="{FF2B5EF4-FFF2-40B4-BE49-F238E27FC236}">
                    <a16:creationId xmlns:a16="http://schemas.microsoft.com/office/drawing/2014/main" id="{ADD47383-AE89-BBC3-89F9-A63E86A02187}"/>
                  </a:ext>
                </a:extLst>
              </p:cNvPr>
              <p:cNvSpPr/>
              <p:nvPr/>
            </p:nvSpPr>
            <p:spPr>
              <a:xfrm>
                <a:off x="2188414" y="1284080"/>
                <a:ext cx="106935" cy="678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16" h="20755" extrusionOk="0">
                    <a:moveTo>
                      <a:pt x="4710" y="37"/>
                    </a:moveTo>
                    <a:cubicBezTo>
                      <a:pt x="-2480" y="1432"/>
                      <a:pt x="-992" y="21382"/>
                      <a:pt x="6150" y="19334"/>
                    </a:cubicBezTo>
                    <a:cubicBezTo>
                      <a:pt x="7912" y="20993"/>
                      <a:pt x="9917" y="21164"/>
                      <a:pt x="11686" y="20030"/>
                    </a:cubicBezTo>
                    <a:cubicBezTo>
                      <a:pt x="13413" y="18923"/>
                      <a:pt x="14828" y="16622"/>
                      <a:pt x="16145" y="14098"/>
                    </a:cubicBezTo>
                    <a:cubicBezTo>
                      <a:pt x="18264" y="10036"/>
                      <a:pt x="19120" y="4322"/>
                      <a:pt x="16954" y="2082"/>
                    </a:cubicBezTo>
                    <a:cubicBezTo>
                      <a:pt x="15284" y="355"/>
                      <a:pt x="13505" y="3026"/>
                      <a:pt x="11682" y="3844"/>
                    </a:cubicBezTo>
                    <a:cubicBezTo>
                      <a:pt x="10439" y="4402"/>
                      <a:pt x="9128" y="4022"/>
                      <a:pt x="8049" y="2810"/>
                    </a:cubicBezTo>
                    <a:cubicBezTo>
                      <a:pt x="7307" y="849"/>
                      <a:pt x="6023" y="-218"/>
                      <a:pt x="4710" y="37"/>
                    </a:cubicBezTo>
                    <a:close/>
                  </a:path>
                </a:pathLst>
              </a:custGeom>
              <a:solidFill>
                <a:srgbClr val="FFFFFF"/>
              </a:solidFill>
              <a:ln w="25400" cap="flat">
                <a:solidFill>
                  <a:srgbClr val="FFFFFF"/>
                </a:solidFill>
                <a:prstDash val="solid"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>
                  <a:defRPr sz="2200" b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Neue Medium"/>
                  </a:defRPr>
                </a:pPr>
                <a:endParaRPr/>
              </a:p>
            </p:txBody>
          </p:sp>
        </p:grpSp>
        <p:sp>
          <p:nvSpPr>
            <p:cNvPr id="5141" name="Polygone">
              <a:extLst>
                <a:ext uri="{FF2B5EF4-FFF2-40B4-BE49-F238E27FC236}">
                  <a16:creationId xmlns:a16="http://schemas.microsoft.com/office/drawing/2014/main" id="{3C1B66C2-F8FA-1E30-6CC9-20705ED07702}"/>
                </a:ext>
              </a:extLst>
            </p:cNvPr>
            <p:cNvSpPr/>
            <p:nvPr/>
          </p:nvSpPr>
          <p:spPr>
            <a:xfrm>
              <a:off x="711313" y="633402"/>
              <a:ext cx="461694" cy="401867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42" name="Polygone">
              <a:extLst>
                <a:ext uri="{FF2B5EF4-FFF2-40B4-BE49-F238E27FC236}">
                  <a16:creationId xmlns:a16="http://schemas.microsoft.com/office/drawing/2014/main" id="{E8651408-1DF5-5613-0A59-4C8A99A4DB50}"/>
                </a:ext>
              </a:extLst>
            </p:cNvPr>
            <p:cNvSpPr/>
            <p:nvPr/>
          </p:nvSpPr>
          <p:spPr>
            <a:xfrm>
              <a:off x="1773968" y="952885"/>
              <a:ext cx="243157" cy="211648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5143" name="Polygone">
              <a:extLst>
                <a:ext uri="{FF2B5EF4-FFF2-40B4-BE49-F238E27FC236}">
                  <a16:creationId xmlns:a16="http://schemas.microsoft.com/office/drawing/2014/main" id="{A307048E-B776-F2D6-9DAA-F6024D69C7FB}"/>
                </a:ext>
              </a:extLst>
            </p:cNvPr>
            <p:cNvSpPr/>
            <p:nvPr/>
          </p:nvSpPr>
          <p:spPr>
            <a:xfrm>
              <a:off x="1592618" y="1745272"/>
              <a:ext cx="243156" cy="211649"/>
            </a:xfrm>
            <a:prstGeom prst="pentagon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12339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4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e 59">
            <a:extLst>
              <a:ext uri="{FF2B5EF4-FFF2-40B4-BE49-F238E27FC236}">
                <a16:creationId xmlns:a16="http://schemas.microsoft.com/office/drawing/2014/main" id="{D60925CA-BA39-B772-5CAF-0E78BF6731F7}"/>
              </a:ext>
            </a:extLst>
          </p:cNvPr>
          <p:cNvGrpSpPr/>
          <p:nvPr/>
        </p:nvGrpSpPr>
        <p:grpSpPr>
          <a:xfrm>
            <a:off x="0" y="0"/>
            <a:ext cx="12192000" cy="590625"/>
            <a:chOff x="0" y="0"/>
            <a:chExt cx="12192000" cy="590625"/>
          </a:xfrm>
        </p:grpSpPr>
        <p:grpSp>
          <p:nvGrpSpPr>
            <p:cNvPr id="61" name="Groupe 60">
              <a:extLst>
                <a:ext uri="{FF2B5EF4-FFF2-40B4-BE49-F238E27FC236}">
                  <a16:creationId xmlns:a16="http://schemas.microsoft.com/office/drawing/2014/main" id="{FBEEAE4F-0D9A-53CB-620A-2F6A4E320BB5}"/>
                </a:ext>
              </a:extLst>
            </p:cNvPr>
            <p:cNvGrpSpPr/>
            <p:nvPr/>
          </p:nvGrpSpPr>
          <p:grpSpPr>
            <a:xfrm>
              <a:off x="0" y="0"/>
              <a:ext cx="12192000" cy="584200"/>
              <a:chOff x="0" y="0"/>
              <a:chExt cx="12192000" cy="584200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975F2FB6-59EF-489D-A389-578BA8E90F36}"/>
                  </a:ext>
                </a:extLst>
              </p:cNvPr>
              <p:cNvSpPr/>
              <p:nvPr/>
            </p:nvSpPr>
            <p:spPr>
              <a:xfrm>
                <a:off x="0" y="0"/>
                <a:ext cx="12192000" cy="584200"/>
              </a:xfrm>
              <a:prstGeom prst="rect">
                <a:avLst/>
              </a:prstGeom>
              <a:solidFill>
                <a:schemeClr val="tx1">
                  <a:alpha val="5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1DDD90F8-0145-16AD-B4FC-BF3901807881}"/>
                  </a:ext>
                </a:extLst>
              </p:cNvPr>
              <p:cNvSpPr txBox="1"/>
              <p:nvPr/>
            </p:nvSpPr>
            <p:spPr>
              <a:xfrm>
                <a:off x="0" y="83146"/>
                <a:ext cx="30644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b="1" dirty="0">
                    <a:solidFill>
                      <a:schemeClr val="bg1"/>
                    </a:solidFill>
                  </a:rPr>
                  <a:t>Introduction</a:t>
                </a:r>
              </a:p>
            </p:txBody>
          </p:sp>
          <p:cxnSp>
            <p:nvCxnSpPr>
              <p:cNvPr id="69" name="Connecteur droit 68">
                <a:extLst>
                  <a:ext uri="{FF2B5EF4-FFF2-40B4-BE49-F238E27FC236}">
                    <a16:creationId xmlns:a16="http://schemas.microsoft.com/office/drawing/2014/main" id="{4AE93322-5F60-A4A6-0598-D2DDFBE303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0400" y="0"/>
                <a:ext cx="0" cy="584200"/>
              </a:xfrm>
              <a:prstGeom prst="line">
                <a:avLst/>
              </a:prstGeom>
              <a:ln w="38100">
                <a:solidFill>
                  <a:schemeClr val="bg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2426EDE9-B0F6-ADD9-FACA-706323B2C546}"/>
                </a:ext>
              </a:extLst>
            </p:cNvPr>
            <p:cNvSpPr txBox="1"/>
            <p:nvPr/>
          </p:nvSpPr>
          <p:spPr>
            <a:xfrm>
              <a:off x="3064431" y="77972"/>
              <a:ext cx="31007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Method</a:t>
              </a:r>
            </a:p>
          </p:txBody>
        </p:sp>
        <p:cxnSp>
          <p:nvCxnSpPr>
            <p:cNvPr id="63" name="Connecteur droit 62">
              <a:extLst>
                <a:ext uri="{FF2B5EF4-FFF2-40B4-BE49-F238E27FC236}">
                  <a16:creationId xmlns:a16="http://schemas.microsoft.com/office/drawing/2014/main" id="{C66EEF73-2BBB-79AA-0F42-3268859512DE}"/>
                </a:ext>
              </a:extLst>
            </p:cNvPr>
            <p:cNvCxnSpPr>
              <a:cxnSpLocks/>
            </p:cNvCxnSpPr>
            <p:nvPr/>
          </p:nvCxnSpPr>
          <p:spPr>
            <a:xfrm>
              <a:off x="6167403" y="2421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74C8E6DF-D943-DC6A-A7F2-8ACADD603A9E}"/>
                </a:ext>
              </a:extLst>
            </p:cNvPr>
            <p:cNvSpPr txBox="1"/>
            <p:nvPr/>
          </p:nvSpPr>
          <p:spPr>
            <a:xfrm>
              <a:off x="6199208" y="77972"/>
              <a:ext cx="30667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Results</a:t>
              </a:r>
              <a:r>
                <a:rPr lang="fr-FR" sz="2000" dirty="0">
                  <a:solidFill>
                    <a:schemeClr val="bg2">
                      <a:lumMod val="90000"/>
                    </a:schemeClr>
                  </a:solidFill>
                </a:rPr>
                <a:t>/Discussion</a:t>
              </a:r>
            </a:p>
          </p:txBody>
        </p: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D69A6E74-81D8-760B-CD2E-2A65ED384145}"/>
                </a:ext>
              </a:extLst>
            </p:cNvPr>
            <p:cNvCxnSpPr>
              <a:cxnSpLocks/>
            </p:cNvCxnSpPr>
            <p:nvPr/>
          </p:nvCxnSpPr>
          <p:spPr>
            <a:xfrm>
              <a:off x="9268151" y="6425"/>
              <a:ext cx="0" cy="584200"/>
            </a:xfrm>
            <a:prstGeom prst="line">
              <a:avLst/>
            </a:prstGeom>
            <a:ln w="38100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4984FC8-033F-2776-F549-410BF04F7498}"/>
                </a:ext>
              </a:extLst>
            </p:cNvPr>
            <p:cNvSpPr txBox="1"/>
            <p:nvPr/>
          </p:nvSpPr>
          <p:spPr>
            <a:xfrm>
              <a:off x="9265925" y="77972"/>
              <a:ext cx="2926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err="1">
                  <a:solidFill>
                    <a:schemeClr val="bg2">
                      <a:lumMod val="90000"/>
                    </a:schemeClr>
                  </a:solidFill>
                </a:rPr>
                <a:t>Summary</a:t>
              </a:r>
              <a:endParaRPr lang="fr-FR" sz="2000" dirty="0">
                <a:solidFill>
                  <a:schemeClr val="bg2">
                    <a:lumMod val="90000"/>
                  </a:schemeClr>
                </a:solidFill>
              </a:endParaRP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1B52836-EF73-838D-CFAD-145F279793D0}"/>
              </a:ext>
            </a:extLst>
          </p:cNvPr>
          <p:cNvGrpSpPr/>
          <p:nvPr/>
        </p:nvGrpSpPr>
        <p:grpSpPr>
          <a:xfrm>
            <a:off x="-21109" y="2081216"/>
            <a:ext cx="7816641" cy="2913175"/>
            <a:chOff x="3362549" y="2884314"/>
            <a:chExt cx="4370017" cy="1341394"/>
          </a:xfrm>
        </p:grpSpPr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B83697BE-CD3B-5F27-F704-7E412A8050E1}"/>
                </a:ext>
              </a:extLst>
            </p:cNvPr>
            <p:cNvGrpSpPr/>
            <p:nvPr/>
          </p:nvGrpSpPr>
          <p:grpSpPr>
            <a:xfrm>
              <a:off x="3362549" y="2884314"/>
              <a:ext cx="4370017" cy="1341394"/>
              <a:chOff x="3362549" y="2884314"/>
              <a:chExt cx="4370017" cy="1341394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03781B65-554B-0B6C-FA78-BABD7814F7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alphaModFix amt="25000"/>
              </a:blip>
              <a:srcRect t="32899" b="36868"/>
              <a:stretch/>
            </p:blipFill>
            <p:spPr>
              <a:xfrm>
                <a:off x="3362549" y="2884314"/>
                <a:ext cx="4370017" cy="1341394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2DF467D-F082-03A1-5BD5-F784BF9D06FF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7DAD345-6AC7-8B0D-7559-6656489E8C54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3676226-94F7-AF9E-4E59-67049CE64240}"/>
              </a:ext>
            </a:extLst>
          </p:cNvPr>
          <p:cNvGrpSpPr/>
          <p:nvPr/>
        </p:nvGrpSpPr>
        <p:grpSpPr>
          <a:xfrm>
            <a:off x="-21107" y="2031102"/>
            <a:ext cx="5539356" cy="2913175"/>
            <a:chOff x="3362550" y="2884314"/>
            <a:chExt cx="3096865" cy="1341394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31B44568-F234-18C0-2436-5750BD9709EE}"/>
                </a:ext>
              </a:extLst>
            </p:cNvPr>
            <p:cNvGrpSpPr/>
            <p:nvPr/>
          </p:nvGrpSpPr>
          <p:grpSpPr>
            <a:xfrm>
              <a:off x="3362550" y="2884314"/>
              <a:ext cx="3096865" cy="1341394"/>
              <a:chOff x="3362550" y="2884314"/>
              <a:chExt cx="3096865" cy="1341394"/>
            </a:xfrm>
          </p:grpSpPr>
          <p:pic>
            <p:nvPicPr>
              <p:cNvPr id="28" name="Image 27">
                <a:extLst>
                  <a:ext uri="{FF2B5EF4-FFF2-40B4-BE49-F238E27FC236}">
                    <a16:creationId xmlns:a16="http://schemas.microsoft.com/office/drawing/2014/main" id="{707FBACD-A995-A796-6A05-E6478159D72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32899" r="85346" b="36868"/>
              <a:stretch/>
            </p:blipFill>
            <p:spPr>
              <a:xfrm>
                <a:off x="3362550" y="2884314"/>
                <a:ext cx="640388" cy="134139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2795A80-09AB-B7A7-A109-9F97553A1800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6025BE-563A-1AFE-FB41-F24C3241C235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77FB1B0-68AC-FB6D-73EA-EC90AF9A271D}"/>
              </a:ext>
            </a:extLst>
          </p:cNvPr>
          <p:cNvGrpSpPr/>
          <p:nvPr/>
        </p:nvGrpSpPr>
        <p:grpSpPr>
          <a:xfrm>
            <a:off x="740350" y="2031102"/>
            <a:ext cx="7121129" cy="2913175"/>
            <a:chOff x="3751386" y="2884314"/>
            <a:chExt cx="3981180" cy="1341394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4C2EB3E0-EF1E-071C-6F3D-76CE7932E265}"/>
                </a:ext>
              </a:extLst>
            </p:cNvPr>
            <p:cNvGrpSpPr/>
            <p:nvPr/>
          </p:nvGrpSpPr>
          <p:grpSpPr>
            <a:xfrm>
              <a:off x="5105400" y="2884314"/>
              <a:ext cx="2627166" cy="1341394"/>
              <a:chOff x="5105400" y="2884314"/>
              <a:chExt cx="2627166" cy="1341394"/>
            </a:xfrm>
          </p:grpSpPr>
          <p:pic>
            <p:nvPicPr>
              <p:cNvPr id="34" name="Image 33">
                <a:extLst>
                  <a:ext uri="{FF2B5EF4-FFF2-40B4-BE49-F238E27FC236}">
                    <a16:creationId xmlns:a16="http://schemas.microsoft.com/office/drawing/2014/main" id="{C9CC9025-7C0C-F797-A8D7-9F770B0FADF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6197" t="32899" b="36868"/>
              <a:stretch/>
            </p:blipFill>
            <p:spPr>
              <a:xfrm>
                <a:off x="5381386" y="2884314"/>
                <a:ext cx="2351180" cy="1341394"/>
              </a:xfrm>
              <a:prstGeom prst="rect">
                <a:avLst/>
              </a:prstGeom>
            </p:spPr>
          </p:pic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B61714C-23F5-A56A-3115-53FC74C0B65A}"/>
                  </a:ext>
                </a:extLst>
              </p:cNvPr>
              <p:cNvSpPr/>
              <p:nvPr/>
            </p:nvSpPr>
            <p:spPr>
              <a:xfrm>
                <a:off x="5105400" y="3006969"/>
                <a:ext cx="1354015" cy="3399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9E0A45F-4F95-A450-D792-B7AAD1BA5F76}"/>
                </a:ext>
              </a:extLst>
            </p:cNvPr>
            <p:cNvSpPr/>
            <p:nvPr/>
          </p:nvSpPr>
          <p:spPr>
            <a:xfrm>
              <a:off x="3751386" y="3006969"/>
              <a:ext cx="527538" cy="1699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EE4E935-38F2-56C5-9CF4-EF91757FAF2F}"/>
              </a:ext>
            </a:extLst>
          </p:cNvPr>
          <p:cNvCxnSpPr/>
          <p:nvPr/>
        </p:nvCxnSpPr>
        <p:spPr>
          <a:xfrm>
            <a:off x="5029358" y="3261357"/>
            <a:ext cx="0" cy="749596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09DE5DE-CDD0-BBA7-C5E1-CE617ABA7F9B}"/>
              </a:ext>
            </a:extLst>
          </p:cNvPr>
          <p:cNvCxnSpPr>
            <a:cxnSpLocks/>
          </p:cNvCxnSpPr>
          <p:nvPr/>
        </p:nvCxnSpPr>
        <p:spPr>
          <a:xfrm>
            <a:off x="5019833" y="4010953"/>
            <a:ext cx="1925010" cy="66601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0C328D1-0984-2CD5-168B-AB88581446E5}"/>
              </a:ext>
            </a:extLst>
          </p:cNvPr>
          <p:cNvCxnSpPr/>
          <p:nvPr/>
        </p:nvCxnSpPr>
        <p:spPr>
          <a:xfrm>
            <a:off x="6953033" y="3187192"/>
            <a:ext cx="0" cy="900000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F240FA7-7410-A65B-E9F4-5CC4EFC4D2A6}"/>
              </a:ext>
            </a:extLst>
          </p:cNvPr>
          <p:cNvCxnSpPr>
            <a:cxnSpLocks/>
          </p:cNvCxnSpPr>
          <p:nvPr/>
        </p:nvCxnSpPr>
        <p:spPr>
          <a:xfrm flipV="1">
            <a:off x="5019833" y="3185083"/>
            <a:ext cx="1933200" cy="76274"/>
          </a:xfrm>
          <a:prstGeom prst="line">
            <a:avLst/>
          </a:prstGeom>
          <a:ln w="28575">
            <a:solidFill>
              <a:srgbClr val="2F559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Zoom : ORGUEIL">
            <a:extLst>
              <a:ext uri="{FF2B5EF4-FFF2-40B4-BE49-F238E27FC236}">
                <a16:creationId xmlns:a16="http://schemas.microsoft.com/office/drawing/2014/main" id="{599CD843-98D5-D475-3D36-7291B0D6F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92" b="89974" l="9896" r="89974">
                        <a14:foregroundMark x1="54818" y1="9505" x2="69661" y2="11589"/>
                        <a14:foregroundMark x1="69661" y1="11589" x2="76823" y2="25911"/>
                        <a14:foregroundMark x1="76823" y1="25911" x2="81641" y2="40625"/>
                        <a14:foregroundMark x1="81641" y1="40625" x2="81641" y2="42708"/>
                        <a14:foregroundMark x1="83203" y1="52734" x2="83203" y2="44792"/>
                        <a14:foregroundMark x1="83854" y1="53125" x2="83073" y2="58333"/>
                        <a14:foregroundMark x1="85807" y1="36458" x2="85417" y2="47917"/>
                        <a14:foregroundMark x1="64453" y1="7292" x2="61198" y2="7292"/>
                        <a14:foregroundMark x1="48438" y1="11589" x2="42057" y2="11849"/>
                        <a14:foregroundMark x1="32422" y1="19531" x2="44531" y2="11849"/>
                        <a14:foregroundMark x1="44531" y1="11849" x2="47526" y2="10807"/>
                        <a14:foregroundMark x1="55990" y1="89714" x2="48958" y2="88281"/>
                        <a14:foregroundMark x1="48958" y1="88281" x2="75000" y2="82552"/>
                        <a14:foregroundMark x1="75000" y1="82552" x2="68750" y2="86849"/>
                        <a14:foregroundMark x1="68750" y1="86849" x2="64453" y2="87500"/>
                        <a14:foregroundMark x1="64453" y1="87370" x2="64453" y2="87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240" y="1143724"/>
            <a:ext cx="779055" cy="7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EE629BD1-1AA8-F372-0398-BE1828BF64C0}"/>
              </a:ext>
            </a:extLst>
          </p:cNvPr>
          <p:cNvSpPr txBox="1"/>
          <p:nvPr/>
        </p:nvSpPr>
        <p:spPr>
          <a:xfrm>
            <a:off x="8153762" y="1922779"/>
            <a:ext cx="93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Orgueil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5F0D6B-4831-268C-2CD3-1B48DBEF368C}"/>
              </a:ext>
            </a:extLst>
          </p:cNvPr>
          <p:cNvSpPr txBox="1"/>
          <p:nvPr/>
        </p:nvSpPr>
        <p:spPr>
          <a:xfrm>
            <a:off x="8007139" y="3148861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Y-980115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EB75E0C-5FC9-17B6-9BDB-7645D24C38F2}"/>
              </a:ext>
            </a:extLst>
          </p:cNvPr>
          <p:cNvSpPr txBox="1"/>
          <p:nvPr/>
        </p:nvSpPr>
        <p:spPr>
          <a:xfrm>
            <a:off x="9375907" y="1919948"/>
            <a:ext cx="81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Ivuna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62F5BC-7054-8C2B-7884-2CFB42386861}"/>
              </a:ext>
            </a:extLst>
          </p:cNvPr>
          <p:cNvSpPr txBox="1"/>
          <p:nvPr/>
        </p:nvSpPr>
        <p:spPr>
          <a:xfrm>
            <a:off x="8209789" y="6211566"/>
            <a:ext cx="1320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Ryugu</a:t>
            </a:r>
            <a:endParaRPr lang="fr-FR" dirty="0"/>
          </a:p>
        </p:txBody>
      </p:sp>
      <p:pic>
        <p:nvPicPr>
          <p:cNvPr id="50" name="Picture 4" descr="Revisiting the CY (Yamato) Carbonaceous Chondrite Group">
            <a:extLst>
              <a:ext uri="{FF2B5EF4-FFF2-40B4-BE49-F238E27FC236}">
                <a16:creationId xmlns:a16="http://schemas.microsoft.com/office/drawing/2014/main" id="{CDA2B6AD-609D-42A5-05BB-16963BABE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90000" l="9978" r="89967">
                        <a14:foregroundMark x1="50705" y1="9167" x2="58731" y2="9306"/>
                        <a14:foregroundMark x1="58731" y1="9306" x2="69089" y2="8333"/>
                        <a14:foregroundMark x1="69089" y1="8333" x2="74024" y2="8472"/>
                        <a14:foregroundMark x1="22722" y1="83999" x2="23373" y2="84028"/>
                        <a14:foregroundMark x1="34441" y1="87685" x2="35521" y2="87847"/>
                        <a14:backgroundMark x1="18330" y1="83125" x2="19902" y2="84028"/>
                        <a14:backgroundMark x1="30369" y1="87153" x2="34273" y2="87986"/>
                        <a14:backgroundMark x1="20499" y1="84444" x2="22072" y2="85208"/>
                        <a14:backgroundMark x1="20119" y1="83472" x2="23373" y2="85764"/>
                        <a14:backgroundMark x1="34978" y1="88125" x2="36117" y2="895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975" y="2482303"/>
            <a:ext cx="857620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VUNA METEORITE | Tanzanian Affairs">
            <a:extLst>
              <a:ext uri="{FF2B5EF4-FFF2-40B4-BE49-F238E27FC236}">
                <a16:creationId xmlns:a16="http://schemas.microsoft.com/office/drawing/2014/main" id="{4E2BD0CB-12E1-E1E1-F5B6-C5B75F29D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3056" l="5833" r="95000">
                        <a14:foregroundMark x1="6250" y1="64722" x2="7917" y2="86944"/>
                        <a14:foregroundMark x1="7917" y1="86944" x2="16458" y2="90556"/>
                        <a14:foregroundMark x1="28397" y1="90981" x2="35417" y2="90556"/>
                        <a14:foregroundMark x1="27657" y1="88377" x2="23542" y2="87222"/>
                        <a14:foregroundMark x1="35417" y1="90556" x2="29547" y2="88908"/>
                        <a14:foregroundMark x1="28104" y1="87917" x2="49499" y2="91174"/>
                        <a14:foregroundMark x1="23542" y1="87222" x2="27928" y2="87890"/>
                        <a14:foregroundMark x1="86623" y1="87788" x2="88542" y2="83056"/>
                        <a14:foregroundMark x1="88542" y1="83056" x2="88750" y2="77778"/>
                        <a14:foregroundMark x1="89792" y1="75000" x2="90417" y2="66944"/>
                        <a14:foregroundMark x1="89167" y1="73889" x2="95000" y2="82222"/>
                        <a14:foregroundMark x1="95000" y1="82222" x2="93958" y2="75556"/>
                        <a14:foregroundMark x1="8750" y1="62778" x2="5833" y2="83889"/>
                        <a14:foregroundMark x1="5833" y1="83889" x2="5833" y2="88889"/>
                        <a14:backgroundMark x1="79167" y1="96111" x2="56042" y2="93056"/>
                        <a14:backgroundMark x1="23750" y1="91389" x2="19167" y2="93056"/>
                        <a14:backgroundMark x1="27708" y1="93333" x2="20208" y2="90556"/>
                        <a14:backgroundMark x1="20208" y1="90556" x2="17500" y2="92222"/>
                        <a14:backgroundMark x1="25833" y1="91667" x2="27708" y2="92222"/>
                        <a14:backgroundMark x1="51250" y1="93333" x2="54583" y2="93056"/>
                        <a14:backgroundMark x1="55000" y1="91944" x2="54167" y2="93056"/>
                        <a14:backgroundMark x1="54167" y1="91667" x2="55417" y2="92778"/>
                        <a14:backgroundMark x1="53750" y1="92222" x2="50000" y2="92222"/>
                        <a14:backgroundMark x1="75833" y1="96111" x2="86250" y2="91389"/>
                        <a14:backgroundMark x1="95417" y1="85556" x2="93542" y2="8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901" y="1268866"/>
            <a:ext cx="892965" cy="66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Des liens troublants entre l'astéroïde Ryugu et cette comète">
            <a:extLst>
              <a:ext uri="{FF2B5EF4-FFF2-40B4-BE49-F238E27FC236}">
                <a16:creationId xmlns:a16="http://schemas.microsoft.com/office/drawing/2014/main" id="{8D380768-1149-A7DC-2B4D-D99ACCE4E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4" b="91370" l="9961" r="90137">
                        <a14:foregroundMark x1="65918" y1="10319" x2="67578" y2="10319"/>
                        <a14:foregroundMark x1="72266" y1="10131" x2="72266" y2="10882"/>
                        <a14:foregroundMark x1="81152" y1="28518" x2="88965" y2="46529"/>
                        <a14:foregroundMark x1="88965" y1="46529" x2="89355" y2="52720"/>
                        <a14:foregroundMark x1="90332" y1="49156" x2="90039" y2="53096"/>
                        <a14:foregroundMark x1="77246" y1="85929" x2="77148" y2="86304"/>
                        <a14:foregroundMark x1="72461" y1="90619" x2="70313" y2="90056"/>
                        <a14:foregroundMark x1="72949" y1="91370" x2="72949" y2="91370"/>
                        <a14:foregroundMark x1="76074" y1="88180" x2="76074" y2="88180"/>
                        <a14:foregroundMark x1="86914" y1="66229" x2="86328" y2="673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22"/>
          <a:stretch/>
        </p:blipFill>
        <p:spPr bwMode="auto">
          <a:xfrm>
            <a:off x="8257968" y="5620986"/>
            <a:ext cx="730289" cy="62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790D9E28-DDFB-D756-CEE2-7E982C9A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2E1EA-6DD3-5A46-B91E-0AC995295D4D}" type="slidenum">
              <a:rPr lang="fr-FR" smtClean="0"/>
              <a:t>9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C38930F-E095-32D7-83C2-45D5D2D35B97}"/>
              </a:ext>
            </a:extLst>
          </p:cNvPr>
          <p:cNvSpPr txBox="1"/>
          <p:nvPr/>
        </p:nvSpPr>
        <p:spPr>
          <a:xfrm>
            <a:off x="7826418" y="4572448"/>
            <a:ext cx="1517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0" i="0" dirty="0">
                <a:solidFill>
                  <a:srgbClr val="000000"/>
                </a:solidFill>
                <a:effectLst/>
              </a:rPr>
              <a:t>Oued </a:t>
            </a:r>
            <a:r>
              <a:rPr lang="fr-FR" b="0" i="0" dirty="0" err="1">
                <a:solidFill>
                  <a:srgbClr val="000000"/>
                </a:solidFill>
                <a:effectLst/>
              </a:rPr>
              <a:t>Chebeika</a:t>
            </a:r>
            <a:r>
              <a:rPr lang="fr-FR" b="0" i="0" dirty="0">
                <a:solidFill>
                  <a:srgbClr val="000000"/>
                </a:solidFill>
                <a:effectLst/>
              </a:rPr>
              <a:t> 002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48B0A948-5A08-C0AF-E623-FBD69427698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1765" l="6706" r="91983">
                        <a14:foregroundMark x1="6851" y1="17647" x2="9913" y2="50588"/>
                        <a14:foregroundMark x1="88921" y1="44265" x2="91983" y2="55147"/>
                        <a14:foregroundMark x1="91983" y1="55147" x2="91983" y2="55294"/>
                        <a14:foregroundMark x1="83382" y1="89853" x2="74052" y2="917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09789" y="3856660"/>
            <a:ext cx="801621" cy="794610"/>
          </a:xfrm>
          <a:prstGeom prst="rect">
            <a:avLst/>
          </a:prstGeom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C413C4FB-0733-82A8-F7CF-4614919EC137}"/>
              </a:ext>
            </a:extLst>
          </p:cNvPr>
          <p:cNvSpPr txBox="1"/>
          <p:nvPr/>
        </p:nvSpPr>
        <p:spPr>
          <a:xfrm>
            <a:off x="10626140" y="1494117"/>
            <a:ext cx="8118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FALLs</a:t>
            </a:r>
            <a:endParaRPr lang="fr-FR" sz="20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9BA79DA0-65C7-7ACA-9301-F80391087260}"/>
              </a:ext>
            </a:extLst>
          </p:cNvPr>
          <p:cNvSpPr txBox="1"/>
          <p:nvPr/>
        </p:nvSpPr>
        <p:spPr>
          <a:xfrm>
            <a:off x="10404940" y="2729909"/>
            <a:ext cx="125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Antarctica</a:t>
            </a:r>
            <a:endParaRPr lang="fr-FR" sz="20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BD7DD6A7-51D0-C2FF-A9CA-A8FFC1F9F45D}"/>
              </a:ext>
            </a:extLst>
          </p:cNvPr>
          <p:cNvSpPr txBox="1"/>
          <p:nvPr/>
        </p:nvSpPr>
        <p:spPr>
          <a:xfrm>
            <a:off x="10404940" y="5811456"/>
            <a:ext cx="12542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Asteroïd</a:t>
            </a:r>
            <a:endParaRPr lang="fr-FR" sz="2000" dirty="0"/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D1651DC-7BA2-FC55-D7BE-DBEABA934D7B}"/>
              </a:ext>
            </a:extLst>
          </p:cNvPr>
          <p:cNvSpPr txBox="1"/>
          <p:nvPr/>
        </p:nvSpPr>
        <p:spPr>
          <a:xfrm>
            <a:off x="9872135" y="4232727"/>
            <a:ext cx="2319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/>
              <a:t>No </a:t>
            </a:r>
            <a:r>
              <a:rPr lang="fr-FR" sz="2000" dirty="0" err="1"/>
              <a:t>terrestrial</a:t>
            </a:r>
            <a:r>
              <a:rPr lang="fr-FR" sz="2000" dirty="0"/>
              <a:t> </a:t>
            </a:r>
            <a:r>
              <a:rPr lang="fr-FR" sz="2000" dirty="0" err="1"/>
              <a:t>alteration</a:t>
            </a:r>
            <a:r>
              <a:rPr lang="fr-FR" sz="2000" dirty="0"/>
              <a:t> (</a:t>
            </a:r>
            <a:r>
              <a:rPr lang="fr-FR" sz="2000" dirty="0" err="1"/>
              <a:t>Gattacceca</a:t>
            </a:r>
            <a:r>
              <a:rPr lang="fr-FR" sz="2000" dirty="0"/>
              <a:t>+ 2025)</a:t>
            </a:r>
          </a:p>
        </p:txBody>
      </p:sp>
    </p:spTree>
    <p:extLst>
      <p:ext uri="{BB962C8B-B14F-4D97-AF65-F5344CB8AC3E}">
        <p14:creationId xmlns:p14="http://schemas.microsoft.com/office/powerpoint/2010/main" val="31146416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1541</Words>
  <Application>Microsoft Macintosh PowerPoint</Application>
  <PresentationFormat>Grand écran</PresentationFormat>
  <Paragraphs>476</Paragraphs>
  <Slides>34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Debruycker</dc:creator>
  <cp:lastModifiedBy>Debruycker</cp:lastModifiedBy>
  <cp:revision>182</cp:revision>
  <dcterms:created xsi:type="dcterms:W3CDTF">2025-05-20T08:31:14Z</dcterms:created>
  <dcterms:modified xsi:type="dcterms:W3CDTF">2025-05-22T06:44:19Z</dcterms:modified>
</cp:coreProperties>
</file>