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6" r:id="rId1"/>
  </p:sldMasterIdLst>
  <p:notesMasterIdLst>
    <p:notesMasterId r:id="rId32"/>
  </p:notesMasterIdLst>
  <p:sldIdLst>
    <p:sldId id="257" r:id="rId2"/>
    <p:sldId id="341" r:id="rId3"/>
    <p:sldId id="258" r:id="rId4"/>
    <p:sldId id="283" r:id="rId5"/>
    <p:sldId id="392" r:id="rId6"/>
    <p:sldId id="286" r:id="rId7"/>
    <p:sldId id="276" r:id="rId8"/>
    <p:sldId id="383" r:id="rId9"/>
    <p:sldId id="384" r:id="rId10"/>
    <p:sldId id="389" r:id="rId11"/>
    <p:sldId id="394" r:id="rId12"/>
    <p:sldId id="342" r:id="rId13"/>
    <p:sldId id="375" r:id="rId14"/>
    <p:sldId id="377" r:id="rId15"/>
    <p:sldId id="378" r:id="rId16"/>
    <p:sldId id="379" r:id="rId17"/>
    <p:sldId id="380" r:id="rId18"/>
    <p:sldId id="388" r:id="rId19"/>
    <p:sldId id="387" r:id="rId20"/>
    <p:sldId id="381" r:id="rId21"/>
    <p:sldId id="366" r:id="rId22"/>
    <p:sldId id="367" r:id="rId23"/>
    <p:sldId id="371" r:id="rId24"/>
    <p:sldId id="391" r:id="rId25"/>
    <p:sldId id="317" r:id="rId26"/>
    <p:sldId id="325" r:id="rId27"/>
    <p:sldId id="356" r:id="rId28"/>
    <p:sldId id="364" r:id="rId29"/>
    <p:sldId id="393" r:id="rId30"/>
    <p:sldId id="395" r:id="rId31"/>
  </p:sldIdLst>
  <p:sldSz cx="12192000" cy="6858000"/>
  <p:notesSz cx="6858000" cy="9144000"/>
  <p:defaultTextStyle>
    <a:defPPr>
      <a:defRPr lang="fr-Y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EFE5FA"/>
    <a:srgbClr val="FF9CB3"/>
    <a:srgbClr val="D3A7FF"/>
    <a:srgbClr val="EAFEDD"/>
    <a:srgbClr val="FFEAE7"/>
    <a:srgbClr val="EBEBFF"/>
    <a:srgbClr val="F6FDDE"/>
    <a:srgbClr val="FFF2CC"/>
    <a:srgbClr val="E7F7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5"/>
    <p:restoredTop sz="94749"/>
  </p:normalViewPr>
  <p:slideViewPr>
    <p:cSldViewPr snapToGrid="0">
      <p:cViewPr>
        <p:scale>
          <a:sx n="140" d="100"/>
          <a:sy n="140" d="100"/>
        </p:scale>
        <p:origin x="1576"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YT"/>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7680A-DFA2-5B44-A612-0DE334B15B68}" type="datetimeFigureOut">
              <a:rPr lang="fr-YT" smtClean="0"/>
              <a:t>5/22/25</a:t>
            </a:fld>
            <a:endParaRPr lang="fr-YT"/>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YT"/>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YT"/>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4C69B-7BFF-A842-90B0-5740FD6FCFF9}" type="slidenum">
              <a:rPr lang="fr-YT" smtClean="0"/>
              <a:t>‹N°›</a:t>
            </a:fld>
            <a:endParaRPr lang="fr-YT"/>
          </a:p>
        </p:txBody>
      </p:sp>
    </p:spTree>
    <p:extLst>
      <p:ext uri="{BB962C8B-B14F-4D97-AF65-F5344CB8AC3E}">
        <p14:creationId xmlns:p14="http://schemas.microsoft.com/office/powerpoint/2010/main" val="1081448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a:t>
            </a:fld>
            <a:endParaRPr lang="fr-YT"/>
          </a:p>
        </p:txBody>
      </p:sp>
    </p:spTree>
    <p:extLst>
      <p:ext uri="{BB962C8B-B14F-4D97-AF65-F5344CB8AC3E}">
        <p14:creationId xmlns:p14="http://schemas.microsoft.com/office/powerpoint/2010/main" val="185267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10</a:t>
            </a:fld>
            <a:endParaRPr lang="fr-YT"/>
          </a:p>
        </p:txBody>
      </p:sp>
    </p:spTree>
    <p:extLst>
      <p:ext uri="{BB962C8B-B14F-4D97-AF65-F5344CB8AC3E}">
        <p14:creationId xmlns:p14="http://schemas.microsoft.com/office/powerpoint/2010/main" val="591882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11</a:t>
            </a:fld>
            <a:endParaRPr lang="fr-YT"/>
          </a:p>
        </p:txBody>
      </p:sp>
    </p:spTree>
    <p:extLst>
      <p:ext uri="{BB962C8B-B14F-4D97-AF65-F5344CB8AC3E}">
        <p14:creationId xmlns:p14="http://schemas.microsoft.com/office/powerpoint/2010/main" val="3764506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12</a:t>
            </a:fld>
            <a:endParaRPr lang="fr-YT"/>
          </a:p>
        </p:txBody>
      </p:sp>
    </p:spTree>
    <p:extLst>
      <p:ext uri="{BB962C8B-B14F-4D97-AF65-F5344CB8AC3E}">
        <p14:creationId xmlns:p14="http://schemas.microsoft.com/office/powerpoint/2010/main" val="204116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13</a:t>
            </a:fld>
            <a:endParaRPr lang="fr-YT"/>
          </a:p>
        </p:txBody>
      </p:sp>
    </p:spTree>
    <p:extLst>
      <p:ext uri="{BB962C8B-B14F-4D97-AF65-F5344CB8AC3E}">
        <p14:creationId xmlns:p14="http://schemas.microsoft.com/office/powerpoint/2010/main" val="393167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14</a:t>
            </a:fld>
            <a:endParaRPr lang="fr-YT"/>
          </a:p>
        </p:txBody>
      </p:sp>
    </p:spTree>
    <p:extLst>
      <p:ext uri="{BB962C8B-B14F-4D97-AF65-F5344CB8AC3E}">
        <p14:creationId xmlns:p14="http://schemas.microsoft.com/office/powerpoint/2010/main" val="4194856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15</a:t>
            </a:fld>
            <a:endParaRPr lang="fr-YT"/>
          </a:p>
        </p:txBody>
      </p:sp>
    </p:spTree>
    <p:extLst>
      <p:ext uri="{BB962C8B-B14F-4D97-AF65-F5344CB8AC3E}">
        <p14:creationId xmlns:p14="http://schemas.microsoft.com/office/powerpoint/2010/main" val="172332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16</a:t>
            </a:fld>
            <a:endParaRPr lang="fr-YT"/>
          </a:p>
        </p:txBody>
      </p:sp>
    </p:spTree>
    <p:extLst>
      <p:ext uri="{BB962C8B-B14F-4D97-AF65-F5344CB8AC3E}">
        <p14:creationId xmlns:p14="http://schemas.microsoft.com/office/powerpoint/2010/main" val="3318135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17</a:t>
            </a:fld>
            <a:endParaRPr lang="fr-YT"/>
          </a:p>
        </p:txBody>
      </p:sp>
    </p:spTree>
    <p:extLst>
      <p:ext uri="{BB962C8B-B14F-4D97-AF65-F5344CB8AC3E}">
        <p14:creationId xmlns:p14="http://schemas.microsoft.com/office/powerpoint/2010/main" val="2250022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18</a:t>
            </a:fld>
            <a:endParaRPr lang="fr-YT"/>
          </a:p>
        </p:txBody>
      </p:sp>
    </p:spTree>
    <p:extLst>
      <p:ext uri="{BB962C8B-B14F-4D97-AF65-F5344CB8AC3E}">
        <p14:creationId xmlns:p14="http://schemas.microsoft.com/office/powerpoint/2010/main" val="3679173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19</a:t>
            </a:fld>
            <a:endParaRPr lang="fr-YT"/>
          </a:p>
        </p:txBody>
      </p:sp>
    </p:spTree>
    <p:extLst>
      <p:ext uri="{BB962C8B-B14F-4D97-AF65-F5344CB8AC3E}">
        <p14:creationId xmlns:p14="http://schemas.microsoft.com/office/powerpoint/2010/main" val="222617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L</a:t>
            </a:r>
            <a:r>
              <a:rPr lang="fr-YT" sz="1200" dirty="0"/>
              <a:t>e dziani dzaha : c’est quoi</a:t>
            </a:r>
          </a:p>
          <a:p>
            <a:endParaRPr lang="fr-YT" sz="1200" dirty="0"/>
          </a:p>
          <a:p>
            <a:r>
              <a:rPr lang="fr-FR" sz="1200" dirty="0"/>
              <a:t>U</a:t>
            </a:r>
            <a:r>
              <a:rPr lang="fr-YT" sz="1200" dirty="0"/>
              <a:t>n lac volcanique, qui s’est probablement formé il y a 5000 ans par une éruption phréatomagmatique (</a:t>
            </a:r>
            <a:r>
              <a:rPr lang="fr-YT" sz="1200" i="1" dirty="0"/>
              <a:t>i.e</a:t>
            </a:r>
            <a:r>
              <a:rPr lang="fr-YT" sz="1200" dirty="0"/>
              <a:t> magma remonte sur de l’eau et ça fait tout péter, et forme une forme géologique typique (maar), un cratère avec des bords peu pentus etc.</a:t>
            </a:r>
          </a:p>
          <a:p>
            <a:endParaRPr lang="fr-YT" sz="1200" dirty="0"/>
          </a:p>
          <a:p>
            <a:r>
              <a:rPr lang="fr-FR" sz="1200" dirty="0"/>
              <a:t>L</a:t>
            </a:r>
            <a:r>
              <a:rPr lang="fr-YT" sz="1200" dirty="0"/>
              <a:t>e lac est endhoréique, c-à-d qu’il est dans un bassin fermé. </a:t>
            </a:r>
            <a:r>
              <a:rPr lang="fr-FR" sz="1200" dirty="0"/>
              <a:t>E</a:t>
            </a:r>
            <a:r>
              <a:rPr lang="fr-YT" sz="1200" dirty="0"/>
              <a:t>t donc qu’il évolue surtout via l’évaporation/concentration et précipitation.</a:t>
            </a:r>
          </a:p>
          <a:p>
            <a:endParaRPr lang="fr-YT" sz="1200" dirty="0"/>
          </a:p>
          <a:p>
            <a:r>
              <a:rPr lang="fr-FR" sz="1200" dirty="0"/>
              <a:t>Il est dit également thalasso-halin (c-à-d salé d’origine marine). L</a:t>
            </a:r>
            <a:r>
              <a:rPr lang="fr-YT" sz="1200" dirty="0"/>
              <a:t>a composition chimique du lac a évolué au cours de milliers d’années sous l’influence des apports météoriques, magmatiques, précipitation, activité biologique etc. en l’écosystème extrême qu’il est aujourd’hui de par ses valeurs très élevées en salinité et alcalinité.</a:t>
            </a:r>
          </a:p>
          <a:p>
            <a:endParaRPr lang="fr-YT" sz="1200" dirty="0"/>
          </a:p>
          <a:p>
            <a:r>
              <a:rPr lang="fr-YT" sz="1200" dirty="0"/>
              <a:t>pour donner aujourd’hui ce lac avec une composition chimique assez unique, un lac très alcalin (Na+, HCO3-) mais aussi Cl- (eau de mer originelle) avec un pH entre 9 et 10.</a:t>
            </a:r>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a:t>
            </a:fld>
            <a:endParaRPr lang="fr-YT"/>
          </a:p>
        </p:txBody>
      </p:sp>
    </p:spTree>
    <p:extLst>
      <p:ext uri="{BB962C8B-B14F-4D97-AF65-F5344CB8AC3E}">
        <p14:creationId xmlns:p14="http://schemas.microsoft.com/office/powerpoint/2010/main" val="2565041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20</a:t>
            </a:fld>
            <a:endParaRPr lang="fr-YT"/>
          </a:p>
        </p:txBody>
      </p:sp>
    </p:spTree>
    <p:extLst>
      <p:ext uri="{BB962C8B-B14F-4D97-AF65-F5344CB8AC3E}">
        <p14:creationId xmlns:p14="http://schemas.microsoft.com/office/powerpoint/2010/main" val="282448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21</a:t>
            </a:fld>
            <a:endParaRPr lang="fr-YT"/>
          </a:p>
        </p:txBody>
      </p:sp>
    </p:spTree>
    <p:extLst>
      <p:ext uri="{BB962C8B-B14F-4D97-AF65-F5344CB8AC3E}">
        <p14:creationId xmlns:p14="http://schemas.microsoft.com/office/powerpoint/2010/main" val="3926062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22</a:t>
            </a:fld>
            <a:endParaRPr lang="fr-YT"/>
          </a:p>
        </p:txBody>
      </p:sp>
    </p:spTree>
    <p:extLst>
      <p:ext uri="{BB962C8B-B14F-4D97-AF65-F5344CB8AC3E}">
        <p14:creationId xmlns:p14="http://schemas.microsoft.com/office/powerpoint/2010/main" val="195575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Grâce aux mesures et analyses de terrain on a pu montré que</a:t>
            </a:r>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23</a:t>
            </a:fld>
            <a:endParaRPr lang="fr-YT"/>
          </a:p>
        </p:txBody>
      </p:sp>
    </p:spTree>
    <p:extLst>
      <p:ext uri="{BB962C8B-B14F-4D97-AF65-F5344CB8AC3E}">
        <p14:creationId xmlns:p14="http://schemas.microsoft.com/office/powerpoint/2010/main" val="1614767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24</a:t>
            </a:fld>
            <a:endParaRPr lang="fr-YT"/>
          </a:p>
        </p:txBody>
      </p:sp>
    </p:spTree>
    <p:extLst>
      <p:ext uri="{BB962C8B-B14F-4D97-AF65-F5344CB8AC3E}">
        <p14:creationId xmlns:p14="http://schemas.microsoft.com/office/powerpoint/2010/main" val="3793330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t>
            </a:r>
            <a:r>
              <a:rPr lang="fr-YT" dirty="0"/>
              <a:t>onnées O2, température, etc.</a:t>
            </a:r>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25</a:t>
            </a:fld>
            <a:endParaRPr lang="fr-YT"/>
          </a:p>
        </p:txBody>
      </p:sp>
    </p:spTree>
    <p:extLst>
      <p:ext uri="{BB962C8B-B14F-4D97-AF65-F5344CB8AC3E}">
        <p14:creationId xmlns:p14="http://schemas.microsoft.com/office/powerpoint/2010/main" val="3690668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26</a:t>
            </a:fld>
            <a:endParaRPr lang="fr-YT"/>
          </a:p>
        </p:txBody>
      </p:sp>
    </p:spTree>
    <p:extLst>
      <p:ext uri="{BB962C8B-B14F-4D97-AF65-F5344CB8AC3E}">
        <p14:creationId xmlns:p14="http://schemas.microsoft.com/office/powerpoint/2010/main" val="3899003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27</a:t>
            </a:fld>
            <a:endParaRPr lang="fr-YT"/>
          </a:p>
        </p:txBody>
      </p:sp>
    </p:spTree>
    <p:extLst>
      <p:ext uri="{BB962C8B-B14F-4D97-AF65-F5344CB8AC3E}">
        <p14:creationId xmlns:p14="http://schemas.microsoft.com/office/powerpoint/2010/main" val="997272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28</a:t>
            </a:fld>
            <a:endParaRPr lang="fr-YT"/>
          </a:p>
        </p:txBody>
      </p:sp>
    </p:spTree>
    <p:extLst>
      <p:ext uri="{BB962C8B-B14F-4D97-AF65-F5344CB8AC3E}">
        <p14:creationId xmlns:p14="http://schemas.microsoft.com/office/powerpoint/2010/main" val="623709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29</a:t>
            </a:fld>
            <a:endParaRPr lang="fr-YT"/>
          </a:p>
        </p:txBody>
      </p:sp>
    </p:spTree>
    <p:extLst>
      <p:ext uri="{BB962C8B-B14F-4D97-AF65-F5344CB8AC3E}">
        <p14:creationId xmlns:p14="http://schemas.microsoft.com/office/powerpoint/2010/main" val="36472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L</a:t>
            </a:r>
            <a:r>
              <a:rPr lang="fr-YT" sz="1200" dirty="0"/>
              <a:t>e dziani dzaha : c’est quoi</a:t>
            </a:r>
          </a:p>
          <a:p>
            <a:endParaRPr lang="fr-YT" sz="1200" dirty="0"/>
          </a:p>
          <a:p>
            <a:r>
              <a:rPr lang="fr-FR" sz="1200" dirty="0"/>
              <a:t>U</a:t>
            </a:r>
            <a:r>
              <a:rPr lang="fr-YT" sz="1200" dirty="0"/>
              <a:t>n lac volcanique, qui s’est probablement formé il y a 5000 ans par une éruption phréatomagmatique (</a:t>
            </a:r>
            <a:r>
              <a:rPr lang="fr-YT" sz="1200" i="1" dirty="0"/>
              <a:t>i.e</a:t>
            </a:r>
            <a:r>
              <a:rPr lang="fr-YT" sz="1200" dirty="0"/>
              <a:t> magma remonte sur de l’eau et ça fait tout péter, et forme une forme géologique typique (maar), un cratère avec des bords peu pentus etc.</a:t>
            </a:r>
          </a:p>
          <a:p>
            <a:endParaRPr lang="fr-YT" sz="1200" dirty="0"/>
          </a:p>
          <a:p>
            <a:r>
              <a:rPr lang="fr-FR" sz="1200" dirty="0"/>
              <a:t>L</a:t>
            </a:r>
            <a:r>
              <a:rPr lang="fr-YT" sz="1200" dirty="0"/>
              <a:t>e lac est endhoréique, c-à-d qu’il est dans un bassin fermé. </a:t>
            </a:r>
            <a:r>
              <a:rPr lang="fr-FR" sz="1200" dirty="0"/>
              <a:t>E</a:t>
            </a:r>
            <a:r>
              <a:rPr lang="fr-YT" sz="1200" dirty="0"/>
              <a:t>t donc qu’il évolue surtout via l’évaporation/concentration et précipitation.</a:t>
            </a:r>
          </a:p>
          <a:p>
            <a:endParaRPr lang="fr-YT" sz="1200" dirty="0"/>
          </a:p>
          <a:p>
            <a:r>
              <a:rPr lang="fr-FR" sz="1200" dirty="0"/>
              <a:t>Il est dit également thalasso-halin (c-à-d salé d’origine marine). L</a:t>
            </a:r>
            <a:r>
              <a:rPr lang="fr-YT" sz="1200" dirty="0"/>
              <a:t>a composition chimique du lac a évolué au cours de milliers d’années sous l’influence des apports météoriques, magmatiques, précipitation, activité biologique etc. en l’écosystème extrême qu’il est aujourd’hui de par ses valeurs très élevées en salinité et alcalinité.</a:t>
            </a:r>
          </a:p>
          <a:p>
            <a:endParaRPr lang="fr-YT" sz="1200" dirty="0"/>
          </a:p>
          <a:p>
            <a:r>
              <a:rPr lang="fr-YT" sz="1200" dirty="0"/>
              <a:t>pour donner aujourd’hui ce lac avec une composition chimique assez unique, un lac très alcalin (Na+, HCO3-) mais aussi Cl- (eau de mer originelle) avec un pH entre 9 et 10.</a:t>
            </a:r>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3</a:t>
            </a:fld>
            <a:endParaRPr lang="fr-YT"/>
          </a:p>
        </p:txBody>
      </p:sp>
    </p:spTree>
    <p:extLst>
      <p:ext uri="{BB962C8B-B14F-4D97-AF65-F5344CB8AC3E}">
        <p14:creationId xmlns:p14="http://schemas.microsoft.com/office/powerpoint/2010/main" val="1416243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30</a:t>
            </a:fld>
            <a:endParaRPr lang="fr-YT"/>
          </a:p>
        </p:txBody>
      </p:sp>
    </p:spTree>
    <p:extLst>
      <p:ext uri="{BB962C8B-B14F-4D97-AF65-F5344CB8AC3E}">
        <p14:creationId xmlns:p14="http://schemas.microsoft.com/office/powerpoint/2010/main" val="217983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a:t>
            </a:r>
            <a:r>
              <a:rPr lang="fr-YT" dirty="0"/>
              <a:t>lors qu’on croyait l’activité volcanique sur mayotte quasi-nulle</a:t>
            </a:r>
          </a:p>
          <a:p>
            <a:endParaRPr lang="fr-YT" dirty="0"/>
          </a:p>
          <a:p>
            <a:endParaRPr lang="fr-YT" dirty="0"/>
          </a:p>
          <a:p>
            <a:r>
              <a:rPr lang="fr-FR" dirty="0"/>
              <a:t>E</a:t>
            </a:r>
            <a:r>
              <a:rPr lang="fr-YT" dirty="0"/>
              <a:t>n 2018, il y a eu l’éruption d’un nouveau volcan sous-marin à 50 km à l’est de Mayotte, provoquant de nombreux séismes entre 2018 et 2021, et une subsidence de l’île de petite terre de 20cm</a:t>
            </a:r>
          </a:p>
          <a:p>
            <a:r>
              <a:rPr lang="fr-FR" dirty="0"/>
              <a:t>S</a:t>
            </a:r>
            <a:r>
              <a:rPr lang="fr-YT" dirty="0"/>
              <a:t>uite à cela</a:t>
            </a:r>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4</a:t>
            </a:fld>
            <a:endParaRPr lang="fr-YT"/>
          </a:p>
        </p:txBody>
      </p:sp>
    </p:spTree>
    <p:extLst>
      <p:ext uri="{BB962C8B-B14F-4D97-AF65-F5344CB8AC3E}">
        <p14:creationId xmlns:p14="http://schemas.microsoft.com/office/powerpoint/2010/main" val="308206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a:t>
            </a:r>
            <a:r>
              <a:rPr lang="fr-YT" dirty="0"/>
              <a:t>lors qu’on croyait l’activité volcanique sur mayotte quasi-nulle</a:t>
            </a:r>
          </a:p>
          <a:p>
            <a:endParaRPr lang="fr-YT" dirty="0"/>
          </a:p>
          <a:p>
            <a:endParaRPr lang="fr-YT" dirty="0"/>
          </a:p>
          <a:p>
            <a:r>
              <a:rPr lang="fr-FR" dirty="0"/>
              <a:t>E</a:t>
            </a:r>
            <a:r>
              <a:rPr lang="fr-YT" dirty="0"/>
              <a:t>n 2018, il y a eu l’éruption d’un nouveau volcan sous-marin à 50 km à l’est de Mayotte, provoquant de nombreux séismes entre 2018 et 2021, et une subsidence de l’île de petite terre de 20cm</a:t>
            </a:r>
          </a:p>
          <a:p>
            <a:r>
              <a:rPr lang="fr-FR" dirty="0"/>
              <a:t>S</a:t>
            </a:r>
            <a:r>
              <a:rPr lang="fr-YT" dirty="0"/>
              <a:t>uite à cela</a:t>
            </a:r>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5</a:t>
            </a:fld>
            <a:endParaRPr lang="fr-YT"/>
          </a:p>
        </p:txBody>
      </p:sp>
    </p:spTree>
    <p:extLst>
      <p:ext uri="{BB962C8B-B14F-4D97-AF65-F5344CB8AC3E}">
        <p14:creationId xmlns:p14="http://schemas.microsoft.com/office/powerpoint/2010/main" val="87039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6</a:t>
            </a:fld>
            <a:endParaRPr lang="fr-YT"/>
          </a:p>
        </p:txBody>
      </p:sp>
    </p:spTree>
    <p:extLst>
      <p:ext uri="{BB962C8B-B14F-4D97-AF65-F5344CB8AC3E}">
        <p14:creationId xmlns:p14="http://schemas.microsoft.com/office/powerpoint/2010/main" val="163314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7</a:t>
            </a:fld>
            <a:endParaRPr lang="fr-YT"/>
          </a:p>
        </p:txBody>
      </p:sp>
    </p:spTree>
    <p:extLst>
      <p:ext uri="{BB962C8B-B14F-4D97-AF65-F5344CB8AC3E}">
        <p14:creationId xmlns:p14="http://schemas.microsoft.com/office/powerpoint/2010/main" val="1405827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8</a:t>
            </a:fld>
            <a:endParaRPr lang="fr-YT"/>
          </a:p>
        </p:txBody>
      </p:sp>
    </p:spTree>
    <p:extLst>
      <p:ext uri="{BB962C8B-B14F-4D97-AF65-F5344CB8AC3E}">
        <p14:creationId xmlns:p14="http://schemas.microsoft.com/office/powerpoint/2010/main" val="239385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t>
            </a:r>
            <a:r>
              <a:rPr lang="fr-YT" dirty="0"/>
              <a:t>usqu’où ça peut diminuer, côté risque, pCO2, bullage, nyos momoun…</a:t>
            </a:r>
          </a:p>
          <a:p>
            <a:endParaRPr lang="fr-YT" dirty="0"/>
          </a:p>
          <a:p>
            <a:r>
              <a:rPr lang="fr-FR" dirty="0"/>
              <a:t>M</a:t>
            </a:r>
            <a:r>
              <a:rPr lang="fr-YT" dirty="0"/>
              <a:t>aintenant on va utiliser ces premiers résultats pour essayer de faire qlqchose de plus quantitatif</a:t>
            </a:r>
          </a:p>
          <a:p>
            <a:r>
              <a:rPr lang="fr-FR" dirty="0"/>
              <a:t>O</a:t>
            </a:r>
            <a:r>
              <a:rPr lang="fr-YT" dirty="0"/>
              <a:t>n va essayer d’aller un peu plus loin dans l’interprétation</a:t>
            </a:r>
          </a:p>
          <a:p>
            <a:endParaRPr lang="fr-YT" dirty="0"/>
          </a:p>
          <a:p>
            <a:endParaRPr lang="fr-YT" dirty="0"/>
          </a:p>
          <a:p>
            <a:r>
              <a:rPr lang="fr-FR" dirty="0"/>
              <a:t>O</a:t>
            </a:r>
            <a:r>
              <a:rPr lang="fr-YT" dirty="0"/>
              <a:t>n a pas mesuré les flux diffusifs à chq mission car compliqué logistiquement</a:t>
            </a:r>
          </a:p>
          <a:p>
            <a:endParaRPr lang="fr-YT" dirty="0"/>
          </a:p>
          <a:p>
            <a:endParaRPr lang="fr-YT" dirty="0"/>
          </a:p>
          <a:p>
            <a:endParaRPr lang="fr-YT" dirty="0"/>
          </a:p>
        </p:txBody>
      </p:sp>
      <p:sp>
        <p:nvSpPr>
          <p:cNvPr id="4" name="Espace réservé du numéro de diapositive 3"/>
          <p:cNvSpPr>
            <a:spLocks noGrp="1"/>
          </p:cNvSpPr>
          <p:nvPr>
            <p:ph type="sldNum" sz="quarter" idx="5"/>
          </p:nvPr>
        </p:nvSpPr>
        <p:spPr/>
        <p:txBody>
          <a:bodyPr/>
          <a:lstStyle/>
          <a:p>
            <a:fld id="{5104C69B-7BFF-A842-90B0-5740FD6FCFF9}" type="slidenum">
              <a:rPr lang="fr-YT" smtClean="0"/>
              <a:t>9</a:t>
            </a:fld>
            <a:endParaRPr lang="fr-YT"/>
          </a:p>
        </p:txBody>
      </p:sp>
    </p:spTree>
    <p:extLst>
      <p:ext uri="{BB962C8B-B14F-4D97-AF65-F5344CB8AC3E}">
        <p14:creationId xmlns:p14="http://schemas.microsoft.com/office/powerpoint/2010/main" val="2853672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7D4DB4-57EE-DF6D-205D-08C9FDE700A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YT"/>
          </a:p>
        </p:txBody>
      </p:sp>
      <p:sp>
        <p:nvSpPr>
          <p:cNvPr id="3" name="Sous-titre 2">
            <a:extLst>
              <a:ext uri="{FF2B5EF4-FFF2-40B4-BE49-F238E27FC236}">
                <a16:creationId xmlns:a16="http://schemas.microsoft.com/office/drawing/2014/main" id="{49EFFA5D-280D-AB28-3D9C-0013ED7345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YT"/>
          </a:p>
        </p:txBody>
      </p:sp>
      <p:sp>
        <p:nvSpPr>
          <p:cNvPr id="4" name="Espace réservé de la date 3">
            <a:extLst>
              <a:ext uri="{FF2B5EF4-FFF2-40B4-BE49-F238E27FC236}">
                <a16:creationId xmlns:a16="http://schemas.microsoft.com/office/drawing/2014/main" id="{E721BDBF-7189-3953-206E-2BA2048FD7F0}"/>
              </a:ext>
            </a:extLst>
          </p:cNvPr>
          <p:cNvSpPr>
            <a:spLocks noGrp="1"/>
          </p:cNvSpPr>
          <p:nvPr>
            <p:ph type="dt" sz="half" idx="10"/>
          </p:nvPr>
        </p:nvSpPr>
        <p:spPr/>
        <p:txBody>
          <a:bodyPr/>
          <a:lstStyle/>
          <a:p>
            <a:fld id="{C1D99C71-F26F-494D-BD1B-52CF53DEF57E}" type="datetime1">
              <a:rPr lang="fr-FR" smtClean="0"/>
              <a:t>22/05/2025</a:t>
            </a:fld>
            <a:endParaRPr lang="fr-YT"/>
          </a:p>
        </p:txBody>
      </p:sp>
      <p:sp>
        <p:nvSpPr>
          <p:cNvPr id="5" name="Espace réservé du pied de page 4">
            <a:extLst>
              <a:ext uri="{FF2B5EF4-FFF2-40B4-BE49-F238E27FC236}">
                <a16:creationId xmlns:a16="http://schemas.microsoft.com/office/drawing/2014/main" id="{E74E4528-0311-B254-A038-7066A5C2915E}"/>
              </a:ext>
            </a:extLst>
          </p:cNvPr>
          <p:cNvSpPr>
            <a:spLocks noGrp="1"/>
          </p:cNvSpPr>
          <p:nvPr>
            <p:ph type="ftr" sz="quarter" idx="11"/>
          </p:nvPr>
        </p:nvSpPr>
        <p:spPr/>
        <p:txBody>
          <a:bodyPr/>
          <a:lstStyle/>
          <a:p>
            <a:endParaRPr lang="fr-YT"/>
          </a:p>
        </p:txBody>
      </p:sp>
      <p:sp>
        <p:nvSpPr>
          <p:cNvPr id="6" name="Espace réservé du numéro de diapositive 5">
            <a:extLst>
              <a:ext uri="{FF2B5EF4-FFF2-40B4-BE49-F238E27FC236}">
                <a16:creationId xmlns:a16="http://schemas.microsoft.com/office/drawing/2014/main" id="{C82F2C52-5125-9D0C-B02D-8866924CC405}"/>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3350793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793EFF-3023-E340-D2BE-1AC00E46C7E1}"/>
              </a:ext>
            </a:extLst>
          </p:cNvPr>
          <p:cNvSpPr>
            <a:spLocks noGrp="1"/>
          </p:cNvSpPr>
          <p:nvPr>
            <p:ph type="title"/>
          </p:nvPr>
        </p:nvSpPr>
        <p:spPr/>
        <p:txBody>
          <a:bodyPr/>
          <a:lstStyle/>
          <a:p>
            <a:r>
              <a:rPr lang="fr-FR"/>
              <a:t>Modifiez le style du titre</a:t>
            </a:r>
            <a:endParaRPr lang="fr-YT"/>
          </a:p>
        </p:txBody>
      </p:sp>
      <p:sp>
        <p:nvSpPr>
          <p:cNvPr id="3" name="Espace réservé du texte vertical 2">
            <a:extLst>
              <a:ext uri="{FF2B5EF4-FFF2-40B4-BE49-F238E27FC236}">
                <a16:creationId xmlns:a16="http://schemas.microsoft.com/office/drawing/2014/main" id="{A232DAB2-5381-67DD-B50E-0755E4E2BCB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4" name="Espace réservé de la date 3">
            <a:extLst>
              <a:ext uri="{FF2B5EF4-FFF2-40B4-BE49-F238E27FC236}">
                <a16:creationId xmlns:a16="http://schemas.microsoft.com/office/drawing/2014/main" id="{563DF212-DFA5-F9E9-03B8-EDE101702F47}"/>
              </a:ext>
            </a:extLst>
          </p:cNvPr>
          <p:cNvSpPr>
            <a:spLocks noGrp="1"/>
          </p:cNvSpPr>
          <p:nvPr>
            <p:ph type="dt" sz="half" idx="10"/>
          </p:nvPr>
        </p:nvSpPr>
        <p:spPr/>
        <p:txBody>
          <a:bodyPr/>
          <a:lstStyle/>
          <a:p>
            <a:fld id="{B9D0C29D-79CD-AE45-AE03-A2D4CD30A1CC}" type="datetime1">
              <a:rPr lang="fr-FR" smtClean="0"/>
              <a:t>22/05/2025</a:t>
            </a:fld>
            <a:endParaRPr lang="fr-YT"/>
          </a:p>
        </p:txBody>
      </p:sp>
      <p:sp>
        <p:nvSpPr>
          <p:cNvPr id="5" name="Espace réservé du pied de page 4">
            <a:extLst>
              <a:ext uri="{FF2B5EF4-FFF2-40B4-BE49-F238E27FC236}">
                <a16:creationId xmlns:a16="http://schemas.microsoft.com/office/drawing/2014/main" id="{694CEAB9-580A-83D0-BE9C-4FE5F58F04A0}"/>
              </a:ext>
            </a:extLst>
          </p:cNvPr>
          <p:cNvSpPr>
            <a:spLocks noGrp="1"/>
          </p:cNvSpPr>
          <p:nvPr>
            <p:ph type="ftr" sz="quarter" idx="11"/>
          </p:nvPr>
        </p:nvSpPr>
        <p:spPr/>
        <p:txBody>
          <a:bodyPr/>
          <a:lstStyle/>
          <a:p>
            <a:endParaRPr lang="fr-YT"/>
          </a:p>
        </p:txBody>
      </p:sp>
      <p:sp>
        <p:nvSpPr>
          <p:cNvPr id="6" name="Espace réservé du numéro de diapositive 5">
            <a:extLst>
              <a:ext uri="{FF2B5EF4-FFF2-40B4-BE49-F238E27FC236}">
                <a16:creationId xmlns:a16="http://schemas.microsoft.com/office/drawing/2014/main" id="{9E389284-6832-0EFC-32A2-229F2475332A}"/>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291256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AED150F-E0BC-4AFA-2E21-855927070EA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YT"/>
          </a:p>
        </p:txBody>
      </p:sp>
      <p:sp>
        <p:nvSpPr>
          <p:cNvPr id="3" name="Espace réservé du texte vertical 2">
            <a:extLst>
              <a:ext uri="{FF2B5EF4-FFF2-40B4-BE49-F238E27FC236}">
                <a16:creationId xmlns:a16="http://schemas.microsoft.com/office/drawing/2014/main" id="{32ADE0E6-CAD1-8A34-D57A-1EDA815FCD9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4" name="Espace réservé de la date 3">
            <a:extLst>
              <a:ext uri="{FF2B5EF4-FFF2-40B4-BE49-F238E27FC236}">
                <a16:creationId xmlns:a16="http://schemas.microsoft.com/office/drawing/2014/main" id="{4829CA0B-FEF9-0C56-6A00-60D05B4614D6}"/>
              </a:ext>
            </a:extLst>
          </p:cNvPr>
          <p:cNvSpPr>
            <a:spLocks noGrp="1"/>
          </p:cNvSpPr>
          <p:nvPr>
            <p:ph type="dt" sz="half" idx="10"/>
          </p:nvPr>
        </p:nvSpPr>
        <p:spPr/>
        <p:txBody>
          <a:bodyPr/>
          <a:lstStyle/>
          <a:p>
            <a:fld id="{F22EBEB6-CA5A-7C43-B921-FD7CFA2DDB63}" type="datetime1">
              <a:rPr lang="fr-FR" smtClean="0"/>
              <a:t>22/05/2025</a:t>
            </a:fld>
            <a:endParaRPr lang="fr-YT"/>
          </a:p>
        </p:txBody>
      </p:sp>
      <p:sp>
        <p:nvSpPr>
          <p:cNvPr id="5" name="Espace réservé du pied de page 4">
            <a:extLst>
              <a:ext uri="{FF2B5EF4-FFF2-40B4-BE49-F238E27FC236}">
                <a16:creationId xmlns:a16="http://schemas.microsoft.com/office/drawing/2014/main" id="{973C0329-4236-B47A-39A7-223AE03EC93A}"/>
              </a:ext>
            </a:extLst>
          </p:cNvPr>
          <p:cNvSpPr>
            <a:spLocks noGrp="1"/>
          </p:cNvSpPr>
          <p:nvPr>
            <p:ph type="ftr" sz="quarter" idx="11"/>
          </p:nvPr>
        </p:nvSpPr>
        <p:spPr/>
        <p:txBody>
          <a:bodyPr/>
          <a:lstStyle/>
          <a:p>
            <a:endParaRPr lang="fr-YT"/>
          </a:p>
        </p:txBody>
      </p:sp>
      <p:sp>
        <p:nvSpPr>
          <p:cNvPr id="6" name="Espace réservé du numéro de diapositive 5">
            <a:extLst>
              <a:ext uri="{FF2B5EF4-FFF2-40B4-BE49-F238E27FC236}">
                <a16:creationId xmlns:a16="http://schemas.microsoft.com/office/drawing/2014/main" id="{3C6981AF-1CB4-BCDA-7751-40564FA40874}"/>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188179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F6E13-240B-5B9A-DA14-5E2A1886FCBB}"/>
              </a:ext>
            </a:extLst>
          </p:cNvPr>
          <p:cNvSpPr>
            <a:spLocks noGrp="1"/>
          </p:cNvSpPr>
          <p:nvPr>
            <p:ph type="title"/>
          </p:nvPr>
        </p:nvSpPr>
        <p:spPr/>
        <p:txBody>
          <a:bodyPr/>
          <a:lstStyle/>
          <a:p>
            <a:r>
              <a:rPr lang="fr-FR"/>
              <a:t>Modifiez le style du titre</a:t>
            </a:r>
            <a:endParaRPr lang="fr-YT"/>
          </a:p>
        </p:txBody>
      </p:sp>
      <p:sp>
        <p:nvSpPr>
          <p:cNvPr id="3" name="Espace réservé du contenu 2">
            <a:extLst>
              <a:ext uri="{FF2B5EF4-FFF2-40B4-BE49-F238E27FC236}">
                <a16:creationId xmlns:a16="http://schemas.microsoft.com/office/drawing/2014/main" id="{365FD3AF-1F81-C8B3-53C1-2C6FDE12D5D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4" name="Espace réservé de la date 3">
            <a:extLst>
              <a:ext uri="{FF2B5EF4-FFF2-40B4-BE49-F238E27FC236}">
                <a16:creationId xmlns:a16="http://schemas.microsoft.com/office/drawing/2014/main" id="{B630C15E-47E7-F4E8-DDCF-E08BBA5E4339}"/>
              </a:ext>
            </a:extLst>
          </p:cNvPr>
          <p:cNvSpPr>
            <a:spLocks noGrp="1"/>
          </p:cNvSpPr>
          <p:nvPr>
            <p:ph type="dt" sz="half" idx="10"/>
          </p:nvPr>
        </p:nvSpPr>
        <p:spPr/>
        <p:txBody>
          <a:bodyPr/>
          <a:lstStyle/>
          <a:p>
            <a:fld id="{F7B69F35-CBF2-B342-BABE-2754DF4EC2A9}" type="datetime1">
              <a:rPr lang="fr-FR" smtClean="0"/>
              <a:t>22/05/2025</a:t>
            </a:fld>
            <a:endParaRPr lang="fr-YT"/>
          </a:p>
        </p:txBody>
      </p:sp>
      <p:sp>
        <p:nvSpPr>
          <p:cNvPr id="5" name="Espace réservé du pied de page 4">
            <a:extLst>
              <a:ext uri="{FF2B5EF4-FFF2-40B4-BE49-F238E27FC236}">
                <a16:creationId xmlns:a16="http://schemas.microsoft.com/office/drawing/2014/main" id="{F3E40C8C-FEFB-0DD4-F6CC-01225DA24AF7}"/>
              </a:ext>
            </a:extLst>
          </p:cNvPr>
          <p:cNvSpPr>
            <a:spLocks noGrp="1"/>
          </p:cNvSpPr>
          <p:nvPr>
            <p:ph type="ftr" sz="quarter" idx="11"/>
          </p:nvPr>
        </p:nvSpPr>
        <p:spPr/>
        <p:txBody>
          <a:bodyPr/>
          <a:lstStyle/>
          <a:p>
            <a:endParaRPr lang="fr-YT"/>
          </a:p>
        </p:txBody>
      </p:sp>
      <p:sp>
        <p:nvSpPr>
          <p:cNvPr id="6" name="Espace réservé du numéro de diapositive 5">
            <a:extLst>
              <a:ext uri="{FF2B5EF4-FFF2-40B4-BE49-F238E27FC236}">
                <a16:creationId xmlns:a16="http://schemas.microsoft.com/office/drawing/2014/main" id="{C5CDF3BD-9C0F-FFD0-03F1-01876C2CB5CF}"/>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307903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62EBF3-D956-A83A-06A9-C7DE40AA4DB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YT"/>
          </a:p>
        </p:txBody>
      </p:sp>
      <p:sp>
        <p:nvSpPr>
          <p:cNvPr id="3" name="Espace réservé du texte 2">
            <a:extLst>
              <a:ext uri="{FF2B5EF4-FFF2-40B4-BE49-F238E27FC236}">
                <a16:creationId xmlns:a16="http://schemas.microsoft.com/office/drawing/2014/main" id="{D86CC4FE-10CF-40A1-4571-FE6725A0F6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73E4C0A-4948-BE16-BB2C-67EEE89F7D4D}"/>
              </a:ext>
            </a:extLst>
          </p:cNvPr>
          <p:cNvSpPr>
            <a:spLocks noGrp="1"/>
          </p:cNvSpPr>
          <p:nvPr>
            <p:ph type="dt" sz="half" idx="10"/>
          </p:nvPr>
        </p:nvSpPr>
        <p:spPr/>
        <p:txBody>
          <a:bodyPr/>
          <a:lstStyle/>
          <a:p>
            <a:fld id="{77A2A6B9-4AFB-6D4B-B617-B2A9440527E4}" type="datetime1">
              <a:rPr lang="fr-FR" smtClean="0"/>
              <a:t>22/05/2025</a:t>
            </a:fld>
            <a:endParaRPr lang="fr-YT"/>
          </a:p>
        </p:txBody>
      </p:sp>
      <p:sp>
        <p:nvSpPr>
          <p:cNvPr id="5" name="Espace réservé du pied de page 4">
            <a:extLst>
              <a:ext uri="{FF2B5EF4-FFF2-40B4-BE49-F238E27FC236}">
                <a16:creationId xmlns:a16="http://schemas.microsoft.com/office/drawing/2014/main" id="{727BBD3D-E949-8DC7-BF42-012016C08E4F}"/>
              </a:ext>
            </a:extLst>
          </p:cNvPr>
          <p:cNvSpPr>
            <a:spLocks noGrp="1"/>
          </p:cNvSpPr>
          <p:nvPr>
            <p:ph type="ftr" sz="quarter" idx="11"/>
          </p:nvPr>
        </p:nvSpPr>
        <p:spPr/>
        <p:txBody>
          <a:bodyPr/>
          <a:lstStyle/>
          <a:p>
            <a:endParaRPr lang="fr-YT"/>
          </a:p>
        </p:txBody>
      </p:sp>
      <p:sp>
        <p:nvSpPr>
          <p:cNvPr id="6" name="Espace réservé du numéro de diapositive 5">
            <a:extLst>
              <a:ext uri="{FF2B5EF4-FFF2-40B4-BE49-F238E27FC236}">
                <a16:creationId xmlns:a16="http://schemas.microsoft.com/office/drawing/2014/main" id="{B7970288-1213-98E7-18AD-695B0D3771B5}"/>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154178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89DA1-194E-5BC0-37DA-C7D1DDDB3388}"/>
              </a:ext>
            </a:extLst>
          </p:cNvPr>
          <p:cNvSpPr>
            <a:spLocks noGrp="1"/>
          </p:cNvSpPr>
          <p:nvPr>
            <p:ph type="title"/>
          </p:nvPr>
        </p:nvSpPr>
        <p:spPr/>
        <p:txBody>
          <a:bodyPr/>
          <a:lstStyle/>
          <a:p>
            <a:r>
              <a:rPr lang="fr-FR"/>
              <a:t>Modifiez le style du titre</a:t>
            </a:r>
            <a:endParaRPr lang="fr-YT"/>
          </a:p>
        </p:txBody>
      </p:sp>
      <p:sp>
        <p:nvSpPr>
          <p:cNvPr id="3" name="Espace réservé du contenu 2">
            <a:extLst>
              <a:ext uri="{FF2B5EF4-FFF2-40B4-BE49-F238E27FC236}">
                <a16:creationId xmlns:a16="http://schemas.microsoft.com/office/drawing/2014/main" id="{E1C6144C-99F4-4900-2899-0634B2914A0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4" name="Espace réservé du contenu 3">
            <a:extLst>
              <a:ext uri="{FF2B5EF4-FFF2-40B4-BE49-F238E27FC236}">
                <a16:creationId xmlns:a16="http://schemas.microsoft.com/office/drawing/2014/main" id="{4E860210-3F24-A17E-215B-D999720C29D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5" name="Espace réservé de la date 4">
            <a:extLst>
              <a:ext uri="{FF2B5EF4-FFF2-40B4-BE49-F238E27FC236}">
                <a16:creationId xmlns:a16="http://schemas.microsoft.com/office/drawing/2014/main" id="{A3686489-D98A-7025-D6F3-34709778A173}"/>
              </a:ext>
            </a:extLst>
          </p:cNvPr>
          <p:cNvSpPr>
            <a:spLocks noGrp="1"/>
          </p:cNvSpPr>
          <p:nvPr>
            <p:ph type="dt" sz="half" idx="10"/>
          </p:nvPr>
        </p:nvSpPr>
        <p:spPr/>
        <p:txBody>
          <a:bodyPr/>
          <a:lstStyle/>
          <a:p>
            <a:fld id="{6759449F-0886-C349-B19F-B52D9B41B987}" type="datetime1">
              <a:rPr lang="fr-FR" smtClean="0"/>
              <a:t>22/05/2025</a:t>
            </a:fld>
            <a:endParaRPr lang="fr-YT"/>
          </a:p>
        </p:txBody>
      </p:sp>
      <p:sp>
        <p:nvSpPr>
          <p:cNvPr id="6" name="Espace réservé du pied de page 5">
            <a:extLst>
              <a:ext uri="{FF2B5EF4-FFF2-40B4-BE49-F238E27FC236}">
                <a16:creationId xmlns:a16="http://schemas.microsoft.com/office/drawing/2014/main" id="{887CE6B8-5E95-36D1-19B2-28F577915812}"/>
              </a:ext>
            </a:extLst>
          </p:cNvPr>
          <p:cNvSpPr>
            <a:spLocks noGrp="1"/>
          </p:cNvSpPr>
          <p:nvPr>
            <p:ph type="ftr" sz="quarter" idx="11"/>
          </p:nvPr>
        </p:nvSpPr>
        <p:spPr/>
        <p:txBody>
          <a:bodyPr/>
          <a:lstStyle/>
          <a:p>
            <a:endParaRPr lang="fr-YT"/>
          </a:p>
        </p:txBody>
      </p:sp>
      <p:sp>
        <p:nvSpPr>
          <p:cNvPr id="7" name="Espace réservé du numéro de diapositive 6">
            <a:extLst>
              <a:ext uri="{FF2B5EF4-FFF2-40B4-BE49-F238E27FC236}">
                <a16:creationId xmlns:a16="http://schemas.microsoft.com/office/drawing/2014/main" id="{2161F9C8-962E-D446-C053-8B4693D73BF9}"/>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2337011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D9AF3F-D690-D586-D96D-364FD21A7616}"/>
              </a:ext>
            </a:extLst>
          </p:cNvPr>
          <p:cNvSpPr>
            <a:spLocks noGrp="1"/>
          </p:cNvSpPr>
          <p:nvPr>
            <p:ph type="title"/>
          </p:nvPr>
        </p:nvSpPr>
        <p:spPr>
          <a:xfrm>
            <a:off x="839788" y="365125"/>
            <a:ext cx="10515600" cy="1325563"/>
          </a:xfrm>
        </p:spPr>
        <p:txBody>
          <a:bodyPr/>
          <a:lstStyle/>
          <a:p>
            <a:r>
              <a:rPr lang="fr-FR"/>
              <a:t>Modifiez le style du titre</a:t>
            </a:r>
            <a:endParaRPr lang="fr-YT"/>
          </a:p>
        </p:txBody>
      </p:sp>
      <p:sp>
        <p:nvSpPr>
          <p:cNvPr id="3" name="Espace réservé du texte 2">
            <a:extLst>
              <a:ext uri="{FF2B5EF4-FFF2-40B4-BE49-F238E27FC236}">
                <a16:creationId xmlns:a16="http://schemas.microsoft.com/office/drawing/2014/main" id="{B310878E-4420-3B79-17B1-82239CE8D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5FB0B14-6A89-1B12-8ADA-2D156D2C523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5" name="Espace réservé du texte 4">
            <a:extLst>
              <a:ext uri="{FF2B5EF4-FFF2-40B4-BE49-F238E27FC236}">
                <a16:creationId xmlns:a16="http://schemas.microsoft.com/office/drawing/2014/main" id="{C4660C7B-AC33-C192-2668-DBA9B11D80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4CAD599-1532-7F87-1DF5-A9AEF0470D6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7" name="Espace réservé de la date 6">
            <a:extLst>
              <a:ext uri="{FF2B5EF4-FFF2-40B4-BE49-F238E27FC236}">
                <a16:creationId xmlns:a16="http://schemas.microsoft.com/office/drawing/2014/main" id="{5F57DD26-F991-CBFC-1009-CB7813B9DE96}"/>
              </a:ext>
            </a:extLst>
          </p:cNvPr>
          <p:cNvSpPr>
            <a:spLocks noGrp="1"/>
          </p:cNvSpPr>
          <p:nvPr>
            <p:ph type="dt" sz="half" idx="10"/>
          </p:nvPr>
        </p:nvSpPr>
        <p:spPr/>
        <p:txBody>
          <a:bodyPr/>
          <a:lstStyle/>
          <a:p>
            <a:fld id="{C0D0A966-B36A-1243-AE9D-AB2B13582B16}" type="datetime1">
              <a:rPr lang="fr-FR" smtClean="0"/>
              <a:t>22/05/2025</a:t>
            </a:fld>
            <a:endParaRPr lang="fr-YT"/>
          </a:p>
        </p:txBody>
      </p:sp>
      <p:sp>
        <p:nvSpPr>
          <p:cNvPr id="8" name="Espace réservé du pied de page 7">
            <a:extLst>
              <a:ext uri="{FF2B5EF4-FFF2-40B4-BE49-F238E27FC236}">
                <a16:creationId xmlns:a16="http://schemas.microsoft.com/office/drawing/2014/main" id="{6CDECADA-1D81-3AE6-EE2E-FF6981F386D1}"/>
              </a:ext>
            </a:extLst>
          </p:cNvPr>
          <p:cNvSpPr>
            <a:spLocks noGrp="1"/>
          </p:cNvSpPr>
          <p:nvPr>
            <p:ph type="ftr" sz="quarter" idx="11"/>
          </p:nvPr>
        </p:nvSpPr>
        <p:spPr/>
        <p:txBody>
          <a:bodyPr/>
          <a:lstStyle/>
          <a:p>
            <a:endParaRPr lang="fr-YT"/>
          </a:p>
        </p:txBody>
      </p:sp>
      <p:sp>
        <p:nvSpPr>
          <p:cNvPr id="9" name="Espace réservé du numéro de diapositive 8">
            <a:extLst>
              <a:ext uri="{FF2B5EF4-FFF2-40B4-BE49-F238E27FC236}">
                <a16:creationId xmlns:a16="http://schemas.microsoft.com/office/drawing/2014/main" id="{E1B9B1C5-B7FC-D0CC-EA2F-D11651A35B7E}"/>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295753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4F400-3DB4-4854-D416-32D7352719DB}"/>
              </a:ext>
            </a:extLst>
          </p:cNvPr>
          <p:cNvSpPr>
            <a:spLocks noGrp="1"/>
          </p:cNvSpPr>
          <p:nvPr>
            <p:ph type="title"/>
          </p:nvPr>
        </p:nvSpPr>
        <p:spPr/>
        <p:txBody>
          <a:bodyPr/>
          <a:lstStyle/>
          <a:p>
            <a:r>
              <a:rPr lang="fr-FR"/>
              <a:t>Modifiez le style du titre</a:t>
            </a:r>
            <a:endParaRPr lang="fr-YT"/>
          </a:p>
        </p:txBody>
      </p:sp>
      <p:sp>
        <p:nvSpPr>
          <p:cNvPr id="3" name="Espace réservé de la date 2">
            <a:extLst>
              <a:ext uri="{FF2B5EF4-FFF2-40B4-BE49-F238E27FC236}">
                <a16:creationId xmlns:a16="http://schemas.microsoft.com/office/drawing/2014/main" id="{E5D76ACD-79E2-E00B-8676-8DA792D7D977}"/>
              </a:ext>
            </a:extLst>
          </p:cNvPr>
          <p:cNvSpPr>
            <a:spLocks noGrp="1"/>
          </p:cNvSpPr>
          <p:nvPr>
            <p:ph type="dt" sz="half" idx="10"/>
          </p:nvPr>
        </p:nvSpPr>
        <p:spPr/>
        <p:txBody>
          <a:bodyPr/>
          <a:lstStyle/>
          <a:p>
            <a:fld id="{4DDC9D45-C78C-DD45-9A76-31C0C84E8C60}" type="datetime1">
              <a:rPr lang="fr-FR" smtClean="0"/>
              <a:t>22/05/2025</a:t>
            </a:fld>
            <a:endParaRPr lang="fr-YT"/>
          </a:p>
        </p:txBody>
      </p:sp>
      <p:sp>
        <p:nvSpPr>
          <p:cNvPr id="4" name="Espace réservé du pied de page 3">
            <a:extLst>
              <a:ext uri="{FF2B5EF4-FFF2-40B4-BE49-F238E27FC236}">
                <a16:creationId xmlns:a16="http://schemas.microsoft.com/office/drawing/2014/main" id="{1623DB95-DA29-D60B-79DD-C110977FBE6E}"/>
              </a:ext>
            </a:extLst>
          </p:cNvPr>
          <p:cNvSpPr>
            <a:spLocks noGrp="1"/>
          </p:cNvSpPr>
          <p:nvPr>
            <p:ph type="ftr" sz="quarter" idx="11"/>
          </p:nvPr>
        </p:nvSpPr>
        <p:spPr/>
        <p:txBody>
          <a:bodyPr/>
          <a:lstStyle/>
          <a:p>
            <a:endParaRPr lang="fr-YT"/>
          </a:p>
        </p:txBody>
      </p:sp>
      <p:sp>
        <p:nvSpPr>
          <p:cNvPr id="5" name="Espace réservé du numéro de diapositive 4">
            <a:extLst>
              <a:ext uri="{FF2B5EF4-FFF2-40B4-BE49-F238E27FC236}">
                <a16:creationId xmlns:a16="http://schemas.microsoft.com/office/drawing/2014/main" id="{F3D9529A-99A9-84F0-8FCE-D0C8C521F080}"/>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386815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A5651E5-3163-91DC-1DAB-F9F8960E5D4C}"/>
              </a:ext>
            </a:extLst>
          </p:cNvPr>
          <p:cNvSpPr>
            <a:spLocks noGrp="1"/>
          </p:cNvSpPr>
          <p:nvPr>
            <p:ph type="dt" sz="half" idx="10"/>
          </p:nvPr>
        </p:nvSpPr>
        <p:spPr/>
        <p:txBody>
          <a:bodyPr/>
          <a:lstStyle/>
          <a:p>
            <a:fld id="{DCE5047C-903E-DA44-93B0-27C27E1CA824}" type="datetime1">
              <a:rPr lang="fr-FR" smtClean="0"/>
              <a:t>22/05/2025</a:t>
            </a:fld>
            <a:endParaRPr lang="fr-YT"/>
          </a:p>
        </p:txBody>
      </p:sp>
      <p:sp>
        <p:nvSpPr>
          <p:cNvPr id="3" name="Espace réservé du pied de page 2">
            <a:extLst>
              <a:ext uri="{FF2B5EF4-FFF2-40B4-BE49-F238E27FC236}">
                <a16:creationId xmlns:a16="http://schemas.microsoft.com/office/drawing/2014/main" id="{4DAB217D-B844-A1AB-4284-9080E465E40F}"/>
              </a:ext>
            </a:extLst>
          </p:cNvPr>
          <p:cNvSpPr>
            <a:spLocks noGrp="1"/>
          </p:cNvSpPr>
          <p:nvPr>
            <p:ph type="ftr" sz="quarter" idx="11"/>
          </p:nvPr>
        </p:nvSpPr>
        <p:spPr/>
        <p:txBody>
          <a:bodyPr/>
          <a:lstStyle/>
          <a:p>
            <a:endParaRPr lang="fr-YT"/>
          </a:p>
        </p:txBody>
      </p:sp>
      <p:sp>
        <p:nvSpPr>
          <p:cNvPr id="4" name="Espace réservé du numéro de diapositive 3">
            <a:extLst>
              <a:ext uri="{FF2B5EF4-FFF2-40B4-BE49-F238E27FC236}">
                <a16:creationId xmlns:a16="http://schemas.microsoft.com/office/drawing/2014/main" id="{1E623EA9-754E-E812-3DED-6DB83223243B}"/>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10849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C16A03-4EEA-E751-378D-96F5576371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YT"/>
          </a:p>
        </p:txBody>
      </p:sp>
      <p:sp>
        <p:nvSpPr>
          <p:cNvPr id="3" name="Espace réservé du contenu 2">
            <a:extLst>
              <a:ext uri="{FF2B5EF4-FFF2-40B4-BE49-F238E27FC236}">
                <a16:creationId xmlns:a16="http://schemas.microsoft.com/office/drawing/2014/main" id="{C52ABAD9-5657-8254-5394-2612338FD8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4" name="Espace réservé du texte 3">
            <a:extLst>
              <a:ext uri="{FF2B5EF4-FFF2-40B4-BE49-F238E27FC236}">
                <a16:creationId xmlns:a16="http://schemas.microsoft.com/office/drawing/2014/main" id="{7E69E62F-D1D2-9758-CA6F-CAE6B613C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6B1918-2644-BFE4-EE83-D3F80EA79F95}"/>
              </a:ext>
            </a:extLst>
          </p:cNvPr>
          <p:cNvSpPr>
            <a:spLocks noGrp="1"/>
          </p:cNvSpPr>
          <p:nvPr>
            <p:ph type="dt" sz="half" idx="10"/>
          </p:nvPr>
        </p:nvSpPr>
        <p:spPr/>
        <p:txBody>
          <a:bodyPr/>
          <a:lstStyle/>
          <a:p>
            <a:fld id="{6A03406E-6A58-E048-BAA4-4343BE30E5FE}" type="datetime1">
              <a:rPr lang="fr-FR" smtClean="0"/>
              <a:t>22/05/2025</a:t>
            </a:fld>
            <a:endParaRPr lang="fr-YT"/>
          </a:p>
        </p:txBody>
      </p:sp>
      <p:sp>
        <p:nvSpPr>
          <p:cNvPr id="6" name="Espace réservé du pied de page 5">
            <a:extLst>
              <a:ext uri="{FF2B5EF4-FFF2-40B4-BE49-F238E27FC236}">
                <a16:creationId xmlns:a16="http://schemas.microsoft.com/office/drawing/2014/main" id="{63061824-2E61-5EAB-7EA0-C0904ADEE6D7}"/>
              </a:ext>
            </a:extLst>
          </p:cNvPr>
          <p:cNvSpPr>
            <a:spLocks noGrp="1"/>
          </p:cNvSpPr>
          <p:nvPr>
            <p:ph type="ftr" sz="quarter" idx="11"/>
          </p:nvPr>
        </p:nvSpPr>
        <p:spPr/>
        <p:txBody>
          <a:bodyPr/>
          <a:lstStyle/>
          <a:p>
            <a:endParaRPr lang="fr-YT"/>
          </a:p>
        </p:txBody>
      </p:sp>
      <p:sp>
        <p:nvSpPr>
          <p:cNvPr id="7" name="Espace réservé du numéro de diapositive 6">
            <a:extLst>
              <a:ext uri="{FF2B5EF4-FFF2-40B4-BE49-F238E27FC236}">
                <a16:creationId xmlns:a16="http://schemas.microsoft.com/office/drawing/2014/main" id="{E39AAD64-05BA-0396-F091-043281A79E7F}"/>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410793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8ECEB-B545-4AAC-8CBB-B6336D5AB5B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YT"/>
          </a:p>
        </p:txBody>
      </p:sp>
      <p:sp>
        <p:nvSpPr>
          <p:cNvPr id="3" name="Espace réservé pour une image  2">
            <a:extLst>
              <a:ext uri="{FF2B5EF4-FFF2-40B4-BE49-F238E27FC236}">
                <a16:creationId xmlns:a16="http://schemas.microsoft.com/office/drawing/2014/main" id="{7C84FA0B-FA69-4FD7-6EFA-D501DC827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YT"/>
          </a:p>
        </p:txBody>
      </p:sp>
      <p:sp>
        <p:nvSpPr>
          <p:cNvPr id="4" name="Espace réservé du texte 3">
            <a:extLst>
              <a:ext uri="{FF2B5EF4-FFF2-40B4-BE49-F238E27FC236}">
                <a16:creationId xmlns:a16="http://schemas.microsoft.com/office/drawing/2014/main" id="{BF0AC138-3692-32AC-422F-A1FEB5481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86F2AD-9E3A-162D-0DB2-06BC19D0099D}"/>
              </a:ext>
            </a:extLst>
          </p:cNvPr>
          <p:cNvSpPr>
            <a:spLocks noGrp="1"/>
          </p:cNvSpPr>
          <p:nvPr>
            <p:ph type="dt" sz="half" idx="10"/>
          </p:nvPr>
        </p:nvSpPr>
        <p:spPr/>
        <p:txBody>
          <a:bodyPr/>
          <a:lstStyle/>
          <a:p>
            <a:fld id="{E37A88D9-719E-9845-A07C-61866FF94D4F}" type="datetime1">
              <a:rPr lang="fr-FR" smtClean="0"/>
              <a:t>22/05/2025</a:t>
            </a:fld>
            <a:endParaRPr lang="fr-YT"/>
          </a:p>
        </p:txBody>
      </p:sp>
      <p:sp>
        <p:nvSpPr>
          <p:cNvPr id="6" name="Espace réservé du pied de page 5">
            <a:extLst>
              <a:ext uri="{FF2B5EF4-FFF2-40B4-BE49-F238E27FC236}">
                <a16:creationId xmlns:a16="http://schemas.microsoft.com/office/drawing/2014/main" id="{0154B095-4EB0-C2B6-C38C-9E3F0EA0D236}"/>
              </a:ext>
            </a:extLst>
          </p:cNvPr>
          <p:cNvSpPr>
            <a:spLocks noGrp="1"/>
          </p:cNvSpPr>
          <p:nvPr>
            <p:ph type="ftr" sz="quarter" idx="11"/>
          </p:nvPr>
        </p:nvSpPr>
        <p:spPr/>
        <p:txBody>
          <a:bodyPr/>
          <a:lstStyle/>
          <a:p>
            <a:endParaRPr lang="fr-YT"/>
          </a:p>
        </p:txBody>
      </p:sp>
      <p:sp>
        <p:nvSpPr>
          <p:cNvPr id="7" name="Espace réservé du numéro de diapositive 6">
            <a:extLst>
              <a:ext uri="{FF2B5EF4-FFF2-40B4-BE49-F238E27FC236}">
                <a16:creationId xmlns:a16="http://schemas.microsoft.com/office/drawing/2014/main" id="{3A2C7CCC-80B4-215D-EB91-B883878E1655}"/>
              </a:ext>
            </a:extLst>
          </p:cNvPr>
          <p:cNvSpPr>
            <a:spLocks noGrp="1"/>
          </p:cNvSpPr>
          <p:nvPr>
            <p:ph type="sldNum" sz="quarter" idx="12"/>
          </p:nvPr>
        </p:nvSpPr>
        <p:spPr/>
        <p:txBody>
          <a:bodyPr/>
          <a:lstStyle/>
          <a:p>
            <a:fld id="{8C1BAF79-9F51-B44E-9D6B-EC4857D7CBD2}" type="slidenum">
              <a:rPr lang="fr-YT" smtClean="0"/>
              <a:t>‹N°›</a:t>
            </a:fld>
            <a:endParaRPr lang="fr-YT"/>
          </a:p>
        </p:txBody>
      </p:sp>
    </p:spTree>
    <p:extLst>
      <p:ext uri="{BB962C8B-B14F-4D97-AF65-F5344CB8AC3E}">
        <p14:creationId xmlns:p14="http://schemas.microsoft.com/office/powerpoint/2010/main" val="367345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4084"/>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402DBA-7F3D-A403-52FB-B706B0F2FE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YT"/>
          </a:p>
        </p:txBody>
      </p:sp>
      <p:sp>
        <p:nvSpPr>
          <p:cNvPr id="3" name="Espace réservé du texte 2">
            <a:extLst>
              <a:ext uri="{FF2B5EF4-FFF2-40B4-BE49-F238E27FC236}">
                <a16:creationId xmlns:a16="http://schemas.microsoft.com/office/drawing/2014/main" id="{B15100F7-28E7-4287-99CE-6C2A19032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YT"/>
          </a:p>
        </p:txBody>
      </p:sp>
      <p:sp>
        <p:nvSpPr>
          <p:cNvPr id="4" name="Espace réservé de la date 3">
            <a:extLst>
              <a:ext uri="{FF2B5EF4-FFF2-40B4-BE49-F238E27FC236}">
                <a16:creationId xmlns:a16="http://schemas.microsoft.com/office/drawing/2014/main" id="{C547EE27-8FE4-1D08-1B82-F1D39B1E09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9C234-8821-3D45-BDB8-9381C09F9CE5}" type="datetime1">
              <a:rPr lang="fr-FR" smtClean="0"/>
              <a:t>22/05/2025</a:t>
            </a:fld>
            <a:endParaRPr lang="fr-YT"/>
          </a:p>
        </p:txBody>
      </p:sp>
      <p:sp>
        <p:nvSpPr>
          <p:cNvPr id="5" name="Espace réservé du pied de page 4">
            <a:extLst>
              <a:ext uri="{FF2B5EF4-FFF2-40B4-BE49-F238E27FC236}">
                <a16:creationId xmlns:a16="http://schemas.microsoft.com/office/drawing/2014/main" id="{5AE463B2-9568-B133-75D5-07B8D124F1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YT"/>
          </a:p>
        </p:txBody>
      </p:sp>
      <p:sp>
        <p:nvSpPr>
          <p:cNvPr id="6" name="Espace réservé du numéro de diapositive 5">
            <a:extLst>
              <a:ext uri="{FF2B5EF4-FFF2-40B4-BE49-F238E27FC236}">
                <a16:creationId xmlns:a16="http://schemas.microsoft.com/office/drawing/2014/main" id="{F6926FF6-4281-EA42-EB70-3B7009263F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BAF79-9F51-B44E-9D6B-EC4857D7CBD2}" type="slidenum">
              <a:rPr lang="fr-YT" smtClean="0"/>
              <a:t>‹N°›</a:t>
            </a:fld>
            <a:endParaRPr lang="fr-YT"/>
          </a:p>
        </p:txBody>
      </p:sp>
    </p:spTree>
    <p:extLst>
      <p:ext uri="{BB962C8B-B14F-4D97-AF65-F5344CB8AC3E}">
        <p14:creationId xmlns:p14="http://schemas.microsoft.com/office/powerpoint/2010/main" val="242339667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Y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6.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77B1BCB-5468-4DB5-4658-D2CC59BEE2AC}"/>
              </a:ext>
            </a:extLst>
          </p:cNvPr>
          <p:cNvPicPr>
            <a:picLocks noChangeAspect="1"/>
          </p:cNvPicPr>
          <p:nvPr/>
        </p:nvPicPr>
        <p:blipFill>
          <a:blip r:embed="rId3"/>
          <a:stretch>
            <a:fillRect/>
          </a:stretch>
        </p:blipFill>
        <p:spPr>
          <a:xfrm flipV="1">
            <a:off x="-164497" y="754109"/>
            <a:ext cx="12417707" cy="1261340"/>
          </a:xfrm>
          <a:prstGeom prst="rect">
            <a:avLst/>
          </a:prstGeom>
          <a:solidFill>
            <a:srgbClr val="E7F7F8">
              <a:alpha val="89020"/>
            </a:srgbClr>
          </a:solidFill>
          <a:effectLst>
            <a:softEdge rad="127000"/>
          </a:effectLst>
        </p:spPr>
      </p:pic>
      <p:pic>
        <p:nvPicPr>
          <p:cNvPr id="13" name="Image 12">
            <a:extLst>
              <a:ext uri="{FF2B5EF4-FFF2-40B4-BE49-F238E27FC236}">
                <a16:creationId xmlns:a16="http://schemas.microsoft.com/office/drawing/2014/main" id="{6B4767D4-617B-94FC-9A5E-F293E24F63A3}"/>
              </a:ext>
            </a:extLst>
          </p:cNvPr>
          <p:cNvPicPr>
            <a:picLocks noChangeAspect="1"/>
          </p:cNvPicPr>
          <p:nvPr/>
        </p:nvPicPr>
        <p:blipFill>
          <a:blip r:embed="rId3"/>
          <a:stretch>
            <a:fillRect/>
          </a:stretch>
        </p:blipFill>
        <p:spPr>
          <a:xfrm flipV="1">
            <a:off x="-164497" y="-128582"/>
            <a:ext cx="12417707" cy="1261340"/>
          </a:xfrm>
          <a:prstGeom prst="rect">
            <a:avLst/>
          </a:prstGeom>
          <a:solidFill>
            <a:srgbClr val="E7F7F8">
              <a:alpha val="89020"/>
            </a:srgbClr>
          </a:solidFill>
          <a:effectLst>
            <a:softEdge rad="127000"/>
          </a:effectLst>
        </p:spPr>
      </p:pic>
      <p:pic>
        <p:nvPicPr>
          <p:cNvPr id="3" name="Image 2">
            <a:extLst>
              <a:ext uri="{FF2B5EF4-FFF2-40B4-BE49-F238E27FC236}">
                <a16:creationId xmlns:a16="http://schemas.microsoft.com/office/drawing/2014/main" id="{D32A9501-185B-AF5C-CC21-C894F172C158}"/>
              </a:ext>
            </a:extLst>
          </p:cNvPr>
          <p:cNvPicPr>
            <a:picLocks noChangeAspect="1"/>
          </p:cNvPicPr>
          <p:nvPr/>
        </p:nvPicPr>
        <p:blipFill rotWithShape="1">
          <a:blip r:embed="rId4"/>
          <a:srcRect l="-189" t="12024" r="-240" b="35972"/>
          <a:stretch/>
        </p:blipFill>
        <p:spPr>
          <a:xfrm>
            <a:off x="-101279" y="2685915"/>
            <a:ext cx="12417707" cy="4357285"/>
          </a:xfrm>
          <a:prstGeom prst="rect">
            <a:avLst/>
          </a:prstGeom>
          <a:effectLst/>
        </p:spPr>
      </p:pic>
      <p:pic>
        <p:nvPicPr>
          <p:cNvPr id="11" name="Image 10">
            <a:extLst>
              <a:ext uri="{FF2B5EF4-FFF2-40B4-BE49-F238E27FC236}">
                <a16:creationId xmlns:a16="http://schemas.microsoft.com/office/drawing/2014/main" id="{CB63395C-3DDE-B164-B93C-6C1EDBF29C6E}"/>
              </a:ext>
            </a:extLst>
          </p:cNvPr>
          <p:cNvPicPr>
            <a:picLocks noChangeAspect="1"/>
          </p:cNvPicPr>
          <p:nvPr/>
        </p:nvPicPr>
        <p:blipFill>
          <a:blip r:embed="rId3"/>
          <a:stretch>
            <a:fillRect/>
          </a:stretch>
        </p:blipFill>
        <p:spPr>
          <a:xfrm flipV="1">
            <a:off x="-164497" y="1656938"/>
            <a:ext cx="12417707" cy="1261340"/>
          </a:xfrm>
          <a:prstGeom prst="rect">
            <a:avLst/>
          </a:prstGeom>
          <a:solidFill>
            <a:srgbClr val="E7F7F8">
              <a:alpha val="89020"/>
            </a:srgbClr>
          </a:solidFill>
          <a:effectLst>
            <a:softEdge rad="127000"/>
          </a:effectLst>
        </p:spPr>
      </p:pic>
      <p:sp>
        <p:nvSpPr>
          <p:cNvPr id="2" name="ZoneTexte 1">
            <a:extLst>
              <a:ext uri="{FF2B5EF4-FFF2-40B4-BE49-F238E27FC236}">
                <a16:creationId xmlns:a16="http://schemas.microsoft.com/office/drawing/2014/main" id="{7EE1EB1D-26D3-2DDD-B43E-DB734CC019D5}"/>
              </a:ext>
            </a:extLst>
          </p:cNvPr>
          <p:cNvSpPr txBox="1"/>
          <p:nvPr/>
        </p:nvSpPr>
        <p:spPr>
          <a:xfrm>
            <a:off x="358867" y="589311"/>
            <a:ext cx="10703143" cy="2277547"/>
          </a:xfrm>
          <a:prstGeom prst="rect">
            <a:avLst/>
          </a:prstGeom>
          <a:noFill/>
        </p:spPr>
        <p:txBody>
          <a:bodyPr wrap="square" rtlCol="0">
            <a:spAutoFit/>
          </a:bodyPr>
          <a:lstStyle/>
          <a:p>
            <a:endParaRPr lang="fr-YT" sz="2800" dirty="0">
              <a:latin typeface="Avenir Next" panose="020B0503020202020204" pitchFamily="34" charset="0"/>
            </a:endParaRPr>
          </a:p>
          <a:p>
            <a:r>
              <a:rPr lang="fr-FR" sz="2800" dirty="0">
                <a:solidFill>
                  <a:srgbClr val="C00000"/>
                </a:solidFill>
                <a:latin typeface="Avenir Next" panose="020B0503020202020204" pitchFamily="34" charset="0"/>
              </a:rPr>
              <a:t>Evolution of </a:t>
            </a:r>
            <a:r>
              <a:rPr lang="fr-FR" sz="2800" dirty="0" err="1">
                <a:solidFill>
                  <a:srgbClr val="C00000"/>
                </a:solidFill>
                <a:latin typeface="Avenir Next" panose="020B0503020202020204" pitchFamily="34" charset="0"/>
              </a:rPr>
              <a:t>carbon</a:t>
            </a:r>
            <a:r>
              <a:rPr lang="fr-FR" sz="2800" dirty="0">
                <a:solidFill>
                  <a:srgbClr val="C00000"/>
                </a:solidFill>
                <a:latin typeface="Avenir Next" panose="020B0503020202020204" pitchFamily="34" charset="0"/>
              </a:rPr>
              <a:t> </a:t>
            </a:r>
            <a:r>
              <a:rPr lang="fr-FR" sz="2800" dirty="0" err="1">
                <a:solidFill>
                  <a:srgbClr val="C00000"/>
                </a:solidFill>
                <a:latin typeface="Avenir Next" panose="020B0503020202020204" pitchFamily="34" charset="0"/>
              </a:rPr>
              <a:t>dioxide</a:t>
            </a:r>
            <a:r>
              <a:rPr lang="fr-FR" sz="2800" dirty="0">
                <a:solidFill>
                  <a:srgbClr val="C00000"/>
                </a:solidFill>
                <a:latin typeface="Avenir Next" panose="020B0503020202020204" pitchFamily="34" charset="0"/>
              </a:rPr>
              <a:t> </a:t>
            </a:r>
            <a:r>
              <a:rPr lang="fr-FR" sz="2800" dirty="0" err="1">
                <a:solidFill>
                  <a:srgbClr val="C00000"/>
                </a:solidFill>
                <a:latin typeface="Avenir Next" panose="020B0503020202020204" pitchFamily="34" charset="0"/>
              </a:rPr>
              <a:t>dynamics</a:t>
            </a:r>
            <a:r>
              <a:rPr lang="fr-FR" sz="2800" dirty="0">
                <a:solidFill>
                  <a:srgbClr val="C00000"/>
                </a:solidFill>
                <a:latin typeface="Avenir Next" panose="020B0503020202020204" pitchFamily="34" charset="0"/>
              </a:rPr>
              <a:t> in </a:t>
            </a:r>
            <a:r>
              <a:rPr lang="fr-FR" sz="2800" dirty="0" err="1">
                <a:solidFill>
                  <a:srgbClr val="C00000"/>
                </a:solidFill>
                <a:latin typeface="Avenir Next" panose="020B0503020202020204" pitchFamily="34" charset="0"/>
              </a:rPr>
              <a:t>alkaline</a:t>
            </a:r>
            <a:r>
              <a:rPr lang="fr-FR" sz="2800" dirty="0">
                <a:solidFill>
                  <a:srgbClr val="C00000"/>
                </a:solidFill>
                <a:latin typeface="Avenir Next" panose="020B0503020202020204" pitchFamily="34" charset="0"/>
              </a:rPr>
              <a:t> </a:t>
            </a:r>
            <a:r>
              <a:rPr lang="fr-FR" sz="2800" dirty="0" err="1">
                <a:solidFill>
                  <a:srgbClr val="C00000"/>
                </a:solidFill>
                <a:latin typeface="Avenir Next" panose="020B0503020202020204" pitchFamily="34" charset="0"/>
              </a:rPr>
              <a:t>volcanic</a:t>
            </a:r>
            <a:r>
              <a:rPr lang="fr-FR" sz="2800" dirty="0">
                <a:solidFill>
                  <a:srgbClr val="C00000"/>
                </a:solidFill>
                <a:latin typeface="Avenir Next" panose="020B0503020202020204" pitchFamily="34" charset="0"/>
              </a:rPr>
              <a:t> </a:t>
            </a:r>
            <a:r>
              <a:rPr lang="fr-FR" sz="2800" dirty="0" err="1">
                <a:solidFill>
                  <a:srgbClr val="C00000"/>
                </a:solidFill>
                <a:latin typeface="Avenir Next" panose="020B0503020202020204" pitchFamily="34" charset="0"/>
              </a:rPr>
              <a:t>lake</a:t>
            </a:r>
            <a:r>
              <a:rPr lang="fr-FR" sz="2800" dirty="0">
                <a:solidFill>
                  <a:srgbClr val="C00000"/>
                </a:solidFill>
                <a:latin typeface="Avenir Next" panose="020B0503020202020204" pitchFamily="34" charset="0"/>
              </a:rPr>
              <a:t> Dziani Dzaha</a:t>
            </a:r>
            <a:endParaRPr lang="fr-YT" sz="2800" dirty="0">
              <a:solidFill>
                <a:srgbClr val="C00000"/>
              </a:solidFill>
              <a:latin typeface="Avenir Next" panose="020B0503020202020204" pitchFamily="34" charset="0"/>
            </a:endParaRPr>
          </a:p>
          <a:p>
            <a:endParaRPr lang="fr-YT" sz="1200" dirty="0">
              <a:latin typeface="Avenir Next" panose="020B0503020202020204" pitchFamily="34" charset="0"/>
            </a:endParaRPr>
          </a:p>
          <a:p>
            <a:r>
              <a:rPr lang="fr-YT" i="1" dirty="0">
                <a:latin typeface="Avenir Next" panose="020B0503020202020204" pitchFamily="34" charset="0"/>
              </a:rPr>
              <a:t>J</a:t>
            </a:r>
            <a:r>
              <a:rPr lang="fr-YT" i="1">
                <a:latin typeface="Avenir Next" panose="020B0503020202020204" pitchFamily="34" charset="0"/>
              </a:rPr>
              <a:t>. Frère</a:t>
            </a:r>
            <a:r>
              <a:rPr lang="fr-FR" i="1" dirty="0">
                <a:latin typeface="Avenir Next" panose="020B0503020202020204" pitchFamily="34" charset="0"/>
              </a:rPr>
              <a:t>, </a:t>
            </a:r>
            <a:r>
              <a:rPr lang="fr-YT" i="1">
                <a:latin typeface="Avenir Next" panose="020B0503020202020204" pitchFamily="34" charset="0"/>
              </a:rPr>
              <a:t>A</a:t>
            </a:r>
            <a:r>
              <a:rPr lang="fr-YT" i="1" dirty="0">
                <a:latin typeface="Avenir Next" panose="020B0503020202020204" pitchFamily="34" charset="0"/>
              </a:rPr>
              <a:t>. Groleau, D. Jézéquel</a:t>
            </a:r>
            <a:r>
              <a:rPr lang="fr-YT" i="1">
                <a:latin typeface="Avenir Next" panose="020B0503020202020204" pitchFamily="34" charset="0"/>
              </a:rPr>
              <a:t>, B. Bénard</a:t>
            </a:r>
            <a:r>
              <a:rPr lang="fr-FR" i="1" dirty="0">
                <a:latin typeface="Avenir Next" panose="020B0503020202020204" pitchFamily="34" charset="0"/>
              </a:rPr>
              <a:t>,</a:t>
            </a:r>
            <a:r>
              <a:rPr lang="fr-YT" i="1">
                <a:latin typeface="Avenir Next" panose="020B0503020202020204" pitchFamily="34" charset="0"/>
              </a:rPr>
              <a:t> </a:t>
            </a:r>
            <a:r>
              <a:rPr lang="fr-FR" i="1" dirty="0">
                <a:latin typeface="Avenir Next" panose="020B0503020202020204" pitchFamily="34" charset="0"/>
              </a:rPr>
              <a:t>N. </a:t>
            </a:r>
            <a:r>
              <a:rPr lang="fr-FR" i="1" dirty="0" err="1">
                <a:latin typeface="Avenir Next" panose="020B0503020202020204" pitchFamily="34" charset="0"/>
              </a:rPr>
              <a:t>Assayag</a:t>
            </a:r>
            <a:r>
              <a:rPr lang="fr-FR" i="1" dirty="0">
                <a:latin typeface="Avenir Next" panose="020B0503020202020204" pitchFamily="34" charset="0"/>
              </a:rPr>
              <a:t>, G. </a:t>
            </a:r>
            <a:r>
              <a:rPr lang="fr-FR" i="1" dirty="0" err="1">
                <a:latin typeface="Avenir Next" panose="020B0503020202020204" pitchFamily="34" charset="0"/>
              </a:rPr>
              <a:t>Bardoux</a:t>
            </a:r>
            <a:r>
              <a:rPr lang="fr-FR" i="1" dirty="0">
                <a:latin typeface="Avenir Next" panose="020B0503020202020204" pitchFamily="34" charset="0"/>
              </a:rPr>
              <a:t>, G. Landais, R. </a:t>
            </a:r>
            <a:r>
              <a:rPr lang="fr-FR" i="1" dirty="0" err="1">
                <a:latin typeface="Avenir Next" panose="020B0503020202020204" pitchFamily="34" charset="0"/>
              </a:rPr>
              <a:t>Tchibinda</a:t>
            </a:r>
            <a:r>
              <a:rPr lang="fr-FR" i="1" dirty="0">
                <a:latin typeface="Avenir Next" panose="020B0503020202020204" pitchFamily="34" charset="0"/>
              </a:rPr>
              <a:t>, </a:t>
            </a:r>
            <a:r>
              <a:rPr lang="fr-YT" i="1">
                <a:latin typeface="Avenir Next" panose="020B0503020202020204" pitchFamily="34" charset="0"/>
              </a:rPr>
              <a:t>M. Ader</a:t>
            </a:r>
          </a:p>
          <a:p>
            <a:endParaRPr lang="fr-YT" sz="2800" dirty="0"/>
          </a:p>
        </p:txBody>
      </p:sp>
      <p:pic>
        <p:nvPicPr>
          <p:cNvPr id="8" name="Picture 2">
            <a:extLst>
              <a:ext uri="{FF2B5EF4-FFF2-40B4-BE49-F238E27FC236}">
                <a16:creationId xmlns:a16="http://schemas.microsoft.com/office/drawing/2014/main" id="{765EC858-AB23-D031-380A-81999F95D6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45080" y="-30946"/>
            <a:ext cx="1475020" cy="76708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8">
            <a:extLst>
              <a:ext uri="{FF2B5EF4-FFF2-40B4-BE49-F238E27FC236}">
                <a16:creationId xmlns:a16="http://schemas.microsoft.com/office/drawing/2014/main" id="{7718DE77-41FC-9D0F-F178-23BC61F89C7D}"/>
              </a:ext>
            </a:extLst>
          </p:cNvPr>
          <p:cNvCxnSpPr>
            <a:cxnSpLocks/>
          </p:cNvCxnSpPr>
          <p:nvPr/>
        </p:nvCxnSpPr>
        <p:spPr>
          <a:xfrm>
            <a:off x="358867" y="718172"/>
            <a:ext cx="1032856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4" name="AutoShape 2">
            <a:extLst>
              <a:ext uri="{FF2B5EF4-FFF2-40B4-BE49-F238E27FC236}">
                <a16:creationId xmlns:a16="http://schemas.microsoft.com/office/drawing/2014/main" id="{CEE7E8B6-2AB4-2977-6774-1FD79B212A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YT"/>
          </a:p>
        </p:txBody>
      </p:sp>
      <p:sp>
        <p:nvSpPr>
          <p:cNvPr id="5" name="AutoShape 4">
            <a:extLst>
              <a:ext uri="{FF2B5EF4-FFF2-40B4-BE49-F238E27FC236}">
                <a16:creationId xmlns:a16="http://schemas.microsoft.com/office/drawing/2014/main" id="{3B9FDD1E-8E77-FD2E-1078-23D9DAA404B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YT"/>
          </a:p>
        </p:txBody>
      </p:sp>
      <p:sp>
        <p:nvSpPr>
          <p:cNvPr id="6" name="ZoneTexte 5">
            <a:extLst>
              <a:ext uri="{FF2B5EF4-FFF2-40B4-BE49-F238E27FC236}">
                <a16:creationId xmlns:a16="http://schemas.microsoft.com/office/drawing/2014/main" id="{F238DB68-40B8-C3F4-230B-4B5FF040C184}"/>
              </a:ext>
            </a:extLst>
          </p:cNvPr>
          <p:cNvSpPr txBox="1"/>
          <p:nvPr/>
        </p:nvSpPr>
        <p:spPr>
          <a:xfrm>
            <a:off x="124076" y="192395"/>
            <a:ext cx="1431802" cy="369332"/>
          </a:xfrm>
          <a:prstGeom prst="rect">
            <a:avLst/>
          </a:prstGeom>
          <a:noFill/>
        </p:spPr>
        <p:txBody>
          <a:bodyPr wrap="none" rtlCol="0">
            <a:spAutoFit/>
          </a:bodyPr>
          <a:lstStyle/>
          <a:p>
            <a:r>
              <a:rPr lang="fr-FR" dirty="0">
                <a:solidFill>
                  <a:srgbClr val="C00000"/>
                </a:solidFill>
                <a:latin typeface="Avenir Next" panose="020B0503020202020204" pitchFamily="34" charset="0"/>
              </a:rPr>
              <a:t>23/05/2025</a:t>
            </a:r>
            <a:endParaRPr lang="fr-YT" sz="2800">
              <a:solidFill>
                <a:srgbClr val="C00000"/>
              </a:solidFill>
              <a:latin typeface="Avenir Next" panose="020B0503020202020204" pitchFamily="34" charset="0"/>
            </a:endParaRPr>
          </a:p>
        </p:txBody>
      </p:sp>
      <p:sp>
        <p:nvSpPr>
          <p:cNvPr id="7" name="Espace réservé du numéro de diapositive 6">
            <a:extLst>
              <a:ext uri="{FF2B5EF4-FFF2-40B4-BE49-F238E27FC236}">
                <a16:creationId xmlns:a16="http://schemas.microsoft.com/office/drawing/2014/main" id="{F57D1A82-8D5E-7106-A7E1-E8ED98D2C458}"/>
              </a:ext>
            </a:extLst>
          </p:cNvPr>
          <p:cNvSpPr>
            <a:spLocks noGrp="1"/>
          </p:cNvSpPr>
          <p:nvPr>
            <p:ph type="sldNum" sz="quarter" idx="12"/>
          </p:nvPr>
        </p:nvSpPr>
        <p:spPr/>
        <p:txBody>
          <a:bodyPr/>
          <a:lstStyle/>
          <a:p>
            <a:fld id="{8C1BAF79-9F51-B44E-9D6B-EC4857D7CBD2}" type="slidenum">
              <a:rPr lang="fr-YT" smtClean="0"/>
              <a:t>1</a:t>
            </a:fld>
            <a:endParaRPr lang="fr-YT"/>
          </a:p>
        </p:txBody>
      </p:sp>
      <p:pic>
        <p:nvPicPr>
          <p:cNvPr id="1026" name="Picture 2" descr="STEP'UP PhD Congress 2025">
            <a:extLst>
              <a:ext uri="{FF2B5EF4-FFF2-40B4-BE49-F238E27FC236}">
                <a16:creationId xmlns:a16="http://schemas.microsoft.com/office/drawing/2014/main" id="{306A43B0-669D-1C9D-A68D-EC592E3D30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7899" y="930806"/>
            <a:ext cx="914627" cy="9146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 560 STEP'UP">
            <a:extLst>
              <a:ext uri="{FF2B5EF4-FFF2-40B4-BE49-F238E27FC236}">
                <a16:creationId xmlns:a16="http://schemas.microsoft.com/office/drawing/2014/main" id="{E7C0F276-9DB4-9579-5A3A-611999C050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1785" y="94949"/>
            <a:ext cx="1000741" cy="76708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versité Paris Cité définitivement confirmée Initiative d'Excellence |  Nouveaux nom et logos – LVTS UMRS1148 INSERM UP Cité USPN">
            <a:extLst>
              <a:ext uri="{FF2B5EF4-FFF2-40B4-BE49-F238E27FC236}">
                <a16:creationId xmlns:a16="http://schemas.microsoft.com/office/drawing/2014/main" id="{02629C0C-B219-17C3-EA7B-FB3B327A9A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18982" y="1914202"/>
            <a:ext cx="692459" cy="66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01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28516B9-C4A8-5D56-EE1D-9E1FA6151A6B}"/>
              </a:ext>
            </a:extLst>
          </p:cNvPr>
          <p:cNvPicPr>
            <a:picLocks noChangeAspect="1"/>
          </p:cNvPicPr>
          <p:nvPr/>
        </p:nvPicPr>
        <p:blipFill>
          <a:blip r:embed="rId3"/>
          <a:stretch>
            <a:fillRect/>
          </a:stretch>
        </p:blipFill>
        <p:spPr>
          <a:xfrm>
            <a:off x="326605" y="692067"/>
            <a:ext cx="4938491" cy="6010991"/>
          </a:xfrm>
          <a:prstGeom prst="rect">
            <a:avLst/>
          </a:prstGeom>
        </p:spPr>
      </p:pic>
      <p:sp>
        <p:nvSpPr>
          <p:cNvPr id="30" name="Rectangle 29">
            <a:extLst>
              <a:ext uri="{FF2B5EF4-FFF2-40B4-BE49-F238E27FC236}">
                <a16:creationId xmlns:a16="http://schemas.microsoft.com/office/drawing/2014/main" id="{C91836FC-763D-2FBC-38D2-893D5F4DECF8}"/>
              </a:ext>
            </a:extLst>
          </p:cNvPr>
          <p:cNvSpPr/>
          <p:nvPr/>
        </p:nvSpPr>
        <p:spPr>
          <a:xfrm>
            <a:off x="5478697" y="2574"/>
            <a:ext cx="6713303" cy="6858000"/>
          </a:xfrm>
          <a:prstGeom prst="rect">
            <a:avLst/>
          </a:prstGeom>
          <a:solidFill>
            <a:srgbClr val="FF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cxnSp>
        <p:nvCxnSpPr>
          <p:cNvPr id="6" name="Connecteur droit 5">
            <a:extLst>
              <a:ext uri="{FF2B5EF4-FFF2-40B4-BE49-F238E27FC236}">
                <a16:creationId xmlns:a16="http://schemas.microsoft.com/office/drawing/2014/main" id="{4DDB2C94-59E8-0461-4541-BA2546B32803}"/>
              </a:ext>
            </a:extLst>
          </p:cNvPr>
          <p:cNvCxnSpPr>
            <a:cxnSpLocks/>
          </p:cNvCxnSpPr>
          <p:nvPr/>
        </p:nvCxnSpPr>
        <p:spPr>
          <a:xfrm>
            <a:off x="329781" y="648131"/>
            <a:ext cx="476665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1173719"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Results</a:t>
            </a:r>
            <a:endParaRPr lang="fr-YT" sz="2400" dirty="0">
              <a:solidFill>
                <a:srgbClr val="C00000"/>
              </a:solidFill>
              <a:latin typeface="Palatino" pitchFamily="2" charset="77"/>
              <a:ea typeface="Palatino" pitchFamily="2" charset="77"/>
            </a:endParaRPr>
          </a:p>
        </p:txBody>
      </p:sp>
      <p:sp>
        <p:nvSpPr>
          <p:cNvPr id="18" name="Rectangle 17">
            <a:extLst>
              <a:ext uri="{FF2B5EF4-FFF2-40B4-BE49-F238E27FC236}">
                <a16:creationId xmlns:a16="http://schemas.microsoft.com/office/drawing/2014/main" id="{C2D8B027-1132-1440-53BE-4597B43CD16B}"/>
              </a:ext>
            </a:extLst>
          </p:cNvPr>
          <p:cNvSpPr/>
          <p:nvPr/>
        </p:nvSpPr>
        <p:spPr>
          <a:xfrm>
            <a:off x="261214" y="1712072"/>
            <a:ext cx="261610" cy="5145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21" name="ZoneTexte 20">
            <a:extLst>
              <a:ext uri="{FF2B5EF4-FFF2-40B4-BE49-F238E27FC236}">
                <a16:creationId xmlns:a16="http://schemas.microsoft.com/office/drawing/2014/main" id="{A9DC61A4-AA91-043F-610D-1FCB485E0EEF}"/>
              </a:ext>
            </a:extLst>
          </p:cNvPr>
          <p:cNvSpPr txBox="1"/>
          <p:nvPr/>
        </p:nvSpPr>
        <p:spPr>
          <a:xfrm rot="16200000">
            <a:off x="-282159" y="5725565"/>
            <a:ext cx="1493322" cy="461665"/>
          </a:xfrm>
          <a:prstGeom prst="rect">
            <a:avLst/>
          </a:prstGeom>
          <a:noFill/>
        </p:spPr>
        <p:txBody>
          <a:bodyPr wrap="square" rtlCol="0">
            <a:spAutoFit/>
          </a:bodyPr>
          <a:lstStyle/>
          <a:p>
            <a:pPr algn="ctr"/>
            <a:r>
              <a:rPr lang="fr-FR" sz="1200" dirty="0">
                <a:latin typeface="Palatino" pitchFamily="2" charset="77"/>
                <a:ea typeface="Palatino" pitchFamily="2" charset="77"/>
              </a:rPr>
              <a:t>CO</a:t>
            </a:r>
            <a:r>
              <a:rPr lang="fr-FR" sz="1200" baseline="-25000" dirty="0">
                <a:latin typeface="Palatino" pitchFamily="2" charset="77"/>
                <a:ea typeface="Palatino" pitchFamily="2" charset="77"/>
              </a:rPr>
              <a:t>2</a:t>
            </a:r>
            <a:r>
              <a:rPr lang="fr-FR" sz="1200" dirty="0">
                <a:latin typeface="Palatino" pitchFamily="2" charset="77"/>
                <a:ea typeface="Palatino" pitchFamily="2" charset="77"/>
              </a:rPr>
              <a:t> diffusive fluxes (mol m</a:t>
            </a:r>
            <a:r>
              <a:rPr lang="fr-FR" sz="1200" baseline="30000" dirty="0">
                <a:latin typeface="Palatino" pitchFamily="2" charset="77"/>
                <a:ea typeface="Palatino" pitchFamily="2" charset="77"/>
              </a:rPr>
              <a:t>-2</a:t>
            </a:r>
            <a:r>
              <a:rPr lang="fr-FR" sz="1200" dirty="0">
                <a:latin typeface="Palatino" pitchFamily="2" charset="77"/>
                <a:ea typeface="Palatino" pitchFamily="2" charset="77"/>
              </a:rPr>
              <a:t> j</a:t>
            </a:r>
            <a:r>
              <a:rPr lang="fr-FR" sz="1200" baseline="30000" dirty="0">
                <a:latin typeface="Palatino" pitchFamily="2" charset="77"/>
                <a:ea typeface="Palatino" pitchFamily="2" charset="77"/>
              </a:rPr>
              <a:t>-1</a:t>
            </a:r>
            <a:r>
              <a:rPr lang="fr-FR" sz="1200" dirty="0">
                <a:latin typeface="Palatino" pitchFamily="2" charset="77"/>
                <a:ea typeface="Palatino" pitchFamily="2" charset="77"/>
              </a:rPr>
              <a:t>)</a:t>
            </a:r>
            <a:endParaRPr lang="fr-FR" sz="1200" baseline="30000" dirty="0">
              <a:latin typeface="Palatino" pitchFamily="2" charset="77"/>
              <a:ea typeface="Palatino" pitchFamily="2" charset="77"/>
            </a:endParaRPr>
          </a:p>
        </p:txBody>
      </p:sp>
      <p:sp>
        <p:nvSpPr>
          <p:cNvPr id="22" name="ZoneTexte 21">
            <a:extLst>
              <a:ext uri="{FF2B5EF4-FFF2-40B4-BE49-F238E27FC236}">
                <a16:creationId xmlns:a16="http://schemas.microsoft.com/office/drawing/2014/main" id="{6AEFE6FB-4E4C-4632-3E31-FC43077D5533}"/>
              </a:ext>
            </a:extLst>
          </p:cNvPr>
          <p:cNvSpPr txBox="1"/>
          <p:nvPr/>
        </p:nvSpPr>
        <p:spPr>
          <a:xfrm rot="16200000">
            <a:off x="-96737" y="4230847"/>
            <a:ext cx="962123" cy="276999"/>
          </a:xfrm>
          <a:prstGeom prst="rect">
            <a:avLst/>
          </a:prstGeom>
          <a:noFill/>
        </p:spPr>
        <p:txBody>
          <a:bodyPr wrap="none" rtlCol="0">
            <a:spAutoFit/>
          </a:bodyPr>
          <a:lstStyle/>
          <a:p>
            <a:r>
              <a:rPr lang="fr-FR" sz="1200" dirty="0">
                <a:latin typeface="Palatino" pitchFamily="2" charset="77"/>
                <a:ea typeface="Palatino" pitchFamily="2" charset="77"/>
              </a:rPr>
              <a:t>pCO</a:t>
            </a:r>
            <a:r>
              <a:rPr lang="fr-FR" sz="1200" baseline="-25000" dirty="0">
                <a:latin typeface="Palatino" pitchFamily="2" charset="77"/>
                <a:ea typeface="Palatino" pitchFamily="2" charset="77"/>
              </a:rPr>
              <a:t>2</a:t>
            </a:r>
            <a:r>
              <a:rPr lang="fr-FR" sz="1200" dirty="0">
                <a:latin typeface="Palatino" pitchFamily="2" charset="77"/>
                <a:ea typeface="Palatino" pitchFamily="2" charset="77"/>
              </a:rPr>
              <a:t> (</a:t>
            </a:r>
            <a:r>
              <a:rPr lang="fr-FR" sz="1200" dirty="0" err="1">
                <a:latin typeface="Palatino" pitchFamily="2" charset="77"/>
                <a:ea typeface="Palatino" pitchFamily="2" charset="77"/>
              </a:rPr>
              <a:t>atm</a:t>
            </a:r>
            <a:r>
              <a:rPr lang="fr-FR" sz="1200" dirty="0">
                <a:latin typeface="Palatino" pitchFamily="2" charset="77"/>
                <a:ea typeface="Palatino" pitchFamily="2" charset="77"/>
              </a:rPr>
              <a:t>)</a:t>
            </a:r>
            <a:endParaRPr lang="fr-FR" sz="1200" baseline="30000" dirty="0">
              <a:latin typeface="Palatino" pitchFamily="2" charset="77"/>
              <a:ea typeface="Palatino" pitchFamily="2" charset="77"/>
            </a:endParaRPr>
          </a:p>
        </p:txBody>
      </p:sp>
      <p:sp>
        <p:nvSpPr>
          <p:cNvPr id="23" name="ZoneTexte 22">
            <a:extLst>
              <a:ext uri="{FF2B5EF4-FFF2-40B4-BE49-F238E27FC236}">
                <a16:creationId xmlns:a16="http://schemas.microsoft.com/office/drawing/2014/main" id="{94EB36DA-7039-2240-8E3E-4CD4BA16A88C}"/>
              </a:ext>
            </a:extLst>
          </p:cNvPr>
          <p:cNvSpPr txBox="1"/>
          <p:nvPr/>
        </p:nvSpPr>
        <p:spPr>
          <a:xfrm rot="16200000">
            <a:off x="-184593" y="2656192"/>
            <a:ext cx="1237839" cy="307777"/>
          </a:xfrm>
          <a:prstGeom prst="rect">
            <a:avLst/>
          </a:prstGeom>
          <a:noFill/>
        </p:spPr>
        <p:txBody>
          <a:bodyPr wrap="none" rtlCol="0">
            <a:spAutoFit/>
          </a:bodyPr>
          <a:lstStyle/>
          <a:p>
            <a:r>
              <a:rPr lang="fr-FR" sz="1400" dirty="0">
                <a:latin typeface="Palatino" pitchFamily="2" charset="77"/>
                <a:ea typeface="Palatino" pitchFamily="2" charset="77"/>
              </a:rPr>
              <a:t>DIC (mol L</a:t>
            </a:r>
            <a:r>
              <a:rPr lang="fr-FR" sz="1400" baseline="30000" dirty="0">
                <a:latin typeface="Palatino" pitchFamily="2" charset="77"/>
                <a:ea typeface="Palatino" pitchFamily="2" charset="77"/>
              </a:rPr>
              <a:t>-1</a:t>
            </a:r>
            <a:r>
              <a:rPr lang="fr-FR" sz="1400" dirty="0">
                <a:latin typeface="Palatino" pitchFamily="2" charset="77"/>
                <a:ea typeface="Palatino" pitchFamily="2" charset="77"/>
              </a:rPr>
              <a:t>)</a:t>
            </a:r>
            <a:endParaRPr lang="fr-FR" sz="1400" baseline="30000" dirty="0">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10</a:t>
            </a:fld>
            <a:endParaRPr lang="fr-YT">
              <a:latin typeface="Palatino" pitchFamily="2" charset="77"/>
              <a:ea typeface="Palatino" pitchFamily="2" charset="77"/>
            </a:endParaRPr>
          </a:p>
        </p:txBody>
      </p:sp>
      <p:sp>
        <p:nvSpPr>
          <p:cNvPr id="16" name="Accolades 15">
            <a:extLst>
              <a:ext uri="{FF2B5EF4-FFF2-40B4-BE49-F238E27FC236}">
                <a16:creationId xmlns:a16="http://schemas.microsoft.com/office/drawing/2014/main" id="{C55C86B9-B34E-84D9-EFD3-4B888B8F35B9}"/>
              </a:ext>
            </a:extLst>
          </p:cNvPr>
          <p:cNvSpPr/>
          <p:nvPr/>
        </p:nvSpPr>
        <p:spPr>
          <a:xfrm rot="5400000">
            <a:off x="1534379" y="3247887"/>
            <a:ext cx="6185983" cy="608742"/>
          </a:xfrm>
          <a:prstGeom prst="bracePair">
            <a:avLst/>
          </a:prstGeom>
          <a:solidFill>
            <a:srgbClr val="C00000">
              <a:alpha val="8235"/>
            </a:srgb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a:extLst>
              <a:ext uri="{FF2B5EF4-FFF2-40B4-BE49-F238E27FC236}">
                <a16:creationId xmlns:a16="http://schemas.microsoft.com/office/drawing/2014/main" id="{7D830D7F-3379-38E4-414F-06407A7CC1FC}"/>
              </a:ext>
            </a:extLst>
          </p:cNvPr>
          <p:cNvSpPr txBox="1"/>
          <p:nvPr/>
        </p:nvSpPr>
        <p:spPr>
          <a:xfrm>
            <a:off x="4181502" y="196789"/>
            <a:ext cx="1341977" cy="276999"/>
          </a:xfrm>
          <a:prstGeom prst="rect">
            <a:avLst/>
          </a:prstGeom>
          <a:noFill/>
        </p:spPr>
        <p:txBody>
          <a:bodyPr wrap="square">
            <a:spAutoFit/>
          </a:bodyPr>
          <a:lstStyle/>
          <a:p>
            <a:r>
              <a:rPr lang="fr-FR" sz="1200" dirty="0">
                <a:solidFill>
                  <a:srgbClr val="C00000"/>
                </a:solidFill>
                <a:latin typeface="Palatino" pitchFamily="2" charset="77"/>
                <a:ea typeface="Palatino" pitchFamily="2" charset="77"/>
              </a:rPr>
              <a:t>This </a:t>
            </a:r>
            <a:r>
              <a:rPr lang="fr-FR" sz="1200" dirty="0" err="1">
                <a:solidFill>
                  <a:srgbClr val="C00000"/>
                </a:solidFill>
                <a:latin typeface="Palatino" pitchFamily="2" charset="77"/>
                <a:ea typeface="Palatino" pitchFamily="2" charset="77"/>
              </a:rPr>
              <a:t>study</a:t>
            </a:r>
            <a:endParaRPr lang="fr-FR" sz="1200" dirty="0"/>
          </a:p>
        </p:txBody>
      </p:sp>
      <p:sp>
        <p:nvSpPr>
          <p:cNvPr id="24" name="ZoneTexte 23">
            <a:extLst>
              <a:ext uri="{FF2B5EF4-FFF2-40B4-BE49-F238E27FC236}">
                <a16:creationId xmlns:a16="http://schemas.microsoft.com/office/drawing/2014/main" id="{7AE6CED0-03EE-C94D-51DB-C7EA7DC19C1B}"/>
              </a:ext>
            </a:extLst>
          </p:cNvPr>
          <p:cNvSpPr txBox="1"/>
          <p:nvPr/>
        </p:nvSpPr>
        <p:spPr>
          <a:xfrm>
            <a:off x="692474" y="6590670"/>
            <a:ext cx="3948023" cy="261610"/>
          </a:xfrm>
          <a:prstGeom prst="rect">
            <a:avLst/>
          </a:prstGeom>
          <a:noFill/>
        </p:spPr>
        <p:txBody>
          <a:bodyPr wrap="square">
            <a:spAutoFit/>
          </a:bodyPr>
          <a:lstStyle/>
          <a:p>
            <a:r>
              <a:rPr lang="fr-FR" sz="1100" dirty="0" err="1">
                <a:latin typeface="Palatino" pitchFamily="2" charset="77"/>
                <a:ea typeface="Palatino" pitchFamily="2" charset="77"/>
              </a:rPr>
              <a:t>Older</a:t>
            </a:r>
            <a:r>
              <a:rPr lang="fr-FR" sz="1100" dirty="0">
                <a:latin typeface="Palatino" pitchFamily="2" charset="77"/>
                <a:ea typeface="Palatino" pitchFamily="2" charset="77"/>
              </a:rPr>
              <a:t> data </a:t>
            </a:r>
            <a:r>
              <a:rPr lang="fr-FR" sz="1100" dirty="0" err="1">
                <a:latin typeface="Palatino" pitchFamily="2" charset="77"/>
                <a:ea typeface="Palatino" pitchFamily="2" charset="77"/>
              </a:rPr>
              <a:t>from</a:t>
            </a:r>
            <a:r>
              <a:rPr lang="fr-FR" sz="1100" dirty="0">
                <a:latin typeface="Palatino" pitchFamily="2" charset="77"/>
                <a:ea typeface="Palatino" pitchFamily="2" charset="77"/>
              </a:rPr>
              <a:t> Cadeau et al., 2020 &amp; Sarazin et al., 2020</a:t>
            </a:r>
            <a:endParaRPr lang="fr-FR" sz="1100" dirty="0"/>
          </a:p>
        </p:txBody>
      </p:sp>
      <p:sp>
        <p:nvSpPr>
          <p:cNvPr id="2" name="ZoneTexte 1">
            <a:extLst>
              <a:ext uri="{FF2B5EF4-FFF2-40B4-BE49-F238E27FC236}">
                <a16:creationId xmlns:a16="http://schemas.microsoft.com/office/drawing/2014/main" id="{543523C4-5001-228F-0F03-46CD91FB2DDE}"/>
              </a:ext>
            </a:extLst>
          </p:cNvPr>
          <p:cNvSpPr txBox="1"/>
          <p:nvPr/>
        </p:nvSpPr>
        <p:spPr>
          <a:xfrm>
            <a:off x="5647358" y="772656"/>
            <a:ext cx="4865357" cy="5273238"/>
          </a:xfrm>
          <a:prstGeom prst="rect">
            <a:avLst/>
          </a:prstGeom>
          <a:noFill/>
        </p:spPr>
        <p:txBody>
          <a:bodyPr wrap="square" rtlCol="0">
            <a:spAutoFit/>
          </a:bodyPr>
          <a:lstStyle/>
          <a:p>
            <a:endParaRPr lang="fr-FR" sz="2000" dirty="0">
              <a:latin typeface="Palatino" pitchFamily="2" charset="77"/>
              <a:ea typeface="Palatino" pitchFamily="2" charset="77"/>
            </a:endParaRPr>
          </a:p>
          <a:p>
            <a:r>
              <a:rPr lang="fr-FR" sz="1600" dirty="0" err="1">
                <a:latin typeface="Palatino" pitchFamily="2" charset="77"/>
                <a:ea typeface="Palatino" pitchFamily="2" charset="77"/>
              </a:rPr>
              <a:t>Decrease</a:t>
            </a:r>
            <a:r>
              <a:rPr lang="fr-FR" sz="1600" dirty="0">
                <a:latin typeface="Palatino" pitchFamily="2" charset="77"/>
                <a:ea typeface="Palatino" pitchFamily="2" charset="77"/>
              </a:rPr>
              <a:t> in pH </a:t>
            </a:r>
            <a:r>
              <a:rPr lang="fr-YT" sz="1600">
                <a:latin typeface="Palatino" pitchFamily="2" charset="77"/>
                <a:ea typeface="Palatino" pitchFamily="2" charset="77"/>
              </a:rPr>
              <a:t>(9</a:t>
            </a:r>
            <a:r>
              <a:rPr lang="fr-FR" sz="1600" dirty="0">
                <a:latin typeface="Palatino" pitchFamily="2" charset="77"/>
                <a:ea typeface="Palatino" pitchFamily="2" charset="77"/>
              </a:rPr>
              <a:t>.</a:t>
            </a:r>
            <a:r>
              <a:rPr lang="fr-YT" sz="1600">
                <a:latin typeface="Palatino" pitchFamily="2" charset="77"/>
                <a:ea typeface="Palatino" pitchFamily="2" charset="77"/>
              </a:rPr>
              <a:t>2 </a:t>
            </a:r>
            <a:r>
              <a:rPr lang="fr-FR" sz="1600" dirty="0">
                <a:latin typeface="Palatino" pitchFamily="2" charset="77"/>
                <a:ea typeface="Palatino" pitchFamily="2" charset="77"/>
              </a:rPr>
              <a:t>to</a:t>
            </a:r>
            <a:r>
              <a:rPr lang="fr-YT" sz="1600">
                <a:latin typeface="Palatino" pitchFamily="2" charset="77"/>
                <a:ea typeface="Palatino" pitchFamily="2" charset="77"/>
              </a:rPr>
              <a:t> </a:t>
            </a:r>
            <a:r>
              <a:rPr lang="fr-YT" sz="1600" dirty="0">
                <a:latin typeface="Palatino" pitchFamily="2" charset="77"/>
                <a:ea typeface="Palatino" pitchFamily="2" charset="77"/>
              </a:rPr>
              <a:t>8)</a:t>
            </a:r>
          </a:p>
          <a:p>
            <a:endParaRPr lang="fr-YT" sz="1600" dirty="0">
              <a:latin typeface="Palatino" pitchFamily="2" charset="77"/>
              <a:ea typeface="Palatino" pitchFamily="2" charset="77"/>
            </a:endParaRPr>
          </a:p>
          <a:p>
            <a:endParaRPr lang="fr-FR" sz="2800" dirty="0">
              <a:latin typeface="Palatino" pitchFamily="2" charset="77"/>
              <a:ea typeface="Palatino" pitchFamily="2" charset="77"/>
            </a:endParaRPr>
          </a:p>
          <a:p>
            <a:endParaRPr lang="fr-FR" sz="3200" dirty="0">
              <a:latin typeface="Palatino" pitchFamily="2" charset="77"/>
              <a:ea typeface="Palatino" pitchFamily="2" charset="77"/>
            </a:endParaRPr>
          </a:p>
          <a:p>
            <a:r>
              <a:rPr lang="en-US" sz="1400" dirty="0">
                <a:solidFill>
                  <a:schemeClr val="tx1">
                    <a:lumMod val="50000"/>
                    <a:lumOff val="50000"/>
                  </a:schemeClr>
                </a:solidFill>
                <a:latin typeface="Palatino" pitchFamily="2" charset="77"/>
                <a:ea typeface="Palatino" pitchFamily="2" charset="77"/>
              </a:rPr>
              <a:t>[CO</a:t>
            </a:r>
            <a:r>
              <a:rPr lang="en-US" sz="1400" baseline="-25000" dirty="0">
                <a:solidFill>
                  <a:schemeClr val="tx1">
                    <a:lumMod val="50000"/>
                    <a:lumOff val="50000"/>
                  </a:schemeClr>
                </a:solidFill>
                <a:latin typeface="Palatino" pitchFamily="2" charset="77"/>
                <a:ea typeface="Palatino" pitchFamily="2" charset="77"/>
              </a:rPr>
              <a:t>2</a:t>
            </a:r>
            <a:r>
              <a:rPr lang="en-US" sz="1400" dirty="0">
                <a:solidFill>
                  <a:schemeClr val="tx1">
                    <a:lumMod val="50000"/>
                    <a:lumOff val="50000"/>
                  </a:schemeClr>
                </a:solidFill>
                <a:latin typeface="Palatino" pitchFamily="2" charset="77"/>
                <a:ea typeface="Palatino" pitchFamily="2" charset="77"/>
              </a:rPr>
              <a:t>]</a:t>
            </a:r>
            <a:r>
              <a:rPr lang="en-US" sz="1400" baseline="-25000" dirty="0">
                <a:solidFill>
                  <a:schemeClr val="tx1">
                    <a:lumMod val="50000"/>
                    <a:lumOff val="50000"/>
                  </a:schemeClr>
                </a:solidFill>
                <a:latin typeface="Palatino" pitchFamily="2" charset="77"/>
                <a:ea typeface="Palatino" pitchFamily="2" charset="77"/>
              </a:rPr>
              <a:t>(</a:t>
            </a:r>
            <a:r>
              <a:rPr lang="en-US" sz="1400" baseline="-25000" dirty="0" err="1">
                <a:solidFill>
                  <a:schemeClr val="tx1">
                    <a:lumMod val="50000"/>
                    <a:lumOff val="50000"/>
                  </a:schemeClr>
                </a:solidFill>
                <a:latin typeface="Palatino" pitchFamily="2" charset="77"/>
                <a:ea typeface="Palatino" pitchFamily="2" charset="77"/>
              </a:rPr>
              <a:t>aq</a:t>
            </a:r>
            <a:r>
              <a:rPr lang="en-US" sz="1400" baseline="-25000" dirty="0">
                <a:solidFill>
                  <a:schemeClr val="tx1">
                    <a:lumMod val="50000"/>
                    <a:lumOff val="50000"/>
                  </a:schemeClr>
                </a:solidFill>
                <a:latin typeface="Palatino" pitchFamily="2" charset="77"/>
                <a:ea typeface="Palatino" pitchFamily="2" charset="77"/>
              </a:rPr>
              <a:t>)</a:t>
            </a:r>
            <a:r>
              <a:rPr lang="en-US" sz="1400" dirty="0">
                <a:solidFill>
                  <a:schemeClr val="tx1">
                    <a:lumMod val="50000"/>
                    <a:lumOff val="50000"/>
                  </a:schemeClr>
                </a:solidFill>
                <a:latin typeface="Palatino" pitchFamily="2" charset="77"/>
                <a:ea typeface="Palatino" pitchFamily="2" charset="77"/>
              </a:rPr>
              <a:t> + [HCO</a:t>
            </a:r>
            <a:r>
              <a:rPr lang="en-US" sz="1400" baseline="-25000" dirty="0">
                <a:solidFill>
                  <a:schemeClr val="tx1">
                    <a:lumMod val="50000"/>
                    <a:lumOff val="50000"/>
                  </a:schemeClr>
                </a:solidFill>
                <a:latin typeface="Palatino" pitchFamily="2" charset="77"/>
                <a:ea typeface="Palatino" pitchFamily="2" charset="77"/>
              </a:rPr>
              <a:t>3</a:t>
            </a:r>
            <a:r>
              <a:rPr lang="en-US" sz="1400" baseline="30000" dirty="0">
                <a:solidFill>
                  <a:schemeClr val="tx1">
                    <a:lumMod val="50000"/>
                    <a:lumOff val="50000"/>
                  </a:schemeClr>
                </a:solidFill>
                <a:latin typeface="Palatino" pitchFamily="2" charset="77"/>
                <a:ea typeface="Palatino" pitchFamily="2" charset="77"/>
              </a:rPr>
              <a:t>-</a:t>
            </a:r>
            <a:r>
              <a:rPr lang="en-US" sz="1400" dirty="0">
                <a:solidFill>
                  <a:schemeClr val="tx1">
                    <a:lumMod val="50000"/>
                    <a:lumOff val="50000"/>
                  </a:schemeClr>
                </a:solidFill>
                <a:latin typeface="Palatino" pitchFamily="2" charset="77"/>
                <a:ea typeface="Palatino" pitchFamily="2" charset="77"/>
              </a:rPr>
              <a:t>] + [CO</a:t>
            </a:r>
            <a:r>
              <a:rPr lang="en-US" sz="1400" baseline="-25000" dirty="0">
                <a:solidFill>
                  <a:schemeClr val="tx1">
                    <a:lumMod val="50000"/>
                    <a:lumOff val="50000"/>
                  </a:schemeClr>
                </a:solidFill>
                <a:latin typeface="Palatino" pitchFamily="2" charset="77"/>
                <a:ea typeface="Palatino" pitchFamily="2" charset="77"/>
              </a:rPr>
              <a:t>3</a:t>
            </a:r>
            <a:r>
              <a:rPr lang="en-US" sz="1400" baseline="30000" dirty="0">
                <a:solidFill>
                  <a:schemeClr val="tx1">
                    <a:lumMod val="50000"/>
                    <a:lumOff val="50000"/>
                  </a:schemeClr>
                </a:solidFill>
                <a:latin typeface="Palatino" pitchFamily="2" charset="77"/>
                <a:ea typeface="Palatino" pitchFamily="2" charset="77"/>
              </a:rPr>
              <a:t>2-</a:t>
            </a:r>
            <a:r>
              <a:rPr lang="en-US" sz="1400" dirty="0">
                <a:solidFill>
                  <a:schemeClr val="tx1">
                    <a:lumMod val="50000"/>
                    <a:lumOff val="50000"/>
                  </a:schemeClr>
                </a:solidFill>
                <a:latin typeface="Palatino" pitchFamily="2" charset="77"/>
                <a:ea typeface="Palatino" pitchFamily="2" charset="77"/>
              </a:rPr>
              <a:t>]</a:t>
            </a:r>
            <a:endParaRPr lang="fr-YT" sz="1400" dirty="0">
              <a:solidFill>
                <a:schemeClr val="tx1">
                  <a:lumMod val="50000"/>
                  <a:lumOff val="50000"/>
                </a:schemeClr>
              </a:solidFill>
              <a:latin typeface="Palatino" pitchFamily="2" charset="77"/>
              <a:ea typeface="Palatino" pitchFamily="2" charset="77"/>
            </a:endParaRPr>
          </a:p>
          <a:p>
            <a:r>
              <a:rPr lang="fr-YT" sz="1600">
                <a:latin typeface="Palatino" pitchFamily="2" charset="77"/>
                <a:ea typeface="Palatino" pitchFamily="2" charset="77"/>
              </a:rPr>
              <a:t>DIC</a:t>
            </a:r>
            <a:r>
              <a:rPr lang="fr-FR" sz="1600" dirty="0">
                <a:latin typeface="Palatino" pitchFamily="2" charset="77"/>
                <a:ea typeface="Palatino" pitchFamily="2" charset="77"/>
              </a:rPr>
              <a:t> </a:t>
            </a:r>
            <a:r>
              <a:rPr lang="fr-FR" sz="1600" dirty="0" err="1">
                <a:latin typeface="Palatino" pitchFamily="2" charset="77"/>
                <a:ea typeface="Palatino" pitchFamily="2" charset="77"/>
              </a:rPr>
              <a:t>increase</a:t>
            </a:r>
            <a:r>
              <a:rPr lang="fr-YT" sz="1600">
                <a:latin typeface="Palatino" pitchFamily="2" charset="77"/>
                <a:ea typeface="Palatino" pitchFamily="2" charset="77"/>
              </a:rPr>
              <a:t> (0</a:t>
            </a:r>
            <a:r>
              <a:rPr lang="fr-FR" sz="1600" dirty="0">
                <a:latin typeface="Palatino" pitchFamily="2" charset="77"/>
                <a:ea typeface="Palatino" pitchFamily="2" charset="77"/>
              </a:rPr>
              <a:t>.</a:t>
            </a:r>
            <a:r>
              <a:rPr lang="fr-YT" sz="1600">
                <a:latin typeface="Palatino" pitchFamily="2" charset="77"/>
                <a:ea typeface="Palatino" pitchFamily="2" charset="77"/>
              </a:rPr>
              <a:t>1</a:t>
            </a:r>
            <a:r>
              <a:rPr lang="fr-FR" sz="1600" dirty="0">
                <a:latin typeface="Palatino" pitchFamily="2" charset="77"/>
                <a:ea typeface="Palatino" pitchFamily="2" charset="77"/>
              </a:rPr>
              <a:t>7</a:t>
            </a:r>
            <a:r>
              <a:rPr lang="fr-YT" sz="1600">
                <a:latin typeface="Palatino" pitchFamily="2" charset="77"/>
                <a:ea typeface="Palatino" pitchFamily="2" charset="77"/>
              </a:rPr>
              <a:t> </a:t>
            </a:r>
            <a:r>
              <a:rPr lang="fr-FR" sz="1600" dirty="0">
                <a:latin typeface="Palatino" pitchFamily="2" charset="77"/>
                <a:ea typeface="Palatino" pitchFamily="2" charset="77"/>
              </a:rPr>
              <a:t>to</a:t>
            </a:r>
            <a:r>
              <a:rPr lang="fr-YT" sz="1600">
                <a:latin typeface="Palatino" pitchFamily="2" charset="77"/>
                <a:ea typeface="Palatino" pitchFamily="2" charset="77"/>
              </a:rPr>
              <a:t> 0</a:t>
            </a:r>
            <a:r>
              <a:rPr lang="fr-FR" sz="1600" dirty="0">
                <a:latin typeface="Palatino" pitchFamily="2" charset="77"/>
                <a:ea typeface="Palatino" pitchFamily="2" charset="77"/>
              </a:rPr>
              <a:t>.</a:t>
            </a:r>
            <a:r>
              <a:rPr lang="fr-YT" sz="1600">
                <a:latin typeface="Palatino" pitchFamily="2" charset="77"/>
                <a:ea typeface="Palatino" pitchFamily="2" charset="77"/>
              </a:rPr>
              <a:t>2</a:t>
            </a:r>
            <a:r>
              <a:rPr lang="fr-FR" sz="1600" dirty="0">
                <a:latin typeface="Palatino" pitchFamily="2" charset="77"/>
                <a:ea typeface="Palatino" pitchFamily="2" charset="77"/>
              </a:rPr>
              <a:t>1</a:t>
            </a:r>
            <a:r>
              <a:rPr lang="fr-YT" sz="1600">
                <a:latin typeface="Palatino" pitchFamily="2" charset="77"/>
                <a:ea typeface="Palatino" pitchFamily="2" charset="77"/>
              </a:rPr>
              <a:t> </a:t>
            </a:r>
            <a:r>
              <a:rPr lang="fr-YT" sz="1600" dirty="0">
                <a:latin typeface="Palatino" pitchFamily="2" charset="77"/>
                <a:ea typeface="Palatino" pitchFamily="2" charset="77"/>
              </a:rPr>
              <a:t>M)</a:t>
            </a:r>
          </a:p>
          <a:p>
            <a:endParaRPr lang="fr-FR" sz="1600" dirty="0">
              <a:latin typeface="Palatino" pitchFamily="2" charset="77"/>
              <a:ea typeface="Palatino" pitchFamily="2" charset="77"/>
            </a:endParaRPr>
          </a:p>
          <a:p>
            <a:endParaRPr lang="fr-FR" sz="2400" dirty="0">
              <a:latin typeface="Palatino" pitchFamily="2" charset="77"/>
              <a:ea typeface="Palatino" pitchFamily="2" charset="77"/>
            </a:endParaRPr>
          </a:p>
          <a:p>
            <a:endParaRPr lang="fr-FR" sz="2400" dirty="0">
              <a:latin typeface="Palatino" pitchFamily="2" charset="77"/>
              <a:ea typeface="Palatino" pitchFamily="2" charset="77"/>
            </a:endParaRPr>
          </a:p>
          <a:p>
            <a:endParaRPr lang="fr-YT" sz="1000" dirty="0">
              <a:latin typeface="Palatino" pitchFamily="2" charset="77"/>
              <a:ea typeface="Palatino" pitchFamily="2" charset="77"/>
            </a:endParaRPr>
          </a:p>
          <a:p>
            <a:r>
              <a:rPr lang="fr-YT" sz="1400">
                <a:solidFill>
                  <a:schemeClr val="tx1">
                    <a:lumMod val="50000"/>
                    <a:lumOff val="50000"/>
                  </a:schemeClr>
                </a:solidFill>
                <a:latin typeface="Palatino" pitchFamily="2" charset="77"/>
                <a:ea typeface="Palatino" pitchFamily="2" charset="77"/>
              </a:rPr>
              <a:t>pCO</a:t>
            </a:r>
            <a:r>
              <a:rPr lang="fr-YT" sz="1400" baseline="-25000">
                <a:solidFill>
                  <a:schemeClr val="tx1">
                    <a:lumMod val="50000"/>
                    <a:lumOff val="50000"/>
                  </a:schemeClr>
                </a:solidFill>
                <a:latin typeface="Palatino" pitchFamily="2" charset="77"/>
                <a:ea typeface="Palatino" pitchFamily="2" charset="77"/>
              </a:rPr>
              <a:t>2</a:t>
            </a:r>
            <a:r>
              <a:rPr lang="fr-YT" sz="1400">
                <a:solidFill>
                  <a:schemeClr val="tx1">
                    <a:lumMod val="50000"/>
                    <a:lumOff val="50000"/>
                  </a:schemeClr>
                </a:solidFill>
                <a:latin typeface="Palatino" pitchFamily="2" charset="77"/>
                <a:ea typeface="Palatino" pitchFamily="2" charset="77"/>
              </a:rPr>
              <a:t> calcul</a:t>
            </a:r>
            <a:r>
              <a:rPr lang="fr-FR" sz="1400" dirty="0" err="1">
                <a:solidFill>
                  <a:schemeClr val="tx1">
                    <a:lumMod val="50000"/>
                    <a:lumOff val="50000"/>
                  </a:schemeClr>
                </a:solidFill>
                <a:latin typeface="Palatino" pitchFamily="2" charset="77"/>
                <a:ea typeface="Palatino" pitchFamily="2" charset="77"/>
              </a:rPr>
              <a:t>ated</a:t>
            </a:r>
            <a:r>
              <a:rPr lang="fr-YT" sz="1400">
                <a:solidFill>
                  <a:schemeClr val="tx1">
                    <a:lumMod val="50000"/>
                    <a:lumOff val="50000"/>
                  </a:schemeClr>
                </a:solidFill>
                <a:latin typeface="Palatino" pitchFamily="2" charset="77"/>
                <a:ea typeface="Palatino" pitchFamily="2" charset="77"/>
              </a:rPr>
              <a:t> </a:t>
            </a:r>
            <a:r>
              <a:rPr lang="fr-FR" sz="1400" dirty="0" err="1">
                <a:solidFill>
                  <a:schemeClr val="tx1">
                    <a:lumMod val="50000"/>
                    <a:lumOff val="50000"/>
                  </a:schemeClr>
                </a:solidFill>
                <a:latin typeface="Palatino" pitchFamily="2" charset="77"/>
                <a:ea typeface="Palatino" pitchFamily="2" charset="77"/>
              </a:rPr>
              <a:t>with</a:t>
            </a:r>
            <a:r>
              <a:rPr lang="fr-YT" sz="1400">
                <a:solidFill>
                  <a:schemeClr val="tx1">
                    <a:lumMod val="50000"/>
                    <a:lumOff val="50000"/>
                  </a:schemeClr>
                </a:solidFill>
                <a:latin typeface="Palatino" pitchFamily="2" charset="77"/>
                <a:ea typeface="Palatino" pitchFamily="2" charset="77"/>
              </a:rPr>
              <a:t> </a:t>
            </a:r>
            <a:r>
              <a:rPr lang="fr-FR" sz="1400" dirty="0" err="1">
                <a:solidFill>
                  <a:schemeClr val="tx1">
                    <a:lumMod val="50000"/>
                    <a:lumOff val="50000"/>
                  </a:schemeClr>
                </a:solidFill>
                <a:latin typeface="Palatino" pitchFamily="2" charset="77"/>
                <a:ea typeface="Palatino" pitchFamily="2" charset="77"/>
              </a:rPr>
              <a:t>alkalinity</a:t>
            </a:r>
            <a:r>
              <a:rPr lang="fr-YT" sz="1400">
                <a:solidFill>
                  <a:schemeClr val="tx1">
                    <a:lumMod val="50000"/>
                    <a:lumOff val="50000"/>
                  </a:schemeClr>
                </a:solidFill>
                <a:latin typeface="Palatino" pitchFamily="2" charset="77"/>
                <a:ea typeface="Palatino" pitchFamily="2" charset="77"/>
              </a:rPr>
              <a:t> </a:t>
            </a:r>
            <a:r>
              <a:rPr lang="fr-FR" sz="1400" dirty="0">
                <a:solidFill>
                  <a:schemeClr val="tx1">
                    <a:lumMod val="50000"/>
                    <a:lumOff val="50000"/>
                  </a:schemeClr>
                </a:solidFill>
                <a:latin typeface="Palatino" pitchFamily="2" charset="77"/>
                <a:ea typeface="Palatino" pitchFamily="2" charset="77"/>
              </a:rPr>
              <a:t>and</a:t>
            </a:r>
            <a:r>
              <a:rPr lang="fr-YT" sz="1400">
                <a:solidFill>
                  <a:schemeClr val="tx1">
                    <a:lumMod val="50000"/>
                    <a:lumOff val="50000"/>
                  </a:schemeClr>
                </a:solidFill>
                <a:latin typeface="Palatino" pitchFamily="2" charset="77"/>
                <a:ea typeface="Palatino" pitchFamily="2" charset="77"/>
              </a:rPr>
              <a:t> pH</a:t>
            </a:r>
            <a:endParaRPr lang="fr-YT" sz="1600" dirty="0">
              <a:solidFill>
                <a:schemeClr val="tx1">
                  <a:lumMod val="50000"/>
                  <a:lumOff val="50000"/>
                </a:schemeClr>
              </a:solidFill>
              <a:latin typeface="Palatino" pitchFamily="2" charset="77"/>
              <a:ea typeface="Palatino" pitchFamily="2" charset="77"/>
            </a:endParaRPr>
          </a:p>
          <a:p>
            <a:r>
              <a:rPr lang="fr-YT" sz="1600">
                <a:latin typeface="Palatino" pitchFamily="2" charset="77"/>
                <a:ea typeface="Palatino" pitchFamily="2" charset="77"/>
              </a:rPr>
              <a:t>pCO</a:t>
            </a:r>
            <a:r>
              <a:rPr lang="fr-YT" sz="1600" baseline="-25000">
                <a:latin typeface="Palatino" pitchFamily="2" charset="77"/>
                <a:ea typeface="Palatino" pitchFamily="2" charset="77"/>
              </a:rPr>
              <a:t>2</a:t>
            </a:r>
            <a:r>
              <a:rPr lang="fr-YT" sz="1600">
                <a:latin typeface="Palatino" pitchFamily="2" charset="77"/>
                <a:ea typeface="Palatino" pitchFamily="2" charset="77"/>
              </a:rPr>
              <a:t> </a:t>
            </a:r>
            <a:r>
              <a:rPr lang="fr-FR" sz="1600" dirty="0" err="1">
                <a:latin typeface="Palatino" pitchFamily="2" charset="77"/>
                <a:ea typeface="Palatino" pitchFamily="2" charset="77"/>
              </a:rPr>
              <a:t>increase</a:t>
            </a:r>
            <a:r>
              <a:rPr lang="fr-FR" sz="1600" dirty="0">
                <a:latin typeface="Palatino" pitchFamily="2" charset="77"/>
                <a:ea typeface="Palatino" pitchFamily="2" charset="77"/>
              </a:rPr>
              <a:t> </a:t>
            </a:r>
            <a:r>
              <a:rPr lang="fr-YT" sz="1600">
                <a:latin typeface="Palatino" pitchFamily="2" charset="77"/>
                <a:ea typeface="Palatino" pitchFamily="2" charset="77"/>
              </a:rPr>
              <a:t>(2000 </a:t>
            </a:r>
            <a:r>
              <a:rPr lang="fr-FR" sz="1600" dirty="0">
                <a:latin typeface="Palatino" pitchFamily="2" charset="77"/>
                <a:ea typeface="Palatino" pitchFamily="2" charset="77"/>
              </a:rPr>
              <a:t>to</a:t>
            </a:r>
            <a:r>
              <a:rPr lang="fr-YT" sz="1600">
                <a:latin typeface="Palatino" pitchFamily="2" charset="77"/>
                <a:ea typeface="Palatino" pitchFamily="2" charset="77"/>
              </a:rPr>
              <a:t> ≈ </a:t>
            </a:r>
            <a:r>
              <a:rPr lang="fr-FR" sz="1600" dirty="0">
                <a:latin typeface="Palatino" pitchFamily="2" charset="77"/>
                <a:ea typeface="Palatino" pitchFamily="2" charset="77"/>
              </a:rPr>
              <a:t>8</a:t>
            </a:r>
            <a:r>
              <a:rPr lang="fr-YT" sz="1600">
                <a:latin typeface="Palatino" pitchFamily="2" charset="77"/>
                <a:ea typeface="Palatino" pitchFamily="2" charset="77"/>
              </a:rPr>
              <a:t>0 000</a:t>
            </a:r>
            <a:r>
              <a:rPr lang="fr-FR" sz="1600" dirty="0">
                <a:latin typeface="Palatino" pitchFamily="2" charset="77"/>
                <a:ea typeface="Palatino" pitchFamily="2" charset="77"/>
              </a:rPr>
              <a:t> ppm)</a:t>
            </a:r>
          </a:p>
          <a:p>
            <a:endParaRPr lang="fr-FR" sz="16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endParaRPr lang="fr-FR" sz="44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r>
              <a:rPr lang="fr-FR" sz="1600" dirty="0">
                <a:latin typeface="Palatino" pitchFamily="2" charset="77"/>
                <a:ea typeface="Palatino" pitchFamily="2" charset="77"/>
              </a:rPr>
              <a:t>Diffusive fluxes </a:t>
            </a:r>
            <a:r>
              <a:rPr lang="fr-FR" sz="1600" dirty="0" err="1">
                <a:latin typeface="Palatino" pitchFamily="2" charset="77"/>
                <a:ea typeface="Palatino" pitchFamily="2" charset="77"/>
              </a:rPr>
              <a:t>increase</a:t>
            </a:r>
            <a:r>
              <a:rPr lang="fr-FR" sz="1600" dirty="0">
                <a:latin typeface="Palatino" pitchFamily="2" charset="77"/>
                <a:ea typeface="Palatino" pitchFamily="2" charset="77"/>
              </a:rPr>
              <a:t> </a:t>
            </a:r>
            <a:r>
              <a:rPr lang="fr-YT" sz="1600">
                <a:latin typeface="Palatino" pitchFamily="2" charset="77"/>
                <a:ea typeface="Palatino" pitchFamily="2" charset="77"/>
              </a:rPr>
              <a:t>(</a:t>
            </a:r>
            <a:r>
              <a:rPr lang="fr-FR" sz="1600" dirty="0">
                <a:latin typeface="Palatino" pitchFamily="2" charset="77"/>
                <a:ea typeface="Palatino" pitchFamily="2" charset="77"/>
              </a:rPr>
              <a:t>0.2</a:t>
            </a:r>
            <a:r>
              <a:rPr lang="fr-YT" sz="1600">
                <a:latin typeface="Palatino" pitchFamily="2" charset="77"/>
                <a:ea typeface="Palatino" pitchFamily="2" charset="77"/>
              </a:rPr>
              <a:t> </a:t>
            </a:r>
            <a:r>
              <a:rPr lang="fr-FR" sz="1600" dirty="0">
                <a:latin typeface="Palatino" pitchFamily="2" charset="77"/>
                <a:ea typeface="Palatino" pitchFamily="2" charset="77"/>
              </a:rPr>
              <a:t>to</a:t>
            </a:r>
            <a:r>
              <a:rPr lang="fr-YT" sz="1600">
                <a:latin typeface="Palatino" pitchFamily="2" charset="77"/>
                <a:ea typeface="Palatino" pitchFamily="2" charset="77"/>
              </a:rPr>
              <a:t> ≈ 4</a:t>
            </a:r>
            <a:r>
              <a:rPr lang="fr-FR" sz="1600" dirty="0">
                <a:latin typeface="Palatino" pitchFamily="2" charset="77"/>
                <a:ea typeface="Palatino" pitchFamily="2" charset="77"/>
              </a:rPr>
              <a:t> mol m</a:t>
            </a:r>
            <a:r>
              <a:rPr lang="fr-FR" sz="1600" baseline="30000" dirty="0">
                <a:latin typeface="Palatino" pitchFamily="2" charset="77"/>
                <a:ea typeface="Palatino" pitchFamily="2" charset="77"/>
              </a:rPr>
              <a:t>-2</a:t>
            </a:r>
            <a:r>
              <a:rPr lang="fr-FR" sz="1600" dirty="0">
                <a:latin typeface="Palatino" pitchFamily="2" charset="77"/>
                <a:ea typeface="Palatino" pitchFamily="2" charset="77"/>
              </a:rPr>
              <a:t> d</a:t>
            </a:r>
            <a:r>
              <a:rPr lang="fr-FR" sz="1600" baseline="30000" dirty="0">
                <a:latin typeface="Palatino" pitchFamily="2" charset="77"/>
                <a:ea typeface="Palatino" pitchFamily="2" charset="77"/>
              </a:rPr>
              <a:t>-1</a:t>
            </a:r>
            <a:r>
              <a:rPr lang="fr-FR" sz="1600" dirty="0">
                <a:latin typeface="Palatino" pitchFamily="2" charset="77"/>
                <a:ea typeface="Palatino" pitchFamily="2" charset="77"/>
              </a:rPr>
              <a:t>)</a:t>
            </a:r>
            <a:endParaRPr lang="fr-YT" sz="1600" baseline="-25000" dirty="0">
              <a:latin typeface="Palatino" pitchFamily="2" charset="77"/>
              <a:ea typeface="Palatino" pitchFamily="2" charset="77"/>
            </a:endParaRPr>
          </a:p>
        </p:txBody>
      </p:sp>
      <p:sp>
        <p:nvSpPr>
          <p:cNvPr id="4" name="ZoneTexte 3">
            <a:extLst>
              <a:ext uri="{FF2B5EF4-FFF2-40B4-BE49-F238E27FC236}">
                <a16:creationId xmlns:a16="http://schemas.microsoft.com/office/drawing/2014/main" id="{9F936CF6-A077-E6C5-B97C-21A197680BD2}"/>
              </a:ext>
            </a:extLst>
          </p:cNvPr>
          <p:cNvSpPr txBox="1"/>
          <p:nvPr/>
        </p:nvSpPr>
        <p:spPr>
          <a:xfrm>
            <a:off x="8991227" y="696409"/>
            <a:ext cx="2729653" cy="892552"/>
          </a:xfrm>
          <a:prstGeom prst="rect">
            <a:avLst/>
          </a:prstGeom>
          <a:noFill/>
          <a:ln>
            <a:solidFill>
              <a:schemeClr val="tx1"/>
            </a:solidFill>
          </a:ln>
        </p:spPr>
        <p:txBody>
          <a:bodyPr wrap="square" rtlCol="0">
            <a:spAutoFit/>
          </a:bodyPr>
          <a:lstStyle/>
          <a:p>
            <a:pPr algn="ctr"/>
            <a:r>
              <a:rPr lang="fr-FR" sz="2000" b="1" dirty="0">
                <a:latin typeface="Palatino" pitchFamily="2" charset="77"/>
                <a:ea typeface="Palatino" pitchFamily="2" charset="77"/>
              </a:rPr>
              <a:t>CO</a:t>
            </a:r>
            <a:r>
              <a:rPr lang="fr-FR" sz="2000" b="1" baseline="-25000" dirty="0">
                <a:latin typeface="Palatino" pitchFamily="2" charset="77"/>
                <a:ea typeface="Palatino" pitchFamily="2" charset="77"/>
              </a:rPr>
              <a:t>2</a:t>
            </a:r>
            <a:r>
              <a:rPr lang="fr-FR" sz="2000" b="1" dirty="0">
                <a:latin typeface="Palatino" pitchFamily="2" charset="77"/>
                <a:ea typeface="Palatino" pitchFamily="2" charset="77"/>
              </a:rPr>
              <a:t> invasion</a:t>
            </a:r>
          </a:p>
          <a:p>
            <a:pPr algn="ctr"/>
            <a:r>
              <a:rPr lang="fr-FR" sz="1600" dirty="0">
                <a:latin typeface="Palatino" pitchFamily="2" charset="77"/>
                <a:ea typeface="Palatino" pitchFamily="2" charset="77"/>
              </a:rPr>
              <a:t>(</a:t>
            </a:r>
            <a:r>
              <a:rPr lang="fr-FR" sz="1600" dirty="0" err="1">
                <a:latin typeface="Palatino" pitchFamily="2" charset="77"/>
                <a:ea typeface="Palatino" pitchFamily="2" charset="77"/>
              </a:rPr>
              <a:t>similar</a:t>
            </a:r>
            <a:r>
              <a:rPr lang="fr-FR" sz="1600" dirty="0">
                <a:latin typeface="Palatino" pitchFamily="2" charset="77"/>
                <a:ea typeface="Palatino" pitchFamily="2" charset="77"/>
              </a:rPr>
              <a:t> </a:t>
            </a:r>
            <a:r>
              <a:rPr lang="fr-FR" sz="1600" dirty="0" err="1">
                <a:latin typeface="Palatino" pitchFamily="2" charset="77"/>
                <a:ea typeface="Palatino" pitchFamily="2" charset="77"/>
              </a:rPr>
              <a:t>chemistry</a:t>
            </a:r>
            <a:r>
              <a:rPr lang="fr-FR" sz="1600" dirty="0">
                <a:latin typeface="Palatino" pitchFamily="2" charset="77"/>
                <a:ea typeface="Palatino" pitchFamily="2" charset="77"/>
              </a:rPr>
              <a:t> as </a:t>
            </a:r>
            <a:r>
              <a:rPr lang="fr-FR" sz="1600" dirty="0" err="1">
                <a:latin typeface="Palatino" pitchFamily="2" charset="77"/>
                <a:ea typeface="Palatino" pitchFamily="2" charset="77"/>
              </a:rPr>
              <a:t>ocean</a:t>
            </a:r>
            <a:r>
              <a:rPr lang="fr-FR" sz="1600" dirty="0">
                <a:latin typeface="Palatino" pitchFamily="2" charset="77"/>
                <a:ea typeface="Palatino" pitchFamily="2" charset="77"/>
              </a:rPr>
              <a:t> acidification)</a:t>
            </a:r>
            <a:endParaRPr lang="fr-FR" sz="2000" dirty="0">
              <a:latin typeface="Palatino" pitchFamily="2" charset="77"/>
              <a:ea typeface="Palatino" pitchFamily="2" charset="77"/>
            </a:endParaRPr>
          </a:p>
        </p:txBody>
      </p:sp>
      <p:cxnSp>
        <p:nvCxnSpPr>
          <p:cNvPr id="7" name="Connecteur droit avec flèche 6">
            <a:extLst>
              <a:ext uri="{FF2B5EF4-FFF2-40B4-BE49-F238E27FC236}">
                <a16:creationId xmlns:a16="http://schemas.microsoft.com/office/drawing/2014/main" id="{98612BB7-A9BB-1863-55FB-0F41AF86A901}"/>
              </a:ext>
            </a:extLst>
          </p:cNvPr>
          <p:cNvCxnSpPr/>
          <p:nvPr/>
        </p:nvCxnSpPr>
        <p:spPr>
          <a:xfrm flipV="1">
            <a:off x="8036560" y="1097280"/>
            <a:ext cx="954667" cy="142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CBF5FCC-C234-4FA6-262D-1420D3B83AA9}"/>
              </a:ext>
            </a:extLst>
          </p:cNvPr>
          <p:cNvCxnSpPr>
            <a:cxnSpLocks/>
          </p:cNvCxnSpPr>
          <p:nvPr/>
        </p:nvCxnSpPr>
        <p:spPr>
          <a:xfrm flipV="1">
            <a:off x="8392160" y="1588961"/>
            <a:ext cx="670560" cy="9713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E9F865B-5A31-2B87-1098-F1377C75A750}"/>
              </a:ext>
            </a:extLst>
          </p:cNvPr>
          <p:cNvCxnSpPr>
            <a:cxnSpLocks/>
          </p:cNvCxnSpPr>
          <p:nvPr/>
        </p:nvCxnSpPr>
        <p:spPr>
          <a:xfrm flipV="1">
            <a:off x="8991227" y="1588961"/>
            <a:ext cx="481957" cy="25258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02E011C-7447-1F73-0289-875027BB0F45}"/>
              </a:ext>
            </a:extLst>
          </p:cNvPr>
          <p:cNvCxnSpPr>
            <a:cxnSpLocks/>
          </p:cNvCxnSpPr>
          <p:nvPr/>
        </p:nvCxnSpPr>
        <p:spPr>
          <a:xfrm flipV="1">
            <a:off x="9794240" y="1588961"/>
            <a:ext cx="0" cy="39583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17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28516B9-C4A8-5D56-EE1D-9E1FA6151A6B}"/>
              </a:ext>
            </a:extLst>
          </p:cNvPr>
          <p:cNvPicPr>
            <a:picLocks noChangeAspect="1"/>
          </p:cNvPicPr>
          <p:nvPr/>
        </p:nvPicPr>
        <p:blipFill>
          <a:blip r:embed="rId3"/>
          <a:stretch>
            <a:fillRect/>
          </a:stretch>
        </p:blipFill>
        <p:spPr>
          <a:xfrm>
            <a:off x="326605" y="692067"/>
            <a:ext cx="4938491" cy="6010991"/>
          </a:xfrm>
          <a:prstGeom prst="rect">
            <a:avLst/>
          </a:prstGeom>
        </p:spPr>
      </p:pic>
      <p:sp>
        <p:nvSpPr>
          <p:cNvPr id="30" name="Rectangle 29">
            <a:extLst>
              <a:ext uri="{FF2B5EF4-FFF2-40B4-BE49-F238E27FC236}">
                <a16:creationId xmlns:a16="http://schemas.microsoft.com/office/drawing/2014/main" id="{C91836FC-763D-2FBC-38D2-893D5F4DECF8}"/>
              </a:ext>
            </a:extLst>
          </p:cNvPr>
          <p:cNvSpPr/>
          <p:nvPr/>
        </p:nvSpPr>
        <p:spPr>
          <a:xfrm>
            <a:off x="5478697" y="2574"/>
            <a:ext cx="6713303" cy="6858000"/>
          </a:xfrm>
          <a:prstGeom prst="rect">
            <a:avLst/>
          </a:prstGeom>
          <a:solidFill>
            <a:srgbClr val="FF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cxnSp>
        <p:nvCxnSpPr>
          <p:cNvPr id="6" name="Connecteur droit 5">
            <a:extLst>
              <a:ext uri="{FF2B5EF4-FFF2-40B4-BE49-F238E27FC236}">
                <a16:creationId xmlns:a16="http://schemas.microsoft.com/office/drawing/2014/main" id="{4DDB2C94-59E8-0461-4541-BA2546B32803}"/>
              </a:ext>
            </a:extLst>
          </p:cNvPr>
          <p:cNvCxnSpPr>
            <a:cxnSpLocks/>
          </p:cNvCxnSpPr>
          <p:nvPr/>
        </p:nvCxnSpPr>
        <p:spPr>
          <a:xfrm>
            <a:off x="329781" y="648131"/>
            <a:ext cx="476665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1173719"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Results</a:t>
            </a:r>
            <a:endParaRPr lang="fr-YT" sz="2400" dirty="0">
              <a:solidFill>
                <a:srgbClr val="C00000"/>
              </a:solidFill>
              <a:latin typeface="Palatino" pitchFamily="2" charset="77"/>
              <a:ea typeface="Palatino" pitchFamily="2" charset="77"/>
            </a:endParaRPr>
          </a:p>
        </p:txBody>
      </p:sp>
      <p:sp>
        <p:nvSpPr>
          <p:cNvPr id="18" name="Rectangle 17">
            <a:extLst>
              <a:ext uri="{FF2B5EF4-FFF2-40B4-BE49-F238E27FC236}">
                <a16:creationId xmlns:a16="http://schemas.microsoft.com/office/drawing/2014/main" id="{C2D8B027-1132-1440-53BE-4597B43CD16B}"/>
              </a:ext>
            </a:extLst>
          </p:cNvPr>
          <p:cNvSpPr/>
          <p:nvPr/>
        </p:nvSpPr>
        <p:spPr>
          <a:xfrm>
            <a:off x="261214" y="1712072"/>
            <a:ext cx="261610" cy="5145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21" name="ZoneTexte 20">
            <a:extLst>
              <a:ext uri="{FF2B5EF4-FFF2-40B4-BE49-F238E27FC236}">
                <a16:creationId xmlns:a16="http://schemas.microsoft.com/office/drawing/2014/main" id="{A9DC61A4-AA91-043F-610D-1FCB485E0EEF}"/>
              </a:ext>
            </a:extLst>
          </p:cNvPr>
          <p:cNvSpPr txBox="1"/>
          <p:nvPr/>
        </p:nvSpPr>
        <p:spPr>
          <a:xfrm rot="16200000">
            <a:off x="-282159" y="5725565"/>
            <a:ext cx="1493322" cy="461665"/>
          </a:xfrm>
          <a:prstGeom prst="rect">
            <a:avLst/>
          </a:prstGeom>
          <a:noFill/>
        </p:spPr>
        <p:txBody>
          <a:bodyPr wrap="square" rtlCol="0">
            <a:spAutoFit/>
          </a:bodyPr>
          <a:lstStyle/>
          <a:p>
            <a:pPr algn="ctr"/>
            <a:r>
              <a:rPr lang="fr-FR" sz="1200" dirty="0">
                <a:latin typeface="Palatino" pitchFamily="2" charset="77"/>
                <a:ea typeface="Palatino" pitchFamily="2" charset="77"/>
              </a:rPr>
              <a:t>CO</a:t>
            </a:r>
            <a:r>
              <a:rPr lang="fr-FR" sz="1200" baseline="-25000" dirty="0">
                <a:latin typeface="Palatino" pitchFamily="2" charset="77"/>
                <a:ea typeface="Palatino" pitchFamily="2" charset="77"/>
              </a:rPr>
              <a:t>2</a:t>
            </a:r>
            <a:r>
              <a:rPr lang="fr-FR" sz="1200" dirty="0">
                <a:latin typeface="Palatino" pitchFamily="2" charset="77"/>
                <a:ea typeface="Palatino" pitchFamily="2" charset="77"/>
              </a:rPr>
              <a:t> diffusive fluxes (mol m</a:t>
            </a:r>
            <a:r>
              <a:rPr lang="fr-FR" sz="1200" baseline="30000" dirty="0">
                <a:latin typeface="Palatino" pitchFamily="2" charset="77"/>
                <a:ea typeface="Palatino" pitchFamily="2" charset="77"/>
              </a:rPr>
              <a:t>-2</a:t>
            </a:r>
            <a:r>
              <a:rPr lang="fr-FR" sz="1200" dirty="0">
                <a:latin typeface="Palatino" pitchFamily="2" charset="77"/>
                <a:ea typeface="Palatino" pitchFamily="2" charset="77"/>
              </a:rPr>
              <a:t> j</a:t>
            </a:r>
            <a:r>
              <a:rPr lang="fr-FR" sz="1200" baseline="30000" dirty="0">
                <a:latin typeface="Palatino" pitchFamily="2" charset="77"/>
                <a:ea typeface="Palatino" pitchFamily="2" charset="77"/>
              </a:rPr>
              <a:t>-1</a:t>
            </a:r>
            <a:r>
              <a:rPr lang="fr-FR" sz="1200" dirty="0">
                <a:latin typeface="Palatino" pitchFamily="2" charset="77"/>
                <a:ea typeface="Palatino" pitchFamily="2" charset="77"/>
              </a:rPr>
              <a:t>)</a:t>
            </a:r>
            <a:endParaRPr lang="fr-FR" sz="1200" baseline="30000" dirty="0">
              <a:latin typeface="Palatino" pitchFamily="2" charset="77"/>
              <a:ea typeface="Palatino" pitchFamily="2" charset="77"/>
            </a:endParaRPr>
          </a:p>
        </p:txBody>
      </p:sp>
      <p:sp>
        <p:nvSpPr>
          <p:cNvPr id="22" name="ZoneTexte 21">
            <a:extLst>
              <a:ext uri="{FF2B5EF4-FFF2-40B4-BE49-F238E27FC236}">
                <a16:creationId xmlns:a16="http://schemas.microsoft.com/office/drawing/2014/main" id="{6AEFE6FB-4E4C-4632-3E31-FC43077D5533}"/>
              </a:ext>
            </a:extLst>
          </p:cNvPr>
          <p:cNvSpPr txBox="1"/>
          <p:nvPr/>
        </p:nvSpPr>
        <p:spPr>
          <a:xfrm rot="16200000">
            <a:off x="-96737" y="4230847"/>
            <a:ext cx="962123" cy="276999"/>
          </a:xfrm>
          <a:prstGeom prst="rect">
            <a:avLst/>
          </a:prstGeom>
          <a:noFill/>
        </p:spPr>
        <p:txBody>
          <a:bodyPr wrap="none" rtlCol="0">
            <a:spAutoFit/>
          </a:bodyPr>
          <a:lstStyle/>
          <a:p>
            <a:r>
              <a:rPr lang="fr-FR" sz="1200" dirty="0">
                <a:latin typeface="Palatino" pitchFamily="2" charset="77"/>
                <a:ea typeface="Palatino" pitchFamily="2" charset="77"/>
              </a:rPr>
              <a:t>pCO</a:t>
            </a:r>
            <a:r>
              <a:rPr lang="fr-FR" sz="1200" baseline="-25000" dirty="0">
                <a:latin typeface="Palatino" pitchFamily="2" charset="77"/>
                <a:ea typeface="Palatino" pitchFamily="2" charset="77"/>
              </a:rPr>
              <a:t>2</a:t>
            </a:r>
            <a:r>
              <a:rPr lang="fr-FR" sz="1200" dirty="0">
                <a:latin typeface="Palatino" pitchFamily="2" charset="77"/>
                <a:ea typeface="Palatino" pitchFamily="2" charset="77"/>
              </a:rPr>
              <a:t> (</a:t>
            </a:r>
            <a:r>
              <a:rPr lang="fr-FR" sz="1200" dirty="0" err="1">
                <a:latin typeface="Palatino" pitchFamily="2" charset="77"/>
                <a:ea typeface="Palatino" pitchFamily="2" charset="77"/>
              </a:rPr>
              <a:t>atm</a:t>
            </a:r>
            <a:r>
              <a:rPr lang="fr-FR" sz="1200" dirty="0">
                <a:latin typeface="Palatino" pitchFamily="2" charset="77"/>
                <a:ea typeface="Palatino" pitchFamily="2" charset="77"/>
              </a:rPr>
              <a:t>)</a:t>
            </a:r>
            <a:endParaRPr lang="fr-FR" sz="1200" baseline="30000" dirty="0">
              <a:latin typeface="Palatino" pitchFamily="2" charset="77"/>
              <a:ea typeface="Palatino" pitchFamily="2" charset="77"/>
            </a:endParaRPr>
          </a:p>
        </p:txBody>
      </p:sp>
      <p:sp>
        <p:nvSpPr>
          <p:cNvPr id="23" name="ZoneTexte 22">
            <a:extLst>
              <a:ext uri="{FF2B5EF4-FFF2-40B4-BE49-F238E27FC236}">
                <a16:creationId xmlns:a16="http://schemas.microsoft.com/office/drawing/2014/main" id="{94EB36DA-7039-2240-8E3E-4CD4BA16A88C}"/>
              </a:ext>
            </a:extLst>
          </p:cNvPr>
          <p:cNvSpPr txBox="1"/>
          <p:nvPr/>
        </p:nvSpPr>
        <p:spPr>
          <a:xfrm rot="16200000">
            <a:off x="-184593" y="2656192"/>
            <a:ext cx="1237839" cy="307777"/>
          </a:xfrm>
          <a:prstGeom prst="rect">
            <a:avLst/>
          </a:prstGeom>
          <a:noFill/>
        </p:spPr>
        <p:txBody>
          <a:bodyPr wrap="none" rtlCol="0">
            <a:spAutoFit/>
          </a:bodyPr>
          <a:lstStyle/>
          <a:p>
            <a:r>
              <a:rPr lang="fr-FR" sz="1400" dirty="0">
                <a:latin typeface="Palatino" pitchFamily="2" charset="77"/>
                <a:ea typeface="Palatino" pitchFamily="2" charset="77"/>
              </a:rPr>
              <a:t>DIC (mol L</a:t>
            </a:r>
            <a:r>
              <a:rPr lang="fr-FR" sz="1400" baseline="30000" dirty="0">
                <a:latin typeface="Palatino" pitchFamily="2" charset="77"/>
                <a:ea typeface="Palatino" pitchFamily="2" charset="77"/>
              </a:rPr>
              <a:t>-1</a:t>
            </a:r>
            <a:r>
              <a:rPr lang="fr-FR" sz="1400" dirty="0">
                <a:latin typeface="Palatino" pitchFamily="2" charset="77"/>
                <a:ea typeface="Palatino" pitchFamily="2" charset="77"/>
              </a:rPr>
              <a:t>)</a:t>
            </a:r>
            <a:endParaRPr lang="fr-FR" sz="1400" baseline="30000" dirty="0">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11</a:t>
            </a:fld>
            <a:endParaRPr lang="fr-YT">
              <a:latin typeface="Palatino" pitchFamily="2" charset="77"/>
              <a:ea typeface="Palatino" pitchFamily="2" charset="77"/>
            </a:endParaRPr>
          </a:p>
        </p:txBody>
      </p:sp>
      <p:sp>
        <p:nvSpPr>
          <p:cNvPr id="16" name="Accolades 15">
            <a:extLst>
              <a:ext uri="{FF2B5EF4-FFF2-40B4-BE49-F238E27FC236}">
                <a16:creationId xmlns:a16="http://schemas.microsoft.com/office/drawing/2014/main" id="{C55C86B9-B34E-84D9-EFD3-4B888B8F35B9}"/>
              </a:ext>
            </a:extLst>
          </p:cNvPr>
          <p:cNvSpPr/>
          <p:nvPr/>
        </p:nvSpPr>
        <p:spPr>
          <a:xfrm rot="5400000">
            <a:off x="1534379" y="3247887"/>
            <a:ext cx="6185983" cy="608742"/>
          </a:xfrm>
          <a:prstGeom prst="bracePair">
            <a:avLst/>
          </a:prstGeom>
          <a:solidFill>
            <a:srgbClr val="C00000">
              <a:alpha val="8235"/>
            </a:srgb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a:extLst>
              <a:ext uri="{FF2B5EF4-FFF2-40B4-BE49-F238E27FC236}">
                <a16:creationId xmlns:a16="http://schemas.microsoft.com/office/drawing/2014/main" id="{7D830D7F-3379-38E4-414F-06407A7CC1FC}"/>
              </a:ext>
            </a:extLst>
          </p:cNvPr>
          <p:cNvSpPr txBox="1"/>
          <p:nvPr/>
        </p:nvSpPr>
        <p:spPr>
          <a:xfrm>
            <a:off x="4181502" y="196789"/>
            <a:ext cx="1341977" cy="276999"/>
          </a:xfrm>
          <a:prstGeom prst="rect">
            <a:avLst/>
          </a:prstGeom>
          <a:noFill/>
        </p:spPr>
        <p:txBody>
          <a:bodyPr wrap="square">
            <a:spAutoFit/>
          </a:bodyPr>
          <a:lstStyle/>
          <a:p>
            <a:r>
              <a:rPr lang="fr-FR" sz="1200" dirty="0">
                <a:solidFill>
                  <a:srgbClr val="C00000"/>
                </a:solidFill>
                <a:latin typeface="Palatino" pitchFamily="2" charset="77"/>
                <a:ea typeface="Palatino" pitchFamily="2" charset="77"/>
              </a:rPr>
              <a:t>This </a:t>
            </a:r>
            <a:r>
              <a:rPr lang="fr-FR" sz="1200" dirty="0" err="1">
                <a:solidFill>
                  <a:srgbClr val="C00000"/>
                </a:solidFill>
                <a:latin typeface="Palatino" pitchFamily="2" charset="77"/>
                <a:ea typeface="Palatino" pitchFamily="2" charset="77"/>
              </a:rPr>
              <a:t>study</a:t>
            </a:r>
            <a:endParaRPr lang="fr-FR" sz="1200" dirty="0"/>
          </a:p>
        </p:txBody>
      </p:sp>
      <p:sp>
        <p:nvSpPr>
          <p:cNvPr id="24" name="ZoneTexte 23">
            <a:extLst>
              <a:ext uri="{FF2B5EF4-FFF2-40B4-BE49-F238E27FC236}">
                <a16:creationId xmlns:a16="http://schemas.microsoft.com/office/drawing/2014/main" id="{7AE6CED0-03EE-C94D-51DB-C7EA7DC19C1B}"/>
              </a:ext>
            </a:extLst>
          </p:cNvPr>
          <p:cNvSpPr txBox="1"/>
          <p:nvPr/>
        </p:nvSpPr>
        <p:spPr>
          <a:xfrm>
            <a:off x="692474" y="6590670"/>
            <a:ext cx="3948023" cy="261610"/>
          </a:xfrm>
          <a:prstGeom prst="rect">
            <a:avLst/>
          </a:prstGeom>
          <a:noFill/>
        </p:spPr>
        <p:txBody>
          <a:bodyPr wrap="square">
            <a:spAutoFit/>
          </a:bodyPr>
          <a:lstStyle/>
          <a:p>
            <a:r>
              <a:rPr lang="fr-FR" sz="1100" dirty="0" err="1">
                <a:latin typeface="Palatino" pitchFamily="2" charset="77"/>
                <a:ea typeface="Palatino" pitchFamily="2" charset="77"/>
              </a:rPr>
              <a:t>Older</a:t>
            </a:r>
            <a:r>
              <a:rPr lang="fr-FR" sz="1100" dirty="0">
                <a:latin typeface="Palatino" pitchFamily="2" charset="77"/>
                <a:ea typeface="Palatino" pitchFamily="2" charset="77"/>
              </a:rPr>
              <a:t> data </a:t>
            </a:r>
            <a:r>
              <a:rPr lang="fr-FR" sz="1100" dirty="0" err="1">
                <a:latin typeface="Palatino" pitchFamily="2" charset="77"/>
                <a:ea typeface="Palatino" pitchFamily="2" charset="77"/>
              </a:rPr>
              <a:t>from</a:t>
            </a:r>
            <a:r>
              <a:rPr lang="fr-FR" sz="1100" dirty="0">
                <a:latin typeface="Palatino" pitchFamily="2" charset="77"/>
                <a:ea typeface="Palatino" pitchFamily="2" charset="77"/>
              </a:rPr>
              <a:t> Cadeau et al., 2020 &amp; Sarazin et al., 2020</a:t>
            </a:r>
            <a:endParaRPr lang="fr-FR" sz="1100" dirty="0"/>
          </a:p>
        </p:txBody>
      </p:sp>
      <p:sp>
        <p:nvSpPr>
          <p:cNvPr id="2" name="ZoneTexte 1">
            <a:extLst>
              <a:ext uri="{FF2B5EF4-FFF2-40B4-BE49-F238E27FC236}">
                <a16:creationId xmlns:a16="http://schemas.microsoft.com/office/drawing/2014/main" id="{543523C4-5001-228F-0F03-46CD91FB2DDE}"/>
              </a:ext>
            </a:extLst>
          </p:cNvPr>
          <p:cNvSpPr txBox="1"/>
          <p:nvPr/>
        </p:nvSpPr>
        <p:spPr>
          <a:xfrm>
            <a:off x="5647358" y="772656"/>
            <a:ext cx="4865357" cy="5273238"/>
          </a:xfrm>
          <a:prstGeom prst="rect">
            <a:avLst/>
          </a:prstGeom>
          <a:noFill/>
        </p:spPr>
        <p:txBody>
          <a:bodyPr wrap="square" rtlCol="0">
            <a:spAutoFit/>
          </a:bodyPr>
          <a:lstStyle/>
          <a:p>
            <a:endParaRPr lang="fr-FR" sz="2000" dirty="0">
              <a:latin typeface="Palatino" pitchFamily="2" charset="77"/>
              <a:ea typeface="Palatino" pitchFamily="2" charset="77"/>
            </a:endParaRPr>
          </a:p>
          <a:p>
            <a:r>
              <a:rPr lang="fr-FR" sz="1600" dirty="0" err="1">
                <a:latin typeface="Palatino" pitchFamily="2" charset="77"/>
                <a:ea typeface="Palatino" pitchFamily="2" charset="77"/>
              </a:rPr>
              <a:t>Decrease</a:t>
            </a:r>
            <a:r>
              <a:rPr lang="fr-FR" sz="1600" dirty="0">
                <a:latin typeface="Palatino" pitchFamily="2" charset="77"/>
                <a:ea typeface="Palatino" pitchFamily="2" charset="77"/>
              </a:rPr>
              <a:t> in pH </a:t>
            </a:r>
            <a:r>
              <a:rPr lang="fr-YT" sz="1600">
                <a:latin typeface="Palatino" pitchFamily="2" charset="77"/>
                <a:ea typeface="Palatino" pitchFamily="2" charset="77"/>
              </a:rPr>
              <a:t>(9</a:t>
            </a:r>
            <a:r>
              <a:rPr lang="fr-FR" sz="1600" dirty="0">
                <a:latin typeface="Palatino" pitchFamily="2" charset="77"/>
                <a:ea typeface="Palatino" pitchFamily="2" charset="77"/>
              </a:rPr>
              <a:t>.</a:t>
            </a:r>
            <a:r>
              <a:rPr lang="fr-YT" sz="1600">
                <a:latin typeface="Palatino" pitchFamily="2" charset="77"/>
                <a:ea typeface="Palatino" pitchFamily="2" charset="77"/>
              </a:rPr>
              <a:t>2 </a:t>
            </a:r>
            <a:r>
              <a:rPr lang="fr-FR" sz="1600" dirty="0">
                <a:latin typeface="Palatino" pitchFamily="2" charset="77"/>
                <a:ea typeface="Palatino" pitchFamily="2" charset="77"/>
              </a:rPr>
              <a:t>to</a:t>
            </a:r>
            <a:r>
              <a:rPr lang="fr-YT" sz="1600">
                <a:latin typeface="Palatino" pitchFamily="2" charset="77"/>
                <a:ea typeface="Palatino" pitchFamily="2" charset="77"/>
              </a:rPr>
              <a:t> </a:t>
            </a:r>
            <a:r>
              <a:rPr lang="fr-YT" sz="1600" dirty="0">
                <a:latin typeface="Palatino" pitchFamily="2" charset="77"/>
                <a:ea typeface="Palatino" pitchFamily="2" charset="77"/>
              </a:rPr>
              <a:t>8)</a:t>
            </a:r>
          </a:p>
          <a:p>
            <a:endParaRPr lang="fr-YT" sz="1600" dirty="0">
              <a:latin typeface="Palatino" pitchFamily="2" charset="77"/>
              <a:ea typeface="Palatino" pitchFamily="2" charset="77"/>
            </a:endParaRPr>
          </a:p>
          <a:p>
            <a:endParaRPr lang="fr-FR" sz="2800" dirty="0">
              <a:latin typeface="Palatino" pitchFamily="2" charset="77"/>
              <a:ea typeface="Palatino" pitchFamily="2" charset="77"/>
            </a:endParaRPr>
          </a:p>
          <a:p>
            <a:endParaRPr lang="fr-FR" sz="3200" dirty="0">
              <a:latin typeface="Palatino" pitchFamily="2" charset="77"/>
              <a:ea typeface="Palatino" pitchFamily="2" charset="77"/>
            </a:endParaRPr>
          </a:p>
          <a:p>
            <a:r>
              <a:rPr lang="en-US" sz="1400" dirty="0">
                <a:solidFill>
                  <a:schemeClr val="tx1">
                    <a:lumMod val="50000"/>
                    <a:lumOff val="50000"/>
                  </a:schemeClr>
                </a:solidFill>
                <a:latin typeface="Palatino" pitchFamily="2" charset="77"/>
                <a:ea typeface="Palatino" pitchFamily="2" charset="77"/>
              </a:rPr>
              <a:t>[CO</a:t>
            </a:r>
            <a:r>
              <a:rPr lang="en-US" sz="1400" baseline="-25000" dirty="0">
                <a:solidFill>
                  <a:schemeClr val="tx1">
                    <a:lumMod val="50000"/>
                    <a:lumOff val="50000"/>
                  </a:schemeClr>
                </a:solidFill>
                <a:latin typeface="Palatino" pitchFamily="2" charset="77"/>
                <a:ea typeface="Palatino" pitchFamily="2" charset="77"/>
              </a:rPr>
              <a:t>2</a:t>
            </a:r>
            <a:r>
              <a:rPr lang="en-US" sz="1400" dirty="0">
                <a:solidFill>
                  <a:schemeClr val="tx1">
                    <a:lumMod val="50000"/>
                    <a:lumOff val="50000"/>
                  </a:schemeClr>
                </a:solidFill>
                <a:latin typeface="Palatino" pitchFamily="2" charset="77"/>
                <a:ea typeface="Palatino" pitchFamily="2" charset="77"/>
              </a:rPr>
              <a:t>]</a:t>
            </a:r>
            <a:r>
              <a:rPr lang="en-US" sz="1400" baseline="-25000" dirty="0">
                <a:solidFill>
                  <a:schemeClr val="tx1">
                    <a:lumMod val="50000"/>
                    <a:lumOff val="50000"/>
                  </a:schemeClr>
                </a:solidFill>
                <a:latin typeface="Palatino" pitchFamily="2" charset="77"/>
                <a:ea typeface="Palatino" pitchFamily="2" charset="77"/>
              </a:rPr>
              <a:t>(</a:t>
            </a:r>
            <a:r>
              <a:rPr lang="en-US" sz="1400" baseline="-25000" dirty="0" err="1">
                <a:solidFill>
                  <a:schemeClr val="tx1">
                    <a:lumMod val="50000"/>
                    <a:lumOff val="50000"/>
                  </a:schemeClr>
                </a:solidFill>
                <a:latin typeface="Palatino" pitchFamily="2" charset="77"/>
                <a:ea typeface="Palatino" pitchFamily="2" charset="77"/>
              </a:rPr>
              <a:t>aq</a:t>
            </a:r>
            <a:r>
              <a:rPr lang="en-US" sz="1400" baseline="-25000" dirty="0">
                <a:solidFill>
                  <a:schemeClr val="tx1">
                    <a:lumMod val="50000"/>
                    <a:lumOff val="50000"/>
                  </a:schemeClr>
                </a:solidFill>
                <a:latin typeface="Palatino" pitchFamily="2" charset="77"/>
                <a:ea typeface="Palatino" pitchFamily="2" charset="77"/>
              </a:rPr>
              <a:t>)</a:t>
            </a:r>
            <a:r>
              <a:rPr lang="en-US" sz="1400" dirty="0">
                <a:solidFill>
                  <a:schemeClr val="tx1">
                    <a:lumMod val="50000"/>
                    <a:lumOff val="50000"/>
                  </a:schemeClr>
                </a:solidFill>
                <a:latin typeface="Palatino" pitchFamily="2" charset="77"/>
                <a:ea typeface="Palatino" pitchFamily="2" charset="77"/>
              </a:rPr>
              <a:t> + [HCO</a:t>
            </a:r>
            <a:r>
              <a:rPr lang="en-US" sz="1400" baseline="-25000" dirty="0">
                <a:solidFill>
                  <a:schemeClr val="tx1">
                    <a:lumMod val="50000"/>
                    <a:lumOff val="50000"/>
                  </a:schemeClr>
                </a:solidFill>
                <a:latin typeface="Palatino" pitchFamily="2" charset="77"/>
                <a:ea typeface="Palatino" pitchFamily="2" charset="77"/>
              </a:rPr>
              <a:t>3</a:t>
            </a:r>
            <a:r>
              <a:rPr lang="en-US" sz="1400" baseline="30000" dirty="0">
                <a:solidFill>
                  <a:schemeClr val="tx1">
                    <a:lumMod val="50000"/>
                    <a:lumOff val="50000"/>
                  </a:schemeClr>
                </a:solidFill>
                <a:latin typeface="Palatino" pitchFamily="2" charset="77"/>
                <a:ea typeface="Palatino" pitchFamily="2" charset="77"/>
              </a:rPr>
              <a:t>-</a:t>
            </a:r>
            <a:r>
              <a:rPr lang="en-US" sz="1400" dirty="0">
                <a:solidFill>
                  <a:schemeClr val="tx1">
                    <a:lumMod val="50000"/>
                    <a:lumOff val="50000"/>
                  </a:schemeClr>
                </a:solidFill>
                <a:latin typeface="Palatino" pitchFamily="2" charset="77"/>
                <a:ea typeface="Palatino" pitchFamily="2" charset="77"/>
              </a:rPr>
              <a:t>] + [CO</a:t>
            </a:r>
            <a:r>
              <a:rPr lang="en-US" sz="1400" baseline="-25000" dirty="0">
                <a:solidFill>
                  <a:schemeClr val="tx1">
                    <a:lumMod val="50000"/>
                    <a:lumOff val="50000"/>
                  </a:schemeClr>
                </a:solidFill>
                <a:latin typeface="Palatino" pitchFamily="2" charset="77"/>
                <a:ea typeface="Palatino" pitchFamily="2" charset="77"/>
              </a:rPr>
              <a:t>3</a:t>
            </a:r>
            <a:r>
              <a:rPr lang="en-US" sz="1400" baseline="30000" dirty="0">
                <a:solidFill>
                  <a:schemeClr val="tx1">
                    <a:lumMod val="50000"/>
                    <a:lumOff val="50000"/>
                  </a:schemeClr>
                </a:solidFill>
                <a:latin typeface="Palatino" pitchFamily="2" charset="77"/>
                <a:ea typeface="Palatino" pitchFamily="2" charset="77"/>
              </a:rPr>
              <a:t>2-</a:t>
            </a:r>
            <a:r>
              <a:rPr lang="en-US" sz="1400" dirty="0">
                <a:solidFill>
                  <a:schemeClr val="tx1">
                    <a:lumMod val="50000"/>
                    <a:lumOff val="50000"/>
                  </a:schemeClr>
                </a:solidFill>
                <a:latin typeface="Palatino" pitchFamily="2" charset="77"/>
                <a:ea typeface="Palatino" pitchFamily="2" charset="77"/>
              </a:rPr>
              <a:t>]</a:t>
            </a:r>
            <a:endParaRPr lang="fr-YT" sz="1400" dirty="0">
              <a:solidFill>
                <a:schemeClr val="tx1">
                  <a:lumMod val="50000"/>
                  <a:lumOff val="50000"/>
                </a:schemeClr>
              </a:solidFill>
              <a:latin typeface="Palatino" pitchFamily="2" charset="77"/>
              <a:ea typeface="Palatino" pitchFamily="2" charset="77"/>
            </a:endParaRPr>
          </a:p>
          <a:p>
            <a:r>
              <a:rPr lang="fr-YT" sz="1600">
                <a:latin typeface="Palatino" pitchFamily="2" charset="77"/>
                <a:ea typeface="Palatino" pitchFamily="2" charset="77"/>
              </a:rPr>
              <a:t>DIC</a:t>
            </a:r>
            <a:r>
              <a:rPr lang="fr-FR" sz="1600" dirty="0">
                <a:latin typeface="Palatino" pitchFamily="2" charset="77"/>
                <a:ea typeface="Palatino" pitchFamily="2" charset="77"/>
              </a:rPr>
              <a:t> </a:t>
            </a:r>
            <a:r>
              <a:rPr lang="fr-FR" sz="1600" dirty="0" err="1">
                <a:latin typeface="Palatino" pitchFamily="2" charset="77"/>
                <a:ea typeface="Palatino" pitchFamily="2" charset="77"/>
              </a:rPr>
              <a:t>increase</a:t>
            </a:r>
            <a:r>
              <a:rPr lang="fr-YT" sz="1600">
                <a:latin typeface="Palatino" pitchFamily="2" charset="77"/>
                <a:ea typeface="Palatino" pitchFamily="2" charset="77"/>
              </a:rPr>
              <a:t> (0</a:t>
            </a:r>
            <a:r>
              <a:rPr lang="fr-FR" sz="1600" dirty="0">
                <a:latin typeface="Palatino" pitchFamily="2" charset="77"/>
                <a:ea typeface="Palatino" pitchFamily="2" charset="77"/>
              </a:rPr>
              <a:t>.</a:t>
            </a:r>
            <a:r>
              <a:rPr lang="fr-YT" sz="1600">
                <a:latin typeface="Palatino" pitchFamily="2" charset="77"/>
                <a:ea typeface="Palatino" pitchFamily="2" charset="77"/>
              </a:rPr>
              <a:t>1</a:t>
            </a:r>
            <a:r>
              <a:rPr lang="fr-FR" sz="1600" dirty="0">
                <a:latin typeface="Palatino" pitchFamily="2" charset="77"/>
                <a:ea typeface="Palatino" pitchFamily="2" charset="77"/>
              </a:rPr>
              <a:t>7</a:t>
            </a:r>
            <a:r>
              <a:rPr lang="fr-YT" sz="1600">
                <a:latin typeface="Palatino" pitchFamily="2" charset="77"/>
                <a:ea typeface="Palatino" pitchFamily="2" charset="77"/>
              </a:rPr>
              <a:t> </a:t>
            </a:r>
            <a:r>
              <a:rPr lang="fr-FR" sz="1600" dirty="0">
                <a:latin typeface="Palatino" pitchFamily="2" charset="77"/>
                <a:ea typeface="Palatino" pitchFamily="2" charset="77"/>
              </a:rPr>
              <a:t>to</a:t>
            </a:r>
            <a:r>
              <a:rPr lang="fr-YT" sz="1600">
                <a:latin typeface="Palatino" pitchFamily="2" charset="77"/>
                <a:ea typeface="Palatino" pitchFamily="2" charset="77"/>
              </a:rPr>
              <a:t> 0</a:t>
            </a:r>
            <a:r>
              <a:rPr lang="fr-FR" sz="1600" dirty="0">
                <a:latin typeface="Palatino" pitchFamily="2" charset="77"/>
                <a:ea typeface="Palatino" pitchFamily="2" charset="77"/>
              </a:rPr>
              <a:t>.</a:t>
            </a:r>
            <a:r>
              <a:rPr lang="fr-YT" sz="1600">
                <a:latin typeface="Palatino" pitchFamily="2" charset="77"/>
                <a:ea typeface="Palatino" pitchFamily="2" charset="77"/>
              </a:rPr>
              <a:t>2</a:t>
            </a:r>
            <a:r>
              <a:rPr lang="fr-FR" sz="1600" dirty="0">
                <a:latin typeface="Palatino" pitchFamily="2" charset="77"/>
                <a:ea typeface="Palatino" pitchFamily="2" charset="77"/>
              </a:rPr>
              <a:t>1</a:t>
            </a:r>
            <a:r>
              <a:rPr lang="fr-YT" sz="1600">
                <a:latin typeface="Palatino" pitchFamily="2" charset="77"/>
                <a:ea typeface="Palatino" pitchFamily="2" charset="77"/>
              </a:rPr>
              <a:t> </a:t>
            </a:r>
            <a:r>
              <a:rPr lang="fr-YT" sz="1600" dirty="0">
                <a:latin typeface="Palatino" pitchFamily="2" charset="77"/>
                <a:ea typeface="Palatino" pitchFamily="2" charset="77"/>
              </a:rPr>
              <a:t>M)</a:t>
            </a:r>
          </a:p>
          <a:p>
            <a:endParaRPr lang="fr-FR" sz="1600" dirty="0">
              <a:latin typeface="Palatino" pitchFamily="2" charset="77"/>
              <a:ea typeface="Palatino" pitchFamily="2" charset="77"/>
            </a:endParaRPr>
          </a:p>
          <a:p>
            <a:endParaRPr lang="fr-FR" sz="2400" dirty="0">
              <a:latin typeface="Palatino" pitchFamily="2" charset="77"/>
              <a:ea typeface="Palatino" pitchFamily="2" charset="77"/>
            </a:endParaRPr>
          </a:p>
          <a:p>
            <a:endParaRPr lang="fr-FR" sz="2400" dirty="0">
              <a:latin typeface="Palatino" pitchFamily="2" charset="77"/>
              <a:ea typeface="Palatino" pitchFamily="2" charset="77"/>
            </a:endParaRPr>
          </a:p>
          <a:p>
            <a:endParaRPr lang="fr-YT" sz="1000" dirty="0">
              <a:latin typeface="Palatino" pitchFamily="2" charset="77"/>
              <a:ea typeface="Palatino" pitchFamily="2" charset="77"/>
            </a:endParaRPr>
          </a:p>
          <a:p>
            <a:r>
              <a:rPr lang="fr-YT" sz="1400">
                <a:solidFill>
                  <a:schemeClr val="tx1">
                    <a:lumMod val="50000"/>
                    <a:lumOff val="50000"/>
                  </a:schemeClr>
                </a:solidFill>
                <a:latin typeface="Palatino" pitchFamily="2" charset="77"/>
                <a:ea typeface="Palatino" pitchFamily="2" charset="77"/>
              </a:rPr>
              <a:t>pCO</a:t>
            </a:r>
            <a:r>
              <a:rPr lang="fr-YT" sz="1400" baseline="-25000">
                <a:solidFill>
                  <a:schemeClr val="tx1">
                    <a:lumMod val="50000"/>
                    <a:lumOff val="50000"/>
                  </a:schemeClr>
                </a:solidFill>
                <a:latin typeface="Palatino" pitchFamily="2" charset="77"/>
                <a:ea typeface="Palatino" pitchFamily="2" charset="77"/>
              </a:rPr>
              <a:t>2</a:t>
            </a:r>
            <a:r>
              <a:rPr lang="fr-YT" sz="1400">
                <a:solidFill>
                  <a:schemeClr val="tx1">
                    <a:lumMod val="50000"/>
                    <a:lumOff val="50000"/>
                  </a:schemeClr>
                </a:solidFill>
                <a:latin typeface="Palatino" pitchFamily="2" charset="77"/>
                <a:ea typeface="Palatino" pitchFamily="2" charset="77"/>
              </a:rPr>
              <a:t> calcul</a:t>
            </a:r>
            <a:r>
              <a:rPr lang="fr-FR" sz="1400" dirty="0" err="1">
                <a:solidFill>
                  <a:schemeClr val="tx1">
                    <a:lumMod val="50000"/>
                    <a:lumOff val="50000"/>
                  </a:schemeClr>
                </a:solidFill>
                <a:latin typeface="Palatino" pitchFamily="2" charset="77"/>
                <a:ea typeface="Palatino" pitchFamily="2" charset="77"/>
              </a:rPr>
              <a:t>ated</a:t>
            </a:r>
            <a:r>
              <a:rPr lang="fr-YT" sz="1400">
                <a:solidFill>
                  <a:schemeClr val="tx1">
                    <a:lumMod val="50000"/>
                    <a:lumOff val="50000"/>
                  </a:schemeClr>
                </a:solidFill>
                <a:latin typeface="Palatino" pitchFamily="2" charset="77"/>
                <a:ea typeface="Palatino" pitchFamily="2" charset="77"/>
              </a:rPr>
              <a:t> </a:t>
            </a:r>
            <a:r>
              <a:rPr lang="fr-FR" sz="1400" dirty="0" err="1">
                <a:solidFill>
                  <a:schemeClr val="tx1">
                    <a:lumMod val="50000"/>
                    <a:lumOff val="50000"/>
                  </a:schemeClr>
                </a:solidFill>
                <a:latin typeface="Palatino" pitchFamily="2" charset="77"/>
                <a:ea typeface="Palatino" pitchFamily="2" charset="77"/>
              </a:rPr>
              <a:t>with</a:t>
            </a:r>
            <a:r>
              <a:rPr lang="fr-YT" sz="1400">
                <a:solidFill>
                  <a:schemeClr val="tx1">
                    <a:lumMod val="50000"/>
                    <a:lumOff val="50000"/>
                  </a:schemeClr>
                </a:solidFill>
                <a:latin typeface="Palatino" pitchFamily="2" charset="77"/>
                <a:ea typeface="Palatino" pitchFamily="2" charset="77"/>
              </a:rPr>
              <a:t> </a:t>
            </a:r>
            <a:r>
              <a:rPr lang="fr-FR" sz="1400" dirty="0" err="1">
                <a:solidFill>
                  <a:schemeClr val="tx1">
                    <a:lumMod val="50000"/>
                    <a:lumOff val="50000"/>
                  </a:schemeClr>
                </a:solidFill>
                <a:latin typeface="Palatino" pitchFamily="2" charset="77"/>
                <a:ea typeface="Palatino" pitchFamily="2" charset="77"/>
              </a:rPr>
              <a:t>alkalinity</a:t>
            </a:r>
            <a:r>
              <a:rPr lang="fr-YT" sz="1400">
                <a:solidFill>
                  <a:schemeClr val="tx1">
                    <a:lumMod val="50000"/>
                    <a:lumOff val="50000"/>
                  </a:schemeClr>
                </a:solidFill>
                <a:latin typeface="Palatino" pitchFamily="2" charset="77"/>
                <a:ea typeface="Palatino" pitchFamily="2" charset="77"/>
              </a:rPr>
              <a:t> </a:t>
            </a:r>
            <a:r>
              <a:rPr lang="fr-FR" sz="1400" dirty="0">
                <a:solidFill>
                  <a:schemeClr val="tx1">
                    <a:lumMod val="50000"/>
                    <a:lumOff val="50000"/>
                  </a:schemeClr>
                </a:solidFill>
                <a:latin typeface="Palatino" pitchFamily="2" charset="77"/>
                <a:ea typeface="Palatino" pitchFamily="2" charset="77"/>
              </a:rPr>
              <a:t>and</a:t>
            </a:r>
            <a:r>
              <a:rPr lang="fr-YT" sz="1400">
                <a:solidFill>
                  <a:schemeClr val="tx1">
                    <a:lumMod val="50000"/>
                    <a:lumOff val="50000"/>
                  </a:schemeClr>
                </a:solidFill>
                <a:latin typeface="Palatino" pitchFamily="2" charset="77"/>
                <a:ea typeface="Palatino" pitchFamily="2" charset="77"/>
              </a:rPr>
              <a:t> pH</a:t>
            </a:r>
            <a:endParaRPr lang="fr-YT" sz="1600" dirty="0">
              <a:solidFill>
                <a:schemeClr val="tx1">
                  <a:lumMod val="50000"/>
                  <a:lumOff val="50000"/>
                </a:schemeClr>
              </a:solidFill>
              <a:latin typeface="Palatino" pitchFamily="2" charset="77"/>
              <a:ea typeface="Palatino" pitchFamily="2" charset="77"/>
            </a:endParaRPr>
          </a:p>
          <a:p>
            <a:r>
              <a:rPr lang="fr-YT" sz="1600">
                <a:latin typeface="Palatino" pitchFamily="2" charset="77"/>
                <a:ea typeface="Palatino" pitchFamily="2" charset="77"/>
              </a:rPr>
              <a:t>pCO</a:t>
            </a:r>
            <a:r>
              <a:rPr lang="fr-YT" sz="1600" baseline="-25000">
                <a:latin typeface="Palatino" pitchFamily="2" charset="77"/>
                <a:ea typeface="Palatino" pitchFamily="2" charset="77"/>
              </a:rPr>
              <a:t>2</a:t>
            </a:r>
            <a:r>
              <a:rPr lang="fr-YT" sz="1600">
                <a:latin typeface="Palatino" pitchFamily="2" charset="77"/>
                <a:ea typeface="Palatino" pitchFamily="2" charset="77"/>
              </a:rPr>
              <a:t> </a:t>
            </a:r>
            <a:r>
              <a:rPr lang="fr-FR" sz="1600" dirty="0" err="1">
                <a:latin typeface="Palatino" pitchFamily="2" charset="77"/>
                <a:ea typeface="Palatino" pitchFamily="2" charset="77"/>
              </a:rPr>
              <a:t>increase</a:t>
            </a:r>
            <a:r>
              <a:rPr lang="fr-FR" sz="1600" dirty="0">
                <a:latin typeface="Palatino" pitchFamily="2" charset="77"/>
                <a:ea typeface="Palatino" pitchFamily="2" charset="77"/>
              </a:rPr>
              <a:t> </a:t>
            </a:r>
            <a:r>
              <a:rPr lang="fr-YT" sz="1600">
                <a:latin typeface="Palatino" pitchFamily="2" charset="77"/>
                <a:ea typeface="Palatino" pitchFamily="2" charset="77"/>
              </a:rPr>
              <a:t>(2000 </a:t>
            </a:r>
            <a:r>
              <a:rPr lang="fr-FR" sz="1600" dirty="0">
                <a:latin typeface="Palatino" pitchFamily="2" charset="77"/>
                <a:ea typeface="Palatino" pitchFamily="2" charset="77"/>
              </a:rPr>
              <a:t>to</a:t>
            </a:r>
            <a:r>
              <a:rPr lang="fr-YT" sz="1600">
                <a:latin typeface="Palatino" pitchFamily="2" charset="77"/>
                <a:ea typeface="Palatino" pitchFamily="2" charset="77"/>
              </a:rPr>
              <a:t> ≈ </a:t>
            </a:r>
            <a:r>
              <a:rPr lang="fr-FR" sz="1600" dirty="0">
                <a:latin typeface="Palatino" pitchFamily="2" charset="77"/>
                <a:ea typeface="Palatino" pitchFamily="2" charset="77"/>
              </a:rPr>
              <a:t>8</a:t>
            </a:r>
            <a:r>
              <a:rPr lang="fr-YT" sz="1600">
                <a:latin typeface="Palatino" pitchFamily="2" charset="77"/>
                <a:ea typeface="Palatino" pitchFamily="2" charset="77"/>
              </a:rPr>
              <a:t>0 000</a:t>
            </a:r>
            <a:r>
              <a:rPr lang="fr-FR" sz="1600" dirty="0">
                <a:latin typeface="Palatino" pitchFamily="2" charset="77"/>
                <a:ea typeface="Palatino" pitchFamily="2" charset="77"/>
              </a:rPr>
              <a:t> ppm)</a:t>
            </a:r>
          </a:p>
          <a:p>
            <a:endParaRPr lang="fr-FR" sz="16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endParaRPr lang="fr-FR" sz="44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r>
              <a:rPr lang="fr-FR" sz="1600" dirty="0">
                <a:latin typeface="Palatino" pitchFamily="2" charset="77"/>
                <a:ea typeface="Palatino" pitchFamily="2" charset="77"/>
              </a:rPr>
              <a:t>Diffusive fluxes </a:t>
            </a:r>
            <a:r>
              <a:rPr lang="fr-FR" sz="1600" dirty="0" err="1">
                <a:latin typeface="Palatino" pitchFamily="2" charset="77"/>
                <a:ea typeface="Palatino" pitchFamily="2" charset="77"/>
              </a:rPr>
              <a:t>increase</a:t>
            </a:r>
            <a:r>
              <a:rPr lang="fr-FR" sz="1600" dirty="0">
                <a:latin typeface="Palatino" pitchFamily="2" charset="77"/>
                <a:ea typeface="Palatino" pitchFamily="2" charset="77"/>
              </a:rPr>
              <a:t> </a:t>
            </a:r>
            <a:r>
              <a:rPr lang="fr-YT" sz="1600">
                <a:latin typeface="Palatino" pitchFamily="2" charset="77"/>
                <a:ea typeface="Palatino" pitchFamily="2" charset="77"/>
              </a:rPr>
              <a:t>(</a:t>
            </a:r>
            <a:r>
              <a:rPr lang="fr-FR" sz="1600" dirty="0">
                <a:latin typeface="Palatino" pitchFamily="2" charset="77"/>
                <a:ea typeface="Palatino" pitchFamily="2" charset="77"/>
              </a:rPr>
              <a:t>0.2</a:t>
            </a:r>
            <a:r>
              <a:rPr lang="fr-YT" sz="1600">
                <a:latin typeface="Palatino" pitchFamily="2" charset="77"/>
                <a:ea typeface="Palatino" pitchFamily="2" charset="77"/>
              </a:rPr>
              <a:t> </a:t>
            </a:r>
            <a:r>
              <a:rPr lang="fr-FR" sz="1600" dirty="0">
                <a:latin typeface="Palatino" pitchFamily="2" charset="77"/>
                <a:ea typeface="Palatino" pitchFamily="2" charset="77"/>
              </a:rPr>
              <a:t>to</a:t>
            </a:r>
            <a:r>
              <a:rPr lang="fr-YT" sz="1600">
                <a:latin typeface="Palatino" pitchFamily="2" charset="77"/>
                <a:ea typeface="Palatino" pitchFamily="2" charset="77"/>
              </a:rPr>
              <a:t> ≈ 4</a:t>
            </a:r>
            <a:r>
              <a:rPr lang="fr-FR" sz="1600" dirty="0">
                <a:latin typeface="Palatino" pitchFamily="2" charset="77"/>
                <a:ea typeface="Palatino" pitchFamily="2" charset="77"/>
              </a:rPr>
              <a:t> mol m</a:t>
            </a:r>
            <a:r>
              <a:rPr lang="fr-FR" sz="1600" baseline="30000" dirty="0">
                <a:latin typeface="Palatino" pitchFamily="2" charset="77"/>
                <a:ea typeface="Palatino" pitchFamily="2" charset="77"/>
              </a:rPr>
              <a:t>-2</a:t>
            </a:r>
            <a:r>
              <a:rPr lang="fr-FR" sz="1600" dirty="0">
                <a:latin typeface="Palatino" pitchFamily="2" charset="77"/>
                <a:ea typeface="Palatino" pitchFamily="2" charset="77"/>
              </a:rPr>
              <a:t> d</a:t>
            </a:r>
            <a:r>
              <a:rPr lang="fr-FR" sz="1600" baseline="30000" dirty="0">
                <a:latin typeface="Palatino" pitchFamily="2" charset="77"/>
                <a:ea typeface="Palatino" pitchFamily="2" charset="77"/>
              </a:rPr>
              <a:t>-1</a:t>
            </a:r>
            <a:r>
              <a:rPr lang="fr-FR" sz="1600" dirty="0">
                <a:latin typeface="Palatino" pitchFamily="2" charset="77"/>
                <a:ea typeface="Palatino" pitchFamily="2" charset="77"/>
              </a:rPr>
              <a:t>)</a:t>
            </a:r>
            <a:endParaRPr lang="fr-YT" sz="1600" baseline="-25000" dirty="0">
              <a:latin typeface="Palatino" pitchFamily="2" charset="77"/>
              <a:ea typeface="Palatino" pitchFamily="2" charset="77"/>
            </a:endParaRPr>
          </a:p>
        </p:txBody>
      </p:sp>
      <p:sp>
        <p:nvSpPr>
          <p:cNvPr id="4" name="ZoneTexte 3">
            <a:extLst>
              <a:ext uri="{FF2B5EF4-FFF2-40B4-BE49-F238E27FC236}">
                <a16:creationId xmlns:a16="http://schemas.microsoft.com/office/drawing/2014/main" id="{9F936CF6-A077-E6C5-B97C-21A197680BD2}"/>
              </a:ext>
            </a:extLst>
          </p:cNvPr>
          <p:cNvSpPr txBox="1"/>
          <p:nvPr/>
        </p:nvSpPr>
        <p:spPr>
          <a:xfrm>
            <a:off x="8991227" y="696409"/>
            <a:ext cx="2729653" cy="892552"/>
          </a:xfrm>
          <a:prstGeom prst="rect">
            <a:avLst/>
          </a:prstGeom>
          <a:noFill/>
          <a:ln>
            <a:solidFill>
              <a:schemeClr val="tx1"/>
            </a:solidFill>
          </a:ln>
        </p:spPr>
        <p:txBody>
          <a:bodyPr wrap="square" rtlCol="0">
            <a:spAutoFit/>
          </a:bodyPr>
          <a:lstStyle/>
          <a:p>
            <a:pPr algn="ctr"/>
            <a:r>
              <a:rPr lang="fr-FR" sz="2000" b="1" dirty="0">
                <a:latin typeface="Palatino" pitchFamily="2" charset="77"/>
                <a:ea typeface="Palatino" pitchFamily="2" charset="77"/>
              </a:rPr>
              <a:t>CO</a:t>
            </a:r>
            <a:r>
              <a:rPr lang="fr-FR" sz="2000" b="1" baseline="-25000" dirty="0">
                <a:latin typeface="Palatino" pitchFamily="2" charset="77"/>
                <a:ea typeface="Palatino" pitchFamily="2" charset="77"/>
              </a:rPr>
              <a:t>2</a:t>
            </a:r>
            <a:r>
              <a:rPr lang="fr-FR" sz="2000" b="1" dirty="0">
                <a:latin typeface="Palatino" pitchFamily="2" charset="77"/>
                <a:ea typeface="Palatino" pitchFamily="2" charset="77"/>
              </a:rPr>
              <a:t> invasion</a:t>
            </a:r>
          </a:p>
          <a:p>
            <a:pPr algn="ctr"/>
            <a:r>
              <a:rPr lang="fr-FR" sz="1600" dirty="0">
                <a:latin typeface="Palatino" pitchFamily="2" charset="77"/>
                <a:ea typeface="Palatino" pitchFamily="2" charset="77"/>
              </a:rPr>
              <a:t>(</a:t>
            </a:r>
            <a:r>
              <a:rPr lang="fr-FR" sz="1600" dirty="0" err="1">
                <a:latin typeface="Palatino" pitchFamily="2" charset="77"/>
                <a:ea typeface="Palatino" pitchFamily="2" charset="77"/>
              </a:rPr>
              <a:t>similar</a:t>
            </a:r>
            <a:r>
              <a:rPr lang="fr-FR" sz="1600" dirty="0">
                <a:latin typeface="Palatino" pitchFamily="2" charset="77"/>
                <a:ea typeface="Palatino" pitchFamily="2" charset="77"/>
              </a:rPr>
              <a:t> </a:t>
            </a:r>
            <a:r>
              <a:rPr lang="fr-FR" sz="1600" dirty="0" err="1">
                <a:latin typeface="Palatino" pitchFamily="2" charset="77"/>
                <a:ea typeface="Palatino" pitchFamily="2" charset="77"/>
              </a:rPr>
              <a:t>chemistry</a:t>
            </a:r>
            <a:r>
              <a:rPr lang="fr-FR" sz="1600" dirty="0">
                <a:latin typeface="Palatino" pitchFamily="2" charset="77"/>
                <a:ea typeface="Palatino" pitchFamily="2" charset="77"/>
              </a:rPr>
              <a:t> as </a:t>
            </a:r>
            <a:r>
              <a:rPr lang="fr-FR" sz="1600" dirty="0" err="1">
                <a:latin typeface="Palatino" pitchFamily="2" charset="77"/>
                <a:ea typeface="Palatino" pitchFamily="2" charset="77"/>
              </a:rPr>
              <a:t>ocean</a:t>
            </a:r>
            <a:r>
              <a:rPr lang="fr-FR" sz="1600" dirty="0">
                <a:latin typeface="Palatino" pitchFamily="2" charset="77"/>
                <a:ea typeface="Palatino" pitchFamily="2" charset="77"/>
              </a:rPr>
              <a:t> acidification)</a:t>
            </a:r>
            <a:endParaRPr lang="fr-FR" sz="2000" dirty="0">
              <a:latin typeface="Palatino" pitchFamily="2" charset="77"/>
              <a:ea typeface="Palatino" pitchFamily="2" charset="77"/>
            </a:endParaRPr>
          </a:p>
        </p:txBody>
      </p:sp>
      <p:cxnSp>
        <p:nvCxnSpPr>
          <p:cNvPr id="7" name="Connecteur droit avec flèche 6">
            <a:extLst>
              <a:ext uri="{FF2B5EF4-FFF2-40B4-BE49-F238E27FC236}">
                <a16:creationId xmlns:a16="http://schemas.microsoft.com/office/drawing/2014/main" id="{98612BB7-A9BB-1863-55FB-0F41AF86A901}"/>
              </a:ext>
            </a:extLst>
          </p:cNvPr>
          <p:cNvCxnSpPr/>
          <p:nvPr/>
        </p:nvCxnSpPr>
        <p:spPr>
          <a:xfrm flipV="1">
            <a:off x="8036560" y="1097280"/>
            <a:ext cx="954667" cy="142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CBF5FCC-C234-4FA6-262D-1420D3B83AA9}"/>
              </a:ext>
            </a:extLst>
          </p:cNvPr>
          <p:cNvCxnSpPr>
            <a:cxnSpLocks/>
          </p:cNvCxnSpPr>
          <p:nvPr/>
        </p:nvCxnSpPr>
        <p:spPr>
          <a:xfrm flipV="1">
            <a:off x="8392160" y="1588961"/>
            <a:ext cx="670560" cy="9713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E9F865B-5A31-2B87-1098-F1377C75A750}"/>
              </a:ext>
            </a:extLst>
          </p:cNvPr>
          <p:cNvCxnSpPr>
            <a:cxnSpLocks/>
          </p:cNvCxnSpPr>
          <p:nvPr/>
        </p:nvCxnSpPr>
        <p:spPr>
          <a:xfrm flipV="1">
            <a:off x="8991227" y="1588961"/>
            <a:ext cx="481957" cy="25258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02E011C-7447-1F73-0289-875027BB0F45}"/>
              </a:ext>
            </a:extLst>
          </p:cNvPr>
          <p:cNvCxnSpPr>
            <a:cxnSpLocks/>
          </p:cNvCxnSpPr>
          <p:nvPr/>
        </p:nvCxnSpPr>
        <p:spPr>
          <a:xfrm flipV="1">
            <a:off x="9794240" y="1588961"/>
            <a:ext cx="0" cy="39583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3868E3B1-50AB-167E-AE11-952A419BED52}"/>
              </a:ext>
            </a:extLst>
          </p:cNvPr>
          <p:cNvSpPr txBox="1"/>
          <p:nvPr/>
        </p:nvSpPr>
        <p:spPr>
          <a:xfrm>
            <a:off x="8999880" y="2485956"/>
            <a:ext cx="2743200" cy="1241365"/>
          </a:xfrm>
          <a:prstGeom prst="rect">
            <a:avLst/>
          </a:prstGeom>
          <a:solidFill>
            <a:schemeClr val="bg1"/>
          </a:solidFill>
          <a:ln w="28575">
            <a:solidFill>
              <a:srgbClr val="C00000"/>
            </a:solidFill>
          </a:ln>
        </p:spPr>
        <p:txBody>
          <a:bodyPr wrap="square" rtlCol="0">
            <a:spAutoFit/>
          </a:bodyPr>
          <a:lstStyle/>
          <a:p>
            <a:pPr algn="ctr"/>
            <a:r>
              <a:rPr lang="fr-FR" sz="3200" b="1" dirty="0">
                <a:solidFill>
                  <a:srgbClr val="C00000"/>
                </a:solidFill>
                <a:latin typeface="Palatino" pitchFamily="2" charset="77"/>
                <a:ea typeface="Palatino" pitchFamily="2" charset="77"/>
              </a:rPr>
              <a:t>Input of CO</a:t>
            </a:r>
            <a:r>
              <a:rPr lang="fr-FR" sz="3200" b="1" baseline="-25000" dirty="0">
                <a:solidFill>
                  <a:srgbClr val="C00000"/>
                </a:solidFill>
                <a:latin typeface="Palatino" pitchFamily="2" charset="77"/>
                <a:ea typeface="Palatino" pitchFamily="2" charset="77"/>
              </a:rPr>
              <a:t>2</a:t>
            </a:r>
            <a:endParaRPr lang="fr-FR" sz="3200" b="1" dirty="0">
              <a:solidFill>
                <a:srgbClr val="C00000"/>
              </a:solidFill>
              <a:latin typeface="Palatino" pitchFamily="2" charset="77"/>
              <a:ea typeface="Palatino" pitchFamily="2" charset="77"/>
            </a:endParaRPr>
          </a:p>
          <a:p>
            <a:pPr algn="ctr"/>
            <a:r>
              <a:rPr lang="fr-FR" sz="3200" b="1" baseline="-25000" dirty="0" err="1">
                <a:solidFill>
                  <a:srgbClr val="C00000"/>
                </a:solidFill>
                <a:latin typeface="Palatino" pitchFamily="2" charset="77"/>
                <a:ea typeface="Palatino" pitchFamily="2" charset="77"/>
              </a:rPr>
              <a:t>through</a:t>
            </a:r>
            <a:r>
              <a:rPr lang="fr-FR" sz="3200" b="1" baseline="-25000" dirty="0">
                <a:solidFill>
                  <a:srgbClr val="C00000"/>
                </a:solidFill>
                <a:latin typeface="Palatino" pitchFamily="2" charset="77"/>
                <a:ea typeface="Palatino" pitchFamily="2" charset="77"/>
              </a:rPr>
              <a:t> </a:t>
            </a:r>
            <a:r>
              <a:rPr lang="fr-FR" sz="3200" b="1" baseline="-25000" dirty="0" err="1">
                <a:solidFill>
                  <a:srgbClr val="C00000"/>
                </a:solidFill>
                <a:latin typeface="Palatino" pitchFamily="2" charset="77"/>
                <a:ea typeface="Palatino" pitchFamily="2" charset="77"/>
              </a:rPr>
              <a:t>increased</a:t>
            </a:r>
            <a:r>
              <a:rPr lang="fr-FR" sz="3200" b="1" baseline="-25000" dirty="0">
                <a:solidFill>
                  <a:srgbClr val="C00000"/>
                </a:solidFill>
                <a:latin typeface="Palatino" pitchFamily="2" charset="77"/>
                <a:ea typeface="Palatino" pitchFamily="2" charset="77"/>
              </a:rPr>
              <a:t> </a:t>
            </a:r>
            <a:r>
              <a:rPr lang="fr-FR" sz="3200" b="1" baseline="-25000" dirty="0" err="1">
                <a:solidFill>
                  <a:srgbClr val="C00000"/>
                </a:solidFill>
                <a:latin typeface="Palatino" pitchFamily="2" charset="77"/>
                <a:ea typeface="Palatino" pitchFamily="2" charset="77"/>
              </a:rPr>
              <a:t>magmatic</a:t>
            </a:r>
            <a:r>
              <a:rPr lang="fr-FR" sz="3200" b="1" baseline="-25000" dirty="0">
                <a:solidFill>
                  <a:srgbClr val="C00000"/>
                </a:solidFill>
                <a:latin typeface="Palatino" pitchFamily="2" charset="77"/>
                <a:ea typeface="Palatino" pitchFamily="2" charset="77"/>
              </a:rPr>
              <a:t> </a:t>
            </a:r>
            <a:r>
              <a:rPr lang="fr-FR" sz="3200" b="1" baseline="-25000" dirty="0" err="1">
                <a:solidFill>
                  <a:srgbClr val="C00000"/>
                </a:solidFill>
                <a:latin typeface="Palatino" pitchFamily="2" charset="77"/>
                <a:ea typeface="Palatino" pitchFamily="2" charset="77"/>
              </a:rPr>
              <a:t>degassing</a:t>
            </a:r>
            <a:endParaRPr lang="fr-FR" sz="3200" b="1" baseline="-25000" dirty="0">
              <a:solidFill>
                <a:srgbClr val="C00000"/>
              </a:solidFill>
              <a:latin typeface="Palatino" pitchFamily="2" charset="77"/>
              <a:ea typeface="Palatino" pitchFamily="2" charset="77"/>
            </a:endParaRPr>
          </a:p>
        </p:txBody>
      </p:sp>
    </p:spTree>
    <p:extLst>
      <p:ext uri="{BB962C8B-B14F-4D97-AF65-F5344CB8AC3E}">
        <p14:creationId xmlns:p14="http://schemas.microsoft.com/office/powerpoint/2010/main" val="1998234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8C91A1-964E-E1A6-7AAA-696E98A28D03}"/>
              </a:ext>
            </a:extLst>
          </p:cNvPr>
          <p:cNvSpPr/>
          <p:nvPr/>
        </p:nvSpPr>
        <p:spPr>
          <a:xfrm>
            <a:off x="7986923" y="0"/>
            <a:ext cx="4205077" cy="6858000"/>
          </a:xfrm>
          <a:prstGeom prst="rect">
            <a:avLst/>
          </a:prstGeom>
          <a:solidFill>
            <a:srgbClr val="EEF8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12</a:t>
            </a:fld>
            <a:endParaRPr lang="fr-YT">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5341128" y="885180"/>
            <a:ext cx="0" cy="30418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F708D4D-C9B5-5261-8A3A-0FD1C6C318ED}"/>
              </a:ext>
            </a:extLst>
          </p:cNvPr>
          <p:cNvSpPr txBox="1"/>
          <p:nvPr/>
        </p:nvSpPr>
        <p:spPr>
          <a:xfrm>
            <a:off x="4852995" y="4015565"/>
            <a:ext cx="1116011" cy="307777"/>
          </a:xfrm>
          <a:prstGeom prst="rect">
            <a:avLst/>
          </a:prstGeom>
          <a:noFill/>
        </p:spPr>
        <p:txBody>
          <a:bodyPr wrap="none" rtlCol="0">
            <a:spAutoFit/>
          </a:bodyPr>
          <a:lstStyle/>
          <a:p>
            <a:r>
              <a:rPr lang="fr-FR" sz="1400" dirty="0" err="1">
                <a:solidFill>
                  <a:srgbClr val="00B0F0"/>
                </a:solidFill>
                <a:latin typeface="Palatino" pitchFamily="2" charset="77"/>
                <a:ea typeface="Palatino" pitchFamily="2" charset="77"/>
              </a:rPr>
              <a:t>Starting</a:t>
            </a:r>
            <a:r>
              <a:rPr lang="fr-FR" sz="1400" dirty="0">
                <a:solidFill>
                  <a:srgbClr val="00B0F0"/>
                </a:solidFill>
                <a:latin typeface="Palatino" pitchFamily="2" charset="77"/>
                <a:ea typeface="Palatino" pitchFamily="2" charset="77"/>
              </a:rPr>
              <a:t> pH</a:t>
            </a:r>
          </a:p>
        </p:txBody>
      </p:sp>
      <p:pic>
        <p:nvPicPr>
          <p:cNvPr id="38" name="Image 37">
            <a:extLst>
              <a:ext uri="{FF2B5EF4-FFF2-40B4-BE49-F238E27FC236}">
                <a16:creationId xmlns:a16="http://schemas.microsoft.com/office/drawing/2014/main" id="{A6EC0A25-9F1A-B9BE-3548-D4C8E232BA65}"/>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39" name="ZoneTexte 38">
            <a:extLst>
              <a:ext uri="{FF2B5EF4-FFF2-40B4-BE49-F238E27FC236}">
                <a16:creationId xmlns:a16="http://schemas.microsoft.com/office/drawing/2014/main" id="{E78A568B-A2FC-BBE0-13EB-03AEFCFF3A2C}"/>
              </a:ext>
            </a:extLst>
          </p:cNvPr>
          <p:cNvSpPr txBox="1"/>
          <p:nvPr/>
        </p:nvSpPr>
        <p:spPr>
          <a:xfrm>
            <a:off x="1885937" y="4473229"/>
            <a:ext cx="1169319" cy="369332"/>
          </a:xfrm>
          <a:prstGeom prst="rect">
            <a:avLst/>
          </a:prstGeom>
          <a:noFill/>
        </p:spPr>
        <p:txBody>
          <a:bodyPr wrap="square">
            <a:spAutoFit/>
          </a:bodyPr>
          <a:lstStyle/>
          <a:p>
            <a:r>
              <a:rPr lang="fr-FR" sz="1800" dirty="0">
                <a:latin typeface="Palatino" pitchFamily="2" charset="77"/>
                <a:ea typeface="Palatino" pitchFamily="2" charset="77"/>
              </a:rPr>
              <a:t>pH </a:t>
            </a:r>
            <a:r>
              <a:rPr lang="fr-FR" dirty="0">
                <a:latin typeface="Palatino" pitchFamily="2" charset="77"/>
                <a:ea typeface="Palatino" pitchFamily="2" charset="77"/>
              </a:rPr>
              <a:t>≈</a:t>
            </a:r>
            <a:r>
              <a:rPr lang="fr-FR" sz="1800" dirty="0">
                <a:latin typeface="Palatino" pitchFamily="2" charset="77"/>
                <a:ea typeface="Palatino" pitchFamily="2" charset="77"/>
              </a:rPr>
              <a:t> 9,2</a:t>
            </a:r>
            <a:endParaRPr lang="fr-FR" dirty="0"/>
          </a:p>
        </p:txBody>
      </p:sp>
      <p:sp>
        <p:nvSpPr>
          <p:cNvPr id="13" name="ZoneTexte 12">
            <a:extLst>
              <a:ext uri="{FF2B5EF4-FFF2-40B4-BE49-F238E27FC236}">
                <a16:creationId xmlns:a16="http://schemas.microsoft.com/office/drawing/2014/main" id="{1FEEC1BD-E15B-AE94-AB7A-9F875773C5DB}"/>
              </a:ext>
            </a:extLst>
          </p:cNvPr>
          <p:cNvSpPr txBox="1"/>
          <p:nvPr/>
        </p:nvSpPr>
        <p:spPr>
          <a:xfrm>
            <a:off x="8123729" y="349023"/>
            <a:ext cx="4089362" cy="1077218"/>
          </a:xfrm>
          <a:prstGeom prst="rect">
            <a:avLst/>
          </a:prstGeom>
          <a:noFill/>
        </p:spPr>
        <p:txBody>
          <a:bodyPr wrap="square" rtlCol="0">
            <a:spAutoFit/>
          </a:bodyPr>
          <a:lstStyle/>
          <a:p>
            <a:r>
              <a:rPr lang="en-US" sz="1600" dirty="0">
                <a:latin typeface="Palatino" pitchFamily="2" charset="77"/>
                <a:ea typeface="Palatino" pitchFamily="2" charset="77"/>
              </a:rPr>
              <a:t>Carbonate system : three species</a:t>
            </a: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a:t>
            </a:r>
            <a:r>
              <a:rPr lang="en-US" sz="1600" baseline="-25000" dirty="0">
                <a:latin typeface="Palatino" pitchFamily="2" charset="77"/>
                <a:ea typeface="Palatino" pitchFamily="2" charset="77"/>
              </a:rPr>
              <a:t>(</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r>
              <a:rPr lang="en-US" sz="1600" dirty="0">
                <a:latin typeface="Palatino" pitchFamily="2" charset="77"/>
                <a:ea typeface="Palatino" pitchFamily="2" charset="77"/>
              </a:rPr>
              <a:t>	[HCO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a:t>
            </a:r>
          </a:p>
          <a:p>
            <a:r>
              <a:rPr lang="en-US" sz="1600" dirty="0">
                <a:latin typeface="Palatino" pitchFamily="2" charset="77"/>
                <a:ea typeface="Palatino" pitchFamily="2" charset="77"/>
              </a:rPr>
              <a:t>whose relative abundances depend on pH</a:t>
            </a:r>
          </a:p>
          <a:p>
            <a:endParaRPr lang="en-US" sz="1600" dirty="0">
              <a:latin typeface="Palatino" pitchFamily="2" charset="77"/>
              <a:ea typeface="Palatino" pitchFamily="2" charset="77"/>
            </a:endParaRPr>
          </a:p>
        </p:txBody>
      </p:sp>
      <p:cxnSp>
        <p:nvCxnSpPr>
          <p:cNvPr id="21" name="Connecteur droit 20">
            <a:extLst>
              <a:ext uri="{FF2B5EF4-FFF2-40B4-BE49-F238E27FC236}">
                <a16:creationId xmlns:a16="http://schemas.microsoft.com/office/drawing/2014/main" id="{C03DC83D-7F88-E3B6-BB1E-D3DB5978E557}"/>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4DE626CB-5514-37FB-980F-8DB05E4907F3}"/>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spTree>
    <p:extLst>
      <p:ext uri="{BB962C8B-B14F-4D97-AF65-F5344CB8AC3E}">
        <p14:creationId xmlns:p14="http://schemas.microsoft.com/office/powerpoint/2010/main" val="2180749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287CEE-1AF2-2496-EB5F-1608A4BCCADA}"/>
              </a:ext>
            </a:extLst>
          </p:cNvPr>
          <p:cNvSpPr/>
          <p:nvPr/>
        </p:nvSpPr>
        <p:spPr>
          <a:xfrm>
            <a:off x="7986923" y="0"/>
            <a:ext cx="4205077" cy="6858000"/>
          </a:xfrm>
          <a:prstGeom prst="rect">
            <a:avLst/>
          </a:prstGeom>
          <a:solidFill>
            <a:srgbClr val="EEF8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13</a:t>
            </a:fld>
            <a:endParaRPr lang="fr-YT">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5341128" y="885180"/>
            <a:ext cx="0" cy="30418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F708D4D-C9B5-5261-8A3A-0FD1C6C318ED}"/>
              </a:ext>
            </a:extLst>
          </p:cNvPr>
          <p:cNvSpPr txBox="1"/>
          <p:nvPr/>
        </p:nvSpPr>
        <p:spPr>
          <a:xfrm>
            <a:off x="4852995" y="4015565"/>
            <a:ext cx="1116011" cy="307777"/>
          </a:xfrm>
          <a:prstGeom prst="rect">
            <a:avLst/>
          </a:prstGeom>
          <a:noFill/>
        </p:spPr>
        <p:txBody>
          <a:bodyPr wrap="none" rtlCol="0">
            <a:spAutoFit/>
          </a:bodyPr>
          <a:lstStyle/>
          <a:p>
            <a:r>
              <a:rPr lang="fr-FR" sz="1400" dirty="0" err="1">
                <a:solidFill>
                  <a:srgbClr val="00B0F0"/>
                </a:solidFill>
                <a:latin typeface="Palatino" pitchFamily="2" charset="77"/>
                <a:ea typeface="Palatino" pitchFamily="2" charset="77"/>
              </a:rPr>
              <a:t>Starting</a:t>
            </a:r>
            <a:r>
              <a:rPr lang="fr-FR" sz="1400" dirty="0">
                <a:solidFill>
                  <a:srgbClr val="00B0F0"/>
                </a:solidFill>
                <a:latin typeface="Palatino" pitchFamily="2" charset="77"/>
                <a:ea typeface="Palatino" pitchFamily="2" charset="77"/>
              </a:rPr>
              <a:t> pH</a:t>
            </a:r>
          </a:p>
        </p:txBody>
      </p:sp>
      <p:sp>
        <p:nvSpPr>
          <p:cNvPr id="17" name="Flèche vers la droite 16">
            <a:extLst>
              <a:ext uri="{FF2B5EF4-FFF2-40B4-BE49-F238E27FC236}">
                <a16:creationId xmlns:a16="http://schemas.microsoft.com/office/drawing/2014/main" id="{F3783419-F87C-3321-6456-510F0769AEB3}"/>
              </a:ext>
            </a:extLst>
          </p:cNvPr>
          <p:cNvSpPr/>
          <p:nvPr/>
        </p:nvSpPr>
        <p:spPr>
          <a:xfrm rot="10800000">
            <a:off x="4852995" y="2046691"/>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645745E2-AF65-57E9-896C-B278878959DC}"/>
              </a:ext>
            </a:extLst>
          </p:cNvPr>
          <p:cNvSpPr txBox="1"/>
          <p:nvPr/>
        </p:nvSpPr>
        <p:spPr>
          <a:xfrm>
            <a:off x="4691770" y="2329378"/>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pic>
        <p:nvPicPr>
          <p:cNvPr id="21" name="Image 20">
            <a:extLst>
              <a:ext uri="{FF2B5EF4-FFF2-40B4-BE49-F238E27FC236}">
                <a16:creationId xmlns:a16="http://schemas.microsoft.com/office/drawing/2014/main" id="{1A72714C-CF15-D165-8D71-3513B38C99FF}"/>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20" name="Flèche vers la droite 19">
            <a:extLst>
              <a:ext uri="{FF2B5EF4-FFF2-40B4-BE49-F238E27FC236}">
                <a16:creationId xmlns:a16="http://schemas.microsoft.com/office/drawing/2014/main" id="{87884D7A-DAFA-0886-71DA-636AE2078D2C}"/>
              </a:ext>
            </a:extLst>
          </p:cNvPr>
          <p:cNvSpPr/>
          <p:nvPr/>
        </p:nvSpPr>
        <p:spPr>
          <a:xfrm rot="16200000">
            <a:off x="3894888" y="6323745"/>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53D67846-C805-9935-D5E9-136698FB3580}"/>
              </a:ext>
            </a:extLst>
          </p:cNvPr>
          <p:cNvSpPr txBox="1"/>
          <p:nvPr/>
        </p:nvSpPr>
        <p:spPr>
          <a:xfrm>
            <a:off x="1885937" y="4473229"/>
            <a:ext cx="1169319" cy="369332"/>
          </a:xfrm>
          <a:prstGeom prst="rect">
            <a:avLst/>
          </a:prstGeom>
          <a:noFill/>
        </p:spPr>
        <p:txBody>
          <a:bodyPr wrap="square">
            <a:spAutoFit/>
          </a:bodyPr>
          <a:lstStyle/>
          <a:p>
            <a:r>
              <a:rPr lang="fr-FR" sz="1800" dirty="0">
                <a:latin typeface="Palatino" pitchFamily="2" charset="77"/>
                <a:ea typeface="Palatino" pitchFamily="2" charset="77"/>
              </a:rPr>
              <a:t>pH </a:t>
            </a:r>
            <a:r>
              <a:rPr lang="fr-FR" dirty="0">
                <a:latin typeface="Palatino" pitchFamily="2" charset="77"/>
                <a:ea typeface="Palatino" pitchFamily="2" charset="77"/>
              </a:rPr>
              <a:t>≈</a:t>
            </a:r>
            <a:r>
              <a:rPr lang="fr-FR" sz="1800" dirty="0">
                <a:latin typeface="Palatino" pitchFamily="2" charset="77"/>
                <a:ea typeface="Palatino" pitchFamily="2" charset="77"/>
              </a:rPr>
              <a:t> 9,2</a:t>
            </a:r>
            <a:endParaRPr lang="fr-FR" dirty="0"/>
          </a:p>
        </p:txBody>
      </p:sp>
      <p:sp>
        <p:nvSpPr>
          <p:cNvPr id="25" name="ZoneTexte 24">
            <a:extLst>
              <a:ext uri="{FF2B5EF4-FFF2-40B4-BE49-F238E27FC236}">
                <a16:creationId xmlns:a16="http://schemas.microsoft.com/office/drawing/2014/main" id="{0E875805-4A4E-0F86-87AA-2B8BEAEF8D05}"/>
              </a:ext>
            </a:extLst>
          </p:cNvPr>
          <p:cNvSpPr txBox="1"/>
          <p:nvPr/>
        </p:nvSpPr>
        <p:spPr>
          <a:xfrm>
            <a:off x="3921283" y="5909129"/>
            <a:ext cx="720350" cy="230832"/>
          </a:xfrm>
          <a:prstGeom prst="rect">
            <a:avLst/>
          </a:prstGeom>
          <a:noFill/>
        </p:spPr>
        <p:txBody>
          <a:bodyPr wrap="square">
            <a:spAutoFit/>
          </a:bodyPr>
          <a:lstStyle/>
          <a:p>
            <a:r>
              <a:rPr lang="en-US" sz="900" b="1" dirty="0">
                <a:latin typeface="Palatino" pitchFamily="2" charset="77"/>
                <a:ea typeface="Palatino" pitchFamily="2" charset="77"/>
              </a:rPr>
              <a:t>CO</a:t>
            </a:r>
            <a:r>
              <a:rPr lang="en-US" sz="900" b="1" baseline="-25000" dirty="0">
                <a:latin typeface="Palatino" pitchFamily="2" charset="77"/>
                <a:ea typeface="Palatino" pitchFamily="2" charset="77"/>
              </a:rPr>
              <a:t>2</a:t>
            </a:r>
            <a:r>
              <a:rPr lang="en-US" sz="900" b="1" dirty="0">
                <a:latin typeface="Palatino" pitchFamily="2" charset="77"/>
                <a:ea typeface="Palatino" pitchFamily="2" charset="77"/>
              </a:rPr>
              <a:t> </a:t>
            </a:r>
            <a:r>
              <a:rPr lang="en-US" sz="900" b="1" baseline="-25000" dirty="0">
                <a:latin typeface="Palatino" pitchFamily="2" charset="77"/>
                <a:ea typeface="Palatino" pitchFamily="2" charset="77"/>
              </a:rPr>
              <a:t>(</a:t>
            </a:r>
            <a:r>
              <a:rPr lang="en-US" sz="900" b="1" baseline="-25000" dirty="0" err="1">
                <a:latin typeface="Palatino" pitchFamily="2" charset="77"/>
                <a:ea typeface="Palatino" pitchFamily="2" charset="77"/>
              </a:rPr>
              <a:t>aq</a:t>
            </a:r>
            <a:r>
              <a:rPr lang="en-US" sz="900" b="1" baseline="-25000" dirty="0">
                <a:latin typeface="Palatino" pitchFamily="2" charset="77"/>
                <a:ea typeface="Palatino" pitchFamily="2" charset="77"/>
              </a:rPr>
              <a:t>)</a:t>
            </a:r>
            <a:endParaRPr lang="fr-FR" sz="900" baseline="-25000" dirty="0"/>
          </a:p>
        </p:txBody>
      </p:sp>
      <p:grpSp>
        <p:nvGrpSpPr>
          <p:cNvPr id="32" name="Groupe 31">
            <a:extLst>
              <a:ext uri="{FF2B5EF4-FFF2-40B4-BE49-F238E27FC236}">
                <a16:creationId xmlns:a16="http://schemas.microsoft.com/office/drawing/2014/main" id="{756480F5-9019-624C-F44B-08AE9BD79B6C}"/>
              </a:ext>
            </a:extLst>
          </p:cNvPr>
          <p:cNvGrpSpPr/>
          <p:nvPr/>
        </p:nvGrpSpPr>
        <p:grpSpPr>
          <a:xfrm>
            <a:off x="4463133" y="5980781"/>
            <a:ext cx="202489" cy="79200"/>
            <a:chOff x="7172015" y="3633666"/>
            <a:chExt cx="202489" cy="79200"/>
          </a:xfrm>
        </p:grpSpPr>
        <p:sp>
          <p:nvSpPr>
            <p:cNvPr id="28" name="Ellipse 27">
              <a:extLst>
                <a:ext uri="{FF2B5EF4-FFF2-40B4-BE49-F238E27FC236}">
                  <a16:creationId xmlns:a16="http://schemas.microsoft.com/office/drawing/2014/main" id="{F5234941-1BEA-2FE3-731E-4E3EC3EB90B3}"/>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33DF950B-CA03-2647-2AEA-070B7F212E0A}"/>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A083BBB9-405D-6D73-C8F3-C4BDA8A2101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 name="Groupe 32">
            <a:extLst>
              <a:ext uri="{FF2B5EF4-FFF2-40B4-BE49-F238E27FC236}">
                <a16:creationId xmlns:a16="http://schemas.microsoft.com/office/drawing/2014/main" id="{1E7F3A04-A53F-9233-5987-51F166726011}"/>
              </a:ext>
            </a:extLst>
          </p:cNvPr>
          <p:cNvGrpSpPr/>
          <p:nvPr/>
        </p:nvGrpSpPr>
        <p:grpSpPr>
          <a:xfrm>
            <a:off x="3660621" y="5909129"/>
            <a:ext cx="202489" cy="79200"/>
            <a:chOff x="7172015" y="3633666"/>
            <a:chExt cx="202489" cy="79200"/>
          </a:xfrm>
        </p:grpSpPr>
        <p:sp>
          <p:nvSpPr>
            <p:cNvPr id="35" name="Ellipse 34">
              <a:extLst>
                <a:ext uri="{FF2B5EF4-FFF2-40B4-BE49-F238E27FC236}">
                  <a16:creationId xmlns:a16="http://schemas.microsoft.com/office/drawing/2014/main" id="{0DB7413E-A897-D1AC-91A9-84A610CDC824}"/>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7C4DC953-72AC-F2E3-3C31-CDF82D1270C9}"/>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70471C07-3920-C08F-6F59-4B886AEC600D}"/>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 name="Groupe 21">
            <a:extLst>
              <a:ext uri="{FF2B5EF4-FFF2-40B4-BE49-F238E27FC236}">
                <a16:creationId xmlns:a16="http://schemas.microsoft.com/office/drawing/2014/main" id="{6F0FF019-7EE6-C85C-145A-647FC010AEF4}"/>
              </a:ext>
            </a:extLst>
          </p:cNvPr>
          <p:cNvGrpSpPr/>
          <p:nvPr/>
        </p:nvGrpSpPr>
        <p:grpSpPr>
          <a:xfrm>
            <a:off x="8123729" y="349023"/>
            <a:ext cx="4089362" cy="2985433"/>
            <a:chOff x="8349578" y="346571"/>
            <a:chExt cx="4089362" cy="2985433"/>
          </a:xfrm>
        </p:grpSpPr>
        <p:sp>
          <p:nvSpPr>
            <p:cNvPr id="24" name="ZoneTexte 23">
              <a:extLst>
                <a:ext uri="{FF2B5EF4-FFF2-40B4-BE49-F238E27FC236}">
                  <a16:creationId xmlns:a16="http://schemas.microsoft.com/office/drawing/2014/main" id="{1BF7FAEF-B220-9EB1-659A-1D3A0CEE6EE2}"/>
                </a:ext>
              </a:extLst>
            </p:cNvPr>
            <p:cNvSpPr txBox="1"/>
            <p:nvPr/>
          </p:nvSpPr>
          <p:spPr>
            <a:xfrm>
              <a:off x="8349578" y="346571"/>
              <a:ext cx="4089362" cy="2985433"/>
            </a:xfrm>
            <a:prstGeom prst="rect">
              <a:avLst/>
            </a:prstGeom>
            <a:noFill/>
          </p:spPr>
          <p:txBody>
            <a:bodyPr wrap="square" rtlCol="0">
              <a:spAutoFit/>
            </a:bodyPr>
            <a:lstStyle/>
            <a:p>
              <a:r>
                <a:rPr lang="en-US" sz="1600" dirty="0">
                  <a:latin typeface="Palatino" pitchFamily="2" charset="77"/>
                  <a:ea typeface="Palatino" pitchFamily="2" charset="77"/>
                </a:rPr>
                <a:t>Carbonate system : three species</a:t>
              </a: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a:t>
              </a:r>
              <a:r>
                <a:rPr lang="en-US" sz="1600" baseline="-25000" dirty="0">
                  <a:latin typeface="Palatino" pitchFamily="2" charset="77"/>
                  <a:ea typeface="Palatino" pitchFamily="2" charset="77"/>
                </a:rPr>
                <a:t>(</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r>
                <a:rPr lang="en-US" sz="1600" dirty="0">
                  <a:latin typeface="Palatino" pitchFamily="2" charset="77"/>
                  <a:ea typeface="Palatino" pitchFamily="2" charset="77"/>
                </a:rPr>
                <a:t>	[HCO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a:t>
              </a:r>
            </a:p>
            <a:p>
              <a:r>
                <a:rPr lang="en-US" sz="1600" dirty="0">
                  <a:latin typeface="Palatino" pitchFamily="2" charset="77"/>
                  <a:ea typeface="Palatino" pitchFamily="2" charset="77"/>
                </a:rPr>
                <a:t>whose relative abundances depend on pH</a:t>
              </a: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dissolution:</a:t>
              </a:r>
            </a:p>
            <a:p>
              <a:endParaRPr lang="en-US" sz="600" dirty="0">
                <a:latin typeface="Palatino" pitchFamily="2" charset="77"/>
                <a:ea typeface="Palatino" pitchFamily="2" charset="77"/>
              </a:endParaRPr>
            </a:p>
            <a:p>
              <a:r>
                <a:rPr lang="en-US" sz="1600" dirty="0">
                  <a:latin typeface="Palatino" pitchFamily="2" charset="77"/>
                  <a:ea typeface="Palatino" pitchFamily="2" charset="77"/>
                </a:rPr>
                <a:t>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and CO</a:t>
              </a:r>
              <a:r>
                <a:rPr lang="en-US" sz="1600" baseline="-25000" dirty="0">
                  <a:latin typeface="Palatino" pitchFamily="2" charset="77"/>
                  <a:ea typeface="Palatino" pitchFamily="2" charset="77"/>
                </a:rPr>
                <a:t>2 (</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endParaRPr lang="en-US" sz="1600" dirty="0">
                <a:latin typeface="Palatino" pitchFamily="2" charset="77"/>
                <a:ea typeface="Palatino" pitchFamily="2" charset="77"/>
              </a:endParaRPr>
            </a:p>
            <a:p>
              <a:endParaRPr lang="en-US" sz="600" dirty="0">
                <a:latin typeface="Palatino" pitchFamily="2" charset="77"/>
                <a:ea typeface="Palatino" pitchFamily="2" charset="77"/>
              </a:endParaRP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 and pH</a:t>
              </a: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p:txBody>
        </p:sp>
        <p:sp>
          <p:nvSpPr>
            <p:cNvPr id="26" name="Flèche vers le haut 25">
              <a:extLst>
                <a:ext uri="{FF2B5EF4-FFF2-40B4-BE49-F238E27FC236}">
                  <a16:creationId xmlns:a16="http://schemas.microsoft.com/office/drawing/2014/main" id="{3AAAD773-753F-CAF8-ACFC-B551394BBD0A}"/>
                </a:ext>
              </a:extLst>
            </p:cNvPr>
            <p:cNvSpPr/>
            <p:nvPr/>
          </p:nvSpPr>
          <p:spPr>
            <a:xfrm rot="2677620">
              <a:off x="10232136" y="1941524"/>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vers le haut 26">
              <a:extLst>
                <a:ext uri="{FF2B5EF4-FFF2-40B4-BE49-F238E27FC236}">
                  <a16:creationId xmlns:a16="http://schemas.microsoft.com/office/drawing/2014/main" id="{77195366-00DC-3F63-0BCD-F764085059A4}"/>
                </a:ext>
              </a:extLst>
            </p:cNvPr>
            <p:cNvSpPr/>
            <p:nvPr/>
          </p:nvSpPr>
          <p:spPr>
            <a:xfrm rot="8129349">
              <a:off x="9785253" y="2270693"/>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9" name="Connecteur droit 38">
            <a:extLst>
              <a:ext uri="{FF2B5EF4-FFF2-40B4-BE49-F238E27FC236}">
                <a16:creationId xmlns:a16="http://schemas.microsoft.com/office/drawing/2014/main" id="{3D2F7B65-599F-DBF8-2DC8-222A9D75CBB3}"/>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FA120FD0-614F-3987-D3AA-9C60BFE1AFF7}"/>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sp>
        <p:nvSpPr>
          <p:cNvPr id="43" name="ZoneTexte 42">
            <a:extLst>
              <a:ext uri="{FF2B5EF4-FFF2-40B4-BE49-F238E27FC236}">
                <a16:creationId xmlns:a16="http://schemas.microsoft.com/office/drawing/2014/main" id="{0E280320-993D-C780-8D19-6E5BE5A1817D}"/>
              </a:ext>
            </a:extLst>
          </p:cNvPr>
          <p:cNvSpPr txBox="1"/>
          <p:nvPr/>
        </p:nvSpPr>
        <p:spPr>
          <a:xfrm>
            <a:off x="4225603" y="6413698"/>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spTree>
    <p:extLst>
      <p:ext uri="{BB962C8B-B14F-4D97-AF65-F5344CB8AC3E}">
        <p14:creationId xmlns:p14="http://schemas.microsoft.com/office/powerpoint/2010/main" val="65697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C4120CB-609A-AA05-AE42-41F43E0E2DC1}"/>
              </a:ext>
            </a:extLst>
          </p:cNvPr>
          <p:cNvSpPr/>
          <p:nvPr/>
        </p:nvSpPr>
        <p:spPr>
          <a:xfrm>
            <a:off x="7986923" y="0"/>
            <a:ext cx="4205077" cy="6858000"/>
          </a:xfrm>
          <a:prstGeom prst="rect">
            <a:avLst/>
          </a:prstGeom>
          <a:solidFill>
            <a:srgbClr val="EEF8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14</a:t>
            </a:fld>
            <a:endParaRPr lang="fr-YT">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Flèche vers la droite 10">
            <a:extLst>
              <a:ext uri="{FF2B5EF4-FFF2-40B4-BE49-F238E27FC236}">
                <a16:creationId xmlns:a16="http://schemas.microsoft.com/office/drawing/2014/main" id="{FB11B394-C167-239F-3297-B7362B0C3D6F}"/>
              </a:ext>
            </a:extLst>
          </p:cNvPr>
          <p:cNvSpPr/>
          <p:nvPr/>
        </p:nvSpPr>
        <p:spPr>
          <a:xfrm>
            <a:off x="4984666" y="2995536"/>
            <a:ext cx="176628" cy="190800"/>
          </a:xfrm>
          <a:prstGeom prst="rightArrow">
            <a:avLst/>
          </a:prstGeom>
          <a:solidFill>
            <a:srgbClr val="D3A7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a droite 16">
            <a:extLst>
              <a:ext uri="{FF2B5EF4-FFF2-40B4-BE49-F238E27FC236}">
                <a16:creationId xmlns:a16="http://schemas.microsoft.com/office/drawing/2014/main" id="{F3783419-F87C-3321-6456-510F0769AEB3}"/>
              </a:ext>
            </a:extLst>
          </p:cNvPr>
          <p:cNvSpPr/>
          <p:nvPr/>
        </p:nvSpPr>
        <p:spPr>
          <a:xfrm rot="10800000">
            <a:off x="4504282" y="2046691"/>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4984666" y="885180"/>
            <a:ext cx="0" cy="3041808"/>
          </a:xfrm>
          <a:prstGeom prst="line">
            <a:avLst/>
          </a:prstGeom>
          <a:ln w="38100">
            <a:solidFill>
              <a:srgbClr val="D3A7FF"/>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645745E2-AF65-57E9-896C-B278878959DC}"/>
              </a:ext>
            </a:extLst>
          </p:cNvPr>
          <p:cNvSpPr txBox="1"/>
          <p:nvPr/>
        </p:nvSpPr>
        <p:spPr>
          <a:xfrm>
            <a:off x="4335308" y="2329378"/>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pic>
        <p:nvPicPr>
          <p:cNvPr id="21" name="Image 20">
            <a:extLst>
              <a:ext uri="{FF2B5EF4-FFF2-40B4-BE49-F238E27FC236}">
                <a16:creationId xmlns:a16="http://schemas.microsoft.com/office/drawing/2014/main" id="{1A72714C-CF15-D165-8D71-3513B38C99FF}"/>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20" name="Flèche vers la droite 19">
            <a:extLst>
              <a:ext uri="{FF2B5EF4-FFF2-40B4-BE49-F238E27FC236}">
                <a16:creationId xmlns:a16="http://schemas.microsoft.com/office/drawing/2014/main" id="{87884D7A-DAFA-0886-71DA-636AE2078D2C}"/>
              </a:ext>
            </a:extLst>
          </p:cNvPr>
          <p:cNvSpPr/>
          <p:nvPr/>
        </p:nvSpPr>
        <p:spPr>
          <a:xfrm rot="16200000">
            <a:off x="3894888" y="6323745"/>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431FF248-BAF1-B3AB-E21A-539E9B1B7F49}"/>
              </a:ext>
            </a:extLst>
          </p:cNvPr>
          <p:cNvSpPr txBox="1"/>
          <p:nvPr/>
        </p:nvSpPr>
        <p:spPr>
          <a:xfrm>
            <a:off x="4282162" y="3231864"/>
            <a:ext cx="1505605"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Diffusion of CO</a:t>
            </a:r>
            <a:r>
              <a:rPr lang="fr-FR" sz="1400" baseline="-25000" dirty="0">
                <a:latin typeface="Palatino" pitchFamily="2" charset="77"/>
                <a:ea typeface="Palatino" pitchFamily="2" charset="77"/>
              </a:rPr>
              <a:t>2</a:t>
            </a:r>
          </a:p>
        </p:txBody>
      </p:sp>
      <p:sp>
        <p:nvSpPr>
          <p:cNvPr id="23" name="Flèche vers la droite 22">
            <a:extLst>
              <a:ext uri="{FF2B5EF4-FFF2-40B4-BE49-F238E27FC236}">
                <a16:creationId xmlns:a16="http://schemas.microsoft.com/office/drawing/2014/main" id="{6137BDE2-34D2-AB2C-FF6D-B6877113990D}"/>
              </a:ext>
            </a:extLst>
          </p:cNvPr>
          <p:cNvSpPr/>
          <p:nvPr/>
        </p:nvSpPr>
        <p:spPr>
          <a:xfrm rot="16200000">
            <a:off x="3256014" y="5697487"/>
            <a:ext cx="146364" cy="136937"/>
          </a:xfrm>
          <a:prstGeom prst="rightArrow">
            <a:avLst/>
          </a:prstGeom>
          <a:solidFill>
            <a:srgbClr val="D3A7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E29A8E15-0DCA-2A7D-8B17-17170A7B7664}"/>
              </a:ext>
            </a:extLst>
          </p:cNvPr>
          <p:cNvSpPr txBox="1"/>
          <p:nvPr/>
        </p:nvSpPr>
        <p:spPr>
          <a:xfrm>
            <a:off x="4225603" y="6413698"/>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sp>
        <p:nvSpPr>
          <p:cNvPr id="28" name="ZoneTexte 27">
            <a:extLst>
              <a:ext uri="{FF2B5EF4-FFF2-40B4-BE49-F238E27FC236}">
                <a16:creationId xmlns:a16="http://schemas.microsoft.com/office/drawing/2014/main" id="{4C575E66-796F-1C1D-76C8-20BFA2C2AA3B}"/>
              </a:ext>
            </a:extLst>
          </p:cNvPr>
          <p:cNvSpPr txBox="1"/>
          <p:nvPr/>
        </p:nvSpPr>
        <p:spPr>
          <a:xfrm>
            <a:off x="4130203" y="5326802"/>
            <a:ext cx="1505605"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Diffusion of CO</a:t>
            </a:r>
            <a:r>
              <a:rPr lang="fr-FR" sz="1400" baseline="-25000" dirty="0">
                <a:latin typeface="Palatino" pitchFamily="2" charset="77"/>
                <a:ea typeface="Palatino" pitchFamily="2" charset="77"/>
              </a:rPr>
              <a:t>2</a:t>
            </a:r>
          </a:p>
        </p:txBody>
      </p:sp>
      <p:sp>
        <p:nvSpPr>
          <p:cNvPr id="29" name="ZoneTexte 28">
            <a:extLst>
              <a:ext uri="{FF2B5EF4-FFF2-40B4-BE49-F238E27FC236}">
                <a16:creationId xmlns:a16="http://schemas.microsoft.com/office/drawing/2014/main" id="{27C9688E-AC73-53BC-B1A2-5FEDBAB970BE}"/>
              </a:ext>
            </a:extLst>
          </p:cNvPr>
          <p:cNvSpPr txBox="1"/>
          <p:nvPr/>
        </p:nvSpPr>
        <p:spPr>
          <a:xfrm>
            <a:off x="1885937" y="4473229"/>
            <a:ext cx="1169319" cy="369332"/>
          </a:xfrm>
          <a:prstGeom prst="rect">
            <a:avLst/>
          </a:prstGeom>
          <a:noFill/>
        </p:spPr>
        <p:txBody>
          <a:bodyPr wrap="square">
            <a:spAutoFit/>
          </a:bodyPr>
          <a:lstStyle/>
          <a:p>
            <a:r>
              <a:rPr lang="fr-FR" sz="1800" dirty="0">
                <a:latin typeface="Palatino" pitchFamily="2" charset="77"/>
                <a:ea typeface="Palatino" pitchFamily="2" charset="77"/>
              </a:rPr>
              <a:t>pH </a:t>
            </a:r>
            <a:endParaRPr lang="fr-FR" dirty="0"/>
          </a:p>
        </p:txBody>
      </p:sp>
      <p:sp>
        <p:nvSpPr>
          <p:cNvPr id="32" name="ZoneTexte 31">
            <a:extLst>
              <a:ext uri="{FF2B5EF4-FFF2-40B4-BE49-F238E27FC236}">
                <a16:creationId xmlns:a16="http://schemas.microsoft.com/office/drawing/2014/main" id="{3A0E2316-DAC5-32DB-3761-0E298FA31737}"/>
              </a:ext>
            </a:extLst>
          </p:cNvPr>
          <p:cNvSpPr txBox="1"/>
          <p:nvPr/>
        </p:nvSpPr>
        <p:spPr>
          <a:xfrm>
            <a:off x="3899852" y="5881461"/>
            <a:ext cx="720350" cy="261610"/>
          </a:xfrm>
          <a:prstGeom prst="rect">
            <a:avLst/>
          </a:prstGeom>
          <a:noFill/>
        </p:spPr>
        <p:txBody>
          <a:bodyPr wrap="square">
            <a:spAutoFit/>
          </a:bodyPr>
          <a:lstStyle/>
          <a:p>
            <a:r>
              <a:rPr lang="en-US" sz="1100" b="1" dirty="0">
                <a:latin typeface="Palatino" pitchFamily="2" charset="77"/>
                <a:ea typeface="Palatino" pitchFamily="2" charset="77"/>
              </a:rPr>
              <a:t>CO</a:t>
            </a:r>
            <a:r>
              <a:rPr lang="en-US" sz="1100" b="1" baseline="-25000" dirty="0">
                <a:latin typeface="Palatino" pitchFamily="2" charset="77"/>
                <a:ea typeface="Palatino" pitchFamily="2" charset="77"/>
              </a:rPr>
              <a:t>2</a:t>
            </a:r>
            <a:r>
              <a:rPr lang="en-US" sz="1100" b="1" dirty="0">
                <a:latin typeface="Palatino" pitchFamily="2" charset="77"/>
                <a:ea typeface="Palatino" pitchFamily="2" charset="77"/>
              </a:rPr>
              <a:t> </a:t>
            </a:r>
            <a:r>
              <a:rPr lang="en-US" sz="1100" b="1" baseline="-25000" dirty="0">
                <a:latin typeface="Palatino" pitchFamily="2" charset="77"/>
                <a:ea typeface="Palatino" pitchFamily="2" charset="77"/>
              </a:rPr>
              <a:t>(</a:t>
            </a:r>
            <a:r>
              <a:rPr lang="en-US" sz="1100" b="1" baseline="-25000" dirty="0" err="1">
                <a:latin typeface="Palatino" pitchFamily="2" charset="77"/>
                <a:ea typeface="Palatino" pitchFamily="2" charset="77"/>
              </a:rPr>
              <a:t>aq</a:t>
            </a:r>
            <a:r>
              <a:rPr lang="en-US" sz="1100" b="1" baseline="-25000" dirty="0">
                <a:latin typeface="Palatino" pitchFamily="2" charset="77"/>
                <a:ea typeface="Palatino" pitchFamily="2" charset="77"/>
              </a:rPr>
              <a:t>)</a:t>
            </a:r>
            <a:endParaRPr lang="fr-FR" sz="1100" baseline="-25000" dirty="0"/>
          </a:p>
        </p:txBody>
      </p:sp>
      <p:grpSp>
        <p:nvGrpSpPr>
          <p:cNvPr id="33" name="Groupe 32">
            <a:extLst>
              <a:ext uri="{FF2B5EF4-FFF2-40B4-BE49-F238E27FC236}">
                <a16:creationId xmlns:a16="http://schemas.microsoft.com/office/drawing/2014/main" id="{7BD1697C-FB98-F1E1-067B-B315E460189B}"/>
              </a:ext>
            </a:extLst>
          </p:cNvPr>
          <p:cNvGrpSpPr/>
          <p:nvPr/>
        </p:nvGrpSpPr>
        <p:grpSpPr>
          <a:xfrm>
            <a:off x="3660621" y="5909129"/>
            <a:ext cx="202489" cy="79200"/>
            <a:chOff x="7172015" y="3633666"/>
            <a:chExt cx="202489" cy="79200"/>
          </a:xfrm>
        </p:grpSpPr>
        <p:sp>
          <p:nvSpPr>
            <p:cNvPr id="34" name="Ellipse 33">
              <a:extLst>
                <a:ext uri="{FF2B5EF4-FFF2-40B4-BE49-F238E27FC236}">
                  <a16:creationId xmlns:a16="http://schemas.microsoft.com/office/drawing/2014/main" id="{182907BB-020D-7CA3-F1A5-B56D498AC74A}"/>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38BE3267-A92C-254C-C71F-365C847BD24C}"/>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BE5678ED-4074-E526-F60B-42B2724A220D}"/>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e 36">
            <a:extLst>
              <a:ext uri="{FF2B5EF4-FFF2-40B4-BE49-F238E27FC236}">
                <a16:creationId xmlns:a16="http://schemas.microsoft.com/office/drawing/2014/main" id="{6463182B-B9E7-5F42-1A4D-BCF485F5D6B5}"/>
              </a:ext>
            </a:extLst>
          </p:cNvPr>
          <p:cNvGrpSpPr/>
          <p:nvPr/>
        </p:nvGrpSpPr>
        <p:grpSpPr>
          <a:xfrm>
            <a:off x="4463133" y="5980781"/>
            <a:ext cx="202489" cy="79200"/>
            <a:chOff x="7172015" y="3633666"/>
            <a:chExt cx="202489" cy="79200"/>
          </a:xfrm>
        </p:grpSpPr>
        <p:sp>
          <p:nvSpPr>
            <p:cNvPr id="38" name="Ellipse 37">
              <a:extLst>
                <a:ext uri="{FF2B5EF4-FFF2-40B4-BE49-F238E27FC236}">
                  <a16:creationId xmlns:a16="http://schemas.microsoft.com/office/drawing/2014/main" id="{FD546729-50AD-2F2B-9C58-A2BD447B9E20}"/>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19B1470B-E85B-FF9D-A0BF-3B9E5E09CB74}"/>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FDBF7174-1562-FAD6-36BF-3B78CD7D1891}"/>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 name="Groupe 40">
            <a:extLst>
              <a:ext uri="{FF2B5EF4-FFF2-40B4-BE49-F238E27FC236}">
                <a16:creationId xmlns:a16="http://schemas.microsoft.com/office/drawing/2014/main" id="{1BBC5027-9981-6229-D843-4979CB5C5868}"/>
              </a:ext>
            </a:extLst>
          </p:cNvPr>
          <p:cNvGrpSpPr/>
          <p:nvPr/>
        </p:nvGrpSpPr>
        <p:grpSpPr>
          <a:xfrm>
            <a:off x="4798291" y="5907848"/>
            <a:ext cx="202489" cy="79200"/>
            <a:chOff x="7172015" y="3633666"/>
            <a:chExt cx="202489" cy="79200"/>
          </a:xfrm>
        </p:grpSpPr>
        <p:sp>
          <p:nvSpPr>
            <p:cNvPr id="42" name="Ellipse 41">
              <a:extLst>
                <a:ext uri="{FF2B5EF4-FFF2-40B4-BE49-F238E27FC236}">
                  <a16:creationId xmlns:a16="http://schemas.microsoft.com/office/drawing/2014/main" id="{601A07FD-997E-507E-F939-772FF1C28027}"/>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06994E0D-CAE3-19A9-332F-E2BEB0B1633A}"/>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B98403A1-FA97-1E6D-F40E-07C6A8FF3A2E}"/>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Flèche vers la droite 17">
            <a:extLst>
              <a:ext uri="{FF2B5EF4-FFF2-40B4-BE49-F238E27FC236}">
                <a16:creationId xmlns:a16="http://schemas.microsoft.com/office/drawing/2014/main" id="{654EC43F-04FC-609A-A8A2-C9EB85152333}"/>
              </a:ext>
            </a:extLst>
          </p:cNvPr>
          <p:cNvSpPr/>
          <p:nvPr/>
        </p:nvSpPr>
        <p:spPr>
          <a:xfrm rot="16200000">
            <a:off x="4057021" y="5697487"/>
            <a:ext cx="146364" cy="136937"/>
          </a:xfrm>
          <a:prstGeom prst="rightArrow">
            <a:avLst/>
          </a:prstGeom>
          <a:solidFill>
            <a:srgbClr val="D3A7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vers la droite 25">
            <a:extLst>
              <a:ext uri="{FF2B5EF4-FFF2-40B4-BE49-F238E27FC236}">
                <a16:creationId xmlns:a16="http://schemas.microsoft.com/office/drawing/2014/main" id="{6205663C-15FE-AA41-FFEB-2AA51E22CDE8}"/>
              </a:ext>
            </a:extLst>
          </p:cNvPr>
          <p:cNvSpPr/>
          <p:nvPr/>
        </p:nvSpPr>
        <p:spPr>
          <a:xfrm rot="16200000">
            <a:off x="4862262" y="5698782"/>
            <a:ext cx="146364" cy="136937"/>
          </a:xfrm>
          <a:prstGeom prst="rightArrow">
            <a:avLst/>
          </a:prstGeom>
          <a:solidFill>
            <a:srgbClr val="D3A7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avec flèche 45">
            <a:extLst>
              <a:ext uri="{FF2B5EF4-FFF2-40B4-BE49-F238E27FC236}">
                <a16:creationId xmlns:a16="http://schemas.microsoft.com/office/drawing/2014/main" id="{A4CC6EFF-1C0E-E0FE-36F9-CEE40B80DDE1}"/>
              </a:ext>
            </a:extLst>
          </p:cNvPr>
          <p:cNvCxnSpPr/>
          <p:nvPr/>
        </p:nvCxnSpPr>
        <p:spPr>
          <a:xfrm>
            <a:off x="2383190" y="4563765"/>
            <a:ext cx="174812" cy="1882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BDF370ED-D954-DADB-CAB7-67489CBCAA1D}"/>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C50EA513-4677-E76C-64AD-F8B34A6E383D}"/>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grpSp>
        <p:nvGrpSpPr>
          <p:cNvPr id="57" name="Groupe 56">
            <a:extLst>
              <a:ext uri="{FF2B5EF4-FFF2-40B4-BE49-F238E27FC236}">
                <a16:creationId xmlns:a16="http://schemas.microsoft.com/office/drawing/2014/main" id="{B7B764F8-B0B4-C4AA-ABF1-B45BC0231C28}"/>
              </a:ext>
            </a:extLst>
          </p:cNvPr>
          <p:cNvGrpSpPr/>
          <p:nvPr/>
        </p:nvGrpSpPr>
        <p:grpSpPr>
          <a:xfrm>
            <a:off x="8123729" y="349023"/>
            <a:ext cx="4089362" cy="3970318"/>
            <a:chOff x="8123729" y="349023"/>
            <a:chExt cx="4089362" cy="3970318"/>
          </a:xfrm>
        </p:grpSpPr>
        <p:grpSp>
          <p:nvGrpSpPr>
            <p:cNvPr id="48" name="Groupe 47">
              <a:extLst>
                <a:ext uri="{FF2B5EF4-FFF2-40B4-BE49-F238E27FC236}">
                  <a16:creationId xmlns:a16="http://schemas.microsoft.com/office/drawing/2014/main" id="{E3DC9FB2-F5CA-AE53-AEB9-7C827D5924BE}"/>
                </a:ext>
              </a:extLst>
            </p:cNvPr>
            <p:cNvGrpSpPr/>
            <p:nvPr/>
          </p:nvGrpSpPr>
          <p:grpSpPr>
            <a:xfrm>
              <a:off x="8123729" y="349023"/>
              <a:ext cx="4089362" cy="3970318"/>
              <a:chOff x="8349578" y="346571"/>
              <a:chExt cx="4089362" cy="3970318"/>
            </a:xfrm>
          </p:grpSpPr>
          <p:sp>
            <p:nvSpPr>
              <p:cNvPr id="49" name="ZoneTexte 48">
                <a:extLst>
                  <a:ext uri="{FF2B5EF4-FFF2-40B4-BE49-F238E27FC236}">
                    <a16:creationId xmlns:a16="http://schemas.microsoft.com/office/drawing/2014/main" id="{3D7DA40A-32C2-1183-30BE-7EB9497584B5}"/>
                  </a:ext>
                </a:extLst>
              </p:cNvPr>
              <p:cNvSpPr txBox="1"/>
              <p:nvPr/>
            </p:nvSpPr>
            <p:spPr>
              <a:xfrm>
                <a:off x="8349578" y="346571"/>
                <a:ext cx="4089362" cy="3970318"/>
              </a:xfrm>
              <a:prstGeom prst="rect">
                <a:avLst/>
              </a:prstGeom>
              <a:noFill/>
            </p:spPr>
            <p:txBody>
              <a:bodyPr wrap="square" rtlCol="0">
                <a:spAutoFit/>
              </a:bodyPr>
              <a:lstStyle/>
              <a:p>
                <a:r>
                  <a:rPr lang="en-US" sz="1600" dirty="0">
                    <a:latin typeface="Palatino" pitchFamily="2" charset="77"/>
                    <a:ea typeface="Palatino" pitchFamily="2" charset="77"/>
                  </a:rPr>
                  <a:t>Carbonate system : three species</a:t>
                </a: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a:t>
                </a:r>
                <a:r>
                  <a:rPr lang="en-US" sz="1600" baseline="-25000" dirty="0">
                    <a:latin typeface="Palatino" pitchFamily="2" charset="77"/>
                    <a:ea typeface="Palatino" pitchFamily="2" charset="77"/>
                  </a:rPr>
                  <a:t>(</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r>
                  <a:rPr lang="en-US" sz="1600" dirty="0">
                    <a:latin typeface="Palatino" pitchFamily="2" charset="77"/>
                    <a:ea typeface="Palatino" pitchFamily="2" charset="77"/>
                  </a:rPr>
                  <a:t>	[HCO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a:t>
                </a:r>
              </a:p>
              <a:p>
                <a:r>
                  <a:rPr lang="en-US" sz="1600" dirty="0">
                    <a:latin typeface="Palatino" pitchFamily="2" charset="77"/>
                    <a:ea typeface="Palatino" pitchFamily="2" charset="77"/>
                  </a:rPr>
                  <a:t>whose relative abundances depend on pH</a:t>
                </a: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dissolution:</a:t>
                </a:r>
              </a:p>
              <a:p>
                <a:endParaRPr lang="en-US" sz="600" dirty="0">
                  <a:latin typeface="Palatino" pitchFamily="2" charset="77"/>
                  <a:ea typeface="Palatino" pitchFamily="2" charset="77"/>
                </a:endParaRPr>
              </a:p>
              <a:p>
                <a:r>
                  <a:rPr lang="en-US" sz="1600" dirty="0">
                    <a:latin typeface="Palatino" pitchFamily="2" charset="77"/>
                    <a:ea typeface="Palatino" pitchFamily="2" charset="77"/>
                  </a:rPr>
                  <a:t>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and CO</a:t>
                </a:r>
                <a:r>
                  <a:rPr lang="en-US" sz="1600" baseline="-25000" dirty="0">
                    <a:latin typeface="Palatino" pitchFamily="2" charset="77"/>
                    <a:ea typeface="Palatino" pitchFamily="2" charset="77"/>
                  </a:rPr>
                  <a:t>2 (</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endParaRPr lang="en-US" sz="1600" dirty="0">
                  <a:latin typeface="Palatino" pitchFamily="2" charset="77"/>
                  <a:ea typeface="Palatino" pitchFamily="2" charset="77"/>
                </a:endParaRPr>
              </a:p>
              <a:p>
                <a:endParaRPr lang="en-US" sz="600" dirty="0">
                  <a:latin typeface="Palatino" pitchFamily="2" charset="77"/>
                  <a:ea typeface="Palatino" pitchFamily="2" charset="77"/>
                </a:endParaRP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 and pH</a:t>
                </a: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a:p>
                <a:r>
                  <a:rPr lang="en-US" sz="1600" dirty="0">
                    <a:latin typeface="Palatino" pitchFamily="2" charset="77"/>
                    <a:ea typeface="Palatino" pitchFamily="2" charset="77"/>
                  </a:rPr>
                  <a:t>As pH </a:t>
                </a: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a:t>
                </a:r>
                <a:r>
                  <a:rPr lang="en-US" sz="1600" baseline="-25000" dirty="0">
                    <a:latin typeface="Palatino" pitchFamily="2" charset="77"/>
                    <a:ea typeface="Palatino" pitchFamily="2" charset="77"/>
                  </a:rPr>
                  <a:t>(</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r>
                  <a:rPr lang="en-US" sz="1600" dirty="0">
                    <a:latin typeface="Palatino" pitchFamily="2" charset="77"/>
                    <a:ea typeface="Palatino" pitchFamily="2" charset="77"/>
                  </a:rPr>
                  <a:t> and 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diffusion </a:t>
                </a:r>
                <a:r>
                  <a:rPr lang="en-US" sz="1600" baseline="-25000" dirty="0">
                    <a:latin typeface="Palatino" pitchFamily="2" charset="77"/>
                    <a:ea typeface="Palatino" pitchFamily="2" charset="77"/>
                  </a:rPr>
                  <a:t>LAKE </a:t>
                </a:r>
                <a:r>
                  <a:rPr lang="en-US" sz="1600" baseline="-25000" dirty="0">
                    <a:latin typeface="Palatino" pitchFamily="2" charset="77"/>
                    <a:ea typeface="Palatino" pitchFamily="2" charset="77"/>
                    <a:sym typeface="Wingdings" pitchFamily="2" charset="2"/>
                  </a:rPr>
                  <a:t> ATM</a:t>
                </a:r>
                <a:r>
                  <a:rPr lang="en-US" sz="1600" dirty="0">
                    <a:latin typeface="Palatino" pitchFamily="2" charset="77"/>
                    <a:ea typeface="Palatino" pitchFamily="2" charset="77"/>
                    <a:sym typeface="Wingdings" pitchFamily="2" charset="2"/>
                  </a:rPr>
                  <a:t> </a:t>
                </a:r>
              </a:p>
              <a:p>
                <a:endParaRPr lang="en-US" sz="1600" dirty="0">
                  <a:latin typeface="Palatino" pitchFamily="2" charset="77"/>
                  <a:ea typeface="Palatino" pitchFamily="2" charset="77"/>
                  <a:sym typeface="Wingdings" pitchFamily="2" charset="2"/>
                </a:endParaRP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p:txBody>
          </p:sp>
          <p:sp>
            <p:nvSpPr>
              <p:cNvPr id="50" name="Flèche vers le haut 49">
                <a:extLst>
                  <a:ext uri="{FF2B5EF4-FFF2-40B4-BE49-F238E27FC236}">
                    <a16:creationId xmlns:a16="http://schemas.microsoft.com/office/drawing/2014/main" id="{1827453F-2102-8E46-5ED0-9884FB1FB699}"/>
                  </a:ext>
                </a:extLst>
              </p:cNvPr>
              <p:cNvSpPr/>
              <p:nvPr/>
            </p:nvSpPr>
            <p:spPr>
              <a:xfrm rot="2677620">
                <a:off x="10232136" y="1941524"/>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èche vers le haut 50">
                <a:extLst>
                  <a:ext uri="{FF2B5EF4-FFF2-40B4-BE49-F238E27FC236}">
                    <a16:creationId xmlns:a16="http://schemas.microsoft.com/office/drawing/2014/main" id="{63619AD4-04B2-AAD2-6A45-D2F4189EF323}"/>
                  </a:ext>
                </a:extLst>
              </p:cNvPr>
              <p:cNvSpPr/>
              <p:nvPr/>
            </p:nvSpPr>
            <p:spPr>
              <a:xfrm rot="8129349">
                <a:off x="9785253" y="2270693"/>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èche vers le haut 52">
                <a:extLst>
                  <a:ext uri="{FF2B5EF4-FFF2-40B4-BE49-F238E27FC236}">
                    <a16:creationId xmlns:a16="http://schemas.microsoft.com/office/drawing/2014/main" id="{E2F1A119-0B15-E510-AC81-B7A8026B90B2}"/>
                  </a:ext>
                </a:extLst>
              </p:cNvPr>
              <p:cNvSpPr/>
              <p:nvPr/>
            </p:nvSpPr>
            <p:spPr>
              <a:xfrm rot="2677620">
                <a:off x="11817435" y="3193093"/>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6" name="Flèche vers le haut 55">
              <a:extLst>
                <a:ext uri="{FF2B5EF4-FFF2-40B4-BE49-F238E27FC236}">
                  <a16:creationId xmlns:a16="http://schemas.microsoft.com/office/drawing/2014/main" id="{FF2F61F9-FEC2-CD4C-C836-B04B309BE45E}"/>
                </a:ext>
              </a:extLst>
            </p:cNvPr>
            <p:cNvSpPr/>
            <p:nvPr/>
          </p:nvSpPr>
          <p:spPr>
            <a:xfrm rot="8129349">
              <a:off x="8937587" y="2974997"/>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94551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99DDDE-F322-D6E7-D18E-5A18C83E26D9}"/>
              </a:ext>
            </a:extLst>
          </p:cNvPr>
          <p:cNvSpPr/>
          <p:nvPr/>
        </p:nvSpPr>
        <p:spPr>
          <a:xfrm>
            <a:off x="7986923" y="0"/>
            <a:ext cx="4205077" cy="6858000"/>
          </a:xfrm>
          <a:prstGeom prst="rect">
            <a:avLst/>
          </a:prstGeom>
          <a:solidFill>
            <a:srgbClr val="EEF8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15</a:t>
            </a:fld>
            <a:endParaRPr lang="fr-YT">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Flèche vers la droite 17">
            <a:extLst>
              <a:ext uri="{FF2B5EF4-FFF2-40B4-BE49-F238E27FC236}">
                <a16:creationId xmlns:a16="http://schemas.microsoft.com/office/drawing/2014/main" id="{E1E6C7EF-2D75-674F-C989-FB0936935EDB}"/>
              </a:ext>
            </a:extLst>
          </p:cNvPr>
          <p:cNvSpPr/>
          <p:nvPr/>
        </p:nvSpPr>
        <p:spPr>
          <a:xfrm>
            <a:off x="4756321" y="2995536"/>
            <a:ext cx="326118" cy="190800"/>
          </a:xfrm>
          <a:prstGeom prst="rightArrow">
            <a:avLst/>
          </a:prstGeom>
          <a:solidFill>
            <a:srgbClr val="FF9BB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a droite 16">
            <a:extLst>
              <a:ext uri="{FF2B5EF4-FFF2-40B4-BE49-F238E27FC236}">
                <a16:creationId xmlns:a16="http://schemas.microsoft.com/office/drawing/2014/main" id="{F3783419-F87C-3321-6456-510F0769AEB3}"/>
              </a:ext>
            </a:extLst>
          </p:cNvPr>
          <p:cNvSpPr/>
          <p:nvPr/>
        </p:nvSpPr>
        <p:spPr>
          <a:xfrm rot="10800000">
            <a:off x="4279840" y="2046691"/>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4760224" y="885180"/>
            <a:ext cx="0" cy="3041808"/>
          </a:xfrm>
          <a:prstGeom prst="line">
            <a:avLst/>
          </a:prstGeom>
          <a:ln w="38100">
            <a:solidFill>
              <a:srgbClr val="FF9CB3"/>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645745E2-AF65-57E9-896C-B278878959DC}"/>
              </a:ext>
            </a:extLst>
          </p:cNvPr>
          <p:cNvSpPr txBox="1"/>
          <p:nvPr/>
        </p:nvSpPr>
        <p:spPr>
          <a:xfrm>
            <a:off x="4110866" y="2329378"/>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pic>
        <p:nvPicPr>
          <p:cNvPr id="21" name="Image 20">
            <a:extLst>
              <a:ext uri="{FF2B5EF4-FFF2-40B4-BE49-F238E27FC236}">
                <a16:creationId xmlns:a16="http://schemas.microsoft.com/office/drawing/2014/main" id="{1A72714C-CF15-D165-8D71-3513B38C99FF}"/>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20" name="Flèche vers la droite 19">
            <a:extLst>
              <a:ext uri="{FF2B5EF4-FFF2-40B4-BE49-F238E27FC236}">
                <a16:creationId xmlns:a16="http://schemas.microsoft.com/office/drawing/2014/main" id="{87884D7A-DAFA-0886-71DA-636AE2078D2C}"/>
              </a:ext>
            </a:extLst>
          </p:cNvPr>
          <p:cNvSpPr/>
          <p:nvPr/>
        </p:nvSpPr>
        <p:spPr>
          <a:xfrm rot="16200000">
            <a:off x="3894888" y="6323745"/>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431FF248-BAF1-B3AB-E21A-539E9B1B7F49}"/>
              </a:ext>
            </a:extLst>
          </p:cNvPr>
          <p:cNvSpPr txBox="1"/>
          <p:nvPr/>
        </p:nvSpPr>
        <p:spPr>
          <a:xfrm>
            <a:off x="4057720" y="3231864"/>
            <a:ext cx="1505605"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Diffusion of CO</a:t>
            </a:r>
            <a:r>
              <a:rPr lang="fr-FR" sz="1400" baseline="-25000" dirty="0">
                <a:latin typeface="Palatino" pitchFamily="2" charset="77"/>
                <a:ea typeface="Palatino" pitchFamily="2" charset="77"/>
              </a:rPr>
              <a:t>2</a:t>
            </a:r>
          </a:p>
        </p:txBody>
      </p:sp>
      <p:sp>
        <p:nvSpPr>
          <p:cNvPr id="24" name="Flèche vers la droite 23">
            <a:extLst>
              <a:ext uri="{FF2B5EF4-FFF2-40B4-BE49-F238E27FC236}">
                <a16:creationId xmlns:a16="http://schemas.microsoft.com/office/drawing/2014/main" id="{6D530695-A984-F92D-EA0A-541224C2CD69}"/>
              </a:ext>
            </a:extLst>
          </p:cNvPr>
          <p:cNvSpPr/>
          <p:nvPr/>
        </p:nvSpPr>
        <p:spPr>
          <a:xfrm rot="16200000">
            <a:off x="4037298" y="5661497"/>
            <a:ext cx="190532" cy="167881"/>
          </a:xfrm>
          <a:prstGeom prst="rightArrow">
            <a:avLst/>
          </a:prstGeom>
          <a:solidFill>
            <a:srgbClr val="FF9CB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720ED3CF-89AC-F6D1-387A-5E8A68AF4A4C}"/>
              </a:ext>
            </a:extLst>
          </p:cNvPr>
          <p:cNvSpPr txBox="1"/>
          <p:nvPr/>
        </p:nvSpPr>
        <p:spPr>
          <a:xfrm>
            <a:off x="1885937" y="4473229"/>
            <a:ext cx="1169319" cy="369332"/>
          </a:xfrm>
          <a:prstGeom prst="rect">
            <a:avLst/>
          </a:prstGeom>
          <a:noFill/>
        </p:spPr>
        <p:txBody>
          <a:bodyPr wrap="square">
            <a:spAutoFit/>
          </a:bodyPr>
          <a:lstStyle/>
          <a:p>
            <a:r>
              <a:rPr lang="fr-FR" sz="1800" dirty="0">
                <a:latin typeface="Palatino" pitchFamily="2" charset="77"/>
                <a:ea typeface="Palatino" pitchFamily="2" charset="77"/>
              </a:rPr>
              <a:t>pH</a:t>
            </a:r>
            <a:endParaRPr lang="fr-FR" dirty="0"/>
          </a:p>
        </p:txBody>
      </p:sp>
      <p:grpSp>
        <p:nvGrpSpPr>
          <p:cNvPr id="36" name="Groupe 35">
            <a:extLst>
              <a:ext uri="{FF2B5EF4-FFF2-40B4-BE49-F238E27FC236}">
                <a16:creationId xmlns:a16="http://schemas.microsoft.com/office/drawing/2014/main" id="{54224358-86E3-0613-72BF-FA23E6C1EAFA}"/>
              </a:ext>
            </a:extLst>
          </p:cNvPr>
          <p:cNvGrpSpPr/>
          <p:nvPr/>
        </p:nvGrpSpPr>
        <p:grpSpPr>
          <a:xfrm>
            <a:off x="3660621" y="5909129"/>
            <a:ext cx="202489" cy="79200"/>
            <a:chOff x="7172015" y="3633666"/>
            <a:chExt cx="202489" cy="79200"/>
          </a:xfrm>
        </p:grpSpPr>
        <p:sp>
          <p:nvSpPr>
            <p:cNvPr id="37" name="Ellipse 36">
              <a:extLst>
                <a:ext uri="{FF2B5EF4-FFF2-40B4-BE49-F238E27FC236}">
                  <a16:creationId xmlns:a16="http://schemas.microsoft.com/office/drawing/2014/main" id="{04A3483D-414B-BFB8-B87C-9585BC729EE1}"/>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D465860C-2DC5-9740-371A-1BFADD04BF6C}"/>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DA5F6265-E7F1-964F-810A-F1375BA4285E}"/>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Groupe 39">
            <a:extLst>
              <a:ext uri="{FF2B5EF4-FFF2-40B4-BE49-F238E27FC236}">
                <a16:creationId xmlns:a16="http://schemas.microsoft.com/office/drawing/2014/main" id="{CE2BCC82-0BFD-BBC5-2855-72946778E5A2}"/>
              </a:ext>
            </a:extLst>
          </p:cNvPr>
          <p:cNvGrpSpPr/>
          <p:nvPr/>
        </p:nvGrpSpPr>
        <p:grpSpPr>
          <a:xfrm>
            <a:off x="4463133" y="5980781"/>
            <a:ext cx="202489" cy="79200"/>
            <a:chOff x="7172015" y="3633666"/>
            <a:chExt cx="202489" cy="79200"/>
          </a:xfrm>
        </p:grpSpPr>
        <p:sp>
          <p:nvSpPr>
            <p:cNvPr id="41" name="Ellipse 40">
              <a:extLst>
                <a:ext uri="{FF2B5EF4-FFF2-40B4-BE49-F238E27FC236}">
                  <a16:creationId xmlns:a16="http://schemas.microsoft.com/office/drawing/2014/main" id="{D5AFADDF-5856-594C-7BA8-6432E61878FB}"/>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BA26FA89-5ABC-25A3-A025-17091335254A}"/>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3D22D2D1-77D1-8F49-D0E4-9193CA63C99F}"/>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 name="Groupe 43">
            <a:extLst>
              <a:ext uri="{FF2B5EF4-FFF2-40B4-BE49-F238E27FC236}">
                <a16:creationId xmlns:a16="http://schemas.microsoft.com/office/drawing/2014/main" id="{BDB0660A-32ED-FB95-5128-16CEF8483BCD}"/>
              </a:ext>
            </a:extLst>
          </p:cNvPr>
          <p:cNvGrpSpPr/>
          <p:nvPr/>
        </p:nvGrpSpPr>
        <p:grpSpPr>
          <a:xfrm>
            <a:off x="4798291" y="5907848"/>
            <a:ext cx="202489" cy="79200"/>
            <a:chOff x="7172015" y="3633666"/>
            <a:chExt cx="202489" cy="79200"/>
          </a:xfrm>
        </p:grpSpPr>
        <p:sp>
          <p:nvSpPr>
            <p:cNvPr id="45" name="Ellipse 44">
              <a:extLst>
                <a:ext uri="{FF2B5EF4-FFF2-40B4-BE49-F238E27FC236}">
                  <a16:creationId xmlns:a16="http://schemas.microsoft.com/office/drawing/2014/main" id="{5CA85636-E547-1EFA-7A90-4109DDEAFE39}"/>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0FBB058B-4355-35CD-3F61-B5EB4DD89ECB}"/>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BC37AC48-2900-7BDC-5BAE-55F9FB7C7392}"/>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8" name="Groupe 47">
            <a:extLst>
              <a:ext uri="{FF2B5EF4-FFF2-40B4-BE49-F238E27FC236}">
                <a16:creationId xmlns:a16="http://schemas.microsoft.com/office/drawing/2014/main" id="{83DF3292-86CE-84BD-4A22-B496169F819A}"/>
              </a:ext>
            </a:extLst>
          </p:cNvPr>
          <p:cNvGrpSpPr/>
          <p:nvPr/>
        </p:nvGrpSpPr>
        <p:grpSpPr>
          <a:xfrm>
            <a:off x="3371008" y="6020226"/>
            <a:ext cx="202489" cy="79200"/>
            <a:chOff x="7172015" y="3633666"/>
            <a:chExt cx="202489" cy="79200"/>
          </a:xfrm>
        </p:grpSpPr>
        <p:sp>
          <p:nvSpPr>
            <p:cNvPr id="49" name="Ellipse 48">
              <a:extLst>
                <a:ext uri="{FF2B5EF4-FFF2-40B4-BE49-F238E27FC236}">
                  <a16:creationId xmlns:a16="http://schemas.microsoft.com/office/drawing/2014/main" id="{5CA77C23-616B-99DB-F7E7-2AB349CD6527}"/>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08C75201-C440-9754-0DD8-D67870BAA6C1}"/>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62862D77-C39E-A17B-E395-D838D3A4FFD6}"/>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 name="Groupe 51">
            <a:extLst>
              <a:ext uri="{FF2B5EF4-FFF2-40B4-BE49-F238E27FC236}">
                <a16:creationId xmlns:a16="http://schemas.microsoft.com/office/drawing/2014/main" id="{5A423979-10C2-6E30-45FC-4BD390DBD44C}"/>
              </a:ext>
            </a:extLst>
          </p:cNvPr>
          <p:cNvGrpSpPr/>
          <p:nvPr/>
        </p:nvGrpSpPr>
        <p:grpSpPr>
          <a:xfrm>
            <a:off x="5144812" y="5940871"/>
            <a:ext cx="202489" cy="79200"/>
            <a:chOff x="7172015" y="3633666"/>
            <a:chExt cx="202489" cy="79200"/>
          </a:xfrm>
        </p:grpSpPr>
        <p:sp>
          <p:nvSpPr>
            <p:cNvPr id="53" name="Ellipse 52">
              <a:extLst>
                <a:ext uri="{FF2B5EF4-FFF2-40B4-BE49-F238E27FC236}">
                  <a16:creationId xmlns:a16="http://schemas.microsoft.com/office/drawing/2014/main" id="{A28AD838-36A2-784C-F78B-97F603015E82}"/>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E40C8C8E-A2A7-BDF6-5B16-C49E75D22FFB}"/>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3FBD334F-5D75-16DD-142C-F37BC1EB94E6}"/>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Flèche vers la droite 10">
            <a:extLst>
              <a:ext uri="{FF2B5EF4-FFF2-40B4-BE49-F238E27FC236}">
                <a16:creationId xmlns:a16="http://schemas.microsoft.com/office/drawing/2014/main" id="{948DE049-D092-5300-42C0-9B286115CF3C}"/>
              </a:ext>
            </a:extLst>
          </p:cNvPr>
          <p:cNvSpPr/>
          <p:nvPr/>
        </p:nvSpPr>
        <p:spPr>
          <a:xfrm rot="16200000">
            <a:off x="3244713" y="5661497"/>
            <a:ext cx="190532" cy="167881"/>
          </a:xfrm>
          <a:prstGeom prst="rightArrow">
            <a:avLst/>
          </a:prstGeom>
          <a:solidFill>
            <a:srgbClr val="FF9CB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vers la droite 25">
            <a:extLst>
              <a:ext uri="{FF2B5EF4-FFF2-40B4-BE49-F238E27FC236}">
                <a16:creationId xmlns:a16="http://schemas.microsoft.com/office/drawing/2014/main" id="{D50C31D4-49B1-C517-9B19-E3D686668E37}"/>
              </a:ext>
            </a:extLst>
          </p:cNvPr>
          <p:cNvSpPr/>
          <p:nvPr/>
        </p:nvSpPr>
        <p:spPr>
          <a:xfrm rot="16200000">
            <a:off x="4826309" y="5658832"/>
            <a:ext cx="190532" cy="167881"/>
          </a:xfrm>
          <a:prstGeom prst="rightArrow">
            <a:avLst/>
          </a:prstGeom>
          <a:solidFill>
            <a:srgbClr val="FF9CB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avec flèche 26">
            <a:extLst>
              <a:ext uri="{FF2B5EF4-FFF2-40B4-BE49-F238E27FC236}">
                <a16:creationId xmlns:a16="http://schemas.microsoft.com/office/drawing/2014/main" id="{AF227A48-5D15-765B-2CB2-72F6610814BA}"/>
              </a:ext>
            </a:extLst>
          </p:cNvPr>
          <p:cNvCxnSpPr/>
          <p:nvPr/>
        </p:nvCxnSpPr>
        <p:spPr>
          <a:xfrm>
            <a:off x="2383190" y="4563765"/>
            <a:ext cx="174812" cy="1882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5257378C-DE8A-346D-57C9-EABFC1A151E4}"/>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7B12BD10-A86D-9AB3-03B1-0CA5DA04BF7B}"/>
              </a:ext>
            </a:extLst>
          </p:cNvPr>
          <p:cNvSpPr txBox="1"/>
          <p:nvPr/>
        </p:nvSpPr>
        <p:spPr>
          <a:xfrm>
            <a:off x="3842453" y="5840704"/>
            <a:ext cx="1153689" cy="307777"/>
          </a:xfrm>
          <a:prstGeom prst="rect">
            <a:avLst/>
          </a:prstGeom>
          <a:noFill/>
        </p:spPr>
        <p:txBody>
          <a:bodyPr wrap="square">
            <a:spAutoFit/>
          </a:bodyPr>
          <a:lstStyle/>
          <a:p>
            <a:r>
              <a:rPr lang="en-US" sz="1400" b="1" dirty="0">
                <a:latin typeface="Palatino" pitchFamily="2" charset="77"/>
                <a:ea typeface="Palatino" pitchFamily="2" charset="77"/>
              </a:rPr>
              <a:t>CO</a:t>
            </a:r>
            <a:r>
              <a:rPr lang="en-US" sz="1400" b="1" baseline="-25000" dirty="0">
                <a:latin typeface="Palatino" pitchFamily="2" charset="77"/>
                <a:ea typeface="Palatino" pitchFamily="2" charset="77"/>
              </a:rPr>
              <a:t>2</a:t>
            </a:r>
            <a:r>
              <a:rPr lang="en-US" sz="1400" b="1" dirty="0">
                <a:latin typeface="Palatino" pitchFamily="2" charset="77"/>
                <a:ea typeface="Palatino" pitchFamily="2" charset="77"/>
              </a:rPr>
              <a:t> </a:t>
            </a:r>
            <a:r>
              <a:rPr lang="en-US" sz="1400" b="1" baseline="-25000" dirty="0">
                <a:latin typeface="Palatino" pitchFamily="2" charset="77"/>
                <a:ea typeface="Palatino" pitchFamily="2" charset="77"/>
              </a:rPr>
              <a:t>(</a:t>
            </a:r>
            <a:r>
              <a:rPr lang="en-US" sz="1400" b="1" baseline="-25000" dirty="0" err="1">
                <a:latin typeface="Palatino" pitchFamily="2" charset="77"/>
                <a:ea typeface="Palatino" pitchFamily="2" charset="77"/>
              </a:rPr>
              <a:t>aq</a:t>
            </a:r>
            <a:r>
              <a:rPr lang="en-US" sz="1400" b="1" baseline="-25000" dirty="0">
                <a:latin typeface="Palatino" pitchFamily="2" charset="77"/>
                <a:ea typeface="Palatino" pitchFamily="2" charset="77"/>
              </a:rPr>
              <a:t>)</a:t>
            </a:r>
            <a:endParaRPr lang="fr-FR" sz="1400" baseline="-25000" dirty="0"/>
          </a:p>
        </p:txBody>
      </p:sp>
      <p:sp>
        <p:nvSpPr>
          <p:cNvPr id="60" name="ZoneTexte 59">
            <a:extLst>
              <a:ext uri="{FF2B5EF4-FFF2-40B4-BE49-F238E27FC236}">
                <a16:creationId xmlns:a16="http://schemas.microsoft.com/office/drawing/2014/main" id="{24093AA8-3D2B-A9FF-A84D-C90048C72562}"/>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grpSp>
        <p:nvGrpSpPr>
          <p:cNvPr id="61" name="Groupe 60">
            <a:extLst>
              <a:ext uri="{FF2B5EF4-FFF2-40B4-BE49-F238E27FC236}">
                <a16:creationId xmlns:a16="http://schemas.microsoft.com/office/drawing/2014/main" id="{FDF012E9-B0A1-0CE6-3F50-814105F05EE1}"/>
              </a:ext>
            </a:extLst>
          </p:cNvPr>
          <p:cNvGrpSpPr/>
          <p:nvPr/>
        </p:nvGrpSpPr>
        <p:grpSpPr>
          <a:xfrm>
            <a:off x="8123729" y="349023"/>
            <a:ext cx="4089362" cy="3970318"/>
            <a:chOff x="8123729" y="349023"/>
            <a:chExt cx="4089362" cy="3970318"/>
          </a:xfrm>
        </p:grpSpPr>
        <p:grpSp>
          <p:nvGrpSpPr>
            <p:cNvPr id="62" name="Groupe 61">
              <a:extLst>
                <a:ext uri="{FF2B5EF4-FFF2-40B4-BE49-F238E27FC236}">
                  <a16:creationId xmlns:a16="http://schemas.microsoft.com/office/drawing/2014/main" id="{611CEC68-52E3-D9C8-626B-D32586A2A30D}"/>
                </a:ext>
              </a:extLst>
            </p:cNvPr>
            <p:cNvGrpSpPr/>
            <p:nvPr/>
          </p:nvGrpSpPr>
          <p:grpSpPr>
            <a:xfrm>
              <a:off x="8123729" y="349023"/>
              <a:ext cx="4089362" cy="3970318"/>
              <a:chOff x="8349578" y="346571"/>
              <a:chExt cx="4089362" cy="3970318"/>
            </a:xfrm>
          </p:grpSpPr>
          <p:sp>
            <p:nvSpPr>
              <p:cNvPr id="1024" name="ZoneTexte 1023">
                <a:extLst>
                  <a:ext uri="{FF2B5EF4-FFF2-40B4-BE49-F238E27FC236}">
                    <a16:creationId xmlns:a16="http://schemas.microsoft.com/office/drawing/2014/main" id="{4D0C277C-BF97-E5FE-1F49-A359A802CF01}"/>
                  </a:ext>
                </a:extLst>
              </p:cNvPr>
              <p:cNvSpPr txBox="1"/>
              <p:nvPr/>
            </p:nvSpPr>
            <p:spPr>
              <a:xfrm>
                <a:off x="8349578" y="346571"/>
                <a:ext cx="4089362" cy="3970318"/>
              </a:xfrm>
              <a:prstGeom prst="rect">
                <a:avLst/>
              </a:prstGeom>
              <a:noFill/>
            </p:spPr>
            <p:txBody>
              <a:bodyPr wrap="square" rtlCol="0">
                <a:spAutoFit/>
              </a:bodyPr>
              <a:lstStyle/>
              <a:p>
                <a:r>
                  <a:rPr lang="en-US" sz="1600" dirty="0">
                    <a:latin typeface="Palatino" pitchFamily="2" charset="77"/>
                    <a:ea typeface="Palatino" pitchFamily="2" charset="77"/>
                  </a:rPr>
                  <a:t>Carbonate system : three species</a:t>
                </a: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a:t>
                </a:r>
                <a:r>
                  <a:rPr lang="en-US" sz="1600" baseline="-25000" dirty="0">
                    <a:latin typeface="Palatino" pitchFamily="2" charset="77"/>
                    <a:ea typeface="Palatino" pitchFamily="2" charset="77"/>
                  </a:rPr>
                  <a:t>(</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r>
                  <a:rPr lang="en-US" sz="1600" dirty="0">
                    <a:latin typeface="Palatino" pitchFamily="2" charset="77"/>
                    <a:ea typeface="Palatino" pitchFamily="2" charset="77"/>
                  </a:rPr>
                  <a:t>	[HCO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a:t>
                </a:r>
              </a:p>
              <a:p>
                <a:r>
                  <a:rPr lang="en-US" sz="1600" dirty="0">
                    <a:latin typeface="Palatino" pitchFamily="2" charset="77"/>
                    <a:ea typeface="Palatino" pitchFamily="2" charset="77"/>
                  </a:rPr>
                  <a:t>whose relative abundances depend on pH</a:t>
                </a: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dissolution:</a:t>
                </a:r>
              </a:p>
              <a:p>
                <a:endParaRPr lang="en-US" sz="600" dirty="0">
                  <a:latin typeface="Palatino" pitchFamily="2" charset="77"/>
                  <a:ea typeface="Palatino" pitchFamily="2" charset="77"/>
                </a:endParaRPr>
              </a:p>
              <a:p>
                <a:r>
                  <a:rPr lang="en-US" sz="1600" dirty="0">
                    <a:latin typeface="Palatino" pitchFamily="2" charset="77"/>
                    <a:ea typeface="Palatino" pitchFamily="2" charset="77"/>
                  </a:rPr>
                  <a:t>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and CO</a:t>
                </a:r>
                <a:r>
                  <a:rPr lang="en-US" sz="1600" baseline="-25000" dirty="0">
                    <a:latin typeface="Palatino" pitchFamily="2" charset="77"/>
                    <a:ea typeface="Palatino" pitchFamily="2" charset="77"/>
                  </a:rPr>
                  <a:t>2 (</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endParaRPr lang="en-US" sz="1600" dirty="0">
                  <a:latin typeface="Palatino" pitchFamily="2" charset="77"/>
                  <a:ea typeface="Palatino" pitchFamily="2" charset="77"/>
                </a:endParaRPr>
              </a:p>
              <a:p>
                <a:endParaRPr lang="en-US" sz="600" dirty="0">
                  <a:latin typeface="Palatino" pitchFamily="2" charset="77"/>
                  <a:ea typeface="Palatino" pitchFamily="2" charset="77"/>
                </a:endParaRP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 and pH</a:t>
                </a: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a:p>
                <a:r>
                  <a:rPr lang="en-US" sz="1600" dirty="0">
                    <a:latin typeface="Palatino" pitchFamily="2" charset="77"/>
                    <a:ea typeface="Palatino" pitchFamily="2" charset="77"/>
                  </a:rPr>
                  <a:t>As pH </a:t>
                </a: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a:t>
                </a:r>
                <a:r>
                  <a:rPr lang="en-US" sz="1600" baseline="-25000" dirty="0">
                    <a:latin typeface="Palatino" pitchFamily="2" charset="77"/>
                    <a:ea typeface="Palatino" pitchFamily="2" charset="77"/>
                  </a:rPr>
                  <a:t>(</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r>
                  <a:rPr lang="en-US" sz="1600" dirty="0">
                    <a:latin typeface="Palatino" pitchFamily="2" charset="77"/>
                    <a:ea typeface="Palatino" pitchFamily="2" charset="77"/>
                  </a:rPr>
                  <a:t> and 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diffusion </a:t>
                </a:r>
                <a:r>
                  <a:rPr lang="en-US" sz="1600" baseline="-25000" dirty="0">
                    <a:latin typeface="Palatino" pitchFamily="2" charset="77"/>
                    <a:ea typeface="Palatino" pitchFamily="2" charset="77"/>
                  </a:rPr>
                  <a:t>LAKE </a:t>
                </a:r>
                <a:r>
                  <a:rPr lang="en-US" sz="1600" baseline="-25000" dirty="0">
                    <a:latin typeface="Palatino" pitchFamily="2" charset="77"/>
                    <a:ea typeface="Palatino" pitchFamily="2" charset="77"/>
                    <a:sym typeface="Wingdings" pitchFamily="2" charset="2"/>
                  </a:rPr>
                  <a:t> ATM</a:t>
                </a:r>
                <a:r>
                  <a:rPr lang="en-US" sz="1600" dirty="0">
                    <a:latin typeface="Palatino" pitchFamily="2" charset="77"/>
                    <a:ea typeface="Palatino" pitchFamily="2" charset="77"/>
                    <a:sym typeface="Wingdings" pitchFamily="2" charset="2"/>
                  </a:rPr>
                  <a:t> </a:t>
                </a:r>
              </a:p>
              <a:p>
                <a:endParaRPr lang="en-US" sz="1600" dirty="0">
                  <a:latin typeface="Palatino" pitchFamily="2" charset="77"/>
                  <a:ea typeface="Palatino" pitchFamily="2" charset="77"/>
                  <a:sym typeface="Wingdings" pitchFamily="2" charset="2"/>
                </a:endParaRP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p:txBody>
          </p:sp>
          <p:sp>
            <p:nvSpPr>
              <p:cNvPr id="1025" name="Flèche vers le haut 1024">
                <a:extLst>
                  <a:ext uri="{FF2B5EF4-FFF2-40B4-BE49-F238E27FC236}">
                    <a16:creationId xmlns:a16="http://schemas.microsoft.com/office/drawing/2014/main" id="{B8E46AD4-5CEA-A71D-1F30-654B609859FC}"/>
                  </a:ext>
                </a:extLst>
              </p:cNvPr>
              <p:cNvSpPr/>
              <p:nvPr/>
            </p:nvSpPr>
            <p:spPr>
              <a:xfrm rot="2677620">
                <a:off x="10232136" y="1941524"/>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7" name="Flèche vers le haut 1026">
                <a:extLst>
                  <a:ext uri="{FF2B5EF4-FFF2-40B4-BE49-F238E27FC236}">
                    <a16:creationId xmlns:a16="http://schemas.microsoft.com/office/drawing/2014/main" id="{CB474940-164B-4D3C-C8D7-8BE1F39815B6}"/>
                  </a:ext>
                </a:extLst>
              </p:cNvPr>
              <p:cNvSpPr/>
              <p:nvPr/>
            </p:nvSpPr>
            <p:spPr>
              <a:xfrm rot="8129349">
                <a:off x="9785253" y="2270693"/>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8" name="Flèche vers le haut 1027">
                <a:extLst>
                  <a:ext uri="{FF2B5EF4-FFF2-40B4-BE49-F238E27FC236}">
                    <a16:creationId xmlns:a16="http://schemas.microsoft.com/office/drawing/2014/main" id="{C11F8796-92E6-6272-8619-6DDE66E70FC8}"/>
                  </a:ext>
                </a:extLst>
              </p:cNvPr>
              <p:cNvSpPr/>
              <p:nvPr/>
            </p:nvSpPr>
            <p:spPr>
              <a:xfrm rot="2677620">
                <a:off x="11817435" y="3193093"/>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3" name="Flèche vers le haut 62">
              <a:extLst>
                <a:ext uri="{FF2B5EF4-FFF2-40B4-BE49-F238E27FC236}">
                  <a16:creationId xmlns:a16="http://schemas.microsoft.com/office/drawing/2014/main" id="{0BB61B2D-F0B6-3589-0747-A010BE9C4272}"/>
                </a:ext>
              </a:extLst>
            </p:cNvPr>
            <p:cNvSpPr/>
            <p:nvPr/>
          </p:nvSpPr>
          <p:spPr>
            <a:xfrm rot="8129349">
              <a:off x="8937587" y="2974997"/>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8584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91836FC-763D-2FBC-38D2-893D5F4DECF8}"/>
              </a:ext>
            </a:extLst>
          </p:cNvPr>
          <p:cNvSpPr/>
          <p:nvPr/>
        </p:nvSpPr>
        <p:spPr>
          <a:xfrm>
            <a:off x="7986923" y="0"/>
            <a:ext cx="4205077" cy="6858000"/>
          </a:xfrm>
          <a:prstGeom prst="rect">
            <a:avLst/>
          </a:prstGeom>
          <a:solidFill>
            <a:srgbClr val="EEF8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cxnSp>
        <p:nvCxnSpPr>
          <p:cNvPr id="6" name="Connecteur droit 5">
            <a:extLst>
              <a:ext uri="{FF2B5EF4-FFF2-40B4-BE49-F238E27FC236}">
                <a16:creationId xmlns:a16="http://schemas.microsoft.com/office/drawing/2014/main" id="{4DDB2C94-59E8-0461-4541-BA2546B32803}"/>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16</a:t>
            </a:fld>
            <a:endParaRPr lang="fr-YT">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Flèche vers la droite 16">
            <a:extLst>
              <a:ext uri="{FF2B5EF4-FFF2-40B4-BE49-F238E27FC236}">
                <a16:creationId xmlns:a16="http://schemas.microsoft.com/office/drawing/2014/main" id="{F3783419-F87C-3321-6456-510F0769AEB3}"/>
              </a:ext>
            </a:extLst>
          </p:cNvPr>
          <p:cNvSpPr/>
          <p:nvPr/>
        </p:nvSpPr>
        <p:spPr>
          <a:xfrm rot="10800000">
            <a:off x="4050884" y="2048508"/>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a droite 10">
            <a:extLst>
              <a:ext uri="{FF2B5EF4-FFF2-40B4-BE49-F238E27FC236}">
                <a16:creationId xmlns:a16="http://schemas.microsoft.com/office/drawing/2014/main" id="{BB42D609-EA91-77F6-65A9-B534910888AB}"/>
              </a:ext>
            </a:extLst>
          </p:cNvPr>
          <p:cNvSpPr/>
          <p:nvPr/>
        </p:nvSpPr>
        <p:spPr>
          <a:xfrm>
            <a:off x="4532597" y="3000502"/>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4537488" y="886997"/>
            <a:ext cx="0" cy="30418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645745E2-AF65-57E9-896C-B278878959DC}"/>
              </a:ext>
            </a:extLst>
          </p:cNvPr>
          <p:cNvSpPr txBox="1"/>
          <p:nvPr/>
        </p:nvSpPr>
        <p:spPr>
          <a:xfrm>
            <a:off x="3888130" y="2331195"/>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pic>
        <p:nvPicPr>
          <p:cNvPr id="21" name="Image 20">
            <a:extLst>
              <a:ext uri="{FF2B5EF4-FFF2-40B4-BE49-F238E27FC236}">
                <a16:creationId xmlns:a16="http://schemas.microsoft.com/office/drawing/2014/main" id="{1A72714C-CF15-D165-8D71-3513B38C99FF}"/>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20" name="Flèche vers la droite 19">
            <a:extLst>
              <a:ext uri="{FF2B5EF4-FFF2-40B4-BE49-F238E27FC236}">
                <a16:creationId xmlns:a16="http://schemas.microsoft.com/office/drawing/2014/main" id="{87884D7A-DAFA-0886-71DA-636AE2078D2C}"/>
              </a:ext>
            </a:extLst>
          </p:cNvPr>
          <p:cNvSpPr/>
          <p:nvPr/>
        </p:nvSpPr>
        <p:spPr>
          <a:xfrm rot="16200000">
            <a:off x="3894888" y="6323745"/>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431FF248-BAF1-B3AB-E21A-539E9B1B7F49}"/>
              </a:ext>
            </a:extLst>
          </p:cNvPr>
          <p:cNvSpPr txBox="1"/>
          <p:nvPr/>
        </p:nvSpPr>
        <p:spPr>
          <a:xfrm>
            <a:off x="3834984" y="3233681"/>
            <a:ext cx="1505605"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Diffusion of CO</a:t>
            </a:r>
            <a:r>
              <a:rPr lang="fr-FR" sz="1400" baseline="-25000" dirty="0">
                <a:latin typeface="Palatino" pitchFamily="2" charset="77"/>
                <a:ea typeface="Palatino" pitchFamily="2" charset="77"/>
              </a:rPr>
              <a:t>2</a:t>
            </a:r>
          </a:p>
        </p:txBody>
      </p:sp>
      <p:sp>
        <p:nvSpPr>
          <p:cNvPr id="23" name="Flèche vers la droite 22">
            <a:extLst>
              <a:ext uri="{FF2B5EF4-FFF2-40B4-BE49-F238E27FC236}">
                <a16:creationId xmlns:a16="http://schemas.microsoft.com/office/drawing/2014/main" id="{6137BDE2-34D2-AB2C-FF6D-B6877113990D}"/>
              </a:ext>
            </a:extLst>
          </p:cNvPr>
          <p:cNvSpPr/>
          <p:nvPr/>
        </p:nvSpPr>
        <p:spPr>
          <a:xfrm rot="16200000">
            <a:off x="3170865" y="5624704"/>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lèche vers la droite 23">
            <a:extLst>
              <a:ext uri="{FF2B5EF4-FFF2-40B4-BE49-F238E27FC236}">
                <a16:creationId xmlns:a16="http://schemas.microsoft.com/office/drawing/2014/main" id="{6D530695-A984-F92D-EA0A-541224C2CD69}"/>
              </a:ext>
            </a:extLst>
          </p:cNvPr>
          <p:cNvSpPr/>
          <p:nvPr/>
        </p:nvSpPr>
        <p:spPr>
          <a:xfrm rot="16200000">
            <a:off x="3998802" y="5624705"/>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a droite 24">
            <a:extLst>
              <a:ext uri="{FF2B5EF4-FFF2-40B4-BE49-F238E27FC236}">
                <a16:creationId xmlns:a16="http://schemas.microsoft.com/office/drawing/2014/main" id="{8812D5B0-44E8-EF69-EFA4-D64287C2D925}"/>
              </a:ext>
            </a:extLst>
          </p:cNvPr>
          <p:cNvSpPr/>
          <p:nvPr/>
        </p:nvSpPr>
        <p:spPr>
          <a:xfrm rot="16200000">
            <a:off x="4826741" y="5624704"/>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F7C3D7C5-A2E2-CE91-BF69-65F0E15034EF}"/>
              </a:ext>
            </a:extLst>
          </p:cNvPr>
          <p:cNvSpPr txBox="1"/>
          <p:nvPr/>
        </p:nvSpPr>
        <p:spPr>
          <a:xfrm>
            <a:off x="1885938" y="4473229"/>
            <a:ext cx="954314" cy="369332"/>
          </a:xfrm>
          <a:prstGeom prst="rect">
            <a:avLst/>
          </a:prstGeom>
          <a:noFill/>
        </p:spPr>
        <p:txBody>
          <a:bodyPr wrap="square">
            <a:spAutoFit/>
          </a:bodyPr>
          <a:lstStyle/>
          <a:p>
            <a:r>
              <a:rPr lang="fr-FR" sz="1800" dirty="0">
                <a:latin typeface="Palatino" pitchFamily="2" charset="77"/>
                <a:ea typeface="Palatino" pitchFamily="2" charset="77"/>
              </a:rPr>
              <a:t>pH ≈ 8</a:t>
            </a:r>
            <a:endParaRPr lang="fr-FR" dirty="0"/>
          </a:p>
        </p:txBody>
      </p:sp>
      <p:sp>
        <p:nvSpPr>
          <p:cNvPr id="35" name="ZoneTexte 34">
            <a:extLst>
              <a:ext uri="{FF2B5EF4-FFF2-40B4-BE49-F238E27FC236}">
                <a16:creationId xmlns:a16="http://schemas.microsoft.com/office/drawing/2014/main" id="{B1D0094A-6BFA-0D7F-7D3A-C895C7C8D0DF}"/>
              </a:ext>
            </a:extLst>
          </p:cNvPr>
          <p:cNvSpPr txBox="1"/>
          <p:nvPr/>
        </p:nvSpPr>
        <p:spPr>
          <a:xfrm>
            <a:off x="3452536" y="4933211"/>
            <a:ext cx="1447832" cy="369332"/>
          </a:xfrm>
          <a:prstGeom prst="rect">
            <a:avLst/>
          </a:prstGeom>
          <a:noFill/>
        </p:spPr>
        <p:txBody>
          <a:bodyPr wrap="none" rtlCol="0">
            <a:spAutoFit/>
          </a:bodyPr>
          <a:lstStyle/>
          <a:p>
            <a:r>
              <a:rPr lang="en-US" sz="1800" b="1" dirty="0">
                <a:latin typeface="Palatino" pitchFamily="2" charset="77"/>
                <a:ea typeface="Palatino" pitchFamily="2" charset="77"/>
              </a:rPr>
              <a:t>Steady state</a:t>
            </a:r>
            <a:endParaRPr lang="fr-FR" dirty="0"/>
          </a:p>
        </p:txBody>
      </p:sp>
      <p:grpSp>
        <p:nvGrpSpPr>
          <p:cNvPr id="38" name="Groupe 37">
            <a:extLst>
              <a:ext uri="{FF2B5EF4-FFF2-40B4-BE49-F238E27FC236}">
                <a16:creationId xmlns:a16="http://schemas.microsoft.com/office/drawing/2014/main" id="{9EED71D9-5E25-DF1E-0C20-27E3B7784268}"/>
              </a:ext>
            </a:extLst>
          </p:cNvPr>
          <p:cNvGrpSpPr/>
          <p:nvPr/>
        </p:nvGrpSpPr>
        <p:grpSpPr>
          <a:xfrm>
            <a:off x="3551670" y="5876839"/>
            <a:ext cx="202489" cy="79200"/>
            <a:chOff x="7172015" y="3633666"/>
            <a:chExt cx="202489" cy="79200"/>
          </a:xfrm>
        </p:grpSpPr>
        <p:sp>
          <p:nvSpPr>
            <p:cNvPr id="39" name="Ellipse 38">
              <a:extLst>
                <a:ext uri="{FF2B5EF4-FFF2-40B4-BE49-F238E27FC236}">
                  <a16:creationId xmlns:a16="http://schemas.microsoft.com/office/drawing/2014/main" id="{4A71B40C-5152-EB29-F1A7-2CB793191BA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343DA0C9-B645-E7B7-BBDD-BB1929898EA2}"/>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91DFD414-C7FA-C7B3-BA9E-111AFCE939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Groupe 41">
            <a:extLst>
              <a:ext uri="{FF2B5EF4-FFF2-40B4-BE49-F238E27FC236}">
                <a16:creationId xmlns:a16="http://schemas.microsoft.com/office/drawing/2014/main" id="{B1E11D75-B196-85BD-5E72-F1A62BD71AA5}"/>
              </a:ext>
            </a:extLst>
          </p:cNvPr>
          <p:cNvGrpSpPr/>
          <p:nvPr/>
        </p:nvGrpSpPr>
        <p:grpSpPr>
          <a:xfrm>
            <a:off x="4463133" y="5980781"/>
            <a:ext cx="202489" cy="79200"/>
            <a:chOff x="7172015" y="3633666"/>
            <a:chExt cx="202489" cy="79200"/>
          </a:xfrm>
        </p:grpSpPr>
        <p:sp>
          <p:nvSpPr>
            <p:cNvPr id="43" name="Ellipse 42">
              <a:extLst>
                <a:ext uri="{FF2B5EF4-FFF2-40B4-BE49-F238E27FC236}">
                  <a16:creationId xmlns:a16="http://schemas.microsoft.com/office/drawing/2014/main" id="{FCA8AB54-2728-3986-3F23-BE573DD467DD}"/>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D2EB142D-68F0-6094-BA84-C2737162196A}"/>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F33D195E-E205-53DB-87A5-012A2A25B9A8}"/>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6" name="Groupe 45">
            <a:extLst>
              <a:ext uri="{FF2B5EF4-FFF2-40B4-BE49-F238E27FC236}">
                <a16:creationId xmlns:a16="http://schemas.microsoft.com/office/drawing/2014/main" id="{63805E5A-3337-97D4-48EB-B09A6AE03E1C}"/>
              </a:ext>
            </a:extLst>
          </p:cNvPr>
          <p:cNvGrpSpPr/>
          <p:nvPr/>
        </p:nvGrpSpPr>
        <p:grpSpPr>
          <a:xfrm>
            <a:off x="4798291" y="5907848"/>
            <a:ext cx="202489" cy="79200"/>
            <a:chOff x="7172015" y="3633666"/>
            <a:chExt cx="202489" cy="79200"/>
          </a:xfrm>
        </p:grpSpPr>
        <p:sp>
          <p:nvSpPr>
            <p:cNvPr id="47" name="Ellipse 46">
              <a:extLst>
                <a:ext uri="{FF2B5EF4-FFF2-40B4-BE49-F238E27FC236}">
                  <a16:creationId xmlns:a16="http://schemas.microsoft.com/office/drawing/2014/main" id="{107EF324-4A13-34C1-DD3F-E139111ABFC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EA1EE1C8-C816-5760-95E6-97A1F0E77246}"/>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0AD6E369-6B08-BF37-5752-DD6ACF3AE2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0" name="Groupe 49">
            <a:extLst>
              <a:ext uri="{FF2B5EF4-FFF2-40B4-BE49-F238E27FC236}">
                <a16:creationId xmlns:a16="http://schemas.microsoft.com/office/drawing/2014/main" id="{D1F70D95-35D6-2F14-CE8C-1A4259033637}"/>
              </a:ext>
            </a:extLst>
          </p:cNvPr>
          <p:cNvGrpSpPr/>
          <p:nvPr/>
        </p:nvGrpSpPr>
        <p:grpSpPr>
          <a:xfrm>
            <a:off x="3371008" y="6020226"/>
            <a:ext cx="202489" cy="79200"/>
            <a:chOff x="7172015" y="3633666"/>
            <a:chExt cx="202489" cy="79200"/>
          </a:xfrm>
        </p:grpSpPr>
        <p:sp>
          <p:nvSpPr>
            <p:cNvPr id="51" name="Ellipse 50">
              <a:extLst>
                <a:ext uri="{FF2B5EF4-FFF2-40B4-BE49-F238E27FC236}">
                  <a16:creationId xmlns:a16="http://schemas.microsoft.com/office/drawing/2014/main" id="{5DDD9F6F-524C-8A20-E749-EE9F007BCCFA}"/>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4E19B51C-E324-E1B6-AF93-7C0CA0753F13}"/>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7096C773-2057-EBF8-700E-76861A396B6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4" name="Groupe 53">
            <a:extLst>
              <a:ext uri="{FF2B5EF4-FFF2-40B4-BE49-F238E27FC236}">
                <a16:creationId xmlns:a16="http://schemas.microsoft.com/office/drawing/2014/main" id="{26381E07-FD28-5F68-F41D-CD52AFD0B4E2}"/>
              </a:ext>
            </a:extLst>
          </p:cNvPr>
          <p:cNvGrpSpPr/>
          <p:nvPr/>
        </p:nvGrpSpPr>
        <p:grpSpPr>
          <a:xfrm>
            <a:off x="5144812" y="5940871"/>
            <a:ext cx="202489" cy="79200"/>
            <a:chOff x="7172015" y="3633666"/>
            <a:chExt cx="202489" cy="79200"/>
          </a:xfrm>
        </p:grpSpPr>
        <p:sp>
          <p:nvSpPr>
            <p:cNvPr id="55" name="Ellipse 54">
              <a:extLst>
                <a:ext uri="{FF2B5EF4-FFF2-40B4-BE49-F238E27FC236}">
                  <a16:creationId xmlns:a16="http://schemas.microsoft.com/office/drawing/2014/main" id="{107B462D-3143-B1C8-CB97-608FF80A55D8}"/>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9A2224C0-2119-74C2-D32E-B2F09965F818}"/>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8D88504D-D062-73FA-EFFE-571038229B8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92540C19-BDF7-C7D4-3CCB-19FA62587684}"/>
              </a:ext>
            </a:extLst>
          </p:cNvPr>
          <p:cNvGrpSpPr/>
          <p:nvPr/>
        </p:nvGrpSpPr>
        <p:grpSpPr>
          <a:xfrm>
            <a:off x="3813021" y="6061529"/>
            <a:ext cx="202489" cy="79200"/>
            <a:chOff x="7172015" y="3633666"/>
            <a:chExt cx="202489" cy="79200"/>
          </a:xfrm>
        </p:grpSpPr>
        <p:sp>
          <p:nvSpPr>
            <p:cNvPr id="59" name="Ellipse 58">
              <a:extLst>
                <a:ext uri="{FF2B5EF4-FFF2-40B4-BE49-F238E27FC236}">
                  <a16:creationId xmlns:a16="http://schemas.microsoft.com/office/drawing/2014/main" id="{8E5360D3-6DEB-36F0-DA76-BDD28503E35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E58F564B-9DFD-3A5E-E52E-BE4E8892B48C}"/>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EB571FF8-5AE8-0218-5141-F7664A6611EA}"/>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2" name="Groupe 61">
            <a:extLst>
              <a:ext uri="{FF2B5EF4-FFF2-40B4-BE49-F238E27FC236}">
                <a16:creationId xmlns:a16="http://schemas.microsoft.com/office/drawing/2014/main" id="{01396429-356A-DE4B-FDBB-4D07D56C9AA1}"/>
              </a:ext>
            </a:extLst>
          </p:cNvPr>
          <p:cNvGrpSpPr/>
          <p:nvPr/>
        </p:nvGrpSpPr>
        <p:grpSpPr>
          <a:xfrm>
            <a:off x="2735365" y="5901271"/>
            <a:ext cx="202489" cy="79200"/>
            <a:chOff x="7172015" y="3633666"/>
            <a:chExt cx="202489" cy="79200"/>
          </a:xfrm>
        </p:grpSpPr>
        <p:sp>
          <p:nvSpPr>
            <p:cNvPr id="63" name="Ellipse 62">
              <a:extLst>
                <a:ext uri="{FF2B5EF4-FFF2-40B4-BE49-F238E27FC236}">
                  <a16:creationId xmlns:a16="http://schemas.microsoft.com/office/drawing/2014/main" id="{D5D5CADF-758B-8B09-BB03-DE8DD8CF824C}"/>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 name="Ellipse 1023">
              <a:extLst>
                <a:ext uri="{FF2B5EF4-FFF2-40B4-BE49-F238E27FC236}">
                  <a16:creationId xmlns:a16="http://schemas.microsoft.com/office/drawing/2014/main" id="{88281845-AF97-9F55-EBBD-A06FF4123681}"/>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5" name="Ellipse 1024">
              <a:extLst>
                <a:ext uri="{FF2B5EF4-FFF2-40B4-BE49-F238E27FC236}">
                  <a16:creationId xmlns:a16="http://schemas.microsoft.com/office/drawing/2014/main" id="{32215CF5-948F-3A3D-4361-C1D2EB5B491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27" name="Groupe 1026">
            <a:extLst>
              <a:ext uri="{FF2B5EF4-FFF2-40B4-BE49-F238E27FC236}">
                <a16:creationId xmlns:a16="http://schemas.microsoft.com/office/drawing/2014/main" id="{1070DC76-4503-B457-7CF4-DE8E2D0D7518}"/>
              </a:ext>
            </a:extLst>
          </p:cNvPr>
          <p:cNvGrpSpPr/>
          <p:nvPr/>
        </p:nvGrpSpPr>
        <p:grpSpPr>
          <a:xfrm>
            <a:off x="4241056" y="5887415"/>
            <a:ext cx="202489" cy="79200"/>
            <a:chOff x="7172015" y="3633666"/>
            <a:chExt cx="202489" cy="79200"/>
          </a:xfrm>
        </p:grpSpPr>
        <p:sp>
          <p:nvSpPr>
            <p:cNvPr id="1028" name="Ellipse 1027">
              <a:extLst>
                <a:ext uri="{FF2B5EF4-FFF2-40B4-BE49-F238E27FC236}">
                  <a16:creationId xmlns:a16="http://schemas.microsoft.com/office/drawing/2014/main" id="{6902A57A-7ABE-520A-0D3B-49B03D34827F}"/>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9" name="Ellipse 1028">
              <a:extLst>
                <a:ext uri="{FF2B5EF4-FFF2-40B4-BE49-F238E27FC236}">
                  <a16:creationId xmlns:a16="http://schemas.microsoft.com/office/drawing/2014/main" id="{36054C2A-471D-77C3-3A1D-5B2D704E6825}"/>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0" name="Ellipse 1029">
              <a:extLst>
                <a:ext uri="{FF2B5EF4-FFF2-40B4-BE49-F238E27FC236}">
                  <a16:creationId xmlns:a16="http://schemas.microsoft.com/office/drawing/2014/main" id="{8BBEB444-EAAA-3973-FFB5-BDF753F6E77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D2781068-C1EF-AE9B-9F8A-40CB57FEA72E}"/>
              </a:ext>
            </a:extLst>
          </p:cNvPr>
          <p:cNvSpPr txBox="1"/>
          <p:nvPr/>
        </p:nvSpPr>
        <p:spPr>
          <a:xfrm>
            <a:off x="4364345" y="4009092"/>
            <a:ext cx="1016625" cy="307777"/>
          </a:xfrm>
          <a:prstGeom prst="rect">
            <a:avLst/>
          </a:prstGeom>
          <a:noFill/>
        </p:spPr>
        <p:txBody>
          <a:bodyPr wrap="none" rtlCol="0">
            <a:spAutoFit/>
          </a:bodyPr>
          <a:lstStyle/>
          <a:p>
            <a:r>
              <a:rPr lang="fr-FR" sz="1400" dirty="0" err="1">
                <a:solidFill>
                  <a:srgbClr val="FF0000"/>
                </a:solidFill>
                <a:latin typeface="Palatino" pitchFamily="2" charset="77"/>
                <a:ea typeface="Palatino" pitchFamily="2" charset="77"/>
              </a:rPr>
              <a:t>Actual</a:t>
            </a:r>
            <a:r>
              <a:rPr lang="fr-FR" sz="1400" dirty="0">
                <a:solidFill>
                  <a:srgbClr val="FF0000"/>
                </a:solidFill>
                <a:latin typeface="Palatino" pitchFamily="2" charset="77"/>
                <a:ea typeface="Palatino" pitchFamily="2" charset="77"/>
              </a:rPr>
              <a:t> pH</a:t>
            </a:r>
          </a:p>
        </p:txBody>
      </p:sp>
      <p:sp>
        <p:nvSpPr>
          <p:cNvPr id="36" name="ZoneTexte 35">
            <a:extLst>
              <a:ext uri="{FF2B5EF4-FFF2-40B4-BE49-F238E27FC236}">
                <a16:creationId xmlns:a16="http://schemas.microsoft.com/office/drawing/2014/main" id="{0BCDAA5B-0082-DB9B-7D18-1CA124EF0B11}"/>
              </a:ext>
            </a:extLst>
          </p:cNvPr>
          <p:cNvSpPr txBox="1"/>
          <p:nvPr/>
        </p:nvSpPr>
        <p:spPr>
          <a:xfrm>
            <a:off x="3830849" y="5820315"/>
            <a:ext cx="1000516" cy="338554"/>
          </a:xfrm>
          <a:prstGeom prst="rect">
            <a:avLst/>
          </a:prstGeom>
          <a:noFill/>
        </p:spPr>
        <p:txBody>
          <a:bodyPr wrap="square">
            <a:spAutoFit/>
          </a:bodyPr>
          <a:lstStyle/>
          <a:p>
            <a:r>
              <a:rPr lang="en-US" sz="1600" b="1" dirty="0">
                <a:latin typeface="Palatino" pitchFamily="2" charset="77"/>
                <a:ea typeface="Palatino" pitchFamily="2" charset="77"/>
              </a:rPr>
              <a:t>CO</a:t>
            </a:r>
            <a:r>
              <a:rPr lang="en-US" sz="1600" b="1" baseline="-25000" dirty="0">
                <a:latin typeface="Palatino" pitchFamily="2" charset="77"/>
                <a:ea typeface="Palatino" pitchFamily="2" charset="77"/>
              </a:rPr>
              <a:t>2</a:t>
            </a:r>
            <a:r>
              <a:rPr lang="en-US" sz="1600" b="1" dirty="0">
                <a:latin typeface="Palatino" pitchFamily="2" charset="77"/>
                <a:ea typeface="Palatino" pitchFamily="2" charset="77"/>
              </a:rPr>
              <a:t> </a:t>
            </a:r>
            <a:r>
              <a:rPr lang="en-US" sz="1600" b="1" baseline="-25000" dirty="0">
                <a:latin typeface="Palatino" pitchFamily="2" charset="77"/>
                <a:ea typeface="Palatino" pitchFamily="2" charset="77"/>
              </a:rPr>
              <a:t>(</a:t>
            </a:r>
            <a:r>
              <a:rPr lang="en-US" sz="1600" b="1" baseline="-25000" dirty="0" err="1">
                <a:latin typeface="Palatino" pitchFamily="2" charset="77"/>
                <a:ea typeface="Palatino" pitchFamily="2" charset="77"/>
              </a:rPr>
              <a:t>aq</a:t>
            </a:r>
            <a:r>
              <a:rPr lang="en-US" sz="1600" b="1" baseline="-25000" dirty="0">
                <a:latin typeface="Palatino" pitchFamily="2" charset="77"/>
                <a:ea typeface="Palatino" pitchFamily="2" charset="77"/>
              </a:rPr>
              <a:t>)</a:t>
            </a:r>
            <a:endParaRPr lang="fr-FR" sz="1600" baseline="-25000" dirty="0"/>
          </a:p>
        </p:txBody>
      </p:sp>
      <p:sp>
        <p:nvSpPr>
          <p:cNvPr id="15" name="ZoneTexte 14">
            <a:extLst>
              <a:ext uri="{FF2B5EF4-FFF2-40B4-BE49-F238E27FC236}">
                <a16:creationId xmlns:a16="http://schemas.microsoft.com/office/drawing/2014/main" id="{E09D2088-F360-789B-32D4-9CD72546BEE6}"/>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grpSp>
        <p:nvGrpSpPr>
          <p:cNvPr id="1035" name="Groupe 1034">
            <a:extLst>
              <a:ext uri="{FF2B5EF4-FFF2-40B4-BE49-F238E27FC236}">
                <a16:creationId xmlns:a16="http://schemas.microsoft.com/office/drawing/2014/main" id="{78BD5332-1EEE-E01B-8E5B-5117FAF42F4B}"/>
              </a:ext>
            </a:extLst>
          </p:cNvPr>
          <p:cNvGrpSpPr/>
          <p:nvPr/>
        </p:nvGrpSpPr>
        <p:grpSpPr>
          <a:xfrm>
            <a:off x="8123729" y="349023"/>
            <a:ext cx="4089362" cy="4708981"/>
            <a:chOff x="8123729" y="349023"/>
            <a:chExt cx="4089362" cy="4708981"/>
          </a:xfrm>
        </p:grpSpPr>
        <p:grpSp>
          <p:nvGrpSpPr>
            <p:cNvPr id="1036" name="Groupe 1035">
              <a:extLst>
                <a:ext uri="{FF2B5EF4-FFF2-40B4-BE49-F238E27FC236}">
                  <a16:creationId xmlns:a16="http://schemas.microsoft.com/office/drawing/2014/main" id="{EF7F158F-BE6D-6388-F2AB-71EE9FBC99D5}"/>
                </a:ext>
              </a:extLst>
            </p:cNvPr>
            <p:cNvGrpSpPr/>
            <p:nvPr/>
          </p:nvGrpSpPr>
          <p:grpSpPr>
            <a:xfrm>
              <a:off x="8123729" y="349023"/>
              <a:ext cx="4089362" cy="4708981"/>
              <a:chOff x="8349578" y="346571"/>
              <a:chExt cx="4089362" cy="4708981"/>
            </a:xfrm>
          </p:grpSpPr>
          <p:sp>
            <p:nvSpPr>
              <p:cNvPr id="1038" name="ZoneTexte 1037">
                <a:extLst>
                  <a:ext uri="{FF2B5EF4-FFF2-40B4-BE49-F238E27FC236}">
                    <a16:creationId xmlns:a16="http://schemas.microsoft.com/office/drawing/2014/main" id="{E472D150-2D41-57F7-C888-1D56D01ED1BD}"/>
                  </a:ext>
                </a:extLst>
              </p:cNvPr>
              <p:cNvSpPr txBox="1"/>
              <p:nvPr/>
            </p:nvSpPr>
            <p:spPr>
              <a:xfrm>
                <a:off x="8349578" y="346571"/>
                <a:ext cx="4089362" cy="4708981"/>
              </a:xfrm>
              <a:prstGeom prst="rect">
                <a:avLst/>
              </a:prstGeom>
              <a:noFill/>
            </p:spPr>
            <p:txBody>
              <a:bodyPr wrap="square" rtlCol="0">
                <a:spAutoFit/>
              </a:bodyPr>
              <a:lstStyle/>
              <a:p>
                <a:r>
                  <a:rPr lang="en-US" sz="1600" dirty="0">
                    <a:latin typeface="Palatino" pitchFamily="2" charset="77"/>
                    <a:ea typeface="Palatino" pitchFamily="2" charset="77"/>
                  </a:rPr>
                  <a:t>Carbonate system : three species</a:t>
                </a: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a:t>
                </a:r>
                <a:r>
                  <a:rPr lang="en-US" sz="1600" baseline="-25000" dirty="0">
                    <a:latin typeface="Palatino" pitchFamily="2" charset="77"/>
                    <a:ea typeface="Palatino" pitchFamily="2" charset="77"/>
                  </a:rPr>
                  <a:t>(</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r>
                  <a:rPr lang="en-US" sz="1600" dirty="0">
                    <a:latin typeface="Palatino" pitchFamily="2" charset="77"/>
                    <a:ea typeface="Palatino" pitchFamily="2" charset="77"/>
                  </a:rPr>
                  <a:t>	[HCO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a:t>
                </a:r>
              </a:p>
              <a:p>
                <a:r>
                  <a:rPr lang="en-US" sz="1600" dirty="0">
                    <a:latin typeface="Palatino" pitchFamily="2" charset="77"/>
                    <a:ea typeface="Palatino" pitchFamily="2" charset="77"/>
                  </a:rPr>
                  <a:t>whose relative abundances depend on pH</a:t>
                </a: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dissolution:</a:t>
                </a:r>
              </a:p>
              <a:p>
                <a:endParaRPr lang="en-US" sz="600" dirty="0">
                  <a:latin typeface="Palatino" pitchFamily="2" charset="77"/>
                  <a:ea typeface="Palatino" pitchFamily="2" charset="77"/>
                </a:endParaRPr>
              </a:p>
              <a:p>
                <a:r>
                  <a:rPr lang="en-US" sz="1600" dirty="0">
                    <a:latin typeface="Palatino" pitchFamily="2" charset="77"/>
                    <a:ea typeface="Palatino" pitchFamily="2" charset="77"/>
                  </a:rPr>
                  <a:t>HCO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a:t>
                </a:r>
                <a:r>
                  <a:rPr lang="en-US" sz="1600" dirty="0">
                    <a:latin typeface="Palatino" pitchFamily="2" charset="77"/>
                    <a:ea typeface="Palatino" pitchFamily="2" charset="77"/>
                  </a:rPr>
                  <a:t> and CO</a:t>
                </a:r>
                <a:r>
                  <a:rPr lang="en-US" sz="1600" baseline="-25000" dirty="0">
                    <a:latin typeface="Palatino" pitchFamily="2" charset="77"/>
                    <a:ea typeface="Palatino" pitchFamily="2" charset="77"/>
                  </a:rPr>
                  <a:t>2 (</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endParaRPr lang="en-US" sz="1600" dirty="0">
                  <a:latin typeface="Palatino" pitchFamily="2" charset="77"/>
                  <a:ea typeface="Palatino" pitchFamily="2" charset="77"/>
                </a:endParaRPr>
              </a:p>
              <a:p>
                <a:endParaRPr lang="en-US" sz="600" dirty="0">
                  <a:latin typeface="Palatino" pitchFamily="2" charset="77"/>
                  <a:ea typeface="Palatino" pitchFamily="2" charset="77"/>
                </a:endParaRP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3</a:t>
                </a:r>
                <a:r>
                  <a:rPr lang="en-US" sz="1600" baseline="30000" dirty="0">
                    <a:latin typeface="Palatino" pitchFamily="2" charset="77"/>
                    <a:ea typeface="Palatino" pitchFamily="2" charset="77"/>
                  </a:rPr>
                  <a:t>2-</a:t>
                </a:r>
                <a:r>
                  <a:rPr lang="en-US" sz="1600" dirty="0">
                    <a:latin typeface="Palatino" pitchFamily="2" charset="77"/>
                    <a:ea typeface="Palatino" pitchFamily="2" charset="77"/>
                  </a:rPr>
                  <a:t> and pH</a:t>
                </a:r>
              </a:p>
              <a:p>
                <a:endParaRPr lang="en-US" sz="1600" dirty="0">
                  <a:latin typeface="Palatino" pitchFamily="2" charset="77"/>
                  <a:ea typeface="Palatino" pitchFamily="2" charset="77"/>
                </a:endParaRPr>
              </a:p>
              <a:p>
                <a:endParaRPr lang="en-US" sz="1600" dirty="0">
                  <a:latin typeface="Palatino" pitchFamily="2" charset="77"/>
                  <a:ea typeface="Palatino" pitchFamily="2" charset="77"/>
                </a:endParaRPr>
              </a:p>
              <a:p>
                <a:r>
                  <a:rPr lang="en-US" sz="1600" dirty="0">
                    <a:latin typeface="Palatino" pitchFamily="2" charset="77"/>
                    <a:ea typeface="Palatino" pitchFamily="2" charset="77"/>
                  </a:rPr>
                  <a:t>As pH </a:t>
                </a:r>
              </a:p>
              <a:p>
                <a:r>
                  <a:rPr lang="en-US" sz="1600" dirty="0">
                    <a:latin typeface="Palatino" pitchFamily="2" charset="77"/>
                    <a:ea typeface="Palatino" pitchFamily="2" charset="77"/>
                  </a:rPr>
                  <a:t>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a:t>
                </a:r>
                <a:r>
                  <a:rPr lang="en-US" sz="1600" baseline="-25000" dirty="0">
                    <a:latin typeface="Palatino" pitchFamily="2" charset="77"/>
                    <a:ea typeface="Palatino" pitchFamily="2" charset="77"/>
                  </a:rPr>
                  <a:t>(</a:t>
                </a:r>
                <a:r>
                  <a:rPr lang="en-US" sz="1600" baseline="-25000" dirty="0" err="1">
                    <a:latin typeface="Palatino" pitchFamily="2" charset="77"/>
                    <a:ea typeface="Palatino" pitchFamily="2" charset="77"/>
                  </a:rPr>
                  <a:t>aq</a:t>
                </a:r>
                <a:r>
                  <a:rPr lang="en-US" sz="1600" baseline="-25000" dirty="0">
                    <a:latin typeface="Palatino" pitchFamily="2" charset="77"/>
                    <a:ea typeface="Palatino" pitchFamily="2" charset="77"/>
                  </a:rPr>
                  <a:t>)</a:t>
                </a:r>
                <a:r>
                  <a:rPr lang="en-US" sz="1600" dirty="0">
                    <a:latin typeface="Palatino" pitchFamily="2" charset="77"/>
                    <a:ea typeface="Palatino" pitchFamily="2" charset="77"/>
                  </a:rPr>
                  <a:t> and CO</a:t>
                </a:r>
                <a:r>
                  <a:rPr lang="en-US" sz="1600" baseline="-25000" dirty="0">
                    <a:latin typeface="Palatino" pitchFamily="2" charset="77"/>
                    <a:ea typeface="Palatino" pitchFamily="2" charset="77"/>
                  </a:rPr>
                  <a:t>2</a:t>
                </a:r>
                <a:r>
                  <a:rPr lang="en-US" sz="1600" dirty="0">
                    <a:latin typeface="Palatino" pitchFamily="2" charset="77"/>
                    <a:ea typeface="Palatino" pitchFamily="2" charset="77"/>
                  </a:rPr>
                  <a:t> diffusion </a:t>
                </a:r>
                <a:r>
                  <a:rPr lang="en-US" sz="1600" baseline="-25000" dirty="0">
                    <a:latin typeface="Palatino" pitchFamily="2" charset="77"/>
                    <a:ea typeface="Palatino" pitchFamily="2" charset="77"/>
                  </a:rPr>
                  <a:t>LAKE </a:t>
                </a:r>
                <a:r>
                  <a:rPr lang="en-US" sz="1600" baseline="-25000" dirty="0">
                    <a:latin typeface="Palatino" pitchFamily="2" charset="77"/>
                    <a:ea typeface="Palatino" pitchFamily="2" charset="77"/>
                    <a:sym typeface="Wingdings" pitchFamily="2" charset="2"/>
                  </a:rPr>
                  <a:t> ATM</a:t>
                </a:r>
                <a:r>
                  <a:rPr lang="en-US" sz="1600" dirty="0">
                    <a:latin typeface="Palatino" pitchFamily="2" charset="77"/>
                    <a:ea typeface="Palatino" pitchFamily="2" charset="77"/>
                    <a:sym typeface="Wingdings" pitchFamily="2" charset="2"/>
                  </a:rPr>
                  <a:t> </a:t>
                </a:r>
              </a:p>
              <a:p>
                <a:endParaRPr lang="en-US" sz="1600" dirty="0">
                  <a:latin typeface="Palatino" pitchFamily="2" charset="77"/>
                  <a:ea typeface="Palatino" pitchFamily="2" charset="77"/>
                  <a:sym typeface="Wingdings" pitchFamily="2" charset="2"/>
                </a:endParaRPr>
              </a:p>
              <a:p>
                <a:endParaRPr lang="en-US" sz="1600" dirty="0">
                  <a:latin typeface="Palatino" pitchFamily="2" charset="77"/>
                  <a:ea typeface="Palatino" pitchFamily="2" charset="77"/>
                  <a:sym typeface="Wingdings" pitchFamily="2" charset="2"/>
                </a:endParaRPr>
              </a:p>
              <a:p>
                <a:endParaRPr lang="en-US" sz="1600" dirty="0">
                  <a:latin typeface="Palatino" pitchFamily="2" charset="77"/>
                  <a:ea typeface="Palatino" pitchFamily="2" charset="77"/>
                  <a:sym typeface="Wingdings" pitchFamily="2" charset="2"/>
                </a:endParaRPr>
              </a:p>
              <a:p>
                <a:r>
                  <a:rPr lang="en-US" sz="1600" b="1" dirty="0">
                    <a:latin typeface="Palatino" pitchFamily="2" charset="77"/>
                    <a:ea typeface="Palatino" pitchFamily="2" charset="77"/>
                  </a:rPr>
                  <a:t>Steady state is reached when input and output balance each other</a:t>
                </a:r>
              </a:p>
              <a:p>
                <a:endParaRPr lang="en-US" sz="1600" dirty="0">
                  <a:latin typeface="Palatino" pitchFamily="2" charset="77"/>
                  <a:ea typeface="Palatino" pitchFamily="2" charset="77"/>
                </a:endParaRPr>
              </a:p>
            </p:txBody>
          </p:sp>
          <p:sp>
            <p:nvSpPr>
              <p:cNvPr id="1039" name="Flèche vers le haut 1038">
                <a:extLst>
                  <a:ext uri="{FF2B5EF4-FFF2-40B4-BE49-F238E27FC236}">
                    <a16:creationId xmlns:a16="http://schemas.microsoft.com/office/drawing/2014/main" id="{9F3A08C7-1340-9EA6-1A0D-386030F0676C}"/>
                  </a:ext>
                </a:extLst>
              </p:cNvPr>
              <p:cNvSpPr/>
              <p:nvPr/>
            </p:nvSpPr>
            <p:spPr>
              <a:xfrm rot="2677620">
                <a:off x="10232136" y="1941524"/>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0" name="Flèche vers le haut 1039">
                <a:extLst>
                  <a:ext uri="{FF2B5EF4-FFF2-40B4-BE49-F238E27FC236}">
                    <a16:creationId xmlns:a16="http://schemas.microsoft.com/office/drawing/2014/main" id="{B401A0DA-6E4D-6CEB-B89A-CD14645A1400}"/>
                  </a:ext>
                </a:extLst>
              </p:cNvPr>
              <p:cNvSpPr/>
              <p:nvPr/>
            </p:nvSpPr>
            <p:spPr>
              <a:xfrm rot="8129349">
                <a:off x="9785253" y="2270693"/>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1" name="Flèche vers le haut 1040">
                <a:extLst>
                  <a:ext uri="{FF2B5EF4-FFF2-40B4-BE49-F238E27FC236}">
                    <a16:creationId xmlns:a16="http://schemas.microsoft.com/office/drawing/2014/main" id="{AE0C0599-3B47-F0F2-04E0-411823E778CC}"/>
                  </a:ext>
                </a:extLst>
              </p:cNvPr>
              <p:cNvSpPr/>
              <p:nvPr/>
            </p:nvSpPr>
            <p:spPr>
              <a:xfrm rot="2677620">
                <a:off x="11817435" y="3193093"/>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37" name="Flèche vers le haut 1036">
              <a:extLst>
                <a:ext uri="{FF2B5EF4-FFF2-40B4-BE49-F238E27FC236}">
                  <a16:creationId xmlns:a16="http://schemas.microsoft.com/office/drawing/2014/main" id="{499E1DB9-F1D1-5BBF-978E-4EDB9D35CE07}"/>
                </a:ext>
              </a:extLst>
            </p:cNvPr>
            <p:cNvSpPr/>
            <p:nvPr/>
          </p:nvSpPr>
          <p:spPr>
            <a:xfrm rot="8129349">
              <a:off x="8937587" y="2974997"/>
              <a:ext cx="146304" cy="29260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17713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91836FC-763D-2FBC-38D2-893D5F4DECF8}"/>
              </a:ext>
            </a:extLst>
          </p:cNvPr>
          <p:cNvSpPr/>
          <p:nvPr/>
        </p:nvSpPr>
        <p:spPr>
          <a:xfrm>
            <a:off x="7986923" y="0"/>
            <a:ext cx="4205077" cy="6858000"/>
          </a:xfrm>
          <a:prstGeom prst="rect">
            <a:avLst/>
          </a:prstGeom>
          <a:solidFill>
            <a:srgbClr val="EFE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17</a:t>
            </a:fld>
            <a:endParaRPr lang="fr-YT">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Flèche vers la droite 16">
            <a:extLst>
              <a:ext uri="{FF2B5EF4-FFF2-40B4-BE49-F238E27FC236}">
                <a16:creationId xmlns:a16="http://schemas.microsoft.com/office/drawing/2014/main" id="{F3783419-F87C-3321-6456-510F0769AEB3}"/>
              </a:ext>
            </a:extLst>
          </p:cNvPr>
          <p:cNvSpPr/>
          <p:nvPr/>
        </p:nvSpPr>
        <p:spPr>
          <a:xfrm rot="10800000">
            <a:off x="4050884" y="2048508"/>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a droite 10">
            <a:extLst>
              <a:ext uri="{FF2B5EF4-FFF2-40B4-BE49-F238E27FC236}">
                <a16:creationId xmlns:a16="http://schemas.microsoft.com/office/drawing/2014/main" id="{BB42D609-EA91-77F6-65A9-B534910888AB}"/>
              </a:ext>
            </a:extLst>
          </p:cNvPr>
          <p:cNvSpPr/>
          <p:nvPr/>
        </p:nvSpPr>
        <p:spPr>
          <a:xfrm>
            <a:off x="4532597" y="3000502"/>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4537488" y="886997"/>
            <a:ext cx="0" cy="30418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645745E2-AF65-57E9-896C-B278878959DC}"/>
              </a:ext>
            </a:extLst>
          </p:cNvPr>
          <p:cNvSpPr txBox="1"/>
          <p:nvPr/>
        </p:nvSpPr>
        <p:spPr>
          <a:xfrm>
            <a:off x="3888130" y="2331195"/>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pic>
        <p:nvPicPr>
          <p:cNvPr id="21" name="Image 20">
            <a:extLst>
              <a:ext uri="{FF2B5EF4-FFF2-40B4-BE49-F238E27FC236}">
                <a16:creationId xmlns:a16="http://schemas.microsoft.com/office/drawing/2014/main" id="{1A72714C-CF15-D165-8D71-3513B38C99FF}"/>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20" name="Flèche vers la droite 19">
            <a:extLst>
              <a:ext uri="{FF2B5EF4-FFF2-40B4-BE49-F238E27FC236}">
                <a16:creationId xmlns:a16="http://schemas.microsoft.com/office/drawing/2014/main" id="{87884D7A-DAFA-0886-71DA-636AE2078D2C}"/>
              </a:ext>
            </a:extLst>
          </p:cNvPr>
          <p:cNvSpPr/>
          <p:nvPr/>
        </p:nvSpPr>
        <p:spPr>
          <a:xfrm rot="16200000">
            <a:off x="3894888" y="6323745"/>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431FF248-BAF1-B3AB-E21A-539E9B1B7F49}"/>
              </a:ext>
            </a:extLst>
          </p:cNvPr>
          <p:cNvSpPr txBox="1"/>
          <p:nvPr/>
        </p:nvSpPr>
        <p:spPr>
          <a:xfrm>
            <a:off x="3834984" y="3233681"/>
            <a:ext cx="1505605"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Diffusion of CO</a:t>
            </a:r>
            <a:r>
              <a:rPr lang="fr-FR" sz="1400" baseline="-25000" dirty="0">
                <a:latin typeface="Palatino" pitchFamily="2" charset="77"/>
                <a:ea typeface="Palatino" pitchFamily="2" charset="77"/>
              </a:rPr>
              <a:t>2</a:t>
            </a:r>
          </a:p>
        </p:txBody>
      </p:sp>
      <p:sp>
        <p:nvSpPr>
          <p:cNvPr id="27" name="ZoneTexte 26">
            <a:extLst>
              <a:ext uri="{FF2B5EF4-FFF2-40B4-BE49-F238E27FC236}">
                <a16:creationId xmlns:a16="http://schemas.microsoft.com/office/drawing/2014/main" id="{F7C3D7C5-A2E2-CE91-BF69-65F0E15034EF}"/>
              </a:ext>
            </a:extLst>
          </p:cNvPr>
          <p:cNvSpPr txBox="1"/>
          <p:nvPr/>
        </p:nvSpPr>
        <p:spPr>
          <a:xfrm>
            <a:off x="1885938" y="4473229"/>
            <a:ext cx="954314" cy="369332"/>
          </a:xfrm>
          <a:prstGeom prst="rect">
            <a:avLst/>
          </a:prstGeom>
          <a:noFill/>
        </p:spPr>
        <p:txBody>
          <a:bodyPr wrap="square">
            <a:spAutoFit/>
          </a:bodyPr>
          <a:lstStyle/>
          <a:p>
            <a:r>
              <a:rPr lang="fr-FR" sz="1800" dirty="0">
                <a:latin typeface="Palatino" pitchFamily="2" charset="77"/>
                <a:ea typeface="Palatino" pitchFamily="2" charset="77"/>
              </a:rPr>
              <a:t>pH ≈ 8</a:t>
            </a:r>
            <a:endParaRPr lang="fr-FR" dirty="0"/>
          </a:p>
        </p:txBody>
      </p:sp>
      <p:sp>
        <p:nvSpPr>
          <p:cNvPr id="35" name="ZoneTexte 34">
            <a:extLst>
              <a:ext uri="{FF2B5EF4-FFF2-40B4-BE49-F238E27FC236}">
                <a16:creationId xmlns:a16="http://schemas.microsoft.com/office/drawing/2014/main" id="{B1D0094A-6BFA-0D7F-7D3A-C895C7C8D0DF}"/>
              </a:ext>
            </a:extLst>
          </p:cNvPr>
          <p:cNvSpPr txBox="1"/>
          <p:nvPr/>
        </p:nvSpPr>
        <p:spPr>
          <a:xfrm>
            <a:off x="3452536" y="4933211"/>
            <a:ext cx="1447832" cy="369332"/>
          </a:xfrm>
          <a:prstGeom prst="rect">
            <a:avLst/>
          </a:prstGeom>
          <a:noFill/>
        </p:spPr>
        <p:txBody>
          <a:bodyPr wrap="none" rtlCol="0">
            <a:spAutoFit/>
          </a:bodyPr>
          <a:lstStyle/>
          <a:p>
            <a:r>
              <a:rPr lang="en-US" sz="1800" b="1" dirty="0">
                <a:latin typeface="Palatino" pitchFamily="2" charset="77"/>
                <a:ea typeface="Palatino" pitchFamily="2" charset="77"/>
              </a:rPr>
              <a:t>Steady state</a:t>
            </a:r>
            <a:endParaRPr lang="fr-FR" dirty="0"/>
          </a:p>
        </p:txBody>
      </p:sp>
      <p:grpSp>
        <p:nvGrpSpPr>
          <p:cNvPr id="38" name="Groupe 37">
            <a:extLst>
              <a:ext uri="{FF2B5EF4-FFF2-40B4-BE49-F238E27FC236}">
                <a16:creationId xmlns:a16="http://schemas.microsoft.com/office/drawing/2014/main" id="{9EED71D9-5E25-DF1E-0C20-27E3B7784268}"/>
              </a:ext>
            </a:extLst>
          </p:cNvPr>
          <p:cNvGrpSpPr/>
          <p:nvPr/>
        </p:nvGrpSpPr>
        <p:grpSpPr>
          <a:xfrm>
            <a:off x="3551670" y="5876839"/>
            <a:ext cx="202489" cy="79200"/>
            <a:chOff x="7172015" y="3633666"/>
            <a:chExt cx="202489" cy="79200"/>
          </a:xfrm>
        </p:grpSpPr>
        <p:sp>
          <p:nvSpPr>
            <p:cNvPr id="39" name="Ellipse 38">
              <a:extLst>
                <a:ext uri="{FF2B5EF4-FFF2-40B4-BE49-F238E27FC236}">
                  <a16:creationId xmlns:a16="http://schemas.microsoft.com/office/drawing/2014/main" id="{4A71B40C-5152-EB29-F1A7-2CB793191BA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343DA0C9-B645-E7B7-BBDD-BB1929898EA2}"/>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91DFD414-C7FA-C7B3-BA9E-111AFCE939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Groupe 41">
            <a:extLst>
              <a:ext uri="{FF2B5EF4-FFF2-40B4-BE49-F238E27FC236}">
                <a16:creationId xmlns:a16="http://schemas.microsoft.com/office/drawing/2014/main" id="{B1E11D75-B196-85BD-5E72-F1A62BD71AA5}"/>
              </a:ext>
            </a:extLst>
          </p:cNvPr>
          <p:cNvGrpSpPr/>
          <p:nvPr/>
        </p:nvGrpSpPr>
        <p:grpSpPr>
          <a:xfrm>
            <a:off x="4463133" y="5980781"/>
            <a:ext cx="202489" cy="79200"/>
            <a:chOff x="7172015" y="3633666"/>
            <a:chExt cx="202489" cy="79200"/>
          </a:xfrm>
        </p:grpSpPr>
        <p:sp>
          <p:nvSpPr>
            <p:cNvPr id="43" name="Ellipse 42">
              <a:extLst>
                <a:ext uri="{FF2B5EF4-FFF2-40B4-BE49-F238E27FC236}">
                  <a16:creationId xmlns:a16="http://schemas.microsoft.com/office/drawing/2014/main" id="{FCA8AB54-2728-3986-3F23-BE573DD467DD}"/>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D2EB142D-68F0-6094-BA84-C2737162196A}"/>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F33D195E-E205-53DB-87A5-012A2A25B9A8}"/>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6" name="Groupe 45">
            <a:extLst>
              <a:ext uri="{FF2B5EF4-FFF2-40B4-BE49-F238E27FC236}">
                <a16:creationId xmlns:a16="http://schemas.microsoft.com/office/drawing/2014/main" id="{63805E5A-3337-97D4-48EB-B09A6AE03E1C}"/>
              </a:ext>
            </a:extLst>
          </p:cNvPr>
          <p:cNvGrpSpPr/>
          <p:nvPr/>
        </p:nvGrpSpPr>
        <p:grpSpPr>
          <a:xfrm>
            <a:off x="4798291" y="5907848"/>
            <a:ext cx="202489" cy="79200"/>
            <a:chOff x="7172015" y="3633666"/>
            <a:chExt cx="202489" cy="79200"/>
          </a:xfrm>
        </p:grpSpPr>
        <p:sp>
          <p:nvSpPr>
            <p:cNvPr id="47" name="Ellipse 46">
              <a:extLst>
                <a:ext uri="{FF2B5EF4-FFF2-40B4-BE49-F238E27FC236}">
                  <a16:creationId xmlns:a16="http://schemas.microsoft.com/office/drawing/2014/main" id="{107EF324-4A13-34C1-DD3F-E139111ABFC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EA1EE1C8-C816-5760-95E6-97A1F0E77246}"/>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0AD6E369-6B08-BF37-5752-DD6ACF3AE2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0" name="Groupe 49">
            <a:extLst>
              <a:ext uri="{FF2B5EF4-FFF2-40B4-BE49-F238E27FC236}">
                <a16:creationId xmlns:a16="http://schemas.microsoft.com/office/drawing/2014/main" id="{D1F70D95-35D6-2F14-CE8C-1A4259033637}"/>
              </a:ext>
            </a:extLst>
          </p:cNvPr>
          <p:cNvGrpSpPr/>
          <p:nvPr/>
        </p:nvGrpSpPr>
        <p:grpSpPr>
          <a:xfrm>
            <a:off x="3371008" y="6020226"/>
            <a:ext cx="202489" cy="79200"/>
            <a:chOff x="7172015" y="3633666"/>
            <a:chExt cx="202489" cy="79200"/>
          </a:xfrm>
        </p:grpSpPr>
        <p:sp>
          <p:nvSpPr>
            <p:cNvPr id="51" name="Ellipse 50">
              <a:extLst>
                <a:ext uri="{FF2B5EF4-FFF2-40B4-BE49-F238E27FC236}">
                  <a16:creationId xmlns:a16="http://schemas.microsoft.com/office/drawing/2014/main" id="{5DDD9F6F-524C-8A20-E749-EE9F007BCCFA}"/>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4E19B51C-E324-E1B6-AF93-7C0CA0753F13}"/>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7096C773-2057-EBF8-700E-76861A396B6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4" name="Groupe 53">
            <a:extLst>
              <a:ext uri="{FF2B5EF4-FFF2-40B4-BE49-F238E27FC236}">
                <a16:creationId xmlns:a16="http://schemas.microsoft.com/office/drawing/2014/main" id="{26381E07-FD28-5F68-F41D-CD52AFD0B4E2}"/>
              </a:ext>
            </a:extLst>
          </p:cNvPr>
          <p:cNvGrpSpPr/>
          <p:nvPr/>
        </p:nvGrpSpPr>
        <p:grpSpPr>
          <a:xfrm>
            <a:off x="5144812" y="5940871"/>
            <a:ext cx="202489" cy="79200"/>
            <a:chOff x="7172015" y="3633666"/>
            <a:chExt cx="202489" cy="79200"/>
          </a:xfrm>
        </p:grpSpPr>
        <p:sp>
          <p:nvSpPr>
            <p:cNvPr id="55" name="Ellipse 54">
              <a:extLst>
                <a:ext uri="{FF2B5EF4-FFF2-40B4-BE49-F238E27FC236}">
                  <a16:creationId xmlns:a16="http://schemas.microsoft.com/office/drawing/2014/main" id="{107B462D-3143-B1C8-CB97-608FF80A55D8}"/>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9A2224C0-2119-74C2-D32E-B2F09965F818}"/>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8D88504D-D062-73FA-EFFE-571038229B8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92540C19-BDF7-C7D4-3CCB-19FA62587684}"/>
              </a:ext>
            </a:extLst>
          </p:cNvPr>
          <p:cNvGrpSpPr/>
          <p:nvPr/>
        </p:nvGrpSpPr>
        <p:grpSpPr>
          <a:xfrm>
            <a:off x="3813021" y="6061529"/>
            <a:ext cx="202489" cy="79200"/>
            <a:chOff x="7172015" y="3633666"/>
            <a:chExt cx="202489" cy="79200"/>
          </a:xfrm>
        </p:grpSpPr>
        <p:sp>
          <p:nvSpPr>
            <p:cNvPr id="59" name="Ellipse 58">
              <a:extLst>
                <a:ext uri="{FF2B5EF4-FFF2-40B4-BE49-F238E27FC236}">
                  <a16:creationId xmlns:a16="http://schemas.microsoft.com/office/drawing/2014/main" id="{8E5360D3-6DEB-36F0-DA76-BDD28503E35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E58F564B-9DFD-3A5E-E52E-BE4E8892B48C}"/>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EB571FF8-5AE8-0218-5141-F7664A6611EA}"/>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2" name="Groupe 61">
            <a:extLst>
              <a:ext uri="{FF2B5EF4-FFF2-40B4-BE49-F238E27FC236}">
                <a16:creationId xmlns:a16="http://schemas.microsoft.com/office/drawing/2014/main" id="{01396429-356A-DE4B-FDBB-4D07D56C9AA1}"/>
              </a:ext>
            </a:extLst>
          </p:cNvPr>
          <p:cNvGrpSpPr/>
          <p:nvPr/>
        </p:nvGrpSpPr>
        <p:grpSpPr>
          <a:xfrm>
            <a:off x="2735365" y="5901271"/>
            <a:ext cx="202489" cy="79200"/>
            <a:chOff x="7172015" y="3633666"/>
            <a:chExt cx="202489" cy="79200"/>
          </a:xfrm>
        </p:grpSpPr>
        <p:sp>
          <p:nvSpPr>
            <p:cNvPr id="63" name="Ellipse 62">
              <a:extLst>
                <a:ext uri="{FF2B5EF4-FFF2-40B4-BE49-F238E27FC236}">
                  <a16:creationId xmlns:a16="http://schemas.microsoft.com/office/drawing/2014/main" id="{D5D5CADF-758B-8B09-BB03-DE8DD8CF824C}"/>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 name="Ellipse 1023">
              <a:extLst>
                <a:ext uri="{FF2B5EF4-FFF2-40B4-BE49-F238E27FC236}">
                  <a16:creationId xmlns:a16="http://schemas.microsoft.com/office/drawing/2014/main" id="{88281845-AF97-9F55-EBBD-A06FF4123681}"/>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5" name="Ellipse 1024">
              <a:extLst>
                <a:ext uri="{FF2B5EF4-FFF2-40B4-BE49-F238E27FC236}">
                  <a16:creationId xmlns:a16="http://schemas.microsoft.com/office/drawing/2014/main" id="{32215CF5-948F-3A3D-4361-C1D2EB5B491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27" name="Groupe 1026">
            <a:extLst>
              <a:ext uri="{FF2B5EF4-FFF2-40B4-BE49-F238E27FC236}">
                <a16:creationId xmlns:a16="http://schemas.microsoft.com/office/drawing/2014/main" id="{1070DC76-4503-B457-7CF4-DE8E2D0D7518}"/>
              </a:ext>
            </a:extLst>
          </p:cNvPr>
          <p:cNvGrpSpPr/>
          <p:nvPr/>
        </p:nvGrpSpPr>
        <p:grpSpPr>
          <a:xfrm>
            <a:off x="4241056" y="5887415"/>
            <a:ext cx="202489" cy="79200"/>
            <a:chOff x="7172015" y="3633666"/>
            <a:chExt cx="202489" cy="79200"/>
          </a:xfrm>
        </p:grpSpPr>
        <p:sp>
          <p:nvSpPr>
            <p:cNvPr id="1028" name="Ellipse 1027">
              <a:extLst>
                <a:ext uri="{FF2B5EF4-FFF2-40B4-BE49-F238E27FC236}">
                  <a16:creationId xmlns:a16="http://schemas.microsoft.com/office/drawing/2014/main" id="{6902A57A-7ABE-520A-0D3B-49B03D34827F}"/>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9" name="Ellipse 1028">
              <a:extLst>
                <a:ext uri="{FF2B5EF4-FFF2-40B4-BE49-F238E27FC236}">
                  <a16:creationId xmlns:a16="http://schemas.microsoft.com/office/drawing/2014/main" id="{36054C2A-471D-77C3-3A1D-5B2D704E6825}"/>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0" name="Ellipse 1029">
              <a:extLst>
                <a:ext uri="{FF2B5EF4-FFF2-40B4-BE49-F238E27FC236}">
                  <a16:creationId xmlns:a16="http://schemas.microsoft.com/office/drawing/2014/main" id="{8BBEB444-EAAA-3973-FFB5-BDF753F6E77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ED4A6D5C-2938-41AF-5553-4F9F60726C25}"/>
              </a:ext>
            </a:extLst>
          </p:cNvPr>
          <p:cNvSpPr txBox="1"/>
          <p:nvPr/>
        </p:nvSpPr>
        <p:spPr>
          <a:xfrm>
            <a:off x="4364345" y="4009092"/>
            <a:ext cx="1016625" cy="307777"/>
          </a:xfrm>
          <a:prstGeom prst="rect">
            <a:avLst/>
          </a:prstGeom>
          <a:noFill/>
        </p:spPr>
        <p:txBody>
          <a:bodyPr wrap="none" rtlCol="0">
            <a:spAutoFit/>
          </a:bodyPr>
          <a:lstStyle/>
          <a:p>
            <a:r>
              <a:rPr lang="fr-FR" sz="1400" dirty="0" err="1">
                <a:solidFill>
                  <a:srgbClr val="FF0000"/>
                </a:solidFill>
                <a:latin typeface="Palatino" pitchFamily="2" charset="77"/>
                <a:ea typeface="Palatino" pitchFamily="2" charset="77"/>
              </a:rPr>
              <a:t>Actual</a:t>
            </a:r>
            <a:r>
              <a:rPr lang="fr-FR" sz="1400" dirty="0">
                <a:solidFill>
                  <a:srgbClr val="FF0000"/>
                </a:solidFill>
                <a:latin typeface="Palatino" pitchFamily="2" charset="77"/>
                <a:ea typeface="Palatino" pitchFamily="2" charset="77"/>
              </a:rPr>
              <a:t> pH</a:t>
            </a:r>
          </a:p>
        </p:txBody>
      </p:sp>
      <p:sp>
        <p:nvSpPr>
          <p:cNvPr id="10" name="ZoneTexte 9">
            <a:extLst>
              <a:ext uri="{FF2B5EF4-FFF2-40B4-BE49-F238E27FC236}">
                <a16:creationId xmlns:a16="http://schemas.microsoft.com/office/drawing/2014/main" id="{82F8DC4E-1B35-935A-0FC5-65DD4EF56973}"/>
              </a:ext>
            </a:extLst>
          </p:cNvPr>
          <p:cNvSpPr txBox="1"/>
          <p:nvPr/>
        </p:nvSpPr>
        <p:spPr>
          <a:xfrm>
            <a:off x="8151246" y="260838"/>
            <a:ext cx="3793813" cy="1384995"/>
          </a:xfrm>
          <a:prstGeom prst="rect">
            <a:avLst/>
          </a:prstGeom>
          <a:noFill/>
        </p:spPr>
        <p:txBody>
          <a:bodyPr wrap="square" rtlCol="0">
            <a:spAutoFit/>
          </a:bodyPr>
          <a:lstStyle/>
          <a:p>
            <a:r>
              <a:rPr lang="fr-FR" b="1" dirty="0" err="1">
                <a:latin typeface="Palatino" pitchFamily="2" charset="77"/>
                <a:ea typeface="Palatino" pitchFamily="2" charset="77"/>
              </a:rPr>
              <a:t>Steady</a:t>
            </a:r>
            <a:r>
              <a:rPr lang="fr-FR" b="1" dirty="0">
                <a:latin typeface="Palatino" pitchFamily="2" charset="77"/>
                <a:ea typeface="Palatino" pitchFamily="2" charset="77"/>
              </a:rPr>
              <a:t> state </a:t>
            </a:r>
            <a:r>
              <a:rPr lang="fr-FR" b="1" dirty="0" err="1">
                <a:latin typeface="Palatino" pitchFamily="2" charset="77"/>
                <a:ea typeface="Palatino" pitchFamily="2" charset="77"/>
              </a:rPr>
              <a:t>is</a:t>
            </a:r>
            <a:r>
              <a:rPr lang="fr-FR" b="1" dirty="0">
                <a:latin typeface="Palatino" pitchFamily="2" charset="77"/>
                <a:ea typeface="Palatino" pitchFamily="2" charset="77"/>
              </a:rPr>
              <a:t> </a:t>
            </a:r>
            <a:r>
              <a:rPr lang="fr-FR" b="1" dirty="0" err="1">
                <a:latin typeface="Palatino" pitchFamily="2" charset="77"/>
                <a:ea typeface="Palatino" pitchFamily="2" charset="77"/>
              </a:rPr>
              <a:t>reached</a:t>
            </a:r>
            <a:r>
              <a:rPr lang="fr-FR" b="1" dirty="0">
                <a:latin typeface="Palatino" pitchFamily="2" charset="77"/>
                <a:ea typeface="Palatino" pitchFamily="2" charset="77"/>
              </a:rPr>
              <a:t> </a:t>
            </a:r>
            <a:r>
              <a:rPr lang="fr-FR" b="1" dirty="0" err="1">
                <a:latin typeface="Palatino" pitchFamily="2" charset="77"/>
                <a:ea typeface="Palatino" pitchFamily="2" charset="77"/>
              </a:rPr>
              <a:t>when</a:t>
            </a:r>
            <a:r>
              <a:rPr lang="fr-FR" b="1" dirty="0">
                <a:latin typeface="Palatino" pitchFamily="2" charset="77"/>
                <a:ea typeface="Palatino" pitchFamily="2" charset="77"/>
              </a:rPr>
              <a:t> the input </a:t>
            </a:r>
            <a:r>
              <a:rPr lang="fr-FR" b="1" dirty="0" err="1">
                <a:latin typeface="Palatino" pitchFamily="2" charset="77"/>
                <a:ea typeface="Palatino" pitchFamily="2" charset="77"/>
              </a:rPr>
              <a:t>equals</a:t>
            </a:r>
            <a:r>
              <a:rPr lang="fr-FR" b="1" dirty="0">
                <a:latin typeface="Palatino" pitchFamily="2" charset="77"/>
                <a:ea typeface="Palatino" pitchFamily="2" charset="77"/>
              </a:rPr>
              <a:t> the output</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p:txBody>
      </p:sp>
      <p:cxnSp>
        <p:nvCxnSpPr>
          <p:cNvPr id="37" name="Connecteur droit 36">
            <a:extLst>
              <a:ext uri="{FF2B5EF4-FFF2-40B4-BE49-F238E27FC236}">
                <a16:creationId xmlns:a16="http://schemas.microsoft.com/office/drawing/2014/main" id="{7047715A-3DF9-9C94-6696-CA8599492931}"/>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031" name="Flèche vers la droite 1030">
            <a:extLst>
              <a:ext uri="{FF2B5EF4-FFF2-40B4-BE49-F238E27FC236}">
                <a16:creationId xmlns:a16="http://schemas.microsoft.com/office/drawing/2014/main" id="{F9824394-69ED-FB48-81AE-21C1F6FA9D39}"/>
              </a:ext>
            </a:extLst>
          </p:cNvPr>
          <p:cNvSpPr/>
          <p:nvPr/>
        </p:nvSpPr>
        <p:spPr>
          <a:xfrm rot="16200000">
            <a:off x="3170865" y="5624704"/>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32" name="Flèche vers la droite 1031">
            <a:extLst>
              <a:ext uri="{FF2B5EF4-FFF2-40B4-BE49-F238E27FC236}">
                <a16:creationId xmlns:a16="http://schemas.microsoft.com/office/drawing/2014/main" id="{3D510D34-860B-8B91-233C-2E8D8A8C31A0}"/>
              </a:ext>
            </a:extLst>
          </p:cNvPr>
          <p:cNvSpPr/>
          <p:nvPr/>
        </p:nvSpPr>
        <p:spPr>
          <a:xfrm rot="16200000">
            <a:off x="3998802" y="5624705"/>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3" name="Flèche vers la droite 1032">
            <a:extLst>
              <a:ext uri="{FF2B5EF4-FFF2-40B4-BE49-F238E27FC236}">
                <a16:creationId xmlns:a16="http://schemas.microsoft.com/office/drawing/2014/main" id="{DBA0D91B-40E9-C579-575D-AF8338CCD321}"/>
              </a:ext>
            </a:extLst>
          </p:cNvPr>
          <p:cNvSpPr/>
          <p:nvPr/>
        </p:nvSpPr>
        <p:spPr>
          <a:xfrm rot="16200000">
            <a:off x="4826741" y="5624704"/>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4" name="ZoneTexte 1033">
            <a:extLst>
              <a:ext uri="{FF2B5EF4-FFF2-40B4-BE49-F238E27FC236}">
                <a16:creationId xmlns:a16="http://schemas.microsoft.com/office/drawing/2014/main" id="{6BF4BC8B-7D29-AB96-0140-B7F2665C71E0}"/>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sp>
        <p:nvSpPr>
          <p:cNvPr id="1035" name="ZoneTexte 1034">
            <a:extLst>
              <a:ext uri="{FF2B5EF4-FFF2-40B4-BE49-F238E27FC236}">
                <a16:creationId xmlns:a16="http://schemas.microsoft.com/office/drawing/2014/main" id="{9E1E61CE-87EB-5E54-D2C8-880C9D436C39}"/>
              </a:ext>
            </a:extLst>
          </p:cNvPr>
          <p:cNvSpPr txBox="1"/>
          <p:nvPr/>
        </p:nvSpPr>
        <p:spPr>
          <a:xfrm>
            <a:off x="3830849" y="5820315"/>
            <a:ext cx="1000516" cy="338554"/>
          </a:xfrm>
          <a:prstGeom prst="rect">
            <a:avLst/>
          </a:prstGeom>
          <a:noFill/>
        </p:spPr>
        <p:txBody>
          <a:bodyPr wrap="square">
            <a:spAutoFit/>
          </a:bodyPr>
          <a:lstStyle/>
          <a:p>
            <a:r>
              <a:rPr lang="en-US" sz="1600" b="1" dirty="0">
                <a:latin typeface="Palatino" pitchFamily="2" charset="77"/>
                <a:ea typeface="Palatino" pitchFamily="2" charset="77"/>
              </a:rPr>
              <a:t>CO</a:t>
            </a:r>
            <a:r>
              <a:rPr lang="en-US" sz="1600" b="1" baseline="-25000" dirty="0">
                <a:latin typeface="Palatino" pitchFamily="2" charset="77"/>
                <a:ea typeface="Palatino" pitchFamily="2" charset="77"/>
              </a:rPr>
              <a:t>2</a:t>
            </a:r>
            <a:r>
              <a:rPr lang="en-US" sz="1600" b="1" dirty="0">
                <a:latin typeface="Palatino" pitchFamily="2" charset="77"/>
                <a:ea typeface="Palatino" pitchFamily="2" charset="77"/>
              </a:rPr>
              <a:t> </a:t>
            </a:r>
            <a:r>
              <a:rPr lang="en-US" sz="1600" b="1" baseline="-25000" dirty="0">
                <a:latin typeface="Palatino" pitchFamily="2" charset="77"/>
                <a:ea typeface="Palatino" pitchFamily="2" charset="77"/>
              </a:rPr>
              <a:t>(</a:t>
            </a:r>
            <a:r>
              <a:rPr lang="en-US" sz="1600" b="1" baseline="-25000" dirty="0" err="1">
                <a:latin typeface="Palatino" pitchFamily="2" charset="77"/>
                <a:ea typeface="Palatino" pitchFamily="2" charset="77"/>
              </a:rPr>
              <a:t>aq</a:t>
            </a:r>
            <a:r>
              <a:rPr lang="en-US" sz="1600" b="1" baseline="-25000" dirty="0">
                <a:latin typeface="Palatino" pitchFamily="2" charset="77"/>
                <a:ea typeface="Palatino" pitchFamily="2" charset="77"/>
              </a:rPr>
              <a:t>)</a:t>
            </a:r>
            <a:endParaRPr lang="fr-FR" sz="1600" baseline="-25000" dirty="0"/>
          </a:p>
        </p:txBody>
      </p:sp>
    </p:spTree>
    <p:extLst>
      <p:ext uri="{BB962C8B-B14F-4D97-AF65-F5344CB8AC3E}">
        <p14:creationId xmlns:p14="http://schemas.microsoft.com/office/powerpoint/2010/main" val="282088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91836FC-763D-2FBC-38D2-893D5F4DECF8}"/>
              </a:ext>
            </a:extLst>
          </p:cNvPr>
          <p:cNvSpPr/>
          <p:nvPr/>
        </p:nvSpPr>
        <p:spPr>
          <a:xfrm>
            <a:off x="7986923" y="0"/>
            <a:ext cx="4205077" cy="6858000"/>
          </a:xfrm>
          <a:prstGeom prst="rect">
            <a:avLst/>
          </a:prstGeom>
          <a:solidFill>
            <a:srgbClr val="EFE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18</a:t>
            </a:fld>
            <a:endParaRPr lang="fr-YT">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Flèche vers la droite 16">
            <a:extLst>
              <a:ext uri="{FF2B5EF4-FFF2-40B4-BE49-F238E27FC236}">
                <a16:creationId xmlns:a16="http://schemas.microsoft.com/office/drawing/2014/main" id="{F3783419-F87C-3321-6456-510F0769AEB3}"/>
              </a:ext>
            </a:extLst>
          </p:cNvPr>
          <p:cNvSpPr/>
          <p:nvPr/>
        </p:nvSpPr>
        <p:spPr>
          <a:xfrm rot="10800000">
            <a:off x="4050884" y="2048508"/>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a droite 10">
            <a:extLst>
              <a:ext uri="{FF2B5EF4-FFF2-40B4-BE49-F238E27FC236}">
                <a16:creationId xmlns:a16="http://schemas.microsoft.com/office/drawing/2014/main" id="{BB42D609-EA91-77F6-65A9-B534910888AB}"/>
              </a:ext>
            </a:extLst>
          </p:cNvPr>
          <p:cNvSpPr/>
          <p:nvPr/>
        </p:nvSpPr>
        <p:spPr>
          <a:xfrm>
            <a:off x="4532597" y="3000502"/>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4537488" y="886997"/>
            <a:ext cx="0" cy="30418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645745E2-AF65-57E9-896C-B278878959DC}"/>
              </a:ext>
            </a:extLst>
          </p:cNvPr>
          <p:cNvSpPr txBox="1"/>
          <p:nvPr/>
        </p:nvSpPr>
        <p:spPr>
          <a:xfrm>
            <a:off x="3888130" y="2331195"/>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pic>
        <p:nvPicPr>
          <p:cNvPr id="21" name="Image 20">
            <a:extLst>
              <a:ext uri="{FF2B5EF4-FFF2-40B4-BE49-F238E27FC236}">
                <a16:creationId xmlns:a16="http://schemas.microsoft.com/office/drawing/2014/main" id="{1A72714C-CF15-D165-8D71-3513B38C99FF}"/>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20" name="Flèche vers la droite 19">
            <a:extLst>
              <a:ext uri="{FF2B5EF4-FFF2-40B4-BE49-F238E27FC236}">
                <a16:creationId xmlns:a16="http://schemas.microsoft.com/office/drawing/2014/main" id="{87884D7A-DAFA-0886-71DA-636AE2078D2C}"/>
              </a:ext>
            </a:extLst>
          </p:cNvPr>
          <p:cNvSpPr/>
          <p:nvPr/>
        </p:nvSpPr>
        <p:spPr>
          <a:xfrm rot="16200000">
            <a:off x="3894888" y="6323745"/>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431FF248-BAF1-B3AB-E21A-539E9B1B7F49}"/>
              </a:ext>
            </a:extLst>
          </p:cNvPr>
          <p:cNvSpPr txBox="1"/>
          <p:nvPr/>
        </p:nvSpPr>
        <p:spPr>
          <a:xfrm>
            <a:off x="3834984" y="3233681"/>
            <a:ext cx="1505605"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Diffusion of CO</a:t>
            </a:r>
            <a:r>
              <a:rPr lang="fr-FR" sz="1400" baseline="-25000" dirty="0">
                <a:latin typeface="Palatino" pitchFamily="2" charset="77"/>
                <a:ea typeface="Palatino" pitchFamily="2" charset="77"/>
              </a:rPr>
              <a:t>2</a:t>
            </a:r>
          </a:p>
        </p:txBody>
      </p:sp>
      <p:sp>
        <p:nvSpPr>
          <p:cNvPr id="27" name="ZoneTexte 26">
            <a:extLst>
              <a:ext uri="{FF2B5EF4-FFF2-40B4-BE49-F238E27FC236}">
                <a16:creationId xmlns:a16="http://schemas.microsoft.com/office/drawing/2014/main" id="{F7C3D7C5-A2E2-CE91-BF69-65F0E15034EF}"/>
              </a:ext>
            </a:extLst>
          </p:cNvPr>
          <p:cNvSpPr txBox="1"/>
          <p:nvPr/>
        </p:nvSpPr>
        <p:spPr>
          <a:xfrm>
            <a:off x="1885938" y="4473229"/>
            <a:ext cx="954314" cy="369332"/>
          </a:xfrm>
          <a:prstGeom prst="rect">
            <a:avLst/>
          </a:prstGeom>
          <a:noFill/>
        </p:spPr>
        <p:txBody>
          <a:bodyPr wrap="square">
            <a:spAutoFit/>
          </a:bodyPr>
          <a:lstStyle/>
          <a:p>
            <a:r>
              <a:rPr lang="fr-FR" sz="1800" dirty="0">
                <a:latin typeface="Palatino" pitchFamily="2" charset="77"/>
                <a:ea typeface="Palatino" pitchFamily="2" charset="77"/>
              </a:rPr>
              <a:t>pH ≈ 8</a:t>
            </a:r>
            <a:endParaRPr lang="fr-FR" dirty="0"/>
          </a:p>
        </p:txBody>
      </p:sp>
      <p:sp>
        <p:nvSpPr>
          <p:cNvPr id="35" name="ZoneTexte 34">
            <a:extLst>
              <a:ext uri="{FF2B5EF4-FFF2-40B4-BE49-F238E27FC236}">
                <a16:creationId xmlns:a16="http://schemas.microsoft.com/office/drawing/2014/main" id="{B1D0094A-6BFA-0D7F-7D3A-C895C7C8D0DF}"/>
              </a:ext>
            </a:extLst>
          </p:cNvPr>
          <p:cNvSpPr txBox="1"/>
          <p:nvPr/>
        </p:nvSpPr>
        <p:spPr>
          <a:xfrm>
            <a:off x="3452536" y="4933211"/>
            <a:ext cx="1447832" cy="369332"/>
          </a:xfrm>
          <a:prstGeom prst="rect">
            <a:avLst/>
          </a:prstGeom>
          <a:noFill/>
        </p:spPr>
        <p:txBody>
          <a:bodyPr wrap="none" rtlCol="0">
            <a:spAutoFit/>
          </a:bodyPr>
          <a:lstStyle/>
          <a:p>
            <a:r>
              <a:rPr lang="en-US" sz="1800" b="1" dirty="0">
                <a:latin typeface="Palatino" pitchFamily="2" charset="77"/>
                <a:ea typeface="Palatino" pitchFamily="2" charset="77"/>
              </a:rPr>
              <a:t>Steady state</a:t>
            </a:r>
            <a:endParaRPr lang="fr-FR" dirty="0"/>
          </a:p>
        </p:txBody>
      </p:sp>
      <p:grpSp>
        <p:nvGrpSpPr>
          <p:cNvPr id="38" name="Groupe 37">
            <a:extLst>
              <a:ext uri="{FF2B5EF4-FFF2-40B4-BE49-F238E27FC236}">
                <a16:creationId xmlns:a16="http://schemas.microsoft.com/office/drawing/2014/main" id="{9EED71D9-5E25-DF1E-0C20-27E3B7784268}"/>
              </a:ext>
            </a:extLst>
          </p:cNvPr>
          <p:cNvGrpSpPr/>
          <p:nvPr/>
        </p:nvGrpSpPr>
        <p:grpSpPr>
          <a:xfrm>
            <a:off x="3551670" y="5876839"/>
            <a:ext cx="202489" cy="79200"/>
            <a:chOff x="7172015" y="3633666"/>
            <a:chExt cx="202489" cy="79200"/>
          </a:xfrm>
        </p:grpSpPr>
        <p:sp>
          <p:nvSpPr>
            <p:cNvPr id="39" name="Ellipse 38">
              <a:extLst>
                <a:ext uri="{FF2B5EF4-FFF2-40B4-BE49-F238E27FC236}">
                  <a16:creationId xmlns:a16="http://schemas.microsoft.com/office/drawing/2014/main" id="{4A71B40C-5152-EB29-F1A7-2CB793191BA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343DA0C9-B645-E7B7-BBDD-BB1929898EA2}"/>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91DFD414-C7FA-C7B3-BA9E-111AFCE939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Groupe 41">
            <a:extLst>
              <a:ext uri="{FF2B5EF4-FFF2-40B4-BE49-F238E27FC236}">
                <a16:creationId xmlns:a16="http://schemas.microsoft.com/office/drawing/2014/main" id="{B1E11D75-B196-85BD-5E72-F1A62BD71AA5}"/>
              </a:ext>
            </a:extLst>
          </p:cNvPr>
          <p:cNvGrpSpPr/>
          <p:nvPr/>
        </p:nvGrpSpPr>
        <p:grpSpPr>
          <a:xfrm>
            <a:off x="4463133" y="5980781"/>
            <a:ext cx="202489" cy="79200"/>
            <a:chOff x="7172015" y="3633666"/>
            <a:chExt cx="202489" cy="79200"/>
          </a:xfrm>
        </p:grpSpPr>
        <p:sp>
          <p:nvSpPr>
            <p:cNvPr id="43" name="Ellipse 42">
              <a:extLst>
                <a:ext uri="{FF2B5EF4-FFF2-40B4-BE49-F238E27FC236}">
                  <a16:creationId xmlns:a16="http://schemas.microsoft.com/office/drawing/2014/main" id="{FCA8AB54-2728-3986-3F23-BE573DD467DD}"/>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D2EB142D-68F0-6094-BA84-C2737162196A}"/>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F33D195E-E205-53DB-87A5-012A2A25B9A8}"/>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6" name="Groupe 45">
            <a:extLst>
              <a:ext uri="{FF2B5EF4-FFF2-40B4-BE49-F238E27FC236}">
                <a16:creationId xmlns:a16="http://schemas.microsoft.com/office/drawing/2014/main" id="{63805E5A-3337-97D4-48EB-B09A6AE03E1C}"/>
              </a:ext>
            </a:extLst>
          </p:cNvPr>
          <p:cNvGrpSpPr/>
          <p:nvPr/>
        </p:nvGrpSpPr>
        <p:grpSpPr>
          <a:xfrm>
            <a:off x="4798291" y="5907848"/>
            <a:ext cx="202489" cy="79200"/>
            <a:chOff x="7172015" y="3633666"/>
            <a:chExt cx="202489" cy="79200"/>
          </a:xfrm>
        </p:grpSpPr>
        <p:sp>
          <p:nvSpPr>
            <p:cNvPr id="47" name="Ellipse 46">
              <a:extLst>
                <a:ext uri="{FF2B5EF4-FFF2-40B4-BE49-F238E27FC236}">
                  <a16:creationId xmlns:a16="http://schemas.microsoft.com/office/drawing/2014/main" id="{107EF324-4A13-34C1-DD3F-E139111ABFC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EA1EE1C8-C816-5760-95E6-97A1F0E77246}"/>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0AD6E369-6B08-BF37-5752-DD6ACF3AE2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0" name="Groupe 49">
            <a:extLst>
              <a:ext uri="{FF2B5EF4-FFF2-40B4-BE49-F238E27FC236}">
                <a16:creationId xmlns:a16="http://schemas.microsoft.com/office/drawing/2014/main" id="{D1F70D95-35D6-2F14-CE8C-1A4259033637}"/>
              </a:ext>
            </a:extLst>
          </p:cNvPr>
          <p:cNvGrpSpPr/>
          <p:nvPr/>
        </p:nvGrpSpPr>
        <p:grpSpPr>
          <a:xfrm>
            <a:off x="3371008" y="6020226"/>
            <a:ext cx="202489" cy="79200"/>
            <a:chOff x="7172015" y="3633666"/>
            <a:chExt cx="202489" cy="79200"/>
          </a:xfrm>
        </p:grpSpPr>
        <p:sp>
          <p:nvSpPr>
            <p:cNvPr id="51" name="Ellipse 50">
              <a:extLst>
                <a:ext uri="{FF2B5EF4-FFF2-40B4-BE49-F238E27FC236}">
                  <a16:creationId xmlns:a16="http://schemas.microsoft.com/office/drawing/2014/main" id="{5DDD9F6F-524C-8A20-E749-EE9F007BCCFA}"/>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4E19B51C-E324-E1B6-AF93-7C0CA0753F13}"/>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7096C773-2057-EBF8-700E-76861A396B6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4" name="Groupe 53">
            <a:extLst>
              <a:ext uri="{FF2B5EF4-FFF2-40B4-BE49-F238E27FC236}">
                <a16:creationId xmlns:a16="http://schemas.microsoft.com/office/drawing/2014/main" id="{26381E07-FD28-5F68-F41D-CD52AFD0B4E2}"/>
              </a:ext>
            </a:extLst>
          </p:cNvPr>
          <p:cNvGrpSpPr/>
          <p:nvPr/>
        </p:nvGrpSpPr>
        <p:grpSpPr>
          <a:xfrm>
            <a:off x="5144812" y="5940871"/>
            <a:ext cx="202489" cy="79200"/>
            <a:chOff x="7172015" y="3633666"/>
            <a:chExt cx="202489" cy="79200"/>
          </a:xfrm>
        </p:grpSpPr>
        <p:sp>
          <p:nvSpPr>
            <p:cNvPr id="55" name="Ellipse 54">
              <a:extLst>
                <a:ext uri="{FF2B5EF4-FFF2-40B4-BE49-F238E27FC236}">
                  <a16:creationId xmlns:a16="http://schemas.microsoft.com/office/drawing/2014/main" id="{107B462D-3143-B1C8-CB97-608FF80A55D8}"/>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9A2224C0-2119-74C2-D32E-B2F09965F818}"/>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8D88504D-D062-73FA-EFFE-571038229B8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92540C19-BDF7-C7D4-3CCB-19FA62587684}"/>
              </a:ext>
            </a:extLst>
          </p:cNvPr>
          <p:cNvGrpSpPr/>
          <p:nvPr/>
        </p:nvGrpSpPr>
        <p:grpSpPr>
          <a:xfrm>
            <a:off x="3813021" y="6061529"/>
            <a:ext cx="202489" cy="79200"/>
            <a:chOff x="7172015" y="3633666"/>
            <a:chExt cx="202489" cy="79200"/>
          </a:xfrm>
        </p:grpSpPr>
        <p:sp>
          <p:nvSpPr>
            <p:cNvPr id="59" name="Ellipse 58">
              <a:extLst>
                <a:ext uri="{FF2B5EF4-FFF2-40B4-BE49-F238E27FC236}">
                  <a16:creationId xmlns:a16="http://schemas.microsoft.com/office/drawing/2014/main" id="{8E5360D3-6DEB-36F0-DA76-BDD28503E35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E58F564B-9DFD-3A5E-E52E-BE4E8892B48C}"/>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EB571FF8-5AE8-0218-5141-F7664A6611EA}"/>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2" name="Groupe 61">
            <a:extLst>
              <a:ext uri="{FF2B5EF4-FFF2-40B4-BE49-F238E27FC236}">
                <a16:creationId xmlns:a16="http://schemas.microsoft.com/office/drawing/2014/main" id="{01396429-356A-DE4B-FDBB-4D07D56C9AA1}"/>
              </a:ext>
            </a:extLst>
          </p:cNvPr>
          <p:cNvGrpSpPr/>
          <p:nvPr/>
        </p:nvGrpSpPr>
        <p:grpSpPr>
          <a:xfrm>
            <a:off x="2735365" y="5901271"/>
            <a:ext cx="202489" cy="79200"/>
            <a:chOff x="7172015" y="3633666"/>
            <a:chExt cx="202489" cy="79200"/>
          </a:xfrm>
        </p:grpSpPr>
        <p:sp>
          <p:nvSpPr>
            <p:cNvPr id="63" name="Ellipse 62">
              <a:extLst>
                <a:ext uri="{FF2B5EF4-FFF2-40B4-BE49-F238E27FC236}">
                  <a16:creationId xmlns:a16="http://schemas.microsoft.com/office/drawing/2014/main" id="{D5D5CADF-758B-8B09-BB03-DE8DD8CF824C}"/>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 name="Ellipse 1023">
              <a:extLst>
                <a:ext uri="{FF2B5EF4-FFF2-40B4-BE49-F238E27FC236}">
                  <a16:creationId xmlns:a16="http://schemas.microsoft.com/office/drawing/2014/main" id="{88281845-AF97-9F55-EBBD-A06FF4123681}"/>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5" name="Ellipse 1024">
              <a:extLst>
                <a:ext uri="{FF2B5EF4-FFF2-40B4-BE49-F238E27FC236}">
                  <a16:creationId xmlns:a16="http://schemas.microsoft.com/office/drawing/2014/main" id="{32215CF5-948F-3A3D-4361-C1D2EB5B491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27" name="Groupe 1026">
            <a:extLst>
              <a:ext uri="{FF2B5EF4-FFF2-40B4-BE49-F238E27FC236}">
                <a16:creationId xmlns:a16="http://schemas.microsoft.com/office/drawing/2014/main" id="{1070DC76-4503-B457-7CF4-DE8E2D0D7518}"/>
              </a:ext>
            </a:extLst>
          </p:cNvPr>
          <p:cNvGrpSpPr/>
          <p:nvPr/>
        </p:nvGrpSpPr>
        <p:grpSpPr>
          <a:xfrm>
            <a:off x="4241056" y="5887415"/>
            <a:ext cx="202489" cy="79200"/>
            <a:chOff x="7172015" y="3633666"/>
            <a:chExt cx="202489" cy="79200"/>
          </a:xfrm>
        </p:grpSpPr>
        <p:sp>
          <p:nvSpPr>
            <p:cNvPr id="1028" name="Ellipse 1027">
              <a:extLst>
                <a:ext uri="{FF2B5EF4-FFF2-40B4-BE49-F238E27FC236}">
                  <a16:creationId xmlns:a16="http://schemas.microsoft.com/office/drawing/2014/main" id="{6902A57A-7ABE-520A-0D3B-49B03D34827F}"/>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9" name="Ellipse 1028">
              <a:extLst>
                <a:ext uri="{FF2B5EF4-FFF2-40B4-BE49-F238E27FC236}">
                  <a16:creationId xmlns:a16="http://schemas.microsoft.com/office/drawing/2014/main" id="{36054C2A-471D-77C3-3A1D-5B2D704E6825}"/>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0" name="Ellipse 1029">
              <a:extLst>
                <a:ext uri="{FF2B5EF4-FFF2-40B4-BE49-F238E27FC236}">
                  <a16:creationId xmlns:a16="http://schemas.microsoft.com/office/drawing/2014/main" id="{8BBEB444-EAAA-3973-FFB5-BDF753F6E77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ED4A6D5C-2938-41AF-5553-4F9F60726C25}"/>
              </a:ext>
            </a:extLst>
          </p:cNvPr>
          <p:cNvSpPr txBox="1"/>
          <p:nvPr/>
        </p:nvSpPr>
        <p:spPr>
          <a:xfrm>
            <a:off x="4364345" y="4009092"/>
            <a:ext cx="1016625" cy="307777"/>
          </a:xfrm>
          <a:prstGeom prst="rect">
            <a:avLst/>
          </a:prstGeom>
          <a:noFill/>
        </p:spPr>
        <p:txBody>
          <a:bodyPr wrap="none" rtlCol="0">
            <a:spAutoFit/>
          </a:bodyPr>
          <a:lstStyle/>
          <a:p>
            <a:r>
              <a:rPr lang="fr-FR" sz="1400" dirty="0" err="1">
                <a:solidFill>
                  <a:srgbClr val="FF0000"/>
                </a:solidFill>
                <a:latin typeface="Palatino" pitchFamily="2" charset="77"/>
                <a:ea typeface="Palatino" pitchFamily="2" charset="77"/>
              </a:rPr>
              <a:t>Actual</a:t>
            </a:r>
            <a:r>
              <a:rPr lang="fr-FR" sz="1400" dirty="0">
                <a:solidFill>
                  <a:srgbClr val="FF0000"/>
                </a:solidFill>
                <a:latin typeface="Palatino" pitchFamily="2" charset="77"/>
                <a:ea typeface="Palatino" pitchFamily="2" charset="77"/>
              </a:rPr>
              <a:t> pH</a:t>
            </a:r>
          </a:p>
        </p:txBody>
      </p:sp>
      <p:sp>
        <p:nvSpPr>
          <p:cNvPr id="10" name="ZoneTexte 9">
            <a:extLst>
              <a:ext uri="{FF2B5EF4-FFF2-40B4-BE49-F238E27FC236}">
                <a16:creationId xmlns:a16="http://schemas.microsoft.com/office/drawing/2014/main" id="{82F8DC4E-1B35-935A-0FC5-65DD4EF56973}"/>
              </a:ext>
            </a:extLst>
          </p:cNvPr>
          <p:cNvSpPr txBox="1"/>
          <p:nvPr/>
        </p:nvSpPr>
        <p:spPr>
          <a:xfrm>
            <a:off x="8151246" y="260838"/>
            <a:ext cx="3793813" cy="1877437"/>
          </a:xfrm>
          <a:prstGeom prst="rect">
            <a:avLst/>
          </a:prstGeom>
          <a:noFill/>
        </p:spPr>
        <p:txBody>
          <a:bodyPr wrap="square" rtlCol="0">
            <a:spAutoFit/>
          </a:bodyPr>
          <a:lstStyle/>
          <a:p>
            <a:r>
              <a:rPr lang="fr-FR" b="1" dirty="0" err="1">
                <a:latin typeface="Palatino" pitchFamily="2" charset="77"/>
                <a:ea typeface="Palatino" pitchFamily="2" charset="77"/>
              </a:rPr>
              <a:t>Steady</a:t>
            </a:r>
            <a:r>
              <a:rPr lang="fr-FR" b="1" dirty="0">
                <a:latin typeface="Palatino" pitchFamily="2" charset="77"/>
                <a:ea typeface="Palatino" pitchFamily="2" charset="77"/>
              </a:rPr>
              <a:t> state </a:t>
            </a:r>
            <a:r>
              <a:rPr lang="fr-FR" b="1" dirty="0" err="1">
                <a:latin typeface="Palatino" pitchFamily="2" charset="77"/>
                <a:ea typeface="Palatino" pitchFamily="2" charset="77"/>
              </a:rPr>
              <a:t>is</a:t>
            </a:r>
            <a:r>
              <a:rPr lang="fr-FR" b="1" dirty="0">
                <a:latin typeface="Palatino" pitchFamily="2" charset="77"/>
                <a:ea typeface="Palatino" pitchFamily="2" charset="77"/>
              </a:rPr>
              <a:t> </a:t>
            </a:r>
            <a:r>
              <a:rPr lang="fr-FR" b="1" dirty="0" err="1">
                <a:latin typeface="Palatino" pitchFamily="2" charset="77"/>
                <a:ea typeface="Palatino" pitchFamily="2" charset="77"/>
              </a:rPr>
              <a:t>reached</a:t>
            </a:r>
            <a:r>
              <a:rPr lang="fr-FR" b="1" dirty="0">
                <a:latin typeface="Palatino" pitchFamily="2" charset="77"/>
                <a:ea typeface="Palatino" pitchFamily="2" charset="77"/>
              </a:rPr>
              <a:t> </a:t>
            </a:r>
            <a:r>
              <a:rPr lang="fr-FR" b="1" dirty="0" err="1">
                <a:latin typeface="Palatino" pitchFamily="2" charset="77"/>
                <a:ea typeface="Palatino" pitchFamily="2" charset="77"/>
              </a:rPr>
              <a:t>when</a:t>
            </a:r>
            <a:r>
              <a:rPr lang="fr-FR" b="1" dirty="0">
                <a:latin typeface="Palatino" pitchFamily="2" charset="77"/>
                <a:ea typeface="Palatino" pitchFamily="2" charset="77"/>
              </a:rPr>
              <a:t> the input </a:t>
            </a:r>
            <a:r>
              <a:rPr lang="fr-FR" b="1" dirty="0" err="1">
                <a:latin typeface="Palatino" pitchFamily="2" charset="77"/>
                <a:ea typeface="Palatino" pitchFamily="2" charset="77"/>
              </a:rPr>
              <a:t>equals</a:t>
            </a:r>
            <a:r>
              <a:rPr lang="fr-FR" b="1" dirty="0">
                <a:latin typeface="Palatino" pitchFamily="2" charset="77"/>
                <a:ea typeface="Palatino" pitchFamily="2" charset="77"/>
              </a:rPr>
              <a:t> the output</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err="1">
                <a:solidFill>
                  <a:srgbClr val="C00000"/>
                </a:solidFill>
                <a:latin typeface="Palatino" pitchFamily="2" charset="77"/>
                <a:ea typeface="Palatino" pitchFamily="2" charset="77"/>
              </a:rPr>
              <a:t>Magmatic</a:t>
            </a:r>
            <a:r>
              <a:rPr lang="fr-FR" sz="1600" dirty="0">
                <a:solidFill>
                  <a:srgbClr val="C00000"/>
                </a:solidFill>
                <a:latin typeface="Palatino" pitchFamily="2" charset="77"/>
                <a:ea typeface="Palatino" pitchFamily="2" charset="77"/>
              </a:rPr>
              <a:t> CO</a:t>
            </a:r>
            <a:r>
              <a:rPr lang="fr-FR" sz="1600" baseline="-25000" dirty="0">
                <a:solidFill>
                  <a:srgbClr val="C00000"/>
                </a:solidFill>
                <a:latin typeface="Palatino" pitchFamily="2" charset="77"/>
                <a:ea typeface="Palatino" pitchFamily="2" charset="77"/>
              </a:rPr>
              <a:t>2</a:t>
            </a:r>
            <a:r>
              <a:rPr lang="fr-FR" sz="1600" dirty="0">
                <a:solidFill>
                  <a:srgbClr val="C00000"/>
                </a:solidFill>
                <a:latin typeface="Palatino" pitchFamily="2" charset="77"/>
                <a:ea typeface="Palatino" pitchFamily="2" charset="77"/>
              </a:rPr>
              <a:t> dissolution ≈ </a:t>
            </a:r>
            <a:r>
              <a:rPr lang="fr-FR" sz="1600" b="1" dirty="0">
                <a:solidFill>
                  <a:srgbClr val="C00000"/>
                </a:solidFill>
                <a:latin typeface="Palatino" pitchFamily="2" charset="77"/>
                <a:ea typeface="Palatino" pitchFamily="2" charset="77"/>
              </a:rPr>
              <a:t>39 ± 15 tons day</a:t>
            </a:r>
            <a:r>
              <a:rPr lang="fr-FR" sz="1600" b="1" baseline="30000" dirty="0">
                <a:solidFill>
                  <a:srgbClr val="C00000"/>
                </a:solidFill>
                <a:latin typeface="Palatino" pitchFamily="2" charset="77"/>
                <a:ea typeface="Palatino" pitchFamily="2" charset="77"/>
              </a:rPr>
              <a:t>-1</a:t>
            </a:r>
          </a:p>
          <a:p>
            <a:endParaRPr lang="fr-FR" sz="1600" dirty="0">
              <a:latin typeface="Palatino" pitchFamily="2" charset="77"/>
              <a:ea typeface="Palatino" pitchFamily="2" charset="77"/>
            </a:endParaRPr>
          </a:p>
        </p:txBody>
      </p:sp>
      <p:sp>
        <p:nvSpPr>
          <p:cNvPr id="18" name="Ellipse 17">
            <a:extLst>
              <a:ext uri="{FF2B5EF4-FFF2-40B4-BE49-F238E27FC236}">
                <a16:creationId xmlns:a16="http://schemas.microsoft.com/office/drawing/2014/main" id="{DC9E11E4-141B-F6F3-7BCA-B85A7E2D67C5}"/>
              </a:ext>
            </a:extLst>
          </p:cNvPr>
          <p:cNvSpPr/>
          <p:nvPr/>
        </p:nvSpPr>
        <p:spPr>
          <a:xfrm>
            <a:off x="3841700" y="2833589"/>
            <a:ext cx="1505601" cy="96166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01A608A-18FB-B9B9-1951-9CF4372D42E6}"/>
              </a:ext>
            </a:extLst>
          </p:cNvPr>
          <p:cNvSpPr txBox="1"/>
          <p:nvPr/>
        </p:nvSpPr>
        <p:spPr>
          <a:xfrm>
            <a:off x="2759889" y="2817311"/>
            <a:ext cx="1238222" cy="307777"/>
          </a:xfrm>
          <a:prstGeom prst="rect">
            <a:avLst/>
          </a:prstGeom>
          <a:noFill/>
        </p:spPr>
        <p:txBody>
          <a:bodyPr wrap="square" rtlCol="0">
            <a:spAutoFit/>
          </a:bodyPr>
          <a:lstStyle/>
          <a:p>
            <a:r>
              <a:rPr lang="fr-FR" sz="1400" b="1" dirty="0">
                <a:latin typeface="Palatino" pitchFamily="2" charset="77"/>
                <a:ea typeface="Palatino" pitchFamily="2" charset="77"/>
              </a:rPr>
              <a:t>MEASURED</a:t>
            </a:r>
            <a:endParaRPr lang="fr-FR" sz="1400" dirty="0"/>
          </a:p>
        </p:txBody>
      </p:sp>
      <p:pic>
        <p:nvPicPr>
          <p:cNvPr id="26" name="Image 25">
            <a:extLst>
              <a:ext uri="{FF2B5EF4-FFF2-40B4-BE49-F238E27FC236}">
                <a16:creationId xmlns:a16="http://schemas.microsoft.com/office/drawing/2014/main" id="{CA607572-4F51-B2FD-EB82-4118352C44CC}"/>
              </a:ext>
            </a:extLst>
          </p:cNvPr>
          <p:cNvPicPr>
            <a:picLocks noChangeAspect="1"/>
          </p:cNvPicPr>
          <p:nvPr/>
        </p:nvPicPr>
        <p:blipFill rotWithShape="1">
          <a:blip r:embed="rId5"/>
          <a:srcRect t="14888"/>
          <a:stretch/>
        </p:blipFill>
        <p:spPr>
          <a:xfrm>
            <a:off x="5530671" y="3165465"/>
            <a:ext cx="2088307" cy="2369881"/>
          </a:xfrm>
          <a:prstGeom prst="rect">
            <a:avLst/>
          </a:prstGeom>
        </p:spPr>
      </p:pic>
      <p:cxnSp>
        <p:nvCxnSpPr>
          <p:cNvPr id="37" name="Connecteur droit 36">
            <a:extLst>
              <a:ext uri="{FF2B5EF4-FFF2-40B4-BE49-F238E27FC236}">
                <a16:creationId xmlns:a16="http://schemas.microsoft.com/office/drawing/2014/main" id="{7047715A-3DF9-9C94-6696-CA8599492931}"/>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031" name="Flèche vers la droite 1030">
            <a:extLst>
              <a:ext uri="{FF2B5EF4-FFF2-40B4-BE49-F238E27FC236}">
                <a16:creationId xmlns:a16="http://schemas.microsoft.com/office/drawing/2014/main" id="{F9824394-69ED-FB48-81AE-21C1F6FA9D39}"/>
              </a:ext>
            </a:extLst>
          </p:cNvPr>
          <p:cNvSpPr/>
          <p:nvPr/>
        </p:nvSpPr>
        <p:spPr>
          <a:xfrm rot="16200000">
            <a:off x="3170865" y="5624704"/>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32" name="Flèche vers la droite 1031">
            <a:extLst>
              <a:ext uri="{FF2B5EF4-FFF2-40B4-BE49-F238E27FC236}">
                <a16:creationId xmlns:a16="http://schemas.microsoft.com/office/drawing/2014/main" id="{3D510D34-860B-8B91-233C-2E8D8A8C31A0}"/>
              </a:ext>
            </a:extLst>
          </p:cNvPr>
          <p:cNvSpPr/>
          <p:nvPr/>
        </p:nvSpPr>
        <p:spPr>
          <a:xfrm rot="16200000">
            <a:off x="3998802" y="5624705"/>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3" name="Flèche vers la droite 1032">
            <a:extLst>
              <a:ext uri="{FF2B5EF4-FFF2-40B4-BE49-F238E27FC236}">
                <a16:creationId xmlns:a16="http://schemas.microsoft.com/office/drawing/2014/main" id="{DBA0D91B-40E9-C579-575D-AF8338CCD321}"/>
              </a:ext>
            </a:extLst>
          </p:cNvPr>
          <p:cNvSpPr/>
          <p:nvPr/>
        </p:nvSpPr>
        <p:spPr>
          <a:xfrm rot="16200000">
            <a:off x="4826741" y="5624704"/>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B614B648-2FDD-A284-6249-3C2CF7C11A96}"/>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sp>
        <p:nvSpPr>
          <p:cNvPr id="13" name="ZoneTexte 12">
            <a:extLst>
              <a:ext uri="{FF2B5EF4-FFF2-40B4-BE49-F238E27FC236}">
                <a16:creationId xmlns:a16="http://schemas.microsoft.com/office/drawing/2014/main" id="{E7A9AAA0-40FD-A344-51DA-E0EEABD4C977}"/>
              </a:ext>
            </a:extLst>
          </p:cNvPr>
          <p:cNvSpPr txBox="1"/>
          <p:nvPr/>
        </p:nvSpPr>
        <p:spPr>
          <a:xfrm>
            <a:off x="3830849" y="5820315"/>
            <a:ext cx="1000516" cy="338554"/>
          </a:xfrm>
          <a:prstGeom prst="rect">
            <a:avLst/>
          </a:prstGeom>
          <a:noFill/>
        </p:spPr>
        <p:txBody>
          <a:bodyPr wrap="square">
            <a:spAutoFit/>
          </a:bodyPr>
          <a:lstStyle/>
          <a:p>
            <a:r>
              <a:rPr lang="en-US" sz="1600" b="1" dirty="0">
                <a:latin typeface="Palatino" pitchFamily="2" charset="77"/>
                <a:ea typeface="Palatino" pitchFamily="2" charset="77"/>
              </a:rPr>
              <a:t>CO</a:t>
            </a:r>
            <a:r>
              <a:rPr lang="en-US" sz="1600" b="1" baseline="-25000" dirty="0">
                <a:latin typeface="Palatino" pitchFamily="2" charset="77"/>
                <a:ea typeface="Palatino" pitchFamily="2" charset="77"/>
              </a:rPr>
              <a:t>2</a:t>
            </a:r>
            <a:r>
              <a:rPr lang="en-US" sz="1600" b="1" dirty="0">
                <a:latin typeface="Palatino" pitchFamily="2" charset="77"/>
                <a:ea typeface="Palatino" pitchFamily="2" charset="77"/>
              </a:rPr>
              <a:t> </a:t>
            </a:r>
            <a:r>
              <a:rPr lang="en-US" sz="1600" b="1" baseline="-25000" dirty="0">
                <a:latin typeface="Palatino" pitchFamily="2" charset="77"/>
                <a:ea typeface="Palatino" pitchFamily="2" charset="77"/>
              </a:rPr>
              <a:t>(</a:t>
            </a:r>
            <a:r>
              <a:rPr lang="en-US" sz="1600" b="1" baseline="-25000" dirty="0" err="1">
                <a:latin typeface="Palatino" pitchFamily="2" charset="77"/>
                <a:ea typeface="Palatino" pitchFamily="2" charset="77"/>
              </a:rPr>
              <a:t>aq</a:t>
            </a:r>
            <a:r>
              <a:rPr lang="en-US" sz="1600" b="1" baseline="-25000" dirty="0">
                <a:latin typeface="Palatino" pitchFamily="2" charset="77"/>
                <a:ea typeface="Palatino" pitchFamily="2" charset="77"/>
              </a:rPr>
              <a:t>)</a:t>
            </a:r>
            <a:endParaRPr lang="fr-FR" sz="1600" baseline="-25000" dirty="0"/>
          </a:p>
        </p:txBody>
      </p:sp>
    </p:spTree>
    <p:extLst>
      <p:ext uri="{BB962C8B-B14F-4D97-AF65-F5344CB8AC3E}">
        <p14:creationId xmlns:p14="http://schemas.microsoft.com/office/powerpoint/2010/main" val="175648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91836FC-763D-2FBC-38D2-893D5F4DECF8}"/>
              </a:ext>
            </a:extLst>
          </p:cNvPr>
          <p:cNvSpPr/>
          <p:nvPr/>
        </p:nvSpPr>
        <p:spPr>
          <a:xfrm>
            <a:off x="7986923" y="0"/>
            <a:ext cx="4205077" cy="6858000"/>
          </a:xfrm>
          <a:prstGeom prst="rect">
            <a:avLst/>
          </a:prstGeom>
          <a:solidFill>
            <a:srgbClr val="EFE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19</a:t>
            </a:fld>
            <a:endParaRPr lang="fr-YT">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Flèche vers la droite 16">
            <a:extLst>
              <a:ext uri="{FF2B5EF4-FFF2-40B4-BE49-F238E27FC236}">
                <a16:creationId xmlns:a16="http://schemas.microsoft.com/office/drawing/2014/main" id="{F3783419-F87C-3321-6456-510F0769AEB3}"/>
              </a:ext>
            </a:extLst>
          </p:cNvPr>
          <p:cNvSpPr/>
          <p:nvPr/>
        </p:nvSpPr>
        <p:spPr>
          <a:xfrm rot="10800000">
            <a:off x="4050884" y="2048508"/>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a droite 10">
            <a:extLst>
              <a:ext uri="{FF2B5EF4-FFF2-40B4-BE49-F238E27FC236}">
                <a16:creationId xmlns:a16="http://schemas.microsoft.com/office/drawing/2014/main" id="{BB42D609-EA91-77F6-65A9-B534910888AB}"/>
              </a:ext>
            </a:extLst>
          </p:cNvPr>
          <p:cNvSpPr/>
          <p:nvPr/>
        </p:nvSpPr>
        <p:spPr>
          <a:xfrm>
            <a:off x="4532597" y="3000502"/>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4537488" y="886997"/>
            <a:ext cx="0" cy="30418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645745E2-AF65-57E9-896C-B278878959DC}"/>
              </a:ext>
            </a:extLst>
          </p:cNvPr>
          <p:cNvSpPr txBox="1"/>
          <p:nvPr/>
        </p:nvSpPr>
        <p:spPr>
          <a:xfrm>
            <a:off x="3888130" y="2331195"/>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pic>
        <p:nvPicPr>
          <p:cNvPr id="21" name="Image 20">
            <a:extLst>
              <a:ext uri="{FF2B5EF4-FFF2-40B4-BE49-F238E27FC236}">
                <a16:creationId xmlns:a16="http://schemas.microsoft.com/office/drawing/2014/main" id="{1A72714C-CF15-D165-8D71-3513B38C99FF}"/>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20" name="Flèche vers la droite 19">
            <a:extLst>
              <a:ext uri="{FF2B5EF4-FFF2-40B4-BE49-F238E27FC236}">
                <a16:creationId xmlns:a16="http://schemas.microsoft.com/office/drawing/2014/main" id="{87884D7A-DAFA-0886-71DA-636AE2078D2C}"/>
              </a:ext>
            </a:extLst>
          </p:cNvPr>
          <p:cNvSpPr/>
          <p:nvPr/>
        </p:nvSpPr>
        <p:spPr>
          <a:xfrm rot="16200000">
            <a:off x="3894888" y="6323745"/>
            <a:ext cx="476481" cy="19665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431FF248-BAF1-B3AB-E21A-539E9B1B7F49}"/>
              </a:ext>
            </a:extLst>
          </p:cNvPr>
          <p:cNvSpPr txBox="1"/>
          <p:nvPr/>
        </p:nvSpPr>
        <p:spPr>
          <a:xfrm>
            <a:off x="3834984" y="3233681"/>
            <a:ext cx="1505605"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Diffusion of CO</a:t>
            </a:r>
            <a:r>
              <a:rPr lang="fr-FR" sz="1400" baseline="-25000" dirty="0">
                <a:latin typeface="Palatino" pitchFamily="2" charset="77"/>
                <a:ea typeface="Palatino" pitchFamily="2" charset="77"/>
              </a:rPr>
              <a:t>2</a:t>
            </a:r>
          </a:p>
        </p:txBody>
      </p:sp>
      <p:sp>
        <p:nvSpPr>
          <p:cNvPr id="27" name="ZoneTexte 26">
            <a:extLst>
              <a:ext uri="{FF2B5EF4-FFF2-40B4-BE49-F238E27FC236}">
                <a16:creationId xmlns:a16="http://schemas.microsoft.com/office/drawing/2014/main" id="{F7C3D7C5-A2E2-CE91-BF69-65F0E15034EF}"/>
              </a:ext>
            </a:extLst>
          </p:cNvPr>
          <p:cNvSpPr txBox="1"/>
          <p:nvPr/>
        </p:nvSpPr>
        <p:spPr>
          <a:xfrm>
            <a:off x="1885938" y="4473229"/>
            <a:ext cx="954314" cy="369332"/>
          </a:xfrm>
          <a:prstGeom prst="rect">
            <a:avLst/>
          </a:prstGeom>
          <a:noFill/>
        </p:spPr>
        <p:txBody>
          <a:bodyPr wrap="square">
            <a:spAutoFit/>
          </a:bodyPr>
          <a:lstStyle/>
          <a:p>
            <a:r>
              <a:rPr lang="fr-FR" sz="1800" dirty="0">
                <a:latin typeface="Palatino" pitchFamily="2" charset="77"/>
                <a:ea typeface="Palatino" pitchFamily="2" charset="77"/>
              </a:rPr>
              <a:t>pH ≈ 8</a:t>
            </a:r>
            <a:endParaRPr lang="fr-FR" dirty="0"/>
          </a:p>
        </p:txBody>
      </p:sp>
      <p:sp>
        <p:nvSpPr>
          <p:cNvPr id="35" name="ZoneTexte 34">
            <a:extLst>
              <a:ext uri="{FF2B5EF4-FFF2-40B4-BE49-F238E27FC236}">
                <a16:creationId xmlns:a16="http://schemas.microsoft.com/office/drawing/2014/main" id="{B1D0094A-6BFA-0D7F-7D3A-C895C7C8D0DF}"/>
              </a:ext>
            </a:extLst>
          </p:cNvPr>
          <p:cNvSpPr txBox="1"/>
          <p:nvPr/>
        </p:nvSpPr>
        <p:spPr>
          <a:xfrm>
            <a:off x="3452536" y="4933211"/>
            <a:ext cx="1447832" cy="369332"/>
          </a:xfrm>
          <a:prstGeom prst="rect">
            <a:avLst/>
          </a:prstGeom>
          <a:noFill/>
        </p:spPr>
        <p:txBody>
          <a:bodyPr wrap="none" rtlCol="0">
            <a:spAutoFit/>
          </a:bodyPr>
          <a:lstStyle/>
          <a:p>
            <a:r>
              <a:rPr lang="en-US" sz="1800" b="1" dirty="0">
                <a:latin typeface="Palatino" pitchFamily="2" charset="77"/>
                <a:ea typeface="Palatino" pitchFamily="2" charset="77"/>
              </a:rPr>
              <a:t>Steady state</a:t>
            </a:r>
            <a:endParaRPr lang="fr-FR" dirty="0"/>
          </a:p>
        </p:txBody>
      </p:sp>
      <p:grpSp>
        <p:nvGrpSpPr>
          <p:cNvPr id="38" name="Groupe 37">
            <a:extLst>
              <a:ext uri="{FF2B5EF4-FFF2-40B4-BE49-F238E27FC236}">
                <a16:creationId xmlns:a16="http://schemas.microsoft.com/office/drawing/2014/main" id="{9EED71D9-5E25-DF1E-0C20-27E3B7784268}"/>
              </a:ext>
            </a:extLst>
          </p:cNvPr>
          <p:cNvGrpSpPr/>
          <p:nvPr/>
        </p:nvGrpSpPr>
        <p:grpSpPr>
          <a:xfrm>
            <a:off x="3551670" y="5876839"/>
            <a:ext cx="202489" cy="79200"/>
            <a:chOff x="7172015" y="3633666"/>
            <a:chExt cx="202489" cy="79200"/>
          </a:xfrm>
        </p:grpSpPr>
        <p:sp>
          <p:nvSpPr>
            <p:cNvPr id="39" name="Ellipse 38">
              <a:extLst>
                <a:ext uri="{FF2B5EF4-FFF2-40B4-BE49-F238E27FC236}">
                  <a16:creationId xmlns:a16="http://schemas.microsoft.com/office/drawing/2014/main" id="{4A71B40C-5152-EB29-F1A7-2CB793191BA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343DA0C9-B645-E7B7-BBDD-BB1929898EA2}"/>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91DFD414-C7FA-C7B3-BA9E-111AFCE939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Groupe 41">
            <a:extLst>
              <a:ext uri="{FF2B5EF4-FFF2-40B4-BE49-F238E27FC236}">
                <a16:creationId xmlns:a16="http://schemas.microsoft.com/office/drawing/2014/main" id="{B1E11D75-B196-85BD-5E72-F1A62BD71AA5}"/>
              </a:ext>
            </a:extLst>
          </p:cNvPr>
          <p:cNvGrpSpPr/>
          <p:nvPr/>
        </p:nvGrpSpPr>
        <p:grpSpPr>
          <a:xfrm>
            <a:off x="4463133" y="5980781"/>
            <a:ext cx="202489" cy="79200"/>
            <a:chOff x="7172015" y="3633666"/>
            <a:chExt cx="202489" cy="79200"/>
          </a:xfrm>
        </p:grpSpPr>
        <p:sp>
          <p:nvSpPr>
            <p:cNvPr id="43" name="Ellipse 42">
              <a:extLst>
                <a:ext uri="{FF2B5EF4-FFF2-40B4-BE49-F238E27FC236}">
                  <a16:creationId xmlns:a16="http://schemas.microsoft.com/office/drawing/2014/main" id="{FCA8AB54-2728-3986-3F23-BE573DD467DD}"/>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D2EB142D-68F0-6094-BA84-C2737162196A}"/>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F33D195E-E205-53DB-87A5-012A2A25B9A8}"/>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6" name="Groupe 45">
            <a:extLst>
              <a:ext uri="{FF2B5EF4-FFF2-40B4-BE49-F238E27FC236}">
                <a16:creationId xmlns:a16="http://schemas.microsoft.com/office/drawing/2014/main" id="{63805E5A-3337-97D4-48EB-B09A6AE03E1C}"/>
              </a:ext>
            </a:extLst>
          </p:cNvPr>
          <p:cNvGrpSpPr/>
          <p:nvPr/>
        </p:nvGrpSpPr>
        <p:grpSpPr>
          <a:xfrm>
            <a:off x="4798291" y="5907848"/>
            <a:ext cx="202489" cy="79200"/>
            <a:chOff x="7172015" y="3633666"/>
            <a:chExt cx="202489" cy="79200"/>
          </a:xfrm>
        </p:grpSpPr>
        <p:sp>
          <p:nvSpPr>
            <p:cNvPr id="47" name="Ellipse 46">
              <a:extLst>
                <a:ext uri="{FF2B5EF4-FFF2-40B4-BE49-F238E27FC236}">
                  <a16:creationId xmlns:a16="http://schemas.microsoft.com/office/drawing/2014/main" id="{107EF324-4A13-34C1-DD3F-E139111ABFC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EA1EE1C8-C816-5760-95E6-97A1F0E77246}"/>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0AD6E369-6B08-BF37-5752-DD6ACF3AE2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0" name="Groupe 49">
            <a:extLst>
              <a:ext uri="{FF2B5EF4-FFF2-40B4-BE49-F238E27FC236}">
                <a16:creationId xmlns:a16="http://schemas.microsoft.com/office/drawing/2014/main" id="{D1F70D95-35D6-2F14-CE8C-1A4259033637}"/>
              </a:ext>
            </a:extLst>
          </p:cNvPr>
          <p:cNvGrpSpPr/>
          <p:nvPr/>
        </p:nvGrpSpPr>
        <p:grpSpPr>
          <a:xfrm>
            <a:off x="3371008" y="6020226"/>
            <a:ext cx="202489" cy="79200"/>
            <a:chOff x="7172015" y="3633666"/>
            <a:chExt cx="202489" cy="79200"/>
          </a:xfrm>
        </p:grpSpPr>
        <p:sp>
          <p:nvSpPr>
            <p:cNvPr id="51" name="Ellipse 50">
              <a:extLst>
                <a:ext uri="{FF2B5EF4-FFF2-40B4-BE49-F238E27FC236}">
                  <a16:creationId xmlns:a16="http://schemas.microsoft.com/office/drawing/2014/main" id="{5DDD9F6F-524C-8A20-E749-EE9F007BCCFA}"/>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4E19B51C-E324-E1B6-AF93-7C0CA0753F13}"/>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7096C773-2057-EBF8-700E-76861A396B6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4" name="Groupe 53">
            <a:extLst>
              <a:ext uri="{FF2B5EF4-FFF2-40B4-BE49-F238E27FC236}">
                <a16:creationId xmlns:a16="http://schemas.microsoft.com/office/drawing/2014/main" id="{26381E07-FD28-5F68-F41D-CD52AFD0B4E2}"/>
              </a:ext>
            </a:extLst>
          </p:cNvPr>
          <p:cNvGrpSpPr/>
          <p:nvPr/>
        </p:nvGrpSpPr>
        <p:grpSpPr>
          <a:xfrm>
            <a:off x="5144812" y="5940871"/>
            <a:ext cx="202489" cy="79200"/>
            <a:chOff x="7172015" y="3633666"/>
            <a:chExt cx="202489" cy="79200"/>
          </a:xfrm>
        </p:grpSpPr>
        <p:sp>
          <p:nvSpPr>
            <p:cNvPr id="55" name="Ellipse 54">
              <a:extLst>
                <a:ext uri="{FF2B5EF4-FFF2-40B4-BE49-F238E27FC236}">
                  <a16:creationId xmlns:a16="http://schemas.microsoft.com/office/drawing/2014/main" id="{107B462D-3143-B1C8-CB97-608FF80A55D8}"/>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9A2224C0-2119-74C2-D32E-B2F09965F818}"/>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8D88504D-D062-73FA-EFFE-571038229B8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92540C19-BDF7-C7D4-3CCB-19FA62587684}"/>
              </a:ext>
            </a:extLst>
          </p:cNvPr>
          <p:cNvGrpSpPr/>
          <p:nvPr/>
        </p:nvGrpSpPr>
        <p:grpSpPr>
          <a:xfrm>
            <a:off x="3813021" y="6061529"/>
            <a:ext cx="202489" cy="79200"/>
            <a:chOff x="7172015" y="3633666"/>
            <a:chExt cx="202489" cy="79200"/>
          </a:xfrm>
        </p:grpSpPr>
        <p:sp>
          <p:nvSpPr>
            <p:cNvPr id="59" name="Ellipse 58">
              <a:extLst>
                <a:ext uri="{FF2B5EF4-FFF2-40B4-BE49-F238E27FC236}">
                  <a16:creationId xmlns:a16="http://schemas.microsoft.com/office/drawing/2014/main" id="{8E5360D3-6DEB-36F0-DA76-BDD28503E35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E58F564B-9DFD-3A5E-E52E-BE4E8892B48C}"/>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EB571FF8-5AE8-0218-5141-F7664A6611EA}"/>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2" name="Groupe 61">
            <a:extLst>
              <a:ext uri="{FF2B5EF4-FFF2-40B4-BE49-F238E27FC236}">
                <a16:creationId xmlns:a16="http://schemas.microsoft.com/office/drawing/2014/main" id="{01396429-356A-DE4B-FDBB-4D07D56C9AA1}"/>
              </a:ext>
            </a:extLst>
          </p:cNvPr>
          <p:cNvGrpSpPr/>
          <p:nvPr/>
        </p:nvGrpSpPr>
        <p:grpSpPr>
          <a:xfrm>
            <a:off x="2735365" y="5901271"/>
            <a:ext cx="202489" cy="79200"/>
            <a:chOff x="7172015" y="3633666"/>
            <a:chExt cx="202489" cy="79200"/>
          </a:xfrm>
        </p:grpSpPr>
        <p:sp>
          <p:nvSpPr>
            <p:cNvPr id="63" name="Ellipse 62">
              <a:extLst>
                <a:ext uri="{FF2B5EF4-FFF2-40B4-BE49-F238E27FC236}">
                  <a16:creationId xmlns:a16="http://schemas.microsoft.com/office/drawing/2014/main" id="{D5D5CADF-758B-8B09-BB03-DE8DD8CF824C}"/>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 name="Ellipse 1023">
              <a:extLst>
                <a:ext uri="{FF2B5EF4-FFF2-40B4-BE49-F238E27FC236}">
                  <a16:creationId xmlns:a16="http://schemas.microsoft.com/office/drawing/2014/main" id="{88281845-AF97-9F55-EBBD-A06FF4123681}"/>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5" name="Ellipse 1024">
              <a:extLst>
                <a:ext uri="{FF2B5EF4-FFF2-40B4-BE49-F238E27FC236}">
                  <a16:creationId xmlns:a16="http://schemas.microsoft.com/office/drawing/2014/main" id="{32215CF5-948F-3A3D-4361-C1D2EB5B491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27" name="Groupe 1026">
            <a:extLst>
              <a:ext uri="{FF2B5EF4-FFF2-40B4-BE49-F238E27FC236}">
                <a16:creationId xmlns:a16="http://schemas.microsoft.com/office/drawing/2014/main" id="{1070DC76-4503-B457-7CF4-DE8E2D0D7518}"/>
              </a:ext>
            </a:extLst>
          </p:cNvPr>
          <p:cNvGrpSpPr/>
          <p:nvPr/>
        </p:nvGrpSpPr>
        <p:grpSpPr>
          <a:xfrm>
            <a:off x="4241056" y="5887415"/>
            <a:ext cx="202489" cy="79200"/>
            <a:chOff x="7172015" y="3633666"/>
            <a:chExt cx="202489" cy="79200"/>
          </a:xfrm>
        </p:grpSpPr>
        <p:sp>
          <p:nvSpPr>
            <p:cNvPr id="1028" name="Ellipse 1027">
              <a:extLst>
                <a:ext uri="{FF2B5EF4-FFF2-40B4-BE49-F238E27FC236}">
                  <a16:creationId xmlns:a16="http://schemas.microsoft.com/office/drawing/2014/main" id="{6902A57A-7ABE-520A-0D3B-49B03D34827F}"/>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9" name="Ellipse 1028">
              <a:extLst>
                <a:ext uri="{FF2B5EF4-FFF2-40B4-BE49-F238E27FC236}">
                  <a16:creationId xmlns:a16="http://schemas.microsoft.com/office/drawing/2014/main" id="{36054C2A-471D-77C3-3A1D-5B2D704E6825}"/>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0" name="Ellipse 1029">
              <a:extLst>
                <a:ext uri="{FF2B5EF4-FFF2-40B4-BE49-F238E27FC236}">
                  <a16:creationId xmlns:a16="http://schemas.microsoft.com/office/drawing/2014/main" id="{8BBEB444-EAAA-3973-FFB5-BDF753F6E77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ED4A6D5C-2938-41AF-5553-4F9F60726C25}"/>
              </a:ext>
            </a:extLst>
          </p:cNvPr>
          <p:cNvSpPr txBox="1"/>
          <p:nvPr/>
        </p:nvSpPr>
        <p:spPr>
          <a:xfrm>
            <a:off x="4364345" y="4009092"/>
            <a:ext cx="1016625" cy="307777"/>
          </a:xfrm>
          <a:prstGeom prst="rect">
            <a:avLst/>
          </a:prstGeom>
          <a:noFill/>
        </p:spPr>
        <p:txBody>
          <a:bodyPr wrap="none" rtlCol="0">
            <a:spAutoFit/>
          </a:bodyPr>
          <a:lstStyle/>
          <a:p>
            <a:r>
              <a:rPr lang="fr-FR" sz="1400" dirty="0" err="1">
                <a:solidFill>
                  <a:srgbClr val="FF0000"/>
                </a:solidFill>
                <a:latin typeface="Palatino" pitchFamily="2" charset="77"/>
                <a:ea typeface="Palatino" pitchFamily="2" charset="77"/>
              </a:rPr>
              <a:t>Actual</a:t>
            </a:r>
            <a:r>
              <a:rPr lang="fr-FR" sz="1400" dirty="0">
                <a:solidFill>
                  <a:srgbClr val="FF0000"/>
                </a:solidFill>
                <a:latin typeface="Palatino" pitchFamily="2" charset="77"/>
                <a:ea typeface="Palatino" pitchFamily="2" charset="77"/>
              </a:rPr>
              <a:t> pH</a:t>
            </a:r>
          </a:p>
        </p:txBody>
      </p:sp>
      <p:cxnSp>
        <p:nvCxnSpPr>
          <p:cNvPr id="37" name="Connecteur droit 36">
            <a:extLst>
              <a:ext uri="{FF2B5EF4-FFF2-40B4-BE49-F238E27FC236}">
                <a16:creationId xmlns:a16="http://schemas.microsoft.com/office/drawing/2014/main" id="{7047715A-3DF9-9C94-6696-CA8599492931}"/>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031" name="Flèche vers la droite 1030">
            <a:extLst>
              <a:ext uri="{FF2B5EF4-FFF2-40B4-BE49-F238E27FC236}">
                <a16:creationId xmlns:a16="http://schemas.microsoft.com/office/drawing/2014/main" id="{F9824394-69ED-FB48-81AE-21C1F6FA9D39}"/>
              </a:ext>
            </a:extLst>
          </p:cNvPr>
          <p:cNvSpPr/>
          <p:nvPr/>
        </p:nvSpPr>
        <p:spPr>
          <a:xfrm rot="16200000">
            <a:off x="3170865" y="5624704"/>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32" name="Flèche vers la droite 1031">
            <a:extLst>
              <a:ext uri="{FF2B5EF4-FFF2-40B4-BE49-F238E27FC236}">
                <a16:creationId xmlns:a16="http://schemas.microsoft.com/office/drawing/2014/main" id="{3D510D34-860B-8B91-233C-2E8D8A8C31A0}"/>
              </a:ext>
            </a:extLst>
          </p:cNvPr>
          <p:cNvSpPr/>
          <p:nvPr/>
        </p:nvSpPr>
        <p:spPr>
          <a:xfrm rot="16200000">
            <a:off x="3998802" y="5624705"/>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3" name="Flèche vers la droite 1032">
            <a:extLst>
              <a:ext uri="{FF2B5EF4-FFF2-40B4-BE49-F238E27FC236}">
                <a16:creationId xmlns:a16="http://schemas.microsoft.com/office/drawing/2014/main" id="{DBA0D91B-40E9-C579-575D-AF8338CCD321}"/>
              </a:ext>
            </a:extLst>
          </p:cNvPr>
          <p:cNvSpPr/>
          <p:nvPr/>
        </p:nvSpPr>
        <p:spPr>
          <a:xfrm rot="16200000">
            <a:off x="4826741" y="5624704"/>
            <a:ext cx="252000" cy="180000"/>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FDF993FC-9005-9931-7C9D-346BEB960BD1}"/>
              </a:ext>
            </a:extLst>
          </p:cNvPr>
          <p:cNvSpPr txBox="1"/>
          <p:nvPr/>
        </p:nvSpPr>
        <p:spPr>
          <a:xfrm>
            <a:off x="8151246" y="260838"/>
            <a:ext cx="3793813" cy="2862322"/>
          </a:xfrm>
          <a:prstGeom prst="rect">
            <a:avLst/>
          </a:prstGeom>
          <a:noFill/>
        </p:spPr>
        <p:txBody>
          <a:bodyPr wrap="square" rtlCol="0">
            <a:spAutoFit/>
          </a:bodyPr>
          <a:lstStyle/>
          <a:p>
            <a:r>
              <a:rPr lang="fr-FR" b="1" dirty="0" err="1">
                <a:latin typeface="Palatino" pitchFamily="2" charset="77"/>
                <a:ea typeface="Palatino" pitchFamily="2" charset="77"/>
              </a:rPr>
              <a:t>Steady</a:t>
            </a:r>
            <a:r>
              <a:rPr lang="fr-FR" b="1" dirty="0">
                <a:latin typeface="Palatino" pitchFamily="2" charset="77"/>
                <a:ea typeface="Palatino" pitchFamily="2" charset="77"/>
              </a:rPr>
              <a:t> state </a:t>
            </a:r>
            <a:r>
              <a:rPr lang="fr-FR" b="1" dirty="0" err="1">
                <a:latin typeface="Palatino" pitchFamily="2" charset="77"/>
                <a:ea typeface="Palatino" pitchFamily="2" charset="77"/>
              </a:rPr>
              <a:t>is</a:t>
            </a:r>
            <a:r>
              <a:rPr lang="fr-FR" b="1" dirty="0">
                <a:latin typeface="Palatino" pitchFamily="2" charset="77"/>
                <a:ea typeface="Palatino" pitchFamily="2" charset="77"/>
              </a:rPr>
              <a:t> </a:t>
            </a:r>
            <a:r>
              <a:rPr lang="fr-FR" b="1" dirty="0" err="1">
                <a:latin typeface="Palatino" pitchFamily="2" charset="77"/>
                <a:ea typeface="Palatino" pitchFamily="2" charset="77"/>
              </a:rPr>
              <a:t>reached</a:t>
            </a:r>
            <a:r>
              <a:rPr lang="fr-FR" b="1" dirty="0">
                <a:latin typeface="Palatino" pitchFamily="2" charset="77"/>
                <a:ea typeface="Palatino" pitchFamily="2" charset="77"/>
              </a:rPr>
              <a:t> </a:t>
            </a:r>
            <a:r>
              <a:rPr lang="fr-FR" b="1" dirty="0" err="1">
                <a:latin typeface="Palatino" pitchFamily="2" charset="77"/>
                <a:ea typeface="Palatino" pitchFamily="2" charset="77"/>
              </a:rPr>
              <a:t>when</a:t>
            </a:r>
            <a:r>
              <a:rPr lang="fr-FR" b="1" dirty="0">
                <a:latin typeface="Palatino" pitchFamily="2" charset="77"/>
                <a:ea typeface="Palatino" pitchFamily="2" charset="77"/>
              </a:rPr>
              <a:t> the input </a:t>
            </a:r>
            <a:r>
              <a:rPr lang="fr-FR" b="1" dirty="0" err="1">
                <a:latin typeface="Palatino" pitchFamily="2" charset="77"/>
                <a:ea typeface="Palatino" pitchFamily="2" charset="77"/>
              </a:rPr>
              <a:t>equals</a:t>
            </a:r>
            <a:r>
              <a:rPr lang="fr-FR" b="1" dirty="0">
                <a:latin typeface="Palatino" pitchFamily="2" charset="77"/>
                <a:ea typeface="Palatino" pitchFamily="2" charset="77"/>
              </a:rPr>
              <a:t> the output</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err="1">
                <a:latin typeface="Palatino" pitchFamily="2" charset="77"/>
                <a:ea typeface="Palatino" pitchFamily="2" charset="77"/>
              </a:rPr>
              <a:t>Magmatic</a:t>
            </a:r>
            <a:r>
              <a:rPr lang="fr-FR" sz="1600" dirty="0">
                <a:latin typeface="Palatino" pitchFamily="2" charset="77"/>
                <a:ea typeface="Palatino" pitchFamily="2" charset="77"/>
              </a:rPr>
              <a:t> CO</a:t>
            </a:r>
            <a:r>
              <a:rPr lang="fr-FR" sz="1600" baseline="-25000" dirty="0">
                <a:latin typeface="Palatino" pitchFamily="2" charset="77"/>
                <a:ea typeface="Palatino" pitchFamily="2" charset="77"/>
              </a:rPr>
              <a:t>2</a:t>
            </a:r>
            <a:r>
              <a:rPr lang="fr-FR" sz="1600" dirty="0">
                <a:latin typeface="Palatino" pitchFamily="2" charset="77"/>
                <a:ea typeface="Palatino" pitchFamily="2" charset="77"/>
              </a:rPr>
              <a:t> dissolution ≈ </a:t>
            </a:r>
            <a:r>
              <a:rPr lang="fr-FR" sz="1600" b="1" dirty="0">
                <a:latin typeface="Palatino" pitchFamily="2" charset="77"/>
                <a:ea typeface="Palatino" pitchFamily="2" charset="77"/>
              </a:rPr>
              <a:t>39 ± 15 tons day</a:t>
            </a:r>
            <a:r>
              <a:rPr lang="fr-FR" sz="1600" b="1" baseline="30000" dirty="0">
                <a:latin typeface="Palatino" pitchFamily="2" charset="77"/>
                <a:ea typeface="Palatino" pitchFamily="2" charset="77"/>
              </a:rPr>
              <a:t>-1</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a:solidFill>
                  <a:srgbClr val="C00000"/>
                </a:solidFill>
                <a:latin typeface="Palatino" pitchFamily="2" charset="77"/>
                <a:ea typeface="Palatino" pitchFamily="2" charset="77"/>
              </a:rPr>
              <a:t>Change in flux </a:t>
            </a:r>
            <a:r>
              <a:rPr lang="fr-FR" sz="1600" dirty="0">
                <a:solidFill>
                  <a:srgbClr val="C00000"/>
                </a:solidFill>
                <a:latin typeface="Palatino" pitchFamily="2" charset="77"/>
                <a:ea typeface="Palatino" pitchFamily="2" charset="77"/>
                <a:sym typeface="Wingdings" pitchFamily="2" charset="2"/>
              </a:rPr>
              <a:t> </a:t>
            </a:r>
            <a:r>
              <a:rPr lang="fr-FR" sz="1600" dirty="0">
                <a:solidFill>
                  <a:srgbClr val="C00000"/>
                </a:solidFill>
                <a:latin typeface="Palatino" pitchFamily="2" charset="77"/>
                <a:ea typeface="Palatino" pitchFamily="2" charset="77"/>
              </a:rPr>
              <a:t>change in pH</a:t>
            </a:r>
            <a:endParaRPr lang="fr-FR" sz="1600" dirty="0">
              <a:solidFill>
                <a:srgbClr val="C00000"/>
              </a:solidFill>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endParaRPr>
          </a:p>
        </p:txBody>
      </p:sp>
      <p:sp>
        <p:nvSpPr>
          <p:cNvPr id="13" name="ZoneTexte 12">
            <a:extLst>
              <a:ext uri="{FF2B5EF4-FFF2-40B4-BE49-F238E27FC236}">
                <a16:creationId xmlns:a16="http://schemas.microsoft.com/office/drawing/2014/main" id="{366E74B6-A2AB-7FB0-DE09-8670F9D42DD7}"/>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sp>
        <p:nvSpPr>
          <p:cNvPr id="23" name="ZoneTexte 22">
            <a:extLst>
              <a:ext uri="{FF2B5EF4-FFF2-40B4-BE49-F238E27FC236}">
                <a16:creationId xmlns:a16="http://schemas.microsoft.com/office/drawing/2014/main" id="{3EA0F2E1-1A76-8EC0-89C1-07F58F596AB9}"/>
              </a:ext>
            </a:extLst>
          </p:cNvPr>
          <p:cNvSpPr txBox="1"/>
          <p:nvPr/>
        </p:nvSpPr>
        <p:spPr>
          <a:xfrm>
            <a:off x="3830849" y="5820315"/>
            <a:ext cx="1000516" cy="338554"/>
          </a:xfrm>
          <a:prstGeom prst="rect">
            <a:avLst/>
          </a:prstGeom>
          <a:noFill/>
        </p:spPr>
        <p:txBody>
          <a:bodyPr wrap="square">
            <a:spAutoFit/>
          </a:bodyPr>
          <a:lstStyle/>
          <a:p>
            <a:r>
              <a:rPr lang="en-US" sz="1600" b="1" dirty="0">
                <a:latin typeface="Palatino" pitchFamily="2" charset="77"/>
                <a:ea typeface="Palatino" pitchFamily="2" charset="77"/>
              </a:rPr>
              <a:t>CO</a:t>
            </a:r>
            <a:r>
              <a:rPr lang="en-US" sz="1600" b="1" baseline="-25000" dirty="0">
                <a:latin typeface="Palatino" pitchFamily="2" charset="77"/>
                <a:ea typeface="Palatino" pitchFamily="2" charset="77"/>
              </a:rPr>
              <a:t>2</a:t>
            </a:r>
            <a:r>
              <a:rPr lang="en-US" sz="1600" b="1" dirty="0">
                <a:latin typeface="Palatino" pitchFamily="2" charset="77"/>
                <a:ea typeface="Palatino" pitchFamily="2" charset="77"/>
              </a:rPr>
              <a:t> </a:t>
            </a:r>
            <a:r>
              <a:rPr lang="en-US" sz="1600" b="1" baseline="-25000" dirty="0">
                <a:latin typeface="Palatino" pitchFamily="2" charset="77"/>
                <a:ea typeface="Palatino" pitchFamily="2" charset="77"/>
              </a:rPr>
              <a:t>(</a:t>
            </a:r>
            <a:r>
              <a:rPr lang="en-US" sz="1600" b="1" baseline="-25000" dirty="0" err="1">
                <a:latin typeface="Palatino" pitchFamily="2" charset="77"/>
                <a:ea typeface="Palatino" pitchFamily="2" charset="77"/>
              </a:rPr>
              <a:t>aq</a:t>
            </a:r>
            <a:r>
              <a:rPr lang="en-US" sz="1600" b="1" baseline="-25000" dirty="0">
                <a:latin typeface="Palatino" pitchFamily="2" charset="77"/>
                <a:ea typeface="Palatino" pitchFamily="2" charset="77"/>
              </a:rPr>
              <a:t>)</a:t>
            </a:r>
            <a:endParaRPr lang="fr-FR" sz="1600" baseline="-25000" dirty="0"/>
          </a:p>
        </p:txBody>
      </p:sp>
    </p:spTree>
    <p:extLst>
      <p:ext uri="{BB962C8B-B14F-4D97-AF65-F5344CB8AC3E}">
        <p14:creationId xmlns:p14="http://schemas.microsoft.com/office/powerpoint/2010/main" val="1129530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51AF7CB-37DF-8C1D-D860-26C0C8AC8C76}"/>
              </a:ext>
            </a:extLst>
          </p:cNvPr>
          <p:cNvCxnSpPr>
            <a:cxnSpLocks/>
          </p:cNvCxnSpPr>
          <p:nvPr/>
        </p:nvCxnSpPr>
        <p:spPr>
          <a:xfrm>
            <a:off x="329781" y="648131"/>
            <a:ext cx="1032856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35577664-84E4-88F2-6634-D45DC0430961}"/>
              </a:ext>
            </a:extLst>
          </p:cNvPr>
          <p:cNvSpPr txBox="1"/>
          <p:nvPr/>
        </p:nvSpPr>
        <p:spPr>
          <a:xfrm>
            <a:off x="349588" y="154942"/>
            <a:ext cx="4122219"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Introduction – </a:t>
            </a:r>
            <a:r>
              <a:rPr lang="fr-FR" sz="2400" dirty="0" err="1">
                <a:solidFill>
                  <a:srgbClr val="C00000"/>
                </a:solidFill>
                <a:latin typeface="Palatino" pitchFamily="2" charset="77"/>
                <a:ea typeface="Palatino" pitchFamily="2" charset="77"/>
              </a:rPr>
              <a:t>Volcanic</a:t>
            </a:r>
            <a:r>
              <a:rPr lang="fr-FR" sz="2400" dirty="0">
                <a:solidFill>
                  <a:srgbClr val="C00000"/>
                </a:solidFill>
                <a:latin typeface="Palatino" pitchFamily="2" charset="77"/>
                <a:ea typeface="Palatino" pitchFamily="2" charset="77"/>
              </a:rPr>
              <a:t> </a:t>
            </a:r>
            <a:r>
              <a:rPr lang="fr-FR" sz="2400" dirty="0" err="1">
                <a:solidFill>
                  <a:srgbClr val="C00000"/>
                </a:solidFill>
                <a:latin typeface="Palatino" pitchFamily="2" charset="77"/>
                <a:ea typeface="Palatino" pitchFamily="2" charset="77"/>
              </a:rPr>
              <a:t>lakes</a:t>
            </a:r>
            <a:endParaRPr lang="fr-YT" sz="2400" dirty="0">
              <a:solidFill>
                <a:srgbClr val="C00000"/>
              </a:solidFill>
              <a:latin typeface="Palatino" pitchFamily="2" charset="77"/>
              <a:ea typeface="Palatino" pitchFamily="2" charset="77"/>
            </a:endParaRPr>
          </a:p>
        </p:txBody>
      </p:sp>
      <p:sp>
        <p:nvSpPr>
          <p:cNvPr id="6" name="Espace réservé du numéro de diapositive 5">
            <a:extLst>
              <a:ext uri="{FF2B5EF4-FFF2-40B4-BE49-F238E27FC236}">
                <a16:creationId xmlns:a16="http://schemas.microsoft.com/office/drawing/2014/main" id="{F025CF4C-D325-D1F1-A8A9-15E2700D2CCE}"/>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a:t>
            </a:fld>
            <a:endParaRPr lang="fr-YT">
              <a:latin typeface="Palatino" pitchFamily="2" charset="77"/>
              <a:ea typeface="Palatino" pitchFamily="2" charset="77"/>
            </a:endParaRPr>
          </a:p>
        </p:txBody>
      </p:sp>
      <p:sp>
        <p:nvSpPr>
          <p:cNvPr id="11" name="ZoneTexte 10">
            <a:extLst>
              <a:ext uri="{FF2B5EF4-FFF2-40B4-BE49-F238E27FC236}">
                <a16:creationId xmlns:a16="http://schemas.microsoft.com/office/drawing/2014/main" id="{F09455D0-092D-6F6A-C3E9-47F8903781B7}"/>
              </a:ext>
            </a:extLst>
          </p:cNvPr>
          <p:cNvSpPr txBox="1"/>
          <p:nvPr/>
        </p:nvSpPr>
        <p:spPr>
          <a:xfrm>
            <a:off x="510505" y="1120415"/>
            <a:ext cx="6970241" cy="307777"/>
          </a:xfrm>
          <a:prstGeom prst="rect">
            <a:avLst/>
          </a:prstGeom>
          <a:noFill/>
          <a:ln>
            <a:noFill/>
          </a:ln>
        </p:spPr>
        <p:txBody>
          <a:bodyPr wrap="none" rtlCol="0">
            <a:spAutoFit/>
          </a:bodyPr>
          <a:lstStyle/>
          <a:p>
            <a:r>
              <a:rPr lang="fr-FR" sz="1400" dirty="0" err="1">
                <a:latin typeface="Palatino" pitchFamily="2" charset="77"/>
                <a:ea typeface="Palatino" pitchFamily="2" charset="77"/>
                <a:cs typeface="Adobe Naskh Medium" pitchFamily="2" charset="-78"/>
              </a:rPr>
              <a:t>Lakes</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formed</a:t>
            </a:r>
            <a:r>
              <a:rPr lang="fr-FR" sz="1400" dirty="0">
                <a:latin typeface="Palatino" pitchFamily="2" charset="77"/>
                <a:ea typeface="Palatino" pitchFamily="2" charset="77"/>
                <a:cs typeface="Adobe Naskh Medium" pitchFamily="2" charset="-78"/>
              </a:rPr>
              <a:t> as a </a:t>
            </a:r>
            <a:r>
              <a:rPr lang="fr-FR" sz="1400" dirty="0" err="1">
                <a:latin typeface="Palatino" pitchFamily="2" charset="77"/>
                <a:ea typeface="Palatino" pitchFamily="2" charset="77"/>
                <a:cs typeface="Adobe Naskh Medium" pitchFamily="2" charset="-78"/>
              </a:rPr>
              <a:t>result</a:t>
            </a:r>
            <a:r>
              <a:rPr lang="fr-FR" sz="1400" dirty="0">
                <a:latin typeface="Palatino" pitchFamily="2" charset="77"/>
                <a:ea typeface="Palatino" pitchFamily="2" charset="77"/>
                <a:cs typeface="Adobe Naskh Medium" pitchFamily="2" charset="-78"/>
              </a:rPr>
              <a:t> of </a:t>
            </a:r>
            <a:r>
              <a:rPr lang="fr-FR" sz="1400" dirty="0" err="1">
                <a:latin typeface="Palatino" pitchFamily="2" charset="77"/>
                <a:ea typeface="Palatino" pitchFamily="2" charset="77"/>
                <a:cs typeface="Adobe Naskh Medium" pitchFamily="2" charset="-78"/>
              </a:rPr>
              <a:t>volcanic</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activity</a:t>
            </a:r>
            <a:r>
              <a:rPr lang="fr-FR" sz="1400" dirty="0">
                <a:latin typeface="Palatino" pitchFamily="2" charset="77"/>
                <a:ea typeface="Palatino" pitchFamily="2" charset="77"/>
                <a:cs typeface="Adobe Naskh Medium" pitchFamily="2" charset="-78"/>
              </a:rPr>
              <a:t> (caldera </a:t>
            </a:r>
            <a:r>
              <a:rPr lang="fr-FR" sz="1400" dirty="0" err="1">
                <a:latin typeface="Palatino" pitchFamily="2" charset="77"/>
                <a:ea typeface="Palatino" pitchFamily="2" charset="77"/>
                <a:cs typeface="Adobe Naskh Medium" pitchFamily="2" charset="-78"/>
              </a:rPr>
              <a:t>lakes</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crater</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lakes</a:t>
            </a:r>
            <a:r>
              <a:rPr lang="fr-FR" sz="1400" dirty="0">
                <a:latin typeface="Palatino" pitchFamily="2" charset="77"/>
                <a:ea typeface="Palatino" pitchFamily="2" charset="77"/>
                <a:cs typeface="Adobe Naskh Medium" pitchFamily="2" charset="-78"/>
              </a:rPr>
              <a:t>, maar </a:t>
            </a:r>
            <a:r>
              <a:rPr lang="fr-FR" sz="1400" dirty="0" err="1">
                <a:latin typeface="Palatino" pitchFamily="2" charset="77"/>
                <a:ea typeface="Palatino" pitchFamily="2" charset="77"/>
                <a:cs typeface="Adobe Naskh Medium" pitchFamily="2" charset="-78"/>
              </a:rPr>
              <a:t>lakes</a:t>
            </a:r>
            <a:r>
              <a:rPr lang="fr-FR" sz="1400" dirty="0">
                <a:latin typeface="Palatino" pitchFamily="2" charset="77"/>
                <a:ea typeface="Palatino" pitchFamily="2" charset="77"/>
                <a:cs typeface="Adobe Naskh Medium" pitchFamily="2" charset="-78"/>
              </a:rPr>
              <a:t>…)</a:t>
            </a:r>
            <a:endParaRPr lang="fr-YT" sz="1400" dirty="0">
              <a:latin typeface="Palatino" pitchFamily="2" charset="77"/>
              <a:ea typeface="Palatino" pitchFamily="2" charset="77"/>
              <a:cs typeface="Adobe Naskh Medium" pitchFamily="2" charset="-78"/>
            </a:endParaRPr>
          </a:p>
        </p:txBody>
      </p:sp>
      <p:pic>
        <p:nvPicPr>
          <p:cNvPr id="1026" name="Picture 2" descr="Photo of this volcano">
            <a:extLst>
              <a:ext uri="{FF2B5EF4-FFF2-40B4-BE49-F238E27FC236}">
                <a16:creationId xmlns:a16="http://schemas.microsoft.com/office/drawing/2014/main" id="{4E19C80B-7BA8-8AB7-A1AA-5242B489B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05" y="1666280"/>
            <a:ext cx="3291610" cy="211824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D1A54EED-3EDA-F0A9-E0A7-E86ED018E420}"/>
              </a:ext>
            </a:extLst>
          </p:cNvPr>
          <p:cNvSpPr txBox="1"/>
          <p:nvPr/>
        </p:nvSpPr>
        <p:spPr>
          <a:xfrm>
            <a:off x="1498918" y="3782632"/>
            <a:ext cx="1314784" cy="369332"/>
          </a:xfrm>
          <a:prstGeom prst="rect">
            <a:avLst/>
          </a:prstGeom>
          <a:noFill/>
        </p:spPr>
        <p:txBody>
          <a:bodyPr wrap="none" rtlCol="0">
            <a:spAutoFit/>
          </a:bodyPr>
          <a:lstStyle/>
          <a:p>
            <a:r>
              <a:rPr lang="fr-FR" dirty="0">
                <a:latin typeface="Palatino" pitchFamily="2" charset="77"/>
                <a:ea typeface="Palatino" pitchFamily="2" charset="77"/>
              </a:rPr>
              <a:t>El </a:t>
            </a:r>
            <a:r>
              <a:rPr lang="fr-FR" dirty="0" err="1">
                <a:latin typeface="Palatino" pitchFamily="2" charset="77"/>
                <a:ea typeface="Palatino" pitchFamily="2" charset="77"/>
              </a:rPr>
              <a:t>Chichon</a:t>
            </a:r>
            <a:endParaRPr lang="fr-FR" dirty="0">
              <a:latin typeface="Palatino" pitchFamily="2" charset="77"/>
              <a:ea typeface="Palatino" pitchFamily="2" charset="77"/>
            </a:endParaRPr>
          </a:p>
        </p:txBody>
      </p:sp>
      <p:pic>
        <p:nvPicPr>
          <p:cNvPr id="1028" name="Picture 4" descr="Lake Nyos, Cameroon, shows red coloration from iron oxides stirred up by the artificial degassing of carbon dioxide from the bottom water.">
            <a:extLst>
              <a:ext uri="{FF2B5EF4-FFF2-40B4-BE49-F238E27FC236}">
                <a16:creationId xmlns:a16="http://schemas.microsoft.com/office/drawing/2014/main" id="{AB5894D4-97E3-A640-CB24-05ED07351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223" y="1666280"/>
            <a:ext cx="2774867" cy="208115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B24726BA-BA67-1A92-7D96-0173079FA0C6}"/>
              </a:ext>
            </a:extLst>
          </p:cNvPr>
          <p:cNvSpPr txBox="1"/>
          <p:nvPr/>
        </p:nvSpPr>
        <p:spPr>
          <a:xfrm>
            <a:off x="5480896" y="3758390"/>
            <a:ext cx="729687" cy="369332"/>
          </a:xfrm>
          <a:prstGeom prst="rect">
            <a:avLst/>
          </a:prstGeom>
          <a:noFill/>
        </p:spPr>
        <p:txBody>
          <a:bodyPr wrap="none" rtlCol="0">
            <a:spAutoFit/>
          </a:bodyPr>
          <a:lstStyle/>
          <a:p>
            <a:r>
              <a:rPr lang="fr-FR" dirty="0" err="1">
                <a:latin typeface="Palatino" pitchFamily="2" charset="77"/>
                <a:ea typeface="Palatino" pitchFamily="2" charset="77"/>
              </a:rPr>
              <a:t>Nyos</a:t>
            </a:r>
            <a:endParaRPr lang="fr-FR" dirty="0">
              <a:latin typeface="Palatino" pitchFamily="2" charset="77"/>
              <a:ea typeface="Palatino" pitchFamily="2" charset="77"/>
            </a:endParaRPr>
          </a:p>
        </p:txBody>
      </p:sp>
      <p:pic>
        <p:nvPicPr>
          <p:cNvPr id="1030" name="Picture 6" descr="Taal Volcano">
            <a:extLst>
              <a:ext uri="{FF2B5EF4-FFF2-40B4-BE49-F238E27FC236}">
                <a16:creationId xmlns:a16="http://schemas.microsoft.com/office/drawing/2014/main" id="{9B9AAB76-BA4F-30F6-0E61-9B3F8AE40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074" y="1661100"/>
            <a:ext cx="3709580" cy="2086639"/>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3577FAA3-49AF-C52F-4A23-780D43862468}"/>
              </a:ext>
            </a:extLst>
          </p:cNvPr>
          <p:cNvSpPr txBox="1"/>
          <p:nvPr/>
        </p:nvSpPr>
        <p:spPr>
          <a:xfrm>
            <a:off x="9536334" y="3798026"/>
            <a:ext cx="602729" cy="369332"/>
          </a:xfrm>
          <a:prstGeom prst="rect">
            <a:avLst/>
          </a:prstGeom>
          <a:noFill/>
        </p:spPr>
        <p:txBody>
          <a:bodyPr wrap="none" rtlCol="0">
            <a:spAutoFit/>
          </a:bodyPr>
          <a:lstStyle/>
          <a:p>
            <a:r>
              <a:rPr lang="fr-FR" dirty="0">
                <a:latin typeface="Palatino" pitchFamily="2" charset="77"/>
                <a:ea typeface="Palatino" pitchFamily="2" charset="77"/>
              </a:rPr>
              <a:t>Taal</a:t>
            </a:r>
          </a:p>
        </p:txBody>
      </p:sp>
      <p:grpSp>
        <p:nvGrpSpPr>
          <p:cNvPr id="2" name="Groupe 1">
            <a:extLst>
              <a:ext uri="{FF2B5EF4-FFF2-40B4-BE49-F238E27FC236}">
                <a16:creationId xmlns:a16="http://schemas.microsoft.com/office/drawing/2014/main" id="{56B383E9-2BB7-51B4-4058-4D798B5E91DC}"/>
              </a:ext>
            </a:extLst>
          </p:cNvPr>
          <p:cNvGrpSpPr/>
          <p:nvPr/>
        </p:nvGrpSpPr>
        <p:grpSpPr>
          <a:xfrm>
            <a:off x="484151" y="4723116"/>
            <a:ext cx="6695936" cy="1327872"/>
            <a:chOff x="492123" y="4565800"/>
            <a:chExt cx="6695936" cy="1327872"/>
          </a:xfrm>
        </p:grpSpPr>
        <p:sp>
          <p:nvSpPr>
            <p:cNvPr id="8" name="ZoneTexte 7">
              <a:extLst>
                <a:ext uri="{FF2B5EF4-FFF2-40B4-BE49-F238E27FC236}">
                  <a16:creationId xmlns:a16="http://schemas.microsoft.com/office/drawing/2014/main" id="{7C21ECCC-25D0-3D6C-2976-9D60F6235170}"/>
                </a:ext>
              </a:extLst>
            </p:cNvPr>
            <p:cNvSpPr txBox="1"/>
            <p:nvPr/>
          </p:nvSpPr>
          <p:spPr>
            <a:xfrm>
              <a:off x="492123" y="4565800"/>
              <a:ext cx="6695936" cy="307777"/>
            </a:xfrm>
            <a:prstGeom prst="rect">
              <a:avLst/>
            </a:prstGeom>
            <a:noFill/>
            <a:ln>
              <a:noFill/>
            </a:ln>
          </p:spPr>
          <p:txBody>
            <a:bodyPr wrap="none" rtlCol="0">
              <a:spAutoFit/>
            </a:bodyPr>
            <a:lstStyle/>
            <a:p>
              <a:r>
                <a:rPr lang="fr-FR" sz="1400" dirty="0">
                  <a:latin typeface="Palatino" pitchFamily="2" charset="77"/>
                  <a:ea typeface="Palatino" pitchFamily="2" charset="77"/>
                  <a:cs typeface="Adobe Naskh Medium" pitchFamily="2" charset="-78"/>
                </a:rPr>
                <a:t>Wide range of </a:t>
              </a:r>
              <a:r>
                <a:rPr lang="fr-FR" sz="1400" dirty="0" err="1">
                  <a:latin typeface="Palatino" pitchFamily="2" charset="77"/>
                  <a:ea typeface="Palatino" pitchFamily="2" charset="77"/>
                  <a:cs typeface="Adobe Naskh Medium" pitchFamily="2" charset="-78"/>
                </a:rPr>
                <a:t>volcanic</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lakes</a:t>
              </a:r>
              <a:r>
                <a:rPr lang="fr-FR" sz="1400" dirty="0">
                  <a:latin typeface="Palatino" pitchFamily="2" charset="77"/>
                  <a:ea typeface="Palatino" pitchFamily="2" charset="77"/>
                  <a:cs typeface="Adobe Naskh Medium" pitchFamily="2" charset="-78"/>
                </a:rPr>
                <a:t> … </a:t>
              </a:r>
              <a:r>
                <a:rPr lang="fr-FR" sz="1400" dirty="0" err="1">
                  <a:latin typeface="Palatino" pitchFamily="2" charset="77"/>
                  <a:ea typeface="Palatino" pitchFamily="2" charset="77"/>
                  <a:cs typeface="Adobe Naskh Medium" pitchFamily="2" charset="-78"/>
                </a:rPr>
                <a:t>from</a:t>
              </a:r>
              <a:r>
                <a:rPr lang="fr-FR" sz="1400" dirty="0">
                  <a:latin typeface="Palatino" pitchFamily="2" charset="77"/>
                  <a:ea typeface="Palatino" pitchFamily="2" charset="77"/>
                  <a:cs typeface="Adobe Naskh Medium" pitchFamily="2" charset="-78"/>
                </a:rPr>
                <a:t> hot and </a:t>
              </a:r>
              <a:r>
                <a:rPr lang="fr-FR" sz="1400" dirty="0" err="1">
                  <a:latin typeface="Palatino" pitchFamily="2" charset="77"/>
                  <a:ea typeface="Palatino" pitchFamily="2" charset="77"/>
                  <a:cs typeface="Adobe Naskh Medium" pitchFamily="2" charset="-78"/>
                </a:rPr>
                <a:t>superacidic</a:t>
              </a:r>
              <a:r>
                <a:rPr lang="fr-FR" sz="1400" dirty="0">
                  <a:latin typeface="Palatino" pitchFamily="2" charset="77"/>
                  <a:ea typeface="Palatino" pitchFamily="2" charset="77"/>
                  <a:cs typeface="Adobe Naskh Medium" pitchFamily="2" charset="-78"/>
                </a:rPr>
                <a:t> to quiescent and </a:t>
              </a:r>
              <a:r>
                <a:rPr lang="fr-FR" sz="1400" dirty="0" err="1">
                  <a:latin typeface="Palatino" pitchFamily="2" charset="77"/>
                  <a:ea typeface="Palatino" pitchFamily="2" charset="77"/>
                  <a:cs typeface="Adobe Naskh Medium" pitchFamily="2" charset="-78"/>
                </a:rPr>
                <a:t>alkaline</a:t>
              </a:r>
              <a:endParaRPr lang="fr-YT" sz="1400" dirty="0">
                <a:latin typeface="Palatino" pitchFamily="2" charset="77"/>
                <a:ea typeface="Palatino" pitchFamily="2" charset="77"/>
                <a:cs typeface="Adobe Naskh Medium" pitchFamily="2" charset="-78"/>
              </a:endParaRPr>
            </a:p>
          </p:txBody>
        </p:sp>
        <p:sp>
          <p:nvSpPr>
            <p:cNvPr id="12" name="ZoneTexte 11">
              <a:extLst>
                <a:ext uri="{FF2B5EF4-FFF2-40B4-BE49-F238E27FC236}">
                  <a16:creationId xmlns:a16="http://schemas.microsoft.com/office/drawing/2014/main" id="{A9481A7B-8920-E8F9-1CE6-276676532B38}"/>
                </a:ext>
              </a:extLst>
            </p:cNvPr>
            <p:cNvSpPr txBox="1"/>
            <p:nvPr/>
          </p:nvSpPr>
          <p:spPr>
            <a:xfrm>
              <a:off x="492123" y="5585895"/>
              <a:ext cx="4570482" cy="307777"/>
            </a:xfrm>
            <a:prstGeom prst="rect">
              <a:avLst/>
            </a:prstGeom>
            <a:noFill/>
            <a:ln>
              <a:noFill/>
            </a:ln>
          </p:spPr>
          <p:txBody>
            <a:bodyPr wrap="none" rtlCol="0">
              <a:spAutoFit/>
            </a:bodyPr>
            <a:lstStyle/>
            <a:p>
              <a:r>
                <a:rPr lang="fr-FR" sz="1400" u="sng" dirty="0">
                  <a:latin typeface="Palatino" pitchFamily="2" charset="77"/>
                  <a:ea typeface="Palatino" pitchFamily="2" charset="77"/>
                  <a:cs typeface="Adobe Naskh Medium" pitchFamily="2" charset="-78"/>
                </a:rPr>
                <a:t>But </a:t>
              </a:r>
              <a:r>
                <a:rPr lang="fr-FR" sz="1400" u="sng" dirty="0" err="1">
                  <a:latin typeface="Palatino" pitchFamily="2" charset="77"/>
                  <a:ea typeface="Palatino" pitchFamily="2" charset="77"/>
                  <a:cs typeface="Adobe Naskh Medium" pitchFamily="2" charset="-78"/>
                </a:rPr>
                <a:t>also</a:t>
              </a:r>
              <a:r>
                <a:rPr lang="fr-FR" sz="1400" u="sng" dirty="0">
                  <a:latin typeface="Palatino" pitchFamily="2" charset="77"/>
                  <a:ea typeface="Palatino" pitchFamily="2" charset="77"/>
                  <a:cs typeface="Adobe Naskh Medium" pitchFamily="2" charset="-78"/>
                </a:rPr>
                <a:t> </a:t>
              </a:r>
              <a:r>
                <a:rPr lang="fr-FR" sz="1400" b="1" u="sng" dirty="0" err="1">
                  <a:latin typeface="Palatino" pitchFamily="2" charset="77"/>
                  <a:ea typeface="Palatino" pitchFamily="2" charset="77"/>
                  <a:cs typeface="Adobe Naskh Medium" pitchFamily="2" charset="-78"/>
                </a:rPr>
                <a:t>usefool</a:t>
              </a:r>
              <a:r>
                <a:rPr lang="fr-FR" sz="1400" b="1" u="sng" dirty="0">
                  <a:latin typeface="Palatino" pitchFamily="2" charset="77"/>
                  <a:ea typeface="Palatino" pitchFamily="2" charset="77"/>
                  <a:cs typeface="Adobe Naskh Medium" pitchFamily="2" charset="-78"/>
                </a:rPr>
                <a:t> </a:t>
              </a:r>
              <a:r>
                <a:rPr lang="fr-FR" sz="1400" b="1" u="sng" dirty="0" err="1">
                  <a:latin typeface="Palatino" pitchFamily="2" charset="77"/>
                  <a:ea typeface="Palatino" pitchFamily="2" charset="77"/>
                  <a:cs typeface="Adobe Naskh Medium" pitchFamily="2" charset="-78"/>
                </a:rPr>
                <a:t>tools</a:t>
              </a:r>
              <a:r>
                <a:rPr lang="fr-FR" sz="1400" b="1" u="sng" dirty="0">
                  <a:latin typeface="Palatino" pitchFamily="2" charset="77"/>
                  <a:ea typeface="Palatino" pitchFamily="2" charset="77"/>
                  <a:cs typeface="Adobe Naskh Medium" pitchFamily="2" charset="-78"/>
                </a:rPr>
                <a:t> </a:t>
              </a:r>
              <a:r>
                <a:rPr lang="fr-FR" sz="1400" u="sng" dirty="0">
                  <a:latin typeface="Palatino" pitchFamily="2" charset="77"/>
                  <a:ea typeface="Palatino" pitchFamily="2" charset="77"/>
                  <a:cs typeface="Adobe Naskh Medium" pitchFamily="2" charset="-78"/>
                </a:rPr>
                <a:t>for </a:t>
              </a:r>
              <a:r>
                <a:rPr lang="fr-FR" sz="1400" u="sng" dirty="0" err="1">
                  <a:latin typeface="Palatino" pitchFamily="2" charset="77"/>
                  <a:ea typeface="Palatino" pitchFamily="2" charset="77"/>
                  <a:cs typeface="Adobe Naskh Medium" pitchFamily="2" charset="-78"/>
                </a:rPr>
                <a:t>volcanic</a:t>
              </a:r>
              <a:r>
                <a:rPr lang="fr-FR" sz="1400" u="sng" dirty="0">
                  <a:latin typeface="Palatino" pitchFamily="2" charset="77"/>
                  <a:ea typeface="Palatino" pitchFamily="2" charset="77"/>
                  <a:cs typeface="Adobe Naskh Medium" pitchFamily="2" charset="-78"/>
                </a:rPr>
                <a:t> </a:t>
              </a:r>
              <a:r>
                <a:rPr lang="fr-FR" sz="1400" u="sng" dirty="0" err="1">
                  <a:latin typeface="Palatino" pitchFamily="2" charset="77"/>
                  <a:ea typeface="Palatino" pitchFamily="2" charset="77"/>
                  <a:cs typeface="Adobe Naskh Medium" pitchFamily="2" charset="-78"/>
                </a:rPr>
                <a:t>activity</a:t>
              </a:r>
              <a:r>
                <a:rPr lang="fr-FR" sz="1400" u="sng" dirty="0">
                  <a:latin typeface="Palatino" pitchFamily="2" charset="77"/>
                  <a:ea typeface="Palatino" pitchFamily="2" charset="77"/>
                  <a:cs typeface="Adobe Naskh Medium" pitchFamily="2" charset="-78"/>
                </a:rPr>
                <a:t> monitoring !</a:t>
              </a:r>
              <a:endParaRPr lang="fr-YT" sz="1400" u="sng" dirty="0">
                <a:latin typeface="Palatino" pitchFamily="2" charset="77"/>
                <a:ea typeface="Palatino" pitchFamily="2" charset="77"/>
                <a:cs typeface="Adobe Naskh Medium" pitchFamily="2" charset="-78"/>
              </a:endParaRPr>
            </a:p>
          </p:txBody>
        </p:sp>
        <p:sp>
          <p:nvSpPr>
            <p:cNvPr id="17" name="ZoneTexte 16">
              <a:extLst>
                <a:ext uri="{FF2B5EF4-FFF2-40B4-BE49-F238E27FC236}">
                  <a16:creationId xmlns:a16="http://schemas.microsoft.com/office/drawing/2014/main" id="{38B1771A-B75E-B12E-3D2A-A35E2B47C027}"/>
                </a:ext>
              </a:extLst>
            </p:cNvPr>
            <p:cNvSpPr txBox="1"/>
            <p:nvPr/>
          </p:nvSpPr>
          <p:spPr>
            <a:xfrm>
              <a:off x="492123" y="5075847"/>
              <a:ext cx="6202788" cy="307777"/>
            </a:xfrm>
            <a:prstGeom prst="rect">
              <a:avLst/>
            </a:prstGeom>
            <a:noFill/>
            <a:ln>
              <a:noFill/>
            </a:ln>
          </p:spPr>
          <p:txBody>
            <a:bodyPr wrap="none" rtlCol="0">
              <a:spAutoFit/>
            </a:bodyPr>
            <a:lstStyle/>
            <a:p>
              <a:r>
                <a:rPr lang="fr-FR" sz="1400" dirty="0">
                  <a:latin typeface="Palatino" pitchFamily="2" charset="77"/>
                  <a:ea typeface="Palatino" pitchFamily="2" charset="77"/>
                  <a:cs typeface="Adobe Naskh Medium" pitchFamily="2" charset="-78"/>
                </a:rPr>
                <a:t>Source of </a:t>
              </a:r>
              <a:r>
                <a:rPr lang="fr-FR" sz="1400" dirty="0" err="1">
                  <a:latin typeface="Palatino" pitchFamily="2" charset="77"/>
                  <a:ea typeface="Palatino" pitchFamily="2" charset="77"/>
                  <a:cs typeface="Adobe Naskh Medium" pitchFamily="2" charset="-78"/>
                </a:rPr>
                <a:t>hazards</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phreatic</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phreatomagmatic</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limnic</a:t>
              </a:r>
              <a:r>
                <a:rPr lang="fr-FR" sz="1400" dirty="0">
                  <a:latin typeface="Palatino" pitchFamily="2" charset="77"/>
                  <a:ea typeface="Palatino" pitchFamily="2" charset="77"/>
                  <a:cs typeface="Adobe Naskh Medium" pitchFamily="2" charset="-78"/>
                </a:rPr>
                <a:t> </a:t>
              </a:r>
              <a:r>
                <a:rPr lang="fr-FR" sz="1400" dirty="0" err="1">
                  <a:latin typeface="Palatino" pitchFamily="2" charset="77"/>
                  <a:ea typeface="Palatino" pitchFamily="2" charset="77"/>
                  <a:cs typeface="Adobe Naskh Medium" pitchFamily="2" charset="-78"/>
                </a:rPr>
                <a:t>eruptions</a:t>
              </a:r>
              <a:r>
                <a:rPr lang="fr-FR" sz="1400" dirty="0">
                  <a:latin typeface="Palatino" pitchFamily="2" charset="77"/>
                  <a:ea typeface="Palatino" pitchFamily="2" charset="77"/>
                  <a:cs typeface="Adobe Naskh Medium" pitchFamily="2" charset="-78"/>
                </a:rPr>
                <a:t>, lahars, </a:t>
              </a:r>
              <a:r>
                <a:rPr lang="fr-FR" sz="1400" i="1" dirty="0">
                  <a:latin typeface="Palatino" pitchFamily="2" charset="77"/>
                  <a:ea typeface="Palatino" pitchFamily="2" charset="77"/>
                  <a:cs typeface="Adobe Naskh Medium" pitchFamily="2" charset="-78"/>
                </a:rPr>
                <a:t>etc</a:t>
              </a:r>
              <a:r>
                <a:rPr lang="fr-FR" sz="1400" dirty="0">
                  <a:latin typeface="Palatino" pitchFamily="2" charset="77"/>
                  <a:ea typeface="Palatino" pitchFamily="2" charset="77"/>
                  <a:cs typeface="Adobe Naskh Medium" pitchFamily="2" charset="-78"/>
                </a:rPr>
                <a:t>.)</a:t>
              </a:r>
              <a:endParaRPr lang="fr-YT" sz="1400" dirty="0">
                <a:latin typeface="Palatino" pitchFamily="2" charset="77"/>
                <a:ea typeface="Palatino" pitchFamily="2" charset="77"/>
                <a:cs typeface="Adobe Naskh Medium" pitchFamily="2" charset="-78"/>
              </a:endParaRPr>
            </a:p>
          </p:txBody>
        </p:sp>
      </p:grpSp>
    </p:spTree>
    <p:extLst>
      <p:ext uri="{BB962C8B-B14F-4D97-AF65-F5344CB8AC3E}">
        <p14:creationId xmlns:p14="http://schemas.microsoft.com/office/powerpoint/2010/main" val="3007352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307270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Effects</a:t>
            </a:r>
            <a:r>
              <a:rPr lang="fr-FR" sz="2400" dirty="0">
                <a:solidFill>
                  <a:srgbClr val="C00000"/>
                </a:solidFill>
                <a:latin typeface="Palatino" pitchFamily="2" charset="77"/>
                <a:ea typeface="Palatino" pitchFamily="2" charset="77"/>
              </a:rPr>
              <a:t> of CO</a:t>
            </a:r>
            <a:r>
              <a:rPr lang="fr-FR" sz="2400" baseline="-25000" dirty="0">
                <a:solidFill>
                  <a:srgbClr val="C00000"/>
                </a:solidFill>
                <a:latin typeface="Palatino" pitchFamily="2" charset="77"/>
                <a:ea typeface="Palatino" pitchFamily="2" charset="77"/>
              </a:rPr>
              <a:t>2</a:t>
            </a:r>
            <a:r>
              <a:rPr lang="fr-FR" sz="2400" dirty="0">
                <a:solidFill>
                  <a:srgbClr val="C00000"/>
                </a:solidFill>
                <a:latin typeface="Palatino" pitchFamily="2" charset="77"/>
                <a:ea typeface="Palatino" pitchFamily="2" charset="77"/>
              </a:rPr>
              <a:t> inputs</a:t>
            </a:r>
            <a:endParaRPr lang="fr-YT" sz="2400" dirty="0">
              <a:solidFill>
                <a:srgbClr val="C00000"/>
              </a:solidFill>
              <a:latin typeface="Palatino" pitchFamily="2" charset="77"/>
              <a:ea typeface="Palatino" pitchFamily="2" charset="77"/>
            </a:endParaRPr>
          </a:p>
        </p:txBody>
      </p:sp>
      <p:grpSp>
        <p:nvGrpSpPr>
          <p:cNvPr id="8" name="Groupe 7">
            <a:extLst>
              <a:ext uri="{FF2B5EF4-FFF2-40B4-BE49-F238E27FC236}">
                <a16:creationId xmlns:a16="http://schemas.microsoft.com/office/drawing/2014/main" id="{35B10763-A869-C762-D744-A4E3BF9508E3}"/>
              </a:ext>
            </a:extLst>
          </p:cNvPr>
          <p:cNvGrpSpPr/>
          <p:nvPr/>
        </p:nvGrpSpPr>
        <p:grpSpPr>
          <a:xfrm>
            <a:off x="1505774" y="798019"/>
            <a:ext cx="4904728" cy="3525323"/>
            <a:chOff x="159464" y="803944"/>
            <a:chExt cx="4936971" cy="3841581"/>
          </a:xfrm>
        </p:grpSpPr>
        <p:pic>
          <p:nvPicPr>
            <p:cNvPr id="1026" name="Picture 2">
              <a:extLst>
                <a:ext uri="{FF2B5EF4-FFF2-40B4-BE49-F238E27FC236}">
                  <a16:creationId xmlns:a16="http://schemas.microsoft.com/office/drawing/2014/main" id="{3998A490-1159-7976-14C3-8D3CC7501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4" y="803944"/>
              <a:ext cx="4936971" cy="38415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6362B-EF49-C7F1-EDA9-DEA5785FF9F7}"/>
                </a:ext>
              </a:extLst>
            </p:cNvPr>
            <p:cNvSpPr/>
            <p:nvPr/>
          </p:nvSpPr>
          <p:spPr>
            <a:xfrm>
              <a:off x="3301139" y="1565329"/>
              <a:ext cx="45719" cy="2216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3BDFB117-1F21-ABE3-D20E-886002E2A481}"/>
                </a:ext>
              </a:extLst>
            </p:cNvPr>
            <p:cNvSpPr/>
            <p:nvPr/>
          </p:nvSpPr>
          <p:spPr>
            <a:xfrm>
              <a:off x="3281592" y="3465893"/>
              <a:ext cx="45719" cy="39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78DDAA9-20D1-8E02-4847-5988004B737D}"/>
                </a:ext>
              </a:extLst>
            </p:cNvPr>
            <p:cNvSpPr/>
            <p:nvPr/>
          </p:nvSpPr>
          <p:spPr>
            <a:xfrm>
              <a:off x="3301139" y="3918923"/>
              <a:ext cx="45720" cy="238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DDEF6C6-3885-9C10-1F2C-DB60AB75001C}"/>
                </a:ext>
              </a:extLst>
            </p:cNvPr>
            <p:cNvSpPr/>
            <p:nvPr/>
          </p:nvSpPr>
          <p:spPr>
            <a:xfrm>
              <a:off x="3284905" y="3861198"/>
              <a:ext cx="45719" cy="72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3A78638-C92C-B23A-67E4-72D39AC98197}"/>
                </a:ext>
              </a:extLst>
            </p:cNvPr>
            <p:cNvSpPr/>
            <p:nvPr/>
          </p:nvSpPr>
          <p:spPr>
            <a:xfrm flipH="1">
              <a:off x="3294366" y="943332"/>
              <a:ext cx="45719" cy="542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Flèche vers la droite 16">
            <a:extLst>
              <a:ext uri="{FF2B5EF4-FFF2-40B4-BE49-F238E27FC236}">
                <a16:creationId xmlns:a16="http://schemas.microsoft.com/office/drawing/2014/main" id="{F3783419-F87C-3321-6456-510F0769AEB3}"/>
              </a:ext>
            </a:extLst>
          </p:cNvPr>
          <p:cNvSpPr/>
          <p:nvPr/>
        </p:nvSpPr>
        <p:spPr>
          <a:xfrm rot="10800000">
            <a:off x="3721000" y="2048508"/>
            <a:ext cx="576000" cy="196650"/>
          </a:xfrm>
          <a:prstGeom prst="rightArrow">
            <a:avLst/>
          </a:prstGeom>
          <a:solidFill>
            <a:srgbClr val="C0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a droite 10">
            <a:extLst>
              <a:ext uri="{FF2B5EF4-FFF2-40B4-BE49-F238E27FC236}">
                <a16:creationId xmlns:a16="http://schemas.microsoft.com/office/drawing/2014/main" id="{BB42D609-EA91-77F6-65A9-B534910888AB}"/>
              </a:ext>
            </a:extLst>
          </p:cNvPr>
          <p:cNvSpPr/>
          <p:nvPr/>
        </p:nvSpPr>
        <p:spPr>
          <a:xfrm>
            <a:off x="4302231" y="3000502"/>
            <a:ext cx="576000" cy="196650"/>
          </a:xfrm>
          <a:prstGeom prst="rightArrow">
            <a:avLst/>
          </a:prstGeom>
          <a:solidFill>
            <a:srgbClr val="C0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C1727AC2-713E-7BB6-482D-39D953248226}"/>
              </a:ext>
            </a:extLst>
          </p:cNvPr>
          <p:cNvCxnSpPr>
            <a:cxnSpLocks/>
          </p:cNvCxnSpPr>
          <p:nvPr/>
        </p:nvCxnSpPr>
        <p:spPr>
          <a:xfrm flipV="1">
            <a:off x="4307123" y="886997"/>
            <a:ext cx="0" cy="30418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645745E2-AF65-57E9-896C-B278878959DC}"/>
              </a:ext>
            </a:extLst>
          </p:cNvPr>
          <p:cNvSpPr txBox="1"/>
          <p:nvPr/>
        </p:nvSpPr>
        <p:spPr>
          <a:xfrm>
            <a:off x="3657765" y="2331195"/>
            <a:ext cx="1199367"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Input of CO</a:t>
            </a:r>
            <a:r>
              <a:rPr lang="fr-FR" sz="1400" baseline="-25000" dirty="0">
                <a:latin typeface="Palatino" pitchFamily="2" charset="77"/>
                <a:ea typeface="Palatino" pitchFamily="2" charset="77"/>
              </a:rPr>
              <a:t>2</a:t>
            </a:r>
          </a:p>
        </p:txBody>
      </p:sp>
      <p:pic>
        <p:nvPicPr>
          <p:cNvPr id="21" name="Image 20">
            <a:extLst>
              <a:ext uri="{FF2B5EF4-FFF2-40B4-BE49-F238E27FC236}">
                <a16:creationId xmlns:a16="http://schemas.microsoft.com/office/drawing/2014/main" id="{1A72714C-CF15-D165-8D71-3513B38C99FF}"/>
              </a:ext>
            </a:extLst>
          </p:cNvPr>
          <p:cNvPicPr>
            <a:picLocks noChangeAspect="1"/>
          </p:cNvPicPr>
          <p:nvPr/>
        </p:nvPicPr>
        <p:blipFill>
          <a:blip r:embed="rId4"/>
          <a:stretch>
            <a:fillRect/>
          </a:stretch>
        </p:blipFill>
        <p:spPr>
          <a:xfrm>
            <a:off x="1583981" y="4320222"/>
            <a:ext cx="5203258" cy="2265825"/>
          </a:xfrm>
          <a:prstGeom prst="rect">
            <a:avLst/>
          </a:prstGeom>
        </p:spPr>
      </p:pic>
      <p:sp>
        <p:nvSpPr>
          <p:cNvPr id="20" name="Flèche vers la droite 19">
            <a:extLst>
              <a:ext uri="{FF2B5EF4-FFF2-40B4-BE49-F238E27FC236}">
                <a16:creationId xmlns:a16="http://schemas.microsoft.com/office/drawing/2014/main" id="{87884D7A-DAFA-0886-71DA-636AE2078D2C}"/>
              </a:ext>
            </a:extLst>
          </p:cNvPr>
          <p:cNvSpPr/>
          <p:nvPr/>
        </p:nvSpPr>
        <p:spPr>
          <a:xfrm rot="16200000">
            <a:off x="3811602" y="6298063"/>
            <a:ext cx="612000" cy="216000"/>
          </a:xfrm>
          <a:prstGeom prst="rightArrow">
            <a:avLst/>
          </a:prstGeom>
          <a:solidFill>
            <a:srgbClr val="C0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431FF248-BAF1-B3AB-E21A-539E9B1B7F49}"/>
              </a:ext>
            </a:extLst>
          </p:cNvPr>
          <p:cNvSpPr txBox="1"/>
          <p:nvPr/>
        </p:nvSpPr>
        <p:spPr>
          <a:xfrm>
            <a:off x="3604619" y="3233681"/>
            <a:ext cx="1505605" cy="307777"/>
          </a:xfrm>
          <a:prstGeom prst="rect">
            <a:avLst/>
          </a:prstGeom>
          <a:solidFill>
            <a:srgbClr val="FFFFFF">
              <a:alpha val="76863"/>
            </a:srgbClr>
          </a:solidFill>
        </p:spPr>
        <p:txBody>
          <a:bodyPr wrap="none" rtlCol="0">
            <a:spAutoFit/>
          </a:bodyPr>
          <a:lstStyle/>
          <a:p>
            <a:r>
              <a:rPr lang="fr-FR" sz="1400" dirty="0">
                <a:latin typeface="Palatino" pitchFamily="2" charset="77"/>
                <a:ea typeface="Palatino" pitchFamily="2" charset="77"/>
              </a:rPr>
              <a:t>Diffusion of CO</a:t>
            </a:r>
            <a:r>
              <a:rPr lang="fr-FR" sz="1400" baseline="-25000" dirty="0">
                <a:latin typeface="Palatino" pitchFamily="2" charset="77"/>
                <a:ea typeface="Palatino" pitchFamily="2" charset="77"/>
              </a:rPr>
              <a:t>2</a:t>
            </a:r>
          </a:p>
        </p:txBody>
      </p:sp>
      <p:sp>
        <p:nvSpPr>
          <p:cNvPr id="23" name="Flèche vers la droite 22">
            <a:extLst>
              <a:ext uri="{FF2B5EF4-FFF2-40B4-BE49-F238E27FC236}">
                <a16:creationId xmlns:a16="http://schemas.microsoft.com/office/drawing/2014/main" id="{6137BDE2-34D2-AB2C-FF6D-B6877113990D}"/>
              </a:ext>
            </a:extLst>
          </p:cNvPr>
          <p:cNvSpPr/>
          <p:nvPr/>
        </p:nvSpPr>
        <p:spPr>
          <a:xfrm rot="16200000">
            <a:off x="3134865" y="5588704"/>
            <a:ext cx="324000" cy="180000"/>
          </a:xfrm>
          <a:prstGeom prst="rightArrow">
            <a:avLst/>
          </a:prstGeom>
          <a:solidFill>
            <a:srgbClr val="C0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lèche vers la droite 23">
            <a:extLst>
              <a:ext uri="{FF2B5EF4-FFF2-40B4-BE49-F238E27FC236}">
                <a16:creationId xmlns:a16="http://schemas.microsoft.com/office/drawing/2014/main" id="{6D530695-A984-F92D-EA0A-541224C2CD69}"/>
              </a:ext>
            </a:extLst>
          </p:cNvPr>
          <p:cNvSpPr/>
          <p:nvPr/>
        </p:nvSpPr>
        <p:spPr>
          <a:xfrm rot="16200000">
            <a:off x="3962802" y="5588705"/>
            <a:ext cx="324000" cy="180000"/>
          </a:xfrm>
          <a:prstGeom prst="rightArrow">
            <a:avLst/>
          </a:prstGeom>
          <a:solidFill>
            <a:srgbClr val="C0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a droite 24">
            <a:extLst>
              <a:ext uri="{FF2B5EF4-FFF2-40B4-BE49-F238E27FC236}">
                <a16:creationId xmlns:a16="http://schemas.microsoft.com/office/drawing/2014/main" id="{8812D5B0-44E8-EF69-EFA4-D64287C2D925}"/>
              </a:ext>
            </a:extLst>
          </p:cNvPr>
          <p:cNvSpPr/>
          <p:nvPr/>
        </p:nvSpPr>
        <p:spPr>
          <a:xfrm rot="16200000">
            <a:off x="4790741" y="5588704"/>
            <a:ext cx="324000" cy="180000"/>
          </a:xfrm>
          <a:prstGeom prst="rightArrow">
            <a:avLst/>
          </a:prstGeom>
          <a:solidFill>
            <a:srgbClr val="C0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F7C3D7C5-A2E2-CE91-BF69-65F0E15034EF}"/>
              </a:ext>
            </a:extLst>
          </p:cNvPr>
          <p:cNvSpPr txBox="1"/>
          <p:nvPr/>
        </p:nvSpPr>
        <p:spPr>
          <a:xfrm>
            <a:off x="1885938" y="4473229"/>
            <a:ext cx="954314" cy="369332"/>
          </a:xfrm>
          <a:prstGeom prst="rect">
            <a:avLst/>
          </a:prstGeom>
          <a:noFill/>
        </p:spPr>
        <p:txBody>
          <a:bodyPr wrap="square">
            <a:spAutoFit/>
          </a:bodyPr>
          <a:lstStyle/>
          <a:p>
            <a:r>
              <a:rPr lang="fr-FR" sz="1800" dirty="0">
                <a:latin typeface="Palatino" pitchFamily="2" charset="77"/>
                <a:ea typeface="Palatino" pitchFamily="2" charset="77"/>
              </a:rPr>
              <a:t>pH </a:t>
            </a:r>
            <a:r>
              <a:rPr lang="fr-FR" dirty="0">
                <a:latin typeface="Palatino" pitchFamily="2" charset="77"/>
                <a:ea typeface="Palatino" pitchFamily="2" charset="77"/>
              </a:rPr>
              <a:t>&lt;</a:t>
            </a:r>
            <a:r>
              <a:rPr lang="fr-FR" sz="1800" dirty="0">
                <a:latin typeface="Palatino" pitchFamily="2" charset="77"/>
                <a:ea typeface="Palatino" pitchFamily="2" charset="77"/>
              </a:rPr>
              <a:t> 8</a:t>
            </a:r>
            <a:endParaRPr lang="fr-FR" dirty="0"/>
          </a:p>
        </p:txBody>
      </p:sp>
      <p:sp>
        <p:nvSpPr>
          <p:cNvPr id="35" name="ZoneTexte 34">
            <a:extLst>
              <a:ext uri="{FF2B5EF4-FFF2-40B4-BE49-F238E27FC236}">
                <a16:creationId xmlns:a16="http://schemas.microsoft.com/office/drawing/2014/main" id="{B1D0094A-6BFA-0D7F-7D3A-C895C7C8D0DF}"/>
              </a:ext>
            </a:extLst>
          </p:cNvPr>
          <p:cNvSpPr txBox="1"/>
          <p:nvPr/>
        </p:nvSpPr>
        <p:spPr>
          <a:xfrm>
            <a:off x="3452536" y="4933211"/>
            <a:ext cx="1447832" cy="369332"/>
          </a:xfrm>
          <a:prstGeom prst="rect">
            <a:avLst/>
          </a:prstGeom>
          <a:noFill/>
        </p:spPr>
        <p:txBody>
          <a:bodyPr wrap="none" rtlCol="0">
            <a:spAutoFit/>
          </a:bodyPr>
          <a:lstStyle/>
          <a:p>
            <a:r>
              <a:rPr lang="en-US" sz="1800" b="1" dirty="0">
                <a:latin typeface="Palatino" pitchFamily="2" charset="77"/>
                <a:ea typeface="Palatino" pitchFamily="2" charset="77"/>
              </a:rPr>
              <a:t>Steady state</a:t>
            </a:r>
            <a:endParaRPr lang="fr-FR" dirty="0"/>
          </a:p>
        </p:txBody>
      </p:sp>
      <p:grpSp>
        <p:nvGrpSpPr>
          <p:cNvPr id="38" name="Groupe 37">
            <a:extLst>
              <a:ext uri="{FF2B5EF4-FFF2-40B4-BE49-F238E27FC236}">
                <a16:creationId xmlns:a16="http://schemas.microsoft.com/office/drawing/2014/main" id="{9EED71D9-5E25-DF1E-0C20-27E3B7784268}"/>
              </a:ext>
            </a:extLst>
          </p:cNvPr>
          <p:cNvGrpSpPr/>
          <p:nvPr/>
        </p:nvGrpSpPr>
        <p:grpSpPr>
          <a:xfrm>
            <a:off x="3551670" y="5876839"/>
            <a:ext cx="202489" cy="79200"/>
            <a:chOff x="7172015" y="3633666"/>
            <a:chExt cx="202489" cy="79200"/>
          </a:xfrm>
        </p:grpSpPr>
        <p:sp>
          <p:nvSpPr>
            <p:cNvPr id="39" name="Ellipse 38">
              <a:extLst>
                <a:ext uri="{FF2B5EF4-FFF2-40B4-BE49-F238E27FC236}">
                  <a16:creationId xmlns:a16="http://schemas.microsoft.com/office/drawing/2014/main" id="{4A71B40C-5152-EB29-F1A7-2CB793191BA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343DA0C9-B645-E7B7-BBDD-BB1929898EA2}"/>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91DFD414-C7FA-C7B3-BA9E-111AFCE939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Groupe 41">
            <a:extLst>
              <a:ext uri="{FF2B5EF4-FFF2-40B4-BE49-F238E27FC236}">
                <a16:creationId xmlns:a16="http://schemas.microsoft.com/office/drawing/2014/main" id="{B1E11D75-B196-85BD-5E72-F1A62BD71AA5}"/>
              </a:ext>
            </a:extLst>
          </p:cNvPr>
          <p:cNvGrpSpPr/>
          <p:nvPr/>
        </p:nvGrpSpPr>
        <p:grpSpPr>
          <a:xfrm>
            <a:off x="4463133" y="5980781"/>
            <a:ext cx="202489" cy="79200"/>
            <a:chOff x="7172015" y="3633666"/>
            <a:chExt cx="202489" cy="79200"/>
          </a:xfrm>
        </p:grpSpPr>
        <p:sp>
          <p:nvSpPr>
            <p:cNvPr id="43" name="Ellipse 42">
              <a:extLst>
                <a:ext uri="{FF2B5EF4-FFF2-40B4-BE49-F238E27FC236}">
                  <a16:creationId xmlns:a16="http://schemas.microsoft.com/office/drawing/2014/main" id="{FCA8AB54-2728-3986-3F23-BE573DD467DD}"/>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D2EB142D-68F0-6094-BA84-C2737162196A}"/>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F33D195E-E205-53DB-87A5-012A2A25B9A8}"/>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6" name="Groupe 45">
            <a:extLst>
              <a:ext uri="{FF2B5EF4-FFF2-40B4-BE49-F238E27FC236}">
                <a16:creationId xmlns:a16="http://schemas.microsoft.com/office/drawing/2014/main" id="{63805E5A-3337-97D4-48EB-B09A6AE03E1C}"/>
              </a:ext>
            </a:extLst>
          </p:cNvPr>
          <p:cNvGrpSpPr/>
          <p:nvPr/>
        </p:nvGrpSpPr>
        <p:grpSpPr>
          <a:xfrm>
            <a:off x="4798291" y="5907848"/>
            <a:ext cx="202489" cy="79200"/>
            <a:chOff x="7172015" y="3633666"/>
            <a:chExt cx="202489" cy="79200"/>
          </a:xfrm>
        </p:grpSpPr>
        <p:sp>
          <p:nvSpPr>
            <p:cNvPr id="47" name="Ellipse 46">
              <a:extLst>
                <a:ext uri="{FF2B5EF4-FFF2-40B4-BE49-F238E27FC236}">
                  <a16:creationId xmlns:a16="http://schemas.microsoft.com/office/drawing/2014/main" id="{107EF324-4A13-34C1-DD3F-E139111ABFC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EA1EE1C8-C816-5760-95E6-97A1F0E77246}"/>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0AD6E369-6B08-BF37-5752-DD6ACF3AE2F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0" name="Groupe 49">
            <a:extLst>
              <a:ext uri="{FF2B5EF4-FFF2-40B4-BE49-F238E27FC236}">
                <a16:creationId xmlns:a16="http://schemas.microsoft.com/office/drawing/2014/main" id="{D1F70D95-35D6-2F14-CE8C-1A4259033637}"/>
              </a:ext>
            </a:extLst>
          </p:cNvPr>
          <p:cNvGrpSpPr/>
          <p:nvPr/>
        </p:nvGrpSpPr>
        <p:grpSpPr>
          <a:xfrm>
            <a:off x="3371008" y="6020226"/>
            <a:ext cx="202489" cy="79200"/>
            <a:chOff x="7172015" y="3633666"/>
            <a:chExt cx="202489" cy="79200"/>
          </a:xfrm>
        </p:grpSpPr>
        <p:sp>
          <p:nvSpPr>
            <p:cNvPr id="51" name="Ellipse 50">
              <a:extLst>
                <a:ext uri="{FF2B5EF4-FFF2-40B4-BE49-F238E27FC236}">
                  <a16:creationId xmlns:a16="http://schemas.microsoft.com/office/drawing/2014/main" id="{5DDD9F6F-524C-8A20-E749-EE9F007BCCFA}"/>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4E19B51C-E324-E1B6-AF93-7C0CA0753F13}"/>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7096C773-2057-EBF8-700E-76861A396B6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4" name="Groupe 53">
            <a:extLst>
              <a:ext uri="{FF2B5EF4-FFF2-40B4-BE49-F238E27FC236}">
                <a16:creationId xmlns:a16="http://schemas.microsoft.com/office/drawing/2014/main" id="{26381E07-FD28-5F68-F41D-CD52AFD0B4E2}"/>
              </a:ext>
            </a:extLst>
          </p:cNvPr>
          <p:cNvGrpSpPr/>
          <p:nvPr/>
        </p:nvGrpSpPr>
        <p:grpSpPr>
          <a:xfrm>
            <a:off x="5144812" y="5940871"/>
            <a:ext cx="202489" cy="79200"/>
            <a:chOff x="7172015" y="3633666"/>
            <a:chExt cx="202489" cy="79200"/>
          </a:xfrm>
        </p:grpSpPr>
        <p:sp>
          <p:nvSpPr>
            <p:cNvPr id="55" name="Ellipse 54">
              <a:extLst>
                <a:ext uri="{FF2B5EF4-FFF2-40B4-BE49-F238E27FC236}">
                  <a16:creationId xmlns:a16="http://schemas.microsoft.com/office/drawing/2014/main" id="{107B462D-3143-B1C8-CB97-608FF80A55D8}"/>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9A2224C0-2119-74C2-D32E-B2F09965F818}"/>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8D88504D-D062-73FA-EFFE-571038229B8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92540C19-BDF7-C7D4-3CCB-19FA62587684}"/>
              </a:ext>
            </a:extLst>
          </p:cNvPr>
          <p:cNvGrpSpPr/>
          <p:nvPr/>
        </p:nvGrpSpPr>
        <p:grpSpPr>
          <a:xfrm>
            <a:off x="3813021" y="6061529"/>
            <a:ext cx="202489" cy="79200"/>
            <a:chOff x="7172015" y="3633666"/>
            <a:chExt cx="202489" cy="79200"/>
          </a:xfrm>
        </p:grpSpPr>
        <p:sp>
          <p:nvSpPr>
            <p:cNvPr id="59" name="Ellipse 58">
              <a:extLst>
                <a:ext uri="{FF2B5EF4-FFF2-40B4-BE49-F238E27FC236}">
                  <a16:creationId xmlns:a16="http://schemas.microsoft.com/office/drawing/2014/main" id="{8E5360D3-6DEB-36F0-DA76-BDD28503E356}"/>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E58F564B-9DFD-3A5E-E52E-BE4E8892B48C}"/>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EB571FF8-5AE8-0218-5141-F7664A6611EA}"/>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2" name="Groupe 61">
            <a:extLst>
              <a:ext uri="{FF2B5EF4-FFF2-40B4-BE49-F238E27FC236}">
                <a16:creationId xmlns:a16="http://schemas.microsoft.com/office/drawing/2014/main" id="{01396429-356A-DE4B-FDBB-4D07D56C9AA1}"/>
              </a:ext>
            </a:extLst>
          </p:cNvPr>
          <p:cNvGrpSpPr/>
          <p:nvPr/>
        </p:nvGrpSpPr>
        <p:grpSpPr>
          <a:xfrm>
            <a:off x="2735365" y="5901271"/>
            <a:ext cx="202489" cy="79200"/>
            <a:chOff x="7172015" y="3633666"/>
            <a:chExt cx="202489" cy="79200"/>
          </a:xfrm>
        </p:grpSpPr>
        <p:sp>
          <p:nvSpPr>
            <p:cNvPr id="63" name="Ellipse 62">
              <a:extLst>
                <a:ext uri="{FF2B5EF4-FFF2-40B4-BE49-F238E27FC236}">
                  <a16:creationId xmlns:a16="http://schemas.microsoft.com/office/drawing/2014/main" id="{D5D5CADF-758B-8B09-BB03-DE8DD8CF824C}"/>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 name="Ellipse 1023">
              <a:extLst>
                <a:ext uri="{FF2B5EF4-FFF2-40B4-BE49-F238E27FC236}">
                  <a16:creationId xmlns:a16="http://schemas.microsoft.com/office/drawing/2014/main" id="{88281845-AF97-9F55-EBBD-A06FF4123681}"/>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5" name="Ellipse 1024">
              <a:extLst>
                <a:ext uri="{FF2B5EF4-FFF2-40B4-BE49-F238E27FC236}">
                  <a16:creationId xmlns:a16="http://schemas.microsoft.com/office/drawing/2014/main" id="{32215CF5-948F-3A3D-4361-C1D2EB5B4914}"/>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27" name="Groupe 1026">
            <a:extLst>
              <a:ext uri="{FF2B5EF4-FFF2-40B4-BE49-F238E27FC236}">
                <a16:creationId xmlns:a16="http://schemas.microsoft.com/office/drawing/2014/main" id="{1070DC76-4503-B457-7CF4-DE8E2D0D7518}"/>
              </a:ext>
            </a:extLst>
          </p:cNvPr>
          <p:cNvGrpSpPr/>
          <p:nvPr/>
        </p:nvGrpSpPr>
        <p:grpSpPr>
          <a:xfrm>
            <a:off x="4241056" y="5887415"/>
            <a:ext cx="202489" cy="79200"/>
            <a:chOff x="7172015" y="3633666"/>
            <a:chExt cx="202489" cy="79200"/>
          </a:xfrm>
        </p:grpSpPr>
        <p:sp>
          <p:nvSpPr>
            <p:cNvPr id="1028" name="Ellipse 1027">
              <a:extLst>
                <a:ext uri="{FF2B5EF4-FFF2-40B4-BE49-F238E27FC236}">
                  <a16:creationId xmlns:a16="http://schemas.microsoft.com/office/drawing/2014/main" id="{6902A57A-7ABE-520A-0D3B-49B03D34827F}"/>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9" name="Ellipse 1028">
              <a:extLst>
                <a:ext uri="{FF2B5EF4-FFF2-40B4-BE49-F238E27FC236}">
                  <a16:creationId xmlns:a16="http://schemas.microsoft.com/office/drawing/2014/main" id="{36054C2A-471D-77C3-3A1D-5B2D704E6825}"/>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0" name="Ellipse 1029">
              <a:extLst>
                <a:ext uri="{FF2B5EF4-FFF2-40B4-BE49-F238E27FC236}">
                  <a16:creationId xmlns:a16="http://schemas.microsoft.com/office/drawing/2014/main" id="{8BBEB444-EAAA-3973-FFB5-BDF753F6E773}"/>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a:extLst>
              <a:ext uri="{FF2B5EF4-FFF2-40B4-BE49-F238E27FC236}">
                <a16:creationId xmlns:a16="http://schemas.microsoft.com/office/drawing/2014/main" id="{C89C11E7-6D3A-D0BC-2DDE-C20992FF1B70}"/>
              </a:ext>
            </a:extLst>
          </p:cNvPr>
          <p:cNvGrpSpPr/>
          <p:nvPr/>
        </p:nvGrpSpPr>
        <p:grpSpPr>
          <a:xfrm>
            <a:off x="4746424" y="6033360"/>
            <a:ext cx="202489" cy="79200"/>
            <a:chOff x="7172015" y="3633666"/>
            <a:chExt cx="202489" cy="79200"/>
          </a:xfrm>
        </p:grpSpPr>
        <p:sp>
          <p:nvSpPr>
            <p:cNvPr id="28" name="Ellipse 27">
              <a:extLst>
                <a:ext uri="{FF2B5EF4-FFF2-40B4-BE49-F238E27FC236}">
                  <a16:creationId xmlns:a16="http://schemas.microsoft.com/office/drawing/2014/main" id="{A7EB134C-4AF5-298E-1489-FD27C0406BBF}"/>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24616C5B-7F9E-3B5B-93DD-D5429D65A7E9}"/>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140FD8DB-F6CC-8B76-D85D-D9F3E5A53F77}"/>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a:extLst>
              <a:ext uri="{FF2B5EF4-FFF2-40B4-BE49-F238E27FC236}">
                <a16:creationId xmlns:a16="http://schemas.microsoft.com/office/drawing/2014/main" id="{4B4C14EF-9AE4-4251-4ADF-FA81A0A6B067}"/>
              </a:ext>
            </a:extLst>
          </p:cNvPr>
          <p:cNvGrpSpPr/>
          <p:nvPr/>
        </p:nvGrpSpPr>
        <p:grpSpPr>
          <a:xfrm>
            <a:off x="3124036" y="5928998"/>
            <a:ext cx="202489" cy="79200"/>
            <a:chOff x="7172015" y="3633666"/>
            <a:chExt cx="202489" cy="79200"/>
          </a:xfrm>
        </p:grpSpPr>
        <p:sp>
          <p:nvSpPr>
            <p:cNvPr id="33" name="Ellipse 32">
              <a:extLst>
                <a:ext uri="{FF2B5EF4-FFF2-40B4-BE49-F238E27FC236}">
                  <a16:creationId xmlns:a16="http://schemas.microsoft.com/office/drawing/2014/main" id="{0FED3EE2-6EAA-B980-003A-B52086B2E1CE}"/>
                </a:ext>
              </a:extLst>
            </p:cNvPr>
            <p:cNvSpPr/>
            <p:nvPr/>
          </p:nvSpPr>
          <p:spPr>
            <a:xfrm>
              <a:off x="7235728" y="3637028"/>
              <a:ext cx="75063" cy="7583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93D9780E-7AA9-1125-176A-EE6F7CD9A092}"/>
                </a:ext>
              </a:extLst>
            </p:cNvPr>
            <p:cNvSpPr/>
            <p:nvPr/>
          </p:nvSpPr>
          <p:spPr>
            <a:xfrm>
              <a:off x="7295304"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064B78CD-6AD3-3405-18C9-C631993CE75E}"/>
                </a:ext>
              </a:extLst>
            </p:cNvPr>
            <p:cNvSpPr/>
            <p:nvPr/>
          </p:nvSpPr>
          <p:spPr>
            <a:xfrm>
              <a:off x="7172015" y="3633666"/>
              <a:ext cx="79200" cy="792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32" name="Rectangle 1031">
            <a:extLst>
              <a:ext uri="{FF2B5EF4-FFF2-40B4-BE49-F238E27FC236}">
                <a16:creationId xmlns:a16="http://schemas.microsoft.com/office/drawing/2014/main" id="{B2194902-81ED-7538-C418-D5ED50740B03}"/>
              </a:ext>
            </a:extLst>
          </p:cNvPr>
          <p:cNvSpPr/>
          <p:nvPr/>
        </p:nvSpPr>
        <p:spPr>
          <a:xfrm>
            <a:off x="7986923" y="0"/>
            <a:ext cx="4205077" cy="6858000"/>
          </a:xfrm>
          <a:prstGeom prst="rect">
            <a:avLst/>
          </a:prstGeom>
          <a:solidFill>
            <a:srgbClr val="EFE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033" name="ZoneTexte 1032">
            <a:extLst>
              <a:ext uri="{FF2B5EF4-FFF2-40B4-BE49-F238E27FC236}">
                <a16:creationId xmlns:a16="http://schemas.microsoft.com/office/drawing/2014/main" id="{64084AF3-6926-1A0D-28AD-92E8EE2B16BC}"/>
              </a:ext>
            </a:extLst>
          </p:cNvPr>
          <p:cNvSpPr txBox="1"/>
          <p:nvPr/>
        </p:nvSpPr>
        <p:spPr>
          <a:xfrm>
            <a:off x="8151246" y="260838"/>
            <a:ext cx="3793813" cy="2862322"/>
          </a:xfrm>
          <a:prstGeom prst="rect">
            <a:avLst/>
          </a:prstGeom>
          <a:noFill/>
        </p:spPr>
        <p:txBody>
          <a:bodyPr wrap="square" rtlCol="0">
            <a:spAutoFit/>
          </a:bodyPr>
          <a:lstStyle/>
          <a:p>
            <a:r>
              <a:rPr lang="fr-FR" b="1" dirty="0" err="1">
                <a:latin typeface="Palatino" pitchFamily="2" charset="77"/>
                <a:ea typeface="Palatino" pitchFamily="2" charset="77"/>
              </a:rPr>
              <a:t>Steady</a:t>
            </a:r>
            <a:r>
              <a:rPr lang="fr-FR" b="1" dirty="0">
                <a:latin typeface="Palatino" pitchFamily="2" charset="77"/>
                <a:ea typeface="Palatino" pitchFamily="2" charset="77"/>
              </a:rPr>
              <a:t> state </a:t>
            </a:r>
            <a:r>
              <a:rPr lang="fr-FR" b="1" dirty="0" err="1">
                <a:latin typeface="Palatino" pitchFamily="2" charset="77"/>
                <a:ea typeface="Palatino" pitchFamily="2" charset="77"/>
              </a:rPr>
              <a:t>is</a:t>
            </a:r>
            <a:r>
              <a:rPr lang="fr-FR" b="1" dirty="0">
                <a:latin typeface="Palatino" pitchFamily="2" charset="77"/>
                <a:ea typeface="Palatino" pitchFamily="2" charset="77"/>
              </a:rPr>
              <a:t> </a:t>
            </a:r>
            <a:r>
              <a:rPr lang="fr-FR" b="1" dirty="0" err="1">
                <a:latin typeface="Palatino" pitchFamily="2" charset="77"/>
                <a:ea typeface="Palatino" pitchFamily="2" charset="77"/>
              </a:rPr>
              <a:t>reached</a:t>
            </a:r>
            <a:r>
              <a:rPr lang="fr-FR" b="1" dirty="0">
                <a:latin typeface="Palatino" pitchFamily="2" charset="77"/>
                <a:ea typeface="Palatino" pitchFamily="2" charset="77"/>
              </a:rPr>
              <a:t> </a:t>
            </a:r>
            <a:r>
              <a:rPr lang="fr-FR" b="1" dirty="0" err="1">
                <a:latin typeface="Palatino" pitchFamily="2" charset="77"/>
                <a:ea typeface="Palatino" pitchFamily="2" charset="77"/>
              </a:rPr>
              <a:t>when</a:t>
            </a:r>
            <a:r>
              <a:rPr lang="fr-FR" b="1" dirty="0">
                <a:latin typeface="Palatino" pitchFamily="2" charset="77"/>
                <a:ea typeface="Palatino" pitchFamily="2" charset="77"/>
              </a:rPr>
              <a:t> the input </a:t>
            </a:r>
            <a:r>
              <a:rPr lang="fr-FR" b="1" dirty="0" err="1">
                <a:latin typeface="Palatino" pitchFamily="2" charset="77"/>
                <a:ea typeface="Palatino" pitchFamily="2" charset="77"/>
              </a:rPr>
              <a:t>equals</a:t>
            </a:r>
            <a:r>
              <a:rPr lang="fr-FR" b="1" dirty="0">
                <a:latin typeface="Palatino" pitchFamily="2" charset="77"/>
                <a:ea typeface="Palatino" pitchFamily="2" charset="77"/>
              </a:rPr>
              <a:t> the output</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err="1">
                <a:latin typeface="Palatino" pitchFamily="2" charset="77"/>
                <a:ea typeface="Palatino" pitchFamily="2" charset="77"/>
              </a:rPr>
              <a:t>Magmatic</a:t>
            </a:r>
            <a:r>
              <a:rPr lang="fr-FR" sz="1600" dirty="0">
                <a:latin typeface="Palatino" pitchFamily="2" charset="77"/>
                <a:ea typeface="Palatino" pitchFamily="2" charset="77"/>
              </a:rPr>
              <a:t> CO</a:t>
            </a:r>
            <a:r>
              <a:rPr lang="fr-FR" sz="1600" baseline="-25000" dirty="0">
                <a:latin typeface="Palatino" pitchFamily="2" charset="77"/>
                <a:ea typeface="Palatino" pitchFamily="2" charset="77"/>
              </a:rPr>
              <a:t>2</a:t>
            </a:r>
            <a:r>
              <a:rPr lang="fr-FR" sz="1600" dirty="0">
                <a:latin typeface="Palatino" pitchFamily="2" charset="77"/>
                <a:ea typeface="Palatino" pitchFamily="2" charset="77"/>
              </a:rPr>
              <a:t> dissolution ≈ </a:t>
            </a:r>
            <a:r>
              <a:rPr lang="fr-FR" sz="1600" b="1" dirty="0">
                <a:latin typeface="Palatino" pitchFamily="2" charset="77"/>
                <a:ea typeface="Palatino" pitchFamily="2" charset="77"/>
              </a:rPr>
              <a:t>39 ± 15 tons day</a:t>
            </a:r>
            <a:r>
              <a:rPr lang="fr-FR" sz="1600" b="1" baseline="30000" dirty="0">
                <a:latin typeface="Palatino" pitchFamily="2" charset="77"/>
                <a:ea typeface="Palatino" pitchFamily="2" charset="77"/>
              </a:rPr>
              <a:t>-1</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a:solidFill>
                  <a:srgbClr val="C00000"/>
                </a:solidFill>
                <a:latin typeface="Palatino" pitchFamily="2" charset="77"/>
                <a:ea typeface="Palatino" pitchFamily="2" charset="77"/>
              </a:rPr>
              <a:t>Change in flux </a:t>
            </a:r>
            <a:r>
              <a:rPr lang="fr-FR" sz="1600" dirty="0">
                <a:solidFill>
                  <a:srgbClr val="C00000"/>
                </a:solidFill>
                <a:latin typeface="Palatino" pitchFamily="2" charset="77"/>
                <a:ea typeface="Palatino" pitchFamily="2" charset="77"/>
                <a:sym typeface="Wingdings" pitchFamily="2" charset="2"/>
              </a:rPr>
              <a:t> </a:t>
            </a:r>
            <a:r>
              <a:rPr lang="fr-FR" sz="1600" dirty="0">
                <a:solidFill>
                  <a:srgbClr val="C00000"/>
                </a:solidFill>
                <a:latin typeface="Palatino" pitchFamily="2" charset="77"/>
                <a:ea typeface="Palatino" pitchFamily="2" charset="77"/>
              </a:rPr>
              <a:t>change in pH</a:t>
            </a:r>
            <a:endParaRPr lang="fr-FR" sz="1600" dirty="0">
              <a:solidFill>
                <a:srgbClr val="C00000"/>
              </a:solidFill>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endParaRPr>
          </a:p>
        </p:txBody>
      </p:sp>
      <p:cxnSp>
        <p:nvCxnSpPr>
          <p:cNvPr id="1034" name="Connecteur droit 1033">
            <a:extLst>
              <a:ext uri="{FF2B5EF4-FFF2-40B4-BE49-F238E27FC236}">
                <a16:creationId xmlns:a16="http://schemas.microsoft.com/office/drawing/2014/main" id="{C1D72B47-36F5-897A-3414-49F6D58038BB}"/>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20</a:t>
            </a:fld>
            <a:endParaRPr lang="fr-YT">
              <a:latin typeface="Palatino" pitchFamily="2" charset="77"/>
              <a:ea typeface="Palatino" pitchFamily="2" charset="77"/>
            </a:endParaRPr>
          </a:p>
        </p:txBody>
      </p:sp>
      <p:sp>
        <p:nvSpPr>
          <p:cNvPr id="36" name="ZoneTexte 35">
            <a:extLst>
              <a:ext uri="{FF2B5EF4-FFF2-40B4-BE49-F238E27FC236}">
                <a16:creationId xmlns:a16="http://schemas.microsoft.com/office/drawing/2014/main" id="{0BCDAA5B-0082-DB9B-7D18-1CA124EF0B11}"/>
              </a:ext>
            </a:extLst>
          </p:cNvPr>
          <p:cNvSpPr txBox="1"/>
          <p:nvPr/>
        </p:nvSpPr>
        <p:spPr>
          <a:xfrm>
            <a:off x="3745535" y="5784088"/>
            <a:ext cx="1116485" cy="400110"/>
          </a:xfrm>
          <a:prstGeom prst="rect">
            <a:avLst/>
          </a:prstGeom>
          <a:noFill/>
        </p:spPr>
        <p:txBody>
          <a:bodyPr wrap="square">
            <a:spAutoFit/>
          </a:bodyPr>
          <a:lstStyle/>
          <a:p>
            <a:r>
              <a:rPr lang="en-US" sz="2000" b="1" dirty="0">
                <a:latin typeface="Palatino" pitchFamily="2" charset="77"/>
                <a:ea typeface="Palatino" pitchFamily="2" charset="77"/>
              </a:rPr>
              <a:t>CO</a:t>
            </a:r>
            <a:r>
              <a:rPr lang="en-US" sz="2000" b="1" baseline="-25000" dirty="0">
                <a:latin typeface="Palatino" pitchFamily="2" charset="77"/>
                <a:ea typeface="Palatino" pitchFamily="2" charset="77"/>
              </a:rPr>
              <a:t>2</a:t>
            </a:r>
            <a:r>
              <a:rPr lang="en-US" sz="2000" b="1" dirty="0">
                <a:latin typeface="Palatino" pitchFamily="2" charset="77"/>
                <a:ea typeface="Palatino" pitchFamily="2" charset="77"/>
              </a:rPr>
              <a:t> </a:t>
            </a:r>
            <a:r>
              <a:rPr lang="en-US" sz="2000" b="1" baseline="-25000" dirty="0">
                <a:latin typeface="Palatino" pitchFamily="2" charset="77"/>
                <a:ea typeface="Palatino" pitchFamily="2" charset="77"/>
              </a:rPr>
              <a:t>(</a:t>
            </a:r>
            <a:r>
              <a:rPr lang="en-US" sz="2000" b="1" baseline="-25000" dirty="0" err="1">
                <a:latin typeface="Palatino" pitchFamily="2" charset="77"/>
                <a:ea typeface="Palatino" pitchFamily="2" charset="77"/>
              </a:rPr>
              <a:t>aq</a:t>
            </a:r>
            <a:r>
              <a:rPr lang="en-US" sz="2000" b="1" baseline="-25000" dirty="0">
                <a:latin typeface="Palatino" pitchFamily="2" charset="77"/>
                <a:ea typeface="Palatino" pitchFamily="2" charset="77"/>
              </a:rPr>
              <a:t>)</a:t>
            </a:r>
            <a:endParaRPr lang="fr-FR" sz="2000" baseline="-25000" dirty="0"/>
          </a:p>
        </p:txBody>
      </p:sp>
      <p:sp>
        <p:nvSpPr>
          <p:cNvPr id="1038" name="ZoneTexte 1037">
            <a:extLst>
              <a:ext uri="{FF2B5EF4-FFF2-40B4-BE49-F238E27FC236}">
                <a16:creationId xmlns:a16="http://schemas.microsoft.com/office/drawing/2014/main" id="{A53F6FD4-ED3D-E20E-979A-FD5C644D80FF}"/>
              </a:ext>
            </a:extLst>
          </p:cNvPr>
          <p:cNvSpPr txBox="1"/>
          <p:nvPr/>
        </p:nvSpPr>
        <p:spPr>
          <a:xfrm>
            <a:off x="2971694" y="1176217"/>
            <a:ext cx="620785" cy="230832"/>
          </a:xfrm>
          <a:prstGeom prst="rect">
            <a:avLst/>
          </a:prstGeom>
          <a:noFill/>
        </p:spPr>
        <p:txBody>
          <a:bodyPr wrap="square">
            <a:spAutoFit/>
          </a:bodyPr>
          <a:lstStyle/>
          <a:p>
            <a:r>
              <a:rPr lang="en-US" sz="900" dirty="0">
                <a:latin typeface="Palatino" pitchFamily="2" charset="77"/>
                <a:ea typeface="Palatino" pitchFamily="2" charset="77"/>
              </a:rPr>
              <a:t>(</a:t>
            </a:r>
            <a:r>
              <a:rPr lang="en-US" sz="900" dirty="0" err="1">
                <a:latin typeface="Palatino" pitchFamily="2" charset="77"/>
                <a:ea typeface="Palatino" pitchFamily="2" charset="77"/>
              </a:rPr>
              <a:t>aq</a:t>
            </a:r>
            <a:r>
              <a:rPr lang="en-US" sz="900" dirty="0">
                <a:latin typeface="Palatino" pitchFamily="2" charset="77"/>
                <a:ea typeface="Palatino" pitchFamily="2" charset="77"/>
              </a:rPr>
              <a:t>)</a:t>
            </a:r>
            <a:endParaRPr lang="fr-FR" sz="900" dirty="0"/>
          </a:p>
        </p:txBody>
      </p:sp>
    </p:spTree>
    <p:extLst>
      <p:ext uri="{BB962C8B-B14F-4D97-AF65-F5344CB8AC3E}">
        <p14:creationId xmlns:p14="http://schemas.microsoft.com/office/powerpoint/2010/main" val="83095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FCEC80-AD42-75F1-9D0B-9F8B4C326B31}"/>
              </a:ext>
            </a:extLst>
          </p:cNvPr>
          <p:cNvSpPr/>
          <p:nvPr/>
        </p:nvSpPr>
        <p:spPr>
          <a:xfrm>
            <a:off x="7986923" y="0"/>
            <a:ext cx="4205077" cy="6858000"/>
          </a:xfrm>
          <a:prstGeom prst="rect">
            <a:avLst/>
          </a:prstGeom>
          <a:solidFill>
            <a:srgbClr val="EFE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1981633"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Modelisation</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21</a:t>
            </a:fld>
            <a:endParaRPr lang="fr-YT">
              <a:latin typeface="Palatino" pitchFamily="2" charset="77"/>
              <a:ea typeface="Palatino" pitchFamily="2" charset="77"/>
            </a:endParaRPr>
          </a:p>
        </p:txBody>
      </p:sp>
      <p:sp>
        <p:nvSpPr>
          <p:cNvPr id="7" name="Rectangle 6">
            <a:extLst>
              <a:ext uri="{FF2B5EF4-FFF2-40B4-BE49-F238E27FC236}">
                <a16:creationId xmlns:a16="http://schemas.microsoft.com/office/drawing/2014/main" id="{4B29FA15-3937-3F7F-B24E-49ADA0707616}"/>
              </a:ext>
            </a:extLst>
          </p:cNvPr>
          <p:cNvSpPr/>
          <p:nvPr/>
        </p:nvSpPr>
        <p:spPr>
          <a:xfrm>
            <a:off x="488578" y="6153415"/>
            <a:ext cx="487534" cy="6399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656D76BD-14F3-3516-F165-EAD9E8B030BA}"/>
              </a:ext>
            </a:extLst>
          </p:cNvPr>
          <p:cNvSpPr txBox="1"/>
          <p:nvPr/>
        </p:nvSpPr>
        <p:spPr>
          <a:xfrm>
            <a:off x="1156701" y="876911"/>
            <a:ext cx="3057247" cy="369332"/>
          </a:xfrm>
          <a:prstGeom prst="rect">
            <a:avLst/>
          </a:prstGeom>
          <a:noFill/>
        </p:spPr>
        <p:txBody>
          <a:bodyPr wrap="none" rtlCol="0">
            <a:spAutoFit/>
          </a:bodyPr>
          <a:lstStyle/>
          <a:p>
            <a:r>
              <a:rPr lang="fr-FR" b="1" dirty="0" err="1">
                <a:latin typeface="Palatino" pitchFamily="2" charset="77"/>
                <a:ea typeface="Palatino" pitchFamily="2" charset="77"/>
              </a:rPr>
              <a:t>modelling</a:t>
            </a:r>
            <a:r>
              <a:rPr lang="fr-FR" b="1" dirty="0">
                <a:latin typeface="Palatino" pitchFamily="2" charset="77"/>
                <a:ea typeface="Palatino" pitchFamily="2" charset="77"/>
              </a:rPr>
              <a:t> the perturbation</a:t>
            </a:r>
          </a:p>
        </p:txBody>
      </p:sp>
      <p:pic>
        <p:nvPicPr>
          <p:cNvPr id="16" name="Image 15">
            <a:extLst>
              <a:ext uri="{FF2B5EF4-FFF2-40B4-BE49-F238E27FC236}">
                <a16:creationId xmlns:a16="http://schemas.microsoft.com/office/drawing/2014/main" id="{CB668331-CA5A-F6F5-7CDA-FB7EAF90D5D1}"/>
              </a:ext>
            </a:extLst>
          </p:cNvPr>
          <p:cNvPicPr>
            <a:picLocks noChangeAspect="1"/>
          </p:cNvPicPr>
          <p:nvPr/>
        </p:nvPicPr>
        <p:blipFill rotWithShape="1">
          <a:blip r:embed="rId3"/>
          <a:srcRect l="3191" b="27851"/>
          <a:stretch/>
        </p:blipFill>
        <p:spPr>
          <a:xfrm>
            <a:off x="780425" y="1362980"/>
            <a:ext cx="7001012" cy="5217621"/>
          </a:xfrm>
          <a:prstGeom prst="rect">
            <a:avLst/>
          </a:prstGeom>
        </p:spPr>
      </p:pic>
      <p:sp>
        <p:nvSpPr>
          <p:cNvPr id="8" name="ZoneTexte 7">
            <a:extLst>
              <a:ext uri="{FF2B5EF4-FFF2-40B4-BE49-F238E27FC236}">
                <a16:creationId xmlns:a16="http://schemas.microsoft.com/office/drawing/2014/main" id="{B9992BC0-1281-D35F-855C-A1E5CB383673}"/>
              </a:ext>
            </a:extLst>
          </p:cNvPr>
          <p:cNvSpPr txBox="1"/>
          <p:nvPr/>
        </p:nvSpPr>
        <p:spPr>
          <a:xfrm rot="16200000">
            <a:off x="-177558" y="1788861"/>
            <a:ext cx="1587765" cy="646331"/>
          </a:xfrm>
          <a:prstGeom prst="rect">
            <a:avLst/>
          </a:prstGeom>
          <a:solidFill>
            <a:schemeClr val="bg1"/>
          </a:solidFill>
        </p:spPr>
        <p:txBody>
          <a:bodyPr wrap="square" rtlCol="0">
            <a:spAutoFit/>
          </a:bodyPr>
          <a:lstStyle/>
          <a:p>
            <a:pPr algn="ctr"/>
            <a:r>
              <a:rPr lang="fr-FR" sz="1800" dirty="0">
                <a:latin typeface="Palatino" pitchFamily="2" charset="77"/>
                <a:ea typeface="Palatino" pitchFamily="2" charset="77"/>
              </a:rPr>
              <a:t>CO</a:t>
            </a:r>
            <a:r>
              <a:rPr lang="fr-FR" sz="1800" baseline="-25000" dirty="0">
                <a:latin typeface="Palatino" pitchFamily="2" charset="77"/>
                <a:ea typeface="Palatino" pitchFamily="2" charset="77"/>
              </a:rPr>
              <a:t>2</a:t>
            </a:r>
            <a:r>
              <a:rPr lang="fr-FR" sz="1800" dirty="0">
                <a:latin typeface="Palatino" pitchFamily="2" charset="77"/>
                <a:ea typeface="Palatino" pitchFamily="2" charset="77"/>
              </a:rPr>
              <a:t> input (mol m</a:t>
            </a:r>
            <a:r>
              <a:rPr lang="fr-FR" sz="1800" baseline="30000" dirty="0">
                <a:latin typeface="Palatino" pitchFamily="2" charset="77"/>
                <a:ea typeface="Palatino" pitchFamily="2" charset="77"/>
              </a:rPr>
              <a:t>-2</a:t>
            </a:r>
            <a:r>
              <a:rPr lang="fr-FR" sz="1800" dirty="0">
                <a:latin typeface="Palatino" pitchFamily="2" charset="77"/>
                <a:ea typeface="Palatino" pitchFamily="2" charset="77"/>
              </a:rPr>
              <a:t> d</a:t>
            </a:r>
            <a:r>
              <a:rPr lang="fr-FR" sz="1800" baseline="30000" dirty="0">
                <a:latin typeface="Palatino" pitchFamily="2" charset="77"/>
                <a:ea typeface="Palatino" pitchFamily="2" charset="77"/>
              </a:rPr>
              <a:t>-1</a:t>
            </a:r>
            <a:r>
              <a:rPr lang="fr-FR" sz="1800" dirty="0">
                <a:latin typeface="Palatino" pitchFamily="2" charset="77"/>
                <a:ea typeface="Palatino" pitchFamily="2" charset="77"/>
              </a:rPr>
              <a:t>)</a:t>
            </a:r>
            <a:endParaRPr lang="fr-FR" dirty="0"/>
          </a:p>
        </p:txBody>
      </p:sp>
      <p:sp>
        <p:nvSpPr>
          <p:cNvPr id="9" name="ZoneTexte 8">
            <a:extLst>
              <a:ext uri="{FF2B5EF4-FFF2-40B4-BE49-F238E27FC236}">
                <a16:creationId xmlns:a16="http://schemas.microsoft.com/office/drawing/2014/main" id="{D333C833-47D0-CE43-2030-80CE2BF189A8}"/>
              </a:ext>
            </a:extLst>
          </p:cNvPr>
          <p:cNvSpPr txBox="1"/>
          <p:nvPr/>
        </p:nvSpPr>
        <p:spPr>
          <a:xfrm rot="16200000">
            <a:off x="394703" y="3571089"/>
            <a:ext cx="516488" cy="369332"/>
          </a:xfrm>
          <a:prstGeom prst="rect">
            <a:avLst/>
          </a:prstGeom>
          <a:solidFill>
            <a:schemeClr val="bg1"/>
          </a:solidFill>
        </p:spPr>
        <p:txBody>
          <a:bodyPr wrap="none" rtlCol="0">
            <a:spAutoFit/>
          </a:bodyPr>
          <a:lstStyle/>
          <a:p>
            <a:r>
              <a:rPr lang="fr-FR" sz="1800" dirty="0">
                <a:latin typeface="Palatino" pitchFamily="2" charset="77"/>
                <a:ea typeface="Palatino" pitchFamily="2" charset="77"/>
              </a:rPr>
              <a:t>pH</a:t>
            </a:r>
            <a:endParaRPr lang="fr-FR" dirty="0"/>
          </a:p>
        </p:txBody>
      </p:sp>
      <p:sp>
        <p:nvSpPr>
          <p:cNvPr id="13" name="ZoneTexte 12">
            <a:extLst>
              <a:ext uri="{FF2B5EF4-FFF2-40B4-BE49-F238E27FC236}">
                <a16:creationId xmlns:a16="http://schemas.microsoft.com/office/drawing/2014/main" id="{03E1E99D-FF6E-5932-03D9-08E83C1C774D}"/>
              </a:ext>
            </a:extLst>
          </p:cNvPr>
          <p:cNvSpPr txBox="1"/>
          <p:nvPr/>
        </p:nvSpPr>
        <p:spPr>
          <a:xfrm rot="16200000">
            <a:off x="130212" y="5498503"/>
            <a:ext cx="1237839" cy="307777"/>
          </a:xfrm>
          <a:prstGeom prst="rect">
            <a:avLst/>
          </a:prstGeom>
          <a:solidFill>
            <a:schemeClr val="bg1"/>
          </a:solidFill>
        </p:spPr>
        <p:txBody>
          <a:bodyPr wrap="none" rtlCol="0">
            <a:spAutoFit/>
          </a:bodyPr>
          <a:lstStyle/>
          <a:p>
            <a:r>
              <a:rPr lang="fr-FR" sz="1400" dirty="0">
                <a:latin typeface="Palatino" pitchFamily="2" charset="77"/>
                <a:ea typeface="Palatino" pitchFamily="2" charset="77"/>
              </a:rPr>
              <a:t>DIC (mol L</a:t>
            </a:r>
            <a:r>
              <a:rPr lang="fr-FR" sz="1400" baseline="30000" dirty="0">
                <a:latin typeface="Palatino" pitchFamily="2" charset="77"/>
                <a:ea typeface="Palatino" pitchFamily="2" charset="77"/>
              </a:rPr>
              <a:t>-1</a:t>
            </a:r>
            <a:r>
              <a:rPr lang="fr-FR" sz="1400" dirty="0">
                <a:latin typeface="Palatino" pitchFamily="2" charset="77"/>
                <a:ea typeface="Palatino" pitchFamily="2" charset="77"/>
              </a:rPr>
              <a:t>)</a:t>
            </a:r>
            <a:endParaRPr lang="fr-FR" sz="1400" dirty="0"/>
          </a:p>
        </p:txBody>
      </p:sp>
      <p:sp>
        <p:nvSpPr>
          <p:cNvPr id="5" name="Rectangle 4">
            <a:extLst>
              <a:ext uri="{FF2B5EF4-FFF2-40B4-BE49-F238E27FC236}">
                <a16:creationId xmlns:a16="http://schemas.microsoft.com/office/drawing/2014/main" id="{954BED2D-8152-EA93-9A01-171C0D76F9D6}"/>
              </a:ext>
            </a:extLst>
          </p:cNvPr>
          <p:cNvSpPr/>
          <p:nvPr/>
        </p:nvSpPr>
        <p:spPr>
          <a:xfrm>
            <a:off x="6096000" y="6356350"/>
            <a:ext cx="1608856" cy="6399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15E0E4F-1F3B-5111-771B-CF77CD0E9A00}"/>
              </a:ext>
            </a:extLst>
          </p:cNvPr>
          <p:cNvSpPr txBox="1"/>
          <p:nvPr/>
        </p:nvSpPr>
        <p:spPr>
          <a:xfrm>
            <a:off x="8151246" y="260838"/>
            <a:ext cx="3793813" cy="3847207"/>
          </a:xfrm>
          <a:prstGeom prst="rect">
            <a:avLst/>
          </a:prstGeom>
          <a:noFill/>
        </p:spPr>
        <p:txBody>
          <a:bodyPr wrap="square" rtlCol="0">
            <a:spAutoFit/>
          </a:bodyPr>
          <a:lstStyle/>
          <a:p>
            <a:r>
              <a:rPr lang="fr-FR" b="1" dirty="0" err="1">
                <a:latin typeface="Palatino" pitchFamily="2" charset="77"/>
                <a:ea typeface="Palatino" pitchFamily="2" charset="77"/>
              </a:rPr>
              <a:t>Steady</a:t>
            </a:r>
            <a:r>
              <a:rPr lang="fr-FR" b="1" dirty="0">
                <a:latin typeface="Palatino" pitchFamily="2" charset="77"/>
                <a:ea typeface="Palatino" pitchFamily="2" charset="77"/>
              </a:rPr>
              <a:t> state </a:t>
            </a:r>
            <a:r>
              <a:rPr lang="fr-FR" b="1" dirty="0" err="1">
                <a:latin typeface="Palatino" pitchFamily="2" charset="77"/>
                <a:ea typeface="Palatino" pitchFamily="2" charset="77"/>
              </a:rPr>
              <a:t>is</a:t>
            </a:r>
            <a:r>
              <a:rPr lang="fr-FR" b="1" dirty="0">
                <a:latin typeface="Palatino" pitchFamily="2" charset="77"/>
                <a:ea typeface="Palatino" pitchFamily="2" charset="77"/>
              </a:rPr>
              <a:t> </a:t>
            </a:r>
            <a:r>
              <a:rPr lang="fr-FR" b="1" dirty="0" err="1">
                <a:latin typeface="Palatino" pitchFamily="2" charset="77"/>
                <a:ea typeface="Palatino" pitchFamily="2" charset="77"/>
              </a:rPr>
              <a:t>reached</a:t>
            </a:r>
            <a:r>
              <a:rPr lang="fr-FR" b="1" dirty="0">
                <a:latin typeface="Palatino" pitchFamily="2" charset="77"/>
                <a:ea typeface="Palatino" pitchFamily="2" charset="77"/>
              </a:rPr>
              <a:t> </a:t>
            </a:r>
            <a:r>
              <a:rPr lang="fr-FR" b="1" dirty="0" err="1">
                <a:latin typeface="Palatino" pitchFamily="2" charset="77"/>
                <a:ea typeface="Palatino" pitchFamily="2" charset="77"/>
              </a:rPr>
              <a:t>when</a:t>
            </a:r>
            <a:r>
              <a:rPr lang="fr-FR" b="1" dirty="0">
                <a:latin typeface="Palatino" pitchFamily="2" charset="77"/>
                <a:ea typeface="Palatino" pitchFamily="2" charset="77"/>
              </a:rPr>
              <a:t> the input </a:t>
            </a:r>
            <a:r>
              <a:rPr lang="fr-FR" b="1" dirty="0" err="1">
                <a:latin typeface="Palatino" pitchFamily="2" charset="77"/>
                <a:ea typeface="Palatino" pitchFamily="2" charset="77"/>
              </a:rPr>
              <a:t>equals</a:t>
            </a:r>
            <a:r>
              <a:rPr lang="fr-FR" b="1" dirty="0">
                <a:latin typeface="Palatino" pitchFamily="2" charset="77"/>
                <a:ea typeface="Palatino" pitchFamily="2" charset="77"/>
              </a:rPr>
              <a:t> the output</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err="1">
                <a:latin typeface="Palatino" pitchFamily="2" charset="77"/>
                <a:ea typeface="Palatino" pitchFamily="2" charset="77"/>
              </a:rPr>
              <a:t>Magmatic</a:t>
            </a:r>
            <a:r>
              <a:rPr lang="fr-FR" sz="1600" dirty="0">
                <a:latin typeface="Palatino" pitchFamily="2" charset="77"/>
                <a:ea typeface="Palatino" pitchFamily="2" charset="77"/>
              </a:rPr>
              <a:t> CO</a:t>
            </a:r>
            <a:r>
              <a:rPr lang="fr-FR" sz="1600" baseline="-25000" dirty="0">
                <a:latin typeface="Palatino" pitchFamily="2" charset="77"/>
                <a:ea typeface="Palatino" pitchFamily="2" charset="77"/>
              </a:rPr>
              <a:t>2</a:t>
            </a:r>
            <a:r>
              <a:rPr lang="fr-FR" sz="1600" dirty="0">
                <a:latin typeface="Palatino" pitchFamily="2" charset="77"/>
                <a:ea typeface="Palatino" pitchFamily="2" charset="77"/>
              </a:rPr>
              <a:t> dissolution ≈ </a:t>
            </a:r>
            <a:r>
              <a:rPr lang="fr-FR" sz="1600" b="1" dirty="0">
                <a:latin typeface="Palatino" pitchFamily="2" charset="77"/>
                <a:ea typeface="Palatino" pitchFamily="2" charset="77"/>
              </a:rPr>
              <a:t>39 ± 15 tons day</a:t>
            </a:r>
            <a:r>
              <a:rPr lang="fr-FR" sz="1600" b="1" baseline="30000" dirty="0">
                <a:latin typeface="Palatino" pitchFamily="2" charset="77"/>
                <a:ea typeface="Palatino" pitchFamily="2" charset="77"/>
              </a:rPr>
              <a:t>-1</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a:latin typeface="Palatino" pitchFamily="2" charset="77"/>
                <a:ea typeface="Palatino" pitchFamily="2" charset="77"/>
              </a:rPr>
              <a:t>Change in flux </a:t>
            </a:r>
            <a:r>
              <a:rPr lang="fr-FR" sz="1600" dirty="0">
                <a:latin typeface="Palatino" pitchFamily="2" charset="77"/>
                <a:ea typeface="Palatino" pitchFamily="2" charset="77"/>
                <a:sym typeface="Wingdings" pitchFamily="2" charset="2"/>
              </a:rPr>
              <a:t> </a:t>
            </a:r>
            <a:r>
              <a:rPr lang="fr-FR" sz="1600" dirty="0">
                <a:latin typeface="Palatino" pitchFamily="2" charset="77"/>
                <a:ea typeface="Palatino" pitchFamily="2" charset="77"/>
              </a:rPr>
              <a:t>change in pH</a:t>
            </a:r>
            <a:endParaRPr lang="fr-FR" sz="1600" dirty="0">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a:solidFill>
                  <a:srgbClr val="C00000"/>
                </a:solidFill>
                <a:latin typeface="Palatino" pitchFamily="2" charset="77"/>
                <a:ea typeface="Palatino" pitchFamily="2" charset="77"/>
              </a:rPr>
              <a:t>The perturbation </a:t>
            </a:r>
            <a:r>
              <a:rPr lang="fr-FR" sz="1600" dirty="0" err="1">
                <a:solidFill>
                  <a:srgbClr val="C00000"/>
                </a:solidFill>
                <a:latin typeface="Palatino" pitchFamily="2" charset="77"/>
                <a:ea typeface="Palatino" pitchFamily="2" charset="77"/>
              </a:rPr>
              <a:t>likely</a:t>
            </a:r>
            <a:r>
              <a:rPr lang="fr-FR" sz="1600" dirty="0">
                <a:solidFill>
                  <a:srgbClr val="C00000"/>
                </a:solidFill>
                <a:latin typeface="Palatino" pitchFamily="2" charset="77"/>
                <a:ea typeface="Palatino" pitchFamily="2" charset="77"/>
              </a:rPr>
              <a:t> </a:t>
            </a:r>
            <a:r>
              <a:rPr lang="fr-FR" sz="1600" dirty="0" err="1">
                <a:solidFill>
                  <a:srgbClr val="C00000"/>
                </a:solidFill>
                <a:latin typeface="Palatino" pitchFamily="2" charset="77"/>
                <a:ea typeface="Palatino" pitchFamily="2" charset="77"/>
              </a:rPr>
              <a:t>occured</a:t>
            </a:r>
            <a:r>
              <a:rPr lang="fr-FR" sz="1600" dirty="0">
                <a:solidFill>
                  <a:srgbClr val="C00000"/>
                </a:solidFill>
                <a:latin typeface="Palatino" pitchFamily="2" charset="77"/>
                <a:ea typeface="Palatino" pitchFamily="2" charset="77"/>
              </a:rPr>
              <a:t> in </a:t>
            </a:r>
            <a:r>
              <a:rPr lang="fr-FR" sz="1600" dirty="0" err="1">
                <a:solidFill>
                  <a:srgbClr val="C00000"/>
                </a:solidFill>
                <a:latin typeface="Palatino" pitchFamily="2" charset="77"/>
                <a:ea typeface="Palatino" pitchFamily="2" charset="77"/>
              </a:rPr>
              <a:t>two</a:t>
            </a:r>
            <a:r>
              <a:rPr lang="fr-FR" sz="1600" dirty="0">
                <a:solidFill>
                  <a:srgbClr val="C00000"/>
                </a:solidFill>
                <a:latin typeface="Palatino" pitchFamily="2" charset="77"/>
                <a:ea typeface="Palatino" pitchFamily="2" charset="77"/>
              </a:rPr>
              <a:t> phases</a:t>
            </a:r>
          </a:p>
          <a:p>
            <a:pPr marL="285750" indent="-285750">
              <a:buFont typeface="Arial" panose="020B0604020202020204" pitchFamily="34" charset="0"/>
              <a:buChar char="•"/>
            </a:pPr>
            <a:endParaRPr lang="fr-FR" sz="1600" dirty="0">
              <a:solidFill>
                <a:srgbClr val="C00000"/>
              </a:solidFill>
              <a:latin typeface="Palatino" pitchFamily="2" charset="77"/>
              <a:ea typeface="Palatino" pitchFamily="2" charset="77"/>
            </a:endParaRPr>
          </a:p>
          <a:p>
            <a:pPr marL="285750" indent="-285750">
              <a:buFont typeface="Arial" panose="020B0604020202020204" pitchFamily="34" charset="0"/>
              <a:buChar char="•"/>
            </a:pPr>
            <a:endParaRPr lang="fr-FR" sz="1600" dirty="0">
              <a:solidFill>
                <a:srgbClr val="C00000"/>
              </a:solidFill>
              <a:latin typeface="Palatino" pitchFamily="2" charset="77"/>
              <a:ea typeface="Palatino" pitchFamily="2" charset="77"/>
            </a:endParaRPr>
          </a:p>
        </p:txBody>
      </p:sp>
      <p:cxnSp>
        <p:nvCxnSpPr>
          <p:cNvPr id="11" name="Connecteur droit 10">
            <a:extLst>
              <a:ext uri="{FF2B5EF4-FFF2-40B4-BE49-F238E27FC236}">
                <a16:creationId xmlns:a16="http://schemas.microsoft.com/office/drawing/2014/main" id="{DF0121C8-A223-B420-C09A-1C1D18D5D8B5}"/>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38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86478-DF90-0A6E-CC97-68F65527B5E3}"/>
              </a:ext>
            </a:extLst>
          </p:cNvPr>
          <p:cNvSpPr/>
          <p:nvPr/>
        </p:nvSpPr>
        <p:spPr>
          <a:xfrm>
            <a:off x="7986923" y="0"/>
            <a:ext cx="4205077" cy="6858000"/>
          </a:xfrm>
          <a:prstGeom prst="rect">
            <a:avLst/>
          </a:prstGeom>
          <a:solidFill>
            <a:srgbClr val="EFE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1981633"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Modelisation</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22</a:t>
            </a:fld>
            <a:endParaRPr lang="fr-YT">
              <a:latin typeface="Palatino" pitchFamily="2" charset="77"/>
              <a:ea typeface="Palatino" pitchFamily="2" charset="77"/>
            </a:endParaRPr>
          </a:p>
        </p:txBody>
      </p:sp>
      <p:sp>
        <p:nvSpPr>
          <p:cNvPr id="5" name="Rectangle 4">
            <a:extLst>
              <a:ext uri="{FF2B5EF4-FFF2-40B4-BE49-F238E27FC236}">
                <a16:creationId xmlns:a16="http://schemas.microsoft.com/office/drawing/2014/main" id="{954BED2D-8152-EA93-9A01-171C0D76F9D6}"/>
              </a:ext>
            </a:extLst>
          </p:cNvPr>
          <p:cNvSpPr/>
          <p:nvPr/>
        </p:nvSpPr>
        <p:spPr>
          <a:xfrm>
            <a:off x="6244465" y="6290999"/>
            <a:ext cx="1608856" cy="6399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F4C1A83-C978-91E2-6228-1F8363D9B8DC}"/>
              </a:ext>
            </a:extLst>
          </p:cNvPr>
          <p:cNvPicPr>
            <a:picLocks noChangeAspect="1"/>
          </p:cNvPicPr>
          <p:nvPr/>
        </p:nvPicPr>
        <p:blipFill rotWithShape="1">
          <a:blip r:embed="rId3"/>
          <a:srcRect l="3419"/>
          <a:stretch/>
        </p:blipFill>
        <p:spPr>
          <a:xfrm>
            <a:off x="838200" y="1283919"/>
            <a:ext cx="5233887" cy="5419139"/>
          </a:xfrm>
          <a:prstGeom prst="rect">
            <a:avLst/>
          </a:prstGeom>
        </p:spPr>
      </p:pic>
      <p:sp>
        <p:nvSpPr>
          <p:cNvPr id="15" name="ZoneTexte 14">
            <a:extLst>
              <a:ext uri="{FF2B5EF4-FFF2-40B4-BE49-F238E27FC236}">
                <a16:creationId xmlns:a16="http://schemas.microsoft.com/office/drawing/2014/main" id="{8D9DAE56-786D-5429-8407-3BAE595D6F1E}"/>
              </a:ext>
            </a:extLst>
          </p:cNvPr>
          <p:cNvSpPr txBox="1"/>
          <p:nvPr/>
        </p:nvSpPr>
        <p:spPr>
          <a:xfrm rot="16200000">
            <a:off x="-162850" y="1796357"/>
            <a:ext cx="1671207" cy="646331"/>
          </a:xfrm>
          <a:prstGeom prst="rect">
            <a:avLst/>
          </a:prstGeom>
          <a:solidFill>
            <a:schemeClr val="bg1"/>
          </a:solidFill>
        </p:spPr>
        <p:txBody>
          <a:bodyPr wrap="square" rtlCol="0">
            <a:spAutoFit/>
          </a:bodyPr>
          <a:lstStyle/>
          <a:p>
            <a:pPr algn="ctr"/>
            <a:r>
              <a:rPr lang="fr-FR" sz="1800" dirty="0">
                <a:latin typeface="Palatino" pitchFamily="2" charset="77"/>
                <a:ea typeface="Palatino" pitchFamily="2" charset="77"/>
              </a:rPr>
              <a:t>CO</a:t>
            </a:r>
            <a:r>
              <a:rPr lang="fr-FR" sz="1800" baseline="-25000" dirty="0">
                <a:latin typeface="Palatino" pitchFamily="2" charset="77"/>
                <a:ea typeface="Palatino" pitchFamily="2" charset="77"/>
              </a:rPr>
              <a:t>2</a:t>
            </a:r>
            <a:r>
              <a:rPr lang="fr-FR" sz="1800" dirty="0">
                <a:latin typeface="Palatino" pitchFamily="2" charset="77"/>
                <a:ea typeface="Palatino" pitchFamily="2" charset="77"/>
              </a:rPr>
              <a:t> input (mol m</a:t>
            </a:r>
            <a:r>
              <a:rPr lang="fr-FR" sz="1800" baseline="30000" dirty="0">
                <a:latin typeface="Palatino" pitchFamily="2" charset="77"/>
                <a:ea typeface="Palatino" pitchFamily="2" charset="77"/>
              </a:rPr>
              <a:t>-2</a:t>
            </a:r>
            <a:r>
              <a:rPr lang="fr-FR" sz="1800" dirty="0">
                <a:latin typeface="Palatino" pitchFamily="2" charset="77"/>
                <a:ea typeface="Palatino" pitchFamily="2" charset="77"/>
              </a:rPr>
              <a:t> d</a:t>
            </a:r>
            <a:r>
              <a:rPr lang="fr-FR" sz="1800" baseline="30000" dirty="0">
                <a:latin typeface="Palatino" pitchFamily="2" charset="77"/>
                <a:ea typeface="Palatino" pitchFamily="2" charset="77"/>
              </a:rPr>
              <a:t>-1</a:t>
            </a:r>
            <a:r>
              <a:rPr lang="fr-FR" sz="1800" dirty="0">
                <a:latin typeface="Palatino" pitchFamily="2" charset="77"/>
                <a:ea typeface="Palatino" pitchFamily="2" charset="77"/>
              </a:rPr>
              <a:t>)</a:t>
            </a:r>
            <a:endParaRPr lang="fr-FR" dirty="0"/>
          </a:p>
        </p:txBody>
      </p:sp>
      <p:sp>
        <p:nvSpPr>
          <p:cNvPr id="19" name="ZoneTexte 18">
            <a:extLst>
              <a:ext uri="{FF2B5EF4-FFF2-40B4-BE49-F238E27FC236}">
                <a16:creationId xmlns:a16="http://schemas.microsoft.com/office/drawing/2014/main" id="{71DE0444-022F-6F3A-21BB-8F1B5ABC8737}"/>
              </a:ext>
            </a:extLst>
          </p:cNvPr>
          <p:cNvSpPr txBox="1"/>
          <p:nvPr/>
        </p:nvSpPr>
        <p:spPr>
          <a:xfrm rot="16200000">
            <a:off x="510696" y="3579188"/>
            <a:ext cx="516488" cy="369332"/>
          </a:xfrm>
          <a:prstGeom prst="rect">
            <a:avLst/>
          </a:prstGeom>
          <a:solidFill>
            <a:schemeClr val="bg1"/>
          </a:solidFill>
        </p:spPr>
        <p:txBody>
          <a:bodyPr wrap="none" rtlCol="0">
            <a:spAutoFit/>
          </a:bodyPr>
          <a:lstStyle/>
          <a:p>
            <a:r>
              <a:rPr lang="fr-FR" sz="1800" dirty="0">
                <a:latin typeface="Palatino" pitchFamily="2" charset="77"/>
                <a:ea typeface="Palatino" pitchFamily="2" charset="77"/>
              </a:rPr>
              <a:t>pH</a:t>
            </a:r>
            <a:endParaRPr lang="fr-FR" dirty="0"/>
          </a:p>
        </p:txBody>
      </p:sp>
      <p:sp>
        <p:nvSpPr>
          <p:cNvPr id="20" name="ZoneTexte 19">
            <a:extLst>
              <a:ext uri="{FF2B5EF4-FFF2-40B4-BE49-F238E27FC236}">
                <a16:creationId xmlns:a16="http://schemas.microsoft.com/office/drawing/2014/main" id="{9E3F221F-55A6-116D-9F33-8F8A8CDEBF5E}"/>
              </a:ext>
            </a:extLst>
          </p:cNvPr>
          <p:cNvSpPr txBox="1"/>
          <p:nvPr/>
        </p:nvSpPr>
        <p:spPr>
          <a:xfrm rot="16200000">
            <a:off x="99553" y="5437061"/>
            <a:ext cx="1237839" cy="307777"/>
          </a:xfrm>
          <a:prstGeom prst="rect">
            <a:avLst/>
          </a:prstGeom>
          <a:solidFill>
            <a:schemeClr val="bg1"/>
          </a:solidFill>
        </p:spPr>
        <p:txBody>
          <a:bodyPr wrap="none" rtlCol="0">
            <a:spAutoFit/>
          </a:bodyPr>
          <a:lstStyle/>
          <a:p>
            <a:r>
              <a:rPr lang="fr-FR" sz="1400" dirty="0">
                <a:latin typeface="Palatino" pitchFamily="2" charset="77"/>
                <a:ea typeface="Palatino" pitchFamily="2" charset="77"/>
              </a:rPr>
              <a:t>DIC (mol L</a:t>
            </a:r>
            <a:r>
              <a:rPr lang="fr-FR" sz="1400" baseline="30000" dirty="0">
                <a:latin typeface="Palatino" pitchFamily="2" charset="77"/>
                <a:ea typeface="Palatino" pitchFamily="2" charset="77"/>
              </a:rPr>
              <a:t>-1</a:t>
            </a:r>
            <a:r>
              <a:rPr lang="fr-FR" sz="1400" dirty="0">
                <a:latin typeface="Palatino" pitchFamily="2" charset="77"/>
                <a:ea typeface="Palatino" pitchFamily="2" charset="77"/>
              </a:rPr>
              <a:t>)</a:t>
            </a:r>
            <a:endParaRPr lang="fr-FR" sz="1400" dirty="0"/>
          </a:p>
        </p:txBody>
      </p:sp>
      <p:cxnSp>
        <p:nvCxnSpPr>
          <p:cNvPr id="25" name="Connecteur droit 24">
            <a:extLst>
              <a:ext uri="{FF2B5EF4-FFF2-40B4-BE49-F238E27FC236}">
                <a16:creationId xmlns:a16="http://schemas.microsoft.com/office/drawing/2014/main" id="{91FB93E0-7CE0-C8A1-1E8B-D60549499BA5}"/>
              </a:ext>
            </a:extLst>
          </p:cNvPr>
          <p:cNvCxnSpPr>
            <a:cxnSpLocks/>
          </p:cNvCxnSpPr>
          <p:nvPr/>
        </p:nvCxnSpPr>
        <p:spPr>
          <a:xfrm>
            <a:off x="2517727" y="1374984"/>
            <a:ext cx="0" cy="477774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75A30357-00D9-D350-880D-904EF65FA5AD}"/>
              </a:ext>
            </a:extLst>
          </p:cNvPr>
          <p:cNvCxnSpPr>
            <a:cxnSpLocks/>
          </p:cNvCxnSpPr>
          <p:nvPr/>
        </p:nvCxnSpPr>
        <p:spPr>
          <a:xfrm>
            <a:off x="3367357" y="1374984"/>
            <a:ext cx="0" cy="477774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4" name="ZoneTexte 3">
            <a:extLst>
              <a:ext uri="{FF2B5EF4-FFF2-40B4-BE49-F238E27FC236}">
                <a16:creationId xmlns:a16="http://schemas.microsoft.com/office/drawing/2014/main" id="{4ADDAB06-DB48-D54D-A25F-975E9BE41E7E}"/>
              </a:ext>
            </a:extLst>
          </p:cNvPr>
          <p:cNvSpPr txBox="1"/>
          <p:nvPr/>
        </p:nvSpPr>
        <p:spPr>
          <a:xfrm>
            <a:off x="6244465" y="1811745"/>
            <a:ext cx="1817205" cy="307777"/>
          </a:xfrm>
          <a:prstGeom prst="rect">
            <a:avLst/>
          </a:prstGeom>
          <a:noFill/>
        </p:spPr>
        <p:txBody>
          <a:bodyPr wrap="square">
            <a:spAutoFit/>
          </a:bodyPr>
          <a:lstStyle/>
          <a:p>
            <a:r>
              <a:rPr lang="fr-FR" sz="1400" dirty="0">
                <a:solidFill>
                  <a:srgbClr val="C00000"/>
                </a:solidFill>
                <a:latin typeface="Palatino" pitchFamily="2" charset="77"/>
                <a:ea typeface="Palatino" pitchFamily="2" charset="77"/>
              </a:rPr>
              <a:t>40 </a:t>
            </a:r>
            <a:r>
              <a:rPr lang="fr-FR" sz="1400" dirty="0">
                <a:solidFill>
                  <a:srgbClr val="C00000"/>
                </a:solidFill>
                <a:latin typeface="Palatino" pitchFamily="2" charset="77"/>
                <a:ea typeface="Palatino" pitchFamily="2" charset="77"/>
                <a:sym typeface="Wingdings" pitchFamily="2" charset="2"/>
              </a:rPr>
              <a:t> 80 </a:t>
            </a:r>
            <a:r>
              <a:rPr lang="fr-FR" sz="1400" dirty="0" err="1">
                <a:solidFill>
                  <a:srgbClr val="C00000"/>
                </a:solidFill>
                <a:latin typeface="Palatino" pitchFamily="2" charset="77"/>
                <a:ea typeface="Palatino" pitchFamily="2" charset="77"/>
                <a:sym typeface="Wingdings" pitchFamily="2" charset="2"/>
              </a:rPr>
              <a:t>t</a:t>
            </a:r>
            <a:r>
              <a:rPr lang="fr-FR" sz="1400" dirty="0">
                <a:solidFill>
                  <a:srgbClr val="C00000"/>
                </a:solidFill>
                <a:latin typeface="Palatino" pitchFamily="2" charset="77"/>
                <a:ea typeface="Palatino" pitchFamily="2" charset="77"/>
                <a:sym typeface="Wingdings" pitchFamily="2" charset="2"/>
              </a:rPr>
              <a:t> CO</a:t>
            </a:r>
            <a:r>
              <a:rPr lang="fr-FR" sz="1400" baseline="-25000" dirty="0">
                <a:solidFill>
                  <a:srgbClr val="C00000"/>
                </a:solidFill>
                <a:latin typeface="Palatino" pitchFamily="2" charset="77"/>
                <a:ea typeface="Palatino" pitchFamily="2" charset="77"/>
                <a:sym typeface="Wingdings" pitchFamily="2" charset="2"/>
              </a:rPr>
              <a:t>2</a:t>
            </a:r>
            <a:r>
              <a:rPr lang="fr-FR" sz="1400" dirty="0">
                <a:solidFill>
                  <a:srgbClr val="C00000"/>
                </a:solidFill>
                <a:latin typeface="Palatino" pitchFamily="2" charset="77"/>
                <a:ea typeface="Palatino" pitchFamily="2" charset="77"/>
                <a:sym typeface="Wingdings" pitchFamily="2" charset="2"/>
              </a:rPr>
              <a:t> d</a:t>
            </a:r>
            <a:r>
              <a:rPr lang="fr-FR" sz="1400" baseline="30000" dirty="0">
                <a:solidFill>
                  <a:srgbClr val="C00000"/>
                </a:solidFill>
                <a:latin typeface="Palatino" pitchFamily="2" charset="77"/>
                <a:ea typeface="Palatino" pitchFamily="2" charset="77"/>
                <a:sym typeface="Wingdings" pitchFamily="2" charset="2"/>
              </a:rPr>
              <a:t>-1</a:t>
            </a:r>
            <a:endParaRPr lang="fr-FR" sz="1400" baseline="30000" dirty="0"/>
          </a:p>
        </p:txBody>
      </p:sp>
      <p:sp>
        <p:nvSpPr>
          <p:cNvPr id="7" name="ZoneTexte 6">
            <a:extLst>
              <a:ext uri="{FF2B5EF4-FFF2-40B4-BE49-F238E27FC236}">
                <a16:creationId xmlns:a16="http://schemas.microsoft.com/office/drawing/2014/main" id="{EEBE763E-9340-13DB-3649-B361E4942DCE}"/>
              </a:ext>
            </a:extLst>
          </p:cNvPr>
          <p:cNvSpPr txBox="1"/>
          <p:nvPr/>
        </p:nvSpPr>
        <p:spPr>
          <a:xfrm>
            <a:off x="1156701" y="876911"/>
            <a:ext cx="3499676" cy="369332"/>
          </a:xfrm>
          <a:prstGeom prst="rect">
            <a:avLst/>
          </a:prstGeom>
          <a:noFill/>
        </p:spPr>
        <p:txBody>
          <a:bodyPr wrap="none" rtlCol="0">
            <a:spAutoFit/>
          </a:bodyPr>
          <a:lstStyle/>
          <a:p>
            <a:r>
              <a:rPr lang="fr-FR" b="1" dirty="0" err="1">
                <a:latin typeface="Palatino" pitchFamily="2" charset="77"/>
                <a:ea typeface="Palatino" pitchFamily="2" charset="77"/>
              </a:rPr>
              <a:t>modelling</a:t>
            </a:r>
            <a:r>
              <a:rPr lang="fr-FR" b="1" dirty="0">
                <a:latin typeface="Palatino" pitchFamily="2" charset="77"/>
                <a:ea typeface="Palatino" pitchFamily="2" charset="77"/>
              </a:rPr>
              <a:t> a change in CO</a:t>
            </a:r>
            <a:r>
              <a:rPr lang="fr-FR" b="1" baseline="-25000" dirty="0">
                <a:latin typeface="Palatino" pitchFamily="2" charset="77"/>
                <a:ea typeface="Palatino" pitchFamily="2" charset="77"/>
              </a:rPr>
              <a:t>2</a:t>
            </a:r>
            <a:r>
              <a:rPr lang="fr-FR" b="1" dirty="0">
                <a:latin typeface="Palatino" pitchFamily="2" charset="77"/>
                <a:ea typeface="Palatino" pitchFamily="2" charset="77"/>
              </a:rPr>
              <a:t> flux</a:t>
            </a:r>
          </a:p>
        </p:txBody>
      </p:sp>
      <p:sp>
        <p:nvSpPr>
          <p:cNvPr id="8" name="ZoneTexte 7">
            <a:extLst>
              <a:ext uri="{FF2B5EF4-FFF2-40B4-BE49-F238E27FC236}">
                <a16:creationId xmlns:a16="http://schemas.microsoft.com/office/drawing/2014/main" id="{3841B6BC-3E0F-DF8F-2D24-E129357830C3}"/>
              </a:ext>
            </a:extLst>
          </p:cNvPr>
          <p:cNvSpPr txBox="1"/>
          <p:nvPr/>
        </p:nvSpPr>
        <p:spPr>
          <a:xfrm>
            <a:off x="8151246" y="260838"/>
            <a:ext cx="3793813" cy="4339650"/>
          </a:xfrm>
          <a:prstGeom prst="rect">
            <a:avLst/>
          </a:prstGeom>
          <a:noFill/>
        </p:spPr>
        <p:txBody>
          <a:bodyPr wrap="square" rtlCol="0">
            <a:spAutoFit/>
          </a:bodyPr>
          <a:lstStyle/>
          <a:p>
            <a:r>
              <a:rPr lang="fr-FR" b="1" dirty="0" err="1">
                <a:latin typeface="Palatino" pitchFamily="2" charset="77"/>
                <a:ea typeface="Palatino" pitchFamily="2" charset="77"/>
              </a:rPr>
              <a:t>Steady</a:t>
            </a:r>
            <a:r>
              <a:rPr lang="fr-FR" b="1" dirty="0">
                <a:latin typeface="Palatino" pitchFamily="2" charset="77"/>
                <a:ea typeface="Palatino" pitchFamily="2" charset="77"/>
              </a:rPr>
              <a:t> state </a:t>
            </a:r>
            <a:r>
              <a:rPr lang="fr-FR" b="1" dirty="0" err="1">
                <a:latin typeface="Palatino" pitchFamily="2" charset="77"/>
                <a:ea typeface="Palatino" pitchFamily="2" charset="77"/>
              </a:rPr>
              <a:t>is</a:t>
            </a:r>
            <a:r>
              <a:rPr lang="fr-FR" b="1" dirty="0">
                <a:latin typeface="Palatino" pitchFamily="2" charset="77"/>
                <a:ea typeface="Palatino" pitchFamily="2" charset="77"/>
              </a:rPr>
              <a:t> </a:t>
            </a:r>
            <a:r>
              <a:rPr lang="fr-FR" b="1" dirty="0" err="1">
                <a:latin typeface="Palatino" pitchFamily="2" charset="77"/>
                <a:ea typeface="Palatino" pitchFamily="2" charset="77"/>
              </a:rPr>
              <a:t>reached</a:t>
            </a:r>
            <a:r>
              <a:rPr lang="fr-FR" b="1" dirty="0">
                <a:latin typeface="Palatino" pitchFamily="2" charset="77"/>
                <a:ea typeface="Palatino" pitchFamily="2" charset="77"/>
              </a:rPr>
              <a:t> </a:t>
            </a:r>
            <a:r>
              <a:rPr lang="fr-FR" b="1" dirty="0" err="1">
                <a:latin typeface="Palatino" pitchFamily="2" charset="77"/>
                <a:ea typeface="Palatino" pitchFamily="2" charset="77"/>
              </a:rPr>
              <a:t>when</a:t>
            </a:r>
            <a:r>
              <a:rPr lang="fr-FR" b="1" dirty="0">
                <a:latin typeface="Palatino" pitchFamily="2" charset="77"/>
                <a:ea typeface="Palatino" pitchFamily="2" charset="77"/>
              </a:rPr>
              <a:t> the input </a:t>
            </a:r>
            <a:r>
              <a:rPr lang="fr-FR" b="1" dirty="0" err="1">
                <a:latin typeface="Palatino" pitchFamily="2" charset="77"/>
                <a:ea typeface="Palatino" pitchFamily="2" charset="77"/>
              </a:rPr>
              <a:t>equals</a:t>
            </a:r>
            <a:r>
              <a:rPr lang="fr-FR" b="1" dirty="0">
                <a:latin typeface="Palatino" pitchFamily="2" charset="77"/>
                <a:ea typeface="Palatino" pitchFamily="2" charset="77"/>
              </a:rPr>
              <a:t> the output</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err="1">
                <a:latin typeface="Palatino" pitchFamily="2" charset="77"/>
                <a:ea typeface="Palatino" pitchFamily="2" charset="77"/>
              </a:rPr>
              <a:t>Magmatic</a:t>
            </a:r>
            <a:r>
              <a:rPr lang="fr-FR" sz="1600" dirty="0">
                <a:latin typeface="Palatino" pitchFamily="2" charset="77"/>
                <a:ea typeface="Palatino" pitchFamily="2" charset="77"/>
              </a:rPr>
              <a:t> CO</a:t>
            </a:r>
            <a:r>
              <a:rPr lang="fr-FR" sz="1600" baseline="-25000" dirty="0">
                <a:latin typeface="Palatino" pitchFamily="2" charset="77"/>
                <a:ea typeface="Palatino" pitchFamily="2" charset="77"/>
              </a:rPr>
              <a:t>2</a:t>
            </a:r>
            <a:r>
              <a:rPr lang="fr-FR" sz="1600" dirty="0">
                <a:latin typeface="Palatino" pitchFamily="2" charset="77"/>
                <a:ea typeface="Palatino" pitchFamily="2" charset="77"/>
              </a:rPr>
              <a:t> dissolution ≈ </a:t>
            </a:r>
            <a:r>
              <a:rPr lang="fr-FR" sz="1600" b="1" dirty="0">
                <a:latin typeface="Palatino" pitchFamily="2" charset="77"/>
                <a:ea typeface="Palatino" pitchFamily="2" charset="77"/>
              </a:rPr>
              <a:t>39 ± 15 tons day</a:t>
            </a:r>
            <a:r>
              <a:rPr lang="fr-FR" sz="1600" b="1" baseline="30000" dirty="0">
                <a:latin typeface="Palatino" pitchFamily="2" charset="77"/>
                <a:ea typeface="Palatino" pitchFamily="2" charset="77"/>
              </a:rPr>
              <a:t>-1</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a:latin typeface="Palatino" pitchFamily="2" charset="77"/>
                <a:ea typeface="Palatino" pitchFamily="2" charset="77"/>
              </a:rPr>
              <a:t>Change in flux </a:t>
            </a:r>
            <a:r>
              <a:rPr lang="fr-FR" sz="1600" dirty="0">
                <a:latin typeface="Palatino" pitchFamily="2" charset="77"/>
                <a:ea typeface="Palatino" pitchFamily="2" charset="77"/>
                <a:sym typeface="Wingdings" pitchFamily="2" charset="2"/>
              </a:rPr>
              <a:t> </a:t>
            </a:r>
            <a:r>
              <a:rPr lang="fr-FR" sz="1600" dirty="0">
                <a:latin typeface="Palatino" pitchFamily="2" charset="77"/>
                <a:ea typeface="Palatino" pitchFamily="2" charset="77"/>
              </a:rPr>
              <a:t>change in pH</a:t>
            </a:r>
            <a:endParaRPr lang="fr-FR" sz="1600" dirty="0">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a:latin typeface="Palatino" pitchFamily="2" charset="77"/>
                <a:ea typeface="Palatino" pitchFamily="2" charset="77"/>
              </a:rPr>
              <a:t>The perturbation </a:t>
            </a:r>
            <a:r>
              <a:rPr lang="fr-FR" sz="1600" dirty="0" err="1">
                <a:latin typeface="Palatino" pitchFamily="2" charset="77"/>
                <a:ea typeface="Palatino" pitchFamily="2" charset="77"/>
              </a:rPr>
              <a:t>likely</a:t>
            </a:r>
            <a:r>
              <a:rPr lang="fr-FR" sz="1600" dirty="0">
                <a:latin typeface="Palatino" pitchFamily="2" charset="77"/>
                <a:ea typeface="Palatino" pitchFamily="2" charset="77"/>
              </a:rPr>
              <a:t> </a:t>
            </a:r>
            <a:r>
              <a:rPr lang="fr-FR" sz="1600" dirty="0" err="1">
                <a:latin typeface="Palatino" pitchFamily="2" charset="77"/>
                <a:ea typeface="Palatino" pitchFamily="2" charset="77"/>
              </a:rPr>
              <a:t>occured</a:t>
            </a:r>
            <a:r>
              <a:rPr lang="fr-FR" sz="1600" dirty="0">
                <a:latin typeface="Palatino" pitchFamily="2" charset="77"/>
                <a:ea typeface="Palatino" pitchFamily="2" charset="77"/>
              </a:rPr>
              <a:t> in </a:t>
            </a:r>
            <a:r>
              <a:rPr lang="fr-FR" sz="1600" dirty="0" err="1">
                <a:latin typeface="Palatino" pitchFamily="2" charset="77"/>
                <a:ea typeface="Palatino" pitchFamily="2" charset="77"/>
              </a:rPr>
              <a:t>two</a:t>
            </a:r>
            <a:r>
              <a:rPr lang="fr-FR" sz="1600" dirty="0">
                <a:latin typeface="Palatino" pitchFamily="2" charset="77"/>
                <a:ea typeface="Palatino" pitchFamily="2" charset="77"/>
              </a:rPr>
              <a:t> phases</a:t>
            </a:r>
          </a:p>
          <a:p>
            <a:pPr marL="285750" indent="-285750">
              <a:buFont typeface="Arial" panose="020B0604020202020204" pitchFamily="34" charset="0"/>
              <a:buChar char="•"/>
            </a:pPr>
            <a:endParaRPr lang="fr-FR" sz="1600" dirty="0">
              <a:solidFill>
                <a:srgbClr val="C00000"/>
              </a:solidFill>
              <a:latin typeface="Palatino" pitchFamily="2" charset="77"/>
              <a:ea typeface="Palatino" pitchFamily="2" charset="77"/>
            </a:endParaRPr>
          </a:p>
          <a:p>
            <a:pPr marL="285750" indent="-285750">
              <a:buFont typeface="Arial" panose="020B0604020202020204" pitchFamily="34" charset="0"/>
              <a:buChar char="•"/>
            </a:pPr>
            <a:endParaRPr lang="fr-FR" sz="1600" dirty="0">
              <a:solidFill>
                <a:srgbClr val="C00000"/>
              </a:solidFill>
              <a:latin typeface="Palatino" pitchFamily="2" charset="77"/>
              <a:ea typeface="Palatino" pitchFamily="2" charset="77"/>
            </a:endParaRPr>
          </a:p>
          <a:p>
            <a:pPr marL="285750" indent="-285750">
              <a:buFont typeface="Arial" panose="020B0604020202020204" pitchFamily="34" charset="0"/>
              <a:buChar char="•"/>
            </a:pPr>
            <a:r>
              <a:rPr lang="fr-FR" sz="1600" dirty="0">
                <a:solidFill>
                  <a:srgbClr val="C00000"/>
                </a:solidFill>
                <a:latin typeface="Palatino" pitchFamily="2" charset="77"/>
                <a:ea typeface="Palatino" pitchFamily="2" charset="77"/>
              </a:rPr>
              <a:t>The </a:t>
            </a:r>
            <a:r>
              <a:rPr lang="fr-FR" sz="1600" dirty="0" err="1">
                <a:solidFill>
                  <a:srgbClr val="C00000"/>
                </a:solidFill>
                <a:latin typeface="Palatino" pitchFamily="2" charset="77"/>
                <a:ea typeface="Palatino" pitchFamily="2" charset="77"/>
              </a:rPr>
              <a:t>lake</a:t>
            </a:r>
            <a:r>
              <a:rPr lang="fr-FR" sz="1600" dirty="0">
                <a:solidFill>
                  <a:srgbClr val="C00000"/>
                </a:solidFill>
                <a:latin typeface="Palatino" pitchFamily="2" charset="77"/>
                <a:ea typeface="Palatino" pitchFamily="2" charset="77"/>
              </a:rPr>
              <a:t> </a:t>
            </a:r>
            <a:r>
              <a:rPr lang="fr-FR" sz="1600" dirty="0" err="1">
                <a:solidFill>
                  <a:srgbClr val="C00000"/>
                </a:solidFill>
                <a:latin typeface="Palatino" pitchFamily="2" charset="77"/>
                <a:ea typeface="Palatino" pitchFamily="2" charset="77"/>
              </a:rPr>
              <a:t>is</a:t>
            </a:r>
            <a:r>
              <a:rPr lang="fr-FR" sz="1600" dirty="0">
                <a:solidFill>
                  <a:srgbClr val="C00000"/>
                </a:solidFill>
                <a:latin typeface="Palatino" pitchFamily="2" charset="77"/>
                <a:ea typeface="Palatino" pitchFamily="2" charset="77"/>
              </a:rPr>
              <a:t> </a:t>
            </a:r>
            <a:r>
              <a:rPr lang="fr-FR" sz="1600" b="1" dirty="0" err="1">
                <a:solidFill>
                  <a:srgbClr val="C00000"/>
                </a:solidFill>
                <a:latin typeface="Palatino" pitchFamily="2" charset="77"/>
                <a:ea typeface="Palatino" pitchFamily="2" charset="77"/>
              </a:rPr>
              <a:t>highly</a:t>
            </a:r>
            <a:r>
              <a:rPr lang="fr-FR" sz="1600" b="1" dirty="0">
                <a:solidFill>
                  <a:srgbClr val="C00000"/>
                </a:solidFill>
                <a:latin typeface="Palatino" pitchFamily="2" charset="77"/>
                <a:ea typeface="Palatino" pitchFamily="2" charset="77"/>
              </a:rPr>
              <a:t> </a:t>
            </a:r>
            <a:r>
              <a:rPr lang="fr-FR" sz="1600" b="1" dirty="0" err="1">
                <a:solidFill>
                  <a:srgbClr val="C00000"/>
                </a:solidFill>
                <a:latin typeface="Palatino" pitchFamily="2" charset="77"/>
                <a:ea typeface="Palatino" pitchFamily="2" charset="77"/>
              </a:rPr>
              <a:t>reactive</a:t>
            </a:r>
            <a:r>
              <a:rPr lang="fr-FR" sz="1600" b="1" dirty="0">
                <a:solidFill>
                  <a:srgbClr val="C00000"/>
                </a:solidFill>
                <a:latin typeface="Palatino" pitchFamily="2" charset="77"/>
                <a:ea typeface="Palatino" pitchFamily="2" charset="77"/>
              </a:rPr>
              <a:t> </a:t>
            </a:r>
            <a:r>
              <a:rPr lang="fr-FR" sz="1600" dirty="0">
                <a:solidFill>
                  <a:srgbClr val="C00000"/>
                </a:solidFill>
                <a:latin typeface="Palatino" pitchFamily="2" charset="77"/>
                <a:ea typeface="Palatino" pitchFamily="2" charset="77"/>
              </a:rPr>
              <a:t>to change in flux (≈ </a:t>
            </a:r>
            <a:r>
              <a:rPr lang="fr-FR" sz="1600" dirty="0" err="1">
                <a:solidFill>
                  <a:srgbClr val="C00000"/>
                </a:solidFill>
                <a:latin typeface="Palatino" pitchFamily="2" charset="77"/>
                <a:ea typeface="Palatino" pitchFamily="2" charset="77"/>
              </a:rPr>
              <a:t>days</a:t>
            </a:r>
            <a:r>
              <a:rPr lang="fr-FR" sz="1600" dirty="0">
                <a:solidFill>
                  <a:srgbClr val="C00000"/>
                </a:solidFill>
                <a:latin typeface="Palatino" pitchFamily="2" charset="77"/>
                <a:ea typeface="Palatino" pitchFamily="2" charset="77"/>
              </a:rPr>
              <a:t>)</a:t>
            </a:r>
          </a:p>
        </p:txBody>
      </p:sp>
      <p:cxnSp>
        <p:nvCxnSpPr>
          <p:cNvPr id="9" name="Connecteur droit 8">
            <a:extLst>
              <a:ext uri="{FF2B5EF4-FFF2-40B4-BE49-F238E27FC236}">
                <a16:creationId xmlns:a16="http://schemas.microsoft.com/office/drawing/2014/main" id="{780F56DE-BCFA-1253-84A4-FF0128B48AF0}"/>
              </a:ext>
            </a:extLst>
          </p:cNvPr>
          <p:cNvCxnSpPr>
            <a:cxnSpLocks/>
          </p:cNvCxnSpPr>
          <p:nvPr/>
        </p:nvCxnSpPr>
        <p:spPr>
          <a:xfrm>
            <a:off x="329781" y="648131"/>
            <a:ext cx="7492495"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87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90C713B2-74D5-8BEB-5209-6B348BA37E6D}"/>
              </a:ext>
            </a:extLst>
          </p:cNvPr>
          <p:cNvCxnSpPr>
            <a:cxnSpLocks/>
          </p:cNvCxnSpPr>
          <p:nvPr/>
        </p:nvCxnSpPr>
        <p:spPr>
          <a:xfrm>
            <a:off x="329781" y="648131"/>
            <a:ext cx="6279363"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03E8C69E-B965-779B-DEE4-80BB3511C6BA}"/>
              </a:ext>
            </a:extLst>
          </p:cNvPr>
          <p:cNvSpPr txBox="1"/>
          <p:nvPr/>
        </p:nvSpPr>
        <p:spPr>
          <a:xfrm>
            <a:off x="349588" y="154942"/>
            <a:ext cx="1859805"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Conclusions</a:t>
            </a:r>
            <a:endParaRPr lang="fr-YT" sz="2400" dirty="0">
              <a:solidFill>
                <a:srgbClr val="C00000"/>
              </a:solidFill>
              <a:latin typeface="Palatino" pitchFamily="2" charset="77"/>
              <a:ea typeface="Palatino" pitchFamily="2" charset="77"/>
            </a:endParaRPr>
          </a:p>
        </p:txBody>
      </p:sp>
      <p:sp>
        <p:nvSpPr>
          <p:cNvPr id="14" name="Espace réservé du numéro de diapositive 13">
            <a:extLst>
              <a:ext uri="{FF2B5EF4-FFF2-40B4-BE49-F238E27FC236}">
                <a16:creationId xmlns:a16="http://schemas.microsoft.com/office/drawing/2014/main" id="{32B05F71-84D4-6D8B-4D05-BC57A04B8689}"/>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23</a:t>
            </a:fld>
            <a:endParaRPr lang="fr-YT">
              <a:latin typeface="Palatino" pitchFamily="2" charset="77"/>
              <a:ea typeface="Palatino" pitchFamily="2" charset="77"/>
            </a:endParaRPr>
          </a:p>
        </p:txBody>
      </p:sp>
      <p:pic>
        <p:nvPicPr>
          <p:cNvPr id="6" name="Image 5">
            <a:extLst>
              <a:ext uri="{FF2B5EF4-FFF2-40B4-BE49-F238E27FC236}">
                <a16:creationId xmlns:a16="http://schemas.microsoft.com/office/drawing/2014/main" id="{145F611A-19D6-AB61-3D75-CD84399ADBB5}"/>
              </a:ext>
            </a:extLst>
          </p:cNvPr>
          <p:cNvPicPr>
            <a:picLocks noChangeAspect="1"/>
          </p:cNvPicPr>
          <p:nvPr/>
        </p:nvPicPr>
        <p:blipFill rotWithShape="1">
          <a:blip r:embed="rId3"/>
          <a:srcRect r="46783"/>
          <a:stretch/>
        </p:blipFill>
        <p:spPr>
          <a:xfrm>
            <a:off x="6709559" y="0"/>
            <a:ext cx="5482442" cy="6868006"/>
          </a:xfrm>
          <a:prstGeom prst="rect">
            <a:avLst/>
          </a:prstGeom>
        </p:spPr>
      </p:pic>
      <p:sp>
        <p:nvSpPr>
          <p:cNvPr id="9" name="ZoneTexte 8">
            <a:extLst>
              <a:ext uri="{FF2B5EF4-FFF2-40B4-BE49-F238E27FC236}">
                <a16:creationId xmlns:a16="http://schemas.microsoft.com/office/drawing/2014/main" id="{AEAAAF61-AE8C-3BF9-EB49-C5642788C416}"/>
              </a:ext>
            </a:extLst>
          </p:cNvPr>
          <p:cNvSpPr txBox="1"/>
          <p:nvPr/>
        </p:nvSpPr>
        <p:spPr>
          <a:xfrm>
            <a:off x="279573" y="932332"/>
            <a:ext cx="6379777" cy="3943387"/>
          </a:xfrm>
          <a:prstGeom prst="rect">
            <a:avLst/>
          </a:prstGeom>
          <a:noFill/>
        </p:spPr>
        <p:txBody>
          <a:bodyPr wrap="square" rtlCol="0">
            <a:spAutoFit/>
          </a:bodyPr>
          <a:lstStyle/>
          <a:p>
            <a:pPr>
              <a:lnSpc>
                <a:spcPct val="150000"/>
              </a:lnSpc>
            </a:pPr>
            <a:r>
              <a:rPr lang="fr-FR" sz="1400" dirty="0">
                <a:latin typeface="Palatino" pitchFamily="2" charset="77"/>
                <a:ea typeface="Palatino" pitchFamily="2" charset="77"/>
              </a:rPr>
              <a:t>- The changes in the </a:t>
            </a:r>
            <a:r>
              <a:rPr lang="fr-FR" sz="1400" dirty="0" err="1">
                <a:latin typeface="Palatino" pitchFamily="2" charset="77"/>
                <a:ea typeface="Palatino" pitchFamily="2" charset="77"/>
              </a:rPr>
              <a:t>lake</a:t>
            </a:r>
            <a:r>
              <a:rPr lang="fr-FR" sz="1400" dirty="0">
                <a:latin typeface="Palatino" pitchFamily="2" charset="77"/>
                <a:ea typeface="Palatino" pitchFamily="2" charset="77"/>
              </a:rPr>
              <a:t> can </a:t>
            </a:r>
            <a:r>
              <a:rPr lang="fr-FR" sz="1400" dirty="0" err="1">
                <a:latin typeface="Palatino" pitchFamily="2" charset="77"/>
                <a:ea typeface="Palatino" pitchFamily="2" charset="77"/>
              </a:rPr>
              <a:t>be</a:t>
            </a:r>
            <a:r>
              <a:rPr lang="fr-FR" sz="1400" dirty="0">
                <a:latin typeface="Palatino" pitchFamily="2" charset="77"/>
                <a:ea typeface="Palatino" pitchFamily="2" charset="77"/>
              </a:rPr>
              <a:t> </a:t>
            </a:r>
            <a:r>
              <a:rPr lang="fr-FR" sz="1400" dirty="0" err="1">
                <a:latin typeface="Palatino" pitchFamily="2" charset="77"/>
                <a:ea typeface="Palatino" pitchFamily="2" charset="77"/>
              </a:rPr>
              <a:t>attributed</a:t>
            </a:r>
            <a:r>
              <a:rPr lang="fr-FR" sz="1400" dirty="0">
                <a:latin typeface="Palatino" pitchFamily="2" charset="77"/>
                <a:ea typeface="Palatino" pitchFamily="2" charset="77"/>
              </a:rPr>
              <a:t> to </a:t>
            </a:r>
            <a:r>
              <a:rPr lang="fr-FR" sz="1400" b="1" dirty="0">
                <a:latin typeface="Palatino" pitchFamily="2" charset="77"/>
                <a:ea typeface="Palatino" pitchFamily="2" charset="77"/>
              </a:rPr>
              <a:t>the </a:t>
            </a:r>
            <a:r>
              <a:rPr lang="fr-FR" sz="1400" b="1" dirty="0" err="1">
                <a:latin typeface="Palatino" pitchFamily="2" charset="77"/>
                <a:ea typeface="Palatino" pitchFamily="2" charset="77"/>
              </a:rPr>
              <a:t>increase</a:t>
            </a:r>
            <a:r>
              <a:rPr lang="fr-FR" sz="1400" b="1" dirty="0">
                <a:latin typeface="Palatino" pitchFamily="2" charset="77"/>
                <a:ea typeface="Palatino" pitchFamily="2" charset="77"/>
              </a:rPr>
              <a:t> of CO</a:t>
            </a:r>
            <a:r>
              <a:rPr lang="fr-FR" sz="1400" b="1" baseline="-25000" dirty="0">
                <a:latin typeface="Palatino" pitchFamily="2" charset="77"/>
                <a:ea typeface="Palatino" pitchFamily="2" charset="77"/>
              </a:rPr>
              <a:t>2</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magmatic</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degassing</a:t>
            </a:r>
            <a:r>
              <a:rPr lang="fr-FR" sz="1400" b="1" dirty="0">
                <a:latin typeface="Palatino" pitchFamily="2" charset="77"/>
                <a:ea typeface="Palatino" pitchFamily="2" charset="77"/>
              </a:rPr>
              <a:t> </a:t>
            </a:r>
            <a:r>
              <a:rPr lang="fr-FR" sz="1400" b="1" dirty="0">
                <a:latin typeface="Palatino" pitchFamily="2" charset="77"/>
                <a:ea typeface="Palatino" pitchFamily="2" charset="77"/>
                <a:sym typeface="Wingdings" pitchFamily="2" charset="2"/>
              </a:rPr>
              <a:t> </a:t>
            </a:r>
            <a:r>
              <a:rPr lang="fr-FR" sz="1400" b="1" dirty="0" err="1">
                <a:latin typeface="Palatino" pitchFamily="2" charset="77"/>
                <a:ea typeface="Palatino" pitchFamily="2" charset="77"/>
              </a:rPr>
              <a:t>regional</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increase</a:t>
            </a:r>
            <a:r>
              <a:rPr lang="fr-FR" sz="1400" b="1" dirty="0">
                <a:latin typeface="Palatino" pitchFamily="2" charset="77"/>
                <a:ea typeface="Palatino" pitchFamily="2" charset="77"/>
              </a:rPr>
              <a:t>?</a:t>
            </a:r>
          </a:p>
          <a:p>
            <a:pPr>
              <a:lnSpc>
                <a:spcPct val="150000"/>
              </a:lnSpc>
            </a:pPr>
            <a:endParaRPr lang="fr-FR" sz="1400" dirty="0">
              <a:latin typeface="Palatino" pitchFamily="2" charset="77"/>
              <a:ea typeface="Palatino" pitchFamily="2" charset="77"/>
            </a:endParaRPr>
          </a:p>
          <a:p>
            <a:pPr>
              <a:lnSpc>
                <a:spcPct val="150000"/>
              </a:lnSpc>
            </a:pPr>
            <a:r>
              <a:rPr lang="fr-FR" sz="1400" b="1" dirty="0">
                <a:latin typeface="Palatino" pitchFamily="2" charset="77"/>
                <a:ea typeface="Palatino" pitchFamily="2" charset="77"/>
              </a:rPr>
              <a:t>- CO</a:t>
            </a:r>
            <a:r>
              <a:rPr lang="fr-FR" sz="1400" b="1" baseline="-25000" dirty="0">
                <a:latin typeface="Palatino" pitchFamily="2" charset="77"/>
                <a:ea typeface="Palatino" pitchFamily="2" charset="77"/>
              </a:rPr>
              <a:t>2</a:t>
            </a:r>
            <a:r>
              <a:rPr lang="fr-FR" sz="1400" b="1" dirty="0">
                <a:latin typeface="Palatino" pitchFamily="2" charset="77"/>
                <a:ea typeface="Palatino" pitchFamily="2" charset="77"/>
              </a:rPr>
              <a:t> dissolution (and diffusion) in the </a:t>
            </a:r>
            <a:r>
              <a:rPr lang="fr-FR" sz="1400" b="1" dirty="0" err="1">
                <a:latin typeface="Palatino" pitchFamily="2" charset="77"/>
                <a:ea typeface="Palatino" pitchFamily="2" charset="77"/>
              </a:rPr>
              <a:t>lake</a:t>
            </a:r>
            <a:r>
              <a:rPr lang="fr-FR" sz="1400" b="1" dirty="0">
                <a:latin typeface="Palatino" pitchFamily="2" charset="77"/>
                <a:ea typeface="Palatino" pitchFamily="2" charset="77"/>
              </a:rPr>
              <a:t> </a:t>
            </a:r>
            <a:r>
              <a:rPr lang="fr-FR" sz="1400" dirty="0" err="1">
                <a:latin typeface="Palatino" pitchFamily="2" charset="77"/>
                <a:ea typeface="Palatino" pitchFamily="2" charset="77"/>
              </a:rPr>
              <a:t>is</a:t>
            </a:r>
            <a:r>
              <a:rPr lang="fr-FR" sz="1400" dirty="0">
                <a:latin typeface="Palatino" pitchFamily="2" charset="77"/>
                <a:ea typeface="Palatino" pitchFamily="2" charset="77"/>
              </a:rPr>
              <a:t> </a:t>
            </a:r>
            <a:r>
              <a:rPr lang="fr-FR" sz="1400" b="1" dirty="0">
                <a:latin typeface="Palatino" pitchFamily="2" charset="77"/>
                <a:ea typeface="Palatino" pitchFamily="2" charset="77"/>
              </a:rPr>
              <a:t>≈ 40 tons d</a:t>
            </a:r>
            <a:r>
              <a:rPr lang="fr-FR" sz="1400" b="1" baseline="30000" dirty="0">
                <a:latin typeface="Palatino" pitchFamily="2" charset="77"/>
                <a:ea typeface="Palatino" pitchFamily="2" charset="77"/>
              </a:rPr>
              <a:t>-1</a:t>
            </a:r>
          </a:p>
          <a:p>
            <a:pPr>
              <a:lnSpc>
                <a:spcPct val="150000"/>
              </a:lnSpc>
            </a:pPr>
            <a:endParaRPr lang="fr-FR" sz="1400" b="1" dirty="0">
              <a:latin typeface="Palatino" pitchFamily="2" charset="77"/>
              <a:ea typeface="Palatino" pitchFamily="2" charset="77"/>
            </a:endParaRPr>
          </a:p>
          <a:p>
            <a:pPr>
              <a:lnSpc>
                <a:spcPct val="150000"/>
              </a:lnSpc>
            </a:pPr>
            <a:r>
              <a:rPr lang="fr-FR" sz="1400" dirty="0">
                <a:latin typeface="Palatino" pitchFamily="2" charset="77"/>
                <a:ea typeface="Palatino" pitchFamily="2" charset="77"/>
              </a:rPr>
              <a:t>- The </a:t>
            </a:r>
            <a:r>
              <a:rPr lang="fr-FR" sz="1400" dirty="0" err="1">
                <a:latin typeface="Palatino" pitchFamily="2" charset="77"/>
                <a:ea typeface="Palatino" pitchFamily="2" charset="77"/>
              </a:rPr>
              <a:t>increase</a:t>
            </a:r>
            <a:r>
              <a:rPr lang="fr-FR" sz="1400" dirty="0">
                <a:latin typeface="Palatino" pitchFamily="2" charset="77"/>
                <a:ea typeface="Palatino" pitchFamily="2" charset="77"/>
              </a:rPr>
              <a:t> in </a:t>
            </a:r>
            <a:r>
              <a:rPr lang="fr-FR" sz="1400" dirty="0" err="1">
                <a:latin typeface="Palatino" pitchFamily="2" charset="77"/>
                <a:ea typeface="Palatino" pitchFamily="2" charset="77"/>
              </a:rPr>
              <a:t>degassing</a:t>
            </a:r>
            <a:r>
              <a:rPr lang="fr-FR" sz="1400" dirty="0">
                <a:latin typeface="Palatino" pitchFamily="2" charset="77"/>
                <a:ea typeface="Palatino" pitchFamily="2" charset="77"/>
              </a:rPr>
              <a:t> </a:t>
            </a:r>
            <a:r>
              <a:rPr lang="fr-FR" sz="1400" dirty="0" err="1">
                <a:latin typeface="Palatino" pitchFamily="2" charset="77"/>
                <a:ea typeface="Palatino" pitchFamily="2" charset="77"/>
              </a:rPr>
              <a:t>likely</a:t>
            </a:r>
            <a:r>
              <a:rPr lang="fr-FR" sz="1400" dirty="0">
                <a:latin typeface="Palatino" pitchFamily="2" charset="77"/>
                <a:ea typeface="Palatino" pitchFamily="2" charset="77"/>
              </a:rPr>
              <a:t> </a:t>
            </a:r>
            <a:r>
              <a:rPr lang="fr-FR" sz="1400" dirty="0" err="1">
                <a:latin typeface="Palatino" pitchFamily="2" charset="77"/>
                <a:ea typeface="Palatino" pitchFamily="2" charset="77"/>
              </a:rPr>
              <a:t>occured</a:t>
            </a:r>
            <a:r>
              <a:rPr lang="fr-FR" sz="1400" dirty="0">
                <a:latin typeface="Palatino" pitchFamily="2" charset="77"/>
                <a:ea typeface="Palatino" pitchFamily="2" charset="77"/>
              </a:rPr>
              <a:t> in </a:t>
            </a:r>
            <a:r>
              <a:rPr lang="fr-FR" sz="1400" b="1" dirty="0" err="1">
                <a:latin typeface="Palatino" pitchFamily="2" charset="77"/>
                <a:ea typeface="Palatino" pitchFamily="2" charset="77"/>
              </a:rPr>
              <a:t>two</a:t>
            </a:r>
            <a:r>
              <a:rPr lang="fr-FR" sz="1400" b="1" dirty="0">
                <a:latin typeface="Palatino" pitchFamily="2" charset="77"/>
                <a:ea typeface="Palatino" pitchFamily="2" charset="77"/>
              </a:rPr>
              <a:t> phases </a:t>
            </a:r>
            <a:r>
              <a:rPr lang="fr-FR" sz="1400" dirty="0">
                <a:latin typeface="Palatino" pitchFamily="2" charset="77"/>
                <a:ea typeface="Palatino" pitchFamily="2" charset="77"/>
              </a:rPr>
              <a:t>(1st </a:t>
            </a:r>
            <a:r>
              <a:rPr lang="fr-FR" sz="1400" dirty="0" err="1">
                <a:latin typeface="Palatino" pitchFamily="2" charset="77"/>
                <a:ea typeface="Palatino" pitchFamily="2" charset="77"/>
              </a:rPr>
              <a:t>between</a:t>
            </a:r>
            <a:r>
              <a:rPr lang="fr-FR" sz="1400" dirty="0">
                <a:latin typeface="Palatino" pitchFamily="2" charset="77"/>
                <a:ea typeface="Palatino" pitchFamily="2" charset="77"/>
              </a:rPr>
              <a:t> </a:t>
            </a:r>
            <a:r>
              <a:rPr lang="fr-FR" sz="1400" dirty="0" err="1">
                <a:latin typeface="Palatino" pitchFamily="2" charset="77"/>
                <a:ea typeface="Palatino" pitchFamily="2" charset="77"/>
              </a:rPr>
              <a:t>Nov</a:t>
            </a:r>
            <a:r>
              <a:rPr lang="fr-FR" sz="1400" dirty="0">
                <a:latin typeface="Palatino" pitchFamily="2" charset="77"/>
                <a:ea typeface="Palatino" pitchFamily="2" charset="77"/>
              </a:rPr>
              <a:t> 2020 and Sept 2021 and 2</a:t>
            </a:r>
            <a:r>
              <a:rPr lang="fr-FR" sz="1400" baseline="30000" dirty="0">
                <a:latin typeface="Palatino" pitchFamily="2" charset="77"/>
                <a:ea typeface="Palatino" pitchFamily="2" charset="77"/>
              </a:rPr>
              <a:t>nd</a:t>
            </a:r>
            <a:r>
              <a:rPr lang="fr-FR" sz="1400" dirty="0">
                <a:latin typeface="Palatino" pitchFamily="2" charset="77"/>
                <a:ea typeface="Palatino" pitchFamily="2" charset="77"/>
              </a:rPr>
              <a:t> </a:t>
            </a:r>
            <a:r>
              <a:rPr lang="fr-FR" sz="1400" dirty="0" err="1">
                <a:latin typeface="Palatino" pitchFamily="2" charset="77"/>
                <a:ea typeface="Palatino" pitchFamily="2" charset="77"/>
              </a:rPr>
              <a:t>between</a:t>
            </a:r>
            <a:r>
              <a:rPr lang="fr-FR" sz="1400" dirty="0">
                <a:latin typeface="Palatino" pitchFamily="2" charset="77"/>
                <a:ea typeface="Palatino" pitchFamily="2" charset="77"/>
              </a:rPr>
              <a:t> </a:t>
            </a:r>
            <a:r>
              <a:rPr lang="fr-FR" sz="1400" dirty="0" err="1">
                <a:latin typeface="Palatino" pitchFamily="2" charset="77"/>
                <a:ea typeface="Palatino" pitchFamily="2" charset="77"/>
              </a:rPr>
              <a:t>Dec</a:t>
            </a:r>
            <a:r>
              <a:rPr lang="fr-FR" sz="1400" dirty="0">
                <a:latin typeface="Palatino" pitchFamily="2" charset="77"/>
                <a:ea typeface="Palatino" pitchFamily="2" charset="77"/>
              </a:rPr>
              <a:t> 2021 and June 2022)</a:t>
            </a:r>
          </a:p>
          <a:p>
            <a:pPr>
              <a:lnSpc>
                <a:spcPct val="150000"/>
              </a:lnSpc>
            </a:pPr>
            <a:endParaRPr lang="fr-FR" sz="1400" b="1" dirty="0">
              <a:latin typeface="Palatino" pitchFamily="2" charset="77"/>
              <a:ea typeface="Palatino" pitchFamily="2" charset="77"/>
            </a:endParaRPr>
          </a:p>
          <a:p>
            <a:pPr>
              <a:lnSpc>
                <a:spcPct val="150000"/>
              </a:lnSpc>
            </a:pPr>
            <a:r>
              <a:rPr lang="fr-FR" sz="1400" b="1" dirty="0">
                <a:latin typeface="Palatino" pitchFamily="2" charset="77"/>
                <a:ea typeface="Palatino" pitchFamily="2" charset="77"/>
              </a:rPr>
              <a:t>- change in flux </a:t>
            </a:r>
            <a:r>
              <a:rPr lang="fr-FR" sz="1400" b="1" dirty="0" err="1">
                <a:latin typeface="Palatino" pitchFamily="2" charset="77"/>
                <a:ea typeface="Palatino" pitchFamily="2" charset="77"/>
              </a:rPr>
              <a:t>is</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very</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quickly</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reflected</a:t>
            </a:r>
            <a:r>
              <a:rPr lang="fr-FR" sz="1400" b="1" dirty="0">
                <a:latin typeface="Palatino" pitchFamily="2" charset="77"/>
                <a:ea typeface="Palatino" pitchFamily="2" charset="77"/>
              </a:rPr>
              <a:t> in pH </a:t>
            </a:r>
            <a:r>
              <a:rPr lang="fr-FR" sz="1400" b="1" dirty="0">
                <a:latin typeface="Palatino" pitchFamily="2" charset="77"/>
                <a:ea typeface="Palatino" pitchFamily="2" charset="77"/>
                <a:sym typeface="Wingdings" pitchFamily="2" charset="2"/>
              </a:rPr>
              <a:t> </a:t>
            </a:r>
            <a:r>
              <a:rPr lang="fr-FR" sz="1400" b="1" dirty="0">
                <a:latin typeface="Palatino" pitchFamily="2" charset="77"/>
                <a:ea typeface="Palatino" pitchFamily="2" charset="77"/>
              </a:rPr>
              <a:t>simple </a:t>
            </a:r>
            <a:r>
              <a:rPr lang="fr-FR" sz="1400" b="1" dirty="0" err="1">
                <a:latin typeface="Palatino" pitchFamily="2" charset="77"/>
                <a:ea typeface="Palatino" pitchFamily="2" charset="77"/>
              </a:rPr>
              <a:t>parameter</a:t>
            </a:r>
            <a:r>
              <a:rPr lang="fr-FR" sz="1400" b="1" dirty="0">
                <a:latin typeface="Palatino" pitchFamily="2" charset="77"/>
                <a:ea typeface="Palatino" pitchFamily="2" charset="77"/>
              </a:rPr>
              <a:t> to </a:t>
            </a:r>
            <a:r>
              <a:rPr lang="fr-FR" sz="1400" b="1" dirty="0" err="1">
                <a:latin typeface="Palatino" pitchFamily="2" charset="77"/>
                <a:ea typeface="Palatino" pitchFamily="2" charset="77"/>
              </a:rPr>
              <a:t>measure</a:t>
            </a:r>
            <a:r>
              <a:rPr lang="fr-FR" sz="1400" b="1" dirty="0">
                <a:latin typeface="Palatino" pitchFamily="2" charset="77"/>
                <a:ea typeface="Palatino" pitchFamily="2" charset="77"/>
              </a:rPr>
              <a:t> </a:t>
            </a:r>
            <a:r>
              <a:rPr lang="fr-FR" sz="1400" dirty="0">
                <a:latin typeface="Palatino" pitchFamily="2" charset="77"/>
                <a:ea typeface="Palatino" pitchFamily="2" charset="77"/>
              </a:rPr>
              <a:t>for the monitoring </a:t>
            </a:r>
            <a:r>
              <a:rPr lang="fr-FR" sz="1400" b="1" dirty="0">
                <a:latin typeface="Palatino" pitchFamily="2" charset="77"/>
                <a:ea typeface="Palatino" pitchFamily="2" charset="77"/>
              </a:rPr>
              <a:t>of the </a:t>
            </a:r>
            <a:r>
              <a:rPr lang="fr-FR" sz="1400" b="1" dirty="0" err="1">
                <a:latin typeface="Palatino" pitchFamily="2" charset="77"/>
                <a:ea typeface="Palatino" pitchFamily="2" charset="77"/>
              </a:rPr>
              <a:t>magmatic</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degassing</a:t>
            </a:r>
            <a:r>
              <a:rPr lang="fr-FR" sz="1400" b="1" dirty="0">
                <a:latin typeface="Palatino" pitchFamily="2" charset="77"/>
                <a:ea typeface="Palatino" pitchFamily="2" charset="77"/>
              </a:rPr>
              <a:t> </a:t>
            </a:r>
            <a:r>
              <a:rPr lang="fr-FR" sz="1400" dirty="0">
                <a:latin typeface="Palatino" pitchFamily="2" charset="77"/>
                <a:ea typeface="Palatino" pitchFamily="2" charset="77"/>
              </a:rPr>
              <a:t>in Dziani Dzaha </a:t>
            </a:r>
            <a:r>
              <a:rPr lang="fr-FR" sz="1200" dirty="0">
                <a:latin typeface="Palatino" pitchFamily="2" charset="77"/>
                <a:ea typeface="Palatino" pitchFamily="2" charset="77"/>
              </a:rPr>
              <a:t>(</a:t>
            </a:r>
            <a:r>
              <a:rPr lang="fr-FR" sz="1200" dirty="0" err="1">
                <a:latin typeface="Palatino" pitchFamily="2" charset="77"/>
                <a:ea typeface="Palatino" pitchFamily="2" charset="77"/>
              </a:rPr>
              <a:t>proved</a:t>
            </a:r>
            <a:r>
              <a:rPr lang="fr-FR" sz="1200" dirty="0">
                <a:latin typeface="Palatino" pitchFamily="2" charset="77"/>
                <a:ea typeface="Palatino" pitchFamily="2" charset="77"/>
              </a:rPr>
              <a:t> crucial in </a:t>
            </a:r>
            <a:r>
              <a:rPr lang="fr-FR" sz="1200" dirty="0" err="1">
                <a:latin typeface="Palatino" pitchFamily="2" charset="77"/>
                <a:ea typeface="Palatino" pitchFamily="2" charset="77"/>
              </a:rPr>
              <a:t>other</a:t>
            </a:r>
            <a:r>
              <a:rPr lang="fr-FR" sz="1200" dirty="0">
                <a:latin typeface="Palatino" pitchFamily="2" charset="77"/>
                <a:ea typeface="Palatino" pitchFamily="2" charset="77"/>
              </a:rPr>
              <a:t> </a:t>
            </a:r>
            <a:r>
              <a:rPr lang="fr-FR" sz="1200" dirty="0" err="1">
                <a:latin typeface="Palatino" pitchFamily="2" charset="77"/>
                <a:ea typeface="Palatino" pitchFamily="2" charset="77"/>
              </a:rPr>
              <a:t>volcanic</a:t>
            </a:r>
            <a:r>
              <a:rPr lang="fr-FR" sz="1200" dirty="0">
                <a:latin typeface="Palatino" pitchFamily="2" charset="77"/>
                <a:ea typeface="Palatino" pitchFamily="2" charset="77"/>
              </a:rPr>
              <a:t> </a:t>
            </a:r>
            <a:r>
              <a:rPr lang="fr-FR" sz="1200" dirty="0" err="1">
                <a:latin typeface="Palatino" pitchFamily="2" charset="77"/>
                <a:ea typeface="Palatino" pitchFamily="2" charset="77"/>
              </a:rPr>
              <a:t>systems</a:t>
            </a:r>
            <a:r>
              <a:rPr lang="fr-FR" sz="1200" dirty="0">
                <a:latin typeface="Palatino" pitchFamily="2" charset="77"/>
                <a:ea typeface="Palatino" pitchFamily="2" charset="77"/>
              </a:rPr>
              <a:t> </a:t>
            </a:r>
            <a:r>
              <a:rPr lang="fr-FR" sz="1200" dirty="0" err="1">
                <a:latin typeface="Palatino" pitchFamily="2" charset="77"/>
                <a:ea typeface="Palatino" pitchFamily="2" charset="77"/>
              </a:rPr>
              <a:t>e.g</a:t>
            </a:r>
            <a:r>
              <a:rPr lang="fr-FR" sz="1200" dirty="0">
                <a:latin typeface="Palatino" pitchFamily="2" charset="77"/>
                <a:ea typeface="Palatino" pitchFamily="2" charset="77"/>
              </a:rPr>
              <a:t> Taal or </a:t>
            </a:r>
            <a:r>
              <a:rPr lang="fr-FR" sz="1200" dirty="0" err="1">
                <a:latin typeface="Palatino" pitchFamily="2" charset="77"/>
                <a:ea typeface="Palatino" pitchFamily="2" charset="77"/>
              </a:rPr>
              <a:t>Kelud</a:t>
            </a:r>
            <a:r>
              <a:rPr lang="fr-FR" sz="1200" dirty="0">
                <a:latin typeface="Palatino" pitchFamily="2" charset="77"/>
                <a:ea typeface="Palatino" pitchFamily="2" charset="77"/>
              </a:rPr>
              <a:t> </a:t>
            </a:r>
            <a:r>
              <a:rPr lang="fr-FR" sz="1200" dirty="0" err="1">
                <a:latin typeface="Palatino" pitchFamily="2" charset="77"/>
                <a:ea typeface="Palatino" pitchFamily="2" charset="77"/>
              </a:rPr>
              <a:t>volcanoes</a:t>
            </a:r>
            <a:r>
              <a:rPr lang="fr-FR" sz="1200" dirty="0">
                <a:latin typeface="Palatino" pitchFamily="2" charset="77"/>
                <a:ea typeface="Palatino" pitchFamily="2" charset="77"/>
              </a:rPr>
              <a:t>)</a:t>
            </a:r>
          </a:p>
          <a:p>
            <a:pPr>
              <a:lnSpc>
                <a:spcPct val="150000"/>
              </a:lnSpc>
            </a:pPr>
            <a:endParaRPr lang="fr-FR" sz="1400" dirty="0">
              <a:latin typeface="Palatino" pitchFamily="2" charset="77"/>
              <a:ea typeface="Palatino" pitchFamily="2" charset="77"/>
            </a:endParaRPr>
          </a:p>
        </p:txBody>
      </p:sp>
    </p:spTree>
    <p:extLst>
      <p:ext uri="{BB962C8B-B14F-4D97-AF65-F5344CB8AC3E}">
        <p14:creationId xmlns:p14="http://schemas.microsoft.com/office/powerpoint/2010/main" val="2521102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90C713B2-74D5-8BEB-5209-6B348BA37E6D}"/>
              </a:ext>
            </a:extLst>
          </p:cNvPr>
          <p:cNvCxnSpPr>
            <a:cxnSpLocks/>
          </p:cNvCxnSpPr>
          <p:nvPr/>
        </p:nvCxnSpPr>
        <p:spPr>
          <a:xfrm>
            <a:off x="329781" y="648131"/>
            <a:ext cx="6279363"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03E8C69E-B965-779B-DEE4-80BB3511C6BA}"/>
              </a:ext>
            </a:extLst>
          </p:cNvPr>
          <p:cNvSpPr txBox="1"/>
          <p:nvPr/>
        </p:nvSpPr>
        <p:spPr>
          <a:xfrm>
            <a:off x="349588" y="154942"/>
            <a:ext cx="1859805"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Conclusions</a:t>
            </a:r>
            <a:endParaRPr lang="fr-YT" sz="2400" dirty="0">
              <a:solidFill>
                <a:srgbClr val="C00000"/>
              </a:solidFill>
              <a:latin typeface="Palatino" pitchFamily="2" charset="77"/>
              <a:ea typeface="Palatino" pitchFamily="2" charset="77"/>
            </a:endParaRPr>
          </a:p>
        </p:txBody>
      </p:sp>
      <p:sp>
        <p:nvSpPr>
          <p:cNvPr id="14" name="Espace réservé du numéro de diapositive 13">
            <a:extLst>
              <a:ext uri="{FF2B5EF4-FFF2-40B4-BE49-F238E27FC236}">
                <a16:creationId xmlns:a16="http://schemas.microsoft.com/office/drawing/2014/main" id="{32B05F71-84D4-6D8B-4D05-BC57A04B8689}"/>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24</a:t>
            </a:fld>
            <a:endParaRPr lang="fr-YT">
              <a:latin typeface="Palatino" pitchFamily="2" charset="77"/>
              <a:ea typeface="Palatino" pitchFamily="2" charset="77"/>
            </a:endParaRPr>
          </a:p>
        </p:txBody>
      </p:sp>
      <p:pic>
        <p:nvPicPr>
          <p:cNvPr id="6" name="Image 5">
            <a:extLst>
              <a:ext uri="{FF2B5EF4-FFF2-40B4-BE49-F238E27FC236}">
                <a16:creationId xmlns:a16="http://schemas.microsoft.com/office/drawing/2014/main" id="{145F611A-19D6-AB61-3D75-CD84399ADBB5}"/>
              </a:ext>
            </a:extLst>
          </p:cNvPr>
          <p:cNvPicPr>
            <a:picLocks noChangeAspect="1"/>
          </p:cNvPicPr>
          <p:nvPr/>
        </p:nvPicPr>
        <p:blipFill rotWithShape="1">
          <a:blip r:embed="rId3"/>
          <a:srcRect r="46783"/>
          <a:stretch/>
        </p:blipFill>
        <p:spPr>
          <a:xfrm>
            <a:off x="6709559" y="0"/>
            <a:ext cx="5482442" cy="6868006"/>
          </a:xfrm>
          <a:prstGeom prst="rect">
            <a:avLst/>
          </a:prstGeom>
        </p:spPr>
      </p:pic>
      <p:pic>
        <p:nvPicPr>
          <p:cNvPr id="4" name="Picture 2">
            <a:extLst>
              <a:ext uri="{FF2B5EF4-FFF2-40B4-BE49-F238E27FC236}">
                <a16:creationId xmlns:a16="http://schemas.microsoft.com/office/drawing/2014/main" id="{188AD113-987A-42D1-F780-73F04E8EC6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26" t="16510" r="19598" b="36433"/>
          <a:stretch/>
        </p:blipFill>
        <p:spPr bwMode="auto">
          <a:xfrm>
            <a:off x="349588" y="4967968"/>
            <a:ext cx="3522290" cy="145373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1FF869D-B06E-9715-C812-006272D87A36}"/>
              </a:ext>
            </a:extLst>
          </p:cNvPr>
          <p:cNvSpPr txBox="1"/>
          <p:nvPr/>
        </p:nvSpPr>
        <p:spPr>
          <a:xfrm>
            <a:off x="3871878" y="5279336"/>
            <a:ext cx="2878786" cy="830997"/>
          </a:xfrm>
          <a:prstGeom prst="rect">
            <a:avLst/>
          </a:prstGeom>
          <a:noFill/>
        </p:spPr>
        <p:txBody>
          <a:bodyPr wrap="square">
            <a:spAutoFit/>
          </a:bodyPr>
          <a:lstStyle/>
          <a:p>
            <a:r>
              <a:rPr lang="fr-FR" sz="1200" dirty="0">
                <a:latin typeface="Palatino" pitchFamily="2" charset="77"/>
                <a:ea typeface="Palatino" pitchFamily="2" charset="77"/>
              </a:rPr>
              <a:t>Monitoring platform in </a:t>
            </a:r>
            <a:r>
              <a:rPr lang="fr-FR" sz="1200" dirty="0" err="1">
                <a:latin typeface="Palatino" pitchFamily="2" charset="77"/>
                <a:ea typeface="Palatino" pitchFamily="2" charset="77"/>
              </a:rPr>
              <a:t>Nov</a:t>
            </a:r>
            <a:r>
              <a:rPr lang="fr-FR" sz="1200" dirty="0">
                <a:latin typeface="Palatino" pitchFamily="2" charset="77"/>
                <a:ea typeface="Palatino" pitchFamily="2" charset="77"/>
              </a:rPr>
              <a:t> 2024… </a:t>
            </a:r>
            <a:r>
              <a:rPr lang="fr-FR" sz="1200" dirty="0" err="1">
                <a:latin typeface="Palatino" pitchFamily="2" charset="77"/>
                <a:ea typeface="Palatino" pitchFamily="2" charset="77"/>
              </a:rPr>
              <a:t>destroyed</a:t>
            </a:r>
            <a:r>
              <a:rPr lang="fr-FR" sz="1200" dirty="0">
                <a:latin typeface="Palatino" pitchFamily="2" charset="77"/>
                <a:ea typeface="Palatino" pitchFamily="2" charset="77"/>
              </a:rPr>
              <a:t> by Chido in </a:t>
            </a:r>
            <a:r>
              <a:rPr lang="fr-FR" sz="1200" dirty="0" err="1">
                <a:latin typeface="Palatino" pitchFamily="2" charset="77"/>
                <a:ea typeface="Palatino" pitchFamily="2" charset="77"/>
              </a:rPr>
              <a:t>December</a:t>
            </a:r>
            <a:endParaRPr lang="fr-FR" sz="1200" dirty="0">
              <a:latin typeface="Palatino" pitchFamily="2" charset="77"/>
              <a:ea typeface="Palatino" pitchFamily="2" charset="77"/>
            </a:endParaRPr>
          </a:p>
          <a:p>
            <a:endParaRPr lang="fr-FR" sz="1200" dirty="0">
              <a:latin typeface="Palatino" pitchFamily="2" charset="77"/>
              <a:ea typeface="Palatino" pitchFamily="2" charset="77"/>
            </a:endParaRPr>
          </a:p>
          <a:p>
            <a:r>
              <a:rPr lang="fr-FR" sz="1200" dirty="0">
                <a:latin typeface="Palatino" pitchFamily="2" charset="77"/>
                <a:ea typeface="Palatino" pitchFamily="2" charset="77"/>
              </a:rPr>
              <a:t>Reconstruction </a:t>
            </a:r>
            <a:r>
              <a:rPr lang="fr-FR" sz="1200" dirty="0" err="1">
                <a:latin typeface="Palatino" pitchFamily="2" charset="77"/>
                <a:ea typeface="Palatino" pitchFamily="2" charset="77"/>
              </a:rPr>
              <a:t>planned</a:t>
            </a:r>
            <a:r>
              <a:rPr lang="fr-FR" sz="1200" dirty="0">
                <a:latin typeface="Palatino" pitchFamily="2" charset="77"/>
                <a:ea typeface="Palatino" pitchFamily="2" charset="77"/>
              </a:rPr>
              <a:t> for 2026</a:t>
            </a:r>
            <a:endParaRPr lang="fr-FR" sz="1200" dirty="0"/>
          </a:p>
        </p:txBody>
      </p:sp>
      <p:sp>
        <p:nvSpPr>
          <p:cNvPr id="5" name="ZoneTexte 4">
            <a:extLst>
              <a:ext uri="{FF2B5EF4-FFF2-40B4-BE49-F238E27FC236}">
                <a16:creationId xmlns:a16="http://schemas.microsoft.com/office/drawing/2014/main" id="{104E3B88-F1A6-6AB3-0FA9-F0A903CA9BBA}"/>
              </a:ext>
            </a:extLst>
          </p:cNvPr>
          <p:cNvSpPr txBox="1"/>
          <p:nvPr/>
        </p:nvSpPr>
        <p:spPr>
          <a:xfrm>
            <a:off x="279573" y="932332"/>
            <a:ext cx="6379777" cy="3897221"/>
          </a:xfrm>
          <a:prstGeom prst="rect">
            <a:avLst/>
          </a:prstGeom>
          <a:noFill/>
        </p:spPr>
        <p:txBody>
          <a:bodyPr wrap="square" rtlCol="0">
            <a:spAutoFit/>
          </a:bodyPr>
          <a:lstStyle/>
          <a:p>
            <a:pPr>
              <a:lnSpc>
                <a:spcPct val="150000"/>
              </a:lnSpc>
            </a:pPr>
            <a:r>
              <a:rPr lang="fr-FR" sz="1400" dirty="0">
                <a:latin typeface="Palatino" pitchFamily="2" charset="77"/>
                <a:ea typeface="Palatino" pitchFamily="2" charset="77"/>
              </a:rPr>
              <a:t>- The changes in the </a:t>
            </a:r>
            <a:r>
              <a:rPr lang="fr-FR" sz="1400" dirty="0" err="1">
                <a:latin typeface="Palatino" pitchFamily="2" charset="77"/>
                <a:ea typeface="Palatino" pitchFamily="2" charset="77"/>
              </a:rPr>
              <a:t>lake</a:t>
            </a:r>
            <a:r>
              <a:rPr lang="fr-FR" sz="1400" dirty="0">
                <a:latin typeface="Palatino" pitchFamily="2" charset="77"/>
                <a:ea typeface="Palatino" pitchFamily="2" charset="77"/>
              </a:rPr>
              <a:t> can </a:t>
            </a:r>
            <a:r>
              <a:rPr lang="fr-FR" sz="1400" dirty="0" err="1">
                <a:latin typeface="Palatino" pitchFamily="2" charset="77"/>
                <a:ea typeface="Palatino" pitchFamily="2" charset="77"/>
              </a:rPr>
              <a:t>be</a:t>
            </a:r>
            <a:r>
              <a:rPr lang="fr-FR" sz="1400" dirty="0">
                <a:latin typeface="Palatino" pitchFamily="2" charset="77"/>
                <a:ea typeface="Palatino" pitchFamily="2" charset="77"/>
              </a:rPr>
              <a:t> </a:t>
            </a:r>
            <a:r>
              <a:rPr lang="fr-FR" sz="1400" dirty="0" err="1">
                <a:latin typeface="Palatino" pitchFamily="2" charset="77"/>
                <a:ea typeface="Palatino" pitchFamily="2" charset="77"/>
              </a:rPr>
              <a:t>attributed</a:t>
            </a:r>
            <a:r>
              <a:rPr lang="fr-FR" sz="1400" dirty="0">
                <a:latin typeface="Palatino" pitchFamily="2" charset="77"/>
                <a:ea typeface="Palatino" pitchFamily="2" charset="77"/>
              </a:rPr>
              <a:t> to </a:t>
            </a:r>
            <a:r>
              <a:rPr lang="fr-FR" sz="1400" b="1" dirty="0">
                <a:latin typeface="Palatino" pitchFamily="2" charset="77"/>
                <a:ea typeface="Palatino" pitchFamily="2" charset="77"/>
              </a:rPr>
              <a:t>the </a:t>
            </a:r>
            <a:r>
              <a:rPr lang="fr-FR" sz="1400" b="1" dirty="0" err="1">
                <a:latin typeface="Palatino" pitchFamily="2" charset="77"/>
                <a:ea typeface="Palatino" pitchFamily="2" charset="77"/>
              </a:rPr>
              <a:t>increase</a:t>
            </a:r>
            <a:r>
              <a:rPr lang="fr-FR" sz="1400" b="1" dirty="0">
                <a:latin typeface="Palatino" pitchFamily="2" charset="77"/>
                <a:ea typeface="Palatino" pitchFamily="2" charset="77"/>
              </a:rPr>
              <a:t> of CO</a:t>
            </a:r>
            <a:r>
              <a:rPr lang="fr-FR" sz="1400" b="1" baseline="-25000" dirty="0">
                <a:latin typeface="Palatino" pitchFamily="2" charset="77"/>
                <a:ea typeface="Palatino" pitchFamily="2" charset="77"/>
              </a:rPr>
              <a:t>2</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magmatic</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degassing</a:t>
            </a:r>
            <a:r>
              <a:rPr lang="fr-FR" sz="1400" b="1" dirty="0">
                <a:latin typeface="Palatino" pitchFamily="2" charset="77"/>
                <a:ea typeface="Palatino" pitchFamily="2" charset="77"/>
              </a:rPr>
              <a:t> </a:t>
            </a:r>
            <a:r>
              <a:rPr lang="fr-FR" sz="1400" b="1" dirty="0">
                <a:latin typeface="Palatino" pitchFamily="2" charset="77"/>
                <a:ea typeface="Palatino" pitchFamily="2" charset="77"/>
                <a:sym typeface="Wingdings" pitchFamily="2" charset="2"/>
              </a:rPr>
              <a:t> </a:t>
            </a:r>
            <a:r>
              <a:rPr lang="fr-FR" sz="1400" b="1" dirty="0" err="1">
                <a:latin typeface="Palatino" pitchFamily="2" charset="77"/>
                <a:ea typeface="Palatino" pitchFamily="2" charset="77"/>
              </a:rPr>
              <a:t>regional</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increase</a:t>
            </a:r>
            <a:r>
              <a:rPr lang="fr-FR" sz="1400" b="1" dirty="0">
                <a:latin typeface="Palatino" pitchFamily="2" charset="77"/>
                <a:ea typeface="Palatino" pitchFamily="2" charset="77"/>
              </a:rPr>
              <a:t>?</a:t>
            </a:r>
          </a:p>
          <a:p>
            <a:pPr>
              <a:lnSpc>
                <a:spcPct val="150000"/>
              </a:lnSpc>
            </a:pPr>
            <a:endParaRPr lang="fr-FR" sz="1400" dirty="0">
              <a:latin typeface="Palatino" pitchFamily="2" charset="77"/>
              <a:ea typeface="Palatino" pitchFamily="2" charset="77"/>
            </a:endParaRPr>
          </a:p>
          <a:p>
            <a:pPr>
              <a:lnSpc>
                <a:spcPct val="150000"/>
              </a:lnSpc>
            </a:pPr>
            <a:r>
              <a:rPr lang="fr-FR" sz="1400" b="1" dirty="0">
                <a:latin typeface="Palatino" pitchFamily="2" charset="77"/>
                <a:ea typeface="Palatino" pitchFamily="2" charset="77"/>
              </a:rPr>
              <a:t>- CO</a:t>
            </a:r>
            <a:r>
              <a:rPr lang="fr-FR" sz="1400" b="1" baseline="-25000" dirty="0">
                <a:latin typeface="Palatino" pitchFamily="2" charset="77"/>
                <a:ea typeface="Palatino" pitchFamily="2" charset="77"/>
              </a:rPr>
              <a:t>2</a:t>
            </a:r>
            <a:r>
              <a:rPr lang="fr-FR" sz="1400" b="1" dirty="0">
                <a:latin typeface="Palatino" pitchFamily="2" charset="77"/>
                <a:ea typeface="Palatino" pitchFamily="2" charset="77"/>
              </a:rPr>
              <a:t> dissolution (and diffusion) in the </a:t>
            </a:r>
            <a:r>
              <a:rPr lang="fr-FR" sz="1400" b="1" dirty="0" err="1">
                <a:latin typeface="Palatino" pitchFamily="2" charset="77"/>
                <a:ea typeface="Palatino" pitchFamily="2" charset="77"/>
              </a:rPr>
              <a:t>lake</a:t>
            </a:r>
            <a:r>
              <a:rPr lang="fr-FR" sz="1400" b="1" dirty="0">
                <a:latin typeface="Palatino" pitchFamily="2" charset="77"/>
                <a:ea typeface="Palatino" pitchFamily="2" charset="77"/>
              </a:rPr>
              <a:t> </a:t>
            </a:r>
            <a:r>
              <a:rPr lang="fr-FR" sz="1400" dirty="0" err="1">
                <a:latin typeface="Palatino" pitchFamily="2" charset="77"/>
                <a:ea typeface="Palatino" pitchFamily="2" charset="77"/>
              </a:rPr>
              <a:t>is</a:t>
            </a:r>
            <a:r>
              <a:rPr lang="fr-FR" sz="1400" dirty="0">
                <a:latin typeface="Palatino" pitchFamily="2" charset="77"/>
                <a:ea typeface="Palatino" pitchFamily="2" charset="77"/>
              </a:rPr>
              <a:t> </a:t>
            </a:r>
            <a:r>
              <a:rPr lang="fr-FR" sz="1400" b="1" dirty="0">
                <a:latin typeface="Palatino" pitchFamily="2" charset="77"/>
                <a:ea typeface="Palatino" pitchFamily="2" charset="77"/>
              </a:rPr>
              <a:t>≈ 40 tons d</a:t>
            </a:r>
            <a:r>
              <a:rPr lang="fr-FR" sz="1400" b="1" baseline="30000" dirty="0">
                <a:latin typeface="Palatino" pitchFamily="2" charset="77"/>
                <a:ea typeface="Palatino" pitchFamily="2" charset="77"/>
              </a:rPr>
              <a:t>-1</a:t>
            </a:r>
          </a:p>
          <a:p>
            <a:pPr>
              <a:lnSpc>
                <a:spcPct val="150000"/>
              </a:lnSpc>
            </a:pPr>
            <a:endParaRPr lang="fr-FR" sz="1400" b="1" dirty="0">
              <a:latin typeface="Palatino" pitchFamily="2" charset="77"/>
              <a:ea typeface="Palatino" pitchFamily="2" charset="77"/>
            </a:endParaRPr>
          </a:p>
          <a:p>
            <a:pPr>
              <a:lnSpc>
                <a:spcPct val="150000"/>
              </a:lnSpc>
            </a:pPr>
            <a:r>
              <a:rPr lang="fr-FR" sz="1400" dirty="0">
                <a:latin typeface="Palatino" pitchFamily="2" charset="77"/>
                <a:ea typeface="Palatino" pitchFamily="2" charset="77"/>
              </a:rPr>
              <a:t>- The </a:t>
            </a:r>
            <a:r>
              <a:rPr lang="fr-FR" sz="1400" dirty="0" err="1">
                <a:latin typeface="Palatino" pitchFamily="2" charset="77"/>
                <a:ea typeface="Palatino" pitchFamily="2" charset="77"/>
              </a:rPr>
              <a:t>increase</a:t>
            </a:r>
            <a:r>
              <a:rPr lang="fr-FR" sz="1400" dirty="0">
                <a:latin typeface="Palatino" pitchFamily="2" charset="77"/>
                <a:ea typeface="Palatino" pitchFamily="2" charset="77"/>
              </a:rPr>
              <a:t> in </a:t>
            </a:r>
            <a:r>
              <a:rPr lang="fr-FR" sz="1400" dirty="0" err="1">
                <a:latin typeface="Palatino" pitchFamily="2" charset="77"/>
                <a:ea typeface="Palatino" pitchFamily="2" charset="77"/>
              </a:rPr>
              <a:t>degassing</a:t>
            </a:r>
            <a:r>
              <a:rPr lang="fr-FR" sz="1400" dirty="0">
                <a:latin typeface="Palatino" pitchFamily="2" charset="77"/>
                <a:ea typeface="Palatino" pitchFamily="2" charset="77"/>
              </a:rPr>
              <a:t> </a:t>
            </a:r>
            <a:r>
              <a:rPr lang="fr-FR" sz="1400" dirty="0" err="1">
                <a:latin typeface="Palatino" pitchFamily="2" charset="77"/>
                <a:ea typeface="Palatino" pitchFamily="2" charset="77"/>
              </a:rPr>
              <a:t>likely</a:t>
            </a:r>
            <a:r>
              <a:rPr lang="fr-FR" sz="1400" dirty="0">
                <a:latin typeface="Palatino" pitchFamily="2" charset="77"/>
                <a:ea typeface="Palatino" pitchFamily="2" charset="77"/>
              </a:rPr>
              <a:t> </a:t>
            </a:r>
            <a:r>
              <a:rPr lang="fr-FR" sz="1400" dirty="0" err="1">
                <a:latin typeface="Palatino" pitchFamily="2" charset="77"/>
                <a:ea typeface="Palatino" pitchFamily="2" charset="77"/>
              </a:rPr>
              <a:t>occured</a:t>
            </a:r>
            <a:r>
              <a:rPr lang="fr-FR" sz="1400" dirty="0">
                <a:latin typeface="Palatino" pitchFamily="2" charset="77"/>
                <a:ea typeface="Palatino" pitchFamily="2" charset="77"/>
              </a:rPr>
              <a:t> in </a:t>
            </a:r>
            <a:r>
              <a:rPr lang="fr-FR" sz="1400" b="1" dirty="0" err="1">
                <a:latin typeface="Palatino" pitchFamily="2" charset="77"/>
                <a:ea typeface="Palatino" pitchFamily="2" charset="77"/>
              </a:rPr>
              <a:t>two</a:t>
            </a:r>
            <a:r>
              <a:rPr lang="fr-FR" sz="1400" b="1" dirty="0">
                <a:latin typeface="Palatino" pitchFamily="2" charset="77"/>
                <a:ea typeface="Palatino" pitchFamily="2" charset="77"/>
              </a:rPr>
              <a:t> phases </a:t>
            </a:r>
            <a:r>
              <a:rPr lang="fr-FR" sz="1400" dirty="0">
                <a:latin typeface="Palatino" pitchFamily="2" charset="77"/>
                <a:ea typeface="Palatino" pitchFamily="2" charset="77"/>
              </a:rPr>
              <a:t>(1st </a:t>
            </a:r>
            <a:r>
              <a:rPr lang="fr-FR" sz="1400" dirty="0" err="1">
                <a:latin typeface="Palatino" pitchFamily="2" charset="77"/>
                <a:ea typeface="Palatino" pitchFamily="2" charset="77"/>
              </a:rPr>
              <a:t>between</a:t>
            </a:r>
            <a:r>
              <a:rPr lang="fr-FR" sz="1400" dirty="0">
                <a:latin typeface="Palatino" pitchFamily="2" charset="77"/>
                <a:ea typeface="Palatino" pitchFamily="2" charset="77"/>
              </a:rPr>
              <a:t> </a:t>
            </a:r>
            <a:r>
              <a:rPr lang="fr-FR" sz="1400" dirty="0" err="1">
                <a:latin typeface="Palatino" pitchFamily="2" charset="77"/>
                <a:ea typeface="Palatino" pitchFamily="2" charset="77"/>
              </a:rPr>
              <a:t>Nov</a:t>
            </a:r>
            <a:r>
              <a:rPr lang="fr-FR" sz="1400" dirty="0">
                <a:latin typeface="Palatino" pitchFamily="2" charset="77"/>
                <a:ea typeface="Palatino" pitchFamily="2" charset="77"/>
              </a:rPr>
              <a:t> 2020 and Sept 2021 and 2</a:t>
            </a:r>
            <a:r>
              <a:rPr lang="fr-FR" sz="1400" baseline="30000" dirty="0">
                <a:latin typeface="Palatino" pitchFamily="2" charset="77"/>
                <a:ea typeface="Palatino" pitchFamily="2" charset="77"/>
              </a:rPr>
              <a:t>nd</a:t>
            </a:r>
            <a:r>
              <a:rPr lang="fr-FR" sz="1400" dirty="0">
                <a:latin typeface="Palatino" pitchFamily="2" charset="77"/>
                <a:ea typeface="Palatino" pitchFamily="2" charset="77"/>
              </a:rPr>
              <a:t> </a:t>
            </a:r>
            <a:r>
              <a:rPr lang="fr-FR" sz="1400" dirty="0" err="1">
                <a:latin typeface="Palatino" pitchFamily="2" charset="77"/>
                <a:ea typeface="Palatino" pitchFamily="2" charset="77"/>
              </a:rPr>
              <a:t>between</a:t>
            </a:r>
            <a:r>
              <a:rPr lang="fr-FR" sz="1400" dirty="0">
                <a:latin typeface="Palatino" pitchFamily="2" charset="77"/>
                <a:ea typeface="Palatino" pitchFamily="2" charset="77"/>
              </a:rPr>
              <a:t> </a:t>
            </a:r>
            <a:r>
              <a:rPr lang="fr-FR" sz="1400" dirty="0" err="1">
                <a:latin typeface="Palatino" pitchFamily="2" charset="77"/>
                <a:ea typeface="Palatino" pitchFamily="2" charset="77"/>
              </a:rPr>
              <a:t>Dec</a:t>
            </a:r>
            <a:r>
              <a:rPr lang="fr-FR" sz="1400" dirty="0">
                <a:latin typeface="Palatino" pitchFamily="2" charset="77"/>
                <a:ea typeface="Palatino" pitchFamily="2" charset="77"/>
              </a:rPr>
              <a:t> 2021 and June 2022)</a:t>
            </a:r>
          </a:p>
          <a:p>
            <a:pPr>
              <a:lnSpc>
                <a:spcPct val="150000"/>
              </a:lnSpc>
            </a:pPr>
            <a:endParaRPr lang="fr-FR" sz="1400" b="1" dirty="0">
              <a:latin typeface="Palatino" pitchFamily="2" charset="77"/>
              <a:ea typeface="Palatino" pitchFamily="2" charset="77"/>
            </a:endParaRPr>
          </a:p>
          <a:p>
            <a:pPr>
              <a:lnSpc>
                <a:spcPct val="150000"/>
              </a:lnSpc>
            </a:pPr>
            <a:r>
              <a:rPr lang="fr-FR" sz="1400" b="1" dirty="0">
                <a:latin typeface="Palatino" pitchFamily="2" charset="77"/>
                <a:ea typeface="Palatino" pitchFamily="2" charset="77"/>
              </a:rPr>
              <a:t>- change in flux </a:t>
            </a:r>
            <a:r>
              <a:rPr lang="fr-FR" sz="1400" b="1" dirty="0" err="1">
                <a:latin typeface="Palatino" pitchFamily="2" charset="77"/>
                <a:ea typeface="Palatino" pitchFamily="2" charset="77"/>
              </a:rPr>
              <a:t>is</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very</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quickly</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reflected</a:t>
            </a:r>
            <a:r>
              <a:rPr lang="fr-FR" sz="1400" b="1" dirty="0">
                <a:latin typeface="Palatino" pitchFamily="2" charset="77"/>
                <a:ea typeface="Palatino" pitchFamily="2" charset="77"/>
              </a:rPr>
              <a:t> in pH </a:t>
            </a:r>
            <a:r>
              <a:rPr lang="fr-FR" sz="1400" b="1" dirty="0">
                <a:latin typeface="Palatino" pitchFamily="2" charset="77"/>
                <a:ea typeface="Palatino" pitchFamily="2" charset="77"/>
                <a:sym typeface="Wingdings" pitchFamily="2" charset="2"/>
              </a:rPr>
              <a:t> </a:t>
            </a:r>
            <a:r>
              <a:rPr lang="fr-FR" sz="1400" b="1" dirty="0">
                <a:latin typeface="Palatino" pitchFamily="2" charset="77"/>
                <a:ea typeface="Palatino" pitchFamily="2" charset="77"/>
              </a:rPr>
              <a:t>simple </a:t>
            </a:r>
            <a:r>
              <a:rPr lang="fr-FR" sz="1400" b="1" dirty="0" err="1">
                <a:latin typeface="Palatino" pitchFamily="2" charset="77"/>
                <a:ea typeface="Palatino" pitchFamily="2" charset="77"/>
              </a:rPr>
              <a:t>parameter</a:t>
            </a:r>
            <a:r>
              <a:rPr lang="fr-FR" sz="1400" b="1" dirty="0">
                <a:latin typeface="Palatino" pitchFamily="2" charset="77"/>
                <a:ea typeface="Palatino" pitchFamily="2" charset="77"/>
              </a:rPr>
              <a:t> to </a:t>
            </a:r>
            <a:r>
              <a:rPr lang="fr-FR" sz="1400" b="1" dirty="0" err="1">
                <a:latin typeface="Palatino" pitchFamily="2" charset="77"/>
                <a:ea typeface="Palatino" pitchFamily="2" charset="77"/>
              </a:rPr>
              <a:t>measure</a:t>
            </a:r>
            <a:r>
              <a:rPr lang="fr-FR" sz="1400" b="1" dirty="0">
                <a:latin typeface="Palatino" pitchFamily="2" charset="77"/>
                <a:ea typeface="Palatino" pitchFamily="2" charset="77"/>
              </a:rPr>
              <a:t> </a:t>
            </a:r>
            <a:r>
              <a:rPr lang="fr-FR" sz="1400" dirty="0">
                <a:latin typeface="Palatino" pitchFamily="2" charset="77"/>
                <a:ea typeface="Palatino" pitchFamily="2" charset="77"/>
              </a:rPr>
              <a:t>for the monitoring </a:t>
            </a:r>
            <a:r>
              <a:rPr lang="fr-FR" sz="1400" b="1" dirty="0">
                <a:latin typeface="Palatino" pitchFamily="2" charset="77"/>
                <a:ea typeface="Palatino" pitchFamily="2" charset="77"/>
              </a:rPr>
              <a:t>of the </a:t>
            </a:r>
            <a:r>
              <a:rPr lang="fr-FR" sz="1400" b="1" dirty="0" err="1">
                <a:latin typeface="Palatino" pitchFamily="2" charset="77"/>
                <a:ea typeface="Palatino" pitchFamily="2" charset="77"/>
              </a:rPr>
              <a:t>magmatic</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degassing</a:t>
            </a:r>
            <a:r>
              <a:rPr lang="fr-FR" sz="1400" b="1" dirty="0">
                <a:latin typeface="Palatino" pitchFamily="2" charset="77"/>
                <a:ea typeface="Palatino" pitchFamily="2" charset="77"/>
              </a:rPr>
              <a:t> </a:t>
            </a:r>
            <a:r>
              <a:rPr lang="fr-FR" sz="1400" dirty="0">
                <a:latin typeface="Palatino" pitchFamily="2" charset="77"/>
                <a:ea typeface="Palatino" pitchFamily="2" charset="77"/>
              </a:rPr>
              <a:t>in Dziani Dzaha </a:t>
            </a:r>
            <a:r>
              <a:rPr lang="fr-FR" sz="1200" dirty="0">
                <a:latin typeface="Palatino" pitchFamily="2" charset="77"/>
                <a:ea typeface="Palatino" pitchFamily="2" charset="77"/>
              </a:rPr>
              <a:t>(</a:t>
            </a:r>
            <a:r>
              <a:rPr lang="fr-FR" sz="1200" dirty="0" err="1">
                <a:latin typeface="Palatino" pitchFamily="2" charset="77"/>
                <a:ea typeface="Palatino" pitchFamily="2" charset="77"/>
              </a:rPr>
              <a:t>proved</a:t>
            </a:r>
            <a:r>
              <a:rPr lang="fr-FR" sz="1200" dirty="0">
                <a:latin typeface="Palatino" pitchFamily="2" charset="77"/>
                <a:ea typeface="Palatino" pitchFamily="2" charset="77"/>
              </a:rPr>
              <a:t> crucial in </a:t>
            </a:r>
            <a:r>
              <a:rPr lang="fr-FR" sz="1200" dirty="0" err="1">
                <a:latin typeface="Palatino" pitchFamily="2" charset="77"/>
                <a:ea typeface="Palatino" pitchFamily="2" charset="77"/>
              </a:rPr>
              <a:t>other</a:t>
            </a:r>
            <a:r>
              <a:rPr lang="fr-FR" sz="1200" dirty="0">
                <a:latin typeface="Palatino" pitchFamily="2" charset="77"/>
                <a:ea typeface="Palatino" pitchFamily="2" charset="77"/>
              </a:rPr>
              <a:t> </a:t>
            </a:r>
            <a:r>
              <a:rPr lang="fr-FR" sz="1200" dirty="0" err="1">
                <a:latin typeface="Palatino" pitchFamily="2" charset="77"/>
                <a:ea typeface="Palatino" pitchFamily="2" charset="77"/>
              </a:rPr>
              <a:t>volcanic</a:t>
            </a:r>
            <a:r>
              <a:rPr lang="fr-FR" sz="1200" dirty="0">
                <a:latin typeface="Palatino" pitchFamily="2" charset="77"/>
                <a:ea typeface="Palatino" pitchFamily="2" charset="77"/>
              </a:rPr>
              <a:t> </a:t>
            </a:r>
            <a:r>
              <a:rPr lang="fr-FR" sz="1200" dirty="0" err="1">
                <a:latin typeface="Palatino" pitchFamily="2" charset="77"/>
                <a:ea typeface="Palatino" pitchFamily="2" charset="77"/>
              </a:rPr>
              <a:t>systems</a:t>
            </a:r>
            <a:r>
              <a:rPr lang="fr-FR" sz="1200" dirty="0">
                <a:latin typeface="Palatino" pitchFamily="2" charset="77"/>
                <a:ea typeface="Palatino" pitchFamily="2" charset="77"/>
              </a:rPr>
              <a:t> </a:t>
            </a:r>
            <a:r>
              <a:rPr lang="fr-FR" sz="1200" dirty="0" err="1">
                <a:latin typeface="Palatino" pitchFamily="2" charset="77"/>
                <a:ea typeface="Palatino" pitchFamily="2" charset="77"/>
              </a:rPr>
              <a:t>e.g</a:t>
            </a:r>
            <a:r>
              <a:rPr lang="fr-FR" sz="1200" dirty="0">
                <a:latin typeface="Palatino" pitchFamily="2" charset="77"/>
                <a:ea typeface="Palatino" pitchFamily="2" charset="77"/>
              </a:rPr>
              <a:t> Taal or </a:t>
            </a:r>
            <a:r>
              <a:rPr lang="fr-FR" sz="1200" dirty="0" err="1">
                <a:latin typeface="Palatino" pitchFamily="2" charset="77"/>
                <a:ea typeface="Palatino" pitchFamily="2" charset="77"/>
              </a:rPr>
              <a:t>Kelud</a:t>
            </a:r>
            <a:r>
              <a:rPr lang="fr-FR" sz="1200" dirty="0">
                <a:latin typeface="Palatino" pitchFamily="2" charset="77"/>
                <a:ea typeface="Palatino" pitchFamily="2" charset="77"/>
              </a:rPr>
              <a:t> </a:t>
            </a:r>
            <a:r>
              <a:rPr lang="fr-FR" sz="1200" dirty="0" err="1">
                <a:latin typeface="Palatino" pitchFamily="2" charset="77"/>
                <a:ea typeface="Palatino" pitchFamily="2" charset="77"/>
              </a:rPr>
              <a:t>volcanoes</a:t>
            </a:r>
            <a:r>
              <a:rPr lang="fr-FR" sz="1200" dirty="0">
                <a:latin typeface="Palatino" pitchFamily="2" charset="77"/>
                <a:ea typeface="Palatino" pitchFamily="2" charset="77"/>
              </a:rPr>
              <a:t>)</a:t>
            </a:r>
          </a:p>
          <a:p>
            <a:pPr>
              <a:lnSpc>
                <a:spcPct val="150000"/>
              </a:lnSpc>
            </a:pPr>
            <a:endParaRPr lang="fr-FR" sz="1400" dirty="0">
              <a:latin typeface="Palatino" pitchFamily="2" charset="77"/>
              <a:ea typeface="Palatino" pitchFamily="2" charset="77"/>
            </a:endParaRPr>
          </a:p>
        </p:txBody>
      </p:sp>
    </p:spTree>
    <p:extLst>
      <p:ext uri="{BB962C8B-B14F-4D97-AF65-F5344CB8AC3E}">
        <p14:creationId xmlns:p14="http://schemas.microsoft.com/office/powerpoint/2010/main" val="390681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90C713B2-74D5-8BEB-5209-6B348BA37E6D}"/>
              </a:ext>
            </a:extLst>
          </p:cNvPr>
          <p:cNvCxnSpPr>
            <a:cxnSpLocks/>
          </p:cNvCxnSpPr>
          <p:nvPr/>
        </p:nvCxnSpPr>
        <p:spPr>
          <a:xfrm>
            <a:off x="329781" y="648131"/>
            <a:ext cx="1032856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03E8C69E-B965-779B-DEE4-80BB3511C6BA}"/>
              </a:ext>
            </a:extLst>
          </p:cNvPr>
          <p:cNvSpPr txBox="1"/>
          <p:nvPr/>
        </p:nvSpPr>
        <p:spPr>
          <a:xfrm>
            <a:off x="349588" y="154942"/>
            <a:ext cx="1941557"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What’s</a:t>
            </a:r>
            <a:r>
              <a:rPr lang="fr-FR" sz="2400" dirty="0">
                <a:solidFill>
                  <a:srgbClr val="C00000"/>
                </a:solidFill>
                <a:latin typeface="Palatino" pitchFamily="2" charset="77"/>
                <a:ea typeface="Palatino" pitchFamily="2" charset="77"/>
              </a:rPr>
              <a:t> </a:t>
            </a:r>
            <a:r>
              <a:rPr lang="fr-FR" sz="2400" dirty="0" err="1">
                <a:solidFill>
                  <a:srgbClr val="C00000"/>
                </a:solidFill>
                <a:latin typeface="Palatino" pitchFamily="2" charset="77"/>
                <a:ea typeface="Palatino" pitchFamily="2" charset="77"/>
              </a:rPr>
              <a:t>next</a:t>
            </a:r>
            <a:r>
              <a:rPr lang="fr-FR" sz="2400" dirty="0">
                <a:solidFill>
                  <a:srgbClr val="C00000"/>
                </a:solidFill>
                <a:latin typeface="Palatino" pitchFamily="2" charset="77"/>
                <a:ea typeface="Palatino" pitchFamily="2" charset="77"/>
              </a:rPr>
              <a:t>?</a:t>
            </a:r>
            <a:endParaRPr lang="fr-YT" sz="2400" dirty="0">
              <a:solidFill>
                <a:srgbClr val="C00000"/>
              </a:solidFill>
              <a:latin typeface="Palatino" pitchFamily="2" charset="77"/>
              <a:ea typeface="Palatino" pitchFamily="2" charset="77"/>
            </a:endParaRPr>
          </a:p>
        </p:txBody>
      </p:sp>
      <p:sp>
        <p:nvSpPr>
          <p:cNvPr id="6" name="ZoneTexte 5">
            <a:extLst>
              <a:ext uri="{FF2B5EF4-FFF2-40B4-BE49-F238E27FC236}">
                <a16:creationId xmlns:a16="http://schemas.microsoft.com/office/drawing/2014/main" id="{82999D29-CC99-03D4-90EC-F80F1CD32ED8}"/>
              </a:ext>
            </a:extLst>
          </p:cNvPr>
          <p:cNvSpPr txBox="1"/>
          <p:nvPr/>
        </p:nvSpPr>
        <p:spPr>
          <a:xfrm>
            <a:off x="460125" y="976711"/>
            <a:ext cx="5298124" cy="3416320"/>
          </a:xfrm>
          <a:prstGeom prst="rect">
            <a:avLst/>
          </a:prstGeom>
          <a:noFill/>
        </p:spPr>
        <p:txBody>
          <a:bodyPr wrap="square" rtlCol="0">
            <a:spAutoFit/>
          </a:bodyPr>
          <a:lstStyle/>
          <a:p>
            <a:r>
              <a:rPr lang="fr-FR" dirty="0" err="1">
                <a:latin typeface="Palatino" pitchFamily="2" charset="77"/>
                <a:ea typeface="Palatino" pitchFamily="2" charset="77"/>
              </a:rPr>
              <a:t>Geochemical</a:t>
            </a:r>
            <a:r>
              <a:rPr lang="fr-FR" dirty="0">
                <a:latin typeface="Palatino" pitchFamily="2" charset="77"/>
                <a:ea typeface="Palatino" pitchFamily="2" charset="77"/>
              </a:rPr>
              <a:t> monitoring of the </a:t>
            </a:r>
            <a:r>
              <a:rPr lang="fr-FR" dirty="0" err="1">
                <a:latin typeface="Palatino" pitchFamily="2" charset="77"/>
                <a:ea typeface="Palatino" pitchFamily="2" charset="77"/>
              </a:rPr>
              <a:t>lake</a:t>
            </a:r>
            <a:endParaRPr lang="fr-FR" dirty="0">
              <a:latin typeface="Palatino" pitchFamily="2" charset="77"/>
              <a:ea typeface="Palatino" pitchFamily="2" charset="77"/>
            </a:endParaRPr>
          </a:p>
          <a:p>
            <a:endParaRPr lang="fr-FR" dirty="0">
              <a:latin typeface="Palatino" pitchFamily="2" charset="77"/>
              <a:ea typeface="Palatino" pitchFamily="2" charset="77"/>
            </a:endParaRPr>
          </a:p>
          <a:p>
            <a:r>
              <a:rPr lang="fr-FR" dirty="0">
                <a:latin typeface="Palatino" pitchFamily="2" charset="77"/>
                <a:ea typeface="Palatino" pitchFamily="2" charset="77"/>
              </a:rPr>
              <a:t>I</a:t>
            </a:r>
            <a:r>
              <a:rPr lang="fr-YT">
                <a:latin typeface="Palatino" pitchFamily="2" charset="77"/>
                <a:ea typeface="Palatino" pitchFamily="2" charset="77"/>
              </a:rPr>
              <a:t>nstallation</a:t>
            </a:r>
            <a:r>
              <a:rPr lang="fr-FR" dirty="0">
                <a:latin typeface="Palatino" pitchFamily="2" charset="77"/>
                <a:ea typeface="Palatino" pitchFamily="2" charset="77"/>
              </a:rPr>
              <a:t> (</a:t>
            </a:r>
            <a:r>
              <a:rPr lang="fr-FR" dirty="0" err="1">
                <a:latin typeface="Palatino" pitchFamily="2" charset="77"/>
                <a:ea typeface="Palatino" pitchFamily="2" charset="77"/>
              </a:rPr>
              <a:t>followed</a:t>
            </a:r>
            <a:r>
              <a:rPr lang="fr-FR" dirty="0">
                <a:latin typeface="Palatino" pitchFamily="2" charset="77"/>
                <a:ea typeface="Palatino" pitchFamily="2" charset="77"/>
              </a:rPr>
              <a:t> by </a:t>
            </a:r>
            <a:r>
              <a:rPr lang="fr-FR" dirty="0" err="1">
                <a:latin typeface="Palatino" pitchFamily="2" charset="77"/>
                <a:ea typeface="Palatino" pitchFamily="2" charset="77"/>
              </a:rPr>
              <a:t>its</a:t>
            </a:r>
            <a:r>
              <a:rPr lang="fr-FR" dirty="0">
                <a:latin typeface="Palatino" pitchFamily="2" charset="77"/>
                <a:ea typeface="Palatino" pitchFamily="2" charset="77"/>
              </a:rPr>
              <a:t> destruction)</a:t>
            </a:r>
            <a:r>
              <a:rPr lang="fr-YT">
                <a:latin typeface="Palatino" pitchFamily="2" charset="77"/>
                <a:ea typeface="Palatino" pitchFamily="2" charset="77"/>
              </a:rPr>
              <a:t> </a:t>
            </a:r>
            <a:r>
              <a:rPr lang="fr-FR" dirty="0">
                <a:latin typeface="Palatino" pitchFamily="2" charset="77"/>
                <a:ea typeface="Palatino" pitchFamily="2" charset="77"/>
              </a:rPr>
              <a:t>of a monitoring platform in </a:t>
            </a:r>
            <a:r>
              <a:rPr lang="fr-FR" dirty="0" err="1">
                <a:latin typeface="Palatino" pitchFamily="2" charset="77"/>
                <a:ea typeface="Palatino" pitchFamily="2" charset="77"/>
              </a:rPr>
              <a:t>Nov</a:t>
            </a:r>
            <a:r>
              <a:rPr lang="fr-FR" dirty="0">
                <a:latin typeface="Palatino" pitchFamily="2" charset="77"/>
                <a:ea typeface="Palatino" pitchFamily="2" charset="77"/>
              </a:rPr>
              <a:t> 2024</a:t>
            </a:r>
            <a:endParaRPr lang="fr-YT" dirty="0">
              <a:latin typeface="Palatino" pitchFamily="2" charset="77"/>
              <a:ea typeface="Palatino" pitchFamily="2" charset="77"/>
            </a:endParaRPr>
          </a:p>
          <a:p>
            <a:endParaRPr lang="fr-YT" dirty="0">
              <a:latin typeface="Palatino" pitchFamily="2" charset="77"/>
              <a:ea typeface="Palatino" pitchFamily="2" charset="77"/>
            </a:endParaRPr>
          </a:p>
          <a:p>
            <a:r>
              <a:rPr lang="fr-FR" dirty="0" err="1">
                <a:latin typeface="Palatino" pitchFamily="2" charset="77"/>
                <a:ea typeface="Palatino" pitchFamily="2" charset="77"/>
              </a:rPr>
              <a:t>Hydroacoustic</a:t>
            </a:r>
            <a:r>
              <a:rPr lang="fr-FR" dirty="0">
                <a:latin typeface="Palatino" pitchFamily="2" charset="77"/>
                <a:ea typeface="Palatino" pitchFamily="2" charset="77"/>
              </a:rPr>
              <a:t> </a:t>
            </a:r>
            <a:r>
              <a:rPr lang="fr-FR" dirty="0" err="1">
                <a:latin typeface="Palatino" pitchFamily="2" charset="77"/>
                <a:ea typeface="Palatino" pitchFamily="2" charset="77"/>
              </a:rPr>
              <a:t>study</a:t>
            </a:r>
            <a:r>
              <a:rPr lang="fr-FR" dirty="0">
                <a:latin typeface="Palatino" pitchFamily="2" charset="77"/>
                <a:ea typeface="Palatino" pitchFamily="2" charset="77"/>
              </a:rPr>
              <a:t> of </a:t>
            </a:r>
            <a:r>
              <a:rPr lang="fr-FR" dirty="0" err="1">
                <a:latin typeface="Palatino" pitchFamily="2" charset="77"/>
                <a:ea typeface="Palatino" pitchFamily="2" charset="77"/>
              </a:rPr>
              <a:t>seeps</a:t>
            </a:r>
            <a:endParaRPr lang="fr-YT" dirty="0">
              <a:latin typeface="Palatino" pitchFamily="2" charset="77"/>
              <a:ea typeface="Palatino" pitchFamily="2" charset="77"/>
            </a:endParaRPr>
          </a:p>
          <a:p>
            <a:endParaRPr lang="fr-YT" dirty="0">
              <a:latin typeface="Palatino" pitchFamily="2" charset="77"/>
              <a:ea typeface="Palatino" pitchFamily="2" charset="77"/>
            </a:endParaRPr>
          </a:p>
          <a:p>
            <a:r>
              <a:rPr lang="fr-FR" dirty="0">
                <a:latin typeface="Palatino" pitchFamily="2" charset="77"/>
                <a:ea typeface="Palatino" pitchFamily="2" charset="77"/>
              </a:rPr>
              <a:t>Drone </a:t>
            </a:r>
            <a:r>
              <a:rPr lang="fr-FR" dirty="0" err="1">
                <a:latin typeface="Palatino" pitchFamily="2" charset="77"/>
                <a:ea typeface="Palatino" pitchFamily="2" charset="77"/>
              </a:rPr>
              <a:t>measurements</a:t>
            </a:r>
            <a:endParaRPr lang="fr-YT" dirty="0">
              <a:latin typeface="Palatino" pitchFamily="2" charset="77"/>
              <a:ea typeface="Palatino" pitchFamily="2" charset="77"/>
            </a:endParaRPr>
          </a:p>
          <a:p>
            <a:endParaRPr lang="fr-YT" dirty="0">
              <a:latin typeface="Palatino" pitchFamily="2" charset="77"/>
              <a:ea typeface="Palatino" pitchFamily="2" charset="77"/>
            </a:endParaRPr>
          </a:p>
          <a:p>
            <a:r>
              <a:rPr lang="fr-FR" dirty="0" err="1">
                <a:latin typeface="Palatino" pitchFamily="2" charset="77"/>
                <a:ea typeface="Palatino" pitchFamily="2" charset="77"/>
              </a:rPr>
              <a:t>Ebullitive</a:t>
            </a:r>
            <a:r>
              <a:rPr lang="fr-FR" dirty="0">
                <a:latin typeface="Palatino" pitchFamily="2" charset="77"/>
                <a:ea typeface="Palatino" pitchFamily="2" charset="77"/>
              </a:rPr>
              <a:t> flux </a:t>
            </a:r>
            <a:r>
              <a:rPr lang="fr-FR" dirty="0" err="1">
                <a:latin typeface="Palatino" pitchFamily="2" charset="77"/>
                <a:ea typeface="Palatino" pitchFamily="2" charset="77"/>
              </a:rPr>
              <a:t>measurements</a:t>
            </a:r>
            <a:endParaRPr lang="fr-YT" dirty="0">
              <a:latin typeface="Palatino" pitchFamily="2" charset="77"/>
              <a:ea typeface="Palatino" pitchFamily="2" charset="77"/>
            </a:endParaRPr>
          </a:p>
          <a:p>
            <a:endParaRPr lang="fr-YT" dirty="0">
              <a:latin typeface="Palatino" pitchFamily="2" charset="77"/>
              <a:ea typeface="Palatino" pitchFamily="2" charset="77"/>
            </a:endParaRPr>
          </a:p>
          <a:p>
            <a:r>
              <a:rPr lang="fr-YT" dirty="0">
                <a:latin typeface="Palatino" pitchFamily="2" charset="77"/>
                <a:ea typeface="Palatino" pitchFamily="2" charset="77"/>
              </a:rPr>
              <a:t>Etc.</a:t>
            </a:r>
          </a:p>
        </p:txBody>
      </p:sp>
      <p:pic>
        <p:nvPicPr>
          <p:cNvPr id="8" name="Image 7">
            <a:extLst>
              <a:ext uri="{FF2B5EF4-FFF2-40B4-BE49-F238E27FC236}">
                <a16:creationId xmlns:a16="http://schemas.microsoft.com/office/drawing/2014/main" id="{C4E7E340-926C-E5E0-214B-90AD56F02C2E}"/>
              </a:ext>
            </a:extLst>
          </p:cNvPr>
          <p:cNvPicPr>
            <a:picLocks noChangeAspect="1"/>
          </p:cNvPicPr>
          <p:nvPr/>
        </p:nvPicPr>
        <p:blipFill>
          <a:blip r:embed="rId3"/>
          <a:stretch>
            <a:fillRect/>
          </a:stretch>
        </p:blipFill>
        <p:spPr>
          <a:xfrm>
            <a:off x="10069930" y="1208222"/>
            <a:ext cx="1533871" cy="3429000"/>
          </a:xfrm>
          <a:prstGeom prst="rect">
            <a:avLst/>
          </a:prstGeom>
          <a:effectLst>
            <a:softEdge rad="31750"/>
          </a:effectLst>
        </p:spPr>
      </p:pic>
      <p:pic>
        <p:nvPicPr>
          <p:cNvPr id="12" name="Image 11">
            <a:extLst>
              <a:ext uri="{FF2B5EF4-FFF2-40B4-BE49-F238E27FC236}">
                <a16:creationId xmlns:a16="http://schemas.microsoft.com/office/drawing/2014/main" id="{45527022-A273-22DE-74D3-E794778E0922}"/>
              </a:ext>
            </a:extLst>
          </p:cNvPr>
          <p:cNvPicPr>
            <a:picLocks noChangeAspect="1"/>
          </p:cNvPicPr>
          <p:nvPr/>
        </p:nvPicPr>
        <p:blipFill rotWithShape="1">
          <a:blip r:embed="rId4"/>
          <a:srcRect r="20301"/>
          <a:stretch/>
        </p:blipFill>
        <p:spPr>
          <a:xfrm>
            <a:off x="329781" y="4637222"/>
            <a:ext cx="2546247" cy="1903456"/>
          </a:xfrm>
          <a:prstGeom prst="rect">
            <a:avLst/>
          </a:prstGeom>
          <a:effectLst>
            <a:softEdge rad="31750"/>
          </a:effectLst>
        </p:spPr>
      </p:pic>
      <p:sp>
        <p:nvSpPr>
          <p:cNvPr id="13" name="ZoneTexte 12">
            <a:extLst>
              <a:ext uri="{FF2B5EF4-FFF2-40B4-BE49-F238E27FC236}">
                <a16:creationId xmlns:a16="http://schemas.microsoft.com/office/drawing/2014/main" id="{5D2C579D-17F1-4088-89E8-A80E326284E2}"/>
              </a:ext>
            </a:extLst>
          </p:cNvPr>
          <p:cNvSpPr txBox="1"/>
          <p:nvPr/>
        </p:nvSpPr>
        <p:spPr>
          <a:xfrm>
            <a:off x="460125" y="6549169"/>
            <a:ext cx="1885260" cy="307777"/>
          </a:xfrm>
          <a:prstGeom prst="rect">
            <a:avLst/>
          </a:prstGeom>
          <a:noFill/>
        </p:spPr>
        <p:txBody>
          <a:bodyPr wrap="none" rtlCol="0">
            <a:spAutoFit/>
          </a:bodyPr>
          <a:lstStyle/>
          <a:p>
            <a:r>
              <a:rPr lang="fr-FR" sz="1400" dirty="0">
                <a:latin typeface="Palatino" pitchFamily="2" charset="77"/>
                <a:ea typeface="Palatino" pitchFamily="2" charset="77"/>
              </a:rPr>
              <a:t>S</a:t>
            </a:r>
            <a:r>
              <a:rPr lang="fr-YT" sz="1400" dirty="0">
                <a:latin typeface="Palatino" pitchFamily="2" charset="77"/>
                <a:ea typeface="Palatino" pitchFamily="2" charset="77"/>
              </a:rPr>
              <a:t>tage M2 Sarah Abed</a:t>
            </a:r>
          </a:p>
        </p:txBody>
      </p:sp>
      <p:pic>
        <p:nvPicPr>
          <p:cNvPr id="1026" name="Picture 2">
            <a:extLst>
              <a:ext uri="{FF2B5EF4-FFF2-40B4-BE49-F238E27FC236}">
                <a16:creationId xmlns:a16="http://schemas.microsoft.com/office/drawing/2014/main" id="{AEE1E7F6-1935-14D9-9627-DAE6AB3059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92" r="31874" b="28796"/>
          <a:stretch/>
        </p:blipFill>
        <p:spPr bwMode="auto">
          <a:xfrm>
            <a:off x="5758249" y="1024012"/>
            <a:ext cx="3756454" cy="323733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E2D89657-D8CC-ADA4-3151-A53D57454E65}"/>
              </a:ext>
            </a:extLst>
          </p:cNvPr>
          <p:cNvPicPr>
            <a:picLocks noChangeAspect="1"/>
          </p:cNvPicPr>
          <p:nvPr/>
        </p:nvPicPr>
        <p:blipFill>
          <a:blip r:embed="rId6"/>
          <a:stretch>
            <a:fillRect/>
          </a:stretch>
        </p:blipFill>
        <p:spPr>
          <a:xfrm>
            <a:off x="4684614" y="4721610"/>
            <a:ext cx="4061242" cy="1827559"/>
          </a:xfrm>
          <a:prstGeom prst="rect">
            <a:avLst/>
          </a:prstGeom>
          <a:effectLst>
            <a:softEdge rad="31750"/>
          </a:effectLst>
        </p:spPr>
      </p:pic>
      <p:sp>
        <p:nvSpPr>
          <p:cNvPr id="5" name="ZoneTexte 4">
            <a:extLst>
              <a:ext uri="{FF2B5EF4-FFF2-40B4-BE49-F238E27FC236}">
                <a16:creationId xmlns:a16="http://schemas.microsoft.com/office/drawing/2014/main" id="{7BAF5482-A0E3-5641-0DF0-8ABFFCA3C442}"/>
              </a:ext>
            </a:extLst>
          </p:cNvPr>
          <p:cNvSpPr txBox="1"/>
          <p:nvPr/>
        </p:nvSpPr>
        <p:spPr>
          <a:xfrm>
            <a:off x="7515455" y="6518391"/>
            <a:ext cx="1035861" cy="307777"/>
          </a:xfrm>
          <a:prstGeom prst="rect">
            <a:avLst/>
          </a:prstGeom>
          <a:noFill/>
        </p:spPr>
        <p:txBody>
          <a:bodyPr wrap="none" rtlCol="0">
            <a:spAutoFit/>
          </a:bodyPr>
          <a:lstStyle/>
          <a:p>
            <a:r>
              <a:rPr lang="fr-FR" sz="1400" dirty="0">
                <a:latin typeface="Palatino" pitchFamily="2" charset="77"/>
                <a:ea typeface="Palatino" pitchFamily="2" charset="77"/>
              </a:rPr>
              <a:t>© Jezequel</a:t>
            </a:r>
          </a:p>
        </p:txBody>
      </p:sp>
      <p:sp>
        <p:nvSpPr>
          <p:cNvPr id="10" name="Espace réservé du numéro de diapositive 9">
            <a:extLst>
              <a:ext uri="{FF2B5EF4-FFF2-40B4-BE49-F238E27FC236}">
                <a16:creationId xmlns:a16="http://schemas.microsoft.com/office/drawing/2014/main" id="{1F1541F1-6197-CDB1-BBA9-3F7F61A53B19}"/>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25</a:t>
            </a:fld>
            <a:endParaRPr lang="fr-YT">
              <a:latin typeface="Palatino" pitchFamily="2" charset="77"/>
              <a:ea typeface="Palatino" pitchFamily="2" charset="77"/>
            </a:endParaRPr>
          </a:p>
        </p:txBody>
      </p:sp>
    </p:spTree>
    <p:extLst>
      <p:ext uri="{BB962C8B-B14F-4D97-AF65-F5344CB8AC3E}">
        <p14:creationId xmlns:p14="http://schemas.microsoft.com/office/powerpoint/2010/main" val="3324215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2C784F5-56B2-2665-8A44-619339E4A8D7}"/>
              </a:ext>
            </a:extLst>
          </p:cNvPr>
          <p:cNvSpPr/>
          <p:nvPr/>
        </p:nvSpPr>
        <p:spPr>
          <a:xfrm>
            <a:off x="6364464" y="0"/>
            <a:ext cx="5827536"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cxnSp>
        <p:nvCxnSpPr>
          <p:cNvPr id="6" name="Connecteur droit 5">
            <a:extLst>
              <a:ext uri="{FF2B5EF4-FFF2-40B4-BE49-F238E27FC236}">
                <a16:creationId xmlns:a16="http://schemas.microsoft.com/office/drawing/2014/main" id="{4DDB2C94-59E8-0461-4541-BA2546B32803}"/>
              </a:ext>
            </a:extLst>
          </p:cNvPr>
          <p:cNvCxnSpPr>
            <a:cxnSpLocks/>
          </p:cNvCxnSpPr>
          <p:nvPr/>
        </p:nvCxnSpPr>
        <p:spPr>
          <a:xfrm>
            <a:off x="329781" y="648131"/>
            <a:ext cx="5851100"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2082621"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Modelization</a:t>
            </a:r>
            <a:r>
              <a:rPr lang="fr-FR" sz="2400" dirty="0">
                <a:solidFill>
                  <a:srgbClr val="C00000"/>
                </a:solidFill>
                <a:latin typeface="Palatino" pitchFamily="2" charset="77"/>
                <a:ea typeface="Palatino" pitchFamily="2" charset="77"/>
              </a:rPr>
              <a:t> </a:t>
            </a:r>
            <a:endParaRPr lang="fr-YT" sz="2400" dirty="0">
              <a:solidFill>
                <a:srgbClr val="C00000"/>
              </a:solidFill>
              <a:latin typeface="Palatino" pitchFamily="2" charset="77"/>
              <a:ea typeface="Palatino" pitchFamily="2" charset="77"/>
            </a:endParaRPr>
          </a:p>
        </p:txBody>
      </p:sp>
      <p:sp>
        <p:nvSpPr>
          <p:cNvPr id="26" name="ZoneTexte 25">
            <a:extLst>
              <a:ext uri="{FF2B5EF4-FFF2-40B4-BE49-F238E27FC236}">
                <a16:creationId xmlns:a16="http://schemas.microsoft.com/office/drawing/2014/main" id="{27D5D2F9-9E7A-04B3-7663-BFD2E8AC8F07}"/>
              </a:ext>
            </a:extLst>
          </p:cNvPr>
          <p:cNvSpPr txBox="1"/>
          <p:nvPr/>
        </p:nvSpPr>
        <p:spPr>
          <a:xfrm>
            <a:off x="6636579" y="1163856"/>
            <a:ext cx="5063181" cy="1323439"/>
          </a:xfrm>
          <a:prstGeom prst="rect">
            <a:avLst/>
          </a:prstGeom>
          <a:noFill/>
        </p:spPr>
        <p:txBody>
          <a:bodyPr wrap="none" rtlCol="0">
            <a:spAutoFit/>
          </a:bodyPr>
          <a:lstStyle/>
          <a:p>
            <a:r>
              <a:rPr lang="fr-FR" sz="1600" b="1" dirty="0">
                <a:latin typeface="Palatino" pitchFamily="2" charset="77"/>
                <a:ea typeface="Palatino" pitchFamily="2" charset="77"/>
              </a:rPr>
              <a:t>1 box	</a:t>
            </a:r>
            <a:r>
              <a:rPr lang="fr-FR" sz="1600" dirty="0">
                <a:latin typeface="Palatino" pitchFamily="2" charset="77"/>
                <a:ea typeface="Palatino" pitchFamily="2" charset="77"/>
              </a:rPr>
              <a:t>	DIC stock</a:t>
            </a:r>
          </a:p>
          <a:p>
            <a:endParaRPr lang="fr-FR" sz="1600" dirty="0">
              <a:latin typeface="Palatino" pitchFamily="2" charset="77"/>
              <a:ea typeface="Palatino" pitchFamily="2" charset="77"/>
            </a:endParaRPr>
          </a:p>
          <a:p>
            <a:r>
              <a:rPr lang="fr-FR" sz="1600" b="1" dirty="0">
                <a:latin typeface="Palatino" pitchFamily="2" charset="77"/>
                <a:ea typeface="Palatino" pitchFamily="2" charset="77"/>
              </a:rPr>
              <a:t>1 input</a:t>
            </a:r>
            <a:r>
              <a:rPr lang="fr-FR" sz="1600" dirty="0">
                <a:latin typeface="Palatino" pitchFamily="2" charset="77"/>
                <a:ea typeface="Palatino" pitchFamily="2" charset="77"/>
              </a:rPr>
              <a:t>		« </a:t>
            </a:r>
            <a:r>
              <a:rPr lang="fr-FR" sz="1600" dirty="0" err="1">
                <a:latin typeface="Palatino" pitchFamily="2" charset="77"/>
                <a:ea typeface="Palatino" pitchFamily="2" charset="77"/>
              </a:rPr>
              <a:t>magmatic</a:t>
            </a:r>
            <a:r>
              <a:rPr lang="fr-FR" sz="1600" dirty="0">
                <a:latin typeface="Palatino" pitchFamily="2" charset="77"/>
                <a:ea typeface="Palatino" pitchFamily="2" charset="77"/>
              </a:rPr>
              <a:t> » CO</a:t>
            </a:r>
            <a:r>
              <a:rPr lang="fr-FR" sz="1600" baseline="-25000" dirty="0">
                <a:latin typeface="Palatino" pitchFamily="2" charset="77"/>
                <a:ea typeface="Palatino" pitchFamily="2" charset="77"/>
              </a:rPr>
              <a:t>2</a:t>
            </a:r>
          </a:p>
          <a:p>
            <a:endParaRPr lang="fr-FR" sz="1600" dirty="0">
              <a:latin typeface="Palatino" pitchFamily="2" charset="77"/>
              <a:ea typeface="Palatino" pitchFamily="2" charset="77"/>
            </a:endParaRPr>
          </a:p>
          <a:p>
            <a:r>
              <a:rPr lang="fr-FR" sz="1600" b="1" dirty="0">
                <a:latin typeface="Palatino" pitchFamily="2" charset="77"/>
                <a:ea typeface="Palatino" pitchFamily="2" charset="77"/>
              </a:rPr>
              <a:t>1 output	</a:t>
            </a:r>
            <a:r>
              <a:rPr lang="fr-FR" sz="1600" dirty="0">
                <a:latin typeface="Palatino" pitchFamily="2" charset="77"/>
                <a:ea typeface="Palatino" pitchFamily="2" charset="77"/>
              </a:rPr>
              <a:t>	CO</a:t>
            </a:r>
            <a:r>
              <a:rPr lang="fr-FR" sz="1600" baseline="-25000" dirty="0">
                <a:latin typeface="Palatino" pitchFamily="2" charset="77"/>
                <a:ea typeface="Palatino" pitchFamily="2" charset="77"/>
              </a:rPr>
              <a:t>2</a:t>
            </a:r>
            <a:r>
              <a:rPr lang="fr-FR" sz="1600" dirty="0">
                <a:latin typeface="Palatino" pitchFamily="2" charset="77"/>
                <a:ea typeface="Palatino" pitchFamily="2" charset="77"/>
              </a:rPr>
              <a:t> diffusion to the atmosphère</a:t>
            </a:r>
          </a:p>
        </p:txBody>
      </p:sp>
      <p:grpSp>
        <p:nvGrpSpPr>
          <p:cNvPr id="38" name="Groupe 37">
            <a:extLst>
              <a:ext uri="{FF2B5EF4-FFF2-40B4-BE49-F238E27FC236}">
                <a16:creationId xmlns:a16="http://schemas.microsoft.com/office/drawing/2014/main" id="{3A70FDC4-3EC8-98F1-7F29-AA3FCA1AEBEC}"/>
              </a:ext>
            </a:extLst>
          </p:cNvPr>
          <p:cNvGrpSpPr/>
          <p:nvPr/>
        </p:nvGrpSpPr>
        <p:grpSpPr>
          <a:xfrm>
            <a:off x="6591797" y="2987286"/>
            <a:ext cx="3574806" cy="2810701"/>
            <a:chOff x="7159637" y="2020502"/>
            <a:chExt cx="3574806" cy="2810701"/>
          </a:xfrm>
          <a:solidFill>
            <a:srgbClr val="EEF8FD"/>
          </a:solidFill>
        </p:grpSpPr>
        <p:sp>
          <p:nvSpPr>
            <p:cNvPr id="32" name="Rectangle 31">
              <a:extLst>
                <a:ext uri="{FF2B5EF4-FFF2-40B4-BE49-F238E27FC236}">
                  <a16:creationId xmlns:a16="http://schemas.microsoft.com/office/drawing/2014/main" id="{E2657F35-E528-4C00-FA53-F825435EC50B}"/>
                </a:ext>
              </a:extLst>
            </p:cNvPr>
            <p:cNvSpPr/>
            <p:nvPr/>
          </p:nvSpPr>
          <p:spPr>
            <a:xfrm>
              <a:off x="7159637" y="2020502"/>
              <a:ext cx="3574806" cy="1630781"/>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b="1" dirty="0" err="1">
                  <a:solidFill>
                    <a:schemeClr val="tx1"/>
                  </a:solidFill>
                  <a:latin typeface="Palatino" pitchFamily="2" charset="77"/>
                  <a:ea typeface="Palatino" pitchFamily="2" charset="77"/>
                </a:rPr>
                <a:t>Fixed</a:t>
              </a:r>
              <a:r>
                <a:rPr lang="fr-FR" b="1" dirty="0">
                  <a:solidFill>
                    <a:schemeClr val="tx1"/>
                  </a:solidFill>
                  <a:latin typeface="Palatino" pitchFamily="2" charset="77"/>
                  <a:ea typeface="Palatino" pitchFamily="2" charset="77"/>
                </a:rPr>
                <a:t> </a:t>
              </a:r>
              <a:r>
                <a:rPr lang="fr-FR" b="1" dirty="0" err="1">
                  <a:solidFill>
                    <a:schemeClr val="tx1"/>
                  </a:solidFill>
                  <a:latin typeface="Palatino" pitchFamily="2" charset="77"/>
                  <a:ea typeface="Palatino" pitchFamily="2" charset="77"/>
                </a:rPr>
                <a:t>parameters</a:t>
              </a:r>
              <a:endParaRPr lang="fr-FR" b="1" dirty="0">
                <a:solidFill>
                  <a:schemeClr val="tx1"/>
                </a:solidFill>
                <a:latin typeface="Palatino" pitchFamily="2" charset="77"/>
                <a:ea typeface="Palatino" pitchFamily="2" charset="77"/>
              </a:endParaRPr>
            </a:p>
            <a:p>
              <a:endParaRPr lang="fr-FR" sz="1000" b="1" dirty="0">
                <a:solidFill>
                  <a:schemeClr val="tx1"/>
                </a:solidFill>
                <a:latin typeface="Palatino" pitchFamily="2" charset="77"/>
                <a:ea typeface="Palatino" pitchFamily="2" charset="77"/>
              </a:endParaRPr>
            </a:p>
            <a:p>
              <a:r>
                <a:rPr lang="fr-FR" sz="1400" dirty="0" err="1">
                  <a:solidFill>
                    <a:schemeClr val="tx1"/>
                  </a:solidFill>
                  <a:latin typeface="Palatino" pitchFamily="2" charset="77"/>
                  <a:ea typeface="Palatino" pitchFamily="2" charset="77"/>
                </a:rPr>
                <a:t>Salinity</a:t>
              </a:r>
              <a:r>
                <a:rPr lang="fr-FR" sz="1400" dirty="0">
                  <a:solidFill>
                    <a:schemeClr val="tx1"/>
                  </a:solidFill>
                  <a:latin typeface="Palatino" pitchFamily="2" charset="77"/>
                  <a:ea typeface="Palatino" pitchFamily="2" charset="77"/>
                </a:rPr>
                <a:t>	  	55	no unit</a:t>
              </a:r>
            </a:p>
            <a:p>
              <a:r>
                <a:rPr lang="fr-FR" sz="1400" dirty="0">
                  <a:solidFill>
                    <a:schemeClr val="tx1"/>
                  </a:solidFill>
                  <a:latin typeface="Palatino" pitchFamily="2" charset="77"/>
                  <a:ea typeface="Palatino" pitchFamily="2" charset="77"/>
                </a:rPr>
                <a:t>Volume	  	618 000	m</a:t>
              </a:r>
              <a:r>
                <a:rPr lang="fr-FR" sz="1400" baseline="30000" dirty="0">
                  <a:solidFill>
                    <a:schemeClr val="tx1"/>
                  </a:solidFill>
                  <a:latin typeface="Palatino" pitchFamily="2" charset="77"/>
                  <a:ea typeface="Palatino" pitchFamily="2" charset="77"/>
                </a:rPr>
                <a:t>3</a:t>
              </a:r>
            </a:p>
            <a:p>
              <a:r>
                <a:rPr lang="fr-FR" sz="1400" dirty="0">
                  <a:solidFill>
                    <a:schemeClr val="tx1"/>
                  </a:solidFill>
                  <a:latin typeface="Palatino" pitchFamily="2" charset="77"/>
                  <a:ea typeface="Palatino" pitchFamily="2" charset="77"/>
                </a:rPr>
                <a:t>Surface	  	227 150	m</a:t>
              </a:r>
              <a:r>
                <a:rPr lang="fr-FR" sz="1400" baseline="30000" dirty="0">
                  <a:solidFill>
                    <a:schemeClr val="tx1"/>
                  </a:solidFill>
                  <a:latin typeface="Palatino" pitchFamily="2" charset="77"/>
                  <a:ea typeface="Palatino" pitchFamily="2" charset="77"/>
                </a:rPr>
                <a:t>2</a:t>
              </a:r>
            </a:p>
            <a:p>
              <a:r>
                <a:rPr lang="fr-FR" sz="1400" dirty="0" err="1">
                  <a:solidFill>
                    <a:schemeClr val="tx1"/>
                  </a:solidFill>
                  <a:latin typeface="Palatino" pitchFamily="2" charset="77"/>
                  <a:ea typeface="Palatino" pitchFamily="2" charset="77"/>
                </a:rPr>
                <a:t>Alkalinity</a:t>
              </a:r>
              <a:r>
                <a:rPr lang="fr-FR" sz="1400" dirty="0">
                  <a:solidFill>
                    <a:schemeClr val="tx1"/>
                  </a:solidFill>
                  <a:latin typeface="Palatino" pitchFamily="2" charset="77"/>
                  <a:ea typeface="Palatino" pitchFamily="2" charset="77"/>
                </a:rPr>
                <a:t>	  	0.217	mol L-1</a:t>
              </a:r>
            </a:p>
            <a:p>
              <a:r>
                <a:rPr lang="fr-FR" sz="1400" dirty="0" err="1">
                  <a:solidFill>
                    <a:schemeClr val="tx1"/>
                  </a:solidFill>
                  <a:latin typeface="Palatino" pitchFamily="2" charset="77"/>
                  <a:ea typeface="Palatino" pitchFamily="2" charset="77"/>
                </a:rPr>
                <a:t>Temperature</a:t>
              </a:r>
              <a:r>
                <a:rPr lang="fr-FR" sz="1400" dirty="0">
                  <a:solidFill>
                    <a:schemeClr val="tx1"/>
                  </a:solidFill>
                  <a:latin typeface="Palatino" pitchFamily="2" charset="77"/>
                  <a:ea typeface="Palatino" pitchFamily="2" charset="77"/>
                </a:rPr>
                <a:t>	30	°C</a:t>
              </a:r>
            </a:p>
            <a:p>
              <a:endParaRPr lang="fr-FR" sz="1400" dirty="0">
                <a:solidFill>
                  <a:schemeClr val="tx1"/>
                </a:solidFill>
                <a:latin typeface="Palatino" pitchFamily="2" charset="77"/>
                <a:ea typeface="Palatino" pitchFamily="2" charset="77"/>
              </a:endParaRPr>
            </a:p>
            <a:p>
              <a:endParaRPr lang="fr-FR" sz="1400" dirty="0">
                <a:solidFill>
                  <a:schemeClr val="tx1"/>
                </a:solidFill>
                <a:latin typeface="Palatino" pitchFamily="2" charset="77"/>
                <a:ea typeface="Palatino" pitchFamily="2" charset="77"/>
              </a:endParaRPr>
            </a:p>
            <a:p>
              <a:endParaRPr lang="fr-FR" dirty="0">
                <a:solidFill>
                  <a:schemeClr val="tx1"/>
                </a:solidFill>
                <a:latin typeface="Palatino" pitchFamily="2" charset="77"/>
                <a:ea typeface="Palatino" pitchFamily="2" charset="77"/>
              </a:endParaRPr>
            </a:p>
            <a:p>
              <a:endParaRPr lang="fr-FR" dirty="0">
                <a:solidFill>
                  <a:schemeClr val="tx1"/>
                </a:solidFill>
                <a:latin typeface="Palatino" pitchFamily="2" charset="77"/>
                <a:ea typeface="Palatino" pitchFamily="2" charset="77"/>
              </a:endParaRPr>
            </a:p>
          </p:txBody>
        </p:sp>
        <p:sp>
          <p:nvSpPr>
            <p:cNvPr id="33" name="Rectangle 32">
              <a:extLst>
                <a:ext uri="{FF2B5EF4-FFF2-40B4-BE49-F238E27FC236}">
                  <a16:creationId xmlns:a16="http://schemas.microsoft.com/office/drawing/2014/main" id="{DC6D8C26-86BB-53AB-DB86-694CC72B6B8A}"/>
                </a:ext>
              </a:extLst>
            </p:cNvPr>
            <p:cNvSpPr/>
            <p:nvPr/>
          </p:nvSpPr>
          <p:spPr>
            <a:xfrm>
              <a:off x="7159637" y="3651283"/>
              <a:ext cx="3507129" cy="1179920"/>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fr-FR" sz="1100" b="1" dirty="0">
                <a:solidFill>
                  <a:schemeClr val="tx1"/>
                </a:solidFill>
                <a:latin typeface="Palatino" pitchFamily="2" charset="77"/>
                <a:ea typeface="Palatino" pitchFamily="2" charset="77"/>
              </a:endParaRPr>
            </a:p>
            <a:p>
              <a:r>
                <a:rPr lang="fr-FR" b="1" dirty="0">
                  <a:solidFill>
                    <a:schemeClr val="tx1"/>
                  </a:solidFill>
                  <a:latin typeface="Palatino" pitchFamily="2" charset="77"/>
                  <a:ea typeface="Palatino" pitchFamily="2" charset="77"/>
                </a:rPr>
                <a:t>Variables</a:t>
              </a:r>
            </a:p>
            <a:p>
              <a:endParaRPr lang="fr-FR" sz="1000" dirty="0">
                <a:solidFill>
                  <a:schemeClr val="tx1"/>
                </a:solidFill>
                <a:latin typeface="Palatino" pitchFamily="2" charset="77"/>
                <a:ea typeface="Palatino" pitchFamily="2" charset="77"/>
              </a:endParaRPr>
            </a:p>
            <a:p>
              <a:r>
                <a:rPr lang="fr-FR" sz="1400" dirty="0">
                  <a:solidFill>
                    <a:schemeClr val="tx1"/>
                  </a:solidFill>
                  <a:latin typeface="Palatino" pitchFamily="2" charset="77"/>
                  <a:ea typeface="Palatino" pitchFamily="2" charset="77"/>
                </a:rPr>
                <a:t>pH 		9.087</a:t>
              </a:r>
            </a:p>
            <a:p>
              <a:endParaRPr lang="fr-FR" sz="500" dirty="0">
                <a:solidFill>
                  <a:srgbClr val="FF0000"/>
                </a:solidFill>
                <a:latin typeface="Palatino" pitchFamily="2" charset="77"/>
                <a:ea typeface="Palatino" pitchFamily="2" charset="77"/>
              </a:endParaRPr>
            </a:p>
            <a:p>
              <a:r>
                <a:rPr lang="fr-FR" sz="1400" dirty="0">
                  <a:solidFill>
                    <a:srgbClr val="FF0000"/>
                  </a:solidFill>
                  <a:latin typeface="Palatino" pitchFamily="2" charset="77"/>
                  <a:ea typeface="Palatino" pitchFamily="2" charset="77"/>
                </a:rPr>
                <a:t>CO</a:t>
              </a:r>
              <a:r>
                <a:rPr lang="fr-FR" sz="1400" baseline="-25000" dirty="0">
                  <a:solidFill>
                    <a:srgbClr val="FF0000"/>
                  </a:solidFill>
                  <a:latin typeface="Palatino" pitchFamily="2" charset="77"/>
                  <a:ea typeface="Palatino" pitchFamily="2" charset="77"/>
                </a:rPr>
                <a:t>2</a:t>
              </a:r>
              <a:r>
                <a:rPr lang="fr-FR" sz="1400" dirty="0">
                  <a:solidFill>
                    <a:srgbClr val="FF0000"/>
                  </a:solidFill>
                  <a:latin typeface="Palatino" pitchFamily="2" charset="77"/>
                  <a:ea typeface="Palatino" pitchFamily="2" charset="77"/>
                </a:rPr>
                <a:t> flux</a:t>
              </a:r>
              <a:r>
                <a:rPr lang="fr-FR" sz="1400" baseline="-25000" dirty="0">
                  <a:solidFill>
                    <a:srgbClr val="FF0000"/>
                  </a:solidFill>
                  <a:latin typeface="Palatino" pitchFamily="2" charset="77"/>
                  <a:ea typeface="Palatino" pitchFamily="2" charset="77"/>
                </a:rPr>
                <a:t>	</a:t>
              </a:r>
              <a:r>
                <a:rPr lang="fr-FR" sz="1400" dirty="0">
                  <a:solidFill>
                    <a:srgbClr val="FF0000"/>
                  </a:solidFill>
                  <a:latin typeface="Palatino" pitchFamily="2" charset="77"/>
                  <a:ea typeface="Palatino" pitchFamily="2" charset="77"/>
                </a:rPr>
                <a:t>0.132 mol m</a:t>
              </a:r>
              <a:r>
                <a:rPr lang="fr-FR" sz="1400" baseline="30000" dirty="0">
                  <a:solidFill>
                    <a:srgbClr val="FF0000"/>
                  </a:solidFill>
                  <a:latin typeface="Palatino" pitchFamily="2" charset="77"/>
                  <a:ea typeface="Palatino" pitchFamily="2" charset="77"/>
                </a:rPr>
                <a:t>-2</a:t>
              </a:r>
              <a:r>
                <a:rPr lang="fr-FR" sz="1400" dirty="0">
                  <a:solidFill>
                    <a:srgbClr val="FF0000"/>
                  </a:solidFill>
                  <a:latin typeface="Palatino" pitchFamily="2" charset="77"/>
                  <a:ea typeface="Palatino" pitchFamily="2" charset="77"/>
                </a:rPr>
                <a:t> j</a:t>
              </a:r>
              <a:r>
                <a:rPr lang="fr-FR" sz="1400" baseline="30000" dirty="0">
                  <a:solidFill>
                    <a:srgbClr val="FF0000"/>
                  </a:solidFill>
                  <a:latin typeface="Palatino" pitchFamily="2" charset="77"/>
                  <a:ea typeface="Palatino" pitchFamily="2" charset="77"/>
                </a:rPr>
                <a:t>-1</a:t>
              </a:r>
            </a:p>
          </p:txBody>
        </p:sp>
      </p:grpSp>
      <p:sp>
        <p:nvSpPr>
          <p:cNvPr id="45" name="ZoneTexte 44">
            <a:extLst>
              <a:ext uri="{FF2B5EF4-FFF2-40B4-BE49-F238E27FC236}">
                <a16:creationId xmlns:a16="http://schemas.microsoft.com/office/drawing/2014/main" id="{7112BDD3-37A5-1F96-B391-6609C60F6D33}"/>
              </a:ext>
            </a:extLst>
          </p:cNvPr>
          <p:cNvSpPr txBox="1"/>
          <p:nvPr/>
        </p:nvSpPr>
        <p:spPr>
          <a:xfrm>
            <a:off x="2154874" y="4241717"/>
            <a:ext cx="1067921" cy="461665"/>
          </a:xfrm>
          <a:prstGeom prst="rect">
            <a:avLst/>
          </a:prstGeom>
          <a:noFill/>
        </p:spPr>
        <p:txBody>
          <a:bodyPr wrap="none" rtlCol="0">
            <a:spAutoFit/>
          </a:bodyPr>
          <a:lstStyle/>
          <a:p>
            <a:r>
              <a:rPr lang="fr-FR" sz="2400" dirty="0">
                <a:solidFill>
                  <a:srgbClr val="C00000"/>
                </a:solidFill>
                <a:latin typeface="Avenir Next" panose="020B0503020202020204" pitchFamily="34" charset="0"/>
                <a:ea typeface="Palatino" pitchFamily="2" charset="77"/>
              </a:rPr>
              <a:t>+ CO</a:t>
            </a:r>
            <a:r>
              <a:rPr lang="fr-FR" sz="2400" baseline="-25000" dirty="0">
                <a:solidFill>
                  <a:srgbClr val="C00000"/>
                </a:solidFill>
                <a:latin typeface="Avenir Next" panose="020B0503020202020204" pitchFamily="34" charset="0"/>
                <a:ea typeface="Palatino" pitchFamily="2" charset="77"/>
              </a:rPr>
              <a:t>2</a:t>
            </a:r>
          </a:p>
        </p:txBody>
      </p:sp>
      <p:sp>
        <p:nvSpPr>
          <p:cNvPr id="46" name="ZoneTexte 45">
            <a:extLst>
              <a:ext uri="{FF2B5EF4-FFF2-40B4-BE49-F238E27FC236}">
                <a16:creationId xmlns:a16="http://schemas.microsoft.com/office/drawing/2014/main" id="{0583120C-4735-7AFE-C7E0-5E3155BC0BD4}"/>
              </a:ext>
            </a:extLst>
          </p:cNvPr>
          <p:cNvSpPr txBox="1"/>
          <p:nvPr/>
        </p:nvSpPr>
        <p:spPr>
          <a:xfrm>
            <a:off x="4178973" y="2967335"/>
            <a:ext cx="986167" cy="461665"/>
          </a:xfrm>
          <a:prstGeom prst="rect">
            <a:avLst/>
          </a:prstGeom>
          <a:noFill/>
        </p:spPr>
        <p:txBody>
          <a:bodyPr wrap="none" rtlCol="0">
            <a:spAutoFit/>
          </a:bodyPr>
          <a:lstStyle/>
          <a:p>
            <a:r>
              <a:rPr lang="fr-FR" sz="2400" dirty="0">
                <a:solidFill>
                  <a:srgbClr val="C00000"/>
                </a:solidFill>
                <a:latin typeface="Avenir Next" panose="020B0503020202020204" pitchFamily="34" charset="0"/>
                <a:ea typeface="Palatino" pitchFamily="2" charset="77"/>
              </a:rPr>
              <a:t>– CO</a:t>
            </a:r>
            <a:r>
              <a:rPr lang="fr-FR" sz="2400" baseline="-25000" dirty="0">
                <a:solidFill>
                  <a:srgbClr val="C00000"/>
                </a:solidFill>
                <a:latin typeface="Avenir Next" panose="020B0503020202020204" pitchFamily="34" charset="0"/>
                <a:ea typeface="Palatino" pitchFamily="2" charset="77"/>
              </a:rPr>
              <a:t>2</a:t>
            </a:r>
          </a:p>
        </p:txBody>
      </p:sp>
      <p:sp>
        <p:nvSpPr>
          <p:cNvPr id="50" name="Espace réservé du numéro de diapositive 49">
            <a:extLst>
              <a:ext uri="{FF2B5EF4-FFF2-40B4-BE49-F238E27FC236}">
                <a16:creationId xmlns:a16="http://schemas.microsoft.com/office/drawing/2014/main" id="{F6EF48FF-F584-7B22-F90B-4B4D5EDE902F}"/>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26</a:t>
            </a:fld>
            <a:endParaRPr lang="fr-YT">
              <a:latin typeface="Palatino" pitchFamily="2" charset="77"/>
              <a:ea typeface="Palatino" pitchFamily="2" charset="77"/>
            </a:endParaRPr>
          </a:p>
        </p:txBody>
      </p:sp>
      <p:sp>
        <p:nvSpPr>
          <p:cNvPr id="3" name="ZoneTexte 2">
            <a:extLst>
              <a:ext uri="{FF2B5EF4-FFF2-40B4-BE49-F238E27FC236}">
                <a16:creationId xmlns:a16="http://schemas.microsoft.com/office/drawing/2014/main" id="{592019A7-F600-0FE9-164E-38278253A5B0}"/>
              </a:ext>
            </a:extLst>
          </p:cNvPr>
          <p:cNvSpPr txBox="1"/>
          <p:nvPr/>
        </p:nvSpPr>
        <p:spPr>
          <a:xfrm>
            <a:off x="349589" y="5351745"/>
            <a:ext cx="5746412" cy="1169551"/>
          </a:xfrm>
          <a:prstGeom prst="rect">
            <a:avLst/>
          </a:prstGeom>
          <a:noFill/>
        </p:spPr>
        <p:txBody>
          <a:bodyPr wrap="square" rtlCol="0">
            <a:spAutoFit/>
          </a:bodyPr>
          <a:lstStyle/>
          <a:p>
            <a:r>
              <a:rPr lang="fr-FR" sz="1400" dirty="0">
                <a:latin typeface="Palatino" pitchFamily="2" charset="77"/>
                <a:ea typeface="Palatino" pitchFamily="2" charset="77"/>
              </a:rPr>
              <a:t>Conditions: </a:t>
            </a:r>
          </a:p>
          <a:p>
            <a:r>
              <a:rPr lang="fr-FR" sz="1400" dirty="0">
                <a:latin typeface="Palatino" pitchFamily="2" charset="77"/>
                <a:ea typeface="Palatino" pitchFamily="2" charset="77"/>
              </a:rPr>
              <a:t>- </a:t>
            </a:r>
            <a:r>
              <a:rPr lang="fr-FR" sz="1400" dirty="0" err="1">
                <a:latin typeface="Palatino" pitchFamily="2" charset="77"/>
                <a:ea typeface="Palatino" pitchFamily="2" charset="77"/>
              </a:rPr>
              <a:t>Homoegenous</a:t>
            </a:r>
            <a:r>
              <a:rPr lang="fr-FR" sz="1400" dirty="0">
                <a:latin typeface="Palatino" pitchFamily="2" charset="77"/>
                <a:ea typeface="Palatino" pitchFamily="2" charset="77"/>
              </a:rPr>
              <a:t> water </a:t>
            </a:r>
            <a:r>
              <a:rPr lang="fr-FR" sz="1400" dirty="0" err="1">
                <a:latin typeface="Palatino" pitchFamily="2" charset="77"/>
                <a:ea typeface="Palatino" pitchFamily="2" charset="77"/>
              </a:rPr>
              <a:t>column</a:t>
            </a:r>
            <a:endParaRPr lang="fr-FR" sz="1400" dirty="0">
              <a:latin typeface="Palatino" pitchFamily="2" charset="77"/>
              <a:ea typeface="Palatino" pitchFamily="2" charset="77"/>
            </a:endParaRPr>
          </a:p>
          <a:p>
            <a:r>
              <a:rPr lang="fr-FR" sz="1400" dirty="0">
                <a:latin typeface="Palatino" pitchFamily="2" charset="77"/>
                <a:ea typeface="Palatino" pitchFamily="2" charset="77"/>
              </a:rPr>
              <a:t>- </a:t>
            </a:r>
            <a:r>
              <a:rPr lang="fr-FR" sz="1400" dirty="0" err="1">
                <a:latin typeface="Palatino" pitchFamily="2" charset="77"/>
                <a:ea typeface="Palatino" pitchFamily="2" charset="77"/>
              </a:rPr>
              <a:t>Alkalinity</a:t>
            </a:r>
            <a:r>
              <a:rPr lang="fr-FR" sz="1400" dirty="0">
                <a:latin typeface="Palatino" pitchFamily="2" charset="77"/>
                <a:ea typeface="Palatino" pitchFamily="2" charset="77"/>
              </a:rPr>
              <a:t> and </a:t>
            </a:r>
            <a:r>
              <a:rPr lang="fr-FR" sz="1400" dirty="0" err="1">
                <a:latin typeface="Palatino" pitchFamily="2" charset="77"/>
                <a:ea typeface="Palatino" pitchFamily="2" charset="77"/>
              </a:rPr>
              <a:t>salinity</a:t>
            </a:r>
            <a:r>
              <a:rPr lang="fr-FR" sz="1400" dirty="0">
                <a:latin typeface="Palatino" pitchFamily="2" charset="77"/>
                <a:ea typeface="Palatino" pitchFamily="2" charset="77"/>
              </a:rPr>
              <a:t> are conservative</a:t>
            </a:r>
          </a:p>
          <a:p>
            <a:r>
              <a:rPr lang="fr-FR" sz="1400" dirty="0">
                <a:latin typeface="Palatino" pitchFamily="2" charset="77"/>
                <a:ea typeface="Palatino" pitchFamily="2" charset="77"/>
              </a:rPr>
              <a:t>- </a:t>
            </a:r>
            <a:r>
              <a:rPr lang="fr-FR" sz="1400" dirty="0" err="1">
                <a:latin typeface="Palatino" pitchFamily="2" charset="77"/>
                <a:ea typeface="Palatino" pitchFamily="2" charset="77"/>
              </a:rPr>
              <a:t>Other</a:t>
            </a:r>
            <a:r>
              <a:rPr lang="fr-FR" sz="1400" dirty="0">
                <a:latin typeface="Palatino" pitchFamily="2" charset="77"/>
                <a:ea typeface="Palatino" pitchFamily="2" charset="77"/>
              </a:rPr>
              <a:t> fluxes </a:t>
            </a:r>
            <a:r>
              <a:rPr lang="fr-FR" sz="1400" dirty="0" err="1">
                <a:latin typeface="Palatino" pitchFamily="2" charset="77"/>
                <a:ea typeface="Palatino" pitchFamily="2" charset="77"/>
              </a:rPr>
              <a:t>impacting</a:t>
            </a:r>
            <a:r>
              <a:rPr lang="fr-FR" sz="1400" dirty="0">
                <a:latin typeface="Palatino" pitchFamily="2" charset="77"/>
                <a:ea typeface="Palatino" pitchFamily="2" charset="77"/>
              </a:rPr>
              <a:t> DIC (</a:t>
            </a:r>
            <a:r>
              <a:rPr lang="fr-FR" sz="1400" dirty="0" err="1">
                <a:latin typeface="Palatino" pitchFamily="2" charset="77"/>
                <a:ea typeface="Palatino" pitchFamily="2" charset="77"/>
              </a:rPr>
              <a:t>biological</a:t>
            </a:r>
            <a:r>
              <a:rPr lang="fr-FR" sz="1400" dirty="0">
                <a:latin typeface="Palatino" pitchFamily="2" charset="77"/>
                <a:ea typeface="Palatino" pitchFamily="2" charset="77"/>
              </a:rPr>
              <a:t> </a:t>
            </a:r>
            <a:r>
              <a:rPr lang="fr-FR" sz="1400" dirty="0" err="1">
                <a:latin typeface="Palatino" pitchFamily="2" charset="77"/>
                <a:ea typeface="Palatino" pitchFamily="2" charset="77"/>
              </a:rPr>
              <a:t>activity</a:t>
            </a:r>
            <a:r>
              <a:rPr lang="fr-FR" sz="1400" dirty="0">
                <a:latin typeface="Palatino" pitchFamily="2" charset="77"/>
                <a:ea typeface="Palatino" pitchFamily="2" charset="77"/>
              </a:rPr>
              <a:t>, </a:t>
            </a:r>
            <a:r>
              <a:rPr lang="fr-FR" sz="1400" dirty="0" err="1">
                <a:latin typeface="Palatino" pitchFamily="2" charset="77"/>
                <a:ea typeface="Palatino" pitchFamily="2" charset="77"/>
              </a:rPr>
              <a:t>mineralization</a:t>
            </a:r>
            <a:r>
              <a:rPr lang="fr-FR" sz="1400" dirty="0">
                <a:latin typeface="Palatino" pitchFamily="2" charset="77"/>
                <a:ea typeface="Palatino" pitchFamily="2" charset="77"/>
              </a:rPr>
              <a:t> etc.) are </a:t>
            </a:r>
            <a:r>
              <a:rPr lang="fr-FR" sz="1400" dirty="0" err="1">
                <a:latin typeface="Palatino" pitchFamily="2" charset="77"/>
                <a:ea typeface="Palatino" pitchFamily="2" charset="77"/>
              </a:rPr>
              <a:t>insignificant</a:t>
            </a:r>
            <a:endParaRPr lang="fr-FR" sz="1400" dirty="0">
              <a:latin typeface="Palatino" pitchFamily="2" charset="77"/>
              <a:ea typeface="Palatino" pitchFamily="2" charset="77"/>
            </a:endParaRPr>
          </a:p>
        </p:txBody>
      </p:sp>
      <p:grpSp>
        <p:nvGrpSpPr>
          <p:cNvPr id="4" name="Groupe 3">
            <a:extLst>
              <a:ext uri="{FF2B5EF4-FFF2-40B4-BE49-F238E27FC236}">
                <a16:creationId xmlns:a16="http://schemas.microsoft.com/office/drawing/2014/main" id="{C721B638-E7E7-9444-376E-90009C458D11}"/>
              </a:ext>
            </a:extLst>
          </p:cNvPr>
          <p:cNvGrpSpPr/>
          <p:nvPr/>
        </p:nvGrpSpPr>
        <p:grpSpPr>
          <a:xfrm>
            <a:off x="76314" y="759671"/>
            <a:ext cx="6174484" cy="4480534"/>
            <a:chOff x="76314" y="759671"/>
            <a:chExt cx="6174484" cy="4480534"/>
          </a:xfrm>
        </p:grpSpPr>
        <p:pic>
          <p:nvPicPr>
            <p:cNvPr id="5" name="Image 4">
              <a:extLst>
                <a:ext uri="{FF2B5EF4-FFF2-40B4-BE49-F238E27FC236}">
                  <a16:creationId xmlns:a16="http://schemas.microsoft.com/office/drawing/2014/main" id="{A4FA0DE0-3E2D-BA87-8CEF-8FCC8DFB562F}"/>
                </a:ext>
              </a:extLst>
            </p:cNvPr>
            <p:cNvPicPr>
              <a:picLocks noChangeAspect="1"/>
            </p:cNvPicPr>
            <p:nvPr/>
          </p:nvPicPr>
          <p:blipFill>
            <a:blip r:embed="rId3"/>
            <a:stretch>
              <a:fillRect/>
            </a:stretch>
          </p:blipFill>
          <p:spPr>
            <a:xfrm>
              <a:off x="76314" y="759671"/>
              <a:ext cx="6174484" cy="4480534"/>
            </a:xfrm>
            <a:prstGeom prst="rect">
              <a:avLst/>
            </a:prstGeom>
          </p:spPr>
        </p:pic>
        <p:grpSp>
          <p:nvGrpSpPr>
            <p:cNvPr id="7" name="Groupe 6">
              <a:extLst>
                <a:ext uri="{FF2B5EF4-FFF2-40B4-BE49-F238E27FC236}">
                  <a16:creationId xmlns:a16="http://schemas.microsoft.com/office/drawing/2014/main" id="{94BA49C9-C17B-FBDD-E6D2-4AEEE3B2B3F1}"/>
                </a:ext>
              </a:extLst>
            </p:cNvPr>
            <p:cNvGrpSpPr/>
            <p:nvPr/>
          </p:nvGrpSpPr>
          <p:grpSpPr>
            <a:xfrm>
              <a:off x="2860929" y="2307440"/>
              <a:ext cx="785794" cy="2932765"/>
              <a:chOff x="2860929" y="2307440"/>
              <a:chExt cx="785794" cy="2932765"/>
            </a:xfrm>
          </p:grpSpPr>
          <p:sp>
            <p:nvSpPr>
              <p:cNvPr id="8" name="ZoneTexte 7">
                <a:extLst>
                  <a:ext uri="{FF2B5EF4-FFF2-40B4-BE49-F238E27FC236}">
                    <a16:creationId xmlns:a16="http://schemas.microsoft.com/office/drawing/2014/main" id="{F62BC9FF-24E3-BD8E-4DD2-99C95E56CE19}"/>
                  </a:ext>
                </a:extLst>
              </p:cNvPr>
              <p:cNvSpPr txBox="1"/>
              <p:nvPr/>
            </p:nvSpPr>
            <p:spPr>
              <a:xfrm>
                <a:off x="2860930" y="4778540"/>
                <a:ext cx="785793" cy="461665"/>
              </a:xfrm>
              <a:prstGeom prst="rect">
                <a:avLst/>
              </a:prstGeom>
              <a:noFill/>
            </p:spPr>
            <p:txBody>
              <a:bodyPr wrap="none" rtlCol="0">
                <a:spAutoFit/>
              </a:bodyPr>
              <a:lstStyle/>
              <a:p>
                <a:r>
                  <a:rPr lang="fr-FR" sz="2400" dirty="0">
                    <a:solidFill>
                      <a:srgbClr val="C00000"/>
                    </a:solidFill>
                    <a:latin typeface="Avenir Next" panose="020B0503020202020204" pitchFamily="34" charset="0"/>
                    <a:ea typeface="Palatino" pitchFamily="2" charset="77"/>
                  </a:rPr>
                  <a:t>CO</a:t>
                </a:r>
                <a:r>
                  <a:rPr lang="fr-FR" sz="2400" baseline="-25000" dirty="0">
                    <a:solidFill>
                      <a:srgbClr val="C00000"/>
                    </a:solidFill>
                    <a:latin typeface="Avenir Next" panose="020B0503020202020204" pitchFamily="34" charset="0"/>
                    <a:ea typeface="Palatino" pitchFamily="2" charset="77"/>
                  </a:rPr>
                  <a:t>2</a:t>
                </a:r>
              </a:p>
            </p:txBody>
          </p:sp>
          <p:sp>
            <p:nvSpPr>
              <p:cNvPr id="9" name="ZoneTexte 8">
                <a:extLst>
                  <a:ext uri="{FF2B5EF4-FFF2-40B4-BE49-F238E27FC236}">
                    <a16:creationId xmlns:a16="http://schemas.microsoft.com/office/drawing/2014/main" id="{450DEAC8-84F1-2426-F923-9E6FC9449904}"/>
                  </a:ext>
                </a:extLst>
              </p:cNvPr>
              <p:cNvSpPr txBox="1"/>
              <p:nvPr/>
            </p:nvSpPr>
            <p:spPr>
              <a:xfrm>
                <a:off x="2860929" y="2307440"/>
                <a:ext cx="785793" cy="461665"/>
              </a:xfrm>
              <a:prstGeom prst="rect">
                <a:avLst/>
              </a:prstGeom>
              <a:noFill/>
              <a:effectLst/>
            </p:spPr>
            <p:txBody>
              <a:bodyPr wrap="none" rtlCol="0">
                <a:spAutoFit/>
              </a:bodyPr>
              <a:lstStyle/>
              <a:p>
                <a:r>
                  <a:rPr lang="fr-FR" sz="2400" dirty="0">
                    <a:solidFill>
                      <a:srgbClr val="EAFEDD"/>
                    </a:solidFill>
                    <a:latin typeface="Avenir Next" panose="020B0503020202020204" pitchFamily="34" charset="0"/>
                    <a:ea typeface="Palatino" pitchFamily="2" charset="77"/>
                  </a:rPr>
                  <a:t>CO</a:t>
                </a:r>
                <a:r>
                  <a:rPr lang="fr-FR" sz="2400" baseline="-25000" dirty="0">
                    <a:solidFill>
                      <a:srgbClr val="EAFEDD"/>
                    </a:solidFill>
                    <a:latin typeface="Avenir Next" panose="020B0503020202020204" pitchFamily="34" charset="0"/>
                    <a:ea typeface="Palatino" pitchFamily="2" charset="77"/>
                  </a:rPr>
                  <a:t>2</a:t>
                </a:r>
              </a:p>
            </p:txBody>
          </p:sp>
        </p:grpSp>
      </p:grpSp>
      <p:sp>
        <p:nvSpPr>
          <p:cNvPr id="2" name="ZoneTexte 1">
            <a:extLst>
              <a:ext uri="{FF2B5EF4-FFF2-40B4-BE49-F238E27FC236}">
                <a16:creationId xmlns:a16="http://schemas.microsoft.com/office/drawing/2014/main" id="{666DC00E-810C-2925-7A38-8505966E069E}"/>
              </a:ext>
            </a:extLst>
          </p:cNvPr>
          <p:cNvSpPr txBox="1"/>
          <p:nvPr/>
        </p:nvSpPr>
        <p:spPr>
          <a:xfrm>
            <a:off x="3750346" y="191009"/>
            <a:ext cx="2660985" cy="369332"/>
          </a:xfrm>
          <a:prstGeom prst="rect">
            <a:avLst/>
          </a:prstGeom>
          <a:noFill/>
        </p:spPr>
        <p:txBody>
          <a:bodyPr wrap="none" rtlCol="0">
            <a:spAutoFit/>
          </a:bodyPr>
          <a:lstStyle/>
          <a:p>
            <a:r>
              <a:rPr lang="fr-FR" dirty="0"/>
              <a:t>Changer flèches (+ simple)</a:t>
            </a:r>
          </a:p>
        </p:txBody>
      </p:sp>
    </p:spTree>
    <p:extLst>
      <p:ext uri="{BB962C8B-B14F-4D97-AF65-F5344CB8AC3E}">
        <p14:creationId xmlns:p14="http://schemas.microsoft.com/office/powerpoint/2010/main" val="1614298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91836FC-763D-2FBC-38D2-893D5F4DECF8}"/>
              </a:ext>
            </a:extLst>
          </p:cNvPr>
          <p:cNvSpPr/>
          <p:nvPr/>
        </p:nvSpPr>
        <p:spPr>
          <a:xfrm>
            <a:off x="8233863" y="0"/>
            <a:ext cx="4205077" cy="6858000"/>
          </a:xfrm>
          <a:prstGeom prst="rect">
            <a:avLst/>
          </a:prstGeom>
          <a:solidFill>
            <a:srgbClr val="EFE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cxnSp>
        <p:nvCxnSpPr>
          <p:cNvPr id="6" name="Connecteur droit 5">
            <a:extLst>
              <a:ext uri="{FF2B5EF4-FFF2-40B4-BE49-F238E27FC236}">
                <a16:creationId xmlns:a16="http://schemas.microsoft.com/office/drawing/2014/main" id="{4DDB2C94-59E8-0461-4541-BA2546B32803}"/>
              </a:ext>
            </a:extLst>
          </p:cNvPr>
          <p:cNvCxnSpPr>
            <a:cxnSpLocks/>
          </p:cNvCxnSpPr>
          <p:nvPr/>
        </p:nvCxnSpPr>
        <p:spPr>
          <a:xfrm>
            <a:off x="329781" y="648131"/>
            <a:ext cx="7693342"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4751622"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Quantification of </a:t>
            </a:r>
            <a:r>
              <a:rPr lang="fr-FR" sz="2400" dirty="0" err="1">
                <a:solidFill>
                  <a:srgbClr val="C00000"/>
                </a:solidFill>
                <a:latin typeface="Palatino" pitchFamily="2" charset="77"/>
                <a:ea typeface="Palatino" pitchFamily="2" charset="77"/>
              </a:rPr>
              <a:t>magmatic</a:t>
            </a:r>
            <a:r>
              <a:rPr lang="fr-FR" sz="2400" dirty="0">
                <a:solidFill>
                  <a:srgbClr val="C00000"/>
                </a:solidFill>
                <a:latin typeface="Palatino" pitchFamily="2" charset="77"/>
                <a:ea typeface="Palatino" pitchFamily="2" charset="77"/>
              </a:rPr>
              <a:t> input</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27</a:t>
            </a:fld>
            <a:endParaRPr lang="fr-YT">
              <a:latin typeface="Palatino" pitchFamily="2" charset="77"/>
              <a:ea typeface="Palatino" pitchFamily="2" charset="77"/>
            </a:endParaRPr>
          </a:p>
        </p:txBody>
      </p:sp>
      <p:sp>
        <p:nvSpPr>
          <p:cNvPr id="21" name="Rectangle 20">
            <a:extLst>
              <a:ext uri="{FF2B5EF4-FFF2-40B4-BE49-F238E27FC236}">
                <a16:creationId xmlns:a16="http://schemas.microsoft.com/office/drawing/2014/main" id="{B31BFB2B-5ABA-1345-1C7D-E466F3ECC61D}"/>
              </a:ext>
            </a:extLst>
          </p:cNvPr>
          <p:cNvSpPr/>
          <p:nvPr/>
        </p:nvSpPr>
        <p:spPr>
          <a:xfrm>
            <a:off x="3964346" y="5978013"/>
            <a:ext cx="608648" cy="37833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a droite 16">
            <a:extLst>
              <a:ext uri="{FF2B5EF4-FFF2-40B4-BE49-F238E27FC236}">
                <a16:creationId xmlns:a16="http://schemas.microsoft.com/office/drawing/2014/main" id="{72DD4B46-57D5-4312-953C-CBBB72447589}"/>
              </a:ext>
            </a:extLst>
          </p:cNvPr>
          <p:cNvSpPr/>
          <p:nvPr/>
        </p:nvSpPr>
        <p:spPr>
          <a:xfrm>
            <a:off x="4734739" y="4623935"/>
            <a:ext cx="494342" cy="189451"/>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4AA907D5-2CDF-1B03-BC12-EAE12C03DE8C}"/>
              </a:ext>
            </a:extLst>
          </p:cNvPr>
          <p:cNvSpPr txBox="1"/>
          <p:nvPr/>
        </p:nvSpPr>
        <p:spPr>
          <a:xfrm>
            <a:off x="4184309" y="6047038"/>
            <a:ext cx="1016625" cy="307777"/>
          </a:xfrm>
          <a:prstGeom prst="rect">
            <a:avLst/>
          </a:prstGeom>
          <a:noFill/>
        </p:spPr>
        <p:txBody>
          <a:bodyPr wrap="none" rtlCol="0">
            <a:spAutoFit/>
          </a:bodyPr>
          <a:lstStyle/>
          <a:p>
            <a:r>
              <a:rPr lang="fr-FR" sz="1400" dirty="0" err="1">
                <a:solidFill>
                  <a:srgbClr val="FF0000"/>
                </a:solidFill>
                <a:latin typeface="Palatino" pitchFamily="2" charset="77"/>
                <a:ea typeface="Palatino" pitchFamily="2" charset="77"/>
              </a:rPr>
              <a:t>Actual</a:t>
            </a:r>
            <a:r>
              <a:rPr lang="fr-FR" sz="1400" dirty="0">
                <a:solidFill>
                  <a:srgbClr val="FF0000"/>
                </a:solidFill>
                <a:latin typeface="Palatino" pitchFamily="2" charset="77"/>
                <a:ea typeface="Palatino" pitchFamily="2" charset="77"/>
              </a:rPr>
              <a:t> pH</a:t>
            </a:r>
          </a:p>
        </p:txBody>
      </p:sp>
      <p:sp>
        <p:nvSpPr>
          <p:cNvPr id="23" name="Flèche vers la droite 22">
            <a:extLst>
              <a:ext uri="{FF2B5EF4-FFF2-40B4-BE49-F238E27FC236}">
                <a16:creationId xmlns:a16="http://schemas.microsoft.com/office/drawing/2014/main" id="{1D4C0502-58CE-A225-A99A-F5EEB9C0C647}"/>
              </a:ext>
            </a:extLst>
          </p:cNvPr>
          <p:cNvSpPr/>
          <p:nvPr/>
        </p:nvSpPr>
        <p:spPr>
          <a:xfrm rot="10800000">
            <a:off x="4232612" y="3508515"/>
            <a:ext cx="494342" cy="189451"/>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6F8498A-BB8C-A9C5-01F8-C2EB34490990}"/>
              </a:ext>
            </a:extLst>
          </p:cNvPr>
          <p:cNvSpPr txBox="1"/>
          <p:nvPr/>
        </p:nvSpPr>
        <p:spPr>
          <a:xfrm>
            <a:off x="3976303" y="3762606"/>
            <a:ext cx="1492716" cy="369332"/>
          </a:xfrm>
          <a:prstGeom prst="rect">
            <a:avLst/>
          </a:prstGeom>
          <a:solidFill>
            <a:srgbClr val="FFFFFF">
              <a:alpha val="76863"/>
            </a:srgbClr>
          </a:solidFill>
        </p:spPr>
        <p:txBody>
          <a:bodyPr wrap="none" rtlCol="0">
            <a:spAutoFit/>
          </a:bodyPr>
          <a:lstStyle/>
          <a:p>
            <a:r>
              <a:rPr lang="fr-FR" dirty="0">
                <a:latin typeface="Palatino" pitchFamily="2" charset="77"/>
                <a:ea typeface="Palatino" pitchFamily="2" charset="77"/>
              </a:rPr>
              <a:t>Input of CO</a:t>
            </a:r>
            <a:r>
              <a:rPr lang="fr-FR" baseline="-25000" dirty="0">
                <a:latin typeface="Palatino" pitchFamily="2" charset="77"/>
                <a:ea typeface="Palatino" pitchFamily="2" charset="77"/>
              </a:rPr>
              <a:t>2</a:t>
            </a:r>
          </a:p>
        </p:txBody>
      </p:sp>
      <p:sp>
        <p:nvSpPr>
          <p:cNvPr id="15" name="ZoneTexte 14">
            <a:extLst>
              <a:ext uri="{FF2B5EF4-FFF2-40B4-BE49-F238E27FC236}">
                <a16:creationId xmlns:a16="http://schemas.microsoft.com/office/drawing/2014/main" id="{709F48B7-737D-FCD0-3765-C85BCB5A01DF}"/>
              </a:ext>
            </a:extLst>
          </p:cNvPr>
          <p:cNvSpPr txBox="1"/>
          <p:nvPr/>
        </p:nvSpPr>
        <p:spPr>
          <a:xfrm>
            <a:off x="3952664" y="4823230"/>
            <a:ext cx="1886222" cy="369332"/>
          </a:xfrm>
          <a:prstGeom prst="rect">
            <a:avLst/>
          </a:prstGeom>
          <a:solidFill>
            <a:srgbClr val="FFFFFF">
              <a:alpha val="76863"/>
            </a:srgbClr>
          </a:solidFill>
        </p:spPr>
        <p:txBody>
          <a:bodyPr wrap="none" rtlCol="0">
            <a:spAutoFit/>
          </a:bodyPr>
          <a:lstStyle/>
          <a:p>
            <a:r>
              <a:rPr lang="fr-FR" dirty="0">
                <a:latin typeface="Palatino" pitchFamily="2" charset="77"/>
                <a:ea typeface="Palatino" pitchFamily="2" charset="77"/>
              </a:rPr>
              <a:t>Diffusion of CO</a:t>
            </a:r>
            <a:r>
              <a:rPr lang="fr-FR" baseline="-25000" dirty="0">
                <a:latin typeface="Palatino" pitchFamily="2" charset="77"/>
                <a:ea typeface="Palatino" pitchFamily="2" charset="77"/>
              </a:rPr>
              <a:t>2</a:t>
            </a:r>
          </a:p>
        </p:txBody>
      </p:sp>
      <p:pic>
        <p:nvPicPr>
          <p:cNvPr id="11" name="Image 10">
            <a:extLst>
              <a:ext uri="{FF2B5EF4-FFF2-40B4-BE49-F238E27FC236}">
                <a16:creationId xmlns:a16="http://schemas.microsoft.com/office/drawing/2014/main" id="{86FA9801-AA5E-08AF-9EFD-8D7D2CF5ACD4}"/>
              </a:ext>
            </a:extLst>
          </p:cNvPr>
          <p:cNvPicPr>
            <a:picLocks noChangeAspect="1"/>
          </p:cNvPicPr>
          <p:nvPr/>
        </p:nvPicPr>
        <p:blipFill>
          <a:blip r:embed="rId3"/>
          <a:stretch>
            <a:fillRect/>
          </a:stretch>
        </p:blipFill>
        <p:spPr>
          <a:xfrm>
            <a:off x="147769" y="791605"/>
            <a:ext cx="7609790" cy="5812723"/>
          </a:xfrm>
          <a:prstGeom prst="rect">
            <a:avLst/>
          </a:prstGeom>
        </p:spPr>
      </p:pic>
      <p:sp>
        <p:nvSpPr>
          <p:cNvPr id="16" name="ZoneTexte 15">
            <a:extLst>
              <a:ext uri="{FF2B5EF4-FFF2-40B4-BE49-F238E27FC236}">
                <a16:creationId xmlns:a16="http://schemas.microsoft.com/office/drawing/2014/main" id="{D9C24710-1F9C-60CC-5A07-31CFFE0C62FB}"/>
              </a:ext>
            </a:extLst>
          </p:cNvPr>
          <p:cNvSpPr txBox="1"/>
          <p:nvPr/>
        </p:nvSpPr>
        <p:spPr>
          <a:xfrm>
            <a:off x="260556" y="6413698"/>
            <a:ext cx="3171189" cy="307777"/>
          </a:xfrm>
          <a:prstGeom prst="rect">
            <a:avLst/>
          </a:prstGeom>
          <a:noFill/>
        </p:spPr>
        <p:txBody>
          <a:bodyPr wrap="none" rtlCol="0">
            <a:spAutoFit/>
          </a:bodyPr>
          <a:lstStyle/>
          <a:p>
            <a:r>
              <a:rPr lang="fr-FR" sz="1400" dirty="0" err="1">
                <a:latin typeface="Palatino" pitchFamily="2" charset="77"/>
                <a:ea typeface="Palatino" pitchFamily="2" charset="77"/>
              </a:rPr>
              <a:t>Modified</a:t>
            </a:r>
            <a:r>
              <a:rPr lang="fr-FR" sz="1400" dirty="0">
                <a:latin typeface="Palatino" pitchFamily="2" charset="77"/>
                <a:ea typeface="Palatino" pitchFamily="2" charset="77"/>
              </a:rPr>
              <a:t> </a:t>
            </a:r>
            <a:r>
              <a:rPr lang="fr-FR" sz="1400" dirty="0" err="1">
                <a:latin typeface="Palatino" pitchFamily="2" charset="77"/>
                <a:ea typeface="Palatino" pitchFamily="2" charset="77"/>
              </a:rPr>
              <a:t>from</a:t>
            </a:r>
            <a:r>
              <a:rPr lang="fr-FR" sz="1400" dirty="0">
                <a:latin typeface="Palatino" pitchFamily="2" charset="77"/>
                <a:ea typeface="Palatino" pitchFamily="2" charset="77"/>
              </a:rPr>
              <a:t> Mazot &amp; Bernard 2015</a:t>
            </a:r>
          </a:p>
        </p:txBody>
      </p:sp>
      <p:sp>
        <p:nvSpPr>
          <p:cNvPr id="18" name="Flèche vers la droite 17">
            <a:extLst>
              <a:ext uri="{FF2B5EF4-FFF2-40B4-BE49-F238E27FC236}">
                <a16:creationId xmlns:a16="http://schemas.microsoft.com/office/drawing/2014/main" id="{FE51A09D-5C91-6B3F-8B32-76ABF4DFFD73}"/>
              </a:ext>
            </a:extLst>
          </p:cNvPr>
          <p:cNvSpPr/>
          <p:nvPr/>
        </p:nvSpPr>
        <p:spPr>
          <a:xfrm rot="16200000">
            <a:off x="2461555" y="3302538"/>
            <a:ext cx="729474" cy="190662"/>
          </a:xfrm>
          <a:prstGeom prst="rightArrow">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C410B50-139F-BB1B-3E74-45ADCED76AA1}"/>
              </a:ext>
            </a:extLst>
          </p:cNvPr>
          <p:cNvSpPr txBox="1"/>
          <p:nvPr/>
        </p:nvSpPr>
        <p:spPr>
          <a:xfrm>
            <a:off x="8398186" y="260838"/>
            <a:ext cx="3793813" cy="2369880"/>
          </a:xfrm>
          <a:prstGeom prst="rect">
            <a:avLst/>
          </a:prstGeom>
          <a:noFill/>
        </p:spPr>
        <p:txBody>
          <a:bodyPr wrap="square" rtlCol="0">
            <a:spAutoFit/>
          </a:bodyPr>
          <a:lstStyle/>
          <a:p>
            <a:r>
              <a:rPr lang="fr-FR" b="1" dirty="0" err="1">
                <a:latin typeface="Palatino" pitchFamily="2" charset="77"/>
                <a:ea typeface="Palatino" pitchFamily="2" charset="77"/>
              </a:rPr>
              <a:t>Steady</a:t>
            </a:r>
            <a:r>
              <a:rPr lang="fr-FR" b="1" dirty="0">
                <a:latin typeface="Palatino" pitchFamily="2" charset="77"/>
                <a:ea typeface="Palatino" pitchFamily="2" charset="77"/>
              </a:rPr>
              <a:t> state </a:t>
            </a:r>
            <a:r>
              <a:rPr lang="fr-FR" b="1" dirty="0" err="1">
                <a:latin typeface="Palatino" pitchFamily="2" charset="77"/>
                <a:ea typeface="Palatino" pitchFamily="2" charset="77"/>
              </a:rPr>
              <a:t>is</a:t>
            </a:r>
            <a:r>
              <a:rPr lang="fr-FR" b="1" dirty="0">
                <a:latin typeface="Palatino" pitchFamily="2" charset="77"/>
                <a:ea typeface="Palatino" pitchFamily="2" charset="77"/>
              </a:rPr>
              <a:t> </a:t>
            </a:r>
            <a:r>
              <a:rPr lang="fr-FR" b="1" dirty="0" err="1">
                <a:latin typeface="Palatino" pitchFamily="2" charset="77"/>
                <a:ea typeface="Palatino" pitchFamily="2" charset="77"/>
              </a:rPr>
              <a:t>reached</a:t>
            </a:r>
            <a:r>
              <a:rPr lang="fr-FR" b="1" dirty="0">
                <a:latin typeface="Palatino" pitchFamily="2" charset="77"/>
                <a:ea typeface="Palatino" pitchFamily="2" charset="77"/>
              </a:rPr>
              <a:t> </a:t>
            </a:r>
            <a:r>
              <a:rPr lang="fr-FR" b="1" dirty="0" err="1">
                <a:latin typeface="Palatino" pitchFamily="2" charset="77"/>
                <a:ea typeface="Palatino" pitchFamily="2" charset="77"/>
              </a:rPr>
              <a:t>when</a:t>
            </a:r>
            <a:r>
              <a:rPr lang="fr-FR" b="1" dirty="0">
                <a:latin typeface="Palatino" pitchFamily="2" charset="77"/>
                <a:ea typeface="Palatino" pitchFamily="2" charset="77"/>
              </a:rPr>
              <a:t> the input </a:t>
            </a:r>
            <a:r>
              <a:rPr lang="fr-FR" b="1" dirty="0" err="1">
                <a:latin typeface="Palatino" pitchFamily="2" charset="77"/>
                <a:ea typeface="Palatino" pitchFamily="2" charset="77"/>
              </a:rPr>
              <a:t>equals</a:t>
            </a:r>
            <a:r>
              <a:rPr lang="fr-FR" b="1" dirty="0">
                <a:latin typeface="Palatino" pitchFamily="2" charset="77"/>
                <a:ea typeface="Palatino" pitchFamily="2" charset="77"/>
              </a:rPr>
              <a:t> the output</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err="1">
                <a:solidFill>
                  <a:srgbClr val="C00000"/>
                </a:solidFill>
                <a:latin typeface="Palatino" pitchFamily="2" charset="77"/>
                <a:ea typeface="Palatino" pitchFamily="2" charset="77"/>
              </a:rPr>
              <a:t>Magmatic</a:t>
            </a:r>
            <a:r>
              <a:rPr lang="fr-FR" sz="1600" dirty="0">
                <a:solidFill>
                  <a:srgbClr val="C00000"/>
                </a:solidFill>
                <a:latin typeface="Palatino" pitchFamily="2" charset="77"/>
                <a:ea typeface="Palatino" pitchFamily="2" charset="77"/>
              </a:rPr>
              <a:t> CO</a:t>
            </a:r>
            <a:r>
              <a:rPr lang="fr-FR" sz="1600" baseline="-25000" dirty="0">
                <a:solidFill>
                  <a:srgbClr val="C00000"/>
                </a:solidFill>
                <a:latin typeface="Palatino" pitchFamily="2" charset="77"/>
                <a:ea typeface="Palatino" pitchFamily="2" charset="77"/>
              </a:rPr>
              <a:t>2</a:t>
            </a:r>
            <a:r>
              <a:rPr lang="fr-FR" sz="1600" dirty="0">
                <a:solidFill>
                  <a:srgbClr val="C00000"/>
                </a:solidFill>
                <a:latin typeface="Palatino" pitchFamily="2" charset="77"/>
                <a:ea typeface="Palatino" pitchFamily="2" charset="77"/>
              </a:rPr>
              <a:t> input ≈ </a:t>
            </a:r>
            <a:r>
              <a:rPr lang="fr-FR" sz="1600" b="1" dirty="0">
                <a:solidFill>
                  <a:srgbClr val="C00000"/>
                </a:solidFill>
                <a:latin typeface="Palatino" pitchFamily="2" charset="77"/>
                <a:ea typeface="Palatino" pitchFamily="2" charset="77"/>
              </a:rPr>
              <a:t>39 tons day</a:t>
            </a:r>
            <a:r>
              <a:rPr lang="fr-FR" sz="1600" b="1" baseline="30000" dirty="0">
                <a:solidFill>
                  <a:srgbClr val="C00000"/>
                </a:solidFill>
                <a:latin typeface="Palatino" pitchFamily="2" charset="77"/>
                <a:ea typeface="Palatino" pitchFamily="2" charset="77"/>
              </a:rPr>
              <a:t>-1</a:t>
            </a:r>
          </a:p>
          <a:p>
            <a:endParaRPr lang="fr-FR" sz="1600" dirty="0">
              <a:latin typeface="Palatino" pitchFamily="2" charset="77"/>
              <a:ea typeface="Palatino" pitchFamily="2" charset="77"/>
            </a:endParaRPr>
          </a:p>
          <a:p>
            <a:endParaRPr lang="fr-FR" sz="1600" dirty="0">
              <a:solidFill>
                <a:srgbClr val="C00000"/>
              </a:solidFill>
              <a:latin typeface="Palatino" pitchFamily="2" charset="77"/>
              <a:ea typeface="Palatino" pitchFamily="2" charset="77"/>
              <a:sym typeface="Wingdings" pitchFamily="2" charset="2"/>
            </a:endParaRPr>
          </a:p>
          <a:p>
            <a:endParaRPr lang="fr-FR" sz="1600" dirty="0">
              <a:solidFill>
                <a:srgbClr val="C00000"/>
              </a:solidFill>
              <a:latin typeface="Palatino" pitchFamily="2" charset="77"/>
              <a:ea typeface="Palatino" pitchFamily="2" charset="77"/>
              <a:sym typeface="Wingdings" pitchFamily="2" charset="2"/>
            </a:endParaRPr>
          </a:p>
          <a:p>
            <a:endParaRPr lang="fr-FR" sz="1600" dirty="0">
              <a:latin typeface="Palatino" pitchFamily="2" charset="77"/>
              <a:ea typeface="Palatino" pitchFamily="2" charset="77"/>
            </a:endParaRPr>
          </a:p>
        </p:txBody>
      </p:sp>
    </p:spTree>
    <p:extLst>
      <p:ext uri="{BB962C8B-B14F-4D97-AF65-F5344CB8AC3E}">
        <p14:creationId xmlns:p14="http://schemas.microsoft.com/office/powerpoint/2010/main" val="452610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91836FC-763D-2FBC-38D2-893D5F4DECF8}"/>
              </a:ext>
            </a:extLst>
          </p:cNvPr>
          <p:cNvSpPr/>
          <p:nvPr/>
        </p:nvSpPr>
        <p:spPr>
          <a:xfrm>
            <a:off x="8233863" y="0"/>
            <a:ext cx="4205077" cy="6858000"/>
          </a:xfrm>
          <a:prstGeom prst="rect">
            <a:avLst/>
          </a:prstGeom>
          <a:solidFill>
            <a:srgbClr val="EFE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cxnSp>
        <p:nvCxnSpPr>
          <p:cNvPr id="6" name="Connecteur droit 5">
            <a:extLst>
              <a:ext uri="{FF2B5EF4-FFF2-40B4-BE49-F238E27FC236}">
                <a16:creationId xmlns:a16="http://schemas.microsoft.com/office/drawing/2014/main" id="{4DDB2C94-59E8-0461-4541-BA2546B32803}"/>
              </a:ext>
            </a:extLst>
          </p:cNvPr>
          <p:cNvCxnSpPr>
            <a:cxnSpLocks/>
          </p:cNvCxnSpPr>
          <p:nvPr/>
        </p:nvCxnSpPr>
        <p:spPr>
          <a:xfrm>
            <a:off x="329781" y="648131"/>
            <a:ext cx="7693342"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1981633"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Modelisation</a:t>
            </a:r>
            <a:endParaRPr lang="fr-YT" sz="2400" dirty="0">
              <a:solidFill>
                <a:srgbClr val="C00000"/>
              </a:solidFill>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28</a:t>
            </a:fld>
            <a:endParaRPr lang="fr-YT">
              <a:latin typeface="Palatino" pitchFamily="2" charset="77"/>
              <a:ea typeface="Palatino" pitchFamily="2" charset="77"/>
            </a:endParaRPr>
          </a:p>
        </p:txBody>
      </p:sp>
      <p:grpSp>
        <p:nvGrpSpPr>
          <p:cNvPr id="13" name="Groupe 12">
            <a:extLst>
              <a:ext uri="{FF2B5EF4-FFF2-40B4-BE49-F238E27FC236}">
                <a16:creationId xmlns:a16="http://schemas.microsoft.com/office/drawing/2014/main" id="{0FA9342B-C128-18EB-B06E-86090F70E5FD}"/>
              </a:ext>
            </a:extLst>
          </p:cNvPr>
          <p:cNvGrpSpPr/>
          <p:nvPr/>
        </p:nvGrpSpPr>
        <p:grpSpPr>
          <a:xfrm>
            <a:off x="870896" y="1290023"/>
            <a:ext cx="6174484" cy="4480534"/>
            <a:chOff x="76314" y="759671"/>
            <a:chExt cx="6174484" cy="4480534"/>
          </a:xfrm>
        </p:grpSpPr>
        <p:pic>
          <p:nvPicPr>
            <p:cNvPr id="4" name="Image 3">
              <a:extLst>
                <a:ext uri="{FF2B5EF4-FFF2-40B4-BE49-F238E27FC236}">
                  <a16:creationId xmlns:a16="http://schemas.microsoft.com/office/drawing/2014/main" id="{F8478F66-D773-C82F-940E-4C04491C040E}"/>
                </a:ext>
              </a:extLst>
            </p:cNvPr>
            <p:cNvPicPr>
              <a:picLocks noChangeAspect="1"/>
            </p:cNvPicPr>
            <p:nvPr/>
          </p:nvPicPr>
          <p:blipFill>
            <a:blip r:embed="rId3"/>
            <a:stretch>
              <a:fillRect/>
            </a:stretch>
          </p:blipFill>
          <p:spPr>
            <a:xfrm>
              <a:off x="76314" y="759671"/>
              <a:ext cx="6174484" cy="4480534"/>
            </a:xfrm>
            <a:prstGeom prst="rect">
              <a:avLst/>
            </a:prstGeom>
          </p:spPr>
        </p:pic>
        <p:grpSp>
          <p:nvGrpSpPr>
            <p:cNvPr id="9" name="Groupe 8">
              <a:extLst>
                <a:ext uri="{FF2B5EF4-FFF2-40B4-BE49-F238E27FC236}">
                  <a16:creationId xmlns:a16="http://schemas.microsoft.com/office/drawing/2014/main" id="{5F7E0C47-8490-815D-F418-720188175B3B}"/>
                </a:ext>
              </a:extLst>
            </p:cNvPr>
            <p:cNvGrpSpPr/>
            <p:nvPr/>
          </p:nvGrpSpPr>
          <p:grpSpPr>
            <a:xfrm>
              <a:off x="2860929" y="2307440"/>
              <a:ext cx="785794" cy="2932765"/>
              <a:chOff x="2860929" y="2307440"/>
              <a:chExt cx="785794" cy="2932765"/>
            </a:xfrm>
          </p:grpSpPr>
          <p:sp>
            <p:nvSpPr>
              <p:cNvPr id="5" name="ZoneTexte 4">
                <a:extLst>
                  <a:ext uri="{FF2B5EF4-FFF2-40B4-BE49-F238E27FC236}">
                    <a16:creationId xmlns:a16="http://schemas.microsoft.com/office/drawing/2014/main" id="{CFB8B885-BD60-C573-6036-6EBCAEA9E43F}"/>
                  </a:ext>
                </a:extLst>
              </p:cNvPr>
              <p:cNvSpPr txBox="1"/>
              <p:nvPr/>
            </p:nvSpPr>
            <p:spPr>
              <a:xfrm>
                <a:off x="2860930" y="4778540"/>
                <a:ext cx="785793" cy="461665"/>
              </a:xfrm>
              <a:prstGeom prst="rect">
                <a:avLst/>
              </a:prstGeom>
              <a:noFill/>
            </p:spPr>
            <p:txBody>
              <a:bodyPr wrap="none" rtlCol="0">
                <a:spAutoFit/>
              </a:bodyPr>
              <a:lstStyle/>
              <a:p>
                <a:r>
                  <a:rPr lang="fr-FR" sz="2400" dirty="0">
                    <a:solidFill>
                      <a:srgbClr val="C00000"/>
                    </a:solidFill>
                    <a:latin typeface="Avenir Next" panose="020B0503020202020204" pitchFamily="34" charset="0"/>
                    <a:ea typeface="Palatino" pitchFamily="2" charset="77"/>
                  </a:rPr>
                  <a:t>CO</a:t>
                </a:r>
                <a:r>
                  <a:rPr lang="fr-FR" sz="2400" baseline="-25000" dirty="0">
                    <a:solidFill>
                      <a:srgbClr val="C00000"/>
                    </a:solidFill>
                    <a:latin typeface="Avenir Next" panose="020B0503020202020204" pitchFamily="34" charset="0"/>
                    <a:ea typeface="Palatino" pitchFamily="2" charset="77"/>
                  </a:rPr>
                  <a:t>2</a:t>
                </a:r>
              </a:p>
            </p:txBody>
          </p:sp>
          <p:sp>
            <p:nvSpPr>
              <p:cNvPr id="7" name="ZoneTexte 6">
                <a:extLst>
                  <a:ext uri="{FF2B5EF4-FFF2-40B4-BE49-F238E27FC236}">
                    <a16:creationId xmlns:a16="http://schemas.microsoft.com/office/drawing/2014/main" id="{568B3016-8778-3C77-18BB-C8C7576F65CC}"/>
                  </a:ext>
                </a:extLst>
              </p:cNvPr>
              <p:cNvSpPr txBox="1"/>
              <p:nvPr/>
            </p:nvSpPr>
            <p:spPr>
              <a:xfrm>
                <a:off x="2860929" y="2307440"/>
                <a:ext cx="785793" cy="461665"/>
              </a:xfrm>
              <a:prstGeom prst="rect">
                <a:avLst/>
              </a:prstGeom>
              <a:noFill/>
              <a:effectLst/>
            </p:spPr>
            <p:txBody>
              <a:bodyPr wrap="none" rtlCol="0">
                <a:spAutoFit/>
              </a:bodyPr>
              <a:lstStyle/>
              <a:p>
                <a:r>
                  <a:rPr lang="fr-FR" sz="2400" dirty="0">
                    <a:solidFill>
                      <a:srgbClr val="EAFEDD"/>
                    </a:solidFill>
                    <a:latin typeface="Avenir Next" panose="020B0503020202020204" pitchFamily="34" charset="0"/>
                    <a:ea typeface="Palatino" pitchFamily="2" charset="77"/>
                  </a:rPr>
                  <a:t>CO</a:t>
                </a:r>
                <a:r>
                  <a:rPr lang="fr-FR" sz="2400" baseline="-25000" dirty="0">
                    <a:solidFill>
                      <a:srgbClr val="EAFEDD"/>
                    </a:solidFill>
                    <a:latin typeface="Avenir Next" panose="020B0503020202020204" pitchFamily="34" charset="0"/>
                    <a:ea typeface="Palatino" pitchFamily="2" charset="77"/>
                  </a:rPr>
                  <a:t>2</a:t>
                </a:r>
              </a:p>
            </p:txBody>
          </p:sp>
        </p:grpSp>
      </p:grpSp>
      <p:sp>
        <p:nvSpPr>
          <p:cNvPr id="2" name="ZoneTexte 1">
            <a:extLst>
              <a:ext uri="{FF2B5EF4-FFF2-40B4-BE49-F238E27FC236}">
                <a16:creationId xmlns:a16="http://schemas.microsoft.com/office/drawing/2014/main" id="{DD1B8C1F-8483-A25C-C312-F9F3DD6BFF59}"/>
              </a:ext>
            </a:extLst>
          </p:cNvPr>
          <p:cNvSpPr txBox="1"/>
          <p:nvPr/>
        </p:nvSpPr>
        <p:spPr>
          <a:xfrm>
            <a:off x="8398186" y="260838"/>
            <a:ext cx="3793813" cy="4585871"/>
          </a:xfrm>
          <a:prstGeom prst="rect">
            <a:avLst/>
          </a:prstGeom>
          <a:noFill/>
        </p:spPr>
        <p:txBody>
          <a:bodyPr wrap="square" rtlCol="0">
            <a:spAutoFit/>
          </a:bodyPr>
          <a:lstStyle/>
          <a:p>
            <a:r>
              <a:rPr lang="fr-FR" b="1" dirty="0" err="1">
                <a:latin typeface="Palatino" pitchFamily="2" charset="77"/>
                <a:ea typeface="Palatino" pitchFamily="2" charset="77"/>
              </a:rPr>
              <a:t>Steady</a:t>
            </a:r>
            <a:r>
              <a:rPr lang="fr-FR" b="1" dirty="0">
                <a:latin typeface="Palatino" pitchFamily="2" charset="77"/>
                <a:ea typeface="Palatino" pitchFamily="2" charset="77"/>
              </a:rPr>
              <a:t> state </a:t>
            </a:r>
            <a:r>
              <a:rPr lang="fr-FR" b="1" dirty="0" err="1">
                <a:latin typeface="Palatino" pitchFamily="2" charset="77"/>
                <a:ea typeface="Palatino" pitchFamily="2" charset="77"/>
              </a:rPr>
              <a:t>is</a:t>
            </a:r>
            <a:r>
              <a:rPr lang="fr-FR" b="1" dirty="0">
                <a:latin typeface="Palatino" pitchFamily="2" charset="77"/>
                <a:ea typeface="Palatino" pitchFamily="2" charset="77"/>
              </a:rPr>
              <a:t> </a:t>
            </a:r>
            <a:r>
              <a:rPr lang="fr-FR" b="1" dirty="0" err="1">
                <a:latin typeface="Palatino" pitchFamily="2" charset="77"/>
                <a:ea typeface="Palatino" pitchFamily="2" charset="77"/>
              </a:rPr>
              <a:t>reached</a:t>
            </a:r>
            <a:r>
              <a:rPr lang="fr-FR" b="1" dirty="0">
                <a:latin typeface="Palatino" pitchFamily="2" charset="77"/>
                <a:ea typeface="Palatino" pitchFamily="2" charset="77"/>
              </a:rPr>
              <a:t> </a:t>
            </a:r>
            <a:r>
              <a:rPr lang="fr-FR" b="1" dirty="0" err="1">
                <a:latin typeface="Palatino" pitchFamily="2" charset="77"/>
                <a:ea typeface="Palatino" pitchFamily="2" charset="77"/>
              </a:rPr>
              <a:t>when</a:t>
            </a:r>
            <a:r>
              <a:rPr lang="fr-FR" b="1" dirty="0">
                <a:latin typeface="Palatino" pitchFamily="2" charset="77"/>
                <a:ea typeface="Palatino" pitchFamily="2" charset="77"/>
              </a:rPr>
              <a:t> the input </a:t>
            </a:r>
            <a:r>
              <a:rPr lang="fr-FR" b="1" dirty="0" err="1">
                <a:latin typeface="Palatino" pitchFamily="2" charset="77"/>
                <a:ea typeface="Palatino" pitchFamily="2" charset="77"/>
              </a:rPr>
              <a:t>equals</a:t>
            </a:r>
            <a:r>
              <a:rPr lang="fr-FR" b="1" dirty="0">
                <a:latin typeface="Palatino" pitchFamily="2" charset="77"/>
                <a:ea typeface="Palatino" pitchFamily="2" charset="77"/>
              </a:rPr>
              <a:t> the output</a:t>
            </a:r>
          </a:p>
          <a:p>
            <a:endParaRPr lang="fr-FR" sz="1600" dirty="0">
              <a:latin typeface="Palatino" pitchFamily="2" charset="77"/>
              <a:ea typeface="Palatino" pitchFamily="2" charset="77"/>
            </a:endParaRPr>
          </a:p>
          <a:p>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err="1">
                <a:latin typeface="Palatino" pitchFamily="2" charset="77"/>
                <a:ea typeface="Palatino" pitchFamily="2" charset="77"/>
              </a:rPr>
              <a:t>Magmatic</a:t>
            </a:r>
            <a:r>
              <a:rPr lang="fr-FR" sz="1600" dirty="0">
                <a:latin typeface="Palatino" pitchFamily="2" charset="77"/>
                <a:ea typeface="Palatino" pitchFamily="2" charset="77"/>
              </a:rPr>
              <a:t> CO</a:t>
            </a:r>
            <a:r>
              <a:rPr lang="fr-FR" sz="1600" baseline="-25000" dirty="0">
                <a:latin typeface="Palatino" pitchFamily="2" charset="77"/>
                <a:ea typeface="Palatino" pitchFamily="2" charset="77"/>
              </a:rPr>
              <a:t>2</a:t>
            </a:r>
            <a:r>
              <a:rPr lang="fr-FR" sz="1600" dirty="0">
                <a:latin typeface="Palatino" pitchFamily="2" charset="77"/>
                <a:ea typeface="Palatino" pitchFamily="2" charset="77"/>
              </a:rPr>
              <a:t> input ≈ </a:t>
            </a:r>
            <a:r>
              <a:rPr lang="fr-FR" sz="1600" b="1" dirty="0">
                <a:latin typeface="Palatino" pitchFamily="2" charset="77"/>
                <a:ea typeface="Palatino" pitchFamily="2" charset="77"/>
              </a:rPr>
              <a:t>39 tons day</a:t>
            </a:r>
            <a:r>
              <a:rPr lang="fr-FR" sz="1600" b="1" baseline="30000" dirty="0">
                <a:latin typeface="Palatino" pitchFamily="2" charset="77"/>
                <a:ea typeface="Palatino" pitchFamily="2" charset="77"/>
              </a:rPr>
              <a:t>-1</a:t>
            </a:r>
          </a:p>
          <a:p>
            <a:pPr marL="285750" indent="-285750">
              <a:buFont typeface="Arial" panose="020B0604020202020204" pitchFamily="34" charset="0"/>
              <a:buChar char="•"/>
            </a:pPr>
            <a:endParaRPr lang="fr-FR" sz="1600" dirty="0">
              <a:latin typeface="Palatino" pitchFamily="2" charset="77"/>
              <a:ea typeface="Palatino" pitchFamily="2" charset="77"/>
            </a:endParaRPr>
          </a:p>
          <a:p>
            <a:pPr marL="285750" indent="-285750">
              <a:buFont typeface="Arial" panose="020B0604020202020204" pitchFamily="34" charset="0"/>
              <a:buChar char="•"/>
            </a:pPr>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a:latin typeface="Palatino" pitchFamily="2" charset="77"/>
                <a:ea typeface="Palatino" pitchFamily="2" charset="77"/>
              </a:rPr>
              <a:t>change in flux </a:t>
            </a:r>
            <a:r>
              <a:rPr lang="fr-FR" sz="1600" dirty="0">
                <a:latin typeface="Palatino" pitchFamily="2" charset="77"/>
                <a:ea typeface="Palatino" pitchFamily="2" charset="77"/>
                <a:sym typeface="Wingdings" pitchFamily="2" charset="2"/>
              </a:rPr>
              <a:t> </a:t>
            </a:r>
            <a:r>
              <a:rPr lang="fr-FR" sz="1600" dirty="0">
                <a:latin typeface="Palatino" pitchFamily="2" charset="77"/>
                <a:ea typeface="Palatino" pitchFamily="2" charset="77"/>
              </a:rPr>
              <a:t>change in pH</a:t>
            </a:r>
            <a:endParaRPr lang="fr-FR" sz="1600" dirty="0">
              <a:latin typeface="Palatino" pitchFamily="2" charset="77"/>
              <a:ea typeface="Palatino" pitchFamily="2" charset="77"/>
              <a:sym typeface="Wingdings" pitchFamily="2" charset="2"/>
            </a:endParaRPr>
          </a:p>
          <a:p>
            <a:pPr marL="285750" indent="-285750">
              <a:buFont typeface="Arial" panose="020B0604020202020204" pitchFamily="34" charset="0"/>
              <a:buChar char="•"/>
            </a:pPr>
            <a:endParaRPr lang="fr-FR" sz="1600" dirty="0">
              <a:latin typeface="Palatino" pitchFamily="2" charset="77"/>
              <a:ea typeface="Palatino" pitchFamily="2" charset="77"/>
              <a:sym typeface="Wingdings" pitchFamily="2" charset="2"/>
            </a:endParaRPr>
          </a:p>
          <a:p>
            <a:pPr marL="285750" indent="-285750">
              <a:buFont typeface="Arial" panose="020B0604020202020204" pitchFamily="34" charset="0"/>
              <a:buChar char="•"/>
            </a:pPr>
            <a:endParaRPr lang="fr-FR" sz="1600" dirty="0">
              <a:latin typeface="Palatino" pitchFamily="2" charset="77"/>
              <a:ea typeface="Palatino" pitchFamily="2" charset="77"/>
              <a:sym typeface="Wingdings" pitchFamily="2" charset="2"/>
            </a:endParaRPr>
          </a:p>
          <a:p>
            <a:r>
              <a:rPr lang="fr-FR" sz="1400" i="1" dirty="0">
                <a:latin typeface="Palatino" pitchFamily="2" charset="77"/>
                <a:ea typeface="Palatino" pitchFamily="2" charset="77"/>
              </a:rPr>
              <a:t>« </a:t>
            </a:r>
            <a:r>
              <a:rPr lang="fr-FR" sz="1400" i="1" dirty="0" err="1">
                <a:latin typeface="Palatino" pitchFamily="2" charset="77"/>
                <a:ea typeface="Palatino" pitchFamily="2" charset="77"/>
              </a:rPr>
              <a:t>Highly</a:t>
            </a:r>
            <a:r>
              <a:rPr lang="fr-FR" sz="1400" i="1" dirty="0">
                <a:latin typeface="Palatino" pitchFamily="2" charset="77"/>
                <a:ea typeface="Palatino" pitchFamily="2" charset="77"/>
              </a:rPr>
              <a:t> sensitive </a:t>
            </a:r>
            <a:r>
              <a:rPr lang="fr-FR" sz="1400" i="1" dirty="0" err="1">
                <a:latin typeface="Palatino" pitchFamily="2" charset="77"/>
                <a:ea typeface="Palatino" pitchFamily="2" charset="77"/>
              </a:rPr>
              <a:t>gasometer</a:t>
            </a:r>
            <a:r>
              <a:rPr lang="fr-FR" sz="1400" i="1" dirty="0">
                <a:latin typeface="Palatino" pitchFamily="2" charset="77"/>
                <a:ea typeface="Palatino" pitchFamily="2" charset="77"/>
              </a:rPr>
              <a:t> </a:t>
            </a:r>
            <a:r>
              <a:rPr lang="fr-FR" sz="1400" i="1" dirty="0" err="1">
                <a:latin typeface="Palatino" pitchFamily="2" charset="77"/>
                <a:ea typeface="Palatino" pitchFamily="2" charset="77"/>
              </a:rPr>
              <a:t>where</a:t>
            </a:r>
            <a:r>
              <a:rPr lang="fr-FR" sz="1400" i="1" dirty="0">
                <a:latin typeface="Palatino" pitchFamily="2" charset="77"/>
                <a:ea typeface="Palatino" pitchFamily="2" charset="77"/>
              </a:rPr>
              <a:t> CO</a:t>
            </a:r>
            <a:r>
              <a:rPr lang="fr-FR" sz="1400" i="1" baseline="-25000" dirty="0">
                <a:latin typeface="Palatino" pitchFamily="2" charset="77"/>
                <a:ea typeface="Palatino" pitchFamily="2" charset="77"/>
              </a:rPr>
              <a:t>2 (</a:t>
            </a:r>
            <a:r>
              <a:rPr lang="fr-FR" sz="1400" i="1" baseline="-25000" dirty="0" err="1">
                <a:latin typeface="Palatino" pitchFamily="2" charset="77"/>
                <a:ea typeface="Palatino" pitchFamily="2" charset="77"/>
              </a:rPr>
              <a:t>aq</a:t>
            </a:r>
            <a:r>
              <a:rPr lang="fr-FR" sz="1400" i="1" baseline="-25000" dirty="0">
                <a:latin typeface="Palatino" pitchFamily="2" charset="77"/>
                <a:ea typeface="Palatino" pitchFamily="2" charset="77"/>
              </a:rPr>
              <a:t>) </a:t>
            </a:r>
            <a:r>
              <a:rPr lang="fr-FR" sz="1400" i="1" dirty="0" err="1">
                <a:latin typeface="Palatino" pitchFamily="2" charset="77"/>
                <a:ea typeface="Palatino" pitchFamily="2" charset="77"/>
              </a:rPr>
              <a:t>reflects</a:t>
            </a:r>
            <a:r>
              <a:rPr lang="fr-FR" sz="1400" i="1" dirty="0">
                <a:latin typeface="Palatino" pitchFamily="2" charset="77"/>
                <a:ea typeface="Palatino" pitchFamily="2" charset="77"/>
              </a:rPr>
              <a:t> the balance </a:t>
            </a:r>
            <a:r>
              <a:rPr lang="fr-FR" sz="1400" i="1" dirty="0" err="1">
                <a:latin typeface="Palatino" pitchFamily="2" charset="77"/>
                <a:ea typeface="Palatino" pitchFamily="2" charset="77"/>
              </a:rPr>
              <a:t>between</a:t>
            </a:r>
            <a:r>
              <a:rPr lang="fr-FR" sz="1400" i="1" dirty="0">
                <a:latin typeface="Palatino" pitchFamily="2" charset="77"/>
                <a:ea typeface="Palatino" pitchFamily="2" charset="77"/>
              </a:rPr>
              <a:t> </a:t>
            </a:r>
            <a:r>
              <a:rPr lang="fr-FR" sz="1400" i="1" dirty="0" err="1">
                <a:latin typeface="Palatino" pitchFamily="2" charset="77"/>
                <a:ea typeface="Palatino" pitchFamily="2" charset="77"/>
              </a:rPr>
              <a:t>magmatic</a:t>
            </a:r>
            <a:r>
              <a:rPr lang="fr-FR" sz="1400" i="1" dirty="0">
                <a:latin typeface="Palatino" pitchFamily="2" charset="77"/>
                <a:ea typeface="Palatino" pitchFamily="2" charset="77"/>
              </a:rPr>
              <a:t> input and </a:t>
            </a:r>
            <a:r>
              <a:rPr lang="fr-FR" sz="1400" i="1" dirty="0" err="1">
                <a:latin typeface="Palatino" pitchFamily="2" charset="77"/>
                <a:ea typeface="Palatino" pitchFamily="2" charset="77"/>
              </a:rPr>
              <a:t>loss</a:t>
            </a:r>
            <a:r>
              <a:rPr lang="fr-FR" sz="1400" i="1" dirty="0">
                <a:latin typeface="Palatino" pitchFamily="2" charset="77"/>
                <a:ea typeface="Palatino" pitchFamily="2" charset="77"/>
              </a:rPr>
              <a:t> </a:t>
            </a:r>
            <a:r>
              <a:rPr lang="fr-FR" sz="1400" i="1" dirty="0" err="1">
                <a:latin typeface="Palatino" pitchFamily="2" charset="77"/>
                <a:ea typeface="Palatino" pitchFamily="2" charset="77"/>
              </a:rPr>
              <a:t>through</a:t>
            </a:r>
            <a:r>
              <a:rPr lang="fr-FR" sz="1400" i="1" dirty="0">
                <a:latin typeface="Palatino" pitchFamily="2" charset="77"/>
                <a:ea typeface="Palatino" pitchFamily="2" charset="77"/>
              </a:rPr>
              <a:t> diffusion »</a:t>
            </a:r>
          </a:p>
          <a:p>
            <a:r>
              <a:rPr lang="fr-FR" sz="1400" dirty="0">
                <a:latin typeface="Palatino" pitchFamily="2" charset="77"/>
                <a:ea typeface="Palatino" pitchFamily="2" charset="77"/>
              </a:rPr>
              <a:t>(Bernard et </a:t>
            </a:r>
            <a:r>
              <a:rPr lang="fr-FR" sz="1400" i="1" dirty="0">
                <a:latin typeface="Palatino" pitchFamily="2" charset="77"/>
                <a:ea typeface="Palatino" pitchFamily="2" charset="77"/>
              </a:rPr>
              <a:t>al</a:t>
            </a:r>
            <a:r>
              <a:rPr lang="fr-FR" sz="1400" dirty="0">
                <a:latin typeface="Palatino" pitchFamily="2" charset="77"/>
                <a:ea typeface="Palatino" pitchFamily="2" charset="77"/>
              </a:rPr>
              <a:t>., 2020)</a:t>
            </a:r>
          </a:p>
          <a:p>
            <a:pPr marL="285750" indent="-285750">
              <a:buFont typeface="Arial" panose="020B0604020202020204" pitchFamily="34" charset="0"/>
              <a:buChar char="•"/>
            </a:pPr>
            <a:endParaRPr lang="fr-FR" sz="1600" dirty="0">
              <a:latin typeface="Palatino" pitchFamily="2" charset="77"/>
              <a:ea typeface="Palatino" pitchFamily="2" charset="77"/>
            </a:endParaRPr>
          </a:p>
          <a:p>
            <a:pPr marL="285750" indent="-285750">
              <a:buFont typeface="Arial" panose="020B0604020202020204" pitchFamily="34" charset="0"/>
              <a:buChar char="•"/>
            </a:pPr>
            <a:endParaRPr lang="fr-FR" sz="1600" dirty="0">
              <a:latin typeface="Palatino" pitchFamily="2" charset="77"/>
              <a:ea typeface="Palatino" pitchFamily="2" charset="77"/>
            </a:endParaRPr>
          </a:p>
          <a:p>
            <a:pPr marL="285750" indent="-285750">
              <a:buFont typeface="Arial" panose="020B0604020202020204" pitchFamily="34" charset="0"/>
              <a:buChar char="•"/>
            </a:pPr>
            <a:r>
              <a:rPr lang="fr-FR" sz="1600" dirty="0">
                <a:solidFill>
                  <a:srgbClr val="C00000"/>
                </a:solidFill>
                <a:latin typeface="Palatino" pitchFamily="2" charset="77"/>
                <a:ea typeface="Palatino" pitchFamily="2" charset="77"/>
              </a:rPr>
              <a:t>Model outputs : the </a:t>
            </a:r>
            <a:r>
              <a:rPr lang="fr-FR" sz="1600" dirty="0" err="1">
                <a:solidFill>
                  <a:srgbClr val="C00000"/>
                </a:solidFill>
                <a:latin typeface="Palatino" pitchFamily="2" charset="77"/>
                <a:ea typeface="Palatino" pitchFamily="2" charset="77"/>
              </a:rPr>
              <a:t>lake</a:t>
            </a:r>
            <a:r>
              <a:rPr lang="fr-FR" sz="1600" dirty="0">
                <a:solidFill>
                  <a:srgbClr val="C00000"/>
                </a:solidFill>
                <a:latin typeface="Palatino" pitchFamily="2" charset="77"/>
                <a:ea typeface="Palatino" pitchFamily="2" charset="77"/>
              </a:rPr>
              <a:t> </a:t>
            </a:r>
            <a:r>
              <a:rPr lang="fr-FR" sz="1600" dirty="0" err="1">
                <a:solidFill>
                  <a:srgbClr val="C00000"/>
                </a:solidFill>
                <a:latin typeface="Palatino" pitchFamily="2" charset="77"/>
                <a:ea typeface="Palatino" pitchFamily="2" charset="77"/>
              </a:rPr>
              <a:t>is</a:t>
            </a:r>
            <a:r>
              <a:rPr lang="fr-FR" sz="1600" dirty="0">
                <a:solidFill>
                  <a:srgbClr val="C00000"/>
                </a:solidFill>
                <a:latin typeface="Palatino" pitchFamily="2" charset="77"/>
                <a:ea typeface="Palatino" pitchFamily="2" charset="77"/>
              </a:rPr>
              <a:t> </a:t>
            </a:r>
            <a:r>
              <a:rPr lang="fr-FR" sz="1600" b="1" dirty="0" err="1">
                <a:solidFill>
                  <a:srgbClr val="C00000"/>
                </a:solidFill>
                <a:latin typeface="Palatino" pitchFamily="2" charset="77"/>
                <a:ea typeface="Palatino" pitchFamily="2" charset="77"/>
              </a:rPr>
              <a:t>highly</a:t>
            </a:r>
            <a:r>
              <a:rPr lang="fr-FR" sz="1600" b="1" dirty="0">
                <a:solidFill>
                  <a:srgbClr val="C00000"/>
                </a:solidFill>
                <a:latin typeface="Palatino" pitchFamily="2" charset="77"/>
                <a:ea typeface="Palatino" pitchFamily="2" charset="77"/>
              </a:rPr>
              <a:t> </a:t>
            </a:r>
            <a:r>
              <a:rPr lang="fr-FR" sz="1600" b="1" dirty="0" err="1">
                <a:solidFill>
                  <a:srgbClr val="C00000"/>
                </a:solidFill>
                <a:latin typeface="Palatino" pitchFamily="2" charset="77"/>
                <a:ea typeface="Palatino" pitchFamily="2" charset="77"/>
              </a:rPr>
              <a:t>reactive</a:t>
            </a:r>
            <a:r>
              <a:rPr lang="fr-FR" sz="1600" b="1" dirty="0">
                <a:solidFill>
                  <a:srgbClr val="C00000"/>
                </a:solidFill>
                <a:latin typeface="Palatino" pitchFamily="2" charset="77"/>
                <a:ea typeface="Palatino" pitchFamily="2" charset="77"/>
              </a:rPr>
              <a:t> </a:t>
            </a:r>
            <a:r>
              <a:rPr lang="fr-FR" sz="1600" dirty="0">
                <a:solidFill>
                  <a:srgbClr val="C00000"/>
                </a:solidFill>
                <a:latin typeface="Palatino" pitchFamily="2" charset="77"/>
                <a:ea typeface="Palatino" pitchFamily="2" charset="77"/>
              </a:rPr>
              <a:t>to change in flux (≈ </a:t>
            </a:r>
            <a:r>
              <a:rPr lang="fr-FR" sz="1600" dirty="0" err="1">
                <a:solidFill>
                  <a:srgbClr val="C00000"/>
                </a:solidFill>
                <a:latin typeface="Palatino" pitchFamily="2" charset="77"/>
                <a:ea typeface="Palatino" pitchFamily="2" charset="77"/>
              </a:rPr>
              <a:t>days</a:t>
            </a:r>
            <a:r>
              <a:rPr lang="fr-FR" sz="1600" dirty="0">
                <a:solidFill>
                  <a:srgbClr val="C00000"/>
                </a:solidFill>
                <a:latin typeface="Palatino" pitchFamily="2" charset="77"/>
                <a:ea typeface="Palatino" pitchFamily="2" charset="77"/>
              </a:rPr>
              <a:t>)</a:t>
            </a:r>
          </a:p>
        </p:txBody>
      </p:sp>
    </p:spTree>
    <p:extLst>
      <p:ext uri="{BB962C8B-B14F-4D97-AF65-F5344CB8AC3E}">
        <p14:creationId xmlns:p14="http://schemas.microsoft.com/office/powerpoint/2010/main" val="398905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2122D2-5F59-C096-1835-740C6873AD0A}"/>
              </a:ext>
            </a:extLst>
          </p:cNvPr>
          <p:cNvPicPr>
            <a:picLocks noChangeAspect="1"/>
          </p:cNvPicPr>
          <p:nvPr/>
        </p:nvPicPr>
        <p:blipFill>
          <a:blip r:embed="rId3"/>
          <a:stretch>
            <a:fillRect/>
          </a:stretch>
        </p:blipFill>
        <p:spPr>
          <a:xfrm>
            <a:off x="1880616" y="1006324"/>
            <a:ext cx="7772400" cy="5769380"/>
          </a:xfrm>
          <a:prstGeom prst="rect">
            <a:avLst/>
          </a:prstGeom>
        </p:spPr>
      </p:pic>
      <p:sp>
        <p:nvSpPr>
          <p:cNvPr id="8" name="ZoneTexte 7">
            <a:extLst>
              <a:ext uri="{FF2B5EF4-FFF2-40B4-BE49-F238E27FC236}">
                <a16:creationId xmlns:a16="http://schemas.microsoft.com/office/drawing/2014/main" id="{47E1F88A-07BD-1324-8DD5-27FD40115265}"/>
              </a:ext>
            </a:extLst>
          </p:cNvPr>
          <p:cNvSpPr txBox="1"/>
          <p:nvPr/>
        </p:nvSpPr>
        <p:spPr>
          <a:xfrm>
            <a:off x="905256" y="265176"/>
            <a:ext cx="10142841" cy="646331"/>
          </a:xfrm>
          <a:prstGeom prst="rect">
            <a:avLst/>
          </a:prstGeom>
          <a:noFill/>
        </p:spPr>
        <p:txBody>
          <a:bodyPr wrap="none" rtlCol="0">
            <a:spAutoFit/>
          </a:bodyPr>
          <a:lstStyle/>
          <a:p>
            <a:r>
              <a:rPr lang="fr-FR" dirty="0"/>
              <a:t>Ring </a:t>
            </a:r>
            <a:r>
              <a:rPr lang="fr-FR" dirty="0" err="1"/>
              <a:t>faulting</a:t>
            </a:r>
            <a:r>
              <a:rPr lang="fr-FR" dirty="0"/>
              <a:t> and piston collapse in the </a:t>
            </a:r>
            <a:r>
              <a:rPr lang="fr-FR" dirty="0" err="1"/>
              <a:t>mantle</a:t>
            </a:r>
            <a:r>
              <a:rPr lang="fr-FR" dirty="0"/>
              <a:t> </a:t>
            </a:r>
            <a:r>
              <a:rPr lang="fr-FR" dirty="0" err="1"/>
              <a:t>sustained</a:t>
            </a:r>
            <a:r>
              <a:rPr lang="fr-FR" dirty="0"/>
              <a:t> the </a:t>
            </a:r>
            <a:r>
              <a:rPr lang="fr-FR" dirty="0" err="1"/>
              <a:t>largest</a:t>
            </a:r>
            <a:r>
              <a:rPr lang="fr-FR" dirty="0"/>
              <a:t> </a:t>
            </a:r>
            <a:r>
              <a:rPr lang="fr-FR" dirty="0" err="1"/>
              <a:t>submarine</a:t>
            </a:r>
            <a:r>
              <a:rPr lang="fr-FR" dirty="0"/>
              <a:t> </a:t>
            </a:r>
            <a:r>
              <a:rPr lang="fr-FR" dirty="0" err="1"/>
              <a:t>eruption</a:t>
            </a:r>
            <a:r>
              <a:rPr lang="fr-FR" dirty="0"/>
              <a:t> </a:t>
            </a:r>
            <a:r>
              <a:rPr lang="fr-FR" dirty="0" err="1"/>
              <a:t>ever</a:t>
            </a:r>
            <a:r>
              <a:rPr lang="fr-FR" dirty="0"/>
              <a:t> </a:t>
            </a:r>
            <a:r>
              <a:rPr lang="fr-FR" dirty="0" err="1"/>
              <a:t>documented</a:t>
            </a:r>
            <a:endParaRPr lang="fr-FR" dirty="0"/>
          </a:p>
          <a:p>
            <a:r>
              <a:rPr lang="fr-FR" dirty="0"/>
              <a:t>Jacques et al., 2024</a:t>
            </a:r>
          </a:p>
        </p:txBody>
      </p:sp>
    </p:spTree>
    <p:extLst>
      <p:ext uri="{BB962C8B-B14F-4D97-AF65-F5344CB8AC3E}">
        <p14:creationId xmlns:p14="http://schemas.microsoft.com/office/powerpoint/2010/main" val="186235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4797F46-2460-0022-5D24-02772273D1DB}"/>
              </a:ext>
            </a:extLst>
          </p:cNvPr>
          <p:cNvSpPr txBox="1"/>
          <p:nvPr/>
        </p:nvSpPr>
        <p:spPr>
          <a:xfrm>
            <a:off x="441416" y="6356350"/>
            <a:ext cx="1138453" cy="276999"/>
          </a:xfrm>
          <a:prstGeom prst="rect">
            <a:avLst/>
          </a:prstGeom>
          <a:noFill/>
        </p:spPr>
        <p:txBody>
          <a:bodyPr wrap="none" rtlCol="0">
            <a:spAutoFit/>
          </a:bodyPr>
          <a:lstStyle/>
          <a:p>
            <a:r>
              <a:rPr lang="fr-YT" sz="1200" dirty="0">
                <a:latin typeface="Palatino" pitchFamily="2" charset="77"/>
                <a:ea typeface="Palatino" pitchFamily="2" charset="77"/>
              </a:rPr>
              <a:t>Jovovic (2021)</a:t>
            </a:r>
          </a:p>
        </p:txBody>
      </p:sp>
      <p:pic>
        <p:nvPicPr>
          <p:cNvPr id="5" name="Image 4">
            <a:extLst>
              <a:ext uri="{FF2B5EF4-FFF2-40B4-BE49-F238E27FC236}">
                <a16:creationId xmlns:a16="http://schemas.microsoft.com/office/drawing/2014/main" id="{448F5C76-E97B-253E-4FFC-652DED658583}"/>
              </a:ext>
            </a:extLst>
          </p:cNvPr>
          <p:cNvPicPr>
            <a:picLocks noChangeAspect="1"/>
          </p:cNvPicPr>
          <p:nvPr/>
        </p:nvPicPr>
        <p:blipFill>
          <a:blip r:embed="rId3"/>
          <a:stretch>
            <a:fillRect/>
          </a:stretch>
        </p:blipFill>
        <p:spPr>
          <a:xfrm>
            <a:off x="575158" y="3272631"/>
            <a:ext cx="4482879" cy="3040562"/>
          </a:xfrm>
          <a:prstGeom prst="rect">
            <a:avLst/>
          </a:prstGeom>
        </p:spPr>
      </p:pic>
      <p:sp>
        <p:nvSpPr>
          <p:cNvPr id="8" name="ZoneTexte 7">
            <a:extLst>
              <a:ext uri="{FF2B5EF4-FFF2-40B4-BE49-F238E27FC236}">
                <a16:creationId xmlns:a16="http://schemas.microsoft.com/office/drawing/2014/main" id="{7C21ECCC-25D0-3D6C-2976-9D60F6235170}"/>
              </a:ext>
            </a:extLst>
          </p:cNvPr>
          <p:cNvSpPr txBox="1"/>
          <p:nvPr/>
        </p:nvSpPr>
        <p:spPr>
          <a:xfrm>
            <a:off x="6777926" y="1334783"/>
            <a:ext cx="3120982" cy="830997"/>
          </a:xfrm>
          <a:prstGeom prst="rect">
            <a:avLst/>
          </a:prstGeom>
          <a:noFill/>
          <a:ln>
            <a:solidFill>
              <a:srgbClr val="C00000"/>
            </a:solidFill>
          </a:ln>
        </p:spPr>
        <p:txBody>
          <a:bodyPr wrap="square" rtlCol="0">
            <a:spAutoFit/>
          </a:bodyPr>
          <a:lstStyle/>
          <a:p>
            <a:pPr algn="ctr"/>
            <a:r>
              <a:rPr lang="fr-YT" sz="1600">
                <a:latin typeface="Palatino" pitchFamily="2" charset="77"/>
                <a:ea typeface="Palatino" pitchFamily="2" charset="77"/>
                <a:cs typeface="Adobe Naskh Medium" pitchFamily="2" charset="-78"/>
              </a:rPr>
              <a:t>« </a:t>
            </a:r>
            <a:r>
              <a:rPr lang="fr-FR" sz="1600" dirty="0" err="1">
                <a:latin typeface="Palatino" pitchFamily="2" charset="77"/>
                <a:ea typeface="Palatino" pitchFamily="2" charset="77"/>
                <a:cs typeface="Adobe Naskh Medium" pitchFamily="2" charset="-78"/>
              </a:rPr>
              <a:t>Crater</a:t>
            </a:r>
            <a:r>
              <a:rPr lang="fr-FR" sz="1600" dirty="0">
                <a:latin typeface="Palatino" pitchFamily="2" charset="77"/>
                <a:ea typeface="Palatino" pitchFamily="2" charset="77"/>
                <a:cs typeface="Adobe Naskh Medium" pitchFamily="2" charset="-78"/>
              </a:rPr>
              <a:t> </a:t>
            </a:r>
            <a:r>
              <a:rPr lang="fr-FR" sz="1600" dirty="0" err="1">
                <a:latin typeface="Palatino" pitchFamily="2" charset="77"/>
                <a:ea typeface="Palatino" pitchFamily="2" charset="77"/>
                <a:cs typeface="Adobe Naskh Medium" pitchFamily="2" charset="-78"/>
              </a:rPr>
              <a:t>lake</a:t>
            </a:r>
            <a:r>
              <a:rPr lang="fr-YT" sz="1600">
                <a:latin typeface="Palatino" pitchFamily="2" charset="77"/>
                <a:ea typeface="Palatino" pitchFamily="2" charset="77"/>
                <a:cs typeface="Adobe Naskh Medium" pitchFamily="2" charset="-78"/>
              </a:rPr>
              <a:t>»</a:t>
            </a:r>
            <a:r>
              <a:rPr lang="fr-FR" sz="1600" dirty="0">
                <a:latin typeface="Palatino" pitchFamily="2" charset="77"/>
                <a:ea typeface="Palatino" pitchFamily="2" charset="77"/>
                <a:cs typeface="Adobe Naskh Medium" pitchFamily="2" charset="-78"/>
              </a:rPr>
              <a:t> in</a:t>
            </a:r>
            <a:r>
              <a:rPr lang="fr-YT" sz="1600">
                <a:latin typeface="Palatino" pitchFamily="2" charset="77"/>
                <a:ea typeface="Palatino" pitchFamily="2" charset="77"/>
                <a:cs typeface="Adobe Naskh Medium" pitchFamily="2" charset="-78"/>
              </a:rPr>
              <a:t> </a:t>
            </a:r>
            <a:r>
              <a:rPr lang="fr-FR" sz="1600" dirty="0">
                <a:latin typeface="Palatino" pitchFamily="2" charset="77"/>
                <a:ea typeface="Palatino" pitchFamily="2" charset="77"/>
                <a:cs typeface="Adobe Naskh Medium" pitchFamily="2" charset="-78"/>
              </a:rPr>
              <a:t>S</a:t>
            </a:r>
            <a:r>
              <a:rPr lang="fr-YT" sz="1600">
                <a:latin typeface="Palatino" pitchFamily="2" charset="77"/>
                <a:ea typeface="Palatino" pitchFamily="2" charset="77"/>
                <a:cs typeface="Adobe Naskh Medium" pitchFamily="2" charset="-78"/>
              </a:rPr>
              <a:t>himaor</a:t>
            </a:r>
            <a:r>
              <a:rPr lang="fr-FR" sz="1600" dirty="0">
                <a:latin typeface="Palatino" pitchFamily="2" charset="77"/>
                <a:ea typeface="Palatino" pitchFamily="2" charset="77"/>
                <a:cs typeface="Adobe Naskh Medium" pitchFamily="2" charset="-78"/>
              </a:rPr>
              <a:t>e</a:t>
            </a:r>
          </a:p>
          <a:p>
            <a:pPr algn="ctr"/>
            <a:endParaRPr lang="fr-FR" sz="1600" dirty="0">
              <a:latin typeface="Palatino" pitchFamily="2" charset="77"/>
              <a:ea typeface="Palatino" pitchFamily="2" charset="77"/>
              <a:cs typeface="Adobe Naskh Medium" pitchFamily="2" charset="-78"/>
            </a:endParaRPr>
          </a:p>
          <a:p>
            <a:pPr algn="ctr"/>
            <a:r>
              <a:rPr lang="fr-FR" sz="1600" dirty="0" err="1">
                <a:latin typeface="Palatino" pitchFamily="2" charset="77"/>
                <a:ea typeface="Palatino" pitchFamily="2" charset="77"/>
                <a:cs typeface="Adobe Naskh Medium" pitchFamily="2" charset="-78"/>
              </a:rPr>
              <a:t>Tuff</a:t>
            </a:r>
            <a:r>
              <a:rPr lang="fr-FR" sz="1600" dirty="0">
                <a:latin typeface="Palatino" pitchFamily="2" charset="77"/>
                <a:ea typeface="Palatino" pitchFamily="2" charset="77"/>
                <a:cs typeface="Adobe Naskh Medium" pitchFamily="2" charset="-78"/>
              </a:rPr>
              <a:t> ring (Lacombe et al., 2024)</a:t>
            </a:r>
            <a:endParaRPr lang="fr-YT" sz="1600" dirty="0">
              <a:latin typeface="Palatino" pitchFamily="2" charset="77"/>
              <a:ea typeface="Palatino" pitchFamily="2" charset="77"/>
              <a:cs typeface="Adobe Naskh Medium" pitchFamily="2" charset="-78"/>
            </a:endParaRPr>
          </a:p>
        </p:txBody>
      </p:sp>
      <p:cxnSp>
        <p:nvCxnSpPr>
          <p:cNvPr id="9" name="Connecteur droit 8">
            <a:extLst>
              <a:ext uri="{FF2B5EF4-FFF2-40B4-BE49-F238E27FC236}">
                <a16:creationId xmlns:a16="http://schemas.microsoft.com/office/drawing/2014/main" id="{051AF7CB-37DF-8C1D-D860-26C0C8AC8C76}"/>
              </a:ext>
            </a:extLst>
          </p:cNvPr>
          <p:cNvCxnSpPr>
            <a:cxnSpLocks/>
          </p:cNvCxnSpPr>
          <p:nvPr/>
        </p:nvCxnSpPr>
        <p:spPr>
          <a:xfrm>
            <a:off x="329781" y="648131"/>
            <a:ext cx="1032856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35577664-84E4-88F2-6634-D45DC0430961}"/>
              </a:ext>
            </a:extLst>
          </p:cNvPr>
          <p:cNvSpPr txBox="1"/>
          <p:nvPr/>
        </p:nvSpPr>
        <p:spPr>
          <a:xfrm>
            <a:off x="349588" y="154942"/>
            <a:ext cx="4810356"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Introduction – Dziani Dzaha Lake</a:t>
            </a:r>
            <a:endParaRPr lang="fr-YT" sz="2400" dirty="0">
              <a:solidFill>
                <a:srgbClr val="C00000"/>
              </a:solidFill>
              <a:latin typeface="Palatino" pitchFamily="2" charset="77"/>
              <a:ea typeface="Palatino" pitchFamily="2" charset="77"/>
            </a:endParaRPr>
          </a:p>
        </p:txBody>
      </p:sp>
      <p:sp>
        <p:nvSpPr>
          <p:cNvPr id="6" name="Espace réservé du numéro de diapositive 5">
            <a:extLst>
              <a:ext uri="{FF2B5EF4-FFF2-40B4-BE49-F238E27FC236}">
                <a16:creationId xmlns:a16="http://schemas.microsoft.com/office/drawing/2014/main" id="{F025CF4C-D325-D1F1-A8A9-15E2700D2CCE}"/>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3</a:t>
            </a:fld>
            <a:endParaRPr lang="fr-YT">
              <a:latin typeface="Palatino" pitchFamily="2" charset="77"/>
              <a:ea typeface="Palatino" pitchFamily="2" charset="77"/>
            </a:endParaRPr>
          </a:p>
        </p:txBody>
      </p:sp>
      <p:grpSp>
        <p:nvGrpSpPr>
          <p:cNvPr id="13" name="Groupe 12">
            <a:extLst>
              <a:ext uri="{FF2B5EF4-FFF2-40B4-BE49-F238E27FC236}">
                <a16:creationId xmlns:a16="http://schemas.microsoft.com/office/drawing/2014/main" id="{0951819C-D963-874F-4DA3-3D62EF880DE5}"/>
              </a:ext>
            </a:extLst>
          </p:cNvPr>
          <p:cNvGrpSpPr/>
          <p:nvPr/>
        </p:nvGrpSpPr>
        <p:grpSpPr>
          <a:xfrm>
            <a:off x="329781" y="939342"/>
            <a:ext cx="5124284" cy="2384568"/>
            <a:chOff x="6287785" y="1205350"/>
            <a:chExt cx="5124284" cy="2384568"/>
          </a:xfrm>
        </p:grpSpPr>
        <p:pic>
          <p:nvPicPr>
            <p:cNvPr id="12" name="Image 11">
              <a:extLst>
                <a:ext uri="{FF2B5EF4-FFF2-40B4-BE49-F238E27FC236}">
                  <a16:creationId xmlns:a16="http://schemas.microsoft.com/office/drawing/2014/main" id="{BFC7851C-64F8-9A55-40F5-33D1153659D2}"/>
                </a:ext>
              </a:extLst>
            </p:cNvPr>
            <p:cNvPicPr>
              <a:picLocks noChangeAspect="1"/>
            </p:cNvPicPr>
            <p:nvPr/>
          </p:nvPicPr>
          <p:blipFill>
            <a:blip r:embed="rId4"/>
            <a:stretch>
              <a:fillRect/>
            </a:stretch>
          </p:blipFill>
          <p:spPr>
            <a:xfrm>
              <a:off x="6287785" y="1205350"/>
              <a:ext cx="5124284" cy="2384568"/>
            </a:xfrm>
            <a:prstGeom prst="rect">
              <a:avLst/>
            </a:prstGeom>
          </p:spPr>
        </p:pic>
        <p:sp>
          <p:nvSpPr>
            <p:cNvPr id="3" name="Rectangle 2">
              <a:extLst>
                <a:ext uri="{FF2B5EF4-FFF2-40B4-BE49-F238E27FC236}">
                  <a16:creationId xmlns:a16="http://schemas.microsoft.com/office/drawing/2014/main" id="{14B11215-F0CB-3034-8FFF-62240CFE7C6D}"/>
                </a:ext>
              </a:extLst>
            </p:cNvPr>
            <p:cNvSpPr/>
            <p:nvPr/>
          </p:nvSpPr>
          <p:spPr>
            <a:xfrm>
              <a:off x="10719626" y="1546167"/>
              <a:ext cx="327989" cy="39069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YT">
                <a:latin typeface="Palatino" pitchFamily="2" charset="77"/>
                <a:ea typeface="Palatino" pitchFamily="2" charset="77"/>
              </a:endParaRPr>
            </a:p>
          </p:txBody>
        </p:sp>
      </p:grpSp>
      <p:sp>
        <p:nvSpPr>
          <p:cNvPr id="2" name="Rectangle 1">
            <a:extLst>
              <a:ext uri="{FF2B5EF4-FFF2-40B4-BE49-F238E27FC236}">
                <a16:creationId xmlns:a16="http://schemas.microsoft.com/office/drawing/2014/main" id="{CEA05E82-9D86-D557-E001-012C5FDEDD78}"/>
              </a:ext>
            </a:extLst>
          </p:cNvPr>
          <p:cNvSpPr/>
          <p:nvPr/>
        </p:nvSpPr>
        <p:spPr>
          <a:xfrm>
            <a:off x="391886" y="964995"/>
            <a:ext cx="5022189" cy="529691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3F3E3F83-161E-0114-BA3D-C78CF7B266A3}"/>
              </a:ext>
            </a:extLst>
          </p:cNvPr>
          <p:cNvSpPr txBox="1"/>
          <p:nvPr/>
        </p:nvSpPr>
        <p:spPr>
          <a:xfrm>
            <a:off x="6777926" y="3429000"/>
            <a:ext cx="3120983" cy="2108269"/>
          </a:xfrm>
          <a:prstGeom prst="rect">
            <a:avLst/>
          </a:prstGeom>
          <a:noFill/>
          <a:ln>
            <a:solidFill>
              <a:schemeClr val="tx1"/>
            </a:solidFill>
          </a:ln>
        </p:spPr>
        <p:txBody>
          <a:bodyPr wrap="square" rtlCol="0">
            <a:spAutoFit/>
          </a:bodyPr>
          <a:lstStyle/>
          <a:p>
            <a:r>
              <a:rPr lang="fr-FR" sz="1400" dirty="0" err="1">
                <a:latin typeface="Palatino" pitchFamily="2" charset="77"/>
                <a:ea typeface="Palatino" pitchFamily="2" charset="77"/>
              </a:rPr>
              <a:t>Intensively</a:t>
            </a:r>
            <a:r>
              <a:rPr lang="fr-FR" sz="1400" dirty="0">
                <a:latin typeface="Palatino" pitchFamily="2" charset="77"/>
                <a:ea typeface="Palatino" pitchFamily="2" charset="77"/>
              </a:rPr>
              <a:t> </a:t>
            </a:r>
            <a:r>
              <a:rPr lang="fr-FR" sz="1400" dirty="0" err="1">
                <a:latin typeface="Palatino" pitchFamily="2" charset="77"/>
                <a:ea typeface="Palatino" pitchFamily="2" charset="77"/>
              </a:rPr>
              <a:t>studied</a:t>
            </a:r>
            <a:r>
              <a:rPr lang="fr-FR" sz="1400" dirty="0">
                <a:latin typeface="Palatino" pitchFamily="2" charset="77"/>
                <a:ea typeface="Palatino" pitchFamily="2" charset="77"/>
              </a:rPr>
              <a:t> </a:t>
            </a:r>
            <a:r>
              <a:rPr lang="fr-FR" sz="1400" dirty="0" err="1">
                <a:latin typeface="Palatino" pitchFamily="2" charset="77"/>
                <a:ea typeface="Palatino" pitchFamily="2" charset="77"/>
              </a:rPr>
              <a:t>since</a:t>
            </a:r>
            <a:r>
              <a:rPr lang="fr-FR" sz="1400" dirty="0">
                <a:latin typeface="Palatino" pitchFamily="2" charset="77"/>
                <a:ea typeface="Palatino" pitchFamily="2" charset="77"/>
              </a:rPr>
              <a:t> 2010:</a:t>
            </a:r>
          </a:p>
          <a:p>
            <a:endParaRPr lang="fr-FR" sz="1400" dirty="0">
              <a:latin typeface="Palatino" pitchFamily="2" charset="77"/>
              <a:ea typeface="Palatino" pitchFamily="2" charset="77"/>
            </a:endParaRPr>
          </a:p>
          <a:p>
            <a:endParaRPr lang="fr-FR" sz="1400" dirty="0">
              <a:latin typeface="Palatino" pitchFamily="2" charset="77"/>
              <a:ea typeface="Palatino" pitchFamily="2" charset="77"/>
            </a:endParaRPr>
          </a:p>
          <a:p>
            <a:pPr marL="171450" indent="-171450">
              <a:buFont typeface="Arial" panose="020B0604020202020204" pitchFamily="34" charset="0"/>
              <a:buChar char="•"/>
            </a:pPr>
            <a:r>
              <a:rPr lang="fr-FR" sz="1400" dirty="0">
                <a:latin typeface="Palatino" pitchFamily="2" charset="77"/>
                <a:ea typeface="Palatino" pitchFamily="2" charset="77"/>
              </a:rPr>
              <a:t>   </a:t>
            </a:r>
            <a:r>
              <a:rPr lang="fr-FR" sz="1400" dirty="0" err="1">
                <a:latin typeface="Palatino" pitchFamily="2" charset="77"/>
                <a:ea typeface="Palatino" pitchFamily="2" charset="77"/>
              </a:rPr>
              <a:t>Initially</a:t>
            </a:r>
            <a:r>
              <a:rPr lang="fr-FR" sz="1400" dirty="0">
                <a:latin typeface="Palatino" pitchFamily="2" charset="77"/>
                <a:ea typeface="Palatino" pitchFamily="2" charset="77"/>
              </a:rPr>
              <a:t> </a:t>
            </a:r>
            <a:r>
              <a:rPr lang="fr-FR" sz="1400" dirty="0" err="1">
                <a:latin typeface="Palatino" pitchFamily="2" charset="77"/>
                <a:ea typeface="Palatino" pitchFamily="2" charset="77"/>
              </a:rPr>
              <a:t>filled</a:t>
            </a:r>
            <a:r>
              <a:rPr lang="fr-FR" sz="1400" dirty="0">
                <a:latin typeface="Palatino" pitchFamily="2" charset="77"/>
                <a:ea typeface="Palatino" pitchFamily="2" charset="77"/>
              </a:rPr>
              <a:t> </a:t>
            </a:r>
            <a:r>
              <a:rPr lang="fr-FR" sz="1400" dirty="0" err="1">
                <a:latin typeface="Palatino" pitchFamily="2" charset="77"/>
                <a:ea typeface="Palatino" pitchFamily="2" charset="77"/>
              </a:rPr>
              <a:t>with</a:t>
            </a:r>
            <a:r>
              <a:rPr lang="fr-FR" sz="1400" dirty="0">
                <a:latin typeface="Palatino" pitchFamily="2" charset="77"/>
                <a:ea typeface="Palatino" pitchFamily="2" charset="77"/>
              </a:rPr>
              <a:t> </a:t>
            </a:r>
            <a:r>
              <a:rPr lang="fr-FR" sz="1400" dirty="0" err="1">
                <a:latin typeface="Palatino" pitchFamily="2" charset="77"/>
                <a:ea typeface="Palatino" pitchFamily="2" charset="77"/>
              </a:rPr>
              <a:t>seawater</a:t>
            </a:r>
            <a:endParaRPr lang="fr-FR" sz="1400" dirty="0">
              <a:latin typeface="Palatino" pitchFamily="2" charset="77"/>
              <a:ea typeface="Palatino" pitchFamily="2" charset="77"/>
            </a:endParaRPr>
          </a:p>
          <a:p>
            <a:r>
              <a:rPr lang="fr-FR" sz="1100" dirty="0">
                <a:latin typeface="Palatino" pitchFamily="2" charset="77"/>
                <a:ea typeface="Palatino" pitchFamily="2" charset="77"/>
              </a:rPr>
              <a:t> </a:t>
            </a:r>
            <a:endParaRPr lang="fr-YT" sz="1100">
              <a:latin typeface="Palatino" pitchFamily="2" charset="77"/>
              <a:ea typeface="Palatino" pitchFamily="2" charset="77"/>
            </a:endParaRPr>
          </a:p>
          <a:p>
            <a:pPr marL="285750" indent="-285750">
              <a:buFont typeface="Arial" panose="020B0604020202020204" pitchFamily="34" charset="0"/>
              <a:buChar char="•"/>
            </a:pPr>
            <a:r>
              <a:rPr lang="fr-FR" sz="1400" dirty="0">
                <a:latin typeface="Palatino" pitchFamily="2" charset="77"/>
                <a:ea typeface="Palatino" pitchFamily="2" charset="77"/>
              </a:rPr>
              <a:t>Up to </a:t>
            </a:r>
            <a:r>
              <a:rPr lang="fr-FR" sz="1400" dirty="0" err="1">
                <a:latin typeface="Palatino" pitchFamily="2" charset="77"/>
                <a:ea typeface="Palatino" pitchFamily="2" charset="77"/>
              </a:rPr>
              <a:t>twice</a:t>
            </a:r>
            <a:r>
              <a:rPr lang="fr-FR" sz="1400" dirty="0">
                <a:latin typeface="Palatino" pitchFamily="2" charset="77"/>
                <a:ea typeface="Palatino" pitchFamily="2" charset="77"/>
              </a:rPr>
              <a:t> as </a:t>
            </a:r>
            <a:r>
              <a:rPr lang="fr-FR" sz="1400" dirty="0" err="1">
                <a:latin typeface="Palatino" pitchFamily="2" charset="77"/>
                <a:ea typeface="Palatino" pitchFamily="2" charset="77"/>
              </a:rPr>
              <a:t>salty</a:t>
            </a:r>
            <a:r>
              <a:rPr lang="fr-FR" sz="1400" dirty="0">
                <a:latin typeface="Palatino" pitchFamily="2" charset="77"/>
                <a:ea typeface="Palatino" pitchFamily="2" charset="77"/>
              </a:rPr>
              <a:t> as </a:t>
            </a:r>
            <a:r>
              <a:rPr lang="fr-FR" sz="1400" dirty="0" err="1">
                <a:latin typeface="Palatino" pitchFamily="2" charset="77"/>
                <a:ea typeface="Palatino" pitchFamily="2" charset="77"/>
              </a:rPr>
              <a:t>seawater</a:t>
            </a:r>
            <a:endParaRPr lang="fr-FR" sz="1400" dirty="0">
              <a:latin typeface="Palatino" pitchFamily="2" charset="77"/>
              <a:ea typeface="Palatino" pitchFamily="2" charset="77"/>
            </a:endParaRPr>
          </a:p>
          <a:p>
            <a:pPr marL="171450" indent="-171450">
              <a:buFont typeface="Arial" panose="020B0604020202020204" pitchFamily="34" charset="0"/>
              <a:buChar char="•"/>
            </a:pPr>
            <a:endParaRPr lang="fr-FR" sz="1100" dirty="0">
              <a:latin typeface="Palatino" pitchFamily="2" charset="77"/>
              <a:ea typeface="Palatino" pitchFamily="2" charset="77"/>
            </a:endParaRPr>
          </a:p>
          <a:p>
            <a:pPr marL="285750" indent="-285750">
              <a:buFont typeface="Arial" panose="020B0604020202020204" pitchFamily="34" charset="0"/>
              <a:buChar char="•"/>
            </a:pPr>
            <a:r>
              <a:rPr lang="fr-FR" sz="1400" dirty="0">
                <a:latin typeface="Palatino" pitchFamily="2" charset="77"/>
                <a:ea typeface="Palatino" pitchFamily="2" charset="77"/>
              </a:rPr>
              <a:t>pH &gt; 9 and </a:t>
            </a:r>
            <a:r>
              <a:rPr lang="fr-FR" sz="1400" dirty="0" err="1">
                <a:latin typeface="Palatino" pitchFamily="2" charset="77"/>
                <a:ea typeface="Palatino" pitchFamily="2" charset="77"/>
              </a:rPr>
              <a:t>alkalinity</a:t>
            </a:r>
            <a:r>
              <a:rPr lang="fr-FR" sz="1400" dirty="0">
                <a:latin typeface="Palatino" pitchFamily="2" charset="77"/>
                <a:ea typeface="Palatino" pitchFamily="2" charset="77"/>
              </a:rPr>
              <a:t> 100 x SW</a:t>
            </a:r>
          </a:p>
          <a:p>
            <a:endParaRPr lang="fr-YT" sz="1100" dirty="0">
              <a:latin typeface="Palatino" pitchFamily="2" charset="77"/>
              <a:ea typeface="Palatino" pitchFamily="2" charset="77"/>
            </a:endParaRPr>
          </a:p>
          <a:p>
            <a:pPr marL="285750" indent="-285750">
              <a:buFont typeface="Arial" panose="020B0604020202020204" pitchFamily="34" charset="0"/>
              <a:buChar char="•"/>
            </a:pPr>
            <a:r>
              <a:rPr lang="fr-FR" sz="1400" dirty="0" err="1">
                <a:latin typeface="Palatino" pitchFamily="2" charset="77"/>
                <a:ea typeface="Palatino" pitchFamily="2" charset="77"/>
              </a:rPr>
              <a:t>Magmatic</a:t>
            </a:r>
            <a:r>
              <a:rPr lang="fr-FR" sz="1400" dirty="0">
                <a:latin typeface="Palatino" pitchFamily="2" charset="77"/>
                <a:ea typeface="Palatino" pitchFamily="2" charset="77"/>
              </a:rPr>
              <a:t> CO</a:t>
            </a:r>
            <a:r>
              <a:rPr lang="fr-FR" sz="1400" baseline="-25000" dirty="0">
                <a:latin typeface="Palatino" pitchFamily="2" charset="77"/>
                <a:ea typeface="Palatino" pitchFamily="2" charset="77"/>
              </a:rPr>
              <a:t>2</a:t>
            </a:r>
            <a:r>
              <a:rPr lang="fr-FR" sz="1400" dirty="0">
                <a:latin typeface="Palatino" pitchFamily="2" charset="77"/>
                <a:ea typeface="Palatino" pitchFamily="2" charset="77"/>
              </a:rPr>
              <a:t> </a:t>
            </a:r>
            <a:r>
              <a:rPr lang="fr-FR" sz="1400" dirty="0" err="1">
                <a:latin typeface="Palatino" pitchFamily="2" charset="77"/>
                <a:ea typeface="Palatino" pitchFamily="2" charset="77"/>
              </a:rPr>
              <a:t>bubbling</a:t>
            </a:r>
            <a:endParaRPr lang="fr-YT" sz="1400" dirty="0">
              <a:latin typeface="Palatino" pitchFamily="2" charset="77"/>
              <a:ea typeface="Palatino" pitchFamily="2" charset="77"/>
            </a:endParaRPr>
          </a:p>
        </p:txBody>
      </p:sp>
    </p:spTree>
    <p:extLst>
      <p:ext uri="{BB962C8B-B14F-4D97-AF65-F5344CB8AC3E}">
        <p14:creationId xmlns:p14="http://schemas.microsoft.com/office/powerpoint/2010/main" val="1547052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237AA5-5900-B2E8-AC4C-86BED75C208B}"/>
              </a:ext>
            </a:extLst>
          </p:cNvPr>
          <p:cNvPicPr>
            <a:picLocks noChangeAspect="1"/>
          </p:cNvPicPr>
          <p:nvPr/>
        </p:nvPicPr>
        <p:blipFill>
          <a:blip r:embed="rId3"/>
          <a:stretch>
            <a:fillRect/>
          </a:stretch>
        </p:blipFill>
        <p:spPr>
          <a:xfrm>
            <a:off x="417576" y="1271017"/>
            <a:ext cx="10464172" cy="4174754"/>
          </a:xfrm>
          <a:prstGeom prst="rect">
            <a:avLst/>
          </a:prstGeom>
        </p:spPr>
      </p:pic>
      <p:sp>
        <p:nvSpPr>
          <p:cNvPr id="4" name="ZoneTexte 3">
            <a:extLst>
              <a:ext uri="{FF2B5EF4-FFF2-40B4-BE49-F238E27FC236}">
                <a16:creationId xmlns:a16="http://schemas.microsoft.com/office/drawing/2014/main" id="{79BB3DF6-4B6A-5F79-9621-29E224A98076}"/>
              </a:ext>
            </a:extLst>
          </p:cNvPr>
          <p:cNvSpPr txBox="1"/>
          <p:nvPr/>
        </p:nvSpPr>
        <p:spPr>
          <a:xfrm>
            <a:off x="2130552" y="996696"/>
            <a:ext cx="2267416" cy="369332"/>
          </a:xfrm>
          <a:prstGeom prst="rect">
            <a:avLst/>
          </a:prstGeom>
          <a:noFill/>
        </p:spPr>
        <p:txBody>
          <a:bodyPr wrap="none" rtlCol="0">
            <a:spAutoFit/>
          </a:bodyPr>
          <a:lstStyle/>
          <a:p>
            <a:r>
              <a:rPr lang="fr-FR" dirty="0"/>
              <a:t>Pre 2020 Carbon cycle</a:t>
            </a:r>
          </a:p>
        </p:txBody>
      </p:sp>
      <p:sp>
        <p:nvSpPr>
          <p:cNvPr id="5" name="ZoneTexte 4">
            <a:extLst>
              <a:ext uri="{FF2B5EF4-FFF2-40B4-BE49-F238E27FC236}">
                <a16:creationId xmlns:a16="http://schemas.microsoft.com/office/drawing/2014/main" id="{3184F50D-7E83-BA12-6899-D884584D7727}"/>
              </a:ext>
            </a:extLst>
          </p:cNvPr>
          <p:cNvSpPr txBox="1"/>
          <p:nvPr/>
        </p:nvSpPr>
        <p:spPr>
          <a:xfrm>
            <a:off x="6873240" y="987553"/>
            <a:ext cx="2356222" cy="369332"/>
          </a:xfrm>
          <a:prstGeom prst="rect">
            <a:avLst/>
          </a:prstGeom>
          <a:noFill/>
        </p:spPr>
        <p:txBody>
          <a:bodyPr wrap="none" rtlCol="0">
            <a:spAutoFit/>
          </a:bodyPr>
          <a:lstStyle/>
          <a:p>
            <a:r>
              <a:rPr lang="fr-FR" dirty="0"/>
              <a:t>Post 2020 Carbon cycle</a:t>
            </a:r>
          </a:p>
        </p:txBody>
      </p:sp>
    </p:spTree>
    <p:extLst>
      <p:ext uri="{BB962C8B-B14F-4D97-AF65-F5344CB8AC3E}">
        <p14:creationId xmlns:p14="http://schemas.microsoft.com/office/powerpoint/2010/main" val="3307367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438D3C5-7E6F-BA39-A1C9-2A4CDAFD6C77}"/>
              </a:ext>
            </a:extLst>
          </p:cNvPr>
          <p:cNvCxnSpPr>
            <a:cxnSpLocks/>
          </p:cNvCxnSpPr>
          <p:nvPr/>
        </p:nvCxnSpPr>
        <p:spPr>
          <a:xfrm>
            <a:off x="329781" y="648131"/>
            <a:ext cx="5045107"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21971BF2-9A84-FF8B-BE3A-4246653783DC}"/>
              </a:ext>
            </a:extLst>
          </p:cNvPr>
          <p:cNvSpPr txBox="1"/>
          <p:nvPr/>
        </p:nvSpPr>
        <p:spPr>
          <a:xfrm>
            <a:off x="644127" y="1389233"/>
            <a:ext cx="4416414" cy="2677656"/>
          </a:xfrm>
          <a:prstGeom prst="rect">
            <a:avLst/>
          </a:prstGeom>
          <a:noFill/>
        </p:spPr>
        <p:txBody>
          <a:bodyPr wrap="square" rtlCol="0">
            <a:spAutoFit/>
          </a:bodyPr>
          <a:lstStyle/>
          <a:p>
            <a:r>
              <a:rPr lang="fr-FR" sz="1400" b="1" dirty="0">
                <a:latin typeface="Palatino" pitchFamily="2" charset="77"/>
                <a:ea typeface="Palatino" pitchFamily="2" charset="77"/>
              </a:rPr>
              <a:t>2018 – 2020 : Fani </a:t>
            </a:r>
            <a:r>
              <a:rPr lang="fr-FR" sz="1400" b="1" dirty="0" err="1">
                <a:latin typeface="Palatino" pitchFamily="2" charset="77"/>
                <a:ea typeface="Palatino" pitchFamily="2" charset="77"/>
              </a:rPr>
              <a:t>Maore</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eruption</a:t>
            </a:r>
            <a:endParaRPr lang="fr-FR" sz="1400" b="1" dirty="0">
              <a:latin typeface="Palatino" pitchFamily="2" charset="77"/>
              <a:ea typeface="Palatino" pitchFamily="2" charset="77"/>
            </a:endParaRPr>
          </a:p>
          <a:p>
            <a:r>
              <a:rPr lang="fr-FR" sz="1400" b="1" dirty="0" err="1">
                <a:latin typeface="Palatino" pitchFamily="2" charset="77"/>
                <a:ea typeface="Palatino" pitchFamily="2" charset="77"/>
              </a:rPr>
              <a:t>Since</a:t>
            </a:r>
            <a:r>
              <a:rPr lang="fr-FR" sz="1400" b="1" dirty="0">
                <a:latin typeface="Palatino" pitchFamily="2" charset="77"/>
                <a:ea typeface="Palatino" pitchFamily="2" charset="77"/>
              </a:rPr>
              <a:t> 2019 : </a:t>
            </a:r>
            <a:r>
              <a:rPr lang="fr-FR" sz="1400" b="1" dirty="0" err="1">
                <a:latin typeface="Palatino" pitchFamily="2" charset="77"/>
                <a:ea typeface="Palatino" pitchFamily="2" charset="77"/>
              </a:rPr>
              <a:t>volcanic</a:t>
            </a:r>
            <a:r>
              <a:rPr lang="fr-FR" sz="1400" b="1" dirty="0">
                <a:latin typeface="Palatino" pitchFamily="2" charset="77"/>
                <a:ea typeface="Palatino" pitchFamily="2" charset="77"/>
              </a:rPr>
              <a:t> surveillance (REVOSIMA)</a:t>
            </a:r>
          </a:p>
          <a:p>
            <a:r>
              <a:rPr lang="fr-FR" sz="1400" b="1" dirty="0">
                <a:latin typeface="Palatino" pitchFamily="2" charset="77"/>
                <a:ea typeface="Palatino" pitchFamily="2" charset="77"/>
              </a:rPr>
              <a:t>+ </a:t>
            </a:r>
            <a:r>
              <a:rPr lang="fr-FR" sz="1400" b="1" dirty="0" err="1">
                <a:latin typeface="Palatino" pitchFamily="2" charset="77"/>
                <a:ea typeface="Palatino" pitchFamily="2" charset="77"/>
              </a:rPr>
              <a:t>very</a:t>
            </a:r>
            <a:r>
              <a:rPr lang="fr-FR" sz="1400" b="1" dirty="0">
                <a:latin typeface="Palatino" pitchFamily="2" charset="77"/>
                <a:ea typeface="Palatino" pitchFamily="2" charset="77"/>
              </a:rPr>
              <a:t> active </a:t>
            </a:r>
            <a:r>
              <a:rPr lang="fr-FR" sz="1400" b="1" dirty="0" err="1">
                <a:latin typeface="Palatino" pitchFamily="2" charset="77"/>
                <a:ea typeface="Palatino" pitchFamily="2" charset="77"/>
              </a:rPr>
              <a:t>submarine</a:t>
            </a:r>
            <a:r>
              <a:rPr lang="fr-FR" sz="1400" b="1" dirty="0">
                <a:latin typeface="Palatino" pitchFamily="2" charset="77"/>
                <a:ea typeface="Palatino" pitchFamily="2" charset="77"/>
              </a:rPr>
              <a:t> CO</a:t>
            </a:r>
            <a:r>
              <a:rPr lang="fr-FR" sz="1400" b="1" baseline="-25000" dirty="0">
                <a:latin typeface="Palatino" pitchFamily="2" charset="77"/>
                <a:ea typeface="Palatino" pitchFamily="2" charset="77"/>
              </a:rPr>
              <a:t>2</a:t>
            </a:r>
            <a:r>
              <a:rPr lang="fr-FR" sz="1400" b="1" dirty="0">
                <a:latin typeface="Palatino" pitchFamily="2" charset="77"/>
                <a:ea typeface="Palatino" pitchFamily="2" charset="77"/>
              </a:rPr>
              <a:t> vents (</a:t>
            </a:r>
            <a:r>
              <a:rPr lang="fr-FR" sz="1400" b="1" dirty="0" err="1">
                <a:latin typeface="Palatino" pitchFamily="2" charset="77"/>
                <a:ea typeface="Palatino" pitchFamily="2" charset="77"/>
              </a:rPr>
              <a:t>Horseshoe</a:t>
            </a:r>
            <a:r>
              <a:rPr lang="fr-FR" sz="1400" b="1" dirty="0">
                <a:latin typeface="Palatino" pitchFamily="2" charset="77"/>
                <a:ea typeface="Palatino" pitchFamily="2" charset="77"/>
              </a:rPr>
              <a:t>)</a:t>
            </a:r>
          </a:p>
          <a:p>
            <a:endParaRPr lang="fr-FR" sz="1400" b="1" dirty="0">
              <a:latin typeface="Palatino" pitchFamily="2" charset="77"/>
              <a:ea typeface="Palatino" pitchFamily="2" charset="77"/>
            </a:endParaRPr>
          </a:p>
          <a:p>
            <a:r>
              <a:rPr lang="fr-FR" sz="1400" b="1" dirty="0">
                <a:latin typeface="Palatino" pitchFamily="2" charset="77"/>
                <a:ea typeface="Palatino" pitchFamily="2" charset="77"/>
              </a:rPr>
              <a:t>Dziani Dzaha:</a:t>
            </a:r>
          </a:p>
          <a:p>
            <a:r>
              <a:rPr lang="fr-FR" sz="1400" b="1" dirty="0" err="1">
                <a:latin typeface="Palatino" pitchFamily="2" charset="77"/>
                <a:ea typeface="Palatino" pitchFamily="2" charset="77"/>
              </a:rPr>
              <a:t>Nov</a:t>
            </a:r>
            <a:r>
              <a:rPr lang="fr-FR" sz="1400" b="1" dirty="0">
                <a:latin typeface="Palatino" pitchFamily="2" charset="77"/>
                <a:ea typeface="Palatino" pitchFamily="2" charset="77"/>
              </a:rPr>
              <a:t> 2020 : </a:t>
            </a:r>
            <a:r>
              <a:rPr lang="fr-FR" sz="1400" b="1" dirty="0" err="1">
                <a:latin typeface="Palatino" pitchFamily="2" charset="77"/>
                <a:ea typeface="Palatino" pitchFamily="2" charset="77"/>
              </a:rPr>
              <a:t>bubbling</a:t>
            </a:r>
            <a:r>
              <a:rPr lang="fr-FR" sz="1400" b="1" dirty="0">
                <a:latin typeface="Palatino" pitchFamily="2" charset="77"/>
                <a:ea typeface="Palatino" pitchFamily="2" charset="77"/>
              </a:rPr>
              <a:t> intensification</a:t>
            </a:r>
          </a:p>
          <a:p>
            <a:endParaRPr lang="fr-FR" sz="1400" b="1" dirty="0">
              <a:latin typeface="Palatino" pitchFamily="2" charset="77"/>
              <a:ea typeface="Palatino" pitchFamily="2" charset="77"/>
            </a:endParaRPr>
          </a:p>
          <a:p>
            <a:r>
              <a:rPr lang="fr-FR" sz="1400" b="1" dirty="0">
                <a:latin typeface="Palatino" pitchFamily="2" charset="77"/>
                <a:ea typeface="Palatino" pitchFamily="2" charset="77"/>
              </a:rPr>
              <a:t>Sept 2021 : physico-</a:t>
            </a:r>
            <a:r>
              <a:rPr lang="fr-FR" sz="1400" b="1" dirty="0" err="1">
                <a:latin typeface="Palatino" pitchFamily="2" charset="77"/>
                <a:ea typeface="Palatino" pitchFamily="2" charset="77"/>
              </a:rPr>
              <a:t>chemical</a:t>
            </a:r>
            <a:r>
              <a:rPr lang="fr-FR" sz="1400" b="1" dirty="0">
                <a:latin typeface="Palatino" pitchFamily="2" charset="77"/>
                <a:ea typeface="Palatino" pitchFamily="2" charset="77"/>
              </a:rPr>
              <a:t> changes</a:t>
            </a:r>
          </a:p>
          <a:p>
            <a:r>
              <a:rPr lang="fr-FR" sz="1400" b="1" dirty="0">
                <a:latin typeface="Palatino" pitchFamily="2" charset="77"/>
                <a:ea typeface="Palatino" pitchFamily="2" charset="77"/>
              </a:rPr>
              <a:t>          (pH </a:t>
            </a:r>
            <a:r>
              <a:rPr lang="fr-FR" sz="1400" b="1" dirty="0" err="1">
                <a:latin typeface="Palatino" pitchFamily="2" charset="77"/>
                <a:ea typeface="Palatino" pitchFamily="2" charset="77"/>
              </a:rPr>
              <a:t>decrease</a:t>
            </a:r>
            <a:r>
              <a:rPr lang="fr-FR" sz="1400" b="1" dirty="0">
                <a:latin typeface="Palatino" pitchFamily="2" charset="77"/>
                <a:ea typeface="Palatino" pitchFamily="2" charset="77"/>
              </a:rPr>
              <a:t>, DIC </a:t>
            </a:r>
            <a:r>
              <a:rPr lang="fr-FR" sz="1400" b="1" dirty="0" err="1">
                <a:latin typeface="Palatino" pitchFamily="2" charset="77"/>
                <a:ea typeface="Palatino" pitchFamily="2" charset="77"/>
              </a:rPr>
              <a:t>increase</a:t>
            </a:r>
            <a:r>
              <a:rPr lang="fr-FR" sz="1400" b="1" dirty="0">
                <a:latin typeface="Palatino" pitchFamily="2" charset="77"/>
                <a:ea typeface="Palatino" pitchFamily="2" charset="77"/>
              </a:rPr>
              <a:t>)</a:t>
            </a:r>
          </a:p>
          <a:p>
            <a:endParaRPr lang="fr-FR" sz="1400" b="1" dirty="0">
              <a:latin typeface="Palatino" pitchFamily="2" charset="77"/>
              <a:ea typeface="Palatino" pitchFamily="2" charset="77"/>
            </a:endParaRPr>
          </a:p>
          <a:p>
            <a:endParaRPr lang="fr-FR" sz="1400" b="1" dirty="0">
              <a:latin typeface="Palatino" pitchFamily="2" charset="77"/>
              <a:ea typeface="Palatino" pitchFamily="2" charset="77"/>
            </a:endParaRPr>
          </a:p>
          <a:p>
            <a:r>
              <a:rPr lang="fr-FR" sz="1400" b="1" dirty="0">
                <a:latin typeface="Palatino" pitchFamily="2" charset="77"/>
                <a:ea typeface="Palatino" pitchFamily="2" charset="77"/>
              </a:rPr>
              <a:t>2022 - 2025 : 8 </a:t>
            </a:r>
            <a:r>
              <a:rPr lang="fr-FR" sz="1400" b="1" dirty="0" err="1">
                <a:latin typeface="Palatino" pitchFamily="2" charset="77"/>
                <a:ea typeface="Palatino" pitchFamily="2" charset="77"/>
              </a:rPr>
              <a:t>field</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surveys</a:t>
            </a:r>
            <a:endParaRPr lang="fr-FR" sz="1400" b="1" dirty="0">
              <a:latin typeface="Palatino" pitchFamily="2" charset="77"/>
              <a:ea typeface="Palatino" pitchFamily="2" charset="77"/>
            </a:endParaRPr>
          </a:p>
        </p:txBody>
      </p:sp>
      <p:sp>
        <p:nvSpPr>
          <p:cNvPr id="11" name="Espace réservé du numéro de diapositive 10">
            <a:extLst>
              <a:ext uri="{FF2B5EF4-FFF2-40B4-BE49-F238E27FC236}">
                <a16:creationId xmlns:a16="http://schemas.microsoft.com/office/drawing/2014/main" id="{33E54698-2EB5-F271-A6AD-1F47A80B3685}"/>
              </a:ext>
            </a:extLst>
          </p:cNvPr>
          <p:cNvSpPr>
            <a:spLocks noGrp="1"/>
          </p:cNvSpPr>
          <p:nvPr>
            <p:ph type="sldNum" sz="quarter" idx="12"/>
          </p:nvPr>
        </p:nvSpPr>
        <p:spPr>
          <a:xfrm>
            <a:off x="9085162" y="6196294"/>
            <a:ext cx="2743200" cy="365125"/>
          </a:xfrm>
        </p:spPr>
        <p:txBody>
          <a:bodyPr/>
          <a:lstStyle/>
          <a:p>
            <a:fld id="{8C1BAF79-9F51-B44E-9D6B-EC4857D7CBD2}" type="slidenum">
              <a:rPr lang="fr-YT" smtClean="0">
                <a:latin typeface="Palatino" pitchFamily="2" charset="77"/>
                <a:ea typeface="Palatino" pitchFamily="2" charset="77"/>
              </a:rPr>
              <a:t>4</a:t>
            </a:fld>
            <a:endParaRPr lang="fr-YT">
              <a:latin typeface="Palatino" pitchFamily="2" charset="77"/>
              <a:ea typeface="Palatino" pitchFamily="2" charset="77"/>
            </a:endParaRPr>
          </a:p>
        </p:txBody>
      </p:sp>
      <p:sp>
        <p:nvSpPr>
          <p:cNvPr id="12" name="ZoneTexte 11">
            <a:extLst>
              <a:ext uri="{FF2B5EF4-FFF2-40B4-BE49-F238E27FC236}">
                <a16:creationId xmlns:a16="http://schemas.microsoft.com/office/drawing/2014/main" id="{E601CF3D-FF13-3437-C542-9974092C59FA}"/>
              </a:ext>
            </a:extLst>
          </p:cNvPr>
          <p:cNvSpPr txBox="1"/>
          <p:nvPr/>
        </p:nvSpPr>
        <p:spPr>
          <a:xfrm>
            <a:off x="329781" y="4871041"/>
            <a:ext cx="5045107" cy="1338828"/>
          </a:xfrm>
          <a:prstGeom prst="rect">
            <a:avLst/>
          </a:prstGeom>
          <a:noFill/>
        </p:spPr>
        <p:txBody>
          <a:bodyPr wrap="square" rtlCol="0">
            <a:spAutoFit/>
          </a:bodyPr>
          <a:lstStyle/>
          <a:p>
            <a:pPr>
              <a:lnSpc>
                <a:spcPct val="150000"/>
              </a:lnSpc>
            </a:pPr>
            <a:r>
              <a:rPr lang="fr-FR" dirty="0" err="1">
                <a:solidFill>
                  <a:srgbClr val="C00000"/>
                </a:solidFill>
                <a:latin typeface="Palatino" pitchFamily="2" charset="77"/>
                <a:ea typeface="Palatino" pitchFamily="2" charset="77"/>
              </a:rPr>
              <a:t>What</a:t>
            </a:r>
            <a:r>
              <a:rPr lang="fr-FR" dirty="0">
                <a:solidFill>
                  <a:srgbClr val="C00000"/>
                </a:solidFill>
                <a:latin typeface="Palatino" pitchFamily="2" charset="77"/>
                <a:ea typeface="Palatino" pitchFamily="2" charset="77"/>
              </a:rPr>
              <a:t> changes </a:t>
            </a:r>
            <a:r>
              <a:rPr lang="fr-FR" dirty="0" err="1">
                <a:solidFill>
                  <a:srgbClr val="C00000"/>
                </a:solidFill>
                <a:latin typeface="Palatino" pitchFamily="2" charset="77"/>
                <a:ea typeface="Palatino" pitchFamily="2" charset="77"/>
              </a:rPr>
              <a:t>happened</a:t>
            </a:r>
            <a:r>
              <a:rPr lang="fr-FR" dirty="0">
                <a:solidFill>
                  <a:srgbClr val="C00000"/>
                </a:solidFill>
                <a:latin typeface="Palatino" pitchFamily="2" charset="77"/>
                <a:ea typeface="Palatino" pitchFamily="2" charset="77"/>
              </a:rPr>
              <a:t>?</a:t>
            </a:r>
          </a:p>
          <a:p>
            <a:pPr>
              <a:lnSpc>
                <a:spcPct val="150000"/>
              </a:lnSpc>
            </a:pPr>
            <a:endParaRPr lang="fr-FR" sz="1200" dirty="0">
              <a:solidFill>
                <a:srgbClr val="C00000"/>
              </a:solidFill>
              <a:latin typeface="Palatino" pitchFamily="2" charset="77"/>
              <a:ea typeface="Palatino" pitchFamily="2" charset="77"/>
            </a:endParaRPr>
          </a:p>
          <a:p>
            <a:r>
              <a:rPr lang="fr-FR" dirty="0" err="1">
                <a:solidFill>
                  <a:srgbClr val="C00000"/>
                </a:solidFill>
                <a:latin typeface="Palatino" pitchFamily="2" charset="77"/>
                <a:ea typeface="Palatino" pitchFamily="2" charset="77"/>
              </a:rPr>
              <a:t>What</a:t>
            </a:r>
            <a:r>
              <a:rPr lang="fr-FR" dirty="0">
                <a:solidFill>
                  <a:srgbClr val="C00000"/>
                </a:solidFill>
                <a:latin typeface="Palatino" pitchFamily="2" charset="77"/>
                <a:ea typeface="Palatino" pitchFamily="2" charset="77"/>
              </a:rPr>
              <a:t> insights can </a:t>
            </a:r>
            <a:r>
              <a:rPr lang="fr-FR" dirty="0" err="1">
                <a:solidFill>
                  <a:srgbClr val="C00000"/>
                </a:solidFill>
                <a:latin typeface="Palatino" pitchFamily="2" charset="77"/>
                <a:ea typeface="Palatino" pitchFamily="2" charset="77"/>
              </a:rPr>
              <a:t>we</a:t>
            </a:r>
            <a:r>
              <a:rPr lang="fr-FR" dirty="0">
                <a:solidFill>
                  <a:srgbClr val="C00000"/>
                </a:solidFill>
                <a:latin typeface="Palatino" pitchFamily="2" charset="77"/>
                <a:ea typeface="Palatino" pitchFamily="2" charset="77"/>
              </a:rPr>
              <a:t> </a:t>
            </a:r>
            <a:r>
              <a:rPr lang="fr-FR" dirty="0" err="1">
                <a:solidFill>
                  <a:srgbClr val="C00000"/>
                </a:solidFill>
                <a:latin typeface="Palatino" pitchFamily="2" charset="77"/>
                <a:ea typeface="Palatino" pitchFamily="2" charset="77"/>
              </a:rPr>
              <a:t>get</a:t>
            </a:r>
            <a:r>
              <a:rPr lang="fr-FR" dirty="0">
                <a:solidFill>
                  <a:srgbClr val="C00000"/>
                </a:solidFill>
                <a:latin typeface="Palatino" pitchFamily="2" charset="77"/>
                <a:ea typeface="Palatino" pitchFamily="2" charset="77"/>
              </a:rPr>
              <a:t> on </a:t>
            </a:r>
            <a:r>
              <a:rPr lang="fr-FR" dirty="0" err="1">
                <a:solidFill>
                  <a:srgbClr val="C00000"/>
                </a:solidFill>
                <a:latin typeface="Palatino" pitchFamily="2" charset="77"/>
                <a:ea typeface="Palatino" pitchFamily="2" charset="77"/>
              </a:rPr>
              <a:t>volcanic</a:t>
            </a:r>
            <a:r>
              <a:rPr lang="fr-FR" dirty="0">
                <a:solidFill>
                  <a:srgbClr val="C00000"/>
                </a:solidFill>
                <a:latin typeface="Palatino" pitchFamily="2" charset="77"/>
                <a:ea typeface="Palatino" pitchFamily="2" charset="77"/>
              </a:rPr>
              <a:t> </a:t>
            </a:r>
            <a:r>
              <a:rPr lang="fr-FR" dirty="0" err="1">
                <a:solidFill>
                  <a:srgbClr val="C00000"/>
                </a:solidFill>
                <a:latin typeface="Palatino" pitchFamily="2" charset="77"/>
                <a:ea typeface="Palatino" pitchFamily="2" charset="77"/>
              </a:rPr>
              <a:t>activity</a:t>
            </a:r>
            <a:r>
              <a:rPr lang="fr-FR" dirty="0">
                <a:solidFill>
                  <a:srgbClr val="C00000"/>
                </a:solidFill>
                <a:latin typeface="Palatino" pitchFamily="2" charset="77"/>
                <a:ea typeface="Palatino" pitchFamily="2" charset="77"/>
              </a:rPr>
              <a:t> and monitoring ?</a:t>
            </a:r>
            <a:endParaRPr lang="fr-YT" dirty="0">
              <a:latin typeface="Palatino" pitchFamily="2" charset="77"/>
              <a:ea typeface="Palatino" pitchFamily="2" charset="77"/>
            </a:endParaRPr>
          </a:p>
        </p:txBody>
      </p:sp>
      <p:pic>
        <p:nvPicPr>
          <p:cNvPr id="1025" name="Picture 1" descr="page2image41814880">
            <a:extLst>
              <a:ext uri="{FF2B5EF4-FFF2-40B4-BE49-F238E27FC236}">
                <a16:creationId xmlns:a16="http://schemas.microsoft.com/office/drawing/2014/main" id="{3A9DA26A-A11B-CA39-8984-61A7FD2830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
          <a:stretch/>
        </p:blipFill>
        <p:spPr bwMode="auto">
          <a:xfrm>
            <a:off x="5574167" y="0"/>
            <a:ext cx="66516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F99DCB4-A86B-D343-7323-AD97150B86CB}"/>
              </a:ext>
            </a:extLst>
          </p:cNvPr>
          <p:cNvSpPr txBox="1"/>
          <p:nvPr/>
        </p:nvSpPr>
        <p:spPr>
          <a:xfrm>
            <a:off x="349588" y="154942"/>
            <a:ext cx="4810356"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Introduction – Dziani Dzaha Lake</a:t>
            </a:r>
            <a:endParaRPr lang="fr-YT" sz="2400" dirty="0">
              <a:solidFill>
                <a:srgbClr val="C00000"/>
              </a:solidFill>
              <a:latin typeface="Palatino" pitchFamily="2" charset="77"/>
              <a:ea typeface="Palatino" pitchFamily="2" charset="77"/>
            </a:endParaRPr>
          </a:p>
        </p:txBody>
      </p:sp>
      <p:grpSp>
        <p:nvGrpSpPr>
          <p:cNvPr id="3" name="Groupe 2">
            <a:extLst>
              <a:ext uri="{FF2B5EF4-FFF2-40B4-BE49-F238E27FC236}">
                <a16:creationId xmlns:a16="http://schemas.microsoft.com/office/drawing/2014/main" id="{DEDB27B3-6ECF-8B98-3C5E-1DC2F29B7D53}"/>
              </a:ext>
            </a:extLst>
          </p:cNvPr>
          <p:cNvGrpSpPr/>
          <p:nvPr/>
        </p:nvGrpSpPr>
        <p:grpSpPr>
          <a:xfrm>
            <a:off x="6212239" y="616607"/>
            <a:ext cx="5375519" cy="3027921"/>
            <a:chOff x="6096000" y="154942"/>
            <a:chExt cx="5375519" cy="3027921"/>
          </a:xfrm>
        </p:grpSpPr>
        <p:pic>
          <p:nvPicPr>
            <p:cNvPr id="1026" name="Picture 2">
              <a:extLst>
                <a:ext uri="{FF2B5EF4-FFF2-40B4-BE49-F238E27FC236}">
                  <a16:creationId xmlns:a16="http://schemas.microsoft.com/office/drawing/2014/main" id="{53169E27-5D19-C830-A0C5-DEC3541B7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452" y="154942"/>
              <a:ext cx="5303067" cy="302792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671C47C-1F1D-1E10-C8AA-64884EA166F6}"/>
                </a:ext>
              </a:extLst>
            </p:cNvPr>
            <p:cNvSpPr txBox="1"/>
            <p:nvPr/>
          </p:nvSpPr>
          <p:spPr>
            <a:xfrm>
              <a:off x="6096000" y="2871741"/>
              <a:ext cx="4311093" cy="307777"/>
            </a:xfrm>
            <a:prstGeom prst="rect">
              <a:avLst/>
            </a:prstGeom>
            <a:noFill/>
          </p:spPr>
          <p:txBody>
            <a:bodyPr wrap="square">
              <a:spAutoFit/>
            </a:bodyPr>
            <a:lstStyle/>
            <a:p>
              <a:pPr algn="l" fontAlgn="ctr"/>
              <a:r>
                <a:rPr lang="fr-FR" sz="1400" b="0" i="0" dirty="0">
                  <a:solidFill>
                    <a:srgbClr val="FFFFFF"/>
                  </a:solidFill>
                  <a:effectLst/>
                  <a:latin typeface="open_sanslight"/>
                </a:rPr>
                <a:t> © MAYOBS – IPGP/CNRS/Ifremer/BRGM</a:t>
              </a:r>
            </a:p>
          </p:txBody>
        </p:sp>
      </p:grpSp>
      <p:sp>
        <p:nvSpPr>
          <p:cNvPr id="9" name="ZoneTexte 8">
            <a:extLst>
              <a:ext uri="{FF2B5EF4-FFF2-40B4-BE49-F238E27FC236}">
                <a16:creationId xmlns:a16="http://schemas.microsoft.com/office/drawing/2014/main" id="{7830B648-C1B1-70D8-64D0-903CDF84FB28}"/>
              </a:ext>
            </a:extLst>
          </p:cNvPr>
          <p:cNvSpPr txBox="1"/>
          <p:nvPr/>
        </p:nvSpPr>
        <p:spPr>
          <a:xfrm>
            <a:off x="10846778" y="6470581"/>
            <a:ext cx="1188146" cy="338554"/>
          </a:xfrm>
          <a:prstGeom prst="rect">
            <a:avLst/>
          </a:prstGeom>
          <a:noFill/>
        </p:spPr>
        <p:txBody>
          <a:bodyPr wrap="none" rtlCol="0">
            <a:spAutoFit/>
          </a:bodyPr>
          <a:lstStyle/>
          <a:p>
            <a:r>
              <a:rPr lang="fr-FR" sz="1600" dirty="0">
                <a:latin typeface="Palatino" pitchFamily="2" charset="77"/>
                <a:ea typeface="Palatino" pitchFamily="2" charset="77"/>
              </a:rPr>
              <a:t>© </a:t>
            </a:r>
            <a:r>
              <a:rPr lang="fr-FR" sz="1600" dirty="0" err="1">
                <a:latin typeface="Palatino" pitchFamily="2" charset="77"/>
                <a:ea typeface="Palatino" pitchFamily="2" charset="77"/>
              </a:rPr>
              <a:t>Bonaimé</a:t>
            </a:r>
            <a:endParaRPr lang="fr-FR" sz="1600" dirty="0">
              <a:latin typeface="Palatino" pitchFamily="2" charset="77"/>
              <a:ea typeface="Palatino" pitchFamily="2" charset="77"/>
            </a:endParaRPr>
          </a:p>
        </p:txBody>
      </p:sp>
      <p:sp>
        <p:nvSpPr>
          <p:cNvPr id="13" name="Flèche vers le bas 12">
            <a:extLst>
              <a:ext uri="{FF2B5EF4-FFF2-40B4-BE49-F238E27FC236}">
                <a16:creationId xmlns:a16="http://schemas.microsoft.com/office/drawing/2014/main" id="{35DB489E-A019-821D-1D3A-F0067B8BAF1D}"/>
              </a:ext>
            </a:extLst>
          </p:cNvPr>
          <p:cNvSpPr/>
          <p:nvPr/>
        </p:nvSpPr>
        <p:spPr>
          <a:xfrm>
            <a:off x="329781" y="1389233"/>
            <a:ext cx="180858" cy="2677656"/>
          </a:xfrm>
          <a:prstGeom prst="downArrow">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5291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438D3C5-7E6F-BA39-A1C9-2A4CDAFD6C77}"/>
              </a:ext>
            </a:extLst>
          </p:cNvPr>
          <p:cNvCxnSpPr>
            <a:cxnSpLocks/>
          </p:cNvCxnSpPr>
          <p:nvPr/>
        </p:nvCxnSpPr>
        <p:spPr>
          <a:xfrm>
            <a:off x="329781" y="648131"/>
            <a:ext cx="5045107"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10">
            <a:extLst>
              <a:ext uri="{FF2B5EF4-FFF2-40B4-BE49-F238E27FC236}">
                <a16:creationId xmlns:a16="http://schemas.microsoft.com/office/drawing/2014/main" id="{33E54698-2EB5-F271-A6AD-1F47A80B3685}"/>
              </a:ext>
            </a:extLst>
          </p:cNvPr>
          <p:cNvSpPr>
            <a:spLocks noGrp="1"/>
          </p:cNvSpPr>
          <p:nvPr>
            <p:ph type="sldNum" sz="quarter" idx="12"/>
          </p:nvPr>
        </p:nvSpPr>
        <p:spPr>
          <a:xfrm>
            <a:off x="9085162" y="6196294"/>
            <a:ext cx="2743200" cy="365125"/>
          </a:xfrm>
        </p:spPr>
        <p:txBody>
          <a:bodyPr/>
          <a:lstStyle/>
          <a:p>
            <a:fld id="{8C1BAF79-9F51-B44E-9D6B-EC4857D7CBD2}" type="slidenum">
              <a:rPr lang="fr-YT" smtClean="0">
                <a:latin typeface="Palatino" pitchFamily="2" charset="77"/>
                <a:ea typeface="Palatino" pitchFamily="2" charset="77"/>
              </a:rPr>
              <a:t>5</a:t>
            </a:fld>
            <a:endParaRPr lang="fr-YT">
              <a:latin typeface="Palatino" pitchFamily="2" charset="77"/>
              <a:ea typeface="Palatino" pitchFamily="2" charset="77"/>
            </a:endParaRPr>
          </a:p>
        </p:txBody>
      </p:sp>
      <p:sp>
        <p:nvSpPr>
          <p:cNvPr id="12" name="ZoneTexte 11">
            <a:extLst>
              <a:ext uri="{FF2B5EF4-FFF2-40B4-BE49-F238E27FC236}">
                <a16:creationId xmlns:a16="http://schemas.microsoft.com/office/drawing/2014/main" id="{E601CF3D-FF13-3437-C542-9974092C59FA}"/>
              </a:ext>
            </a:extLst>
          </p:cNvPr>
          <p:cNvSpPr txBox="1"/>
          <p:nvPr/>
        </p:nvSpPr>
        <p:spPr>
          <a:xfrm>
            <a:off x="329781" y="4871041"/>
            <a:ext cx="5045107" cy="1338828"/>
          </a:xfrm>
          <a:prstGeom prst="rect">
            <a:avLst/>
          </a:prstGeom>
          <a:noFill/>
        </p:spPr>
        <p:txBody>
          <a:bodyPr wrap="square" rtlCol="0">
            <a:spAutoFit/>
          </a:bodyPr>
          <a:lstStyle/>
          <a:p>
            <a:pPr>
              <a:lnSpc>
                <a:spcPct val="150000"/>
              </a:lnSpc>
            </a:pPr>
            <a:r>
              <a:rPr lang="fr-FR" dirty="0" err="1">
                <a:solidFill>
                  <a:srgbClr val="C00000"/>
                </a:solidFill>
                <a:latin typeface="Palatino" pitchFamily="2" charset="77"/>
                <a:ea typeface="Palatino" pitchFamily="2" charset="77"/>
              </a:rPr>
              <a:t>What</a:t>
            </a:r>
            <a:r>
              <a:rPr lang="fr-FR" dirty="0">
                <a:solidFill>
                  <a:srgbClr val="C00000"/>
                </a:solidFill>
                <a:latin typeface="Palatino" pitchFamily="2" charset="77"/>
                <a:ea typeface="Palatino" pitchFamily="2" charset="77"/>
              </a:rPr>
              <a:t> changes </a:t>
            </a:r>
            <a:r>
              <a:rPr lang="fr-FR" dirty="0" err="1">
                <a:solidFill>
                  <a:srgbClr val="C00000"/>
                </a:solidFill>
                <a:latin typeface="Palatino" pitchFamily="2" charset="77"/>
                <a:ea typeface="Palatino" pitchFamily="2" charset="77"/>
              </a:rPr>
              <a:t>happened</a:t>
            </a:r>
            <a:r>
              <a:rPr lang="fr-FR" dirty="0">
                <a:solidFill>
                  <a:srgbClr val="C00000"/>
                </a:solidFill>
                <a:latin typeface="Palatino" pitchFamily="2" charset="77"/>
                <a:ea typeface="Palatino" pitchFamily="2" charset="77"/>
              </a:rPr>
              <a:t>?</a:t>
            </a:r>
          </a:p>
          <a:p>
            <a:pPr>
              <a:lnSpc>
                <a:spcPct val="150000"/>
              </a:lnSpc>
            </a:pPr>
            <a:endParaRPr lang="fr-FR" sz="1200" dirty="0">
              <a:solidFill>
                <a:srgbClr val="C00000"/>
              </a:solidFill>
              <a:latin typeface="Palatino" pitchFamily="2" charset="77"/>
              <a:ea typeface="Palatino" pitchFamily="2" charset="77"/>
            </a:endParaRPr>
          </a:p>
          <a:p>
            <a:r>
              <a:rPr lang="fr-FR" dirty="0" err="1">
                <a:solidFill>
                  <a:srgbClr val="C00000"/>
                </a:solidFill>
                <a:latin typeface="Palatino" pitchFamily="2" charset="77"/>
                <a:ea typeface="Palatino" pitchFamily="2" charset="77"/>
              </a:rPr>
              <a:t>What</a:t>
            </a:r>
            <a:r>
              <a:rPr lang="fr-FR" dirty="0">
                <a:solidFill>
                  <a:srgbClr val="C00000"/>
                </a:solidFill>
                <a:latin typeface="Palatino" pitchFamily="2" charset="77"/>
                <a:ea typeface="Palatino" pitchFamily="2" charset="77"/>
              </a:rPr>
              <a:t> insights can </a:t>
            </a:r>
            <a:r>
              <a:rPr lang="fr-FR" dirty="0" err="1">
                <a:solidFill>
                  <a:srgbClr val="C00000"/>
                </a:solidFill>
                <a:latin typeface="Palatino" pitchFamily="2" charset="77"/>
                <a:ea typeface="Palatino" pitchFamily="2" charset="77"/>
              </a:rPr>
              <a:t>we</a:t>
            </a:r>
            <a:r>
              <a:rPr lang="fr-FR" dirty="0">
                <a:solidFill>
                  <a:srgbClr val="C00000"/>
                </a:solidFill>
                <a:latin typeface="Palatino" pitchFamily="2" charset="77"/>
                <a:ea typeface="Palatino" pitchFamily="2" charset="77"/>
              </a:rPr>
              <a:t> </a:t>
            </a:r>
            <a:r>
              <a:rPr lang="fr-FR" dirty="0" err="1">
                <a:solidFill>
                  <a:srgbClr val="C00000"/>
                </a:solidFill>
                <a:latin typeface="Palatino" pitchFamily="2" charset="77"/>
                <a:ea typeface="Palatino" pitchFamily="2" charset="77"/>
              </a:rPr>
              <a:t>get</a:t>
            </a:r>
            <a:r>
              <a:rPr lang="fr-FR" dirty="0">
                <a:solidFill>
                  <a:srgbClr val="C00000"/>
                </a:solidFill>
                <a:latin typeface="Palatino" pitchFamily="2" charset="77"/>
                <a:ea typeface="Palatino" pitchFamily="2" charset="77"/>
              </a:rPr>
              <a:t> on </a:t>
            </a:r>
            <a:r>
              <a:rPr lang="fr-FR" dirty="0" err="1">
                <a:solidFill>
                  <a:srgbClr val="C00000"/>
                </a:solidFill>
                <a:latin typeface="Palatino" pitchFamily="2" charset="77"/>
                <a:ea typeface="Palatino" pitchFamily="2" charset="77"/>
              </a:rPr>
              <a:t>volcanic</a:t>
            </a:r>
            <a:r>
              <a:rPr lang="fr-FR" dirty="0">
                <a:solidFill>
                  <a:srgbClr val="C00000"/>
                </a:solidFill>
                <a:latin typeface="Palatino" pitchFamily="2" charset="77"/>
                <a:ea typeface="Palatino" pitchFamily="2" charset="77"/>
              </a:rPr>
              <a:t> </a:t>
            </a:r>
            <a:r>
              <a:rPr lang="fr-FR" dirty="0" err="1">
                <a:solidFill>
                  <a:srgbClr val="C00000"/>
                </a:solidFill>
                <a:latin typeface="Palatino" pitchFamily="2" charset="77"/>
                <a:ea typeface="Palatino" pitchFamily="2" charset="77"/>
              </a:rPr>
              <a:t>activity</a:t>
            </a:r>
            <a:r>
              <a:rPr lang="fr-FR" dirty="0">
                <a:solidFill>
                  <a:srgbClr val="C00000"/>
                </a:solidFill>
                <a:latin typeface="Palatino" pitchFamily="2" charset="77"/>
                <a:ea typeface="Palatino" pitchFamily="2" charset="77"/>
              </a:rPr>
              <a:t> and monitoring ?</a:t>
            </a:r>
            <a:endParaRPr lang="fr-YT" dirty="0">
              <a:latin typeface="Palatino" pitchFamily="2" charset="77"/>
              <a:ea typeface="Palatino" pitchFamily="2" charset="77"/>
            </a:endParaRPr>
          </a:p>
        </p:txBody>
      </p:sp>
      <p:pic>
        <p:nvPicPr>
          <p:cNvPr id="1025" name="Picture 1" descr="page2image41814880">
            <a:extLst>
              <a:ext uri="{FF2B5EF4-FFF2-40B4-BE49-F238E27FC236}">
                <a16:creationId xmlns:a16="http://schemas.microsoft.com/office/drawing/2014/main" id="{3A9DA26A-A11B-CA39-8984-61A7FD2830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
          <a:stretch/>
        </p:blipFill>
        <p:spPr bwMode="auto">
          <a:xfrm>
            <a:off x="5574167" y="0"/>
            <a:ext cx="66516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F99DCB4-A86B-D343-7323-AD97150B86CB}"/>
              </a:ext>
            </a:extLst>
          </p:cNvPr>
          <p:cNvSpPr txBox="1"/>
          <p:nvPr/>
        </p:nvSpPr>
        <p:spPr>
          <a:xfrm>
            <a:off x="349588" y="154942"/>
            <a:ext cx="4810356"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Introduction – Dziani Dzaha Lake</a:t>
            </a:r>
            <a:endParaRPr lang="fr-YT" sz="2400" dirty="0">
              <a:solidFill>
                <a:srgbClr val="C00000"/>
              </a:solidFill>
              <a:latin typeface="Palatino" pitchFamily="2" charset="77"/>
              <a:ea typeface="Palatino" pitchFamily="2" charset="77"/>
            </a:endParaRPr>
          </a:p>
        </p:txBody>
      </p:sp>
      <p:sp>
        <p:nvSpPr>
          <p:cNvPr id="9" name="ZoneTexte 8">
            <a:extLst>
              <a:ext uri="{FF2B5EF4-FFF2-40B4-BE49-F238E27FC236}">
                <a16:creationId xmlns:a16="http://schemas.microsoft.com/office/drawing/2014/main" id="{7830B648-C1B1-70D8-64D0-903CDF84FB28}"/>
              </a:ext>
            </a:extLst>
          </p:cNvPr>
          <p:cNvSpPr txBox="1"/>
          <p:nvPr/>
        </p:nvSpPr>
        <p:spPr>
          <a:xfrm>
            <a:off x="10846778" y="6470581"/>
            <a:ext cx="1188146" cy="338554"/>
          </a:xfrm>
          <a:prstGeom prst="rect">
            <a:avLst/>
          </a:prstGeom>
          <a:noFill/>
        </p:spPr>
        <p:txBody>
          <a:bodyPr wrap="none" rtlCol="0">
            <a:spAutoFit/>
          </a:bodyPr>
          <a:lstStyle/>
          <a:p>
            <a:r>
              <a:rPr lang="fr-FR" sz="1600" dirty="0">
                <a:latin typeface="Palatino" pitchFamily="2" charset="77"/>
                <a:ea typeface="Palatino" pitchFamily="2" charset="77"/>
              </a:rPr>
              <a:t>© </a:t>
            </a:r>
            <a:r>
              <a:rPr lang="fr-FR" sz="1600" dirty="0" err="1">
                <a:latin typeface="Palatino" pitchFamily="2" charset="77"/>
                <a:ea typeface="Palatino" pitchFamily="2" charset="77"/>
              </a:rPr>
              <a:t>Bonaimé</a:t>
            </a:r>
            <a:endParaRPr lang="fr-FR" sz="1600" dirty="0">
              <a:latin typeface="Palatino" pitchFamily="2" charset="77"/>
              <a:ea typeface="Palatino" pitchFamily="2" charset="77"/>
            </a:endParaRPr>
          </a:p>
        </p:txBody>
      </p:sp>
      <p:sp>
        <p:nvSpPr>
          <p:cNvPr id="13" name="Flèche vers le bas 12">
            <a:extLst>
              <a:ext uri="{FF2B5EF4-FFF2-40B4-BE49-F238E27FC236}">
                <a16:creationId xmlns:a16="http://schemas.microsoft.com/office/drawing/2014/main" id="{35DB489E-A019-821D-1D3A-F0067B8BAF1D}"/>
              </a:ext>
            </a:extLst>
          </p:cNvPr>
          <p:cNvSpPr/>
          <p:nvPr/>
        </p:nvSpPr>
        <p:spPr>
          <a:xfrm>
            <a:off x="329781" y="1389233"/>
            <a:ext cx="180858" cy="2677656"/>
          </a:xfrm>
          <a:prstGeom prst="downArrow">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FD51D4A9-4445-732F-9FED-6E0CB61F8934}"/>
              </a:ext>
            </a:extLst>
          </p:cNvPr>
          <p:cNvSpPr txBox="1"/>
          <p:nvPr/>
        </p:nvSpPr>
        <p:spPr>
          <a:xfrm>
            <a:off x="644127" y="1389233"/>
            <a:ext cx="4416414" cy="2677656"/>
          </a:xfrm>
          <a:prstGeom prst="rect">
            <a:avLst/>
          </a:prstGeom>
          <a:noFill/>
        </p:spPr>
        <p:txBody>
          <a:bodyPr wrap="square" rtlCol="0">
            <a:spAutoFit/>
          </a:bodyPr>
          <a:lstStyle/>
          <a:p>
            <a:r>
              <a:rPr lang="fr-FR" sz="1400" b="1" dirty="0">
                <a:latin typeface="Palatino" pitchFamily="2" charset="77"/>
                <a:ea typeface="Palatino" pitchFamily="2" charset="77"/>
              </a:rPr>
              <a:t>2018 – 2020 : Fani </a:t>
            </a:r>
            <a:r>
              <a:rPr lang="fr-FR" sz="1400" b="1" dirty="0" err="1">
                <a:latin typeface="Palatino" pitchFamily="2" charset="77"/>
                <a:ea typeface="Palatino" pitchFamily="2" charset="77"/>
              </a:rPr>
              <a:t>Maore</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eruption</a:t>
            </a:r>
            <a:endParaRPr lang="fr-FR" sz="1400" b="1" dirty="0">
              <a:latin typeface="Palatino" pitchFamily="2" charset="77"/>
              <a:ea typeface="Palatino" pitchFamily="2" charset="77"/>
            </a:endParaRPr>
          </a:p>
          <a:p>
            <a:r>
              <a:rPr lang="fr-FR" sz="1400" b="1" dirty="0" err="1">
                <a:latin typeface="Palatino" pitchFamily="2" charset="77"/>
                <a:ea typeface="Palatino" pitchFamily="2" charset="77"/>
              </a:rPr>
              <a:t>Since</a:t>
            </a:r>
            <a:r>
              <a:rPr lang="fr-FR" sz="1400" b="1" dirty="0">
                <a:latin typeface="Palatino" pitchFamily="2" charset="77"/>
                <a:ea typeface="Palatino" pitchFamily="2" charset="77"/>
              </a:rPr>
              <a:t> 2019 : </a:t>
            </a:r>
            <a:r>
              <a:rPr lang="fr-FR" sz="1400" b="1" dirty="0" err="1">
                <a:latin typeface="Palatino" pitchFamily="2" charset="77"/>
                <a:ea typeface="Palatino" pitchFamily="2" charset="77"/>
              </a:rPr>
              <a:t>volcanic</a:t>
            </a:r>
            <a:r>
              <a:rPr lang="fr-FR" sz="1400" b="1" dirty="0">
                <a:latin typeface="Palatino" pitchFamily="2" charset="77"/>
                <a:ea typeface="Palatino" pitchFamily="2" charset="77"/>
              </a:rPr>
              <a:t> surveillance (REVOSIMA)</a:t>
            </a:r>
          </a:p>
          <a:p>
            <a:r>
              <a:rPr lang="fr-FR" sz="1400" b="1" dirty="0">
                <a:latin typeface="Palatino" pitchFamily="2" charset="77"/>
                <a:ea typeface="Palatino" pitchFamily="2" charset="77"/>
              </a:rPr>
              <a:t>+ </a:t>
            </a:r>
            <a:r>
              <a:rPr lang="fr-FR" sz="1400" b="1" dirty="0" err="1">
                <a:latin typeface="Palatino" pitchFamily="2" charset="77"/>
                <a:ea typeface="Palatino" pitchFamily="2" charset="77"/>
              </a:rPr>
              <a:t>very</a:t>
            </a:r>
            <a:r>
              <a:rPr lang="fr-FR" sz="1400" b="1" dirty="0">
                <a:latin typeface="Palatino" pitchFamily="2" charset="77"/>
                <a:ea typeface="Palatino" pitchFamily="2" charset="77"/>
              </a:rPr>
              <a:t> active </a:t>
            </a:r>
            <a:r>
              <a:rPr lang="fr-FR" sz="1400" b="1" dirty="0" err="1">
                <a:latin typeface="Palatino" pitchFamily="2" charset="77"/>
                <a:ea typeface="Palatino" pitchFamily="2" charset="77"/>
              </a:rPr>
              <a:t>submarine</a:t>
            </a:r>
            <a:r>
              <a:rPr lang="fr-FR" sz="1400" b="1" dirty="0">
                <a:latin typeface="Palatino" pitchFamily="2" charset="77"/>
                <a:ea typeface="Palatino" pitchFamily="2" charset="77"/>
              </a:rPr>
              <a:t> CO</a:t>
            </a:r>
            <a:r>
              <a:rPr lang="fr-FR" sz="1400" b="1" baseline="-25000" dirty="0">
                <a:latin typeface="Palatino" pitchFamily="2" charset="77"/>
                <a:ea typeface="Palatino" pitchFamily="2" charset="77"/>
              </a:rPr>
              <a:t>2</a:t>
            </a:r>
            <a:r>
              <a:rPr lang="fr-FR" sz="1400" b="1" dirty="0">
                <a:latin typeface="Palatino" pitchFamily="2" charset="77"/>
                <a:ea typeface="Palatino" pitchFamily="2" charset="77"/>
              </a:rPr>
              <a:t> vents (</a:t>
            </a:r>
            <a:r>
              <a:rPr lang="fr-FR" sz="1400" b="1" dirty="0" err="1">
                <a:latin typeface="Palatino" pitchFamily="2" charset="77"/>
                <a:ea typeface="Palatino" pitchFamily="2" charset="77"/>
              </a:rPr>
              <a:t>Horseshoe</a:t>
            </a:r>
            <a:r>
              <a:rPr lang="fr-FR" sz="1400" b="1" dirty="0">
                <a:latin typeface="Palatino" pitchFamily="2" charset="77"/>
                <a:ea typeface="Palatino" pitchFamily="2" charset="77"/>
              </a:rPr>
              <a:t>)</a:t>
            </a:r>
          </a:p>
          <a:p>
            <a:endParaRPr lang="fr-FR" sz="1400" b="1" dirty="0">
              <a:latin typeface="Palatino" pitchFamily="2" charset="77"/>
              <a:ea typeface="Palatino" pitchFamily="2" charset="77"/>
            </a:endParaRPr>
          </a:p>
          <a:p>
            <a:r>
              <a:rPr lang="fr-FR" sz="1400" b="1" dirty="0">
                <a:latin typeface="Palatino" pitchFamily="2" charset="77"/>
                <a:ea typeface="Palatino" pitchFamily="2" charset="77"/>
              </a:rPr>
              <a:t>Dziani Dzaha:</a:t>
            </a:r>
          </a:p>
          <a:p>
            <a:r>
              <a:rPr lang="fr-FR" sz="1400" b="1" dirty="0" err="1">
                <a:latin typeface="Palatino" pitchFamily="2" charset="77"/>
                <a:ea typeface="Palatino" pitchFamily="2" charset="77"/>
              </a:rPr>
              <a:t>Nov</a:t>
            </a:r>
            <a:r>
              <a:rPr lang="fr-FR" sz="1400" b="1" dirty="0">
                <a:latin typeface="Palatino" pitchFamily="2" charset="77"/>
                <a:ea typeface="Palatino" pitchFamily="2" charset="77"/>
              </a:rPr>
              <a:t> 2020 : </a:t>
            </a:r>
            <a:r>
              <a:rPr lang="fr-FR" sz="1400" b="1" dirty="0" err="1">
                <a:latin typeface="Palatino" pitchFamily="2" charset="77"/>
                <a:ea typeface="Palatino" pitchFamily="2" charset="77"/>
              </a:rPr>
              <a:t>bubbling</a:t>
            </a:r>
            <a:r>
              <a:rPr lang="fr-FR" sz="1400" b="1" dirty="0">
                <a:latin typeface="Palatino" pitchFamily="2" charset="77"/>
                <a:ea typeface="Palatino" pitchFamily="2" charset="77"/>
              </a:rPr>
              <a:t> intensification</a:t>
            </a:r>
          </a:p>
          <a:p>
            <a:endParaRPr lang="fr-FR" sz="1400" b="1" dirty="0">
              <a:latin typeface="Palatino" pitchFamily="2" charset="77"/>
              <a:ea typeface="Palatino" pitchFamily="2" charset="77"/>
            </a:endParaRPr>
          </a:p>
          <a:p>
            <a:r>
              <a:rPr lang="fr-FR" sz="1400" b="1" dirty="0">
                <a:latin typeface="Palatino" pitchFamily="2" charset="77"/>
                <a:ea typeface="Palatino" pitchFamily="2" charset="77"/>
              </a:rPr>
              <a:t>Sept 2021 : physico-</a:t>
            </a:r>
            <a:r>
              <a:rPr lang="fr-FR" sz="1400" b="1" dirty="0" err="1">
                <a:latin typeface="Palatino" pitchFamily="2" charset="77"/>
                <a:ea typeface="Palatino" pitchFamily="2" charset="77"/>
              </a:rPr>
              <a:t>chemical</a:t>
            </a:r>
            <a:r>
              <a:rPr lang="fr-FR" sz="1400" b="1" dirty="0">
                <a:latin typeface="Palatino" pitchFamily="2" charset="77"/>
                <a:ea typeface="Palatino" pitchFamily="2" charset="77"/>
              </a:rPr>
              <a:t> changes</a:t>
            </a:r>
          </a:p>
          <a:p>
            <a:r>
              <a:rPr lang="fr-FR" sz="1400" b="1" dirty="0">
                <a:latin typeface="Palatino" pitchFamily="2" charset="77"/>
                <a:ea typeface="Palatino" pitchFamily="2" charset="77"/>
              </a:rPr>
              <a:t>          (pH </a:t>
            </a:r>
            <a:r>
              <a:rPr lang="fr-FR" sz="1400" b="1" dirty="0" err="1">
                <a:latin typeface="Palatino" pitchFamily="2" charset="77"/>
                <a:ea typeface="Palatino" pitchFamily="2" charset="77"/>
              </a:rPr>
              <a:t>decrease</a:t>
            </a:r>
            <a:r>
              <a:rPr lang="fr-FR" sz="1400" b="1" dirty="0">
                <a:latin typeface="Palatino" pitchFamily="2" charset="77"/>
                <a:ea typeface="Palatino" pitchFamily="2" charset="77"/>
              </a:rPr>
              <a:t>, DIC </a:t>
            </a:r>
            <a:r>
              <a:rPr lang="fr-FR" sz="1400" b="1" dirty="0" err="1">
                <a:latin typeface="Palatino" pitchFamily="2" charset="77"/>
                <a:ea typeface="Palatino" pitchFamily="2" charset="77"/>
              </a:rPr>
              <a:t>increase</a:t>
            </a:r>
            <a:r>
              <a:rPr lang="fr-FR" sz="1400" b="1" dirty="0">
                <a:latin typeface="Palatino" pitchFamily="2" charset="77"/>
                <a:ea typeface="Palatino" pitchFamily="2" charset="77"/>
              </a:rPr>
              <a:t>)</a:t>
            </a:r>
          </a:p>
          <a:p>
            <a:endParaRPr lang="fr-FR" sz="1400" b="1" dirty="0">
              <a:latin typeface="Palatino" pitchFamily="2" charset="77"/>
              <a:ea typeface="Palatino" pitchFamily="2" charset="77"/>
            </a:endParaRPr>
          </a:p>
          <a:p>
            <a:endParaRPr lang="fr-FR" sz="1400" b="1" dirty="0">
              <a:latin typeface="Palatino" pitchFamily="2" charset="77"/>
              <a:ea typeface="Palatino" pitchFamily="2" charset="77"/>
            </a:endParaRPr>
          </a:p>
          <a:p>
            <a:r>
              <a:rPr lang="fr-FR" sz="1400" b="1" dirty="0">
                <a:latin typeface="Palatino" pitchFamily="2" charset="77"/>
                <a:ea typeface="Palatino" pitchFamily="2" charset="77"/>
              </a:rPr>
              <a:t>2022 - 2025 : 8 </a:t>
            </a:r>
            <a:r>
              <a:rPr lang="fr-FR" sz="1400" b="1" dirty="0" err="1">
                <a:latin typeface="Palatino" pitchFamily="2" charset="77"/>
                <a:ea typeface="Palatino" pitchFamily="2" charset="77"/>
              </a:rPr>
              <a:t>field</a:t>
            </a:r>
            <a:r>
              <a:rPr lang="fr-FR" sz="1400" b="1" dirty="0">
                <a:latin typeface="Palatino" pitchFamily="2" charset="77"/>
                <a:ea typeface="Palatino" pitchFamily="2" charset="77"/>
              </a:rPr>
              <a:t> </a:t>
            </a:r>
            <a:r>
              <a:rPr lang="fr-FR" sz="1400" b="1" dirty="0" err="1">
                <a:latin typeface="Palatino" pitchFamily="2" charset="77"/>
                <a:ea typeface="Palatino" pitchFamily="2" charset="77"/>
              </a:rPr>
              <a:t>surveys</a:t>
            </a:r>
            <a:endParaRPr lang="fr-FR" sz="1400" b="1" dirty="0">
              <a:latin typeface="Palatino" pitchFamily="2" charset="77"/>
              <a:ea typeface="Palatino" pitchFamily="2" charset="77"/>
            </a:endParaRPr>
          </a:p>
        </p:txBody>
      </p:sp>
    </p:spTree>
    <p:extLst>
      <p:ext uri="{BB962C8B-B14F-4D97-AF65-F5344CB8AC3E}">
        <p14:creationId xmlns:p14="http://schemas.microsoft.com/office/powerpoint/2010/main" val="82065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3F04F249-989A-C7DF-80EE-B58549385855}"/>
              </a:ext>
            </a:extLst>
          </p:cNvPr>
          <p:cNvCxnSpPr>
            <a:cxnSpLocks/>
          </p:cNvCxnSpPr>
          <p:nvPr/>
        </p:nvCxnSpPr>
        <p:spPr>
          <a:xfrm>
            <a:off x="329781" y="648131"/>
            <a:ext cx="1032856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07B73CB-B165-CC84-4460-28C4F44D4DCB}"/>
              </a:ext>
            </a:extLst>
          </p:cNvPr>
          <p:cNvSpPr txBox="1"/>
          <p:nvPr/>
        </p:nvSpPr>
        <p:spPr>
          <a:xfrm>
            <a:off x="349588" y="154942"/>
            <a:ext cx="1467068"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Methods </a:t>
            </a:r>
            <a:endParaRPr lang="fr-YT" sz="2400" dirty="0">
              <a:solidFill>
                <a:srgbClr val="C00000"/>
              </a:solidFill>
              <a:latin typeface="Palatino" pitchFamily="2" charset="77"/>
              <a:ea typeface="Palatino" pitchFamily="2" charset="77"/>
            </a:endParaRPr>
          </a:p>
        </p:txBody>
      </p:sp>
      <p:sp>
        <p:nvSpPr>
          <p:cNvPr id="4" name="ZoneTexte 3">
            <a:extLst>
              <a:ext uri="{FF2B5EF4-FFF2-40B4-BE49-F238E27FC236}">
                <a16:creationId xmlns:a16="http://schemas.microsoft.com/office/drawing/2014/main" id="{48416597-52EA-41E3-C786-37CE6E8C173F}"/>
              </a:ext>
            </a:extLst>
          </p:cNvPr>
          <p:cNvSpPr txBox="1"/>
          <p:nvPr/>
        </p:nvSpPr>
        <p:spPr>
          <a:xfrm>
            <a:off x="5941295" y="1078375"/>
            <a:ext cx="4898905" cy="2112117"/>
          </a:xfrm>
          <a:prstGeom prst="rect">
            <a:avLst/>
          </a:prstGeom>
          <a:noFill/>
        </p:spPr>
        <p:txBody>
          <a:bodyPr wrap="none" rtlCol="0">
            <a:spAutoFit/>
          </a:bodyPr>
          <a:lstStyle/>
          <a:p>
            <a:r>
              <a:rPr lang="fr-FR" sz="1400" dirty="0" err="1">
                <a:latin typeface="Palatino" pitchFamily="2" charset="77"/>
                <a:ea typeface="Palatino" pitchFamily="2" charset="77"/>
              </a:rPr>
              <a:t>Fieldwork</a:t>
            </a:r>
            <a:r>
              <a:rPr lang="fr-FR" sz="1400" dirty="0">
                <a:latin typeface="Palatino" pitchFamily="2" charset="77"/>
                <a:ea typeface="Palatino" pitchFamily="2" charset="77"/>
              </a:rPr>
              <a:t> ≈ </a:t>
            </a:r>
            <a:r>
              <a:rPr lang="fr-FR" sz="1400" dirty="0" err="1">
                <a:latin typeface="Palatino" pitchFamily="2" charset="77"/>
                <a:ea typeface="Palatino" pitchFamily="2" charset="77"/>
              </a:rPr>
              <a:t>twice</a:t>
            </a:r>
            <a:r>
              <a:rPr lang="fr-FR" sz="1400" dirty="0">
                <a:latin typeface="Palatino" pitchFamily="2" charset="77"/>
                <a:ea typeface="Palatino" pitchFamily="2" charset="77"/>
              </a:rPr>
              <a:t> a </a:t>
            </a:r>
            <a:r>
              <a:rPr lang="fr-FR" sz="1400" dirty="0" err="1">
                <a:latin typeface="Palatino" pitchFamily="2" charset="77"/>
                <a:ea typeface="Palatino" pitchFamily="2" charset="77"/>
              </a:rPr>
              <a:t>year</a:t>
            </a:r>
            <a:endParaRPr lang="fr-YT" sz="1400" dirty="0">
              <a:latin typeface="Palatino" pitchFamily="2" charset="77"/>
              <a:ea typeface="Palatino" pitchFamily="2" charset="77"/>
            </a:endParaRPr>
          </a:p>
          <a:p>
            <a:endParaRPr lang="fr-FR" sz="1400" dirty="0">
              <a:latin typeface="Palatino" pitchFamily="2" charset="77"/>
              <a:ea typeface="Palatino" pitchFamily="2" charset="77"/>
            </a:endParaRPr>
          </a:p>
          <a:p>
            <a:pPr>
              <a:lnSpc>
                <a:spcPct val="150000"/>
              </a:lnSpc>
            </a:pPr>
            <a:r>
              <a:rPr lang="fr-FR" sz="1400" dirty="0">
                <a:latin typeface="Palatino" pitchFamily="2" charset="77"/>
                <a:ea typeface="Palatino" pitchFamily="2" charset="77"/>
              </a:rPr>
              <a:t>In-situ </a:t>
            </a:r>
            <a:r>
              <a:rPr lang="fr-FR" sz="1400" dirty="0" err="1">
                <a:latin typeface="Palatino" pitchFamily="2" charset="77"/>
                <a:ea typeface="Palatino" pitchFamily="2" charset="77"/>
              </a:rPr>
              <a:t>measurements</a:t>
            </a:r>
            <a:r>
              <a:rPr lang="fr-FR" sz="1400" dirty="0">
                <a:latin typeface="Palatino" pitchFamily="2" charset="77"/>
                <a:ea typeface="Palatino" pitchFamily="2" charset="77"/>
              </a:rPr>
              <a:t>:</a:t>
            </a:r>
          </a:p>
          <a:p>
            <a:pPr>
              <a:lnSpc>
                <a:spcPct val="150000"/>
              </a:lnSpc>
            </a:pPr>
            <a:r>
              <a:rPr lang="fr-FR" sz="1400" dirty="0">
                <a:latin typeface="Palatino" pitchFamily="2" charset="77"/>
                <a:ea typeface="Palatino" pitchFamily="2" charset="77"/>
              </a:rPr>
              <a:t>CO</a:t>
            </a:r>
            <a:r>
              <a:rPr lang="fr-FR" sz="1400" baseline="-25000" dirty="0">
                <a:latin typeface="Palatino" pitchFamily="2" charset="77"/>
                <a:ea typeface="Palatino" pitchFamily="2" charset="77"/>
              </a:rPr>
              <a:t>2</a:t>
            </a:r>
            <a:r>
              <a:rPr lang="fr-FR" sz="1400" dirty="0">
                <a:latin typeface="Palatino" pitchFamily="2" charset="77"/>
                <a:ea typeface="Palatino" pitchFamily="2" charset="77"/>
              </a:rPr>
              <a:t>/CH</a:t>
            </a:r>
            <a:r>
              <a:rPr lang="fr-FR" sz="1400" baseline="-25000" dirty="0">
                <a:latin typeface="Palatino" pitchFamily="2" charset="77"/>
                <a:ea typeface="Palatino" pitchFamily="2" charset="77"/>
              </a:rPr>
              <a:t>4</a:t>
            </a:r>
            <a:r>
              <a:rPr lang="fr-FR" sz="1400" dirty="0">
                <a:latin typeface="Palatino" pitchFamily="2" charset="77"/>
                <a:ea typeface="Palatino" pitchFamily="2" charset="77"/>
              </a:rPr>
              <a:t> diffusive fluxes, probe profiles (pH, </a:t>
            </a:r>
            <a:r>
              <a:rPr lang="fr-FR" sz="1400" dirty="0" err="1">
                <a:latin typeface="Palatino" pitchFamily="2" charset="77"/>
                <a:ea typeface="Palatino" pitchFamily="2" charset="77"/>
              </a:rPr>
              <a:t>T</a:t>
            </a:r>
            <a:r>
              <a:rPr lang="fr-FR" sz="1400" dirty="0">
                <a:latin typeface="Palatino" pitchFamily="2" charset="77"/>
                <a:ea typeface="Palatino" pitchFamily="2" charset="77"/>
              </a:rPr>
              <a:t>, </a:t>
            </a:r>
            <a:r>
              <a:rPr lang="fr-FR" sz="1400" dirty="0" err="1">
                <a:latin typeface="Palatino" pitchFamily="2" charset="77"/>
                <a:ea typeface="Palatino" pitchFamily="2" charset="77"/>
              </a:rPr>
              <a:t>Salinity</a:t>
            </a:r>
            <a:r>
              <a:rPr lang="fr-FR" sz="1400" dirty="0">
                <a:latin typeface="Palatino" pitchFamily="2" charset="77"/>
                <a:ea typeface="Palatino" pitchFamily="2" charset="77"/>
              </a:rPr>
              <a:t>…)</a:t>
            </a:r>
          </a:p>
          <a:p>
            <a:pPr>
              <a:lnSpc>
                <a:spcPct val="150000"/>
              </a:lnSpc>
            </a:pPr>
            <a:endParaRPr lang="fr-FR" sz="1400" dirty="0">
              <a:latin typeface="Palatino" pitchFamily="2" charset="77"/>
              <a:ea typeface="Palatino" pitchFamily="2" charset="77"/>
            </a:endParaRPr>
          </a:p>
          <a:p>
            <a:pPr>
              <a:lnSpc>
                <a:spcPct val="150000"/>
              </a:lnSpc>
            </a:pPr>
            <a:r>
              <a:rPr lang="fr-FR" sz="1400" dirty="0">
                <a:latin typeface="Palatino" pitchFamily="2" charset="77"/>
                <a:ea typeface="Palatino" pitchFamily="2" charset="77"/>
              </a:rPr>
              <a:t>Water sampling:</a:t>
            </a:r>
          </a:p>
          <a:p>
            <a:pPr>
              <a:lnSpc>
                <a:spcPct val="150000"/>
              </a:lnSpc>
            </a:pPr>
            <a:r>
              <a:rPr lang="fr-FR" sz="1400" dirty="0">
                <a:latin typeface="Palatino" pitchFamily="2" charset="77"/>
                <a:ea typeface="Palatino" pitchFamily="2" charset="77"/>
              </a:rPr>
              <a:t>DIC, </a:t>
            </a:r>
            <a:r>
              <a:rPr lang="fr-FR" sz="1400" dirty="0" err="1">
                <a:latin typeface="Palatino" pitchFamily="2" charset="77"/>
                <a:ea typeface="Palatino" pitchFamily="2" charset="77"/>
              </a:rPr>
              <a:t>alkalinity</a:t>
            </a:r>
            <a:r>
              <a:rPr lang="fr-FR" sz="1400" dirty="0">
                <a:latin typeface="Palatino" pitchFamily="2" charset="77"/>
                <a:ea typeface="Palatino" pitchFamily="2" charset="77"/>
              </a:rPr>
              <a:t>, ions (ICP-MS, </a:t>
            </a:r>
            <a:r>
              <a:rPr lang="fr-FR" sz="1400" dirty="0" err="1">
                <a:latin typeface="Palatino" pitchFamily="2" charset="77"/>
                <a:ea typeface="Palatino" pitchFamily="2" charset="77"/>
              </a:rPr>
              <a:t>acid</a:t>
            </a:r>
            <a:r>
              <a:rPr lang="fr-FR" sz="1400" dirty="0">
                <a:latin typeface="Palatino" pitchFamily="2" charset="77"/>
                <a:ea typeface="Palatino" pitchFamily="2" charset="77"/>
              </a:rPr>
              <a:t> titration, ICP-OES…)</a:t>
            </a:r>
          </a:p>
        </p:txBody>
      </p:sp>
      <p:sp>
        <p:nvSpPr>
          <p:cNvPr id="2" name="Espace réservé du numéro de diapositive 1">
            <a:extLst>
              <a:ext uri="{FF2B5EF4-FFF2-40B4-BE49-F238E27FC236}">
                <a16:creationId xmlns:a16="http://schemas.microsoft.com/office/drawing/2014/main" id="{35A44BCD-64E7-F9B7-B1C1-9D9661D25EA2}"/>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6</a:t>
            </a:fld>
            <a:endParaRPr lang="fr-YT">
              <a:latin typeface="Palatino" pitchFamily="2" charset="77"/>
              <a:ea typeface="Palatino" pitchFamily="2" charset="77"/>
            </a:endParaRPr>
          </a:p>
        </p:txBody>
      </p:sp>
      <p:pic>
        <p:nvPicPr>
          <p:cNvPr id="5" name="Image 4">
            <a:extLst>
              <a:ext uri="{FF2B5EF4-FFF2-40B4-BE49-F238E27FC236}">
                <a16:creationId xmlns:a16="http://schemas.microsoft.com/office/drawing/2014/main" id="{3612F96C-24BB-27CE-A551-4DE08769CFF5}"/>
              </a:ext>
            </a:extLst>
          </p:cNvPr>
          <p:cNvPicPr>
            <a:picLocks noChangeAspect="1"/>
          </p:cNvPicPr>
          <p:nvPr/>
        </p:nvPicPr>
        <p:blipFill>
          <a:blip r:embed="rId3"/>
          <a:stretch>
            <a:fillRect/>
          </a:stretch>
        </p:blipFill>
        <p:spPr>
          <a:xfrm>
            <a:off x="5286412" y="3590045"/>
            <a:ext cx="4548389" cy="2766305"/>
          </a:xfrm>
          <a:prstGeom prst="rect">
            <a:avLst/>
          </a:prstGeom>
        </p:spPr>
      </p:pic>
      <p:pic>
        <p:nvPicPr>
          <p:cNvPr id="27" name="Image 26">
            <a:extLst>
              <a:ext uri="{FF2B5EF4-FFF2-40B4-BE49-F238E27FC236}">
                <a16:creationId xmlns:a16="http://schemas.microsoft.com/office/drawing/2014/main" id="{62C08949-D970-D26B-E4F5-22C40FC9AF6F}"/>
              </a:ext>
            </a:extLst>
          </p:cNvPr>
          <p:cNvPicPr>
            <a:picLocks noChangeAspect="1"/>
          </p:cNvPicPr>
          <p:nvPr/>
        </p:nvPicPr>
        <p:blipFill>
          <a:blip r:embed="rId4"/>
          <a:stretch>
            <a:fillRect/>
          </a:stretch>
        </p:blipFill>
        <p:spPr>
          <a:xfrm>
            <a:off x="408386" y="856618"/>
            <a:ext cx="4548388" cy="3411291"/>
          </a:xfrm>
          <a:prstGeom prst="rect">
            <a:avLst/>
          </a:prstGeom>
        </p:spPr>
      </p:pic>
      <p:sp>
        <p:nvSpPr>
          <p:cNvPr id="9" name="ZoneTexte 8">
            <a:extLst>
              <a:ext uri="{FF2B5EF4-FFF2-40B4-BE49-F238E27FC236}">
                <a16:creationId xmlns:a16="http://schemas.microsoft.com/office/drawing/2014/main" id="{E159B5C9-4D70-5622-47FC-21B45BF8DF49}"/>
              </a:ext>
            </a:extLst>
          </p:cNvPr>
          <p:cNvSpPr txBox="1"/>
          <p:nvPr/>
        </p:nvSpPr>
        <p:spPr>
          <a:xfrm>
            <a:off x="8569225" y="6356350"/>
            <a:ext cx="1350050" cy="307777"/>
          </a:xfrm>
          <a:prstGeom prst="rect">
            <a:avLst/>
          </a:prstGeom>
          <a:noFill/>
        </p:spPr>
        <p:txBody>
          <a:bodyPr wrap="none" rtlCol="0">
            <a:spAutoFit/>
          </a:bodyPr>
          <a:lstStyle/>
          <a:p>
            <a:r>
              <a:rPr lang="fr-YT" sz="1400" dirty="0">
                <a:latin typeface="Palatino" pitchFamily="2" charset="77"/>
                <a:ea typeface="Palatino" pitchFamily="2" charset="77"/>
              </a:rPr>
              <a:t>@SURUNEILE</a:t>
            </a:r>
          </a:p>
        </p:txBody>
      </p:sp>
      <p:sp>
        <p:nvSpPr>
          <p:cNvPr id="10" name="ZoneTexte 9">
            <a:extLst>
              <a:ext uri="{FF2B5EF4-FFF2-40B4-BE49-F238E27FC236}">
                <a16:creationId xmlns:a16="http://schemas.microsoft.com/office/drawing/2014/main" id="{0F8DC950-D56D-8DAA-83CE-B93704D79C8C}"/>
              </a:ext>
            </a:extLst>
          </p:cNvPr>
          <p:cNvSpPr txBox="1"/>
          <p:nvPr/>
        </p:nvSpPr>
        <p:spPr>
          <a:xfrm>
            <a:off x="5268850" y="6397922"/>
            <a:ext cx="2670924" cy="307777"/>
          </a:xfrm>
          <a:prstGeom prst="rect">
            <a:avLst/>
          </a:prstGeom>
          <a:noFill/>
        </p:spPr>
        <p:txBody>
          <a:bodyPr wrap="none" rtlCol="0">
            <a:spAutoFit/>
          </a:bodyPr>
          <a:lstStyle/>
          <a:p>
            <a:r>
              <a:rPr lang="fr-YT" sz="1400">
                <a:latin typeface="Palatino" pitchFamily="2" charset="77"/>
                <a:ea typeface="Palatino" pitchFamily="2" charset="77"/>
              </a:rPr>
              <a:t>« </a:t>
            </a:r>
            <a:r>
              <a:rPr lang="fr-YT" sz="1400" dirty="0">
                <a:latin typeface="Palatino" pitchFamily="2" charset="77"/>
                <a:ea typeface="Palatino" pitchFamily="2" charset="77"/>
              </a:rPr>
              <a:t>Niskin </a:t>
            </a:r>
            <a:r>
              <a:rPr lang="fr-YT" sz="1400">
                <a:latin typeface="Palatino" pitchFamily="2" charset="77"/>
                <a:ea typeface="Palatino" pitchFamily="2" charset="77"/>
              </a:rPr>
              <a:t>» </a:t>
            </a:r>
            <a:r>
              <a:rPr lang="fr-FR" sz="1400" dirty="0">
                <a:latin typeface="Palatino" pitchFamily="2" charset="77"/>
                <a:ea typeface="Palatino" pitchFamily="2" charset="77"/>
              </a:rPr>
              <a:t>type sampling </a:t>
            </a:r>
            <a:r>
              <a:rPr lang="fr-FR" sz="1400" dirty="0" err="1">
                <a:latin typeface="Palatino" pitchFamily="2" charset="77"/>
                <a:ea typeface="Palatino" pitchFamily="2" charset="77"/>
              </a:rPr>
              <a:t>bottle</a:t>
            </a:r>
            <a:endParaRPr lang="fr-YT" sz="1400" dirty="0">
              <a:latin typeface="Palatino" pitchFamily="2" charset="77"/>
              <a:ea typeface="Palatino" pitchFamily="2" charset="77"/>
            </a:endParaRPr>
          </a:p>
        </p:txBody>
      </p:sp>
    </p:spTree>
    <p:extLst>
      <p:ext uri="{BB962C8B-B14F-4D97-AF65-F5344CB8AC3E}">
        <p14:creationId xmlns:p14="http://schemas.microsoft.com/office/powerpoint/2010/main" val="40175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0645C37E-D9AB-EB5F-3D7E-DFC404E5F08A}"/>
              </a:ext>
            </a:extLst>
          </p:cNvPr>
          <p:cNvPicPr>
            <a:picLocks noChangeAspect="1"/>
          </p:cNvPicPr>
          <p:nvPr/>
        </p:nvPicPr>
        <p:blipFill rotWithShape="1">
          <a:blip r:embed="rId3"/>
          <a:srcRect t="14888"/>
          <a:stretch/>
        </p:blipFill>
        <p:spPr>
          <a:xfrm>
            <a:off x="6164874" y="1"/>
            <a:ext cx="6043177" cy="6858000"/>
          </a:xfrm>
          <a:prstGeom prst="rect">
            <a:avLst/>
          </a:prstGeom>
        </p:spPr>
      </p:pic>
      <p:cxnSp>
        <p:nvCxnSpPr>
          <p:cNvPr id="11" name="Connecteur droit 10">
            <a:extLst>
              <a:ext uri="{FF2B5EF4-FFF2-40B4-BE49-F238E27FC236}">
                <a16:creationId xmlns:a16="http://schemas.microsoft.com/office/drawing/2014/main" id="{3F04F249-989A-C7DF-80EE-B58549385855}"/>
              </a:ext>
            </a:extLst>
          </p:cNvPr>
          <p:cNvCxnSpPr>
            <a:cxnSpLocks/>
          </p:cNvCxnSpPr>
          <p:nvPr/>
        </p:nvCxnSpPr>
        <p:spPr>
          <a:xfrm>
            <a:off x="329781" y="648131"/>
            <a:ext cx="5600372"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07B73CB-B165-CC84-4460-28C4F44D4DCB}"/>
              </a:ext>
            </a:extLst>
          </p:cNvPr>
          <p:cNvSpPr txBox="1"/>
          <p:nvPr/>
        </p:nvSpPr>
        <p:spPr>
          <a:xfrm>
            <a:off x="349588" y="154942"/>
            <a:ext cx="1467068" cy="461665"/>
          </a:xfrm>
          <a:prstGeom prst="rect">
            <a:avLst/>
          </a:prstGeom>
          <a:noFill/>
        </p:spPr>
        <p:txBody>
          <a:bodyPr wrap="none" rtlCol="0">
            <a:spAutoFit/>
          </a:bodyPr>
          <a:lstStyle/>
          <a:p>
            <a:r>
              <a:rPr lang="fr-FR" sz="2400" dirty="0">
                <a:solidFill>
                  <a:srgbClr val="C00000"/>
                </a:solidFill>
                <a:latin typeface="Palatino" pitchFamily="2" charset="77"/>
                <a:ea typeface="Palatino" pitchFamily="2" charset="77"/>
              </a:rPr>
              <a:t>Methods </a:t>
            </a:r>
            <a:endParaRPr lang="fr-YT" sz="2400" dirty="0">
              <a:solidFill>
                <a:srgbClr val="C00000"/>
              </a:solidFill>
              <a:latin typeface="Palatino" pitchFamily="2" charset="77"/>
              <a:ea typeface="Palatino" pitchFamily="2" charset="77"/>
            </a:endParaRPr>
          </a:p>
        </p:txBody>
      </p:sp>
      <p:sp>
        <p:nvSpPr>
          <p:cNvPr id="28" name="ZoneTexte 27">
            <a:extLst>
              <a:ext uri="{FF2B5EF4-FFF2-40B4-BE49-F238E27FC236}">
                <a16:creationId xmlns:a16="http://schemas.microsoft.com/office/drawing/2014/main" id="{DF69FA20-E39B-EB54-BC4B-70C31CD552E6}"/>
              </a:ext>
            </a:extLst>
          </p:cNvPr>
          <p:cNvSpPr txBox="1"/>
          <p:nvPr/>
        </p:nvSpPr>
        <p:spPr>
          <a:xfrm>
            <a:off x="329781" y="3913669"/>
            <a:ext cx="5600372" cy="523220"/>
          </a:xfrm>
          <a:prstGeom prst="rect">
            <a:avLst/>
          </a:prstGeom>
          <a:noFill/>
        </p:spPr>
        <p:txBody>
          <a:bodyPr wrap="square" rtlCol="0">
            <a:spAutoFit/>
          </a:bodyPr>
          <a:lstStyle/>
          <a:p>
            <a:r>
              <a:rPr lang="fr-FR" sz="1400" dirty="0" err="1">
                <a:latin typeface="Palatino" pitchFamily="2" charset="77"/>
                <a:ea typeface="Palatino" pitchFamily="2" charset="77"/>
              </a:rPr>
              <a:t>Measurement</a:t>
            </a:r>
            <a:r>
              <a:rPr lang="fr-FR" sz="1400" dirty="0">
                <a:latin typeface="Palatino" pitchFamily="2" charset="77"/>
                <a:ea typeface="Palatino" pitchFamily="2" charset="77"/>
              </a:rPr>
              <a:t> of CO</a:t>
            </a:r>
            <a:r>
              <a:rPr lang="fr-FR" sz="1400" baseline="-25000" dirty="0">
                <a:latin typeface="Palatino" pitchFamily="2" charset="77"/>
                <a:ea typeface="Palatino" pitchFamily="2" charset="77"/>
              </a:rPr>
              <a:t>2</a:t>
            </a:r>
            <a:r>
              <a:rPr lang="fr-FR" sz="1400" dirty="0">
                <a:latin typeface="Palatino" pitchFamily="2" charset="77"/>
                <a:ea typeface="Palatino" pitchFamily="2" charset="77"/>
              </a:rPr>
              <a:t>/CH</a:t>
            </a:r>
            <a:r>
              <a:rPr lang="fr-FR" sz="1400" baseline="-25000" dirty="0">
                <a:latin typeface="Palatino" pitchFamily="2" charset="77"/>
                <a:ea typeface="Palatino" pitchFamily="2" charset="77"/>
              </a:rPr>
              <a:t>4</a:t>
            </a:r>
            <a:r>
              <a:rPr lang="fr-FR" sz="1400" dirty="0">
                <a:latin typeface="Palatino" pitchFamily="2" charset="77"/>
                <a:ea typeface="Palatino" pitchFamily="2" charset="77"/>
              </a:rPr>
              <a:t> diffusive fluxes at the water-air interface, </a:t>
            </a:r>
            <a:r>
              <a:rPr lang="fr-FR" sz="1400" dirty="0" err="1">
                <a:latin typeface="Palatino" pitchFamily="2" charset="77"/>
                <a:ea typeface="Palatino" pitchFamily="2" charset="77"/>
              </a:rPr>
              <a:t>with</a:t>
            </a:r>
            <a:r>
              <a:rPr lang="fr-FR" sz="1400" dirty="0">
                <a:latin typeface="Palatino" pitchFamily="2" charset="77"/>
                <a:ea typeface="Palatino" pitchFamily="2" charset="77"/>
              </a:rPr>
              <a:t> home-made </a:t>
            </a:r>
            <a:r>
              <a:rPr lang="fr-FR" sz="1400" dirty="0" err="1">
                <a:latin typeface="Palatino" pitchFamily="2" charset="77"/>
                <a:ea typeface="Palatino" pitchFamily="2" charset="77"/>
              </a:rPr>
              <a:t>floating</a:t>
            </a:r>
            <a:r>
              <a:rPr lang="fr-FR" sz="1400" dirty="0">
                <a:latin typeface="Palatino" pitchFamily="2" charset="77"/>
                <a:ea typeface="Palatino" pitchFamily="2" charset="77"/>
              </a:rPr>
              <a:t> accumulation </a:t>
            </a:r>
            <a:r>
              <a:rPr lang="fr-FR" sz="1400" dirty="0" err="1">
                <a:latin typeface="Palatino" pitchFamily="2" charset="77"/>
                <a:ea typeface="Palatino" pitchFamily="2" charset="77"/>
              </a:rPr>
              <a:t>chamber</a:t>
            </a:r>
            <a:endParaRPr lang="fr-YT" sz="1400" dirty="0">
              <a:latin typeface="Palatino" pitchFamily="2" charset="77"/>
              <a:ea typeface="Palatino" pitchFamily="2" charset="77"/>
            </a:endParaRPr>
          </a:p>
        </p:txBody>
      </p:sp>
      <p:pic>
        <p:nvPicPr>
          <p:cNvPr id="5" name="Image 4">
            <a:extLst>
              <a:ext uri="{FF2B5EF4-FFF2-40B4-BE49-F238E27FC236}">
                <a16:creationId xmlns:a16="http://schemas.microsoft.com/office/drawing/2014/main" id="{F6DBBCA0-DB48-F38E-39D8-EF7B0C5E7801}"/>
              </a:ext>
            </a:extLst>
          </p:cNvPr>
          <p:cNvPicPr>
            <a:picLocks noChangeAspect="1"/>
          </p:cNvPicPr>
          <p:nvPr/>
        </p:nvPicPr>
        <p:blipFill rotWithShape="1">
          <a:blip r:embed="rId4"/>
          <a:srcRect l="2036" t="2126" r="2310" b="3250"/>
          <a:stretch/>
        </p:blipFill>
        <p:spPr>
          <a:xfrm>
            <a:off x="511005" y="836640"/>
            <a:ext cx="5003204" cy="2997194"/>
          </a:xfrm>
          <a:prstGeom prst="rect">
            <a:avLst/>
          </a:prstGeom>
          <a:ln>
            <a:solidFill>
              <a:schemeClr val="tx1"/>
            </a:solidFill>
          </a:ln>
        </p:spPr>
      </p:pic>
      <p:sp>
        <p:nvSpPr>
          <p:cNvPr id="6" name="Espace réservé du numéro de diapositive 5">
            <a:extLst>
              <a:ext uri="{FF2B5EF4-FFF2-40B4-BE49-F238E27FC236}">
                <a16:creationId xmlns:a16="http://schemas.microsoft.com/office/drawing/2014/main" id="{E519DA25-C0E6-562C-0D67-01DE3A6B3ED8}"/>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7</a:t>
            </a:fld>
            <a:endParaRPr lang="fr-YT">
              <a:latin typeface="Palatino" pitchFamily="2" charset="77"/>
              <a:ea typeface="Palatino" pitchFamily="2" charset="77"/>
            </a:endParaRPr>
          </a:p>
        </p:txBody>
      </p:sp>
      <p:sp>
        <p:nvSpPr>
          <p:cNvPr id="2" name="ZoneTexte 1">
            <a:extLst>
              <a:ext uri="{FF2B5EF4-FFF2-40B4-BE49-F238E27FC236}">
                <a16:creationId xmlns:a16="http://schemas.microsoft.com/office/drawing/2014/main" id="{1ADF2F1C-DF8C-7282-FA70-07BA08EB7E06}"/>
              </a:ext>
            </a:extLst>
          </p:cNvPr>
          <p:cNvSpPr txBox="1"/>
          <p:nvPr/>
        </p:nvSpPr>
        <p:spPr>
          <a:xfrm>
            <a:off x="2868710" y="2919434"/>
            <a:ext cx="2470548" cy="369332"/>
          </a:xfrm>
          <a:prstGeom prst="rect">
            <a:avLst/>
          </a:prstGeom>
          <a:solidFill>
            <a:schemeClr val="bg1"/>
          </a:solidFill>
        </p:spPr>
        <p:txBody>
          <a:bodyPr wrap="none" rtlCol="0">
            <a:spAutoFit/>
          </a:bodyPr>
          <a:lstStyle/>
          <a:p>
            <a:r>
              <a:rPr lang="fr-FR" dirty="0">
                <a:latin typeface="Palatino" pitchFamily="2" charset="77"/>
                <a:ea typeface="Palatino" pitchFamily="2" charset="77"/>
              </a:rPr>
              <a:t>pCO</a:t>
            </a:r>
            <a:r>
              <a:rPr lang="fr-FR" baseline="-25000" dirty="0">
                <a:latin typeface="Palatino" pitchFamily="2" charset="77"/>
                <a:ea typeface="Palatino" pitchFamily="2" charset="77"/>
              </a:rPr>
              <a:t>2</a:t>
            </a:r>
            <a:r>
              <a:rPr lang="fr-FR" dirty="0">
                <a:latin typeface="Palatino" pitchFamily="2" charset="77"/>
                <a:ea typeface="Palatino" pitchFamily="2" charset="77"/>
              </a:rPr>
              <a:t> (</a:t>
            </a:r>
            <a:r>
              <a:rPr lang="fr-FR" dirty="0" err="1">
                <a:latin typeface="Palatino" pitchFamily="2" charset="77"/>
                <a:ea typeface="Palatino" pitchFamily="2" charset="77"/>
              </a:rPr>
              <a:t>aq</a:t>
            </a:r>
            <a:r>
              <a:rPr lang="fr-FR" dirty="0">
                <a:latin typeface="Palatino" pitchFamily="2" charset="77"/>
                <a:ea typeface="Palatino" pitchFamily="2" charset="77"/>
              </a:rPr>
              <a:t>) &gt; pCO</a:t>
            </a:r>
            <a:r>
              <a:rPr lang="fr-FR" baseline="-25000" dirty="0">
                <a:latin typeface="Palatino" pitchFamily="2" charset="77"/>
                <a:ea typeface="Palatino" pitchFamily="2" charset="77"/>
              </a:rPr>
              <a:t>2</a:t>
            </a:r>
            <a:r>
              <a:rPr lang="fr-FR" dirty="0">
                <a:latin typeface="Palatino" pitchFamily="2" charset="77"/>
                <a:ea typeface="Palatino" pitchFamily="2" charset="77"/>
              </a:rPr>
              <a:t> </a:t>
            </a:r>
            <a:r>
              <a:rPr lang="fr-FR" dirty="0" err="1">
                <a:latin typeface="Palatino" pitchFamily="2" charset="77"/>
                <a:ea typeface="Palatino" pitchFamily="2" charset="77"/>
              </a:rPr>
              <a:t>atm</a:t>
            </a:r>
            <a:endParaRPr lang="fr-FR" dirty="0">
              <a:latin typeface="Palatino" pitchFamily="2" charset="77"/>
              <a:ea typeface="Palatino" pitchFamily="2" charset="77"/>
            </a:endParaRPr>
          </a:p>
        </p:txBody>
      </p:sp>
      <p:pic>
        <p:nvPicPr>
          <p:cNvPr id="3" name="Image 2">
            <a:extLst>
              <a:ext uri="{FF2B5EF4-FFF2-40B4-BE49-F238E27FC236}">
                <a16:creationId xmlns:a16="http://schemas.microsoft.com/office/drawing/2014/main" id="{4D3B6849-A902-676A-6D81-F2F61B972481}"/>
              </a:ext>
            </a:extLst>
          </p:cNvPr>
          <p:cNvPicPr>
            <a:picLocks noChangeAspect="1"/>
          </p:cNvPicPr>
          <p:nvPr/>
        </p:nvPicPr>
        <p:blipFill rotWithShape="1">
          <a:blip r:embed="rId5"/>
          <a:srcRect l="1125" b="1718"/>
          <a:stretch/>
        </p:blipFill>
        <p:spPr>
          <a:xfrm>
            <a:off x="564466" y="4903787"/>
            <a:ext cx="4608487" cy="1635125"/>
          </a:xfrm>
          <a:prstGeom prst="rect">
            <a:avLst/>
          </a:prstGeom>
        </p:spPr>
      </p:pic>
    </p:spTree>
    <p:extLst>
      <p:ext uri="{BB962C8B-B14F-4D97-AF65-F5344CB8AC3E}">
        <p14:creationId xmlns:p14="http://schemas.microsoft.com/office/powerpoint/2010/main" val="654821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28516B9-C4A8-5D56-EE1D-9E1FA6151A6B}"/>
              </a:ext>
            </a:extLst>
          </p:cNvPr>
          <p:cNvPicPr>
            <a:picLocks noChangeAspect="1"/>
          </p:cNvPicPr>
          <p:nvPr/>
        </p:nvPicPr>
        <p:blipFill>
          <a:blip r:embed="rId3"/>
          <a:stretch>
            <a:fillRect/>
          </a:stretch>
        </p:blipFill>
        <p:spPr>
          <a:xfrm>
            <a:off x="326605" y="692067"/>
            <a:ext cx="4938491" cy="6010991"/>
          </a:xfrm>
          <a:prstGeom prst="rect">
            <a:avLst/>
          </a:prstGeom>
        </p:spPr>
      </p:pic>
      <p:sp>
        <p:nvSpPr>
          <p:cNvPr id="30" name="Rectangle 29">
            <a:extLst>
              <a:ext uri="{FF2B5EF4-FFF2-40B4-BE49-F238E27FC236}">
                <a16:creationId xmlns:a16="http://schemas.microsoft.com/office/drawing/2014/main" id="{C91836FC-763D-2FBC-38D2-893D5F4DECF8}"/>
              </a:ext>
            </a:extLst>
          </p:cNvPr>
          <p:cNvSpPr/>
          <p:nvPr/>
        </p:nvSpPr>
        <p:spPr>
          <a:xfrm>
            <a:off x="5478697" y="2574"/>
            <a:ext cx="6713303" cy="6858000"/>
          </a:xfrm>
          <a:prstGeom prst="rect">
            <a:avLst/>
          </a:prstGeom>
          <a:solidFill>
            <a:srgbClr val="FF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cxnSp>
        <p:nvCxnSpPr>
          <p:cNvPr id="6" name="Connecteur droit 5">
            <a:extLst>
              <a:ext uri="{FF2B5EF4-FFF2-40B4-BE49-F238E27FC236}">
                <a16:creationId xmlns:a16="http://schemas.microsoft.com/office/drawing/2014/main" id="{4DDB2C94-59E8-0461-4541-BA2546B32803}"/>
              </a:ext>
            </a:extLst>
          </p:cNvPr>
          <p:cNvCxnSpPr>
            <a:cxnSpLocks/>
          </p:cNvCxnSpPr>
          <p:nvPr/>
        </p:nvCxnSpPr>
        <p:spPr>
          <a:xfrm>
            <a:off x="329781" y="648131"/>
            <a:ext cx="476665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1173719"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Results</a:t>
            </a:r>
            <a:endParaRPr lang="fr-YT" sz="2400" dirty="0">
              <a:solidFill>
                <a:srgbClr val="C00000"/>
              </a:solidFill>
              <a:latin typeface="Palatino" pitchFamily="2" charset="77"/>
              <a:ea typeface="Palatino" pitchFamily="2" charset="77"/>
            </a:endParaRPr>
          </a:p>
        </p:txBody>
      </p:sp>
      <p:sp>
        <p:nvSpPr>
          <p:cNvPr id="18" name="Rectangle 17">
            <a:extLst>
              <a:ext uri="{FF2B5EF4-FFF2-40B4-BE49-F238E27FC236}">
                <a16:creationId xmlns:a16="http://schemas.microsoft.com/office/drawing/2014/main" id="{C2D8B027-1132-1440-53BE-4597B43CD16B}"/>
              </a:ext>
            </a:extLst>
          </p:cNvPr>
          <p:cNvSpPr/>
          <p:nvPr/>
        </p:nvSpPr>
        <p:spPr>
          <a:xfrm>
            <a:off x="261214" y="1712072"/>
            <a:ext cx="261610" cy="5145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21" name="ZoneTexte 20">
            <a:extLst>
              <a:ext uri="{FF2B5EF4-FFF2-40B4-BE49-F238E27FC236}">
                <a16:creationId xmlns:a16="http://schemas.microsoft.com/office/drawing/2014/main" id="{A9DC61A4-AA91-043F-610D-1FCB485E0EEF}"/>
              </a:ext>
            </a:extLst>
          </p:cNvPr>
          <p:cNvSpPr txBox="1"/>
          <p:nvPr/>
        </p:nvSpPr>
        <p:spPr>
          <a:xfrm rot="16200000">
            <a:off x="-282159" y="5725565"/>
            <a:ext cx="1493322" cy="461665"/>
          </a:xfrm>
          <a:prstGeom prst="rect">
            <a:avLst/>
          </a:prstGeom>
          <a:noFill/>
        </p:spPr>
        <p:txBody>
          <a:bodyPr wrap="square" rtlCol="0">
            <a:spAutoFit/>
          </a:bodyPr>
          <a:lstStyle/>
          <a:p>
            <a:pPr algn="ctr"/>
            <a:r>
              <a:rPr lang="fr-FR" sz="1200" dirty="0">
                <a:latin typeface="Palatino" pitchFamily="2" charset="77"/>
                <a:ea typeface="Palatino" pitchFamily="2" charset="77"/>
              </a:rPr>
              <a:t>CO</a:t>
            </a:r>
            <a:r>
              <a:rPr lang="fr-FR" sz="1200" baseline="-25000" dirty="0">
                <a:latin typeface="Palatino" pitchFamily="2" charset="77"/>
                <a:ea typeface="Palatino" pitchFamily="2" charset="77"/>
              </a:rPr>
              <a:t>2</a:t>
            </a:r>
            <a:r>
              <a:rPr lang="fr-FR" sz="1200" dirty="0">
                <a:latin typeface="Palatino" pitchFamily="2" charset="77"/>
                <a:ea typeface="Palatino" pitchFamily="2" charset="77"/>
              </a:rPr>
              <a:t> diffusive fluxes (mol m</a:t>
            </a:r>
            <a:r>
              <a:rPr lang="fr-FR" sz="1200" baseline="30000" dirty="0">
                <a:latin typeface="Palatino" pitchFamily="2" charset="77"/>
                <a:ea typeface="Palatino" pitchFamily="2" charset="77"/>
              </a:rPr>
              <a:t>-2</a:t>
            </a:r>
            <a:r>
              <a:rPr lang="fr-FR" sz="1200" dirty="0">
                <a:latin typeface="Palatino" pitchFamily="2" charset="77"/>
                <a:ea typeface="Palatino" pitchFamily="2" charset="77"/>
              </a:rPr>
              <a:t> j</a:t>
            </a:r>
            <a:r>
              <a:rPr lang="fr-FR" sz="1200" baseline="30000" dirty="0">
                <a:latin typeface="Palatino" pitchFamily="2" charset="77"/>
                <a:ea typeface="Palatino" pitchFamily="2" charset="77"/>
              </a:rPr>
              <a:t>-1</a:t>
            </a:r>
            <a:r>
              <a:rPr lang="fr-FR" sz="1200" dirty="0">
                <a:latin typeface="Palatino" pitchFamily="2" charset="77"/>
                <a:ea typeface="Palatino" pitchFamily="2" charset="77"/>
              </a:rPr>
              <a:t>)</a:t>
            </a:r>
            <a:endParaRPr lang="fr-FR" sz="1200" baseline="30000" dirty="0">
              <a:latin typeface="Palatino" pitchFamily="2" charset="77"/>
              <a:ea typeface="Palatino" pitchFamily="2" charset="77"/>
            </a:endParaRPr>
          </a:p>
        </p:txBody>
      </p:sp>
      <p:sp>
        <p:nvSpPr>
          <p:cNvPr id="22" name="ZoneTexte 21">
            <a:extLst>
              <a:ext uri="{FF2B5EF4-FFF2-40B4-BE49-F238E27FC236}">
                <a16:creationId xmlns:a16="http://schemas.microsoft.com/office/drawing/2014/main" id="{6AEFE6FB-4E4C-4632-3E31-FC43077D5533}"/>
              </a:ext>
            </a:extLst>
          </p:cNvPr>
          <p:cNvSpPr txBox="1"/>
          <p:nvPr/>
        </p:nvSpPr>
        <p:spPr>
          <a:xfrm rot="16200000">
            <a:off x="-96737" y="4230847"/>
            <a:ext cx="962123" cy="276999"/>
          </a:xfrm>
          <a:prstGeom prst="rect">
            <a:avLst/>
          </a:prstGeom>
          <a:noFill/>
        </p:spPr>
        <p:txBody>
          <a:bodyPr wrap="none" rtlCol="0">
            <a:spAutoFit/>
          </a:bodyPr>
          <a:lstStyle/>
          <a:p>
            <a:r>
              <a:rPr lang="fr-FR" sz="1200" dirty="0">
                <a:latin typeface="Palatino" pitchFamily="2" charset="77"/>
                <a:ea typeface="Palatino" pitchFamily="2" charset="77"/>
              </a:rPr>
              <a:t>pCO</a:t>
            </a:r>
            <a:r>
              <a:rPr lang="fr-FR" sz="1200" baseline="-25000" dirty="0">
                <a:latin typeface="Palatino" pitchFamily="2" charset="77"/>
                <a:ea typeface="Palatino" pitchFamily="2" charset="77"/>
              </a:rPr>
              <a:t>2</a:t>
            </a:r>
            <a:r>
              <a:rPr lang="fr-FR" sz="1200" dirty="0">
                <a:latin typeface="Palatino" pitchFamily="2" charset="77"/>
                <a:ea typeface="Palatino" pitchFamily="2" charset="77"/>
              </a:rPr>
              <a:t> (</a:t>
            </a:r>
            <a:r>
              <a:rPr lang="fr-FR" sz="1200" dirty="0" err="1">
                <a:latin typeface="Palatino" pitchFamily="2" charset="77"/>
                <a:ea typeface="Palatino" pitchFamily="2" charset="77"/>
              </a:rPr>
              <a:t>atm</a:t>
            </a:r>
            <a:r>
              <a:rPr lang="fr-FR" sz="1200" dirty="0">
                <a:latin typeface="Palatino" pitchFamily="2" charset="77"/>
                <a:ea typeface="Palatino" pitchFamily="2" charset="77"/>
              </a:rPr>
              <a:t>)</a:t>
            </a:r>
            <a:endParaRPr lang="fr-FR" sz="1200" baseline="30000" dirty="0">
              <a:latin typeface="Palatino" pitchFamily="2" charset="77"/>
              <a:ea typeface="Palatino" pitchFamily="2" charset="77"/>
            </a:endParaRPr>
          </a:p>
        </p:txBody>
      </p:sp>
      <p:sp>
        <p:nvSpPr>
          <p:cNvPr id="23" name="ZoneTexte 22">
            <a:extLst>
              <a:ext uri="{FF2B5EF4-FFF2-40B4-BE49-F238E27FC236}">
                <a16:creationId xmlns:a16="http://schemas.microsoft.com/office/drawing/2014/main" id="{94EB36DA-7039-2240-8E3E-4CD4BA16A88C}"/>
              </a:ext>
            </a:extLst>
          </p:cNvPr>
          <p:cNvSpPr txBox="1"/>
          <p:nvPr/>
        </p:nvSpPr>
        <p:spPr>
          <a:xfrm rot="16200000">
            <a:off x="-184593" y="2656192"/>
            <a:ext cx="1237839" cy="307777"/>
          </a:xfrm>
          <a:prstGeom prst="rect">
            <a:avLst/>
          </a:prstGeom>
          <a:noFill/>
        </p:spPr>
        <p:txBody>
          <a:bodyPr wrap="none" rtlCol="0">
            <a:spAutoFit/>
          </a:bodyPr>
          <a:lstStyle/>
          <a:p>
            <a:r>
              <a:rPr lang="fr-FR" sz="1400" dirty="0">
                <a:latin typeface="Palatino" pitchFamily="2" charset="77"/>
                <a:ea typeface="Palatino" pitchFamily="2" charset="77"/>
              </a:rPr>
              <a:t>DIC (mol L</a:t>
            </a:r>
            <a:r>
              <a:rPr lang="fr-FR" sz="1400" baseline="30000" dirty="0">
                <a:latin typeface="Palatino" pitchFamily="2" charset="77"/>
                <a:ea typeface="Palatino" pitchFamily="2" charset="77"/>
              </a:rPr>
              <a:t>-1</a:t>
            </a:r>
            <a:r>
              <a:rPr lang="fr-FR" sz="1400" dirty="0">
                <a:latin typeface="Palatino" pitchFamily="2" charset="77"/>
                <a:ea typeface="Palatino" pitchFamily="2" charset="77"/>
              </a:rPr>
              <a:t>)</a:t>
            </a:r>
            <a:endParaRPr lang="fr-FR" sz="1400" baseline="30000" dirty="0">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8</a:t>
            </a:fld>
            <a:endParaRPr lang="fr-YT">
              <a:latin typeface="Palatino" pitchFamily="2" charset="77"/>
              <a:ea typeface="Palatino" pitchFamily="2" charset="77"/>
            </a:endParaRPr>
          </a:p>
        </p:txBody>
      </p:sp>
      <p:sp>
        <p:nvSpPr>
          <p:cNvPr id="16" name="Accolades 15">
            <a:extLst>
              <a:ext uri="{FF2B5EF4-FFF2-40B4-BE49-F238E27FC236}">
                <a16:creationId xmlns:a16="http://schemas.microsoft.com/office/drawing/2014/main" id="{C55C86B9-B34E-84D9-EFD3-4B888B8F35B9}"/>
              </a:ext>
            </a:extLst>
          </p:cNvPr>
          <p:cNvSpPr/>
          <p:nvPr/>
        </p:nvSpPr>
        <p:spPr>
          <a:xfrm rot="5400000">
            <a:off x="1534379" y="3247887"/>
            <a:ext cx="6185983" cy="608742"/>
          </a:xfrm>
          <a:prstGeom prst="bracePair">
            <a:avLst/>
          </a:prstGeom>
          <a:solidFill>
            <a:srgbClr val="C00000">
              <a:alpha val="8235"/>
            </a:srgb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a:extLst>
              <a:ext uri="{FF2B5EF4-FFF2-40B4-BE49-F238E27FC236}">
                <a16:creationId xmlns:a16="http://schemas.microsoft.com/office/drawing/2014/main" id="{7D830D7F-3379-38E4-414F-06407A7CC1FC}"/>
              </a:ext>
            </a:extLst>
          </p:cNvPr>
          <p:cNvSpPr txBox="1"/>
          <p:nvPr/>
        </p:nvSpPr>
        <p:spPr>
          <a:xfrm>
            <a:off x="4181502" y="196789"/>
            <a:ext cx="1341977" cy="276999"/>
          </a:xfrm>
          <a:prstGeom prst="rect">
            <a:avLst/>
          </a:prstGeom>
          <a:noFill/>
        </p:spPr>
        <p:txBody>
          <a:bodyPr wrap="square">
            <a:spAutoFit/>
          </a:bodyPr>
          <a:lstStyle/>
          <a:p>
            <a:r>
              <a:rPr lang="fr-FR" sz="1200" dirty="0">
                <a:solidFill>
                  <a:srgbClr val="C00000"/>
                </a:solidFill>
                <a:latin typeface="Palatino" pitchFamily="2" charset="77"/>
                <a:ea typeface="Palatino" pitchFamily="2" charset="77"/>
              </a:rPr>
              <a:t>This </a:t>
            </a:r>
            <a:r>
              <a:rPr lang="fr-FR" sz="1200" dirty="0" err="1">
                <a:solidFill>
                  <a:srgbClr val="C00000"/>
                </a:solidFill>
                <a:latin typeface="Palatino" pitchFamily="2" charset="77"/>
                <a:ea typeface="Palatino" pitchFamily="2" charset="77"/>
              </a:rPr>
              <a:t>study</a:t>
            </a:r>
            <a:endParaRPr lang="fr-FR" sz="1200" dirty="0"/>
          </a:p>
        </p:txBody>
      </p:sp>
      <p:sp>
        <p:nvSpPr>
          <p:cNvPr id="24" name="ZoneTexte 23">
            <a:extLst>
              <a:ext uri="{FF2B5EF4-FFF2-40B4-BE49-F238E27FC236}">
                <a16:creationId xmlns:a16="http://schemas.microsoft.com/office/drawing/2014/main" id="{7AE6CED0-03EE-C94D-51DB-C7EA7DC19C1B}"/>
              </a:ext>
            </a:extLst>
          </p:cNvPr>
          <p:cNvSpPr txBox="1"/>
          <p:nvPr/>
        </p:nvSpPr>
        <p:spPr>
          <a:xfrm>
            <a:off x="692474" y="6590670"/>
            <a:ext cx="3948023" cy="261610"/>
          </a:xfrm>
          <a:prstGeom prst="rect">
            <a:avLst/>
          </a:prstGeom>
          <a:noFill/>
        </p:spPr>
        <p:txBody>
          <a:bodyPr wrap="square">
            <a:spAutoFit/>
          </a:bodyPr>
          <a:lstStyle/>
          <a:p>
            <a:r>
              <a:rPr lang="fr-FR" sz="1100" dirty="0" err="1">
                <a:latin typeface="Palatino" pitchFamily="2" charset="77"/>
                <a:ea typeface="Palatino" pitchFamily="2" charset="77"/>
              </a:rPr>
              <a:t>Older</a:t>
            </a:r>
            <a:r>
              <a:rPr lang="fr-FR" sz="1100" dirty="0">
                <a:latin typeface="Palatino" pitchFamily="2" charset="77"/>
                <a:ea typeface="Palatino" pitchFamily="2" charset="77"/>
              </a:rPr>
              <a:t> data </a:t>
            </a:r>
            <a:r>
              <a:rPr lang="fr-FR" sz="1100" dirty="0" err="1">
                <a:latin typeface="Palatino" pitchFamily="2" charset="77"/>
                <a:ea typeface="Palatino" pitchFamily="2" charset="77"/>
              </a:rPr>
              <a:t>from</a:t>
            </a:r>
            <a:r>
              <a:rPr lang="fr-FR" sz="1100" dirty="0">
                <a:latin typeface="Palatino" pitchFamily="2" charset="77"/>
                <a:ea typeface="Palatino" pitchFamily="2" charset="77"/>
              </a:rPr>
              <a:t> Cadeau et al., 2020 &amp; Sarazin et al., 2020</a:t>
            </a:r>
            <a:endParaRPr lang="fr-FR" sz="1100" dirty="0"/>
          </a:p>
        </p:txBody>
      </p:sp>
    </p:spTree>
    <p:extLst>
      <p:ext uri="{BB962C8B-B14F-4D97-AF65-F5344CB8AC3E}">
        <p14:creationId xmlns:p14="http://schemas.microsoft.com/office/powerpoint/2010/main" val="1117998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28516B9-C4A8-5D56-EE1D-9E1FA6151A6B}"/>
              </a:ext>
            </a:extLst>
          </p:cNvPr>
          <p:cNvPicPr>
            <a:picLocks noChangeAspect="1"/>
          </p:cNvPicPr>
          <p:nvPr/>
        </p:nvPicPr>
        <p:blipFill>
          <a:blip r:embed="rId3"/>
          <a:stretch>
            <a:fillRect/>
          </a:stretch>
        </p:blipFill>
        <p:spPr>
          <a:xfrm>
            <a:off x="326605" y="692067"/>
            <a:ext cx="4938491" cy="6010991"/>
          </a:xfrm>
          <a:prstGeom prst="rect">
            <a:avLst/>
          </a:prstGeom>
        </p:spPr>
      </p:pic>
      <p:sp>
        <p:nvSpPr>
          <p:cNvPr id="30" name="Rectangle 29">
            <a:extLst>
              <a:ext uri="{FF2B5EF4-FFF2-40B4-BE49-F238E27FC236}">
                <a16:creationId xmlns:a16="http://schemas.microsoft.com/office/drawing/2014/main" id="{C91836FC-763D-2FBC-38D2-893D5F4DECF8}"/>
              </a:ext>
            </a:extLst>
          </p:cNvPr>
          <p:cNvSpPr/>
          <p:nvPr/>
        </p:nvSpPr>
        <p:spPr>
          <a:xfrm>
            <a:off x="5478697" y="2574"/>
            <a:ext cx="6713303" cy="6858000"/>
          </a:xfrm>
          <a:prstGeom prst="rect">
            <a:avLst/>
          </a:prstGeom>
          <a:solidFill>
            <a:srgbClr val="FF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cxnSp>
        <p:nvCxnSpPr>
          <p:cNvPr id="6" name="Connecteur droit 5">
            <a:extLst>
              <a:ext uri="{FF2B5EF4-FFF2-40B4-BE49-F238E27FC236}">
                <a16:creationId xmlns:a16="http://schemas.microsoft.com/office/drawing/2014/main" id="{4DDB2C94-59E8-0461-4541-BA2546B32803}"/>
              </a:ext>
            </a:extLst>
          </p:cNvPr>
          <p:cNvCxnSpPr>
            <a:cxnSpLocks/>
          </p:cNvCxnSpPr>
          <p:nvPr/>
        </p:nvCxnSpPr>
        <p:spPr>
          <a:xfrm>
            <a:off x="329781" y="648131"/>
            <a:ext cx="4766654" cy="0"/>
          </a:xfrm>
          <a:prstGeom prst="line">
            <a:avLst/>
          </a:prstGeom>
          <a:ln w="6350">
            <a:solidFill>
              <a:srgbClr val="AB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6FFAE0D-6CAD-5EEF-C52D-DDC86AD7699B}"/>
              </a:ext>
            </a:extLst>
          </p:cNvPr>
          <p:cNvSpPr txBox="1"/>
          <p:nvPr/>
        </p:nvSpPr>
        <p:spPr>
          <a:xfrm>
            <a:off x="349588" y="154942"/>
            <a:ext cx="1173719" cy="461665"/>
          </a:xfrm>
          <a:prstGeom prst="rect">
            <a:avLst/>
          </a:prstGeom>
          <a:noFill/>
        </p:spPr>
        <p:txBody>
          <a:bodyPr wrap="none" rtlCol="0">
            <a:spAutoFit/>
          </a:bodyPr>
          <a:lstStyle/>
          <a:p>
            <a:r>
              <a:rPr lang="fr-FR" sz="2400" dirty="0" err="1">
                <a:solidFill>
                  <a:srgbClr val="C00000"/>
                </a:solidFill>
                <a:latin typeface="Palatino" pitchFamily="2" charset="77"/>
                <a:ea typeface="Palatino" pitchFamily="2" charset="77"/>
              </a:rPr>
              <a:t>Results</a:t>
            </a:r>
            <a:endParaRPr lang="fr-YT" sz="2400" dirty="0">
              <a:solidFill>
                <a:srgbClr val="C00000"/>
              </a:solidFill>
              <a:latin typeface="Palatino" pitchFamily="2" charset="77"/>
              <a:ea typeface="Palatino" pitchFamily="2" charset="77"/>
            </a:endParaRPr>
          </a:p>
        </p:txBody>
      </p:sp>
      <p:sp>
        <p:nvSpPr>
          <p:cNvPr id="18" name="Rectangle 17">
            <a:extLst>
              <a:ext uri="{FF2B5EF4-FFF2-40B4-BE49-F238E27FC236}">
                <a16:creationId xmlns:a16="http://schemas.microsoft.com/office/drawing/2014/main" id="{C2D8B027-1132-1440-53BE-4597B43CD16B}"/>
              </a:ext>
            </a:extLst>
          </p:cNvPr>
          <p:cNvSpPr/>
          <p:nvPr/>
        </p:nvSpPr>
        <p:spPr>
          <a:xfrm>
            <a:off x="261214" y="1712072"/>
            <a:ext cx="261610" cy="5145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Palatino" pitchFamily="2" charset="77"/>
              <a:ea typeface="Palatino" pitchFamily="2" charset="77"/>
            </a:endParaRPr>
          </a:p>
        </p:txBody>
      </p:sp>
      <p:sp>
        <p:nvSpPr>
          <p:cNvPr id="21" name="ZoneTexte 20">
            <a:extLst>
              <a:ext uri="{FF2B5EF4-FFF2-40B4-BE49-F238E27FC236}">
                <a16:creationId xmlns:a16="http://schemas.microsoft.com/office/drawing/2014/main" id="{A9DC61A4-AA91-043F-610D-1FCB485E0EEF}"/>
              </a:ext>
            </a:extLst>
          </p:cNvPr>
          <p:cNvSpPr txBox="1"/>
          <p:nvPr/>
        </p:nvSpPr>
        <p:spPr>
          <a:xfrm rot="16200000">
            <a:off x="-282159" y="5725565"/>
            <a:ext cx="1493322" cy="461665"/>
          </a:xfrm>
          <a:prstGeom prst="rect">
            <a:avLst/>
          </a:prstGeom>
          <a:noFill/>
        </p:spPr>
        <p:txBody>
          <a:bodyPr wrap="square" rtlCol="0">
            <a:spAutoFit/>
          </a:bodyPr>
          <a:lstStyle/>
          <a:p>
            <a:pPr algn="ctr"/>
            <a:r>
              <a:rPr lang="fr-FR" sz="1200" dirty="0">
                <a:latin typeface="Palatino" pitchFamily="2" charset="77"/>
                <a:ea typeface="Palatino" pitchFamily="2" charset="77"/>
              </a:rPr>
              <a:t>CO</a:t>
            </a:r>
            <a:r>
              <a:rPr lang="fr-FR" sz="1200" baseline="-25000" dirty="0">
                <a:latin typeface="Palatino" pitchFamily="2" charset="77"/>
                <a:ea typeface="Palatino" pitchFamily="2" charset="77"/>
              </a:rPr>
              <a:t>2</a:t>
            </a:r>
            <a:r>
              <a:rPr lang="fr-FR" sz="1200" dirty="0">
                <a:latin typeface="Palatino" pitchFamily="2" charset="77"/>
                <a:ea typeface="Palatino" pitchFamily="2" charset="77"/>
              </a:rPr>
              <a:t> diffusive fluxes (mol m</a:t>
            </a:r>
            <a:r>
              <a:rPr lang="fr-FR" sz="1200" baseline="30000" dirty="0">
                <a:latin typeface="Palatino" pitchFamily="2" charset="77"/>
                <a:ea typeface="Palatino" pitchFamily="2" charset="77"/>
              </a:rPr>
              <a:t>-2</a:t>
            </a:r>
            <a:r>
              <a:rPr lang="fr-FR" sz="1200" dirty="0">
                <a:latin typeface="Palatino" pitchFamily="2" charset="77"/>
                <a:ea typeface="Palatino" pitchFamily="2" charset="77"/>
              </a:rPr>
              <a:t> j</a:t>
            </a:r>
            <a:r>
              <a:rPr lang="fr-FR" sz="1200" baseline="30000" dirty="0">
                <a:latin typeface="Palatino" pitchFamily="2" charset="77"/>
                <a:ea typeface="Palatino" pitchFamily="2" charset="77"/>
              </a:rPr>
              <a:t>-1</a:t>
            </a:r>
            <a:r>
              <a:rPr lang="fr-FR" sz="1200" dirty="0">
                <a:latin typeface="Palatino" pitchFamily="2" charset="77"/>
                <a:ea typeface="Palatino" pitchFamily="2" charset="77"/>
              </a:rPr>
              <a:t>)</a:t>
            </a:r>
            <a:endParaRPr lang="fr-FR" sz="1200" baseline="30000" dirty="0">
              <a:latin typeface="Palatino" pitchFamily="2" charset="77"/>
              <a:ea typeface="Palatino" pitchFamily="2" charset="77"/>
            </a:endParaRPr>
          </a:p>
        </p:txBody>
      </p:sp>
      <p:sp>
        <p:nvSpPr>
          <p:cNvPr id="22" name="ZoneTexte 21">
            <a:extLst>
              <a:ext uri="{FF2B5EF4-FFF2-40B4-BE49-F238E27FC236}">
                <a16:creationId xmlns:a16="http://schemas.microsoft.com/office/drawing/2014/main" id="{6AEFE6FB-4E4C-4632-3E31-FC43077D5533}"/>
              </a:ext>
            </a:extLst>
          </p:cNvPr>
          <p:cNvSpPr txBox="1"/>
          <p:nvPr/>
        </p:nvSpPr>
        <p:spPr>
          <a:xfrm rot="16200000">
            <a:off x="-96737" y="4230847"/>
            <a:ext cx="962123" cy="276999"/>
          </a:xfrm>
          <a:prstGeom prst="rect">
            <a:avLst/>
          </a:prstGeom>
          <a:noFill/>
        </p:spPr>
        <p:txBody>
          <a:bodyPr wrap="none" rtlCol="0">
            <a:spAutoFit/>
          </a:bodyPr>
          <a:lstStyle/>
          <a:p>
            <a:r>
              <a:rPr lang="fr-FR" sz="1200" dirty="0">
                <a:latin typeface="Palatino" pitchFamily="2" charset="77"/>
                <a:ea typeface="Palatino" pitchFamily="2" charset="77"/>
              </a:rPr>
              <a:t>pCO</a:t>
            </a:r>
            <a:r>
              <a:rPr lang="fr-FR" sz="1200" baseline="-25000" dirty="0">
                <a:latin typeface="Palatino" pitchFamily="2" charset="77"/>
                <a:ea typeface="Palatino" pitchFamily="2" charset="77"/>
              </a:rPr>
              <a:t>2</a:t>
            </a:r>
            <a:r>
              <a:rPr lang="fr-FR" sz="1200" dirty="0">
                <a:latin typeface="Palatino" pitchFamily="2" charset="77"/>
                <a:ea typeface="Palatino" pitchFamily="2" charset="77"/>
              </a:rPr>
              <a:t> (</a:t>
            </a:r>
            <a:r>
              <a:rPr lang="fr-FR" sz="1200" dirty="0" err="1">
                <a:latin typeface="Palatino" pitchFamily="2" charset="77"/>
                <a:ea typeface="Palatino" pitchFamily="2" charset="77"/>
              </a:rPr>
              <a:t>atm</a:t>
            </a:r>
            <a:r>
              <a:rPr lang="fr-FR" sz="1200" dirty="0">
                <a:latin typeface="Palatino" pitchFamily="2" charset="77"/>
                <a:ea typeface="Palatino" pitchFamily="2" charset="77"/>
              </a:rPr>
              <a:t>)</a:t>
            </a:r>
            <a:endParaRPr lang="fr-FR" sz="1200" baseline="30000" dirty="0">
              <a:latin typeface="Palatino" pitchFamily="2" charset="77"/>
              <a:ea typeface="Palatino" pitchFamily="2" charset="77"/>
            </a:endParaRPr>
          </a:p>
        </p:txBody>
      </p:sp>
      <p:sp>
        <p:nvSpPr>
          <p:cNvPr id="23" name="ZoneTexte 22">
            <a:extLst>
              <a:ext uri="{FF2B5EF4-FFF2-40B4-BE49-F238E27FC236}">
                <a16:creationId xmlns:a16="http://schemas.microsoft.com/office/drawing/2014/main" id="{94EB36DA-7039-2240-8E3E-4CD4BA16A88C}"/>
              </a:ext>
            </a:extLst>
          </p:cNvPr>
          <p:cNvSpPr txBox="1"/>
          <p:nvPr/>
        </p:nvSpPr>
        <p:spPr>
          <a:xfrm rot="16200000">
            <a:off x="-184593" y="2656192"/>
            <a:ext cx="1237839" cy="307777"/>
          </a:xfrm>
          <a:prstGeom prst="rect">
            <a:avLst/>
          </a:prstGeom>
          <a:noFill/>
        </p:spPr>
        <p:txBody>
          <a:bodyPr wrap="none" rtlCol="0">
            <a:spAutoFit/>
          </a:bodyPr>
          <a:lstStyle/>
          <a:p>
            <a:r>
              <a:rPr lang="fr-FR" sz="1400" dirty="0">
                <a:latin typeface="Palatino" pitchFamily="2" charset="77"/>
                <a:ea typeface="Palatino" pitchFamily="2" charset="77"/>
              </a:rPr>
              <a:t>DIC (mol L</a:t>
            </a:r>
            <a:r>
              <a:rPr lang="fr-FR" sz="1400" baseline="30000" dirty="0">
                <a:latin typeface="Palatino" pitchFamily="2" charset="77"/>
                <a:ea typeface="Palatino" pitchFamily="2" charset="77"/>
              </a:rPr>
              <a:t>-1</a:t>
            </a:r>
            <a:r>
              <a:rPr lang="fr-FR" sz="1400" dirty="0">
                <a:latin typeface="Palatino" pitchFamily="2" charset="77"/>
                <a:ea typeface="Palatino" pitchFamily="2" charset="77"/>
              </a:rPr>
              <a:t>)</a:t>
            </a:r>
            <a:endParaRPr lang="fr-FR" sz="1400" baseline="30000" dirty="0">
              <a:latin typeface="Palatino" pitchFamily="2" charset="77"/>
              <a:ea typeface="Palatino" pitchFamily="2" charset="77"/>
            </a:endParaRPr>
          </a:p>
        </p:txBody>
      </p:sp>
      <p:sp>
        <p:nvSpPr>
          <p:cNvPr id="12" name="Espace réservé du numéro de diapositive 11">
            <a:extLst>
              <a:ext uri="{FF2B5EF4-FFF2-40B4-BE49-F238E27FC236}">
                <a16:creationId xmlns:a16="http://schemas.microsoft.com/office/drawing/2014/main" id="{1432A15D-EBCB-A62F-E352-FAE711189DD6}"/>
              </a:ext>
            </a:extLst>
          </p:cNvPr>
          <p:cNvSpPr>
            <a:spLocks noGrp="1"/>
          </p:cNvSpPr>
          <p:nvPr>
            <p:ph type="sldNum" sz="quarter" idx="12"/>
          </p:nvPr>
        </p:nvSpPr>
        <p:spPr/>
        <p:txBody>
          <a:bodyPr/>
          <a:lstStyle/>
          <a:p>
            <a:fld id="{8C1BAF79-9F51-B44E-9D6B-EC4857D7CBD2}" type="slidenum">
              <a:rPr lang="fr-YT" smtClean="0">
                <a:latin typeface="Palatino" pitchFamily="2" charset="77"/>
                <a:ea typeface="Palatino" pitchFamily="2" charset="77"/>
              </a:rPr>
              <a:t>9</a:t>
            </a:fld>
            <a:endParaRPr lang="fr-YT">
              <a:latin typeface="Palatino" pitchFamily="2" charset="77"/>
              <a:ea typeface="Palatino" pitchFamily="2" charset="77"/>
            </a:endParaRPr>
          </a:p>
        </p:txBody>
      </p:sp>
      <p:sp>
        <p:nvSpPr>
          <p:cNvPr id="16" name="Accolades 15">
            <a:extLst>
              <a:ext uri="{FF2B5EF4-FFF2-40B4-BE49-F238E27FC236}">
                <a16:creationId xmlns:a16="http://schemas.microsoft.com/office/drawing/2014/main" id="{C55C86B9-B34E-84D9-EFD3-4B888B8F35B9}"/>
              </a:ext>
            </a:extLst>
          </p:cNvPr>
          <p:cNvSpPr/>
          <p:nvPr/>
        </p:nvSpPr>
        <p:spPr>
          <a:xfrm rot="5400000">
            <a:off x="1534379" y="3247887"/>
            <a:ext cx="6185983" cy="608742"/>
          </a:xfrm>
          <a:prstGeom prst="bracePair">
            <a:avLst/>
          </a:prstGeom>
          <a:solidFill>
            <a:srgbClr val="C00000">
              <a:alpha val="8235"/>
            </a:srgb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ZoneTexte 19">
            <a:extLst>
              <a:ext uri="{FF2B5EF4-FFF2-40B4-BE49-F238E27FC236}">
                <a16:creationId xmlns:a16="http://schemas.microsoft.com/office/drawing/2014/main" id="{7D830D7F-3379-38E4-414F-06407A7CC1FC}"/>
              </a:ext>
            </a:extLst>
          </p:cNvPr>
          <p:cNvSpPr txBox="1"/>
          <p:nvPr/>
        </p:nvSpPr>
        <p:spPr>
          <a:xfrm>
            <a:off x="4181502" y="196789"/>
            <a:ext cx="1341977" cy="276999"/>
          </a:xfrm>
          <a:prstGeom prst="rect">
            <a:avLst/>
          </a:prstGeom>
          <a:noFill/>
        </p:spPr>
        <p:txBody>
          <a:bodyPr wrap="square">
            <a:spAutoFit/>
          </a:bodyPr>
          <a:lstStyle/>
          <a:p>
            <a:r>
              <a:rPr lang="fr-FR" sz="1200" dirty="0">
                <a:solidFill>
                  <a:srgbClr val="C00000"/>
                </a:solidFill>
                <a:latin typeface="Palatino" pitchFamily="2" charset="77"/>
                <a:ea typeface="Palatino" pitchFamily="2" charset="77"/>
              </a:rPr>
              <a:t>This </a:t>
            </a:r>
            <a:r>
              <a:rPr lang="fr-FR" sz="1200" dirty="0" err="1">
                <a:solidFill>
                  <a:srgbClr val="C00000"/>
                </a:solidFill>
                <a:latin typeface="Palatino" pitchFamily="2" charset="77"/>
                <a:ea typeface="Palatino" pitchFamily="2" charset="77"/>
              </a:rPr>
              <a:t>study</a:t>
            </a:r>
            <a:endParaRPr lang="fr-FR" sz="1200" dirty="0"/>
          </a:p>
        </p:txBody>
      </p:sp>
      <p:sp>
        <p:nvSpPr>
          <p:cNvPr id="24" name="ZoneTexte 23">
            <a:extLst>
              <a:ext uri="{FF2B5EF4-FFF2-40B4-BE49-F238E27FC236}">
                <a16:creationId xmlns:a16="http://schemas.microsoft.com/office/drawing/2014/main" id="{7AE6CED0-03EE-C94D-51DB-C7EA7DC19C1B}"/>
              </a:ext>
            </a:extLst>
          </p:cNvPr>
          <p:cNvSpPr txBox="1"/>
          <p:nvPr/>
        </p:nvSpPr>
        <p:spPr>
          <a:xfrm>
            <a:off x="692474" y="6590670"/>
            <a:ext cx="3948023" cy="261610"/>
          </a:xfrm>
          <a:prstGeom prst="rect">
            <a:avLst/>
          </a:prstGeom>
          <a:noFill/>
        </p:spPr>
        <p:txBody>
          <a:bodyPr wrap="square">
            <a:spAutoFit/>
          </a:bodyPr>
          <a:lstStyle/>
          <a:p>
            <a:r>
              <a:rPr lang="fr-FR" sz="1100" dirty="0" err="1">
                <a:latin typeface="Palatino" pitchFamily="2" charset="77"/>
                <a:ea typeface="Palatino" pitchFamily="2" charset="77"/>
              </a:rPr>
              <a:t>Older</a:t>
            </a:r>
            <a:r>
              <a:rPr lang="fr-FR" sz="1100" dirty="0">
                <a:latin typeface="Palatino" pitchFamily="2" charset="77"/>
                <a:ea typeface="Palatino" pitchFamily="2" charset="77"/>
              </a:rPr>
              <a:t> data </a:t>
            </a:r>
            <a:r>
              <a:rPr lang="fr-FR" sz="1100" dirty="0" err="1">
                <a:latin typeface="Palatino" pitchFamily="2" charset="77"/>
                <a:ea typeface="Palatino" pitchFamily="2" charset="77"/>
              </a:rPr>
              <a:t>from</a:t>
            </a:r>
            <a:r>
              <a:rPr lang="fr-FR" sz="1100" dirty="0">
                <a:latin typeface="Palatino" pitchFamily="2" charset="77"/>
                <a:ea typeface="Palatino" pitchFamily="2" charset="77"/>
              </a:rPr>
              <a:t> Cadeau et al., 2020 &amp; Sarazin et al., 2020</a:t>
            </a:r>
            <a:endParaRPr lang="fr-FR" sz="1100" dirty="0"/>
          </a:p>
        </p:txBody>
      </p:sp>
      <p:sp>
        <p:nvSpPr>
          <p:cNvPr id="2" name="ZoneTexte 1">
            <a:extLst>
              <a:ext uri="{FF2B5EF4-FFF2-40B4-BE49-F238E27FC236}">
                <a16:creationId xmlns:a16="http://schemas.microsoft.com/office/drawing/2014/main" id="{543523C4-5001-228F-0F03-46CD91FB2DDE}"/>
              </a:ext>
            </a:extLst>
          </p:cNvPr>
          <p:cNvSpPr txBox="1"/>
          <p:nvPr/>
        </p:nvSpPr>
        <p:spPr>
          <a:xfrm>
            <a:off x="5647358" y="772656"/>
            <a:ext cx="4865357" cy="5273238"/>
          </a:xfrm>
          <a:prstGeom prst="rect">
            <a:avLst/>
          </a:prstGeom>
          <a:noFill/>
        </p:spPr>
        <p:txBody>
          <a:bodyPr wrap="square" rtlCol="0">
            <a:spAutoFit/>
          </a:bodyPr>
          <a:lstStyle/>
          <a:p>
            <a:endParaRPr lang="fr-FR" sz="2000" dirty="0">
              <a:latin typeface="Palatino" pitchFamily="2" charset="77"/>
              <a:ea typeface="Palatino" pitchFamily="2" charset="77"/>
            </a:endParaRPr>
          </a:p>
          <a:p>
            <a:r>
              <a:rPr lang="fr-FR" sz="1600" dirty="0" err="1">
                <a:latin typeface="Palatino" pitchFamily="2" charset="77"/>
                <a:ea typeface="Palatino" pitchFamily="2" charset="77"/>
              </a:rPr>
              <a:t>Decrease</a:t>
            </a:r>
            <a:r>
              <a:rPr lang="fr-FR" sz="1600" dirty="0">
                <a:latin typeface="Palatino" pitchFamily="2" charset="77"/>
                <a:ea typeface="Palatino" pitchFamily="2" charset="77"/>
              </a:rPr>
              <a:t> in pH </a:t>
            </a:r>
            <a:r>
              <a:rPr lang="fr-YT" sz="1600">
                <a:latin typeface="Palatino" pitchFamily="2" charset="77"/>
                <a:ea typeface="Palatino" pitchFamily="2" charset="77"/>
              </a:rPr>
              <a:t>(9</a:t>
            </a:r>
            <a:r>
              <a:rPr lang="fr-FR" sz="1600" dirty="0">
                <a:latin typeface="Palatino" pitchFamily="2" charset="77"/>
                <a:ea typeface="Palatino" pitchFamily="2" charset="77"/>
              </a:rPr>
              <a:t>.</a:t>
            </a:r>
            <a:r>
              <a:rPr lang="fr-YT" sz="1600">
                <a:latin typeface="Palatino" pitchFamily="2" charset="77"/>
                <a:ea typeface="Palatino" pitchFamily="2" charset="77"/>
              </a:rPr>
              <a:t>2 </a:t>
            </a:r>
            <a:r>
              <a:rPr lang="fr-FR" sz="1600" dirty="0">
                <a:latin typeface="Palatino" pitchFamily="2" charset="77"/>
                <a:ea typeface="Palatino" pitchFamily="2" charset="77"/>
              </a:rPr>
              <a:t>to</a:t>
            </a:r>
            <a:r>
              <a:rPr lang="fr-YT" sz="1600">
                <a:latin typeface="Palatino" pitchFamily="2" charset="77"/>
                <a:ea typeface="Palatino" pitchFamily="2" charset="77"/>
              </a:rPr>
              <a:t> </a:t>
            </a:r>
            <a:r>
              <a:rPr lang="fr-YT" sz="1600" dirty="0">
                <a:latin typeface="Palatino" pitchFamily="2" charset="77"/>
                <a:ea typeface="Palatino" pitchFamily="2" charset="77"/>
              </a:rPr>
              <a:t>8)</a:t>
            </a:r>
          </a:p>
          <a:p>
            <a:endParaRPr lang="fr-YT" sz="1600" dirty="0">
              <a:latin typeface="Palatino" pitchFamily="2" charset="77"/>
              <a:ea typeface="Palatino" pitchFamily="2" charset="77"/>
            </a:endParaRPr>
          </a:p>
          <a:p>
            <a:endParaRPr lang="fr-FR" sz="2800" dirty="0">
              <a:latin typeface="Palatino" pitchFamily="2" charset="77"/>
              <a:ea typeface="Palatino" pitchFamily="2" charset="77"/>
            </a:endParaRPr>
          </a:p>
          <a:p>
            <a:endParaRPr lang="fr-FR" sz="3200" dirty="0">
              <a:latin typeface="Palatino" pitchFamily="2" charset="77"/>
              <a:ea typeface="Palatino" pitchFamily="2" charset="77"/>
            </a:endParaRPr>
          </a:p>
          <a:p>
            <a:r>
              <a:rPr lang="en-US" sz="1400" dirty="0">
                <a:solidFill>
                  <a:schemeClr val="tx1">
                    <a:lumMod val="50000"/>
                    <a:lumOff val="50000"/>
                  </a:schemeClr>
                </a:solidFill>
                <a:latin typeface="Palatino" pitchFamily="2" charset="77"/>
                <a:ea typeface="Palatino" pitchFamily="2" charset="77"/>
              </a:rPr>
              <a:t>[CO</a:t>
            </a:r>
            <a:r>
              <a:rPr lang="en-US" sz="1400" baseline="-25000" dirty="0">
                <a:solidFill>
                  <a:schemeClr val="tx1">
                    <a:lumMod val="50000"/>
                    <a:lumOff val="50000"/>
                  </a:schemeClr>
                </a:solidFill>
                <a:latin typeface="Palatino" pitchFamily="2" charset="77"/>
                <a:ea typeface="Palatino" pitchFamily="2" charset="77"/>
              </a:rPr>
              <a:t>2</a:t>
            </a:r>
            <a:r>
              <a:rPr lang="en-US" sz="1400" dirty="0">
                <a:solidFill>
                  <a:schemeClr val="tx1">
                    <a:lumMod val="50000"/>
                    <a:lumOff val="50000"/>
                  </a:schemeClr>
                </a:solidFill>
                <a:latin typeface="Palatino" pitchFamily="2" charset="77"/>
                <a:ea typeface="Palatino" pitchFamily="2" charset="77"/>
              </a:rPr>
              <a:t>]</a:t>
            </a:r>
            <a:r>
              <a:rPr lang="en-US" sz="1400" baseline="-25000" dirty="0">
                <a:solidFill>
                  <a:schemeClr val="tx1">
                    <a:lumMod val="50000"/>
                    <a:lumOff val="50000"/>
                  </a:schemeClr>
                </a:solidFill>
                <a:latin typeface="Palatino" pitchFamily="2" charset="77"/>
                <a:ea typeface="Palatino" pitchFamily="2" charset="77"/>
              </a:rPr>
              <a:t>(</a:t>
            </a:r>
            <a:r>
              <a:rPr lang="en-US" sz="1400" baseline="-25000" dirty="0" err="1">
                <a:solidFill>
                  <a:schemeClr val="tx1">
                    <a:lumMod val="50000"/>
                    <a:lumOff val="50000"/>
                  </a:schemeClr>
                </a:solidFill>
                <a:latin typeface="Palatino" pitchFamily="2" charset="77"/>
                <a:ea typeface="Palatino" pitchFamily="2" charset="77"/>
              </a:rPr>
              <a:t>aq</a:t>
            </a:r>
            <a:r>
              <a:rPr lang="en-US" sz="1400" baseline="-25000" dirty="0">
                <a:solidFill>
                  <a:schemeClr val="tx1">
                    <a:lumMod val="50000"/>
                    <a:lumOff val="50000"/>
                  </a:schemeClr>
                </a:solidFill>
                <a:latin typeface="Palatino" pitchFamily="2" charset="77"/>
                <a:ea typeface="Palatino" pitchFamily="2" charset="77"/>
              </a:rPr>
              <a:t>)</a:t>
            </a:r>
            <a:r>
              <a:rPr lang="en-US" sz="1400" dirty="0">
                <a:solidFill>
                  <a:schemeClr val="tx1">
                    <a:lumMod val="50000"/>
                    <a:lumOff val="50000"/>
                  </a:schemeClr>
                </a:solidFill>
                <a:latin typeface="Palatino" pitchFamily="2" charset="77"/>
                <a:ea typeface="Palatino" pitchFamily="2" charset="77"/>
              </a:rPr>
              <a:t> + [HCO</a:t>
            </a:r>
            <a:r>
              <a:rPr lang="en-US" sz="1400" baseline="-25000" dirty="0">
                <a:solidFill>
                  <a:schemeClr val="tx1">
                    <a:lumMod val="50000"/>
                    <a:lumOff val="50000"/>
                  </a:schemeClr>
                </a:solidFill>
                <a:latin typeface="Palatino" pitchFamily="2" charset="77"/>
                <a:ea typeface="Palatino" pitchFamily="2" charset="77"/>
              </a:rPr>
              <a:t>3</a:t>
            </a:r>
            <a:r>
              <a:rPr lang="en-US" sz="1400" baseline="30000" dirty="0">
                <a:solidFill>
                  <a:schemeClr val="tx1">
                    <a:lumMod val="50000"/>
                    <a:lumOff val="50000"/>
                  </a:schemeClr>
                </a:solidFill>
                <a:latin typeface="Palatino" pitchFamily="2" charset="77"/>
                <a:ea typeface="Palatino" pitchFamily="2" charset="77"/>
              </a:rPr>
              <a:t>-</a:t>
            </a:r>
            <a:r>
              <a:rPr lang="en-US" sz="1400" dirty="0">
                <a:solidFill>
                  <a:schemeClr val="tx1">
                    <a:lumMod val="50000"/>
                    <a:lumOff val="50000"/>
                  </a:schemeClr>
                </a:solidFill>
                <a:latin typeface="Palatino" pitchFamily="2" charset="77"/>
                <a:ea typeface="Palatino" pitchFamily="2" charset="77"/>
              </a:rPr>
              <a:t>] + [CO</a:t>
            </a:r>
            <a:r>
              <a:rPr lang="en-US" sz="1400" baseline="-25000" dirty="0">
                <a:solidFill>
                  <a:schemeClr val="tx1">
                    <a:lumMod val="50000"/>
                    <a:lumOff val="50000"/>
                  </a:schemeClr>
                </a:solidFill>
                <a:latin typeface="Palatino" pitchFamily="2" charset="77"/>
                <a:ea typeface="Palatino" pitchFamily="2" charset="77"/>
              </a:rPr>
              <a:t>3</a:t>
            </a:r>
            <a:r>
              <a:rPr lang="en-US" sz="1400" baseline="30000" dirty="0">
                <a:solidFill>
                  <a:schemeClr val="tx1">
                    <a:lumMod val="50000"/>
                    <a:lumOff val="50000"/>
                  </a:schemeClr>
                </a:solidFill>
                <a:latin typeface="Palatino" pitchFamily="2" charset="77"/>
                <a:ea typeface="Palatino" pitchFamily="2" charset="77"/>
              </a:rPr>
              <a:t>2-</a:t>
            </a:r>
            <a:r>
              <a:rPr lang="en-US" sz="1400" dirty="0">
                <a:solidFill>
                  <a:schemeClr val="tx1">
                    <a:lumMod val="50000"/>
                    <a:lumOff val="50000"/>
                  </a:schemeClr>
                </a:solidFill>
                <a:latin typeface="Palatino" pitchFamily="2" charset="77"/>
                <a:ea typeface="Palatino" pitchFamily="2" charset="77"/>
              </a:rPr>
              <a:t>]</a:t>
            </a:r>
            <a:endParaRPr lang="fr-YT" sz="1400" dirty="0">
              <a:solidFill>
                <a:schemeClr val="tx1">
                  <a:lumMod val="50000"/>
                  <a:lumOff val="50000"/>
                </a:schemeClr>
              </a:solidFill>
              <a:latin typeface="Palatino" pitchFamily="2" charset="77"/>
              <a:ea typeface="Palatino" pitchFamily="2" charset="77"/>
            </a:endParaRPr>
          </a:p>
          <a:p>
            <a:r>
              <a:rPr lang="fr-YT" sz="1600">
                <a:latin typeface="Palatino" pitchFamily="2" charset="77"/>
                <a:ea typeface="Palatino" pitchFamily="2" charset="77"/>
              </a:rPr>
              <a:t>DIC</a:t>
            </a:r>
            <a:r>
              <a:rPr lang="fr-FR" sz="1600" dirty="0">
                <a:latin typeface="Palatino" pitchFamily="2" charset="77"/>
                <a:ea typeface="Palatino" pitchFamily="2" charset="77"/>
              </a:rPr>
              <a:t> </a:t>
            </a:r>
            <a:r>
              <a:rPr lang="fr-FR" sz="1600" dirty="0" err="1">
                <a:latin typeface="Palatino" pitchFamily="2" charset="77"/>
                <a:ea typeface="Palatino" pitchFamily="2" charset="77"/>
              </a:rPr>
              <a:t>increase</a:t>
            </a:r>
            <a:r>
              <a:rPr lang="fr-YT" sz="1600">
                <a:latin typeface="Palatino" pitchFamily="2" charset="77"/>
                <a:ea typeface="Palatino" pitchFamily="2" charset="77"/>
              </a:rPr>
              <a:t> (0</a:t>
            </a:r>
            <a:r>
              <a:rPr lang="fr-FR" sz="1600" dirty="0">
                <a:latin typeface="Palatino" pitchFamily="2" charset="77"/>
                <a:ea typeface="Palatino" pitchFamily="2" charset="77"/>
              </a:rPr>
              <a:t>.</a:t>
            </a:r>
            <a:r>
              <a:rPr lang="fr-YT" sz="1600">
                <a:latin typeface="Palatino" pitchFamily="2" charset="77"/>
                <a:ea typeface="Palatino" pitchFamily="2" charset="77"/>
              </a:rPr>
              <a:t>1</a:t>
            </a:r>
            <a:r>
              <a:rPr lang="fr-FR" sz="1600" dirty="0">
                <a:latin typeface="Palatino" pitchFamily="2" charset="77"/>
                <a:ea typeface="Palatino" pitchFamily="2" charset="77"/>
              </a:rPr>
              <a:t>7</a:t>
            </a:r>
            <a:r>
              <a:rPr lang="fr-YT" sz="1600">
                <a:latin typeface="Palatino" pitchFamily="2" charset="77"/>
                <a:ea typeface="Palatino" pitchFamily="2" charset="77"/>
              </a:rPr>
              <a:t> </a:t>
            </a:r>
            <a:r>
              <a:rPr lang="fr-FR" sz="1600" dirty="0">
                <a:latin typeface="Palatino" pitchFamily="2" charset="77"/>
                <a:ea typeface="Palatino" pitchFamily="2" charset="77"/>
              </a:rPr>
              <a:t>to</a:t>
            </a:r>
            <a:r>
              <a:rPr lang="fr-YT" sz="1600">
                <a:latin typeface="Palatino" pitchFamily="2" charset="77"/>
                <a:ea typeface="Palatino" pitchFamily="2" charset="77"/>
              </a:rPr>
              <a:t> 0</a:t>
            </a:r>
            <a:r>
              <a:rPr lang="fr-FR" sz="1600" dirty="0">
                <a:latin typeface="Palatino" pitchFamily="2" charset="77"/>
                <a:ea typeface="Palatino" pitchFamily="2" charset="77"/>
              </a:rPr>
              <a:t>.</a:t>
            </a:r>
            <a:r>
              <a:rPr lang="fr-YT" sz="1600">
                <a:latin typeface="Palatino" pitchFamily="2" charset="77"/>
                <a:ea typeface="Palatino" pitchFamily="2" charset="77"/>
              </a:rPr>
              <a:t>2</a:t>
            </a:r>
            <a:r>
              <a:rPr lang="fr-FR" sz="1600" dirty="0">
                <a:latin typeface="Palatino" pitchFamily="2" charset="77"/>
                <a:ea typeface="Palatino" pitchFamily="2" charset="77"/>
              </a:rPr>
              <a:t>1</a:t>
            </a:r>
            <a:r>
              <a:rPr lang="fr-YT" sz="1600">
                <a:latin typeface="Palatino" pitchFamily="2" charset="77"/>
                <a:ea typeface="Palatino" pitchFamily="2" charset="77"/>
              </a:rPr>
              <a:t> </a:t>
            </a:r>
            <a:r>
              <a:rPr lang="fr-YT" sz="1600" dirty="0">
                <a:latin typeface="Palatino" pitchFamily="2" charset="77"/>
                <a:ea typeface="Palatino" pitchFamily="2" charset="77"/>
              </a:rPr>
              <a:t>M)</a:t>
            </a:r>
          </a:p>
          <a:p>
            <a:endParaRPr lang="fr-FR" sz="1600" dirty="0">
              <a:latin typeface="Palatino" pitchFamily="2" charset="77"/>
              <a:ea typeface="Palatino" pitchFamily="2" charset="77"/>
            </a:endParaRPr>
          </a:p>
          <a:p>
            <a:endParaRPr lang="fr-FR" sz="2400" dirty="0">
              <a:latin typeface="Palatino" pitchFamily="2" charset="77"/>
              <a:ea typeface="Palatino" pitchFamily="2" charset="77"/>
            </a:endParaRPr>
          </a:p>
          <a:p>
            <a:endParaRPr lang="fr-FR" sz="2400" dirty="0">
              <a:latin typeface="Palatino" pitchFamily="2" charset="77"/>
              <a:ea typeface="Palatino" pitchFamily="2" charset="77"/>
            </a:endParaRPr>
          </a:p>
          <a:p>
            <a:endParaRPr lang="fr-YT" sz="1000" dirty="0">
              <a:latin typeface="Palatino" pitchFamily="2" charset="77"/>
              <a:ea typeface="Palatino" pitchFamily="2" charset="77"/>
            </a:endParaRPr>
          </a:p>
          <a:p>
            <a:r>
              <a:rPr lang="fr-YT" sz="1400">
                <a:solidFill>
                  <a:schemeClr val="tx1">
                    <a:lumMod val="50000"/>
                    <a:lumOff val="50000"/>
                  </a:schemeClr>
                </a:solidFill>
                <a:latin typeface="Palatino" pitchFamily="2" charset="77"/>
                <a:ea typeface="Palatino" pitchFamily="2" charset="77"/>
              </a:rPr>
              <a:t>pCO</a:t>
            </a:r>
            <a:r>
              <a:rPr lang="fr-YT" sz="1400" baseline="-25000">
                <a:solidFill>
                  <a:schemeClr val="tx1">
                    <a:lumMod val="50000"/>
                    <a:lumOff val="50000"/>
                  </a:schemeClr>
                </a:solidFill>
                <a:latin typeface="Palatino" pitchFamily="2" charset="77"/>
                <a:ea typeface="Palatino" pitchFamily="2" charset="77"/>
              </a:rPr>
              <a:t>2</a:t>
            </a:r>
            <a:r>
              <a:rPr lang="fr-YT" sz="1400">
                <a:solidFill>
                  <a:schemeClr val="tx1">
                    <a:lumMod val="50000"/>
                    <a:lumOff val="50000"/>
                  </a:schemeClr>
                </a:solidFill>
                <a:latin typeface="Palatino" pitchFamily="2" charset="77"/>
                <a:ea typeface="Palatino" pitchFamily="2" charset="77"/>
              </a:rPr>
              <a:t> calcul</a:t>
            </a:r>
            <a:r>
              <a:rPr lang="fr-FR" sz="1400" dirty="0" err="1">
                <a:solidFill>
                  <a:schemeClr val="tx1">
                    <a:lumMod val="50000"/>
                    <a:lumOff val="50000"/>
                  </a:schemeClr>
                </a:solidFill>
                <a:latin typeface="Palatino" pitchFamily="2" charset="77"/>
                <a:ea typeface="Palatino" pitchFamily="2" charset="77"/>
              </a:rPr>
              <a:t>ated</a:t>
            </a:r>
            <a:r>
              <a:rPr lang="fr-YT" sz="1400">
                <a:solidFill>
                  <a:schemeClr val="tx1">
                    <a:lumMod val="50000"/>
                    <a:lumOff val="50000"/>
                  </a:schemeClr>
                </a:solidFill>
                <a:latin typeface="Palatino" pitchFamily="2" charset="77"/>
                <a:ea typeface="Palatino" pitchFamily="2" charset="77"/>
              </a:rPr>
              <a:t> </a:t>
            </a:r>
            <a:r>
              <a:rPr lang="fr-FR" sz="1400" dirty="0" err="1">
                <a:solidFill>
                  <a:schemeClr val="tx1">
                    <a:lumMod val="50000"/>
                    <a:lumOff val="50000"/>
                  </a:schemeClr>
                </a:solidFill>
                <a:latin typeface="Palatino" pitchFamily="2" charset="77"/>
                <a:ea typeface="Palatino" pitchFamily="2" charset="77"/>
              </a:rPr>
              <a:t>with</a:t>
            </a:r>
            <a:r>
              <a:rPr lang="fr-YT" sz="1400">
                <a:solidFill>
                  <a:schemeClr val="tx1">
                    <a:lumMod val="50000"/>
                    <a:lumOff val="50000"/>
                  </a:schemeClr>
                </a:solidFill>
                <a:latin typeface="Palatino" pitchFamily="2" charset="77"/>
                <a:ea typeface="Palatino" pitchFamily="2" charset="77"/>
              </a:rPr>
              <a:t> </a:t>
            </a:r>
            <a:r>
              <a:rPr lang="fr-FR" sz="1400" dirty="0" err="1">
                <a:solidFill>
                  <a:schemeClr val="tx1">
                    <a:lumMod val="50000"/>
                    <a:lumOff val="50000"/>
                  </a:schemeClr>
                </a:solidFill>
                <a:latin typeface="Palatino" pitchFamily="2" charset="77"/>
                <a:ea typeface="Palatino" pitchFamily="2" charset="77"/>
              </a:rPr>
              <a:t>alkalinity</a:t>
            </a:r>
            <a:r>
              <a:rPr lang="fr-YT" sz="1400">
                <a:solidFill>
                  <a:schemeClr val="tx1">
                    <a:lumMod val="50000"/>
                    <a:lumOff val="50000"/>
                  </a:schemeClr>
                </a:solidFill>
                <a:latin typeface="Palatino" pitchFamily="2" charset="77"/>
                <a:ea typeface="Palatino" pitchFamily="2" charset="77"/>
              </a:rPr>
              <a:t> </a:t>
            </a:r>
            <a:r>
              <a:rPr lang="fr-FR" sz="1400" dirty="0">
                <a:solidFill>
                  <a:schemeClr val="tx1">
                    <a:lumMod val="50000"/>
                    <a:lumOff val="50000"/>
                  </a:schemeClr>
                </a:solidFill>
                <a:latin typeface="Palatino" pitchFamily="2" charset="77"/>
                <a:ea typeface="Palatino" pitchFamily="2" charset="77"/>
              </a:rPr>
              <a:t>and</a:t>
            </a:r>
            <a:r>
              <a:rPr lang="fr-YT" sz="1400">
                <a:solidFill>
                  <a:schemeClr val="tx1">
                    <a:lumMod val="50000"/>
                    <a:lumOff val="50000"/>
                  </a:schemeClr>
                </a:solidFill>
                <a:latin typeface="Palatino" pitchFamily="2" charset="77"/>
                <a:ea typeface="Palatino" pitchFamily="2" charset="77"/>
              </a:rPr>
              <a:t> pH</a:t>
            </a:r>
            <a:endParaRPr lang="fr-YT" sz="1600" dirty="0">
              <a:solidFill>
                <a:schemeClr val="tx1">
                  <a:lumMod val="50000"/>
                  <a:lumOff val="50000"/>
                </a:schemeClr>
              </a:solidFill>
              <a:latin typeface="Palatino" pitchFamily="2" charset="77"/>
              <a:ea typeface="Palatino" pitchFamily="2" charset="77"/>
            </a:endParaRPr>
          </a:p>
          <a:p>
            <a:r>
              <a:rPr lang="fr-YT" sz="1600">
                <a:latin typeface="Palatino" pitchFamily="2" charset="77"/>
                <a:ea typeface="Palatino" pitchFamily="2" charset="77"/>
              </a:rPr>
              <a:t>pCO</a:t>
            </a:r>
            <a:r>
              <a:rPr lang="fr-YT" sz="1600" baseline="-25000">
                <a:latin typeface="Palatino" pitchFamily="2" charset="77"/>
                <a:ea typeface="Palatino" pitchFamily="2" charset="77"/>
              </a:rPr>
              <a:t>2</a:t>
            </a:r>
            <a:r>
              <a:rPr lang="fr-YT" sz="1600">
                <a:latin typeface="Palatino" pitchFamily="2" charset="77"/>
                <a:ea typeface="Palatino" pitchFamily="2" charset="77"/>
              </a:rPr>
              <a:t> </a:t>
            </a:r>
            <a:r>
              <a:rPr lang="fr-FR" sz="1600" dirty="0" err="1">
                <a:latin typeface="Palatino" pitchFamily="2" charset="77"/>
                <a:ea typeface="Palatino" pitchFamily="2" charset="77"/>
              </a:rPr>
              <a:t>increase</a:t>
            </a:r>
            <a:r>
              <a:rPr lang="fr-FR" sz="1600" dirty="0">
                <a:latin typeface="Palatino" pitchFamily="2" charset="77"/>
                <a:ea typeface="Palatino" pitchFamily="2" charset="77"/>
              </a:rPr>
              <a:t> </a:t>
            </a:r>
            <a:r>
              <a:rPr lang="fr-YT" sz="1600">
                <a:latin typeface="Palatino" pitchFamily="2" charset="77"/>
                <a:ea typeface="Palatino" pitchFamily="2" charset="77"/>
              </a:rPr>
              <a:t>(2000 </a:t>
            </a:r>
            <a:r>
              <a:rPr lang="fr-FR" sz="1600" dirty="0">
                <a:latin typeface="Palatino" pitchFamily="2" charset="77"/>
                <a:ea typeface="Palatino" pitchFamily="2" charset="77"/>
              </a:rPr>
              <a:t>to</a:t>
            </a:r>
            <a:r>
              <a:rPr lang="fr-YT" sz="1600">
                <a:latin typeface="Palatino" pitchFamily="2" charset="77"/>
                <a:ea typeface="Palatino" pitchFamily="2" charset="77"/>
              </a:rPr>
              <a:t> ≈ </a:t>
            </a:r>
            <a:r>
              <a:rPr lang="fr-FR" sz="1600" dirty="0">
                <a:latin typeface="Palatino" pitchFamily="2" charset="77"/>
                <a:ea typeface="Palatino" pitchFamily="2" charset="77"/>
              </a:rPr>
              <a:t>8</a:t>
            </a:r>
            <a:r>
              <a:rPr lang="fr-YT" sz="1600">
                <a:latin typeface="Palatino" pitchFamily="2" charset="77"/>
                <a:ea typeface="Palatino" pitchFamily="2" charset="77"/>
              </a:rPr>
              <a:t>0 000</a:t>
            </a:r>
            <a:r>
              <a:rPr lang="fr-FR" sz="1600" dirty="0">
                <a:latin typeface="Palatino" pitchFamily="2" charset="77"/>
                <a:ea typeface="Palatino" pitchFamily="2" charset="77"/>
              </a:rPr>
              <a:t> ppm)</a:t>
            </a:r>
          </a:p>
          <a:p>
            <a:endParaRPr lang="fr-FR" sz="16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endParaRPr lang="fr-FR" sz="4400" baseline="-25000" dirty="0">
              <a:latin typeface="Palatino" pitchFamily="2" charset="77"/>
              <a:ea typeface="Palatino" pitchFamily="2" charset="77"/>
            </a:endParaRPr>
          </a:p>
          <a:p>
            <a:endParaRPr lang="fr-FR" sz="1600" baseline="-25000" dirty="0">
              <a:latin typeface="Palatino" pitchFamily="2" charset="77"/>
              <a:ea typeface="Palatino" pitchFamily="2" charset="77"/>
            </a:endParaRPr>
          </a:p>
          <a:p>
            <a:r>
              <a:rPr lang="fr-FR" sz="1600" dirty="0">
                <a:latin typeface="Palatino" pitchFamily="2" charset="77"/>
                <a:ea typeface="Palatino" pitchFamily="2" charset="77"/>
              </a:rPr>
              <a:t>Diffusive fluxes </a:t>
            </a:r>
            <a:r>
              <a:rPr lang="fr-FR" sz="1600" dirty="0" err="1">
                <a:latin typeface="Palatino" pitchFamily="2" charset="77"/>
                <a:ea typeface="Palatino" pitchFamily="2" charset="77"/>
              </a:rPr>
              <a:t>increase</a:t>
            </a:r>
            <a:r>
              <a:rPr lang="fr-FR" sz="1600" dirty="0">
                <a:latin typeface="Palatino" pitchFamily="2" charset="77"/>
                <a:ea typeface="Palatino" pitchFamily="2" charset="77"/>
              </a:rPr>
              <a:t> </a:t>
            </a:r>
            <a:r>
              <a:rPr lang="fr-YT" sz="1600">
                <a:latin typeface="Palatino" pitchFamily="2" charset="77"/>
                <a:ea typeface="Palatino" pitchFamily="2" charset="77"/>
              </a:rPr>
              <a:t>(</a:t>
            </a:r>
            <a:r>
              <a:rPr lang="fr-FR" sz="1600" dirty="0">
                <a:latin typeface="Palatino" pitchFamily="2" charset="77"/>
                <a:ea typeface="Palatino" pitchFamily="2" charset="77"/>
              </a:rPr>
              <a:t>0.2</a:t>
            </a:r>
            <a:r>
              <a:rPr lang="fr-YT" sz="1600">
                <a:latin typeface="Palatino" pitchFamily="2" charset="77"/>
                <a:ea typeface="Palatino" pitchFamily="2" charset="77"/>
              </a:rPr>
              <a:t> </a:t>
            </a:r>
            <a:r>
              <a:rPr lang="fr-FR" sz="1600" dirty="0">
                <a:latin typeface="Palatino" pitchFamily="2" charset="77"/>
                <a:ea typeface="Palatino" pitchFamily="2" charset="77"/>
              </a:rPr>
              <a:t>to</a:t>
            </a:r>
            <a:r>
              <a:rPr lang="fr-YT" sz="1600">
                <a:latin typeface="Palatino" pitchFamily="2" charset="77"/>
                <a:ea typeface="Palatino" pitchFamily="2" charset="77"/>
              </a:rPr>
              <a:t> ≈ 4</a:t>
            </a:r>
            <a:r>
              <a:rPr lang="fr-FR" sz="1600" dirty="0">
                <a:latin typeface="Palatino" pitchFamily="2" charset="77"/>
                <a:ea typeface="Palatino" pitchFamily="2" charset="77"/>
              </a:rPr>
              <a:t> mol m</a:t>
            </a:r>
            <a:r>
              <a:rPr lang="fr-FR" sz="1600" baseline="30000" dirty="0">
                <a:latin typeface="Palatino" pitchFamily="2" charset="77"/>
                <a:ea typeface="Palatino" pitchFamily="2" charset="77"/>
              </a:rPr>
              <a:t>-2</a:t>
            </a:r>
            <a:r>
              <a:rPr lang="fr-FR" sz="1600" dirty="0">
                <a:latin typeface="Palatino" pitchFamily="2" charset="77"/>
                <a:ea typeface="Palatino" pitchFamily="2" charset="77"/>
              </a:rPr>
              <a:t> d</a:t>
            </a:r>
            <a:r>
              <a:rPr lang="fr-FR" sz="1600" baseline="30000" dirty="0">
                <a:latin typeface="Palatino" pitchFamily="2" charset="77"/>
                <a:ea typeface="Palatino" pitchFamily="2" charset="77"/>
              </a:rPr>
              <a:t>-1</a:t>
            </a:r>
            <a:r>
              <a:rPr lang="fr-FR" sz="1600" dirty="0">
                <a:latin typeface="Palatino" pitchFamily="2" charset="77"/>
                <a:ea typeface="Palatino" pitchFamily="2" charset="77"/>
              </a:rPr>
              <a:t>)</a:t>
            </a:r>
            <a:endParaRPr lang="fr-YT" sz="1600" baseline="-25000" dirty="0">
              <a:latin typeface="Palatino" pitchFamily="2" charset="77"/>
              <a:ea typeface="Palatino" pitchFamily="2" charset="77"/>
            </a:endParaRPr>
          </a:p>
        </p:txBody>
      </p:sp>
    </p:spTree>
    <p:extLst>
      <p:ext uri="{BB962C8B-B14F-4D97-AF65-F5344CB8AC3E}">
        <p14:creationId xmlns:p14="http://schemas.microsoft.com/office/powerpoint/2010/main" val="25774181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19426</TotalTime>
  <Words>3561</Words>
  <Application>Microsoft Macintosh PowerPoint</Application>
  <PresentationFormat>Grand écran</PresentationFormat>
  <Paragraphs>687</Paragraphs>
  <Slides>30</Slides>
  <Notes>30</Notes>
  <HiddenSlides>6</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Arial</vt:lpstr>
      <vt:lpstr>Avenir Next</vt:lpstr>
      <vt:lpstr>Calibri</vt:lpstr>
      <vt:lpstr>Calibri Light</vt:lpstr>
      <vt:lpstr>open_sanslight</vt:lpstr>
      <vt:lpstr>Palatino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Jonas</dc:creator>
  <cp:lastModifiedBy>Jonas</cp:lastModifiedBy>
  <cp:revision>1433</cp:revision>
  <dcterms:created xsi:type="dcterms:W3CDTF">2024-08-16T12:45:19Z</dcterms:created>
  <dcterms:modified xsi:type="dcterms:W3CDTF">2025-05-22T16:45:26Z</dcterms:modified>
</cp:coreProperties>
</file>