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.jpg" ContentType="image/jpeg"/>
  <Override PartName="/ppt/notesSlides/notesSlide4.xml" ContentType="application/vnd.openxmlformats-officedocument.presentationml.notesSlide+xml"/>
  <Override PartName="/ppt/media/image5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.jpg" ContentType="image/jpeg"/>
  <Override PartName="/ppt/media/image8.jpg" ContentType="image/jpeg"/>
  <Override PartName="/ppt/media/image9.jpg" ContentType="image/jpeg"/>
  <Override PartName="/ppt/notesSlides/notesSlide7.xml" ContentType="application/vnd.openxmlformats-officedocument.presentationml.notesSlide+xml"/>
  <Override PartName="/ppt/media/image11.jpg" ContentType="image/jpeg"/>
  <Override PartName="/ppt/notesSlides/notesSlide8.xml" ContentType="application/vnd.openxmlformats-officedocument.presentationml.notesSlide+xml"/>
  <Override PartName="/ppt/media/image12.jpg" ContentType="image/jpeg"/>
  <Override PartName="/ppt/notesSlides/notesSlide9.xml" ContentType="application/vnd.openxmlformats-officedocument.presentationml.notesSlide+xml"/>
  <Override PartName="/ppt/media/image15.jpg" ContentType="image/jpeg"/>
  <Override PartName="/ppt/media/image16.jpg" ContentType="image/jpeg"/>
  <Override PartName="/ppt/media/image17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9.jpg" ContentType="image/jpeg"/>
  <Override PartName="/ppt/media/image20.jpg" ContentType="image/jpeg"/>
  <Override PartName="/ppt/media/image21.jpg" ContentType="image/jpeg"/>
  <Override PartName="/ppt/notesSlides/notesSlide12.xml" ContentType="application/vnd.openxmlformats-officedocument.presentationml.notesSlide+xml"/>
  <Override PartName="/ppt/media/image22.jpg" ContentType="image/jpeg"/>
  <Override PartName="/ppt/media/image23.jpg" ContentType="image/jpeg"/>
  <Override PartName="/ppt/notesSlides/notesSlide13.xml" ContentType="application/vnd.openxmlformats-officedocument.presentationml.notesSlide+xml"/>
  <Override PartName="/ppt/media/image24.jpg" ContentType="image/jpeg"/>
  <Override PartName="/ppt/media/image25.jpg" ContentType="image/jpeg"/>
  <Override PartName="/ppt/media/image26.jpg" ContentType="image/jpeg"/>
  <Override PartName="/ppt/notesSlides/notesSlide14.xml" ContentType="application/vnd.openxmlformats-officedocument.presentationml.notesSlide+xml"/>
  <Override PartName="/ppt/media/image27.jpg" ContentType="image/jpeg"/>
  <Override PartName="/ppt/media/image28.jpg" ContentType="image/jpeg"/>
  <Override PartName="/ppt/notesSlides/notesSlide15.xml" ContentType="application/vnd.openxmlformats-officedocument.presentationml.notesSlide+xml"/>
  <Override PartName="/ppt/media/image29.jpg" ContentType="image/jpeg"/>
  <Override PartName="/ppt/media/image30.jpg" ContentType="image/jpeg"/>
  <Override PartName="/ppt/notesSlides/notesSlide16.xml" ContentType="application/vnd.openxmlformats-officedocument.presentationml.notesSlide+xml"/>
  <Override PartName="/ppt/media/image31.jpg" ContentType="image/jpeg"/>
  <Override PartName="/ppt/notesSlides/notesSlide17.xml" ContentType="application/vnd.openxmlformats-officedocument.presentationml.notesSlide+xml"/>
  <Override PartName="/ppt/media/image32.jpg" ContentType="image/jpeg"/>
  <Override PartName="/ppt/media/image33.jpg" ContentType="image/jpeg"/>
  <Override PartName="/ppt/media/image34.jpg" ContentType="image/jpeg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60" r:id="rId2"/>
    <p:sldId id="308" r:id="rId3"/>
    <p:sldId id="316" r:id="rId4"/>
    <p:sldId id="342" r:id="rId5"/>
    <p:sldId id="323" r:id="rId6"/>
    <p:sldId id="277" r:id="rId7"/>
    <p:sldId id="322" r:id="rId8"/>
    <p:sldId id="348" r:id="rId9"/>
    <p:sldId id="279" r:id="rId10"/>
    <p:sldId id="340" r:id="rId11"/>
    <p:sldId id="346" r:id="rId12"/>
    <p:sldId id="327" r:id="rId13"/>
    <p:sldId id="347" r:id="rId14"/>
    <p:sldId id="344" r:id="rId15"/>
    <p:sldId id="333" r:id="rId16"/>
    <p:sldId id="335" r:id="rId17"/>
    <p:sldId id="337" r:id="rId18"/>
    <p:sldId id="34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/>
    <p:restoredTop sz="78768"/>
  </p:normalViewPr>
  <p:slideViewPr>
    <p:cSldViewPr snapToGrid="0">
      <p:cViewPr>
        <p:scale>
          <a:sx n="117" d="100"/>
          <a:sy n="117" d="100"/>
        </p:scale>
        <p:origin x="2304" y="34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BCA3B-F159-E34B-9574-86D36899ECDA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19FD4-8DBB-8241-ABE4-6232DCB002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298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I'm happy to share my work here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2388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67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2800" dirty="0"/>
              <a:t>Let’s now look at</a:t>
            </a:r>
          </a:p>
          <a:p>
            <a:endParaRPr lang="en" altLang="zh-CN" sz="2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" altLang="zh-CN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That means we got a reliable </a:t>
            </a:r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188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There is no sharp contrast in the final velocity model, but when we look at the velocity gradient, there is a high gradient velocity at 1.5 km below the seafloor. showing the deep blue, above that is low velocity below is high velocity.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761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Next, we go on to do step 2 FWI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，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AML </a:t>
            </a:r>
            <a:r>
              <a:rPr lang="en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in data, but not in synthetic data</a:t>
            </a:r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1952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Appeared</a:t>
            </a: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Not only but also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983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Let’s see how the velocity changed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We start from the FWI step 1 model and apply the shots which has the AML signals, thanks to we fitting…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01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We can base on the results so far to discuss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800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Firstly,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800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n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base of this high-velocity gradient layer (Layer 2A) represents the boundary between hydrated lava flows above and dehydrated (altered/metamorphosed) lava flows below.</a:t>
            </a: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276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If we analyze the 1D velocity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profile,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which is the white dashed line in the velocity model, at 2 km… </a:t>
            </a: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Very steep slope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8620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At the end </a:t>
            </a:r>
            <a:r>
              <a:rPr lang="en" altLang="zh-CN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</a:t>
            </a:r>
            <a:r>
              <a:rPr lang="en" altLang="zh-CN" sz="2800" dirty="0"/>
              <a:t>o summarize this work</a:t>
            </a:r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55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My presentation is divided into the following sections: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88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Axial Volcano in the Eastern Pacific Ocean. It is one of the largest active submarine volcanoes, like a mini-Iceland, formed by the interaction between the intermediate-spreading Juan de Fuca Ridge (JdFR) and the Cobb hotspot.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If we zoom in, we can see that its summit features a horseshoe-shaped caldera. The volcano has two major rift zones extending north and south. Besides, it hosts many hydrothermal vent fields and has erupted three times in recent years.</a:t>
            </a:r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831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2019, US research ships conducted geophysical experiments here and collected the 3D… (black box)besides,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1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1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Besides, it also obtained 9 2D 12km offset streamer data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(white line)</a:t>
            </a:r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02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Recently, scientists used conventional time stacking and migration images to show that LAB </a:t>
            </a:r>
            <a:r>
              <a:rPr lang="en" altLang="zh-CN" sz="2800" b="0" i="0" dirty="0">
                <a:solidFill>
                  <a:srgbClr val="222222"/>
                </a:solidFill>
                <a:effectLst/>
                <a:latin typeface="Harding"/>
              </a:rPr>
              <a:t>beneath Axial volcano.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ultra-long offset data to characterize the detailed nature of the magma reservoir, including its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structures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2800" b="0" i="0" dirty="0">
              <a:solidFill>
                <a:srgbClr val="222222"/>
              </a:solidFill>
              <a:effectLst/>
              <a:latin typeface="Harding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1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There are two examples of shot gathers in different locations</a:t>
            </a:r>
            <a:r>
              <a:rPr lang="zh-CN" alt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of 2D line.</a:t>
            </a:r>
          </a:p>
          <a:p>
            <a:endParaRPr lang="en-US" altLang="zh-CN" sz="1800" b="1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The top is the topography and bathymetry the this 2D line.</a:t>
            </a:r>
          </a:p>
          <a:p>
            <a:endParaRPr lang="en-US" altLang="zh-CN" sz="1800" b="1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We can see the 12 km streamer data contain enriched information. Like the shadow zone, it means seismic rays cross the magma reservoir.</a:t>
            </a:r>
          </a:p>
          <a:p>
            <a:endParaRPr lang="en" altLang="zh-CN" sz="2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2800" b="1" dirty="0"/>
              <a:t>Three different wave paths arrive at the same or very similar times, leading to a travel-time curve that bends back and then forward in slope.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By stacking the retrograde branch of a triplication</a:t>
            </a:r>
          </a:p>
          <a:p>
            <a:endParaRPr lang="en" altLang="zh-CN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483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2800" b="1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By stacking the retrograde branch of a triplication</a:t>
            </a:r>
          </a:p>
          <a:p>
            <a:endParaRPr lang="en" altLang="zh-CN" sz="2800" b="1" dirty="0"/>
          </a:p>
          <a:p>
            <a:r>
              <a:rPr lang="en" altLang="zh-CN" sz="2800" b="1" dirty="0"/>
              <a:t>There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is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 </a:t>
            </a:r>
            <a:r>
              <a:rPr lang="en" altLang="zh-CN" sz="2800" b="1" dirty="0"/>
              <a:t>sharp reflective interface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called layer 2A events</a:t>
            </a:r>
            <a:endParaRPr lang="en" altLang="zh-CN" sz="2800" b="1" dirty="0"/>
          </a:p>
          <a:p>
            <a:endParaRPr lang="en" altLang="zh-CN" sz="2800" b="1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" altLang="zh-CN" sz="2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disappeared.</a:t>
            </a:r>
          </a:p>
          <a:p>
            <a:r>
              <a:rPr lang="en" altLang="zh-CN" sz="2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Dipping lava toward the magma reservoir</a:t>
            </a:r>
          </a:p>
          <a:p>
            <a:r>
              <a:rPr lang="en" altLang="zh-CN" sz="1800" b="1" dirty="0"/>
              <a:t>What’s important here is</a:t>
            </a:r>
            <a:r>
              <a:rPr lang="en" altLang="zh-CN" sz="1800" dirty="0"/>
              <a:t>…</a:t>
            </a:r>
            <a:endParaRPr lang="en-US" altLang="zh-CN" sz="1800" b="1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1772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0D0D0D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decipher</a:t>
            </a:r>
            <a:endParaRPr lang="en-US" altLang="zh-CN" sz="2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endParaRPr lang="en" altLang="zh-CN" sz="2800" dirty="0"/>
          </a:p>
          <a:p>
            <a:r>
              <a:rPr lang="en" altLang="zh-CN" sz="2800" dirty="0"/>
              <a:t>TT Minimize the misfit of the first arrival time between the predicted and picked</a:t>
            </a: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To provide a background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velocity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for FWI</a:t>
            </a: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FWI: </a:t>
            </a:r>
            <a:r>
              <a:rPr lang="en" altLang="zh-CN" sz="1800" dirty="0"/>
              <a:t>Minimize the misfit of the waveform between the synthetic data and observed data to get a high-resolution velocity model</a:t>
            </a:r>
          </a:p>
          <a:p>
            <a:endParaRPr lang="en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r>
              <a:rPr lang="en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OK, let’s see the results</a:t>
            </a:r>
            <a:endParaRPr lang="en-US" altLang="zh-CN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2665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We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start from a homogeneous 1D model, after tomography we can see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19FD4-8DBB-8241-ABE4-6232DCB0025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504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109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448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727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238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334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318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255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47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265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1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311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8B3D3-4A53-7344-8221-1D8E86AB1E30}" type="datetimeFigureOut">
              <a:rPr kumimoji="1" lang="zh-CN" altLang="en-US" smtClean="0"/>
              <a:t>2025/5/20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3FAB-A4BD-964C-81B9-7C26466BB56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927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D6144262-E4BA-65E2-5D3E-6B40FA8C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" r="852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48DB74F-8185-22E8-9C7B-AE694343AF86}"/>
              </a:ext>
            </a:extLst>
          </p:cNvPr>
          <p:cNvSpPr txBox="1"/>
          <p:nvPr/>
        </p:nvSpPr>
        <p:spPr>
          <a:xfrm>
            <a:off x="604501" y="1547265"/>
            <a:ext cx="108067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Nature of Upper Crust and Magma Reservoir from Seismic Full Waveform Inversion of Ultra-long Offset Multi-channel Seismic Reflection Data at the Axial Volcano in the Pacific Ocean</a:t>
            </a:r>
            <a:r>
              <a:rPr lang="zh-CN" altLang="zh-CN" sz="3600" b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zh-CN" altLang="en-US" sz="3600" b="1" spc="-11" dirty="0">
              <a:solidFill>
                <a:srgbClr val="02355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141B7DB-7CEC-77DB-39A6-3F2F1CA76878}"/>
              </a:ext>
            </a:extLst>
          </p:cNvPr>
          <p:cNvSpPr txBox="1"/>
          <p:nvPr/>
        </p:nvSpPr>
        <p:spPr>
          <a:xfrm>
            <a:off x="3298926" y="4184779"/>
            <a:ext cx="5417859" cy="400691"/>
          </a:xfrm>
          <a:prstGeom prst="rect">
            <a:avLst/>
          </a:prstGeom>
        </p:spPr>
        <p:txBody>
          <a:bodyPr vert="horz" wrap="square" lIns="0" tIns="31056" rIns="0" bIns="0" rtlCol="0">
            <a:spAutoFit/>
          </a:bodyPr>
          <a:lstStyle/>
          <a:p>
            <a:pPr marL="27009">
              <a:spcBef>
                <a:spcPts val="243"/>
              </a:spcBef>
            </a:pPr>
            <a:r>
              <a:rPr lang="en-US" sz="2400" b="1" spc="-51" dirty="0" err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Wenxin</a:t>
            </a:r>
            <a:r>
              <a:rPr lang="en-US" sz="2400" b="1" spc="-51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51" dirty="0" err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sz="2400" b="1" spc="-20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Satish Singh,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Hélène Carton</a:t>
            </a:r>
            <a:r>
              <a:rPr lang="en-US" sz="2400" b="1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8" descr="徽标&#10;&#10;描述已自动生成">
            <a:extLst>
              <a:ext uri="{FF2B5EF4-FFF2-40B4-BE49-F238E27FC236}">
                <a16:creationId xmlns:a16="http://schemas.microsoft.com/office/drawing/2014/main" id="{1F3B39A4-3544-DCA8-BB77-E7756D1E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5" y="189875"/>
            <a:ext cx="2070974" cy="10373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99E8832-A6C8-2A2F-FBA7-6DF0F696D5BB}"/>
              </a:ext>
            </a:extLst>
          </p:cNvPr>
          <p:cNvSpPr txBox="1"/>
          <p:nvPr/>
        </p:nvSpPr>
        <p:spPr>
          <a:xfrm>
            <a:off x="604501" y="4837446"/>
            <a:ext cx="1080670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Marine Geosciences Team</a:t>
            </a:r>
          </a:p>
          <a:p>
            <a:pPr algn="ctr">
              <a:spcAft>
                <a:spcPts val="600"/>
              </a:spcAft>
            </a:pPr>
            <a:r>
              <a:rPr lang="en" altLang="zh-CN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Université Paris </a:t>
            </a:r>
            <a:r>
              <a:rPr lang="en" altLang="zh-CN" sz="2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Cité</a:t>
            </a:r>
            <a:r>
              <a:rPr lang="en" altLang="zh-CN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sz="2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" altLang="zh-CN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Physique du Globe de Paris, CNRS,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319065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waveform inversion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74BD5C-9CA0-E52E-C730-3DEDE4525F89}"/>
              </a:ext>
            </a:extLst>
          </p:cNvPr>
          <p:cNvSpPr txBox="1"/>
          <p:nvPr/>
        </p:nvSpPr>
        <p:spPr>
          <a:xfrm>
            <a:off x="2049347" y="1019441"/>
            <a:ext cx="8317814" cy="1210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Step 1: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FWI of wide-angle data starting from the traveltime inversion result.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Step 2: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FWI of near offset reflection data. 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Step 3: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Sequential inversion data between 3-6 Hz, 3-9 Hz, and 3-12 Hz</a:t>
            </a:r>
            <a:endParaRPr lang="zh-CN" altLang="zh-CN" sz="2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3932050D-5563-1FE7-9E0E-C819C61C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3" r="549"/>
          <a:stretch/>
        </p:blipFill>
        <p:spPr>
          <a:xfrm>
            <a:off x="1880932" y="2524046"/>
            <a:ext cx="7729727" cy="3655196"/>
          </a:xfrm>
          <a:prstGeom prst="rect">
            <a:avLst/>
          </a:prstGeom>
        </p:spPr>
      </p:pic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5DC87CEE-933B-16F4-295E-71D174A13FF3}"/>
              </a:ext>
            </a:extLst>
          </p:cNvPr>
          <p:cNvCxnSpPr>
            <a:cxnSpLocks/>
          </p:cNvCxnSpPr>
          <p:nvPr/>
        </p:nvCxnSpPr>
        <p:spPr>
          <a:xfrm>
            <a:off x="4679092" y="3655334"/>
            <a:ext cx="4670854" cy="1342769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1EA70B3-2CA8-4CF2-11D2-485E9F2187D0}"/>
              </a:ext>
            </a:extLst>
          </p:cNvPr>
          <p:cNvCxnSpPr/>
          <p:nvPr/>
        </p:nvCxnSpPr>
        <p:spPr>
          <a:xfrm>
            <a:off x="4679092" y="3617234"/>
            <a:ext cx="0" cy="51074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D26216AD-5547-90C5-54AE-84E72DA0789F}"/>
              </a:ext>
            </a:extLst>
          </p:cNvPr>
          <p:cNvCxnSpPr>
            <a:cxnSpLocks/>
          </p:cNvCxnSpPr>
          <p:nvPr/>
        </p:nvCxnSpPr>
        <p:spPr>
          <a:xfrm>
            <a:off x="4679091" y="3995350"/>
            <a:ext cx="2693774" cy="1919417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728CDEF-1109-3820-028D-4ADCF37D7269}"/>
              </a:ext>
            </a:extLst>
          </p:cNvPr>
          <p:cNvSpPr txBox="1"/>
          <p:nvPr/>
        </p:nvSpPr>
        <p:spPr>
          <a:xfrm rot="1005991">
            <a:off x="6277664" y="4584524"/>
            <a:ext cx="8654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Step 1</a:t>
            </a:r>
            <a:endParaRPr lang="zh-CN" altLang="en-US" dirty="0"/>
          </a:p>
        </p:txBody>
      </p:sp>
      <p:sp>
        <p:nvSpPr>
          <p:cNvPr id="30" name="任意形状 29">
            <a:extLst>
              <a:ext uri="{FF2B5EF4-FFF2-40B4-BE49-F238E27FC236}">
                <a16:creationId xmlns:a16="http://schemas.microsoft.com/office/drawing/2014/main" id="{6A261DD2-0E05-A6B8-207B-A4BD9091A41E}"/>
              </a:ext>
            </a:extLst>
          </p:cNvPr>
          <p:cNvSpPr/>
          <p:nvPr/>
        </p:nvSpPr>
        <p:spPr>
          <a:xfrm>
            <a:off x="2209800" y="2889738"/>
            <a:ext cx="1817070" cy="636056"/>
          </a:xfrm>
          <a:custGeom>
            <a:avLst/>
            <a:gdLst>
              <a:gd name="connsiteX0" fmla="*/ 0 w 1201615"/>
              <a:gd name="connsiteY0" fmla="*/ 0 h 345831"/>
              <a:gd name="connsiteX1" fmla="*/ 134815 w 1201615"/>
              <a:gd name="connsiteY1" fmla="*/ 5862 h 345831"/>
              <a:gd name="connsiteX2" fmla="*/ 193431 w 1201615"/>
              <a:gd name="connsiteY2" fmla="*/ 23447 h 345831"/>
              <a:gd name="connsiteX3" fmla="*/ 211015 w 1201615"/>
              <a:gd name="connsiteY3" fmla="*/ 29308 h 345831"/>
              <a:gd name="connsiteX4" fmla="*/ 246185 w 1201615"/>
              <a:gd name="connsiteY4" fmla="*/ 35170 h 345831"/>
              <a:gd name="connsiteX5" fmla="*/ 322385 w 1201615"/>
              <a:gd name="connsiteY5" fmla="*/ 46893 h 345831"/>
              <a:gd name="connsiteX6" fmla="*/ 351692 w 1201615"/>
              <a:gd name="connsiteY6" fmla="*/ 52754 h 345831"/>
              <a:gd name="connsiteX7" fmla="*/ 369277 w 1201615"/>
              <a:gd name="connsiteY7" fmla="*/ 58616 h 345831"/>
              <a:gd name="connsiteX8" fmla="*/ 416169 w 1201615"/>
              <a:gd name="connsiteY8" fmla="*/ 64477 h 345831"/>
              <a:gd name="connsiteX9" fmla="*/ 468923 w 1201615"/>
              <a:gd name="connsiteY9" fmla="*/ 76200 h 345831"/>
              <a:gd name="connsiteX10" fmla="*/ 498231 w 1201615"/>
              <a:gd name="connsiteY10" fmla="*/ 82062 h 345831"/>
              <a:gd name="connsiteX11" fmla="*/ 545123 w 1201615"/>
              <a:gd name="connsiteY11" fmla="*/ 93785 h 345831"/>
              <a:gd name="connsiteX12" fmla="*/ 580292 w 1201615"/>
              <a:gd name="connsiteY12" fmla="*/ 105508 h 345831"/>
              <a:gd name="connsiteX13" fmla="*/ 597877 w 1201615"/>
              <a:gd name="connsiteY13" fmla="*/ 111370 h 345831"/>
              <a:gd name="connsiteX14" fmla="*/ 621323 w 1201615"/>
              <a:gd name="connsiteY14" fmla="*/ 117231 h 345831"/>
              <a:gd name="connsiteX15" fmla="*/ 679938 w 1201615"/>
              <a:gd name="connsiteY15" fmla="*/ 128954 h 345831"/>
              <a:gd name="connsiteX16" fmla="*/ 715108 w 1201615"/>
              <a:gd name="connsiteY16" fmla="*/ 140677 h 345831"/>
              <a:gd name="connsiteX17" fmla="*/ 803031 w 1201615"/>
              <a:gd name="connsiteY17" fmla="*/ 169985 h 345831"/>
              <a:gd name="connsiteX18" fmla="*/ 838200 w 1201615"/>
              <a:gd name="connsiteY18" fmla="*/ 187570 h 345831"/>
              <a:gd name="connsiteX19" fmla="*/ 873369 w 1201615"/>
              <a:gd name="connsiteY19" fmla="*/ 199293 h 345831"/>
              <a:gd name="connsiteX20" fmla="*/ 890954 w 1201615"/>
              <a:gd name="connsiteY20" fmla="*/ 205154 h 345831"/>
              <a:gd name="connsiteX21" fmla="*/ 908538 w 1201615"/>
              <a:gd name="connsiteY21" fmla="*/ 216877 h 345831"/>
              <a:gd name="connsiteX22" fmla="*/ 926123 w 1201615"/>
              <a:gd name="connsiteY22" fmla="*/ 222739 h 345831"/>
              <a:gd name="connsiteX23" fmla="*/ 961292 w 1201615"/>
              <a:gd name="connsiteY23" fmla="*/ 246185 h 345831"/>
              <a:gd name="connsiteX24" fmla="*/ 1031631 w 1201615"/>
              <a:gd name="connsiteY24" fmla="*/ 269631 h 345831"/>
              <a:gd name="connsiteX25" fmla="*/ 1084385 w 1201615"/>
              <a:gd name="connsiteY25" fmla="*/ 287216 h 345831"/>
              <a:gd name="connsiteX26" fmla="*/ 1101969 w 1201615"/>
              <a:gd name="connsiteY26" fmla="*/ 293077 h 345831"/>
              <a:gd name="connsiteX27" fmla="*/ 1119554 w 1201615"/>
              <a:gd name="connsiteY27" fmla="*/ 304800 h 345831"/>
              <a:gd name="connsiteX28" fmla="*/ 1137138 w 1201615"/>
              <a:gd name="connsiteY28" fmla="*/ 310662 h 345831"/>
              <a:gd name="connsiteX29" fmla="*/ 1148862 w 1201615"/>
              <a:gd name="connsiteY29" fmla="*/ 322385 h 345831"/>
              <a:gd name="connsiteX30" fmla="*/ 1184031 w 1201615"/>
              <a:gd name="connsiteY30" fmla="*/ 334108 h 345831"/>
              <a:gd name="connsiteX31" fmla="*/ 1201615 w 1201615"/>
              <a:gd name="connsiteY31" fmla="*/ 345831 h 34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1615" h="345831">
                <a:moveTo>
                  <a:pt x="0" y="0"/>
                </a:moveTo>
                <a:cubicBezTo>
                  <a:pt x="44938" y="1954"/>
                  <a:pt x="89957" y="2539"/>
                  <a:pt x="134815" y="5862"/>
                </a:cubicBezTo>
                <a:cubicBezTo>
                  <a:pt x="146204" y="6706"/>
                  <a:pt x="187503" y="21471"/>
                  <a:pt x="193431" y="23447"/>
                </a:cubicBezTo>
                <a:cubicBezTo>
                  <a:pt x="199292" y="25401"/>
                  <a:pt x="204921" y="28292"/>
                  <a:pt x="211015" y="29308"/>
                </a:cubicBezTo>
                <a:lnTo>
                  <a:pt x="246185" y="35170"/>
                </a:lnTo>
                <a:cubicBezTo>
                  <a:pt x="289036" y="41762"/>
                  <a:pt x="282142" y="39576"/>
                  <a:pt x="322385" y="46893"/>
                </a:cubicBezTo>
                <a:cubicBezTo>
                  <a:pt x="332187" y="48675"/>
                  <a:pt x="342027" y="50338"/>
                  <a:pt x="351692" y="52754"/>
                </a:cubicBezTo>
                <a:cubicBezTo>
                  <a:pt x="357686" y="54253"/>
                  <a:pt x="363198" y="57511"/>
                  <a:pt x="369277" y="58616"/>
                </a:cubicBezTo>
                <a:cubicBezTo>
                  <a:pt x="384775" y="61434"/>
                  <a:pt x="400600" y="62082"/>
                  <a:pt x="416169" y="64477"/>
                </a:cubicBezTo>
                <a:cubicBezTo>
                  <a:pt x="444878" y="68894"/>
                  <a:pt x="442684" y="70369"/>
                  <a:pt x="468923" y="76200"/>
                </a:cubicBezTo>
                <a:cubicBezTo>
                  <a:pt x="478649" y="78361"/>
                  <a:pt x="488523" y="79822"/>
                  <a:pt x="498231" y="82062"/>
                </a:cubicBezTo>
                <a:cubicBezTo>
                  <a:pt x="513930" y="85685"/>
                  <a:pt x="529838" y="88690"/>
                  <a:pt x="545123" y="93785"/>
                </a:cubicBezTo>
                <a:lnTo>
                  <a:pt x="580292" y="105508"/>
                </a:lnTo>
                <a:cubicBezTo>
                  <a:pt x="586154" y="107462"/>
                  <a:pt x="591883" y="109872"/>
                  <a:pt x="597877" y="111370"/>
                </a:cubicBezTo>
                <a:cubicBezTo>
                  <a:pt x="605692" y="113324"/>
                  <a:pt x="613424" y="115651"/>
                  <a:pt x="621323" y="117231"/>
                </a:cubicBezTo>
                <a:cubicBezTo>
                  <a:pt x="652998" y="123566"/>
                  <a:pt x="652716" y="120788"/>
                  <a:pt x="679938" y="128954"/>
                </a:cubicBezTo>
                <a:cubicBezTo>
                  <a:pt x="691774" y="132505"/>
                  <a:pt x="703385" y="136769"/>
                  <a:pt x="715108" y="140677"/>
                </a:cubicBezTo>
                <a:lnTo>
                  <a:pt x="803031" y="169985"/>
                </a:lnTo>
                <a:cubicBezTo>
                  <a:pt x="867151" y="191358"/>
                  <a:pt x="770033" y="157274"/>
                  <a:pt x="838200" y="187570"/>
                </a:cubicBezTo>
                <a:cubicBezTo>
                  <a:pt x="849492" y="192589"/>
                  <a:pt x="861646" y="195385"/>
                  <a:pt x="873369" y="199293"/>
                </a:cubicBezTo>
                <a:lnTo>
                  <a:pt x="890954" y="205154"/>
                </a:lnTo>
                <a:cubicBezTo>
                  <a:pt x="896815" y="209062"/>
                  <a:pt x="902237" y="213727"/>
                  <a:pt x="908538" y="216877"/>
                </a:cubicBezTo>
                <a:cubicBezTo>
                  <a:pt x="914064" y="219640"/>
                  <a:pt x="920722" y="219738"/>
                  <a:pt x="926123" y="222739"/>
                </a:cubicBezTo>
                <a:cubicBezTo>
                  <a:pt x="938439" y="229581"/>
                  <a:pt x="947926" y="241730"/>
                  <a:pt x="961292" y="246185"/>
                </a:cubicBezTo>
                <a:lnTo>
                  <a:pt x="1031631" y="269631"/>
                </a:lnTo>
                <a:lnTo>
                  <a:pt x="1084385" y="287216"/>
                </a:lnTo>
                <a:lnTo>
                  <a:pt x="1101969" y="293077"/>
                </a:lnTo>
                <a:cubicBezTo>
                  <a:pt x="1107831" y="296985"/>
                  <a:pt x="1113253" y="301649"/>
                  <a:pt x="1119554" y="304800"/>
                </a:cubicBezTo>
                <a:cubicBezTo>
                  <a:pt x="1125080" y="307563"/>
                  <a:pt x="1131840" y="307483"/>
                  <a:pt x="1137138" y="310662"/>
                </a:cubicBezTo>
                <a:cubicBezTo>
                  <a:pt x="1141877" y="313505"/>
                  <a:pt x="1143919" y="319914"/>
                  <a:pt x="1148862" y="322385"/>
                </a:cubicBezTo>
                <a:cubicBezTo>
                  <a:pt x="1159915" y="327911"/>
                  <a:pt x="1184031" y="334108"/>
                  <a:pt x="1184031" y="334108"/>
                </a:cubicBezTo>
                <a:lnTo>
                  <a:pt x="1201615" y="345831"/>
                </a:ln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任意形状 30">
            <a:extLst>
              <a:ext uri="{FF2B5EF4-FFF2-40B4-BE49-F238E27FC236}">
                <a16:creationId xmlns:a16="http://schemas.microsoft.com/office/drawing/2014/main" id="{08EFDAE8-E5C1-C875-D665-38AB4C0378ED}"/>
              </a:ext>
            </a:extLst>
          </p:cNvPr>
          <p:cNvSpPr/>
          <p:nvPr/>
        </p:nvSpPr>
        <p:spPr>
          <a:xfrm>
            <a:off x="3985846" y="3480582"/>
            <a:ext cx="609600" cy="158261"/>
          </a:xfrm>
          <a:custGeom>
            <a:avLst/>
            <a:gdLst>
              <a:gd name="connsiteX0" fmla="*/ 0 w 609600"/>
              <a:gd name="connsiteY0" fmla="*/ 0 h 158261"/>
              <a:gd name="connsiteX1" fmla="*/ 41031 w 609600"/>
              <a:gd name="connsiteY1" fmla="*/ 5861 h 158261"/>
              <a:gd name="connsiteX2" fmla="*/ 93785 w 609600"/>
              <a:gd name="connsiteY2" fmla="*/ 23446 h 158261"/>
              <a:gd name="connsiteX3" fmla="*/ 128954 w 609600"/>
              <a:gd name="connsiteY3" fmla="*/ 35169 h 158261"/>
              <a:gd name="connsiteX4" fmla="*/ 146539 w 609600"/>
              <a:gd name="connsiteY4" fmla="*/ 41030 h 158261"/>
              <a:gd name="connsiteX5" fmla="*/ 164123 w 609600"/>
              <a:gd name="connsiteY5" fmla="*/ 52753 h 158261"/>
              <a:gd name="connsiteX6" fmla="*/ 205154 w 609600"/>
              <a:gd name="connsiteY6" fmla="*/ 64476 h 158261"/>
              <a:gd name="connsiteX7" fmla="*/ 234462 w 609600"/>
              <a:gd name="connsiteY7" fmla="*/ 70338 h 158261"/>
              <a:gd name="connsiteX8" fmla="*/ 304800 w 609600"/>
              <a:gd name="connsiteY8" fmla="*/ 82061 h 158261"/>
              <a:gd name="connsiteX9" fmla="*/ 322385 w 609600"/>
              <a:gd name="connsiteY9" fmla="*/ 87923 h 158261"/>
              <a:gd name="connsiteX10" fmla="*/ 351692 w 609600"/>
              <a:gd name="connsiteY10" fmla="*/ 93784 h 158261"/>
              <a:gd name="connsiteX11" fmla="*/ 369277 w 609600"/>
              <a:gd name="connsiteY11" fmla="*/ 99646 h 158261"/>
              <a:gd name="connsiteX12" fmla="*/ 392723 w 609600"/>
              <a:gd name="connsiteY12" fmla="*/ 105507 h 158261"/>
              <a:gd name="connsiteX13" fmla="*/ 445477 w 609600"/>
              <a:gd name="connsiteY13" fmla="*/ 123092 h 158261"/>
              <a:gd name="connsiteX14" fmla="*/ 498231 w 609600"/>
              <a:gd name="connsiteY14" fmla="*/ 140676 h 158261"/>
              <a:gd name="connsiteX15" fmla="*/ 515816 w 609600"/>
              <a:gd name="connsiteY15" fmla="*/ 146538 h 158261"/>
              <a:gd name="connsiteX16" fmla="*/ 580292 w 609600"/>
              <a:gd name="connsiteY16" fmla="*/ 152400 h 158261"/>
              <a:gd name="connsiteX17" fmla="*/ 609600 w 609600"/>
              <a:gd name="connsiteY17" fmla="*/ 158261 h 15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9600" h="158261">
                <a:moveTo>
                  <a:pt x="0" y="0"/>
                </a:moveTo>
                <a:cubicBezTo>
                  <a:pt x="13677" y="1954"/>
                  <a:pt x="27569" y="2754"/>
                  <a:pt x="41031" y="5861"/>
                </a:cubicBezTo>
                <a:cubicBezTo>
                  <a:pt x="41042" y="5863"/>
                  <a:pt x="84988" y="20514"/>
                  <a:pt x="93785" y="23446"/>
                </a:cubicBezTo>
                <a:lnTo>
                  <a:pt x="128954" y="35169"/>
                </a:lnTo>
                <a:lnTo>
                  <a:pt x="146539" y="41030"/>
                </a:lnTo>
                <a:cubicBezTo>
                  <a:pt x="152400" y="44938"/>
                  <a:pt x="157822" y="49603"/>
                  <a:pt x="164123" y="52753"/>
                </a:cubicBezTo>
                <a:cubicBezTo>
                  <a:pt x="171959" y="56671"/>
                  <a:pt x="198388" y="62973"/>
                  <a:pt x="205154" y="64476"/>
                </a:cubicBezTo>
                <a:cubicBezTo>
                  <a:pt x="214880" y="66637"/>
                  <a:pt x="224615" y="68823"/>
                  <a:pt x="234462" y="70338"/>
                </a:cubicBezTo>
                <a:cubicBezTo>
                  <a:pt x="280833" y="77473"/>
                  <a:pt x="270426" y="72240"/>
                  <a:pt x="304800" y="82061"/>
                </a:cubicBezTo>
                <a:cubicBezTo>
                  <a:pt x="310741" y="83758"/>
                  <a:pt x="316391" y="86424"/>
                  <a:pt x="322385" y="87923"/>
                </a:cubicBezTo>
                <a:cubicBezTo>
                  <a:pt x="332050" y="90339"/>
                  <a:pt x="342027" y="91368"/>
                  <a:pt x="351692" y="93784"/>
                </a:cubicBezTo>
                <a:cubicBezTo>
                  <a:pt x="357686" y="95283"/>
                  <a:pt x="363336" y="97949"/>
                  <a:pt x="369277" y="99646"/>
                </a:cubicBezTo>
                <a:cubicBezTo>
                  <a:pt x="377023" y="101859"/>
                  <a:pt x="385007" y="103192"/>
                  <a:pt x="392723" y="105507"/>
                </a:cubicBezTo>
                <a:cubicBezTo>
                  <a:pt x="392761" y="105518"/>
                  <a:pt x="436666" y="120155"/>
                  <a:pt x="445477" y="123092"/>
                </a:cubicBezTo>
                <a:lnTo>
                  <a:pt x="498231" y="140676"/>
                </a:lnTo>
                <a:cubicBezTo>
                  <a:pt x="504093" y="142630"/>
                  <a:pt x="509663" y="145979"/>
                  <a:pt x="515816" y="146538"/>
                </a:cubicBezTo>
                <a:lnTo>
                  <a:pt x="580292" y="152400"/>
                </a:lnTo>
                <a:lnTo>
                  <a:pt x="609600" y="158261"/>
                </a:ln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任意形状 31">
            <a:extLst>
              <a:ext uri="{FF2B5EF4-FFF2-40B4-BE49-F238E27FC236}">
                <a16:creationId xmlns:a16="http://schemas.microsoft.com/office/drawing/2014/main" id="{59FD90E0-F673-D4F5-84A7-752FDEDBDFCC}"/>
              </a:ext>
            </a:extLst>
          </p:cNvPr>
          <p:cNvSpPr/>
          <p:nvPr/>
        </p:nvSpPr>
        <p:spPr>
          <a:xfrm>
            <a:off x="2229642" y="4467544"/>
            <a:ext cx="2365804" cy="636056"/>
          </a:xfrm>
          <a:custGeom>
            <a:avLst/>
            <a:gdLst>
              <a:gd name="connsiteX0" fmla="*/ 0 w 1201615"/>
              <a:gd name="connsiteY0" fmla="*/ 0 h 345831"/>
              <a:gd name="connsiteX1" fmla="*/ 134815 w 1201615"/>
              <a:gd name="connsiteY1" fmla="*/ 5862 h 345831"/>
              <a:gd name="connsiteX2" fmla="*/ 193431 w 1201615"/>
              <a:gd name="connsiteY2" fmla="*/ 23447 h 345831"/>
              <a:gd name="connsiteX3" fmla="*/ 211015 w 1201615"/>
              <a:gd name="connsiteY3" fmla="*/ 29308 h 345831"/>
              <a:gd name="connsiteX4" fmla="*/ 246185 w 1201615"/>
              <a:gd name="connsiteY4" fmla="*/ 35170 h 345831"/>
              <a:gd name="connsiteX5" fmla="*/ 322385 w 1201615"/>
              <a:gd name="connsiteY5" fmla="*/ 46893 h 345831"/>
              <a:gd name="connsiteX6" fmla="*/ 351692 w 1201615"/>
              <a:gd name="connsiteY6" fmla="*/ 52754 h 345831"/>
              <a:gd name="connsiteX7" fmla="*/ 369277 w 1201615"/>
              <a:gd name="connsiteY7" fmla="*/ 58616 h 345831"/>
              <a:gd name="connsiteX8" fmla="*/ 416169 w 1201615"/>
              <a:gd name="connsiteY8" fmla="*/ 64477 h 345831"/>
              <a:gd name="connsiteX9" fmla="*/ 468923 w 1201615"/>
              <a:gd name="connsiteY9" fmla="*/ 76200 h 345831"/>
              <a:gd name="connsiteX10" fmla="*/ 498231 w 1201615"/>
              <a:gd name="connsiteY10" fmla="*/ 82062 h 345831"/>
              <a:gd name="connsiteX11" fmla="*/ 545123 w 1201615"/>
              <a:gd name="connsiteY11" fmla="*/ 93785 h 345831"/>
              <a:gd name="connsiteX12" fmla="*/ 580292 w 1201615"/>
              <a:gd name="connsiteY12" fmla="*/ 105508 h 345831"/>
              <a:gd name="connsiteX13" fmla="*/ 597877 w 1201615"/>
              <a:gd name="connsiteY13" fmla="*/ 111370 h 345831"/>
              <a:gd name="connsiteX14" fmla="*/ 621323 w 1201615"/>
              <a:gd name="connsiteY14" fmla="*/ 117231 h 345831"/>
              <a:gd name="connsiteX15" fmla="*/ 679938 w 1201615"/>
              <a:gd name="connsiteY15" fmla="*/ 128954 h 345831"/>
              <a:gd name="connsiteX16" fmla="*/ 715108 w 1201615"/>
              <a:gd name="connsiteY16" fmla="*/ 140677 h 345831"/>
              <a:gd name="connsiteX17" fmla="*/ 803031 w 1201615"/>
              <a:gd name="connsiteY17" fmla="*/ 169985 h 345831"/>
              <a:gd name="connsiteX18" fmla="*/ 838200 w 1201615"/>
              <a:gd name="connsiteY18" fmla="*/ 187570 h 345831"/>
              <a:gd name="connsiteX19" fmla="*/ 873369 w 1201615"/>
              <a:gd name="connsiteY19" fmla="*/ 199293 h 345831"/>
              <a:gd name="connsiteX20" fmla="*/ 890954 w 1201615"/>
              <a:gd name="connsiteY20" fmla="*/ 205154 h 345831"/>
              <a:gd name="connsiteX21" fmla="*/ 908538 w 1201615"/>
              <a:gd name="connsiteY21" fmla="*/ 216877 h 345831"/>
              <a:gd name="connsiteX22" fmla="*/ 926123 w 1201615"/>
              <a:gd name="connsiteY22" fmla="*/ 222739 h 345831"/>
              <a:gd name="connsiteX23" fmla="*/ 961292 w 1201615"/>
              <a:gd name="connsiteY23" fmla="*/ 246185 h 345831"/>
              <a:gd name="connsiteX24" fmla="*/ 1031631 w 1201615"/>
              <a:gd name="connsiteY24" fmla="*/ 269631 h 345831"/>
              <a:gd name="connsiteX25" fmla="*/ 1084385 w 1201615"/>
              <a:gd name="connsiteY25" fmla="*/ 287216 h 345831"/>
              <a:gd name="connsiteX26" fmla="*/ 1101969 w 1201615"/>
              <a:gd name="connsiteY26" fmla="*/ 293077 h 345831"/>
              <a:gd name="connsiteX27" fmla="*/ 1119554 w 1201615"/>
              <a:gd name="connsiteY27" fmla="*/ 304800 h 345831"/>
              <a:gd name="connsiteX28" fmla="*/ 1137138 w 1201615"/>
              <a:gd name="connsiteY28" fmla="*/ 310662 h 345831"/>
              <a:gd name="connsiteX29" fmla="*/ 1148862 w 1201615"/>
              <a:gd name="connsiteY29" fmla="*/ 322385 h 345831"/>
              <a:gd name="connsiteX30" fmla="*/ 1184031 w 1201615"/>
              <a:gd name="connsiteY30" fmla="*/ 334108 h 345831"/>
              <a:gd name="connsiteX31" fmla="*/ 1201615 w 1201615"/>
              <a:gd name="connsiteY31" fmla="*/ 345831 h 34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1615" h="345831">
                <a:moveTo>
                  <a:pt x="0" y="0"/>
                </a:moveTo>
                <a:cubicBezTo>
                  <a:pt x="44938" y="1954"/>
                  <a:pt x="89957" y="2539"/>
                  <a:pt x="134815" y="5862"/>
                </a:cubicBezTo>
                <a:cubicBezTo>
                  <a:pt x="146204" y="6706"/>
                  <a:pt x="187503" y="21471"/>
                  <a:pt x="193431" y="23447"/>
                </a:cubicBezTo>
                <a:cubicBezTo>
                  <a:pt x="199292" y="25401"/>
                  <a:pt x="204921" y="28292"/>
                  <a:pt x="211015" y="29308"/>
                </a:cubicBezTo>
                <a:lnTo>
                  <a:pt x="246185" y="35170"/>
                </a:lnTo>
                <a:cubicBezTo>
                  <a:pt x="289036" y="41762"/>
                  <a:pt x="282142" y="39576"/>
                  <a:pt x="322385" y="46893"/>
                </a:cubicBezTo>
                <a:cubicBezTo>
                  <a:pt x="332187" y="48675"/>
                  <a:pt x="342027" y="50338"/>
                  <a:pt x="351692" y="52754"/>
                </a:cubicBezTo>
                <a:cubicBezTo>
                  <a:pt x="357686" y="54253"/>
                  <a:pt x="363198" y="57511"/>
                  <a:pt x="369277" y="58616"/>
                </a:cubicBezTo>
                <a:cubicBezTo>
                  <a:pt x="384775" y="61434"/>
                  <a:pt x="400600" y="62082"/>
                  <a:pt x="416169" y="64477"/>
                </a:cubicBezTo>
                <a:cubicBezTo>
                  <a:pt x="444878" y="68894"/>
                  <a:pt x="442684" y="70369"/>
                  <a:pt x="468923" y="76200"/>
                </a:cubicBezTo>
                <a:cubicBezTo>
                  <a:pt x="478649" y="78361"/>
                  <a:pt x="488523" y="79822"/>
                  <a:pt x="498231" y="82062"/>
                </a:cubicBezTo>
                <a:cubicBezTo>
                  <a:pt x="513930" y="85685"/>
                  <a:pt x="529838" y="88690"/>
                  <a:pt x="545123" y="93785"/>
                </a:cubicBezTo>
                <a:lnTo>
                  <a:pt x="580292" y="105508"/>
                </a:lnTo>
                <a:cubicBezTo>
                  <a:pt x="586154" y="107462"/>
                  <a:pt x="591883" y="109872"/>
                  <a:pt x="597877" y="111370"/>
                </a:cubicBezTo>
                <a:cubicBezTo>
                  <a:pt x="605692" y="113324"/>
                  <a:pt x="613424" y="115651"/>
                  <a:pt x="621323" y="117231"/>
                </a:cubicBezTo>
                <a:cubicBezTo>
                  <a:pt x="652998" y="123566"/>
                  <a:pt x="652716" y="120788"/>
                  <a:pt x="679938" y="128954"/>
                </a:cubicBezTo>
                <a:cubicBezTo>
                  <a:pt x="691774" y="132505"/>
                  <a:pt x="703385" y="136769"/>
                  <a:pt x="715108" y="140677"/>
                </a:cubicBezTo>
                <a:lnTo>
                  <a:pt x="803031" y="169985"/>
                </a:lnTo>
                <a:cubicBezTo>
                  <a:pt x="867151" y="191358"/>
                  <a:pt x="770033" y="157274"/>
                  <a:pt x="838200" y="187570"/>
                </a:cubicBezTo>
                <a:cubicBezTo>
                  <a:pt x="849492" y="192589"/>
                  <a:pt x="861646" y="195385"/>
                  <a:pt x="873369" y="199293"/>
                </a:cubicBezTo>
                <a:lnTo>
                  <a:pt x="890954" y="205154"/>
                </a:lnTo>
                <a:cubicBezTo>
                  <a:pt x="896815" y="209062"/>
                  <a:pt x="902237" y="213727"/>
                  <a:pt x="908538" y="216877"/>
                </a:cubicBezTo>
                <a:cubicBezTo>
                  <a:pt x="914064" y="219640"/>
                  <a:pt x="920722" y="219738"/>
                  <a:pt x="926123" y="222739"/>
                </a:cubicBezTo>
                <a:cubicBezTo>
                  <a:pt x="938439" y="229581"/>
                  <a:pt x="947926" y="241730"/>
                  <a:pt x="961292" y="246185"/>
                </a:cubicBezTo>
                <a:lnTo>
                  <a:pt x="1031631" y="269631"/>
                </a:lnTo>
                <a:lnTo>
                  <a:pt x="1084385" y="287216"/>
                </a:lnTo>
                <a:lnTo>
                  <a:pt x="1101969" y="293077"/>
                </a:lnTo>
                <a:cubicBezTo>
                  <a:pt x="1107831" y="296985"/>
                  <a:pt x="1113253" y="301649"/>
                  <a:pt x="1119554" y="304800"/>
                </a:cubicBezTo>
                <a:cubicBezTo>
                  <a:pt x="1125080" y="307563"/>
                  <a:pt x="1131840" y="307483"/>
                  <a:pt x="1137138" y="310662"/>
                </a:cubicBezTo>
                <a:cubicBezTo>
                  <a:pt x="1141877" y="313505"/>
                  <a:pt x="1143919" y="319914"/>
                  <a:pt x="1148862" y="322385"/>
                </a:cubicBezTo>
                <a:cubicBezTo>
                  <a:pt x="1159915" y="327911"/>
                  <a:pt x="1184031" y="334108"/>
                  <a:pt x="1184031" y="334108"/>
                </a:cubicBezTo>
                <a:lnTo>
                  <a:pt x="1201615" y="345831"/>
                </a:lnTo>
              </a:path>
            </a:pathLst>
          </a:cu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CBBC3C50-FEBA-1EAB-F2E5-D872F15A67FC}"/>
              </a:ext>
            </a:extLst>
          </p:cNvPr>
          <p:cNvCxnSpPr>
            <a:cxnSpLocks/>
          </p:cNvCxnSpPr>
          <p:nvPr/>
        </p:nvCxnSpPr>
        <p:spPr>
          <a:xfrm>
            <a:off x="4679091" y="3739977"/>
            <a:ext cx="0" cy="142403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52A7C712-9626-36FE-9F31-66E50F6B14C6}"/>
              </a:ext>
            </a:extLst>
          </p:cNvPr>
          <p:cNvSpPr txBox="1"/>
          <p:nvPr/>
        </p:nvSpPr>
        <p:spPr>
          <a:xfrm rot="635804">
            <a:off x="2924864" y="3809446"/>
            <a:ext cx="8654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Step 2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2E7CB9-8AA0-0435-35C3-B3E99D41A31B}"/>
              </a:ext>
            </a:extLst>
          </p:cNvPr>
          <p:cNvSpPr txBox="1"/>
          <p:nvPr/>
        </p:nvSpPr>
        <p:spPr>
          <a:xfrm>
            <a:off x="2268475" y="3243765"/>
            <a:ext cx="66491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AML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D8D25C-15D3-18DB-5548-96E5D3CBEFC9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1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1: FWI of wide-angle data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CFB84D-7487-DB43-4231-89BB777BD485}"/>
              </a:ext>
            </a:extLst>
          </p:cNvPr>
          <p:cNvSpPr txBox="1"/>
          <p:nvPr/>
        </p:nvSpPr>
        <p:spPr>
          <a:xfrm>
            <a:off x="4830677" y="1621681"/>
            <a:ext cx="2456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synthetic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C555A90B-90C5-A01B-07C6-22FAAA317DCD}"/>
              </a:ext>
            </a:extLst>
          </p:cNvPr>
          <p:cNvSpPr txBox="1"/>
          <p:nvPr/>
        </p:nvSpPr>
        <p:spPr>
          <a:xfrm>
            <a:off x="9058277" y="1621681"/>
            <a:ext cx="28567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synthetic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E872FB-DDE7-885A-3897-1AE746025BFB}"/>
              </a:ext>
            </a:extLst>
          </p:cNvPr>
          <p:cNvSpPr txBox="1"/>
          <p:nvPr/>
        </p:nvSpPr>
        <p:spPr>
          <a:xfrm>
            <a:off x="1066432" y="1621681"/>
            <a:ext cx="2456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图片包含 图表&#10;&#10;描述已自动生成">
            <a:extLst>
              <a:ext uri="{FF2B5EF4-FFF2-40B4-BE49-F238E27FC236}">
                <a16:creationId xmlns:a16="http://schemas.microsoft.com/office/drawing/2014/main" id="{74F3988F-6187-3E99-4E38-EED5C6AC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8" y="2251332"/>
            <a:ext cx="3810000" cy="2540000"/>
          </a:xfrm>
          <a:prstGeom prst="rect">
            <a:avLst/>
          </a:prstGeom>
        </p:spPr>
      </p:pic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92A71A1D-A873-F017-5ECC-D559594C9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721" y="2251332"/>
            <a:ext cx="3810000" cy="2540000"/>
          </a:xfrm>
          <a:prstGeom prst="rect">
            <a:avLst/>
          </a:prstGeom>
        </p:spPr>
      </p:pic>
      <p:pic>
        <p:nvPicPr>
          <p:cNvPr id="13" name="图片 12" descr="手机屏幕截图&#10;&#10;中度可信度描述已自动生成">
            <a:extLst>
              <a:ext uri="{FF2B5EF4-FFF2-40B4-BE49-F238E27FC236}">
                <a16:creationId xmlns:a16="http://schemas.microsoft.com/office/drawing/2014/main" id="{453031E0-51F4-24F8-3AA5-F766A25EC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915" y="2251332"/>
            <a:ext cx="3938465" cy="2625643"/>
          </a:xfrm>
          <a:prstGeom prst="rect">
            <a:avLst/>
          </a:prstGeom>
        </p:spPr>
      </p:pic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76CB79CF-F1F6-5856-CCB7-A6F11C00F128}"/>
              </a:ext>
            </a:extLst>
          </p:cNvPr>
          <p:cNvCxnSpPr>
            <a:cxnSpLocks/>
          </p:cNvCxnSpPr>
          <p:nvPr/>
        </p:nvCxnSpPr>
        <p:spPr>
          <a:xfrm>
            <a:off x="5387047" y="3061836"/>
            <a:ext cx="2160250" cy="81749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88854B77-C395-34AE-3BB0-DD9436798D27}"/>
              </a:ext>
            </a:extLst>
          </p:cNvPr>
          <p:cNvCxnSpPr>
            <a:cxnSpLocks/>
          </p:cNvCxnSpPr>
          <p:nvPr/>
        </p:nvCxnSpPr>
        <p:spPr>
          <a:xfrm>
            <a:off x="9507056" y="3035931"/>
            <a:ext cx="0" cy="581024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7E0C87C7-F412-B92C-1C51-438C24C772D2}"/>
              </a:ext>
            </a:extLst>
          </p:cNvPr>
          <p:cNvCxnSpPr>
            <a:cxnSpLocks/>
          </p:cNvCxnSpPr>
          <p:nvPr/>
        </p:nvCxnSpPr>
        <p:spPr>
          <a:xfrm>
            <a:off x="9554728" y="3061836"/>
            <a:ext cx="2160250" cy="81749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6C44D4DC-840C-8D68-2FF9-1C2FF7AFDD71}"/>
              </a:ext>
            </a:extLst>
          </p:cNvPr>
          <p:cNvCxnSpPr>
            <a:cxnSpLocks/>
          </p:cNvCxnSpPr>
          <p:nvPr/>
        </p:nvCxnSpPr>
        <p:spPr>
          <a:xfrm>
            <a:off x="9495761" y="3529190"/>
            <a:ext cx="843840" cy="94568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935F460B-44EC-0C75-7E3F-A5D521F24F52}"/>
              </a:ext>
            </a:extLst>
          </p:cNvPr>
          <p:cNvCxnSpPr>
            <a:cxnSpLocks/>
          </p:cNvCxnSpPr>
          <p:nvPr/>
        </p:nvCxnSpPr>
        <p:spPr>
          <a:xfrm>
            <a:off x="5362984" y="3035931"/>
            <a:ext cx="0" cy="581024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41F43683-B44C-65AF-460C-0C8168074C86}"/>
              </a:ext>
            </a:extLst>
          </p:cNvPr>
          <p:cNvCxnSpPr>
            <a:cxnSpLocks/>
          </p:cNvCxnSpPr>
          <p:nvPr/>
        </p:nvCxnSpPr>
        <p:spPr>
          <a:xfrm>
            <a:off x="5371145" y="3529190"/>
            <a:ext cx="843840" cy="94568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547B8125-6F68-F5CC-545B-0789218BB655}"/>
              </a:ext>
            </a:extLst>
          </p:cNvPr>
          <p:cNvCxnSpPr>
            <a:cxnSpLocks/>
          </p:cNvCxnSpPr>
          <p:nvPr/>
        </p:nvCxnSpPr>
        <p:spPr>
          <a:xfrm>
            <a:off x="1312621" y="3061836"/>
            <a:ext cx="2160250" cy="81749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0481BA1D-6304-0829-6383-3A5D2C6A8B11}"/>
              </a:ext>
            </a:extLst>
          </p:cNvPr>
          <p:cNvCxnSpPr>
            <a:cxnSpLocks/>
          </p:cNvCxnSpPr>
          <p:nvPr/>
        </p:nvCxnSpPr>
        <p:spPr>
          <a:xfrm>
            <a:off x="1288558" y="3035931"/>
            <a:ext cx="0" cy="581024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1AD0419C-7D94-1688-075E-FDBB3B00AC1F}"/>
              </a:ext>
            </a:extLst>
          </p:cNvPr>
          <p:cNvCxnSpPr>
            <a:cxnSpLocks/>
          </p:cNvCxnSpPr>
          <p:nvPr/>
        </p:nvCxnSpPr>
        <p:spPr>
          <a:xfrm>
            <a:off x="1296719" y="3529190"/>
            <a:ext cx="843840" cy="94568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5090273A-41BF-62A4-E9CF-D18405E32F32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id="{51583D6A-84EB-C05E-EB39-FB0BB2C21DC1}"/>
              </a:ext>
            </a:extLst>
          </p:cNvPr>
          <p:cNvSpPr txBox="1"/>
          <p:nvPr/>
        </p:nvSpPr>
        <p:spPr>
          <a:xfrm>
            <a:off x="786155" y="5277343"/>
            <a:ext cx="25931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varies with offset  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6">
            <a:extLst>
              <a:ext uri="{FF2B5EF4-FFF2-40B4-BE49-F238E27FC236}">
                <a16:creationId xmlns:a16="http://schemas.microsoft.com/office/drawing/2014/main" id="{9C6CD713-808D-DC9C-8AEF-AB809A7D9876}"/>
              </a:ext>
            </a:extLst>
          </p:cNvPr>
          <p:cNvSpPr txBox="1"/>
          <p:nvPr/>
        </p:nvSpPr>
        <p:spPr>
          <a:xfrm>
            <a:off x="4586216" y="5277343"/>
            <a:ext cx="3196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residuals between the initial synthetic data and the observed data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6">
            <a:extLst>
              <a:ext uri="{FF2B5EF4-FFF2-40B4-BE49-F238E27FC236}">
                <a16:creationId xmlns:a16="http://schemas.microsoft.com/office/drawing/2014/main" id="{AC0E049B-8935-2057-C190-9280F224F129}"/>
              </a:ext>
            </a:extLst>
          </p:cNvPr>
          <p:cNvSpPr txBox="1"/>
          <p:nvPr/>
        </p:nvSpPr>
        <p:spPr>
          <a:xfrm>
            <a:off x="8796204" y="5277343"/>
            <a:ext cx="30867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observed data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0C23E1-3659-0ECB-063E-7F6A346BDA01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1: FWI of wide-angle data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73FE9B1-0E16-5FD2-577F-3A3A436D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296742"/>
            <a:ext cx="7772400" cy="190344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7B5718E-45CF-5B65-258B-A3F2C783F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503264"/>
            <a:ext cx="7772400" cy="19034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1F1774-2B3F-4069-4AA9-80994BE18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819596"/>
            <a:ext cx="7772400" cy="1903444"/>
          </a:xfrm>
          <a:prstGeom prst="rect">
            <a:avLst/>
          </a:prstGeom>
        </p:spPr>
      </p:pic>
      <p:sp>
        <p:nvSpPr>
          <p:cNvPr id="18" name="文本框 16">
            <a:extLst>
              <a:ext uri="{FF2B5EF4-FFF2-40B4-BE49-F238E27FC236}">
                <a16:creationId xmlns:a16="http://schemas.microsoft.com/office/drawing/2014/main" id="{C555A90B-90C5-A01B-07C6-22FAAA317DCD}"/>
              </a:ext>
            </a:extLst>
          </p:cNvPr>
          <p:cNvSpPr txBox="1"/>
          <p:nvPr/>
        </p:nvSpPr>
        <p:spPr>
          <a:xfrm>
            <a:off x="882412" y="2988046"/>
            <a:ext cx="3527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FWI after step1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CFB84D-7487-DB43-4231-89BB777BD485}"/>
              </a:ext>
            </a:extLst>
          </p:cNvPr>
          <p:cNvSpPr txBox="1"/>
          <p:nvPr/>
        </p:nvSpPr>
        <p:spPr>
          <a:xfrm>
            <a:off x="882412" y="874794"/>
            <a:ext cx="228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Traveltime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tomography model</a:t>
            </a:r>
          </a:p>
          <a:p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7AACCC0-4CEE-C60B-AD0B-04B9F66240C5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16">
            <a:extLst>
              <a:ext uri="{FF2B5EF4-FFF2-40B4-BE49-F238E27FC236}">
                <a16:creationId xmlns:a16="http://schemas.microsoft.com/office/drawing/2014/main" id="{C82BF896-ACFB-695D-70EF-33C5EFAF4A60}"/>
              </a:ext>
            </a:extLst>
          </p:cNvPr>
          <p:cNvSpPr txBox="1"/>
          <p:nvPr/>
        </p:nvSpPr>
        <p:spPr>
          <a:xfrm>
            <a:off x="882412" y="4910575"/>
            <a:ext cx="19649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gradient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10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图片包含 图形用户界面&#10;&#10;描述已自动生成">
            <a:extLst>
              <a:ext uri="{FF2B5EF4-FFF2-40B4-BE49-F238E27FC236}">
                <a16:creationId xmlns:a16="http://schemas.microsoft.com/office/drawing/2014/main" id="{80DB86E4-F50F-7ECE-3EAC-D7F5D998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6" y="1301393"/>
            <a:ext cx="3780001" cy="252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B7E0F1-97F7-5045-C386-A0A4E8CE3258}"/>
              </a:ext>
            </a:extLst>
          </p:cNvPr>
          <p:cNvSpPr txBox="1"/>
          <p:nvPr/>
        </p:nvSpPr>
        <p:spPr>
          <a:xfrm>
            <a:off x="1205686" y="906277"/>
            <a:ext cx="2048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图形用户界面&#10;&#10;描述已自动生成">
            <a:extLst>
              <a:ext uri="{FF2B5EF4-FFF2-40B4-BE49-F238E27FC236}">
                <a16:creationId xmlns:a16="http://schemas.microsoft.com/office/drawing/2014/main" id="{46F3B2DB-2218-AD6D-D86F-7B21B0512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717" y="1301393"/>
            <a:ext cx="3780000" cy="2520000"/>
          </a:xfrm>
          <a:prstGeom prst="rect">
            <a:avLst/>
          </a:prstGeom>
        </p:spPr>
      </p:pic>
      <p:sp>
        <p:nvSpPr>
          <p:cNvPr id="12" name="文本框 16">
            <a:extLst>
              <a:ext uri="{FF2B5EF4-FFF2-40B4-BE49-F238E27FC236}">
                <a16:creationId xmlns:a16="http://schemas.microsoft.com/office/drawing/2014/main" id="{1184A4D7-D44E-1D22-4835-4A0F2DFF7987}"/>
              </a:ext>
            </a:extLst>
          </p:cNvPr>
          <p:cNvSpPr txBox="1"/>
          <p:nvPr/>
        </p:nvSpPr>
        <p:spPr>
          <a:xfrm>
            <a:off x="4994684" y="906277"/>
            <a:ext cx="3527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synthetic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图表&#10;&#10;描述已自动生成">
            <a:extLst>
              <a:ext uri="{FF2B5EF4-FFF2-40B4-BE49-F238E27FC236}">
                <a16:creationId xmlns:a16="http://schemas.microsoft.com/office/drawing/2014/main" id="{9CD4E3E2-12C2-F151-A4BD-88F661D00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319999"/>
            <a:ext cx="7467600" cy="21336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8942022-311A-84A8-9BC5-BA8372ECDADE}"/>
              </a:ext>
            </a:extLst>
          </p:cNvPr>
          <p:cNvSpPr txBox="1"/>
          <p:nvPr/>
        </p:nvSpPr>
        <p:spPr>
          <a:xfrm>
            <a:off x="4670662" y="3907247"/>
            <a:ext cx="2850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w</a:t>
            </a:r>
            <a:r>
              <a: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aveform fitting</a:t>
            </a: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9841F663-C2C8-7892-776F-5FAE163DC093}"/>
              </a:ext>
            </a:extLst>
          </p:cNvPr>
          <p:cNvCxnSpPr>
            <a:cxnSpLocks/>
          </p:cNvCxnSpPr>
          <p:nvPr/>
        </p:nvCxnSpPr>
        <p:spPr>
          <a:xfrm flipH="1">
            <a:off x="9066054" y="5694218"/>
            <a:ext cx="7637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6">
            <a:extLst>
              <a:ext uri="{FF2B5EF4-FFF2-40B4-BE49-F238E27FC236}">
                <a16:creationId xmlns:a16="http://schemas.microsoft.com/office/drawing/2014/main" id="{31ACDE47-374E-831F-6C28-8A1282CFC9A0}"/>
              </a:ext>
            </a:extLst>
          </p:cNvPr>
          <p:cNvSpPr txBox="1"/>
          <p:nvPr/>
        </p:nvSpPr>
        <p:spPr>
          <a:xfrm>
            <a:off x="9829800" y="5449201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 signals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8E8653DF-4AF2-1A3F-0777-55AA127E21FA}"/>
              </a:ext>
            </a:extLst>
          </p:cNvPr>
          <p:cNvCxnSpPr>
            <a:cxnSpLocks/>
          </p:cNvCxnSpPr>
          <p:nvPr/>
        </p:nvCxnSpPr>
        <p:spPr>
          <a:xfrm flipV="1">
            <a:off x="1416029" y="2433681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38E442F0-8E65-F45D-5225-D9E33494AF04}"/>
              </a:ext>
            </a:extLst>
          </p:cNvPr>
          <p:cNvCxnSpPr>
            <a:cxnSpLocks/>
          </p:cNvCxnSpPr>
          <p:nvPr/>
        </p:nvCxnSpPr>
        <p:spPr>
          <a:xfrm flipV="1">
            <a:off x="1705559" y="2433682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7B846C9E-79E0-C31A-1135-DD45870FFAA3}"/>
              </a:ext>
            </a:extLst>
          </p:cNvPr>
          <p:cNvCxnSpPr>
            <a:cxnSpLocks/>
          </p:cNvCxnSpPr>
          <p:nvPr/>
        </p:nvCxnSpPr>
        <p:spPr>
          <a:xfrm flipV="1">
            <a:off x="2183536" y="2460518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67A6E55-C9B5-37F7-199B-C8F681222E62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2: FWI of near offset reflection data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6">
            <a:extLst>
              <a:ext uri="{FF2B5EF4-FFF2-40B4-BE49-F238E27FC236}">
                <a16:creationId xmlns:a16="http://schemas.microsoft.com/office/drawing/2014/main" id="{4CCC56B6-62D0-0817-FDE6-8C1E70B6B678}"/>
              </a:ext>
            </a:extLst>
          </p:cNvPr>
          <p:cNvSpPr txBox="1"/>
          <p:nvPr/>
        </p:nvSpPr>
        <p:spPr>
          <a:xfrm>
            <a:off x="9066054" y="4747294"/>
            <a:ext cx="1862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seafloor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D1A97E-0685-F068-7692-E1BCBC613D02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6">
            <a:extLst>
              <a:ext uri="{FF2B5EF4-FFF2-40B4-BE49-F238E27FC236}">
                <a16:creationId xmlns:a16="http://schemas.microsoft.com/office/drawing/2014/main" id="{7944DF3B-8ACC-92C8-E49D-6399856B1B1C}"/>
              </a:ext>
            </a:extLst>
          </p:cNvPr>
          <p:cNvSpPr txBox="1"/>
          <p:nvPr/>
        </p:nvSpPr>
        <p:spPr>
          <a:xfrm>
            <a:off x="970224" y="2759226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AML signals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26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图片包含 图形用户界面&#10;&#10;描述已自动生成">
            <a:extLst>
              <a:ext uri="{FF2B5EF4-FFF2-40B4-BE49-F238E27FC236}">
                <a16:creationId xmlns:a16="http://schemas.microsoft.com/office/drawing/2014/main" id="{80DB86E4-F50F-7ECE-3EAC-D7F5D998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6" y="1301393"/>
            <a:ext cx="3780001" cy="252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B7E0F1-97F7-5045-C386-A0A4E8CE3258}"/>
              </a:ext>
            </a:extLst>
          </p:cNvPr>
          <p:cNvSpPr txBox="1"/>
          <p:nvPr/>
        </p:nvSpPr>
        <p:spPr>
          <a:xfrm>
            <a:off x="1205686" y="906277"/>
            <a:ext cx="2048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6">
            <a:extLst>
              <a:ext uri="{FF2B5EF4-FFF2-40B4-BE49-F238E27FC236}">
                <a16:creationId xmlns:a16="http://schemas.microsoft.com/office/drawing/2014/main" id="{A584F976-3E64-9716-BC69-4F4BE5C86B6D}"/>
              </a:ext>
            </a:extLst>
          </p:cNvPr>
          <p:cNvSpPr txBox="1"/>
          <p:nvPr/>
        </p:nvSpPr>
        <p:spPr>
          <a:xfrm>
            <a:off x="8774684" y="906277"/>
            <a:ext cx="3527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synthetic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图形用户界面&#10;&#10;描述已自动生成">
            <a:extLst>
              <a:ext uri="{FF2B5EF4-FFF2-40B4-BE49-F238E27FC236}">
                <a16:creationId xmlns:a16="http://schemas.microsoft.com/office/drawing/2014/main" id="{46F3B2DB-2218-AD6D-D86F-7B21B0512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717" y="1301393"/>
            <a:ext cx="3780000" cy="2520000"/>
          </a:xfrm>
          <a:prstGeom prst="rect">
            <a:avLst/>
          </a:prstGeom>
        </p:spPr>
      </p:pic>
      <p:sp>
        <p:nvSpPr>
          <p:cNvPr id="12" name="文本框 16">
            <a:extLst>
              <a:ext uri="{FF2B5EF4-FFF2-40B4-BE49-F238E27FC236}">
                <a16:creationId xmlns:a16="http://schemas.microsoft.com/office/drawing/2014/main" id="{1184A4D7-D44E-1D22-4835-4A0F2DFF7987}"/>
              </a:ext>
            </a:extLst>
          </p:cNvPr>
          <p:cNvSpPr txBox="1"/>
          <p:nvPr/>
        </p:nvSpPr>
        <p:spPr>
          <a:xfrm>
            <a:off x="4994684" y="906277"/>
            <a:ext cx="3527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synthetic data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 descr="图形用户界面, 应用程序&#10;&#10;描述已自动生成">
            <a:extLst>
              <a:ext uri="{FF2B5EF4-FFF2-40B4-BE49-F238E27FC236}">
                <a16:creationId xmlns:a16="http://schemas.microsoft.com/office/drawing/2014/main" id="{29E3F4B4-0267-1919-A87A-094391CD6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717" y="1301393"/>
            <a:ext cx="3780000" cy="2520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8942022-311A-84A8-9BC5-BA8372ECDADE}"/>
              </a:ext>
            </a:extLst>
          </p:cNvPr>
          <p:cNvSpPr txBox="1"/>
          <p:nvPr/>
        </p:nvSpPr>
        <p:spPr>
          <a:xfrm>
            <a:off x="4670662" y="3907247"/>
            <a:ext cx="2850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w</a:t>
            </a:r>
            <a:r>
              <a: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aveform fitting</a:t>
            </a:r>
          </a:p>
        </p:txBody>
      </p:sp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23A78B6B-9FF8-0827-87A0-388204392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320000"/>
            <a:ext cx="7467600" cy="2133600"/>
          </a:xfrm>
          <a:prstGeom prst="rect">
            <a:avLst/>
          </a:prstGeom>
        </p:spPr>
      </p:pic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43B10993-19A4-73C6-2B94-A63ACE0E84F6}"/>
              </a:ext>
            </a:extLst>
          </p:cNvPr>
          <p:cNvCxnSpPr>
            <a:cxnSpLocks/>
          </p:cNvCxnSpPr>
          <p:nvPr/>
        </p:nvCxnSpPr>
        <p:spPr>
          <a:xfrm flipH="1">
            <a:off x="9066054" y="5694218"/>
            <a:ext cx="7637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6">
            <a:extLst>
              <a:ext uri="{FF2B5EF4-FFF2-40B4-BE49-F238E27FC236}">
                <a16:creationId xmlns:a16="http://schemas.microsoft.com/office/drawing/2014/main" id="{258D777E-4DF5-9DE8-7DED-7672455F42C7}"/>
              </a:ext>
            </a:extLst>
          </p:cNvPr>
          <p:cNvSpPr txBox="1"/>
          <p:nvPr/>
        </p:nvSpPr>
        <p:spPr>
          <a:xfrm>
            <a:off x="9829800" y="5449201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 signals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37C67CAE-C06E-F9B3-65E4-6B58CE0E46B5}"/>
              </a:ext>
            </a:extLst>
          </p:cNvPr>
          <p:cNvCxnSpPr>
            <a:cxnSpLocks/>
          </p:cNvCxnSpPr>
          <p:nvPr/>
        </p:nvCxnSpPr>
        <p:spPr>
          <a:xfrm flipV="1">
            <a:off x="1416029" y="2433681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6F0E8AB2-8720-89D4-5C51-0C7BB5936B0D}"/>
              </a:ext>
            </a:extLst>
          </p:cNvPr>
          <p:cNvCxnSpPr>
            <a:cxnSpLocks/>
          </p:cNvCxnSpPr>
          <p:nvPr/>
        </p:nvCxnSpPr>
        <p:spPr>
          <a:xfrm flipV="1">
            <a:off x="1705559" y="2433682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92DA8C82-2278-016E-6C1D-5FE3CC1804DB}"/>
              </a:ext>
            </a:extLst>
          </p:cNvPr>
          <p:cNvCxnSpPr>
            <a:cxnSpLocks/>
          </p:cNvCxnSpPr>
          <p:nvPr/>
        </p:nvCxnSpPr>
        <p:spPr>
          <a:xfrm flipV="1">
            <a:off x="2183536" y="2460518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E6A2BBD6-8E6D-46D4-FE01-80C75652D12E}"/>
              </a:ext>
            </a:extLst>
          </p:cNvPr>
          <p:cNvCxnSpPr>
            <a:cxnSpLocks/>
          </p:cNvCxnSpPr>
          <p:nvPr/>
        </p:nvCxnSpPr>
        <p:spPr>
          <a:xfrm flipV="1">
            <a:off x="9271539" y="2489096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6FA61275-EFB6-6668-2BB5-A6468B1E895D}"/>
              </a:ext>
            </a:extLst>
          </p:cNvPr>
          <p:cNvCxnSpPr>
            <a:cxnSpLocks/>
          </p:cNvCxnSpPr>
          <p:nvPr/>
        </p:nvCxnSpPr>
        <p:spPr>
          <a:xfrm flipV="1">
            <a:off x="9561069" y="2489097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AC3BAE41-DDCD-36D0-C79E-3F62AD355843}"/>
              </a:ext>
            </a:extLst>
          </p:cNvPr>
          <p:cNvCxnSpPr>
            <a:cxnSpLocks/>
          </p:cNvCxnSpPr>
          <p:nvPr/>
        </p:nvCxnSpPr>
        <p:spPr>
          <a:xfrm flipV="1">
            <a:off x="10039046" y="2515933"/>
            <a:ext cx="235187" cy="3325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E3E9E07-C84C-9D15-33AA-24266D865B13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2: FWI of near offset reflection data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6">
            <a:extLst>
              <a:ext uri="{FF2B5EF4-FFF2-40B4-BE49-F238E27FC236}">
                <a16:creationId xmlns:a16="http://schemas.microsoft.com/office/drawing/2014/main" id="{6CDCF8BC-4A73-3503-4E96-F0831456AD6C}"/>
              </a:ext>
            </a:extLst>
          </p:cNvPr>
          <p:cNvSpPr txBox="1"/>
          <p:nvPr/>
        </p:nvSpPr>
        <p:spPr>
          <a:xfrm>
            <a:off x="9066054" y="4747294"/>
            <a:ext cx="1862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seafloor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7146E40-0756-AE97-2864-9BF562754B4A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FD29C568-E50C-670B-AE60-763E7F5475CD}"/>
              </a:ext>
            </a:extLst>
          </p:cNvPr>
          <p:cNvSpPr txBox="1"/>
          <p:nvPr/>
        </p:nvSpPr>
        <p:spPr>
          <a:xfrm>
            <a:off x="970224" y="2759226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AML signals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16">
            <a:extLst>
              <a:ext uri="{FF2B5EF4-FFF2-40B4-BE49-F238E27FC236}">
                <a16:creationId xmlns:a16="http://schemas.microsoft.com/office/drawing/2014/main" id="{B7BEBE7D-BCA9-289B-5B16-0D731272E0E7}"/>
              </a:ext>
            </a:extLst>
          </p:cNvPr>
          <p:cNvSpPr txBox="1"/>
          <p:nvPr/>
        </p:nvSpPr>
        <p:spPr>
          <a:xfrm>
            <a:off x="8871840" y="2795091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AML signals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25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A62045AD-F6D0-4182-6F47-33566E6C5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577" y="2243994"/>
            <a:ext cx="7772400" cy="155448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2E7ED9-C09D-F2A6-105A-0EAFDFE89A76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2: FWI of near offset reflection data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37ACE48-085B-9DB2-E93A-30129B23061D}"/>
              </a:ext>
            </a:extLst>
          </p:cNvPr>
          <p:cNvSpPr txBox="1"/>
          <p:nvPr/>
        </p:nvSpPr>
        <p:spPr>
          <a:xfrm>
            <a:off x="1060690" y="1487925"/>
            <a:ext cx="6645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FWI step 1 result  (equal to the starting of step 2)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548E6CB-9C4E-48B2-36AF-BA2E2A86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577" y="2243994"/>
            <a:ext cx="7772400" cy="1554480"/>
          </a:xfrm>
          <a:prstGeom prst="rect">
            <a:avLst/>
          </a:prstGeom>
        </p:spPr>
      </p:pic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F99C7BA1-7C04-422F-8638-52344C33EE69}"/>
              </a:ext>
            </a:extLst>
          </p:cNvPr>
          <p:cNvCxnSpPr>
            <a:cxnSpLocks/>
          </p:cNvCxnSpPr>
          <p:nvPr/>
        </p:nvCxnSpPr>
        <p:spPr>
          <a:xfrm flipH="1">
            <a:off x="7045288" y="2916116"/>
            <a:ext cx="7637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6">
            <a:extLst>
              <a:ext uri="{FF2B5EF4-FFF2-40B4-BE49-F238E27FC236}">
                <a16:creationId xmlns:a16="http://schemas.microsoft.com/office/drawing/2014/main" id="{60FD3564-0818-9799-0BFB-5207CB312839}"/>
              </a:ext>
            </a:extLst>
          </p:cNvPr>
          <p:cNvSpPr txBox="1"/>
          <p:nvPr/>
        </p:nvSpPr>
        <p:spPr>
          <a:xfrm>
            <a:off x="7809034" y="2671099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4E84FAE-65D5-D0F7-A7BD-A98EDB471F1E}"/>
              </a:ext>
            </a:extLst>
          </p:cNvPr>
          <p:cNvSpPr txBox="1"/>
          <p:nvPr/>
        </p:nvSpPr>
        <p:spPr>
          <a:xfrm>
            <a:off x="1060690" y="1487925"/>
            <a:ext cx="52829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FWI step 2 result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DF30BA3-F73F-9446-708B-15A509E2DCDF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7284EC3-68CB-ED01-897F-8B5755CCB53D}"/>
              </a:ext>
            </a:extLst>
          </p:cNvPr>
          <p:cNvSpPr txBox="1"/>
          <p:nvPr/>
        </p:nvSpPr>
        <p:spPr>
          <a:xfrm>
            <a:off x="2885012" y="4144084"/>
            <a:ext cx="69629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center 10 km of the volcano.</a:t>
            </a:r>
          </a:p>
          <a:p>
            <a:pPr algn="just"/>
            <a:endParaRPr lang="en-US" altLang="zh-CN" sz="2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low-velocity (3.2-4.5</a:t>
            </a:r>
            <a:r>
              <a:rPr lang="zh-CN" alt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km/s)</a:t>
            </a:r>
            <a:r>
              <a:rPr lang="zh-CN" alt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thin layer (&lt; 100 m) located at 3 km.</a:t>
            </a:r>
          </a:p>
          <a:p>
            <a:pPr algn="just"/>
            <a:endParaRPr lang="en-US" altLang="zh-CN" sz="2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Stacked layers beneath the axial melt lens</a:t>
            </a:r>
          </a:p>
          <a:p>
            <a:pPr algn="just"/>
            <a:endParaRPr lang="en-US" altLang="zh-CN" sz="2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Next: increase the offset of reflections</a:t>
            </a:r>
          </a:p>
        </p:txBody>
      </p:sp>
    </p:spTree>
    <p:extLst>
      <p:ext uri="{BB962C8B-B14F-4D97-AF65-F5344CB8AC3E}">
        <p14:creationId xmlns:p14="http://schemas.microsoft.com/office/powerpoint/2010/main" val="11701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11089513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Hydrated/dehydrated Lava Flow at the Layer 2A/2B Boundary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77EB10-EAA9-FAD5-1AA6-9D92334D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47" y="1736877"/>
            <a:ext cx="10584706" cy="27122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D5C1140-188C-5BED-7DDA-E28EC56284C4}"/>
              </a:ext>
            </a:extLst>
          </p:cNvPr>
          <p:cNvSpPr txBox="1"/>
          <p:nvPr/>
        </p:nvSpPr>
        <p:spPr>
          <a:xfrm>
            <a:off x="1338968" y="4873511"/>
            <a:ext cx="9569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Layer 2A event observed on the conventional image corresponds to the base of the high-velocity gradient layer obtained by FWI.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A9A804-82FA-54D7-6BCA-E9528A4E64DF}"/>
              </a:ext>
            </a:extLst>
          </p:cNvPr>
          <p:cNvSpPr txBox="1"/>
          <p:nvPr/>
        </p:nvSpPr>
        <p:spPr>
          <a:xfrm>
            <a:off x="2362297" y="1328997"/>
            <a:ext cx="6123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FWI velocity model 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1CCC80-A56A-4AC5-2E32-2942BC36B230}"/>
              </a:ext>
            </a:extLst>
          </p:cNvPr>
          <p:cNvSpPr txBox="1"/>
          <p:nvPr/>
        </p:nvSpPr>
        <p:spPr>
          <a:xfrm>
            <a:off x="7279880" y="1328997"/>
            <a:ext cx="6123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FWI velocity gradient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3F1855F-CD55-712E-3D4F-C6FB1B376F6C}"/>
              </a:ext>
            </a:extLst>
          </p:cNvPr>
          <p:cNvSpPr txBox="1"/>
          <p:nvPr/>
        </p:nvSpPr>
        <p:spPr>
          <a:xfrm rot="548300">
            <a:off x="3541038" y="2809936"/>
            <a:ext cx="225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Helvetica" pitchFamily="2" charset="0"/>
                <a:cs typeface="Times New Roman" panose="02020603050405020304" pitchFamily="18" charset="0"/>
              </a:rPr>
              <a:t>Layer 2A/2B boundary</a:t>
            </a:r>
            <a:endParaRPr kumimoji="1" lang="zh-CN" altLang="en-US" sz="14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37DC1D-2A9A-FC35-B73B-BA837B178632}"/>
              </a:ext>
            </a:extLst>
          </p:cNvPr>
          <p:cNvSpPr txBox="1"/>
          <p:nvPr/>
        </p:nvSpPr>
        <p:spPr>
          <a:xfrm rot="548300">
            <a:off x="8784826" y="2809936"/>
            <a:ext cx="225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Helvetica" pitchFamily="2" charset="0"/>
                <a:cs typeface="Times New Roman" panose="02020603050405020304" pitchFamily="18" charset="0"/>
              </a:rPr>
              <a:t>Layer 2A/2B boundary</a:t>
            </a:r>
            <a:endParaRPr kumimoji="1" lang="zh-CN" altLang="en-US" sz="14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5C116FB-2ACA-04EF-75E9-B2A1DD1327B3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9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of Magma Reservoir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51AA958-DB8D-69E0-B4E6-E461FCC6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561" y="1101299"/>
            <a:ext cx="2539310" cy="465540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3269B30-434E-0FC6-C8F4-9A5734F66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01" y="1289659"/>
            <a:ext cx="3495783" cy="174789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F0D85B2-7F00-0722-43B1-C37976B4AFD5}"/>
              </a:ext>
            </a:extLst>
          </p:cNvPr>
          <p:cNvSpPr txBox="1"/>
          <p:nvPr/>
        </p:nvSpPr>
        <p:spPr>
          <a:xfrm>
            <a:off x="2278392" y="996063"/>
            <a:ext cx="2465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velocity profile</a:t>
            </a:r>
            <a:endParaRPr lang="en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571CEA1B-1484-1520-05A3-B32654649D88}"/>
              </a:ext>
            </a:extLst>
          </p:cNvPr>
          <p:cNvCxnSpPr>
            <a:cxnSpLocks/>
          </p:cNvCxnSpPr>
          <p:nvPr/>
        </p:nvCxnSpPr>
        <p:spPr>
          <a:xfrm>
            <a:off x="7661874" y="1417729"/>
            <a:ext cx="0" cy="1353547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16">
            <a:extLst>
              <a:ext uri="{FF2B5EF4-FFF2-40B4-BE49-F238E27FC236}">
                <a16:creationId xmlns:a16="http://schemas.microsoft.com/office/drawing/2014/main" id="{8AFBD70D-B1BC-8F5B-0363-5C3A6F2F3847}"/>
              </a:ext>
            </a:extLst>
          </p:cNvPr>
          <p:cNvSpPr txBox="1"/>
          <p:nvPr/>
        </p:nvSpPr>
        <p:spPr>
          <a:xfrm>
            <a:off x="2412862" y="3278090"/>
            <a:ext cx="1705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13CD74D5-8B85-9ED1-64E0-B1F6DF1AE3D1}"/>
              </a:ext>
            </a:extLst>
          </p:cNvPr>
          <p:cNvCxnSpPr>
            <a:cxnSpLocks/>
          </p:cNvCxnSpPr>
          <p:nvPr/>
        </p:nvCxnSpPr>
        <p:spPr>
          <a:xfrm flipV="1">
            <a:off x="2727025" y="3088121"/>
            <a:ext cx="194149" cy="2313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D1D42EE-B597-2778-987E-338CD16BFD69}"/>
              </a:ext>
            </a:extLst>
          </p:cNvPr>
          <p:cNvCxnSpPr>
            <a:cxnSpLocks/>
          </p:cNvCxnSpPr>
          <p:nvPr/>
        </p:nvCxnSpPr>
        <p:spPr>
          <a:xfrm flipH="1">
            <a:off x="3225146" y="2194465"/>
            <a:ext cx="12145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16">
            <a:extLst>
              <a:ext uri="{FF2B5EF4-FFF2-40B4-BE49-F238E27FC236}">
                <a16:creationId xmlns:a16="http://schemas.microsoft.com/office/drawing/2014/main" id="{921ABC8D-285D-3D2E-B491-EE819375F016}"/>
              </a:ext>
            </a:extLst>
          </p:cNvPr>
          <p:cNvSpPr txBox="1"/>
          <p:nvPr/>
        </p:nvSpPr>
        <p:spPr>
          <a:xfrm>
            <a:off x="4685358" y="2523269"/>
            <a:ext cx="1705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velocity </a:t>
            </a:r>
          </a:p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9B4AE950-7D2E-5F4D-CDE7-1D98AAE472A5}"/>
              </a:ext>
            </a:extLst>
          </p:cNvPr>
          <p:cNvCxnSpPr>
            <a:cxnSpLocks/>
          </p:cNvCxnSpPr>
          <p:nvPr/>
        </p:nvCxnSpPr>
        <p:spPr>
          <a:xfrm flipH="1">
            <a:off x="9129892" y="2039372"/>
            <a:ext cx="7637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16">
            <a:extLst>
              <a:ext uri="{FF2B5EF4-FFF2-40B4-BE49-F238E27FC236}">
                <a16:creationId xmlns:a16="http://schemas.microsoft.com/office/drawing/2014/main" id="{B84657B4-1091-ABDF-483C-02C7D258FA5E}"/>
              </a:ext>
            </a:extLst>
          </p:cNvPr>
          <p:cNvSpPr txBox="1"/>
          <p:nvPr/>
        </p:nvSpPr>
        <p:spPr>
          <a:xfrm>
            <a:off x="9893638" y="1794355"/>
            <a:ext cx="170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F74268A-3CDA-AC0C-B7DE-5527153F88E5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96FDCC0-A9A3-D001-1411-D9601AFFBE33}"/>
              </a:ext>
            </a:extLst>
          </p:cNvPr>
          <p:cNvSpPr txBox="1"/>
          <p:nvPr/>
        </p:nvSpPr>
        <p:spPr>
          <a:xfrm>
            <a:off x="4914022" y="5387886"/>
            <a:ext cx="6670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Schematic model of the magmatic system below the Axial Seamount</a:t>
            </a:r>
            <a:endParaRPr lang="zh-CN" altLang="en-US" dirty="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F7C71F5D-CA61-ECCE-CBD9-C75676E4D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65" y="3154333"/>
            <a:ext cx="4927600" cy="2057400"/>
          </a:xfrm>
          <a:prstGeom prst="rect">
            <a:avLst/>
          </a:prstGeom>
        </p:spPr>
      </p:pic>
      <p:sp>
        <p:nvSpPr>
          <p:cNvPr id="36" name="文本框 16">
            <a:extLst>
              <a:ext uri="{FF2B5EF4-FFF2-40B4-BE49-F238E27FC236}">
                <a16:creationId xmlns:a16="http://schemas.microsoft.com/office/drawing/2014/main" id="{F1076C91-810D-311C-361D-1D4CC779E979}"/>
              </a:ext>
            </a:extLst>
          </p:cNvPr>
          <p:cNvSpPr txBox="1"/>
          <p:nvPr/>
        </p:nvSpPr>
        <p:spPr>
          <a:xfrm>
            <a:off x="2348571" y="3657314"/>
            <a:ext cx="1705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Magma domain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3A15C5A3-1425-419E-9091-82963BC25929}"/>
              </a:ext>
            </a:extLst>
          </p:cNvPr>
          <p:cNvCxnSpPr>
            <a:cxnSpLocks/>
          </p:cNvCxnSpPr>
          <p:nvPr/>
        </p:nvCxnSpPr>
        <p:spPr>
          <a:xfrm flipH="1">
            <a:off x="4118717" y="2720090"/>
            <a:ext cx="5247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16">
            <a:extLst>
              <a:ext uri="{FF2B5EF4-FFF2-40B4-BE49-F238E27FC236}">
                <a16:creationId xmlns:a16="http://schemas.microsoft.com/office/drawing/2014/main" id="{07260874-F9BD-49AE-1EDF-CCD0371DF1B6}"/>
              </a:ext>
            </a:extLst>
          </p:cNvPr>
          <p:cNvSpPr txBox="1"/>
          <p:nvPr/>
        </p:nvSpPr>
        <p:spPr>
          <a:xfrm>
            <a:off x="4463689" y="1949426"/>
            <a:ext cx="1705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velocity gradient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2526545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0C7FE8-1296-B593-F4C0-6D64724D1786}"/>
              </a:ext>
            </a:extLst>
          </p:cNvPr>
          <p:cNvSpPr txBox="1"/>
          <p:nvPr/>
        </p:nvSpPr>
        <p:spPr>
          <a:xfrm>
            <a:off x="861196" y="1648288"/>
            <a:ext cx="1020538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66" indent="-406466" algn="just">
              <a:spcAft>
                <a:spcPts val="600"/>
              </a:spcAft>
              <a:buFont typeface="+mj-lt"/>
              <a:buAutoNum type="alphaLcParenBoth"/>
            </a:pP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Layering below the seafloor visible in the anomaly and gradient images is due to stacked lava flows.</a:t>
            </a:r>
          </a:p>
          <a:p>
            <a:pPr marL="406466" indent="-406466" algn="just">
              <a:spcAft>
                <a:spcPts val="600"/>
              </a:spcAft>
              <a:buFont typeface="+mj-lt"/>
              <a:buAutoNum type="alphaLcParenBoth"/>
            </a:pP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Layer 2A event observed on the conventional image corresponds to the base of the high-velocity gradient layer obtained by FWI.</a:t>
            </a:r>
          </a:p>
          <a:p>
            <a:pPr marL="406466" indent="-406466" algn="just">
              <a:spcAft>
                <a:spcPts val="600"/>
              </a:spcAft>
              <a:buFont typeface="+mj-lt"/>
              <a:buAutoNum type="alphaLcParenBoth"/>
            </a:pPr>
            <a:r>
              <a:rPr lang="en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n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base of this high-velocity gradient layer (Layer 2A) represents the boundary between hydrated lava flows above and dehydrated (altered/metamorphosed) lava flows below.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4745B0-EFA0-4952-D6C5-E24EDCD1E82A}"/>
              </a:ext>
            </a:extLst>
          </p:cNvPr>
          <p:cNvSpPr txBox="1"/>
          <p:nvPr/>
        </p:nvSpPr>
        <p:spPr>
          <a:xfrm>
            <a:off x="1588277" y="1109210"/>
            <a:ext cx="419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of the upper crust </a:t>
            </a:r>
            <a:endParaRPr lang="en" altLang="zh-CN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A0FDD6-4F8B-FA59-9DA6-19B51673E9CD}"/>
              </a:ext>
            </a:extLst>
          </p:cNvPr>
          <p:cNvSpPr txBox="1"/>
          <p:nvPr/>
        </p:nvSpPr>
        <p:spPr>
          <a:xfrm>
            <a:off x="1588277" y="3757027"/>
            <a:ext cx="5021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of the magma reservoir</a:t>
            </a:r>
            <a:endParaRPr lang="en" altLang="zh-CN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B8E8A4-E4D3-B65B-93A9-5E6A4C945D61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963742-A145-0027-F5E1-3E47B19C89BA}"/>
              </a:ext>
            </a:extLst>
          </p:cNvPr>
          <p:cNvSpPr txBox="1"/>
          <p:nvPr/>
        </p:nvSpPr>
        <p:spPr>
          <a:xfrm>
            <a:off x="861195" y="4287258"/>
            <a:ext cx="1020538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66" indent="-406466" algn="just">
              <a:spcAft>
                <a:spcPts val="600"/>
              </a:spcAft>
              <a:buFont typeface="+mj-lt"/>
              <a:buAutoNum type="alphaLcParenBoth"/>
            </a:pPr>
            <a:r>
              <a:rPr lang="en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axial melt lens (AML) is a thin layer with low velocity at the top of the magma domain.</a:t>
            </a:r>
            <a:r>
              <a:rPr lang="zh-CN" alt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Above</a:t>
            </a:r>
            <a:r>
              <a:rPr lang="zh-CN" alt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AML</a:t>
            </a:r>
            <a:r>
              <a:rPr lang="zh-CN" alt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</a:t>
            </a:r>
            <a:r>
              <a:rPr lang="zh-CN" alt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high-velocity layer.</a:t>
            </a:r>
            <a:endParaRPr lang="en" altLang="zh-CN" sz="2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06466" indent="-406466" algn="just">
              <a:spcAft>
                <a:spcPts val="600"/>
              </a:spcAft>
              <a:buFont typeface="+mj-lt"/>
              <a:buAutoNum type="alphaLcParenBoth"/>
            </a:pPr>
            <a:r>
              <a:rPr lang="en" altLang="zh-CN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Beneath the AML and inside the magma domain, there are stacked sills.  </a:t>
            </a:r>
          </a:p>
        </p:txBody>
      </p:sp>
    </p:spTree>
    <p:extLst>
      <p:ext uri="{BB962C8B-B14F-4D97-AF65-F5344CB8AC3E}">
        <p14:creationId xmlns:p14="http://schemas.microsoft.com/office/powerpoint/2010/main" val="327898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&#10;&#10;描述已自动生成">
            <a:extLst>
              <a:ext uri="{FF2B5EF4-FFF2-40B4-BE49-F238E27FC236}">
                <a16:creationId xmlns:a16="http://schemas.microsoft.com/office/drawing/2014/main" id="{60077D46-8C4F-004C-EE23-D1202195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" r="852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E330D87-2681-3375-5BBA-B328B63F094D}"/>
              </a:ext>
            </a:extLst>
          </p:cNvPr>
          <p:cNvSpPr txBox="1"/>
          <p:nvPr/>
        </p:nvSpPr>
        <p:spPr>
          <a:xfrm>
            <a:off x="3182182" y="2844225"/>
            <a:ext cx="5827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3600" b="1" i="1" spc="-1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Thank You for Your Attention</a:t>
            </a:r>
            <a:endParaRPr lang="zh-CN" altLang="en-US" sz="3600" b="1" i="1" spc="-1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66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&#10;&#10;描述已自动生成">
            <a:extLst>
              <a:ext uri="{FF2B5EF4-FFF2-40B4-BE49-F238E27FC236}">
                <a16:creationId xmlns:a16="http://schemas.microsoft.com/office/drawing/2014/main" id="{5615113B-01E9-E50B-191F-295D6278C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" r="8526"/>
          <a:stretch/>
        </p:blipFill>
        <p:spPr>
          <a:xfrm>
            <a:off x="1534" y="160060"/>
            <a:ext cx="12188932" cy="685799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03978F9-8066-B044-8200-F349F3935BDB}"/>
              </a:ext>
            </a:extLst>
          </p:cNvPr>
          <p:cNvSpPr txBox="1"/>
          <p:nvPr/>
        </p:nvSpPr>
        <p:spPr>
          <a:xfrm>
            <a:off x="654625" y="-228110"/>
            <a:ext cx="5604163" cy="1227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71791F-002C-B5E0-E3B1-186138F43FAE}"/>
              </a:ext>
            </a:extLst>
          </p:cNvPr>
          <p:cNvSpPr txBox="1"/>
          <p:nvPr/>
        </p:nvSpPr>
        <p:spPr>
          <a:xfrm>
            <a:off x="3293918" y="1290801"/>
            <a:ext cx="5604164" cy="4276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 defTabSz="9144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200" b="1" i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Study Area and Data</a:t>
            </a:r>
          </a:p>
          <a:p>
            <a:pPr marL="514350" indent="-514350" defTabSz="9144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200" b="1" i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Scientific Objective</a:t>
            </a:r>
          </a:p>
          <a:p>
            <a:pPr marL="514350" indent="-514350" defTabSz="914400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zh-CN" sz="3200" b="1" i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Method</a:t>
            </a:r>
          </a:p>
          <a:p>
            <a:pPr marL="514350" indent="-514350" defTabSz="9144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200" b="1" i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Results</a:t>
            </a:r>
          </a:p>
          <a:p>
            <a:pPr marL="514350" indent="-514350" defTabSz="9144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200" b="1" i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Discussion and Conclusion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3E0B335-7AAA-C16E-222B-80BF306F222D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7073A6-32AB-90C5-31C4-3B2E195A8CBC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6" name="图片 5" descr="地图&#10;&#10;描述已自动生成">
            <a:extLst>
              <a:ext uri="{FF2B5EF4-FFF2-40B4-BE49-F238E27FC236}">
                <a16:creationId xmlns:a16="http://schemas.microsoft.com/office/drawing/2014/main" id="{B3F34366-2C0C-5C92-3948-78E36536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800000"/>
            <a:ext cx="3289935" cy="42818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5D63E77-6E49-D04D-2A16-0B23213FE5EA}"/>
              </a:ext>
            </a:extLst>
          </p:cNvPr>
          <p:cNvSpPr txBox="1"/>
          <p:nvPr/>
        </p:nvSpPr>
        <p:spPr>
          <a:xfrm>
            <a:off x="5778746" y="2410953"/>
            <a:ext cx="5772262" cy="2567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1" indent="-285750" algn="just" defTabSz="914400">
              <a:buFont typeface="Wingdings" pitchFamily="2" charset="2"/>
              <a:buChar char="l"/>
            </a:pPr>
            <a:r>
              <a:rPr lang="en" altLang="zh-CN" sz="2200" dirty="0">
                <a:latin typeface="TimesNewRomanPSMT"/>
              </a:rPr>
              <a:t>F</a:t>
            </a:r>
            <a:r>
              <a:rPr lang="en" altLang="zh-CN" sz="2200" dirty="0">
                <a:effectLst/>
                <a:latin typeface="TimesNewRomanPSMT"/>
              </a:rPr>
              <a:t>ormed by interacting with the intermediate-spreading Juan de Fuca Ridge and the Cobb hotspot</a:t>
            </a:r>
            <a:r>
              <a:rPr lang="en" altLang="zh-CN" sz="2200" dirty="0">
                <a:latin typeface="TimesNewRomanPSMT"/>
              </a:rPr>
              <a:t> </a:t>
            </a:r>
            <a:r>
              <a:rPr lang="en-US" altLang="zh-CN" sz="2200" dirty="0">
                <a:latin typeface="TimesNewRomanPSMT"/>
              </a:rPr>
              <a:t>in the last ~ 0.5 Ma</a:t>
            </a:r>
            <a:r>
              <a:rPr lang="zh-CN" altLang="zh-CN" sz="2200" dirty="0">
                <a:latin typeface="TimesNewRomanPSMT"/>
              </a:rPr>
              <a:t> </a:t>
            </a:r>
            <a:endParaRPr lang="en" altLang="zh-CN" sz="2200" dirty="0">
              <a:latin typeface="TimesNewRomanPSMT"/>
            </a:endParaRPr>
          </a:p>
          <a:p>
            <a:pPr marL="0" lvl="1" algn="just" defTabSz="914400"/>
            <a:endParaRPr lang="en" altLang="zh-CN" sz="2200" dirty="0">
              <a:effectLst/>
              <a:latin typeface="TimesNewRomanPSMT"/>
            </a:endParaRPr>
          </a:p>
          <a:p>
            <a:pPr marL="285750" lvl="1" indent="-285750" algn="just" defTabSz="914400">
              <a:buFont typeface="Wingdings" pitchFamily="2" charset="2"/>
              <a:buChar char="l"/>
            </a:pPr>
            <a:r>
              <a:rPr lang="en" altLang="zh-CN" sz="2200" dirty="0">
                <a:effectLst/>
                <a:latin typeface="TimesNewRomanPSMT"/>
              </a:rPr>
              <a:t>Erupted three times (1998, 2011, and 2015) </a:t>
            </a:r>
          </a:p>
          <a:p>
            <a:pPr marL="285750" lvl="1" indent="-285750" algn="just" defTabSz="914400">
              <a:buFont typeface="Wingdings" pitchFamily="2" charset="2"/>
              <a:buChar char="l"/>
            </a:pPr>
            <a:endParaRPr lang="en" altLang="zh-CN" sz="2200" dirty="0">
              <a:latin typeface="TimesNewRomanPSMT"/>
            </a:endParaRPr>
          </a:p>
          <a:p>
            <a:pPr marL="285750" lvl="1" indent="-285750" algn="just" defTabSz="914400">
              <a:buFont typeface="Wingdings" pitchFamily="2" charset="2"/>
              <a:buChar char="l"/>
            </a:pPr>
            <a:r>
              <a:rPr lang="en" altLang="zh-CN" sz="2200" dirty="0">
                <a:effectLst/>
                <a:latin typeface="TimesNewRomanPSMT"/>
              </a:rPr>
              <a:t>Like a mini Iceland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F273B4-AE13-3729-F4C0-58A6D1A81A20}"/>
              </a:ext>
            </a:extLst>
          </p:cNvPr>
          <p:cNvSpPr txBox="1"/>
          <p:nvPr/>
        </p:nvSpPr>
        <p:spPr>
          <a:xfrm>
            <a:off x="654625" y="-228110"/>
            <a:ext cx="7218514" cy="1227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spc="-11" dirty="0">
                <a:solidFill>
                  <a:srgbClr val="02355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Study Area: Axial Seamount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D4BC98-9027-A0D2-4039-F92FE1285F62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                               Method                                     Results                            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地图&#10;&#10;描述已自动生成">
            <a:extLst>
              <a:ext uri="{FF2B5EF4-FFF2-40B4-BE49-F238E27FC236}">
                <a16:creationId xmlns:a16="http://schemas.microsoft.com/office/drawing/2014/main" id="{EBD5CDB3-7B42-9F2D-B9B4-5DD98775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91" y="798963"/>
            <a:ext cx="2303218" cy="271830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98FC88E-4E5F-C7CA-7629-01D1D121426F}"/>
              </a:ext>
            </a:extLst>
          </p:cNvPr>
          <p:cNvSpPr txBox="1"/>
          <p:nvPr/>
        </p:nvSpPr>
        <p:spPr>
          <a:xfrm rot="16885624">
            <a:off x="3055100" y="2598926"/>
            <a:ext cx="1088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North rift zone </a:t>
            </a:r>
            <a:endParaRPr kumimoji="1" lang="zh-CN" altLang="en-US" sz="9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416480-E918-ED3B-8972-9CD5AFDF7E36}"/>
              </a:ext>
            </a:extLst>
          </p:cNvPr>
          <p:cNvSpPr txBox="1"/>
          <p:nvPr/>
        </p:nvSpPr>
        <p:spPr>
          <a:xfrm rot="16809732">
            <a:off x="3278212" y="4906581"/>
            <a:ext cx="866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 err="1"/>
              <a:t>Sorth</a:t>
            </a:r>
            <a:r>
              <a:rPr kumimoji="1" lang="en-US" altLang="zh-CN" sz="900" dirty="0"/>
              <a:t> rift zone </a:t>
            </a:r>
            <a:endParaRPr kumimoji="1" lang="zh-CN" altLang="en-US" sz="9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0C5C35-5B84-8448-FB50-3227C9ED5304}"/>
              </a:ext>
            </a:extLst>
          </p:cNvPr>
          <p:cNvSpPr txBox="1"/>
          <p:nvPr/>
        </p:nvSpPr>
        <p:spPr>
          <a:xfrm rot="4388212">
            <a:off x="3170421" y="3678349"/>
            <a:ext cx="6279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Caldera </a:t>
            </a:r>
            <a:endParaRPr kumimoji="1"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275648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11" name="图片 10" descr="地图&#10;&#10;描述已自动生成">
            <a:extLst>
              <a:ext uri="{FF2B5EF4-FFF2-40B4-BE49-F238E27FC236}">
                <a16:creationId xmlns:a16="http://schemas.microsoft.com/office/drawing/2014/main" id="{1C6A3467-293B-1E61-635F-B6261A682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800000"/>
            <a:ext cx="3282950" cy="428180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9E2FEE-4DD3-F230-6C3A-1F5A7C99DB98}"/>
              </a:ext>
            </a:extLst>
          </p:cNvPr>
          <p:cNvSpPr txBox="1"/>
          <p:nvPr/>
        </p:nvSpPr>
        <p:spPr>
          <a:xfrm>
            <a:off x="1323615" y="985310"/>
            <a:ext cx="5332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US R/V </a:t>
            </a:r>
            <a:r>
              <a:rPr lang="en-US" altLang="zh-CN" sz="2800" b="1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Langseth</a:t>
            </a:r>
            <a:r>
              <a:rPr lang="en-US" altLang="zh-CN" sz="2800" b="1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MGL1905</a:t>
            </a:r>
            <a:endParaRPr lang="zh-CN" altLang="en-US" sz="2800" b="1" i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392955-D698-9202-6DAB-F1E8D5C51600}"/>
              </a:ext>
            </a:extLst>
          </p:cNvPr>
          <p:cNvSpPr txBox="1"/>
          <p:nvPr/>
        </p:nvSpPr>
        <p:spPr>
          <a:xfrm>
            <a:off x="6435103" y="2101334"/>
            <a:ext cx="48612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200" dirty="0">
              <a:latin typeface="TimesNewRomanPSMT"/>
            </a:endParaRPr>
          </a:p>
          <a:p>
            <a:endParaRPr lang="en-US" altLang="zh-CN" sz="2200" dirty="0">
              <a:latin typeface="TimesNewRomanPSMT"/>
            </a:endParaRPr>
          </a:p>
          <a:p>
            <a:endParaRPr lang="en-US" altLang="zh-CN" sz="2200" dirty="0">
              <a:latin typeface="TimesNewRomanPSM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DAFD75-0C94-329B-C7AF-8505D3977D63}"/>
              </a:ext>
            </a:extLst>
          </p:cNvPr>
          <p:cNvSpPr txBox="1"/>
          <p:nvPr/>
        </p:nvSpPr>
        <p:spPr>
          <a:xfrm>
            <a:off x="5756899" y="2538147"/>
            <a:ext cx="6082800" cy="3055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1" indent="-285750" algn="just" defTabSz="914400">
              <a:buFont typeface="Wingdings" pitchFamily="2" charset="2"/>
              <a:buChar char="l"/>
            </a:pPr>
            <a:r>
              <a:rPr lang="en-US" altLang="zh-CN" sz="2200" dirty="0">
                <a:latin typeface="TimesNewRomanPSMT"/>
              </a:rPr>
              <a:t>3D </a:t>
            </a:r>
            <a:r>
              <a:rPr lang="en-GB" altLang="zh-CN" sz="2200" dirty="0">
                <a:latin typeface="TimesNewRomanPSMT"/>
              </a:rPr>
              <a:t>multi-channel</a:t>
            </a:r>
            <a:r>
              <a:rPr lang="zh-CN" altLang="zh-CN" sz="2200" dirty="0">
                <a:latin typeface="TimesNewRomanPSMT"/>
              </a:rPr>
              <a:t> </a:t>
            </a:r>
            <a:r>
              <a:rPr lang="en-US" altLang="zh-CN" sz="2200" dirty="0">
                <a:latin typeface="TimesNewRomanPSMT"/>
              </a:rPr>
              <a:t>seismic data covered a 40 km by 16.3 km area</a:t>
            </a:r>
          </a:p>
          <a:p>
            <a:pPr marL="0" lvl="1" algn="just" defTabSz="914400"/>
            <a:r>
              <a:rPr lang="zh-CN" altLang="en-US" sz="2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time </a:t>
            </a:r>
            <a:r>
              <a:rPr lang="en" altLang="zh-CN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stacking and migration image</a:t>
            </a:r>
          </a:p>
          <a:p>
            <a:pPr marL="0" lvl="1" algn="just" defTabSz="914400"/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(Kent et al., 2025) </a:t>
            </a:r>
            <a:endParaRPr lang="en-US" altLang="zh-CN" dirty="0">
              <a:latin typeface="TimesNewRomanPSMT"/>
            </a:endParaRPr>
          </a:p>
          <a:p>
            <a:pPr marL="285750" lvl="1" indent="-285750" algn="just" defTabSz="914400">
              <a:buFont typeface="Wingdings" pitchFamily="2" charset="2"/>
              <a:buChar char="l"/>
            </a:pPr>
            <a:endParaRPr lang="en-US" altLang="zh-CN" sz="2200" dirty="0">
              <a:latin typeface="TimesNewRomanPSMT"/>
            </a:endParaRPr>
          </a:p>
          <a:p>
            <a:pPr marL="285750" lvl="1" indent="-285750" algn="just" defTabSz="914400">
              <a:buFont typeface="Wingdings" pitchFamily="2" charset="2"/>
              <a:buChar char="l"/>
            </a:pPr>
            <a:r>
              <a:rPr lang="en-US" altLang="zh-CN" sz="2200" dirty="0">
                <a:latin typeface="TimesNewRomanPSMT"/>
              </a:rPr>
              <a:t>2D 12 km offset streamer data</a:t>
            </a:r>
          </a:p>
          <a:p>
            <a:pPr marL="0" lvl="1" algn="just" defTabSz="914400"/>
            <a:r>
              <a:rPr lang="en-US" altLang="zh-CN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Tomography</a:t>
            </a:r>
          </a:p>
          <a:p>
            <a:pPr marL="0" lvl="1" algn="just" defTabSz="914400"/>
            <a:r>
              <a:rPr lang="en-US" altLang="zh-CN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Full waveform inversion</a:t>
            </a:r>
          </a:p>
          <a:p>
            <a:pPr marL="0" lvl="1" algn="just" defTabSz="914400"/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study)</a:t>
            </a:r>
          </a:p>
          <a:p>
            <a:pPr marL="285750" lvl="1" indent="-285750" algn="just" defTabSz="914400">
              <a:buFont typeface="Wingdings" pitchFamily="2" charset="2"/>
              <a:buChar char="l"/>
            </a:pPr>
            <a:endParaRPr lang="en-US" altLang="zh-CN" sz="2200" dirty="0">
              <a:latin typeface="TimesNewRomanPSMT"/>
            </a:endParaRPr>
          </a:p>
          <a:p>
            <a:pPr marL="0" lvl="1" algn="just" defTabSz="914400"/>
            <a:endParaRPr lang="en-US" altLang="zh-CN" sz="2200" dirty="0">
              <a:latin typeface="TimesNewRomanPSMT"/>
            </a:endParaRPr>
          </a:p>
          <a:p>
            <a:pPr marL="0" lvl="1" algn="just" defTabSz="914400"/>
            <a:endParaRPr lang="en" altLang="zh-CN" sz="2200" dirty="0">
              <a:effectLst/>
              <a:latin typeface="TimesNewRomanPSMT"/>
            </a:endParaRPr>
          </a:p>
          <a:p>
            <a:pPr marL="285750" lvl="1" indent="-285750" algn="just" defTabSz="914400">
              <a:buFont typeface="Wingdings" pitchFamily="2" charset="2"/>
              <a:buChar char="l"/>
            </a:pPr>
            <a:endParaRPr lang="en" altLang="zh-CN" sz="2200" dirty="0">
              <a:latin typeface="TimesNewRomanPSMT"/>
            </a:endParaRPr>
          </a:p>
        </p:txBody>
      </p:sp>
      <p:pic>
        <p:nvPicPr>
          <p:cNvPr id="5" name="图片 4" descr="地图&#10;&#10;描述已自动生成">
            <a:extLst>
              <a:ext uri="{FF2B5EF4-FFF2-40B4-BE49-F238E27FC236}">
                <a16:creationId xmlns:a16="http://schemas.microsoft.com/office/drawing/2014/main" id="{AF06057E-D51F-E134-4DB7-8878C08FF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7" t="66585" r="70685" b="12370"/>
          <a:stretch/>
        </p:blipFill>
        <p:spPr>
          <a:xfrm>
            <a:off x="2514028" y="4655488"/>
            <a:ext cx="618119" cy="9011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669E5F-3D49-70D3-2262-91C9FCE9AF62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GB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Data: Geophysical Experiments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0480AC-81EF-A241-0280-2B4B5CB93825}"/>
              </a:ext>
            </a:extLst>
          </p:cNvPr>
          <p:cNvSpPr txBox="1"/>
          <p:nvPr/>
        </p:nvSpPr>
        <p:spPr>
          <a:xfrm rot="16885624">
            <a:off x="3055100" y="2598926"/>
            <a:ext cx="1088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North rift zone </a:t>
            </a:r>
            <a:endParaRPr kumimoji="1" lang="zh-CN" altLang="en-US" sz="9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CB785FD-1CC4-3886-9C17-92B3F8D52EA3}"/>
              </a:ext>
            </a:extLst>
          </p:cNvPr>
          <p:cNvSpPr txBox="1"/>
          <p:nvPr/>
        </p:nvSpPr>
        <p:spPr>
          <a:xfrm rot="16809732">
            <a:off x="3278212" y="4906581"/>
            <a:ext cx="866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 err="1"/>
              <a:t>Sorth</a:t>
            </a:r>
            <a:r>
              <a:rPr kumimoji="1" lang="en-US" altLang="zh-CN" sz="900" dirty="0"/>
              <a:t> rift zone </a:t>
            </a:r>
            <a:endParaRPr kumimoji="1" lang="zh-CN" altLang="en-US" sz="9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2BBD39-1310-A29C-CA4D-1E0638EB62AB}"/>
              </a:ext>
            </a:extLst>
          </p:cNvPr>
          <p:cNvSpPr txBox="1"/>
          <p:nvPr/>
        </p:nvSpPr>
        <p:spPr>
          <a:xfrm rot="4388212">
            <a:off x="3170421" y="3678349"/>
            <a:ext cx="6279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Caldera </a:t>
            </a:r>
            <a:endParaRPr kumimoji="1" lang="zh-CN" altLang="en-US" sz="9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0F86C2-463A-167F-D670-989C85D6BE9B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                               Method                                     Results                            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54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11089513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Objective: 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7E473FE-5F56-6508-2752-2F74DC0A2BE8}"/>
              </a:ext>
            </a:extLst>
          </p:cNvPr>
          <p:cNvSpPr/>
          <p:nvPr/>
        </p:nvSpPr>
        <p:spPr>
          <a:xfrm>
            <a:off x="6967262" y="1596452"/>
            <a:ext cx="306374" cy="388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00" name="Picture 4" descr="Fig. 2">
            <a:extLst>
              <a:ext uri="{FF2B5EF4-FFF2-40B4-BE49-F238E27FC236}">
                <a16:creationId xmlns:a16="http://schemas.microsoft.com/office/drawing/2014/main" id="{A3A43368-BD72-7B71-AF5D-11FE1DA38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6"/>
          <a:stretch/>
        </p:blipFill>
        <p:spPr bwMode="auto">
          <a:xfrm>
            <a:off x="5877147" y="2584691"/>
            <a:ext cx="4007622" cy="33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099ACF-2C55-54E2-F854-7CFF2F921688}"/>
              </a:ext>
            </a:extLst>
          </p:cNvPr>
          <p:cNvSpPr txBox="1"/>
          <p:nvPr/>
        </p:nvSpPr>
        <p:spPr>
          <a:xfrm>
            <a:off x="4403696" y="5485585"/>
            <a:ext cx="2965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Kent et al., 2025</a:t>
            </a:r>
            <a:endParaRPr lang="en-US" altLang="zh-CN" sz="18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115F9B-4C5C-56B4-CEDA-7C7F04BB1C1B}"/>
              </a:ext>
            </a:extLst>
          </p:cNvPr>
          <p:cNvSpPr txBox="1"/>
          <p:nvPr/>
        </p:nvSpPr>
        <p:spPr>
          <a:xfrm>
            <a:off x="667260" y="1003083"/>
            <a:ext cx="11016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seismic data stacking and migration image</a:t>
            </a:r>
            <a:endParaRPr lang="zh-CN" altLang="en-US" sz="2400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地图&#10;&#10;描述已自动生成">
            <a:extLst>
              <a:ext uri="{FF2B5EF4-FFF2-40B4-BE49-F238E27FC236}">
                <a16:creationId xmlns:a16="http://schemas.microsoft.com/office/drawing/2014/main" id="{EFD7C790-BB35-CCFB-C51B-150ED85B3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1800000"/>
            <a:ext cx="3282950" cy="4281805"/>
          </a:xfrm>
          <a:prstGeom prst="rect">
            <a:avLst/>
          </a:prstGeom>
        </p:spPr>
      </p:pic>
      <p:pic>
        <p:nvPicPr>
          <p:cNvPr id="6" name="图片 5" descr="地图&#10;&#10;描述已自动生成">
            <a:extLst>
              <a:ext uri="{FF2B5EF4-FFF2-40B4-BE49-F238E27FC236}">
                <a16:creationId xmlns:a16="http://schemas.microsoft.com/office/drawing/2014/main" id="{06D8815C-F6FE-7800-E21C-42D5B8C86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27" t="66585" r="70685" b="12370"/>
          <a:stretch/>
        </p:blipFill>
        <p:spPr>
          <a:xfrm>
            <a:off x="2514028" y="4655488"/>
            <a:ext cx="618119" cy="90115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643EB8-8611-AD01-9279-628F8FD0360E}"/>
              </a:ext>
            </a:extLst>
          </p:cNvPr>
          <p:cNvSpPr/>
          <p:nvPr/>
        </p:nvSpPr>
        <p:spPr>
          <a:xfrm>
            <a:off x="5877147" y="2310581"/>
            <a:ext cx="218853" cy="403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269770E-B7B3-C113-36F3-DE9BD953B734}"/>
              </a:ext>
            </a:extLst>
          </p:cNvPr>
          <p:cNvSpPr txBox="1"/>
          <p:nvPr/>
        </p:nvSpPr>
        <p:spPr>
          <a:xfrm>
            <a:off x="7231640" y="843029"/>
            <a:ext cx="4452350" cy="1532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1" indent="-285750" defTabSz="91440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2000" dirty="0">
                <a:latin typeface="TimesNewRomanPSMT"/>
              </a:rPr>
              <a:t>Time domain </a:t>
            </a:r>
          </a:p>
          <a:p>
            <a:pPr marL="285750" lvl="1" indent="-285750" defTabSz="914400">
              <a:spcBef>
                <a:spcPts val="600"/>
              </a:spcBef>
              <a:buFont typeface="Wingdings" pitchFamily="2" charset="2"/>
              <a:buChar char="l"/>
            </a:pPr>
            <a:r>
              <a:rPr lang="en" altLang="zh-CN" sz="2000" dirty="0">
                <a:solidFill>
                  <a:srgbClr val="C00000"/>
                </a:solidFill>
                <a:latin typeface="TimesNewRomanPSMT"/>
              </a:rPr>
              <a:t>Detailed structure above (upper crust) and below (magma reservoir) the LAB?</a:t>
            </a:r>
            <a:endParaRPr lang="en" altLang="zh-CN" sz="2000" dirty="0">
              <a:effectLst/>
              <a:latin typeface="TimesNewRomanPSMT"/>
            </a:endParaRPr>
          </a:p>
          <a:p>
            <a:pPr marL="285750" lvl="1" indent="-285750" defTabSz="914400">
              <a:spcBef>
                <a:spcPts val="600"/>
              </a:spcBef>
              <a:buFont typeface="Wingdings" pitchFamily="2" charset="2"/>
              <a:buChar char="l"/>
            </a:pPr>
            <a:endParaRPr lang="en" altLang="zh-CN" sz="2200" dirty="0">
              <a:latin typeface="TimesNewRomanPSM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9DA125-812B-6888-A51C-E209EDD66394}"/>
              </a:ext>
            </a:extLst>
          </p:cNvPr>
          <p:cNvSpPr txBox="1"/>
          <p:nvPr/>
        </p:nvSpPr>
        <p:spPr>
          <a:xfrm rot="16885624">
            <a:off x="3055100" y="2598926"/>
            <a:ext cx="1088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North rift zone </a:t>
            </a:r>
            <a:endParaRPr kumimoji="1" lang="zh-CN" altLang="en-US" sz="9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08015B-25ED-5C4F-2A4F-8E2796677CFF}"/>
              </a:ext>
            </a:extLst>
          </p:cNvPr>
          <p:cNvSpPr txBox="1"/>
          <p:nvPr/>
        </p:nvSpPr>
        <p:spPr>
          <a:xfrm rot="16809732">
            <a:off x="3278212" y="4906581"/>
            <a:ext cx="866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 err="1"/>
              <a:t>Sorth</a:t>
            </a:r>
            <a:r>
              <a:rPr kumimoji="1" lang="en-US" altLang="zh-CN" sz="900" dirty="0"/>
              <a:t> rift zone </a:t>
            </a:r>
            <a:endParaRPr kumimoji="1" lang="zh-CN" altLang="en-US" sz="9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210F05F-5F1F-7131-03FC-8BAF9AB97A4B}"/>
              </a:ext>
            </a:extLst>
          </p:cNvPr>
          <p:cNvSpPr txBox="1"/>
          <p:nvPr/>
        </p:nvSpPr>
        <p:spPr>
          <a:xfrm rot="4388212">
            <a:off x="3170421" y="3678349"/>
            <a:ext cx="6279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Caldera </a:t>
            </a:r>
            <a:endParaRPr kumimoji="1" lang="zh-CN" altLang="en-US" sz="900" dirty="0"/>
          </a:p>
        </p:txBody>
      </p: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016028C8-29F1-3023-1390-13CF2E140DFA}"/>
              </a:ext>
            </a:extLst>
          </p:cNvPr>
          <p:cNvCxnSpPr/>
          <p:nvPr/>
        </p:nvCxnSpPr>
        <p:spPr>
          <a:xfrm flipV="1">
            <a:off x="2682815" y="3455520"/>
            <a:ext cx="2247181" cy="10000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7CE9C4F2-4B96-59CD-497E-07A1E21F8EEB}"/>
              </a:ext>
            </a:extLst>
          </p:cNvPr>
          <p:cNvSpPr txBox="1"/>
          <p:nvPr/>
        </p:nvSpPr>
        <p:spPr>
          <a:xfrm>
            <a:off x="5442950" y="2072062"/>
            <a:ext cx="5022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lithosphere–asthenosphere boundary (LAB) beneath the Axial Volcano</a:t>
            </a:r>
            <a:r>
              <a:rPr lang="en" altLang="zh-CN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1BFF6CC-ED69-DEA1-97A7-184F1A689CA6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   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                                    Results                            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手机屏幕的截图&#10;&#10;低可信度描述已自动生成">
            <a:extLst>
              <a:ext uri="{FF2B5EF4-FFF2-40B4-BE49-F238E27FC236}">
                <a16:creationId xmlns:a16="http://schemas.microsoft.com/office/drawing/2014/main" id="{E06BFC77-BCED-57C9-CBF5-C22C6E1D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717" y="1547938"/>
            <a:ext cx="7526531" cy="184323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2238" y="498815"/>
            <a:ext cx="9658402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GB" sz="2400" i="1" dirty="0">
                <a:solidFill>
                  <a:srgbClr val="22222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Line 2003 - Shot gathers at different locations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C9B146B-A95F-D216-7152-5D531BA797A5}"/>
              </a:ext>
            </a:extLst>
          </p:cNvPr>
          <p:cNvSpPr txBox="1"/>
          <p:nvPr/>
        </p:nvSpPr>
        <p:spPr>
          <a:xfrm>
            <a:off x="6268799" y="1679180"/>
            <a:ext cx="10738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Shot 1400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3A5D72E-9656-CF1F-1221-4210E33A73F5}"/>
              </a:ext>
            </a:extLst>
          </p:cNvPr>
          <p:cNvSpPr txBox="1"/>
          <p:nvPr/>
        </p:nvSpPr>
        <p:spPr>
          <a:xfrm>
            <a:off x="7511389" y="1679180"/>
            <a:ext cx="10738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Shot 1280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9B816-E641-0852-A45E-16F100B231EA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32F649-AB61-E45A-014E-8A560D1B5040}"/>
              </a:ext>
            </a:extLst>
          </p:cNvPr>
          <p:cNvSpPr txBox="1"/>
          <p:nvPr/>
        </p:nvSpPr>
        <p:spPr>
          <a:xfrm>
            <a:off x="4760349" y="1669878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cs typeface="Times New Roman" panose="02020603050405020304" pitchFamily="18" charset="0"/>
              </a:rPr>
              <a:t>SW</a:t>
            </a:r>
            <a:endParaRPr kumimoji="1"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DCA1BF-892A-4888-4164-AD10C71B6F7E}"/>
              </a:ext>
            </a:extLst>
          </p:cNvPr>
          <p:cNvSpPr txBox="1"/>
          <p:nvPr/>
        </p:nvSpPr>
        <p:spPr>
          <a:xfrm>
            <a:off x="9685050" y="1706770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cs typeface="Times New Roman" panose="02020603050405020304" pitchFamily="18" charset="0"/>
              </a:rPr>
              <a:t>NE</a:t>
            </a:r>
            <a:endParaRPr kumimoji="1"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FD866ED-867C-A6D2-488C-D5951D0979F3}"/>
              </a:ext>
            </a:extLst>
          </p:cNvPr>
          <p:cNvSpPr txBox="1"/>
          <p:nvPr/>
        </p:nvSpPr>
        <p:spPr>
          <a:xfrm>
            <a:off x="8645506" y="2068558"/>
            <a:ext cx="15827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Shooting direction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DDF55F38-22FB-F852-2430-69EE00A6B275}"/>
              </a:ext>
            </a:extLst>
          </p:cNvPr>
          <p:cNvCxnSpPr/>
          <p:nvPr/>
        </p:nvCxnSpPr>
        <p:spPr>
          <a:xfrm flipH="1">
            <a:off x="8774089" y="1979996"/>
            <a:ext cx="48095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18E25CAE-D1E9-5241-8768-7A5875719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24" y="3914184"/>
            <a:ext cx="7772400" cy="198955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13725DD-1735-B020-89DF-D827D8850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089" y="3391170"/>
            <a:ext cx="2800848" cy="2358984"/>
          </a:xfrm>
          <a:prstGeom prst="rect">
            <a:avLst/>
          </a:prstGeom>
        </p:spPr>
      </p:pic>
      <p:pic>
        <p:nvPicPr>
          <p:cNvPr id="33" name="图片 32" descr="地图&#10;&#10;描述已自动生成">
            <a:extLst>
              <a:ext uri="{FF2B5EF4-FFF2-40B4-BE49-F238E27FC236}">
                <a16:creationId xmlns:a16="http://schemas.microsoft.com/office/drawing/2014/main" id="{84A599E6-7FF9-2444-348F-9D929F57B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443" y="1363565"/>
            <a:ext cx="1876380" cy="244208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40FADCF9-5B7C-006F-9905-F7FD4661AA96}"/>
              </a:ext>
            </a:extLst>
          </p:cNvPr>
          <p:cNvSpPr txBox="1"/>
          <p:nvPr/>
        </p:nvSpPr>
        <p:spPr>
          <a:xfrm>
            <a:off x="9368941" y="5807937"/>
            <a:ext cx="20873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triplication effect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五角星 36">
            <a:extLst>
              <a:ext uri="{FF2B5EF4-FFF2-40B4-BE49-F238E27FC236}">
                <a16:creationId xmlns:a16="http://schemas.microsoft.com/office/drawing/2014/main" id="{379EE073-8BC0-1237-123E-AEF8DAC47EF2}"/>
              </a:ext>
            </a:extLst>
          </p:cNvPr>
          <p:cNvSpPr/>
          <p:nvPr/>
        </p:nvSpPr>
        <p:spPr>
          <a:xfrm>
            <a:off x="6657975" y="1416000"/>
            <a:ext cx="209550" cy="23928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3" name="直线连接符 42">
            <a:extLst>
              <a:ext uri="{FF2B5EF4-FFF2-40B4-BE49-F238E27FC236}">
                <a16:creationId xmlns:a16="http://schemas.microsoft.com/office/drawing/2014/main" id="{2FAC30C2-60AD-8E42-A8C6-4EFC5CB460D9}"/>
              </a:ext>
            </a:extLst>
          </p:cNvPr>
          <p:cNvCxnSpPr/>
          <p:nvPr/>
        </p:nvCxnSpPr>
        <p:spPr>
          <a:xfrm>
            <a:off x="6802725" y="1558633"/>
            <a:ext cx="261185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AD63C340-D953-9729-FF19-F76D457FD6DF}"/>
              </a:ext>
            </a:extLst>
          </p:cNvPr>
          <p:cNvCxnSpPr>
            <a:cxnSpLocks/>
          </p:cNvCxnSpPr>
          <p:nvPr/>
        </p:nvCxnSpPr>
        <p:spPr>
          <a:xfrm>
            <a:off x="7855125" y="1559833"/>
            <a:ext cx="222940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五角星 37">
            <a:extLst>
              <a:ext uri="{FF2B5EF4-FFF2-40B4-BE49-F238E27FC236}">
                <a16:creationId xmlns:a16="http://schemas.microsoft.com/office/drawing/2014/main" id="{9E291DBB-5ECD-D756-5309-17960B9FDF3B}"/>
              </a:ext>
            </a:extLst>
          </p:cNvPr>
          <p:cNvSpPr/>
          <p:nvPr/>
        </p:nvSpPr>
        <p:spPr>
          <a:xfrm>
            <a:off x="7725570" y="1416000"/>
            <a:ext cx="209550" cy="23928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1BA3BF7-F6B6-3DC6-E252-5631BD2E280B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   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                                    Results                            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3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48E24D-B3E5-D73F-53FC-CEC3C8E4F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r="6502" b="51839"/>
          <a:stretch/>
        </p:blipFill>
        <p:spPr>
          <a:xfrm>
            <a:off x="1396737" y="1040957"/>
            <a:ext cx="4808007" cy="2474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29A26-6C62-0051-FC64-E5527928F892}"/>
              </a:ext>
            </a:extLst>
          </p:cNvPr>
          <p:cNvSpPr txBox="1">
            <a:spLocks/>
          </p:cNvSpPr>
          <p:nvPr/>
        </p:nvSpPr>
        <p:spPr>
          <a:xfrm>
            <a:off x="6495860" y="5236210"/>
            <a:ext cx="4606912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layered lava flows in (b), which are absent in (a).</a:t>
            </a:r>
            <a:endParaRPr lang="en-GB" sz="2400" b="1" i="1" spc="-1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F37F58-98CA-3A24-61B3-A8F78B5AC112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20E6F06-8315-13F0-DCA6-2996250F9D66}"/>
              </a:ext>
            </a:extLst>
          </p:cNvPr>
          <p:cNvSpPr txBox="1"/>
          <p:nvPr/>
        </p:nvSpPr>
        <p:spPr>
          <a:xfrm>
            <a:off x="6495860" y="1245552"/>
            <a:ext cx="5251118" cy="1889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150000"/>
              </a:lnSpc>
            </a:pPr>
            <a:r>
              <a:rPr lang="en-US" altLang="zh-CN" sz="2200" b="1" dirty="0">
                <a:latin typeface="TimesNewRomanPSMT"/>
              </a:rPr>
              <a:t>Layer 2A event:</a:t>
            </a:r>
          </a:p>
          <a:p>
            <a:pPr marL="0" lvl="1" algn="just" defTabSz="914400">
              <a:lnSpc>
                <a:spcPct val="150000"/>
              </a:lnSpc>
            </a:pPr>
            <a:r>
              <a:rPr lang="en" altLang="zh-CN" sz="20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high gradient in the uppermost crust, roughly lava (basalt) /dike boundary in the young crust</a:t>
            </a:r>
            <a:endParaRPr lang="en-US" altLang="zh-CN" sz="2000" b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defTabSz="914400">
              <a:lnSpc>
                <a:spcPct val="150000"/>
              </a:lnSpc>
            </a:pPr>
            <a:r>
              <a:rPr lang="en" altLang="zh-CN" i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Carbotte</a:t>
            </a:r>
            <a:r>
              <a:rPr lang="en" altLang="zh-CN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et al., 2021</a:t>
            </a:r>
            <a:endParaRPr lang="en-US" altLang="zh-CN" dirty="0">
              <a:latin typeface="TimesNewRomanPSM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859FD2-31F1-2240-3B6B-D62F846A6EF9}"/>
              </a:ext>
            </a:extLst>
          </p:cNvPr>
          <p:cNvSpPr txBox="1"/>
          <p:nvPr/>
        </p:nvSpPr>
        <p:spPr>
          <a:xfrm>
            <a:off x="2450220" y="1296922"/>
            <a:ext cx="1036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F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Seafloor</a:t>
            </a:r>
            <a:endParaRPr kumimoji="1" lang="zh-CN" altLang="en-US" sz="1600" dirty="0">
              <a:solidFill>
                <a:srgbClr val="FFF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1C0E8D-9EF2-D0BC-4398-6212FF2AB0EB}"/>
              </a:ext>
            </a:extLst>
          </p:cNvPr>
          <p:cNvSpPr txBox="1"/>
          <p:nvPr/>
        </p:nvSpPr>
        <p:spPr>
          <a:xfrm>
            <a:off x="6544639" y="3150813"/>
            <a:ext cx="5001244" cy="1889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400">
              <a:lnSpc>
                <a:spcPct val="150000"/>
              </a:lnSpc>
            </a:pPr>
            <a:r>
              <a:rPr lang="en-US" altLang="zh-CN" sz="2200" b="1" dirty="0">
                <a:latin typeface="TimesNewRomanPSMT"/>
              </a:rPr>
              <a:t>Axial melt lens (AML):</a:t>
            </a:r>
          </a:p>
          <a:p>
            <a:pPr marL="0" lvl="1" defTabSz="914400">
              <a:lnSpc>
                <a:spcPct val="150000"/>
              </a:lnSpc>
            </a:pPr>
            <a:r>
              <a:rPr lang="en-US" altLang="zh-CN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 nearly flat and thin layer at the top of magma reservoirs</a:t>
            </a:r>
          </a:p>
          <a:p>
            <a:pPr marL="0" lvl="1" defTabSz="914400">
              <a:lnSpc>
                <a:spcPct val="150000"/>
              </a:lnSpc>
            </a:pPr>
            <a:r>
              <a:rPr lang="en" altLang="zh-CN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Kent et al., 1990</a:t>
            </a:r>
            <a:endParaRPr lang="en-US" altLang="zh-CN" dirty="0">
              <a:latin typeface="TimesNewRomanPSM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91FCBD4-0DD2-6659-9320-7BFAFD456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47819" r="6502"/>
          <a:stretch/>
        </p:blipFill>
        <p:spPr>
          <a:xfrm>
            <a:off x="1396737" y="3631816"/>
            <a:ext cx="4808007" cy="268118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71A5CE1-8526-C2FF-2903-CC776FE6965D}"/>
              </a:ext>
            </a:extLst>
          </p:cNvPr>
          <p:cNvSpPr txBox="1"/>
          <p:nvPr/>
        </p:nvSpPr>
        <p:spPr>
          <a:xfrm>
            <a:off x="2450220" y="3991531"/>
            <a:ext cx="1036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F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Seafloor</a:t>
            </a:r>
            <a:endParaRPr kumimoji="1" lang="zh-CN" altLang="en-US" sz="1600" dirty="0">
              <a:solidFill>
                <a:srgbClr val="FFF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2B55E6C-2804-F31E-7598-6B89267F5B18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Objective   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                                    Results                            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F37F58-98CA-3A24-61B3-A8F78B5AC112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10559740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Method: Tomography and Full Waveform Inversion (FWI)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978445F-3257-06FD-A09B-C481045D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395" y="1107891"/>
            <a:ext cx="4802579" cy="4891929"/>
          </a:xfrm>
          <a:prstGeom prst="rect">
            <a:avLst/>
          </a:prstGeom>
        </p:spPr>
      </p:pic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E937ADA4-4372-8D22-E4B6-F0317BED2A43}"/>
              </a:ext>
            </a:extLst>
          </p:cNvPr>
          <p:cNvCxnSpPr>
            <a:cxnSpLocks/>
          </p:cNvCxnSpPr>
          <p:nvPr/>
        </p:nvCxnSpPr>
        <p:spPr>
          <a:xfrm rot="10800000" flipH="1">
            <a:off x="1689394" y="3645527"/>
            <a:ext cx="20463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DA0A9449-CAE9-D895-4D66-EE07048B8E6D}"/>
              </a:ext>
            </a:extLst>
          </p:cNvPr>
          <p:cNvCxnSpPr/>
          <p:nvPr/>
        </p:nvCxnSpPr>
        <p:spPr>
          <a:xfrm flipH="1">
            <a:off x="1689395" y="1403820"/>
            <a:ext cx="11319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528F51E-DE64-D28C-5243-FCC753AE9F0A}"/>
              </a:ext>
            </a:extLst>
          </p:cNvPr>
          <p:cNvCxnSpPr>
            <a:cxnSpLocks/>
          </p:cNvCxnSpPr>
          <p:nvPr/>
        </p:nvCxnSpPr>
        <p:spPr>
          <a:xfrm flipV="1">
            <a:off x="1689395" y="1415703"/>
            <a:ext cx="0" cy="2235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D195D1-C6A7-28A3-5115-23563D2DB6CD}"/>
              </a:ext>
            </a:extLst>
          </p:cNvPr>
          <p:cNvGrpSpPr/>
          <p:nvPr/>
        </p:nvGrpSpPr>
        <p:grpSpPr>
          <a:xfrm>
            <a:off x="7658358" y="2755083"/>
            <a:ext cx="3069431" cy="953152"/>
            <a:chOff x="5279554" y="1704640"/>
            <a:chExt cx="3069431" cy="953152"/>
          </a:xfrm>
        </p:grpSpPr>
        <p:graphicFrame>
          <p:nvGraphicFramePr>
            <p:cNvPr id="30" name="对象 29">
              <a:extLst>
                <a:ext uri="{FF2B5EF4-FFF2-40B4-BE49-F238E27FC236}">
                  <a16:creationId xmlns:a16="http://schemas.microsoft.com/office/drawing/2014/main" id="{C4665F97-A427-93E8-C639-A0307D6EE0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0233201"/>
                </p:ext>
              </p:extLst>
            </p:nvPr>
          </p:nvGraphicFramePr>
          <p:xfrm>
            <a:off x="5707385" y="2086292"/>
            <a:ext cx="26416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641320" imgH="571320" progId="Equation.DSMT4">
                    <p:embed/>
                  </p:oleObj>
                </mc:Choice>
                <mc:Fallback>
                  <p:oleObj name="Equation" r:id="rId4" imgW="2641320" imgH="571320" progId="Equation.DSMT4">
                    <p:embed/>
                    <p:pic>
                      <p:nvPicPr>
                        <p:cNvPr id="26" name="对象 25">
                          <a:extLst>
                            <a:ext uri="{FF2B5EF4-FFF2-40B4-BE49-F238E27FC236}">
                              <a16:creationId xmlns:a16="http://schemas.microsoft.com/office/drawing/2014/main" id="{EDA0F904-70AE-2114-7A9A-6C91638D2F5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707385" y="2086292"/>
                          <a:ext cx="2641600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15F2A62-4CED-CB14-DCD9-701F930CE619}"/>
                </a:ext>
              </a:extLst>
            </p:cNvPr>
            <p:cNvSpPr/>
            <p:nvPr/>
          </p:nvSpPr>
          <p:spPr>
            <a:xfrm>
              <a:off x="5279554" y="1704640"/>
              <a:ext cx="23389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25500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Travel time misfit</a:t>
              </a:r>
              <a:endParaRPr lang="en-GB" dirty="0"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6969CFC2-FC4F-1911-63D5-C3409E2A3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38" y="4769165"/>
            <a:ext cx="3026244" cy="674525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07CE5F7D-C0C3-6F5D-7C5F-AC2C8FE875AF}"/>
              </a:ext>
            </a:extLst>
          </p:cNvPr>
          <p:cNvSpPr txBox="1"/>
          <p:nvPr/>
        </p:nvSpPr>
        <p:spPr>
          <a:xfrm>
            <a:off x="7744855" y="4456565"/>
            <a:ext cx="2122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FWI misfit function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B6B3E00-7536-D420-EE6C-5919BEE245F8}"/>
              </a:ext>
            </a:extLst>
          </p:cNvPr>
          <p:cNvSpPr/>
          <p:nvPr/>
        </p:nvSpPr>
        <p:spPr>
          <a:xfrm>
            <a:off x="7802954" y="3880352"/>
            <a:ext cx="2386615" cy="343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GB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(Van </a:t>
            </a:r>
            <a:r>
              <a:rPr lang="en-GB" sz="1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Avendonk</a:t>
            </a:r>
            <a:r>
              <a:rPr lang="en-GB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 et al., 2004)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41ECF76-64FD-1BA0-6AED-F5B5A7951960}"/>
              </a:ext>
            </a:extLst>
          </p:cNvPr>
          <p:cNvSpPr txBox="1"/>
          <p:nvPr/>
        </p:nvSpPr>
        <p:spPr>
          <a:xfrm>
            <a:off x="7802954" y="5449602"/>
            <a:ext cx="2699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(Shipp &amp; Singh, 2002)</a:t>
            </a:r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329B7320-D67C-4D25-4688-F015055780C1}"/>
              </a:ext>
            </a:extLst>
          </p:cNvPr>
          <p:cNvCxnSpPr>
            <a:cxnSpLocks/>
          </p:cNvCxnSpPr>
          <p:nvPr/>
        </p:nvCxnSpPr>
        <p:spPr>
          <a:xfrm>
            <a:off x="6280662" y="3400000"/>
            <a:ext cx="0" cy="10868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4DF06525-20D5-CDF7-9988-C16CA8ACD69D}"/>
              </a:ext>
            </a:extLst>
          </p:cNvPr>
          <p:cNvSpPr txBox="1"/>
          <p:nvPr/>
        </p:nvSpPr>
        <p:spPr>
          <a:xfrm>
            <a:off x="5490553" y="2701420"/>
            <a:ext cx="158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Long wavelength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F5D6145-EBB1-13D5-AFCD-75CC71F8B89A}"/>
              </a:ext>
            </a:extLst>
          </p:cNvPr>
          <p:cNvSpPr txBox="1"/>
          <p:nvPr/>
        </p:nvSpPr>
        <p:spPr>
          <a:xfrm>
            <a:off x="5490553" y="4472270"/>
            <a:ext cx="158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Short wavelength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8494830-4FB8-D60D-328D-28A6A490C621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Results                            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8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54FC4DE4-FBC6-6390-D469-A2AA75FA8785}"/>
              </a:ext>
            </a:extLst>
          </p:cNvPr>
          <p:cNvSpPr/>
          <p:nvPr/>
        </p:nvSpPr>
        <p:spPr>
          <a:xfrm>
            <a:off x="1884118" y="678757"/>
            <a:ext cx="974908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CD3CE0-B5A4-8134-AC95-934E6F1A87DF}"/>
              </a:ext>
            </a:extLst>
          </p:cNvPr>
          <p:cNvSpPr txBox="1">
            <a:spLocks/>
          </p:cNvSpPr>
          <p:nvPr/>
        </p:nvSpPr>
        <p:spPr>
          <a:xfrm>
            <a:off x="543689" y="-147860"/>
            <a:ext cx="9181079" cy="752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b="1" spc="-11" dirty="0" err="1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Traveltime</a:t>
            </a:r>
            <a:r>
              <a:rPr lang="en-US" sz="3200" b="1" spc="-11" dirty="0">
                <a:solidFill>
                  <a:srgbClr val="0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Tomography</a:t>
            </a:r>
            <a:endParaRPr lang="en-GB" sz="3200" b="1" spc="-11" dirty="0">
              <a:solidFill>
                <a:srgbClr val="0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C3F771-A62A-9A41-0BDA-7B5FC4BC7B9F}"/>
              </a:ext>
            </a:extLst>
          </p:cNvPr>
          <p:cNvSpPr/>
          <p:nvPr/>
        </p:nvSpPr>
        <p:spPr>
          <a:xfrm flipV="1">
            <a:off x="667260" y="678757"/>
            <a:ext cx="10768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2843B4B-B4EE-44AC-E207-3DE728C5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946" y="2502000"/>
            <a:ext cx="7772400" cy="19034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AE5959-6EC9-0074-CFF5-3C217EC3F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820800"/>
            <a:ext cx="7772400" cy="15544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706B511-BF96-F6F8-723F-1CB27FA8C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604294"/>
            <a:ext cx="7772400" cy="1554480"/>
          </a:xfrm>
          <a:prstGeom prst="rect">
            <a:avLst/>
          </a:prstGeom>
        </p:spPr>
      </p:pic>
      <p:sp>
        <p:nvSpPr>
          <p:cNvPr id="16" name="文本框 16">
            <a:extLst>
              <a:ext uri="{FF2B5EF4-FFF2-40B4-BE49-F238E27FC236}">
                <a16:creationId xmlns:a16="http://schemas.microsoft.com/office/drawing/2014/main" id="{42628933-4640-75BC-5184-F3424688A529}"/>
              </a:ext>
            </a:extLst>
          </p:cNvPr>
          <p:cNvSpPr txBox="1"/>
          <p:nvPr/>
        </p:nvSpPr>
        <p:spPr>
          <a:xfrm>
            <a:off x="1140845" y="4281097"/>
            <a:ext cx="5104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perturbation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95C7DB8-0264-4CA8-76FC-780B7A2BDCB2}"/>
              </a:ext>
            </a:extLst>
          </p:cNvPr>
          <p:cNvSpPr txBox="1"/>
          <p:nvPr/>
        </p:nvSpPr>
        <p:spPr>
          <a:xfrm>
            <a:off x="1140845" y="857173"/>
            <a:ext cx="3726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model</a:t>
            </a:r>
            <a:endParaRPr lang="en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9C3A543-937A-EDFE-D1E6-5B48A0910B16}"/>
              </a:ext>
            </a:extLst>
          </p:cNvPr>
          <p:cNvSpPr txBox="1"/>
          <p:nvPr/>
        </p:nvSpPr>
        <p:spPr>
          <a:xfrm>
            <a:off x="1140845" y="2467881"/>
            <a:ext cx="3726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model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152CFCE-AB49-5CB5-28BB-5662D23094A1}"/>
              </a:ext>
            </a:extLst>
          </p:cNvPr>
          <p:cNvSpPr txBox="1"/>
          <p:nvPr/>
        </p:nvSpPr>
        <p:spPr>
          <a:xfrm>
            <a:off x="0" y="6542829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                                    Scientific Objective                               Method                                   </a:t>
            </a:r>
            <a:r>
              <a:rPr kumimoji="1" lang="en-US" altLang="zh-CN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Results                            </a:t>
            </a:r>
            <a:r>
              <a:rPr kumimoji="1" lang="en-US" altLang="zh-CN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 and Conclusion</a:t>
            </a:r>
            <a:endParaRPr kumimoji="1" lang="zh-CN" altLang="en-US" sz="1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65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26859</TotalTime>
  <Words>1523</Words>
  <Application>Microsoft Macintosh PowerPoint</Application>
  <PresentationFormat>宽屏</PresentationFormat>
  <Paragraphs>230</Paragraphs>
  <Slides>19</Slides>
  <Notes>18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等线</vt:lpstr>
      <vt:lpstr>Harding</vt:lpstr>
      <vt:lpstr>TimesNewRomanPSMT</vt:lpstr>
      <vt:lpstr>Arial</vt:lpstr>
      <vt:lpstr>Calibri</vt:lpstr>
      <vt:lpstr>Calibri Light</vt:lpstr>
      <vt:lpstr>Helvetica</vt:lpstr>
      <vt:lpstr>Times New Roman</vt:lpstr>
      <vt:lpstr>Wingdings</vt:lpstr>
      <vt:lpstr>Office 2013 - 2022 主题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Wenxin XIE</dc:creator>
  <cp:lastModifiedBy>Wenxin XIE</cp:lastModifiedBy>
  <cp:revision>122</cp:revision>
  <dcterms:created xsi:type="dcterms:W3CDTF">2024-03-30T17:03:33Z</dcterms:created>
  <dcterms:modified xsi:type="dcterms:W3CDTF">2025-05-22T22:59:17Z</dcterms:modified>
</cp:coreProperties>
</file>