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20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BBED-26A2-420D-A99F-0D3DFACC0D2F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5172A-E560-47CF-AC9A-283FE0146A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751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BBED-26A2-420D-A99F-0D3DFACC0D2F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5172A-E560-47CF-AC9A-283FE0146A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9624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BBED-26A2-420D-A99F-0D3DFACC0D2F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5172A-E560-47CF-AC9A-283FE0146A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0177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BBED-26A2-420D-A99F-0D3DFACC0D2F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5172A-E560-47CF-AC9A-283FE0146A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4786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BBED-26A2-420D-A99F-0D3DFACC0D2F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5172A-E560-47CF-AC9A-283FE0146A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314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BBED-26A2-420D-A99F-0D3DFACC0D2F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5172A-E560-47CF-AC9A-283FE0146A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4329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BBED-26A2-420D-A99F-0D3DFACC0D2F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5172A-E560-47CF-AC9A-283FE0146A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3439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BBED-26A2-420D-A99F-0D3DFACC0D2F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5172A-E560-47CF-AC9A-283FE0146A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8998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BBED-26A2-420D-A99F-0D3DFACC0D2F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5172A-E560-47CF-AC9A-283FE0146A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6576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BBED-26A2-420D-A99F-0D3DFACC0D2F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5172A-E560-47CF-AC9A-283FE0146A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0408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BBED-26A2-420D-A99F-0D3DFACC0D2F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5172A-E560-47CF-AC9A-283FE0146A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0568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7BBED-26A2-420D-A99F-0D3DFACC0D2F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5172A-E560-47CF-AC9A-283FE0146A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5521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88;p1">
            <a:extLst>
              <a:ext uri="{FF2B5EF4-FFF2-40B4-BE49-F238E27FC236}">
                <a16:creationId xmlns:a16="http://schemas.microsoft.com/office/drawing/2014/main" id="{CFD797CB-0919-3C22-F6FC-27364685AD8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57252" y="143519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3200"/>
            </a:pPr>
            <a:r>
              <a:rPr lang="en-US" sz="3200" b="1" dirty="0"/>
              <a:t>Study of the impact of sources of variability on soil mineralogical characterization using hyperspectral imaging</a:t>
            </a:r>
            <a:endParaRPr sz="3200" b="1" dirty="0"/>
          </a:p>
        </p:txBody>
      </p:sp>
      <p:sp>
        <p:nvSpPr>
          <p:cNvPr id="17" name="Google Shape;89;p1">
            <a:extLst>
              <a:ext uri="{FF2B5EF4-FFF2-40B4-BE49-F238E27FC236}">
                <a16:creationId xmlns:a16="http://schemas.microsoft.com/office/drawing/2014/main" id="{95426229-4913-8564-8A4E-11C8CA67F14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6650" y="4763066"/>
            <a:ext cx="8955430" cy="2306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l">
              <a:spcBef>
                <a:spcPts val="0"/>
              </a:spcBef>
              <a:buClr>
                <a:srgbClr val="595959"/>
              </a:buClr>
              <a:buSzPts val="2400"/>
            </a:pPr>
            <a:r>
              <a:rPr lang="fr-FR" dirty="0" err="1">
                <a:solidFill>
                  <a:srgbClr val="595959"/>
                </a:solidFill>
              </a:rPr>
              <a:t>Director</a:t>
            </a:r>
            <a:r>
              <a:rPr lang="fr-FR" dirty="0">
                <a:solidFill>
                  <a:srgbClr val="595959"/>
                </a:solidFill>
              </a:rPr>
              <a:t>: Stéphane </a:t>
            </a:r>
            <a:r>
              <a:rPr lang="fr-FR" dirty="0" err="1">
                <a:solidFill>
                  <a:srgbClr val="595959"/>
                </a:solidFill>
              </a:rPr>
              <a:t>Jacquemoud</a:t>
            </a:r>
            <a:r>
              <a:rPr lang="fr-FR" dirty="0">
                <a:solidFill>
                  <a:srgbClr val="595959"/>
                </a:solidFill>
              </a:rPr>
              <a:t> (IPGP/U. Paris Cité)</a:t>
            </a:r>
          </a:p>
          <a:p>
            <a:pPr lvl="0" algn="l">
              <a:spcBef>
                <a:spcPts val="0"/>
              </a:spcBef>
              <a:buClr>
                <a:srgbClr val="595959"/>
              </a:buClr>
              <a:buSzPts val="2400"/>
            </a:pPr>
            <a:r>
              <a:rPr lang="fr-FR" dirty="0">
                <a:solidFill>
                  <a:srgbClr val="595959"/>
                </a:solidFill>
              </a:rPr>
              <a:t>Co-</a:t>
            </a:r>
            <a:r>
              <a:rPr lang="fr-FR" dirty="0" err="1">
                <a:solidFill>
                  <a:srgbClr val="595959"/>
                </a:solidFill>
              </a:rPr>
              <a:t>director</a:t>
            </a:r>
            <a:r>
              <a:rPr lang="fr-FR" dirty="0">
                <a:solidFill>
                  <a:srgbClr val="595959"/>
                </a:solidFill>
              </a:rPr>
              <a:t>: Rodolphe Marion (CEA)</a:t>
            </a:r>
          </a:p>
          <a:p>
            <a:pPr lvl="0" algn="l">
              <a:spcBef>
                <a:spcPts val="0"/>
              </a:spcBef>
              <a:buClr>
                <a:srgbClr val="595959"/>
              </a:buClr>
              <a:buSzPts val="2400"/>
            </a:pPr>
            <a:endParaRPr lang="fr-FR" dirty="0">
              <a:solidFill>
                <a:srgbClr val="595959"/>
              </a:solidFill>
            </a:endParaRPr>
          </a:p>
          <a:p>
            <a:pPr lvl="0" algn="l">
              <a:spcBef>
                <a:spcPts val="0"/>
              </a:spcBef>
              <a:buClr>
                <a:srgbClr val="595959"/>
              </a:buClr>
              <a:buSzPts val="2400"/>
            </a:pPr>
            <a:endParaRPr lang="fr-FR" dirty="0">
              <a:solidFill>
                <a:srgbClr val="595959"/>
              </a:solidFill>
            </a:endParaRPr>
          </a:p>
          <a:p>
            <a:pPr lvl="0" algn="l">
              <a:spcBef>
                <a:spcPts val="0"/>
              </a:spcBef>
              <a:buClr>
                <a:srgbClr val="595959"/>
              </a:buClr>
              <a:buSzPts val="2400"/>
            </a:pPr>
            <a:r>
              <a:rPr lang="fr-FR" dirty="0">
                <a:solidFill>
                  <a:srgbClr val="595959"/>
                </a:solidFill>
              </a:rPr>
              <a:t>2 </a:t>
            </a:r>
            <a:r>
              <a:rPr lang="fr-FR" dirty="0" err="1">
                <a:solidFill>
                  <a:srgbClr val="595959"/>
                </a:solidFill>
              </a:rPr>
              <a:t>years</a:t>
            </a:r>
            <a:r>
              <a:rPr lang="fr-FR" dirty="0">
                <a:solidFill>
                  <a:srgbClr val="595959"/>
                </a:solidFill>
              </a:rPr>
              <a:t> </a:t>
            </a:r>
            <a:r>
              <a:rPr lang="fr-FR" dirty="0" err="1">
                <a:solidFill>
                  <a:srgbClr val="595959"/>
                </a:solidFill>
              </a:rPr>
              <a:t>funded</a:t>
            </a:r>
            <a:r>
              <a:rPr lang="fr-FR" dirty="0">
                <a:solidFill>
                  <a:srgbClr val="595959"/>
                </a:solidFill>
              </a:rPr>
              <a:t> by CEA and the Académie Spatiale d’Île de France</a:t>
            </a:r>
          </a:p>
        </p:txBody>
      </p:sp>
      <p:sp>
        <p:nvSpPr>
          <p:cNvPr id="18" name="Google Shape;92;p1">
            <a:extLst>
              <a:ext uri="{FF2B5EF4-FFF2-40B4-BE49-F238E27FC236}">
                <a16:creationId xmlns:a16="http://schemas.microsoft.com/office/drawing/2014/main" id="{168E6A3A-E70B-310D-56A6-AA6C71C9C38C}"/>
              </a:ext>
            </a:extLst>
          </p:cNvPr>
          <p:cNvSpPr txBox="1"/>
          <p:nvPr/>
        </p:nvSpPr>
        <p:spPr>
          <a:xfrm>
            <a:off x="3859798" y="3129624"/>
            <a:ext cx="153695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r>
            <a:r>
              <a:rPr lang="fr-F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</a:t>
            </a:r>
            <a:r>
              <a:rPr lang="fr-F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2025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93;p1">
            <a:extLst>
              <a:ext uri="{FF2B5EF4-FFF2-40B4-BE49-F238E27FC236}">
                <a16:creationId xmlns:a16="http://schemas.microsoft.com/office/drawing/2014/main" id="{40E94F31-C815-EB14-520D-6A565260A35E}"/>
              </a:ext>
            </a:extLst>
          </p:cNvPr>
          <p:cNvSpPr txBox="1"/>
          <p:nvPr/>
        </p:nvSpPr>
        <p:spPr>
          <a:xfrm>
            <a:off x="3114692" y="3578330"/>
            <a:ext cx="27146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Corentin Feray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Google Shape;94;p1">
            <a:extLst>
              <a:ext uri="{FF2B5EF4-FFF2-40B4-BE49-F238E27FC236}">
                <a16:creationId xmlns:a16="http://schemas.microsoft.com/office/drawing/2014/main" id="{633B7ABE-2486-D089-3602-E1CC7017593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53350" y="-38576"/>
            <a:ext cx="1571650" cy="1225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95;p1">
            <a:extLst>
              <a:ext uri="{FF2B5EF4-FFF2-40B4-BE49-F238E27FC236}">
                <a16:creationId xmlns:a16="http://schemas.microsoft.com/office/drawing/2014/main" id="{6941C872-3A20-89E7-2272-CCBBA8D04DC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977" y="231865"/>
            <a:ext cx="1683167" cy="831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B9A3D639-E26D-EDCF-3D8A-455EBE74D6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4993" y="188613"/>
            <a:ext cx="874711" cy="87471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275D69F5-8CC3-6FEA-B12A-710964ECD3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9011" y="158624"/>
            <a:ext cx="2312969" cy="83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991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27;g15034dfa6de_1_125">
            <a:extLst>
              <a:ext uri="{FF2B5EF4-FFF2-40B4-BE49-F238E27FC236}">
                <a16:creationId xmlns:a16="http://schemas.microsoft.com/office/drawing/2014/main" id="{D71DA245-181D-487C-4839-534087BA2DE5}"/>
              </a:ext>
            </a:extLst>
          </p:cNvPr>
          <p:cNvSpPr/>
          <p:nvPr/>
        </p:nvSpPr>
        <p:spPr>
          <a:xfrm>
            <a:off x="0" y="0"/>
            <a:ext cx="9144000" cy="785700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01;p2">
            <a:extLst>
              <a:ext uri="{FF2B5EF4-FFF2-40B4-BE49-F238E27FC236}">
                <a16:creationId xmlns:a16="http://schemas.microsoft.com/office/drawing/2014/main" id="{2AE0F335-CFAE-1FE7-5B4C-8E3DDED6EBA8}"/>
              </a:ext>
            </a:extLst>
          </p:cNvPr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22/05/2025</a:t>
            </a:r>
          </a:p>
        </p:txBody>
      </p:sp>
      <p:sp>
        <p:nvSpPr>
          <p:cNvPr id="6" name="Google Shape;230;g15034dfa6de_1_125">
            <a:extLst>
              <a:ext uri="{FF2B5EF4-FFF2-40B4-BE49-F238E27FC236}">
                <a16:creationId xmlns:a16="http://schemas.microsoft.com/office/drawing/2014/main" id="{5B2C235C-5877-7B52-3E1A-C995AFAFC2A6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Corentin Feray</a:t>
            </a:r>
            <a:endParaRPr/>
          </a:p>
        </p:txBody>
      </p:sp>
      <p:sp>
        <p:nvSpPr>
          <p:cNvPr id="7" name="Google Shape;228;g15034dfa6de_1_125">
            <a:extLst>
              <a:ext uri="{FF2B5EF4-FFF2-40B4-BE49-F238E27FC236}">
                <a16:creationId xmlns:a16="http://schemas.microsoft.com/office/drawing/2014/main" id="{F11259ED-991E-5C78-8BCD-0463E7027D8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2000">
                <a:solidFill>
                  <a:schemeClr val="tx1"/>
                </a:solidFill>
              </a:rPr>
              <a:t>10</a:t>
            </a:fld>
            <a:endParaRPr sz="2000">
              <a:solidFill>
                <a:schemeClr val="tx1"/>
              </a:solidFill>
            </a:endParaRPr>
          </a:p>
        </p:txBody>
      </p:sp>
      <p:pic>
        <p:nvPicPr>
          <p:cNvPr id="9" name="Google Shape;108;p19">
            <a:extLst>
              <a:ext uri="{FF2B5EF4-FFF2-40B4-BE49-F238E27FC236}">
                <a16:creationId xmlns:a16="http://schemas.microsoft.com/office/drawing/2014/main" id="{464756EB-5EDE-1AAA-AAA9-D2B792294E35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00465" y="964842"/>
            <a:ext cx="7343069" cy="365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238;g15034dfa6de_1_125">
            <a:extLst>
              <a:ext uri="{FF2B5EF4-FFF2-40B4-BE49-F238E27FC236}">
                <a16:creationId xmlns:a16="http://schemas.microsoft.com/office/drawing/2014/main" id="{0D829484-D6B3-2A47-382B-5F94AB6F2A1A}"/>
              </a:ext>
            </a:extLst>
          </p:cNvPr>
          <p:cNvSpPr txBox="1">
            <a:spLocks/>
          </p:cNvSpPr>
          <p:nvPr/>
        </p:nvSpPr>
        <p:spPr>
          <a:xfrm>
            <a:off x="98977" y="120150"/>
            <a:ext cx="3852537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l"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fr-FR" sz="2400">
                <a:solidFill>
                  <a:schemeClr val="dk1"/>
                </a:solidFill>
              </a:rPr>
              <a:t>Continuum pre-estimation</a:t>
            </a:r>
            <a:endParaRPr lang="fr-FR" sz="2400" dirty="0">
              <a:solidFill>
                <a:schemeClr val="dk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D91C32F-D4B0-E815-E15B-C066E5C42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9437"/>
            <a:ext cx="9144000" cy="450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583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27;g15034dfa6de_1_125">
            <a:extLst>
              <a:ext uri="{FF2B5EF4-FFF2-40B4-BE49-F238E27FC236}">
                <a16:creationId xmlns:a16="http://schemas.microsoft.com/office/drawing/2014/main" id="{B963BBD2-6B19-77BF-9DED-CB25AE1F7170}"/>
              </a:ext>
            </a:extLst>
          </p:cNvPr>
          <p:cNvSpPr/>
          <p:nvPr/>
        </p:nvSpPr>
        <p:spPr>
          <a:xfrm>
            <a:off x="0" y="0"/>
            <a:ext cx="9144000" cy="785700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230;g15034dfa6de_1_125">
            <a:extLst>
              <a:ext uri="{FF2B5EF4-FFF2-40B4-BE49-F238E27FC236}">
                <a16:creationId xmlns:a16="http://schemas.microsoft.com/office/drawing/2014/main" id="{F662CEAF-9596-1056-B720-C3921231330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Corentin </a:t>
            </a:r>
            <a:r>
              <a:rPr lang="fr-FR" dirty="0" err="1"/>
              <a:t>Feray</a:t>
            </a:r>
            <a:endParaRPr dirty="0"/>
          </a:p>
        </p:txBody>
      </p:sp>
      <p:sp>
        <p:nvSpPr>
          <p:cNvPr id="6" name="Google Shape;228;g15034dfa6de_1_125">
            <a:extLst>
              <a:ext uri="{FF2B5EF4-FFF2-40B4-BE49-F238E27FC236}">
                <a16:creationId xmlns:a16="http://schemas.microsoft.com/office/drawing/2014/main" id="{C17DDCF4-03ED-5FA7-EAB1-AAE44E7602D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2000">
                <a:solidFill>
                  <a:schemeClr val="tx1"/>
                </a:solidFill>
              </a:rPr>
              <a:t>11</a:t>
            </a:fld>
            <a:endParaRPr sz="2000">
              <a:solidFill>
                <a:schemeClr val="tx1"/>
              </a:solidFill>
            </a:endParaRPr>
          </a:p>
        </p:txBody>
      </p:sp>
      <p:sp>
        <p:nvSpPr>
          <p:cNvPr id="7" name="Google Shape;101;p2">
            <a:extLst>
              <a:ext uri="{FF2B5EF4-FFF2-40B4-BE49-F238E27FC236}">
                <a16:creationId xmlns:a16="http://schemas.microsoft.com/office/drawing/2014/main" id="{8A108C35-B919-024D-C58D-2528FB05A3D4}"/>
              </a:ext>
            </a:extLst>
          </p:cNvPr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22/05/2025</a:t>
            </a:r>
          </a:p>
        </p:txBody>
      </p:sp>
      <p:sp>
        <p:nvSpPr>
          <p:cNvPr id="8" name="Google Shape;238;g15034dfa6de_1_125">
            <a:extLst>
              <a:ext uri="{FF2B5EF4-FFF2-40B4-BE49-F238E27FC236}">
                <a16:creationId xmlns:a16="http://schemas.microsoft.com/office/drawing/2014/main" id="{0AE594B1-F68C-0A3A-AFEB-6D00D0E6A32D}"/>
              </a:ext>
            </a:extLst>
          </p:cNvPr>
          <p:cNvSpPr txBox="1">
            <a:spLocks/>
          </p:cNvSpPr>
          <p:nvPr/>
        </p:nvSpPr>
        <p:spPr>
          <a:xfrm>
            <a:off x="98977" y="120150"/>
            <a:ext cx="921695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l"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fr-FR" sz="2400" dirty="0" err="1">
                <a:solidFill>
                  <a:schemeClr val="dk1"/>
                </a:solidFill>
              </a:rPr>
              <a:t>Wavelet</a:t>
            </a:r>
            <a:r>
              <a:rPr lang="fr-FR" sz="2400" dirty="0">
                <a:solidFill>
                  <a:schemeClr val="dk1"/>
                </a:solidFill>
              </a:rPr>
              <a:t> </a:t>
            </a:r>
            <a:r>
              <a:rPr lang="fr-FR" sz="2400" dirty="0" err="1">
                <a:solidFill>
                  <a:schemeClr val="dk1"/>
                </a:solidFill>
              </a:rPr>
              <a:t>transform</a:t>
            </a:r>
            <a:endParaRPr lang="fr-FR" sz="2400" dirty="0">
              <a:solidFill>
                <a:schemeClr val="dk1"/>
              </a:solidFill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7FADC75E-5FA4-90CB-5023-2A8390853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90" y="1048570"/>
            <a:ext cx="7207620" cy="252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cs typeface="Arial" panose="020B0604020202020204" pitchFamily="34" charset="0"/>
              </a:rPr>
              <a:t>2D matrix of wavelet coefficients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cs typeface="Arial" panose="020B0604020202020204" pitchFamily="34" charset="0"/>
              </a:rPr>
              <a:t>Scaled and translated wavelet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en-US" sz="16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600" dirty="0">
                <a:cs typeface="Arial" panose="020B0604020202020204" pitchFamily="34" charset="0"/>
              </a:rPr>
              <a:t>Mother wavelet: Mexican Hat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kumimoji="0" lang="fr-FR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400" dirty="0"/>
              <a:t>f(t): signal; a: scale factor; b: translation; w(t): mother wavelet</a:t>
            </a:r>
            <a:endParaRPr lang="en-US" altLang="en-US" sz="1400" dirty="0">
              <a:solidFill>
                <a:schemeClr val="tx1"/>
              </a:solidFill>
            </a:endParaRPr>
          </a:p>
        </p:txBody>
      </p:sp>
      <p:pic>
        <p:nvPicPr>
          <p:cNvPr id="10" name="Picture 2" descr="https://lh7-rt.googleusercontent.com/slidesz/AGV_vUcWFpaTD_A--hnQM213hMB2FN5X04oqI7qQalfX1n37nwGfgdpT8Q4mTK2VnbJdS3tTpDUvPa_8cVoY9prZ4mTbcwJdqP94BxrUoWBnYBj0QYULsZofmN_3m8tEA5x40_afX8RvWg=s2048?key=4asrL4he4crwHGYtbdMAJkxe">
            <a:extLst>
              <a:ext uri="{FF2B5EF4-FFF2-40B4-BE49-F238E27FC236}">
                <a16:creationId xmlns:a16="http://schemas.microsoft.com/office/drawing/2014/main" id="{56D8B574-05D1-D7F1-D358-381D3712E4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83" r="9484" b="564"/>
          <a:stretch/>
        </p:blipFill>
        <p:spPr bwMode="auto">
          <a:xfrm>
            <a:off x="893902" y="2166727"/>
            <a:ext cx="3315134" cy="37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https://lh7-rt.googleusercontent.com/slidesz/AGV_vUfXDQvqOj2lLzP7GqgrFwZSS6FowWmUVFcbyenbAjCUYuGiLcT8-L8MEqmII4bubNaH6sG7e0c7lQ3xfWeuEFNN-QNwxUG-NmCHocvcrSYFvwXmbcskdA2-6yvEml9MiDIXJQQS=s2048?key=4asrL4he4crwHGYtbdMAJkxe">
            <a:extLst>
              <a:ext uri="{FF2B5EF4-FFF2-40B4-BE49-F238E27FC236}">
                <a16:creationId xmlns:a16="http://schemas.microsoft.com/office/drawing/2014/main" id="{C575F3A1-7178-76F7-1D38-DC7E0095CE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4" b="6343"/>
          <a:stretch/>
        </p:blipFill>
        <p:spPr bwMode="auto">
          <a:xfrm>
            <a:off x="999697" y="2844247"/>
            <a:ext cx="2247900" cy="44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938C3F8-0D6B-0D2C-BD7C-9CBD1DA43A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71275"/>
            <a:ext cx="9144000" cy="24384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8BE7681-39D6-3C8F-99ED-5FC1C6A6D2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71275"/>
            <a:ext cx="9144000" cy="2438400"/>
          </a:xfrm>
          <a:prstGeom prst="rect">
            <a:avLst/>
          </a:prstGeom>
        </p:spPr>
      </p:pic>
      <p:pic>
        <p:nvPicPr>
          <p:cNvPr id="15" name="Picture 2" descr="https://lh7-rt.googleusercontent.com/slidesz/AGV_vUcWFpaTD_A--hnQM213hMB2FN5X04oqI7qQalfX1n37nwGfgdpT8Q4mTK2VnbJdS3tTpDUvPa_8cVoY9prZ4mTbcwJdqP94BxrUoWBnYBj0QYULsZofmN_3m8tEA5x40_afX8RvWg=s2048?key=4asrL4he4crwHGYtbdMAJkxe">
            <a:extLst>
              <a:ext uri="{FF2B5EF4-FFF2-40B4-BE49-F238E27FC236}">
                <a16:creationId xmlns:a16="http://schemas.microsoft.com/office/drawing/2014/main" id="{D78C9D65-CB2D-7D0A-98A3-084D7F265C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t="10173" r="49628" b="41799"/>
          <a:stretch/>
        </p:blipFill>
        <p:spPr bwMode="auto">
          <a:xfrm>
            <a:off x="1103704" y="1360492"/>
            <a:ext cx="1685925" cy="47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2ABDF6CD-FA88-4090-8E18-3FD48E0DCC71}"/>
              </a:ext>
            </a:extLst>
          </p:cNvPr>
          <p:cNvSpPr txBox="1"/>
          <p:nvPr/>
        </p:nvSpPr>
        <p:spPr>
          <a:xfrm>
            <a:off x="305960" y="3902689"/>
            <a:ext cx="40801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Convolution of the wavelet and the signal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59897CE-4AD4-4409-AB9D-CEB79358CFF8}"/>
              </a:ext>
            </a:extLst>
          </p:cNvPr>
          <p:cNvSpPr txBox="1"/>
          <p:nvPr/>
        </p:nvSpPr>
        <p:spPr>
          <a:xfrm>
            <a:off x="4853780" y="3902689"/>
            <a:ext cx="20781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Wavelet </a:t>
            </a:r>
            <a:r>
              <a:rPr lang="en-US" altLang="en-US" dirty="0">
                <a:cs typeface="Arial" panose="020B0604020202020204" pitchFamily="34" charset="0"/>
              </a:rPr>
              <a:t>coefficients</a:t>
            </a:r>
            <a:endParaRPr lang="en-US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13C9B58-B170-448A-8EDA-B978BD10F9C3}"/>
              </a:ext>
            </a:extLst>
          </p:cNvPr>
          <p:cNvSpPr txBox="1"/>
          <p:nvPr/>
        </p:nvSpPr>
        <p:spPr>
          <a:xfrm>
            <a:off x="1506070" y="6098753"/>
            <a:ext cx="153296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Wavelength (nm)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BEDEC23-EFC9-4C69-9C26-7C070AD1050E}"/>
              </a:ext>
            </a:extLst>
          </p:cNvPr>
          <p:cNvSpPr txBox="1"/>
          <p:nvPr/>
        </p:nvSpPr>
        <p:spPr>
          <a:xfrm>
            <a:off x="5126396" y="6101506"/>
            <a:ext cx="153296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Wavelength (nm)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9D8EAEBE-92B1-41AE-8113-E1E4D133C606}"/>
              </a:ext>
            </a:extLst>
          </p:cNvPr>
          <p:cNvSpPr txBox="1"/>
          <p:nvPr/>
        </p:nvSpPr>
        <p:spPr>
          <a:xfrm rot="16200000">
            <a:off x="-323210" y="5014412"/>
            <a:ext cx="90573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Intensity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40225D2-59E1-4003-B571-9C8D240AE4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6450" y="905850"/>
            <a:ext cx="3470174" cy="275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91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27;g15034dfa6de_1_125">
            <a:extLst>
              <a:ext uri="{FF2B5EF4-FFF2-40B4-BE49-F238E27FC236}">
                <a16:creationId xmlns:a16="http://schemas.microsoft.com/office/drawing/2014/main" id="{B90ADE45-B3F4-58C8-98CB-F5950A0C984A}"/>
              </a:ext>
            </a:extLst>
          </p:cNvPr>
          <p:cNvSpPr/>
          <p:nvPr/>
        </p:nvSpPr>
        <p:spPr>
          <a:xfrm>
            <a:off x="0" y="0"/>
            <a:ext cx="9144000" cy="785700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230;g15034dfa6de_1_125">
            <a:extLst>
              <a:ext uri="{FF2B5EF4-FFF2-40B4-BE49-F238E27FC236}">
                <a16:creationId xmlns:a16="http://schemas.microsoft.com/office/drawing/2014/main" id="{E6D09526-2969-7321-7028-D9A2E892357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Corentin </a:t>
            </a:r>
            <a:r>
              <a:rPr lang="fr-FR" dirty="0" err="1"/>
              <a:t>Feray</a:t>
            </a:r>
            <a:endParaRPr dirty="0"/>
          </a:p>
        </p:txBody>
      </p:sp>
      <p:sp>
        <p:nvSpPr>
          <p:cNvPr id="6" name="Google Shape;228;g15034dfa6de_1_125">
            <a:extLst>
              <a:ext uri="{FF2B5EF4-FFF2-40B4-BE49-F238E27FC236}">
                <a16:creationId xmlns:a16="http://schemas.microsoft.com/office/drawing/2014/main" id="{92C679DF-74B3-2C15-094D-5491EA35769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2000">
                <a:solidFill>
                  <a:schemeClr val="tx1"/>
                </a:solidFill>
              </a:rPr>
              <a:t>12</a:t>
            </a:fld>
            <a:endParaRPr sz="2000">
              <a:solidFill>
                <a:schemeClr val="tx1"/>
              </a:solidFill>
            </a:endParaRPr>
          </a:p>
        </p:txBody>
      </p:sp>
      <p:sp>
        <p:nvSpPr>
          <p:cNvPr id="7" name="Google Shape;101;p2">
            <a:extLst>
              <a:ext uri="{FF2B5EF4-FFF2-40B4-BE49-F238E27FC236}">
                <a16:creationId xmlns:a16="http://schemas.microsoft.com/office/drawing/2014/main" id="{0E820FCD-D524-7DD8-B6FF-43EEF3636BC8}"/>
              </a:ext>
            </a:extLst>
          </p:cNvPr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22/05/2025</a:t>
            </a:r>
          </a:p>
        </p:txBody>
      </p:sp>
      <p:sp>
        <p:nvSpPr>
          <p:cNvPr id="8" name="Google Shape;238;g15034dfa6de_1_125">
            <a:extLst>
              <a:ext uri="{FF2B5EF4-FFF2-40B4-BE49-F238E27FC236}">
                <a16:creationId xmlns:a16="http://schemas.microsoft.com/office/drawing/2014/main" id="{BDB8BF27-CF27-DD04-7D8B-68A884FEBB54}"/>
              </a:ext>
            </a:extLst>
          </p:cNvPr>
          <p:cNvSpPr txBox="1">
            <a:spLocks/>
          </p:cNvSpPr>
          <p:nvPr/>
        </p:nvSpPr>
        <p:spPr>
          <a:xfrm>
            <a:off x="98977" y="120150"/>
            <a:ext cx="921695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l"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fr-FR" sz="2400" dirty="0">
                <a:solidFill>
                  <a:schemeClr val="dk1"/>
                </a:solidFill>
              </a:rPr>
              <a:t>Ridge </a:t>
            </a:r>
            <a:r>
              <a:rPr lang="fr-FR" sz="2400" dirty="0" err="1">
                <a:solidFill>
                  <a:schemeClr val="dk1"/>
                </a:solidFill>
              </a:rPr>
              <a:t>detection</a:t>
            </a:r>
            <a:endParaRPr lang="fr-FR" sz="2400" dirty="0">
              <a:solidFill>
                <a:schemeClr val="dk1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A4BF9AD-2C3F-3175-921E-CE26E154A292}"/>
              </a:ext>
            </a:extLst>
          </p:cNvPr>
          <p:cNvSpPr txBox="1"/>
          <p:nvPr/>
        </p:nvSpPr>
        <p:spPr>
          <a:xfrm>
            <a:off x="457200" y="4583169"/>
            <a:ext cx="82295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Computation of </a:t>
            </a:r>
            <a:r>
              <a:rPr lang="fr-FR" sz="16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ridge</a:t>
            </a:r>
            <a:r>
              <a:rPr lang="fr-FR" sz="1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lines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1600" dirty="0" err="1">
                <a:solidFill>
                  <a:srgbClr val="3D33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trough</a:t>
            </a:r>
            <a:r>
              <a:rPr lang="fr-FR" sz="1600" dirty="0">
                <a:solidFill>
                  <a:srgbClr val="3D33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rgbClr val="3D33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lines</a:t>
            </a:r>
            <a:r>
              <a:rPr lang="fr-FR" sz="1600" dirty="0">
                <a:solidFill>
                  <a:srgbClr val="3D33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fr-FR" sz="16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zero-crossing</a:t>
            </a:r>
            <a:r>
              <a:rPr lang="fr-FR" sz="16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lines</a:t>
            </a:r>
            <a:endParaRPr lang="fr-FR" sz="16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Position: </a:t>
            </a:r>
            <a:r>
              <a:rPr lang="en-US" sz="1600" dirty="0"/>
              <a:t>position of the ridge line at the smallest scales </a:t>
            </a:r>
          </a:p>
          <a:p>
            <a:pPr algn="ctr"/>
            <a:r>
              <a:rPr lang="fr-FR" sz="1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Width</a:t>
            </a:r>
            <a:r>
              <a:rPr lang="fr-FR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dirty="0"/>
              <a:t>scale where the ridge line reaches its maximum value </a:t>
            </a:r>
          </a:p>
          <a:p>
            <a:pPr algn="ctr"/>
            <a:r>
              <a:rPr lang="fr-FR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Amplitude: </a:t>
            </a:r>
            <a:r>
              <a:rPr lang="en-US" sz="1600" dirty="0"/>
              <a:t>maximum value of the ridge line </a:t>
            </a:r>
          </a:p>
          <a:p>
            <a:pPr algn="ctr"/>
            <a:r>
              <a:rPr lang="fr-FR" sz="1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Asymmetry</a:t>
            </a:r>
            <a:r>
              <a:rPr lang="fr-FR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: </a:t>
            </a:r>
            <a:r>
              <a:rPr lang="en-US" sz="1600" dirty="0"/>
              <a:t>angle between the ridge line and a vertical line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C237BD9-85EC-4897-A195-4B2783B11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1621"/>
            <a:ext cx="9144000" cy="367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412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27;g15034dfa6de_1_125">
            <a:extLst>
              <a:ext uri="{FF2B5EF4-FFF2-40B4-BE49-F238E27FC236}">
                <a16:creationId xmlns:a16="http://schemas.microsoft.com/office/drawing/2014/main" id="{6F700115-988D-4801-7064-FC898D2DD86F}"/>
              </a:ext>
            </a:extLst>
          </p:cNvPr>
          <p:cNvSpPr/>
          <p:nvPr/>
        </p:nvSpPr>
        <p:spPr>
          <a:xfrm>
            <a:off x="0" y="0"/>
            <a:ext cx="9144000" cy="785700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230;g15034dfa6de_1_125">
            <a:extLst>
              <a:ext uri="{FF2B5EF4-FFF2-40B4-BE49-F238E27FC236}">
                <a16:creationId xmlns:a16="http://schemas.microsoft.com/office/drawing/2014/main" id="{745676DC-F8B4-BE25-6E88-79AE0685130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Corentin Feray</a:t>
            </a:r>
            <a:endParaRPr/>
          </a:p>
        </p:txBody>
      </p:sp>
      <p:sp>
        <p:nvSpPr>
          <p:cNvPr id="6" name="Google Shape;228;g15034dfa6de_1_125">
            <a:extLst>
              <a:ext uri="{FF2B5EF4-FFF2-40B4-BE49-F238E27FC236}">
                <a16:creationId xmlns:a16="http://schemas.microsoft.com/office/drawing/2014/main" id="{415AEF62-311C-E373-33F9-25A3DAA7B91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2000">
                <a:solidFill>
                  <a:schemeClr val="tx1"/>
                </a:solidFill>
              </a:rPr>
              <a:t>13</a:t>
            </a:fld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7" name="Google Shape;101;p2">
            <a:extLst>
              <a:ext uri="{FF2B5EF4-FFF2-40B4-BE49-F238E27FC236}">
                <a16:creationId xmlns:a16="http://schemas.microsoft.com/office/drawing/2014/main" id="{70F2F4A2-9265-4252-6DBE-2BE59EE4B8DA}"/>
              </a:ext>
            </a:extLst>
          </p:cNvPr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22/05/2025</a:t>
            </a:r>
          </a:p>
        </p:txBody>
      </p:sp>
      <p:sp>
        <p:nvSpPr>
          <p:cNvPr id="8" name="Google Shape;238;g15034dfa6de_1_125">
            <a:extLst>
              <a:ext uri="{FF2B5EF4-FFF2-40B4-BE49-F238E27FC236}">
                <a16:creationId xmlns:a16="http://schemas.microsoft.com/office/drawing/2014/main" id="{8C80C279-D4E8-C665-478F-F04C576634ED}"/>
              </a:ext>
            </a:extLst>
          </p:cNvPr>
          <p:cNvSpPr txBox="1">
            <a:spLocks/>
          </p:cNvSpPr>
          <p:nvPr/>
        </p:nvSpPr>
        <p:spPr>
          <a:xfrm>
            <a:off x="112807" y="109281"/>
            <a:ext cx="921695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l"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en-US" sz="2400" dirty="0">
                <a:solidFill>
                  <a:schemeClr val="dk1"/>
                </a:solidFill>
              </a:rPr>
              <a:t>Absorption parameter analysis</a:t>
            </a:r>
            <a:endParaRPr lang="fr-FR" sz="2400" dirty="0">
              <a:solidFill>
                <a:schemeClr val="dk1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DE1150E-E31D-7A08-1F44-0ABE623930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8129"/>
          <a:stretch/>
        </p:blipFill>
        <p:spPr>
          <a:xfrm>
            <a:off x="3633283" y="1031532"/>
            <a:ext cx="4412907" cy="245582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22554F8-C7E6-4D0A-623C-F834BB4096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094"/>
          <a:stretch/>
        </p:blipFill>
        <p:spPr>
          <a:xfrm>
            <a:off x="0" y="2181608"/>
            <a:ext cx="3362762" cy="222429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5543EA3-7BE4-B58A-C142-1EDA1F0A6A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432587"/>
            <a:ext cx="3352010" cy="532703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A9A62ACB-5E8B-7A76-C842-66738C65CCFD}"/>
              </a:ext>
            </a:extLst>
          </p:cNvPr>
          <p:cNvSpPr txBox="1"/>
          <p:nvPr/>
        </p:nvSpPr>
        <p:spPr>
          <a:xfrm>
            <a:off x="3818515" y="757831"/>
            <a:ext cx="5217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Fit result on the spectrum corresponding to dry soil</a:t>
            </a:r>
            <a:endParaRPr lang="fr-FR" sz="1600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6C627C43-640F-D32E-2DA5-FEA175B31A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8"/>
          <a:stretch/>
        </p:blipFill>
        <p:spPr>
          <a:xfrm>
            <a:off x="3707089" y="3811565"/>
            <a:ext cx="5329336" cy="259737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B5336E9F-3E71-A46B-A2B3-21D1E31E7C81}"/>
              </a:ext>
            </a:extLst>
          </p:cNvPr>
          <p:cNvSpPr txBox="1"/>
          <p:nvPr/>
        </p:nvSpPr>
        <p:spPr>
          <a:xfrm>
            <a:off x="4560797" y="3493860"/>
            <a:ext cx="31009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Centers of the different Gaussians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223446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27;g15034dfa6de_1_125">
            <a:extLst>
              <a:ext uri="{FF2B5EF4-FFF2-40B4-BE49-F238E27FC236}">
                <a16:creationId xmlns:a16="http://schemas.microsoft.com/office/drawing/2014/main" id="{4CD22A34-14CB-D200-0D19-8B80E9DA8FED}"/>
              </a:ext>
            </a:extLst>
          </p:cNvPr>
          <p:cNvSpPr/>
          <p:nvPr/>
        </p:nvSpPr>
        <p:spPr>
          <a:xfrm>
            <a:off x="0" y="0"/>
            <a:ext cx="9144000" cy="785700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230;g15034dfa6de_1_125">
            <a:extLst>
              <a:ext uri="{FF2B5EF4-FFF2-40B4-BE49-F238E27FC236}">
                <a16:creationId xmlns:a16="http://schemas.microsoft.com/office/drawing/2014/main" id="{634B2828-241D-D0AD-7CBD-B75BE735BA16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Corentin Feray</a:t>
            </a:r>
            <a:endParaRPr/>
          </a:p>
        </p:txBody>
      </p:sp>
      <p:sp>
        <p:nvSpPr>
          <p:cNvPr id="6" name="Google Shape;228;g15034dfa6de_1_125">
            <a:extLst>
              <a:ext uri="{FF2B5EF4-FFF2-40B4-BE49-F238E27FC236}">
                <a16:creationId xmlns:a16="http://schemas.microsoft.com/office/drawing/2014/main" id="{4B6E07D2-B7A6-F22B-9101-EB6B548A77B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2000">
                <a:solidFill>
                  <a:schemeClr val="tx1"/>
                </a:solidFill>
              </a:rPr>
              <a:t>14</a:t>
            </a:fld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7" name="Google Shape;101;p2">
            <a:extLst>
              <a:ext uri="{FF2B5EF4-FFF2-40B4-BE49-F238E27FC236}">
                <a16:creationId xmlns:a16="http://schemas.microsoft.com/office/drawing/2014/main" id="{42E08339-FC43-97ED-5B19-B1EBAEA35B9B}"/>
              </a:ext>
            </a:extLst>
          </p:cNvPr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22/05/2025</a:t>
            </a:r>
          </a:p>
        </p:txBody>
      </p:sp>
      <p:sp>
        <p:nvSpPr>
          <p:cNvPr id="8" name="Google Shape;238;g15034dfa6de_1_125">
            <a:extLst>
              <a:ext uri="{FF2B5EF4-FFF2-40B4-BE49-F238E27FC236}">
                <a16:creationId xmlns:a16="http://schemas.microsoft.com/office/drawing/2014/main" id="{41E086E8-EB26-D7A2-F850-ED448507D1B5}"/>
              </a:ext>
            </a:extLst>
          </p:cNvPr>
          <p:cNvSpPr txBox="1">
            <a:spLocks/>
          </p:cNvSpPr>
          <p:nvPr/>
        </p:nvSpPr>
        <p:spPr>
          <a:xfrm>
            <a:off x="112807" y="109281"/>
            <a:ext cx="921695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l"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en-US" sz="2400" dirty="0">
                <a:solidFill>
                  <a:schemeClr val="dk1"/>
                </a:solidFill>
              </a:rPr>
              <a:t>Absorption parameter analysis</a:t>
            </a:r>
            <a:endParaRPr lang="fr-FR" sz="2400" dirty="0">
              <a:solidFill>
                <a:schemeClr val="dk1"/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9E3C0FD4-E1A8-B330-E4FB-DB9C2F537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858" y="3639844"/>
            <a:ext cx="3578942" cy="269362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3E5B3665-7F4D-8004-F932-995177E86A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68"/>
          <a:stretch/>
        </p:blipFill>
        <p:spPr>
          <a:xfrm>
            <a:off x="5107858" y="795532"/>
            <a:ext cx="3578942" cy="262748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C46FEBA7-CACE-916E-0A10-730FE74BAE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6" r="19328"/>
          <a:stretch/>
        </p:blipFill>
        <p:spPr>
          <a:xfrm>
            <a:off x="0" y="1986117"/>
            <a:ext cx="5034128" cy="301343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F37F74D-2826-754D-2B51-7B190D5F4B24}"/>
              </a:ext>
            </a:extLst>
          </p:cNvPr>
          <p:cNvSpPr/>
          <p:nvPr/>
        </p:nvSpPr>
        <p:spPr>
          <a:xfrm>
            <a:off x="2113932" y="2047864"/>
            <a:ext cx="477746" cy="25536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CA28843-220E-CDB0-3FFE-0CD356C92DC1}"/>
              </a:ext>
            </a:extLst>
          </p:cNvPr>
          <p:cNvSpPr/>
          <p:nvPr/>
        </p:nvSpPr>
        <p:spPr>
          <a:xfrm>
            <a:off x="2821861" y="3536541"/>
            <a:ext cx="345009" cy="106495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EA38958-2127-1E74-04D6-CB5D292C5F6E}"/>
              </a:ext>
            </a:extLst>
          </p:cNvPr>
          <p:cNvSpPr/>
          <p:nvPr/>
        </p:nvSpPr>
        <p:spPr>
          <a:xfrm>
            <a:off x="3206581" y="2826784"/>
            <a:ext cx="345009" cy="178449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2"/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FDE6A23-6409-E8D1-310F-AEB51A4A9344}"/>
              </a:ext>
            </a:extLst>
          </p:cNvPr>
          <p:cNvSpPr txBox="1"/>
          <p:nvPr/>
        </p:nvSpPr>
        <p:spPr>
          <a:xfrm>
            <a:off x="1834504" y="1659594"/>
            <a:ext cx="1993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Absorption spectra</a:t>
            </a:r>
            <a:endParaRPr lang="fr-FR" sz="1600" dirty="0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89A48227-FAE2-FF9D-ACD3-3C6D59CCD6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78" y="5007264"/>
            <a:ext cx="4943982" cy="78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373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27;g15034dfa6de_1_125">
            <a:extLst>
              <a:ext uri="{FF2B5EF4-FFF2-40B4-BE49-F238E27FC236}">
                <a16:creationId xmlns:a16="http://schemas.microsoft.com/office/drawing/2014/main" id="{4ABF1857-E160-897A-DC3C-A8E4EAABC47F}"/>
              </a:ext>
            </a:extLst>
          </p:cNvPr>
          <p:cNvSpPr/>
          <p:nvPr/>
        </p:nvSpPr>
        <p:spPr>
          <a:xfrm>
            <a:off x="0" y="0"/>
            <a:ext cx="9144000" cy="785700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230;g15034dfa6de_1_125">
            <a:extLst>
              <a:ext uri="{FF2B5EF4-FFF2-40B4-BE49-F238E27FC236}">
                <a16:creationId xmlns:a16="http://schemas.microsoft.com/office/drawing/2014/main" id="{DB99A6D4-0C52-410D-AA37-96F4A8D552E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Corentin </a:t>
            </a:r>
            <a:r>
              <a:rPr lang="fr-FR" dirty="0" err="1"/>
              <a:t>Feray</a:t>
            </a:r>
            <a:endParaRPr dirty="0"/>
          </a:p>
        </p:txBody>
      </p:sp>
      <p:sp>
        <p:nvSpPr>
          <p:cNvPr id="6" name="Google Shape;228;g15034dfa6de_1_125">
            <a:extLst>
              <a:ext uri="{FF2B5EF4-FFF2-40B4-BE49-F238E27FC236}">
                <a16:creationId xmlns:a16="http://schemas.microsoft.com/office/drawing/2014/main" id="{E79749A9-FEFB-6A1C-E9E8-027E7558D4E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2000">
                <a:solidFill>
                  <a:schemeClr val="tx1"/>
                </a:solidFill>
              </a:rPr>
              <a:t>15</a:t>
            </a:fld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7" name="Google Shape;238;g15034dfa6de_1_125">
            <a:extLst>
              <a:ext uri="{FF2B5EF4-FFF2-40B4-BE49-F238E27FC236}">
                <a16:creationId xmlns:a16="http://schemas.microsoft.com/office/drawing/2014/main" id="{597DBB71-0DBB-581E-17CE-FD397D2FC4A5}"/>
              </a:ext>
            </a:extLst>
          </p:cNvPr>
          <p:cNvSpPr txBox="1">
            <a:spLocks/>
          </p:cNvSpPr>
          <p:nvPr/>
        </p:nvSpPr>
        <p:spPr>
          <a:xfrm>
            <a:off x="81896" y="116134"/>
            <a:ext cx="921695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l"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fr-FR" sz="2400" dirty="0">
                <a:solidFill>
                  <a:schemeClr val="dk1"/>
                </a:solidFill>
              </a:rPr>
              <a:t>Conclusion and perspectives</a:t>
            </a:r>
          </a:p>
        </p:txBody>
      </p:sp>
      <p:sp>
        <p:nvSpPr>
          <p:cNvPr id="8" name="Google Shape;101;p2">
            <a:extLst>
              <a:ext uri="{FF2B5EF4-FFF2-40B4-BE49-F238E27FC236}">
                <a16:creationId xmlns:a16="http://schemas.microsoft.com/office/drawing/2014/main" id="{58871006-576F-BBA0-66CB-556746569467}"/>
              </a:ext>
            </a:extLst>
          </p:cNvPr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22/05/2025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2C0EB11-BC9E-D5B0-C53B-1CB24EDDAE66}"/>
              </a:ext>
            </a:extLst>
          </p:cNvPr>
          <p:cNvSpPr txBox="1"/>
          <p:nvPr/>
        </p:nvSpPr>
        <p:spPr>
          <a:xfrm>
            <a:off x="609598" y="1206228"/>
            <a:ext cx="82702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Conclusion: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Algorithm applicable to different types of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Noise </a:t>
            </a:r>
            <a:r>
              <a:rPr lang="fr-FR" dirty="0" err="1"/>
              <a:t>taken</a:t>
            </a:r>
            <a:r>
              <a:rPr lang="fr-FR" dirty="0"/>
              <a:t> </a:t>
            </a:r>
            <a:r>
              <a:rPr lang="fr-FR" dirty="0" err="1"/>
              <a:t>into</a:t>
            </a:r>
            <a:r>
              <a:rPr lang="fr-FR" dirty="0"/>
              <a:t> </a:t>
            </a:r>
            <a:r>
              <a:rPr lang="fr-FR" dirty="0" err="1"/>
              <a:t>account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Good estimation of the number of Gaussians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Limitations: difficult initialization in case of overlapping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endParaRPr lang="fr-FR" dirty="0"/>
          </a:p>
          <a:p>
            <a:r>
              <a:rPr lang="fr-FR" dirty="0"/>
              <a:t>Perspectives: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Improve Gaussian initialization for overlapping cases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Integration with machine learning methods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Understand and quantify the impact of moisture content on model parameters (detection limits)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Develop robust models to these effects for mineral quantification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7660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43CD6-E560-3FE0-045E-FA52077AD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0;g15034dfa6de_1_125">
            <a:extLst>
              <a:ext uri="{FF2B5EF4-FFF2-40B4-BE49-F238E27FC236}">
                <a16:creationId xmlns:a16="http://schemas.microsoft.com/office/drawing/2014/main" id="{BC36EAA2-CC51-6AD1-D8E1-2F655BB260E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Corentin </a:t>
            </a:r>
            <a:r>
              <a:rPr lang="fr-FR" dirty="0" err="1"/>
              <a:t>Feray</a:t>
            </a:r>
            <a:endParaRPr dirty="0"/>
          </a:p>
        </p:txBody>
      </p:sp>
      <p:sp>
        <p:nvSpPr>
          <p:cNvPr id="6" name="Google Shape;228;g15034dfa6de_1_125">
            <a:extLst>
              <a:ext uri="{FF2B5EF4-FFF2-40B4-BE49-F238E27FC236}">
                <a16:creationId xmlns:a16="http://schemas.microsoft.com/office/drawing/2014/main" id="{1DCBA291-1BDD-3A12-0A8F-B08E2316E73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2000">
                <a:solidFill>
                  <a:schemeClr val="tx1"/>
                </a:solidFill>
              </a:rPr>
              <a:t>16</a:t>
            </a:fld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8" name="Google Shape;101;p2">
            <a:extLst>
              <a:ext uri="{FF2B5EF4-FFF2-40B4-BE49-F238E27FC236}">
                <a16:creationId xmlns:a16="http://schemas.microsoft.com/office/drawing/2014/main" id="{B4DEE77D-9231-0A9F-782D-F1DD559F5D37}"/>
              </a:ext>
            </a:extLst>
          </p:cNvPr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22/05/2025</a:t>
            </a:r>
          </a:p>
        </p:txBody>
      </p:sp>
      <p:sp>
        <p:nvSpPr>
          <p:cNvPr id="10" name="Google Shape;227;g15034dfa6de_1_125">
            <a:extLst>
              <a:ext uri="{FF2B5EF4-FFF2-40B4-BE49-F238E27FC236}">
                <a16:creationId xmlns:a16="http://schemas.microsoft.com/office/drawing/2014/main" id="{DCFD9EB2-0455-5928-7073-D8509D35C402}"/>
              </a:ext>
            </a:extLst>
          </p:cNvPr>
          <p:cNvSpPr/>
          <p:nvPr/>
        </p:nvSpPr>
        <p:spPr>
          <a:xfrm>
            <a:off x="0" y="0"/>
            <a:ext cx="9144000" cy="785700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238;g15034dfa6de_1_125">
            <a:extLst>
              <a:ext uri="{FF2B5EF4-FFF2-40B4-BE49-F238E27FC236}">
                <a16:creationId xmlns:a16="http://schemas.microsoft.com/office/drawing/2014/main" id="{B58F6E52-EEE6-B5CD-2A8C-D4C6C84B1920}"/>
              </a:ext>
            </a:extLst>
          </p:cNvPr>
          <p:cNvSpPr txBox="1">
            <a:spLocks/>
          </p:cNvSpPr>
          <p:nvPr/>
        </p:nvSpPr>
        <p:spPr>
          <a:xfrm>
            <a:off x="94596" y="134810"/>
            <a:ext cx="921695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l"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fr-FR" sz="2400" dirty="0">
                <a:solidFill>
                  <a:schemeClr val="dk1"/>
                </a:solidFill>
              </a:rPr>
              <a:t>Bibliography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45F31F-23E0-2F2B-1FAD-35DB892ED00D}"/>
              </a:ext>
            </a:extLst>
          </p:cNvPr>
          <p:cNvSpPr/>
          <p:nvPr/>
        </p:nvSpPr>
        <p:spPr>
          <a:xfrm>
            <a:off x="1" y="920510"/>
            <a:ext cx="90106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[1] </a:t>
            </a:r>
            <a:r>
              <a:rPr lang="en-US" sz="12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Verpoorter</a:t>
            </a:r>
            <a:r>
              <a:rPr lang="en-US" sz="12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C. (2009). </a:t>
            </a:r>
            <a:r>
              <a:rPr lang="en-US" sz="1200" i="1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Télédétection</a:t>
            </a:r>
            <a:r>
              <a:rPr lang="en-US" sz="1200" i="1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hyperspectrale</a:t>
            </a:r>
            <a:r>
              <a:rPr lang="en-US" sz="1200" i="1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en-US" sz="1200" i="1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cartographie</a:t>
            </a:r>
            <a:r>
              <a:rPr lang="en-US" sz="1200" i="1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 </a:t>
            </a:r>
            <a:r>
              <a:rPr lang="en-US" sz="1200" i="1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faciès</a:t>
            </a:r>
            <a:r>
              <a:rPr lang="en-US" sz="1200" i="1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sédimentaires</a:t>
            </a:r>
            <a:r>
              <a:rPr lang="en-US" sz="1200" i="1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1200" i="1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zone </a:t>
            </a:r>
            <a:r>
              <a:rPr lang="en-US" sz="1200" i="1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intertidale</a:t>
            </a:r>
            <a:r>
              <a:rPr lang="en-US" sz="1200" i="1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application à la </a:t>
            </a:r>
            <a:r>
              <a:rPr lang="en-US" sz="1200" i="1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Baie</a:t>
            </a:r>
            <a:r>
              <a:rPr lang="en-US" sz="1200" i="1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200" i="1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Bourgneuf</a:t>
            </a:r>
            <a:r>
              <a:rPr lang="en-US" sz="12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(Doctoral dissertation, </a:t>
            </a:r>
            <a:r>
              <a:rPr lang="en-US" sz="12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Université</a:t>
            </a:r>
            <a:r>
              <a:rPr lang="en-US" sz="12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Nantes).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b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[2] </a:t>
            </a:r>
            <a:r>
              <a:rPr lang="en-US" sz="12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Sadeghi, M., Jones, S. B., &amp; Philpot, W. D. (2015). A linear physically-based model for remote sensing of soil moisture using short wave infrared bands. </a:t>
            </a:r>
            <a:r>
              <a:rPr lang="en-US" sz="1200" i="1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Remote Sensing of Environment</a:t>
            </a:r>
            <a:r>
              <a:rPr lang="en-US" sz="12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i="1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164</a:t>
            </a:r>
            <a:r>
              <a:rPr lang="en-US" sz="12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66-76.</a:t>
            </a:r>
          </a:p>
          <a:p>
            <a:pPr algn="just"/>
            <a:endParaRPr lang="en-US" sz="1200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12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[3] Pompilio, L., Pedrazzi, G., </a:t>
            </a:r>
            <a:r>
              <a:rPr lang="en-US" sz="12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Cloutis</a:t>
            </a:r>
            <a:r>
              <a:rPr lang="en-US" sz="12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E. A., Craig, M. A., &amp; Roush, T. L. (2010). Exponential Gaussian approach for spectral modelling: The EGO algorithm II. Band asymmetry. Icarus, 208(2), 811-823.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1200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12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[4] </a:t>
            </a:r>
            <a:r>
              <a:rPr lang="fr-FR" sz="12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Rialland</a:t>
            </a:r>
            <a:r>
              <a:rPr lang="fr-FR" sz="12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R. (2021). Télédétection hyperspectrale pour l’identification et la caractérisation de minéraux industriels (Doctoral dissertation, Université Paris-Saclay).</a:t>
            </a:r>
          </a:p>
          <a:p>
            <a:pPr algn="just"/>
            <a:endParaRPr lang="fr-FR" sz="1200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fr-FR" sz="12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[5] Erica, U. (2023) </a:t>
            </a:r>
            <a:r>
              <a:rPr lang="en-US" sz="12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Impact of surface humidity on the spectral signature of industrial and mining minerals and implications for their detection by hyperspectral imaging </a:t>
            </a:r>
            <a:r>
              <a:rPr lang="fr-FR" sz="12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r-FR" sz="12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Master's</a:t>
            </a:r>
            <a:r>
              <a:rPr lang="fr-FR" sz="12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2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thesis</a:t>
            </a:r>
            <a:r>
              <a:rPr lang="fr-FR" sz="12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12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University</a:t>
            </a:r>
            <a:r>
              <a:rPr lang="fr-FR" sz="12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r-FR" sz="12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Pavia</a:t>
            </a:r>
            <a:r>
              <a:rPr lang="fr-FR" sz="12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just"/>
            <a:b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694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72;g15034dfa6de_1_1">
            <a:extLst>
              <a:ext uri="{FF2B5EF4-FFF2-40B4-BE49-F238E27FC236}">
                <a16:creationId xmlns:a16="http://schemas.microsoft.com/office/drawing/2014/main" id="{DE21B29B-C39E-55DE-44CA-E49891FA8204}"/>
              </a:ext>
            </a:extLst>
          </p:cNvPr>
          <p:cNvSpPr/>
          <p:nvPr/>
        </p:nvSpPr>
        <p:spPr>
          <a:xfrm>
            <a:off x="0" y="0"/>
            <a:ext cx="9144000" cy="785700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250;g15034dfa6de_1_145">
            <a:extLst>
              <a:ext uri="{FF2B5EF4-FFF2-40B4-BE49-F238E27FC236}">
                <a16:creationId xmlns:a16="http://schemas.microsoft.com/office/drawing/2014/main" id="{F186E168-02BF-E8C9-BC20-35B775E8CFB8}"/>
              </a:ext>
            </a:extLst>
          </p:cNvPr>
          <p:cNvSpPr txBox="1"/>
          <p:nvPr/>
        </p:nvSpPr>
        <p:spPr>
          <a:xfrm>
            <a:off x="0" y="136847"/>
            <a:ext cx="905551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2400" dirty="0">
                <a:ea typeface="Calibri"/>
                <a:cs typeface="Calibri"/>
                <a:sym typeface="Calibri"/>
              </a:rPr>
              <a:t>What am I looking for?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1D66F476-83AF-F240-A566-A29A31A55417}"/>
              </a:ext>
            </a:extLst>
          </p:cNvPr>
          <p:cNvGrpSpPr/>
          <p:nvPr/>
        </p:nvGrpSpPr>
        <p:grpSpPr>
          <a:xfrm>
            <a:off x="154716" y="1628371"/>
            <a:ext cx="5207856" cy="4567256"/>
            <a:chOff x="510888" y="1014487"/>
            <a:chExt cx="5821286" cy="5094213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0F311BFD-43DA-55EE-FC1F-79A80C2D1F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-1" r="61"/>
            <a:stretch/>
          </p:blipFill>
          <p:spPr>
            <a:xfrm>
              <a:off x="510888" y="1014487"/>
              <a:ext cx="5821283" cy="5094213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D747F06-DA83-C97D-D879-864096374F3B}"/>
                </a:ext>
              </a:extLst>
            </p:cNvPr>
            <p:cNvSpPr/>
            <p:nvPr/>
          </p:nvSpPr>
          <p:spPr>
            <a:xfrm>
              <a:off x="3532093" y="4356846"/>
              <a:ext cx="2800081" cy="188259"/>
            </a:xfrm>
            <a:prstGeom prst="rect">
              <a:avLst/>
            </a:prstGeom>
            <a:solidFill>
              <a:schemeClr val="accent3">
                <a:alpha val="4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3079ECC-1DF8-7819-88B8-D8F4CFFA5A23}"/>
                </a:ext>
              </a:extLst>
            </p:cNvPr>
            <p:cNvSpPr/>
            <p:nvPr/>
          </p:nvSpPr>
          <p:spPr>
            <a:xfrm>
              <a:off x="3532093" y="4545106"/>
              <a:ext cx="2800081" cy="188259"/>
            </a:xfrm>
            <a:prstGeom prst="rect">
              <a:avLst/>
            </a:prstGeom>
            <a:solidFill>
              <a:schemeClr val="accent3">
                <a:alpha val="4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0A55175-C11D-BD0B-5391-A8DB87A72105}"/>
                </a:ext>
              </a:extLst>
            </p:cNvPr>
            <p:cNvSpPr/>
            <p:nvPr/>
          </p:nvSpPr>
          <p:spPr>
            <a:xfrm>
              <a:off x="3532092" y="3771899"/>
              <a:ext cx="2800081" cy="204207"/>
            </a:xfrm>
            <a:prstGeom prst="rect">
              <a:avLst/>
            </a:prstGeom>
            <a:solidFill>
              <a:schemeClr val="accent3">
                <a:alpha val="4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6CB6813-1E0E-7852-A40F-9D3C85B10731}"/>
                </a:ext>
              </a:extLst>
            </p:cNvPr>
            <p:cNvSpPr/>
            <p:nvPr/>
          </p:nvSpPr>
          <p:spPr>
            <a:xfrm>
              <a:off x="3532092" y="3976107"/>
              <a:ext cx="2800081" cy="175639"/>
            </a:xfrm>
            <a:prstGeom prst="rect">
              <a:avLst/>
            </a:prstGeom>
            <a:solidFill>
              <a:schemeClr val="accent3">
                <a:alpha val="4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F447830-62F4-701B-4C52-9773E5B014DC}"/>
                </a:ext>
              </a:extLst>
            </p:cNvPr>
            <p:cNvSpPr/>
            <p:nvPr/>
          </p:nvSpPr>
          <p:spPr>
            <a:xfrm>
              <a:off x="3532091" y="2399050"/>
              <a:ext cx="2800081" cy="204207"/>
            </a:xfrm>
            <a:prstGeom prst="rect">
              <a:avLst/>
            </a:prstGeom>
            <a:solidFill>
              <a:schemeClr val="accent3">
                <a:alpha val="4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1FDACE6-D7A1-4E30-73E0-8CAE5D70DE59}"/>
                </a:ext>
              </a:extLst>
            </p:cNvPr>
            <p:cNvSpPr/>
            <p:nvPr/>
          </p:nvSpPr>
          <p:spPr>
            <a:xfrm>
              <a:off x="3532090" y="2779789"/>
              <a:ext cx="2800081" cy="204207"/>
            </a:xfrm>
            <a:prstGeom prst="rect">
              <a:avLst/>
            </a:prstGeom>
            <a:solidFill>
              <a:schemeClr val="accent3">
                <a:alpha val="4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9B9C1B5-DEE1-15C8-485B-BDEB0822650E}"/>
                </a:ext>
              </a:extLst>
            </p:cNvPr>
            <p:cNvSpPr/>
            <p:nvPr/>
          </p:nvSpPr>
          <p:spPr>
            <a:xfrm>
              <a:off x="3532090" y="2983370"/>
              <a:ext cx="2800081" cy="204207"/>
            </a:xfrm>
            <a:prstGeom prst="rect">
              <a:avLst/>
            </a:prstGeom>
            <a:solidFill>
              <a:schemeClr val="accent3">
                <a:alpha val="4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E5CCE9C-AB9E-D151-8E5C-BF9D4F661253}"/>
                </a:ext>
              </a:extLst>
            </p:cNvPr>
            <p:cNvSpPr/>
            <p:nvPr/>
          </p:nvSpPr>
          <p:spPr>
            <a:xfrm>
              <a:off x="3532090" y="4151746"/>
              <a:ext cx="2800081" cy="204207"/>
            </a:xfrm>
            <a:prstGeom prst="rect">
              <a:avLst/>
            </a:prstGeom>
            <a:solidFill>
              <a:schemeClr val="accent3">
                <a:alpha val="4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4C22D7-DE3D-B4A0-0DDB-D1B96E0103FA}"/>
                </a:ext>
              </a:extLst>
            </p:cNvPr>
            <p:cNvSpPr/>
            <p:nvPr/>
          </p:nvSpPr>
          <p:spPr>
            <a:xfrm>
              <a:off x="3532090" y="5518099"/>
              <a:ext cx="2800081" cy="205100"/>
            </a:xfrm>
            <a:prstGeom prst="rect">
              <a:avLst/>
            </a:prstGeom>
            <a:solidFill>
              <a:schemeClr val="accent3">
                <a:alpha val="4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7" name="Image 16">
            <a:extLst>
              <a:ext uri="{FF2B5EF4-FFF2-40B4-BE49-F238E27FC236}">
                <a16:creationId xmlns:a16="http://schemas.microsoft.com/office/drawing/2014/main" id="{1767594D-065D-058E-EF87-E92CDB878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797" y="3129177"/>
            <a:ext cx="3505203" cy="1592442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4086A785-72BE-3C9B-2637-1F7A94E0609B}"/>
              </a:ext>
            </a:extLst>
          </p:cNvPr>
          <p:cNvSpPr txBox="1"/>
          <p:nvPr/>
        </p:nvSpPr>
        <p:spPr>
          <a:xfrm>
            <a:off x="5429250" y="5949288"/>
            <a:ext cx="1665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Source : </a:t>
            </a:r>
            <a:r>
              <a:rPr lang="fr-FR" dirty="0" err="1"/>
              <a:t>Terracore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8C30B6-064A-16A1-90DC-E1EBD9B78C22}"/>
              </a:ext>
            </a:extLst>
          </p:cNvPr>
          <p:cNvSpPr/>
          <p:nvPr/>
        </p:nvSpPr>
        <p:spPr>
          <a:xfrm>
            <a:off x="296395" y="840682"/>
            <a:ext cx="84010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About 10 minerals of interest presenting absorptions features in the solar domains (VNIR/SWIR)</a:t>
            </a:r>
          </a:p>
        </p:txBody>
      </p:sp>
      <p:sp>
        <p:nvSpPr>
          <p:cNvPr id="20" name="Google Shape;101;p2">
            <a:extLst>
              <a:ext uri="{FF2B5EF4-FFF2-40B4-BE49-F238E27FC236}">
                <a16:creationId xmlns:a16="http://schemas.microsoft.com/office/drawing/2014/main" id="{5F825D45-81CC-575F-FAC7-E7E22D6AE23F}"/>
              </a:ext>
            </a:extLst>
          </p:cNvPr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22/05/2025</a:t>
            </a:r>
          </a:p>
        </p:txBody>
      </p:sp>
      <p:sp>
        <p:nvSpPr>
          <p:cNvPr id="21" name="Google Shape;176;g15034dfa6de_1_1">
            <a:extLst>
              <a:ext uri="{FF2B5EF4-FFF2-40B4-BE49-F238E27FC236}">
                <a16:creationId xmlns:a16="http://schemas.microsoft.com/office/drawing/2014/main" id="{65347FAE-4AE7-53CC-A06A-C37DC61E6C1C}"/>
              </a:ext>
            </a:extLst>
          </p:cNvPr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Corentin Feray</a:t>
            </a:r>
          </a:p>
        </p:txBody>
      </p:sp>
      <p:sp>
        <p:nvSpPr>
          <p:cNvPr id="22" name="Google Shape;174;g15034dfa6de_1_1">
            <a:extLst>
              <a:ext uri="{FF2B5EF4-FFF2-40B4-BE49-F238E27FC236}">
                <a16:creationId xmlns:a16="http://schemas.microsoft.com/office/drawing/2014/main" id="{FCA2C026-99C0-1AB1-B3ED-7FC606502BF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fld>
            <a:endParaRPr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025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172;g15034dfa6de_1_1">
            <a:extLst>
              <a:ext uri="{FF2B5EF4-FFF2-40B4-BE49-F238E27FC236}">
                <a16:creationId xmlns:a16="http://schemas.microsoft.com/office/drawing/2014/main" id="{77E6B265-97D6-2A52-B067-17AD551746EF}"/>
              </a:ext>
            </a:extLst>
          </p:cNvPr>
          <p:cNvSpPr/>
          <p:nvPr/>
        </p:nvSpPr>
        <p:spPr>
          <a:xfrm>
            <a:off x="0" y="0"/>
            <a:ext cx="9144000" cy="785700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101;p2">
            <a:extLst>
              <a:ext uri="{FF2B5EF4-FFF2-40B4-BE49-F238E27FC236}">
                <a16:creationId xmlns:a16="http://schemas.microsoft.com/office/drawing/2014/main" id="{EE540566-224B-16B4-5FC2-15C445843A70}"/>
              </a:ext>
            </a:extLst>
          </p:cNvPr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22/05/2025</a:t>
            </a:r>
          </a:p>
        </p:txBody>
      </p:sp>
      <p:sp>
        <p:nvSpPr>
          <p:cNvPr id="33" name="Google Shape;176;g15034dfa6de_1_1">
            <a:extLst>
              <a:ext uri="{FF2B5EF4-FFF2-40B4-BE49-F238E27FC236}">
                <a16:creationId xmlns:a16="http://schemas.microsoft.com/office/drawing/2014/main" id="{475880B0-7AAD-5B7F-5102-B0511B6D2929}"/>
              </a:ext>
            </a:extLst>
          </p:cNvPr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r-FR" sz="120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Corentin Feray</a:t>
            </a:r>
          </a:p>
        </p:txBody>
      </p:sp>
      <p:sp>
        <p:nvSpPr>
          <p:cNvPr id="34" name="Google Shape;174;g15034dfa6de_1_1">
            <a:extLst>
              <a:ext uri="{FF2B5EF4-FFF2-40B4-BE49-F238E27FC236}">
                <a16:creationId xmlns:a16="http://schemas.microsoft.com/office/drawing/2014/main" id="{74F32393-F20B-34D3-3A52-45BAC922C9D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fld>
            <a:endParaRPr sz="20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Google Shape;250;g15034dfa6de_1_145">
            <a:extLst>
              <a:ext uri="{FF2B5EF4-FFF2-40B4-BE49-F238E27FC236}">
                <a16:creationId xmlns:a16="http://schemas.microsoft.com/office/drawing/2014/main" id="{1B691B16-987A-F922-A7E3-3A50A7C30767}"/>
              </a:ext>
            </a:extLst>
          </p:cNvPr>
          <p:cNvSpPr txBox="1"/>
          <p:nvPr/>
        </p:nvSpPr>
        <p:spPr>
          <a:xfrm>
            <a:off x="59466" y="32702"/>
            <a:ext cx="905551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fr-FR" sz="2400" dirty="0" err="1">
                <a:ea typeface="Calibri"/>
                <a:cs typeface="Calibri"/>
                <a:sym typeface="Calibri"/>
              </a:rPr>
              <a:t>Spectroscopic</a:t>
            </a:r>
            <a:r>
              <a:rPr lang="fr-FR" sz="2400" dirty="0">
                <a:ea typeface="Calibri"/>
                <a:cs typeface="Calibri"/>
                <a:sym typeface="Calibri"/>
              </a:rPr>
              <a:t> data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4D9FFBB-2C76-843A-E975-2C6D976B9EE7}"/>
              </a:ext>
            </a:extLst>
          </p:cNvPr>
          <p:cNvSpPr/>
          <p:nvPr/>
        </p:nvSpPr>
        <p:spPr>
          <a:xfrm>
            <a:off x="457200" y="892763"/>
            <a:ext cx="84010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latin typeface="Calibri"/>
                <a:ea typeface="Calibri"/>
                <a:cs typeface="Calibri"/>
                <a:sym typeface="Calibri"/>
              </a:rPr>
              <a:t>Example of kaolinite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877E66AF-8E30-3500-E84E-DD8CCC3B3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0855" y="946201"/>
            <a:ext cx="3454093" cy="4649740"/>
          </a:xfrm>
          <a:prstGeom prst="rect">
            <a:avLst/>
          </a:prstGeom>
        </p:spPr>
      </p:pic>
      <p:sp>
        <p:nvSpPr>
          <p:cNvPr id="38" name="Google Shape;100;g2b7ba75976a_0_105">
            <a:extLst>
              <a:ext uri="{FF2B5EF4-FFF2-40B4-BE49-F238E27FC236}">
                <a16:creationId xmlns:a16="http://schemas.microsoft.com/office/drawing/2014/main" id="{EC1B73F7-EC96-E5D1-C0AD-0FA44DB21955}"/>
              </a:ext>
            </a:extLst>
          </p:cNvPr>
          <p:cNvSpPr/>
          <p:nvPr/>
        </p:nvSpPr>
        <p:spPr>
          <a:xfrm>
            <a:off x="5163816" y="5590656"/>
            <a:ext cx="342900" cy="346275"/>
          </a:xfrm>
          <a:prstGeom prst="ellipse">
            <a:avLst/>
          </a:prstGeom>
          <a:noFill/>
          <a:ln w="1905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endParaRPr sz="105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9" name="Google Shape;101;g2b7ba75976a_0_105">
            <a:extLst>
              <a:ext uri="{FF2B5EF4-FFF2-40B4-BE49-F238E27FC236}">
                <a16:creationId xmlns:a16="http://schemas.microsoft.com/office/drawing/2014/main" id="{085E7139-6F65-2475-6BC6-FAB6A2A730EA}"/>
              </a:ext>
            </a:extLst>
          </p:cNvPr>
          <p:cNvSpPr txBox="1"/>
          <p:nvPr/>
        </p:nvSpPr>
        <p:spPr>
          <a:xfrm>
            <a:off x="5613657" y="5565199"/>
            <a:ext cx="3421191" cy="44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Exo"/>
              </a:rPr>
              <a:t>Absorption bands = Chemical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Exo"/>
              </a:rPr>
              <a:t>effects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Exo"/>
            </a:endParaRPr>
          </a:p>
        </p:txBody>
      </p:sp>
      <p:cxnSp>
        <p:nvCxnSpPr>
          <p:cNvPr id="40" name="Google Shape;102;g2b7ba75976a_0_105">
            <a:extLst>
              <a:ext uri="{FF2B5EF4-FFF2-40B4-BE49-F238E27FC236}">
                <a16:creationId xmlns:a16="http://schemas.microsoft.com/office/drawing/2014/main" id="{E688B29C-E010-9F91-CFD0-20FBDFF3DE39}"/>
              </a:ext>
            </a:extLst>
          </p:cNvPr>
          <p:cNvCxnSpPr/>
          <p:nvPr/>
        </p:nvCxnSpPr>
        <p:spPr>
          <a:xfrm>
            <a:off x="5058119" y="6195848"/>
            <a:ext cx="51435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41" name="Google Shape;103;g2b7ba75976a_0_105">
            <a:extLst>
              <a:ext uri="{FF2B5EF4-FFF2-40B4-BE49-F238E27FC236}">
                <a16:creationId xmlns:a16="http://schemas.microsoft.com/office/drawing/2014/main" id="{E359953A-902C-0974-720A-ECA51B9E9A3F}"/>
              </a:ext>
            </a:extLst>
          </p:cNvPr>
          <p:cNvSpPr txBox="1"/>
          <p:nvPr/>
        </p:nvSpPr>
        <p:spPr>
          <a:xfrm>
            <a:off x="5622783" y="6008587"/>
            <a:ext cx="3310916" cy="44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Exo"/>
              </a:rPr>
              <a:t>Continuum = Physical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Exo"/>
              </a:rPr>
              <a:t>effects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Exo"/>
            </a:endParaRPr>
          </a:p>
        </p:txBody>
      </p: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052D9201-0437-5D4E-953A-F927576D4674}"/>
              </a:ext>
            </a:extLst>
          </p:cNvPr>
          <p:cNvGrpSpPr/>
          <p:nvPr/>
        </p:nvGrpSpPr>
        <p:grpSpPr>
          <a:xfrm>
            <a:off x="269218" y="3889959"/>
            <a:ext cx="4420820" cy="2465804"/>
            <a:chOff x="269218" y="3889959"/>
            <a:chExt cx="4420820" cy="2465804"/>
          </a:xfrm>
        </p:grpSpPr>
        <p:grpSp>
          <p:nvGrpSpPr>
            <p:cNvPr id="43" name="Groupe 42">
              <a:extLst>
                <a:ext uri="{FF2B5EF4-FFF2-40B4-BE49-F238E27FC236}">
                  <a16:creationId xmlns:a16="http://schemas.microsoft.com/office/drawing/2014/main" id="{D97BF4A6-8A4D-0BAE-10FF-D2A53188CD97}"/>
                </a:ext>
              </a:extLst>
            </p:cNvPr>
            <p:cNvGrpSpPr/>
            <p:nvPr/>
          </p:nvGrpSpPr>
          <p:grpSpPr>
            <a:xfrm>
              <a:off x="269218" y="3896724"/>
              <a:ext cx="4420820" cy="2459039"/>
              <a:chOff x="43796" y="1584503"/>
              <a:chExt cx="4420820" cy="2459039"/>
            </a:xfrm>
          </p:grpSpPr>
          <p:pic>
            <p:nvPicPr>
              <p:cNvPr id="45" name="Image 44">
                <a:extLst>
                  <a:ext uri="{FF2B5EF4-FFF2-40B4-BE49-F238E27FC236}">
                    <a16:creationId xmlns:a16="http://schemas.microsoft.com/office/drawing/2014/main" id="{7DC868C4-6A0D-AEC6-B39B-DEFE5A1737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796" y="1584503"/>
                <a:ext cx="4420820" cy="2459039"/>
              </a:xfrm>
              <a:prstGeom prst="rect">
                <a:avLst/>
              </a:prstGeom>
            </p:spPr>
          </p:pic>
          <p:sp>
            <p:nvSpPr>
              <p:cNvPr id="46" name="Google Shape;95;g2b7ba75976a_0_105">
                <a:extLst>
                  <a:ext uri="{FF2B5EF4-FFF2-40B4-BE49-F238E27FC236}">
                    <a16:creationId xmlns:a16="http://schemas.microsoft.com/office/drawing/2014/main" id="{EE807330-0E15-63B8-6567-CE547F3E05A2}"/>
                  </a:ext>
                </a:extLst>
              </p:cNvPr>
              <p:cNvSpPr/>
              <p:nvPr/>
            </p:nvSpPr>
            <p:spPr>
              <a:xfrm>
                <a:off x="2176935" y="1832550"/>
                <a:ext cx="342900" cy="837197"/>
              </a:xfrm>
              <a:prstGeom prst="ellipse">
                <a:avLst/>
              </a:prstGeom>
              <a:noFill/>
              <a:ln w="19050" cap="flat" cmpd="sng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/>
                <a:endParaRPr sz="1050">
                  <a:latin typeface="Exo"/>
                  <a:ea typeface="Exo"/>
                  <a:cs typeface="Exo"/>
                  <a:sym typeface="Exo"/>
                </a:endParaRPr>
              </a:p>
            </p:txBody>
          </p:sp>
          <p:sp>
            <p:nvSpPr>
              <p:cNvPr id="47" name="Google Shape;97;g2b7ba75976a_0_105">
                <a:extLst>
                  <a:ext uri="{FF2B5EF4-FFF2-40B4-BE49-F238E27FC236}">
                    <a16:creationId xmlns:a16="http://schemas.microsoft.com/office/drawing/2014/main" id="{BBEE62C4-AE65-3233-064C-5D2F86C397E9}"/>
                  </a:ext>
                </a:extLst>
              </p:cNvPr>
              <p:cNvSpPr/>
              <p:nvPr/>
            </p:nvSpPr>
            <p:spPr>
              <a:xfrm>
                <a:off x="2967855" y="1817026"/>
                <a:ext cx="507150" cy="679331"/>
              </a:xfrm>
              <a:prstGeom prst="ellipse">
                <a:avLst/>
              </a:prstGeom>
              <a:noFill/>
              <a:ln w="19050" cap="flat" cmpd="sng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/>
                <a:endParaRPr sz="1050">
                  <a:latin typeface="Exo"/>
                  <a:ea typeface="Exo"/>
                  <a:cs typeface="Exo"/>
                  <a:sym typeface="Exo"/>
                </a:endParaRPr>
              </a:p>
            </p:txBody>
          </p:sp>
          <p:sp>
            <p:nvSpPr>
              <p:cNvPr id="48" name="Google Shape;98;g2b7ba75976a_0_105">
                <a:extLst>
                  <a:ext uri="{FF2B5EF4-FFF2-40B4-BE49-F238E27FC236}">
                    <a16:creationId xmlns:a16="http://schemas.microsoft.com/office/drawing/2014/main" id="{F6F98E3A-0F41-BF25-6CD2-DEA902D68D5C}"/>
                  </a:ext>
                </a:extLst>
              </p:cNvPr>
              <p:cNvSpPr/>
              <p:nvPr/>
            </p:nvSpPr>
            <p:spPr>
              <a:xfrm>
                <a:off x="3500022" y="2390393"/>
                <a:ext cx="342900" cy="1032688"/>
              </a:xfrm>
              <a:prstGeom prst="ellipse">
                <a:avLst/>
              </a:prstGeom>
              <a:noFill/>
              <a:ln w="19050" cap="flat" cmpd="sng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/>
                <a:endParaRPr sz="1050">
                  <a:latin typeface="Exo"/>
                  <a:ea typeface="Exo"/>
                  <a:cs typeface="Exo"/>
                  <a:sym typeface="Exo"/>
                </a:endParaRPr>
              </a:p>
            </p:txBody>
          </p:sp>
          <p:sp>
            <p:nvSpPr>
              <p:cNvPr id="49" name="Google Shape;99;g2b7ba75976a_0_105">
                <a:extLst>
                  <a:ext uri="{FF2B5EF4-FFF2-40B4-BE49-F238E27FC236}">
                    <a16:creationId xmlns:a16="http://schemas.microsoft.com/office/drawing/2014/main" id="{3208F22F-DBC0-AC79-C50A-21A54E6D9B4A}"/>
                  </a:ext>
                </a:extLst>
              </p:cNvPr>
              <p:cNvSpPr/>
              <p:nvPr/>
            </p:nvSpPr>
            <p:spPr>
              <a:xfrm>
                <a:off x="3883992" y="2792591"/>
                <a:ext cx="220550" cy="380343"/>
              </a:xfrm>
              <a:prstGeom prst="ellipse">
                <a:avLst/>
              </a:prstGeom>
              <a:noFill/>
              <a:ln w="19050" cap="flat" cmpd="sng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/>
                <a:endParaRPr sz="1050">
                  <a:latin typeface="Exo"/>
                  <a:ea typeface="Exo"/>
                  <a:cs typeface="Exo"/>
                  <a:sym typeface="Exo"/>
                </a:endParaRPr>
              </a:p>
            </p:txBody>
          </p:sp>
          <p:sp>
            <p:nvSpPr>
              <p:cNvPr id="50" name="Forme libre : forme 49">
                <a:extLst>
                  <a:ext uri="{FF2B5EF4-FFF2-40B4-BE49-F238E27FC236}">
                    <a16:creationId xmlns:a16="http://schemas.microsoft.com/office/drawing/2014/main" id="{6060D637-0022-BBF7-165A-D23510DAC317}"/>
                  </a:ext>
                </a:extLst>
              </p:cNvPr>
              <p:cNvSpPr/>
              <p:nvPr/>
            </p:nvSpPr>
            <p:spPr>
              <a:xfrm>
                <a:off x="615964" y="1836441"/>
                <a:ext cx="3625850" cy="1778000"/>
              </a:xfrm>
              <a:custGeom>
                <a:avLst/>
                <a:gdLst>
                  <a:gd name="connsiteX0" fmla="*/ 0 w 3625850"/>
                  <a:gd name="connsiteY0" fmla="*/ 1778000 h 1778000"/>
                  <a:gd name="connsiteX1" fmla="*/ 3175 w 3625850"/>
                  <a:gd name="connsiteY1" fmla="*/ 1762125 h 1778000"/>
                  <a:gd name="connsiteX2" fmla="*/ 9525 w 3625850"/>
                  <a:gd name="connsiteY2" fmla="*/ 1736725 h 1778000"/>
                  <a:gd name="connsiteX3" fmla="*/ 15875 w 3625850"/>
                  <a:gd name="connsiteY3" fmla="*/ 1692275 h 1778000"/>
                  <a:gd name="connsiteX4" fmla="*/ 22225 w 3625850"/>
                  <a:gd name="connsiteY4" fmla="*/ 1654175 h 1778000"/>
                  <a:gd name="connsiteX5" fmla="*/ 25400 w 3625850"/>
                  <a:gd name="connsiteY5" fmla="*/ 1562100 h 1778000"/>
                  <a:gd name="connsiteX6" fmla="*/ 31750 w 3625850"/>
                  <a:gd name="connsiteY6" fmla="*/ 1533525 h 1778000"/>
                  <a:gd name="connsiteX7" fmla="*/ 34925 w 3625850"/>
                  <a:gd name="connsiteY7" fmla="*/ 1517650 h 1778000"/>
                  <a:gd name="connsiteX8" fmla="*/ 44450 w 3625850"/>
                  <a:gd name="connsiteY8" fmla="*/ 1498600 h 1778000"/>
                  <a:gd name="connsiteX9" fmla="*/ 50800 w 3625850"/>
                  <a:gd name="connsiteY9" fmla="*/ 1470025 h 1778000"/>
                  <a:gd name="connsiteX10" fmla="*/ 53975 w 3625850"/>
                  <a:gd name="connsiteY10" fmla="*/ 1460500 h 1778000"/>
                  <a:gd name="connsiteX11" fmla="*/ 66675 w 3625850"/>
                  <a:gd name="connsiteY11" fmla="*/ 1416050 h 1778000"/>
                  <a:gd name="connsiteX12" fmla="*/ 69850 w 3625850"/>
                  <a:gd name="connsiteY12" fmla="*/ 1390650 h 1778000"/>
                  <a:gd name="connsiteX13" fmla="*/ 73025 w 3625850"/>
                  <a:gd name="connsiteY13" fmla="*/ 1381125 h 1778000"/>
                  <a:gd name="connsiteX14" fmla="*/ 79375 w 3625850"/>
                  <a:gd name="connsiteY14" fmla="*/ 1352550 h 1778000"/>
                  <a:gd name="connsiteX15" fmla="*/ 82550 w 3625850"/>
                  <a:gd name="connsiteY15" fmla="*/ 1263650 h 1778000"/>
                  <a:gd name="connsiteX16" fmla="*/ 92075 w 3625850"/>
                  <a:gd name="connsiteY16" fmla="*/ 1235075 h 1778000"/>
                  <a:gd name="connsiteX17" fmla="*/ 101600 w 3625850"/>
                  <a:gd name="connsiteY17" fmla="*/ 1196975 h 1778000"/>
                  <a:gd name="connsiteX18" fmla="*/ 104775 w 3625850"/>
                  <a:gd name="connsiteY18" fmla="*/ 1146175 h 1778000"/>
                  <a:gd name="connsiteX19" fmla="*/ 107950 w 3625850"/>
                  <a:gd name="connsiteY19" fmla="*/ 1136650 h 1778000"/>
                  <a:gd name="connsiteX20" fmla="*/ 114300 w 3625850"/>
                  <a:gd name="connsiteY20" fmla="*/ 1108075 h 1778000"/>
                  <a:gd name="connsiteX21" fmla="*/ 117475 w 3625850"/>
                  <a:gd name="connsiteY21" fmla="*/ 1092200 h 1778000"/>
                  <a:gd name="connsiteX22" fmla="*/ 123825 w 3625850"/>
                  <a:gd name="connsiteY22" fmla="*/ 1050925 h 1778000"/>
                  <a:gd name="connsiteX23" fmla="*/ 127000 w 3625850"/>
                  <a:gd name="connsiteY23" fmla="*/ 1038225 h 1778000"/>
                  <a:gd name="connsiteX24" fmla="*/ 136525 w 3625850"/>
                  <a:gd name="connsiteY24" fmla="*/ 1003300 h 1778000"/>
                  <a:gd name="connsiteX25" fmla="*/ 139700 w 3625850"/>
                  <a:gd name="connsiteY25" fmla="*/ 987425 h 1778000"/>
                  <a:gd name="connsiteX26" fmla="*/ 146050 w 3625850"/>
                  <a:gd name="connsiteY26" fmla="*/ 949325 h 1778000"/>
                  <a:gd name="connsiteX27" fmla="*/ 158750 w 3625850"/>
                  <a:gd name="connsiteY27" fmla="*/ 914400 h 1778000"/>
                  <a:gd name="connsiteX28" fmla="*/ 165100 w 3625850"/>
                  <a:gd name="connsiteY28" fmla="*/ 885825 h 1778000"/>
                  <a:gd name="connsiteX29" fmla="*/ 168275 w 3625850"/>
                  <a:gd name="connsiteY29" fmla="*/ 869950 h 1778000"/>
                  <a:gd name="connsiteX30" fmla="*/ 171450 w 3625850"/>
                  <a:gd name="connsiteY30" fmla="*/ 850900 h 1778000"/>
                  <a:gd name="connsiteX31" fmla="*/ 180975 w 3625850"/>
                  <a:gd name="connsiteY31" fmla="*/ 835025 h 1778000"/>
                  <a:gd name="connsiteX32" fmla="*/ 184150 w 3625850"/>
                  <a:gd name="connsiteY32" fmla="*/ 809625 h 1778000"/>
                  <a:gd name="connsiteX33" fmla="*/ 187325 w 3625850"/>
                  <a:gd name="connsiteY33" fmla="*/ 800100 h 1778000"/>
                  <a:gd name="connsiteX34" fmla="*/ 190500 w 3625850"/>
                  <a:gd name="connsiteY34" fmla="*/ 771525 h 1778000"/>
                  <a:gd name="connsiteX35" fmla="*/ 193675 w 3625850"/>
                  <a:gd name="connsiteY35" fmla="*/ 755650 h 1778000"/>
                  <a:gd name="connsiteX36" fmla="*/ 196850 w 3625850"/>
                  <a:gd name="connsiteY36" fmla="*/ 727075 h 1778000"/>
                  <a:gd name="connsiteX37" fmla="*/ 203200 w 3625850"/>
                  <a:gd name="connsiteY37" fmla="*/ 708025 h 1778000"/>
                  <a:gd name="connsiteX38" fmla="*/ 206375 w 3625850"/>
                  <a:gd name="connsiteY38" fmla="*/ 692150 h 1778000"/>
                  <a:gd name="connsiteX39" fmla="*/ 212725 w 3625850"/>
                  <a:gd name="connsiteY39" fmla="*/ 669925 h 1778000"/>
                  <a:gd name="connsiteX40" fmla="*/ 219075 w 3625850"/>
                  <a:gd name="connsiteY40" fmla="*/ 641350 h 1778000"/>
                  <a:gd name="connsiteX41" fmla="*/ 222250 w 3625850"/>
                  <a:gd name="connsiteY41" fmla="*/ 631825 h 1778000"/>
                  <a:gd name="connsiteX42" fmla="*/ 225425 w 3625850"/>
                  <a:gd name="connsiteY42" fmla="*/ 619125 h 1778000"/>
                  <a:gd name="connsiteX43" fmla="*/ 231775 w 3625850"/>
                  <a:gd name="connsiteY43" fmla="*/ 609600 h 1778000"/>
                  <a:gd name="connsiteX44" fmla="*/ 234950 w 3625850"/>
                  <a:gd name="connsiteY44" fmla="*/ 593725 h 1778000"/>
                  <a:gd name="connsiteX45" fmla="*/ 238125 w 3625850"/>
                  <a:gd name="connsiteY45" fmla="*/ 584200 h 1778000"/>
                  <a:gd name="connsiteX46" fmla="*/ 247650 w 3625850"/>
                  <a:gd name="connsiteY46" fmla="*/ 552450 h 1778000"/>
                  <a:gd name="connsiteX47" fmla="*/ 250825 w 3625850"/>
                  <a:gd name="connsiteY47" fmla="*/ 542925 h 1778000"/>
                  <a:gd name="connsiteX48" fmla="*/ 263525 w 3625850"/>
                  <a:gd name="connsiteY48" fmla="*/ 514350 h 1778000"/>
                  <a:gd name="connsiteX49" fmla="*/ 269875 w 3625850"/>
                  <a:gd name="connsiteY49" fmla="*/ 492125 h 1778000"/>
                  <a:gd name="connsiteX50" fmla="*/ 276225 w 3625850"/>
                  <a:gd name="connsiteY50" fmla="*/ 473075 h 1778000"/>
                  <a:gd name="connsiteX51" fmla="*/ 285750 w 3625850"/>
                  <a:gd name="connsiteY51" fmla="*/ 454025 h 1778000"/>
                  <a:gd name="connsiteX52" fmla="*/ 295275 w 3625850"/>
                  <a:gd name="connsiteY52" fmla="*/ 422275 h 1778000"/>
                  <a:gd name="connsiteX53" fmla="*/ 307975 w 3625850"/>
                  <a:gd name="connsiteY53" fmla="*/ 403225 h 1778000"/>
                  <a:gd name="connsiteX54" fmla="*/ 314325 w 3625850"/>
                  <a:gd name="connsiteY54" fmla="*/ 381000 h 1778000"/>
                  <a:gd name="connsiteX55" fmla="*/ 320675 w 3625850"/>
                  <a:gd name="connsiteY55" fmla="*/ 371475 h 1778000"/>
                  <a:gd name="connsiteX56" fmla="*/ 336550 w 3625850"/>
                  <a:gd name="connsiteY56" fmla="*/ 349250 h 1778000"/>
                  <a:gd name="connsiteX57" fmla="*/ 339725 w 3625850"/>
                  <a:gd name="connsiteY57" fmla="*/ 336550 h 1778000"/>
                  <a:gd name="connsiteX58" fmla="*/ 355600 w 3625850"/>
                  <a:gd name="connsiteY58" fmla="*/ 317500 h 1778000"/>
                  <a:gd name="connsiteX59" fmla="*/ 368300 w 3625850"/>
                  <a:gd name="connsiteY59" fmla="*/ 298450 h 1778000"/>
                  <a:gd name="connsiteX60" fmla="*/ 381000 w 3625850"/>
                  <a:gd name="connsiteY60" fmla="*/ 276225 h 1778000"/>
                  <a:gd name="connsiteX61" fmla="*/ 390525 w 3625850"/>
                  <a:gd name="connsiteY61" fmla="*/ 273050 h 1778000"/>
                  <a:gd name="connsiteX62" fmla="*/ 396875 w 3625850"/>
                  <a:gd name="connsiteY62" fmla="*/ 260350 h 1778000"/>
                  <a:gd name="connsiteX63" fmla="*/ 415925 w 3625850"/>
                  <a:gd name="connsiteY63" fmla="*/ 250825 h 1778000"/>
                  <a:gd name="connsiteX64" fmla="*/ 434975 w 3625850"/>
                  <a:gd name="connsiteY64" fmla="*/ 238125 h 1778000"/>
                  <a:gd name="connsiteX65" fmla="*/ 444500 w 3625850"/>
                  <a:gd name="connsiteY65" fmla="*/ 231775 h 1778000"/>
                  <a:gd name="connsiteX66" fmla="*/ 454025 w 3625850"/>
                  <a:gd name="connsiteY66" fmla="*/ 225425 h 1778000"/>
                  <a:gd name="connsiteX67" fmla="*/ 460375 w 3625850"/>
                  <a:gd name="connsiteY67" fmla="*/ 215900 h 1778000"/>
                  <a:gd name="connsiteX68" fmla="*/ 469900 w 3625850"/>
                  <a:gd name="connsiteY68" fmla="*/ 212725 h 1778000"/>
                  <a:gd name="connsiteX69" fmla="*/ 479425 w 3625850"/>
                  <a:gd name="connsiteY69" fmla="*/ 206375 h 1778000"/>
                  <a:gd name="connsiteX70" fmla="*/ 492125 w 3625850"/>
                  <a:gd name="connsiteY70" fmla="*/ 200025 h 1778000"/>
                  <a:gd name="connsiteX71" fmla="*/ 501650 w 3625850"/>
                  <a:gd name="connsiteY71" fmla="*/ 196850 h 1778000"/>
                  <a:gd name="connsiteX72" fmla="*/ 511175 w 3625850"/>
                  <a:gd name="connsiteY72" fmla="*/ 190500 h 1778000"/>
                  <a:gd name="connsiteX73" fmla="*/ 514350 w 3625850"/>
                  <a:gd name="connsiteY73" fmla="*/ 180975 h 1778000"/>
                  <a:gd name="connsiteX74" fmla="*/ 533400 w 3625850"/>
                  <a:gd name="connsiteY74" fmla="*/ 174625 h 1778000"/>
                  <a:gd name="connsiteX75" fmla="*/ 555625 w 3625850"/>
                  <a:gd name="connsiteY75" fmla="*/ 161925 h 1778000"/>
                  <a:gd name="connsiteX76" fmla="*/ 558800 w 3625850"/>
                  <a:gd name="connsiteY76" fmla="*/ 152400 h 1778000"/>
                  <a:gd name="connsiteX77" fmla="*/ 571500 w 3625850"/>
                  <a:gd name="connsiteY77" fmla="*/ 149225 h 1778000"/>
                  <a:gd name="connsiteX78" fmla="*/ 590550 w 3625850"/>
                  <a:gd name="connsiteY78" fmla="*/ 136525 h 1778000"/>
                  <a:gd name="connsiteX79" fmla="*/ 619125 w 3625850"/>
                  <a:gd name="connsiteY79" fmla="*/ 120650 h 1778000"/>
                  <a:gd name="connsiteX80" fmla="*/ 631825 w 3625850"/>
                  <a:gd name="connsiteY80" fmla="*/ 114300 h 1778000"/>
                  <a:gd name="connsiteX81" fmla="*/ 650875 w 3625850"/>
                  <a:gd name="connsiteY81" fmla="*/ 107950 h 1778000"/>
                  <a:gd name="connsiteX82" fmla="*/ 673100 w 3625850"/>
                  <a:gd name="connsiteY82" fmla="*/ 98425 h 1778000"/>
                  <a:gd name="connsiteX83" fmla="*/ 682625 w 3625850"/>
                  <a:gd name="connsiteY83" fmla="*/ 95250 h 1778000"/>
                  <a:gd name="connsiteX84" fmla="*/ 727075 w 3625850"/>
                  <a:gd name="connsiteY84" fmla="*/ 88900 h 1778000"/>
                  <a:gd name="connsiteX85" fmla="*/ 746125 w 3625850"/>
                  <a:gd name="connsiteY85" fmla="*/ 85725 h 1778000"/>
                  <a:gd name="connsiteX86" fmla="*/ 755650 w 3625850"/>
                  <a:gd name="connsiteY86" fmla="*/ 82550 h 1778000"/>
                  <a:gd name="connsiteX87" fmla="*/ 790575 w 3625850"/>
                  <a:gd name="connsiteY87" fmla="*/ 76200 h 1778000"/>
                  <a:gd name="connsiteX88" fmla="*/ 800100 w 3625850"/>
                  <a:gd name="connsiteY88" fmla="*/ 73025 h 1778000"/>
                  <a:gd name="connsiteX89" fmla="*/ 825500 w 3625850"/>
                  <a:gd name="connsiteY89" fmla="*/ 69850 h 1778000"/>
                  <a:gd name="connsiteX90" fmla="*/ 857250 w 3625850"/>
                  <a:gd name="connsiteY90" fmla="*/ 63500 h 1778000"/>
                  <a:gd name="connsiteX91" fmla="*/ 873125 w 3625850"/>
                  <a:gd name="connsiteY91" fmla="*/ 60325 h 1778000"/>
                  <a:gd name="connsiteX92" fmla="*/ 895350 w 3625850"/>
                  <a:gd name="connsiteY92" fmla="*/ 57150 h 1778000"/>
                  <a:gd name="connsiteX93" fmla="*/ 939800 w 3625850"/>
                  <a:gd name="connsiteY93" fmla="*/ 44450 h 1778000"/>
                  <a:gd name="connsiteX94" fmla="*/ 1003300 w 3625850"/>
                  <a:gd name="connsiteY94" fmla="*/ 41275 h 1778000"/>
                  <a:gd name="connsiteX95" fmla="*/ 1050925 w 3625850"/>
                  <a:gd name="connsiteY95" fmla="*/ 38100 h 1778000"/>
                  <a:gd name="connsiteX96" fmla="*/ 1111250 w 3625850"/>
                  <a:gd name="connsiteY96" fmla="*/ 34925 h 1778000"/>
                  <a:gd name="connsiteX97" fmla="*/ 1158875 w 3625850"/>
                  <a:gd name="connsiteY97" fmla="*/ 25400 h 1778000"/>
                  <a:gd name="connsiteX98" fmla="*/ 1177925 w 3625850"/>
                  <a:gd name="connsiteY98" fmla="*/ 22225 h 1778000"/>
                  <a:gd name="connsiteX99" fmla="*/ 1222375 w 3625850"/>
                  <a:gd name="connsiteY99" fmla="*/ 19050 h 1778000"/>
                  <a:gd name="connsiteX100" fmla="*/ 1327150 w 3625850"/>
                  <a:gd name="connsiteY100" fmla="*/ 12700 h 1778000"/>
                  <a:gd name="connsiteX101" fmla="*/ 1365250 w 3625850"/>
                  <a:gd name="connsiteY101" fmla="*/ 9525 h 1778000"/>
                  <a:gd name="connsiteX102" fmla="*/ 1403350 w 3625850"/>
                  <a:gd name="connsiteY102" fmla="*/ 3175 h 1778000"/>
                  <a:gd name="connsiteX103" fmla="*/ 1428750 w 3625850"/>
                  <a:gd name="connsiteY103" fmla="*/ 0 h 1778000"/>
                  <a:gd name="connsiteX104" fmla="*/ 1549400 w 3625850"/>
                  <a:gd name="connsiteY104" fmla="*/ 6350 h 1778000"/>
                  <a:gd name="connsiteX105" fmla="*/ 1571625 w 3625850"/>
                  <a:gd name="connsiteY105" fmla="*/ 15875 h 1778000"/>
                  <a:gd name="connsiteX106" fmla="*/ 1593850 w 3625850"/>
                  <a:gd name="connsiteY106" fmla="*/ 19050 h 1778000"/>
                  <a:gd name="connsiteX107" fmla="*/ 1727200 w 3625850"/>
                  <a:gd name="connsiteY107" fmla="*/ 22225 h 1778000"/>
                  <a:gd name="connsiteX108" fmla="*/ 1844675 w 3625850"/>
                  <a:gd name="connsiteY108" fmla="*/ 28575 h 1778000"/>
                  <a:gd name="connsiteX109" fmla="*/ 1866900 w 3625850"/>
                  <a:gd name="connsiteY109" fmla="*/ 31750 h 1778000"/>
                  <a:gd name="connsiteX110" fmla="*/ 2022475 w 3625850"/>
                  <a:gd name="connsiteY110" fmla="*/ 34925 h 1778000"/>
                  <a:gd name="connsiteX111" fmla="*/ 2152650 w 3625850"/>
                  <a:gd name="connsiteY111" fmla="*/ 41275 h 1778000"/>
                  <a:gd name="connsiteX112" fmla="*/ 2260600 w 3625850"/>
                  <a:gd name="connsiteY112" fmla="*/ 47625 h 1778000"/>
                  <a:gd name="connsiteX113" fmla="*/ 2270125 w 3625850"/>
                  <a:gd name="connsiteY113" fmla="*/ 53975 h 1778000"/>
                  <a:gd name="connsiteX114" fmla="*/ 2282825 w 3625850"/>
                  <a:gd name="connsiteY114" fmla="*/ 57150 h 1778000"/>
                  <a:gd name="connsiteX115" fmla="*/ 2314575 w 3625850"/>
                  <a:gd name="connsiteY115" fmla="*/ 66675 h 1778000"/>
                  <a:gd name="connsiteX116" fmla="*/ 2393950 w 3625850"/>
                  <a:gd name="connsiteY116" fmla="*/ 73025 h 1778000"/>
                  <a:gd name="connsiteX117" fmla="*/ 2466975 w 3625850"/>
                  <a:gd name="connsiteY117" fmla="*/ 82550 h 1778000"/>
                  <a:gd name="connsiteX118" fmla="*/ 2498725 w 3625850"/>
                  <a:gd name="connsiteY118" fmla="*/ 88900 h 1778000"/>
                  <a:gd name="connsiteX119" fmla="*/ 2508250 w 3625850"/>
                  <a:gd name="connsiteY119" fmla="*/ 92075 h 1778000"/>
                  <a:gd name="connsiteX120" fmla="*/ 2524125 w 3625850"/>
                  <a:gd name="connsiteY120" fmla="*/ 95250 h 1778000"/>
                  <a:gd name="connsiteX121" fmla="*/ 2533650 w 3625850"/>
                  <a:gd name="connsiteY121" fmla="*/ 101600 h 1778000"/>
                  <a:gd name="connsiteX122" fmla="*/ 2562225 w 3625850"/>
                  <a:gd name="connsiteY122" fmla="*/ 107950 h 1778000"/>
                  <a:gd name="connsiteX123" fmla="*/ 2571750 w 3625850"/>
                  <a:gd name="connsiteY123" fmla="*/ 111125 h 1778000"/>
                  <a:gd name="connsiteX124" fmla="*/ 2587625 w 3625850"/>
                  <a:gd name="connsiteY124" fmla="*/ 114300 h 1778000"/>
                  <a:gd name="connsiteX125" fmla="*/ 2597150 w 3625850"/>
                  <a:gd name="connsiteY125" fmla="*/ 123825 h 1778000"/>
                  <a:gd name="connsiteX126" fmla="*/ 2606675 w 3625850"/>
                  <a:gd name="connsiteY126" fmla="*/ 127000 h 1778000"/>
                  <a:gd name="connsiteX127" fmla="*/ 2616200 w 3625850"/>
                  <a:gd name="connsiteY127" fmla="*/ 133350 h 1778000"/>
                  <a:gd name="connsiteX128" fmla="*/ 2628900 w 3625850"/>
                  <a:gd name="connsiteY128" fmla="*/ 139700 h 1778000"/>
                  <a:gd name="connsiteX129" fmla="*/ 2641600 w 3625850"/>
                  <a:gd name="connsiteY129" fmla="*/ 149225 h 1778000"/>
                  <a:gd name="connsiteX130" fmla="*/ 2660650 w 3625850"/>
                  <a:gd name="connsiteY130" fmla="*/ 155575 h 1778000"/>
                  <a:gd name="connsiteX131" fmla="*/ 2676525 w 3625850"/>
                  <a:gd name="connsiteY131" fmla="*/ 165100 h 1778000"/>
                  <a:gd name="connsiteX132" fmla="*/ 2695575 w 3625850"/>
                  <a:gd name="connsiteY132" fmla="*/ 177800 h 1778000"/>
                  <a:gd name="connsiteX133" fmla="*/ 2705100 w 3625850"/>
                  <a:gd name="connsiteY133" fmla="*/ 187325 h 1778000"/>
                  <a:gd name="connsiteX134" fmla="*/ 2733675 w 3625850"/>
                  <a:gd name="connsiteY134" fmla="*/ 203200 h 1778000"/>
                  <a:gd name="connsiteX135" fmla="*/ 2755900 w 3625850"/>
                  <a:gd name="connsiteY135" fmla="*/ 212725 h 1778000"/>
                  <a:gd name="connsiteX136" fmla="*/ 2765425 w 3625850"/>
                  <a:gd name="connsiteY136" fmla="*/ 225425 h 1778000"/>
                  <a:gd name="connsiteX137" fmla="*/ 2784475 w 3625850"/>
                  <a:gd name="connsiteY137" fmla="*/ 231775 h 1778000"/>
                  <a:gd name="connsiteX138" fmla="*/ 2803525 w 3625850"/>
                  <a:gd name="connsiteY138" fmla="*/ 241300 h 1778000"/>
                  <a:gd name="connsiteX139" fmla="*/ 2809875 w 3625850"/>
                  <a:gd name="connsiteY139" fmla="*/ 250825 h 1778000"/>
                  <a:gd name="connsiteX140" fmla="*/ 2828925 w 3625850"/>
                  <a:gd name="connsiteY140" fmla="*/ 257175 h 1778000"/>
                  <a:gd name="connsiteX141" fmla="*/ 2851150 w 3625850"/>
                  <a:gd name="connsiteY141" fmla="*/ 269875 h 1778000"/>
                  <a:gd name="connsiteX142" fmla="*/ 2857500 w 3625850"/>
                  <a:gd name="connsiteY142" fmla="*/ 279400 h 1778000"/>
                  <a:gd name="connsiteX143" fmla="*/ 2867025 w 3625850"/>
                  <a:gd name="connsiteY143" fmla="*/ 285750 h 1778000"/>
                  <a:gd name="connsiteX144" fmla="*/ 2889250 w 3625850"/>
                  <a:gd name="connsiteY144" fmla="*/ 295275 h 1778000"/>
                  <a:gd name="connsiteX145" fmla="*/ 2905125 w 3625850"/>
                  <a:gd name="connsiteY145" fmla="*/ 307975 h 1778000"/>
                  <a:gd name="connsiteX146" fmla="*/ 2921000 w 3625850"/>
                  <a:gd name="connsiteY146" fmla="*/ 323850 h 1778000"/>
                  <a:gd name="connsiteX147" fmla="*/ 2940050 w 3625850"/>
                  <a:gd name="connsiteY147" fmla="*/ 336550 h 1778000"/>
                  <a:gd name="connsiteX148" fmla="*/ 2949575 w 3625850"/>
                  <a:gd name="connsiteY148" fmla="*/ 346075 h 1778000"/>
                  <a:gd name="connsiteX149" fmla="*/ 2968625 w 3625850"/>
                  <a:gd name="connsiteY149" fmla="*/ 361950 h 1778000"/>
                  <a:gd name="connsiteX150" fmla="*/ 2990850 w 3625850"/>
                  <a:gd name="connsiteY150" fmla="*/ 384175 h 1778000"/>
                  <a:gd name="connsiteX151" fmla="*/ 3003550 w 3625850"/>
                  <a:gd name="connsiteY151" fmla="*/ 400050 h 1778000"/>
                  <a:gd name="connsiteX152" fmla="*/ 3016250 w 3625850"/>
                  <a:gd name="connsiteY152" fmla="*/ 412750 h 1778000"/>
                  <a:gd name="connsiteX153" fmla="*/ 3025775 w 3625850"/>
                  <a:gd name="connsiteY153" fmla="*/ 422275 h 1778000"/>
                  <a:gd name="connsiteX154" fmla="*/ 3032125 w 3625850"/>
                  <a:gd name="connsiteY154" fmla="*/ 431800 h 1778000"/>
                  <a:gd name="connsiteX155" fmla="*/ 3041650 w 3625850"/>
                  <a:gd name="connsiteY155" fmla="*/ 434975 h 1778000"/>
                  <a:gd name="connsiteX156" fmla="*/ 3051175 w 3625850"/>
                  <a:gd name="connsiteY156" fmla="*/ 457200 h 1778000"/>
                  <a:gd name="connsiteX157" fmla="*/ 3060700 w 3625850"/>
                  <a:gd name="connsiteY157" fmla="*/ 460375 h 1778000"/>
                  <a:gd name="connsiteX158" fmla="*/ 3063875 w 3625850"/>
                  <a:gd name="connsiteY158" fmla="*/ 469900 h 1778000"/>
                  <a:gd name="connsiteX159" fmla="*/ 3076575 w 3625850"/>
                  <a:gd name="connsiteY159" fmla="*/ 488950 h 1778000"/>
                  <a:gd name="connsiteX160" fmla="*/ 3079750 w 3625850"/>
                  <a:gd name="connsiteY160" fmla="*/ 498475 h 1778000"/>
                  <a:gd name="connsiteX161" fmla="*/ 3086100 w 3625850"/>
                  <a:gd name="connsiteY161" fmla="*/ 523875 h 1778000"/>
                  <a:gd name="connsiteX162" fmla="*/ 3092450 w 3625850"/>
                  <a:gd name="connsiteY162" fmla="*/ 539750 h 1778000"/>
                  <a:gd name="connsiteX163" fmla="*/ 3101975 w 3625850"/>
                  <a:gd name="connsiteY163" fmla="*/ 565150 h 1778000"/>
                  <a:gd name="connsiteX164" fmla="*/ 3108325 w 3625850"/>
                  <a:gd name="connsiteY164" fmla="*/ 587375 h 1778000"/>
                  <a:gd name="connsiteX165" fmla="*/ 3114675 w 3625850"/>
                  <a:gd name="connsiteY165" fmla="*/ 603250 h 1778000"/>
                  <a:gd name="connsiteX166" fmla="*/ 3124200 w 3625850"/>
                  <a:gd name="connsiteY166" fmla="*/ 612775 h 1778000"/>
                  <a:gd name="connsiteX167" fmla="*/ 3133725 w 3625850"/>
                  <a:gd name="connsiteY167" fmla="*/ 638175 h 1778000"/>
                  <a:gd name="connsiteX168" fmla="*/ 3140075 w 3625850"/>
                  <a:gd name="connsiteY168" fmla="*/ 657225 h 1778000"/>
                  <a:gd name="connsiteX169" fmla="*/ 3155950 w 3625850"/>
                  <a:gd name="connsiteY169" fmla="*/ 679450 h 1778000"/>
                  <a:gd name="connsiteX170" fmla="*/ 3162300 w 3625850"/>
                  <a:gd name="connsiteY170" fmla="*/ 692150 h 1778000"/>
                  <a:gd name="connsiteX171" fmla="*/ 3171825 w 3625850"/>
                  <a:gd name="connsiteY171" fmla="*/ 701675 h 1778000"/>
                  <a:gd name="connsiteX172" fmla="*/ 3184525 w 3625850"/>
                  <a:gd name="connsiteY172" fmla="*/ 720725 h 1778000"/>
                  <a:gd name="connsiteX173" fmla="*/ 3190875 w 3625850"/>
                  <a:gd name="connsiteY173" fmla="*/ 730250 h 1778000"/>
                  <a:gd name="connsiteX174" fmla="*/ 3197225 w 3625850"/>
                  <a:gd name="connsiteY174" fmla="*/ 739775 h 1778000"/>
                  <a:gd name="connsiteX175" fmla="*/ 3206750 w 3625850"/>
                  <a:gd name="connsiteY175" fmla="*/ 752475 h 1778000"/>
                  <a:gd name="connsiteX176" fmla="*/ 3216275 w 3625850"/>
                  <a:gd name="connsiteY176" fmla="*/ 762000 h 1778000"/>
                  <a:gd name="connsiteX177" fmla="*/ 3228975 w 3625850"/>
                  <a:gd name="connsiteY177" fmla="*/ 784225 h 1778000"/>
                  <a:gd name="connsiteX178" fmla="*/ 3235325 w 3625850"/>
                  <a:gd name="connsiteY178" fmla="*/ 793750 h 1778000"/>
                  <a:gd name="connsiteX179" fmla="*/ 3244850 w 3625850"/>
                  <a:gd name="connsiteY179" fmla="*/ 796925 h 1778000"/>
                  <a:gd name="connsiteX180" fmla="*/ 3251200 w 3625850"/>
                  <a:gd name="connsiteY180" fmla="*/ 815975 h 1778000"/>
                  <a:gd name="connsiteX181" fmla="*/ 3260725 w 3625850"/>
                  <a:gd name="connsiteY181" fmla="*/ 828675 h 1778000"/>
                  <a:gd name="connsiteX182" fmla="*/ 3267075 w 3625850"/>
                  <a:gd name="connsiteY182" fmla="*/ 838200 h 1778000"/>
                  <a:gd name="connsiteX183" fmla="*/ 3276600 w 3625850"/>
                  <a:gd name="connsiteY183" fmla="*/ 847725 h 1778000"/>
                  <a:gd name="connsiteX184" fmla="*/ 3292475 w 3625850"/>
                  <a:gd name="connsiteY184" fmla="*/ 863600 h 1778000"/>
                  <a:gd name="connsiteX185" fmla="*/ 3305175 w 3625850"/>
                  <a:gd name="connsiteY185" fmla="*/ 885825 h 1778000"/>
                  <a:gd name="connsiteX186" fmla="*/ 3321050 w 3625850"/>
                  <a:gd name="connsiteY186" fmla="*/ 904875 h 1778000"/>
                  <a:gd name="connsiteX187" fmla="*/ 3327400 w 3625850"/>
                  <a:gd name="connsiteY187" fmla="*/ 914400 h 1778000"/>
                  <a:gd name="connsiteX188" fmla="*/ 3349625 w 3625850"/>
                  <a:gd name="connsiteY188" fmla="*/ 942975 h 1778000"/>
                  <a:gd name="connsiteX189" fmla="*/ 3352800 w 3625850"/>
                  <a:gd name="connsiteY189" fmla="*/ 952500 h 1778000"/>
                  <a:gd name="connsiteX190" fmla="*/ 3371850 w 3625850"/>
                  <a:gd name="connsiteY190" fmla="*/ 981075 h 1778000"/>
                  <a:gd name="connsiteX191" fmla="*/ 3378200 w 3625850"/>
                  <a:gd name="connsiteY191" fmla="*/ 990600 h 1778000"/>
                  <a:gd name="connsiteX192" fmla="*/ 3381375 w 3625850"/>
                  <a:gd name="connsiteY192" fmla="*/ 1000125 h 1778000"/>
                  <a:gd name="connsiteX193" fmla="*/ 3394075 w 3625850"/>
                  <a:gd name="connsiteY193" fmla="*/ 1009650 h 1778000"/>
                  <a:gd name="connsiteX194" fmla="*/ 3403600 w 3625850"/>
                  <a:gd name="connsiteY194" fmla="*/ 1028700 h 1778000"/>
                  <a:gd name="connsiteX195" fmla="*/ 3413125 w 3625850"/>
                  <a:gd name="connsiteY195" fmla="*/ 1038225 h 1778000"/>
                  <a:gd name="connsiteX196" fmla="*/ 3422650 w 3625850"/>
                  <a:gd name="connsiteY196" fmla="*/ 1057275 h 1778000"/>
                  <a:gd name="connsiteX197" fmla="*/ 3438525 w 3625850"/>
                  <a:gd name="connsiteY197" fmla="*/ 1076325 h 1778000"/>
                  <a:gd name="connsiteX198" fmla="*/ 3451225 w 3625850"/>
                  <a:gd name="connsiteY198" fmla="*/ 1101725 h 1778000"/>
                  <a:gd name="connsiteX199" fmla="*/ 3457575 w 3625850"/>
                  <a:gd name="connsiteY199" fmla="*/ 1111250 h 1778000"/>
                  <a:gd name="connsiteX200" fmla="*/ 3467100 w 3625850"/>
                  <a:gd name="connsiteY200" fmla="*/ 1120775 h 1778000"/>
                  <a:gd name="connsiteX201" fmla="*/ 3489325 w 3625850"/>
                  <a:gd name="connsiteY201" fmla="*/ 1143000 h 1778000"/>
                  <a:gd name="connsiteX202" fmla="*/ 3498850 w 3625850"/>
                  <a:gd name="connsiteY202" fmla="*/ 1162050 h 1778000"/>
                  <a:gd name="connsiteX203" fmla="*/ 3505200 w 3625850"/>
                  <a:gd name="connsiteY203" fmla="*/ 1177925 h 1778000"/>
                  <a:gd name="connsiteX204" fmla="*/ 3514725 w 3625850"/>
                  <a:gd name="connsiteY204" fmla="*/ 1181100 h 1778000"/>
                  <a:gd name="connsiteX205" fmla="*/ 3527425 w 3625850"/>
                  <a:gd name="connsiteY205" fmla="*/ 1209675 h 1778000"/>
                  <a:gd name="connsiteX206" fmla="*/ 3543300 w 3625850"/>
                  <a:gd name="connsiteY206" fmla="*/ 1241425 h 1778000"/>
                  <a:gd name="connsiteX207" fmla="*/ 3543300 w 3625850"/>
                  <a:gd name="connsiteY207" fmla="*/ 1241425 h 1778000"/>
                  <a:gd name="connsiteX208" fmla="*/ 3546475 w 3625850"/>
                  <a:gd name="connsiteY208" fmla="*/ 1250950 h 1778000"/>
                  <a:gd name="connsiteX209" fmla="*/ 3559175 w 3625850"/>
                  <a:gd name="connsiteY209" fmla="*/ 1270000 h 1778000"/>
                  <a:gd name="connsiteX210" fmla="*/ 3568700 w 3625850"/>
                  <a:gd name="connsiteY210" fmla="*/ 1289050 h 1778000"/>
                  <a:gd name="connsiteX211" fmla="*/ 3578225 w 3625850"/>
                  <a:gd name="connsiteY211" fmla="*/ 1320800 h 1778000"/>
                  <a:gd name="connsiteX212" fmla="*/ 3581400 w 3625850"/>
                  <a:gd name="connsiteY212" fmla="*/ 1330325 h 1778000"/>
                  <a:gd name="connsiteX213" fmla="*/ 3584575 w 3625850"/>
                  <a:gd name="connsiteY213" fmla="*/ 1339850 h 1778000"/>
                  <a:gd name="connsiteX214" fmla="*/ 3594100 w 3625850"/>
                  <a:gd name="connsiteY214" fmla="*/ 1349375 h 1778000"/>
                  <a:gd name="connsiteX215" fmla="*/ 3603625 w 3625850"/>
                  <a:gd name="connsiteY215" fmla="*/ 1381125 h 1778000"/>
                  <a:gd name="connsiteX216" fmla="*/ 3606800 w 3625850"/>
                  <a:gd name="connsiteY216" fmla="*/ 1390650 h 1778000"/>
                  <a:gd name="connsiteX217" fmla="*/ 3613150 w 3625850"/>
                  <a:gd name="connsiteY217" fmla="*/ 1412875 h 1778000"/>
                  <a:gd name="connsiteX218" fmla="*/ 3619500 w 3625850"/>
                  <a:gd name="connsiteY218" fmla="*/ 1422400 h 1778000"/>
                  <a:gd name="connsiteX219" fmla="*/ 3622675 w 3625850"/>
                  <a:gd name="connsiteY219" fmla="*/ 1438275 h 1778000"/>
                  <a:gd name="connsiteX220" fmla="*/ 3625850 w 3625850"/>
                  <a:gd name="connsiteY220" fmla="*/ 1447800 h 177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</a:cxnLst>
                <a:rect l="l" t="t" r="r" b="b"/>
                <a:pathLst>
                  <a:path w="3625850" h="1778000">
                    <a:moveTo>
                      <a:pt x="0" y="1778000"/>
                    </a:moveTo>
                    <a:cubicBezTo>
                      <a:pt x="1058" y="1772708"/>
                      <a:pt x="1962" y="1767383"/>
                      <a:pt x="3175" y="1762125"/>
                    </a:cubicBezTo>
                    <a:cubicBezTo>
                      <a:pt x="5137" y="1753621"/>
                      <a:pt x="8291" y="1745365"/>
                      <a:pt x="9525" y="1736725"/>
                    </a:cubicBezTo>
                    <a:cubicBezTo>
                      <a:pt x="11642" y="1721908"/>
                      <a:pt x="13599" y="1707068"/>
                      <a:pt x="15875" y="1692275"/>
                    </a:cubicBezTo>
                    <a:cubicBezTo>
                      <a:pt x="17833" y="1679550"/>
                      <a:pt x="22225" y="1654175"/>
                      <a:pt x="22225" y="1654175"/>
                    </a:cubicBezTo>
                    <a:cubicBezTo>
                      <a:pt x="23283" y="1623483"/>
                      <a:pt x="23597" y="1592757"/>
                      <a:pt x="25400" y="1562100"/>
                    </a:cubicBezTo>
                    <a:cubicBezTo>
                      <a:pt x="25783" y="1555588"/>
                      <a:pt x="30216" y="1540429"/>
                      <a:pt x="31750" y="1533525"/>
                    </a:cubicBezTo>
                    <a:cubicBezTo>
                      <a:pt x="32921" y="1528257"/>
                      <a:pt x="33030" y="1522703"/>
                      <a:pt x="34925" y="1517650"/>
                    </a:cubicBezTo>
                    <a:cubicBezTo>
                      <a:pt x="51623" y="1473122"/>
                      <a:pt x="32621" y="1540002"/>
                      <a:pt x="44450" y="1498600"/>
                    </a:cubicBezTo>
                    <a:cubicBezTo>
                      <a:pt x="50969" y="1475785"/>
                      <a:pt x="44253" y="1496214"/>
                      <a:pt x="50800" y="1470025"/>
                    </a:cubicBezTo>
                    <a:cubicBezTo>
                      <a:pt x="51612" y="1466778"/>
                      <a:pt x="53094" y="1463729"/>
                      <a:pt x="53975" y="1460500"/>
                    </a:cubicBezTo>
                    <a:cubicBezTo>
                      <a:pt x="65935" y="1416646"/>
                      <a:pt x="54508" y="1452552"/>
                      <a:pt x="66675" y="1416050"/>
                    </a:cubicBezTo>
                    <a:cubicBezTo>
                      <a:pt x="67733" y="1407583"/>
                      <a:pt x="68324" y="1399045"/>
                      <a:pt x="69850" y="1390650"/>
                    </a:cubicBezTo>
                    <a:cubicBezTo>
                      <a:pt x="70449" y="1387357"/>
                      <a:pt x="72299" y="1384392"/>
                      <a:pt x="73025" y="1381125"/>
                    </a:cubicBezTo>
                    <a:cubicBezTo>
                      <a:pt x="80475" y="1347598"/>
                      <a:pt x="72228" y="1373992"/>
                      <a:pt x="79375" y="1352550"/>
                    </a:cubicBezTo>
                    <a:cubicBezTo>
                      <a:pt x="80433" y="1322917"/>
                      <a:pt x="80700" y="1293244"/>
                      <a:pt x="82550" y="1263650"/>
                    </a:cubicBezTo>
                    <a:cubicBezTo>
                      <a:pt x="83095" y="1254929"/>
                      <a:pt x="89345" y="1242583"/>
                      <a:pt x="92075" y="1235075"/>
                    </a:cubicBezTo>
                    <a:cubicBezTo>
                      <a:pt x="99816" y="1213788"/>
                      <a:pt x="97945" y="1218905"/>
                      <a:pt x="101600" y="1196975"/>
                    </a:cubicBezTo>
                    <a:cubicBezTo>
                      <a:pt x="102658" y="1180042"/>
                      <a:pt x="102999" y="1163048"/>
                      <a:pt x="104775" y="1146175"/>
                    </a:cubicBezTo>
                    <a:cubicBezTo>
                      <a:pt x="105125" y="1142847"/>
                      <a:pt x="107138" y="1139897"/>
                      <a:pt x="107950" y="1136650"/>
                    </a:cubicBezTo>
                    <a:cubicBezTo>
                      <a:pt x="110317" y="1127184"/>
                      <a:pt x="112256" y="1117616"/>
                      <a:pt x="114300" y="1108075"/>
                    </a:cubicBezTo>
                    <a:cubicBezTo>
                      <a:pt x="115431" y="1102798"/>
                      <a:pt x="116588" y="1097523"/>
                      <a:pt x="117475" y="1092200"/>
                    </a:cubicBezTo>
                    <a:cubicBezTo>
                      <a:pt x="120525" y="1073901"/>
                      <a:pt x="120311" y="1068497"/>
                      <a:pt x="123825" y="1050925"/>
                    </a:cubicBezTo>
                    <a:cubicBezTo>
                      <a:pt x="124681" y="1046646"/>
                      <a:pt x="125852" y="1042435"/>
                      <a:pt x="127000" y="1038225"/>
                    </a:cubicBezTo>
                    <a:cubicBezTo>
                      <a:pt x="130715" y="1024603"/>
                      <a:pt x="133652" y="1016226"/>
                      <a:pt x="136525" y="1003300"/>
                    </a:cubicBezTo>
                    <a:cubicBezTo>
                      <a:pt x="137696" y="998032"/>
                      <a:pt x="138813" y="992748"/>
                      <a:pt x="139700" y="987425"/>
                    </a:cubicBezTo>
                    <a:cubicBezTo>
                      <a:pt x="141647" y="975743"/>
                      <a:pt x="142843" y="961083"/>
                      <a:pt x="146050" y="949325"/>
                    </a:cubicBezTo>
                    <a:cubicBezTo>
                      <a:pt x="150497" y="933019"/>
                      <a:pt x="153069" y="929549"/>
                      <a:pt x="158750" y="914400"/>
                    </a:cubicBezTo>
                    <a:cubicBezTo>
                      <a:pt x="163689" y="901228"/>
                      <a:pt x="161897" y="903444"/>
                      <a:pt x="165100" y="885825"/>
                    </a:cubicBezTo>
                    <a:cubicBezTo>
                      <a:pt x="166065" y="880516"/>
                      <a:pt x="167310" y="875259"/>
                      <a:pt x="168275" y="869950"/>
                    </a:cubicBezTo>
                    <a:cubicBezTo>
                      <a:pt x="169427" y="863616"/>
                      <a:pt x="169250" y="856950"/>
                      <a:pt x="171450" y="850900"/>
                    </a:cubicBezTo>
                    <a:cubicBezTo>
                      <a:pt x="173559" y="845100"/>
                      <a:pt x="177800" y="840317"/>
                      <a:pt x="180975" y="835025"/>
                    </a:cubicBezTo>
                    <a:cubicBezTo>
                      <a:pt x="182033" y="826558"/>
                      <a:pt x="182624" y="818020"/>
                      <a:pt x="184150" y="809625"/>
                    </a:cubicBezTo>
                    <a:cubicBezTo>
                      <a:pt x="184749" y="806332"/>
                      <a:pt x="186775" y="803401"/>
                      <a:pt x="187325" y="800100"/>
                    </a:cubicBezTo>
                    <a:cubicBezTo>
                      <a:pt x="188901" y="790647"/>
                      <a:pt x="189145" y="781012"/>
                      <a:pt x="190500" y="771525"/>
                    </a:cubicBezTo>
                    <a:cubicBezTo>
                      <a:pt x="191263" y="766183"/>
                      <a:pt x="192912" y="760992"/>
                      <a:pt x="193675" y="755650"/>
                    </a:cubicBezTo>
                    <a:cubicBezTo>
                      <a:pt x="195030" y="746163"/>
                      <a:pt x="194970" y="736473"/>
                      <a:pt x="196850" y="727075"/>
                    </a:cubicBezTo>
                    <a:cubicBezTo>
                      <a:pt x="198163" y="720511"/>
                      <a:pt x="201439" y="714483"/>
                      <a:pt x="203200" y="708025"/>
                    </a:cubicBezTo>
                    <a:cubicBezTo>
                      <a:pt x="204620" y="702819"/>
                      <a:pt x="205204" y="697418"/>
                      <a:pt x="206375" y="692150"/>
                    </a:cubicBezTo>
                    <a:cubicBezTo>
                      <a:pt x="211338" y="669817"/>
                      <a:pt x="207421" y="688487"/>
                      <a:pt x="212725" y="669925"/>
                    </a:cubicBezTo>
                    <a:cubicBezTo>
                      <a:pt x="219244" y="647110"/>
                      <a:pt x="212528" y="667539"/>
                      <a:pt x="219075" y="641350"/>
                    </a:cubicBezTo>
                    <a:cubicBezTo>
                      <a:pt x="219887" y="638103"/>
                      <a:pt x="221331" y="635043"/>
                      <a:pt x="222250" y="631825"/>
                    </a:cubicBezTo>
                    <a:cubicBezTo>
                      <a:pt x="223449" y="627629"/>
                      <a:pt x="223706" y="623136"/>
                      <a:pt x="225425" y="619125"/>
                    </a:cubicBezTo>
                    <a:cubicBezTo>
                      <a:pt x="226928" y="615618"/>
                      <a:pt x="229658" y="612775"/>
                      <a:pt x="231775" y="609600"/>
                    </a:cubicBezTo>
                    <a:cubicBezTo>
                      <a:pt x="232833" y="604308"/>
                      <a:pt x="233641" y="598960"/>
                      <a:pt x="234950" y="593725"/>
                    </a:cubicBezTo>
                    <a:cubicBezTo>
                      <a:pt x="235762" y="590478"/>
                      <a:pt x="237206" y="587418"/>
                      <a:pt x="238125" y="584200"/>
                    </a:cubicBezTo>
                    <a:cubicBezTo>
                      <a:pt x="247722" y="550611"/>
                      <a:pt x="232560" y="597721"/>
                      <a:pt x="247650" y="552450"/>
                    </a:cubicBezTo>
                    <a:cubicBezTo>
                      <a:pt x="248708" y="549275"/>
                      <a:pt x="248969" y="545710"/>
                      <a:pt x="250825" y="542925"/>
                    </a:cubicBezTo>
                    <a:cubicBezTo>
                      <a:pt x="260888" y="527831"/>
                      <a:pt x="255968" y="537020"/>
                      <a:pt x="263525" y="514350"/>
                    </a:cubicBezTo>
                    <a:cubicBezTo>
                      <a:pt x="274195" y="482339"/>
                      <a:pt x="257915" y="531992"/>
                      <a:pt x="269875" y="492125"/>
                    </a:cubicBezTo>
                    <a:cubicBezTo>
                      <a:pt x="271798" y="485714"/>
                      <a:pt x="272512" y="478644"/>
                      <a:pt x="276225" y="473075"/>
                    </a:cubicBezTo>
                    <a:cubicBezTo>
                      <a:pt x="283182" y="462639"/>
                      <a:pt x="282464" y="465527"/>
                      <a:pt x="285750" y="454025"/>
                    </a:cubicBezTo>
                    <a:cubicBezTo>
                      <a:pt x="287969" y="446260"/>
                      <a:pt x="291502" y="427934"/>
                      <a:pt x="295275" y="422275"/>
                    </a:cubicBezTo>
                    <a:lnTo>
                      <a:pt x="307975" y="403225"/>
                    </a:lnTo>
                    <a:cubicBezTo>
                      <a:pt x="308992" y="399156"/>
                      <a:pt x="312048" y="385555"/>
                      <a:pt x="314325" y="381000"/>
                    </a:cubicBezTo>
                    <a:cubicBezTo>
                      <a:pt x="316032" y="377587"/>
                      <a:pt x="319125" y="374962"/>
                      <a:pt x="320675" y="371475"/>
                    </a:cubicBezTo>
                    <a:cubicBezTo>
                      <a:pt x="330982" y="348284"/>
                      <a:pt x="319226" y="355025"/>
                      <a:pt x="336550" y="349250"/>
                    </a:cubicBezTo>
                    <a:cubicBezTo>
                      <a:pt x="337608" y="345017"/>
                      <a:pt x="338006" y="340561"/>
                      <a:pt x="339725" y="336550"/>
                    </a:cubicBezTo>
                    <a:cubicBezTo>
                      <a:pt x="344366" y="325720"/>
                      <a:pt x="348318" y="326862"/>
                      <a:pt x="355600" y="317500"/>
                    </a:cubicBezTo>
                    <a:cubicBezTo>
                      <a:pt x="360285" y="311476"/>
                      <a:pt x="364887" y="305276"/>
                      <a:pt x="368300" y="298450"/>
                    </a:cubicBezTo>
                    <a:cubicBezTo>
                      <a:pt x="369862" y="295325"/>
                      <a:pt x="377260" y="279217"/>
                      <a:pt x="381000" y="276225"/>
                    </a:cubicBezTo>
                    <a:cubicBezTo>
                      <a:pt x="383613" y="274134"/>
                      <a:pt x="387350" y="274108"/>
                      <a:pt x="390525" y="273050"/>
                    </a:cubicBezTo>
                    <a:cubicBezTo>
                      <a:pt x="392642" y="268817"/>
                      <a:pt x="393845" y="263986"/>
                      <a:pt x="396875" y="260350"/>
                    </a:cubicBezTo>
                    <a:cubicBezTo>
                      <a:pt x="404166" y="251601"/>
                      <a:pt x="407182" y="255682"/>
                      <a:pt x="415925" y="250825"/>
                    </a:cubicBezTo>
                    <a:cubicBezTo>
                      <a:pt x="422596" y="247119"/>
                      <a:pt x="428625" y="242358"/>
                      <a:pt x="434975" y="238125"/>
                    </a:cubicBezTo>
                    <a:lnTo>
                      <a:pt x="444500" y="231775"/>
                    </a:lnTo>
                    <a:lnTo>
                      <a:pt x="454025" y="225425"/>
                    </a:lnTo>
                    <a:cubicBezTo>
                      <a:pt x="456142" y="222250"/>
                      <a:pt x="457395" y="218284"/>
                      <a:pt x="460375" y="215900"/>
                    </a:cubicBezTo>
                    <a:cubicBezTo>
                      <a:pt x="462988" y="213809"/>
                      <a:pt x="466907" y="214222"/>
                      <a:pt x="469900" y="212725"/>
                    </a:cubicBezTo>
                    <a:cubicBezTo>
                      <a:pt x="473313" y="211018"/>
                      <a:pt x="476112" y="208268"/>
                      <a:pt x="479425" y="206375"/>
                    </a:cubicBezTo>
                    <a:cubicBezTo>
                      <a:pt x="483534" y="204027"/>
                      <a:pt x="487775" y="201889"/>
                      <a:pt x="492125" y="200025"/>
                    </a:cubicBezTo>
                    <a:cubicBezTo>
                      <a:pt x="495201" y="198707"/>
                      <a:pt x="498657" y="198347"/>
                      <a:pt x="501650" y="196850"/>
                    </a:cubicBezTo>
                    <a:cubicBezTo>
                      <a:pt x="505063" y="195143"/>
                      <a:pt x="508000" y="192617"/>
                      <a:pt x="511175" y="190500"/>
                    </a:cubicBezTo>
                    <a:cubicBezTo>
                      <a:pt x="512233" y="187325"/>
                      <a:pt x="511627" y="182920"/>
                      <a:pt x="514350" y="180975"/>
                    </a:cubicBezTo>
                    <a:cubicBezTo>
                      <a:pt x="519797" y="177084"/>
                      <a:pt x="527413" y="177618"/>
                      <a:pt x="533400" y="174625"/>
                    </a:cubicBezTo>
                    <a:cubicBezTo>
                      <a:pt x="549513" y="166568"/>
                      <a:pt x="542162" y="170900"/>
                      <a:pt x="555625" y="161925"/>
                    </a:cubicBezTo>
                    <a:cubicBezTo>
                      <a:pt x="556683" y="158750"/>
                      <a:pt x="556187" y="154491"/>
                      <a:pt x="558800" y="152400"/>
                    </a:cubicBezTo>
                    <a:cubicBezTo>
                      <a:pt x="562207" y="149674"/>
                      <a:pt x="567597" y="151176"/>
                      <a:pt x="571500" y="149225"/>
                    </a:cubicBezTo>
                    <a:cubicBezTo>
                      <a:pt x="578326" y="145812"/>
                      <a:pt x="583310" y="138938"/>
                      <a:pt x="590550" y="136525"/>
                    </a:cubicBezTo>
                    <a:cubicBezTo>
                      <a:pt x="616890" y="127745"/>
                      <a:pt x="575456" y="142485"/>
                      <a:pt x="619125" y="120650"/>
                    </a:cubicBezTo>
                    <a:cubicBezTo>
                      <a:pt x="623358" y="118533"/>
                      <a:pt x="627431" y="116058"/>
                      <a:pt x="631825" y="114300"/>
                    </a:cubicBezTo>
                    <a:cubicBezTo>
                      <a:pt x="638040" y="111814"/>
                      <a:pt x="645306" y="111663"/>
                      <a:pt x="650875" y="107950"/>
                    </a:cubicBezTo>
                    <a:cubicBezTo>
                      <a:pt x="665375" y="98283"/>
                      <a:pt x="655160" y="103551"/>
                      <a:pt x="673100" y="98425"/>
                    </a:cubicBezTo>
                    <a:cubicBezTo>
                      <a:pt x="676318" y="97506"/>
                      <a:pt x="679329" y="95832"/>
                      <a:pt x="682625" y="95250"/>
                    </a:cubicBezTo>
                    <a:cubicBezTo>
                      <a:pt x="697364" y="92649"/>
                      <a:pt x="712312" y="91361"/>
                      <a:pt x="727075" y="88900"/>
                    </a:cubicBezTo>
                    <a:cubicBezTo>
                      <a:pt x="733425" y="87842"/>
                      <a:pt x="739841" y="87122"/>
                      <a:pt x="746125" y="85725"/>
                    </a:cubicBezTo>
                    <a:cubicBezTo>
                      <a:pt x="749392" y="84999"/>
                      <a:pt x="752378" y="83251"/>
                      <a:pt x="755650" y="82550"/>
                    </a:cubicBezTo>
                    <a:cubicBezTo>
                      <a:pt x="767220" y="80071"/>
                      <a:pt x="779005" y="78679"/>
                      <a:pt x="790575" y="76200"/>
                    </a:cubicBezTo>
                    <a:cubicBezTo>
                      <a:pt x="793847" y="75499"/>
                      <a:pt x="796807" y="73624"/>
                      <a:pt x="800100" y="73025"/>
                    </a:cubicBezTo>
                    <a:cubicBezTo>
                      <a:pt x="808495" y="71499"/>
                      <a:pt x="817084" y="71253"/>
                      <a:pt x="825500" y="69850"/>
                    </a:cubicBezTo>
                    <a:cubicBezTo>
                      <a:pt x="836146" y="68076"/>
                      <a:pt x="846667" y="65617"/>
                      <a:pt x="857250" y="63500"/>
                    </a:cubicBezTo>
                    <a:cubicBezTo>
                      <a:pt x="862542" y="62442"/>
                      <a:pt x="867783" y="61088"/>
                      <a:pt x="873125" y="60325"/>
                    </a:cubicBezTo>
                    <a:lnTo>
                      <a:pt x="895350" y="57150"/>
                    </a:lnTo>
                    <a:cubicBezTo>
                      <a:pt x="905413" y="53796"/>
                      <a:pt x="930420" y="44919"/>
                      <a:pt x="939800" y="44450"/>
                    </a:cubicBezTo>
                    <a:lnTo>
                      <a:pt x="1003300" y="41275"/>
                    </a:lnTo>
                    <a:lnTo>
                      <a:pt x="1050925" y="38100"/>
                    </a:lnTo>
                    <a:lnTo>
                      <a:pt x="1111250" y="34925"/>
                    </a:lnTo>
                    <a:cubicBezTo>
                      <a:pt x="1127125" y="31750"/>
                      <a:pt x="1142906" y="28062"/>
                      <a:pt x="1158875" y="25400"/>
                    </a:cubicBezTo>
                    <a:cubicBezTo>
                      <a:pt x="1165225" y="24342"/>
                      <a:pt x="1171519" y="22866"/>
                      <a:pt x="1177925" y="22225"/>
                    </a:cubicBezTo>
                    <a:cubicBezTo>
                      <a:pt x="1192706" y="20747"/>
                      <a:pt x="1207550" y="19977"/>
                      <a:pt x="1222375" y="19050"/>
                    </a:cubicBezTo>
                    <a:cubicBezTo>
                      <a:pt x="1288070" y="14944"/>
                      <a:pt x="1266609" y="17185"/>
                      <a:pt x="1327150" y="12700"/>
                    </a:cubicBezTo>
                    <a:cubicBezTo>
                      <a:pt x="1339859" y="11759"/>
                      <a:pt x="1352604" y="11106"/>
                      <a:pt x="1365250" y="9525"/>
                    </a:cubicBezTo>
                    <a:cubicBezTo>
                      <a:pt x="1378026" y="7928"/>
                      <a:pt x="1390617" y="5085"/>
                      <a:pt x="1403350" y="3175"/>
                    </a:cubicBezTo>
                    <a:cubicBezTo>
                      <a:pt x="1411788" y="1909"/>
                      <a:pt x="1420283" y="1058"/>
                      <a:pt x="1428750" y="0"/>
                    </a:cubicBezTo>
                    <a:lnTo>
                      <a:pt x="1549400" y="6350"/>
                    </a:lnTo>
                    <a:cubicBezTo>
                      <a:pt x="1577121" y="8330"/>
                      <a:pt x="1548571" y="8959"/>
                      <a:pt x="1571625" y="15875"/>
                    </a:cubicBezTo>
                    <a:cubicBezTo>
                      <a:pt x="1578793" y="18025"/>
                      <a:pt x="1586373" y="18745"/>
                      <a:pt x="1593850" y="19050"/>
                    </a:cubicBezTo>
                    <a:cubicBezTo>
                      <a:pt x="1638276" y="20863"/>
                      <a:pt x="1682750" y="21167"/>
                      <a:pt x="1727200" y="22225"/>
                    </a:cubicBezTo>
                    <a:lnTo>
                      <a:pt x="1844675" y="28575"/>
                    </a:lnTo>
                    <a:cubicBezTo>
                      <a:pt x="1852141" y="29084"/>
                      <a:pt x="1859421" y="31483"/>
                      <a:pt x="1866900" y="31750"/>
                    </a:cubicBezTo>
                    <a:cubicBezTo>
                      <a:pt x="1918736" y="33601"/>
                      <a:pt x="1970625" y="33524"/>
                      <a:pt x="2022475" y="34925"/>
                    </a:cubicBezTo>
                    <a:cubicBezTo>
                      <a:pt x="2083574" y="36576"/>
                      <a:pt x="2097994" y="37859"/>
                      <a:pt x="2152650" y="41275"/>
                    </a:cubicBezTo>
                    <a:cubicBezTo>
                      <a:pt x="2195686" y="55620"/>
                      <a:pt x="2135587" y="36594"/>
                      <a:pt x="2260600" y="47625"/>
                    </a:cubicBezTo>
                    <a:cubicBezTo>
                      <a:pt x="2264401" y="47960"/>
                      <a:pt x="2266618" y="52472"/>
                      <a:pt x="2270125" y="53975"/>
                    </a:cubicBezTo>
                    <a:cubicBezTo>
                      <a:pt x="2274136" y="55694"/>
                      <a:pt x="2278645" y="55896"/>
                      <a:pt x="2282825" y="57150"/>
                    </a:cubicBezTo>
                    <a:cubicBezTo>
                      <a:pt x="2287995" y="58701"/>
                      <a:pt x="2307129" y="65905"/>
                      <a:pt x="2314575" y="66675"/>
                    </a:cubicBezTo>
                    <a:cubicBezTo>
                      <a:pt x="2340977" y="69406"/>
                      <a:pt x="2393950" y="73025"/>
                      <a:pt x="2393950" y="73025"/>
                    </a:cubicBezTo>
                    <a:cubicBezTo>
                      <a:pt x="2436362" y="85143"/>
                      <a:pt x="2399955" y="76457"/>
                      <a:pt x="2466975" y="82550"/>
                    </a:cubicBezTo>
                    <a:cubicBezTo>
                      <a:pt x="2476123" y="83382"/>
                      <a:pt x="2489409" y="86238"/>
                      <a:pt x="2498725" y="88900"/>
                    </a:cubicBezTo>
                    <a:cubicBezTo>
                      <a:pt x="2501943" y="89819"/>
                      <a:pt x="2505003" y="91263"/>
                      <a:pt x="2508250" y="92075"/>
                    </a:cubicBezTo>
                    <a:cubicBezTo>
                      <a:pt x="2513485" y="93384"/>
                      <a:pt x="2518833" y="94192"/>
                      <a:pt x="2524125" y="95250"/>
                    </a:cubicBezTo>
                    <a:cubicBezTo>
                      <a:pt x="2527300" y="97367"/>
                      <a:pt x="2530237" y="99893"/>
                      <a:pt x="2533650" y="101600"/>
                    </a:cubicBezTo>
                    <a:cubicBezTo>
                      <a:pt x="2542227" y="105888"/>
                      <a:pt x="2553445" y="105999"/>
                      <a:pt x="2562225" y="107950"/>
                    </a:cubicBezTo>
                    <a:cubicBezTo>
                      <a:pt x="2565492" y="108676"/>
                      <a:pt x="2568503" y="110313"/>
                      <a:pt x="2571750" y="111125"/>
                    </a:cubicBezTo>
                    <a:cubicBezTo>
                      <a:pt x="2576985" y="112434"/>
                      <a:pt x="2582333" y="113242"/>
                      <a:pt x="2587625" y="114300"/>
                    </a:cubicBezTo>
                    <a:cubicBezTo>
                      <a:pt x="2590800" y="117475"/>
                      <a:pt x="2593414" y="121334"/>
                      <a:pt x="2597150" y="123825"/>
                    </a:cubicBezTo>
                    <a:cubicBezTo>
                      <a:pt x="2599935" y="125681"/>
                      <a:pt x="2603682" y="125503"/>
                      <a:pt x="2606675" y="127000"/>
                    </a:cubicBezTo>
                    <a:cubicBezTo>
                      <a:pt x="2610088" y="128707"/>
                      <a:pt x="2612887" y="131457"/>
                      <a:pt x="2616200" y="133350"/>
                    </a:cubicBezTo>
                    <a:cubicBezTo>
                      <a:pt x="2620309" y="135698"/>
                      <a:pt x="2624886" y="137192"/>
                      <a:pt x="2628900" y="139700"/>
                    </a:cubicBezTo>
                    <a:cubicBezTo>
                      <a:pt x="2633387" y="142505"/>
                      <a:pt x="2636867" y="146858"/>
                      <a:pt x="2641600" y="149225"/>
                    </a:cubicBezTo>
                    <a:cubicBezTo>
                      <a:pt x="2647587" y="152218"/>
                      <a:pt x="2654910" y="152131"/>
                      <a:pt x="2660650" y="155575"/>
                    </a:cubicBezTo>
                    <a:cubicBezTo>
                      <a:pt x="2665942" y="158750"/>
                      <a:pt x="2671588" y="161397"/>
                      <a:pt x="2676525" y="165100"/>
                    </a:cubicBezTo>
                    <a:cubicBezTo>
                      <a:pt x="2695551" y="179370"/>
                      <a:pt x="2676472" y="171432"/>
                      <a:pt x="2695575" y="177800"/>
                    </a:cubicBezTo>
                    <a:cubicBezTo>
                      <a:pt x="2698750" y="180975"/>
                      <a:pt x="2701556" y="184568"/>
                      <a:pt x="2705100" y="187325"/>
                    </a:cubicBezTo>
                    <a:cubicBezTo>
                      <a:pt x="2730414" y="207013"/>
                      <a:pt x="2715384" y="195361"/>
                      <a:pt x="2733675" y="203200"/>
                    </a:cubicBezTo>
                    <a:cubicBezTo>
                      <a:pt x="2761138" y="214970"/>
                      <a:pt x="2733562" y="205279"/>
                      <a:pt x="2755900" y="212725"/>
                    </a:cubicBezTo>
                    <a:cubicBezTo>
                      <a:pt x="2759075" y="216958"/>
                      <a:pt x="2761022" y="222490"/>
                      <a:pt x="2765425" y="225425"/>
                    </a:cubicBezTo>
                    <a:cubicBezTo>
                      <a:pt x="2770994" y="229138"/>
                      <a:pt x="2778906" y="228062"/>
                      <a:pt x="2784475" y="231775"/>
                    </a:cubicBezTo>
                    <a:cubicBezTo>
                      <a:pt x="2796785" y="239981"/>
                      <a:pt x="2790380" y="236918"/>
                      <a:pt x="2803525" y="241300"/>
                    </a:cubicBezTo>
                    <a:cubicBezTo>
                      <a:pt x="2805642" y="244475"/>
                      <a:pt x="2806639" y="248803"/>
                      <a:pt x="2809875" y="250825"/>
                    </a:cubicBezTo>
                    <a:cubicBezTo>
                      <a:pt x="2815551" y="254373"/>
                      <a:pt x="2823356" y="253462"/>
                      <a:pt x="2828925" y="257175"/>
                    </a:cubicBezTo>
                    <a:cubicBezTo>
                      <a:pt x="2842388" y="266150"/>
                      <a:pt x="2835037" y="261818"/>
                      <a:pt x="2851150" y="269875"/>
                    </a:cubicBezTo>
                    <a:cubicBezTo>
                      <a:pt x="2853267" y="273050"/>
                      <a:pt x="2854802" y="276702"/>
                      <a:pt x="2857500" y="279400"/>
                    </a:cubicBezTo>
                    <a:cubicBezTo>
                      <a:pt x="2860198" y="282098"/>
                      <a:pt x="2863712" y="283857"/>
                      <a:pt x="2867025" y="285750"/>
                    </a:cubicBezTo>
                    <a:cubicBezTo>
                      <a:pt x="2878010" y="292027"/>
                      <a:pt x="2878564" y="291713"/>
                      <a:pt x="2889250" y="295275"/>
                    </a:cubicBezTo>
                    <a:cubicBezTo>
                      <a:pt x="2895989" y="315492"/>
                      <a:pt x="2886331" y="295445"/>
                      <a:pt x="2905125" y="307975"/>
                    </a:cubicBezTo>
                    <a:cubicBezTo>
                      <a:pt x="2911352" y="312126"/>
                      <a:pt x="2915208" y="319111"/>
                      <a:pt x="2921000" y="323850"/>
                    </a:cubicBezTo>
                    <a:cubicBezTo>
                      <a:pt x="2926907" y="328683"/>
                      <a:pt x="2934654" y="331154"/>
                      <a:pt x="2940050" y="336550"/>
                    </a:cubicBezTo>
                    <a:cubicBezTo>
                      <a:pt x="2943225" y="339725"/>
                      <a:pt x="2946126" y="343200"/>
                      <a:pt x="2949575" y="346075"/>
                    </a:cubicBezTo>
                    <a:cubicBezTo>
                      <a:pt x="2961161" y="355730"/>
                      <a:pt x="2958373" y="348769"/>
                      <a:pt x="2968625" y="361950"/>
                    </a:cubicBezTo>
                    <a:cubicBezTo>
                      <a:pt x="2986457" y="384876"/>
                      <a:pt x="2972649" y="378108"/>
                      <a:pt x="2990850" y="384175"/>
                    </a:cubicBezTo>
                    <a:cubicBezTo>
                      <a:pt x="2998830" y="408116"/>
                      <a:pt x="2987137" y="379534"/>
                      <a:pt x="3003550" y="400050"/>
                    </a:cubicBezTo>
                    <a:cubicBezTo>
                      <a:pt x="3015865" y="415444"/>
                      <a:pt x="2995468" y="405823"/>
                      <a:pt x="3016250" y="412750"/>
                    </a:cubicBezTo>
                    <a:cubicBezTo>
                      <a:pt x="3019425" y="415925"/>
                      <a:pt x="3022900" y="418826"/>
                      <a:pt x="3025775" y="422275"/>
                    </a:cubicBezTo>
                    <a:cubicBezTo>
                      <a:pt x="3028218" y="425206"/>
                      <a:pt x="3029145" y="429416"/>
                      <a:pt x="3032125" y="431800"/>
                    </a:cubicBezTo>
                    <a:cubicBezTo>
                      <a:pt x="3034738" y="433891"/>
                      <a:pt x="3038475" y="433917"/>
                      <a:pt x="3041650" y="434975"/>
                    </a:cubicBezTo>
                    <a:cubicBezTo>
                      <a:pt x="3043557" y="442601"/>
                      <a:pt x="3044323" y="451718"/>
                      <a:pt x="3051175" y="457200"/>
                    </a:cubicBezTo>
                    <a:cubicBezTo>
                      <a:pt x="3053788" y="459291"/>
                      <a:pt x="3057525" y="459317"/>
                      <a:pt x="3060700" y="460375"/>
                    </a:cubicBezTo>
                    <a:cubicBezTo>
                      <a:pt x="3061758" y="463550"/>
                      <a:pt x="3062250" y="466974"/>
                      <a:pt x="3063875" y="469900"/>
                    </a:cubicBezTo>
                    <a:cubicBezTo>
                      <a:pt x="3067581" y="476571"/>
                      <a:pt x="3074162" y="481710"/>
                      <a:pt x="3076575" y="488950"/>
                    </a:cubicBezTo>
                    <a:cubicBezTo>
                      <a:pt x="3077633" y="492125"/>
                      <a:pt x="3078869" y="495246"/>
                      <a:pt x="3079750" y="498475"/>
                    </a:cubicBezTo>
                    <a:cubicBezTo>
                      <a:pt x="3082046" y="506895"/>
                      <a:pt x="3083533" y="515534"/>
                      <a:pt x="3086100" y="523875"/>
                    </a:cubicBezTo>
                    <a:cubicBezTo>
                      <a:pt x="3087776" y="529322"/>
                      <a:pt x="3090812" y="534291"/>
                      <a:pt x="3092450" y="539750"/>
                    </a:cubicBezTo>
                    <a:cubicBezTo>
                      <a:pt x="3099940" y="564717"/>
                      <a:pt x="3090110" y="547352"/>
                      <a:pt x="3101975" y="565150"/>
                    </a:cubicBezTo>
                    <a:cubicBezTo>
                      <a:pt x="3104477" y="575158"/>
                      <a:pt x="3104909" y="578265"/>
                      <a:pt x="3108325" y="587375"/>
                    </a:cubicBezTo>
                    <a:cubicBezTo>
                      <a:pt x="3110326" y="592711"/>
                      <a:pt x="3111654" y="598417"/>
                      <a:pt x="3114675" y="603250"/>
                    </a:cubicBezTo>
                    <a:cubicBezTo>
                      <a:pt x="3117055" y="607058"/>
                      <a:pt x="3121025" y="609600"/>
                      <a:pt x="3124200" y="612775"/>
                    </a:cubicBezTo>
                    <a:cubicBezTo>
                      <a:pt x="3131074" y="640271"/>
                      <a:pt x="3122656" y="610503"/>
                      <a:pt x="3133725" y="638175"/>
                    </a:cubicBezTo>
                    <a:cubicBezTo>
                      <a:pt x="3136211" y="644390"/>
                      <a:pt x="3136059" y="651870"/>
                      <a:pt x="3140075" y="657225"/>
                    </a:cubicBezTo>
                    <a:cubicBezTo>
                      <a:pt x="3144164" y="662677"/>
                      <a:pt x="3152236" y="672950"/>
                      <a:pt x="3155950" y="679450"/>
                    </a:cubicBezTo>
                    <a:cubicBezTo>
                      <a:pt x="3158298" y="683559"/>
                      <a:pt x="3159549" y="688299"/>
                      <a:pt x="3162300" y="692150"/>
                    </a:cubicBezTo>
                    <a:cubicBezTo>
                      <a:pt x="3164910" y="695804"/>
                      <a:pt x="3169068" y="698131"/>
                      <a:pt x="3171825" y="701675"/>
                    </a:cubicBezTo>
                    <a:cubicBezTo>
                      <a:pt x="3176510" y="707699"/>
                      <a:pt x="3180292" y="714375"/>
                      <a:pt x="3184525" y="720725"/>
                    </a:cubicBezTo>
                    <a:lnTo>
                      <a:pt x="3190875" y="730250"/>
                    </a:lnTo>
                    <a:cubicBezTo>
                      <a:pt x="3192992" y="733425"/>
                      <a:pt x="3194935" y="736722"/>
                      <a:pt x="3197225" y="739775"/>
                    </a:cubicBezTo>
                    <a:cubicBezTo>
                      <a:pt x="3200400" y="744008"/>
                      <a:pt x="3203306" y="748457"/>
                      <a:pt x="3206750" y="752475"/>
                    </a:cubicBezTo>
                    <a:cubicBezTo>
                      <a:pt x="3209672" y="755884"/>
                      <a:pt x="3213400" y="758551"/>
                      <a:pt x="3216275" y="762000"/>
                    </a:cubicBezTo>
                    <a:cubicBezTo>
                      <a:pt x="3223307" y="770439"/>
                      <a:pt x="3223329" y="774344"/>
                      <a:pt x="3228975" y="784225"/>
                    </a:cubicBezTo>
                    <a:cubicBezTo>
                      <a:pt x="3230868" y="787538"/>
                      <a:pt x="3232345" y="791366"/>
                      <a:pt x="3235325" y="793750"/>
                    </a:cubicBezTo>
                    <a:cubicBezTo>
                      <a:pt x="3237938" y="795841"/>
                      <a:pt x="3241675" y="795867"/>
                      <a:pt x="3244850" y="796925"/>
                    </a:cubicBezTo>
                    <a:cubicBezTo>
                      <a:pt x="3246967" y="803275"/>
                      <a:pt x="3247184" y="810620"/>
                      <a:pt x="3251200" y="815975"/>
                    </a:cubicBezTo>
                    <a:cubicBezTo>
                      <a:pt x="3254375" y="820208"/>
                      <a:pt x="3257649" y="824369"/>
                      <a:pt x="3260725" y="828675"/>
                    </a:cubicBezTo>
                    <a:cubicBezTo>
                      <a:pt x="3262943" y="831780"/>
                      <a:pt x="3264632" y="835269"/>
                      <a:pt x="3267075" y="838200"/>
                    </a:cubicBezTo>
                    <a:cubicBezTo>
                      <a:pt x="3269950" y="841649"/>
                      <a:pt x="3273725" y="844276"/>
                      <a:pt x="3276600" y="847725"/>
                    </a:cubicBezTo>
                    <a:cubicBezTo>
                      <a:pt x="3289829" y="863600"/>
                      <a:pt x="3275013" y="851958"/>
                      <a:pt x="3292475" y="863600"/>
                    </a:cubicBezTo>
                    <a:cubicBezTo>
                      <a:pt x="3307946" y="886806"/>
                      <a:pt x="3289062" y="857627"/>
                      <a:pt x="3305175" y="885825"/>
                    </a:cubicBezTo>
                    <a:cubicBezTo>
                      <a:pt x="3313775" y="900874"/>
                      <a:pt x="3309111" y="890548"/>
                      <a:pt x="3321050" y="904875"/>
                    </a:cubicBezTo>
                    <a:cubicBezTo>
                      <a:pt x="3323493" y="907806"/>
                      <a:pt x="3324957" y="911469"/>
                      <a:pt x="3327400" y="914400"/>
                    </a:cubicBezTo>
                    <a:cubicBezTo>
                      <a:pt x="3336532" y="925358"/>
                      <a:pt x="3344275" y="926926"/>
                      <a:pt x="3349625" y="942975"/>
                    </a:cubicBezTo>
                    <a:cubicBezTo>
                      <a:pt x="3350683" y="946150"/>
                      <a:pt x="3351175" y="949574"/>
                      <a:pt x="3352800" y="952500"/>
                    </a:cubicBezTo>
                    <a:lnTo>
                      <a:pt x="3371850" y="981075"/>
                    </a:lnTo>
                    <a:cubicBezTo>
                      <a:pt x="3373967" y="984250"/>
                      <a:pt x="3376993" y="986980"/>
                      <a:pt x="3378200" y="990600"/>
                    </a:cubicBezTo>
                    <a:cubicBezTo>
                      <a:pt x="3379258" y="993775"/>
                      <a:pt x="3379232" y="997554"/>
                      <a:pt x="3381375" y="1000125"/>
                    </a:cubicBezTo>
                    <a:cubicBezTo>
                      <a:pt x="3384763" y="1004190"/>
                      <a:pt x="3389842" y="1006475"/>
                      <a:pt x="3394075" y="1009650"/>
                    </a:cubicBezTo>
                    <a:cubicBezTo>
                      <a:pt x="3397257" y="1019196"/>
                      <a:pt x="3396761" y="1020494"/>
                      <a:pt x="3403600" y="1028700"/>
                    </a:cubicBezTo>
                    <a:cubicBezTo>
                      <a:pt x="3406475" y="1032149"/>
                      <a:pt x="3410250" y="1034776"/>
                      <a:pt x="3413125" y="1038225"/>
                    </a:cubicBezTo>
                    <a:cubicBezTo>
                      <a:pt x="3424499" y="1051874"/>
                      <a:pt x="3415490" y="1042956"/>
                      <a:pt x="3422650" y="1057275"/>
                    </a:cubicBezTo>
                    <a:cubicBezTo>
                      <a:pt x="3427070" y="1066116"/>
                      <a:pt x="3431503" y="1069303"/>
                      <a:pt x="3438525" y="1076325"/>
                    </a:cubicBezTo>
                    <a:cubicBezTo>
                      <a:pt x="3443361" y="1090833"/>
                      <a:pt x="3440514" y="1084587"/>
                      <a:pt x="3451225" y="1101725"/>
                    </a:cubicBezTo>
                    <a:cubicBezTo>
                      <a:pt x="3453247" y="1104961"/>
                      <a:pt x="3455132" y="1108319"/>
                      <a:pt x="3457575" y="1111250"/>
                    </a:cubicBezTo>
                    <a:cubicBezTo>
                      <a:pt x="3460450" y="1114699"/>
                      <a:pt x="3464343" y="1117231"/>
                      <a:pt x="3467100" y="1120775"/>
                    </a:cubicBezTo>
                    <a:cubicBezTo>
                      <a:pt x="3484932" y="1143701"/>
                      <a:pt x="3471124" y="1136933"/>
                      <a:pt x="3489325" y="1143000"/>
                    </a:cubicBezTo>
                    <a:cubicBezTo>
                      <a:pt x="3497305" y="1166941"/>
                      <a:pt x="3486540" y="1137431"/>
                      <a:pt x="3498850" y="1162050"/>
                    </a:cubicBezTo>
                    <a:cubicBezTo>
                      <a:pt x="3501399" y="1167148"/>
                      <a:pt x="3501551" y="1173547"/>
                      <a:pt x="3505200" y="1177925"/>
                    </a:cubicBezTo>
                    <a:cubicBezTo>
                      <a:pt x="3507343" y="1180496"/>
                      <a:pt x="3511550" y="1180042"/>
                      <a:pt x="3514725" y="1181100"/>
                    </a:cubicBezTo>
                    <a:cubicBezTo>
                      <a:pt x="3522282" y="1203770"/>
                      <a:pt x="3517362" y="1194581"/>
                      <a:pt x="3527425" y="1209675"/>
                    </a:cubicBezTo>
                    <a:cubicBezTo>
                      <a:pt x="3532451" y="1229779"/>
                      <a:pt x="3528179" y="1218744"/>
                      <a:pt x="3543300" y="1241425"/>
                    </a:cubicBezTo>
                    <a:lnTo>
                      <a:pt x="3543300" y="1241425"/>
                    </a:lnTo>
                    <a:cubicBezTo>
                      <a:pt x="3544358" y="1244600"/>
                      <a:pt x="3544850" y="1248024"/>
                      <a:pt x="3546475" y="1250950"/>
                    </a:cubicBezTo>
                    <a:cubicBezTo>
                      <a:pt x="3550181" y="1257621"/>
                      <a:pt x="3556762" y="1262760"/>
                      <a:pt x="3559175" y="1270000"/>
                    </a:cubicBezTo>
                    <a:cubicBezTo>
                      <a:pt x="3563557" y="1283145"/>
                      <a:pt x="3560494" y="1276740"/>
                      <a:pt x="3568700" y="1289050"/>
                    </a:cubicBezTo>
                    <a:cubicBezTo>
                      <a:pt x="3573498" y="1308244"/>
                      <a:pt x="3570495" y="1297610"/>
                      <a:pt x="3578225" y="1320800"/>
                    </a:cubicBezTo>
                    <a:lnTo>
                      <a:pt x="3581400" y="1330325"/>
                    </a:lnTo>
                    <a:cubicBezTo>
                      <a:pt x="3582458" y="1333500"/>
                      <a:pt x="3582208" y="1337483"/>
                      <a:pt x="3584575" y="1339850"/>
                    </a:cubicBezTo>
                    <a:lnTo>
                      <a:pt x="3594100" y="1349375"/>
                    </a:lnTo>
                    <a:cubicBezTo>
                      <a:pt x="3609190" y="1394646"/>
                      <a:pt x="3594028" y="1347536"/>
                      <a:pt x="3603625" y="1381125"/>
                    </a:cubicBezTo>
                    <a:cubicBezTo>
                      <a:pt x="3604544" y="1384343"/>
                      <a:pt x="3605881" y="1387432"/>
                      <a:pt x="3606800" y="1390650"/>
                    </a:cubicBezTo>
                    <a:cubicBezTo>
                      <a:pt x="3608156" y="1395397"/>
                      <a:pt x="3610612" y="1407800"/>
                      <a:pt x="3613150" y="1412875"/>
                    </a:cubicBezTo>
                    <a:cubicBezTo>
                      <a:pt x="3614857" y="1416288"/>
                      <a:pt x="3617383" y="1419225"/>
                      <a:pt x="3619500" y="1422400"/>
                    </a:cubicBezTo>
                    <a:cubicBezTo>
                      <a:pt x="3620558" y="1427692"/>
                      <a:pt x="3621366" y="1433040"/>
                      <a:pt x="3622675" y="1438275"/>
                    </a:cubicBezTo>
                    <a:cubicBezTo>
                      <a:pt x="3623487" y="1441522"/>
                      <a:pt x="3625850" y="1447800"/>
                      <a:pt x="3625850" y="144780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4" name="Image 43">
              <a:extLst>
                <a:ext uri="{FF2B5EF4-FFF2-40B4-BE49-F238E27FC236}">
                  <a16:creationId xmlns:a16="http://schemas.microsoft.com/office/drawing/2014/main" id="{F58746A2-010A-74A1-7307-FCA432CA9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64316" y="3889959"/>
              <a:ext cx="1872617" cy="187262"/>
            </a:xfrm>
            <a:prstGeom prst="rect">
              <a:avLst/>
            </a:prstGeom>
          </p:spPr>
        </p:pic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632DC01F-AD29-2B23-92A3-9A5503E2D452}"/>
              </a:ext>
            </a:extLst>
          </p:cNvPr>
          <p:cNvGrpSpPr/>
          <p:nvPr/>
        </p:nvGrpSpPr>
        <p:grpSpPr>
          <a:xfrm>
            <a:off x="229217" y="1409397"/>
            <a:ext cx="4500821" cy="2470634"/>
            <a:chOff x="229217" y="1409397"/>
            <a:chExt cx="4500821" cy="2470634"/>
          </a:xfrm>
        </p:grpSpPr>
        <p:pic>
          <p:nvPicPr>
            <p:cNvPr id="52" name="Image 51">
              <a:extLst>
                <a:ext uri="{FF2B5EF4-FFF2-40B4-BE49-F238E27FC236}">
                  <a16:creationId xmlns:a16="http://schemas.microsoft.com/office/drawing/2014/main" id="{675714FB-66C2-1E99-023E-63811D3B4A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9217" y="1409397"/>
              <a:ext cx="4500821" cy="2470634"/>
            </a:xfrm>
            <a:prstGeom prst="rect">
              <a:avLst/>
            </a:prstGeom>
          </p:spPr>
        </p:pic>
        <p:sp>
          <p:nvSpPr>
            <p:cNvPr id="53" name="Google Shape;98;g2b7ba75976a_0_105">
              <a:extLst>
                <a:ext uri="{FF2B5EF4-FFF2-40B4-BE49-F238E27FC236}">
                  <a16:creationId xmlns:a16="http://schemas.microsoft.com/office/drawing/2014/main" id="{B1641DAF-F009-8928-066D-2BBD46A605EC}"/>
                </a:ext>
              </a:extLst>
            </p:cNvPr>
            <p:cNvSpPr/>
            <p:nvPr/>
          </p:nvSpPr>
          <p:spPr>
            <a:xfrm>
              <a:off x="3747814" y="2734117"/>
              <a:ext cx="320530" cy="283403"/>
            </a:xfrm>
            <a:prstGeom prst="ellipse">
              <a:avLst/>
            </a:prstGeom>
            <a:noFill/>
            <a:ln w="19050" cap="flat" cmpd="sng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/>
              <a:endParaRPr sz="1050"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DDD7D0B6-5945-DEAC-79E3-F5C80EF3DF46}"/>
                </a:ext>
              </a:extLst>
            </p:cNvPr>
            <p:cNvSpPr/>
            <p:nvPr/>
          </p:nvSpPr>
          <p:spPr>
            <a:xfrm>
              <a:off x="828675" y="2619370"/>
              <a:ext cx="3719521" cy="838205"/>
            </a:xfrm>
            <a:custGeom>
              <a:avLst/>
              <a:gdLst>
                <a:gd name="connsiteX0" fmla="*/ 0 w 3719521"/>
                <a:gd name="connsiteY0" fmla="*/ 838205 h 838205"/>
                <a:gd name="connsiteX1" fmla="*/ 14288 w 3719521"/>
                <a:gd name="connsiteY1" fmla="*/ 738193 h 838205"/>
                <a:gd name="connsiteX2" fmla="*/ 23813 w 3719521"/>
                <a:gd name="connsiteY2" fmla="*/ 723905 h 838205"/>
                <a:gd name="connsiteX3" fmla="*/ 33338 w 3719521"/>
                <a:gd name="connsiteY3" fmla="*/ 685805 h 838205"/>
                <a:gd name="connsiteX4" fmla="*/ 42863 w 3719521"/>
                <a:gd name="connsiteY4" fmla="*/ 647705 h 838205"/>
                <a:gd name="connsiteX5" fmla="*/ 52388 w 3719521"/>
                <a:gd name="connsiteY5" fmla="*/ 614368 h 838205"/>
                <a:gd name="connsiteX6" fmla="*/ 66675 w 3719521"/>
                <a:gd name="connsiteY6" fmla="*/ 604843 h 838205"/>
                <a:gd name="connsiteX7" fmla="*/ 71438 w 3719521"/>
                <a:gd name="connsiteY7" fmla="*/ 590555 h 838205"/>
                <a:gd name="connsiteX8" fmla="*/ 80963 w 3719521"/>
                <a:gd name="connsiteY8" fmla="*/ 557218 h 838205"/>
                <a:gd name="connsiteX9" fmla="*/ 90488 w 3719521"/>
                <a:gd name="connsiteY9" fmla="*/ 542930 h 838205"/>
                <a:gd name="connsiteX10" fmla="*/ 109538 w 3719521"/>
                <a:gd name="connsiteY10" fmla="*/ 523880 h 838205"/>
                <a:gd name="connsiteX11" fmla="*/ 114300 w 3719521"/>
                <a:gd name="connsiteY11" fmla="*/ 509593 h 838205"/>
                <a:gd name="connsiteX12" fmla="*/ 142875 w 3719521"/>
                <a:gd name="connsiteY12" fmla="*/ 485780 h 838205"/>
                <a:gd name="connsiteX13" fmla="*/ 152400 w 3719521"/>
                <a:gd name="connsiteY13" fmla="*/ 471493 h 838205"/>
                <a:gd name="connsiteX14" fmla="*/ 180975 w 3719521"/>
                <a:gd name="connsiteY14" fmla="*/ 452443 h 838205"/>
                <a:gd name="connsiteX15" fmla="*/ 195263 w 3719521"/>
                <a:gd name="connsiteY15" fmla="*/ 442918 h 838205"/>
                <a:gd name="connsiteX16" fmla="*/ 223838 w 3719521"/>
                <a:gd name="connsiteY16" fmla="*/ 428630 h 838205"/>
                <a:gd name="connsiteX17" fmla="*/ 247650 w 3719521"/>
                <a:gd name="connsiteY17" fmla="*/ 404818 h 838205"/>
                <a:gd name="connsiteX18" fmla="*/ 261938 w 3719521"/>
                <a:gd name="connsiteY18" fmla="*/ 376243 h 838205"/>
                <a:gd name="connsiteX19" fmla="*/ 276225 w 3719521"/>
                <a:gd name="connsiteY19" fmla="*/ 361955 h 838205"/>
                <a:gd name="connsiteX20" fmla="*/ 290513 w 3719521"/>
                <a:gd name="connsiteY20" fmla="*/ 342905 h 838205"/>
                <a:gd name="connsiteX21" fmla="*/ 300038 w 3719521"/>
                <a:gd name="connsiteY21" fmla="*/ 328618 h 838205"/>
                <a:gd name="connsiteX22" fmla="*/ 328613 w 3719521"/>
                <a:gd name="connsiteY22" fmla="*/ 309568 h 838205"/>
                <a:gd name="connsiteX23" fmla="*/ 342900 w 3719521"/>
                <a:gd name="connsiteY23" fmla="*/ 295280 h 838205"/>
                <a:gd name="connsiteX24" fmla="*/ 361950 w 3719521"/>
                <a:gd name="connsiteY24" fmla="*/ 290518 h 838205"/>
                <a:gd name="connsiteX25" fmla="*/ 376238 w 3719521"/>
                <a:gd name="connsiteY25" fmla="*/ 285755 h 838205"/>
                <a:gd name="connsiteX26" fmla="*/ 404813 w 3719521"/>
                <a:gd name="connsiteY26" fmla="*/ 261943 h 838205"/>
                <a:gd name="connsiteX27" fmla="*/ 419100 w 3719521"/>
                <a:gd name="connsiteY27" fmla="*/ 257180 h 838205"/>
                <a:gd name="connsiteX28" fmla="*/ 457200 w 3719521"/>
                <a:gd name="connsiteY28" fmla="*/ 242893 h 838205"/>
                <a:gd name="connsiteX29" fmla="*/ 485775 w 3719521"/>
                <a:gd name="connsiteY29" fmla="*/ 233368 h 838205"/>
                <a:gd name="connsiteX30" fmla="*/ 528638 w 3719521"/>
                <a:gd name="connsiteY30" fmla="*/ 214318 h 838205"/>
                <a:gd name="connsiteX31" fmla="*/ 547688 w 3719521"/>
                <a:gd name="connsiteY31" fmla="*/ 204793 h 838205"/>
                <a:gd name="connsiteX32" fmla="*/ 576263 w 3719521"/>
                <a:gd name="connsiteY32" fmla="*/ 200030 h 838205"/>
                <a:gd name="connsiteX33" fmla="*/ 600075 w 3719521"/>
                <a:gd name="connsiteY33" fmla="*/ 195268 h 838205"/>
                <a:gd name="connsiteX34" fmla="*/ 642938 w 3719521"/>
                <a:gd name="connsiteY34" fmla="*/ 176218 h 838205"/>
                <a:gd name="connsiteX35" fmla="*/ 657225 w 3719521"/>
                <a:gd name="connsiteY35" fmla="*/ 171455 h 838205"/>
                <a:gd name="connsiteX36" fmla="*/ 671513 w 3719521"/>
                <a:gd name="connsiteY36" fmla="*/ 166693 h 838205"/>
                <a:gd name="connsiteX37" fmla="*/ 704850 w 3719521"/>
                <a:gd name="connsiteY37" fmla="*/ 152405 h 838205"/>
                <a:gd name="connsiteX38" fmla="*/ 719138 w 3719521"/>
                <a:gd name="connsiteY38" fmla="*/ 142880 h 838205"/>
                <a:gd name="connsiteX39" fmla="*/ 742950 w 3719521"/>
                <a:gd name="connsiteY39" fmla="*/ 138118 h 838205"/>
                <a:gd name="connsiteX40" fmla="*/ 757238 w 3719521"/>
                <a:gd name="connsiteY40" fmla="*/ 133355 h 838205"/>
                <a:gd name="connsiteX41" fmla="*/ 776288 w 3719521"/>
                <a:gd name="connsiteY41" fmla="*/ 128593 h 838205"/>
                <a:gd name="connsiteX42" fmla="*/ 804863 w 3719521"/>
                <a:gd name="connsiteY42" fmla="*/ 119068 h 838205"/>
                <a:gd name="connsiteX43" fmla="*/ 819150 w 3719521"/>
                <a:gd name="connsiteY43" fmla="*/ 114305 h 838205"/>
                <a:gd name="connsiteX44" fmla="*/ 833438 w 3719521"/>
                <a:gd name="connsiteY44" fmla="*/ 104780 h 838205"/>
                <a:gd name="connsiteX45" fmla="*/ 862013 w 3719521"/>
                <a:gd name="connsiteY45" fmla="*/ 95255 h 838205"/>
                <a:gd name="connsiteX46" fmla="*/ 876300 w 3719521"/>
                <a:gd name="connsiteY46" fmla="*/ 90493 h 838205"/>
                <a:gd name="connsiteX47" fmla="*/ 933450 w 3719521"/>
                <a:gd name="connsiteY47" fmla="*/ 80968 h 838205"/>
                <a:gd name="connsiteX48" fmla="*/ 985838 w 3719521"/>
                <a:gd name="connsiteY48" fmla="*/ 66680 h 838205"/>
                <a:gd name="connsiteX49" fmla="*/ 1042988 w 3719521"/>
                <a:gd name="connsiteY49" fmla="*/ 52393 h 838205"/>
                <a:gd name="connsiteX50" fmla="*/ 1076325 w 3719521"/>
                <a:gd name="connsiteY50" fmla="*/ 42868 h 838205"/>
                <a:gd name="connsiteX51" fmla="*/ 1138238 w 3719521"/>
                <a:gd name="connsiteY51" fmla="*/ 38105 h 838205"/>
                <a:gd name="connsiteX52" fmla="*/ 1238250 w 3719521"/>
                <a:gd name="connsiteY52" fmla="*/ 33343 h 838205"/>
                <a:gd name="connsiteX53" fmla="*/ 1266825 w 3719521"/>
                <a:gd name="connsiteY53" fmla="*/ 23818 h 838205"/>
                <a:gd name="connsiteX54" fmla="*/ 1304925 w 3719521"/>
                <a:gd name="connsiteY54" fmla="*/ 19055 h 838205"/>
                <a:gd name="connsiteX55" fmla="*/ 1576388 w 3719521"/>
                <a:gd name="connsiteY55" fmla="*/ 14293 h 838205"/>
                <a:gd name="connsiteX56" fmla="*/ 1971675 w 3719521"/>
                <a:gd name="connsiteY56" fmla="*/ 9530 h 838205"/>
                <a:gd name="connsiteX57" fmla="*/ 2071688 w 3719521"/>
                <a:gd name="connsiteY57" fmla="*/ 5 h 838205"/>
                <a:gd name="connsiteX58" fmla="*/ 2271713 w 3719521"/>
                <a:gd name="connsiteY58" fmla="*/ 4768 h 838205"/>
                <a:gd name="connsiteX59" fmla="*/ 2290763 w 3719521"/>
                <a:gd name="connsiteY59" fmla="*/ 9530 h 838205"/>
                <a:gd name="connsiteX60" fmla="*/ 2452688 w 3719521"/>
                <a:gd name="connsiteY60" fmla="*/ 23818 h 838205"/>
                <a:gd name="connsiteX61" fmla="*/ 2528888 w 3719521"/>
                <a:gd name="connsiteY61" fmla="*/ 33343 h 838205"/>
                <a:gd name="connsiteX62" fmla="*/ 2562225 w 3719521"/>
                <a:gd name="connsiteY62" fmla="*/ 42868 h 838205"/>
                <a:gd name="connsiteX63" fmla="*/ 2576513 w 3719521"/>
                <a:gd name="connsiteY63" fmla="*/ 47630 h 838205"/>
                <a:gd name="connsiteX64" fmla="*/ 2662238 w 3719521"/>
                <a:gd name="connsiteY64" fmla="*/ 61918 h 838205"/>
                <a:gd name="connsiteX65" fmla="*/ 2700338 w 3719521"/>
                <a:gd name="connsiteY65" fmla="*/ 71443 h 838205"/>
                <a:gd name="connsiteX66" fmla="*/ 2719388 w 3719521"/>
                <a:gd name="connsiteY66" fmla="*/ 76205 h 838205"/>
                <a:gd name="connsiteX67" fmla="*/ 2752725 w 3719521"/>
                <a:gd name="connsiteY67" fmla="*/ 85730 h 838205"/>
                <a:gd name="connsiteX68" fmla="*/ 2767013 w 3719521"/>
                <a:gd name="connsiteY68" fmla="*/ 100018 h 838205"/>
                <a:gd name="connsiteX69" fmla="*/ 2795588 w 3719521"/>
                <a:gd name="connsiteY69" fmla="*/ 109543 h 838205"/>
                <a:gd name="connsiteX70" fmla="*/ 2824163 w 3719521"/>
                <a:gd name="connsiteY70" fmla="*/ 119068 h 838205"/>
                <a:gd name="connsiteX71" fmla="*/ 2852738 w 3719521"/>
                <a:gd name="connsiteY71" fmla="*/ 128593 h 838205"/>
                <a:gd name="connsiteX72" fmla="*/ 2886075 w 3719521"/>
                <a:gd name="connsiteY72" fmla="*/ 142880 h 838205"/>
                <a:gd name="connsiteX73" fmla="*/ 2962275 w 3719521"/>
                <a:gd name="connsiteY73" fmla="*/ 152405 h 838205"/>
                <a:gd name="connsiteX74" fmla="*/ 3009900 w 3719521"/>
                <a:gd name="connsiteY74" fmla="*/ 166693 h 838205"/>
                <a:gd name="connsiteX75" fmla="*/ 3024188 w 3719521"/>
                <a:gd name="connsiteY75" fmla="*/ 180980 h 838205"/>
                <a:gd name="connsiteX76" fmla="*/ 3062288 w 3719521"/>
                <a:gd name="connsiteY76" fmla="*/ 190505 h 838205"/>
                <a:gd name="connsiteX77" fmla="*/ 3076575 w 3719521"/>
                <a:gd name="connsiteY77" fmla="*/ 195268 h 838205"/>
                <a:gd name="connsiteX78" fmla="*/ 3119438 w 3719521"/>
                <a:gd name="connsiteY78" fmla="*/ 204793 h 838205"/>
                <a:gd name="connsiteX79" fmla="*/ 3143250 w 3719521"/>
                <a:gd name="connsiteY79" fmla="*/ 214318 h 838205"/>
                <a:gd name="connsiteX80" fmla="*/ 3157538 w 3719521"/>
                <a:gd name="connsiteY80" fmla="*/ 219080 h 838205"/>
                <a:gd name="connsiteX81" fmla="*/ 3205163 w 3719521"/>
                <a:gd name="connsiteY81" fmla="*/ 238130 h 838205"/>
                <a:gd name="connsiteX82" fmla="*/ 3243263 w 3719521"/>
                <a:gd name="connsiteY82" fmla="*/ 242893 h 838205"/>
                <a:gd name="connsiteX83" fmla="*/ 3271838 w 3719521"/>
                <a:gd name="connsiteY83" fmla="*/ 257180 h 838205"/>
                <a:gd name="connsiteX84" fmla="*/ 3300413 w 3719521"/>
                <a:gd name="connsiteY84" fmla="*/ 266705 h 838205"/>
                <a:gd name="connsiteX85" fmla="*/ 3314700 w 3719521"/>
                <a:gd name="connsiteY85" fmla="*/ 271468 h 838205"/>
                <a:gd name="connsiteX86" fmla="*/ 3348038 w 3719521"/>
                <a:gd name="connsiteY86" fmla="*/ 285755 h 838205"/>
                <a:gd name="connsiteX87" fmla="*/ 3362325 w 3719521"/>
                <a:gd name="connsiteY87" fmla="*/ 300043 h 838205"/>
                <a:gd name="connsiteX88" fmla="*/ 3390900 w 3719521"/>
                <a:gd name="connsiteY88" fmla="*/ 304805 h 838205"/>
                <a:gd name="connsiteX89" fmla="*/ 3409950 w 3719521"/>
                <a:gd name="connsiteY89" fmla="*/ 309568 h 838205"/>
                <a:gd name="connsiteX90" fmla="*/ 3438525 w 3719521"/>
                <a:gd name="connsiteY90" fmla="*/ 319093 h 838205"/>
                <a:gd name="connsiteX91" fmla="*/ 3452813 w 3719521"/>
                <a:gd name="connsiteY91" fmla="*/ 323855 h 838205"/>
                <a:gd name="connsiteX92" fmla="*/ 3486150 w 3719521"/>
                <a:gd name="connsiteY92" fmla="*/ 342905 h 838205"/>
                <a:gd name="connsiteX93" fmla="*/ 3500438 w 3719521"/>
                <a:gd name="connsiteY93" fmla="*/ 357193 h 838205"/>
                <a:gd name="connsiteX94" fmla="*/ 3524250 w 3719521"/>
                <a:gd name="connsiteY94" fmla="*/ 371480 h 838205"/>
                <a:gd name="connsiteX95" fmla="*/ 3552825 w 3719521"/>
                <a:gd name="connsiteY95" fmla="*/ 390530 h 838205"/>
                <a:gd name="connsiteX96" fmla="*/ 3581400 w 3719521"/>
                <a:gd name="connsiteY96" fmla="*/ 404818 h 838205"/>
                <a:gd name="connsiteX97" fmla="*/ 3590925 w 3719521"/>
                <a:gd name="connsiteY97" fmla="*/ 419105 h 838205"/>
                <a:gd name="connsiteX98" fmla="*/ 3619500 w 3719521"/>
                <a:gd name="connsiteY98" fmla="*/ 433393 h 838205"/>
                <a:gd name="connsiteX99" fmla="*/ 3648075 w 3719521"/>
                <a:gd name="connsiteY99" fmla="*/ 461968 h 838205"/>
                <a:gd name="connsiteX100" fmla="*/ 3657600 w 3719521"/>
                <a:gd name="connsiteY100" fmla="*/ 476255 h 838205"/>
                <a:gd name="connsiteX101" fmla="*/ 3671888 w 3719521"/>
                <a:gd name="connsiteY101" fmla="*/ 504830 h 838205"/>
                <a:gd name="connsiteX102" fmla="*/ 3686175 w 3719521"/>
                <a:gd name="connsiteY102" fmla="*/ 509593 h 838205"/>
                <a:gd name="connsiteX103" fmla="*/ 3690938 w 3719521"/>
                <a:gd name="connsiteY103" fmla="*/ 528643 h 838205"/>
                <a:gd name="connsiteX104" fmla="*/ 3719513 w 3719521"/>
                <a:gd name="connsiteY104" fmla="*/ 552455 h 838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3719521" h="838205">
                  <a:moveTo>
                    <a:pt x="0" y="838205"/>
                  </a:moveTo>
                  <a:cubicBezTo>
                    <a:pt x="922" y="824380"/>
                    <a:pt x="-887" y="760956"/>
                    <a:pt x="14288" y="738193"/>
                  </a:cubicBezTo>
                  <a:lnTo>
                    <a:pt x="23813" y="723905"/>
                  </a:lnTo>
                  <a:cubicBezTo>
                    <a:pt x="32916" y="696593"/>
                    <a:pt x="24717" y="723161"/>
                    <a:pt x="33338" y="685805"/>
                  </a:cubicBezTo>
                  <a:cubicBezTo>
                    <a:pt x="36282" y="673049"/>
                    <a:pt x="39688" y="660405"/>
                    <a:pt x="42863" y="647705"/>
                  </a:cubicBezTo>
                  <a:cubicBezTo>
                    <a:pt x="43175" y="646457"/>
                    <a:pt x="49902" y="617476"/>
                    <a:pt x="52388" y="614368"/>
                  </a:cubicBezTo>
                  <a:cubicBezTo>
                    <a:pt x="55964" y="609899"/>
                    <a:pt x="61913" y="608018"/>
                    <a:pt x="66675" y="604843"/>
                  </a:cubicBezTo>
                  <a:cubicBezTo>
                    <a:pt x="68263" y="600080"/>
                    <a:pt x="70059" y="595382"/>
                    <a:pt x="71438" y="590555"/>
                  </a:cubicBezTo>
                  <a:cubicBezTo>
                    <a:pt x="73475" y="583426"/>
                    <a:pt x="77154" y="564836"/>
                    <a:pt x="80963" y="557218"/>
                  </a:cubicBezTo>
                  <a:cubicBezTo>
                    <a:pt x="83523" y="552098"/>
                    <a:pt x="87313" y="547693"/>
                    <a:pt x="90488" y="542930"/>
                  </a:cubicBezTo>
                  <a:cubicBezTo>
                    <a:pt x="103186" y="504833"/>
                    <a:pt x="84139" y="549279"/>
                    <a:pt x="109538" y="523880"/>
                  </a:cubicBezTo>
                  <a:cubicBezTo>
                    <a:pt x="113088" y="520330"/>
                    <a:pt x="112055" y="514083"/>
                    <a:pt x="114300" y="509593"/>
                  </a:cubicBezTo>
                  <a:cubicBezTo>
                    <a:pt x="123275" y="491642"/>
                    <a:pt x="124271" y="495082"/>
                    <a:pt x="142875" y="485780"/>
                  </a:cubicBezTo>
                  <a:cubicBezTo>
                    <a:pt x="146050" y="481018"/>
                    <a:pt x="148092" y="475262"/>
                    <a:pt x="152400" y="471493"/>
                  </a:cubicBezTo>
                  <a:cubicBezTo>
                    <a:pt x="161015" y="463955"/>
                    <a:pt x="171450" y="458793"/>
                    <a:pt x="180975" y="452443"/>
                  </a:cubicBezTo>
                  <a:cubicBezTo>
                    <a:pt x="185738" y="449268"/>
                    <a:pt x="189833" y="444728"/>
                    <a:pt x="195263" y="442918"/>
                  </a:cubicBezTo>
                  <a:cubicBezTo>
                    <a:pt x="214980" y="436345"/>
                    <a:pt x="205373" y="440940"/>
                    <a:pt x="223838" y="428630"/>
                  </a:cubicBezTo>
                  <a:cubicBezTo>
                    <a:pt x="233406" y="399925"/>
                    <a:pt x="220489" y="427453"/>
                    <a:pt x="247650" y="404818"/>
                  </a:cubicBezTo>
                  <a:cubicBezTo>
                    <a:pt x="264509" y="390769"/>
                    <a:pt x="251375" y="392087"/>
                    <a:pt x="261938" y="376243"/>
                  </a:cubicBezTo>
                  <a:cubicBezTo>
                    <a:pt x="265674" y="370639"/>
                    <a:pt x="271842" y="367069"/>
                    <a:pt x="276225" y="361955"/>
                  </a:cubicBezTo>
                  <a:cubicBezTo>
                    <a:pt x="281391" y="355928"/>
                    <a:pt x="285899" y="349364"/>
                    <a:pt x="290513" y="342905"/>
                  </a:cubicBezTo>
                  <a:cubicBezTo>
                    <a:pt x="293840" y="338248"/>
                    <a:pt x="295730" y="332387"/>
                    <a:pt x="300038" y="328618"/>
                  </a:cubicBezTo>
                  <a:cubicBezTo>
                    <a:pt x="308653" y="321080"/>
                    <a:pt x="320519" y="317663"/>
                    <a:pt x="328613" y="309568"/>
                  </a:cubicBezTo>
                  <a:cubicBezTo>
                    <a:pt x="333375" y="304805"/>
                    <a:pt x="337052" y="298622"/>
                    <a:pt x="342900" y="295280"/>
                  </a:cubicBezTo>
                  <a:cubicBezTo>
                    <a:pt x="348583" y="292033"/>
                    <a:pt x="355656" y="292316"/>
                    <a:pt x="361950" y="290518"/>
                  </a:cubicBezTo>
                  <a:cubicBezTo>
                    <a:pt x="366777" y="289139"/>
                    <a:pt x="371748" y="288000"/>
                    <a:pt x="376238" y="285755"/>
                  </a:cubicBezTo>
                  <a:cubicBezTo>
                    <a:pt x="407395" y="270176"/>
                    <a:pt x="373220" y="283005"/>
                    <a:pt x="404813" y="261943"/>
                  </a:cubicBezTo>
                  <a:cubicBezTo>
                    <a:pt x="408990" y="259158"/>
                    <a:pt x="414486" y="259158"/>
                    <a:pt x="419100" y="257180"/>
                  </a:cubicBezTo>
                  <a:cubicBezTo>
                    <a:pt x="468774" y="235890"/>
                    <a:pt x="408426" y="257525"/>
                    <a:pt x="457200" y="242893"/>
                  </a:cubicBezTo>
                  <a:cubicBezTo>
                    <a:pt x="466817" y="240008"/>
                    <a:pt x="485775" y="233368"/>
                    <a:pt x="485775" y="233368"/>
                  </a:cubicBezTo>
                  <a:cubicBezTo>
                    <a:pt x="527806" y="205348"/>
                    <a:pt x="460623" y="248326"/>
                    <a:pt x="528638" y="214318"/>
                  </a:cubicBezTo>
                  <a:cubicBezTo>
                    <a:pt x="534988" y="211143"/>
                    <a:pt x="540888" y="206833"/>
                    <a:pt x="547688" y="204793"/>
                  </a:cubicBezTo>
                  <a:cubicBezTo>
                    <a:pt x="556937" y="202018"/>
                    <a:pt x="566762" y="201757"/>
                    <a:pt x="576263" y="200030"/>
                  </a:cubicBezTo>
                  <a:cubicBezTo>
                    <a:pt x="584227" y="198582"/>
                    <a:pt x="592138" y="196855"/>
                    <a:pt x="600075" y="195268"/>
                  </a:cubicBezTo>
                  <a:cubicBezTo>
                    <a:pt x="622718" y="180173"/>
                    <a:pt x="608931" y="187554"/>
                    <a:pt x="642938" y="176218"/>
                  </a:cubicBezTo>
                  <a:lnTo>
                    <a:pt x="657225" y="171455"/>
                  </a:lnTo>
                  <a:lnTo>
                    <a:pt x="671513" y="166693"/>
                  </a:lnTo>
                  <a:cubicBezTo>
                    <a:pt x="707379" y="142782"/>
                    <a:pt x="661798" y="170856"/>
                    <a:pt x="704850" y="152405"/>
                  </a:cubicBezTo>
                  <a:cubicBezTo>
                    <a:pt x="710111" y="150150"/>
                    <a:pt x="713778" y="144890"/>
                    <a:pt x="719138" y="142880"/>
                  </a:cubicBezTo>
                  <a:cubicBezTo>
                    <a:pt x="726717" y="140038"/>
                    <a:pt x="735097" y="140081"/>
                    <a:pt x="742950" y="138118"/>
                  </a:cubicBezTo>
                  <a:cubicBezTo>
                    <a:pt x="747820" y="136900"/>
                    <a:pt x="752411" y="134734"/>
                    <a:pt x="757238" y="133355"/>
                  </a:cubicBezTo>
                  <a:cubicBezTo>
                    <a:pt x="763532" y="131557"/>
                    <a:pt x="770019" y="130474"/>
                    <a:pt x="776288" y="128593"/>
                  </a:cubicBezTo>
                  <a:cubicBezTo>
                    <a:pt x="785905" y="125708"/>
                    <a:pt x="795338" y="122243"/>
                    <a:pt x="804863" y="119068"/>
                  </a:cubicBezTo>
                  <a:cubicBezTo>
                    <a:pt x="809625" y="117480"/>
                    <a:pt x="814973" y="117090"/>
                    <a:pt x="819150" y="114305"/>
                  </a:cubicBezTo>
                  <a:cubicBezTo>
                    <a:pt x="823913" y="111130"/>
                    <a:pt x="828207" y="107105"/>
                    <a:pt x="833438" y="104780"/>
                  </a:cubicBezTo>
                  <a:cubicBezTo>
                    <a:pt x="842613" y="100702"/>
                    <a:pt x="852488" y="98430"/>
                    <a:pt x="862013" y="95255"/>
                  </a:cubicBezTo>
                  <a:cubicBezTo>
                    <a:pt x="866775" y="93668"/>
                    <a:pt x="871378" y="91478"/>
                    <a:pt x="876300" y="90493"/>
                  </a:cubicBezTo>
                  <a:cubicBezTo>
                    <a:pt x="911120" y="83528"/>
                    <a:pt x="892099" y="86875"/>
                    <a:pt x="933450" y="80968"/>
                  </a:cubicBezTo>
                  <a:cubicBezTo>
                    <a:pt x="972510" y="67947"/>
                    <a:pt x="910656" y="88161"/>
                    <a:pt x="985838" y="66680"/>
                  </a:cubicBezTo>
                  <a:cubicBezTo>
                    <a:pt x="1038666" y="51586"/>
                    <a:pt x="989994" y="61224"/>
                    <a:pt x="1042988" y="52393"/>
                  </a:cubicBezTo>
                  <a:cubicBezTo>
                    <a:pt x="1052232" y="49311"/>
                    <a:pt x="1067077" y="43956"/>
                    <a:pt x="1076325" y="42868"/>
                  </a:cubicBezTo>
                  <a:cubicBezTo>
                    <a:pt x="1096882" y="40450"/>
                    <a:pt x="1117575" y="39320"/>
                    <a:pt x="1138238" y="38105"/>
                  </a:cubicBezTo>
                  <a:cubicBezTo>
                    <a:pt x="1171556" y="36145"/>
                    <a:pt x="1204913" y="34930"/>
                    <a:pt x="1238250" y="33343"/>
                  </a:cubicBezTo>
                  <a:cubicBezTo>
                    <a:pt x="1247775" y="30168"/>
                    <a:pt x="1257008" y="25922"/>
                    <a:pt x="1266825" y="23818"/>
                  </a:cubicBezTo>
                  <a:cubicBezTo>
                    <a:pt x="1279340" y="21136"/>
                    <a:pt x="1292132" y="19449"/>
                    <a:pt x="1304925" y="19055"/>
                  </a:cubicBezTo>
                  <a:cubicBezTo>
                    <a:pt x="1395384" y="16272"/>
                    <a:pt x="1485896" y="15586"/>
                    <a:pt x="1576388" y="14293"/>
                  </a:cubicBezTo>
                  <a:lnTo>
                    <a:pt x="1971675" y="9530"/>
                  </a:lnTo>
                  <a:cubicBezTo>
                    <a:pt x="2011967" y="-542"/>
                    <a:pt x="2004783" y="5"/>
                    <a:pt x="2071688" y="5"/>
                  </a:cubicBezTo>
                  <a:cubicBezTo>
                    <a:pt x="2138382" y="5"/>
                    <a:pt x="2205038" y="3180"/>
                    <a:pt x="2271713" y="4768"/>
                  </a:cubicBezTo>
                  <a:cubicBezTo>
                    <a:pt x="2278063" y="6355"/>
                    <a:pt x="2284307" y="8454"/>
                    <a:pt x="2290763" y="9530"/>
                  </a:cubicBezTo>
                  <a:cubicBezTo>
                    <a:pt x="2333786" y="16700"/>
                    <a:pt x="2433041" y="22134"/>
                    <a:pt x="2452688" y="23818"/>
                  </a:cubicBezTo>
                  <a:cubicBezTo>
                    <a:pt x="2482712" y="26391"/>
                    <a:pt x="2500056" y="29224"/>
                    <a:pt x="2528888" y="33343"/>
                  </a:cubicBezTo>
                  <a:cubicBezTo>
                    <a:pt x="2563137" y="44759"/>
                    <a:pt x="2520373" y="30911"/>
                    <a:pt x="2562225" y="42868"/>
                  </a:cubicBezTo>
                  <a:cubicBezTo>
                    <a:pt x="2567052" y="44247"/>
                    <a:pt x="2571581" y="46691"/>
                    <a:pt x="2576513" y="47630"/>
                  </a:cubicBezTo>
                  <a:cubicBezTo>
                    <a:pt x="2604971" y="53050"/>
                    <a:pt x="2634134" y="54892"/>
                    <a:pt x="2662238" y="61918"/>
                  </a:cubicBezTo>
                  <a:lnTo>
                    <a:pt x="2700338" y="71443"/>
                  </a:lnTo>
                  <a:cubicBezTo>
                    <a:pt x="2706688" y="73030"/>
                    <a:pt x="2713179" y="74135"/>
                    <a:pt x="2719388" y="76205"/>
                  </a:cubicBezTo>
                  <a:cubicBezTo>
                    <a:pt x="2739884" y="83038"/>
                    <a:pt x="2728805" y="79751"/>
                    <a:pt x="2752725" y="85730"/>
                  </a:cubicBezTo>
                  <a:cubicBezTo>
                    <a:pt x="2757488" y="90493"/>
                    <a:pt x="2761125" y="96747"/>
                    <a:pt x="2767013" y="100018"/>
                  </a:cubicBezTo>
                  <a:cubicBezTo>
                    <a:pt x="2775790" y="104894"/>
                    <a:pt x="2786063" y="106368"/>
                    <a:pt x="2795588" y="109543"/>
                  </a:cubicBezTo>
                  <a:lnTo>
                    <a:pt x="2824163" y="119068"/>
                  </a:lnTo>
                  <a:lnTo>
                    <a:pt x="2852738" y="128593"/>
                  </a:lnTo>
                  <a:cubicBezTo>
                    <a:pt x="2864388" y="134418"/>
                    <a:pt x="2873460" y="140077"/>
                    <a:pt x="2886075" y="142880"/>
                  </a:cubicBezTo>
                  <a:cubicBezTo>
                    <a:pt x="2910253" y="148253"/>
                    <a:pt x="2938307" y="150008"/>
                    <a:pt x="2962275" y="152405"/>
                  </a:cubicBezTo>
                  <a:cubicBezTo>
                    <a:pt x="2997060" y="164000"/>
                    <a:pt x="2981110" y="159495"/>
                    <a:pt x="3009900" y="166693"/>
                  </a:cubicBezTo>
                  <a:cubicBezTo>
                    <a:pt x="3014663" y="171455"/>
                    <a:pt x="3018584" y="177244"/>
                    <a:pt x="3024188" y="180980"/>
                  </a:cubicBezTo>
                  <a:cubicBezTo>
                    <a:pt x="3030723" y="185337"/>
                    <a:pt x="3058435" y="189542"/>
                    <a:pt x="3062288" y="190505"/>
                  </a:cubicBezTo>
                  <a:cubicBezTo>
                    <a:pt x="3067158" y="191723"/>
                    <a:pt x="3071705" y="194050"/>
                    <a:pt x="3076575" y="195268"/>
                  </a:cubicBezTo>
                  <a:cubicBezTo>
                    <a:pt x="3091690" y="199047"/>
                    <a:pt x="3104758" y="199899"/>
                    <a:pt x="3119438" y="204793"/>
                  </a:cubicBezTo>
                  <a:cubicBezTo>
                    <a:pt x="3127548" y="207496"/>
                    <a:pt x="3135245" y="211316"/>
                    <a:pt x="3143250" y="214318"/>
                  </a:cubicBezTo>
                  <a:cubicBezTo>
                    <a:pt x="3147951" y="216081"/>
                    <a:pt x="3152924" y="217103"/>
                    <a:pt x="3157538" y="219080"/>
                  </a:cubicBezTo>
                  <a:cubicBezTo>
                    <a:pt x="3175031" y="226576"/>
                    <a:pt x="3184755" y="235579"/>
                    <a:pt x="3205163" y="238130"/>
                  </a:cubicBezTo>
                  <a:lnTo>
                    <a:pt x="3243263" y="242893"/>
                  </a:lnTo>
                  <a:cubicBezTo>
                    <a:pt x="3295360" y="260257"/>
                    <a:pt x="3216452" y="232564"/>
                    <a:pt x="3271838" y="257180"/>
                  </a:cubicBezTo>
                  <a:cubicBezTo>
                    <a:pt x="3281013" y="261258"/>
                    <a:pt x="3290888" y="263530"/>
                    <a:pt x="3300413" y="266705"/>
                  </a:cubicBezTo>
                  <a:cubicBezTo>
                    <a:pt x="3305175" y="268293"/>
                    <a:pt x="3310210" y="269223"/>
                    <a:pt x="3314700" y="271468"/>
                  </a:cubicBezTo>
                  <a:cubicBezTo>
                    <a:pt x="3338240" y="283238"/>
                    <a:pt x="3327015" y="278748"/>
                    <a:pt x="3348038" y="285755"/>
                  </a:cubicBezTo>
                  <a:cubicBezTo>
                    <a:pt x="3352800" y="290518"/>
                    <a:pt x="3356170" y="297308"/>
                    <a:pt x="3362325" y="300043"/>
                  </a:cubicBezTo>
                  <a:cubicBezTo>
                    <a:pt x="3371149" y="303965"/>
                    <a:pt x="3381431" y="302911"/>
                    <a:pt x="3390900" y="304805"/>
                  </a:cubicBezTo>
                  <a:cubicBezTo>
                    <a:pt x="3397318" y="306089"/>
                    <a:pt x="3403681" y="307687"/>
                    <a:pt x="3409950" y="309568"/>
                  </a:cubicBezTo>
                  <a:cubicBezTo>
                    <a:pt x="3419567" y="312453"/>
                    <a:pt x="3429000" y="315918"/>
                    <a:pt x="3438525" y="319093"/>
                  </a:cubicBezTo>
                  <a:lnTo>
                    <a:pt x="3452813" y="323855"/>
                  </a:lnTo>
                  <a:cubicBezTo>
                    <a:pt x="3491470" y="362515"/>
                    <a:pt x="3441380" y="317323"/>
                    <a:pt x="3486150" y="342905"/>
                  </a:cubicBezTo>
                  <a:cubicBezTo>
                    <a:pt x="3491998" y="346247"/>
                    <a:pt x="3495050" y="353152"/>
                    <a:pt x="3500438" y="357193"/>
                  </a:cubicBezTo>
                  <a:cubicBezTo>
                    <a:pt x="3507843" y="362747"/>
                    <a:pt x="3516441" y="366510"/>
                    <a:pt x="3524250" y="371480"/>
                  </a:cubicBezTo>
                  <a:cubicBezTo>
                    <a:pt x="3533908" y="377626"/>
                    <a:pt x="3541965" y="386910"/>
                    <a:pt x="3552825" y="390530"/>
                  </a:cubicBezTo>
                  <a:cubicBezTo>
                    <a:pt x="3572543" y="397103"/>
                    <a:pt x="3562936" y="392508"/>
                    <a:pt x="3581400" y="404818"/>
                  </a:cubicBezTo>
                  <a:cubicBezTo>
                    <a:pt x="3584575" y="409580"/>
                    <a:pt x="3586456" y="415529"/>
                    <a:pt x="3590925" y="419105"/>
                  </a:cubicBezTo>
                  <a:cubicBezTo>
                    <a:pt x="3629656" y="450089"/>
                    <a:pt x="3579359" y="393252"/>
                    <a:pt x="3619500" y="433393"/>
                  </a:cubicBezTo>
                  <a:cubicBezTo>
                    <a:pt x="3654943" y="468836"/>
                    <a:pt x="3614405" y="439521"/>
                    <a:pt x="3648075" y="461968"/>
                  </a:cubicBezTo>
                  <a:cubicBezTo>
                    <a:pt x="3651250" y="466730"/>
                    <a:pt x="3655040" y="471136"/>
                    <a:pt x="3657600" y="476255"/>
                  </a:cubicBezTo>
                  <a:cubicBezTo>
                    <a:pt x="3663352" y="487759"/>
                    <a:pt x="3660514" y="495731"/>
                    <a:pt x="3671888" y="504830"/>
                  </a:cubicBezTo>
                  <a:cubicBezTo>
                    <a:pt x="3675808" y="507966"/>
                    <a:pt x="3681413" y="508005"/>
                    <a:pt x="3686175" y="509593"/>
                  </a:cubicBezTo>
                  <a:cubicBezTo>
                    <a:pt x="3687763" y="515943"/>
                    <a:pt x="3686628" y="523717"/>
                    <a:pt x="3690938" y="528643"/>
                  </a:cubicBezTo>
                  <a:cubicBezTo>
                    <a:pt x="3720834" y="562809"/>
                    <a:pt x="3719513" y="534271"/>
                    <a:pt x="3719513" y="552455"/>
                  </a:cubicBezTo>
                </a:path>
              </a:pathLst>
            </a:cu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Google Shape;98;g2b7ba75976a_0_105">
              <a:extLst>
                <a:ext uri="{FF2B5EF4-FFF2-40B4-BE49-F238E27FC236}">
                  <a16:creationId xmlns:a16="http://schemas.microsoft.com/office/drawing/2014/main" id="{05C4989F-DF30-7997-2DBA-A64A8C2AB788}"/>
                </a:ext>
              </a:extLst>
            </p:cNvPr>
            <p:cNvSpPr/>
            <p:nvPr/>
          </p:nvSpPr>
          <p:spPr>
            <a:xfrm>
              <a:off x="4090714" y="2824409"/>
              <a:ext cx="168130" cy="283403"/>
            </a:xfrm>
            <a:prstGeom prst="ellipse">
              <a:avLst/>
            </a:prstGeom>
            <a:noFill/>
            <a:ln w="19050" cap="flat" cmpd="sng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/>
              <a:endParaRPr sz="1050"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56" name="Google Shape;98;g2b7ba75976a_0_105">
              <a:extLst>
                <a:ext uri="{FF2B5EF4-FFF2-40B4-BE49-F238E27FC236}">
                  <a16:creationId xmlns:a16="http://schemas.microsoft.com/office/drawing/2014/main" id="{7C27617E-D935-BF3E-477D-A53F97FF2DD3}"/>
                </a:ext>
              </a:extLst>
            </p:cNvPr>
            <p:cNvSpPr/>
            <p:nvPr/>
          </p:nvSpPr>
          <p:spPr>
            <a:xfrm>
              <a:off x="3376668" y="2638683"/>
              <a:ext cx="320530" cy="283403"/>
            </a:xfrm>
            <a:prstGeom prst="ellipse">
              <a:avLst/>
            </a:prstGeom>
            <a:noFill/>
            <a:ln w="19050" cap="flat" cmpd="sng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/>
              <a:endParaRPr sz="1050">
                <a:latin typeface="Exo"/>
                <a:ea typeface="Exo"/>
                <a:cs typeface="Exo"/>
                <a:sym typeface="Exo"/>
              </a:endParaRPr>
            </a:p>
          </p:txBody>
        </p:sp>
        <p:pic>
          <p:nvPicPr>
            <p:cNvPr id="57" name="Image 56">
              <a:extLst>
                <a:ext uri="{FF2B5EF4-FFF2-40B4-BE49-F238E27FC236}">
                  <a16:creationId xmlns:a16="http://schemas.microsoft.com/office/drawing/2014/main" id="{9F8A72DA-97AA-A32E-585C-6C5458B3C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77834" y="1418521"/>
              <a:ext cx="2611653" cy="1492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3113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172;g15034dfa6de_1_1">
            <a:extLst>
              <a:ext uri="{FF2B5EF4-FFF2-40B4-BE49-F238E27FC236}">
                <a16:creationId xmlns:a16="http://schemas.microsoft.com/office/drawing/2014/main" id="{899BF862-E3BB-AFF4-35C5-4BE66E54DA3D}"/>
              </a:ext>
            </a:extLst>
          </p:cNvPr>
          <p:cNvSpPr/>
          <p:nvPr/>
        </p:nvSpPr>
        <p:spPr>
          <a:xfrm>
            <a:off x="0" y="0"/>
            <a:ext cx="9144000" cy="785700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168;g22bb83d1cc0_0_18">
            <a:extLst>
              <a:ext uri="{FF2B5EF4-FFF2-40B4-BE49-F238E27FC236}">
                <a16:creationId xmlns:a16="http://schemas.microsoft.com/office/drawing/2014/main" id="{94EEDFF4-02AD-4516-6D23-652E3EA65145}"/>
              </a:ext>
            </a:extLst>
          </p:cNvPr>
          <p:cNvSpPr txBox="1"/>
          <p:nvPr/>
        </p:nvSpPr>
        <p:spPr>
          <a:xfrm>
            <a:off x="273106" y="776301"/>
            <a:ext cx="8413693" cy="233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2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just">
              <a:buSzPts val="2000"/>
              <a:buFont typeface="Calibri"/>
              <a:buChar char="-"/>
            </a:pPr>
            <a:r>
              <a:rPr lang="fr-FR" sz="2000" b="1" dirty="0">
                <a:ea typeface="Calibri"/>
                <a:cs typeface="Calibri"/>
                <a:sym typeface="Calibri"/>
              </a:rPr>
              <a:t>Acquisition </a:t>
            </a:r>
            <a:r>
              <a:rPr lang="fr-FR" sz="2000" b="1" dirty="0" err="1">
                <a:ea typeface="Calibri"/>
                <a:cs typeface="Calibri"/>
                <a:sym typeface="Calibri"/>
              </a:rPr>
              <a:t>chain</a:t>
            </a:r>
            <a:r>
              <a:rPr lang="fr-FR" sz="2000" b="1" dirty="0">
                <a:ea typeface="Calibri"/>
                <a:cs typeface="Calibri"/>
                <a:sym typeface="Calibri"/>
              </a:rPr>
              <a:t>: </a:t>
            </a:r>
            <a:r>
              <a:rPr lang="fr-FR" sz="2000" dirty="0">
                <a:ea typeface="Calibri"/>
                <a:cs typeface="Calibri"/>
                <a:sym typeface="Calibri"/>
              </a:rPr>
              <a:t>acquisition </a:t>
            </a:r>
            <a:r>
              <a:rPr lang="fr-FR" sz="2000" dirty="0" err="1">
                <a:ea typeface="Calibri"/>
                <a:cs typeface="Calibri"/>
                <a:sym typeface="Calibri"/>
              </a:rPr>
              <a:t>parameters</a:t>
            </a:r>
            <a:r>
              <a:rPr lang="fr-FR" sz="2000" dirty="0">
                <a:ea typeface="Calibri"/>
                <a:cs typeface="Calibri"/>
                <a:sym typeface="Calibri"/>
              </a:rPr>
              <a:t>, camera calibration </a:t>
            </a:r>
            <a:r>
              <a:rPr lang="fr-FR" sz="2000" b="1" dirty="0">
                <a:ea typeface="Calibri"/>
                <a:cs typeface="Calibri"/>
                <a:sym typeface="Calibri"/>
              </a:rPr>
              <a:t>…</a:t>
            </a:r>
          </a:p>
          <a:p>
            <a:pPr marL="457200" lvl="0" indent="-355600" algn="just">
              <a:buSzPts val="2000"/>
              <a:buFont typeface="Calibri"/>
              <a:buChar char="-"/>
            </a:pPr>
            <a:r>
              <a:rPr lang="fr-FR" sz="2000" b="1" dirty="0" err="1">
                <a:ea typeface="Calibri"/>
                <a:cs typeface="Calibri"/>
                <a:sym typeface="Calibri"/>
              </a:rPr>
              <a:t>Environmental</a:t>
            </a:r>
            <a:r>
              <a:rPr lang="fr-FR" sz="2000" b="1" dirty="0">
                <a:ea typeface="Calibri"/>
                <a:cs typeface="Calibri"/>
                <a:sym typeface="Calibri"/>
              </a:rPr>
              <a:t> conditions: </a:t>
            </a:r>
            <a:r>
              <a:rPr lang="fr-FR" sz="2000" dirty="0" err="1">
                <a:ea typeface="Calibri"/>
                <a:cs typeface="Calibri"/>
                <a:sym typeface="Calibri"/>
              </a:rPr>
              <a:t>lighting</a:t>
            </a:r>
            <a:r>
              <a:rPr lang="fr-FR" sz="2000" dirty="0">
                <a:ea typeface="Calibri"/>
                <a:cs typeface="Calibri"/>
                <a:sym typeface="Calibri"/>
              </a:rPr>
              <a:t> (direct/diffuse), acquisition </a:t>
            </a:r>
            <a:r>
              <a:rPr lang="fr-FR" sz="2000" dirty="0" err="1">
                <a:ea typeface="Calibri"/>
                <a:cs typeface="Calibri"/>
                <a:sym typeface="Calibri"/>
              </a:rPr>
              <a:t>geometry</a:t>
            </a:r>
            <a:r>
              <a:rPr lang="fr-FR" sz="2000" dirty="0">
                <a:ea typeface="Calibri"/>
                <a:cs typeface="Calibri"/>
                <a:sym typeface="Calibri"/>
              </a:rPr>
              <a:t>, </a:t>
            </a:r>
            <a:r>
              <a:rPr lang="fr-FR" sz="2000" dirty="0" err="1">
                <a:ea typeface="Calibri"/>
                <a:cs typeface="Calibri"/>
                <a:sym typeface="Calibri"/>
              </a:rPr>
              <a:t>atmosphere</a:t>
            </a:r>
            <a:r>
              <a:rPr lang="fr-FR" sz="2000" dirty="0">
                <a:ea typeface="Calibri"/>
                <a:cs typeface="Calibri"/>
                <a:sym typeface="Calibri"/>
              </a:rPr>
              <a:t>, </a:t>
            </a:r>
            <a:r>
              <a:rPr lang="fr-FR" sz="2000" dirty="0" err="1">
                <a:ea typeface="Calibri"/>
                <a:cs typeface="Calibri"/>
                <a:sym typeface="Calibri"/>
              </a:rPr>
              <a:t>shadows</a:t>
            </a:r>
            <a:r>
              <a:rPr lang="fr-FR" sz="2000" dirty="0">
                <a:ea typeface="Calibri"/>
                <a:cs typeface="Calibri"/>
                <a:sym typeface="Calibri"/>
              </a:rPr>
              <a:t>…</a:t>
            </a:r>
          </a:p>
          <a:p>
            <a:pPr marL="457200" lvl="0" indent="-355600" algn="just">
              <a:buSzPts val="2000"/>
              <a:buFont typeface="Calibri"/>
              <a:buChar char="-"/>
            </a:pPr>
            <a:r>
              <a:rPr lang="fr-FR" sz="2000" b="1" dirty="0">
                <a:ea typeface="Calibri"/>
                <a:cs typeface="Calibri"/>
                <a:sym typeface="Calibri"/>
              </a:rPr>
              <a:t>Physical </a:t>
            </a:r>
            <a:r>
              <a:rPr lang="fr-FR" sz="2000" b="1" dirty="0" err="1">
                <a:ea typeface="Calibri"/>
                <a:cs typeface="Calibri"/>
                <a:sym typeface="Calibri"/>
              </a:rPr>
              <a:t>properties</a:t>
            </a:r>
            <a:r>
              <a:rPr lang="fr-FR" sz="2000" b="1" dirty="0">
                <a:ea typeface="Calibri"/>
                <a:cs typeface="Calibri"/>
                <a:sym typeface="Calibri"/>
              </a:rPr>
              <a:t>: </a:t>
            </a:r>
            <a:r>
              <a:rPr lang="fr-FR" sz="2000" dirty="0">
                <a:ea typeface="Calibri"/>
                <a:cs typeface="Calibri"/>
                <a:sym typeface="Calibri"/>
              </a:rPr>
              <a:t>grain size and </a:t>
            </a:r>
            <a:r>
              <a:rPr lang="fr-FR" sz="2000" dirty="0" err="1">
                <a:ea typeface="Calibri"/>
                <a:cs typeface="Calibri"/>
                <a:sym typeface="Calibri"/>
              </a:rPr>
              <a:t>shape</a:t>
            </a:r>
            <a:r>
              <a:rPr lang="fr-FR" sz="2000" dirty="0">
                <a:ea typeface="Calibri"/>
                <a:cs typeface="Calibri"/>
                <a:sym typeface="Calibri"/>
              </a:rPr>
              <a:t>, </a:t>
            </a:r>
            <a:r>
              <a:rPr lang="fr-FR" sz="2000" dirty="0" err="1">
                <a:ea typeface="Calibri"/>
                <a:cs typeface="Calibri"/>
                <a:sym typeface="Calibri"/>
              </a:rPr>
              <a:t>porosity</a:t>
            </a:r>
            <a:r>
              <a:rPr lang="fr-FR" sz="2000" dirty="0">
                <a:ea typeface="Calibri"/>
                <a:cs typeface="Calibri"/>
                <a:sym typeface="Calibri"/>
              </a:rPr>
              <a:t>, compaction …</a:t>
            </a:r>
          </a:p>
          <a:p>
            <a:pPr marL="457200" lvl="0" indent="-355600" algn="just">
              <a:buSzPts val="2000"/>
              <a:buFont typeface="Calibri"/>
              <a:buChar char="-"/>
            </a:pPr>
            <a:r>
              <a:rPr lang="fr-FR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Chemical </a:t>
            </a:r>
            <a:r>
              <a:rPr lang="fr-FR" sz="2000" b="1" dirty="0" err="1">
                <a:ea typeface="Calibri"/>
                <a:cs typeface="Calibri"/>
                <a:sym typeface="Calibri"/>
              </a:rPr>
              <a:t>properties</a:t>
            </a:r>
            <a:r>
              <a:rPr lang="fr-FR" sz="2000" b="1" dirty="0">
                <a:ea typeface="Calibri"/>
                <a:cs typeface="Calibri"/>
                <a:sym typeface="Calibri"/>
              </a:rPr>
              <a:t> </a:t>
            </a:r>
            <a:r>
              <a:rPr lang="fr-FR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: </a:t>
            </a:r>
            <a:r>
              <a:rPr lang="fr-FR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mineralogical</a:t>
            </a:r>
            <a:r>
              <a:rPr lang="fr-FR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composition, water content, </a:t>
            </a:r>
            <a:r>
              <a:rPr lang="fr-FR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organic</a:t>
            </a:r>
            <a:r>
              <a:rPr lang="fr-FR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matter</a:t>
            </a:r>
            <a:r>
              <a:rPr lang="fr-FR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content, </a:t>
            </a:r>
            <a:r>
              <a:rPr lang="fr-FR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pollutant</a:t>
            </a:r>
            <a:r>
              <a:rPr lang="fr-FR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content …</a:t>
            </a:r>
            <a:endParaRPr lang="fr-FR" sz="200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250;g15034dfa6de_1_145">
            <a:extLst>
              <a:ext uri="{FF2B5EF4-FFF2-40B4-BE49-F238E27FC236}">
                <a16:creationId xmlns:a16="http://schemas.microsoft.com/office/drawing/2014/main" id="{97FC8033-E151-C236-CB8A-159FD1A313B9}"/>
              </a:ext>
            </a:extLst>
          </p:cNvPr>
          <p:cNvSpPr txBox="1"/>
          <p:nvPr/>
        </p:nvSpPr>
        <p:spPr>
          <a:xfrm>
            <a:off x="88002" y="90460"/>
            <a:ext cx="905551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fr-F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Factors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fr-F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affecting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fr-F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reflectance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fr-F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spectra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4" name="Google Shape;181;g22bb83d1cc0_0_75">
            <a:extLst>
              <a:ext uri="{FF2B5EF4-FFF2-40B4-BE49-F238E27FC236}">
                <a16:creationId xmlns:a16="http://schemas.microsoft.com/office/drawing/2014/main" id="{BB53CDAE-7D82-D155-C631-4FAD473996B4}"/>
              </a:ext>
            </a:extLst>
          </p:cNvPr>
          <p:cNvSpPr txBox="1"/>
          <p:nvPr/>
        </p:nvSpPr>
        <p:spPr>
          <a:xfrm>
            <a:off x="5567680" y="3222262"/>
            <a:ext cx="2630564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fr-FR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Water content [2]</a:t>
            </a:r>
            <a:endParaRPr sz="16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" name="Google Shape;195;g22bb83d1cc0_0_75">
            <a:extLst>
              <a:ext uri="{FF2B5EF4-FFF2-40B4-BE49-F238E27FC236}">
                <a16:creationId xmlns:a16="http://schemas.microsoft.com/office/drawing/2014/main" id="{50569ED3-983D-1796-36EA-082E3D4C9713}"/>
              </a:ext>
            </a:extLst>
          </p:cNvPr>
          <p:cNvGrpSpPr/>
          <p:nvPr/>
        </p:nvGrpSpPr>
        <p:grpSpPr>
          <a:xfrm>
            <a:off x="4899167" y="3549800"/>
            <a:ext cx="3971726" cy="2179261"/>
            <a:chOff x="4829424" y="897201"/>
            <a:chExt cx="3971726" cy="2179261"/>
          </a:xfrm>
        </p:grpSpPr>
        <p:pic>
          <p:nvPicPr>
            <p:cNvPr id="36" name="Google Shape;196;g22bb83d1cc0_0_75">
              <a:extLst>
                <a:ext uri="{FF2B5EF4-FFF2-40B4-BE49-F238E27FC236}">
                  <a16:creationId xmlns:a16="http://schemas.microsoft.com/office/drawing/2014/main" id="{DCE7EAD6-09EE-7C7E-5586-10865FB72975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829424" y="897201"/>
              <a:ext cx="3694200" cy="21792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Google Shape;197;g22bb83d1cc0_0_75">
              <a:extLst>
                <a:ext uri="{FF2B5EF4-FFF2-40B4-BE49-F238E27FC236}">
                  <a16:creationId xmlns:a16="http://schemas.microsoft.com/office/drawing/2014/main" id="{BE281BE1-7E7E-CC96-0255-332C8CD647D7}"/>
                </a:ext>
              </a:extLst>
            </p:cNvPr>
            <p:cNvSpPr/>
            <p:nvPr/>
          </p:nvSpPr>
          <p:spPr>
            <a:xfrm>
              <a:off x="8410550" y="987050"/>
              <a:ext cx="390600" cy="19692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" name="Google Shape;185;g22bb83d1cc0_0_75">
            <a:extLst>
              <a:ext uri="{FF2B5EF4-FFF2-40B4-BE49-F238E27FC236}">
                <a16:creationId xmlns:a16="http://schemas.microsoft.com/office/drawing/2014/main" id="{184862C6-611B-F805-9FE5-1CAFA9D5C6FC}"/>
              </a:ext>
            </a:extLst>
          </p:cNvPr>
          <p:cNvSpPr txBox="1"/>
          <p:nvPr/>
        </p:nvSpPr>
        <p:spPr>
          <a:xfrm>
            <a:off x="253399" y="5972124"/>
            <a:ext cx="91440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buSzPts val="900"/>
            </a:pPr>
            <a:r>
              <a:rPr lang="fr-FR" sz="1200" dirty="0">
                <a:solidFill>
                  <a:srgbClr val="222222"/>
                </a:solidFill>
                <a:highlight>
                  <a:srgbClr val="FFFFFF"/>
                </a:highlight>
              </a:rPr>
              <a:t>[1] </a:t>
            </a:r>
            <a:r>
              <a:rPr lang="fr-FR" sz="1200" dirty="0" err="1">
                <a:solidFill>
                  <a:srgbClr val="222222"/>
                </a:solidFill>
                <a:highlight>
                  <a:srgbClr val="FFFFFF"/>
                </a:highlight>
              </a:rPr>
              <a:t>Verpoorter</a:t>
            </a:r>
            <a:r>
              <a:rPr lang="fr-FR" sz="1200" dirty="0">
                <a:solidFill>
                  <a:srgbClr val="222222"/>
                </a:solidFill>
                <a:highlight>
                  <a:srgbClr val="FFFFFF"/>
                </a:highlight>
              </a:rPr>
              <a:t> (2009)</a:t>
            </a:r>
            <a:endParaRPr lang="it-IT" sz="12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algn="just">
              <a:buSzPts val="900"/>
            </a:pPr>
            <a:r>
              <a:rPr lang="it-IT" sz="1200" dirty="0">
                <a:solidFill>
                  <a:schemeClr val="dk1"/>
                </a:solidFill>
                <a:highlight>
                  <a:srgbClr val="FFFFFF"/>
                </a:highlight>
              </a:rPr>
              <a:t>[2] </a:t>
            </a:r>
            <a:r>
              <a:rPr lang="it-IT" sz="1200" dirty="0">
                <a:solidFill>
                  <a:srgbClr val="222222"/>
                </a:solidFill>
                <a:highlight>
                  <a:srgbClr val="FFFFFF"/>
                </a:highlight>
              </a:rPr>
              <a:t>Sadeghi et al. (2015)</a:t>
            </a:r>
            <a:endParaRPr lang="fr-FR" sz="1200" b="0" i="0" u="none" strike="noStrike" cap="none" dirty="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101;p2">
            <a:extLst>
              <a:ext uri="{FF2B5EF4-FFF2-40B4-BE49-F238E27FC236}">
                <a16:creationId xmlns:a16="http://schemas.microsoft.com/office/drawing/2014/main" id="{1C020524-2C2A-5730-AC7A-39F95150F95A}"/>
              </a:ext>
            </a:extLst>
          </p:cNvPr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22/05/2025</a:t>
            </a:r>
          </a:p>
        </p:txBody>
      </p:sp>
      <p:sp>
        <p:nvSpPr>
          <p:cNvPr id="40" name="Google Shape;176;g15034dfa6de_1_1">
            <a:extLst>
              <a:ext uri="{FF2B5EF4-FFF2-40B4-BE49-F238E27FC236}">
                <a16:creationId xmlns:a16="http://schemas.microsoft.com/office/drawing/2014/main" id="{B6E1CBA8-6441-6CF8-F7D8-CB69E4E366B9}"/>
              </a:ext>
            </a:extLst>
          </p:cNvPr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Corentin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Feray</a:t>
            </a:r>
            <a:endParaRPr lang="fr-FR" sz="12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Google Shape;174;g15034dfa6de_1_1">
            <a:extLst>
              <a:ext uri="{FF2B5EF4-FFF2-40B4-BE49-F238E27FC236}">
                <a16:creationId xmlns:a16="http://schemas.microsoft.com/office/drawing/2014/main" id="{FB0A790A-B6E2-0C12-C678-D5DA31A5D2C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fld>
            <a:endParaRPr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C552C929-0799-344F-F9B7-3A096F6F9AC8}"/>
              </a:ext>
            </a:extLst>
          </p:cNvPr>
          <p:cNvGrpSpPr/>
          <p:nvPr/>
        </p:nvGrpSpPr>
        <p:grpSpPr>
          <a:xfrm>
            <a:off x="791626" y="3346143"/>
            <a:ext cx="3638276" cy="2604518"/>
            <a:chOff x="791626" y="3247529"/>
            <a:chExt cx="3638276" cy="2604518"/>
          </a:xfrm>
        </p:grpSpPr>
        <p:grpSp>
          <p:nvGrpSpPr>
            <p:cNvPr id="43" name="Google Shape;177;g22bb83d1cc0_0_75">
              <a:extLst>
                <a:ext uri="{FF2B5EF4-FFF2-40B4-BE49-F238E27FC236}">
                  <a16:creationId xmlns:a16="http://schemas.microsoft.com/office/drawing/2014/main" id="{1B30EE7F-C222-5CA6-EF71-8D578CAE9B4F}"/>
                </a:ext>
              </a:extLst>
            </p:cNvPr>
            <p:cNvGrpSpPr/>
            <p:nvPr/>
          </p:nvGrpSpPr>
          <p:grpSpPr>
            <a:xfrm>
              <a:off x="791626" y="3576203"/>
              <a:ext cx="2992175" cy="2275844"/>
              <a:chOff x="5319375" y="1013250"/>
              <a:chExt cx="3305175" cy="3060575"/>
            </a:xfrm>
          </p:grpSpPr>
          <p:pic>
            <p:nvPicPr>
              <p:cNvPr id="47" name="Google Shape;178;g22bb83d1cc0_0_75">
                <a:extLst>
                  <a:ext uri="{FF2B5EF4-FFF2-40B4-BE49-F238E27FC236}">
                    <a16:creationId xmlns:a16="http://schemas.microsoft.com/office/drawing/2014/main" id="{BEAAC3DD-F7BC-E4F9-4DCE-BFF1685EB0E7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5319375" y="1013250"/>
                <a:ext cx="3305175" cy="28956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8" name="Google Shape;179;g22bb83d1cc0_0_75">
                <a:extLst>
                  <a:ext uri="{FF2B5EF4-FFF2-40B4-BE49-F238E27FC236}">
                    <a16:creationId xmlns:a16="http://schemas.microsoft.com/office/drawing/2014/main" id="{8552AFE7-821A-0987-11ED-566F6DEC2256}"/>
                  </a:ext>
                </a:extLst>
              </p:cNvPr>
              <p:cNvSpPr/>
              <p:nvPr/>
            </p:nvSpPr>
            <p:spPr>
              <a:xfrm>
                <a:off x="5477000" y="3560525"/>
                <a:ext cx="488400" cy="513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4" name="Google Shape;180;g22bb83d1cc0_0_75">
              <a:extLst>
                <a:ext uri="{FF2B5EF4-FFF2-40B4-BE49-F238E27FC236}">
                  <a16:creationId xmlns:a16="http://schemas.microsoft.com/office/drawing/2014/main" id="{6D0C6F85-47E3-736C-DB70-B2A7BB4CEB8B}"/>
                </a:ext>
              </a:extLst>
            </p:cNvPr>
            <p:cNvSpPr txBox="1"/>
            <p:nvPr/>
          </p:nvSpPr>
          <p:spPr>
            <a:xfrm>
              <a:off x="1560740" y="3247529"/>
              <a:ext cx="2869162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>
                <a:buClr>
                  <a:srgbClr val="000000"/>
                </a:buClr>
                <a:buSzPts val="1300"/>
              </a:pPr>
              <a:r>
                <a:rPr lang="fr-FR" sz="1600" b="1" dirty="0" err="1">
                  <a:solidFill>
                    <a:srgbClr val="000000"/>
                  </a:solidFill>
                  <a:ea typeface="Calibri"/>
                  <a:cs typeface="Calibri"/>
                  <a:sym typeface="Calibri"/>
                </a:rPr>
                <a:t>Average</a:t>
              </a:r>
              <a:r>
                <a:rPr lang="fr-FR" sz="1600" b="1" dirty="0">
                  <a:solidFill>
                    <a:srgbClr val="000000"/>
                  </a:solidFill>
                  <a:ea typeface="Calibri"/>
                  <a:cs typeface="Calibri"/>
                  <a:sym typeface="Calibri"/>
                </a:rPr>
                <a:t> grain size [</a:t>
              </a:r>
              <a:r>
                <a:rPr lang="fr-FR" sz="1600" b="1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1]</a:t>
              </a:r>
              <a:endParaRPr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A63FC93-175E-67BC-BB1A-97E65376D18D}"/>
                </a:ext>
              </a:extLst>
            </p:cNvPr>
            <p:cNvSpPr/>
            <p:nvPr/>
          </p:nvSpPr>
          <p:spPr>
            <a:xfrm>
              <a:off x="1845031" y="5572446"/>
              <a:ext cx="1470212" cy="1749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CF8E55DA-1D29-2EC0-185A-5F1FA1DD1C24}"/>
                </a:ext>
              </a:extLst>
            </p:cNvPr>
            <p:cNvSpPr txBox="1"/>
            <p:nvPr/>
          </p:nvSpPr>
          <p:spPr>
            <a:xfrm>
              <a:off x="1743176" y="5512945"/>
              <a:ext cx="187362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dirty="0" err="1"/>
                <a:t>Wavelength</a:t>
              </a:r>
              <a:r>
                <a:rPr lang="fr-FR" sz="1050" dirty="0"/>
                <a:t> (µm)</a:t>
              </a:r>
              <a:endParaRPr lang="en-US" sz="1050" dirty="0"/>
            </a:p>
          </p:txBody>
        </p:sp>
      </p:grpSp>
      <p:sp>
        <p:nvSpPr>
          <p:cNvPr id="49" name="ZoneTexte 48">
            <a:extLst>
              <a:ext uri="{FF2B5EF4-FFF2-40B4-BE49-F238E27FC236}">
                <a16:creationId xmlns:a16="http://schemas.microsoft.com/office/drawing/2014/main" id="{1FAAC18E-0A00-9195-CACF-FDC466EB2748}"/>
              </a:ext>
            </a:extLst>
          </p:cNvPr>
          <p:cNvSpPr txBox="1"/>
          <p:nvPr/>
        </p:nvSpPr>
        <p:spPr>
          <a:xfrm>
            <a:off x="6362157" y="5694996"/>
            <a:ext cx="18736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err="1"/>
              <a:t>Wavelength</a:t>
            </a:r>
            <a:r>
              <a:rPr lang="fr-FR" sz="1050" dirty="0"/>
              <a:t> (nm)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443221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7;p19">
            <a:extLst>
              <a:ext uri="{FF2B5EF4-FFF2-40B4-BE49-F238E27FC236}">
                <a16:creationId xmlns:a16="http://schemas.microsoft.com/office/drawing/2014/main" id="{5E63881B-ABD1-EA27-BA5D-150AB0F4247F}"/>
              </a:ext>
            </a:extLst>
          </p:cNvPr>
          <p:cNvSpPr txBox="1"/>
          <p:nvPr/>
        </p:nvSpPr>
        <p:spPr>
          <a:xfrm>
            <a:off x="396836" y="1665734"/>
            <a:ext cx="4433261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2000" dirty="0"/>
              <a:t>Logarithm of a reflectance spectrum:</a:t>
            </a:r>
            <a:endParaRPr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Exo Black"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66D40B1F-81CD-61D7-EE16-1D5B9C1EC489}"/>
              </a:ext>
            </a:extLst>
          </p:cNvPr>
          <p:cNvGrpSpPr/>
          <p:nvPr/>
        </p:nvGrpSpPr>
        <p:grpSpPr>
          <a:xfrm>
            <a:off x="4437464" y="1587833"/>
            <a:ext cx="3348474" cy="710303"/>
            <a:chOff x="4106641" y="1177017"/>
            <a:chExt cx="3348474" cy="710303"/>
          </a:xfrm>
        </p:grpSpPr>
        <p:pic>
          <p:nvPicPr>
            <p:cNvPr id="6" name="Google Shape;114;p19">
              <a:extLst>
                <a:ext uri="{FF2B5EF4-FFF2-40B4-BE49-F238E27FC236}">
                  <a16:creationId xmlns:a16="http://schemas.microsoft.com/office/drawing/2014/main" id="{D24A799E-BF4D-2A81-623E-31BAF272FEE6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106641" y="1177017"/>
              <a:ext cx="3286125" cy="7103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Google Shape;118;p19">
              <a:extLst>
                <a:ext uri="{FF2B5EF4-FFF2-40B4-BE49-F238E27FC236}">
                  <a16:creationId xmlns:a16="http://schemas.microsoft.com/office/drawing/2014/main" id="{8D596952-1EB7-788E-C89D-9ADD84296063}"/>
                </a:ext>
              </a:extLst>
            </p:cNvPr>
            <p:cNvSpPr/>
            <p:nvPr/>
          </p:nvSpPr>
          <p:spPr>
            <a:xfrm>
              <a:off x="4265040" y="1296920"/>
              <a:ext cx="726300" cy="438000"/>
            </a:xfrm>
            <a:prstGeom prst="rect">
              <a:avLst/>
            </a:prstGeom>
            <a:noFill/>
            <a:ln w="28575" cap="flat" cmpd="sng">
              <a:solidFill>
                <a:srgbClr val="3D33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" name="Google Shape;119;p19">
              <a:extLst>
                <a:ext uri="{FF2B5EF4-FFF2-40B4-BE49-F238E27FC236}">
                  <a16:creationId xmlns:a16="http://schemas.microsoft.com/office/drawing/2014/main" id="{08992224-1F16-6B14-5A72-3230C4FCA61A}"/>
                </a:ext>
              </a:extLst>
            </p:cNvPr>
            <p:cNvSpPr/>
            <p:nvPr/>
          </p:nvSpPr>
          <p:spPr>
            <a:xfrm>
              <a:off x="5153615" y="1334720"/>
              <a:ext cx="588600" cy="379500"/>
            </a:xfrm>
            <a:prstGeom prst="rect">
              <a:avLst/>
            </a:prstGeom>
            <a:noFill/>
            <a:ln w="28575" cap="flat" cmpd="sng">
              <a:solidFill>
                <a:srgbClr val="F6B26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" name="Google Shape;120;p19">
              <a:extLst>
                <a:ext uri="{FF2B5EF4-FFF2-40B4-BE49-F238E27FC236}">
                  <a16:creationId xmlns:a16="http://schemas.microsoft.com/office/drawing/2014/main" id="{7D807010-A1DE-C746-BAA5-761C18095C71}"/>
                </a:ext>
              </a:extLst>
            </p:cNvPr>
            <p:cNvSpPr/>
            <p:nvPr/>
          </p:nvSpPr>
          <p:spPr>
            <a:xfrm>
              <a:off x="5904490" y="1239545"/>
              <a:ext cx="976500" cy="572700"/>
            </a:xfrm>
            <a:prstGeom prst="rect">
              <a:avLst/>
            </a:prstGeom>
            <a:noFill/>
            <a:ln w="28575" cap="flat" cmpd="sng">
              <a:solidFill>
                <a:srgbClr val="6AA84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" name="Google Shape;121;p19">
              <a:extLst>
                <a:ext uri="{FF2B5EF4-FFF2-40B4-BE49-F238E27FC236}">
                  <a16:creationId xmlns:a16="http://schemas.microsoft.com/office/drawing/2014/main" id="{CC0E36D3-2B4B-C9D2-E5BE-8C18C1DD83A1}"/>
                </a:ext>
              </a:extLst>
            </p:cNvPr>
            <p:cNvSpPr/>
            <p:nvPr/>
          </p:nvSpPr>
          <p:spPr>
            <a:xfrm>
              <a:off x="7063315" y="1355420"/>
              <a:ext cx="391800" cy="379500"/>
            </a:xfrm>
            <a:prstGeom prst="rect">
              <a:avLst/>
            </a:prstGeom>
            <a:noFill/>
            <a:ln w="28575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</p:grpSp>
      <p:sp>
        <p:nvSpPr>
          <p:cNvPr id="11" name="Google Shape;227;g15034dfa6de_1_125">
            <a:extLst>
              <a:ext uri="{FF2B5EF4-FFF2-40B4-BE49-F238E27FC236}">
                <a16:creationId xmlns:a16="http://schemas.microsoft.com/office/drawing/2014/main" id="{3C96354A-318D-E2AE-60A1-3F31DE4819AF}"/>
              </a:ext>
            </a:extLst>
          </p:cNvPr>
          <p:cNvSpPr/>
          <p:nvPr/>
        </p:nvSpPr>
        <p:spPr>
          <a:xfrm>
            <a:off x="0" y="0"/>
            <a:ext cx="9144000" cy="785700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238;g15034dfa6de_1_125">
            <a:extLst>
              <a:ext uri="{FF2B5EF4-FFF2-40B4-BE49-F238E27FC236}">
                <a16:creationId xmlns:a16="http://schemas.microsoft.com/office/drawing/2014/main" id="{1F3E48D4-360A-4777-4D5E-37908A9D9524}"/>
              </a:ext>
            </a:extLst>
          </p:cNvPr>
          <p:cNvSpPr txBox="1">
            <a:spLocks/>
          </p:cNvSpPr>
          <p:nvPr/>
        </p:nvSpPr>
        <p:spPr>
          <a:xfrm>
            <a:off x="98977" y="120150"/>
            <a:ext cx="921695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l"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fr-FR" sz="2400" dirty="0">
                <a:solidFill>
                  <a:schemeClr val="dk1"/>
                </a:solidFill>
              </a:rPr>
              <a:t>Spectral </a:t>
            </a:r>
            <a:r>
              <a:rPr lang="fr-FR" sz="2400" dirty="0" err="1">
                <a:solidFill>
                  <a:schemeClr val="dk1"/>
                </a:solidFill>
              </a:rPr>
              <a:t>deconvolution</a:t>
            </a:r>
            <a:endParaRPr lang="fr-FR" sz="2400" dirty="0">
              <a:solidFill>
                <a:schemeClr val="dk1"/>
              </a:solidFill>
            </a:endParaRPr>
          </a:p>
        </p:txBody>
      </p:sp>
      <p:sp>
        <p:nvSpPr>
          <p:cNvPr id="13" name="Google Shape;101;p2">
            <a:extLst>
              <a:ext uri="{FF2B5EF4-FFF2-40B4-BE49-F238E27FC236}">
                <a16:creationId xmlns:a16="http://schemas.microsoft.com/office/drawing/2014/main" id="{D2666F08-4A54-622F-B017-B191E77826D9}"/>
              </a:ext>
            </a:extLst>
          </p:cNvPr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22/05/2025</a:t>
            </a:r>
          </a:p>
        </p:txBody>
      </p:sp>
      <p:sp>
        <p:nvSpPr>
          <p:cNvPr id="14" name="Google Shape;230;g15034dfa6de_1_125">
            <a:extLst>
              <a:ext uri="{FF2B5EF4-FFF2-40B4-BE49-F238E27FC236}">
                <a16:creationId xmlns:a16="http://schemas.microsoft.com/office/drawing/2014/main" id="{31CAADBE-9349-36D2-4DDB-2932C00000F2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Corentin Feray</a:t>
            </a:r>
            <a:endParaRPr/>
          </a:p>
        </p:txBody>
      </p:sp>
      <p:sp>
        <p:nvSpPr>
          <p:cNvPr id="15" name="Google Shape;228;g15034dfa6de_1_125">
            <a:extLst>
              <a:ext uri="{FF2B5EF4-FFF2-40B4-BE49-F238E27FC236}">
                <a16:creationId xmlns:a16="http://schemas.microsoft.com/office/drawing/2014/main" id="{822CBB51-6CBC-7421-B523-FB68FDD6626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2000">
                <a:solidFill>
                  <a:schemeClr val="tx1"/>
                </a:solidFill>
              </a:rPr>
              <a:t>5</a:t>
            </a:fld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17" name="Google Shape;238;g15034dfa6de_1_125">
            <a:extLst>
              <a:ext uri="{FF2B5EF4-FFF2-40B4-BE49-F238E27FC236}">
                <a16:creationId xmlns:a16="http://schemas.microsoft.com/office/drawing/2014/main" id="{34B5A238-7FD0-84D1-C8C3-926B6150B2F2}"/>
              </a:ext>
            </a:extLst>
          </p:cNvPr>
          <p:cNvSpPr txBox="1">
            <a:spLocks/>
          </p:cNvSpPr>
          <p:nvPr/>
        </p:nvSpPr>
        <p:spPr>
          <a:xfrm>
            <a:off x="208578" y="844356"/>
            <a:ext cx="8726846" cy="751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l"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fr-FR" sz="2000" b="1" dirty="0">
                <a:solidFill>
                  <a:schemeClr val="dk1"/>
                </a:solidFill>
              </a:rPr>
              <a:t>Objectives: </a:t>
            </a:r>
            <a:r>
              <a:rPr lang="en-US" sz="2000" dirty="0">
                <a:solidFill>
                  <a:schemeClr val="dk1"/>
                </a:solidFill>
              </a:rPr>
              <a:t>reduce data dimensionality, the impact of noise, correlations between parameters, and improve parameter interpretability.</a:t>
            </a:r>
            <a:endParaRPr lang="fr-FR" sz="2000" dirty="0">
              <a:solidFill>
                <a:schemeClr val="dk1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077C083-6BB5-4EDD-AC27-CB16928FF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730" y="2321570"/>
            <a:ext cx="7727576" cy="405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053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27;g15034dfa6de_1_125">
            <a:extLst>
              <a:ext uri="{FF2B5EF4-FFF2-40B4-BE49-F238E27FC236}">
                <a16:creationId xmlns:a16="http://schemas.microsoft.com/office/drawing/2014/main" id="{96769EF2-4D13-A166-27E4-FC7B09A074CF}"/>
              </a:ext>
            </a:extLst>
          </p:cNvPr>
          <p:cNvSpPr/>
          <p:nvPr/>
        </p:nvSpPr>
        <p:spPr>
          <a:xfrm>
            <a:off x="0" y="0"/>
            <a:ext cx="9144000" cy="785700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230;g15034dfa6de_1_125">
            <a:extLst>
              <a:ext uri="{FF2B5EF4-FFF2-40B4-BE49-F238E27FC236}">
                <a16:creationId xmlns:a16="http://schemas.microsoft.com/office/drawing/2014/main" id="{A91ABC8B-3DBB-99B3-D570-E236AE4359B3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Corentin Feray</a:t>
            </a:r>
            <a:endParaRPr/>
          </a:p>
        </p:txBody>
      </p:sp>
      <p:sp>
        <p:nvSpPr>
          <p:cNvPr id="7" name="Google Shape;101;p2">
            <a:extLst>
              <a:ext uri="{FF2B5EF4-FFF2-40B4-BE49-F238E27FC236}">
                <a16:creationId xmlns:a16="http://schemas.microsoft.com/office/drawing/2014/main" id="{3DE9AA9D-3FF7-ACA5-22A3-971152F13095}"/>
              </a:ext>
            </a:extLst>
          </p:cNvPr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22/05/2025</a:t>
            </a:r>
          </a:p>
        </p:txBody>
      </p:sp>
      <p:pic>
        <p:nvPicPr>
          <p:cNvPr id="8" name="Google Shape;101;p18">
            <a:extLst>
              <a:ext uri="{FF2B5EF4-FFF2-40B4-BE49-F238E27FC236}">
                <a16:creationId xmlns:a16="http://schemas.microsoft.com/office/drawing/2014/main" id="{57F8DD84-8ABA-0F8E-A002-7EC10429BF3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48950" b="11465"/>
          <a:stretch/>
        </p:blipFill>
        <p:spPr>
          <a:xfrm>
            <a:off x="5320254" y="3053273"/>
            <a:ext cx="3625705" cy="209649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41E2517-CD1F-DB7F-D616-00D62D986422}"/>
              </a:ext>
            </a:extLst>
          </p:cNvPr>
          <p:cNvSpPr/>
          <p:nvPr/>
        </p:nvSpPr>
        <p:spPr>
          <a:xfrm>
            <a:off x="270818" y="2846912"/>
            <a:ext cx="63060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fr-FR" sz="2000" b="1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Chosen</a:t>
            </a:r>
            <a:r>
              <a:rPr lang="fr-FR" sz="20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absorption model: EGO (</a:t>
            </a:r>
            <a:r>
              <a:rPr lang="fr-FR" sz="2000" b="1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Asymmetric</a:t>
            </a:r>
            <a:r>
              <a:rPr lang="fr-FR" sz="20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b="1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Gaussian</a:t>
            </a:r>
            <a:r>
              <a:rPr lang="fr-FR" sz="20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[3]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8AC6DE9-5055-4935-D4F0-BB07FAD30E20}"/>
              </a:ext>
            </a:extLst>
          </p:cNvPr>
          <p:cNvSpPr txBox="1"/>
          <p:nvPr/>
        </p:nvSpPr>
        <p:spPr>
          <a:xfrm>
            <a:off x="3848523" y="3404513"/>
            <a:ext cx="24153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parameters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Amplitude s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Position </a:t>
            </a:r>
            <a:r>
              <a:rPr lang="el-G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Width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Asymmetry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Google Shape;238;g15034dfa6de_1_125">
            <a:extLst>
              <a:ext uri="{FF2B5EF4-FFF2-40B4-BE49-F238E27FC236}">
                <a16:creationId xmlns:a16="http://schemas.microsoft.com/office/drawing/2014/main" id="{88591D40-9678-AF59-7DB2-82A13D14EB4B}"/>
              </a:ext>
            </a:extLst>
          </p:cNvPr>
          <p:cNvSpPr txBox="1">
            <a:spLocks/>
          </p:cNvSpPr>
          <p:nvPr/>
        </p:nvSpPr>
        <p:spPr>
          <a:xfrm>
            <a:off x="98977" y="120150"/>
            <a:ext cx="921695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l"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fr-FR" sz="2400" dirty="0">
                <a:solidFill>
                  <a:schemeClr val="dk1"/>
                </a:solidFill>
              </a:rPr>
              <a:t>Spectral </a:t>
            </a:r>
            <a:r>
              <a:rPr lang="fr-FR" sz="2400" dirty="0" err="1">
                <a:solidFill>
                  <a:schemeClr val="dk1"/>
                </a:solidFill>
              </a:rPr>
              <a:t>deconvolution</a:t>
            </a:r>
            <a:endParaRPr lang="fr-FR" sz="2400" dirty="0">
              <a:solidFill>
                <a:schemeClr val="dk1"/>
              </a:solidFill>
            </a:endParaRPr>
          </a:p>
        </p:txBody>
      </p:sp>
      <p:pic>
        <p:nvPicPr>
          <p:cNvPr id="12" name="Google Shape;111;p19">
            <a:extLst>
              <a:ext uri="{FF2B5EF4-FFF2-40B4-BE49-F238E27FC236}">
                <a16:creationId xmlns:a16="http://schemas.microsoft.com/office/drawing/2014/main" id="{41AF5D5B-79A0-EB4C-44BC-5473F885D984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889" y="3687601"/>
            <a:ext cx="3712990" cy="70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15;p19">
            <a:extLst>
              <a:ext uri="{FF2B5EF4-FFF2-40B4-BE49-F238E27FC236}">
                <a16:creationId xmlns:a16="http://schemas.microsoft.com/office/drawing/2014/main" id="{DC2A1EAB-8234-FF84-D172-CE898041CBF5}"/>
              </a:ext>
            </a:extLst>
          </p:cNvPr>
          <p:cNvSpPr txBox="1"/>
          <p:nvPr/>
        </p:nvSpPr>
        <p:spPr>
          <a:xfrm>
            <a:off x="1584687" y="5520676"/>
            <a:ext cx="5903808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Exo Black"/>
              </a:rPr>
              <a:t>8 + 4N parameters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Exo Black"/>
              </a:rPr>
              <a:t>(8 for the continuum, 4N for the absorptions)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Exo Black"/>
            </a:endParaRPr>
          </a:p>
        </p:txBody>
      </p:sp>
      <p:pic>
        <p:nvPicPr>
          <p:cNvPr id="14" name="Google Shape;108;p19">
            <a:extLst>
              <a:ext uri="{FF2B5EF4-FFF2-40B4-BE49-F238E27FC236}">
                <a16:creationId xmlns:a16="http://schemas.microsoft.com/office/drawing/2014/main" id="{84429FEB-200E-DED8-4E27-A68BC8C131E1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9463" y="2024011"/>
            <a:ext cx="7545073" cy="36875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09;p19">
            <a:extLst>
              <a:ext uri="{FF2B5EF4-FFF2-40B4-BE49-F238E27FC236}">
                <a16:creationId xmlns:a16="http://schemas.microsoft.com/office/drawing/2014/main" id="{49B26612-020D-DE88-E9FC-BD22262732C9}"/>
              </a:ext>
            </a:extLst>
          </p:cNvPr>
          <p:cNvSpPr txBox="1"/>
          <p:nvPr/>
        </p:nvSpPr>
        <p:spPr>
          <a:xfrm>
            <a:off x="270818" y="1420284"/>
            <a:ext cx="173965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fr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Exo Black"/>
              </a:rPr>
              <a:t>Continuum</a:t>
            </a:r>
            <a:r>
              <a:rPr lang="fr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Exo Black"/>
              </a:rPr>
              <a:t> :</a:t>
            </a:r>
            <a:endParaRPr sz="16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Exo Black"/>
            </a:endParaRPr>
          </a:p>
        </p:txBody>
      </p:sp>
      <p:pic>
        <p:nvPicPr>
          <p:cNvPr id="16" name="Google Shape;114;p19">
            <a:extLst>
              <a:ext uri="{FF2B5EF4-FFF2-40B4-BE49-F238E27FC236}">
                <a16:creationId xmlns:a16="http://schemas.microsoft.com/office/drawing/2014/main" id="{E73B38E2-BF51-C5F4-EEFC-ABE89AF7325F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91802" y="825190"/>
            <a:ext cx="3286125" cy="71030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18;p19">
            <a:extLst>
              <a:ext uri="{FF2B5EF4-FFF2-40B4-BE49-F238E27FC236}">
                <a16:creationId xmlns:a16="http://schemas.microsoft.com/office/drawing/2014/main" id="{E9B4225A-75D4-2A01-36EE-2A4AA2602166}"/>
              </a:ext>
            </a:extLst>
          </p:cNvPr>
          <p:cNvSpPr/>
          <p:nvPr/>
        </p:nvSpPr>
        <p:spPr>
          <a:xfrm>
            <a:off x="2750201" y="945093"/>
            <a:ext cx="726300" cy="438000"/>
          </a:xfrm>
          <a:prstGeom prst="rect">
            <a:avLst/>
          </a:prstGeom>
          <a:noFill/>
          <a:ln w="28575" cap="flat" cmpd="sng">
            <a:solidFill>
              <a:srgbClr val="3D33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/>
          </a:p>
        </p:txBody>
      </p:sp>
      <p:sp>
        <p:nvSpPr>
          <p:cNvPr id="18" name="Google Shape;119;p19">
            <a:extLst>
              <a:ext uri="{FF2B5EF4-FFF2-40B4-BE49-F238E27FC236}">
                <a16:creationId xmlns:a16="http://schemas.microsoft.com/office/drawing/2014/main" id="{ED349C05-562C-FE2C-6B95-2527A5328ADF}"/>
              </a:ext>
            </a:extLst>
          </p:cNvPr>
          <p:cNvSpPr/>
          <p:nvPr/>
        </p:nvSpPr>
        <p:spPr>
          <a:xfrm>
            <a:off x="3638776" y="982893"/>
            <a:ext cx="588600" cy="379500"/>
          </a:xfrm>
          <a:prstGeom prst="rect">
            <a:avLst/>
          </a:prstGeom>
          <a:noFill/>
          <a:ln w="28575" cap="flat" cmpd="sng">
            <a:solidFill>
              <a:srgbClr val="F6B2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/>
          </a:p>
        </p:txBody>
      </p:sp>
      <p:sp>
        <p:nvSpPr>
          <p:cNvPr id="19" name="Google Shape;120;p19">
            <a:extLst>
              <a:ext uri="{FF2B5EF4-FFF2-40B4-BE49-F238E27FC236}">
                <a16:creationId xmlns:a16="http://schemas.microsoft.com/office/drawing/2014/main" id="{4EF3800C-0A56-2C44-8F6A-A40D923DE677}"/>
              </a:ext>
            </a:extLst>
          </p:cNvPr>
          <p:cNvSpPr/>
          <p:nvPr/>
        </p:nvSpPr>
        <p:spPr>
          <a:xfrm>
            <a:off x="4389651" y="887718"/>
            <a:ext cx="976500" cy="572700"/>
          </a:xfrm>
          <a:prstGeom prst="rect">
            <a:avLst/>
          </a:prstGeom>
          <a:noFill/>
          <a:ln w="2857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/>
          </a:p>
        </p:txBody>
      </p:sp>
      <p:sp>
        <p:nvSpPr>
          <p:cNvPr id="20" name="Google Shape;121;p19">
            <a:extLst>
              <a:ext uri="{FF2B5EF4-FFF2-40B4-BE49-F238E27FC236}">
                <a16:creationId xmlns:a16="http://schemas.microsoft.com/office/drawing/2014/main" id="{E86F38F8-5938-15CD-85FA-D596047D8751}"/>
              </a:ext>
            </a:extLst>
          </p:cNvPr>
          <p:cNvSpPr/>
          <p:nvPr/>
        </p:nvSpPr>
        <p:spPr>
          <a:xfrm>
            <a:off x="5548476" y="1003593"/>
            <a:ext cx="391800" cy="379500"/>
          </a:xfrm>
          <a:prstGeom prst="rect">
            <a:avLst/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/>
          </a:p>
        </p:txBody>
      </p:sp>
      <p:sp>
        <p:nvSpPr>
          <p:cNvPr id="21" name="Google Shape;119;p19">
            <a:extLst>
              <a:ext uri="{FF2B5EF4-FFF2-40B4-BE49-F238E27FC236}">
                <a16:creationId xmlns:a16="http://schemas.microsoft.com/office/drawing/2014/main" id="{FA12D14C-DA97-77ED-E65D-82EA096DF72B}"/>
              </a:ext>
            </a:extLst>
          </p:cNvPr>
          <p:cNvSpPr/>
          <p:nvPr/>
        </p:nvSpPr>
        <p:spPr>
          <a:xfrm>
            <a:off x="895575" y="2018638"/>
            <a:ext cx="834901" cy="379500"/>
          </a:xfrm>
          <a:prstGeom prst="rect">
            <a:avLst/>
          </a:prstGeom>
          <a:noFill/>
          <a:ln w="28575" cap="flat" cmpd="sng">
            <a:solidFill>
              <a:srgbClr val="F6B2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/>
          </a:p>
        </p:txBody>
      </p:sp>
      <p:sp>
        <p:nvSpPr>
          <p:cNvPr id="22" name="Google Shape;120;p19">
            <a:extLst>
              <a:ext uri="{FF2B5EF4-FFF2-40B4-BE49-F238E27FC236}">
                <a16:creationId xmlns:a16="http://schemas.microsoft.com/office/drawing/2014/main" id="{DBE9D496-D2E2-1056-70FE-681DE920FCC3}"/>
              </a:ext>
            </a:extLst>
          </p:cNvPr>
          <p:cNvSpPr/>
          <p:nvPr/>
        </p:nvSpPr>
        <p:spPr>
          <a:xfrm>
            <a:off x="338501" y="3844417"/>
            <a:ext cx="910198" cy="416298"/>
          </a:xfrm>
          <a:prstGeom prst="rect">
            <a:avLst/>
          </a:prstGeom>
          <a:noFill/>
          <a:ln w="2857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E15CCB04-E083-6E61-418F-2939B84862E6}"/>
              </a:ext>
            </a:extLst>
          </p:cNvPr>
          <p:cNvSpPr txBox="1"/>
          <p:nvPr/>
        </p:nvSpPr>
        <p:spPr>
          <a:xfrm>
            <a:off x="1983343" y="5152615"/>
            <a:ext cx="51598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~1000 wavelengths → A few dozen parameters</a:t>
            </a:r>
          </a:p>
        </p:txBody>
      </p:sp>
      <p:sp>
        <p:nvSpPr>
          <p:cNvPr id="26" name="Google Shape;185;g22bb83d1cc0_0_75">
            <a:extLst>
              <a:ext uri="{FF2B5EF4-FFF2-40B4-BE49-F238E27FC236}">
                <a16:creationId xmlns:a16="http://schemas.microsoft.com/office/drawing/2014/main" id="{98035A89-8EBA-A1B0-E046-138B38923ED5}"/>
              </a:ext>
            </a:extLst>
          </p:cNvPr>
          <p:cNvSpPr txBox="1"/>
          <p:nvPr/>
        </p:nvSpPr>
        <p:spPr>
          <a:xfrm>
            <a:off x="17425" y="5922964"/>
            <a:ext cx="9144000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buSzPts val="900"/>
            </a:pPr>
            <a:r>
              <a:rPr lang="fr-FR" sz="1200" dirty="0">
                <a:solidFill>
                  <a:srgbClr val="222222"/>
                </a:solidFill>
                <a:highlight>
                  <a:srgbClr val="FFFFFF"/>
                </a:highlight>
              </a:rPr>
              <a:t>[3] </a:t>
            </a:r>
            <a:r>
              <a:rPr lang="fr-FR" sz="1200" dirty="0" err="1">
                <a:solidFill>
                  <a:srgbClr val="222222"/>
                </a:solidFill>
                <a:highlight>
                  <a:srgbClr val="FFFFFF"/>
                </a:highlight>
              </a:rPr>
              <a:t>Pompilio</a:t>
            </a:r>
            <a:r>
              <a:rPr lang="fr-FR" sz="1200" dirty="0">
                <a:solidFill>
                  <a:srgbClr val="222222"/>
                </a:solidFill>
                <a:highlight>
                  <a:srgbClr val="FFFFFF"/>
                </a:highlight>
              </a:rPr>
              <a:t> et al. (2009)</a:t>
            </a:r>
            <a:endParaRPr lang="it-IT" sz="120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27" name="Google Shape;228;g15034dfa6de_1_125">
            <a:extLst>
              <a:ext uri="{FF2B5EF4-FFF2-40B4-BE49-F238E27FC236}">
                <a16:creationId xmlns:a16="http://schemas.microsoft.com/office/drawing/2014/main" id="{E02E61E8-2A14-B02F-52D3-E2DC92CE46E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2000">
                <a:solidFill>
                  <a:schemeClr val="tx1"/>
                </a:solidFill>
              </a:rPr>
              <a:t>6</a:t>
            </a:fld>
            <a:endParaRPr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247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27;g15034dfa6de_1_125">
            <a:extLst>
              <a:ext uri="{FF2B5EF4-FFF2-40B4-BE49-F238E27FC236}">
                <a16:creationId xmlns:a16="http://schemas.microsoft.com/office/drawing/2014/main" id="{234FE655-F75C-E40C-4518-CE8205BFD3D3}"/>
              </a:ext>
            </a:extLst>
          </p:cNvPr>
          <p:cNvSpPr/>
          <p:nvPr/>
        </p:nvSpPr>
        <p:spPr>
          <a:xfrm>
            <a:off x="0" y="0"/>
            <a:ext cx="9144000" cy="785700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238;g15034dfa6de_1_125">
            <a:extLst>
              <a:ext uri="{FF2B5EF4-FFF2-40B4-BE49-F238E27FC236}">
                <a16:creationId xmlns:a16="http://schemas.microsoft.com/office/drawing/2014/main" id="{2C520B1E-2CB8-FD44-699F-6749C6011D35}"/>
              </a:ext>
            </a:extLst>
          </p:cNvPr>
          <p:cNvSpPr txBox="1">
            <a:spLocks/>
          </p:cNvSpPr>
          <p:nvPr/>
        </p:nvSpPr>
        <p:spPr>
          <a:xfrm>
            <a:off x="98977" y="120150"/>
            <a:ext cx="921695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l"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fr-FR" sz="2400" dirty="0" err="1">
                <a:solidFill>
                  <a:schemeClr val="dk1"/>
                </a:solidFill>
              </a:rPr>
              <a:t>Deconvolution</a:t>
            </a:r>
            <a:r>
              <a:rPr lang="fr-FR" sz="2400" dirty="0">
                <a:solidFill>
                  <a:schemeClr val="dk1"/>
                </a:solidFill>
              </a:rPr>
              <a:t> </a:t>
            </a:r>
            <a:r>
              <a:rPr lang="fr-FR" sz="2400" dirty="0" err="1">
                <a:solidFill>
                  <a:schemeClr val="dk1"/>
                </a:solidFill>
              </a:rPr>
              <a:t>procedure</a:t>
            </a:r>
            <a:endParaRPr lang="fr-FR" sz="2400" dirty="0">
              <a:solidFill>
                <a:schemeClr val="dk1"/>
              </a:solidFill>
            </a:endParaRPr>
          </a:p>
        </p:txBody>
      </p:sp>
      <p:sp>
        <p:nvSpPr>
          <p:cNvPr id="6" name="Google Shape;101;p2">
            <a:extLst>
              <a:ext uri="{FF2B5EF4-FFF2-40B4-BE49-F238E27FC236}">
                <a16:creationId xmlns:a16="http://schemas.microsoft.com/office/drawing/2014/main" id="{C260B62B-5741-3928-52D6-A7F888AAD6FD}"/>
              </a:ext>
            </a:extLst>
          </p:cNvPr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22/05/2025</a:t>
            </a:r>
          </a:p>
        </p:txBody>
      </p:sp>
      <p:sp>
        <p:nvSpPr>
          <p:cNvPr id="7" name="Google Shape;230;g15034dfa6de_1_125">
            <a:extLst>
              <a:ext uri="{FF2B5EF4-FFF2-40B4-BE49-F238E27FC236}">
                <a16:creationId xmlns:a16="http://schemas.microsoft.com/office/drawing/2014/main" id="{380ECC07-3EB8-F055-0A3C-27259AC07CFD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Corentin Feray</a:t>
            </a:r>
            <a:endParaRPr/>
          </a:p>
        </p:txBody>
      </p:sp>
      <p:sp>
        <p:nvSpPr>
          <p:cNvPr id="8" name="Google Shape;228;g15034dfa6de_1_125">
            <a:extLst>
              <a:ext uri="{FF2B5EF4-FFF2-40B4-BE49-F238E27FC236}">
                <a16:creationId xmlns:a16="http://schemas.microsoft.com/office/drawing/2014/main" id="{85887A97-D4BE-8315-53D0-45421B6111E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2000">
                <a:solidFill>
                  <a:schemeClr val="tx1"/>
                </a:solidFill>
              </a:rPr>
              <a:t>7</a:t>
            </a:fld>
            <a:endParaRPr sz="2000">
              <a:solidFill>
                <a:schemeClr val="tx1"/>
              </a:solidFill>
            </a:endParaRPr>
          </a:p>
        </p:txBody>
      </p:sp>
      <p:pic>
        <p:nvPicPr>
          <p:cNvPr id="9" name="Google Shape;134;p21">
            <a:extLst>
              <a:ext uri="{FF2B5EF4-FFF2-40B4-BE49-F238E27FC236}">
                <a16:creationId xmlns:a16="http://schemas.microsoft.com/office/drawing/2014/main" id="{3F758010-31C3-37BF-DC31-C97051B453D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70213" y="1856782"/>
            <a:ext cx="3270535" cy="38714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Google Shape;135;p21">
            <a:extLst>
              <a:ext uri="{FF2B5EF4-FFF2-40B4-BE49-F238E27FC236}">
                <a16:creationId xmlns:a16="http://schemas.microsoft.com/office/drawing/2014/main" id="{792CFA20-19A2-FC66-AC82-E374816224A1}"/>
              </a:ext>
            </a:extLst>
          </p:cNvPr>
          <p:cNvCxnSpPr/>
          <p:nvPr/>
        </p:nvCxnSpPr>
        <p:spPr>
          <a:xfrm>
            <a:off x="3085462" y="2167406"/>
            <a:ext cx="944100" cy="14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" name="Google Shape;136;p21">
            <a:extLst>
              <a:ext uri="{FF2B5EF4-FFF2-40B4-BE49-F238E27FC236}">
                <a16:creationId xmlns:a16="http://schemas.microsoft.com/office/drawing/2014/main" id="{10669162-1758-8F62-C694-C2C39BA6AC39}"/>
              </a:ext>
            </a:extLst>
          </p:cNvPr>
          <p:cNvCxnSpPr/>
          <p:nvPr/>
        </p:nvCxnSpPr>
        <p:spPr>
          <a:xfrm rot="10800000">
            <a:off x="4837287" y="2153306"/>
            <a:ext cx="944100" cy="14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" name="Google Shape;137;p21">
            <a:extLst>
              <a:ext uri="{FF2B5EF4-FFF2-40B4-BE49-F238E27FC236}">
                <a16:creationId xmlns:a16="http://schemas.microsoft.com/office/drawing/2014/main" id="{08EB719B-2684-25AF-E832-20252C0E2871}"/>
              </a:ext>
            </a:extLst>
          </p:cNvPr>
          <p:cNvSpPr txBox="1"/>
          <p:nvPr/>
        </p:nvSpPr>
        <p:spPr>
          <a:xfrm>
            <a:off x="1922887" y="1815106"/>
            <a:ext cx="1212000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Exo Black"/>
              </a:rPr>
              <a:t>reflectance spectrum</a:t>
            </a:r>
            <a:endParaRPr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Exo Black"/>
            </a:endParaRPr>
          </a:p>
        </p:txBody>
      </p:sp>
      <p:sp>
        <p:nvSpPr>
          <p:cNvPr id="13" name="Google Shape;138;p21">
            <a:extLst>
              <a:ext uri="{FF2B5EF4-FFF2-40B4-BE49-F238E27FC236}">
                <a16:creationId xmlns:a16="http://schemas.microsoft.com/office/drawing/2014/main" id="{DD71D8DA-7811-B62B-86C1-68ABE51D14A8}"/>
              </a:ext>
            </a:extLst>
          </p:cNvPr>
          <p:cNvSpPr txBox="1"/>
          <p:nvPr/>
        </p:nvSpPr>
        <p:spPr>
          <a:xfrm>
            <a:off x="5840737" y="1866656"/>
            <a:ext cx="2000700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Exo Black"/>
              </a:rPr>
              <a:t>a</a:t>
            </a:r>
            <a:r>
              <a:rPr lang="en-US" sz="1600" dirty="0"/>
              <a:t>ssociated noise covariance matrix</a:t>
            </a:r>
            <a:endParaRPr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Exo Black"/>
            </a:endParaRPr>
          </a:p>
        </p:txBody>
      </p:sp>
      <p:cxnSp>
        <p:nvCxnSpPr>
          <p:cNvPr id="14" name="Google Shape;139;p21">
            <a:extLst>
              <a:ext uri="{FF2B5EF4-FFF2-40B4-BE49-F238E27FC236}">
                <a16:creationId xmlns:a16="http://schemas.microsoft.com/office/drawing/2014/main" id="{0C1A69C3-478A-3BDA-4056-D234C2DF05B1}"/>
              </a:ext>
            </a:extLst>
          </p:cNvPr>
          <p:cNvCxnSpPr/>
          <p:nvPr/>
        </p:nvCxnSpPr>
        <p:spPr>
          <a:xfrm rot="10800000">
            <a:off x="4898112" y="3341456"/>
            <a:ext cx="944100" cy="14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" name="Google Shape;140;p21">
            <a:extLst>
              <a:ext uri="{FF2B5EF4-FFF2-40B4-BE49-F238E27FC236}">
                <a16:creationId xmlns:a16="http://schemas.microsoft.com/office/drawing/2014/main" id="{3EB8DA00-426A-CBD1-1083-A5626F372520}"/>
              </a:ext>
            </a:extLst>
          </p:cNvPr>
          <p:cNvSpPr txBox="1"/>
          <p:nvPr/>
        </p:nvSpPr>
        <p:spPr>
          <a:xfrm>
            <a:off x="3429231" y="2784519"/>
            <a:ext cx="2045736" cy="380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 defTabSz="0"/>
            <a:r>
              <a:rPr lang="en-US" sz="1200" dirty="0"/>
              <a:t>Continuum pre-estimation and removal</a:t>
            </a:r>
            <a:endParaRPr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Exo Black"/>
            </a:endParaRPr>
          </a:p>
        </p:txBody>
      </p:sp>
      <p:cxnSp>
        <p:nvCxnSpPr>
          <p:cNvPr id="16" name="Google Shape;141;p21">
            <a:extLst>
              <a:ext uri="{FF2B5EF4-FFF2-40B4-BE49-F238E27FC236}">
                <a16:creationId xmlns:a16="http://schemas.microsoft.com/office/drawing/2014/main" id="{6703C6EA-9B71-507F-0224-F9E8057AF9C3}"/>
              </a:ext>
            </a:extLst>
          </p:cNvPr>
          <p:cNvCxnSpPr/>
          <p:nvPr/>
        </p:nvCxnSpPr>
        <p:spPr>
          <a:xfrm rot="10800000">
            <a:off x="5170262" y="4172756"/>
            <a:ext cx="944100" cy="14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" name="Google Shape;142;p21">
            <a:extLst>
              <a:ext uri="{FF2B5EF4-FFF2-40B4-BE49-F238E27FC236}">
                <a16:creationId xmlns:a16="http://schemas.microsoft.com/office/drawing/2014/main" id="{07DD503F-1D6E-DF58-4062-691E7EE2C903}"/>
              </a:ext>
            </a:extLst>
          </p:cNvPr>
          <p:cNvSpPr txBox="1"/>
          <p:nvPr/>
        </p:nvSpPr>
        <p:spPr>
          <a:xfrm>
            <a:off x="6173712" y="3886106"/>
            <a:ext cx="2133600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chemeClr val="accent5"/>
              </a:buClr>
              <a:buSzPts val="1100"/>
            </a:pPr>
            <a:r>
              <a:rPr lang="en-US" sz="1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Exo Black"/>
              </a:rPr>
              <a:t>p</a:t>
            </a:r>
            <a:r>
              <a:rPr lang="en-US" sz="1600" dirty="0"/>
              <a:t>re-estimated absorption parameters</a:t>
            </a:r>
            <a:endParaRPr sz="16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Exo Black"/>
            </a:endParaRPr>
          </a:p>
        </p:txBody>
      </p:sp>
      <p:cxnSp>
        <p:nvCxnSpPr>
          <p:cNvPr id="18" name="Google Shape;143;p21">
            <a:extLst>
              <a:ext uri="{FF2B5EF4-FFF2-40B4-BE49-F238E27FC236}">
                <a16:creationId xmlns:a16="http://schemas.microsoft.com/office/drawing/2014/main" id="{A785D299-6589-6AD1-602A-A591D36B1133}"/>
              </a:ext>
            </a:extLst>
          </p:cNvPr>
          <p:cNvCxnSpPr/>
          <p:nvPr/>
        </p:nvCxnSpPr>
        <p:spPr>
          <a:xfrm>
            <a:off x="1893412" y="4462956"/>
            <a:ext cx="944100" cy="14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" name="Google Shape;144;p21">
            <a:extLst>
              <a:ext uri="{FF2B5EF4-FFF2-40B4-BE49-F238E27FC236}">
                <a16:creationId xmlns:a16="http://schemas.microsoft.com/office/drawing/2014/main" id="{A69D4153-24D9-99D0-5AA0-6973428E0F8B}"/>
              </a:ext>
            </a:extLst>
          </p:cNvPr>
          <p:cNvSpPr txBox="1"/>
          <p:nvPr/>
        </p:nvSpPr>
        <p:spPr>
          <a:xfrm>
            <a:off x="569524" y="4110656"/>
            <a:ext cx="1373314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Exo Black"/>
              </a:rPr>
              <a:t>p</a:t>
            </a:r>
            <a:r>
              <a:rPr lang="en-US" sz="1600" dirty="0"/>
              <a:t>re-estimated continuum parameters</a:t>
            </a:r>
            <a:endParaRPr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Exo Black"/>
            </a:endParaRPr>
          </a:p>
        </p:txBody>
      </p:sp>
      <p:pic>
        <p:nvPicPr>
          <p:cNvPr id="20" name="Google Shape;145;p21">
            <a:extLst>
              <a:ext uri="{FF2B5EF4-FFF2-40B4-BE49-F238E27FC236}">
                <a16:creationId xmlns:a16="http://schemas.microsoft.com/office/drawing/2014/main" id="{7EA11E4F-CD07-D62A-37E9-2938379AED9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9498" y="3400432"/>
            <a:ext cx="2000700" cy="35008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107;p19">
            <a:extLst>
              <a:ext uri="{FF2B5EF4-FFF2-40B4-BE49-F238E27FC236}">
                <a16:creationId xmlns:a16="http://schemas.microsoft.com/office/drawing/2014/main" id="{6330EA45-79F4-BDCC-4FB8-F0F176A1B770}"/>
              </a:ext>
            </a:extLst>
          </p:cNvPr>
          <p:cNvSpPr txBox="1"/>
          <p:nvPr/>
        </p:nvSpPr>
        <p:spPr>
          <a:xfrm>
            <a:off x="138739" y="827405"/>
            <a:ext cx="8169519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2000" dirty="0"/>
              <a:t>Based on the work from Ronan </a:t>
            </a:r>
            <a:r>
              <a:rPr lang="en-US" sz="2000" dirty="0" err="1"/>
              <a:t>Rialland’s</a:t>
            </a:r>
            <a:r>
              <a:rPr lang="en-US" sz="2000" dirty="0"/>
              <a:t> PhD thesis (2021)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Exo Black"/>
              </a:rPr>
              <a:t>[4]</a:t>
            </a:r>
            <a:endParaRPr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Exo Black"/>
            </a:endParaRPr>
          </a:p>
        </p:txBody>
      </p:sp>
      <p:sp>
        <p:nvSpPr>
          <p:cNvPr id="22" name="Google Shape;140;p21">
            <a:extLst>
              <a:ext uri="{FF2B5EF4-FFF2-40B4-BE49-F238E27FC236}">
                <a16:creationId xmlns:a16="http://schemas.microsoft.com/office/drawing/2014/main" id="{C74B34E9-5FDF-44D1-8884-8F64173CFEFD}"/>
              </a:ext>
            </a:extLst>
          </p:cNvPr>
          <p:cNvSpPr txBox="1"/>
          <p:nvPr/>
        </p:nvSpPr>
        <p:spPr>
          <a:xfrm>
            <a:off x="3438191" y="3623142"/>
            <a:ext cx="2045736" cy="358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72000" rIns="0" bIns="0" anchor="t" anchorCtr="0">
            <a:normAutofit/>
          </a:bodyPr>
          <a:lstStyle/>
          <a:p>
            <a:pPr algn="ctr" defTabSz="0"/>
            <a:r>
              <a:rPr lang="en-US" sz="1200" dirty="0"/>
              <a:t>Absorption pre-estimation</a:t>
            </a:r>
            <a:endParaRPr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Exo Black"/>
            </a:endParaRPr>
          </a:p>
        </p:txBody>
      </p:sp>
      <p:sp>
        <p:nvSpPr>
          <p:cNvPr id="23" name="Google Shape;140;p21">
            <a:extLst>
              <a:ext uri="{FF2B5EF4-FFF2-40B4-BE49-F238E27FC236}">
                <a16:creationId xmlns:a16="http://schemas.microsoft.com/office/drawing/2014/main" id="{3EE0A18E-063D-4BB0-908D-3B5A39422223}"/>
              </a:ext>
            </a:extLst>
          </p:cNvPr>
          <p:cNvSpPr txBox="1"/>
          <p:nvPr/>
        </p:nvSpPr>
        <p:spPr>
          <a:xfrm>
            <a:off x="3429231" y="4440341"/>
            <a:ext cx="2045736" cy="358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72000" rIns="0" bIns="0" anchor="t" anchorCtr="0">
            <a:normAutofit/>
          </a:bodyPr>
          <a:lstStyle/>
          <a:p>
            <a:pPr algn="ctr" defTabSz="0"/>
            <a:r>
              <a:rPr lang="en-US" sz="1200" dirty="0"/>
              <a:t>Joint optimization</a:t>
            </a:r>
            <a:endParaRPr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Exo Black"/>
            </a:endParaRPr>
          </a:p>
        </p:txBody>
      </p:sp>
    </p:spTree>
    <p:extLst>
      <p:ext uri="{BB962C8B-B14F-4D97-AF65-F5344CB8AC3E}">
        <p14:creationId xmlns:p14="http://schemas.microsoft.com/office/powerpoint/2010/main" val="1215786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27;g15034dfa6de_1_125">
            <a:extLst>
              <a:ext uri="{FF2B5EF4-FFF2-40B4-BE49-F238E27FC236}">
                <a16:creationId xmlns:a16="http://schemas.microsoft.com/office/drawing/2014/main" id="{8FEE7FA6-84A1-0EA8-0ACE-6B109FC4CE8A}"/>
              </a:ext>
            </a:extLst>
          </p:cNvPr>
          <p:cNvSpPr/>
          <p:nvPr/>
        </p:nvSpPr>
        <p:spPr>
          <a:xfrm>
            <a:off x="0" y="0"/>
            <a:ext cx="9144000" cy="785700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238;g15034dfa6de_1_125">
            <a:extLst>
              <a:ext uri="{FF2B5EF4-FFF2-40B4-BE49-F238E27FC236}">
                <a16:creationId xmlns:a16="http://schemas.microsoft.com/office/drawing/2014/main" id="{4FE3E844-8D8D-B72E-5CD0-ECAB61659750}"/>
              </a:ext>
            </a:extLst>
          </p:cNvPr>
          <p:cNvSpPr txBox="1">
            <a:spLocks/>
          </p:cNvSpPr>
          <p:nvPr/>
        </p:nvSpPr>
        <p:spPr>
          <a:xfrm>
            <a:off x="98977" y="120150"/>
            <a:ext cx="921695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l"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fr-FR" sz="2400" dirty="0" err="1">
                <a:solidFill>
                  <a:schemeClr val="dk1"/>
                </a:solidFill>
              </a:rPr>
              <a:t>Dataset</a:t>
            </a:r>
            <a:endParaRPr lang="fr-FR" sz="2400" dirty="0">
              <a:solidFill>
                <a:schemeClr val="dk1"/>
              </a:solidFill>
            </a:endParaRPr>
          </a:p>
        </p:txBody>
      </p:sp>
      <p:sp>
        <p:nvSpPr>
          <p:cNvPr id="6" name="Google Shape;101;p2">
            <a:extLst>
              <a:ext uri="{FF2B5EF4-FFF2-40B4-BE49-F238E27FC236}">
                <a16:creationId xmlns:a16="http://schemas.microsoft.com/office/drawing/2014/main" id="{6E140975-C366-F91A-40FD-11C41FB9B029}"/>
              </a:ext>
            </a:extLst>
          </p:cNvPr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22/05/2025</a:t>
            </a:r>
          </a:p>
        </p:txBody>
      </p:sp>
      <p:sp>
        <p:nvSpPr>
          <p:cNvPr id="7" name="Google Shape;230;g15034dfa6de_1_125">
            <a:extLst>
              <a:ext uri="{FF2B5EF4-FFF2-40B4-BE49-F238E27FC236}">
                <a16:creationId xmlns:a16="http://schemas.microsoft.com/office/drawing/2014/main" id="{08CFF3C8-582C-E8CC-7A66-7D4C6F52522A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Corentin Feray</a:t>
            </a:r>
            <a:endParaRPr/>
          </a:p>
        </p:txBody>
      </p:sp>
      <p:sp>
        <p:nvSpPr>
          <p:cNvPr id="8" name="Google Shape;228;g15034dfa6de_1_125">
            <a:extLst>
              <a:ext uri="{FF2B5EF4-FFF2-40B4-BE49-F238E27FC236}">
                <a16:creationId xmlns:a16="http://schemas.microsoft.com/office/drawing/2014/main" id="{A7D37322-BD04-A989-55EF-954B824380E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2000">
                <a:solidFill>
                  <a:schemeClr val="tx1"/>
                </a:solidFill>
              </a:rPr>
              <a:t>8</a:t>
            </a:fld>
            <a:endParaRPr sz="2000">
              <a:solidFill>
                <a:schemeClr val="tx1"/>
              </a:solidFill>
            </a:endParaRPr>
          </a:p>
        </p:txBody>
      </p:sp>
      <p:sp>
        <p:nvSpPr>
          <p:cNvPr id="9" name="Google Shape;115;p19">
            <a:extLst>
              <a:ext uri="{FF2B5EF4-FFF2-40B4-BE49-F238E27FC236}">
                <a16:creationId xmlns:a16="http://schemas.microsoft.com/office/drawing/2014/main" id="{CFC9B10C-3723-9BAF-99EB-7B41F11FA36B}"/>
              </a:ext>
            </a:extLst>
          </p:cNvPr>
          <p:cNvSpPr txBox="1"/>
          <p:nvPr/>
        </p:nvSpPr>
        <p:spPr>
          <a:xfrm>
            <a:off x="110933" y="825439"/>
            <a:ext cx="7699693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Exo Black"/>
              </a:rPr>
              <a:t>Soils from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Exo Black"/>
              </a:rPr>
              <a:t>Thann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Exo Black"/>
              </a:rPr>
              <a:t> mainly composed of gypsum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Exo Black"/>
              </a:rPr>
              <a:t>Reflectance spectrum acquired using an ASD spectrometer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Exo Black"/>
              </a:rPr>
              <a:t>13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Exo Black"/>
              </a:rPr>
              <a:t>moisture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Exo Black"/>
              </a:rPr>
              <a:t> content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Exo Black"/>
              </a:rPr>
              <a:t>levels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Exo Black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FCC7EFA-DEE7-F6F3-ABD6-F8559FC63D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094"/>
          <a:stretch/>
        </p:blipFill>
        <p:spPr>
          <a:xfrm>
            <a:off x="202808" y="2084426"/>
            <a:ext cx="4620854" cy="305645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4FDE1B3-28E3-496A-321E-420A861388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21" b="3239"/>
          <a:stretch/>
        </p:blipFill>
        <p:spPr>
          <a:xfrm>
            <a:off x="5440731" y="4797868"/>
            <a:ext cx="3594697" cy="159781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D72B960-B609-74B7-F696-EF77C7B62E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851" y="2267311"/>
            <a:ext cx="3602459" cy="245822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E87C5F2-5A7D-8F6E-CF26-BF0D5BD2DF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176" y="5081886"/>
            <a:ext cx="4756320" cy="755877"/>
          </a:xfrm>
          <a:prstGeom prst="rect">
            <a:avLst/>
          </a:prstGeom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20091596-C6DE-A537-90E6-A402A5B3A8BD}"/>
              </a:ext>
            </a:extLst>
          </p:cNvPr>
          <p:cNvGrpSpPr/>
          <p:nvPr/>
        </p:nvGrpSpPr>
        <p:grpSpPr>
          <a:xfrm>
            <a:off x="7393691" y="819620"/>
            <a:ext cx="1639376" cy="1424517"/>
            <a:chOff x="7393691" y="819620"/>
            <a:chExt cx="1639376" cy="1424517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3D867719-A0C7-41A1-A988-B2B5BFF671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93691" y="819620"/>
              <a:ext cx="1639376" cy="1424517"/>
            </a:xfrm>
            <a:prstGeom prst="rect">
              <a:avLst/>
            </a:prstGeom>
          </p:spPr>
        </p:pic>
        <p:sp>
          <p:nvSpPr>
            <p:cNvPr id="16" name="Étoile : 5 branches 15">
              <a:extLst>
                <a:ext uri="{FF2B5EF4-FFF2-40B4-BE49-F238E27FC236}">
                  <a16:creationId xmlns:a16="http://schemas.microsoft.com/office/drawing/2014/main" id="{B4FE7478-058A-EAFC-6494-31C608E8B635}"/>
                </a:ext>
              </a:extLst>
            </p:cNvPr>
            <p:cNvSpPr/>
            <p:nvPr/>
          </p:nvSpPr>
          <p:spPr>
            <a:xfrm>
              <a:off x="8616060" y="1312239"/>
              <a:ext cx="141480" cy="119297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51E5EF37-D619-479D-194F-10EDBCDC97E2}"/>
              </a:ext>
            </a:extLst>
          </p:cNvPr>
          <p:cNvSpPr txBox="1"/>
          <p:nvPr/>
        </p:nvSpPr>
        <p:spPr>
          <a:xfrm>
            <a:off x="5401598" y="6044244"/>
            <a:ext cx="589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tx1"/>
                </a:solidFill>
              </a:rPr>
              <a:t>Dry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BB00A62-B166-6BCC-DAAE-CCF6A5A76DC3}"/>
              </a:ext>
            </a:extLst>
          </p:cNvPr>
          <p:cNvSpPr txBox="1"/>
          <p:nvPr/>
        </p:nvSpPr>
        <p:spPr>
          <a:xfrm>
            <a:off x="7325032" y="6058071"/>
            <a:ext cx="94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>
                <a:solidFill>
                  <a:schemeClr val="tx1"/>
                </a:solidFill>
              </a:rPr>
              <a:t>Wet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9" name="Google Shape;185;g22bb83d1cc0_0_75">
            <a:extLst>
              <a:ext uri="{FF2B5EF4-FFF2-40B4-BE49-F238E27FC236}">
                <a16:creationId xmlns:a16="http://schemas.microsoft.com/office/drawing/2014/main" id="{DF9DB8AE-2A44-90DA-6851-7C444F657E89}"/>
              </a:ext>
            </a:extLst>
          </p:cNvPr>
          <p:cNvSpPr txBox="1"/>
          <p:nvPr/>
        </p:nvSpPr>
        <p:spPr>
          <a:xfrm>
            <a:off x="17425" y="6001621"/>
            <a:ext cx="9144000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buSzPts val="900"/>
            </a:pPr>
            <a:r>
              <a:rPr lang="fr-FR" sz="1200" dirty="0">
                <a:solidFill>
                  <a:srgbClr val="222222"/>
                </a:solidFill>
                <a:highlight>
                  <a:srgbClr val="FFFFFF"/>
                </a:highlight>
              </a:rPr>
              <a:t>[5] </a:t>
            </a:r>
            <a:r>
              <a:rPr lang="fr-FR" sz="1200" dirty="0" err="1">
                <a:solidFill>
                  <a:srgbClr val="222222"/>
                </a:solidFill>
                <a:highlight>
                  <a:srgbClr val="FFFFFF"/>
                </a:highlight>
              </a:rPr>
              <a:t>Uccellatori</a:t>
            </a:r>
            <a:r>
              <a:rPr lang="fr-FR" sz="1200" dirty="0">
                <a:solidFill>
                  <a:srgbClr val="222222"/>
                </a:solidFill>
                <a:highlight>
                  <a:srgbClr val="FFFFFF"/>
                </a:highlight>
              </a:rPr>
              <a:t> (2023)</a:t>
            </a:r>
            <a:endParaRPr lang="it-IT" sz="120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72182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27;g15034dfa6de_1_125">
            <a:extLst>
              <a:ext uri="{FF2B5EF4-FFF2-40B4-BE49-F238E27FC236}">
                <a16:creationId xmlns:a16="http://schemas.microsoft.com/office/drawing/2014/main" id="{C0E51F78-E34E-0F6F-1B04-9067D84A92AC}"/>
              </a:ext>
            </a:extLst>
          </p:cNvPr>
          <p:cNvSpPr/>
          <p:nvPr/>
        </p:nvSpPr>
        <p:spPr>
          <a:xfrm>
            <a:off x="0" y="0"/>
            <a:ext cx="9144000" cy="785700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238;g15034dfa6de_1_125">
            <a:extLst>
              <a:ext uri="{FF2B5EF4-FFF2-40B4-BE49-F238E27FC236}">
                <a16:creationId xmlns:a16="http://schemas.microsoft.com/office/drawing/2014/main" id="{C4D07E87-1B58-5014-0ED3-6F3E8A9464AC}"/>
              </a:ext>
            </a:extLst>
          </p:cNvPr>
          <p:cNvSpPr txBox="1">
            <a:spLocks/>
          </p:cNvSpPr>
          <p:nvPr/>
        </p:nvSpPr>
        <p:spPr>
          <a:xfrm>
            <a:off x="98977" y="120150"/>
            <a:ext cx="921695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l"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fr-FR" sz="2400" dirty="0">
                <a:solidFill>
                  <a:schemeClr val="dk1"/>
                </a:solidFill>
              </a:rPr>
              <a:t>Continuum </a:t>
            </a:r>
            <a:r>
              <a:rPr lang="fr-FR" sz="2400" dirty="0" err="1">
                <a:solidFill>
                  <a:schemeClr val="dk1"/>
                </a:solidFill>
              </a:rPr>
              <a:t>pre</a:t>
            </a:r>
            <a:r>
              <a:rPr lang="fr-FR" sz="2400" dirty="0">
                <a:solidFill>
                  <a:schemeClr val="dk1"/>
                </a:solidFill>
              </a:rPr>
              <a:t>-estimation</a:t>
            </a:r>
          </a:p>
        </p:txBody>
      </p:sp>
      <p:sp>
        <p:nvSpPr>
          <p:cNvPr id="6" name="Google Shape;101;p2">
            <a:extLst>
              <a:ext uri="{FF2B5EF4-FFF2-40B4-BE49-F238E27FC236}">
                <a16:creationId xmlns:a16="http://schemas.microsoft.com/office/drawing/2014/main" id="{A7084EA8-A411-261D-6AC8-2DEE3CC10475}"/>
              </a:ext>
            </a:extLst>
          </p:cNvPr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22/05/2025</a:t>
            </a:r>
          </a:p>
        </p:txBody>
      </p:sp>
      <p:sp>
        <p:nvSpPr>
          <p:cNvPr id="7" name="Google Shape;230;g15034dfa6de_1_125">
            <a:extLst>
              <a:ext uri="{FF2B5EF4-FFF2-40B4-BE49-F238E27FC236}">
                <a16:creationId xmlns:a16="http://schemas.microsoft.com/office/drawing/2014/main" id="{1220F323-0BBB-E680-4455-BE1E65DC67C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Corentin Feray</a:t>
            </a:r>
            <a:endParaRPr/>
          </a:p>
        </p:txBody>
      </p:sp>
      <p:sp>
        <p:nvSpPr>
          <p:cNvPr id="8" name="Google Shape;228;g15034dfa6de_1_125">
            <a:extLst>
              <a:ext uri="{FF2B5EF4-FFF2-40B4-BE49-F238E27FC236}">
                <a16:creationId xmlns:a16="http://schemas.microsoft.com/office/drawing/2014/main" id="{76D64070-55C6-92D7-F935-2554F2759CF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2000">
                <a:solidFill>
                  <a:schemeClr val="tx1"/>
                </a:solidFill>
              </a:rPr>
              <a:t>9</a:t>
            </a:fld>
            <a:endParaRPr sz="2000">
              <a:solidFill>
                <a:schemeClr val="tx1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638485F-645F-CD08-41D8-B86EDF0B8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036433"/>
            <a:ext cx="4761271" cy="2435236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BB8C28CF-090A-FB98-1F33-A3A9F354D84A}"/>
              </a:ext>
            </a:extLst>
          </p:cNvPr>
          <p:cNvSpPr txBox="1"/>
          <p:nvPr/>
        </p:nvSpPr>
        <p:spPr>
          <a:xfrm>
            <a:off x="228600" y="5069385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Geometric</a:t>
            </a:r>
            <a:r>
              <a:rPr lang="fr-FR" dirty="0"/>
              <a:t> </a:t>
            </a:r>
            <a:r>
              <a:rPr lang="fr-FR" dirty="0" err="1"/>
              <a:t>initialization</a:t>
            </a:r>
            <a:r>
              <a:rPr lang="fr-FR" dirty="0"/>
              <a:t> [4]</a:t>
            </a:r>
            <a:endParaRPr lang="en-US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3650B43-640B-8A61-BDFC-27B13CA70A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185"/>
          <a:stretch/>
        </p:blipFill>
        <p:spPr>
          <a:xfrm>
            <a:off x="3075826" y="1131004"/>
            <a:ext cx="5887948" cy="290542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A5029C8-4B4E-2196-8082-EB322FCA5769}"/>
              </a:ext>
            </a:extLst>
          </p:cNvPr>
          <p:cNvSpPr/>
          <p:nvPr/>
        </p:nvSpPr>
        <p:spPr>
          <a:xfrm>
            <a:off x="347374" y="1900554"/>
            <a:ext cx="30152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dirty="0">
                <a:cs typeface="Arial" panose="020B0604020202020204" pitchFamily="34" charset="0"/>
              </a:rPr>
              <a:t>Continuum extraction (mathematical)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5" name="Google Shape;185;g22bb83d1cc0_0_75">
            <a:extLst>
              <a:ext uri="{FF2B5EF4-FFF2-40B4-BE49-F238E27FC236}">
                <a16:creationId xmlns:a16="http://schemas.microsoft.com/office/drawing/2014/main" id="{1AF38032-53EB-6335-4843-D593C30E7C87}"/>
              </a:ext>
            </a:extLst>
          </p:cNvPr>
          <p:cNvSpPr txBox="1"/>
          <p:nvPr/>
        </p:nvSpPr>
        <p:spPr>
          <a:xfrm>
            <a:off x="17425" y="5922964"/>
            <a:ext cx="9144000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buSzPts val="900"/>
            </a:pPr>
            <a:r>
              <a:rPr lang="fr-FR" sz="1200" dirty="0">
                <a:solidFill>
                  <a:srgbClr val="222222"/>
                </a:solidFill>
                <a:highlight>
                  <a:srgbClr val="FFFFFF"/>
                </a:highlight>
              </a:rPr>
              <a:t>[4]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Exo Black"/>
              </a:rPr>
              <a:t>Rialland</a:t>
            </a:r>
            <a:r>
              <a:rPr lang="fr-FR" sz="1200" dirty="0">
                <a:solidFill>
                  <a:srgbClr val="222222"/>
                </a:solidFill>
                <a:highlight>
                  <a:srgbClr val="FFFFFF"/>
                </a:highlight>
              </a:rPr>
              <a:t> (2021)</a:t>
            </a:r>
            <a:endParaRPr lang="it-IT" sz="120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15290692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636</TotalTime>
  <Words>822</Words>
  <Application>Microsoft Office PowerPoint</Application>
  <PresentationFormat>Affichage à l'écran (4:3)</PresentationFormat>
  <Paragraphs>159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Exo</vt:lpstr>
      <vt:lpstr>Exo Black</vt:lpstr>
      <vt:lpstr>Wingdings</vt:lpstr>
      <vt:lpstr>Thème Office</vt:lpstr>
      <vt:lpstr>Study of the impact of sources of variability on soil mineralogical characterization using hyperspectral imaging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of the Impact of Sources of Variability on Soil Mineralogical Characterization Using Hyperspectral Imaging</dc:title>
  <dc:creator>Corentin Feray</dc:creator>
  <cp:lastModifiedBy>Le Vo</cp:lastModifiedBy>
  <cp:revision>20</cp:revision>
  <dcterms:created xsi:type="dcterms:W3CDTF">2025-05-06T21:14:26Z</dcterms:created>
  <dcterms:modified xsi:type="dcterms:W3CDTF">2025-05-21T15:57:33Z</dcterms:modified>
</cp:coreProperties>
</file>