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79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80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</p:sldIdLst>
  <p:sldSz cy="5143500" cx="9144000"/>
  <p:notesSz cx="6858000" cy="9144000"/>
  <p:embeddedFontLst>
    <p:embeddedFont>
      <p:font typeface="Roboto"/>
      <p:regular r:id="rId88"/>
      <p:bold r:id="rId89"/>
      <p:italic r:id="rId90"/>
      <p:boldItalic r:id="rId91"/>
    </p:embeddedFont>
    <p:embeddedFont>
      <p:font typeface="Helvetica Neue"/>
      <p:regular r:id="rId92"/>
      <p:bold r:id="rId93"/>
      <p:italic r:id="rId94"/>
      <p:boldItalic r:id="rId95"/>
    </p:embeddedFont>
    <p:embeddedFont>
      <p:font typeface="Oswald"/>
      <p:regular r:id="rId96"/>
      <p:bold r:id="rId9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95" Type="http://schemas.openxmlformats.org/officeDocument/2006/relationships/font" Target="fonts/HelveticaNeue-boldItalic.fntdata"/><Relationship Id="rId94" Type="http://schemas.openxmlformats.org/officeDocument/2006/relationships/font" Target="fonts/HelveticaNeue-italic.fntdata"/><Relationship Id="rId97" Type="http://schemas.openxmlformats.org/officeDocument/2006/relationships/font" Target="fonts/Oswald-bold.fntdata"/><Relationship Id="rId96" Type="http://schemas.openxmlformats.org/officeDocument/2006/relationships/font" Target="fonts/Oswald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91" Type="http://schemas.openxmlformats.org/officeDocument/2006/relationships/font" Target="fonts/Roboto-boldItalic.fntdata"/><Relationship Id="rId90" Type="http://schemas.openxmlformats.org/officeDocument/2006/relationships/font" Target="fonts/Roboto-italic.fntdata"/><Relationship Id="rId93" Type="http://schemas.openxmlformats.org/officeDocument/2006/relationships/font" Target="fonts/HelveticaNeue-bold.fntdata"/><Relationship Id="rId92" Type="http://schemas.openxmlformats.org/officeDocument/2006/relationships/font" Target="fonts/HelveticaNeue-regular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84" Type="http://schemas.openxmlformats.org/officeDocument/2006/relationships/slide" Target="slides/slide79.xml"/><Relationship Id="rId83" Type="http://schemas.openxmlformats.org/officeDocument/2006/relationships/slide" Target="slides/slide78.xml"/><Relationship Id="rId86" Type="http://schemas.openxmlformats.org/officeDocument/2006/relationships/slide" Target="slides/slide81.xml"/><Relationship Id="rId85" Type="http://schemas.openxmlformats.org/officeDocument/2006/relationships/slide" Target="slides/slide80.xml"/><Relationship Id="rId88" Type="http://schemas.openxmlformats.org/officeDocument/2006/relationships/font" Target="fonts/Roboto-regular.fntdata"/><Relationship Id="rId87" Type="http://schemas.openxmlformats.org/officeDocument/2006/relationships/slide" Target="slides/slide82.xml"/><Relationship Id="rId89" Type="http://schemas.openxmlformats.org/officeDocument/2006/relationships/font" Target="fonts/Roboto-bold.fntdata"/><Relationship Id="rId80" Type="http://schemas.openxmlformats.org/officeDocument/2006/relationships/slide" Target="slides/slide75.xml"/><Relationship Id="rId82" Type="http://schemas.openxmlformats.org/officeDocument/2006/relationships/slide" Target="slides/slide77.xml"/><Relationship Id="rId81" Type="http://schemas.openxmlformats.org/officeDocument/2006/relationships/slide" Target="slides/slide7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slide" Target="slides/slide68.xml"/><Relationship Id="rId72" Type="http://schemas.openxmlformats.org/officeDocument/2006/relationships/slide" Target="slides/slide67.xml"/><Relationship Id="rId75" Type="http://schemas.openxmlformats.org/officeDocument/2006/relationships/slide" Target="slides/slide70.xml"/><Relationship Id="rId74" Type="http://schemas.openxmlformats.org/officeDocument/2006/relationships/slide" Target="slides/slide69.xml"/><Relationship Id="rId77" Type="http://schemas.openxmlformats.org/officeDocument/2006/relationships/slide" Target="slides/slide72.xml"/><Relationship Id="rId76" Type="http://schemas.openxmlformats.org/officeDocument/2006/relationships/slide" Target="slides/slide71.xml"/><Relationship Id="rId79" Type="http://schemas.openxmlformats.org/officeDocument/2006/relationships/slide" Target="slides/slide74.xml"/><Relationship Id="rId78" Type="http://schemas.openxmlformats.org/officeDocument/2006/relationships/slide" Target="slides/slide73.xml"/><Relationship Id="rId71" Type="http://schemas.openxmlformats.org/officeDocument/2006/relationships/slide" Target="slides/slide66.xml"/><Relationship Id="rId70" Type="http://schemas.openxmlformats.org/officeDocument/2006/relationships/slide" Target="slides/slide65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66" Type="http://schemas.openxmlformats.org/officeDocument/2006/relationships/slide" Target="slides/slide61.xml"/><Relationship Id="rId65" Type="http://schemas.openxmlformats.org/officeDocument/2006/relationships/slide" Target="slides/slide60.xml"/><Relationship Id="rId68" Type="http://schemas.openxmlformats.org/officeDocument/2006/relationships/slide" Target="slides/slide63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69" Type="http://schemas.openxmlformats.org/officeDocument/2006/relationships/slide" Target="slides/slide6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55" Type="http://schemas.openxmlformats.org/officeDocument/2006/relationships/slide" Target="slides/slide50.xml"/><Relationship Id="rId54" Type="http://schemas.openxmlformats.org/officeDocument/2006/relationships/slide" Target="slides/slide49.xml"/><Relationship Id="rId57" Type="http://schemas.openxmlformats.org/officeDocument/2006/relationships/slide" Target="slides/slide52.xml"/><Relationship Id="rId56" Type="http://schemas.openxmlformats.org/officeDocument/2006/relationships/slide" Target="slides/slide51.xml"/><Relationship Id="rId59" Type="http://schemas.openxmlformats.org/officeDocument/2006/relationships/slide" Target="slides/slide54.xml"/><Relationship Id="rId58" Type="http://schemas.openxmlformats.org/officeDocument/2006/relationships/slide" Target="slides/slide5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57d93b9c27_0_14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57d93b9c27_0_14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57d93b9c27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357d93b9c27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57d93b9c27_0_14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357d93b9c27_0_1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57d93b9c27_0_14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357d93b9c27_0_14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3638c96361_0_3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33638c96361_0_3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3638c96361_0_3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33638c96361_0_3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357d93b9c27_0_7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357d93b9c27_0_7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33638c96361_0_4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33638c96361_0_4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357d93b9c27_0_2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357d93b9c27_0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35b6c777dfa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35b6c777dfa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57d93b9c27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57d93b9c27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33638c96361_0_2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33638c96361_0_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35b6c777dfa_0_2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35b6c777dfa_0_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35b6c777dfa_0_3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4" name="Google Shape;524;g35b6c777dfa_0_3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35b6c777dfa_0_2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35b6c777dfa_0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35b6c777dfa_0_3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35b6c777dfa_0_3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35b6c777dfa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" name="Google Shape;608;g35b6c777dfa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35b6c777dfa_0_4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Google Shape;640;g35b6c777dfa_0_4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g35b6c777dfa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4" name="Google Shape;674;g35b6c777dfa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35b6c777dfa_0_4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35b6c777dfa_0_4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35b6c777dfa_0_5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35b6c777dfa_0_5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7d93b9c27_0_9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7d93b9c27_0_9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35b6c777dfa_0_5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Google Shape;765;g35b6c777dfa_0_5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g35b8e1953bc_90_3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" name="Google Shape;784;g35b8e1953bc_90_3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35b6c777dfa_0_5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" name="Google Shape;807;g35b6c777dfa_0_5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4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g35b8e1953bc_90_3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6" name="Google Shape;836;g35b8e1953bc_90_3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7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g357d93b9c27_0_8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9" name="Google Shape;889;g357d93b9c27_0_8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g357d93b9c27_0_14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7" name="Google Shape;897;g357d93b9c27_0_14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4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g35b6c777dfa_0_6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6" name="Google Shape;906;g35b6c777dfa_0_6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3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g35b6c777dfa_0_6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5" name="Google Shape;915;g35b6c777dfa_0_6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6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g35b6c777dfa_0_7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8" name="Google Shape;928;g35b6c777dfa_0_7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0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g35b6c777dfa_0_7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2" name="Google Shape;942;g35b6c777dfa_0_7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3638c96361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3638c9636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8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g35b6c777dfa_0_7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0" name="Google Shape;960;g35b6c777dfa_0_7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8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g35b6c777dfa_0_8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0" name="Google Shape;980;g35b6c777dfa_0_8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2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Google Shape;993;g35b6c777dfa_0_8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4" name="Google Shape;994;g35b6c777dfa_0_8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8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g35b6c777dfa_0_8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0" name="Google Shape;1010;g35b6c777dfa_0_8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3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g35b6c777dfa_0_8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5" name="Google Shape;1025;g35b6c777dfa_0_8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0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g35b6c777dfa_0_8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2" name="Google Shape;1042;g35b6c777dfa_0_8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3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Google Shape;1054;g35b6c777dfa_0_9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5" name="Google Shape;1055;g35b6c777dfa_0_9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7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g35b6c777dfa_0_9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9" name="Google Shape;1069;g35b6c777dfa_0_9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2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g35b6c777dfa_0_6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4" name="Google Shape;1084;g35b6c777dfa_0_6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8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g35b6c777dfa_0_10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0" name="Google Shape;1100;g35b6c777dfa_0_10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3638c96361_0_2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3638c96361_0_2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6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Google Shape;1117;g35b6c777dfa_0_9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8" name="Google Shape;1118;g35b6c777dfa_0_9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3" name="Shape 1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" name="Google Shape;1144;g35b8e1953bc_9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5" name="Google Shape;1145;g35b8e1953bc_9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3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g35b6c777dfa_0_10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5" name="Google Shape;1175;g35b6c777dfa_0_10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3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Google Shape;1194;g35b6c777dfa_0_1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5" name="Google Shape;1195;g35b6c777dfa_0_1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0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" name="Google Shape;1221;g35b6c777dfa_0_9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2" name="Google Shape;1222;g35b6c777dfa_0_9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8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Google Shape;1259;g35b6c777dfa_0_1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0" name="Google Shape;1260;g35b6c777dfa_0_1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8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g35b8e1953bc_9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0" name="Google Shape;1300;g35b8e1953bc_9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6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g35b8e1953bc_9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8" name="Google Shape;1318;g35b8e1953bc_9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4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g35b8e1953bc_9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6" name="Google Shape;1336;g35b8e1953bc_9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2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" name="Google Shape;1353;g35b8e1953bc_9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4" name="Google Shape;1354;g35b8e1953bc_9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7d93b9c27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7d93b9c27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0" name="Shape 1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1" name="Google Shape;1371;g35b8e1953bc_9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2" name="Google Shape;1372;g35b8e1953bc_9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9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g33638c96361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1" name="Google Shape;1391;g33638c96361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9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" name="Google Shape;1420;g33638c96361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1" name="Google Shape;1421;g33638c96361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9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33638c96361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33638c96361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9" name="Shape 1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" name="Google Shape;1480;g33638c96361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1" name="Google Shape;1481;g33638c96361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8" name="Shape 1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" name="Google Shape;1509;g357d93b9c27_0_5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0" name="Google Shape;1510;g357d93b9c27_0_5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8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g35b8e1953bc_90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0" name="Google Shape;1520;g35b8e1953bc_9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8" name="Shape 1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9" name="Google Shape;1529;g35b8e1953bc_9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0" name="Google Shape;1530;g35b8e1953bc_9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0" name="Shape 1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Google Shape;1541;g35b8e1953bc_90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2" name="Google Shape;1542;g35b8e1953bc_9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4" name="Shape 1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5" name="Google Shape;1565;g35b8e1953bc_9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6" name="Google Shape;1566;g35b8e1953bc_9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5a405b4b9a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5a405b4b9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9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g35b8e1953bc_90_2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1" name="Google Shape;1591;g35b8e1953bc_90_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4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5" name="Google Shape;1615;g35b8e1953bc_90_2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6" name="Google Shape;1616;g35b8e1953bc_90_2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" name="Google Shape;1642;g35b8e1953bc_90_2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3" name="Google Shape;1643;g35b8e1953bc_90_2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9" name="Shape 1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0" name="Google Shape;1670;g33638c96361_0_5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1" name="Google Shape;1671;g33638c96361_0_5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4" name="Shape 1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" name="Google Shape;1675;g33638c96361_0_4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6" name="Google Shape;1676;g33638c96361_0_4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6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Google Shape;1687;g33638c96361_0_4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8" name="Google Shape;1688;g33638c96361_0_4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9" name="Shape 1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0" name="Google Shape;1700;g33638c96361_0_4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1" name="Google Shape;1701;g33638c96361_0_4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3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4" name="Google Shape;1714;g33638c96361_0_5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5" name="Google Shape;1715;g33638c96361_0_5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5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6" name="Google Shape;1726;g33638c96361_0_5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7" name="Google Shape;1727;g33638c96361_0_5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8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9" name="Google Shape;1739;g33638c96361_0_5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0" name="Google Shape;1740;g33638c96361_0_5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5a405b4b9a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5a405b4b9a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7" name="Shape 1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8" name="Google Shape;1748;g33638c96361_0_5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9" name="Google Shape;1749;g33638c96361_0_5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7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g33638c96361_0_5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9" name="Google Shape;1759;g33638c96361_0_5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7" name="Shape 1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8" name="Google Shape;1768;g33638c96361_0_5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9" name="Google Shape;1769;g33638c96361_0_5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3638c96361_0_2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3638c96361_0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2" title="eb1a3dd9660e1269fa63894e4cc8f527b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/>
          <p:nvPr/>
        </p:nvSpPr>
        <p:spPr>
          <a:xfrm>
            <a:off x="6925" y="4925"/>
            <a:ext cx="9144000" cy="5143500"/>
          </a:xfrm>
          <a:prstGeom prst="rect">
            <a:avLst/>
          </a:prstGeom>
          <a:solidFill>
            <a:srgbClr val="595959">
              <a:alpha val="663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8" name="Google Shape;18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9" name="Google Shape;19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4" name="Google Shape;54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2650"/>
            <a:ext cx="9144000" cy="393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  <a:defRPr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○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■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●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○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■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●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○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■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" name="Google Shape;10;p1"/>
          <p:cNvSpPr txBox="1"/>
          <p:nvPr/>
        </p:nvSpPr>
        <p:spPr>
          <a:xfrm>
            <a:off x="311700" y="0"/>
            <a:ext cx="12708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Introduction </a:t>
            </a:r>
            <a:endParaRPr sz="1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"/>
          <p:cNvSpPr txBox="1"/>
          <p:nvPr/>
        </p:nvSpPr>
        <p:spPr>
          <a:xfrm>
            <a:off x="1620583" y="0"/>
            <a:ext cx="12708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Method</a:t>
            </a:r>
            <a:r>
              <a:rPr lang="en-GB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1"/>
          <p:cNvSpPr txBox="1"/>
          <p:nvPr/>
        </p:nvSpPr>
        <p:spPr>
          <a:xfrm>
            <a:off x="2929467" y="0"/>
            <a:ext cx="12708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Results</a:t>
            </a:r>
            <a:endParaRPr sz="1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1"/>
          <p:cNvSpPr txBox="1"/>
          <p:nvPr/>
        </p:nvSpPr>
        <p:spPr>
          <a:xfrm>
            <a:off x="4238350" y="0"/>
            <a:ext cx="12708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Conclusion</a:t>
            </a:r>
            <a:endParaRPr sz="1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21.png"/><Relationship Id="rId6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Relationship Id="rId4" Type="http://schemas.openxmlformats.org/officeDocument/2006/relationships/image" Target="../media/image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drive.google.com/file/d/1Rnm6uByePghoi1g3i88IWt6B9-6cRVSy/view" TargetMode="External"/><Relationship Id="rId4" Type="http://schemas.openxmlformats.org/officeDocument/2006/relationships/image" Target="../media/image7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7.png"/><Relationship Id="rId6" Type="http://schemas.openxmlformats.org/officeDocument/2006/relationships/image" Target="../media/image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7.png"/><Relationship Id="rId6" Type="http://schemas.openxmlformats.org/officeDocument/2006/relationships/image" Target="../media/image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9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7.png"/><Relationship Id="rId7" Type="http://schemas.openxmlformats.org/officeDocument/2006/relationships/image" Target="../media/image19.png"/><Relationship Id="rId8" Type="http://schemas.openxmlformats.org/officeDocument/2006/relationships/image" Target="../media/image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9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7.png"/><Relationship Id="rId7" Type="http://schemas.openxmlformats.org/officeDocument/2006/relationships/image" Target="../media/image19.png"/><Relationship Id="rId8" Type="http://schemas.openxmlformats.org/officeDocument/2006/relationships/image" Target="../media/image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1" Type="http://schemas.openxmlformats.org/officeDocument/2006/relationships/image" Target="../media/image11.png"/><Relationship Id="rId10" Type="http://schemas.openxmlformats.org/officeDocument/2006/relationships/image" Target="../media/image8.png"/><Relationship Id="rId12" Type="http://schemas.openxmlformats.org/officeDocument/2006/relationships/image" Target="../media/image13.png"/><Relationship Id="rId9" Type="http://schemas.openxmlformats.org/officeDocument/2006/relationships/image" Target="../media/image20.png"/><Relationship Id="rId5" Type="http://schemas.openxmlformats.org/officeDocument/2006/relationships/image" Target="../media/image12.png"/><Relationship Id="rId6" Type="http://schemas.openxmlformats.org/officeDocument/2006/relationships/image" Target="../media/image15.png"/><Relationship Id="rId7" Type="http://schemas.openxmlformats.org/officeDocument/2006/relationships/image" Target="../media/image17.png"/><Relationship Id="rId8" Type="http://schemas.openxmlformats.org/officeDocument/2006/relationships/image" Target="../media/image1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1" Type="http://schemas.openxmlformats.org/officeDocument/2006/relationships/image" Target="../media/image11.png"/><Relationship Id="rId10" Type="http://schemas.openxmlformats.org/officeDocument/2006/relationships/image" Target="../media/image8.png"/><Relationship Id="rId12" Type="http://schemas.openxmlformats.org/officeDocument/2006/relationships/image" Target="../media/image13.png"/><Relationship Id="rId9" Type="http://schemas.openxmlformats.org/officeDocument/2006/relationships/image" Target="../media/image20.png"/><Relationship Id="rId5" Type="http://schemas.openxmlformats.org/officeDocument/2006/relationships/image" Target="../media/image12.png"/><Relationship Id="rId6" Type="http://schemas.openxmlformats.org/officeDocument/2006/relationships/image" Target="../media/image15.png"/><Relationship Id="rId7" Type="http://schemas.openxmlformats.org/officeDocument/2006/relationships/image" Target="../media/image17.png"/><Relationship Id="rId8" Type="http://schemas.openxmlformats.org/officeDocument/2006/relationships/image" Target="../media/image19.png"/></Relationships>
</file>

<file path=ppt/slides/_rels/slide27.xml.rels><?xml version="1.0" encoding="UTF-8" standalone="yes"?><Relationships xmlns="http://schemas.openxmlformats.org/package/2006/relationships"><Relationship Id="rId11" Type="http://schemas.openxmlformats.org/officeDocument/2006/relationships/image" Target="../media/image23.png"/><Relationship Id="rId10" Type="http://schemas.openxmlformats.org/officeDocument/2006/relationships/image" Target="../media/image20.png"/><Relationship Id="rId13" Type="http://schemas.openxmlformats.org/officeDocument/2006/relationships/image" Target="../media/image11.png"/><Relationship Id="rId1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9" Type="http://schemas.openxmlformats.org/officeDocument/2006/relationships/image" Target="../media/image19.png"/><Relationship Id="rId15" Type="http://schemas.openxmlformats.org/officeDocument/2006/relationships/image" Target="../media/image18.png"/><Relationship Id="rId14" Type="http://schemas.openxmlformats.org/officeDocument/2006/relationships/image" Target="../media/image13.png"/><Relationship Id="rId5" Type="http://schemas.openxmlformats.org/officeDocument/2006/relationships/image" Target="../media/image12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/Relationships>
</file>

<file path=ppt/slides/_rels/slide28.xml.rels><?xml version="1.0" encoding="UTF-8" standalone="yes"?><Relationships xmlns="http://schemas.openxmlformats.org/package/2006/relationships"><Relationship Id="rId11" Type="http://schemas.openxmlformats.org/officeDocument/2006/relationships/image" Target="../media/image23.png"/><Relationship Id="rId10" Type="http://schemas.openxmlformats.org/officeDocument/2006/relationships/image" Target="../media/image20.png"/><Relationship Id="rId13" Type="http://schemas.openxmlformats.org/officeDocument/2006/relationships/image" Target="../media/image11.png"/><Relationship Id="rId1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9" Type="http://schemas.openxmlformats.org/officeDocument/2006/relationships/image" Target="../media/image19.png"/><Relationship Id="rId15" Type="http://schemas.openxmlformats.org/officeDocument/2006/relationships/image" Target="../media/image18.png"/><Relationship Id="rId14" Type="http://schemas.openxmlformats.org/officeDocument/2006/relationships/image" Target="../media/image13.png"/><Relationship Id="rId5" Type="http://schemas.openxmlformats.org/officeDocument/2006/relationships/image" Target="../media/image12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4.png"/><Relationship Id="rId4" Type="http://schemas.openxmlformats.org/officeDocument/2006/relationships/image" Target="../media/image26.png"/><Relationship Id="rId5" Type="http://schemas.openxmlformats.org/officeDocument/2006/relationships/image" Target="../media/image25.png"/><Relationship Id="rId6" Type="http://schemas.openxmlformats.org/officeDocument/2006/relationships/image" Target="../media/image2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4.png"/><Relationship Id="rId4" Type="http://schemas.openxmlformats.org/officeDocument/2006/relationships/image" Target="../media/image26.png"/><Relationship Id="rId5" Type="http://schemas.openxmlformats.org/officeDocument/2006/relationships/image" Target="../media/image25.png"/><Relationship Id="rId6" Type="http://schemas.openxmlformats.org/officeDocument/2006/relationships/image" Target="../media/image27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4.png"/><Relationship Id="rId4" Type="http://schemas.openxmlformats.org/officeDocument/2006/relationships/image" Target="../media/image26.png"/><Relationship Id="rId5" Type="http://schemas.openxmlformats.org/officeDocument/2006/relationships/image" Target="../media/image25.png"/><Relationship Id="rId6" Type="http://schemas.openxmlformats.org/officeDocument/2006/relationships/image" Target="../media/image27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4.png"/><Relationship Id="rId4" Type="http://schemas.openxmlformats.org/officeDocument/2006/relationships/image" Target="../media/image26.png"/><Relationship Id="rId5" Type="http://schemas.openxmlformats.org/officeDocument/2006/relationships/image" Target="../media/image25.png"/><Relationship Id="rId6" Type="http://schemas.openxmlformats.org/officeDocument/2006/relationships/image" Target="../media/image27.png"/><Relationship Id="rId7" Type="http://schemas.openxmlformats.org/officeDocument/2006/relationships/image" Target="../media/image22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4.png"/><Relationship Id="rId4" Type="http://schemas.openxmlformats.org/officeDocument/2006/relationships/image" Target="../media/image26.png"/><Relationship Id="rId5" Type="http://schemas.openxmlformats.org/officeDocument/2006/relationships/image" Target="../media/image25.png"/><Relationship Id="rId6" Type="http://schemas.openxmlformats.org/officeDocument/2006/relationships/image" Target="../media/image27.png"/><Relationship Id="rId7" Type="http://schemas.openxmlformats.org/officeDocument/2006/relationships/image" Target="../media/image22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9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9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9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9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9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9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9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9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9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9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9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9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9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0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3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30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30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30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30.png"/></Relationships>
</file>

<file path=ppt/slides/_rels/slide54.xml.rels><?xml version="1.0" encoding="UTF-8" standalone="yes"?><Relationships xmlns="http://schemas.openxmlformats.org/package/2006/relationships"><Relationship Id="rId11" Type="http://schemas.openxmlformats.org/officeDocument/2006/relationships/image" Target="../media/image18.png"/><Relationship Id="rId10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30.png"/><Relationship Id="rId4" Type="http://schemas.openxmlformats.org/officeDocument/2006/relationships/image" Target="../media/image17.png"/><Relationship Id="rId9" Type="http://schemas.openxmlformats.org/officeDocument/2006/relationships/image" Target="../media/image11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3.png"/><Relationship Id="rId8" Type="http://schemas.openxmlformats.org/officeDocument/2006/relationships/image" Target="../media/image8.png"/></Relationships>
</file>

<file path=ppt/slides/_rels/slide55.xml.rels><?xml version="1.0" encoding="UTF-8" standalone="yes"?><Relationships xmlns="http://schemas.openxmlformats.org/package/2006/relationships"><Relationship Id="rId11" Type="http://schemas.openxmlformats.org/officeDocument/2006/relationships/image" Target="../media/image13.png"/><Relationship Id="rId10" Type="http://schemas.openxmlformats.org/officeDocument/2006/relationships/image" Target="../media/image11.png"/><Relationship Id="rId13" Type="http://schemas.openxmlformats.org/officeDocument/2006/relationships/image" Target="../media/image28.png"/><Relationship Id="rId1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30.png"/><Relationship Id="rId4" Type="http://schemas.openxmlformats.org/officeDocument/2006/relationships/image" Target="../media/image17.png"/><Relationship Id="rId9" Type="http://schemas.openxmlformats.org/officeDocument/2006/relationships/image" Target="../media/image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3.png"/><Relationship Id="rId8" Type="http://schemas.openxmlformats.org/officeDocument/2006/relationships/image" Target="../media/image33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30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30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30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3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30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31.png"/><Relationship Id="rId4" Type="http://schemas.openxmlformats.org/officeDocument/2006/relationships/image" Target="../media/image35.png"/><Relationship Id="rId5" Type="http://schemas.openxmlformats.org/officeDocument/2006/relationships/image" Target="../media/image34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31.png"/><Relationship Id="rId4" Type="http://schemas.openxmlformats.org/officeDocument/2006/relationships/image" Target="../media/image35.png"/><Relationship Id="rId5" Type="http://schemas.openxmlformats.org/officeDocument/2006/relationships/image" Target="../media/image34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31.png"/><Relationship Id="rId4" Type="http://schemas.openxmlformats.org/officeDocument/2006/relationships/image" Target="../media/image35.png"/><Relationship Id="rId5" Type="http://schemas.openxmlformats.org/officeDocument/2006/relationships/image" Target="../media/image34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31.png"/><Relationship Id="rId4" Type="http://schemas.openxmlformats.org/officeDocument/2006/relationships/image" Target="../media/image35.png"/><Relationship Id="rId5" Type="http://schemas.openxmlformats.org/officeDocument/2006/relationships/image" Target="../media/image34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36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36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36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32.jp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32.jpg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32.jpg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32.jpg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32.jpg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37.png"/><Relationship Id="rId4" Type="http://schemas.openxmlformats.org/officeDocument/2006/relationships/image" Target="../media/image3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37.png"/><Relationship Id="rId4" Type="http://schemas.openxmlformats.org/officeDocument/2006/relationships/image" Target="../media/image38.png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1.xml"/><Relationship Id="rId3" Type="http://schemas.openxmlformats.org/officeDocument/2006/relationships/image" Target="../media/image37.png"/><Relationship Id="rId4" Type="http://schemas.openxmlformats.org/officeDocument/2006/relationships/image" Target="../media/image38.png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2.xml"/><Relationship Id="rId3" Type="http://schemas.openxmlformats.org/officeDocument/2006/relationships/image" Target="../media/image37.png"/><Relationship Id="rId4" Type="http://schemas.openxmlformats.org/officeDocument/2006/relationships/image" Target="../media/image3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Synthetic earthquakes in a 3D numerical sandbox</a:t>
            </a:r>
            <a:endParaRPr b="1"/>
          </a:p>
        </p:txBody>
      </p:sp>
      <p:sp>
        <p:nvSpPr>
          <p:cNvPr id="62" name="Google Shape;62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2"/>
                </a:solidFill>
              </a:rPr>
              <a:t>Adéla</a:t>
            </a:r>
            <a:r>
              <a:rPr lang="en-GB">
                <a:solidFill>
                  <a:schemeClr val="lt2"/>
                </a:solidFill>
              </a:rPr>
              <a:t>ïde Allemand</a:t>
            </a:r>
            <a:r>
              <a:rPr baseline="30000" lang="en-GB" sz="1800">
                <a:solidFill>
                  <a:schemeClr val="lt2"/>
                </a:solidFill>
              </a:rPr>
              <a:t>1</a:t>
            </a:r>
            <a:r>
              <a:rPr lang="en-GB">
                <a:solidFill>
                  <a:schemeClr val="lt2"/>
                </a:solidFill>
              </a:rPr>
              <a:t>, Yann Klinger</a:t>
            </a:r>
            <a:r>
              <a:rPr baseline="30000" lang="en-GB" sz="1800">
                <a:solidFill>
                  <a:schemeClr val="lt2"/>
                </a:solidFill>
              </a:rPr>
              <a:t>2</a:t>
            </a:r>
            <a:r>
              <a:rPr lang="en-GB">
                <a:solidFill>
                  <a:schemeClr val="lt2"/>
                </a:solidFill>
              </a:rPr>
              <a:t>, Luc Scholtès</a:t>
            </a:r>
            <a:r>
              <a:rPr baseline="30000" lang="en-GB" sz="1800">
                <a:solidFill>
                  <a:schemeClr val="lt2"/>
                </a:solidFill>
              </a:rPr>
              <a:t>3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3067575" y="4200525"/>
            <a:ext cx="2924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311700" y="3937175"/>
            <a:ext cx="6839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GB" sz="16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GB" sz="16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Institut de Physique du Globe de Paris - Université Paris Cité</a:t>
            </a:r>
            <a:endParaRPr sz="16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GB" sz="16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GB" sz="16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Institut de Physique du Globe de Paris - CNRS</a:t>
            </a:r>
            <a:endParaRPr sz="16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GB" sz="16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GB" sz="16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Laboratoire Magmas et Volcans - Université Clermont Auvergne</a:t>
            </a:r>
            <a:endParaRPr sz="16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" name="Google Shape;65;p13" title="logo_removed_b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22350" y="3813263"/>
            <a:ext cx="660050" cy="6600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66" name="Google Shape;66;p13" title="IPGP_UP_mix_Blanc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42999" y="4473313"/>
            <a:ext cx="1977324" cy="5213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67" name="Google Shape;67;p13" title="cropped-LOGO-LMV-white.png"/>
          <p:cNvPicPr preferRelativeResize="0"/>
          <p:nvPr/>
        </p:nvPicPr>
        <p:blipFill rotWithShape="1">
          <a:blip r:embed="rId5">
            <a:alphaModFix/>
          </a:blip>
          <a:srcRect b="47382" l="-1319" r="48124" t="-2421"/>
          <a:stretch/>
        </p:blipFill>
        <p:spPr>
          <a:xfrm>
            <a:off x="8151075" y="4510894"/>
            <a:ext cx="831326" cy="48380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68" name="Google Shape;68;p13"/>
          <p:cNvSpPr txBox="1"/>
          <p:nvPr/>
        </p:nvSpPr>
        <p:spPr>
          <a:xfrm>
            <a:off x="311700" y="249350"/>
            <a:ext cx="2924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Photo credit: Jiannan Meng</a:t>
            </a:r>
            <a:endParaRPr sz="10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" name="Google Shape;69;p13" title="Bando_ED_STEP_UP_272.png"/>
          <p:cNvPicPr preferRelativeResize="0"/>
          <p:nvPr/>
        </p:nvPicPr>
        <p:blipFill rotWithShape="1">
          <a:blip r:embed="rId6">
            <a:alphaModFix/>
          </a:blip>
          <a:srcRect b="0" l="0" r="73214" t="0"/>
          <a:stretch/>
        </p:blipFill>
        <p:spPr>
          <a:xfrm>
            <a:off x="6959863" y="3727200"/>
            <a:ext cx="1245249" cy="7461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Principles of the DEM</a:t>
            </a:r>
            <a:endParaRPr/>
          </a:p>
        </p:txBody>
      </p:sp>
      <p:sp>
        <p:nvSpPr>
          <p:cNvPr id="201" name="Google Shape;201;p22"/>
          <p:cNvSpPr txBox="1"/>
          <p:nvPr/>
        </p:nvSpPr>
        <p:spPr>
          <a:xfrm>
            <a:off x="1620583" y="0"/>
            <a:ext cx="1270800" cy="384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Method </a:t>
            </a:r>
            <a:endParaRPr b="1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2"/>
          <p:cNvSpPr txBox="1"/>
          <p:nvPr/>
        </p:nvSpPr>
        <p:spPr>
          <a:xfrm>
            <a:off x="311700" y="1141138"/>
            <a:ext cx="2924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Nature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3" name="Google Shape;203;p22" title="eb1a3dd9660e1269fa63894e4cc8f527b.jpg"/>
          <p:cNvPicPr preferRelativeResize="0"/>
          <p:nvPr/>
        </p:nvPicPr>
        <p:blipFill rotWithShape="1">
          <a:blip r:embed="rId3">
            <a:alphaModFix/>
          </a:blip>
          <a:srcRect b="0" l="0" r="0" t="7484"/>
          <a:stretch/>
        </p:blipFill>
        <p:spPr>
          <a:xfrm>
            <a:off x="311700" y="1599692"/>
            <a:ext cx="3353103" cy="17449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Principles of the DEM</a:t>
            </a:r>
            <a:endParaRPr/>
          </a:p>
        </p:txBody>
      </p:sp>
      <p:sp>
        <p:nvSpPr>
          <p:cNvPr id="209" name="Google Shape;209;p23"/>
          <p:cNvSpPr txBox="1"/>
          <p:nvPr/>
        </p:nvSpPr>
        <p:spPr>
          <a:xfrm>
            <a:off x="1620583" y="0"/>
            <a:ext cx="1270800" cy="384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Method </a:t>
            </a:r>
            <a:endParaRPr b="1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23"/>
          <p:cNvSpPr txBox="1"/>
          <p:nvPr/>
        </p:nvSpPr>
        <p:spPr>
          <a:xfrm>
            <a:off x="311700" y="1141138"/>
            <a:ext cx="2924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Nature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1" name="Google Shape;211;p23" title="eb1a3dd9660e1269fa63894e4cc8f527b.jpg"/>
          <p:cNvPicPr preferRelativeResize="0"/>
          <p:nvPr/>
        </p:nvPicPr>
        <p:blipFill rotWithShape="1">
          <a:blip r:embed="rId3">
            <a:alphaModFix/>
          </a:blip>
          <a:srcRect b="0" l="0" r="0" t="7484"/>
          <a:stretch/>
        </p:blipFill>
        <p:spPr>
          <a:xfrm>
            <a:off x="311700" y="1599692"/>
            <a:ext cx="3353106" cy="1744979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3"/>
          <p:cNvSpPr/>
          <p:nvPr/>
        </p:nvSpPr>
        <p:spPr>
          <a:xfrm>
            <a:off x="1813804" y="2732649"/>
            <a:ext cx="58214" cy="607750"/>
          </a:xfrm>
          <a:custGeom>
            <a:rect b="b" l="l" r="r" t="t"/>
            <a:pathLst>
              <a:path extrusionOk="0" h="66294" w="6350">
                <a:moveTo>
                  <a:pt x="6350" y="66294"/>
                </a:moveTo>
                <a:lnTo>
                  <a:pt x="5080" y="10922"/>
                </a:lnTo>
                <a:lnTo>
                  <a:pt x="0" y="0"/>
                </a:lnTo>
              </a:path>
            </a:pathLst>
          </a:custGeom>
          <a:noFill/>
          <a:ln cap="flat" cmpd="sng" w="19050">
            <a:solidFill>
              <a:srgbClr val="DA291C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3" name="Google Shape;213;p23"/>
          <p:cNvSpPr/>
          <p:nvPr/>
        </p:nvSpPr>
        <p:spPr>
          <a:xfrm>
            <a:off x="1862704" y="2252968"/>
            <a:ext cx="53557" cy="568165"/>
          </a:xfrm>
          <a:custGeom>
            <a:rect b="b" l="l" r="r" t="t"/>
            <a:pathLst>
              <a:path extrusionOk="0" h="61976" w="5842">
                <a:moveTo>
                  <a:pt x="5842" y="61976"/>
                </a:moveTo>
                <a:lnTo>
                  <a:pt x="3048" y="47752"/>
                </a:lnTo>
                <a:lnTo>
                  <a:pt x="254" y="41910"/>
                </a:lnTo>
                <a:lnTo>
                  <a:pt x="1778" y="33020"/>
                </a:lnTo>
                <a:lnTo>
                  <a:pt x="254" y="17272"/>
                </a:lnTo>
                <a:lnTo>
                  <a:pt x="0" y="0"/>
                </a:lnTo>
              </a:path>
            </a:pathLst>
          </a:custGeom>
          <a:noFill/>
          <a:ln cap="flat" cmpd="sng" w="19050">
            <a:solidFill>
              <a:srgbClr val="DA291C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4" name="Google Shape;214;p23"/>
          <p:cNvSpPr/>
          <p:nvPr/>
        </p:nvSpPr>
        <p:spPr>
          <a:xfrm>
            <a:off x="1683075" y="3474500"/>
            <a:ext cx="412800" cy="8256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A291C"/>
          </a:solidFill>
          <a:ln cap="flat" cmpd="sng" w="9525">
            <a:solidFill>
              <a:srgbClr val="DA291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3"/>
          <p:cNvSpPr txBox="1"/>
          <p:nvPr/>
        </p:nvSpPr>
        <p:spPr>
          <a:xfrm>
            <a:off x="1060425" y="4236500"/>
            <a:ext cx="1658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DA291C"/>
                </a:solidFill>
                <a:latin typeface="Calibri"/>
                <a:ea typeface="Calibri"/>
                <a:cs typeface="Calibri"/>
                <a:sym typeface="Calibri"/>
              </a:rPr>
              <a:t>Strike-slip fault</a:t>
            </a:r>
            <a:endParaRPr sz="1800">
              <a:solidFill>
                <a:srgbClr val="DA29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Principles of the DEM</a:t>
            </a:r>
            <a:endParaRPr/>
          </a:p>
        </p:txBody>
      </p:sp>
      <p:sp>
        <p:nvSpPr>
          <p:cNvPr id="221" name="Google Shape;221;p24"/>
          <p:cNvSpPr txBox="1"/>
          <p:nvPr/>
        </p:nvSpPr>
        <p:spPr>
          <a:xfrm>
            <a:off x="1620583" y="0"/>
            <a:ext cx="1270800" cy="384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Method </a:t>
            </a:r>
            <a:endParaRPr b="1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24"/>
          <p:cNvSpPr txBox="1"/>
          <p:nvPr/>
        </p:nvSpPr>
        <p:spPr>
          <a:xfrm>
            <a:off x="311700" y="1141138"/>
            <a:ext cx="2924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Nature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3" name="Google Shape;223;p24" title="eb1a3dd9660e1269fa63894e4cc8f527b.jpg"/>
          <p:cNvPicPr preferRelativeResize="0"/>
          <p:nvPr/>
        </p:nvPicPr>
        <p:blipFill rotWithShape="1">
          <a:blip r:embed="rId3">
            <a:alphaModFix/>
          </a:blip>
          <a:srcRect b="0" l="0" r="0" t="7484"/>
          <a:stretch/>
        </p:blipFill>
        <p:spPr>
          <a:xfrm>
            <a:off x="311700" y="1599692"/>
            <a:ext cx="3353103" cy="1744978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4"/>
          <p:cNvSpPr/>
          <p:nvPr/>
        </p:nvSpPr>
        <p:spPr>
          <a:xfrm>
            <a:off x="1813804" y="2732649"/>
            <a:ext cx="58214" cy="607750"/>
          </a:xfrm>
          <a:custGeom>
            <a:rect b="b" l="l" r="r" t="t"/>
            <a:pathLst>
              <a:path extrusionOk="0" h="66294" w="6350">
                <a:moveTo>
                  <a:pt x="6350" y="66294"/>
                </a:moveTo>
                <a:lnTo>
                  <a:pt x="5080" y="10922"/>
                </a:lnTo>
                <a:lnTo>
                  <a:pt x="0" y="0"/>
                </a:lnTo>
              </a:path>
            </a:pathLst>
          </a:custGeom>
          <a:noFill/>
          <a:ln cap="flat" cmpd="sng" w="19050">
            <a:solidFill>
              <a:srgbClr val="DA291C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5" name="Google Shape;225;p24"/>
          <p:cNvSpPr/>
          <p:nvPr/>
        </p:nvSpPr>
        <p:spPr>
          <a:xfrm>
            <a:off x="1862704" y="2252968"/>
            <a:ext cx="53557" cy="568165"/>
          </a:xfrm>
          <a:custGeom>
            <a:rect b="b" l="l" r="r" t="t"/>
            <a:pathLst>
              <a:path extrusionOk="0" h="61976" w="5842">
                <a:moveTo>
                  <a:pt x="5842" y="61976"/>
                </a:moveTo>
                <a:lnTo>
                  <a:pt x="3048" y="47752"/>
                </a:lnTo>
                <a:lnTo>
                  <a:pt x="254" y="41910"/>
                </a:lnTo>
                <a:lnTo>
                  <a:pt x="1778" y="33020"/>
                </a:lnTo>
                <a:lnTo>
                  <a:pt x="254" y="17272"/>
                </a:lnTo>
                <a:lnTo>
                  <a:pt x="0" y="0"/>
                </a:lnTo>
              </a:path>
            </a:pathLst>
          </a:custGeom>
          <a:noFill/>
          <a:ln cap="flat" cmpd="sng" w="19050">
            <a:solidFill>
              <a:srgbClr val="DA291C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6" name="Google Shape;226;p24"/>
          <p:cNvSpPr/>
          <p:nvPr/>
        </p:nvSpPr>
        <p:spPr>
          <a:xfrm>
            <a:off x="1683075" y="3474500"/>
            <a:ext cx="412800" cy="8256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A291C"/>
          </a:solidFill>
          <a:ln cap="flat" cmpd="sng" w="9525">
            <a:solidFill>
              <a:srgbClr val="DA291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24"/>
          <p:cNvSpPr txBox="1"/>
          <p:nvPr/>
        </p:nvSpPr>
        <p:spPr>
          <a:xfrm>
            <a:off x="1060425" y="4236500"/>
            <a:ext cx="1658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DA291C"/>
                </a:solidFill>
                <a:latin typeface="Calibri"/>
                <a:ea typeface="Calibri"/>
                <a:cs typeface="Calibri"/>
                <a:sym typeface="Calibri"/>
              </a:rPr>
              <a:t>Strike-slip fault</a:t>
            </a:r>
            <a:endParaRPr sz="1800">
              <a:solidFill>
                <a:srgbClr val="DA29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8" name="Google Shape;228;p24"/>
          <p:cNvGrpSpPr/>
          <p:nvPr/>
        </p:nvGrpSpPr>
        <p:grpSpPr>
          <a:xfrm>
            <a:off x="4256678" y="1751180"/>
            <a:ext cx="1700287" cy="1571732"/>
            <a:chOff x="2111575" y="729950"/>
            <a:chExt cx="3522450" cy="3256125"/>
          </a:xfrm>
        </p:grpSpPr>
        <p:cxnSp>
          <p:nvCxnSpPr>
            <p:cNvPr id="229" name="Google Shape;229;p24"/>
            <p:cNvCxnSpPr/>
            <p:nvPr/>
          </p:nvCxnSpPr>
          <p:spPr>
            <a:xfrm flipH="1" rot="10800000">
              <a:off x="2111575" y="729950"/>
              <a:ext cx="2279700" cy="2606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0" name="Google Shape;230;p24"/>
            <p:cNvCxnSpPr/>
            <p:nvPr/>
          </p:nvCxnSpPr>
          <p:spPr>
            <a:xfrm flipH="1" rot="10800000">
              <a:off x="4349300" y="781500"/>
              <a:ext cx="1275300" cy="2742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1" name="Google Shape;231;p24"/>
            <p:cNvCxnSpPr/>
            <p:nvPr/>
          </p:nvCxnSpPr>
          <p:spPr>
            <a:xfrm flipH="1" rot="10800000">
              <a:off x="4410025" y="1098800"/>
              <a:ext cx="1224000" cy="28872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2" name="Google Shape;232;p24"/>
            <p:cNvCxnSpPr/>
            <p:nvPr/>
          </p:nvCxnSpPr>
          <p:spPr>
            <a:xfrm flipH="1" rot="10800000">
              <a:off x="3069275" y="748500"/>
              <a:ext cx="1896900" cy="27096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3" name="Google Shape;233;p24"/>
            <p:cNvCxnSpPr/>
            <p:nvPr/>
          </p:nvCxnSpPr>
          <p:spPr>
            <a:xfrm rot="10800000">
              <a:off x="4970500" y="743875"/>
              <a:ext cx="649500" cy="32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4" name="Google Shape;234;p24"/>
            <p:cNvCxnSpPr/>
            <p:nvPr/>
          </p:nvCxnSpPr>
          <p:spPr>
            <a:xfrm rot="10800000">
              <a:off x="3153425" y="3341225"/>
              <a:ext cx="1209900" cy="1776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5" name="Google Shape;235;p24"/>
            <p:cNvCxnSpPr/>
            <p:nvPr/>
          </p:nvCxnSpPr>
          <p:spPr>
            <a:xfrm rot="10800000">
              <a:off x="4391275" y="729950"/>
              <a:ext cx="560700" cy="375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6" name="Google Shape;236;p24"/>
            <p:cNvCxnSpPr/>
            <p:nvPr/>
          </p:nvCxnSpPr>
          <p:spPr>
            <a:xfrm rot="10800000">
              <a:off x="2116175" y="3313300"/>
              <a:ext cx="953100" cy="130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7" name="Google Shape;237;p24"/>
            <p:cNvCxnSpPr/>
            <p:nvPr/>
          </p:nvCxnSpPr>
          <p:spPr>
            <a:xfrm rot="10800000">
              <a:off x="2170550" y="3811650"/>
              <a:ext cx="982800" cy="1323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8" name="Google Shape;238;p24"/>
            <p:cNvCxnSpPr/>
            <p:nvPr/>
          </p:nvCxnSpPr>
          <p:spPr>
            <a:xfrm rot="10800000">
              <a:off x="3270288" y="3813200"/>
              <a:ext cx="1133400" cy="172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9" name="Google Shape;239;p24"/>
            <p:cNvCxnSpPr/>
            <p:nvPr/>
          </p:nvCxnSpPr>
          <p:spPr>
            <a:xfrm>
              <a:off x="2116250" y="3331975"/>
              <a:ext cx="60600" cy="4812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0" name="Google Shape;240;p24"/>
            <p:cNvCxnSpPr/>
            <p:nvPr/>
          </p:nvCxnSpPr>
          <p:spPr>
            <a:xfrm>
              <a:off x="3069275" y="3444100"/>
              <a:ext cx="84000" cy="5091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1" name="Google Shape;241;p24"/>
            <p:cNvCxnSpPr/>
            <p:nvPr/>
          </p:nvCxnSpPr>
          <p:spPr>
            <a:xfrm>
              <a:off x="3153275" y="3324925"/>
              <a:ext cx="107400" cy="4953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2" name="Google Shape;242;p24"/>
            <p:cNvCxnSpPr/>
            <p:nvPr/>
          </p:nvCxnSpPr>
          <p:spPr>
            <a:xfrm>
              <a:off x="4349300" y="3514175"/>
              <a:ext cx="54300" cy="4719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3" name="Google Shape;243;p24"/>
            <p:cNvCxnSpPr/>
            <p:nvPr/>
          </p:nvCxnSpPr>
          <p:spPr>
            <a:xfrm>
              <a:off x="5624725" y="776575"/>
              <a:ext cx="4500" cy="317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4" name="Google Shape;244;p24"/>
            <p:cNvCxnSpPr/>
            <p:nvPr/>
          </p:nvCxnSpPr>
          <p:spPr>
            <a:xfrm flipH="1" rot="10800000">
              <a:off x="3158025" y="3813025"/>
              <a:ext cx="102900" cy="1356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45" name="Google Shape;245;p24"/>
          <p:cNvSpPr txBox="1"/>
          <p:nvPr/>
        </p:nvSpPr>
        <p:spPr>
          <a:xfrm>
            <a:off x="3810525" y="1141138"/>
            <a:ext cx="2924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Sub-volume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24"/>
          <p:cNvSpPr/>
          <p:nvPr/>
        </p:nvSpPr>
        <p:spPr>
          <a:xfrm rot="763683">
            <a:off x="2286833" y="1740581"/>
            <a:ext cx="2348006" cy="651630"/>
          </a:xfrm>
          <a:custGeom>
            <a:rect b="b" l="l" r="r" t="t"/>
            <a:pathLst>
              <a:path extrusionOk="0" h="26066" w="74168">
                <a:moveTo>
                  <a:pt x="0" y="26067"/>
                </a:moveTo>
                <a:cubicBezTo>
                  <a:pt x="2032" y="23569"/>
                  <a:pt x="7112" y="14976"/>
                  <a:pt x="12192" y="11081"/>
                </a:cubicBezTo>
                <a:cubicBezTo>
                  <a:pt x="17272" y="7186"/>
                  <a:pt x="24003" y="4477"/>
                  <a:pt x="30480" y="2699"/>
                </a:cubicBezTo>
                <a:cubicBezTo>
                  <a:pt x="36957" y="921"/>
                  <a:pt x="43773" y="-772"/>
                  <a:pt x="51054" y="413"/>
                </a:cubicBezTo>
                <a:cubicBezTo>
                  <a:pt x="58335" y="1598"/>
                  <a:pt x="70316" y="8245"/>
                  <a:pt x="74168" y="9811"/>
                </a:cubicBezTo>
              </a:path>
            </a:pathLst>
          </a:custGeom>
          <a:noFill/>
          <a:ln cap="flat" cmpd="sng" w="19050">
            <a:solidFill>
              <a:srgbClr val="DA291C"/>
            </a:solidFill>
            <a:prstDash val="solid"/>
            <a:round/>
            <a:headEnd len="med" w="med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31162">
            <a:off x="6868532" y="1657678"/>
            <a:ext cx="2002286" cy="1884221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Principles of the DEM</a:t>
            </a:r>
            <a:endParaRPr/>
          </a:p>
        </p:txBody>
      </p:sp>
      <p:sp>
        <p:nvSpPr>
          <p:cNvPr id="253" name="Google Shape;253;p25"/>
          <p:cNvSpPr txBox="1"/>
          <p:nvPr/>
        </p:nvSpPr>
        <p:spPr>
          <a:xfrm>
            <a:off x="1620583" y="0"/>
            <a:ext cx="1270800" cy="384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Method </a:t>
            </a:r>
            <a:endParaRPr b="1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25"/>
          <p:cNvSpPr txBox="1"/>
          <p:nvPr/>
        </p:nvSpPr>
        <p:spPr>
          <a:xfrm>
            <a:off x="311700" y="1141138"/>
            <a:ext cx="2924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Nature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5" name="Google Shape;255;p25" title="eb1a3dd9660e1269fa63894e4cc8f527b.jpg"/>
          <p:cNvPicPr preferRelativeResize="0"/>
          <p:nvPr/>
        </p:nvPicPr>
        <p:blipFill rotWithShape="1">
          <a:blip r:embed="rId4">
            <a:alphaModFix/>
          </a:blip>
          <a:srcRect b="0" l="0" r="0" t="7484"/>
          <a:stretch/>
        </p:blipFill>
        <p:spPr>
          <a:xfrm>
            <a:off x="311700" y="1599692"/>
            <a:ext cx="3353103" cy="1744978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25"/>
          <p:cNvSpPr/>
          <p:nvPr/>
        </p:nvSpPr>
        <p:spPr>
          <a:xfrm>
            <a:off x="1813804" y="2732649"/>
            <a:ext cx="58214" cy="607750"/>
          </a:xfrm>
          <a:custGeom>
            <a:rect b="b" l="l" r="r" t="t"/>
            <a:pathLst>
              <a:path extrusionOk="0" h="66294" w="6350">
                <a:moveTo>
                  <a:pt x="6350" y="66294"/>
                </a:moveTo>
                <a:lnTo>
                  <a:pt x="5080" y="10922"/>
                </a:lnTo>
                <a:lnTo>
                  <a:pt x="0" y="0"/>
                </a:lnTo>
              </a:path>
            </a:pathLst>
          </a:custGeom>
          <a:noFill/>
          <a:ln cap="flat" cmpd="sng" w="19050">
            <a:solidFill>
              <a:srgbClr val="DA291C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57" name="Google Shape;257;p25"/>
          <p:cNvSpPr/>
          <p:nvPr/>
        </p:nvSpPr>
        <p:spPr>
          <a:xfrm>
            <a:off x="1862704" y="2252968"/>
            <a:ext cx="53557" cy="568165"/>
          </a:xfrm>
          <a:custGeom>
            <a:rect b="b" l="l" r="r" t="t"/>
            <a:pathLst>
              <a:path extrusionOk="0" h="61976" w="5842">
                <a:moveTo>
                  <a:pt x="5842" y="61976"/>
                </a:moveTo>
                <a:lnTo>
                  <a:pt x="3048" y="47752"/>
                </a:lnTo>
                <a:lnTo>
                  <a:pt x="254" y="41910"/>
                </a:lnTo>
                <a:lnTo>
                  <a:pt x="1778" y="33020"/>
                </a:lnTo>
                <a:lnTo>
                  <a:pt x="254" y="17272"/>
                </a:lnTo>
                <a:lnTo>
                  <a:pt x="0" y="0"/>
                </a:lnTo>
              </a:path>
            </a:pathLst>
          </a:custGeom>
          <a:noFill/>
          <a:ln cap="flat" cmpd="sng" w="19050">
            <a:solidFill>
              <a:srgbClr val="DA291C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58" name="Google Shape;258;p25"/>
          <p:cNvSpPr/>
          <p:nvPr/>
        </p:nvSpPr>
        <p:spPr>
          <a:xfrm>
            <a:off x="1683075" y="3474500"/>
            <a:ext cx="412800" cy="8256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A291C"/>
          </a:solidFill>
          <a:ln cap="flat" cmpd="sng" w="9525">
            <a:solidFill>
              <a:srgbClr val="DA291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25"/>
          <p:cNvSpPr txBox="1"/>
          <p:nvPr/>
        </p:nvSpPr>
        <p:spPr>
          <a:xfrm>
            <a:off x="1060425" y="4236500"/>
            <a:ext cx="1658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DA291C"/>
                </a:solidFill>
                <a:latin typeface="Calibri"/>
                <a:ea typeface="Calibri"/>
                <a:cs typeface="Calibri"/>
                <a:sym typeface="Calibri"/>
              </a:rPr>
              <a:t>Strike-slip fault</a:t>
            </a:r>
            <a:endParaRPr sz="1800">
              <a:solidFill>
                <a:srgbClr val="DA29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0" name="Google Shape;260;p25"/>
          <p:cNvGrpSpPr/>
          <p:nvPr/>
        </p:nvGrpSpPr>
        <p:grpSpPr>
          <a:xfrm>
            <a:off x="4256678" y="1751180"/>
            <a:ext cx="1700287" cy="1571732"/>
            <a:chOff x="2111575" y="729950"/>
            <a:chExt cx="3522450" cy="3256125"/>
          </a:xfrm>
        </p:grpSpPr>
        <p:cxnSp>
          <p:nvCxnSpPr>
            <p:cNvPr id="261" name="Google Shape;261;p25"/>
            <p:cNvCxnSpPr/>
            <p:nvPr/>
          </p:nvCxnSpPr>
          <p:spPr>
            <a:xfrm flipH="1" rot="10800000">
              <a:off x="2111575" y="729950"/>
              <a:ext cx="2279700" cy="2606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2" name="Google Shape;262;p25"/>
            <p:cNvCxnSpPr/>
            <p:nvPr/>
          </p:nvCxnSpPr>
          <p:spPr>
            <a:xfrm flipH="1" rot="10800000">
              <a:off x="4349300" y="781500"/>
              <a:ext cx="1275300" cy="2742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3" name="Google Shape;263;p25"/>
            <p:cNvCxnSpPr/>
            <p:nvPr/>
          </p:nvCxnSpPr>
          <p:spPr>
            <a:xfrm flipH="1" rot="10800000">
              <a:off x="4410025" y="1098800"/>
              <a:ext cx="1224000" cy="28872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4" name="Google Shape;264;p25"/>
            <p:cNvCxnSpPr/>
            <p:nvPr/>
          </p:nvCxnSpPr>
          <p:spPr>
            <a:xfrm flipH="1" rot="10800000">
              <a:off x="3069275" y="748500"/>
              <a:ext cx="1896900" cy="27096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5" name="Google Shape;265;p25"/>
            <p:cNvCxnSpPr/>
            <p:nvPr/>
          </p:nvCxnSpPr>
          <p:spPr>
            <a:xfrm rot="10800000">
              <a:off x="4970500" y="743875"/>
              <a:ext cx="649500" cy="32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6" name="Google Shape;266;p25"/>
            <p:cNvCxnSpPr/>
            <p:nvPr/>
          </p:nvCxnSpPr>
          <p:spPr>
            <a:xfrm rot="10800000">
              <a:off x="3153425" y="3341225"/>
              <a:ext cx="1209900" cy="1776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7" name="Google Shape;267;p25"/>
            <p:cNvCxnSpPr/>
            <p:nvPr/>
          </p:nvCxnSpPr>
          <p:spPr>
            <a:xfrm rot="10800000">
              <a:off x="4391275" y="729950"/>
              <a:ext cx="560700" cy="375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8" name="Google Shape;268;p25"/>
            <p:cNvCxnSpPr/>
            <p:nvPr/>
          </p:nvCxnSpPr>
          <p:spPr>
            <a:xfrm rot="10800000">
              <a:off x="2116175" y="3313300"/>
              <a:ext cx="953100" cy="130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9" name="Google Shape;269;p25"/>
            <p:cNvCxnSpPr/>
            <p:nvPr/>
          </p:nvCxnSpPr>
          <p:spPr>
            <a:xfrm rot="10800000">
              <a:off x="2170550" y="3811650"/>
              <a:ext cx="982800" cy="1323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0" name="Google Shape;270;p25"/>
            <p:cNvCxnSpPr/>
            <p:nvPr/>
          </p:nvCxnSpPr>
          <p:spPr>
            <a:xfrm rot="10800000">
              <a:off x="3270288" y="3813200"/>
              <a:ext cx="1133400" cy="172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1" name="Google Shape;271;p25"/>
            <p:cNvCxnSpPr/>
            <p:nvPr/>
          </p:nvCxnSpPr>
          <p:spPr>
            <a:xfrm>
              <a:off x="2116250" y="3331975"/>
              <a:ext cx="60600" cy="4812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2" name="Google Shape;272;p25"/>
            <p:cNvCxnSpPr/>
            <p:nvPr/>
          </p:nvCxnSpPr>
          <p:spPr>
            <a:xfrm>
              <a:off x="3069275" y="3444100"/>
              <a:ext cx="84000" cy="5091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3" name="Google Shape;273;p25"/>
            <p:cNvCxnSpPr/>
            <p:nvPr/>
          </p:nvCxnSpPr>
          <p:spPr>
            <a:xfrm>
              <a:off x="3153275" y="3324925"/>
              <a:ext cx="107400" cy="4953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4" name="Google Shape;274;p25"/>
            <p:cNvCxnSpPr/>
            <p:nvPr/>
          </p:nvCxnSpPr>
          <p:spPr>
            <a:xfrm>
              <a:off x="4349300" y="3514175"/>
              <a:ext cx="54300" cy="4719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5" name="Google Shape;275;p25"/>
            <p:cNvCxnSpPr/>
            <p:nvPr/>
          </p:nvCxnSpPr>
          <p:spPr>
            <a:xfrm>
              <a:off x="5624725" y="776575"/>
              <a:ext cx="4500" cy="317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6" name="Google Shape;276;p25"/>
            <p:cNvCxnSpPr/>
            <p:nvPr/>
          </p:nvCxnSpPr>
          <p:spPr>
            <a:xfrm flipH="1" rot="10800000">
              <a:off x="3158025" y="3813025"/>
              <a:ext cx="102900" cy="1356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77" name="Google Shape;277;p25"/>
          <p:cNvSpPr txBox="1"/>
          <p:nvPr/>
        </p:nvSpPr>
        <p:spPr>
          <a:xfrm>
            <a:off x="3810525" y="1141138"/>
            <a:ext cx="2924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Sub-volume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25"/>
          <p:cNvSpPr txBox="1"/>
          <p:nvPr/>
        </p:nvSpPr>
        <p:spPr>
          <a:xfrm>
            <a:off x="6947425" y="1002538"/>
            <a:ext cx="2031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Packing of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spherical particles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25"/>
          <p:cNvSpPr/>
          <p:nvPr/>
        </p:nvSpPr>
        <p:spPr>
          <a:xfrm rot="1250591">
            <a:off x="6159640" y="1905566"/>
            <a:ext cx="1342402" cy="468113"/>
          </a:xfrm>
          <a:custGeom>
            <a:rect b="b" l="l" r="r" t="t"/>
            <a:pathLst>
              <a:path extrusionOk="0" h="26066" w="74168">
                <a:moveTo>
                  <a:pt x="0" y="26067"/>
                </a:moveTo>
                <a:cubicBezTo>
                  <a:pt x="2032" y="23569"/>
                  <a:pt x="7112" y="14976"/>
                  <a:pt x="12192" y="11081"/>
                </a:cubicBezTo>
                <a:cubicBezTo>
                  <a:pt x="17272" y="7186"/>
                  <a:pt x="24003" y="4477"/>
                  <a:pt x="30480" y="2699"/>
                </a:cubicBezTo>
                <a:cubicBezTo>
                  <a:pt x="36957" y="921"/>
                  <a:pt x="43773" y="-772"/>
                  <a:pt x="51054" y="413"/>
                </a:cubicBezTo>
                <a:cubicBezTo>
                  <a:pt x="58335" y="1598"/>
                  <a:pt x="70316" y="8245"/>
                  <a:pt x="74168" y="9811"/>
                </a:cubicBezTo>
              </a:path>
            </a:pathLst>
          </a:custGeom>
          <a:noFill/>
          <a:ln cap="flat" cmpd="sng" w="19050">
            <a:solidFill>
              <a:srgbClr val="DA291C"/>
            </a:solidFill>
            <a:prstDash val="solid"/>
            <a:round/>
            <a:headEnd len="med" w="med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Principles of the DEM</a:t>
            </a:r>
            <a:endParaRPr/>
          </a:p>
        </p:txBody>
      </p:sp>
      <p:sp>
        <p:nvSpPr>
          <p:cNvPr id="285" name="Google Shape;285;p26"/>
          <p:cNvSpPr txBox="1"/>
          <p:nvPr/>
        </p:nvSpPr>
        <p:spPr>
          <a:xfrm>
            <a:off x="1620583" y="0"/>
            <a:ext cx="1270800" cy="384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Method </a:t>
            </a:r>
            <a:endParaRPr b="1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6" name="Google Shape;286;p26"/>
          <p:cNvGrpSpPr/>
          <p:nvPr/>
        </p:nvGrpSpPr>
        <p:grpSpPr>
          <a:xfrm>
            <a:off x="311700" y="1077850"/>
            <a:ext cx="4013100" cy="3886200"/>
            <a:chOff x="4741425" y="588975"/>
            <a:chExt cx="4013100" cy="3886200"/>
          </a:xfrm>
        </p:grpSpPr>
        <p:sp>
          <p:nvSpPr>
            <p:cNvPr id="287" name="Google Shape;287;p26"/>
            <p:cNvSpPr/>
            <p:nvPr/>
          </p:nvSpPr>
          <p:spPr>
            <a:xfrm>
              <a:off x="4741425" y="588975"/>
              <a:ext cx="4013100" cy="3886200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8" name="Google Shape;288;p26"/>
            <p:cNvGrpSpPr/>
            <p:nvPr/>
          </p:nvGrpSpPr>
          <p:grpSpPr>
            <a:xfrm>
              <a:off x="5826570" y="1499349"/>
              <a:ext cx="1854709" cy="418122"/>
              <a:chOff x="1710000" y="1186600"/>
              <a:chExt cx="2072300" cy="467175"/>
            </a:xfrm>
          </p:grpSpPr>
          <p:cxnSp>
            <p:nvCxnSpPr>
              <p:cNvPr id="289" name="Google Shape;289;p26"/>
              <p:cNvCxnSpPr/>
              <p:nvPr/>
            </p:nvCxnSpPr>
            <p:spPr>
              <a:xfrm>
                <a:off x="1710000" y="1395563"/>
                <a:ext cx="540000" cy="9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48424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90" name="Google Shape;290;p26"/>
              <p:cNvCxnSpPr/>
              <p:nvPr/>
            </p:nvCxnSpPr>
            <p:spPr>
              <a:xfrm>
                <a:off x="3242300" y="1395563"/>
                <a:ext cx="540000" cy="9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48424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91" name="Google Shape;291;p26"/>
              <p:cNvSpPr/>
              <p:nvPr/>
            </p:nvSpPr>
            <p:spPr>
              <a:xfrm>
                <a:off x="2247075" y="1186600"/>
                <a:ext cx="999725" cy="467175"/>
              </a:xfrm>
              <a:custGeom>
                <a:rect b="b" l="l" r="r" t="t"/>
                <a:pathLst>
                  <a:path extrusionOk="0" h="18687" w="39989">
                    <a:moveTo>
                      <a:pt x="0" y="8596"/>
                    </a:moveTo>
                    <a:lnTo>
                      <a:pt x="4485" y="0"/>
                    </a:lnTo>
                    <a:lnTo>
                      <a:pt x="8035" y="18687"/>
                    </a:lnTo>
                    <a:lnTo>
                      <a:pt x="13454" y="748"/>
                    </a:lnTo>
                    <a:lnTo>
                      <a:pt x="17191" y="18500"/>
                    </a:lnTo>
                    <a:lnTo>
                      <a:pt x="23171" y="374"/>
                    </a:lnTo>
                    <a:lnTo>
                      <a:pt x="27095" y="17379"/>
                    </a:lnTo>
                    <a:lnTo>
                      <a:pt x="33449" y="187"/>
                    </a:lnTo>
                    <a:lnTo>
                      <a:pt x="37186" y="17566"/>
                    </a:lnTo>
                    <a:lnTo>
                      <a:pt x="39989" y="8409"/>
                    </a:lnTo>
                  </a:path>
                </a:pathLst>
              </a:custGeom>
              <a:noFill/>
              <a:ln cap="flat" cmpd="sng" w="9525">
                <a:solidFill>
                  <a:srgbClr val="48424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  <p:sp>
          <p:nvSpPr>
            <p:cNvPr id="292" name="Google Shape;292;p26"/>
            <p:cNvSpPr/>
            <p:nvPr/>
          </p:nvSpPr>
          <p:spPr>
            <a:xfrm>
              <a:off x="5070284" y="1162406"/>
              <a:ext cx="1048800" cy="1048800"/>
            </a:xfrm>
            <a:prstGeom prst="ellipse">
              <a:avLst/>
            </a:prstGeom>
            <a:gradFill>
              <a:gsLst>
                <a:gs pos="0">
                  <a:srgbClr val="696171"/>
                </a:gs>
                <a:gs pos="100000">
                  <a:srgbClr val="272728"/>
                </a:gs>
              </a:gsLst>
              <a:lin ang="5400012" scaled="0"/>
            </a:gradFill>
            <a:ln cap="flat" cmpd="sng" w="9525">
              <a:solidFill>
                <a:srgbClr val="48424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Droid Sans"/>
                <a:ea typeface="Droid Sans"/>
                <a:cs typeface="Droid Sans"/>
                <a:sym typeface="Droid Sans"/>
              </a:endParaRPr>
            </a:p>
          </p:txBody>
        </p:sp>
        <p:sp>
          <p:nvSpPr>
            <p:cNvPr id="293" name="Google Shape;293;p26"/>
            <p:cNvSpPr/>
            <p:nvPr/>
          </p:nvSpPr>
          <p:spPr>
            <a:xfrm>
              <a:off x="7388804" y="1129515"/>
              <a:ext cx="1114500" cy="1114500"/>
            </a:xfrm>
            <a:prstGeom prst="ellipse">
              <a:avLst/>
            </a:prstGeom>
            <a:gradFill>
              <a:gsLst>
                <a:gs pos="0">
                  <a:srgbClr val="696171"/>
                </a:gs>
                <a:gs pos="100000">
                  <a:srgbClr val="272728"/>
                </a:gs>
              </a:gsLst>
              <a:lin ang="5400012" scaled="0"/>
            </a:gradFill>
            <a:ln cap="flat" cmpd="sng" w="9525">
              <a:solidFill>
                <a:srgbClr val="48424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Droid Sans"/>
                <a:ea typeface="Droid Sans"/>
                <a:cs typeface="Droid Sans"/>
                <a:sym typeface="Droid Sans"/>
              </a:endParaRPr>
            </a:p>
          </p:txBody>
        </p:sp>
        <p:grpSp>
          <p:nvGrpSpPr>
            <p:cNvPr id="294" name="Google Shape;294;p26"/>
            <p:cNvGrpSpPr/>
            <p:nvPr/>
          </p:nvGrpSpPr>
          <p:grpSpPr>
            <a:xfrm>
              <a:off x="6257370" y="2753725"/>
              <a:ext cx="901422" cy="1161408"/>
              <a:chOff x="2247063" y="2588138"/>
              <a:chExt cx="1007175" cy="1297663"/>
            </a:xfrm>
          </p:grpSpPr>
          <p:sp>
            <p:nvSpPr>
              <p:cNvPr id="295" name="Google Shape;295;p26"/>
              <p:cNvSpPr/>
              <p:nvPr/>
            </p:nvSpPr>
            <p:spPr>
              <a:xfrm rot="-5400000">
                <a:off x="2453928" y="3115497"/>
                <a:ext cx="629227" cy="327583"/>
              </a:xfrm>
              <a:custGeom>
                <a:rect b="b" l="l" r="r" t="t"/>
                <a:pathLst>
                  <a:path extrusionOk="0" h="18687" w="39989">
                    <a:moveTo>
                      <a:pt x="0" y="8596"/>
                    </a:moveTo>
                    <a:lnTo>
                      <a:pt x="4485" y="0"/>
                    </a:lnTo>
                    <a:lnTo>
                      <a:pt x="8035" y="18687"/>
                    </a:lnTo>
                    <a:lnTo>
                      <a:pt x="13454" y="748"/>
                    </a:lnTo>
                    <a:lnTo>
                      <a:pt x="17191" y="18500"/>
                    </a:lnTo>
                    <a:lnTo>
                      <a:pt x="23171" y="374"/>
                    </a:lnTo>
                    <a:lnTo>
                      <a:pt x="27095" y="17379"/>
                    </a:lnTo>
                    <a:lnTo>
                      <a:pt x="33449" y="187"/>
                    </a:lnTo>
                    <a:lnTo>
                      <a:pt x="37186" y="17566"/>
                    </a:lnTo>
                    <a:lnTo>
                      <a:pt x="39989" y="8409"/>
                    </a:lnTo>
                  </a:path>
                </a:pathLst>
              </a:custGeom>
              <a:noFill/>
              <a:ln cap="flat" cmpd="sng" w="9525">
                <a:solidFill>
                  <a:srgbClr val="48424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cxnSp>
            <p:nvCxnSpPr>
              <p:cNvPr id="296" name="Google Shape;296;p26"/>
              <p:cNvCxnSpPr/>
              <p:nvPr/>
            </p:nvCxnSpPr>
            <p:spPr>
              <a:xfrm>
                <a:off x="2745438" y="3593900"/>
                <a:ext cx="3000" cy="2205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48424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97" name="Google Shape;297;p26"/>
              <p:cNvCxnSpPr/>
              <p:nvPr/>
            </p:nvCxnSpPr>
            <p:spPr>
              <a:xfrm>
                <a:off x="2747575" y="2664125"/>
                <a:ext cx="1500" cy="3006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48424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98" name="Google Shape;298;p26"/>
              <p:cNvSpPr/>
              <p:nvPr/>
            </p:nvSpPr>
            <p:spPr>
              <a:xfrm rot="5400000">
                <a:off x="2536113" y="3525350"/>
                <a:ext cx="71400" cy="649500"/>
              </a:xfrm>
              <a:prstGeom prst="rect">
                <a:avLst/>
              </a:prstGeom>
              <a:solidFill>
                <a:srgbClr val="FFFFFF"/>
              </a:solidFill>
              <a:ln cap="flat" cmpd="sng" w="9525">
                <a:solidFill>
                  <a:srgbClr val="48424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Droid Sans"/>
                  <a:ea typeface="Droid Sans"/>
                  <a:cs typeface="Droid Sans"/>
                  <a:sym typeface="Droid Sans"/>
                </a:endParaRPr>
              </a:p>
            </p:txBody>
          </p:sp>
          <p:sp>
            <p:nvSpPr>
              <p:cNvPr id="299" name="Google Shape;299;p26"/>
              <p:cNvSpPr/>
              <p:nvPr/>
            </p:nvSpPr>
            <p:spPr>
              <a:xfrm rot="5400000">
                <a:off x="2893788" y="2299088"/>
                <a:ext cx="71400" cy="649500"/>
              </a:xfrm>
              <a:prstGeom prst="rect">
                <a:avLst/>
              </a:prstGeom>
              <a:solidFill>
                <a:srgbClr val="FFFFFF"/>
              </a:solidFill>
              <a:ln cap="flat" cmpd="sng" w="9525">
                <a:solidFill>
                  <a:srgbClr val="48424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Droid Sans"/>
                  <a:ea typeface="Droid Sans"/>
                  <a:cs typeface="Droid Sans"/>
                  <a:sym typeface="Droid Sans"/>
                </a:endParaRPr>
              </a:p>
            </p:txBody>
          </p:sp>
        </p:grpSp>
        <p:sp>
          <p:nvSpPr>
            <p:cNvPr id="300" name="Google Shape;300;p26"/>
            <p:cNvSpPr/>
            <p:nvPr/>
          </p:nvSpPr>
          <p:spPr>
            <a:xfrm>
              <a:off x="5362504" y="3209383"/>
              <a:ext cx="1086300" cy="1086300"/>
            </a:xfrm>
            <a:prstGeom prst="ellipse">
              <a:avLst/>
            </a:prstGeom>
            <a:gradFill>
              <a:gsLst>
                <a:gs pos="0">
                  <a:srgbClr val="696171"/>
                </a:gs>
                <a:gs pos="100000">
                  <a:srgbClr val="272728"/>
                </a:gs>
              </a:gsLst>
              <a:lin ang="5400012" scaled="0"/>
            </a:gradFill>
            <a:ln cap="flat" cmpd="sng" w="9525">
              <a:solidFill>
                <a:srgbClr val="48424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Droid Sans"/>
                <a:ea typeface="Droid Sans"/>
                <a:cs typeface="Droid Sans"/>
                <a:sym typeface="Droid Sans"/>
              </a:endParaRPr>
            </a:p>
          </p:txBody>
        </p:sp>
        <p:sp>
          <p:nvSpPr>
            <p:cNvPr id="301" name="Google Shape;301;p26"/>
            <p:cNvSpPr/>
            <p:nvPr/>
          </p:nvSpPr>
          <p:spPr>
            <a:xfrm>
              <a:off x="6967307" y="2435836"/>
              <a:ext cx="1159500" cy="1159500"/>
            </a:xfrm>
            <a:prstGeom prst="ellipse">
              <a:avLst/>
            </a:prstGeom>
            <a:gradFill>
              <a:gsLst>
                <a:gs pos="0">
                  <a:srgbClr val="696171"/>
                </a:gs>
                <a:gs pos="100000">
                  <a:srgbClr val="272728"/>
                </a:gs>
              </a:gsLst>
              <a:lin ang="5400012" scaled="0"/>
            </a:gradFill>
            <a:ln cap="flat" cmpd="sng" w="9525">
              <a:solidFill>
                <a:srgbClr val="48424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Droid Sans"/>
                <a:ea typeface="Droid Sans"/>
                <a:cs typeface="Droid Sans"/>
                <a:sym typeface="Droid Sans"/>
              </a:endParaRPr>
            </a:p>
          </p:txBody>
        </p:sp>
        <p:sp>
          <p:nvSpPr>
            <p:cNvPr id="302" name="Google Shape;302;p26"/>
            <p:cNvSpPr txBox="1"/>
            <p:nvPr/>
          </p:nvSpPr>
          <p:spPr>
            <a:xfrm>
              <a:off x="6557428" y="1086125"/>
              <a:ext cx="4383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GB" sz="1800">
                  <a:solidFill>
                    <a:srgbClr val="48424D"/>
                  </a:solidFill>
                  <a:latin typeface="Cambria"/>
                  <a:ea typeface="Cambria"/>
                  <a:cs typeface="Cambria"/>
                  <a:sym typeface="Cambria"/>
                </a:rPr>
                <a:t>k</a:t>
              </a:r>
              <a:r>
                <a:rPr baseline="-25000" i="1" lang="en-GB" sz="1800">
                  <a:solidFill>
                    <a:srgbClr val="48424D"/>
                  </a:solidFill>
                  <a:latin typeface="Cambria"/>
                  <a:ea typeface="Cambria"/>
                  <a:cs typeface="Cambria"/>
                  <a:sym typeface="Cambria"/>
                </a:rPr>
                <a:t>n</a:t>
              </a:r>
              <a:endParaRPr baseline="-25000" i="1" sz="1800">
                <a:solidFill>
                  <a:srgbClr val="48424D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3" name="Google Shape;303;p26"/>
            <p:cNvSpPr txBox="1"/>
            <p:nvPr/>
          </p:nvSpPr>
          <p:spPr>
            <a:xfrm>
              <a:off x="6225550" y="2847925"/>
              <a:ext cx="4383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GB" sz="1800">
                  <a:solidFill>
                    <a:srgbClr val="48424D"/>
                  </a:solidFill>
                  <a:latin typeface="Cambria"/>
                  <a:ea typeface="Cambria"/>
                  <a:cs typeface="Cambria"/>
                  <a:sym typeface="Cambria"/>
                </a:rPr>
                <a:t>k</a:t>
              </a:r>
              <a:r>
                <a:rPr baseline="-25000" i="1" lang="en-GB" sz="1800">
                  <a:solidFill>
                    <a:srgbClr val="48424D"/>
                  </a:solidFill>
                  <a:latin typeface="Cambria"/>
                  <a:ea typeface="Cambria"/>
                  <a:cs typeface="Cambria"/>
                  <a:sym typeface="Cambria"/>
                </a:rPr>
                <a:t>s</a:t>
              </a:r>
              <a:endParaRPr baseline="-25000" i="1" sz="1800">
                <a:solidFill>
                  <a:srgbClr val="48424D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cxnSp>
          <p:nvCxnSpPr>
            <p:cNvPr id="304" name="Google Shape;304;p26"/>
            <p:cNvCxnSpPr/>
            <p:nvPr/>
          </p:nvCxnSpPr>
          <p:spPr>
            <a:xfrm flipH="1" rot="10800000">
              <a:off x="7481056" y="1684235"/>
              <a:ext cx="438300" cy="5100"/>
            </a:xfrm>
            <a:prstGeom prst="straightConnector1">
              <a:avLst/>
            </a:prstGeom>
            <a:noFill/>
            <a:ln cap="flat" cmpd="sng" w="28575">
              <a:solidFill>
                <a:srgbClr val="DA291C"/>
              </a:solidFill>
              <a:prstDash val="solid"/>
              <a:round/>
              <a:headEnd len="med" w="med" type="triangle"/>
              <a:tailEnd len="med" w="med" type="none"/>
            </a:ln>
          </p:spPr>
        </p:cxnSp>
        <p:cxnSp>
          <p:nvCxnSpPr>
            <p:cNvPr id="305" name="Google Shape;305;p26"/>
            <p:cNvCxnSpPr/>
            <p:nvPr/>
          </p:nvCxnSpPr>
          <p:spPr>
            <a:xfrm flipH="1" rot="10800000">
              <a:off x="5585849" y="1684235"/>
              <a:ext cx="438300" cy="5100"/>
            </a:xfrm>
            <a:prstGeom prst="straightConnector1">
              <a:avLst/>
            </a:prstGeom>
            <a:noFill/>
            <a:ln cap="flat" cmpd="sng" w="28575">
              <a:solidFill>
                <a:srgbClr val="DA291C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306" name="Google Shape;306;p26"/>
            <p:cNvSpPr txBox="1"/>
            <p:nvPr/>
          </p:nvSpPr>
          <p:spPr>
            <a:xfrm>
              <a:off x="7512202" y="1244699"/>
              <a:ext cx="4383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GB" sz="1800">
                  <a:solidFill>
                    <a:srgbClr val="DA291C"/>
                  </a:solidFill>
                  <a:latin typeface="Cambria"/>
                  <a:ea typeface="Cambria"/>
                  <a:cs typeface="Cambria"/>
                  <a:sym typeface="Cambria"/>
                </a:rPr>
                <a:t>F</a:t>
              </a:r>
              <a:r>
                <a:rPr b="1" baseline="-25000" i="1" lang="en-GB" sz="1800">
                  <a:solidFill>
                    <a:srgbClr val="DA291C"/>
                  </a:solidFill>
                  <a:latin typeface="Cambria"/>
                  <a:ea typeface="Cambria"/>
                  <a:cs typeface="Cambria"/>
                  <a:sym typeface="Cambria"/>
                </a:rPr>
                <a:t>n</a:t>
              </a:r>
              <a:endParaRPr b="1" baseline="-25000" i="1" sz="1800">
                <a:solidFill>
                  <a:srgbClr val="DA291C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cxnSp>
          <p:nvCxnSpPr>
            <p:cNvPr id="307" name="Google Shape;307;p26"/>
            <p:cNvCxnSpPr/>
            <p:nvPr/>
          </p:nvCxnSpPr>
          <p:spPr>
            <a:xfrm flipH="1" rot="10800000">
              <a:off x="6118385" y="1998448"/>
              <a:ext cx="1271100" cy="6600"/>
            </a:xfrm>
            <a:prstGeom prst="straightConnector1">
              <a:avLst/>
            </a:prstGeom>
            <a:noFill/>
            <a:ln cap="flat" cmpd="sng" w="19050">
              <a:solidFill>
                <a:srgbClr val="7AA585"/>
              </a:solidFill>
              <a:prstDash val="solid"/>
              <a:round/>
              <a:headEnd len="med" w="med" type="stealth"/>
              <a:tailEnd len="med" w="med" type="stealth"/>
            </a:ln>
          </p:spPr>
        </p:cxnSp>
        <p:sp>
          <p:nvSpPr>
            <p:cNvPr id="308" name="Google Shape;308;p26"/>
            <p:cNvSpPr txBox="1"/>
            <p:nvPr/>
          </p:nvSpPr>
          <p:spPr>
            <a:xfrm>
              <a:off x="6635419" y="1919925"/>
              <a:ext cx="4629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GB" sz="1800">
                  <a:solidFill>
                    <a:srgbClr val="7AA585"/>
                  </a:solidFill>
                  <a:latin typeface="Cambria"/>
                  <a:ea typeface="Cambria"/>
                  <a:cs typeface="Cambria"/>
                  <a:sym typeface="Cambria"/>
                </a:rPr>
                <a:t>x</a:t>
              </a:r>
              <a:r>
                <a:rPr baseline="-25000" i="1" lang="en-GB" sz="1800">
                  <a:solidFill>
                    <a:srgbClr val="7AA585"/>
                  </a:solidFill>
                  <a:latin typeface="Cambria"/>
                  <a:ea typeface="Cambria"/>
                  <a:cs typeface="Cambria"/>
                  <a:sym typeface="Cambria"/>
                </a:rPr>
                <a:t>n</a:t>
              </a:r>
              <a:endParaRPr baseline="-25000" i="1" sz="1800">
                <a:solidFill>
                  <a:srgbClr val="7AA585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cxnSp>
          <p:nvCxnSpPr>
            <p:cNvPr id="309" name="Google Shape;309;p26"/>
            <p:cNvCxnSpPr/>
            <p:nvPr/>
          </p:nvCxnSpPr>
          <p:spPr>
            <a:xfrm flipH="1" rot="-5400000">
              <a:off x="7327844" y="2855037"/>
              <a:ext cx="438300" cy="5100"/>
            </a:xfrm>
            <a:prstGeom prst="straightConnector1">
              <a:avLst/>
            </a:prstGeom>
            <a:noFill/>
            <a:ln cap="flat" cmpd="sng" w="28575">
              <a:solidFill>
                <a:srgbClr val="DA291C"/>
              </a:solidFill>
              <a:prstDash val="solid"/>
              <a:round/>
              <a:headEnd len="med" w="med" type="triangle"/>
              <a:tailEnd len="med" w="med" type="none"/>
            </a:ln>
          </p:spPr>
        </p:cxnSp>
        <p:cxnSp>
          <p:nvCxnSpPr>
            <p:cNvPr id="310" name="Google Shape;310;p26"/>
            <p:cNvCxnSpPr/>
            <p:nvPr/>
          </p:nvCxnSpPr>
          <p:spPr>
            <a:xfrm flipH="1" rot="-5400000">
              <a:off x="5686526" y="3963271"/>
              <a:ext cx="438300" cy="5100"/>
            </a:xfrm>
            <a:prstGeom prst="straightConnector1">
              <a:avLst/>
            </a:prstGeom>
            <a:noFill/>
            <a:ln cap="flat" cmpd="sng" w="28575">
              <a:solidFill>
                <a:srgbClr val="DA291C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11" name="Google Shape;311;p26"/>
            <p:cNvCxnSpPr/>
            <p:nvPr/>
          </p:nvCxnSpPr>
          <p:spPr>
            <a:xfrm flipH="1">
              <a:off x="6894781" y="3669209"/>
              <a:ext cx="900" cy="246000"/>
            </a:xfrm>
            <a:prstGeom prst="straightConnector1">
              <a:avLst/>
            </a:prstGeom>
            <a:noFill/>
            <a:ln cap="flat" cmpd="sng" w="19050">
              <a:solidFill>
                <a:srgbClr val="7AA585"/>
              </a:solidFill>
              <a:prstDash val="solid"/>
              <a:round/>
              <a:headEnd len="med" w="med" type="stealth"/>
              <a:tailEnd len="med" w="med" type="stealth"/>
            </a:ln>
          </p:spPr>
        </p:cxnSp>
        <p:sp>
          <p:nvSpPr>
            <p:cNvPr id="312" name="Google Shape;312;p26"/>
            <p:cNvSpPr txBox="1"/>
            <p:nvPr/>
          </p:nvSpPr>
          <p:spPr>
            <a:xfrm>
              <a:off x="6967298" y="3595225"/>
              <a:ext cx="4629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GB" sz="1800">
                  <a:solidFill>
                    <a:srgbClr val="7AA585"/>
                  </a:solidFill>
                  <a:latin typeface="Cambria"/>
                  <a:ea typeface="Cambria"/>
                  <a:cs typeface="Cambria"/>
                  <a:sym typeface="Cambria"/>
                </a:rPr>
                <a:t>x</a:t>
              </a:r>
              <a:r>
                <a:rPr baseline="-25000" i="1" lang="en-GB" sz="1800">
                  <a:solidFill>
                    <a:srgbClr val="7AA585"/>
                  </a:solidFill>
                  <a:latin typeface="Cambria"/>
                  <a:ea typeface="Cambria"/>
                  <a:cs typeface="Cambria"/>
                  <a:sym typeface="Cambria"/>
                </a:rPr>
                <a:t>s</a:t>
              </a:r>
              <a:endParaRPr baseline="-25000" i="1" sz="1800">
                <a:solidFill>
                  <a:srgbClr val="7AA585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3" name="Google Shape;313;p26"/>
            <p:cNvSpPr txBox="1"/>
            <p:nvPr/>
          </p:nvSpPr>
          <p:spPr>
            <a:xfrm>
              <a:off x="7158789" y="2875791"/>
              <a:ext cx="4383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GB" sz="1800">
                  <a:solidFill>
                    <a:srgbClr val="DA291C"/>
                  </a:solidFill>
                  <a:latin typeface="Cambria"/>
                  <a:ea typeface="Cambria"/>
                  <a:cs typeface="Cambria"/>
                  <a:sym typeface="Cambria"/>
                </a:rPr>
                <a:t>F</a:t>
              </a:r>
              <a:r>
                <a:rPr b="1" baseline="-25000" i="1" lang="en-GB" sz="1800">
                  <a:solidFill>
                    <a:srgbClr val="DA291C"/>
                  </a:solidFill>
                  <a:latin typeface="Cambria"/>
                  <a:ea typeface="Cambria"/>
                  <a:cs typeface="Cambria"/>
                  <a:sym typeface="Cambria"/>
                </a:rPr>
                <a:t>s</a:t>
              </a:r>
              <a:endParaRPr b="1" baseline="-25000" i="1" sz="1800">
                <a:solidFill>
                  <a:srgbClr val="DA291C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4" name="Google Shape;314;p26"/>
            <p:cNvSpPr txBox="1"/>
            <p:nvPr/>
          </p:nvSpPr>
          <p:spPr>
            <a:xfrm>
              <a:off x="4741425" y="588975"/>
              <a:ext cx="2091600" cy="369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Contact law between particles</a:t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Principles of the DEM</a:t>
            </a:r>
            <a:endParaRPr/>
          </a:p>
        </p:txBody>
      </p:sp>
      <p:sp>
        <p:nvSpPr>
          <p:cNvPr id="320" name="Google Shape;320;p27"/>
          <p:cNvSpPr/>
          <p:nvPr/>
        </p:nvSpPr>
        <p:spPr>
          <a:xfrm>
            <a:off x="4741425" y="588975"/>
            <a:ext cx="4013100" cy="38862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27"/>
          <p:cNvSpPr txBox="1"/>
          <p:nvPr/>
        </p:nvSpPr>
        <p:spPr>
          <a:xfrm>
            <a:off x="4741425" y="588975"/>
            <a:ext cx="1226100" cy="369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Iteration loop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27"/>
          <p:cNvSpPr txBox="1"/>
          <p:nvPr/>
        </p:nvSpPr>
        <p:spPr>
          <a:xfrm>
            <a:off x="1620583" y="0"/>
            <a:ext cx="1270800" cy="384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Method </a:t>
            </a:r>
            <a:endParaRPr b="1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3" name="Google Shape;323;p27"/>
          <p:cNvGrpSpPr/>
          <p:nvPr/>
        </p:nvGrpSpPr>
        <p:grpSpPr>
          <a:xfrm>
            <a:off x="4523599" y="502879"/>
            <a:ext cx="4773435" cy="4709496"/>
            <a:chOff x="4523599" y="331429"/>
            <a:chExt cx="4773435" cy="4709496"/>
          </a:xfrm>
        </p:grpSpPr>
        <p:sp>
          <p:nvSpPr>
            <p:cNvPr id="324" name="Google Shape;324;p27"/>
            <p:cNvSpPr/>
            <p:nvPr/>
          </p:nvSpPr>
          <p:spPr>
            <a:xfrm rot="4740710">
              <a:off x="5950847" y="2654551"/>
              <a:ext cx="335246" cy="335318"/>
            </a:xfrm>
            <a:prstGeom prst="rtTriangle">
              <a:avLst/>
            </a:prstGeom>
            <a:solidFill>
              <a:srgbClr val="DA29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27"/>
            <p:cNvSpPr txBox="1"/>
            <p:nvPr/>
          </p:nvSpPr>
          <p:spPr>
            <a:xfrm>
              <a:off x="4883816" y="2095658"/>
              <a:ext cx="1161900" cy="461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rgbClr val="48424D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Positions</a:t>
              </a:r>
              <a:endParaRPr sz="1800">
                <a:solidFill>
                  <a:srgbClr val="48424D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26" name="Google Shape;326;p27"/>
            <p:cNvSpPr txBox="1"/>
            <p:nvPr/>
          </p:nvSpPr>
          <p:spPr>
            <a:xfrm>
              <a:off x="7785766" y="2095658"/>
              <a:ext cx="888900" cy="461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rgbClr val="48424D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Forces</a:t>
              </a:r>
              <a:endParaRPr sz="1800">
                <a:solidFill>
                  <a:srgbClr val="48424D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27" name="Google Shape;327;p27"/>
            <p:cNvSpPr txBox="1"/>
            <p:nvPr/>
          </p:nvSpPr>
          <p:spPr>
            <a:xfrm>
              <a:off x="6065816" y="982125"/>
              <a:ext cx="15366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rgbClr val="DA291C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Contact law</a:t>
              </a:r>
              <a:endParaRPr sz="1800">
                <a:solidFill>
                  <a:srgbClr val="DA291C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28" name="Google Shape;328;p27"/>
            <p:cNvSpPr txBox="1"/>
            <p:nvPr/>
          </p:nvSpPr>
          <p:spPr>
            <a:xfrm>
              <a:off x="5131466" y="3198275"/>
              <a:ext cx="34053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rgbClr val="DA291C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Newton’s law</a:t>
              </a:r>
              <a:endParaRPr sz="1800">
                <a:solidFill>
                  <a:srgbClr val="DA291C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indent="-342900" lvl="0" marL="457200" rtl="0" algn="ctr">
                <a:spcBef>
                  <a:spcPts val="0"/>
                </a:spcBef>
                <a:spcAft>
                  <a:spcPts val="0"/>
                </a:spcAft>
                <a:buClr>
                  <a:srgbClr val="DA291C"/>
                </a:buClr>
                <a:buSzPts val="1800"/>
                <a:buFont typeface="Helvetica Neue"/>
                <a:buChar char="+"/>
              </a:pPr>
              <a:r>
                <a:rPr lang="en-GB" sz="1800">
                  <a:solidFill>
                    <a:srgbClr val="DA291C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Integration scheme</a:t>
              </a:r>
              <a:endParaRPr sz="1800">
                <a:solidFill>
                  <a:srgbClr val="DA291C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29" name="Google Shape;329;p27"/>
            <p:cNvSpPr/>
            <p:nvPr/>
          </p:nvSpPr>
          <p:spPr>
            <a:xfrm flipH="1" rot="-6935399">
              <a:off x="5488658" y="753266"/>
              <a:ext cx="2538618" cy="2427181"/>
            </a:xfrm>
            <a:prstGeom prst="blockArc">
              <a:avLst>
                <a:gd fmla="val 17967225" name="adj1"/>
                <a:gd fmla="val 1529547" name="adj2"/>
                <a:gd fmla="val 9279" name="adj3"/>
              </a:avLst>
            </a:prstGeom>
            <a:solidFill>
              <a:srgbClr val="DA29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30" name="Google Shape;330;p27"/>
            <p:cNvGrpSpPr/>
            <p:nvPr/>
          </p:nvGrpSpPr>
          <p:grpSpPr>
            <a:xfrm rot="-8603428">
              <a:off x="5139387" y="1068154"/>
              <a:ext cx="3541859" cy="3236045"/>
              <a:chOff x="2729397" y="594533"/>
              <a:chExt cx="3674700" cy="3674700"/>
            </a:xfrm>
          </p:grpSpPr>
          <p:sp>
            <p:nvSpPr>
              <p:cNvPr id="331" name="Google Shape;331;p27"/>
              <p:cNvSpPr/>
              <p:nvPr/>
            </p:nvSpPr>
            <p:spPr>
              <a:xfrm flipH="1" rot="-9000757">
                <a:off x="3221634" y="1086770"/>
                <a:ext cx="2690226" cy="2690226"/>
              </a:xfrm>
              <a:prstGeom prst="blockArc">
                <a:avLst>
                  <a:gd fmla="val 17967225" name="adj1"/>
                  <a:gd fmla="val 1529547" name="adj2"/>
                  <a:gd fmla="val 9279" name="adj3"/>
                </a:avLst>
              </a:prstGeom>
              <a:solidFill>
                <a:srgbClr val="DA291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" name="Google Shape;332;p27"/>
              <p:cNvSpPr/>
              <p:nvPr/>
            </p:nvSpPr>
            <p:spPr>
              <a:xfrm rot="2700000">
                <a:off x="4382023" y="3463061"/>
                <a:ext cx="363170" cy="363170"/>
              </a:xfrm>
              <a:prstGeom prst="rtTriangle">
                <a:avLst/>
              </a:prstGeom>
              <a:solidFill>
                <a:srgbClr val="DA291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333" name="Google Shape;333;p27"/>
          <p:cNvGrpSpPr/>
          <p:nvPr/>
        </p:nvGrpSpPr>
        <p:grpSpPr>
          <a:xfrm>
            <a:off x="311700" y="1077850"/>
            <a:ext cx="4013100" cy="3886200"/>
            <a:chOff x="4741425" y="588975"/>
            <a:chExt cx="4013100" cy="3886200"/>
          </a:xfrm>
        </p:grpSpPr>
        <p:sp>
          <p:nvSpPr>
            <p:cNvPr id="334" name="Google Shape;334;p27"/>
            <p:cNvSpPr/>
            <p:nvPr/>
          </p:nvSpPr>
          <p:spPr>
            <a:xfrm>
              <a:off x="4741425" y="588975"/>
              <a:ext cx="4013100" cy="3886200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35" name="Google Shape;335;p27"/>
            <p:cNvGrpSpPr/>
            <p:nvPr/>
          </p:nvGrpSpPr>
          <p:grpSpPr>
            <a:xfrm>
              <a:off x="5826570" y="1499349"/>
              <a:ext cx="1854709" cy="418122"/>
              <a:chOff x="1710000" y="1186600"/>
              <a:chExt cx="2072300" cy="467175"/>
            </a:xfrm>
          </p:grpSpPr>
          <p:cxnSp>
            <p:nvCxnSpPr>
              <p:cNvPr id="336" name="Google Shape;336;p27"/>
              <p:cNvCxnSpPr/>
              <p:nvPr/>
            </p:nvCxnSpPr>
            <p:spPr>
              <a:xfrm>
                <a:off x="1710000" y="1395563"/>
                <a:ext cx="540000" cy="9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48424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37" name="Google Shape;337;p27"/>
              <p:cNvCxnSpPr/>
              <p:nvPr/>
            </p:nvCxnSpPr>
            <p:spPr>
              <a:xfrm>
                <a:off x="3242300" y="1395563"/>
                <a:ext cx="540000" cy="9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48424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338" name="Google Shape;338;p27"/>
              <p:cNvSpPr/>
              <p:nvPr/>
            </p:nvSpPr>
            <p:spPr>
              <a:xfrm>
                <a:off x="2247075" y="1186600"/>
                <a:ext cx="999725" cy="467175"/>
              </a:xfrm>
              <a:custGeom>
                <a:rect b="b" l="l" r="r" t="t"/>
                <a:pathLst>
                  <a:path extrusionOk="0" h="18687" w="39989">
                    <a:moveTo>
                      <a:pt x="0" y="8596"/>
                    </a:moveTo>
                    <a:lnTo>
                      <a:pt x="4485" y="0"/>
                    </a:lnTo>
                    <a:lnTo>
                      <a:pt x="8035" y="18687"/>
                    </a:lnTo>
                    <a:lnTo>
                      <a:pt x="13454" y="748"/>
                    </a:lnTo>
                    <a:lnTo>
                      <a:pt x="17191" y="18500"/>
                    </a:lnTo>
                    <a:lnTo>
                      <a:pt x="23171" y="374"/>
                    </a:lnTo>
                    <a:lnTo>
                      <a:pt x="27095" y="17379"/>
                    </a:lnTo>
                    <a:lnTo>
                      <a:pt x="33449" y="187"/>
                    </a:lnTo>
                    <a:lnTo>
                      <a:pt x="37186" y="17566"/>
                    </a:lnTo>
                    <a:lnTo>
                      <a:pt x="39989" y="8409"/>
                    </a:lnTo>
                  </a:path>
                </a:pathLst>
              </a:custGeom>
              <a:noFill/>
              <a:ln cap="flat" cmpd="sng" w="9525">
                <a:solidFill>
                  <a:srgbClr val="48424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  <p:sp>
          <p:nvSpPr>
            <p:cNvPr id="339" name="Google Shape;339;p27"/>
            <p:cNvSpPr/>
            <p:nvPr/>
          </p:nvSpPr>
          <p:spPr>
            <a:xfrm>
              <a:off x="5070284" y="1162406"/>
              <a:ext cx="1048800" cy="1048800"/>
            </a:xfrm>
            <a:prstGeom prst="ellipse">
              <a:avLst/>
            </a:prstGeom>
            <a:gradFill>
              <a:gsLst>
                <a:gs pos="0">
                  <a:srgbClr val="696171"/>
                </a:gs>
                <a:gs pos="100000">
                  <a:srgbClr val="272728"/>
                </a:gs>
              </a:gsLst>
              <a:lin ang="5400012" scaled="0"/>
            </a:gradFill>
            <a:ln cap="flat" cmpd="sng" w="9525">
              <a:solidFill>
                <a:srgbClr val="48424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Droid Sans"/>
                <a:ea typeface="Droid Sans"/>
                <a:cs typeface="Droid Sans"/>
                <a:sym typeface="Droid Sans"/>
              </a:endParaRPr>
            </a:p>
          </p:txBody>
        </p:sp>
        <p:sp>
          <p:nvSpPr>
            <p:cNvPr id="340" name="Google Shape;340;p27"/>
            <p:cNvSpPr/>
            <p:nvPr/>
          </p:nvSpPr>
          <p:spPr>
            <a:xfrm>
              <a:off x="7388804" y="1129515"/>
              <a:ext cx="1114500" cy="1114500"/>
            </a:xfrm>
            <a:prstGeom prst="ellipse">
              <a:avLst/>
            </a:prstGeom>
            <a:gradFill>
              <a:gsLst>
                <a:gs pos="0">
                  <a:srgbClr val="696171"/>
                </a:gs>
                <a:gs pos="100000">
                  <a:srgbClr val="272728"/>
                </a:gs>
              </a:gsLst>
              <a:lin ang="5400012" scaled="0"/>
            </a:gradFill>
            <a:ln cap="flat" cmpd="sng" w="9525">
              <a:solidFill>
                <a:srgbClr val="48424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Droid Sans"/>
                <a:ea typeface="Droid Sans"/>
                <a:cs typeface="Droid Sans"/>
                <a:sym typeface="Droid Sans"/>
              </a:endParaRPr>
            </a:p>
          </p:txBody>
        </p:sp>
        <p:grpSp>
          <p:nvGrpSpPr>
            <p:cNvPr id="341" name="Google Shape;341;p27"/>
            <p:cNvGrpSpPr/>
            <p:nvPr/>
          </p:nvGrpSpPr>
          <p:grpSpPr>
            <a:xfrm>
              <a:off x="6257370" y="2753725"/>
              <a:ext cx="901422" cy="1161408"/>
              <a:chOff x="2247063" y="2588138"/>
              <a:chExt cx="1007175" cy="1297663"/>
            </a:xfrm>
          </p:grpSpPr>
          <p:sp>
            <p:nvSpPr>
              <p:cNvPr id="342" name="Google Shape;342;p27"/>
              <p:cNvSpPr/>
              <p:nvPr/>
            </p:nvSpPr>
            <p:spPr>
              <a:xfrm rot="-5400000">
                <a:off x="2453928" y="3115497"/>
                <a:ext cx="629227" cy="327583"/>
              </a:xfrm>
              <a:custGeom>
                <a:rect b="b" l="l" r="r" t="t"/>
                <a:pathLst>
                  <a:path extrusionOk="0" h="18687" w="39989">
                    <a:moveTo>
                      <a:pt x="0" y="8596"/>
                    </a:moveTo>
                    <a:lnTo>
                      <a:pt x="4485" y="0"/>
                    </a:lnTo>
                    <a:lnTo>
                      <a:pt x="8035" y="18687"/>
                    </a:lnTo>
                    <a:lnTo>
                      <a:pt x="13454" y="748"/>
                    </a:lnTo>
                    <a:lnTo>
                      <a:pt x="17191" y="18500"/>
                    </a:lnTo>
                    <a:lnTo>
                      <a:pt x="23171" y="374"/>
                    </a:lnTo>
                    <a:lnTo>
                      <a:pt x="27095" y="17379"/>
                    </a:lnTo>
                    <a:lnTo>
                      <a:pt x="33449" y="187"/>
                    </a:lnTo>
                    <a:lnTo>
                      <a:pt x="37186" y="17566"/>
                    </a:lnTo>
                    <a:lnTo>
                      <a:pt x="39989" y="8409"/>
                    </a:lnTo>
                  </a:path>
                </a:pathLst>
              </a:custGeom>
              <a:noFill/>
              <a:ln cap="flat" cmpd="sng" w="9525">
                <a:solidFill>
                  <a:srgbClr val="48424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cxnSp>
            <p:nvCxnSpPr>
              <p:cNvPr id="343" name="Google Shape;343;p27"/>
              <p:cNvCxnSpPr/>
              <p:nvPr/>
            </p:nvCxnSpPr>
            <p:spPr>
              <a:xfrm>
                <a:off x="2745438" y="3593900"/>
                <a:ext cx="3000" cy="2205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48424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44" name="Google Shape;344;p27"/>
              <p:cNvCxnSpPr/>
              <p:nvPr/>
            </p:nvCxnSpPr>
            <p:spPr>
              <a:xfrm>
                <a:off x="2747575" y="2664125"/>
                <a:ext cx="1500" cy="3006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48424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345" name="Google Shape;345;p27"/>
              <p:cNvSpPr/>
              <p:nvPr/>
            </p:nvSpPr>
            <p:spPr>
              <a:xfrm rot="5400000">
                <a:off x="2536113" y="3525350"/>
                <a:ext cx="71400" cy="649500"/>
              </a:xfrm>
              <a:prstGeom prst="rect">
                <a:avLst/>
              </a:prstGeom>
              <a:solidFill>
                <a:srgbClr val="FFFFFF"/>
              </a:solidFill>
              <a:ln cap="flat" cmpd="sng" w="9525">
                <a:solidFill>
                  <a:srgbClr val="48424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Droid Sans"/>
                  <a:ea typeface="Droid Sans"/>
                  <a:cs typeface="Droid Sans"/>
                  <a:sym typeface="Droid Sans"/>
                </a:endParaRPr>
              </a:p>
            </p:txBody>
          </p:sp>
          <p:sp>
            <p:nvSpPr>
              <p:cNvPr id="346" name="Google Shape;346;p27"/>
              <p:cNvSpPr/>
              <p:nvPr/>
            </p:nvSpPr>
            <p:spPr>
              <a:xfrm rot="5400000">
                <a:off x="2893788" y="2299088"/>
                <a:ext cx="71400" cy="649500"/>
              </a:xfrm>
              <a:prstGeom prst="rect">
                <a:avLst/>
              </a:prstGeom>
              <a:solidFill>
                <a:srgbClr val="FFFFFF"/>
              </a:solidFill>
              <a:ln cap="flat" cmpd="sng" w="9525">
                <a:solidFill>
                  <a:srgbClr val="48424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Droid Sans"/>
                  <a:ea typeface="Droid Sans"/>
                  <a:cs typeface="Droid Sans"/>
                  <a:sym typeface="Droid Sans"/>
                </a:endParaRPr>
              </a:p>
            </p:txBody>
          </p:sp>
        </p:grpSp>
        <p:sp>
          <p:nvSpPr>
            <p:cNvPr id="347" name="Google Shape;347;p27"/>
            <p:cNvSpPr/>
            <p:nvPr/>
          </p:nvSpPr>
          <p:spPr>
            <a:xfrm>
              <a:off x="5362504" y="3209383"/>
              <a:ext cx="1086300" cy="1086300"/>
            </a:xfrm>
            <a:prstGeom prst="ellipse">
              <a:avLst/>
            </a:prstGeom>
            <a:gradFill>
              <a:gsLst>
                <a:gs pos="0">
                  <a:srgbClr val="696171"/>
                </a:gs>
                <a:gs pos="100000">
                  <a:srgbClr val="272728"/>
                </a:gs>
              </a:gsLst>
              <a:lin ang="5400012" scaled="0"/>
            </a:gradFill>
            <a:ln cap="flat" cmpd="sng" w="9525">
              <a:solidFill>
                <a:srgbClr val="48424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Droid Sans"/>
                <a:ea typeface="Droid Sans"/>
                <a:cs typeface="Droid Sans"/>
                <a:sym typeface="Droid Sans"/>
              </a:endParaRPr>
            </a:p>
          </p:txBody>
        </p:sp>
        <p:sp>
          <p:nvSpPr>
            <p:cNvPr id="348" name="Google Shape;348;p27"/>
            <p:cNvSpPr/>
            <p:nvPr/>
          </p:nvSpPr>
          <p:spPr>
            <a:xfrm>
              <a:off x="6967307" y="2435836"/>
              <a:ext cx="1159500" cy="1159500"/>
            </a:xfrm>
            <a:prstGeom prst="ellipse">
              <a:avLst/>
            </a:prstGeom>
            <a:gradFill>
              <a:gsLst>
                <a:gs pos="0">
                  <a:srgbClr val="696171"/>
                </a:gs>
                <a:gs pos="100000">
                  <a:srgbClr val="272728"/>
                </a:gs>
              </a:gsLst>
              <a:lin ang="5400012" scaled="0"/>
            </a:gradFill>
            <a:ln cap="flat" cmpd="sng" w="9525">
              <a:solidFill>
                <a:srgbClr val="48424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Droid Sans"/>
                <a:ea typeface="Droid Sans"/>
                <a:cs typeface="Droid Sans"/>
                <a:sym typeface="Droid Sans"/>
              </a:endParaRPr>
            </a:p>
          </p:txBody>
        </p:sp>
        <p:sp>
          <p:nvSpPr>
            <p:cNvPr id="349" name="Google Shape;349;p27"/>
            <p:cNvSpPr txBox="1"/>
            <p:nvPr/>
          </p:nvSpPr>
          <p:spPr>
            <a:xfrm>
              <a:off x="6557428" y="1086125"/>
              <a:ext cx="4383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GB" sz="1800">
                  <a:solidFill>
                    <a:srgbClr val="48424D"/>
                  </a:solidFill>
                  <a:latin typeface="Cambria"/>
                  <a:ea typeface="Cambria"/>
                  <a:cs typeface="Cambria"/>
                  <a:sym typeface="Cambria"/>
                </a:rPr>
                <a:t>k</a:t>
              </a:r>
              <a:r>
                <a:rPr baseline="-25000" i="1" lang="en-GB" sz="1800">
                  <a:solidFill>
                    <a:srgbClr val="48424D"/>
                  </a:solidFill>
                  <a:latin typeface="Cambria"/>
                  <a:ea typeface="Cambria"/>
                  <a:cs typeface="Cambria"/>
                  <a:sym typeface="Cambria"/>
                </a:rPr>
                <a:t>n</a:t>
              </a:r>
              <a:endParaRPr baseline="-25000" i="1" sz="1800">
                <a:solidFill>
                  <a:srgbClr val="48424D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0" name="Google Shape;350;p27"/>
            <p:cNvSpPr txBox="1"/>
            <p:nvPr/>
          </p:nvSpPr>
          <p:spPr>
            <a:xfrm>
              <a:off x="6225550" y="2847925"/>
              <a:ext cx="4383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GB" sz="1800">
                  <a:solidFill>
                    <a:srgbClr val="48424D"/>
                  </a:solidFill>
                  <a:latin typeface="Cambria"/>
                  <a:ea typeface="Cambria"/>
                  <a:cs typeface="Cambria"/>
                  <a:sym typeface="Cambria"/>
                </a:rPr>
                <a:t>k</a:t>
              </a:r>
              <a:r>
                <a:rPr baseline="-25000" i="1" lang="en-GB" sz="1800">
                  <a:solidFill>
                    <a:srgbClr val="48424D"/>
                  </a:solidFill>
                  <a:latin typeface="Cambria"/>
                  <a:ea typeface="Cambria"/>
                  <a:cs typeface="Cambria"/>
                  <a:sym typeface="Cambria"/>
                </a:rPr>
                <a:t>s</a:t>
              </a:r>
              <a:endParaRPr baseline="-25000" i="1" sz="1800">
                <a:solidFill>
                  <a:srgbClr val="48424D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cxnSp>
          <p:nvCxnSpPr>
            <p:cNvPr id="351" name="Google Shape;351;p27"/>
            <p:cNvCxnSpPr/>
            <p:nvPr/>
          </p:nvCxnSpPr>
          <p:spPr>
            <a:xfrm flipH="1" rot="10800000">
              <a:off x="7481056" y="1684235"/>
              <a:ext cx="438300" cy="5100"/>
            </a:xfrm>
            <a:prstGeom prst="straightConnector1">
              <a:avLst/>
            </a:prstGeom>
            <a:noFill/>
            <a:ln cap="flat" cmpd="sng" w="28575">
              <a:solidFill>
                <a:srgbClr val="DA291C"/>
              </a:solidFill>
              <a:prstDash val="solid"/>
              <a:round/>
              <a:headEnd len="med" w="med" type="triangle"/>
              <a:tailEnd len="med" w="med" type="none"/>
            </a:ln>
          </p:spPr>
        </p:cxnSp>
        <p:cxnSp>
          <p:nvCxnSpPr>
            <p:cNvPr id="352" name="Google Shape;352;p27"/>
            <p:cNvCxnSpPr/>
            <p:nvPr/>
          </p:nvCxnSpPr>
          <p:spPr>
            <a:xfrm flipH="1" rot="10800000">
              <a:off x="5585849" y="1684235"/>
              <a:ext cx="438300" cy="5100"/>
            </a:xfrm>
            <a:prstGeom prst="straightConnector1">
              <a:avLst/>
            </a:prstGeom>
            <a:noFill/>
            <a:ln cap="flat" cmpd="sng" w="28575">
              <a:solidFill>
                <a:srgbClr val="DA291C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353" name="Google Shape;353;p27"/>
            <p:cNvSpPr txBox="1"/>
            <p:nvPr/>
          </p:nvSpPr>
          <p:spPr>
            <a:xfrm>
              <a:off x="7512202" y="1244699"/>
              <a:ext cx="4383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GB" sz="1800">
                  <a:solidFill>
                    <a:srgbClr val="DA291C"/>
                  </a:solidFill>
                  <a:latin typeface="Cambria"/>
                  <a:ea typeface="Cambria"/>
                  <a:cs typeface="Cambria"/>
                  <a:sym typeface="Cambria"/>
                </a:rPr>
                <a:t>F</a:t>
              </a:r>
              <a:r>
                <a:rPr b="1" baseline="-25000" i="1" lang="en-GB" sz="1800">
                  <a:solidFill>
                    <a:srgbClr val="DA291C"/>
                  </a:solidFill>
                  <a:latin typeface="Cambria"/>
                  <a:ea typeface="Cambria"/>
                  <a:cs typeface="Cambria"/>
                  <a:sym typeface="Cambria"/>
                </a:rPr>
                <a:t>n</a:t>
              </a:r>
              <a:endParaRPr b="1" baseline="-25000" i="1" sz="1800">
                <a:solidFill>
                  <a:srgbClr val="DA291C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cxnSp>
          <p:nvCxnSpPr>
            <p:cNvPr id="354" name="Google Shape;354;p27"/>
            <p:cNvCxnSpPr/>
            <p:nvPr/>
          </p:nvCxnSpPr>
          <p:spPr>
            <a:xfrm flipH="1" rot="10800000">
              <a:off x="6118385" y="1998448"/>
              <a:ext cx="1271100" cy="6600"/>
            </a:xfrm>
            <a:prstGeom prst="straightConnector1">
              <a:avLst/>
            </a:prstGeom>
            <a:noFill/>
            <a:ln cap="flat" cmpd="sng" w="19050">
              <a:solidFill>
                <a:srgbClr val="7AA585"/>
              </a:solidFill>
              <a:prstDash val="solid"/>
              <a:round/>
              <a:headEnd len="med" w="med" type="stealth"/>
              <a:tailEnd len="med" w="med" type="stealth"/>
            </a:ln>
          </p:spPr>
        </p:cxnSp>
        <p:sp>
          <p:nvSpPr>
            <p:cNvPr id="355" name="Google Shape;355;p27"/>
            <p:cNvSpPr txBox="1"/>
            <p:nvPr/>
          </p:nvSpPr>
          <p:spPr>
            <a:xfrm>
              <a:off x="6635419" y="1919925"/>
              <a:ext cx="4629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GB" sz="1800">
                  <a:solidFill>
                    <a:srgbClr val="7AA585"/>
                  </a:solidFill>
                  <a:latin typeface="Cambria"/>
                  <a:ea typeface="Cambria"/>
                  <a:cs typeface="Cambria"/>
                  <a:sym typeface="Cambria"/>
                </a:rPr>
                <a:t>x</a:t>
              </a:r>
              <a:r>
                <a:rPr baseline="-25000" i="1" lang="en-GB" sz="1800">
                  <a:solidFill>
                    <a:srgbClr val="7AA585"/>
                  </a:solidFill>
                  <a:latin typeface="Cambria"/>
                  <a:ea typeface="Cambria"/>
                  <a:cs typeface="Cambria"/>
                  <a:sym typeface="Cambria"/>
                </a:rPr>
                <a:t>n</a:t>
              </a:r>
              <a:endParaRPr baseline="-25000" i="1" sz="1800">
                <a:solidFill>
                  <a:srgbClr val="7AA585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cxnSp>
          <p:nvCxnSpPr>
            <p:cNvPr id="356" name="Google Shape;356;p27"/>
            <p:cNvCxnSpPr/>
            <p:nvPr/>
          </p:nvCxnSpPr>
          <p:spPr>
            <a:xfrm flipH="1" rot="-5400000">
              <a:off x="7327844" y="2855037"/>
              <a:ext cx="438300" cy="5100"/>
            </a:xfrm>
            <a:prstGeom prst="straightConnector1">
              <a:avLst/>
            </a:prstGeom>
            <a:noFill/>
            <a:ln cap="flat" cmpd="sng" w="28575">
              <a:solidFill>
                <a:srgbClr val="DA291C"/>
              </a:solidFill>
              <a:prstDash val="solid"/>
              <a:round/>
              <a:headEnd len="med" w="med" type="triangle"/>
              <a:tailEnd len="med" w="med" type="none"/>
            </a:ln>
          </p:spPr>
        </p:cxnSp>
        <p:cxnSp>
          <p:nvCxnSpPr>
            <p:cNvPr id="357" name="Google Shape;357;p27"/>
            <p:cNvCxnSpPr/>
            <p:nvPr/>
          </p:nvCxnSpPr>
          <p:spPr>
            <a:xfrm flipH="1" rot="-5400000">
              <a:off x="5686526" y="3963271"/>
              <a:ext cx="438300" cy="5100"/>
            </a:xfrm>
            <a:prstGeom prst="straightConnector1">
              <a:avLst/>
            </a:prstGeom>
            <a:noFill/>
            <a:ln cap="flat" cmpd="sng" w="28575">
              <a:solidFill>
                <a:srgbClr val="DA291C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58" name="Google Shape;358;p27"/>
            <p:cNvCxnSpPr/>
            <p:nvPr/>
          </p:nvCxnSpPr>
          <p:spPr>
            <a:xfrm flipH="1">
              <a:off x="6894781" y="3669209"/>
              <a:ext cx="900" cy="246000"/>
            </a:xfrm>
            <a:prstGeom prst="straightConnector1">
              <a:avLst/>
            </a:prstGeom>
            <a:noFill/>
            <a:ln cap="flat" cmpd="sng" w="19050">
              <a:solidFill>
                <a:srgbClr val="7AA585"/>
              </a:solidFill>
              <a:prstDash val="solid"/>
              <a:round/>
              <a:headEnd len="med" w="med" type="stealth"/>
              <a:tailEnd len="med" w="med" type="stealth"/>
            </a:ln>
          </p:spPr>
        </p:cxnSp>
        <p:sp>
          <p:nvSpPr>
            <p:cNvPr id="359" name="Google Shape;359;p27"/>
            <p:cNvSpPr txBox="1"/>
            <p:nvPr/>
          </p:nvSpPr>
          <p:spPr>
            <a:xfrm>
              <a:off x="6967298" y="3595225"/>
              <a:ext cx="4629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GB" sz="1800">
                  <a:solidFill>
                    <a:srgbClr val="7AA585"/>
                  </a:solidFill>
                  <a:latin typeface="Cambria"/>
                  <a:ea typeface="Cambria"/>
                  <a:cs typeface="Cambria"/>
                  <a:sym typeface="Cambria"/>
                </a:rPr>
                <a:t>x</a:t>
              </a:r>
              <a:r>
                <a:rPr baseline="-25000" i="1" lang="en-GB" sz="1800">
                  <a:solidFill>
                    <a:srgbClr val="7AA585"/>
                  </a:solidFill>
                  <a:latin typeface="Cambria"/>
                  <a:ea typeface="Cambria"/>
                  <a:cs typeface="Cambria"/>
                  <a:sym typeface="Cambria"/>
                </a:rPr>
                <a:t>s</a:t>
              </a:r>
              <a:endParaRPr baseline="-25000" i="1" sz="1800">
                <a:solidFill>
                  <a:srgbClr val="7AA585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0" name="Google Shape;360;p27"/>
            <p:cNvSpPr txBox="1"/>
            <p:nvPr/>
          </p:nvSpPr>
          <p:spPr>
            <a:xfrm>
              <a:off x="7158789" y="2875791"/>
              <a:ext cx="4383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GB" sz="1800">
                  <a:solidFill>
                    <a:srgbClr val="DA291C"/>
                  </a:solidFill>
                  <a:latin typeface="Cambria"/>
                  <a:ea typeface="Cambria"/>
                  <a:cs typeface="Cambria"/>
                  <a:sym typeface="Cambria"/>
                </a:rPr>
                <a:t>F</a:t>
              </a:r>
              <a:r>
                <a:rPr b="1" baseline="-25000" i="1" lang="en-GB" sz="1800">
                  <a:solidFill>
                    <a:srgbClr val="DA291C"/>
                  </a:solidFill>
                  <a:latin typeface="Cambria"/>
                  <a:ea typeface="Cambria"/>
                  <a:cs typeface="Cambria"/>
                  <a:sym typeface="Cambria"/>
                </a:rPr>
                <a:t>s</a:t>
              </a:r>
              <a:endParaRPr b="1" baseline="-25000" i="1" sz="1800">
                <a:solidFill>
                  <a:srgbClr val="DA291C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1" name="Google Shape;361;p27"/>
            <p:cNvSpPr txBox="1"/>
            <p:nvPr/>
          </p:nvSpPr>
          <p:spPr>
            <a:xfrm>
              <a:off x="4741425" y="588975"/>
              <a:ext cx="2091600" cy="369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Contact law between particles</a:t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Model setup</a:t>
            </a:r>
            <a:endParaRPr/>
          </a:p>
        </p:txBody>
      </p:sp>
      <p:sp>
        <p:nvSpPr>
          <p:cNvPr id="367" name="Google Shape;367;p28"/>
          <p:cNvSpPr txBox="1"/>
          <p:nvPr/>
        </p:nvSpPr>
        <p:spPr>
          <a:xfrm>
            <a:off x="1620583" y="0"/>
            <a:ext cx="1270800" cy="384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Method </a:t>
            </a:r>
            <a:endParaRPr b="1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28"/>
          <p:cNvSpPr/>
          <p:nvPr/>
        </p:nvSpPr>
        <p:spPr>
          <a:xfrm>
            <a:off x="851396" y="3377420"/>
            <a:ext cx="690600" cy="956700"/>
          </a:xfrm>
          <a:prstGeom prst="cube">
            <a:avLst>
              <a:gd fmla="val 85835" name="adj"/>
            </a:avLst>
          </a:prstGeom>
          <a:solidFill>
            <a:srgbClr val="DA29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69" name="Google Shape;369;p28"/>
          <p:cNvSpPr/>
          <p:nvPr/>
        </p:nvSpPr>
        <p:spPr>
          <a:xfrm>
            <a:off x="851396" y="3686513"/>
            <a:ext cx="1744200" cy="680400"/>
          </a:xfrm>
          <a:prstGeom prst="cube">
            <a:avLst>
              <a:gd fmla="val 87001" name="adj"/>
            </a:avLst>
          </a:prstGeom>
          <a:solidFill>
            <a:srgbClr val="DA29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70" name="Google Shape;370;p28"/>
          <p:cNvSpPr/>
          <p:nvPr/>
        </p:nvSpPr>
        <p:spPr>
          <a:xfrm>
            <a:off x="944451" y="3377420"/>
            <a:ext cx="1650900" cy="900000"/>
          </a:xfrm>
          <a:prstGeom prst="cube">
            <a:avLst>
              <a:gd fmla="val 65667" name="adj"/>
            </a:avLst>
          </a:prstGeom>
          <a:solidFill>
            <a:srgbClr val="F7F3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71" name="Google Shape;371;p28"/>
          <p:cNvSpPr/>
          <p:nvPr/>
        </p:nvSpPr>
        <p:spPr>
          <a:xfrm>
            <a:off x="2160711" y="3527408"/>
            <a:ext cx="1744200" cy="680400"/>
          </a:xfrm>
          <a:prstGeom prst="cube">
            <a:avLst>
              <a:gd fmla="val 87001" name="adj"/>
            </a:avLst>
          </a:prstGeom>
          <a:solidFill>
            <a:srgbClr val="DA29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72" name="Google Shape;372;p28"/>
          <p:cNvSpPr/>
          <p:nvPr/>
        </p:nvSpPr>
        <p:spPr>
          <a:xfrm>
            <a:off x="2160711" y="3218314"/>
            <a:ext cx="690600" cy="900000"/>
          </a:xfrm>
          <a:prstGeom prst="cube">
            <a:avLst>
              <a:gd fmla="val 85835" name="adj"/>
            </a:avLst>
          </a:prstGeom>
          <a:solidFill>
            <a:srgbClr val="F7F3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73" name="Google Shape;373;p28"/>
          <p:cNvSpPr/>
          <p:nvPr/>
        </p:nvSpPr>
        <p:spPr>
          <a:xfrm>
            <a:off x="2253766" y="3218314"/>
            <a:ext cx="1650900" cy="900000"/>
          </a:xfrm>
          <a:prstGeom prst="cube">
            <a:avLst>
              <a:gd fmla="val 65667" name="adj"/>
            </a:avLst>
          </a:prstGeom>
          <a:solidFill>
            <a:srgbClr val="F7F3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74" name="Google Shape;374;p28"/>
          <p:cNvSpPr/>
          <p:nvPr/>
        </p:nvSpPr>
        <p:spPr>
          <a:xfrm>
            <a:off x="3214037" y="3218314"/>
            <a:ext cx="690600" cy="922200"/>
          </a:xfrm>
          <a:prstGeom prst="cube">
            <a:avLst>
              <a:gd fmla="val 85835" name="adj"/>
            </a:avLst>
          </a:prstGeom>
          <a:solidFill>
            <a:srgbClr val="DA29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75" name="Google Shape;375;p28"/>
          <p:cNvSpPr/>
          <p:nvPr/>
        </p:nvSpPr>
        <p:spPr>
          <a:xfrm rot="-2700000">
            <a:off x="3525708" y="3862950"/>
            <a:ext cx="537543" cy="117097"/>
          </a:xfrm>
          <a:prstGeom prst="rightArrow">
            <a:avLst>
              <a:gd fmla="val 36207" name="adj1"/>
              <a:gd fmla="val 182772" name="adj2"/>
            </a:avLst>
          </a:prstGeom>
          <a:solidFill>
            <a:srgbClr val="DA29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76" name="Google Shape;376;p28"/>
          <p:cNvSpPr/>
          <p:nvPr/>
        </p:nvSpPr>
        <p:spPr>
          <a:xfrm rot="8100000">
            <a:off x="642137" y="3584484"/>
            <a:ext cx="537543" cy="117097"/>
          </a:xfrm>
          <a:prstGeom prst="rightArrow">
            <a:avLst>
              <a:gd fmla="val 36207" name="adj1"/>
              <a:gd fmla="val 182772" name="adj2"/>
            </a:avLst>
          </a:prstGeom>
          <a:solidFill>
            <a:srgbClr val="DA29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77" name="Google Shape;377;p28"/>
          <p:cNvSpPr txBox="1"/>
          <p:nvPr/>
        </p:nvSpPr>
        <p:spPr>
          <a:xfrm>
            <a:off x="3902175" y="3755438"/>
            <a:ext cx="3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800">
                <a:solidFill>
                  <a:srgbClr val="DA291C"/>
                </a:solidFill>
                <a:latin typeface="Cambria"/>
                <a:ea typeface="Cambria"/>
                <a:cs typeface="Cambria"/>
                <a:sym typeface="Cambria"/>
              </a:rPr>
              <a:t>v</a:t>
            </a:r>
            <a:endParaRPr i="1" sz="1800">
              <a:solidFill>
                <a:srgbClr val="DA291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378" name="Google Shape;378;p28"/>
          <p:cNvCxnSpPr/>
          <p:nvPr/>
        </p:nvCxnSpPr>
        <p:spPr>
          <a:xfrm>
            <a:off x="851396" y="4475165"/>
            <a:ext cx="1152000" cy="0"/>
          </a:xfrm>
          <a:prstGeom prst="straightConnector1">
            <a:avLst/>
          </a:prstGeom>
          <a:noFill/>
          <a:ln cap="flat" cmpd="sng" w="19050">
            <a:solidFill>
              <a:srgbClr val="7AA585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379" name="Google Shape;379;p28"/>
          <p:cNvCxnSpPr/>
          <p:nvPr/>
        </p:nvCxnSpPr>
        <p:spPr>
          <a:xfrm>
            <a:off x="651775" y="3960238"/>
            <a:ext cx="1800" cy="406800"/>
          </a:xfrm>
          <a:prstGeom prst="straightConnector1">
            <a:avLst/>
          </a:prstGeom>
          <a:noFill/>
          <a:ln cap="flat" cmpd="sng" w="19050">
            <a:solidFill>
              <a:srgbClr val="7AA585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380" name="Google Shape;380;p28"/>
          <p:cNvCxnSpPr/>
          <p:nvPr/>
        </p:nvCxnSpPr>
        <p:spPr>
          <a:xfrm flipH="1" rot="10800000">
            <a:off x="2549625" y="3212438"/>
            <a:ext cx="615900" cy="581100"/>
          </a:xfrm>
          <a:prstGeom prst="straightConnector1">
            <a:avLst/>
          </a:prstGeom>
          <a:noFill/>
          <a:ln cap="flat" cmpd="sng" w="19050">
            <a:solidFill>
              <a:srgbClr val="7AA585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381" name="Google Shape;381;p28"/>
          <p:cNvSpPr txBox="1"/>
          <p:nvPr/>
        </p:nvSpPr>
        <p:spPr>
          <a:xfrm>
            <a:off x="1339950" y="4398963"/>
            <a:ext cx="3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800">
                <a:solidFill>
                  <a:srgbClr val="7AA585"/>
                </a:solidFill>
                <a:latin typeface="Cambria"/>
                <a:ea typeface="Cambria"/>
                <a:cs typeface="Cambria"/>
                <a:sym typeface="Cambria"/>
              </a:rPr>
              <a:t>X</a:t>
            </a:r>
            <a:endParaRPr i="1" sz="1800">
              <a:solidFill>
                <a:srgbClr val="7AA585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82" name="Google Shape;382;p28"/>
          <p:cNvSpPr txBox="1"/>
          <p:nvPr/>
        </p:nvSpPr>
        <p:spPr>
          <a:xfrm>
            <a:off x="2902050" y="3331838"/>
            <a:ext cx="3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800">
                <a:solidFill>
                  <a:srgbClr val="7AA585"/>
                </a:solidFill>
                <a:latin typeface="Cambria"/>
                <a:ea typeface="Cambria"/>
                <a:cs typeface="Cambria"/>
                <a:sym typeface="Cambria"/>
              </a:rPr>
              <a:t>Y</a:t>
            </a:r>
            <a:endParaRPr i="1" sz="1800">
              <a:solidFill>
                <a:srgbClr val="7AA585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83" name="Google Shape;383;p28"/>
          <p:cNvSpPr txBox="1"/>
          <p:nvPr/>
        </p:nvSpPr>
        <p:spPr>
          <a:xfrm>
            <a:off x="311700" y="3932788"/>
            <a:ext cx="3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800">
                <a:solidFill>
                  <a:srgbClr val="7AA585"/>
                </a:solidFill>
                <a:latin typeface="Cambria"/>
                <a:ea typeface="Cambria"/>
                <a:cs typeface="Cambria"/>
                <a:sym typeface="Cambria"/>
              </a:rPr>
              <a:t>Z</a:t>
            </a:r>
            <a:endParaRPr i="1" sz="1800">
              <a:solidFill>
                <a:srgbClr val="7AA585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384" name="Google Shape;384;p28"/>
          <p:cNvGrpSpPr/>
          <p:nvPr/>
        </p:nvGrpSpPr>
        <p:grpSpPr>
          <a:xfrm>
            <a:off x="2524740" y="1642925"/>
            <a:ext cx="1860985" cy="1419300"/>
            <a:chOff x="3071915" y="1055913"/>
            <a:chExt cx="1860985" cy="1419300"/>
          </a:xfrm>
        </p:grpSpPr>
        <p:sp>
          <p:nvSpPr>
            <p:cNvPr id="385" name="Google Shape;385;p28"/>
            <p:cNvSpPr/>
            <p:nvPr/>
          </p:nvSpPr>
          <p:spPr>
            <a:xfrm rot="-1736266">
              <a:off x="3041844" y="2055113"/>
              <a:ext cx="943043" cy="119236"/>
            </a:xfrm>
            <a:prstGeom prst="rect">
              <a:avLst/>
            </a:prstGeom>
            <a:solidFill>
              <a:srgbClr val="5A555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386" name="Google Shape;386;p28"/>
            <p:cNvSpPr/>
            <p:nvPr/>
          </p:nvSpPr>
          <p:spPr>
            <a:xfrm>
              <a:off x="3513600" y="1055913"/>
              <a:ext cx="1419300" cy="1419300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5A555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swald"/>
                <a:ea typeface="Oswald"/>
                <a:cs typeface="Oswald"/>
                <a:sym typeface="Oswald"/>
              </a:endParaRPr>
            </a:p>
          </p:txBody>
        </p:sp>
      </p:grpSp>
      <p:grpSp>
        <p:nvGrpSpPr>
          <p:cNvPr id="387" name="Google Shape;387;p28"/>
          <p:cNvGrpSpPr/>
          <p:nvPr/>
        </p:nvGrpSpPr>
        <p:grpSpPr>
          <a:xfrm>
            <a:off x="3175838" y="1864650"/>
            <a:ext cx="1000450" cy="911350"/>
            <a:chOff x="3201100" y="1076525"/>
            <a:chExt cx="1000450" cy="911350"/>
          </a:xfrm>
        </p:grpSpPr>
        <p:sp>
          <p:nvSpPr>
            <p:cNvPr id="388" name="Google Shape;388;p28"/>
            <p:cNvSpPr/>
            <p:nvPr/>
          </p:nvSpPr>
          <p:spPr>
            <a:xfrm>
              <a:off x="3476625" y="1076525"/>
              <a:ext cx="415500" cy="415500"/>
            </a:xfrm>
            <a:prstGeom prst="ellipse">
              <a:avLst/>
            </a:prstGeom>
            <a:solidFill>
              <a:srgbClr val="8A1538">
                <a:alpha val="49550"/>
              </a:srgbClr>
            </a:solidFill>
            <a:ln cap="flat" cmpd="sng" w="9525">
              <a:solidFill>
                <a:srgbClr val="8A15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389" name="Google Shape;389;p28"/>
            <p:cNvSpPr/>
            <p:nvPr/>
          </p:nvSpPr>
          <p:spPr>
            <a:xfrm>
              <a:off x="3201100" y="1335750"/>
              <a:ext cx="341700" cy="341700"/>
            </a:xfrm>
            <a:prstGeom prst="ellipse">
              <a:avLst/>
            </a:prstGeom>
            <a:solidFill>
              <a:srgbClr val="8A1538">
                <a:alpha val="49550"/>
              </a:srgbClr>
            </a:solidFill>
            <a:ln cap="flat" cmpd="sng" w="9525">
              <a:solidFill>
                <a:srgbClr val="8A15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390" name="Google Shape;390;p28"/>
            <p:cNvSpPr/>
            <p:nvPr/>
          </p:nvSpPr>
          <p:spPr>
            <a:xfrm>
              <a:off x="3501825" y="1492013"/>
              <a:ext cx="365100" cy="365100"/>
            </a:xfrm>
            <a:prstGeom prst="ellipse">
              <a:avLst/>
            </a:prstGeom>
            <a:solidFill>
              <a:srgbClr val="8A1538">
                <a:alpha val="49550"/>
              </a:srgbClr>
            </a:solidFill>
            <a:ln cap="flat" cmpd="sng" w="9525">
              <a:solidFill>
                <a:srgbClr val="8A15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391" name="Google Shape;391;p28"/>
            <p:cNvSpPr/>
            <p:nvPr/>
          </p:nvSpPr>
          <p:spPr>
            <a:xfrm>
              <a:off x="3823200" y="1365675"/>
              <a:ext cx="267600" cy="267600"/>
            </a:xfrm>
            <a:prstGeom prst="ellipse">
              <a:avLst/>
            </a:prstGeom>
            <a:solidFill>
              <a:srgbClr val="8A1538">
                <a:alpha val="49550"/>
              </a:srgbClr>
            </a:solidFill>
            <a:ln cap="flat" cmpd="sng" w="9525">
              <a:solidFill>
                <a:srgbClr val="8A15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392" name="Google Shape;392;p28"/>
            <p:cNvSpPr/>
            <p:nvPr/>
          </p:nvSpPr>
          <p:spPr>
            <a:xfrm>
              <a:off x="3846950" y="1633275"/>
              <a:ext cx="354600" cy="354600"/>
            </a:xfrm>
            <a:prstGeom prst="ellipse">
              <a:avLst/>
            </a:prstGeom>
            <a:solidFill>
              <a:srgbClr val="8A1538">
                <a:alpha val="49550"/>
              </a:srgbClr>
            </a:solidFill>
            <a:ln cap="flat" cmpd="sng" w="9525">
              <a:solidFill>
                <a:srgbClr val="8A15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swald"/>
                <a:ea typeface="Oswald"/>
                <a:cs typeface="Oswald"/>
                <a:sym typeface="Oswald"/>
              </a:endParaRPr>
            </a:p>
          </p:txBody>
        </p:sp>
      </p:grpSp>
      <p:cxnSp>
        <p:nvCxnSpPr>
          <p:cNvPr id="393" name="Google Shape;393;p28"/>
          <p:cNvCxnSpPr>
            <a:endCxn id="390" idx="3"/>
          </p:cNvCxnSpPr>
          <p:nvPr/>
        </p:nvCxnSpPr>
        <p:spPr>
          <a:xfrm flipH="1">
            <a:off x="3530030" y="2337070"/>
            <a:ext cx="255900" cy="254700"/>
          </a:xfrm>
          <a:prstGeom prst="straightConnector1">
            <a:avLst/>
          </a:prstGeom>
          <a:noFill/>
          <a:ln cap="flat" cmpd="sng" w="9525">
            <a:solidFill>
              <a:srgbClr val="8A1538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394" name="Google Shape;394;p28"/>
          <p:cNvSpPr txBox="1"/>
          <p:nvPr/>
        </p:nvSpPr>
        <p:spPr>
          <a:xfrm>
            <a:off x="3222763" y="2378800"/>
            <a:ext cx="311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800">
                <a:solidFill>
                  <a:srgbClr val="8A1538"/>
                </a:solidFill>
                <a:latin typeface="Cambria"/>
                <a:ea typeface="Cambria"/>
                <a:cs typeface="Cambria"/>
                <a:sym typeface="Cambria"/>
              </a:rPr>
              <a:t>R</a:t>
            </a:r>
            <a:endParaRPr i="1" sz="1800">
              <a:solidFill>
                <a:srgbClr val="8A1538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95" name="Google Shape;395;p28"/>
          <p:cNvSpPr/>
          <p:nvPr/>
        </p:nvSpPr>
        <p:spPr>
          <a:xfrm>
            <a:off x="516781" y="1640463"/>
            <a:ext cx="285900" cy="283200"/>
          </a:xfrm>
          <a:prstGeom prst="rect">
            <a:avLst/>
          </a:prstGeom>
          <a:solidFill>
            <a:srgbClr val="DA291C"/>
          </a:solidFill>
          <a:ln cap="flat" cmpd="sng" w="19050">
            <a:solidFill>
              <a:srgbClr val="484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96" name="Google Shape;396;p28"/>
          <p:cNvSpPr txBox="1"/>
          <p:nvPr/>
        </p:nvSpPr>
        <p:spPr>
          <a:xfrm>
            <a:off x="809425" y="1574313"/>
            <a:ext cx="3347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rgbClr val="48424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Boundary conditions</a:t>
            </a:r>
            <a:endParaRPr b="1" sz="1500">
              <a:solidFill>
                <a:srgbClr val="48424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97" name="Google Shape;397;p28"/>
          <p:cNvSpPr/>
          <p:nvPr/>
        </p:nvSpPr>
        <p:spPr>
          <a:xfrm>
            <a:off x="516781" y="1969069"/>
            <a:ext cx="285900" cy="283200"/>
          </a:xfrm>
          <a:prstGeom prst="rect">
            <a:avLst/>
          </a:prstGeom>
          <a:solidFill>
            <a:srgbClr val="7AA585"/>
          </a:solidFill>
          <a:ln cap="flat" cmpd="sng" w="19050">
            <a:solidFill>
              <a:srgbClr val="484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98" name="Google Shape;398;p28"/>
          <p:cNvSpPr txBox="1"/>
          <p:nvPr/>
        </p:nvSpPr>
        <p:spPr>
          <a:xfrm>
            <a:off x="809425" y="1902919"/>
            <a:ext cx="3347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rgbClr val="48424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Dimensions</a:t>
            </a:r>
            <a:endParaRPr b="1" sz="1500">
              <a:solidFill>
                <a:srgbClr val="48424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99" name="Google Shape;399;p28"/>
          <p:cNvSpPr/>
          <p:nvPr/>
        </p:nvSpPr>
        <p:spPr>
          <a:xfrm>
            <a:off x="516781" y="2297688"/>
            <a:ext cx="285900" cy="283200"/>
          </a:xfrm>
          <a:prstGeom prst="rect">
            <a:avLst/>
          </a:prstGeom>
          <a:solidFill>
            <a:srgbClr val="8A1538">
              <a:alpha val="49550"/>
            </a:srgbClr>
          </a:solidFill>
          <a:ln cap="flat" cmpd="sng" w="19050">
            <a:solidFill>
              <a:srgbClr val="484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00" name="Google Shape;400;p28"/>
          <p:cNvSpPr txBox="1"/>
          <p:nvPr/>
        </p:nvSpPr>
        <p:spPr>
          <a:xfrm>
            <a:off x="809438" y="2231538"/>
            <a:ext cx="2325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rgbClr val="48424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Radius distribution</a:t>
            </a:r>
            <a:endParaRPr b="1" sz="1500">
              <a:solidFill>
                <a:srgbClr val="48424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01" name="Google Shape;401;p28"/>
          <p:cNvSpPr/>
          <p:nvPr/>
        </p:nvSpPr>
        <p:spPr>
          <a:xfrm>
            <a:off x="1735700" y="2867238"/>
            <a:ext cx="566700" cy="624000"/>
          </a:xfrm>
          <a:prstGeom prst="bentArrow">
            <a:avLst>
              <a:gd fmla="val 7561" name="adj1"/>
              <a:gd fmla="val 11310" name="adj2"/>
              <a:gd fmla="val 30546" name="adj3"/>
              <a:gd fmla="val 65483" name="adj4"/>
            </a:avLst>
          </a:prstGeom>
          <a:solidFill>
            <a:srgbClr val="8A1538">
              <a:alpha val="495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Model setup</a:t>
            </a:r>
            <a:endParaRPr/>
          </a:p>
        </p:txBody>
      </p:sp>
      <p:sp>
        <p:nvSpPr>
          <p:cNvPr id="407" name="Google Shape;407;p29"/>
          <p:cNvSpPr txBox="1"/>
          <p:nvPr/>
        </p:nvSpPr>
        <p:spPr>
          <a:xfrm>
            <a:off x="1620583" y="0"/>
            <a:ext cx="1270800" cy="384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Method </a:t>
            </a:r>
            <a:endParaRPr b="1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29"/>
          <p:cNvSpPr/>
          <p:nvPr/>
        </p:nvSpPr>
        <p:spPr>
          <a:xfrm>
            <a:off x="851396" y="3377420"/>
            <a:ext cx="690600" cy="956700"/>
          </a:xfrm>
          <a:prstGeom prst="cube">
            <a:avLst>
              <a:gd fmla="val 85835" name="adj"/>
            </a:avLst>
          </a:prstGeom>
          <a:solidFill>
            <a:srgbClr val="DA29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09" name="Google Shape;409;p29"/>
          <p:cNvSpPr/>
          <p:nvPr/>
        </p:nvSpPr>
        <p:spPr>
          <a:xfrm>
            <a:off x="851396" y="3686513"/>
            <a:ext cx="1744200" cy="680400"/>
          </a:xfrm>
          <a:prstGeom prst="cube">
            <a:avLst>
              <a:gd fmla="val 87001" name="adj"/>
            </a:avLst>
          </a:prstGeom>
          <a:solidFill>
            <a:srgbClr val="DA29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10" name="Google Shape;410;p29"/>
          <p:cNvSpPr/>
          <p:nvPr/>
        </p:nvSpPr>
        <p:spPr>
          <a:xfrm>
            <a:off x="944451" y="3377420"/>
            <a:ext cx="1650900" cy="900000"/>
          </a:xfrm>
          <a:prstGeom prst="cube">
            <a:avLst>
              <a:gd fmla="val 65667" name="adj"/>
            </a:avLst>
          </a:prstGeom>
          <a:solidFill>
            <a:srgbClr val="F7F3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11" name="Google Shape;411;p29"/>
          <p:cNvSpPr/>
          <p:nvPr/>
        </p:nvSpPr>
        <p:spPr>
          <a:xfrm>
            <a:off x="2160711" y="3527408"/>
            <a:ext cx="1744200" cy="680400"/>
          </a:xfrm>
          <a:prstGeom prst="cube">
            <a:avLst>
              <a:gd fmla="val 87001" name="adj"/>
            </a:avLst>
          </a:prstGeom>
          <a:solidFill>
            <a:srgbClr val="DA29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12" name="Google Shape;412;p29"/>
          <p:cNvSpPr/>
          <p:nvPr/>
        </p:nvSpPr>
        <p:spPr>
          <a:xfrm>
            <a:off x="2160711" y="3218314"/>
            <a:ext cx="690600" cy="900000"/>
          </a:xfrm>
          <a:prstGeom prst="cube">
            <a:avLst>
              <a:gd fmla="val 85835" name="adj"/>
            </a:avLst>
          </a:prstGeom>
          <a:solidFill>
            <a:srgbClr val="F7F3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13" name="Google Shape;413;p29"/>
          <p:cNvSpPr/>
          <p:nvPr/>
        </p:nvSpPr>
        <p:spPr>
          <a:xfrm>
            <a:off x="2253766" y="3218314"/>
            <a:ext cx="1650900" cy="900000"/>
          </a:xfrm>
          <a:prstGeom prst="cube">
            <a:avLst>
              <a:gd fmla="val 65667" name="adj"/>
            </a:avLst>
          </a:prstGeom>
          <a:solidFill>
            <a:srgbClr val="F7F3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14" name="Google Shape;414;p29"/>
          <p:cNvSpPr/>
          <p:nvPr/>
        </p:nvSpPr>
        <p:spPr>
          <a:xfrm>
            <a:off x="3214037" y="3218314"/>
            <a:ext cx="690600" cy="922200"/>
          </a:xfrm>
          <a:prstGeom prst="cube">
            <a:avLst>
              <a:gd fmla="val 85835" name="adj"/>
            </a:avLst>
          </a:prstGeom>
          <a:solidFill>
            <a:srgbClr val="DA29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15" name="Google Shape;415;p29"/>
          <p:cNvSpPr/>
          <p:nvPr/>
        </p:nvSpPr>
        <p:spPr>
          <a:xfrm rot="-2700000">
            <a:off x="3525708" y="3862950"/>
            <a:ext cx="537543" cy="117097"/>
          </a:xfrm>
          <a:prstGeom prst="rightArrow">
            <a:avLst>
              <a:gd fmla="val 36207" name="adj1"/>
              <a:gd fmla="val 182772" name="adj2"/>
            </a:avLst>
          </a:prstGeom>
          <a:solidFill>
            <a:srgbClr val="DA29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16" name="Google Shape;416;p29"/>
          <p:cNvSpPr/>
          <p:nvPr/>
        </p:nvSpPr>
        <p:spPr>
          <a:xfrm rot="8100000">
            <a:off x="642137" y="3584484"/>
            <a:ext cx="537543" cy="117097"/>
          </a:xfrm>
          <a:prstGeom prst="rightArrow">
            <a:avLst>
              <a:gd fmla="val 36207" name="adj1"/>
              <a:gd fmla="val 182772" name="adj2"/>
            </a:avLst>
          </a:prstGeom>
          <a:solidFill>
            <a:srgbClr val="DA29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17" name="Google Shape;417;p29"/>
          <p:cNvSpPr txBox="1"/>
          <p:nvPr/>
        </p:nvSpPr>
        <p:spPr>
          <a:xfrm>
            <a:off x="3902175" y="3755438"/>
            <a:ext cx="3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800">
                <a:solidFill>
                  <a:srgbClr val="DA291C"/>
                </a:solidFill>
                <a:latin typeface="Cambria"/>
                <a:ea typeface="Cambria"/>
                <a:cs typeface="Cambria"/>
                <a:sym typeface="Cambria"/>
              </a:rPr>
              <a:t>v</a:t>
            </a:r>
            <a:endParaRPr i="1" sz="1800">
              <a:solidFill>
                <a:srgbClr val="DA291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418" name="Google Shape;418;p29"/>
          <p:cNvCxnSpPr/>
          <p:nvPr/>
        </p:nvCxnSpPr>
        <p:spPr>
          <a:xfrm>
            <a:off x="851396" y="4475165"/>
            <a:ext cx="1152000" cy="0"/>
          </a:xfrm>
          <a:prstGeom prst="straightConnector1">
            <a:avLst/>
          </a:prstGeom>
          <a:noFill/>
          <a:ln cap="flat" cmpd="sng" w="19050">
            <a:solidFill>
              <a:srgbClr val="7AA585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419" name="Google Shape;419;p29"/>
          <p:cNvCxnSpPr/>
          <p:nvPr/>
        </p:nvCxnSpPr>
        <p:spPr>
          <a:xfrm>
            <a:off x="651775" y="3960238"/>
            <a:ext cx="1800" cy="406800"/>
          </a:xfrm>
          <a:prstGeom prst="straightConnector1">
            <a:avLst/>
          </a:prstGeom>
          <a:noFill/>
          <a:ln cap="flat" cmpd="sng" w="19050">
            <a:solidFill>
              <a:srgbClr val="7AA585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420" name="Google Shape;420;p29"/>
          <p:cNvCxnSpPr/>
          <p:nvPr/>
        </p:nvCxnSpPr>
        <p:spPr>
          <a:xfrm flipH="1" rot="10800000">
            <a:off x="2549625" y="3212438"/>
            <a:ext cx="615900" cy="581100"/>
          </a:xfrm>
          <a:prstGeom prst="straightConnector1">
            <a:avLst/>
          </a:prstGeom>
          <a:noFill/>
          <a:ln cap="flat" cmpd="sng" w="19050">
            <a:solidFill>
              <a:srgbClr val="7AA585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421" name="Google Shape;421;p29"/>
          <p:cNvSpPr txBox="1"/>
          <p:nvPr/>
        </p:nvSpPr>
        <p:spPr>
          <a:xfrm>
            <a:off x="1339950" y="4398963"/>
            <a:ext cx="3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800">
                <a:solidFill>
                  <a:srgbClr val="7AA585"/>
                </a:solidFill>
                <a:latin typeface="Cambria"/>
                <a:ea typeface="Cambria"/>
                <a:cs typeface="Cambria"/>
                <a:sym typeface="Cambria"/>
              </a:rPr>
              <a:t>X</a:t>
            </a:r>
            <a:endParaRPr i="1" sz="1800">
              <a:solidFill>
                <a:srgbClr val="7AA585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22" name="Google Shape;422;p29"/>
          <p:cNvSpPr txBox="1"/>
          <p:nvPr/>
        </p:nvSpPr>
        <p:spPr>
          <a:xfrm>
            <a:off x="2902050" y="3331838"/>
            <a:ext cx="3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800">
                <a:solidFill>
                  <a:srgbClr val="7AA585"/>
                </a:solidFill>
                <a:latin typeface="Cambria"/>
                <a:ea typeface="Cambria"/>
                <a:cs typeface="Cambria"/>
                <a:sym typeface="Cambria"/>
              </a:rPr>
              <a:t>Y</a:t>
            </a:r>
            <a:endParaRPr i="1" sz="1800">
              <a:solidFill>
                <a:srgbClr val="7AA585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23" name="Google Shape;423;p29"/>
          <p:cNvSpPr txBox="1"/>
          <p:nvPr/>
        </p:nvSpPr>
        <p:spPr>
          <a:xfrm>
            <a:off x="311700" y="3932788"/>
            <a:ext cx="3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800">
                <a:solidFill>
                  <a:srgbClr val="7AA585"/>
                </a:solidFill>
                <a:latin typeface="Cambria"/>
                <a:ea typeface="Cambria"/>
                <a:cs typeface="Cambria"/>
                <a:sym typeface="Cambria"/>
              </a:rPr>
              <a:t>Z</a:t>
            </a:r>
            <a:endParaRPr i="1" sz="1800">
              <a:solidFill>
                <a:srgbClr val="7AA585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424" name="Google Shape;424;p29"/>
          <p:cNvGrpSpPr/>
          <p:nvPr/>
        </p:nvGrpSpPr>
        <p:grpSpPr>
          <a:xfrm>
            <a:off x="2524740" y="1642925"/>
            <a:ext cx="1860985" cy="1419300"/>
            <a:chOff x="3071915" y="1055913"/>
            <a:chExt cx="1860985" cy="1419300"/>
          </a:xfrm>
        </p:grpSpPr>
        <p:sp>
          <p:nvSpPr>
            <p:cNvPr id="425" name="Google Shape;425;p29"/>
            <p:cNvSpPr/>
            <p:nvPr/>
          </p:nvSpPr>
          <p:spPr>
            <a:xfrm rot="-1736266">
              <a:off x="3041844" y="2055113"/>
              <a:ext cx="943043" cy="119236"/>
            </a:xfrm>
            <a:prstGeom prst="rect">
              <a:avLst/>
            </a:prstGeom>
            <a:solidFill>
              <a:srgbClr val="5A555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426" name="Google Shape;426;p29"/>
            <p:cNvSpPr/>
            <p:nvPr/>
          </p:nvSpPr>
          <p:spPr>
            <a:xfrm>
              <a:off x="3513600" y="1055913"/>
              <a:ext cx="1419300" cy="1419300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5A555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swald"/>
                <a:ea typeface="Oswald"/>
                <a:cs typeface="Oswald"/>
                <a:sym typeface="Oswald"/>
              </a:endParaRPr>
            </a:p>
          </p:txBody>
        </p:sp>
      </p:grpSp>
      <p:grpSp>
        <p:nvGrpSpPr>
          <p:cNvPr id="427" name="Google Shape;427;p29"/>
          <p:cNvGrpSpPr/>
          <p:nvPr/>
        </p:nvGrpSpPr>
        <p:grpSpPr>
          <a:xfrm>
            <a:off x="3175838" y="1864650"/>
            <a:ext cx="1000450" cy="911350"/>
            <a:chOff x="3201100" y="1076525"/>
            <a:chExt cx="1000450" cy="911350"/>
          </a:xfrm>
        </p:grpSpPr>
        <p:sp>
          <p:nvSpPr>
            <p:cNvPr id="428" name="Google Shape;428;p29"/>
            <p:cNvSpPr/>
            <p:nvPr/>
          </p:nvSpPr>
          <p:spPr>
            <a:xfrm>
              <a:off x="3476625" y="1076525"/>
              <a:ext cx="415500" cy="415500"/>
            </a:xfrm>
            <a:prstGeom prst="ellipse">
              <a:avLst/>
            </a:prstGeom>
            <a:solidFill>
              <a:srgbClr val="8A1538">
                <a:alpha val="49550"/>
              </a:srgbClr>
            </a:solidFill>
            <a:ln cap="flat" cmpd="sng" w="9525">
              <a:solidFill>
                <a:srgbClr val="8A15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429" name="Google Shape;429;p29"/>
            <p:cNvSpPr/>
            <p:nvPr/>
          </p:nvSpPr>
          <p:spPr>
            <a:xfrm>
              <a:off x="3201100" y="1335750"/>
              <a:ext cx="341700" cy="341700"/>
            </a:xfrm>
            <a:prstGeom prst="ellipse">
              <a:avLst/>
            </a:prstGeom>
            <a:solidFill>
              <a:srgbClr val="8A1538">
                <a:alpha val="49550"/>
              </a:srgbClr>
            </a:solidFill>
            <a:ln cap="flat" cmpd="sng" w="9525">
              <a:solidFill>
                <a:srgbClr val="8A15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430" name="Google Shape;430;p29"/>
            <p:cNvSpPr/>
            <p:nvPr/>
          </p:nvSpPr>
          <p:spPr>
            <a:xfrm>
              <a:off x="3501825" y="1492013"/>
              <a:ext cx="365100" cy="365100"/>
            </a:xfrm>
            <a:prstGeom prst="ellipse">
              <a:avLst/>
            </a:prstGeom>
            <a:solidFill>
              <a:srgbClr val="8A1538">
                <a:alpha val="49550"/>
              </a:srgbClr>
            </a:solidFill>
            <a:ln cap="flat" cmpd="sng" w="9525">
              <a:solidFill>
                <a:srgbClr val="8A15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431" name="Google Shape;431;p29"/>
            <p:cNvSpPr/>
            <p:nvPr/>
          </p:nvSpPr>
          <p:spPr>
            <a:xfrm>
              <a:off x="3823200" y="1365675"/>
              <a:ext cx="267600" cy="267600"/>
            </a:xfrm>
            <a:prstGeom prst="ellipse">
              <a:avLst/>
            </a:prstGeom>
            <a:solidFill>
              <a:srgbClr val="8A1538">
                <a:alpha val="49550"/>
              </a:srgbClr>
            </a:solidFill>
            <a:ln cap="flat" cmpd="sng" w="9525">
              <a:solidFill>
                <a:srgbClr val="8A15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432" name="Google Shape;432;p29"/>
            <p:cNvSpPr/>
            <p:nvPr/>
          </p:nvSpPr>
          <p:spPr>
            <a:xfrm>
              <a:off x="3846950" y="1633275"/>
              <a:ext cx="354600" cy="354600"/>
            </a:xfrm>
            <a:prstGeom prst="ellipse">
              <a:avLst/>
            </a:prstGeom>
            <a:solidFill>
              <a:srgbClr val="8A1538">
                <a:alpha val="49550"/>
              </a:srgbClr>
            </a:solidFill>
            <a:ln cap="flat" cmpd="sng" w="9525">
              <a:solidFill>
                <a:srgbClr val="8A15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swald"/>
                <a:ea typeface="Oswald"/>
                <a:cs typeface="Oswald"/>
                <a:sym typeface="Oswald"/>
              </a:endParaRPr>
            </a:p>
          </p:txBody>
        </p:sp>
      </p:grpSp>
      <p:cxnSp>
        <p:nvCxnSpPr>
          <p:cNvPr id="433" name="Google Shape;433;p29"/>
          <p:cNvCxnSpPr>
            <a:endCxn id="430" idx="3"/>
          </p:cNvCxnSpPr>
          <p:nvPr/>
        </p:nvCxnSpPr>
        <p:spPr>
          <a:xfrm flipH="1">
            <a:off x="3530030" y="2337070"/>
            <a:ext cx="255900" cy="254700"/>
          </a:xfrm>
          <a:prstGeom prst="straightConnector1">
            <a:avLst/>
          </a:prstGeom>
          <a:noFill/>
          <a:ln cap="flat" cmpd="sng" w="9525">
            <a:solidFill>
              <a:srgbClr val="8A1538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434" name="Google Shape;434;p29"/>
          <p:cNvSpPr txBox="1"/>
          <p:nvPr/>
        </p:nvSpPr>
        <p:spPr>
          <a:xfrm>
            <a:off x="3222763" y="2378800"/>
            <a:ext cx="311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800">
                <a:solidFill>
                  <a:srgbClr val="8A1538"/>
                </a:solidFill>
                <a:latin typeface="Cambria"/>
                <a:ea typeface="Cambria"/>
                <a:cs typeface="Cambria"/>
                <a:sym typeface="Cambria"/>
              </a:rPr>
              <a:t>R</a:t>
            </a:r>
            <a:endParaRPr i="1" sz="1800">
              <a:solidFill>
                <a:srgbClr val="8A1538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35" name="Google Shape;435;p29"/>
          <p:cNvSpPr/>
          <p:nvPr/>
        </p:nvSpPr>
        <p:spPr>
          <a:xfrm>
            <a:off x="516781" y="1640463"/>
            <a:ext cx="285900" cy="283200"/>
          </a:xfrm>
          <a:prstGeom prst="rect">
            <a:avLst/>
          </a:prstGeom>
          <a:solidFill>
            <a:srgbClr val="DA291C"/>
          </a:solidFill>
          <a:ln cap="flat" cmpd="sng" w="19050">
            <a:solidFill>
              <a:srgbClr val="484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36" name="Google Shape;436;p29"/>
          <p:cNvSpPr txBox="1"/>
          <p:nvPr/>
        </p:nvSpPr>
        <p:spPr>
          <a:xfrm>
            <a:off x="809425" y="1574313"/>
            <a:ext cx="3347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rgbClr val="48424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Boundary conditions</a:t>
            </a:r>
            <a:endParaRPr b="1" sz="1500">
              <a:solidFill>
                <a:srgbClr val="48424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37" name="Google Shape;437;p29"/>
          <p:cNvSpPr/>
          <p:nvPr/>
        </p:nvSpPr>
        <p:spPr>
          <a:xfrm>
            <a:off x="516781" y="1969069"/>
            <a:ext cx="285900" cy="283200"/>
          </a:xfrm>
          <a:prstGeom prst="rect">
            <a:avLst/>
          </a:prstGeom>
          <a:solidFill>
            <a:srgbClr val="7AA585"/>
          </a:solidFill>
          <a:ln cap="flat" cmpd="sng" w="19050">
            <a:solidFill>
              <a:srgbClr val="484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38" name="Google Shape;438;p29"/>
          <p:cNvSpPr txBox="1"/>
          <p:nvPr/>
        </p:nvSpPr>
        <p:spPr>
          <a:xfrm>
            <a:off x="809425" y="1902919"/>
            <a:ext cx="3347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rgbClr val="48424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Dimensions</a:t>
            </a:r>
            <a:endParaRPr b="1" sz="1500">
              <a:solidFill>
                <a:srgbClr val="48424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39" name="Google Shape;439;p29"/>
          <p:cNvSpPr/>
          <p:nvPr/>
        </p:nvSpPr>
        <p:spPr>
          <a:xfrm>
            <a:off x="516781" y="2297688"/>
            <a:ext cx="285900" cy="283200"/>
          </a:xfrm>
          <a:prstGeom prst="rect">
            <a:avLst/>
          </a:prstGeom>
          <a:solidFill>
            <a:srgbClr val="8A1538">
              <a:alpha val="49550"/>
            </a:srgbClr>
          </a:solidFill>
          <a:ln cap="flat" cmpd="sng" w="19050">
            <a:solidFill>
              <a:srgbClr val="484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40" name="Google Shape;440;p29"/>
          <p:cNvSpPr txBox="1"/>
          <p:nvPr/>
        </p:nvSpPr>
        <p:spPr>
          <a:xfrm>
            <a:off x="809438" y="2231538"/>
            <a:ext cx="2325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rgbClr val="48424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Radius distribution</a:t>
            </a:r>
            <a:endParaRPr b="1" sz="1500">
              <a:solidFill>
                <a:srgbClr val="48424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41" name="Google Shape;441;p29"/>
          <p:cNvSpPr/>
          <p:nvPr/>
        </p:nvSpPr>
        <p:spPr>
          <a:xfrm>
            <a:off x="1735700" y="2867238"/>
            <a:ext cx="566700" cy="624000"/>
          </a:xfrm>
          <a:prstGeom prst="bentArrow">
            <a:avLst>
              <a:gd fmla="val 7561" name="adj1"/>
              <a:gd fmla="val 11310" name="adj2"/>
              <a:gd fmla="val 30546" name="adj3"/>
              <a:gd fmla="val 65483" name="adj4"/>
            </a:avLst>
          </a:prstGeom>
          <a:solidFill>
            <a:srgbClr val="8A1538">
              <a:alpha val="495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442" name="Google Shape;442;p29" title="video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3601" y="1574325"/>
            <a:ext cx="4239574" cy="3000525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29"/>
          <p:cNvSpPr/>
          <p:nvPr/>
        </p:nvSpPr>
        <p:spPr>
          <a:xfrm>
            <a:off x="2160700" y="1017725"/>
            <a:ext cx="414000" cy="5727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29"/>
          <p:cNvSpPr txBox="1"/>
          <p:nvPr/>
        </p:nvSpPr>
        <p:spPr>
          <a:xfrm>
            <a:off x="2160700" y="633125"/>
            <a:ext cx="3969000" cy="461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👁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" name="Google Shape;449;p30" title="shear_stres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538" y="1291725"/>
            <a:ext cx="5998320" cy="36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Long term fault evolution</a:t>
            </a:r>
            <a:endParaRPr/>
          </a:p>
        </p:txBody>
      </p:sp>
      <p:sp>
        <p:nvSpPr>
          <p:cNvPr id="451" name="Google Shape;451;p30"/>
          <p:cNvSpPr txBox="1"/>
          <p:nvPr/>
        </p:nvSpPr>
        <p:spPr>
          <a:xfrm>
            <a:off x="2929467" y="0"/>
            <a:ext cx="1270800" cy="384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Results</a:t>
            </a:r>
            <a:endParaRPr b="1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30"/>
          <p:cNvSpPr txBox="1"/>
          <p:nvPr/>
        </p:nvSpPr>
        <p:spPr>
          <a:xfrm>
            <a:off x="1088371" y="4743300"/>
            <a:ext cx="4953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Fault cumulated displacement (m) </a:t>
            </a: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(⇔ Elapsed time)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30"/>
          <p:cNvSpPr txBox="1"/>
          <p:nvPr/>
        </p:nvSpPr>
        <p:spPr>
          <a:xfrm>
            <a:off x="495300" y="9525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Shear stress (MPa)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" name="Google Shape;458;p31" title="shear_stres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538" y="1291725"/>
            <a:ext cx="5998320" cy="36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31" title="shear_stress1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8525" y="1291725"/>
            <a:ext cx="5998320" cy="36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Long term fault evolution</a:t>
            </a:r>
            <a:endParaRPr/>
          </a:p>
        </p:txBody>
      </p:sp>
      <p:sp>
        <p:nvSpPr>
          <p:cNvPr id="461" name="Google Shape;461;p31"/>
          <p:cNvSpPr txBox="1"/>
          <p:nvPr/>
        </p:nvSpPr>
        <p:spPr>
          <a:xfrm>
            <a:off x="2929467" y="0"/>
            <a:ext cx="1270800" cy="384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Results</a:t>
            </a:r>
            <a:endParaRPr b="1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31"/>
          <p:cNvSpPr txBox="1"/>
          <p:nvPr/>
        </p:nvSpPr>
        <p:spPr>
          <a:xfrm>
            <a:off x="1088371" y="4743300"/>
            <a:ext cx="4953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Fault cumulated displacement (m) </a:t>
            </a: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(⇔ Elapsed time)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31"/>
          <p:cNvSpPr txBox="1"/>
          <p:nvPr/>
        </p:nvSpPr>
        <p:spPr>
          <a:xfrm>
            <a:off x="495300" y="9525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Shear stress (MPa)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4" name="Google Shape;464;p31" title="map1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34847" y="1291725"/>
            <a:ext cx="2628000" cy="36000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5" name="Google Shape;465;p31"/>
          <p:cNvGrpSpPr/>
          <p:nvPr/>
        </p:nvGrpSpPr>
        <p:grpSpPr>
          <a:xfrm>
            <a:off x="6148850" y="4624400"/>
            <a:ext cx="3000000" cy="519000"/>
            <a:chOff x="6148850" y="4624400"/>
            <a:chExt cx="3000000" cy="519000"/>
          </a:xfrm>
        </p:grpSpPr>
        <p:sp>
          <p:nvSpPr>
            <p:cNvPr id="466" name="Google Shape;466;p31"/>
            <p:cNvSpPr/>
            <p:nvPr/>
          </p:nvSpPr>
          <p:spPr>
            <a:xfrm>
              <a:off x="6321425" y="4624400"/>
              <a:ext cx="2664000" cy="5190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p31"/>
            <p:cNvSpPr txBox="1"/>
            <p:nvPr/>
          </p:nvSpPr>
          <p:spPr>
            <a:xfrm>
              <a:off x="6148850" y="4686150"/>
              <a:ext cx="3000000" cy="400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Distance across the fault (km)</a:t>
              </a: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8" name="Google Shape;468;p31"/>
          <p:cNvSpPr txBox="1"/>
          <p:nvPr/>
        </p:nvSpPr>
        <p:spPr>
          <a:xfrm rot="-5400000">
            <a:off x="4905950" y="2811425"/>
            <a:ext cx="33432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Distance along the fault (km)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31"/>
          <p:cNvSpPr txBox="1"/>
          <p:nvPr/>
        </p:nvSpPr>
        <p:spPr>
          <a:xfrm rot="5400000">
            <a:off x="7272300" y="2811425"/>
            <a:ext cx="33432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Displacement parallel to the fault (m)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31"/>
          <p:cNvSpPr txBox="1"/>
          <p:nvPr/>
        </p:nvSpPr>
        <p:spPr>
          <a:xfrm>
            <a:off x="6701450" y="4347450"/>
            <a:ext cx="54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 km</a:t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Google Shape;471;p31"/>
          <p:cNvSpPr txBox="1"/>
          <p:nvPr/>
        </p:nvSpPr>
        <p:spPr>
          <a:xfrm>
            <a:off x="6701450" y="1276500"/>
            <a:ext cx="54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75</a:t>
            </a:r>
            <a:r>
              <a:rPr lang="en-GB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km</a:t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31"/>
          <p:cNvSpPr txBox="1"/>
          <p:nvPr/>
        </p:nvSpPr>
        <p:spPr>
          <a:xfrm>
            <a:off x="8041300" y="4347450"/>
            <a:ext cx="54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40</a:t>
            </a:r>
            <a:r>
              <a:rPr lang="en-GB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km</a:t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31"/>
          <p:cNvSpPr txBox="1"/>
          <p:nvPr/>
        </p:nvSpPr>
        <p:spPr>
          <a:xfrm>
            <a:off x="8365150" y="1115825"/>
            <a:ext cx="54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14 m</a:t>
            </a:r>
            <a:endParaRPr sz="1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p31"/>
          <p:cNvSpPr txBox="1"/>
          <p:nvPr/>
        </p:nvSpPr>
        <p:spPr>
          <a:xfrm>
            <a:off x="8365150" y="4519425"/>
            <a:ext cx="54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GB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14 m</a:t>
            </a:r>
            <a:endParaRPr sz="1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4"/>
          <p:cNvSpPr txBox="1"/>
          <p:nvPr/>
        </p:nvSpPr>
        <p:spPr>
          <a:xfrm>
            <a:off x="311700" y="0"/>
            <a:ext cx="1270800" cy="384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Introduction </a:t>
            </a:r>
            <a:endParaRPr b="1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" name="Google Shape;77;p14" title="eb1a3dd9660e1269fa63894e4cc8f527b.jpg"/>
          <p:cNvPicPr preferRelativeResize="0"/>
          <p:nvPr/>
        </p:nvPicPr>
        <p:blipFill rotWithShape="1">
          <a:blip r:embed="rId3">
            <a:alphaModFix/>
          </a:blip>
          <a:srcRect b="0" l="0" r="0" t="7484"/>
          <a:stretch/>
        </p:blipFill>
        <p:spPr>
          <a:xfrm>
            <a:off x="0" y="384900"/>
            <a:ext cx="9144003" cy="4758601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4"/>
          <p:cNvSpPr txBox="1"/>
          <p:nvPr/>
        </p:nvSpPr>
        <p:spPr>
          <a:xfrm>
            <a:off x="311700" y="4529250"/>
            <a:ext cx="2924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Photo credit: Jiannan Meng</a:t>
            </a:r>
            <a:endParaRPr sz="10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4"/>
          <p:cNvSpPr txBox="1"/>
          <p:nvPr/>
        </p:nvSpPr>
        <p:spPr>
          <a:xfrm>
            <a:off x="546625" y="2909350"/>
            <a:ext cx="29247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Surface rupture after the 2023 Kahramanmaraş earthquakes (Turkey)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" name="Google Shape;479;p32" title="shear_stres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538" y="1291725"/>
            <a:ext cx="5998320" cy="36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p32" title="shear_stress1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8525" y="1291725"/>
            <a:ext cx="5998320" cy="36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Long term fault evolution</a:t>
            </a:r>
            <a:endParaRPr/>
          </a:p>
        </p:txBody>
      </p:sp>
      <p:sp>
        <p:nvSpPr>
          <p:cNvPr id="482" name="Google Shape;482;p32"/>
          <p:cNvSpPr txBox="1"/>
          <p:nvPr/>
        </p:nvSpPr>
        <p:spPr>
          <a:xfrm>
            <a:off x="2929467" y="0"/>
            <a:ext cx="1270800" cy="384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Results</a:t>
            </a:r>
            <a:endParaRPr b="1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32"/>
          <p:cNvSpPr txBox="1"/>
          <p:nvPr/>
        </p:nvSpPr>
        <p:spPr>
          <a:xfrm>
            <a:off x="1088371" y="4743300"/>
            <a:ext cx="4953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Fault cumulated displacement (m) </a:t>
            </a: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(⇔ Elapsed time)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32"/>
          <p:cNvSpPr txBox="1"/>
          <p:nvPr/>
        </p:nvSpPr>
        <p:spPr>
          <a:xfrm>
            <a:off x="495300" y="9525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Shear stress (MPa)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5" name="Google Shape;485;p32" title="map1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34847" y="1291725"/>
            <a:ext cx="2628000" cy="36000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6" name="Google Shape;486;p32"/>
          <p:cNvGrpSpPr/>
          <p:nvPr/>
        </p:nvGrpSpPr>
        <p:grpSpPr>
          <a:xfrm>
            <a:off x="6148850" y="4624400"/>
            <a:ext cx="3000000" cy="519000"/>
            <a:chOff x="6148850" y="4624400"/>
            <a:chExt cx="3000000" cy="519000"/>
          </a:xfrm>
        </p:grpSpPr>
        <p:sp>
          <p:nvSpPr>
            <p:cNvPr id="487" name="Google Shape;487;p32"/>
            <p:cNvSpPr/>
            <p:nvPr/>
          </p:nvSpPr>
          <p:spPr>
            <a:xfrm>
              <a:off x="6321425" y="4624400"/>
              <a:ext cx="2664000" cy="5190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32"/>
            <p:cNvSpPr txBox="1"/>
            <p:nvPr/>
          </p:nvSpPr>
          <p:spPr>
            <a:xfrm>
              <a:off x="6148850" y="4686150"/>
              <a:ext cx="3000000" cy="400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Distance across the fault (km)</a:t>
              </a: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9" name="Google Shape;489;p32"/>
          <p:cNvSpPr txBox="1"/>
          <p:nvPr/>
        </p:nvSpPr>
        <p:spPr>
          <a:xfrm rot="-5400000">
            <a:off x="4905950" y="2811425"/>
            <a:ext cx="33432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Distance along the fault (km)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p32"/>
          <p:cNvSpPr txBox="1"/>
          <p:nvPr/>
        </p:nvSpPr>
        <p:spPr>
          <a:xfrm rot="5400000">
            <a:off x="7272300" y="2811425"/>
            <a:ext cx="33432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Displacement parallel to the fault (m)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32"/>
          <p:cNvSpPr txBox="1"/>
          <p:nvPr/>
        </p:nvSpPr>
        <p:spPr>
          <a:xfrm>
            <a:off x="6701450" y="4347450"/>
            <a:ext cx="54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 km</a:t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32"/>
          <p:cNvSpPr txBox="1"/>
          <p:nvPr/>
        </p:nvSpPr>
        <p:spPr>
          <a:xfrm>
            <a:off x="6701450" y="1276500"/>
            <a:ext cx="54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75 km</a:t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32"/>
          <p:cNvSpPr txBox="1"/>
          <p:nvPr/>
        </p:nvSpPr>
        <p:spPr>
          <a:xfrm>
            <a:off x="8041300" y="4347450"/>
            <a:ext cx="54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40 km</a:t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32"/>
          <p:cNvSpPr txBox="1"/>
          <p:nvPr/>
        </p:nvSpPr>
        <p:spPr>
          <a:xfrm>
            <a:off x="8365150" y="1115825"/>
            <a:ext cx="54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14 m</a:t>
            </a:r>
            <a:endParaRPr sz="1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32"/>
          <p:cNvSpPr txBox="1"/>
          <p:nvPr/>
        </p:nvSpPr>
        <p:spPr>
          <a:xfrm>
            <a:off x="8365150" y="4519425"/>
            <a:ext cx="54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-14 m</a:t>
            </a:r>
            <a:endParaRPr sz="1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96" name="Google Shape;496;p32"/>
          <p:cNvCxnSpPr>
            <a:endCxn id="488" idx="0"/>
          </p:cNvCxnSpPr>
          <p:nvPr/>
        </p:nvCxnSpPr>
        <p:spPr>
          <a:xfrm flipH="1">
            <a:off x="7648850" y="1315950"/>
            <a:ext cx="9900" cy="33702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497" name="Google Shape;497;p32"/>
          <p:cNvSpPr txBox="1"/>
          <p:nvPr/>
        </p:nvSpPr>
        <p:spPr>
          <a:xfrm>
            <a:off x="6701450" y="921750"/>
            <a:ext cx="1894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Basal fault</a:t>
            </a:r>
            <a:endParaRPr b="1"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2" name="Google Shape;502;p33" title="shear_stres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538" y="1291725"/>
            <a:ext cx="5998320" cy="36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33" title="shear_stress1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8525" y="1291725"/>
            <a:ext cx="5998320" cy="36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Long term fault evolution</a:t>
            </a:r>
            <a:endParaRPr/>
          </a:p>
        </p:txBody>
      </p:sp>
      <p:sp>
        <p:nvSpPr>
          <p:cNvPr id="505" name="Google Shape;505;p33"/>
          <p:cNvSpPr txBox="1"/>
          <p:nvPr/>
        </p:nvSpPr>
        <p:spPr>
          <a:xfrm>
            <a:off x="2929467" y="0"/>
            <a:ext cx="1270800" cy="384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Results</a:t>
            </a:r>
            <a:endParaRPr b="1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6" name="Google Shape;506;p33"/>
          <p:cNvSpPr txBox="1"/>
          <p:nvPr/>
        </p:nvSpPr>
        <p:spPr>
          <a:xfrm>
            <a:off x="1088371" y="4743300"/>
            <a:ext cx="4953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Fault cumulated displacement (m) </a:t>
            </a: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(⇔ Elapsed time)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Google Shape;507;p33"/>
          <p:cNvSpPr txBox="1"/>
          <p:nvPr/>
        </p:nvSpPr>
        <p:spPr>
          <a:xfrm>
            <a:off x="495300" y="9525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Shear stress (MPa)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8" name="Google Shape;508;p33" title="map1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34847" y="1291725"/>
            <a:ext cx="2628000" cy="36000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09" name="Google Shape;509;p33"/>
          <p:cNvGrpSpPr/>
          <p:nvPr/>
        </p:nvGrpSpPr>
        <p:grpSpPr>
          <a:xfrm>
            <a:off x="6148850" y="4624400"/>
            <a:ext cx="3000000" cy="519000"/>
            <a:chOff x="6148850" y="4624400"/>
            <a:chExt cx="3000000" cy="519000"/>
          </a:xfrm>
        </p:grpSpPr>
        <p:sp>
          <p:nvSpPr>
            <p:cNvPr id="510" name="Google Shape;510;p33"/>
            <p:cNvSpPr/>
            <p:nvPr/>
          </p:nvSpPr>
          <p:spPr>
            <a:xfrm>
              <a:off x="6321425" y="4624400"/>
              <a:ext cx="2664000" cy="5190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33"/>
            <p:cNvSpPr txBox="1"/>
            <p:nvPr/>
          </p:nvSpPr>
          <p:spPr>
            <a:xfrm>
              <a:off x="6148850" y="4686150"/>
              <a:ext cx="3000000" cy="400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Distance across the fault (km)</a:t>
              </a: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2" name="Google Shape;512;p33"/>
          <p:cNvSpPr txBox="1"/>
          <p:nvPr/>
        </p:nvSpPr>
        <p:spPr>
          <a:xfrm rot="-5400000">
            <a:off x="4905950" y="2811425"/>
            <a:ext cx="33432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Distance along the fault (km)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33"/>
          <p:cNvSpPr txBox="1"/>
          <p:nvPr/>
        </p:nvSpPr>
        <p:spPr>
          <a:xfrm rot="5400000">
            <a:off x="7272300" y="2811425"/>
            <a:ext cx="33432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Displacement parallel to the fault (m)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4" name="Google Shape;514;p33" title="profile1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92900" y="607225"/>
            <a:ext cx="2050898" cy="720001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Google Shape;515;p33"/>
          <p:cNvSpPr txBox="1"/>
          <p:nvPr/>
        </p:nvSpPr>
        <p:spPr>
          <a:xfrm>
            <a:off x="6041375" y="607225"/>
            <a:ext cx="1377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DA291C"/>
                </a:solidFill>
                <a:latin typeface="Calibri"/>
                <a:ea typeface="Calibri"/>
                <a:cs typeface="Calibri"/>
                <a:sym typeface="Calibri"/>
              </a:rPr>
              <a:t>Displacement parallel</a:t>
            </a:r>
            <a:endParaRPr sz="1000">
              <a:solidFill>
                <a:srgbClr val="DA291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DA291C"/>
                </a:solidFill>
                <a:latin typeface="Calibri"/>
                <a:ea typeface="Calibri"/>
                <a:cs typeface="Calibri"/>
                <a:sym typeface="Calibri"/>
              </a:rPr>
              <a:t>to the fault (m)</a:t>
            </a:r>
            <a:endParaRPr sz="1000">
              <a:solidFill>
                <a:srgbClr val="DA29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16" name="Google Shape;516;p33"/>
          <p:cNvCxnSpPr/>
          <p:nvPr/>
        </p:nvCxnSpPr>
        <p:spPr>
          <a:xfrm flipH="1" rot="10800000">
            <a:off x="6786575" y="1552625"/>
            <a:ext cx="1733700" cy="6300"/>
          </a:xfrm>
          <a:prstGeom prst="straightConnector1">
            <a:avLst/>
          </a:prstGeom>
          <a:noFill/>
          <a:ln cap="flat" cmpd="sng" w="19050">
            <a:solidFill>
              <a:srgbClr val="DA291C"/>
            </a:solidFill>
            <a:prstDash val="solid"/>
            <a:round/>
            <a:headEnd len="med" w="med" type="none"/>
            <a:tailEnd len="med" w="med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sp>
        <p:nvSpPr>
          <p:cNvPr id="517" name="Google Shape;517;p33"/>
          <p:cNvSpPr txBox="1"/>
          <p:nvPr/>
        </p:nvSpPr>
        <p:spPr>
          <a:xfrm>
            <a:off x="6701450" y="4347450"/>
            <a:ext cx="54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 km</a:t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33"/>
          <p:cNvSpPr txBox="1"/>
          <p:nvPr/>
        </p:nvSpPr>
        <p:spPr>
          <a:xfrm>
            <a:off x="6701450" y="1276500"/>
            <a:ext cx="54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75 km</a:t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p33"/>
          <p:cNvSpPr txBox="1"/>
          <p:nvPr/>
        </p:nvSpPr>
        <p:spPr>
          <a:xfrm>
            <a:off x="8041300" y="4347450"/>
            <a:ext cx="54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40 km</a:t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" name="Google Shape;520;p33"/>
          <p:cNvSpPr txBox="1"/>
          <p:nvPr/>
        </p:nvSpPr>
        <p:spPr>
          <a:xfrm>
            <a:off x="8365150" y="1115825"/>
            <a:ext cx="54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14 m</a:t>
            </a:r>
            <a:endParaRPr sz="1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" name="Google Shape;521;p33"/>
          <p:cNvSpPr txBox="1"/>
          <p:nvPr/>
        </p:nvSpPr>
        <p:spPr>
          <a:xfrm>
            <a:off x="8365150" y="4519425"/>
            <a:ext cx="54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-14 m</a:t>
            </a:r>
            <a:endParaRPr sz="1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6" name="Google Shape;526;p34" title="shear_stres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538" y="1291725"/>
            <a:ext cx="5998320" cy="36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34" title="shear_stress1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8525" y="1291725"/>
            <a:ext cx="5998320" cy="36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Long term fault evolution</a:t>
            </a:r>
            <a:endParaRPr/>
          </a:p>
        </p:txBody>
      </p:sp>
      <p:sp>
        <p:nvSpPr>
          <p:cNvPr id="529" name="Google Shape;529;p34"/>
          <p:cNvSpPr txBox="1"/>
          <p:nvPr/>
        </p:nvSpPr>
        <p:spPr>
          <a:xfrm>
            <a:off x="2929467" y="0"/>
            <a:ext cx="1270800" cy="384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Results</a:t>
            </a:r>
            <a:endParaRPr b="1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0" name="Google Shape;530;p34"/>
          <p:cNvSpPr txBox="1"/>
          <p:nvPr/>
        </p:nvSpPr>
        <p:spPr>
          <a:xfrm>
            <a:off x="1088371" y="4743300"/>
            <a:ext cx="4953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Fault cumulated displacement (m) </a:t>
            </a: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(⇔ Elapsed time)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Google Shape;531;p34"/>
          <p:cNvSpPr txBox="1"/>
          <p:nvPr/>
        </p:nvSpPr>
        <p:spPr>
          <a:xfrm>
            <a:off x="495300" y="9525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Shear stress (MPa)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2" name="Google Shape;532;p34" title="map1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34847" y="1291725"/>
            <a:ext cx="2628000" cy="36000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3" name="Google Shape;533;p34"/>
          <p:cNvGrpSpPr/>
          <p:nvPr/>
        </p:nvGrpSpPr>
        <p:grpSpPr>
          <a:xfrm>
            <a:off x="6148850" y="4624400"/>
            <a:ext cx="3000000" cy="519000"/>
            <a:chOff x="6148850" y="4624400"/>
            <a:chExt cx="3000000" cy="519000"/>
          </a:xfrm>
        </p:grpSpPr>
        <p:sp>
          <p:nvSpPr>
            <p:cNvPr id="534" name="Google Shape;534;p34"/>
            <p:cNvSpPr/>
            <p:nvPr/>
          </p:nvSpPr>
          <p:spPr>
            <a:xfrm>
              <a:off x="6321425" y="4624400"/>
              <a:ext cx="2664000" cy="5190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535;p34"/>
            <p:cNvSpPr txBox="1"/>
            <p:nvPr/>
          </p:nvSpPr>
          <p:spPr>
            <a:xfrm>
              <a:off x="6148850" y="4686150"/>
              <a:ext cx="3000000" cy="400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Distance across the fault (km)</a:t>
              </a: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6" name="Google Shape;536;p34"/>
          <p:cNvSpPr txBox="1"/>
          <p:nvPr/>
        </p:nvSpPr>
        <p:spPr>
          <a:xfrm rot="-5400000">
            <a:off x="4905950" y="2811425"/>
            <a:ext cx="33432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Distance along the fault (km)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p34"/>
          <p:cNvSpPr txBox="1"/>
          <p:nvPr/>
        </p:nvSpPr>
        <p:spPr>
          <a:xfrm rot="5400000">
            <a:off x="7272300" y="2811425"/>
            <a:ext cx="33432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Displacement parallel to the fault (m)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8" name="Google Shape;538;p34" title="profile1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92900" y="607225"/>
            <a:ext cx="2050898" cy="720001"/>
          </a:xfrm>
          <a:prstGeom prst="rect">
            <a:avLst/>
          </a:prstGeom>
          <a:noFill/>
          <a:ln>
            <a:noFill/>
          </a:ln>
        </p:spPr>
      </p:pic>
      <p:sp>
        <p:nvSpPr>
          <p:cNvPr id="539" name="Google Shape;539;p34"/>
          <p:cNvSpPr txBox="1"/>
          <p:nvPr/>
        </p:nvSpPr>
        <p:spPr>
          <a:xfrm>
            <a:off x="6041375" y="607225"/>
            <a:ext cx="1377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DA291C"/>
                </a:solidFill>
                <a:latin typeface="Calibri"/>
                <a:ea typeface="Calibri"/>
                <a:cs typeface="Calibri"/>
                <a:sym typeface="Calibri"/>
              </a:rPr>
              <a:t>Displacement parallel</a:t>
            </a:r>
            <a:endParaRPr sz="1000">
              <a:solidFill>
                <a:srgbClr val="DA291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DA291C"/>
                </a:solidFill>
                <a:latin typeface="Calibri"/>
                <a:ea typeface="Calibri"/>
                <a:cs typeface="Calibri"/>
                <a:sym typeface="Calibri"/>
              </a:rPr>
              <a:t>to the fault (m)</a:t>
            </a:r>
            <a:endParaRPr sz="1000">
              <a:solidFill>
                <a:srgbClr val="DA29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40" name="Google Shape;540;p34"/>
          <p:cNvCxnSpPr/>
          <p:nvPr/>
        </p:nvCxnSpPr>
        <p:spPr>
          <a:xfrm flipH="1" rot="10800000">
            <a:off x="6786575" y="1552625"/>
            <a:ext cx="1733700" cy="6300"/>
          </a:xfrm>
          <a:prstGeom prst="straightConnector1">
            <a:avLst/>
          </a:prstGeom>
          <a:noFill/>
          <a:ln cap="flat" cmpd="sng" w="19050">
            <a:solidFill>
              <a:srgbClr val="DA291C"/>
            </a:solidFill>
            <a:prstDash val="solid"/>
            <a:round/>
            <a:headEnd len="med" w="med" type="none"/>
            <a:tailEnd len="med" w="med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sp>
        <p:nvSpPr>
          <p:cNvPr id="541" name="Google Shape;541;p34"/>
          <p:cNvSpPr txBox="1"/>
          <p:nvPr/>
        </p:nvSpPr>
        <p:spPr>
          <a:xfrm>
            <a:off x="6701450" y="4347450"/>
            <a:ext cx="54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 km</a:t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2" name="Google Shape;542;p34"/>
          <p:cNvSpPr txBox="1"/>
          <p:nvPr/>
        </p:nvSpPr>
        <p:spPr>
          <a:xfrm>
            <a:off x="6701450" y="1276500"/>
            <a:ext cx="54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75 km</a:t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3" name="Google Shape;543;p34"/>
          <p:cNvSpPr txBox="1"/>
          <p:nvPr/>
        </p:nvSpPr>
        <p:spPr>
          <a:xfrm>
            <a:off x="8041300" y="4347450"/>
            <a:ext cx="54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40 km</a:t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4" name="Google Shape;544;p34"/>
          <p:cNvSpPr txBox="1"/>
          <p:nvPr/>
        </p:nvSpPr>
        <p:spPr>
          <a:xfrm>
            <a:off x="8365150" y="1115825"/>
            <a:ext cx="54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14 m</a:t>
            </a:r>
            <a:endParaRPr sz="1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Google Shape;545;p34"/>
          <p:cNvSpPr txBox="1"/>
          <p:nvPr/>
        </p:nvSpPr>
        <p:spPr>
          <a:xfrm>
            <a:off x="8365150" y="4519425"/>
            <a:ext cx="54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-14 m</a:t>
            </a:r>
            <a:endParaRPr sz="1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6" name="Google Shape;546;p34"/>
          <p:cNvSpPr/>
          <p:nvPr/>
        </p:nvSpPr>
        <p:spPr>
          <a:xfrm>
            <a:off x="1096175" y="1392250"/>
            <a:ext cx="66600" cy="3210000"/>
          </a:xfrm>
          <a:prstGeom prst="rect">
            <a:avLst/>
          </a:prstGeom>
          <a:solidFill>
            <a:srgbClr val="8A1538">
              <a:alpha val="1682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Google Shape;547;p34"/>
          <p:cNvSpPr txBox="1"/>
          <p:nvPr/>
        </p:nvSpPr>
        <p:spPr>
          <a:xfrm>
            <a:off x="1221000" y="4162700"/>
            <a:ext cx="3969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800">
                <a:solidFill>
                  <a:srgbClr val="8A1538"/>
                </a:solidFill>
                <a:latin typeface="Calibri"/>
                <a:ea typeface="Calibri"/>
                <a:cs typeface="Calibri"/>
                <a:sym typeface="Calibri"/>
              </a:rPr>
              <a:t>Diffuse deformation</a:t>
            </a:r>
            <a:endParaRPr i="1" sz="1800">
              <a:solidFill>
                <a:srgbClr val="8A15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" name="Google Shape;552;p35" title="shear_stres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538" y="1291725"/>
            <a:ext cx="5998320" cy="36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" name="Google Shape;553;p35" title="shear_stress1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8525" y="1291725"/>
            <a:ext cx="5998320" cy="36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Google Shape;554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Long term fault evolution</a:t>
            </a:r>
            <a:endParaRPr/>
          </a:p>
        </p:txBody>
      </p:sp>
      <p:sp>
        <p:nvSpPr>
          <p:cNvPr id="555" name="Google Shape;555;p35"/>
          <p:cNvSpPr txBox="1"/>
          <p:nvPr/>
        </p:nvSpPr>
        <p:spPr>
          <a:xfrm>
            <a:off x="2929467" y="0"/>
            <a:ext cx="1270800" cy="384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Results</a:t>
            </a:r>
            <a:endParaRPr b="1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6" name="Google Shape;556;p35" title="shear_stress2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1291725"/>
            <a:ext cx="6012000" cy="36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7" name="Google Shape;557;p35"/>
          <p:cNvSpPr txBox="1"/>
          <p:nvPr/>
        </p:nvSpPr>
        <p:spPr>
          <a:xfrm>
            <a:off x="1088371" y="4743300"/>
            <a:ext cx="4953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Fault cumulated displacement (m) </a:t>
            </a: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(⇔ Elapsed time)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8" name="Google Shape;558;p35"/>
          <p:cNvSpPr txBox="1"/>
          <p:nvPr/>
        </p:nvSpPr>
        <p:spPr>
          <a:xfrm>
            <a:off x="495300" y="9525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Shear stress (MPa)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9" name="Google Shape;559;p35" title="map1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34847" y="1291725"/>
            <a:ext cx="2628000" cy="3600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Google Shape;560;p35" title="map2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34847" y="1291725"/>
            <a:ext cx="2628000" cy="36000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1" name="Google Shape;561;p35"/>
          <p:cNvGrpSpPr/>
          <p:nvPr/>
        </p:nvGrpSpPr>
        <p:grpSpPr>
          <a:xfrm>
            <a:off x="6148850" y="4624400"/>
            <a:ext cx="3000000" cy="519000"/>
            <a:chOff x="6148850" y="4624400"/>
            <a:chExt cx="3000000" cy="519000"/>
          </a:xfrm>
        </p:grpSpPr>
        <p:sp>
          <p:nvSpPr>
            <p:cNvPr id="562" name="Google Shape;562;p35"/>
            <p:cNvSpPr/>
            <p:nvPr/>
          </p:nvSpPr>
          <p:spPr>
            <a:xfrm>
              <a:off x="6321425" y="4624400"/>
              <a:ext cx="2664000" cy="5190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563;p35"/>
            <p:cNvSpPr txBox="1"/>
            <p:nvPr/>
          </p:nvSpPr>
          <p:spPr>
            <a:xfrm>
              <a:off x="6148850" y="4686150"/>
              <a:ext cx="3000000" cy="400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Distance across the fault (km)</a:t>
              </a: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64" name="Google Shape;564;p35"/>
          <p:cNvSpPr txBox="1"/>
          <p:nvPr/>
        </p:nvSpPr>
        <p:spPr>
          <a:xfrm rot="-5400000">
            <a:off x="4905950" y="2811425"/>
            <a:ext cx="33432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Distance along the fault (km)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" name="Google Shape;565;p35"/>
          <p:cNvSpPr txBox="1"/>
          <p:nvPr/>
        </p:nvSpPr>
        <p:spPr>
          <a:xfrm rot="5400000">
            <a:off x="7272300" y="2811425"/>
            <a:ext cx="33432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Displacement parallel to the fault (m)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6" name="Google Shape;566;p35" title="profile1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692900" y="607225"/>
            <a:ext cx="2050898" cy="72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7" name="Google Shape;567;p35" title="profile2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692350" y="607218"/>
            <a:ext cx="2051999" cy="720001"/>
          </a:xfrm>
          <a:prstGeom prst="rect">
            <a:avLst/>
          </a:prstGeom>
          <a:noFill/>
          <a:ln>
            <a:noFill/>
          </a:ln>
        </p:spPr>
      </p:pic>
      <p:sp>
        <p:nvSpPr>
          <p:cNvPr id="568" name="Google Shape;568;p35"/>
          <p:cNvSpPr txBox="1"/>
          <p:nvPr/>
        </p:nvSpPr>
        <p:spPr>
          <a:xfrm>
            <a:off x="6041375" y="607225"/>
            <a:ext cx="1377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DA291C"/>
                </a:solidFill>
                <a:latin typeface="Calibri"/>
                <a:ea typeface="Calibri"/>
                <a:cs typeface="Calibri"/>
                <a:sym typeface="Calibri"/>
              </a:rPr>
              <a:t>Displacement parallel</a:t>
            </a:r>
            <a:endParaRPr sz="1000">
              <a:solidFill>
                <a:srgbClr val="DA291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DA291C"/>
                </a:solidFill>
                <a:latin typeface="Calibri"/>
                <a:ea typeface="Calibri"/>
                <a:cs typeface="Calibri"/>
                <a:sym typeface="Calibri"/>
              </a:rPr>
              <a:t>to the fault (m)</a:t>
            </a:r>
            <a:endParaRPr sz="1000">
              <a:solidFill>
                <a:srgbClr val="DA29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69" name="Google Shape;569;p35"/>
          <p:cNvCxnSpPr/>
          <p:nvPr/>
        </p:nvCxnSpPr>
        <p:spPr>
          <a:xfrm flipH="1" rot="10800000">
            <a:off x="6786575" y="1552625"/>
            <a:ext cx="1733700" cy="6300"/>
          </a:xfrm>
          <a:prstGeom prst="straightConnector1">
            <a:avLst/>
          </a:prstGeom>
          <a:noFill/>
          <a:ln cap="flat" cmpd="sng" w="19050">
            <a:solidFill>
              <a:srgbClr val="DA291C"/>
            </a:solidFill>
            <a:prstDash val="solid"/>
            <a:round/>
            <a:headEnd len="med" w="med" type="none"/>
            <a:tailEnd len="med" w="med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sp>
        <p:nvSpPr>
          <p:cNvPr id="570" name="Google Shape;570;p35"/>
          <p:cNvSpPr txBox="1"/>
          <p:nvPr/>
        </p:nvSpPr>
        <p:spPr>
          <a:xfrm>
            <a:off x="6701450" y="4347450"/>
            <a:ext cx="54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 km</a:t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Google Shape;571;p35"/>
          <p:cNvSpPr txBox="1"/>
          <p:nvPr/>
        </p:nvSpPr>
        <p:spPr>
          <a:xfrm>
            <a:off x="6701450" y="1276500"/>
            <a:ext cx="54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75 km</a:t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" name="Google Shape;572;p35"/>
          <p:cNvSpPr txBox="1"/>
          <p:nvPr/>
        </p:nvSpPr>
        <p:spPr>
          <a:xfrm>
            <a:off x="8041300" y="4347450"/>
            <a:ext cx="54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40 km</a:t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" name="Google Shape;573;p35"/>
          <p:cNvSpPr txBox="1"/>
          <p:nvPr/>
        </p:nvSpPr>
        <p:spPr>
          <a:xfrm>
            <a:off x="8365150" y="1115825"/>
            <a:ext cx="54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14 m</a:t>
            </a:r>
            <a:endParaRPr sz="1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Google Shape;574;p35"/>
          <p:cNvSpPr txBox="1"/>
          <p:nvPr/>
        </p:nvSpPr>
        <p:spPr>
          <a:xfrm>
            <a:off x="8365150" y="4519425"/>
            <a:ext cx="54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-14 m</a:t>
            </a:r>
            <a:endParaRPr sz="1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5" name="Google Shape;575;p35"/>
          <p:cNvSpPr/>
          <p:nvPr/>
        </p:nvSpPr>
        <p:spPr>
          <a:xfrm>
            <a:off x="1096175" y="1392250"/>
            <a:ext cx="66600" cy="3210000"/>
          </a:xfrm>
          <a:prstGeom prst="rect">
            <a:avLst/>
          </a:prstGeom>
          <a:solidFill>
            <a:srgbClr val="8A1538">
              <a:alpha val="1682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0" name="Google Shape;580;p36" title="shear_stres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538" y="1291725"/>
            <a:ext cx="5998320" cy="36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1" name="Google Shape;581;p36" title="shear_stress1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8525" y="1291725"/>
            <a:ext cx="5998320" cy="36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2" name="Google Shape;582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Long term fault evolution</a:t>
            </a:r>
            <a:endParaRPr/>
          </a:p>
        </p:txBody>
      </p:sp>
      <p:sp>
        <p:nvSpPr>
          <p:cNvPr id="583" name="Google Shape;583;p36"/>
          <p:cNvSpPr txBox="1"/>
          <p:nvPr/>
        </p:nvSpPr>
        <p:spPr>
          <a:xfrm>
            <a:off x="2929467" y="0"/>
            <a:ext cx="1270800" cy="384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Results</a:t>
            </a:r>
            <a:endParaRPr b="1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4" name="Google Shape;584;p36" title="shear_stress2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1291725"/>
            <a:ext cx="6012000" cy="36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5" name="Google Shape;585;p36"/>
          <p:cNvSpPr txBox="1"/>
          <p:nvPr/>
        </p:nvSpPr>
        <p:spPr>
          <a:xfrm>
            <a:off x="1088371" y="4743300"/>
            <a:ext cx="4953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Fault cumulated displacement (m) </a:t>
            </a: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(⇔ Elapsed time)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" name="Google Shape;586;p36"/>
          <p:cNvSpPr txBox="1"/>
          <p:nvPr/>
        </p:nvSpPr>
        <p:spPr>
          <a:xfrm>
            <a:off x="495300" y="9525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Shear stress (MPa)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7" name="Google Shape;587;p36" title="map1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34847" y="1291725"/>
            <a:ext cx="2628000" cy="3600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" name="Google Shape;588;p36" title="map2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34847" y="1291725"/>
            <a:ext cx="2628000" cy="36000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9" name="Google Shape;589;p36"/>
          <p:cNvGrpSpPr/>
          <p:nvPr/>
        </p:nvGrpSpPr>
        <p:grpSpPr>
          <a:xfrm>
            <a:off x="6148850" y="4624400"/>
            <a:ext cx="3000000" cy="519000"/>
            <a:chOff x="6148850" y="4624400"/>
            <a:chExt cx="3000000" cy="519000"/>
          </a:xfrm>
        </p:grpSpPr>
        <p:sp>
          <p:nvSpPr>
            <p:cNvPr id="590" name="Google Shape;590;p36"/>
            <p:cNvSpPr/>
            <p:nvPr/>
          </p:nvSpPr>
          <p:spPr>
            <a:xfrm>
              <a:off x="6321425" y="4624400"/>
              <a:ext cx="2664000" cy="5190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p36"/>
            <p:cNvSpPr txBox="1"/>
            <p:nvPr/>
          </p:nvSpPr>
          <p:spPr>
            <a:xfrm>
              <a:off x="6148850" y="4686150"/>
              <a:ext cx="3000000" cy="400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Distance across the fault (km)</a:t>
              </a: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92" name="Google Shape;592;p36"/>
          <p:cNvSpPr txBox="1"/>
          <p:nvPr/>
        </p:nvSpPr>
        <p:spPr>
          <a:xfrm rot="-5400000">
            <a:off x="4905950" y="2811425"/>
            <a:ext cx="33432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Distance along the fault (km)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3" name="Google Shape;593;p36"/>
          <p:cNvSpPr txBox="1"/>
          <p:nvPr/>
        </p:nvSpPr>
        <p:spPr>
          <a:xfrm rot="5400000">
            <a:off x="7272300" y="2811425"/>
            <a:ext cx="33432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Displacement parallel to the fault (m)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4" name="Google Shape;594;p36" title="profile1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692900" y="607225"/>
            <a:ext cx="2050898" cy="72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36" title="profile2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692350" y="607218"/>
            <a:ext cx="2051999" cy="720001"/>
          </a:xfrm>
          <a:prstGeom prst="rect">
            <a:avLst/>
          </a:prstGeom>
          <a:noFill/>
          <a:ln>
            <a:noFill/>
          </a:ln>
        </p:spPr>
      </p:pic>
      <p:sp>
        <p:nvSpPr>
          <p:cNvPr id="596" name="Google Shape;596;p36"/>
          <p:cNvSpPr txBox="1"/>
          <p:nvPr/>
        </p:nvSpPr>
        <p:spPr>
          <a:xfrm>
            <a:off x="6041375" y="607225"/>
            <a:ext cx="1377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DA291C"/>
                </a:solidFill>
                <a:latin typeface="Calibri"/>
                <a:ea typeface="Calibri"/>
                <a:cs typeface="Calibri"/>
                <a:sym typeface="Calibri"/>
              </a:rPr>
              <a:t>Displacement parallel</a:t>
            </a:r>
            <a:endParaRPr sz="1000">
              <a:solidFill>
                <a:srgbClr val="DA291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DA291C"/>
                </a:solidFill>
                <a:latin typeface="Calibri"/>
                <a:ea typeface="Calibri"/>
                <a:cs typeface="Calibri"/>
                <a:sym typeface="Calibri"/>
              </a:rPr>
              <a:t>to the fault (m)</a:t>
            </a:r>
            <a:endParaRPr sz="1000">
              <a:solidFill>
                <a:srgbClr val="DA29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97" name="Google Shape;597;p36"/>
          <p:cNvCxnSpPr/>
          <p:nvPr/>
        </p:nvCxnSpPr>
        <p:spPr>
          <a:xfrm flipH="1" rot="10800000">
            <a:off x="6786575" y="1552625"/>
            <a:ext cx="1733700" cy="6300"/>
          </a:xfrm>
          <a:prstGeom prst="straightConnector1">
            <a:avLst/>
          </a:prstGeom>
          <a:noFill/>
          <a:ln cap="flat" cmpd="sng" w="19050">
            <a:solidFill>
              <a:srgbClr val="DA291C"/>
            </a:solidFill>
            <a:prstDash val="solid"/>
            <a:round/>
            <a:headEnd len="med" w="med" type="none"/>
            <a:tailEnd len="med" w="med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sp>
        <p:nvSpPr>
          <p:cNvPr id="598" name="Google Shape;598;p36"/>
          <p:cNvSpPr txBox="1"/>
          <p:nvPr/>
        </p:nvSpPr>
        <p:spPr>
          <a:xfrm>
            <a:off x="6701450" y="4347450"/>
            <a:ext cx="54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 km</a:t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9" name="Google Shape;599;p36"/>
          <p:cNvSpPr txBox="1"/>
          <p:nvPr/>
        </p:nvSpPr>
        <p:spPr>
          <a:xfrm>
            <a:off x="6701450" y="1276500"/>
            <a:ext cx="54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75 km</a:t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0" name="Google Shape;600;p36"/>
          <p:cNvSpPr txBox="1"/>
          <p:nvPr/>
        </p:nvSpPr>
        <p:spPr>
          <a:xfrm>
            <a:off x="8041300" y="4347450"/>
            <a:ext cx="54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40 km</a:t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1" name="Google Shape;601;p36"/>
          <p:cNvSpPr txBox="1"/>
          <p:nvPr/>
        </p:nvSpPr>
        <p:spPr>
          <a:xfrm>
            <a:off x="8365150" y="1115825"/>
            <a:ext cx="54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14 m</a:t>
            </a:r>
            <a:endParaRPr sz="1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2" name="Google Shape;602;p36"/>
          <p:cNvSpPr txBox="1"/>
          <p:nvPr/>
        </p:nvSpPr>
        <p:spPr>
          <a:xfrm>
            <a:off x="8365150" y="4519425"/>
            <a:ext cx="54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-14 m</a:t>
            </a:r>
            <a:endParaRPr sz="1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3" name="Google Shape;603;p36"/>
          <p:cNvSpPr/>
          <p:nvPr/>
        </p:nvSpPr>
        <p:spPr>
          <a:xfrm>
            <a:off x="1162775" y="1392250"/>
            <a:ext cx="162000" cy="3210000"/>
          </a:xfrm>
          <a:prstGeom prst="rect">
            <a:avLst/>
          </a:prstGeom>
          <a:solidFill>
            <a:srgbClr val="7AA585">
              <a:alpha val="1864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4" name="Google Shape;604;p36"/>
          <p:cNvSpPr/>
          <p:nvPr/>
        </p:nvSpPr>
        <p:spPr>
          <a:xfrm>
            <a:off x="1096175" y="1392250"/>
            <a:ext cx="66600" cy="3210000"/>
          </a:xfrm>
          <a:prstGeom prst="rect">
            <a:avLst/>
          </a:prstGeom>
          <a:solidFill>
            <a:srgbClr val="8A1538">
              <a:alpha val="1682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5" name="Google Shape;605;p36"/>
          <p:cNvSpPr txBox="1"/>
          <p:nvPr/>
        </p:nvSpPr>
        <p:spPr>
          <a:xfrm>
            <a:off x="1333200" y="3943625"/>
            <a:ext cx="3969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800">
                <a:solidFill>
                  <a:srgbClr val="7AA585"/>
                </a:solidFill>
                <a:latin typeface="Calibri"/>
                <a:ea typeface="Calibri"/>
                <a:cs typeface="Calibri"/>
                <a:sym typeface="Calibri"/>
              </a:rPr>
              <a:t>Riedel shears</a:t>
            </a:r>
            <a:endParaRPr i="1" sz="1800">
              <a:solidFill>
                <a:srgbClr val="7AA58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0" name="Google Shape;610;p37" title="shear_stres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538" y="1291725"/>
            <a:ext cx="5998320" cy="36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1" name="Google Shape;611;p37" title="shear_stress1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8525" y="1291725"/>
            <a:ext cx="5998320" cy="36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2" name="Google Shape;612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Long term fault evolution</a:t>
            </a:r>
            <a:endParaRPr/>
          </a:p>
        </p:txBody>
      </p:sp>
      <p:sp>
        <p:nvSpPr>
          <p:cNvPr id="613" name="Google Shape;613;p37"/>
          <p:cNvSpPr txBox="1"/>
          <p:nvPr/>
        </p:nvSpPr>
        <p:spPr>
          <a:xfrm>
            <a:off x="2929467" y="0"/>
            <a:ext cx="1270800" cy="384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Results</a:t>
            </a:r>
            <a:endParaRPr b="1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4" name="Google Shape;614;p37" title="shear_stress2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1291725"/>
            <a:ext cx="6012000" cy="36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" name="Google Shape;615;p37" title="shear_stress3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1688" y="1291725"/>
            <a:ext cx="6012000" cy="36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6" name="Google Shape;616;p37"/>
          <p:cNvSpPr txBox="1"/>
          <p:nvPr/>
        </p:nvSpPr>
        <p:spPr>
          <a:xfrm>
            <a:off x="1088371" y="4743300"/>
            <a:ext cx="4953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Fault cumulated displacement (m) </a:t>
            </a: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(⇔ Elapsed time)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7" name="Google Shape;617;p37"/>
          <p:cNvSpPr txBox="1"/>
          <p:nvPr/>
        </p:nvSpPr>
        <p:spPr>
          <a:xfrm>
            <a:off x="495300" y="9525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Shear stress (MPa)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8" name="Google Shape;618;p37" title="map1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34847" y="1291725"/>
            <a:ext cx="2628000" cy="3600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9" name="Google Shape;619;p37" title="map2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334847" y="1291725"/>
            <a:ext cx="2628000" cy="3600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20" name="Google Shape;620;p37" title="map3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326247" y="1291725"/>
            <a:ext cx="2645208" cy="36000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1" name="Google Shape;621;p37"/>
          <p:cNvGrpSpPr/>
          <p:nvPr/>
        </p:nvGrpSpPr>
        <p:grpSpPr>
          <a:xfrm>
            <a:off x="6148850" y="4624400"/>
            <a:ext cx="3000000" cy="519000"/>
            <a:chOff x="6148850" y="4624400"/>
            <a:chExt cx="3000000" cy="519000"/>
          </a:xfrm>
        </p:grpSpPr>
        <p:sp>
          <p:nvSpPr>
            <p:cNvPr id="622" name="Google Shape;622;p37"/>
            <p:cNvSpPr/>
            <p:nvPr/>
          </p:nvSpPr>
          <p:spPr>
            <a:xfrm>
              <a:off x="6321425" y="4624400"/>
              <a:ext cx="2664000" cy="5190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p37"/>
            <p:cNvSpPr txBox="1"/>
            <p:nvPr/>
          </p:nvSpPr>
          <p:spPr>
            <a:xfrm>
              <a:off x="6148850" y="4686150"/>
              <a:ext cx="3000000" cy="400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Distance across the fault (km)</a:t>
              </a: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24" name="Google Shape;624;p37"/>
          <p:cNvSpPr txBox="1"/>
          <p:nvPr/>
        </p:nvSpPr>
        <p:spPr>
          <a:xfrm rot="-5400000">
            <a:off x="4905950" y="2811425"/>
            <a:ext cx="33432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Distance along the fault (km)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5" name="Google Shape;625;p37"/>
          <p:cNvSpPr txBox="1"/>
          <p:nvPr/>
        </p:nvSpPr>
        <p:spPr>
          <a:xfrm rot="5400000">
            <a:off x="7272300" y="2811425"/>
            <a:ext cx="33432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Displacement parallel to the fault (m)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6" name="Google Shape;626;p37" title="profile1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692900" y="607225"/>
            <a:ext cx="2050898" cy="72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7" name="Google Shape;627;p37" title="profile2.png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692350" y="607218"/>
            <a:ext cx="2051999" cy="72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8" name="Google Shape;628;p37" title="profile3.png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692350" y="607218"/>
            <a:ext cx="2051999" cy="720001"/>
          </a:xfrm>
          <a:prstGeom prst="rect">
            <a:avLst/>
          </a:prstGeom>
          <a:noFill/>
          <a:ln>
            <a:noFill/>
          </a:ln>
        </p:spPr>
      </p:pic>
      <p:sp>
        <p:nvSpPr>
          <p:cNvPr id="629" name="Google Shape;629;p37"/>
          <p:cNvSpPr txBox="1"/>
          <p:nvPr/>
        </p:nvSpPr>
        <p:spPr>
          <a:xfrm>
            <a:off x="6041375" y="607225"/>
            <a:ext cx="1377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DA291C"/>
                </a:solidFill>
                <a:latin typeface="Calibri"/>
                <a:ea typeface="Calibri"/>
                <a:cs typeface="Calibri"/>
                <a:sym typeface="Calibri"/>
              </a:rPr>
              <a:t>Displacement parallel</a:t>
            </a:r>
            <a:endParaRPr sz="1000">
              <a:solidFill>
                <a:srgbClr val="DA291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DA291C"/>
                </a:solidFill>
                <a:latin typeface="Calibri"/>
                <a:ea typeface="Calibri"/>
                <a:cs typeface="Calibri"/>
                <a:sym typeface="Calibri"/>
              </a:rPr>
              <a:t>to the fault (m)</a:t>
            </a:r>
            <a:endParaRPr sz="1000">
              <a:solidFill>
                <a:srgbClr val="DA29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30" name="Google Shape;630;p37"/>
          <p:cNvCxnSpPr/>
          <p:nvPr/>
        </p:nvCxnSpPr>
        <p:spPr>
          <a:xfrm flipH="1" rot="10800000">
            <a:off x="6786575" y="1552625"/>
            <a:ext cx="1733700" cy="6300"/>
          </a:xfrm>
          <a:prstGeom prst="straightConnector1">
            <a:avLst/>
          </a:prstGeom>
          <a:noFill/>
          <a:ln cap="flat" cmpd="sng" w="19050">
            <a:solidFill>
              <a:srgbClr val="DA291C"/>
            </a:solidFill>
            <a:prstDash val="solid"/>
            <a:round/>
            <a:headEnd len="med" w="med" type="none"/>
            <a:tailEnd len="med" w="med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sp>
        <p:nvSpPr>
          <p:cNvPr id="631" name="Google Shape;631;p37"/>
          <p:cNvSpPr txBox="1"/>
          <p:nvPr/>
        </p:nvSpPr>
        <p:spPr>
          <a:xfrm>
            <a:off x="6701450" y="4347450"/>
            <a:ext cx="54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 km</a:t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2" name="Google Shape;632;p37"/>
          <p:cNvSpPr txBox="1"/>
          <p:nvPr/>
        </p:nvSpPr>
        <p:spPr>
          <a:xfrm>
            <a:off x="6701450" y="1276500"/>
            <a:ext cx="54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75 km</a:t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3" name="Google Shape;633;p37"/>
          <p:cNvSpPr txBox="1"/>
          <p:nvPr/>
        </p:nvSpPr>
        <p:spPr>
          <a:xfrm>
            <a:off x="8041300" y="4347450"/>
            <a:ext cx="54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40 km</a:t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4" name="Google Shape;634;p37"/>
          <p:cNvSpPr txBox="1"/>
          <p:nvPr/>
        </p:nvSpPr>
        <p:spPr>
          <a:xfrm>
            <a:off x="8365150" y="1115825"/>
            <a:ext cx="54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14 m</a:t>
            </a:r>
            <a:endParaRPr sz="1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5" name="Google Shape;635;p37"/>
          <p:cNvSpPr txBox="1"/>
          <p:nvPr/>
        </p:nvSpPr>
        <p:spPr>
          <a:xfrm>
            <a:off x="8365150" y="4519425"/>
            <a:ext cx="54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-14 m</a:t>
            </a:r>
            <a:endParaRPr sz="1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6" name="Google Shape;636;p37"/>
          <p:cNvSpPr/>
          <p:nvPr/>
        </p:nvSpPr>
        <p:spPr>
          <a:xfrm>
            <a:off x="1162775" y="1392250"/>
            <a:ext cx="162000" cy="3210000"/>
          </a:xfrm>
          <a:prstGeom prst="rect">
            <a:avLst/>
          </a:prstGeom>
          <a:solidFill>
            <a:srgbClr val="7AA585">
              <a:alpha val="1864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7" name="Google Shape;637;p37"/>
          <p:cNvSpPr/>
          <p:nvPr/>
        </p:nvSpPr>
        <p:spPr>
          <a:xfrm>
            <a:off x="1096175" y="1392250"/>
            <a:ext cx="66600" cy="3210000"/>
          </a:xfrm>
          <a:prstGeom prst="rect">
            <a:avLst/>
          </a:prstGeom>
          <a:solidFill>
            <a:srgbClr val="8A1538">
              <a:alpha val="1682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2" name="Google Shape;642;p38" title="shear_stres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538" y="1291725"/>
            <a:ext cx="5998320" cy="36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" name="Google Shape;643;p38" title="shear_stress1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8525" y="1291725"/>
            <a:ext cx="5998320" cy="36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4" name="Google Shape;644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Long term fault evolution</a:t>
            </a:r>
            <a:endParaRPr/>
          </a:p>
        </p:txBody>
      </p:sp>
      <p:sp>
        <p:nvSpPr>
          <p:cNvPr id="645" name="Google Shape;645;p38"/>
          <p:cNvSpPr txBox="1"/>
          <p:nvPr/>
        </p:nvSpPr>
        <p:spPr>
          <a:xfrm>
            <a:off x="2929467" y="0"/>
            <a:ext cx="1270800" cy="384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Results</a:t>
            </a:r>
            <a:endParaRPr b="1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46" name="Google Shape;646;p38" title="shear_stress2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1291725"/>
            <a:ext cx="6012000" cy="36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7" name="Google Shape;647;p38" title="shear_stress3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1688" y="1291725"/>
            <a:ext cx="6012000" cy="36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8" name="Google Shape;648;p38"/>
          <p:cNvSpPr txBox="1"/>
          <p:nvPr/>
        </p:nvSpPr>
        <p:spPr>
          <a:xfrm>
            <a:off x="1088371" y="4743300"/>
            <a:ext cx="4953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Fault cumulated displacement (m) </a:t>
            </a: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(⇔ Elapsed time)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9" name="Google Shape;649;p38"/>
          <p:cNvSpPr txBox="1"/>
          <p:nvPr/>
        </p:nvSpPr>
        <p:spPr>
          <a:xfrm>
            <a:off x="495300" y="9525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Shear stress (MPa)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0" name="Google Shape;650;p38" title="map1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34847" y="1291725"/>
            <a:ext cx="2628000" cy="3600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51" name="Google Shape;651;p38" title="map2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334847" y="1291725"/>
            <a:ext cx="2628000" cy="3600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52" name="Google Shape;652;p38" title="map3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326247" y="1291725"/>
            <a:ext cx="2645208" cy="36000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53" name="Google Shape;653;p38"/>
          <p:cNvGrpSpPr/>
          <p:nvPr/>
        </p:nvGrpSpPr>
        <p:grpSpPr>
          <a:xfrm>
            <a:off x="6148850" y="4624400"/>
            <a:ext cx="3000000" cy="519000"/>
            <a:chOff x="6148850" y="4624400"/>
            <a:chExt cx="3000000" cy="519000"/>
          </a:xfrm>
        </p:grpSpPr>
        <p:sp>
          <p:nvSpPr>
            <p:cNvPr id="654" name="Google Shape;654;p38"/>
            <p:cNvSpPr/>
            <p:nvPr/>
          </p:nvSpPr>
          <p:spPr>
            <a:xfrm>
              <a:off x="6321425" y="4624400"/>
              <a:ext cx="2664000" cy="5190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Google Shape;655;p38"/>
            <p:cNvSpPr txBox="1"/>
            <p:nvPr/>
          </p:nvSpPr>
          <p:spPr>
            <a:xfrm>
              <a:off x="6148850" y="4686150"/>
              <a:ext cx="3000000" cy="400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Distance across the fault (km)</a:t>
              </a: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56" name="Google Shape;656;p38"/>
          <p:cNvSpPr txBox="1"/>
          <p:nvPr/>
        </p:nvSpPr>
        <p:spPr>
          <a:xfrm rot="-5400000">
            <a:off x="4905950" y="2811425"/>
            <a:ext cx="33432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Distance along the fault (km)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7" name="Google Shape;657;p38"/>
          <p:cNvSpPr txBox="1"/>
          <p:nvPr/>
        </p:nvSpPr>
        <p:spPr>
          <a:xfrm rot="5400000">
            <a:off x="7272300" y="2811425"/>
            <a:ext cx="33432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Displacement parallel to the fault (m)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8" name="Google Shape;658;p38" title="profile1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692900" y="607225"/>
            <a:ext cx="2050898" cy="72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9" name="Google Shape;659;p38" title="profile2.png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692350" y="607218"/>
            <a:ext cx="2051999" cy="72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0" name="Google Shape;660;p38" title="profile3.png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692350" y="607218"/>
            <a:ext cx="2051999" cy="720001"/>
          </a:xfrm>
          <a:prstGeom prst="rect">
            <a:avLst/>
          </a:prstGeom>
          <a:noFill/>
          <a:ln>
            <a:noFill/>
          </a:ln>
        </p:spPr>
      </p:pic>
      <p:sp>
        <p:nvSpPr>
          <p:cNvPr id="661" name="Google Shape;661;p38"/>
          <p:cNvSpPr txBox="1"/>
          <p:nvPr/>
        </p:nvSpPr>
        <p:spPr>
          <a:xfrm>
            <a:off x="6041375" y="607225"/>
            <a:ext cx="1377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DA291C"/>
                </a:solidFill>
                <a:latin typeface="Calibri"/>
                <a:ea typeface="Calibri"/>
                <a:cs typeface="Calibri"/>
                <a:sym typeface="Calibri"/>
              </a:rPr>
              <a:t>Displacement parallel</a:t>
            </a:r>
            <a:endParaRPr sz="1000">
              <a:solidFill>
                <a:srgbClr val="DA291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DA291C"/>
                </a:solidFill>
                <a:latin typeface="Calibri"/>
                <a:ea typeface="Calibri"/>
                <a:cs typeface="Calibri"/>
                <a:sym typeface="Calibri"/>
              </a:rPr>
              <a:t>to the fault (m)</a:t>
            </a:r>
            <a:endParaRPr sz="1000">
              <a:solidFill>
                <a:srgbClr val="DA29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62" name="Google Shape;662;p38"/>
          <p:cNvCxnSpPr/>
          <p:nvPr/>
        </p:nvCxnSpPr>
        <p:spPr>
          <a:xfrm flipH="1" rot="10800000">
            <a:off x="6786575" y="1552625"/>
            <a:ext cx="1733700" cy="6300"/>
          </a:xfrm>
          <a:prstGeom prst="straightConnector1">
            <a:avLst/>
          </a:prstGeom>
          <a:noFill/>
          <a:ln cap="flat" cmpd="sng" w="19050">
            <a:solidFill>
              <a:srgbClr val="DA291C"/>
            </a:solidFill>
            <a:prstDash val="solid"/>
            <a:round/>
            <a:headEnd len="med" w="med" type="none"/>
            <a:tailEnd len="med" w="med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sp>
        <p:nvSpPr>
          <p:cNvPr id="663" name="Google Shape;663;p38"/>
          <p:cNvSpPr txBox="1"/>
          <p:nvPr/>
        </p:nvSpPr>
        <p:spPr>
          <a:xfrm>
            <a:off x="6701450" y="4347450"/>
            <a:ext cx="54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 km</a:t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4" name="Google Shape;664;p38"/>
          <p:cNvSpPr txBox="1"/>
          <p:nvPr/>
        </p:nvSpPr>
        <p:spPr>
          <a:xfrm>
            <a:off x="6701450" y="1276500"/>
            <a:ext cx="54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75 km</a:t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5" name="Google Shape;665;p38"/>
          <p:cNvSpPr txBox="1"/>
          <p:nvPr/>
        </p:nvSpPr>
        <p:spPr>
          <a:xfrm>
            <a:off x="8041300" y="4347450"/>
            <a:ext cx="54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40 km</a:t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6" name="Google Shape;666;p38"/>
          <p:cNvSpPr txBox="1"/>
          <p:nvPr/>
        </p:nvSpPr>
        <p:spPr>
          <a:xfrm>
            <a:off x="8365150" y="1115825"/>
            <a:ext cx="54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14 m</a:t>
            </a:r>
            <a:endParaRPr sz="1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7" name="Google Shape;667;p38"/>
          <p:cNvSpPr txBox="1"/>
          <p:nvPr/>
        </p:nvSpPr>
        <p:spPr>
          <a:xfrm>
            <a:off x="8365150" y="4519425"/>
            <a:ext cx="54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-14 m</a:t>
            </a:r>
            <a:endParaRPr sz="1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8" name="Google Shape;668;p38"/>
          <p:cNvSpPr/>
          <p:nvPr/>
        </p:nvSpPr>
        <p:spPr>
          <a:xfrm>
            <a:off x="1162775" y="1392250"/>
            <a:ext cx="162000" cy="3210000"/>
          </a:xfrm>
          <a:prstGeom prst="rect">
            <a:avLst/>
          </a:prstGeom>
          <a:solidFill>
            <a:srgbClr val="7AA585">
              <a:alpha val="1864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9" name="Google Shape;669;p38"/>
          <p:cNvSpPr/>
          <p:nvPr/>
        </p:nvSpPr>
        <p:spPr>
          <a:xfrm>
            <a:off x="1096175" y="1392250"/>
            <a:ext cx="66600" cy="3210000"/>
          </a:xfrm>
          <a:prstGeom prst="rect">
            <a:avLst/>
          </a:prstGeom>
          <a:solidFill>
            <a:srgbClr val="8A1538">
              <a:alpha val="1682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0" name="Google Shape;670;p38"/>
          <p:cNvSpPr/>
          <p:nvPr/>
        </p:nvSpPr>
        <p:spPr>
          <a:xfrm>
            <a:off x="1324775" y="1392250"/>
            <a:ext cx="914400" cy="3210000"/>
          </a:xfrm>
          <a:prstGeom prst="rect">
            <a:avLst/>
          </a:prstGeom>
          <a:solidFill>
            <a:srgbClr val="DA291C">
              <a:alpha val="1818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1" name="Google Shape;671;p38"/>
          <p:cNvSpPr txBox="1"/>
          <p:nvPr/>
        </p:nvSpPr>
        <p:spPr>
          <a:xfrm>
            <a:off x="2239175" y="2273800"/>
            <a:ext cx="3969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800">
                <a:solidFill>
                  <a:srgbClr val="DA291C"/>
                </a:solidFill>
                <a:latin typeface="Calibri"/>
                <a:ea typeface="Calibri"/>
                <a:cs typeface="Calibri"/>
                <a:sym typeface="Calibri"/>
              </a:rPr>
              <a:t>Interaction between Riedel shears</a:t>
            </a:r>
            <a:endParaRPr i="1" sz="1800">
              <a:solidFill>
                <a:srgbClr val="DA29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6" name="Google Shape;676;p39" title="shear_stres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538" y="1291725"/>
            <a:ext cx="5998320" cy="36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7" name="Google Shape;677;p39" title="shear_stress1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8525" y="1291725"/>
            <a:ext cx="5998320" cy="36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78" name="Google Shape;678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Long term fault evolution</a:t>
            </a:r>
            <a:endParaRPr/>
          </a:p>
        </p:txBody>
      </p:sp>
      <p:sp>
        <p:nvSpPr>
          <p:cNvPr id="679" name="Google Shape;679;p39"/>
          <p:cNvSpPr txBox="1"/>
          <p:nvPr/>
        </p:nvSpPr>
        <p:spPr>
          <a:xfrm>
            <a:off x="2929467" y="0"/>
            <a:ext cx="1270800" cy="384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Results</a:t>
            </a:r>
            <a:endParaRPr b="1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0" name="Google Shape;680;p39" title="shear_stress2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1291725"/>
            <a:ext cx="6012000" cy="36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1" name="Google Shape;681;p39" title="shear_stress3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1688" y="1291725"/>
            <a:ext cx="6012000" cy="36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2" name="Google Shape;682;p39" title="shear_stress4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8525" y="1291725"/>
            <a:ext cx="5998320" cy="36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83" name="Google Shape;683;p39"/>
          <p:cNvSpPr txBox="1"/>
          <p:nvPr/>
        </p:nvSpPr>
        <p:spPr>
          <a:xfrm>
            <a:off x="1088371" y="4743300"/>
            <a:ext cx="4953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Fault cumulated displacement (m) </a:t>
            </a: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(⇔ Elapsed time)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4" name="Google Shape;684;p39"/>
          <p:cNvSpPr txBox="1"/>
          <p:nvPr/>
        </p:nvSpPr>
        <p:spPr>
          <a:xfrm>
            <a:off x="495300" y="9525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Shear stress (MPa)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5" name="Google Shape;685;p39" title="map1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334847" y="1291725"/>
            <a:ext cx="2628000" cy="3600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86" name="Google Shape;686;p39" title="map2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334847" y="1291725"/>
            <a:ext cx="2628000" cy="3600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87" name="Google Shape;687;p39" title="map3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326247" y="1291725"/>
            <a:ext cx="2645208" cy="3600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88" name="Google Shape;688;p39" title="map4.png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316850" y="1291725"/>
            <a:ext cx="2664000" cy="36000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89" name="Google Shape;689;p39"/>
          <p:cNvGrpSpPr/>
          <p:nvPr/>
        </p:nvGrpSpPr>
        <p:grpSpPr>
          <a:xfrm>
            <a:off x="6148850" y="4624400"/>
            <a:ext cx="3000000" cy="519000"/>
            <a:chOff x="6148850" y="4624400"/>
            <a:chExt cx="3000000" cy="519000"/>
          </a:xfrm>
        </p:grpSpPr>
        <p:sp>
          <p:nvSpPr>
            <p:cNvPr id="690" name="Google Shape;690;p39"/>
            <p:cNvSpPr/>
            <p:nvPr/>
          </p:nvSpPr>
          <p:spPr>
            <a:xfrm>
              <a:off x="6321425" y="4624400"/>
              <a:ext cx="2664000" cy="5190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p39"/>
            <p:cNvSpPr txBox="1"/>
            <p:nvPr/>
          </p:nvSpPr>
          <p:spPr>
            <a:xfrm>
              <a:off x="6148850" y="4686150"/>
              <a:ext cx="3000000" cy="400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Distance across the fault (km)</a:t>
              </a: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92" name="Google Shape;692;p39"/>
          <p:cNvSpPr txBox="1"/>
          <p:nvPr/>
        </p:nvSpPr>
        <p:spPr>
          <a:xfrm rot="-5400000">
            <a:off x="4905950" y="2811425"/>
            <a:ext cx="33432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Distance along the fault (km)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3" name="Google Shape;693;p39"/>
          <p:cNvSpPr txBox="1"/>
          <p:nvPr/>
        </p:nvSpPr>
        <p:spPr>
          <a:xfrm rot="5400000">
            <a:off x="7272300" y="2811425"/>
            <a:ext cx="33432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Displacement parallel to the fault (m)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4" name="Google Shape;694;p39" title="profile1.png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692900" y="607225"/>
            <a:ext cx="2050898" cy="72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5" name="Google Shape;695;p39" title="profile2.png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692350" y="607218"/>
            <a:ext cx="2051999" cy="72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6" name="Google Shape;696;p39" title="profile3.png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692350" y="607218"/>
            <a:ext cx="2051999" cy="72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7" name="Google Shape;697;p39" title="profile4.png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6692350" y="607218"/>
            <a:ext cx="2051999" cy="720001"/>
          </a:xfrm>
          <a:prstGeom prst="rect">
            <a:avLst/>
          </a:prstGeom>
          <a:noFill/>
          <a:ln>
            <a:noFill/>
          </a:ln>
        </p:spPr>
      </p:pic>
      <p:sp>
        <p:nvSpPr>
          <p:cNvPr id="698" name="Google Shape;698;p39"/>
          <p:cNvSpPr txBox="1"/>
          <p:nvPr/>
        </p:nvSpPr>
        <p:spPr>
          <a:xfrm>
            <a:off x="6041375" y="607225"/>
            <a:ext cx="1377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DA291C"/>
                </a:solidFill>
                <a:latin typeface="Calibri"/>
                <a:ea typeface="Calibri"/>
                <a:cs typeface="Calibri"/>
                <a:sym typeface="Calibri"/>
              </a:rPr>
              <a:t>Displacement parallel</a:t>
            </a:r>
            <a:endParaRPr sz="1000">
              <a:solidFill>
                <a:srgbClr val="DA291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DA291C"/>
                </a:solidFill>
                <a:latin typeface="Calibri"/>
                <a:ea typeface="Calibri"/>
                <a:cs typeface="Calibri"/>
                <a:sym typeface="Calibri"/>
              </a:rPr>
              <a:t>to the fault (m)</a:t>
            </a:r>
            <a:endParaRPr sz="1000">
              <a:solidFill>
                <a:srgbClr val="DA29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99" name="Google Shape;699;p39"/>
          <p:cNvCxnSpPr/>
          <p:nvPr/>
        </p:nvCxnSpPr>
        <p:spPr>
          <a:xfrm flipH="1" rot="10800000">
            <a:off x="6786575" y="1552625"/>
            <a:ext cx="1733700" cy="6300"/>
          </a:xfrm>
          <a:prstGeom prst="straightConnector1">
            <a:avLst/>
          </a:prstGeom>
          <a:noFill/>
          <a:ln cap="flat" cmpd="sng" w="19050">
            <a:solidFill>
              <a:srgbClr val="DA291C"/>
            </a:solidFill>
            <a:prstDash val="solid"/>
            <a:round/>
            <a:headEnd len="med" w="med" type="none"/>
            <a:tailEnd len="med" w="med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sp>
        <p:nvSpPr>
          <p:cNvPr id="700" name="Google Shape;700;p39"/>
          <p:cNvSpPr txBox="1"/>
          <p:nvPr/>
        </p:nvSpPr>
        <p:spPr>
          <a:xfrm>
            <a:off x="6701450" y="4347450"/>
            <a:ext cx="54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 km</a:t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1" name="Google Shape;701;p39"/>
          <p:cNvSpPr txBox="1"/>
          <p:nvPr/>
        </p:nvSpPr>
        <p:spPr>
          <a:xfrm>
            <a:off x="6701450" y="1276500"/>
            <a:ext cx="54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75 km</a:t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2" name="Google Shape;702;p39"/>
          <p:cNvSpPr txBox="1"/>
          <p:nvPr/>
        </p:nvSpPr>
        <p:spPr>
          <a:xfrm>
            <a:off x="8041300" y="4347450"/>
            <a:ext cx="54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40 km</a:t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3" name="Google Shape;703;p39"/>
          <p:cNvSpPr txBox="1"/>
          <p:nvPr/>
        </p:nvSpPr>
        <p:spPr>
          <a:xfrm>
            <a:off x="8365150" y="1115825"/>
            <a:ext cx="54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14 m</a:t>
            </a:r>
            <a:endParaRPr sz="1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4" name="Google Shape;704;p39"/>
          <p:cNvSpPr txBox="1"/>
          <p:nvPr/>
        </p:nvSpPr>
        <p:spPr>
          <a:xfrm>
            <a:off x="8365150" y="4519425"/>
            <a:ext cx="54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-14 m</a:t>
            </a:r>
            <a:endParaRPr sz="1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5" name="Google Shape;705;p39"/>
          <p:cNvSpPr/>
          <p:nvPr/>
        </p:nvSpPr>
        <p:spPr>
          <a:xfrm>
            <a:off x="1162775" y="1392250"/>
            <a:ext cx="162000" cy="3210000"/>
          </a:xfrm>
          <a:prstGeom prst="rect">
            <a:avLst/>
          </a:prstGeom>
          <a:solidFill>
            <a:srgbClr val="7AA585">
              <a:alpha val="1864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6" name="Google Shape;706;p39"/>
          <p:cNvSpPr/>
          <p:nvPr/>
        </p:nvSpPr>
        <p:spPr>
          <a:xfrm>
            <a:off x="1096175" y="1392250"/>
            <a:ext cx="66600" cy="3210000"/>
          </a:xfrm>
          <a:prstGeom prst="rect">
            <a:avLst/>
          </a:prstGeom>
          <a:solidFill>
            <a:srgbClr val="8A1538">
              <a:alpha val="1682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7" name="Google Shape;707;p39"/>
          <p:cNvSpPr/>
          <p:nvPr/>
        </p:nvSpPr>
        <p:spPr>
          <a:xfrm>
            <a:off x="1324775" y="1392250"/>
            <a:ext cx="914400" cy="3210000"/>
          </a:xfrm>
          <a:prstGeom prst="rect">
            <a:avLst/>
          </a:prstGeom>
          <a:solidFill>
            <a:srgbClr val="DA291C">
              <a:alpha val="1818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2" name="Google Shape;712;p40" title="shear_stres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538" y="1291725"/>
            <a:ext cx="5998320" cy="36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3" name="Google Shape;713;p40" title="shear_stress1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8525" y="1291725"/>
            <a:ext cx="5998320" cy="36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14" name="Google Shape;714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Long term fault evolution</a:t>
            </a:r>
            <a:endParaRPr/>
          </a:p>
        </p:txBody>
      </p:sp>
      <p:sp>
        <p:nvSpPr>
          <p:cNvPr id="715" name="Google Shape;715;p40"/>
          <p:cNvSpPr txBox="1"/>
          <p:nvPr/>
        </p:nvSpPr>
        <p:spPr>
          <a:xfrm>
            <a:off x="2929467" y="0"/>
            <a:ext cx="1270800" cy="384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Results</a:t>
            </a:r>
            <a:endParaRPr b="1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6" name="Google Shape;716;p40" title="shear_stress2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1291725"/>
            <a:ext cx="6012000" cy="36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" name="Google Shape;717;p40" title="shear_stress3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1688" y="1291725"/>
            <a:ext cx="6012000" cy="36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8" name="Google Shape;718;p40" title="shear_stress4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8525" y="1291725"/>
            <a:ext cx="5998320" cy="36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19" name="Google Shape;719;p40"/>
          <p:cNvSpPr txBox="1"/>
          <p:nvPr/>
        </p:nvSpPr>
        <p:spPr>
          <a:xfrm>
            <a:off x="1088371" y="4743300"/>
            <a:ext cx="4953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Fault cumulated displacement (m) </a:t>
            </a: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(⇔ Elapsed time)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0" name="Google Shape;720;p40"/>
          <p:cNvSpPr txBox="1"/>
          <p:nvPr/>
        </p:nvSpPr>
        <p:spPr>
          <a:xfrm>
            <a:off x="495300" y="9525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Shear stress (MPa)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21" name="Google Shape;721;p40" title="map1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334847" y="1291725"/>
            <a:ext cx="2628000" cy="3600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22" name="Google Shape;722;p40" title="map2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334847" y="1291725"/>
            <a:ext cx="2628000" cy="3600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23" name="Google Shape;723;p40" title="map3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326247" y="1291725"/>
            <a:ext cx="2645208" cy="3600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24" name="Google Shape;724;p40" title="map4.png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316850" y="1291725"/>
            <a:ext cx="2664000" cy="36000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25" name="Google Shape;725;p40"/>
          <p:cNvGrpSpPr/>
          <p:nvPr/>
        </p:nvGrpSpPr>
        <p:grpSpPr>
          <a:xfrm>
            <a:off x="6148850" y="4624400"/>
            <a:ext cx="3000000" cy="519000"/>
            <a:chOff x="6148850" y="4624400"/>
            <a:chExt cx="3000000" cy="519000"/>
          </a:xfrm>
        </p:grpSpPr>
        <p:sp>
          <p:nvSpPr>
            <p:cNvPr id="726" name="Google Shape;726;p40"/>
            <p:cNvSpPr/>
            <p:nvPr/>
          </p:nvSpPr>
          <p:spPr>
            <a:xfrm>
              <a:off x="6321425" y="4624400"/>
              <a:ext cx="2664000" cy="5190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40"/>
            <p:cNvSpPr txBox="1"/>
            <p:nvPr/>
          </p:nvSpPr>
          <p:spPr>
            <a:xfrm>
              <a:off x="6148850" y="4686150"/>
              <a:ext cx="3000000" cy="400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Distance across the fault (km)</a:t>
              </a: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28" name="Google Shape;728;p40"/>
          <p:cNvSpPr txBox="1"/>
          <p:nvPr/>
        </p:nvSpPr>
        <p:spPr>
          <a:xfrm rot="-5400000">
            <a:off x="4905950" y="2811425"/>
            <a:ext cx="33432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Distance along the fault (km)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9" name="Google Shape;729;p40"/>
          <p:cNvSpPr txBox="1"/>
          <p:nvPr/>
        </p:nvSpPr>
        <p:spPr>
          <a:xfrm rot="5400000">
            <a:off x="7272300" y="2811425"/>
            <a:ext cx="33432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Displacement parallel to the fault (m)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30" name="Google Shape;730;p40" title="profile1.png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692900" y="607225"/>
            <a:ext cx="2050898" cy="72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1" name="Google Shape;731;p40" title="profile2.png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692350" y="607218"/>
            <a:ext cx="2051999" cy="72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2" name="Google Shape;732;p40" title="profile3.png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692350" y="607218"/>
            <a:ext cx="2051999" cy="72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3" name="Google Shape;733;p40" title="profile4.png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6692350" y="607218"/>
            <a:ext cx="2051999" cy="720001"/>
          </a:xfrm>
          <a:prstGeom prst="rect">
            <a:avLst/>
          </a:prstGeom>
          <a:noFill/>
          <a:ln>
            <a:noFill/>
          </a:ln>
        </p:spPr>
      </p:pic>
      <p:sp>
        <p:nvSpPr>
          <p:cNvPr id="734" name="Google Shape;734;p40"/>
          <p:cNvSpPr txBox="1"/>
          <p:nvPr/>
        </p:nvSpPr>
        <p:spPr>
          <a:xfrm>
            <a:off x="6041375" y="607225"/>
            <a:ext cx="1377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DA291C"/>
                </a:solidFill>
                <a:latin typeface="Calibri"/>
                <a:ea typeface="Calibri"/>
                <a:cs typeface="Calibri"/>
                <a:sym typeface="Calibri"/>
              </a:rPr>
              <a:t>Displacement parallel</a:t>
            </a:r>
            <a:endParaRPr sz="1000">
              <a:solidFill>
                <a:srgbClr val="DA291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DA291C"/>
                </a:solidFill>
                <a:latin typeface="Calibri"/>
                <a:ea typeface="Calibri"/>
                <a:cs typeface="Calibri"/>
                <a:sym typeface="Calibri"/>
              </a:rPr>
              <a:t>to the fault (m)</a:t>
            </a:r>
            <a:endParaRPr sz="1000">
              <a:solidFill>
                <a:srgbClr val="DA29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35" name="Google Shape;735;p40"/>
          <p:cNvCxnSpPr/>
          <p:nvPr/>
        </p:nvCxnSpPr>
        <p:spPr>
          <a:xfrm flipH="1" rot="10800000">
            <a:off x="6786575" y="1552625"/>
            <a:ext cx="1733700" cy="6300"/>
          </a:xfrm>
          <a:prstGeom prst="straightConnector1">
            <a:avLst/>
          </a:prstGeom>
          <a:noFill/>
          <a:ln cap="flat" cmpd="sng" w="19050">
            <a:solidFill>
              <a:srgbClr val="DA291C"/>
            </a:solidFill>
            <a:prstDash val="solid"/>
            <a:round/>
            <a:headEnd len="med" w="med" type="none"/>
            <a:tailEnd len="med" w="med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sp>
        <p:nvSpPr>
          <p:cNvPr id="736" name="Google Shape;736;p40"/>
          <p:cNvSpPr txBox="1"/>
          <p:nvPr/>
        </p:nvSpPr>
        <p:spPr>
          <a:xfrm>
            <a:off x="6701450" y="4347450"/>
            <a:ext cx="54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 km</a:t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7" name="Google Shape;737;p40"/>
          <p:cNvSpPr txBox="1"/>
          <p:nvPr/>
        </p:nvSpPr>
        <p:spPr>
          <a:xfrm>
            <a:off x="6701450" y="1276500"/>
            <a:ext cx="54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75 km</a:t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8" name="Google Shape;738;p40"/>
          <p:cNvSpPr txBox="1"/>
          <p:nvPr/>
        </p:nvSpPr>
        <p:spPr>
          <a:xfrm>
            <a:off x="8041300" y="4347450"/>
            <a:ext cx="54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40 km</a:t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9" name="Google Shape;739;p40"/>
          <p:cNvSpPr txBox="1"/>
          <p:nvPr/>
        </p:nvSpPr>
        <p:spPr>
          <a:xfrm>
            <a:off x="8365150" y="1115825"/>
            <a:ext cx="54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14 m</a:t>
            </a:r>
            <a:endParaRPr sz="1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0" name="Google Shape;740;p40"/>
          <p:cNvSpPr txBox="1"/>
          <p:nvPr/>
        </p:nvSpPr>
        <p:spPr>
          <a:xfrm>
            <a:off x="8365150" y="4519425"/>
            <a:ext cx="54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-14 m</a:t>
            </a:r>
            <a:endParaRPr sz="1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1" name="Google Shape;741;p40"/>
          <p:cNvSpPr/>
          <p:nvPr/>
        </p:nvSpPr>
        <p:spPr>
          <a:xfrm>
            <a:off x="1162775" y="1392250"/>
            <a:ext cx="162000" cy="3210000"/>
          </a:xfrm>
          <a:prstGeom prst="rect">
            <a:avLst/>
          </a:prstGeom>
          <a:solidFill>
            <a:srgbClr val="7AA585">
              <a:alpha val="1864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2" name="Google Shape;742;p40"/>
          <p:cNvSpPr/>
          <p:nvPr/>
        </p:nvSpPr>
        <p:spPr>
          <a:xfrm>
            <a:off x="1096175" y="1392250"/>
            <a:ext cx="66600" cy="3210000"/>
          </a:xfrm>
          <a:prstGeom prst="rect">
            <a:avLst/>
          </a:prstGeom>
          <a:solidFill>
            <a:srgbClr val="8A1538">
              <a:alpha val="1682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3" name="Google Shape;743;p40"/>
          <p:cNvSpPr/>
          <p:nvPr/>
        </p:nvSpPr>
        <p:spPr>
          <a:xfrm>
            <a:off x="1324775" y="1392250"/>
            <a:ext cx="914400" cy="3210000"/>
          </a:xfrm>
          <a:prstGeom prst="rect">
            <a:avLst/>
          </a:prstGeom>
          <a:solidFill>
            <a:srgbClr val="DA291C">
              <a:alpha val="1818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4" name="Google Shape;744;p40"/>
          <p:cNvSpPr/>
          <p:nvPr/>
        </p:nvSpPr>
        <p:spPr>
          <a:xfrm>
            <a:off x="2239175" y="1392250"/>
            <a:ext cx="3802200" cy="3210000"/>
          </a:xfrm>
          <a:prstGeom prst="rect">
            <a:avLst/>
          </a:prstGeom>
          <a:solidFill>
            <a:srgbClr val="595959">
              <a:alpha val="1773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5" name="Google Shape;745;p40"/>
          <p:cNvSpPr txBox="1"/>
          <p:nvPr/>
        </p:nvSpPr>
        <p:spPr>
          <a:xfrm>
            <a:off x="2916275" y="1920300"/>
            <a:ext cx="2448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Mature strike-slip fault</a:t>
            </a:r>
            <a:endParaRPr i="1"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Long term fault evolution</a:t>
            </a:r>
            <a:endParaRPr/>
          </a:p>
        </p:txBody>
      </p:sp>
      <p:sp>
        <p:nvSpPr>
          <p:cNvPr id="751" name="Google Shape;751;p41"/>
          <p:cNvSpPr txBox="1"/>
          <p:nvPr/>
        </p:nvSpPr>
        <p:spPr>
          <a:xfrm>
            <a:off x="2929467" y="0"/>
            <a:ext cx="1270800" cy="384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Results</a:t>
            </a:r>
            <a:endParaRPr b="1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2" name="Google Shape;752;p41"/>
          <p:cNvSpPr txBox="1"/>
          <p:nvPr/>
        </p:nvSpPr>
        <p:spPr>
          <a:xfrm>
            <a:off x="311700" y="949975"/>
            <a:ext cx="3984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Comparison with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analogue experiments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53" name="Google Shape;753;p41"/>
          <p:cNvGrpSpPr/>
          <p:nvPr/>
        </p:nvGrpSpPr>
        <p:grpSpPr>
          <a:xfrm>
            <a:off x="4384321" y="1041478"/>
            <a:ext cx="1842408" cy="3849975"/>
            <a:chOff x="2575063" y="1077862"/>
            <a:chExt cx="1776500" cy="3712250"/>
          </a:xfrm>
        </p:grpSpPr>
        <p:pic>
          <p:nvPicPr>
            <p:cNvPr id="754" name="Google Shape;754;p41" title="gradient1.png"/>
            <p:cNvPicPr preferRelativeResize="0"/>
            <p:nvPr/>
          </p:nvPicPr>
          <p:blipFill rotWithShape="1">
            <a:blip r:embed="rId3">
              <a:alphaModFix/>
            </a:blip>
            <a:srcRect b="0" l="22209" r="22513" t="0"/>
            <a:stretch/>
          </p:blipFill>
          <p:spPr>
            <a:xfrm rot="5400000">
              <a:off x="3015176" y="638600"/>
              <a:ext cx="896275" cy="17747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5" name="Google Shape;755;p41" title="gradient2.png"/>
            <p:cNvPicPr preferRelativeResize="0"/>
            <p:nvPr/>
          </p:nvPicPr>
          <p:blipFill rotWithShape="1">
            <a:blip r:embed="rId4">
              <a:alphaModFix/>
            </a:blip>
            <a:srcRect b="0" l="22281" r="22442" t="0"/>
            <a:stretch/>
          </p:blipFill>
          <p:spPr>
            <a:xfrm rot="5400000">
              <a:off x="3015176" y="1576817"/>
              <a:ext cx="896275" cy="17747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6" name="Google Shape;756;p41" title="gradient3.png"/>
            <p:cNvPicPr preferRelativeResize="0"/>
            <p:nvPr/>
          </p:nvPicPr>
          <p:blipFill rotWithShape="1">
            <a:blip r:embed="rId5">
              <a:alphaModFix/>
            </a:blip>
            <a:srcRect b="0" l="22574" r="22149" t="0"/>
            <a:stretch/>
          </p:blipFill>
          <p:spPr>
            <a:xfrm rot="5400000">
              <a:off x="3015176" y="2515034"/>
              <a:ext cx="896275" cy="17747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7" name="Google Shape;757;p41" title="gradient4.png"/>
            <p:cNvPicPr preferRelativeResize="0"/>
            <p:nvPr/>
          </p:nvPicPr>
          <p:blipFill rotWithShape="1">
            <a:blip r:embed="rId6">
              <a:alphaModFix/>
            </a:blip>
            <a:srcRect b="0" l="22088" r="22635" t="0"/>
            <a:stretch/>
          </p:blipFill>
          <p:spPr>
            <a:xfrm rot="5400000">
              <a:off x="3014513" y="3453062"/>
              <a:ext cx="897600" cy="1776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58" name="Google Shape;758;p41"/>
          <p:cNvSpPr txBox="1"/>
          <p:nvPr/>
        </p:nvSpPr>
        <p:spPr>
          <a:xfrm>
            <a:off x="1829075" y="2958400"/>
            <a:ext cx="1185000" cy="400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Low gradient</a:t>
            </a:r>
            <a:endParaRPr i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9" name="Google Shape;759;p41"/>
          <p:cNvSpPr txBox="1"/>
          <p:nvPr/>
        </p:nvSpPr>
        <p:spPr>
          <a:xfrm>
            <a:off x="2292200" y="3746350"/>
            <a:ext cx="1230900" cy="400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High gradient</a:t>
            </a:r>
            <a:endParaRPr i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0" name="Google Shape;760;p41"/>
          <p:cNvSpPr txBox="1"/>
          <p:nvPr/>
        </p:nvSpPr>
        <p:spPr>
          <a:xfrm>
            <a:off x="3927625" y="481588"/>
            <a:ext cx="2755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Gradient of displacement in the direction perpendicular to the fault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61" name="Google Shape;761;p41"/>
          <p:cNvCxnSpPr/>
          <p:nvPr/>
        </p:nvCxnSpPr>
        <p:spPr>
          <a:xfrm flipH="1" rot="10800000">
            <a:off x="2905925" y="2811625"/>
            <a:ext cx="1733700" cy="361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762" name="Google Shape;762;p41"/>
          <p:cNvCxnSpPr/>
          <p:nvPr/>
        </p:nvCxnSpPr>
        <p:spPr>
          <a:xfrm>
            <a:off x="3429800" y="3950175"/>
            <a:ext cx="1381200" cy="394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5"/>
          <p:cNvSpPr txBox="1"/>
          <p:nvPr/>
        </p:nvSpPr>
        <p:spPr>
          <a:xfrm>
            <a:off x="311700" y="0"/>
            <a:ext cx="1270800" cy="384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Introduction </a:t>
            </a:r>
            <a:endParaRPr b="1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Google Shape;87;p15" title="eb1a3dd9660e1269fa63894e4cc8f527b.jpg"/>
          <p:cNvPicPr preferRelativeResize="0"/>
          <p:nvPr/>
        </p:nvPicPr>
        <p:blipFill rotWithShape="1">
          <a:blip r:embed="rId3">
            <a:alphaModFix/>
          </a:blip>
          <a:srcRect b="0" l="0" r="0" t="7484"/>
          <a:stretch/>
        </p:blipFill>
        <p:spPr>
          <a:xfrm>
            <a:off x="0" y="384900"/>
            <a:ext cx="9144003" cy="4758601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5"/>
          <p:cNvSpPr txBox="1"/>
          <p:nvPr/>
        </p:nvSpPr>
        <p:spPr>
          <a:xfrm>
            <a:off x="311700" y="4529250"/>
            <a:ext cx="2924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Photo credit: Jiannan Meng</a:t>
            </a:r>
            <a:endParaRPr sz="10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5"/>
          <p:cNvSpPr txBox="1"/>
          <p:nvPr/>
        </p:nvSpPr>
        <p:spPr>
          <a:xfrm>
            <a:off x="546625" y="2909350"/>
            <a:ext cx="29247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Surface rupture after the 2023 Kahramanmaraş earthquakes (Turkey)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5"/>
          <p:cNvSpPr/>
          <p:nvPr/>
        </p:nvSpPr>
        <p:spPr>
          <a:xfrm>
            <a:off x="4096275" y="3474500"/>
            <a:ext cx="158750" cy="1657350"/>
          </a:xfrm>
          <a:custGeom>
            <a:rect b="b" l="l" r="r" t="t"/>
            <a:pathLst>
              <a:path extrusionOk="0" h="66294" w="6350">
                <a:moveTo>
                  <a:pt x="6350" y="66294"/>
                </a:moveTo>
                <a:lnTo>
                  <a:pt x="5080" y="10922"/>
                </a:lnTo>
                <a:lnTo>
                  <a:pt x="0" y="0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1" name="Google Shape;91;p15"/>
          <p:cNvSpPr/>
          <p:nvPr/>
        </p:nvSpPr>
        <p:spPr>
          <a:xfrm>
            <a:off x="4229625" y="2166400"/>
            <a:ext cx="146050" cy="1549400"/>
          </a:xfrm>
          <a:custGeom>
            <a:rect b="b" l="l" r="r" t="t"/>
            <a:pathLst>
              <a:path extrusionOk="0" h="61976" w="5842">
                <a:moveTo>
                  <a:pt x="5842" y="61976"/>
                </a:moveTo>
                <a:lnTo>
                  <a:pt x="3048" y="47752"/>
                </a:lnTo>
                <a:lnTo>
                  <a:pt x="254" y="41910"/>
                </a:lnTo>
                <a:lnTo>
                  <a:pt x="1778" y="33020"/>
                </a:lnTo>
                <a:lnTo>
                  <a:pt x="254" y="17272"/>
                </a:lnTo>
                <a:lnTo>
                  <a:pt x="0" y="0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sp>
      <p:cxnSp>
        <p:nvCxnSpPr>
          <p:cNvPr id="92" name="Google Shape;92;p15"/>
          <p:cNvCxnSpPr/>
          <p:nvPr/>
        </p:nvCxnSpPr>
        <p:spPr>
          <a:xfrm>
            <a:off x="3118375" y="3531650"/>
            <a:ext cx="1111200" cy="6033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Long term fault evolution</a:t>
            </a:r>
            <a:endParaRPr/>
          </a:p>
        </p:txBody>
      </p:sp>
      <p:sp>
        <p:nvSpPr>
          <p:cNvPr id="768" name="Google Shape;768;p42"/>
          <p:cNvSpPr txBox="1"/>
          <p:nvPr/>
        </p:nvSpPr>
        <p:spPr>
          <a:xfrm>
            <a:off x="2929467" y="0"/>
            <a:ext cx="1270800" cy="384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Results</a:t>
            </a:r>
            <a:endParaRPr b="1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9" name="Google Shape;769;p42"/>
          <p:cNvSpPr txBox="1"/>
          <p:nvPr/>
        </p:nvSpPr>
        <p:spPr>
          <a:xfrm>
            <a:off x="311700" y="949975"/>
            <a:ext cx="3984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Comparison with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analogue experiments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70" name="Google Shape;770;p42"/>
          <p:cNvGrpSpPr/>
          <p:nvPr/>
        </p:nvGrpSpPr>
        <p:grpSpPr>
          <a:xfrm>
            <a:off x="4384321" y="1041478"/>
            <a:ext cx="1842408" cy="3849975"/>
            <a:chOff x="2575063" y="1077862"/>
            <a:chExt cx="1776500" cy="3712250"/>
          </a:xfrm>
        </p:grpSpPr>
        <p:pic>
          <p:nvPicPr>
            <p:cNvPr id="771" name="Google Shape;771;p42" title="gradient1.png"/>
            <p:cNvPicPr preferRelativeResize="0"/>
            <p:nvPr/>
          </p:nvPicPr>
          <p:blipFill rotWithShape="1">
            <a:blip r:embed="rId3">
              <a:alphaModFix/>
            </a:blip>
            <a:srcRect b="0" l="22209" r="22513" t="0"/>
            <a:stretch/>
          </p:blipFill>
          <p:spPr>
            <a:xfrm rot="5400000">
              <a:off x="3015176" y="638600"/>
              <a:ext cx="896275" cy="17747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2" name="Google Shape;772;p42" title="gradient2.png"/>
            <p:cNvPicPr preferRelativeResize="0"/>
            <p:nvPr/>
          </p:nvPicPr>
          <p:blipFill rotWithShape="1">
            <a:blip r:embed="rId4">
              <a:alphaModFix/>
            </a:blip>
            <a:srcRect b="0" l="22281" r="22442" t="0"/>
            <a:stretch/>
          </p:blipFill>
          <p:spPr>
            <a:xfrm rot="5400000">
              <a:off x="3015176" y="1576817"/>
              <a:ext cx="896275" cy="17747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3" name="Google Shape;773;p42" title="gradient3.png"/>
            <p:cNvPicPr preferRelativeResize="0"/>
            <p:nvPr/>
          </p:nvPicPr>
          <p:blipFill rotWithShape="1">
            <a:blip r:embed="rId5">
              <a:alphaModFix/>
            </a:blip>
            <a:srcRect b="0" l="22574" r="22149" t="0"/>
            <a:stretch/>
          </p:blipFill>
          <p:spPr>
            <a:xfrm rot="5400000">
              <a:off x="3015176" y="2515034"/>
              <a:ext cx="896275" cy="17747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4" name="Google Shape;774;p42" title="gradient4.png"/>
            <p:cNvPicPr preferRelativeResize="0"/>
            <p:nvPr/>
          </p:nvPicPr>
          <p:blipFill rotWithShape="1">
            <a:blip r:embed="rId6">
              <a:alphaModFix/>
            </a:blip>
            <a:srcRect b="0" l="22088" r="22635" t="0"/>
            <a:stretch/>
          </p:blipFill>
          <p:spPr>
            <a:xfrm rot="5400000">
              <a:off x="3014513" y="3453062"/>
              <a:ext cx="897600" cy="1776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75" name="Google Shape;775;p42"/>
          <p:cNvSpPr txBox="1"/>
          <p:nvPr/>
        </p:nvSpPr>
        <p:spPr>
          <a:xfrm>
            <a:off x="1829075" y="2958400"/>
            <a:ext cx="1185000" cy="400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Low gradient</a:t>
            </a:r>
            <a:endParaRPr i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6" name="Google Shape;776;p42"/>
          <p:cNvSpPr txBox="1"/>
          <p:nvPr/>
        </p:nvSpPr>
        <p:spPr>
          <a:xfrm>
            <a:off x="2292200" y="3746350"/>
            <a:ext cx="1230900" cy="400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High gradient</a:t>
            </a:r>
            <a:endParaRPr i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7" name="Google Shape;777;p42"/>
          <p:cNvSpPr txBox="1"/>
          <p:nvPr/>
        </p:nvSpPr>
        <p:spPr>
          <a:xfrm>
            <a:off x="3014075" y="4146550"/>
            <a:ext cx="1453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8A1538"/>
                </a:solidFill>
                <a:latin typeface="Calibri"/>
                <a:ea typeface="Calibri"/>
                <a:cs typeface="Calibri"/>
                <a:sym typeface="Calibri"/>
              </a:rPr>
              <a:t>Linear fault</a:t>
            </a:r>
            <a:endParaRPr sz="1800">
              <a:solidFill>
                <a:srgbClr val="8A15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8" name="Google Shape;778;p42"/>
          <p:cNvSpPr txBox="1"/>
          <p:nvPr/>
        </p:nvSpPr>
        <p:spPr>
          <a:xfrm>
            <a:off x="3014075" y="2253950"/>
            <a:ext cx="1453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8A1538"/>
                </a:solidFill>
                <a:latin typeface="Calibri"/>
                <a:ea typeface="Calibri"/>
                <a:cs typeface="Calibri"/>
                <a:sym typeface="Calibri"/>
              </a:rPr>
              <a:t>Riedel shears</a:t>
            </a:r>
            <a:endParaRPr sz="1800">
              <a:solidFill>
                <a:srgbClr val="8A15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9" name="Google Shape;779;p42"/>
          <p:cNvSpPr txBox="1"/>
          <p:nvPr/>
        </p:nvSpPr>
        <p:spPr>
          <a:xfrm>
            <a:off x="3927625" y="481588"/>
            <a:ext cx="2755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Gradient of displacement in the direction perpendicular to the fault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80" name="Google Shape;780;p42"/>
          <p:cNvCxnSpPr/>
          <p:nvPr/>
        </p:nvCxnSpPr>
        <p:spPr>
          <a:xfrm flipH="1" rot="10800000">
            <a:off x="2905925" y="2811625"/>
            <a:ext cx="1733700" cy="361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781" name="Google Shape;781;p42"/>
          <p:cNvCxnSpPr/>
          <p:nvPr/>
        </p:nvCxnSpPr>
        <p:spPr>
          <a:xfrm>
            <a:off x="3429800" y="3950175"/>
            <a:ext cx="1381200" cy="394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Long term fault evolution</a:t>
            </a:r>
            <a:endParaRPr/>
          </a:p>
        </p:txBody>
      </p:sp>
      <p:sp>
        <p:nvSpPr>
          <p:cNvPr id="787" name="Google Shape;787;p43"/>
          <p:cNvSpPr txBox="1"/>
          <p:nvPr/>
        </p:nvSpPr>
        <p:spPr>
          <a:xfrm>
            <a:off x="2929467" y="0"/>
            <a:ext cx="1270800" cy="384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Results</a:t>
            </a:r>
            <a:endParaRPr b="1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8" name="Google Shape;788;p43"/>
          <p:cNvSpPr txBox="1"/>
          <p:nvPr/>
        </p:nvSpPr>
        <p:spPr>
          <a:xfrm>
            <a:off x="311700" y="949975"/>
            <a:ext cx="3984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Comparison with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analogue experiments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89" name="Google Shape;789;p43"/>
          <p:cNvGrpSpPr/>
          <p:nvPr/>
        </p:nvGrpSpPr>
        <p:grpSpPr>
          <a:xfrm>
            <a:off x="4384321" y="1041478"/>
            <a:ext cx="1842408" cy="3849975"/>
            <a:chOff x="2575063" y="1077862"/>
            <a:chExt cx="1776500" cy="3712250"/>
          </a:xfrm>
        </p:grpSpPr>
        <p:pic>
          <p:nvPicPr>
            <p:cNvPr id="790" name="Google Shape;790;p43" title="gradient1.png"/>
            <p:cNvPicPr preferRelativeResize="0"/>
            <p:nvPr/>
          </p:nvPicPr>
          <p:blipFill rotWithShape="1">
            <a:blip r:embed="rId3">
              <a:alphaModFix/>
            </a:blip>
            <a:srcRect b="0" l="22209" r="22513" t="0"/>
            <a:stretch/>
          </p:blipFill>
          <p:spPr>
            <a:xfrm rot="5400000">
              <a:off x="3015176" y="638600"/>
              <a:ext cx="896275" cy="17747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1" name="Google Shape;791;p43" title="gradient2.png"/>
            <p:cNvPicPr preferRelativeResize="0"/>
            <p:nvPr/>
          </p:nvPicPr>
          <p:blipFill rotWithShape="1">
            <a:blip r:embed="rId4">
              <a:alphaModFix/>
            </a:blip>
            <a:srcRect b="0" l="22281" r="22442" t="0"/>
            <a:stretch/>
          </p:blipFill>
          <p:spPr>
            <a:xfrm rot="5400000">
              <a:off x="3015176" y="1576817"/>
              <a:ext cx="896275" cy="17747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2" name="Google Shape;792;p43" title="gradient3.png"/>
            <p:cNvPicPr preferRelativeResize="0"/>
            <p:nvPr/>
          </p:nvPicPr>
          <p:blipFill rotWithShape="1">
            <a:blip r:embed="rId5">
              <a:alphaModFix/>
            </a:blip>
            <a:srcRect b="0" l="22574" r="22149" t="0"/>
            <a:stretch/>
          </p:blipFill>
          <p:spPr>
            <a:xfrm rot="5400000">
              <a:off x="3015176" y="2515034"/>
              <a:ext cx="896275" cy="17747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3" name="Google Shape;793;p43" title="gradient4.png"/>
            <p:cNvPicPr preferRelativeResize="0"/>
            <p:nvPr/>
          </p:nvPicPr>
          <p:blipFill rotWithShape="1">
            <a:blip r:embed="rId6">
              <a:alphaModFix/>
            </a:blip>
            <a:srcRect b="0" l="22088" r="22635" t="0"/>
            <a:stretch/>
          </p:blipFill>
          <p:spPr>
            <a:xfrm rot="5400000">
              <a:off x="3014513" y="3453062"/>
              <a:ext cx="897600" cy="1776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94" name="Google Shape;794;p43"/>
          <p:cNvSpPr txBox="1"/>
          <p:nvPr/>
        </p:nvSpPr>
        <p:spPr>
          <a:xfrm>
            <a:off x="1829075" y="2958400"/>
            <a:ext cx="1185000" cy="400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Low gradient</a:t>
            </a:r>
            <a:endParaRPr i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5" name="Google Shape;795;p43"/>
          <p:cNvSpPr txBox="1"/>
          <p:nvPr/>
        </p:nvSpPr>
        <p:spPr>
          <a:xfrm>
            <a:off x="2292200" y="3746350"/>
            <a:ext cx="1230900" cy="400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High gradient</a:t>
            </a:r>
            <a:endParaRPr i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6" name="Google Shape;796;p43"/>
          <p:cNvSpPr txBox="1"/>
          <p:nvPr/>
        </p:nvSpPr>
        <p:spPr>
          <a:xfrm>
            <a:off x="3014075" y="4146550"/>
            <a:ext cx="1453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8A1538"/>
                </a:solidFill>
                <a:latin typeface="Calibri"/>
                <a:ea typeface="Calibri"/>
                <a:cs typeface="Calibri"/>
                <a:sym typeface="Calibri"/>
              </a:rPr>
              <a:t>Linear fault</a:t>
            </a:r>
            <a:endParaRPr sz="1800">
              <a:solidFill>
                <a:srgbClr val="8A15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7" name="Google Shape;797;p43"/>
          <p:cNvSpPr txBox="1"/>
          <p:nvPr/>
        </p:nvSpPr>
        <p:spPr>
          <a:xfrm>
            <a:off x="3014075" y="2253950"/>
            <a:ext cx="1453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8A1538"/>
                </a:solidFill>
                <a:latin typeface="Calibri"/>
                <a:ea typeface="Calibri"/>
                <a:cs typeface="Calibri"/>
                <a:sym typeface="Calibri"/>
              </a:rPr>
              <a:t>Riedel shears</a:t>
            </a:r>
            <a:endParaRPr sz="1800">
              <a:solidFill>
                <a:srgbClr val="8A15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8" name="Google Shape;798;p43"/>
          <p:cNvSpPr txBox="1"/>
          <p:nvPr/>
        </p:nvSpPr>
        <p:spPr>
          <a:xfrm>
            <a:off x="3927625" y="481588"/>
            <a:ext cx="2755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Gradient of displacement in the direction perpendicular to the fault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9" name="Google Shape;799;p43"/>
          <p:cNvSpPr txBox="1"/>
          <p:nvPr/>
        </p:nvSpPr>
        <p:spPr>
          <a:xfrm>
            <a:off x="2625575" y="2479175"/>
            <a:ext cx="1842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Localised deformation</a:t>
            </a:r>
            <a:endParaRPr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0" name="Google Shape;800;p43"/>
          <p:cNvSpPr txBox="1"/>
          <p:nvPr/>
        </p:nvSpPr>
        <p:spPr>
          <a:xfrm>
            <a:off x="2625575" y="4365125"/>
            <a:ext cx="1842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Localised deformation</a:t>
            </a:r>
            <a:endParaRPr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1" name="Google Shape;801;p43"/>
          <p:cNvSpPr txBox="1"/>
          <p:nvPr/>
        </p:nvSpPr>
        <p:spPr>
          <a:xfrm>
            <a:off x="2625575" y="1551675"/>
            <a:ext cx="1842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Diffuse deformation</a:t>
            </a:r>
            <a:endParaRPr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2" name="Google Shape;802;p43"/>
          <p:cNvSpPr txBox="1"/>
          <p:nvPr/>
        </p:nvSpPr>
        <p:spPr>
          <a:xfrm>
            <a:off x="2625575" y="3314450"/>
            <a:ext cx="1842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Wide deformation zone</a:t>
            </a:r>
            <a:endParaRPr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03" name="Google Shape;803;p43"/>
          <p:cNvCxnSpPr/>
          <p:nvPr/>
        </p:nvCxnSpPr>
        <p:spPr>
          <a:xfrm flipH="1" rot="10800000">
            <a:off x="2905925" y="2811625"/>
            <a:ext cx="1733700" cy="361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804" name="Google Shape;804;p43"/>
          <p:cNvCxnSpPr/>
          <p:nvPr/>
        </p:nvCxnSpPr>
        <p:spPr>
          <a:xfrm>
            <a:off x="3429800" y="3950175"/>
            <a:ext cx="1381200" cy="394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8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Long term fault evolution</a:t>
            </a:r>
            <a:endParaRPr/>
          </a:p>
        </p:txBody>
      </p:sp>
      <p:sp>
        <p:nvSpPr>
          <p:cNvPr id="810" name="Google Shape;810;p44"/>
          <p:cNvSpPr txBox="1"/>
          <p:nvPr/>
        </p:nvSpPr>
        <p:spPr>
          <a:xfrm>
            <a:off x="2929467" y="0"/>
            <a:ext cx="1270800" cy="384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Results</a:t>
            </a:r>
            <a:endParaRPr b="1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1" name="Google Shape;811;p44"/>
          <p:cNvSpPr txBox="1"/>
          <p:nvPr/>
        </p:nvSpPr>
        <p:spPr>
          <a:xfrm>
            <a:off x="311700" y="949975"/>
            <a:ext cx="3984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Comparison with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analogue experiments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12" name="Google Shape;812;p44"/>
          <p:cNvGrpSpPr/>
          <p:nvPr/>
        </p:nvGrpSpPr>
        <p:grpSpPr>
          <a:xfrm>
            <a:off x="4384321" y="1041478"/>
            <a:ext cx="1842408" cy="3849975"/>
            <a:chOff x="2575063" y="1077862"/>
            <a:chExt cx="1776500" cy="3712250"/>
          </a:xfrm>
        </p:grpSpPr>
        <p:pic>
          <p:nvPicPr>
            <p:cNvPr id="813" name="Google Shape;813;p44" title="gradient1.png"/>
            <p:cNvPicPr preferRelativeResize="0"/>
            <p:nvPr/>
          </p:nvPicPr>
          <p:blipFill rotWithShape="1">
            <a:blip r:embed="rId3">
              <a:alphaModFix/>
            </a:blip>
            <a:srcRect b="0" l="22209" r="22513" t="0"/>
            <a:stretch/>
          </p:blipFill>
          <p:spPr>
            <a:xfrm rot="5400000">
              <a:off x="3015176" y="638600"/>
              <a:ext cx="896275" cy="17747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4" name="Google Shape;814;p44" title="gradient2.png"/>
            <p:cNvPicPr preferRelativeResize="0"/>
            <p:nvPr/>
          </p:nvPicPr>
          <p:blipFill rotWithShape="1">
            <a:blip r:embed="rId4">
              <a:alphaModFix/>
            </a:blip>
            <a:srcRect b="0" l="22281" r="22442" t="0"/>
            <a:stretch/>
          </p:blipFill>
          <p:spPr>
            <a:xfrm rot="5400000">
              <a:off x="3015176" y="1576817"/>
              <a:ext cx="896275" cy="17747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5" name="Google Shape;815;p44" title="gradient3.png"/>
            <p:cNvPicPr preferRelativeResize="0"/>
            <p:nvPr/>
          </p:nvPicPr>
          <p:blipFill rotWithShape="1">
            <a:blip r:embed="rId5">
              <a:alphaModFix/>
            </a:blip>
            <a:srcRect b="0" l="22574" r="22149" t="0"/>
            <a:stretch/>
          </p:blipFill>
          <p:spPr>
            <a:xfrm rot="5400000">
              <a:off x="3015176" y="2515034"/>
              <a:ext cx="896275" cy="17747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6" name="Google Shape;816;p44" title="gradient4.png"/>
            <p:cNvPicPr preferRelativeResize="0"/>
            <p:nvPr/>
          </p:nvPicPr>
          <p:blipFill rotWithShape="1">
            <a:blip r:embed="rId6">
              <a:alphaModFix/>
            </a:blip>
            <a:srcRect b="0" l="22088" r="22635" t="0"/>
            <a:stretch/>
          </p:blipFill>
          <p:spPr>
            <a:xfrm rot="5400000">
              <a:off x="3014513" y="3453062"/>
              <a:ext cx="897600" cy="1776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17" name="Google Shape;817;p44"/>
          <p:cNvSpPr txBox="1"/>
          <p:nvPr/>
        </p:nvSpPr>
        <p:spPr>
          <a:xfrm>
            <a:off x="1829075" y="2958400"/>
            <a:ext cx="1185000" cy="400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Low gradient</a:t>
            </a:r>
            <a:endParaRPr i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8" name="Google Shape;818;p44"/>
          <p:cNvSpPr txBox="1"/>
          <p:nvPr/>
        </p:nvSpPr>
        <p:spPr>
          <a:xfrm>
            <a:off x="2292200" y="3746350"/>
            <a:ext cx="1230900" cy="400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High gradient</a:t>
            </a:r>
            <a:endParaRPr i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9" name="Google Shape;819;p44"/>
          <p:cNvSpPr txBox="1"/>
          <p:nvPr/>
        </p:nvSpPr>
        <p:spPr>
          <a:xfrm>
            <a:off x="3014075" y="4146550"/>
            <a:ext cx="1453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8A1538"/>
                </a:solidFill>
                <a:latin typeface="Calibri"/>
                <a:ea typeface="Calibri"/>
                <a:cs typeface="Calibri"/>
                <a:sym typeface="Calibri"/>
              </a:rPr>
              <a:t>Linear fault</a:t>
            </a:r>
            <a:endParaRPr sz="1800">
              <a:solidFill>
                <a:srgbClr val="8A15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0" name="Google Shape;820;p44"/>
          <p:cNvSpPr txBox="1"/>
          <p:nvPr/>
        </p:nvSpPr>
        <p:spPr>
          <a:xfrm>
            <a:off x="3014075" y="2253950"/>
            <a:ext cx="1453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8A1538"/>
                </a:solidFill>
                <a:latin typeface="Calibri"/>
                <a:ea typeface="Calibri"/>
                <a:cs typeface="Calibri"/>
                <a:sym typeface="Calibri"/>
              </a:rPr>
              <a:t>Riedel shears</a:t>
            </a:r>
            <a:endParaRPr sz="1800">
              <a:solidFill>
                <a:srgbClr val="8A15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1" name="Google Shape;821;p44"/>
          <p:cNvSpPr txBox="1"/>
          <p:nvPr/>
        </p:nvSpPr>
        <p:spPr>
          <a:xfrm>
            <a:off x="3927625" y="481588"/>
            <a:ext cx="2755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Gradient of displacement in the direction perpendicular to the fault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2" name="Google Shape;822;p44"/>
          <p:cNvSpPr txBox="1"/>
          <p:nvPr/>
        </p:nvSpPr>
        <p:spPr>
          <a:xfrm>
            <a:off x="2625575" y="2479175"/>
            <a:ext cx="1842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Localised deformation</a:t>
            </a:r>
            <a:endParaRPr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3" name="Google Shape;823;p44"/>
          <p:cNvSpPr txBox="1"/>
          <p:nvPr/>
        </p:nvSpPr>
        <p:spPr>
          <a:xfrm>
            <a:off x="2625575" y="4365125"/>
            <a:ext cx="1842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Localised deformation</a:t>
            </a:r>
            <a:endParaRPr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4" name="Google Shape;824;p44"/>
          <p:cNvSpPr txBox="1"/>
          <p:nvPr/>
        </p:nvSpPr>
        <p:spPr>
          <a:xfrm>
            <a:off x="2625575" y="1551675"/>
            <a:ext cx="1842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Diffuse deformation</a:t>
            </a:r>
            <a:endParaRPr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5" name="Google Shape;825;p44"/>
          <p:cNvSpPr txBox="1"/>
          <p:nvPr/>
        </p:nvSpPr>
        <p:spPr>
          <a:xfrm>
            <a:off x="2625575" y="3314450"/>
            <a:ext cx="1842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Wide deformation zone</a:t>
            </a:r>
            <a:endParaRPr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26" name="Google Shape;826;p44"/>
          <p:cNvCxnSpPr/>
          <p:nvPr/>
        </p:nvCxnSpPr>
        <p:spPr>
          <a:xfrm flipH="1" rot="10800000">
            <a:off x="2905925" y="2811625"/>
            <a:ext cx="1733700" cy="361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827" name="Google Shape;827;p44"/>
          <p:cNvCxnSpPr/>
          <p:nvPr/>
        </p:nvCxnSpPr>
        <p:spPr>
          <a:xfrm>
            <a:off x="3429800" y="3950175"/>
            <a:ext cx="1381200" cy="394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pic>
        <p:nvPicPr>
          <p:cNvPr id="828" name="Google Shape;828;p44" title="Surface-photographies-of-the-stages-of-the-formation-of-an-analogue-strike-slip-fault.jpg"/>
          <p:cNvPicPr preferRelativeResize="0"/>
          <p:nvPr/>
        </p:nvPicPr>
        <p:blipFill rotWithShape="1">
          <a:blip r:embed="rId7">
            <a:alphaModFix/>
          </a:blip>
          <a:srcRect b="1694" l="2169" r="50457" t="2012"/>
          <a:stretch/>
        </p:blipFill>
        <p:spPr>
          <a:xfrm>
            <a:off x="6578656" y="1041475"/>
            <a:ext cx="2248994" cy="3849975"/>
          </a:xfrm>
          <a:prstGeom prst="rect">
            <a:avLst/>
          </a:prstGeom>
          <a:noFill/>
          <a:ln>
            <a:noFill/>
          </a:ln>
        </p:spPr>
      </p:pic>
      <p:sp>
        <p:nvSpPr>
          <p:cNvPr id="829" name="Google Shape;829;p44"/>
          <p:cNvSpPr txBox="1"/>
          <p:nvPr/>
        </p:nvSpPr>
        <p:spPr>
          <a:xfrm>
            <a:off x="6578650" y="589288"/>
            <a:ext cx="2249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Visage et al. (2016)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0" name="Google Shape;830;p44"/>
          <p:cNvSpPr txBox="1"/>
          <p:nvPr/>
        </p:nvSpPr>
        <p:spPr>
          <a:xfrm>
            <a:off x="6540550" y="989500"/>
            <a:ext cx="1571100" cy="338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Diffuse deformation stage</a:t>
            </a:r>
            <a:endParaRPr b="1" i="1" sz="1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1" name="Google Shape;831;p44"/>
          <p:cNvSpPr txBox="1"/>
          <p:nvPr/>
        </p:nvSpPr>
        <p:spPr>
          <a:xfrm>
            <a:off x="6540550" y="1980100"/>
            <a:ext cx="930300" cy="338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Riedel stage</a:t>
            </a:r>
            <a:endParaRPr b="1" i="1" sz="1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2" name="Google Shape;832;p44"/>
          <p:cNvSpPr txBox="1"/>
          <p:nvPr/>
        </p:nvSpPr>
        <p:spPr>
          <a:xfrm>
            <a:off x="6540550" y="2955075"/>
            <a:ext cx="1080600" cy="338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Interaction stage</a:t>
            </a:r>
            <a:endParaRPr b="1" i="1" sz="1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3" name="Google Shape;833;p44"/>
          <p:cNvSpPr txBox="1"/>
          <p:nvPr/>
        </p:nvSpPr>
        <p:spPr>
          <a:xfrm>
            <a:off x="6540550" y="3930050"/>
            <a:ext cx="1230900" cy="338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Mature fault stage</a:t>
            </a:r>
            <a:endParaRPr b="1" i="1" sz="1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7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Long term fault evolution</a:t>
            </a:r>
            <a:endParaRPr/>
          </a:p>
        </p:txBody>
      </p:sp>
      <p:sp>
        <p:nvSpPr>
          <p:cNvPr id="839" name="Google Shape;839;p45"/>
          <p:cNvSpPr txBox="1"/>
          <p:nvPr/>
        </p:nvSpPr>
        <p:spPr>
          <a:xfrm>
            <a:off x="2929467" y="0"/>
            <a:ext cx="1270800" cy="384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Results</a:t>
            </a:r>
            <a:endParaRPr b="1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0" name="Google Shape;840;p45"/>
          <p:cNvSpPr txBox="1"/>
          <p:nvPr/>
        </p:nvSpPr>
        <p:spPr>
          <a:xfrm>
            <a:off x="311700" y="949975"/>
            <a:ext cx="3984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Comparison with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analogue experiments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41" name="Google Shape;841;p45"/>
          <p:cNvGrpSpPr/>
          <p:nvPr/>
        </p:nvGrpSpPr>
        <p:grpSpPr>
          <a:xfrm>
            <a:off x="4384321" y="1041478"/>
            <a:ext cx="1842408" cy="3849975"/>
            <a:chOff x="2575063" y="1077862"/>
            <a:chExt cx="1776500" cy="3712250"/>
          </a:xfrm>
        </p:grpSpPr>
        <p:pic>
          <p:nvPicPr>
            <p:cNvPr id="842" name="Google Shape;842;p45" title="gradient1.png"/>
            <p:cNvPicPr preferRelativeResize="0"/>
            <p:nvPr/>
          </p:nvPicPr>
          <p:blipFill rotWithShape="1">
            <a:blip r:embed="rId3">
              <a:alphaModFix/>
            </a:blip>
            <a:srcRect b="0" l="22209" r="22513" t="0"/>
            <a:stretch/>
          </p:blipFill>
          <p:spPr>
            <a:xfrm rot="5400000">
              <a:off x="3015176" y="638600"/>
              <a:ext cx="896275" cy="17747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3" name="Google Shape;843;p45" title="gradient2.png"/>
            <p:cNvPicPr preferRelativeResize="0"/>
            <p:nvPr/>
          </p:nvPicPr>
          <p:blipFill rotWithShape="1">
            <a:blip r:embed="rId4">
              <a:alphaModFix/>
            </a:blip>
            <a:srcRect b="0" l="22281" r="22442" t="0"/>
            <a:stretch/>
          </p:blipFill>
          <p:spPr>
            <a:xfrm rot="5400000">
              <a:off x="3015176" y="1576817"/>
              <a:ext cx="896275" cy="17747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4" name="Google Shape;844;p45" title="gradient3.png"/>
            <p:cNvPicPr preferRelativeResize="0"/>
            <p:nvPr/>
          </p:nvPicPr>
          <p:blipFill rotWithShape="1">
            <a:blip r:embed="rId5">
              <a:alphaModFix/>
            </a:blip>
            <a:srcRect b="0" l="22574" r="22149" t="0"/>
            <a:stretch/>
          </p:blipFill>
          <p:spPr>
            <a:xfrm rot="5400000">
              <a:off x="3015176" y="2515034"/>
              <a:ext cx="896275" cy="17747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5" name="Google Shape;845;p45" title="gradient4.png"/>
            <p:cNvPicPr preferRelativeResize="0"/>
            <p:nvPr/>
          </p:nvPicPr>
          <p:blipFill rotWithShape="1">
            <a:blip r:embed="rId6">
              <a:alphaModFix/>
            </a:blip>
            <a:srcRect b="0" l="22088" r="22635" t="0"/>
            <a:stretch/>
          </p:blipFill>
          <p:spPr>
            <a:xfrm rot="5400000">
              <a:off x="3014513" y="3453062"/>
              <a:ext cx="897600" cy="1776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46" name="Google Shape;846;p45"/>
          <p:cNvSpPr txBox="1"/>
          <p:nvPr/>
        </p:nvSpPr>
        <p:spPr>
          <a:xfrm>
            <a:off x="1829075" y="2958400"/>
            <a:ext cx="1185000" cy="400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Low gradient</a:t>
            </a:r>
            <a:endParaRPr i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7" name="Google Shape;847;p45"/>
          <p:cNvSpPr txBox="1"/>
          <p:nvPr/>
        </p:nvSpPr>
        <p:spPr>
          <a:xfrm>
            <a:off x="2292200" y="3746350"/>
            <a:ext cx="1230900" cy="400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High gradient</a:t>
            </a:r>
            <a:endParaRPr i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8" name="Google Shape;848;p45"/>
          <p:cNvSpPr txBox="1"/>
          <p:nvPr/>
        </p:nvSpPr>
        <p:spPr>
          <a:xfrm>
            <a:off x="3014075" y="4146550"/>
            <a:ext cx="1453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8A1538"/>
                </a:solidFill>
                <a:latin typeface="Calibri"/>
                <a:ea typeface="Calibri"/>
                <a:cs typeface="Calibri"/>
                <a:sym typeface="Calibri"/>
              </a:rPr>
              <a:t>Linear fault</a:t>
            </a:r>
            <a:endParaRPr sz="1800">
              <a:solidFill>
                <a:srgbClr val="8A15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9" name="Google Shape;849;p45"/>
          <p:cNvSpPr txBox="1"/>
          <p:nvPr/>
        </p:nvSpPr>
        <p:spPr>
          <a:xfrm>
            <a:off x="3014075" y="2253950"/>
            <a:ext cx="1453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8A1538"/>
                </a:solidFill>
                <a:latin typeface="Calibri"/>
                <a:ea typeface="Calibri"/>
                <a:cs typeface="Calibri"/>
                <a:sym typeface="Calibri"/>
              </a:rPr>
              <a:t>Riedel shears</a:t>
            </a:r>
            <a:endParaRPr sz="1800">
              <a:solidFill>
                <a:srgbClr val="8A15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0" name="Google Shape;850;p45"/>
          <p:cNvSpPr txBox="1"/>
          <p:nvPr/>
        </p:nvSpPr>
        <p:spPr>
          <a:xfrm>
            <a:off x="3927625" y="481588"/>
            <a:ext cx="2755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Gradient of displacement in the direction perpendicular to the fault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1" name="Google Shape;851;p45"/>
          <p:cNvSpPr txBox="1"/>
          <p:nvPr/>
        </p:nvSpPr>
        <p:spPr>
          <a:xfrm>
            <a:off x="2625575" y="2479175"/>
            <a:ext cx="1842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Localised deformation</a:t>
            </a:r>
            <a:endParaRPr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2" name="Google Shape;852;p45"/>
          <p:cNvSpPr txBox="1"/>
          <p:nvPr/>
        </p:nvSpPr>
        <p:spPr>
          <a:xfrm>
            <a:off x="2625575" y="4365125"/>
            <a:ext cx="1842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Localised deformation</a:t>
            </a:r>
            <a:endParaRPr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3" name="Google Shape;853;p45"/>
          <p:cNvSpPr txBox="1"/>
          <p:nvPr/>
        </p:nvSpPr>
        <p:spPr>
          <a:xfrm>
            <a:off x="2625575" y="1551675"/>
            <a:ext cx="1842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Diffuse deformation</a:t>
            </a:r>
            <a:endParaRPr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4" name="Google Shape;854;p45"/>
          <p:cNvSpPr txBox="1"/>
          <p:nvPr/>
        </p:nvSpPr>
        <p:spPr>
          <a:xfrm>
            <a:off x="2625575" y="3314450"/>
            <a:ext cx="1842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Wide deformation zone</a:t>
            </a:r>
            <a:endParaRPr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55" name="Google Shape;855;p45"/>
          <p:cNvCxnSpPr/>
          <p:nvPr/>
        </p:nvCxnSpPr>
        <p:spPr>
          <a:xfrm flipH="1" rot="10800000">
            <a:off x="2905925" y="2811625"/>
            <a:ext cx="1733700" cy="361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856" name="Google Shape;856;p45"/>
          <p:cNvCxnSpPr/>
          <p:nvPr/>
        </p:nvCxnSpPr>
        <p:spPr>
          <a:xfrm>
            <a:off x="3429800" y="3950175"/>
            <a:ext cx="1381200" cy="394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pic>
        <p:nvPicPr>
          <p:cNvPr id="857" name="Google Shape;857;p45" title="Surface-photographies-of-the-stages-of-the-formation-of-an-analogue-strike-slip-fault.jpg"/>
          <p:cNvPicPr preferRelativeResize="0"/>
          <p:nvPr/>
        </p:nvPicPr>
        <p:blipFill rotWithShape="1">
          <a:blip r:embed="rId7">
            <a:alphaModFix/>
          </a:blip>
          <a:srcRect b="1694" l="2169" r="50457" t="2012"/>
          <a:stretch/>
        </p:blipFill>
        <p:spPr>
          <a:xfrm>
            <a:off x="6578656" y="1041475"/>
            <a:ext cx="2248994" cy="3849975"/>
          </a:xfrm>
          <a:prstGeom prst="rect">
            <a:avLst/>
          </a:prstGeom>
          <a:noFill/>
          <a:ln>
            <a:noFill/>
          </a:ln>
        </p:spPr>
      </p:pic>
      <p:sp>
        <p:nvSpPr>
          <p:cNvPr id="858" name="Google Shape;858;p45"/>
          <p:cNvSpPr txBox="1"/>
          <p:nvPr/>
        </p:nvSpPr>
        <p:spPr>
          <a:xfrm>
            <a:off x="6578650" y="589288"/>
            <a:ext cx="2249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Visage et al. (2016)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9" name="Google Shape;859;p45"/>
          <p:cNvSpPr txBox="1"/>
          <p:nvPr/>
        </p:nvSpPr>
        <p:spPr>
          <a:xfrm>
            <a:off x="6540550" y="989500"/>
            <a:ext cx="1571100" cy="338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Diffuse deformation stage</a:t>
            </a:r>
            <a:endParaRPr b="1" i="1" sz="1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0" name="Google Shape;860;p45"/>
          <p:cNvSpPr txBox="1"/>
          <p:nvPr/>
        </p:nvSpPr>
        <p:spPr>
          <a:xfrm>
            <a:off x="6540550" y="1980100"/>
            <a:ext cx="930300" cy="338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Riedel stage</a:t>
            </a:r>
            <a:endParaRPr b="1" i="1" sz="1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1" name="Google Shape;861;p45"/>
          <p:cNvSpPr txBox="1"/>
          <p:nvPr/>
        </p:nvSpPr>
        <p:spPr>
          <a:xfrm>
            <a:off x="6540550" y="2955075"/>
            <a:ext cx="1080600" cy="338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Interaction stage</a:t>
            </a:r>
            <a:endParaRPr b="1" i="1" sz="1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2" name="Google Shape;862;p45"/>
          <p:cNvSpPr txBox="1"/>
          <p:nvPr/>
        </p:nvSpPr>
        <p:spPr>
          <a:xfrm>
            <a:off x="6540550" y="3930050"/>
            <a:ext cx="1230900" cy="338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Mature fault stage</a:t>
            </a:r>
            <a:endParaRPr b="1" i="1" sz="1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3" name="Google Shape;863;p45"/>
          <p:cNvSpPr/>
          <p:nvPr/>
        </p:nvSpPr>
        <p:spPr>
          <a:xfrm>
            <a:off x="7179950" y="2233925"/>
            <a:ext cx="807725" cy="320050"/>
          </a:xfrm>
          <a:custGeom>
            <a:rect b="b" l="l" r="r" t="t"/>
            <a:pathLst>
              <a:path extrusionOk="0" h="12802" w="32309">
                <a:moveTo>
                  <a:pt x="0" y="12802"/>
                </a:moveTo>
                <a:cubicBezTo>
                  <a:pt x="1930" y="12294"/>
                  <a:pt x="8077" y="11024"/>
                  <a:pt x="11582" y="9754"/>
                </a:cubicBezTo>
                <a:cubicBezTo>
                  <a:pt x="15087" y="8484"/>
                  <a:pt x="18745" y="6452"/>
                  <a:pt x="21031" y="5182"/>
                </a:cubicBezTo>
                <a:cubicBezTo>
                  <a:pt x="23317" y="3912"/>
                  <a:pt x="23418" y="2998"/>
                  <a:pt x="25298" y="2134"/>
                </a:cubicBezTo>
                <a:cubicBezTo>
                  <a:pt x="27178" y="1270"/>
                  <a:pt x="31141" y="356"/>
                  <a:pt x="32309" y="0"/>
                </a:cubicBezTo>
              </a:path>
            </a:pathLst>
          </a:custGeom>
          <a:noFill/>
          <a:ln cap="flat" cmpd="sng" w="19050">
            <a:solidFill>
              <a:srgbClr val="DA291C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64" name="Google Shape;864;p45"/>
          <p:cNvSpPr/>
          <p:nvPr/>
        </p:nvSpPr>
        <p:spPr>
          <a:xfrm>
            <a:off x="7896225" y="2333000"/>
            <a:ext cx="441950" cy="236200"/>
          </a:xfrm>
          <a:custGeom>
            <a:rect b="b" l="l" r="r" t="t"/>
            <a:pathLst>
              <a:path extrusionOk="0" h="9448" w="17678">
                <a:moveTo>
                  <a:pt x="0" y="9448"/>
                </a:moveTo>
                <a:cubicBezTo>
                  <a:pt x="813" y="8788"/>
                  <a:pt x="3150" y="6350"/>
                  <a:pt x="4877" y="5486"/>
                </a:cubicBezTo>
                <a:cubicBezTo>
                  <a:pt x="6604" y="4623"/>
                  <a:pt x="8636" y="4775"/>
                  <a:pt x="10363" y="4267"/>
                </a:cubicBezTo>
                <a:cubicBezTo>
                  <a:pt x="12090" y="3759"/>
                  <a:pt x="14021" y="3149"/>
                  <a:pt x="15240" y="2438"/>
                </a:cubicBezTo>
                <a:cubicBezTo>
                  <a:pt x="16459" y="1727"/>
                  <a:pt x="17272" y="406"/>
                  <a:pt x="17678" y="0"/>
                </a:cubicBezTo>
              </a:path>
            </a:pathLst>
          </a:custGeom>
          <a:noFill/>
          <a:ln cap="flat" cmpd="sng" w="19050">
            <a:solidFill>
              <a:srgbClr val="DA291C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65" name="Google Shape;865;p45"/>
          <p:cNvSpPr/>
          <p:nvPr/>
        </p:nvSpPr>
        <p:spPr>
          <a:xfrm>
            <a:off x="8071475" y="2272025"/>
            <a:ext cx="662950" cy="419100"/>
          </a:xfrm>
          <a:custGeom>
            <a:rect b="b" l="l" r="r" t="t"/>
            <a:pathLst>
              <a:path extrusionOk="0" h="16764" w="26518">
                <a:moveTo>
                  <a:pt x="0" y="16764"/>
                </a:moveTo>
                <a:cubicBezTo>
                  <a:pt x="1575" y="15647"/>
                  <a:pt x="7061" y="11634"/>
                  <a:pt x="9449" y="10059"/>
                </a:cubicBezTo>
                <a:cubicBezTo>
                  <a:pt x="11837" y="8484"/>
                  <a:pt x="12802" y="8179"/>
                  <a:pt x="14326" y="7315"/>
                </a:cubicBezTo>
                <a:cubicBezTo>
                  <a:pt x="15850" y="6451"/>
                  <a:pt x="17272" y="5741"/>
                  <a:pt x="18593" y="4877"/>
                </a:cubicBezTo>
                <a:cubicBezTo>
                  <a:pt x="19914" y="4014"/>
                  <a:pt x="20930" y="2947"/>
                  <a:pt x="22251" y="2134"/>
                </a:cubicBezTo>
                <a:cubicBezTo>
                  <a:pt x="23572" y="1321"/>
                  <a:pt x="25807" y="356"/>
                  <a:pt x="26518" y="0"/>
                </a:cubicBezTo>
              </a:path>
            </a:pathLst>
          </a:custGeom>
          <a:noFill/>
          <a:ln cap="flat" cmpd="sng" w="19050">
            <a:solidFill>
              <a:srgbClr val="DA291C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66" name="Google Shape;866;p45"/>
          <p:cNvSpPr/>
          <p:nvPr/>
        </p:nvSpPr>
        <p:spPr>
          <a:xfrm>
            <a:off x="6707500" y="2333000"/>
            <a:ext cx="426725" cy="121900"/>
          </a:xfrm>
          <a:custGeom>
            <a:rect b="b" l="l" r="r" t="t"/>
            <a:pathLst>
              <a:path extrusionOk="0" h="4876" w="17069">
                <a:moveTo>
                  <a:pt x="0" y="4876"/>
                </a:moveTo>
                <a:cubicBezTo>
                  <a:pt x="1626" y="4521"/>
                  <a:pt x="6909" y="3556"/>
                  <a:pt x="9754" y="2743"/>
                </a:cubicBezTo>
                <a:cubicBezTo>
                  <a:pt x="12599" y="1930"/>
                  <a:pt x="15850" y="457"/>
                  <a:pt x="17069" y="0"/>
                </a:cubicBezTo>
              </a:path>
            </a:pathLst>
          </a:custGeom>
          <a:noFill/>
          <a:ln cap="flat" cmpd="sng" w="19050">
            <a:solidFill>
              <a:srgbClr val="DA291C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67" name="Google Shape;867;p45"/>
          <p:cNvSpPr/>
          <p:nvPr/>
        </p:nvSpPr>
        <p:spPr>
          <a:xfrm>
            <a:off x="7065650" y="3338825"/>
            <a:ext cx="495300" cy="106675"/>
          </a:xfrm>
          <a:custGeom>
            <a:rect b="b" l="l" r="r" t="t"/>
            <a:pathLst>
              <a:path extrusionOk="0" h="4267" w="19812">
                <a:moveTo>
                  <a:pt x="0" y="4267"/>
                </a:moveTo>
                <a:cubicBezTo>
                  <a:pt x="1676" y="3658"/>
                  <a:pt x="7620" y="1220"/>
                  <a:pt x="10058" y="610"/>
                </a:cubicBezTo>
                <a:cubicBezTo>
                  <a:pt x="12496" y="1"/>
                  <a:pt x="13004" y="712"/>
                  <a:pt x="14630" y="610"/>
                </a:cubicBezTo>
                <a:cubicBezTo>
                  <a:pt x="16256" y="508"/>
                  <a:pt x="18948" y="102"/>
                  <a:pt x="19812" y="0"/>
                </a:cubicBezTo>
              </a:path>
            </a:pathLst>
          </a:custGeom>
          <a:noFill/>
          <a:ln cap="flat" cmpd="sng" w="19050">
            <a:solidFill>
              <a:srgbClr val="DA291C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68" name="Google Shape;868;p45"/>
          <p:cNvSpPr/>
          <p:nvPr/>
        </p:nvSpPr>
        <p:spPr>
          <a:xfrm>
            <a:off x="7728575" y="3308350"/>
            <a:ext cx="838200" cy="220975"/>
          </a:xfrm>
          <a:custGeom>
            <a:rect b="b" l="l" r="r" t="t"/>
            <a:pathLst>
              <a:path extrusionOk="0" h="8839" w="33528">
                <a:moveTo>
                  <a:pt x="0" y="8839"/>
                </a:moveTo>
                <a:cubicBezTo>
                  <a:pt x="2185" y="8128"/>
                  <a:pt x="10059" y="5486"/>
                  <a:pt x="13107" y="4572"/>
                </a:cubicBezTo>
                <a:cubicBezTo>
                  <a:pt x="16155" y="3658"/>
                  <a:pt x="16307" y="3658"/>
                  <a:pt x="18288" y="3353"/>
                </a:cubicBezTo>
                <a:cubicBezTo>
                  <a:pt x="20269" y="3048"/>
                  <a:pt x="23114" y="2845"/>
                  <a:pt x="24994" y="2743"/>
                </a:cubicBezTo>
                <a:cubicBezTo>
                  <a:pt x="26874" y="2641"/>
                  <a:pt x="28144" y="3200"/>
                  <a:pt x="29566" y="2743"/>
                </a:cubicBezTo>
                <a:cubicBezTo>
                  <a:pt x="30988" y="2286"/>
                  <a:pt x="32868" y="457"/>
                  <a:pt x="33528" y="0"/>
                </a:cubicBezTo>
              </a:path>
            </a:pathLst>
          </a:custGeom>
          <a:noFill/>
          <a:ln cap="flat" cmpd="sng" w="19050">
            <a:solidFill>
              <a:srgbClr val="DA291C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69" name="Google Shape;869;p45"/>
          <p:cNvSpPr/>
          <p:nvPr/>
        </p:nvSpPr>
        <p:spPr>
          <a:xfrm>
            <a:off x="8566775" y="3422650"/>
            <a:ext cx="251475" cy="114300"/>
          </a:xfrm>
          <a:custGeom>
            <a:rect b="b" l="l" r="r" t="t"/>
            <a:pathLst>
              <a:path extrusionOk="0" h="4572" w="10059">
                <a:moveTo>
                  <a:pt x="0" y="4572"/>
                </a:moveTo>
                <a:cubicBezTo>
                  <a:pt x="1169" y="4115"/>
                  <a:pt x="5335" y="2591"/>
                  <a:pt x="7011" y="1829"/>
                </a:cubicBezTo>
                <a:cubicBezTo>
                  <a:pt x="8688" y="1067"/>
                  <a:pt x="9551" y="305"/>
                  <a:pt x="10059" y="0"/>
                </a:cubicBezTo>
              </a:path>
            </a:pathLst>
          </a:custGeom>
          <a:noFill/>
          <a:ln cap="flat" cmpd="sng" w="19050">
            <a:solidFill>
              <a:srgbClr val="DA291C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70" name="Google Shape;870;p45"/>
          <p:cNvSpPr/>
          <p:nvPr/>
        </p:nvSpPr>
        <p:spPr>
          <a:xfrm>
            <a:off x="6890375" y="4395458"/>
            <a:ext cx="670575" cy="40625"/>
          </a:xfrm>
          <a:custGeom>
            <a:rect b="b" l="l" r="r" t="t"/>
            <a:pathLst>
              <a:path extrusionOk="0" h="1625" w="26823">
                <a:moveTo>
                  <a:pt x="0" y="1626"/>
                </a:moveTo>
                <a:cubicBezTo>
                  <a:pt x="1423" y="1423"/>
                  <a:pt x="6351" y="661"/>
                  <a:pt x="8535" y="407"/>
                </a:cubicBezTo>
                <a:cubicBezTo>
                  <a:pt x="10720" y="153"/>
                  <a:pt x="11177" y="0"/>
                  <a:pt x="13107" y="102"/>
                </a:cubicBezTo>
                <a:cubicBezTo>
                  <a:pt x="15037" y="204"/>
                  <a:pt x="17831" y="915"/>
                  <a:pt x="20117" y="1017"/>
                </a:cubicBezTo>
                <a:cubicBezTo>
                  <a:pt x="22403" y="1119"/>
                  <a:pt x="25705" y="763"/>
                  <a:pt x="26823" y="712"/>
                </a:cubicBezTo>
              </a:path>
            </a:pathLst>
          </a:custGeom>
          <a:noFill/>
          <a:ln cap="flat" cmpd="sng" w="19050">
            <a:solidFill>
              <a:srgbClr val="DA291C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71" name="Google Shape;871;p45"/>
          <p:cNvSpPr/>
          <p:nvPr/>
        </p:nvSpPr>
        <p:spPr>
          <a:xfrm>
            <a:off x="7705725" y="4405625"/>
            <a:ext cx="419100" cy="25400"/>
          </a:xfrm>
          <a:custGeom>
            <a:rect b="b" l="l" r="r" t="t"/>
            <a:pathLst>
              <a:path extrusionOk="0" h="1016" w="16764">
                <a:moveTo>
                  <a:pt x="0" y="0"/>
                </a:moveTo>
                <a:cubicBezTo>
                  <a:pt x="1321" y="153"/>
                  <a:pt x="5842" y="813"/>
                  <a:pt x="7925" y="915"/>
                </a:cubicBezTo>
                <a:cubicBezTo>
                  <a:pt x="10008" y="1017"/>
                  <a:pt x="11024" y="661"/>
                  <a:pt x="12497" y="610"/>
                </a:cubicBezTo>
                <a:cubicBezTo>
                  <a:pt x="13970" y="559"/>
                  <a:pt x="16053" y="610"/>
                  <a:pt x="16764" y="610"/>
                </a:cubicBezTo>
              </a:path>
            </a:pathLst>
          </a:custGeom>
          <a:noFill/>
          <a:ln cap="flat" cmpd="sng" w="19050">
            <a:solidFill>
              <a:srgbClr val="DA291C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72" name="Google Shape;872;p45"/>
          <p:cNvSpPr/>
          <p:nvPr/>
        </p:nvSpPr>
        <p:spPr>
          <a:xfrm>
            <a:off x="8208650" y="4419604"/>
            <a:ext cx="609600" cy="39350"/>
          </a:xfrm>
          <a:custGeom>
            <a:rect b="b" l="l" r="r" t="t"/>
            <a:pathLst>
              <a:path extrusionOk="0" h="1574" w="24384">
                <a:moveTo>
                  <a:pt x="0" y="1575"/>
                </a:moveTo>
                <a:cubicBezTo>
                  <a:pt x="762" y="1524"/>
                  <a:pt x="2388" y="1372"/>
                  <a:pt x="4572" y="1270"/>
                </a:cubicBezTo>
                <a:cubicBezTo>
                  <a:pt x="6756" y="1168"/>
                  <a:pt x="11074" y="1168"/>
                  <a:pt x="13106" y="965"/>
                </a:cubicBezTo>
                <a:cubicBezTo>
                  <a:pt x="15138" y="762"/>
                  <a:pt x="14884" y="102"/>
                  <a:pt x="16764" y="51"/>
                </a:cubicBezTo>
                <a:cubicBezTo>
                  <a:pt x="18644" y="0"/>
                  <a:pt x="23114" y="559"/>
                  <a:pt x="24384" y="660"/>
                </a:cubicBezTo>
              </a:path>
            </a:pathLst>
          </a:custGeom>
          <a:noFill/>
          <a:ln cap="flat" cmpd="sng" w="19050">
            <a:solidFill>
              <a:srgbClr val="DA291C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73" name="Google Shape;873;p45"/>
          <p:cNvSpPr/>
          <p:nvPr/>
        </p:nvSpPr>
        <p:spPr>
          <a:xfrm>
            <a:off x="6622425" y="3300725"/>
            <a:ext cx="457200" cy="182875"/>
          </a:xfrm>
          <a:custGeom>
            <a:rect b="b" l="l" r="r" t="t"/>
            <a:pathLst>
              <a:path extrusionOk="0" h="7315" w="18288">
                <a:moveTo>
                  <a:pt x="0" y="7315"/>
                </a:moveTo>
                <a:cubicBezTo>
                  <a:pt x="1168" y="6807"/>
                  <a:pt x="5029" y="4978"/>
                  <a:pt x="7010" y="4267"/>
                </a:cubicBezTo>
                <a:cubicBezTo>
                  <a:pt x="8991" y="3556"/>
                  <a:pt x="10007" y="3759"/>
                  <a:pt x="11887" y="3048"/>
                </a:cubicBezTo>
                <a:cubicBezTo>
                  <a:pt x="13767" y="2337"/>
                  <a:pt x="17221" y="508"/>
                  <a:pt x="18288" y="0"/>
                </a:cubicBez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round/>
            <a:headEnd len="med" w="med" type="none"/>
            <a:tailEnd len="med" w="med" type="none"/>
          </a:ln>
        </p:spPr>
      </p:sp>
      <p:sp>
        <p:nvSpPr>
          <p:cNvPr id="874" name="Google Shape;874;p45"/>
          <p:cNvSpPr/>
          <p:nvPr/>
        </p:nvSpPr>
        <p:spPr>
          <a:xfrm>
            <a:off x="7132950" y="3171200"/>
            <a:ext cx="906775" cy="350500"/>
          </a:xfrm>
          <a:custGeom>
            <a:rect b="b" l="l" r="r" t="t"/>
            <a:pathLst>
              <a:path extrusionOk="0" h="14020" w="36271">
                <a:moveTo>
                  <a:pt x="0" y="13716"/>
                </a:moveTo>
                <a:cubicBezTo>
                  <a:pt x="559" y="13716"/>
                  <a:pt x="864" y="14326"/>
                  <a:pt x="3353" y="13716"/>
                </a:cubicBezTo>
                <a:cubicBezTo>
                  <a:pt x="5842" y="13106"/>
                  <a:pt x="12141" y="10973"/>
                  <a:pt x="14935" y="10058"/>
                </a:cubicBezTo>
                <a:cubicBezTo>
                  <a:pt x="17729" y="9144"/>
                  <a:pt x="18644" y="9042"/>
                  <a:pt x="20117" y="8229"/>
                </a:cubicBezTo>
                <a:cubicBezTo>
                  <a:pt x="21590" y="7416"/>
                  <a:pt x="22149" y="6146"/>
                  <a:pt x="23775" y="5181"/>
                </a:cubicBezTo>
                <a:cubicBezTo>
                  <a:pt x="25401" y="4216"/>
                  <a:pt x="27788" y="3302"/>
                  <a:pt x="29871" y="2438"/>
                </a:cubicBezTo>
                <a:cubicBezTo>
                  <a:pt x="31954" y="1575"/>
                  <a:pt x="35204" y="406"/>
                  <a:pt x="36271" y="0"/>
                </a:cubicBez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round/>
            <a:headEnd len="med" w="med" type="none"/>
            <a:tailEnd len="med" w="med" type="none"/>
          </a:ln>
        </p:spPr>
      </p:sp>
      <p:sp>
        <p:nvSpPr>
          <p:cNvPr id="875" name="Google Shape;875;p45"/>
          <p:cNvSpPr/>
          <p:nvPr/>
        </p:nvSpPr>
        <p:spPr>
          <a:xfrm>
            <a:off x="7948300" y="3293100"/>
            <a:ext cx="419100" cy="221000"/>
          </a:xfrm>
          <a:custGeom>
            <a:rect b="b" l="l" r="r" t="t"/>
            <a:pathLst>
              <a:path extrusionOk="0" h="8840" w="16764">
                <a:moveTo>
                  <a:pt x="0" y="8840"/>
                </a:moveTo>
                <a:cubicBezTo>
                  <a:pt x="1219" y="8180"/>
                  <a:pt x="5537" y="5639"/>
                  <a:pt x="7315" y="4877"/>
                </a:cubicBezTo>
                <a:cubicBezTo>
                  <a:pt x="9093" y="4115"/>
                  <a:pt x="9093" y="5081"/>
                  <a:pt x="10668" y="4268"/>
                </a:cubicBezTo>
                <a:cubicBezTo>
                  <a:pt x="12243" y="3455"/>
                  <a:pt x="15748" y="711"/>
                  <a:pt x="16764" y="0"/>
                </a:cubicBez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round/>
            <a:headEnd len="med" w="med" type="none"/>
            <a:tailEnd len="med" w="med" type="none"/>
          </a:ln>
        </p:spPr>
      </p:sp>
      <p:sp>
        <p:nvSpPr>
          <p:cNvPr id="876" name="Google Shape;876;p45"/>
          <p:cNvSpPr/>
          <p:nvPr/>
        </p:nvSpPr>
        <p:spPr>
          <a:xfrm>
            <a:off x="8085450" y="3216900"/>
            <a:ext cx="662950" cy="426725"/>
          </a:xfrm>
          <a:custGeom>
            <a:rect b="b" l="l" r="r" t="t"/>
            <a:pathLst>
              <a:path extrusionOk="0" h="17069" w="26518">
                <a:moveTo>
                  <a:pt x="0" y="17069"/>
                </a:moveTo>
                <a:cubicBezTo>
                  <a:pt x="1524" y="16307"/>
                  <a:pt x="6502" y="13970"/>
                  <a:pt x="9144" y="12497"/>
                </a:cubicBezTo>
                <a:cubicBezTo>
                  <a:pt x="11786" y="11024"/>
                  <a:pt x="14174" y="9449"/>
                  <a:pt x="15850" y="8230"/>
                </a:cubicBezTo>
                <a:cubicBezTo>
                  <a:pt x="17527" y="7011"/>
                  <a:pt x="17425" y="6554"/>
                  <a:pt x="19203" y="5182"/>
                </a:cubicBezTo>
                <a:cubicBezTo>
                  <a:pt x="20981" y="3810"/>
                  <a:pt x="25299" y="864"/>
                  <a:pt x="26518" y="0"/>
                </a:cubicBez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round/>
            <a:headEnd len="med" w="med" type="none"/>
            <a:tailEnd len="med" w="med" type="none"/>
          </a:ln>
        </p:spPr>
      </p:sp>
      <p:sp>
        <p:nvSpPr>
          <p:cNvPr id="877" name="Google Shape;877;p45"/>
          <p:cNvSpPr/>
          <p:nvPr/>
        </p:nvSpPr>
        <p:spPr>
          <a:xfrm>
            <a:off x="6607175" y="4436100"/>
            <a:ext cx="259075" cy="38100"/>
          </a:xfrm>
          <a:custGeom>
            <a:rect b="b" l="l" r="r" t="t"/>
            <a:pathLst>
              <a:path extrusionOk="0" h="1524" w="10363">
                <a:moveTo>
                  <a:pt x="0" y="1524"/>
                </a:moveTo>
                <a:cubicBezTo>
                  <a:pt x="1727" y="1270"/>
                  <a:pt x="8636" y="254"/>
                  <a:pt x="10363" y="0"/>
                </a:cubicBez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round/>
            <a:headEnd len="med" w="med" type="none"/>
            <a:tailEnd len="med" w="med" type="none"/>
          </a:ln>
        </p:spPr>
      </p:sp>
      <p:sp>
        <p:nvSpPr>
          <p:cNvPr id="878" name="Google Shape;878;p45"/>
          <p:cNvSpPr/>
          <p:nvPr/>
        </p:nvSpPr>
        <p:spPr>
          <a:xfrm>
            <a:off x="6805300" y="4283700"/>
            <a:ext cx="327650" cy="114300"/>
          </a:xfrm>
          <a:custGeom>
            <a:rect b="b" l="l" r="r" t="t"/>
            <a:pathLst>
              <a:path extrusionOk="0" h="4572" w="13106">
                <a:moveTo>
                  <a:pt x="0" y="4572"/>
                </a:moveTo>
                <a:cubicBezTo>
                  <a:pt x="1219" y="4267"/>
                  <a:pt x="5131" y="3506"/>
                  <a:pt x="7315" y="2744"/>
                </a:cubicBezTo>
                <a:cubicBezTo>
                  <a:pt x="9499" y="1982"/>
                  <a:pt x="12141" y="457"/>
                  <a:pt x="13106" y="0"/>
                </a:cubicBez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round/>
            <a:headEnd len="med" w="med" type="none"/>
            <a:tailEnd len="med" w="med" type="none"/>
          </a:ln>
        </p:spPr>
      </p:sp>
      <p:sp>
        <p:nvSpPr>
          <p:cNvPr id="879" name="Google Shape;879;p45"/>
          <p:cNvSpPr/>
          <p:nvPr/>
        </p:nvSpPr>
        <p:spPr>
          <a:xfrm>
            <a:off x="7056750" y="4199900"/>
            <a:ext cx="899175" cy="266700"/>
          </a:xfrm>
          <a:custGeom>
            <a:rect b="b" l="l" r="r" t="t"/>
            <a:pathLst>
              <a:path extrusionOk="0" h="10668" w="35967">
                <a:moveTo>
                  <a:pt x="0" y="10668"/>
                </a:moveTo>
                <a:cubicBezTo>
                  <a:pt x="1524" y="10109"/>
                  <a:pt x="6452" y="7874"/>
                  <a:pt x="9144" y="7315"/>
                </a:cubicBezTo>
                <a:cubicBezTo>
                  <a:pt x="11837" y="6756"/>
                  <a:pt x="14174" y="7315"/>
                  <a:pt x="16155" y="7315"/>
                </a:cubicBezTo>
                <a:cubicBezTo>
                  <a:pt x="18136" y="7315"/>
                  <a:pt x="18999" y="7823"/>
                  <a:pt x="21031" y="7315"/>
                </a:cubicBezTo>
                <a:cubicBezTo>
                  <a:pt x="23063" y="6807"/>
                  <a:pt x="25858" y="5486"/>
                  <a:pt x="28347" y="4267"/>
                </a:cubicBezTo>
                <a:cubicBezTo>
                  <a:pt x="30836" y="3048"/>
                  <a:pt x="34697" y="711"/>
                  <a:pt x="35967" y="0"/>
                </a:cubicBez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round/>
            <a:headEnd len="med" w="med" type="none"/>
            <a:tailEnd len="med" w="med" type="none"/>
          </a:ln>
        </p:spPr>
      </p:sp>
      <p:sp>
        <p:nvSpPr>
          <p:cNvPr id="880" name="Google Shape;880;p45"/>
          <p:cNvSpPr/>
          <p:nvPr/>
        </p:nvSpPr>
        <p:spPr>
          <a:xfrm>
            <a:off x="7209150" y="4381504"/>
            <a:ext cx="922025" cy="128275"/>
          </a:xfrm>
          <a:custGeom>
            <a:rect b="b" l="l" r="r" t="t"/>
            <a:pathLst>
              <a:path extrusionOk="0" h="5131" w="36881">
                <a:moveTo>
                  <a:pt x="0" y="4928"/>
                </a:moveTo>
                <a:cubicBezTo>
                  <a:pt x="1219" y="4928"/>
                  <a:pt x="4572" y="5335"/>
                  <a:pt x="7315" y="4928"/>
                </a:cubicBezTo>
                <a:cubicBezTo>
                  <a:pt x="10058" y="4522"/>
                  <a:pt x="14275" y="3251"/>
                  <a:pt x="16459" y="2489"/>
                </a:cubicBezTo>
                <a:cubicBezTo>
                  <a:pt x="18644" y="1727"/>
                  <a:pt x="18542" y="762"/>
                  <a:pt x="20422" y="356"/>
                </a:cubicBezTo>
                <a:cubicBezTo>
                  <a:pt x="22302" y="-50"/>
                  <a:pt x="24994" y="102"/>
                  <a:pt x="27737" y="51"/>
                </a:cubicBezTo>
                <a:cubicBezTo>
                  <a:pt x="30480" y="0"/>
                  <a:pt x="35357" y="51"/>
                  <a:pt x="36881" y="51"/>
                </a:cubicBez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round/>
            <a:headEnd len="med" w="med" type="none"/>
            <a:tailEnd len="med" w="med" type="none"/>
          </a:ln>
        </p:spPr>
      </p:sp>
      <p:sp>
        <p:nvSpPr>
          <p:cNvPr id="881" name="Google Shape;881;p45"/>
          <p:cNvSpPr/>
          <p:nvPr/>
        </p:nvSpPr>
        <p:spPr>
          <a:xfrm>
            <a:off x="7689225" y="4298950"/>
            <a:ext cx="624825" cy="251450"/>
          </a:xfrm>
          <a:custGeom>
            <a:rect b="b" l="l" r="r" t="t"/>
            <a:pathLst>
              <a:path extrusionOk="0" h="10058" w="24993">
                <a:moveTo>
                  <a:pt x="0" y="10058"/>
                </a:moveTo>
                <a:cubicBezTo>
                  <a:pt x="1219" y="9804"/>
                  <a:pt x="5385" y="9093"/>
                  <a:pt x="7315" y="8534"/>
                </a:cubicBezTo>
                <a:cubicBezTo>
                  <a:pt x="9245" y="7975"/>
                  <a:pt x="9652" y="7366"/>
                  <a:pt x="11582" y="6706"/>
                </a:cubicBezTo>
                <a:cubicBezTo>
                  <a:pt x="13512" y="6046"/>
                  <a:pt x="16662" y="5690"/>
                  <a:pt x="18897" y="4572"/>
                </a:cubicBezTo>
                <a:cubicBezTo>
                  <a:pt x="21132" y="3454"/>
                  <a:pt x="23977" y="762"/>
                  <a:pt x="24993" y="0"/>
                </a:cubicBez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round/>
            <a:headEnd len="med" w="med" type="none"/>
            <a:tailEnd len="med" w="med" type="none"/>
          </a:ln>
        </p:spPr>
      </p:sp>
      <p:sp>
        <p:nvSpPr>
          <p:cNvPr id="882" name="Google Shape;882;p45"/>
          <p:cNvSpPr/>
          <p:nvPr/>
        </p:nvSpPr>
        <p:spPr>
          <a:xfrm>
            <a:off x="7933050" y="4420875"/>
            <a:ext cx="312425" cy="144775"/>
          </a:xfrm>
          <a:custGeom>
            <a:rect b="b" l="l" r="r" t="t"/>
            <a:pathLst>
              <a:path extrusionOk="0" h="5791" w="12497">
                <a:moveTo>
                  <a:pt x="0" y="5791"/>
                </a:moveTo>
                <a:cubicBezTo>
                  <a:pt x="813" y="5131"/>
                  <a:pt x="2794" y="2794"/>
                  <a:pt x="4877" y="1829"/>
                </a:cubicBezTo>
                <a:cubicBezTo>
                  <a:pt x="6960" y="864"/>
                  <a:pt x="11227" y="305"/>
                  <a:pt x="12497" y="0"/>
                </a:cubicBez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round/>
            <a:headEnd len="med" w="med" type="none"/>
            <a:tailEnd len="med" w="med" type="none"/>
          </a:ln>
        </p:spPr>
      </p:sp>
      <p:sp>
        <p:nvSpPr>
          <p:cNvPr id="883" name="Google Shape;883;p45"/>
          <p:cNvSpPr/>
          <p:nvPr/>
        </p:nvSpPr>
        <p:spPr>
          <a:xfrm>
            <a:off x="8199750" y="4298950"/>
            <a:ext cx="381000" cy="99050"/>
          </a:xfrm>
          <a:custGeom>
            <a:rect b="b" l="l" r="r" t="t"/>
            <a:pathLst>
              <a:path extrusionOk="0" h="3962" w="15240">
                <a:moveTo>
                  <a:pt x="0" y="3962"/>
                </a:moveTo>
                <a:cubicBezTo>
                  <a:pt x="1423" y="3607"/>
                  <a:pt x="5995" y="2489"/>
                  <a:pt x="8535" y="1829"/>
                </a:cubicBezTo>
                <a:cubicBezTo>
                  <a:pt x="11075" y="1169"/>
                  <a:pt x="14123" y="305"/>
                  <a:pt x="15240" y="0"/>
                </a:cubicBez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round/>
            <a:headEnd len="med" w="med" type="none"/>
            <a:tailEnd len="med" w="med" type="none"/>
          </a:ln>
        </p:spPr>
      </p:sp>
      <p:sp>
        <p:nvSpPr>
          <p:cNvPr id="884" name="Google Shape;884;p45"/>
          <p:cNvSpPr/>
          <p:nvPr/>
        </p:nvSpPr>
        <p:spPr>
          <a:xfrm>
            <a:off x="8131175" y="4436100"/>
            <a:ext cx="373375" cy="243850"/>
          </a:xfrm>
          <a:custGeom>
            <a:rect b="b" l="l" r="r" t="t"/>
            <a:pathLst>
              <a:path extrusionOk="0" h="9754" w="14935">
                <a:moveTo>
                  <a:pt x="0" y="9754"/>
                </a:moveTo>
                <a:cubicBezTo>
                  <a:pt x="2489" y="8128"/>
                  <a:pt x="12446" y="1626"/>
                  <a:pt x="14935" y="0"/>
                </a:cubicBez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round/>
            <a:headEnd len="med" w="med" type="none"/>
            <a:tailEnd len="med" w="med" type="none"/>
          </a:ln>
        </p:spPr>
      </p:sp>
      <p:sp>
        <p:nvSpPr>
          <p:cNvPr id="885" name="Google Shape;885;p45"/>
          <p:cNvSpPr/>
          <p:nvPr/>
        </p:nvSpPr>
        <p:spPr>
          <a:xfrm>
            <a:off x="8458825" y="4215125"/>
            <a:ext cx="281950" cy="198125"/>
          </a:xfrm>
          <a:custGeom>
            <a:rect b="b" l="l" r="r" t="t"/>
            <a:pathLst>
              <a:path extrusionOk="0" h="7925" w="11278">
                <a:moveTo>
                  <a:pt x="0" y="7925"/>
                </a:moveTo>
                <a:cubicBezTo>
                  <a:pt x="1880" y="6604"/>
                  <a:pt x="9398" y="1321"/>
                  <a:pt x="11278" y="0"/>
                </a:cubicBez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round/>
            <a:headEnd len="med" w="med" type="none"/>
            <a:tailEnd len="med" w="med" type="none"/>
          </a:ln>
        </p:spPr>
      </p:sp>
      <p:sp>
        <p:nvSpPr>
          <p:cNvPr id="886" name="Google Shape;886;p45"/>
          <p:cNvSpPr/>
          <p:nvPr/>
        </p:nvSpPr>
        <p:spPr>
          <a:xfrm>
            <a:off x="8405500" y="4466600"/>
            <a:ext cx="403850" cy="76200"/>
          </a:xfrm>
          <a:custGeom>
            <a:rect b="b" l="l" r="r" t="t"/>
            <a:pathLst>
              <a:path extrusionOk="0" h="3048" w="16154">
                <a:moveTo>
                  <a:pt x="0" y="3048"/>
                </a:moveTo>
                <a:cubicBezTo>
                  <a:pt x="1422" y="2946"/>
                  <a:pt x="5842" y="2946"/>
                  <a:pt x="8534" y="2438"/>
                </a:cubicBezTo>
                <a:cubicBezTo>
                  <a:pt x="11226" y="1930"/>
                  <a:pt x="14884" y="406"/>
                  <a:pt x="16154" y="0"/>
                </a:cubicBez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0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Long term fault evolution</a:t>
            </a:r>
            <a:endParaRPr/>
          </a:p>
        </p:txBody>
      </p:sp>
      <p:sp>
        <p:nvSpPr>
          <p:cNvPr id="892" name="Google Shape;892;p46"/>
          <p:cNvSpPr txBox="1"/>
          <p:nvPr/>
        </p:nvSpPr>
        <p:spPr>
          <a:xfrm>
            <a:off x="2929467" y="0"/>
            <a:ext cx="1270800" cy="384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Results</a:t>
            </a:r>
            <a:endParaRPr b="1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3" name="Google Shape;893;p46"/>
          <p:cNvPicPr preferRelativeResize="0"/>
          <p:nvPr/>
        </p:nvPicPr>
        <p:blipFill rotWithShape="1">
          <a:blip r:embed="rId3">
            <a:alphaModFix/>
          </a:blip>
          <a:srcRect b="0" l="0" r="0" t="2818"/>
          <a:stretch/>
        </p:blipFill>
        <p:spPr>
          <a:xfrm>
            <a:off x="579450" y="1201750"/>
            <a:ext cx="7985100" cy="3713150"/>
          </a:xfrm>
          <a:prstGeom prst="rect">
            <a:avLst/>
          </a:prstGeom>
          <a:noFill/>
          <a:ln>
            <a:noFill/>
          </a:ln>
        </p:spPr>
      </p:pic>
      <p:sp>
        <p:nvSpPr>
          <p:cNvPr id="894" name="Google Shape;894;p46"/>
          <p:cNvSpPr txBox="1"/>
          <p:nvPr/>
        </p:nvSpPr>
        <p:spPr>
          <a:xfrm>
            <a:off x="4864625" y="4651375"/>
            <a:ext cx="3046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Perrin et al. (2016)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8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Long term fault evolution</a:t>
            </a:r>
            <a:endParaRPr/>
          </a:p>
        </p:txBody>
      </p:sp>
      <p:sp>
        <p:nvSpPr>
          <p:cNvPr id="900" name="Google Shape;900;p47"/>
          <p:cNvSpPr txBox="1"/>
          <p:nvPr/>
        </p:nvSpPr>
        <p:spPr>
          <a:xfrm>
            <a:off x="2929467" y="0"/>
            <a:ext cx="1270800" cy="384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Results</a:t>
            </a:r>
            <a:endParaRPr b="1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1" name="Google Shape;901;p47"/>
          <p:cNvPicPr preferRelativeResize="0"/>
          <p:nvPr/>
        </p:nvPicPr>
        <p:blipFill rotWithShape="1">
          <a:blip r:embed="rId3">
            <a:alphaModFix/>
          </a:blip>
          <a:srcRect b="0" l="0" r="0" t="2324"/>
          <a:stretch/>
        </p:blipFill>
        <p:spPr>
          <a:xfrm>
            <a:off x="579450" y="1182700"/>
            <a:ext cx="7985100" cy="3732200"/>
          </a:xfrm>
          <a:prstGeom prst="rect">
            <a:avLst/>
          </a:prstGeom>
          <a:noFill/>
          <a:ln>
            <a:noFill/>
          </a:ln>
        </p:spPr>
      </p:pic>
      <p:sp>
        <p:nvSpPr>
          <p:cNvPr id="902" name="Google Shape;902;p47"/>
          <p:cNvSpPr txBox="1"/>
          <p:nvPr/>
        </p:nvSpPr>
        <p:spPr>
          <a:xfrm>
            <a:off x="4864625" y="4651375"/>
            <a:ext cx="3046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Perrin et al. (2016)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3" name="Google Shape;903;p47"/>
          <p:cNvSpPr/>
          <p:nvPr/>
        </p:nvSpPr>
        <p:spPr>
          <a:xfrm rot="-633063">
            <a:off x="2086019" y="2933658"/>
            <a:ext cx="5264003" cy="812639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DA291C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Simulation time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7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8" name="Google Shape;908;p48" title="shear_stres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538" y="1291725"/>
            <a:ext cx="5998320" cy="36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9" name="Google Shape;909;p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Seismic cycling</a:t>
            </a:r>
            <a:endParaRPr/>
          </a:p>
        </p:txBody>
      </p:sp>
      <p:sp>
        <p:nvSpPr>
          <p:cNvPr id="910" name="Google Shape;910;p48"/>
          <p:cNvSpPr txBox="1"/>
          <p:nvPr/>
        </p:nvSpPr>
        <p:spPr>
          <a:xfrm>
            <a:off x="2929467" y="0"/>
            <a:ext cx="1270800" cy="384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Results</a:t>
            </a:r>
            <a:endParaRPr b="1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1" name="Google Shape;911;p48"/>
          <p:cNvSpPr txBox="1"/>
          <p:nvPr/>
        </p:nvSpPr>
        <p:spPr>
          <a:xfrm>
            <a:off x="1088371" y="4743300"/>
            <a:ext cx="4953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Fault cumulated displacement (m) </a:t>
            </a: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(⇔ Elapsed time)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2" name="Google Shape;912;p48"/>
          <p:cNvSpPr txBox="1"/>
          <p:nvPr/>
        </p:nvSpPr>
        <p:spPr>
          <a:xfrm>
            <a:off x="495300" y="9525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Shear stress (MPa)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6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7" name="Google Shape;917;p49" title="shear_stres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538" y="1291725"/>
            <a:ext cx="5998320" cy="36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18" name="Google Shape;918;p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Seismic cycling</a:t>
            </a:r>
            <a:endParaRPr/>
          </a:p>
        </p:txBody>
      </p:sp>
      <p:sp>
        <p:nvSpPr>
          <p:cNvPr id="919" name="Google Shape;919;p49"/>
          <p:cNvSpPr txBox="1"/>
          <p:nvPr/>
        </p:nvSpPr>
        <p:spPr>
          <a:xfrm>
            <a:off x="2929467" y="0"/>
            <a:ext cx="1270800" cy="384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Results</a:t>
            </a:r>
            <a:endParaRPr b="1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0" name="Google Shape;920;p49"/>
          <p:cNvSpPr txBox="1"/>
          <p:nvPr/>
        </p:nvSpPr>
        <p:spPr>
          <a:xfrm>
            <a:off x="1088371" y="4743300"/>
            <a:ext cx="4953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Fault cumulated displacement (m) </a:t>
            </a: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(⇔ Elapsed time)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1" name="Google Shape;921;p49"/>
          <p:cNvSpPr txBox="1"/>
          <p:nvPr/>
        </p:nvSpPr>
        <p:spPr>
          <a:xfrm>
            <a:off x="495300" y="9525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Shear stress (MPa)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2" name="Google Shape;922;p49"/>
          <p:cNvSpPr/>
          <p:nvPr/>
        </p:nvSpPr>
        <p:spPr>
          <a:xfrm rot="-5400000">
            <a:off x="2877850" y="3426125"/>
            <a:ext cx="190500" cy="5379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23" name="Google Shape;923;p49"/>
          <p:cNvGrpSpPr/>
          <p:nvPr/>
        </p:nvGrpSpPr>
        <p:grpSpPr>
          <a:xfrm>
            <a:off x="2274828" y="2828810"/>
            <a:ext cx="1481782" cy="713579"/>
            <a:chOff x="4879800" y="-2366800"/>
            <a:chExt cx="2303050" cy="1109075"/>
          </a:xfrm>
        </p:grpSpPr>
        <p:sp>
          <p:nvSpPr>
            <p:cNvPr id="924" name="Google Shape;924;p49"/>
            <p:cNvSpPr/>
            <p:nvPr/>
          </p:nvSpPr>
          <p:spPr>
            <a:xfrm>
              <a:off x="4879800" y="-2220725"/>
              <a:ext cx="1397100" cy="963000"/>
            </a:xfrm>
            <a:prstGeom prst="cube">
              <a:avLst>
                <a:gd fmla="val 66894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" name="Google Shape;925;p49"/>
            <p:cNvSpPr/>
            <p:nvPr/>
          </p:nvSpPr>
          <p:spPr>
            <a:xfrm>
              <a:off x="5785750" y="-2366800"/>
              <a:ext cx="1397100" cy="963000"/>
            </a:xfrm>
            <a:prstGeom prst="cube">
              <a:avLst>
                <a:gd fmla="val 66894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0" name="Google Shape;930;p50" title="shear_stres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538" y="1291725"/>
            <a:ext cx="5998320" cy="36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1" name="Google Shape;931;p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Seismic cycling</a:t>
            </a:r>
            <a:endParaRPr/>
          </a:p>
        </p:txBody>
      </p:sp>
      <p:sp>
        <p:nvSpPr>
          <p:cNvPr id="932" name="Google Shape;932;p50"/>
          <p:cNvSpPr txBox="1"/>
          <p:nvPr/>
        </p:nvSpPr>
        <p:spPr>
          <a:xfrm>
            <a:off x="2929467" y="0"/>
            <a:ext cx="1270800" cy="384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Results</a:t>
            </a:r>
            <a:endParaRPr b="1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3" name="Google Shape;933;p50"/>
          <p:cNvSpPr txBox="1"/>
          <p:nvPr/>
        </p:nvSpPr>
        <p:spPr>
          <a:xfrm>
            <a:off x="1088371" y="4743300"/>
            <a:ext cx="4953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Fault cumulated displacement (m) </a:t>
            </a: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(⇔ Elapsed time)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4" name="Google Shape;934;p50"/>
          <p:cNvSpPr txBox="1"/>
          <p:nvPr/>
        </p:nvSpPr>
        <p:spPr>
          <a:xfrm>
            <a:off x="495300" y="9525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Shear stress (MPa)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5" name="Google Shape;935;p50"/>
          <p:cNvSpPr/>
          <p:nvPr/>
        </p:nvSpPr>
        <p:spPr>
          <a:xfrm rot="-5400000">
            <a:off x="2877850" y="3426125"/>
            <a:ext cx="190500" cy="5379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36" name="Google Shape;936;p50"/>
          <p:cNvGrpSpPr/>
          <p:nvPr/>
        </p:nvGrpSpPr>
        <p:grpSpPr>
          <a:xfrm>
            <a:off x="2274828" y="2828810"/>
            <a:ext cx="1481782" cy="713579"/>
            <a:chOff x="4879800" y="-2366800"/>
            <a:chExt cx="2303050" cy="1109075"/>
          </a:xfrm>
        </p:grpSpPr>
        <p:sp>
          <p:nvSpPr>
            <p:cNvPr id="937" name="Google Shape;937;p50"/>
            <p:cNvSpPr/>
            <p:nvPr/>
          </p:nvSpPr>
          <p:spPr>
            <a:xfrm>
              <a:off x="4879800" y="-2220725"/>
              <a:ext cx="1397100" cy="963000"/>
            </a:xfrm>
            <a:prstGeom prst="cube">
              <a:avLst>
                <a:gd fmla="val 66894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8" name="Google Shape;938;p50"/>
            <p:cNvSpPr/>
            <p:nvPr/>
          </p:nvSpPr>
          <p:spPr>
            <a:xfrm>
              <a:off x="5785750" y="-2366800"/>
              <a:ext cx="1397100" cy="963000"/>
            </a:xfrm>
            <a:prstGeom prst="cube">
              <a:avLst>
                <a:gd fmla="val 66894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39" name="Google Shape;939;p50"/>
          <p:cNvSpPr/>
          <p:nvPr/>
        </p:nvSpPr>
        <p:spPr>
          <a:xfrm>
            <a:off x="2593550" y="2828875"/>
            <a:ext cx="813600" cy="713700"/>
          </a:xfrm>
          <a:prstGeom prst="cube">
            <a:avLst>
              <a:gd fmla="val 71231" name="adj"/>
            </a:avLst>
          </a:prstGeom>
          <a:solidFill>
            <a:srgbClr val="DA291C">
              <a:alpha val="45000"/>
            </a:srgbClr>
          </a:solidFill>
          <a:ln cap="flat" cmpd="sng" w="19050">
            <a:solidFill>
              <a:srgbClr val="DA291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3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4" name="Google Shape;944;p51" title="shear_stres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538" y="1291725"/>
            <a:ext cx="5998320" cy="36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5" name="Google Shape;945;p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Seismic cycling</a:t>
            </a:r>
            <a:endParaRPr/>
          </a:p>
        </p:txBody>
      </p:sp>
      <p:sp>
        <p:nvSpPr>
          <p:cNvPr id="946" name="Google Shape;946;p51"/>
          <p:cNvSpPr txBox="1"/>
          <p:nvPr/>
        </p:nvSpPr>
        <p:spPr>
          <a:xfrm>
            <a:off x="2929467" y="0"/>
            <a:ext cx="1270800" cy="384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Results</a:t>
            </a:r>
            <a:endParaRPr b="1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7" name="Google Shape;947;p51"/>
          <p:cNvSpPr txBox="1"/>
          <p:nvPr/>
        </p:nvSpPr>
        <p:spPr>
          <a:xfrm>
            <a:off x="1088371" y="4743300"/>
            <a:ext cx="4953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Fault cumulated displacement (m) </a:t>
            </a: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(⇔ Elapsed time)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8" name="Google Shape;948;p51"/>
          <p:cNvSpPr txBox="1"/>
          <p:nvPr/>
        </p:nvSpPr>
        <p:spPr>
          <a:xfrm>
            <a:off x="495300" y="9525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Shear stress (MPa)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9" name="Google Shape;949;p51"/>
          <p:cNvSpPr/>
          <p:nvPr/>
        </p:nvSpPr>
        <p:spPr>
          <a:xfrm rot="-5400000">
            <a:off x="2877850" y="3426125"/>
            <a:ext cx="190500" cy="5379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50" name="Google Shape;950;p51"/>
          <p:cNvGrpSpPr/>
          <p:nvPr/>
        </p:nvGrpSpPr>
        <p:grpSpPr>
          <a:xfrm>
            <a:off x="2274828" y="2828810"/>
            <a:ext cx="1481782" cy="713579"/>
            <a:chOff x="4879800" y="-2366800"/>
            <a:chExt cx="2303050" cy="1109075"/>
          </a:xfrm>
        </p:grpSpPr>
        <p:sp>
          <p:nvSpPr>
            <p:cNvPr id="951" name="Google Shape;951;p51"/>
            <p:cNvSpPr/>
            <p:nvPr/>
          </p:nvSpPr>
          <p:spPr>
            <a:xfrm>
              <a:off x="4879800" y="-2220725"/>
              <a:ext cx="1397100" cy="963000"/>
            </a:xfrm>
            <a:prstGeom prst="cube">
              <a:avLst>
                <a:gd fmla="val 66894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952;p51"/>
            <p:cNvSpPr/>
            <p:nvPr/>
          </p:nvSpPr>
          <p:spPr>
            <a:xfrm>
              <a:off x="5785750" y="-2366800"/>
              <a:ext cx="1397100" cy="963000"/>
            </a:xfrm>
            <a:prstGeom prst="cube">
              <a:avLst>
                <a:gd fmla="val 66894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53" name="Google Shape;953;p51"/>
          <p:cNvSpPr/>
          <p:nvPr/>
        </p:nvSpPr>
        <p:spPr>
          <a:xfrm>
            <a:off x="2593550" y="2828875"/>
            <a:ext cx="813600" cy="713700"/>
          </a:xfrm>
          <a:prstGeom prst="cube">
            <a:avLst>
              <a:gd fmla="val 71231" name="adj"/>
            </a:avLst>
          </a:prstGeom>
          <a:solidFill>
            <a:srgbClr val="DA291C">
              <a:alpha val="45000"/>
            </a:srgbClr>
          </a:solidFill>
          <a:ln cap="flat" cmpd="sng" w="19050">
            <a:solidFill>
              <a:srgbClr val="DA291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4" name="Google Shape;954;p51"/>
          <p:cNvSpPr/>
          <p:nvPr/>
        </p:nvSpPr>
        <p:spPr>
          <a:xfrm rot="-2699345">
            <a:off x="3661023" y="3014271"/>
            <a:ext cx="1113057" cy="190495"/>
          </a:xfrm>
          <a:prstGeom prst="parallelogram">
            <a:avLst>
              <a:gd fmla="val 98930" name="adj"/>
            </a:avLst>
          </a:prstGeom>
          <a:solidFill>
            <a:srgbClr val="DA291C">
              <a:alpha val="45000"/>
            </a:srgbClr>
          </a:solidFill>
          <a:ln cap="flat" cmpd="sng" w="19050">
            <a:solidFill>
              <a:srgbClr val="DA291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5" name="Google Shape;955;p51"/>
          <p:cNvSpPr/>
          <p:nvPr/>
        </p:nvSpPr>
        <p:spPr>
          <a:xfrm>
            <a:off x="3330450" y="2453908"/>
            <a:ext cx="914400" cy="289900"/>
          </a:xfrm>
          <a:custGeom>
            <a:rect b="b" l="l" r="r" t="t"/>
            <a:pathLst>
              <a:path extrusionOk="0" h="11596" w="36576">
                <a:moveTo>
                  <a:pt x="0" y="11597"/>
                </a:moveTo>
                <a:cubicBezTo>
                  <a:pt x="1482" y="10073"/>
                  <a:pt x="4487" y="4358"/>
                  <a:pt x="8890" y="2453"/>
                </a:cubicBezTo>
                <a:cubicBezTo>
                  <a:pt x="13293" y="548"/>
                  <a:pt x="21802" y="-341"/>
                  <a:pt x="26416" y="167"/>
                </a:cubicBezTo>
                <a:cubicBezTo>
                  <a:pt x="31030" y="675"/>
                  <a:pt x="34883" y="4612"/>
                  <a:pt x="36576" y="5501"/>
                </a:cubicBezTo>
              </a:path>
            </a:pathLst>
          </a:custGeom>
          <a:noFill/>
          <a:ln cap="flat" cmpd="sng" w="19050">
            <a:solidFill>
              <a:srgbClr val="DA291C"/>
            </a:solidFill>
            <a:prstDash val="solid"/>
            <a:round/>
            <a:headEnd len="med" w="med" type="none"/>
            <a:tailEnd len="med" w="med" type="triangle"/>
          </a:ln>
        </p:spPr>
      </p:sp>
      <p:cxnSp>
        <p:nvCxnSpPr>
          <p:cNvPr id="956" name="Google Shape;956;p51"/>
          <p:cNvCxnSpPr/>
          <p:nvPr/>
        </p:nvCxnSpPr>
        <p:spPr>
          <a:xfrm flipH="1" rot="10800000">
            <a:off x="3946400" y="2952125"/>
            <a:ext cx="654000" cy="647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57" name="Google Shape;957;p51"/>
          <p:cNvSpPr txBox="1"/>
          <p:nvPr/>
        </p:nvSpPr>
        <p:spPr>
          <a:xfrm>
            <a:off x="4559150" y="2589775"/>
            <a:ext cx="8319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Distance along the fault</a:t>
            </a:r>
            <a:endParaRPr sz="9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6"/>
          <p:cNvSpPr txBox="1"/>
          <p:nvPr/>
        </p:nvSpPr>
        <p:spPr>
          <a:xfrm>
            <a:off x="311700" y="0"/>
            <a:ext cx="1270800" cy="384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Introduction </a:t>
            </a:r>
            <a:endParaRPr b="1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p16" title="eb1a3dd9660e1269fa63894e4cc8f527b.jpg"/>
          <p:cNvPicPr preferRelativeResize="0"/>
          <p:nvPr/>
        </p:nvPicPr>
        <p:blipFill rotWithShape="1">
          <a:blip r:embed="rId3">
            <a:alphaModFix/>
          </a:blip>
          <a:srcRect b="0" l="0" r="0" t="7484"/>
          <a:stretch/>
        </p:blipFill>
        <p:spPr>
          <a:xfrm>
            <a:off x="0" y="384900"/>
            <a:ext cx="9144003" cy="4758601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6"/>
          <p:cNvSpPr txBox="1"/>
          <p:nvPr/>
        </p:nvSpPr>
        <p:spPr>
          <a:xfrm>
            <a:off x="311700" y="4529250"/>
            <a:ext cx="2924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Photo credit: Jiannan Meng</a:t>
            </a:r>
            <a:endParaRPr sz="10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6"/>
          <p:cNvSpPr txBox="1"/>
          <p:nvPr/>
        </p:nvSpPr>
        <p:spPr>
          <a:xfrm>
            <a:off x="546625" y="2909350"/>
            <a:ext cx="29247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Surface rupture after the 2023 Kahramanmaraş earthquakes (Turkey)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6"/>
          <p:cNvSpPr/>
          <p:nvPr/>
        </p:nvSpPr>
        <p:spPr>
          <a:xfrm>
            <a:off x="4096275" y="3474500"/>
            <a:ext cx="158750" cy="1657350"/>
          </a:xfrm>
          <a:custGeom>
            <a:rect b="b" l="l" r="r" t="t"/>
            <a:pathLst>
              <a:path extrusionOk="0" h="66294" w="6350">
                <a:moveTo>
                  <a:pt x="6350" y="66294"/>
                </a:moveTo>
                <a:lnTo>
                  <a:pt x="5080" y="10922"/>
                </a:lnTo>
                <a:lnTo>
                  <a:pt x="0" y="0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4" name="Google Shape;104;p16"/>
          <p:cNvSpPr/>
          <p:nvPr/>
        </p:nvSpPr>
        <p:spPr>
          <a:xfrm>
            <a:off x="4229625" y="2166400"/>
            <a:ext cx="146050" cy="1549400"/>
          </a:xfrm>
          <a:custGeom>
            <a:rect b="b" l="l" r="r" t="t"/>
            <a:pathLst>
              <a:path extrusionOk="0" h="61976" w="5842">
                <a:moveTo>
                  <a:pt x="5842" y="61976"/>
                </a:moveTo>
                <a:lnTo>
                  <a:pt x="3048" y="47752"/>
                </a:lnTo>
                <a:lnTo>
                  <a:pt x="254" y="41910"/>
                </a:lnTo>
                <a:lnTo>
                  <a:pt x="1778" y="33020"/>
                </a:lnTo>
                <a:lnTo>
                  <a:pt x="254" y="17272"/>
                </a:lnTo>
                <a:lnTo>
                  <a:pt x="0" y="0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sp>
      <p:cxnSp>
        <p:nvCxnSpPr>
          <p:cNvPr id="105" name="Google Shape;105;p16"/>
          <p:cNvCxnSpPr/>
          <p:nvPr/>
        </p:nvCxnSpPr>
        <p:spPr>
          <a:xfrm>
            <a:off x="3118375" y="3531650"/>
            <a:ext cx="1111200" cy="6033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6" name="Google Shape;106;p16"/>
          <p:cNvSpPr txBox="1"/>
          <p:nvPr/>
        </p:nvSpPr>
        <p:spPr>
          <a:xfrm>
            <a:off x="2054000" y="4413900"/>
            <a:ext cx="5443800" cy="569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Context: continental strike-slip faults</a:t>
            </a:r>
            <a:endParaRPr sz="25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" name="Google Shape;962;p52" title="shear_stres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538" y="1291725"/>
            <a:ext cx="5998320" cy="36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63" name="Google Shape;963;p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Seismic cycling</a:t>
            </a:r>
            <a:endParaRPr/>
          </a:p>
        </p:txBody>
      </p:sp>
      <p:sp>
        <p:nvSpPr>
          <p:cNvPr id="964" name="Google Shape;964;p52"/>
          <p:cNvSpPr txBox="1"/>
          <p:nvPr/>
        </p:nvSpPr>
        <p:spPr>
          <a:xfrm>
            <a:off x="2929467" y="0"/>
            <a:ext cx="1270800" cy="384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Results</a:t>
            </a:r>
            <a:endParaRPr b="1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5" name="Google Shape;965;p52"/>
          <p:cNvSpPr txBox="1"/>
          <p:nvPr/>
        </p:nvSpPr>
        <p:spPr>
          <a:xfrm>
            <a:off x="1088371" y="4743300"/>
            <a:ext cx="4953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Fault cumulated displacement (m) </a:t>
            </a: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(⇔ Elapsed time)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6" name="Google Shape;966;p52"/>
          <p:cNvSpPr txBox="1"/>
          <p:nvPr/>
        </p:nvSpPr>
        <p:spPr>
          <a:xfrm>
            <a:off x="495300" y="9525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Shear stress (MPa)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7" name="Google Shape;967;p52"/>
          <p:cNvSpPr/>
          <p:nvPr/>
        </p:nvSpPr>
        <p:spPr>
          <a:xfrm rot="-5400000">
            <a:off x="2877850" y="3426125"/>
            <a:ext cx="190500" cy="5379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68" name="Google Shape;968;p52"/>
          <p:cNvGrpSpPr/>
          <p:nvPr/>
        </p:nvGrpSpPr>
        <p:grpSpPr>
          <a:xfrm>
            <a:off x="2274828" y="2828810"/>
            <a:ext cx="1481782" cy="713579"/>
            <a:chOff x="4879800" y="-2366800"/>
            <a:chExt cx="2303050" cy="1109075"/>
          </a:xfrm>
        </p:grpSpPr>
        <p:sp>
          <p:nvSpPr>
            <p:cNvPr id="969" name="Google Shape;969;p52"/>
            <p:cNvSpPr/>
            <p:nvPr/>
          </p:nvSpPr>
          <p:spPr>
            <a:xfrm>
              <a:off x="4879800" y="-2220725"/>
              <a:ext cx="1397100" cy="963000"/>
            </a:xfrm>
            <a:prstGeom prst="cube">
              <a:avLst>
                <a:gd fmla="val 66894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p52"/>
            <p:cNvSpPr/>
            <p:nvPr/>
          </p:nvSpPr>
          <p:spPr>
            <a:xfrm>
              <a:off x="5785750" y="-2366800"/>
              <a:ext cx="1397100" cy="963000"/>
            </a:xfrm>
            <a:prstGeom prst="cube">
              <a:avLst>
                <a:gd fmla="val 66894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71" name="Google Shape;971;p52"/>
          <p:cNvSpPr/>
          <p:nvPr/>
        </p:nvSpPr>
        <p:spPr>
          <a:xfrm>
            <a:off x="2593550" y="2828875"/>
            <a:ext cx="813600" cy="713700"/>
          </a:xfrm>
          <a:prstGeom prst="cube">
            <a:avLst>
              <a:gd fmla="val 71231" name="adj"/>
            </a:avLst>
          </a:prstGeom>
          <a:solidFill>
            <a:srgbClr val="DA291C">
              <a:alpha val="45000"/>
            </a:srgbClr>
          </a:solidFill>
          <a:ln cap="flat" cmpd="sng" w="19050">
            <a:solidFill>
              <a:srgbClr val="DA291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2" name="Google Shape;972;p52"/>
          <p:cNvSpPr/>
          <p:nvPr/>
        </p:nvSpPr>
        <p:spPr>
          <a:xfrm rot="-2699345">
            <a:off x="3661023" y="3014271"/>
            <a:ext cx="1113057" cy="190495"/>
          </a:xfrm>
          <a:prstGeom prst="parallelogram">
            <a:avLst>
              <a:gd fmla="val 98930" name="adj"/>
            </a:avLst>
          </a:prstGeom>
          <a:solidFill>
            <a:srgbClr val="DA291C">
              <a:alpha val="45000"/>
            </a:srgbClr>
          </a:solidFill>
          <a:ln cap="flat" cmpd="sng" w="19050">
            <a:solidFill>
              <a:srgbClr val="DA291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3" name="Google Shape;973;p52"/>
          <p:cNvSpPr/>
          <p:nvPr/>
        </p:nvSpPr>
        <p:spPr>
          <a:xfrm>
            <a:off x="3330450" y="2453908"/>
            <a:ext cx="914400" cy="289900"/>
          </a:xfrm>
          <a:custGeom>
            <a:rect b="b" l="l" r="r" t="t"/>
            <a:pathLst>
              <a:path extrusionOk="0" h="11596" w="36576">
                <a:moveTo>
                  <a:pt x="0" y="11597"/>
                </a:moveTo>
                <a:cubicBezTo>
                  <a:pt x="1482" y="10073"/>
                  <a:pt x="4487" y="4358"/>
                  <a:pt x="8890" y="2453"/>
                </a:cubicBezTo>
                <a:cubicBezTo>
                  <a:pt x="13293" y="548"/>
                  <a:pt x="21802" y="-341"/>
                  <a:pt x="26416" y="167"/>
                </a:cubicBezTo>
                <a:cubicBezTo>
                  <a:pt x="31030" y="675"/>
                  <a:pt x="34883" y="4612"/>
                  <a:pt x="36576" y="5501"/>
                </a:cubicBezTo>
              </a:path>
            </a:pathLst>
          </a:custGeom>
          <a:noFill/>
          <a:ln cap="flat" cmpd="sng" w="19050">
            <a:solidFill>
              <a:srgbClr val="DA291C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974" name="Google Shape;974;p52"/>
          <p:cNvSpPr/>
          <p:nvPr/>
        </p:nvSpPr>
        <p:spPr>
          <a:xfrm flipH="1" rot="10800000">
            <a:off x="4517900" y="3209558"/>
            <a:ext cx="914400" cy="289900"/>
          </a:xfrm>
          <a:custGeom>
            <a:rect b="b" l="l" r="r" t="t"/>
            <a:pathLst>
              <a:path extrusionOk="0" h="11596" w="36576">
                <a:moveTo>
                  <a:pt x="0" y="11597"/>
                </a:moveTo>
                <a:cubicBezTo>
                  <a:pt x="1482" y="10073"/>
                  <a:pt x="4487" y="4358"/>
                  <a:pt x="8890" y="2453"/>
                </a:cubicBezTo>
                <a:cubicBezTo>
                  <a:pt x="13293" y="548"/>
                  <a:pt x="21802" y="-341"/>
                  <a:pt x="26416" y="167"/>
                </a:cubicBezTo>
                <a:cubicBezTo>
                  <a:pt x="31030" y="675"/>
                  <a:pt x="34883" y="4612"/>
                  <a:pt x="36576" y="5501"/>
                </a:cubicBezTo>
              </a:path>
            </a:pathLst>
          </a:custGeom>
          <a:noFill/>
          <a:ln cap="flat" cmpd="sng" w="19050">
            <a:solidFill>
              <a:srgbClr val="DA291C"/>
            </a:solidFill>
            <a:prstDash val="solid"/>
            <a:round/>
            <a:headEnd len="med" w="med" type="none"/>
            <a:tailEnd len="med" w="med" type="triangle"/>
          </a:ln>
        </p:spPr>
      </p:sp>
      <p:cxnSp>
        <p:nvCxnSpPr>
          <p:cNvPr id="975" name="Google Shape;975;p52"/>
          <p:cNvCxnSpPr/>
          <p:nvPr/>
        </p:nvCxnSpPr>
        <p:spPr>
          <a:xfrm flipH="1" rot="10800000">
            <a:off x="3946400" y="2952125"/>
            <a:ext cx="654000" cy="647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76" name="Google Shape;976;p52"/>
          <p:cNvSpPr txBox="1"/>
          <p:nvPr/>
        </p:nvSpPr>
        <p:spPr>
          <a:xfrm>
            <a:off x="4559150" y="2589775"/>
            <a:ext cx="8319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Distance along the fault</a:t>
            </a:r>
            <a:endParaRPr sz="9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77" name="Google Shape;977;p52"/>
          <p:cNvCxnSpPr/>
          <p:nvPr/>
        </p:nvCxnSpPr>
        <p:spPr>
          <a:xfrm flipH="1">
            <a:off x="5622900" y="2372463"/>
            <a:ext cx="12600" cy="1016100"/>
          </a:xfrm>
          <a:prstGeom prst="straightConnector1">
            <a:avLst/>
          </a:prstGeom>
          <a:noFill/>
          <a:ln cap="flat" cmpd="sng" w="19050">
            <a:solidFill>
              <a:srgbClr val="DA291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2" name="Google Shape;982;p53" title="shear_stres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538" y="1291725"/>
            <a:ext cx="5998320" cy="36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83" name="Google Shape;983;p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Seismic cycling</a:t>
            </a:r>
            <a:endParaRPr/>
          </a:p>
        </p:txBody>
      </p:sp>
      <p:sp>
        <p:nvSpPr>
          <p:cNvPr id="984" name="Google Shape;984;p53"/>
          <p:cNvSpPr txBox="1"/>
          <p:nvPr/>
        </p:nvSpPr>
        <p:spPr>
          <a:xfrm>
            <a:off x="2929467" y="0"/>
            <a:ext cx="1270800" cy="384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Results</a:t>
            </a:r>
            <a:endParaRPr b="1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5" name="Google Shape;985;p53"/>
          <p:cNvSpPr txBox="1"/>
          <p:nvPr/>
        </p:nvSpPr>
        <p:spPr>
          <a:xfrm>
            <a:off x="1088371" y="4743300"/>
            <a:ext cx="4953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Fault cumulated displacement (m) </a:t>
            </a: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(⇔ Elapsed time)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6" name="Google Shape;986;p53"/>
          <p:cNvSpPr txBox="1"/>
          <p:nvPr/>
        </p:nvSpPr>
        <p:spPr>
          <a:xfrm>
            <a:off x="495300" y="9525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Shear stress (MPa)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7" name="Google Shape;987;p53"/>
          <p:cNvSpPr/>
          <p:nvPr/>
        </p:nvSpPr>
        <p:spPr>
          <a:xfrm rot="-5400000">
            <a:off x="3411250" y="3426125"/>
            <a:ext cx="190500" cy="5379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88" name="Google Shape;988;p53"/>
          <p:cNvGrpSpPr/>
          <p:nvPr/>
        </p:nvGrpSpPr>
        <p:grpSpPr>
          <a:xfrm>
            <a:off x="2808228" y="2828810"/>
            <a:ext cx="1481782" cy="713579"/>
            <a:chOff x="4879800" y="-2366800"/>
            <a:chExt cx="2303050" cy="1109075"/>
          </a:xfrm>
        </p:grpSpPr>
        <p:sp>
          <p:nvSpPr>
            <p:cNvPr id="989" name="Google Shape;989;p53"/>
            <p:cNvSpPr/>
            <p:nvPr/>
          </p:nvSpPr>
          <p:spPr>
            <a:xfrm>
              <a:off x="4879800" y="-2220725"/>
              <a:ext cx="1397100" cy="963000"/>
            </a:xfrm>
            <a:prstGeom prst="cube">
              <a:avLst>
                <a:gd fmla="val 66894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53"/>
            <p:cNvSpPr/>
            <p:nvPr/>
          </p:nvSpPr>
          <p:spPr>
            <a:xfrm>
              <a:off x="5785750" y="-2366800"/>
              <a:ext cx="1397100" cy="963000"/>
            </a:xfrm>
            <a:prstGeom prst="cube">
              <a:avLst>
                <a:gd fmla="val 66894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991" name="Google Shape;991;p53"/>
          <p:cNvCxnSpPr/>
          <p:nvPr/>
        </p:nvCxnSpPr>
        <p:spPr>
          <a:xfrm flipH="1">
            <a:off x="5622900" y="2372463"/>
            <a:ext cx="12600" cy="1016100"/>
          </a:xfrm>
          <a:prstGeom prst="straightConnector1">
            <a:avLst/>
          </a:prstGeom>
          <a:noFill/>
          <a:ln cap="flat" cmpd="sng" w="19050">
            <a:solidFill>
              <a:srgbClr val="DA291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5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6" name="Google Shape;996;p54" title="shear_stres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538" y="1291725"/>
            <a:ext cx="5998320" cy="36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7" name="Google Shape;997;p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Seismic cycling</a:t>
            </a:r>
            <a:endParaRPr/>
          </a:p>
        </p:txBody>
      </p:sp>
      <p:sp>
        <p:nvSpPr>
          <p:cNvPr id="998" name="Google Shape;998;p54"/>
          <p:cNvSpPr txBox="1"/>
          <p:nvPr/>
        </p:nvSpPr>
        <p:spPr>
          <a:xfrm>
            <a:off x="2929467" y="0"/>
            <a:ext cx="1270800" cy="384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Results</a:t>
            </a:r>
            <a:endParaRPr b="1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9" name="Google Shape;999;p54"/>
          <p:cNvSpPr txBox="1"/>
          <p:nvPr/>
        </p:nvSpPr>
        <p:spPr>
          <a:xfrm>
            <a:off x="1088371" y="4743300"/>
            <a:ext cx="4953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Fault cumulated displacement (m) </a:t>
            </a: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(⇔ Elapsed time)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0" name="Google Shape;1000;p54"/>
          <p:cNvSpPr txBox="1"/>
          <p:nvPr/>
        </p:nvSpPr>
        <p:spPr>
          <a:xfrm>
            <a:off x="495300" y="9525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Shear stress (MPa)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1" name="Google Shape;1001;p54"/>
          <p:cNvSpPr/>
          <p:nvPr/>
        </p:nvSpPr>
        <p:spPr>
          <a:xfrm rot="-5400000">
            <a:off x="3411250" y="3426125"/>
            <a:ext cx="190500" cy="5379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02" name="Google Shape;1002;p54"/>
          <p:cNvGrpSpPr/>
          <p:nvPr/>
        </p:nvGrpSpPr>
        <p:grpSpPr>
          <a:xfrm>
            <a:off x="2808228" y="2828810"/>
            <a:ext cx="1481782" cy="713579"/>
            <a:chOff x="4879800" y="-2366800"/>
            <a:chExt cx="2303050" cy="1109075"/>
          </a:xfrm>
        </p:grpSpPr>
        <p:sp>
          <p:nvSpPr>
            <p:cNvPr id="1003" name="Google Shape;1003;p54"/>
            <p:cNvSpPr/>
            <p:nvPr/>
          </p:nvSpPr>
          <p:spPr>
            <a:xfrm>
              <a:off x="4879800" y="-2220725"/>
              <a:ext cx="1397100" cy="963000"/>
            </a:xfrm>
            <a:prstGeom prst="cube">
              <a:avLst>
                <a:gd fmla="val 66894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54"/>
            <p:cNvSpPr/>
            <p:nvPr/>
          </p:nvSpPr>
          <p:spPr>
            <a:xfrm>
              <a:off x="5785750" y="-2366800"/>
              <a:ext cx="1397100" cy="963000"/>
            </a:xfrm>
            <a:prstGeom prst="cube">
              <a:avLst>
                <a:gd fmla="val 66894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05" name="Google Shape;1005;p54"/>
          <p:cNvSpPr/>
          <p:nvPr/>
        </p:nvSpPr>
        <p:spPr>
          <a:xfrm>
            <a:off x="4146125" y="2063175"/>
            <a:ext cx="1481785" cy="493091"/>
          </a:xfrm>
          <a:custGeom>
            <a:rect b="b" l="l" r="r" t="t"/>
            <a:pathLst>
              <a:path extrusionOk="0" h="11596" w="36576">
                <a:moveTo>
                  <a:pt x="0" y="11597"/>
                </a:moveTo>
                <a:cubicBezTo>
                  <a:pt x="1482" y="10073"/>
                  <a:pt x="4487" y="4358"/>
                  <a:pt x="8890" y="2453"/>
                </a:cubicBezTo>
                <a:cubicBezTo>
                  <a:pt x="13293" y="548"/>
                  <a:pt x="21802" y="-341"/>
                  <a:pt x="26416" y="167"/>
                </a:cubicBezTo>
                <a:cubicBezTo>
                  <a:pt x="31030" y="675"/>
                  <a:pt x="34883" y="4612"/>
                  <a:pt x="36576" y="5501"/>
                </a:cubicBezTo>
              </a:path>
            </a:pathLst>
          </a:custGeom>
          <a:noFill/>
          <a:ln cap="flat" cmpd="sng" w="19050">
            <a:solidFill>
              <a:srgbClr val="DA291C"/>
            </a:solidFill>
            <a:prstDash val="solid"/>
            <a:round/>
            <a:headEnd len="med" w="med" type="none"/>
            <a:tailEnd len="med" w="med" type="triangle"/>
          </a:ln>
        </p:spPr>
      </p:sp>
      <p:cxnSp>
        <p:nvCxnSpPr>
          <p:cNvPr id="1006" name="Google Shape;1006;p54"/>
          <p:cNvCxnSpPr/>
          <p:nvPr/>
        </p:nvCxnSpPr>
        <p:spPr>
          <a:xfrm flipH="1">
            <a:off x="5622900" y="2372463"/>
            <a:ext cx="12600" cy="1016100"/>
          </a:xfrm>
          <a:prstGeom prst="straightConnector1">
            <a:avLst/>
          </a:prstGeom>
          <a:noFill/>
          <a:ln cap="flat" cmpd="sng" w="19050">
            <a:solidFill>
              <a:srgbClr val="DA291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07" name="Google Shape;1007;p54"/>
          <p:cNvCxnSpPr/>
          <p:nvPr/>
        </p:nvCxnSpPr>
        <p:spPr>
          <a:xfrm flipH="1">
            <a:off x="5673700" y="2372463"/>
            <a:ext cx="12600" cy="1016100"/>
          </a:xfrm>
          <a:prstGeom prst="straightConnector1">
            <a:avLst/>
          </a:prstGeom>
          <a:noFill/>
          <a:ln cap="flat" cmpd="sng" w="19050">
            <a:solidFill>
              <a:srgbClr val="DA291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2" name="Google Shape;1012;p55" title="shear_stres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538" y="1291725"/>
            <a:ext cx="5998320" cy="36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3" name="Google Shape;1013;p5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Seismic cycling</a:t>
            </a:r>
            <a:endParaRPr/>
          </a:p>
        </p:txBody>
      </p:sp>
      <p:sp>
        <p:nvSpPr>
          <p:cNvPr id="1014" name="Google Shape;1014;p55"/>
          <p:cNvSpPr txBox="1"/>
          <p:nvPr/>
        </p:nvSpPr>
        <p:spPr>
          <a:xfrm>
            <a:off x="2929467" y="0"/>
            <a:ext cx="1270800" cy="384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Results</a:t>
            </a:r>
            <a:endParaRPr b="1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5" name="Google Shape;1015;p55"/>
          <p:cNvSpPr txBox="1"/>
          <p:nvPr/>
        </p:nvSpPr>
        <p:spPr>
          <a:xfrm>
            <a:off x="1088371" y="4743300"/>
            <a:ext cx="4953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Fault cumulated displacement (m) </a:t>
            </a: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(⇔ Elapsed time)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6" name="Google Shape;1016;p55"/>
          <p:cNvSpPr txBox="1"/>
          <p:nvPr/>
        </p:nvSpPr>
        <p:spPr>
          <a:xfrm>
            <a:off x="495300" y="9525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Shear stress (MPa)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7" name="Google Shape;1017;p55"/>
          <p:cNvSpPr/>
          <p:nvPr/>
        </p:nvSpPr>
        <p:spPr>
          <a:xfrm rot="-5400000">
            <a:off x="3944650" y="3426125"/>
            <a:ext cx="190500" cy="5379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18" name="Google Shape;1018;p55"/>
          <p:cNvGrpSpPr/>
          <p:nvPr/>
        </p:nvGrpSpPr>
        <p:grpSpPr>
          <a:xfrm>
            <a:off x="3341628" y="2828810"/>
            <a:ext cx="1481782" cy="713579"/>
            <a:chOff x="4879800" y="-2366800"/>
            <a:chExt cx="2303050" cy="1109075"/>
          </a:xfrm>
        </p:grpSpPr>
        <p:sp>
          <p:nvSpPr>
            <p:cNvPr id="1019" name="Google Shape;1019;p55"/>
            <p:cNvSpPr/>
            <p:nvPr/>
          </p:nvSpPr>
          <p:spPr>
            <a:xfrm>
              <a:off x="4879800" y="-2220725"/>
              <a:ext cx="1397100" cy="963000"/>
            </a:xfrm>
            <a:prstGeom prst="cube">
              <a:avLst>
                <a:gd fmla="val 66894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55"/>
            <p:cNvSpPr/>
            <p:nvPr/>
          </p:nvSpPr>
          <p:spPr>
            <a:xfrm>
              <a:off x="5785750" y="-2366800"/>
              <a:ext cx="1397100" cy="963000"/>
            </a:xfrm>
            <a:prstGeom prst="cube">
              <a:avLst>
                <a:gd fmla="val 66894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021" name="Google Shape;1021;p55"/>
          <p:cNvCxnSpPr/>
          <p:nvPr/>
        </p:nvCxnSpPr>
        <p:spPr>
          <a:xfrm flipH="1">
            <a:off x="5622900" y="2372463"/>
            <a:ext cx="12600" cy="1016100"/>
          </a:xfrm>
          <a:prstGeom prst="straightConnector1">
            <a:avLst/>
          </a:prstGeom>
          <a:noFill/>
          <a:ln cap="flat" cmpd="sng" w="19050">
            <a:solidFill>
              <a:srgbClr val="DA291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22" name="Google Shape;1022;p55"/>
          <p:cNvCxnSpPr/>
          <p:nvPr/>
        </p:nvCxnSpPr>
        <p:spPr>
          <a:xfrm flipH="1">
            <a:off x="5673700" y="2372463"/>
            <a:ext cx="12600" cy="1016100"/>
          </a:xfrm>
          <a:prstGeom prst="straightConnector1">
            <a:avLst/>
          </a:prstGeom>
          <a:noFill/>
          <a:ln cap="flat" cmpd="sng" w="19050">
            <a:solidFill>
              <a:srgbClr val="DA291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6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Google Shape;1027;p56" title="shear_stres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538" y="1291725"/>
            <a:ext cx="5998320" cy="36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8" name="Google Shape;1028;p5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Seismic cycling</a:t>
            </a:r>
            <a:endParaRPr/>
          </a:p>
        </p:txBody>
      </p:sp>
      <p:sp>
        <p:nvSpPr>
          <p:cNvPr id="1029" name="Google Shape;1029;p56"/>
          <p:cNvSpPr txBox="1"/>
          <p:nvPr/>
        </p:nvSpPr>
        <p:spPr>
          <a:xfrm>
            <a:off x="2929467" y="0"/>
            <a:ext cx="1270800" cy="384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Results</a:t>
            </a:r>
            <a:endParaRPr b="1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0" name="Google Shape;1030;p56"/>
          <p:cNvSpPr txBox="1"/>
          <p:nvPr/>
        </p:nvSpPr>
        <p:spPr>
          <a:xfrm>
            <a:off x="1088371" y="4743300"/>
            <a:ext cx="4953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Fault cumulated displacement (m) </a:t>
            </a: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(⇔ Elapsed time)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1" name="Google Shape;1031;p56"/>
          <p:cNvSpPr txBox="1"/>
          <p:nvPr/>
        </p:nvSpPr>
        <p:spPr>
          <a:xfrm>
            <a:off x="495300" y="9525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Shear stress (MPa)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2" name="Google Shape;1032;p56"/>
          <p:cNvSpPr/>
          <p:nvPr/>
        </p:nvSpPr>
        <p:spPr>
          <a:xfrm rot="-5400000">
            <a:off x="3944650" y="3426125"/>
            <a:ext cx="190500" cy="5379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33" name="Google Shape;1033;p56"/>
          <p:cNvGrpSpPr/>
          <p:nvPr/>
        </p:nvGrpSpPr>
        <p:grpSpPr>
          <a:xfrm>
            <a:off x="3341628" y="2828810"/>
            <a:ext cx="1481782" cy="713579"/>
            <a:chOff x="4879800" y="-2366800"/>
            <a:chExt cx="2303050" cy="1109075"/>
          </a:xfrm>
        </p:grpSpPr>
        <p:sp>
          <p:nvSpPr>
            <p:cNvPr id="1034" name="Google Shape;1034;p56"/>
            <p:cNvSpPr/>
            <p:nvPr/>
          </p:nvSpPr>
          <p:spPr>
            <a:xfrm>
              <a:off x="4879800" y="-2220725"/>
              <a:ext cx="1397100" cy="963000"/>
            </a:xfrm>
            <a:prstGeom prst="cube">
              <a:avLst>
                <a:gd fmla="val 66894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1035;p56"/>
            <p:cNvSpPr/>
            <p:nvPr/>
          </p:nvSpPr>
          <p:spPr>
            <a:xfrm>
              <a:off x="5785750" y="-2366800"/>
              <a:ext cx="1397100" cy="963000"/>
            </a:xfrm>
            <a:prstGeom prst="cube">
              <a:avLst>
                <a:gd fmla="val 66894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36" name="Google Shape;1036;p56"/>
          <p:cNvSpPr/>
          <p:nvPr/>
        </p:nvSpPr>
        <p:spPr>
          <a:xfrm>
            <a:off x="4222325" y="2063175"/>
            <a:ext cx="1481785" cy="493091"/>
          </a:xfrm>
          <a:custGeom>
            <a:rect b="b" l="l" r="r" t="t"/>
            <a:pathLst>
              <a:path extrusionOk="0" h="11596" w="36576">
                <a:moveTo>
                  <a:pt x="0" y="11597"/>
                </a:moveTo>
                <a:cubicBezTo>
                  <a:pt x="1482" y="10073"/>
                  <a:pt x="4487" y="4358"/>
                  <a:pt x="8890" y="2453"/>
                </a:cubicBezTo>
                <a:cubicBezTo>
                  <a:pt x="13293" y="548"/>
                  <a:pt x="21802" y="-341"/>
                  <a:pt x="26416" y="167"/>
                </a:cubicBezTo>
                <a:cubicBezTo>
                  <a:pt x="31030" y="675"/>
                  <a:pt x="34883" y="4612"/>
                  <a:pt x="36576" y="5501"/>
                </a:cubicBezTo>
              </a:path>
            </a:pathLst>
          </a:custGeom>
          <a:noFill/>
          <a:ln cap="flat" cmpd="sng" w="19050">
            <a:solidFill>
              <a:srgbClr val="DA291C"/>
            </a:solidFill>
            <a:prstDash val="solid"/>
            <a:round/>
            <a:headEnd len="med" w="med" type="none"/>
            <a:tailEnd len="med" w="med" type="triangle"/>
          </a:ln>
        </p:spPr>
      </p:sp>
      <p:cxnSp>
        <p:nvCxnSpPr>
          <p:cNvPr id="1037" name="Google Shape;1037;p56"/>
          <p:cNvCxnSpPr/>
          <p:nvPr/>
        </p:nvCxnSpPr>
        <p:spPr>
          <a:xfrm flipH="1">
            <a:off x="5622900" y="2372463"/>
            <a:ext cx="12600" cy="1016100"/>
          </a:xfrm>
          <a:prstGeom prst="straightConnector1">
            <a:avLst/>
          </a:prstGeom>
          <a:noFill/>
          <a:ln cap="flat" cmpd="sng" w="19050">
            <a:solidFill>
              <a:srgbClr val="DA291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38" name="Google Shape;1038;p56"/>
          <p:cNvCxnSpPr/>
          <p:nvPr/>
        </p:nvCxnSpPr>
        <p:spPr>
          <a:xfrm flipH="1">
            <a:off x="5673700" y="2372463"/>
            <a:ext cx="12600" cy="1016100"/>
          </a:xfrm>
          <a:prstGeom prst="straightConnector1">
            <a:avLst/>
          </a:prstGeom>
          <a:noFill/>
          <a:ln cap="flat" cmpd="sng" w="19050">
            <a:solidFill>
              <a:srgbClr val="DA291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39" name="Google Shape;1039;p56"/>
          <p:cNvCxnSpPr/>
          <p:nvPr/>
        </p:nvCxnSpPr>
        <p:spPr>
          <a:xfrm flipH="1">
            <a:off x="5724500" y="2372463"/>
            <a:ext cx="12600" cy="1016100"/>
          </a:xfrm>
          <a:prstGeom prst="straightConnector1">
            <a:avLst/>
          </a:prstGeom>
          <a:noFill/>
          <a:ln cap="flat" cmpd="sng" w="19050">
            <a:solidFill>
              <a:srgbClr val="DA291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3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" name="Google Shape;1044;p57" title="shear_stres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538" y="1291725"/>
            <a:ext cx="5998320" cy="36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5" name="Google Shape;1045;p5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Seismic cycling</a:t>
            </a:r>
            <a:endParaRPr/>
          </a:p>
        </p:txBody>
      </p:sp>
      <p:sp>
        <p:nvSpPr>
          <p:cNvPr id="1046" name="Google Shape;1046;p57"/>
          <p:cNvSpPr txBox="1"/>
          <p:nvPr/>
        </p:nvSpPr>
        <p:spPr>
          <a:xfrm>
            <a:off x="2929467" y="0"/>
            <a:ext cx="1270800" cy="384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Results</a:t>
            </a:r>
            <a:endParaRPr b="1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7" name="Google Shape;1047;p57"/>
          <p:cNvSpPr txBox="1"/>
          <p:nvPr/>
        </p:nvSpPr>
        <p:spPr>
          <a:xfrm>
            <a:off x="1088371" y="4743300"/>
            <a:ext cx="4953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Fault cumulated displacement (m) </a:t>
            </a: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(⇔ Elapsed time)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8" name="Google Shape;1048;p57"/>
          <p:cNvSpPr txBox="1"/>
          <p:nvPr/>
        </p:nvSpPr>
        <p:spPr>
          <a:xfrm>
            <a:off x="495300" y="9525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Shear stress (MPa)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49" name="Google Shape;1049;p57"/>
          <p:cNvCxnSpPr/>
          <p:nvPr/>
        </p:nvCxnSpPr>
        <p:spPr>
          <a:xfrm flipH="1">
            <a:off x="5622900" y="2372463"/>
            <a:ext cx="12600" cy="1016100"/>
          </a:xfrm>
          <a:prstGeom prst="straightConnector1">
            <a:avLst/>
          </a:prstGeom>
          <a:noFill/>
          <a:ln cap="flat" cmpd="sng" w="19050">
            <a:solidFill>
              <a:srgbClr val="DA291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50" name="Google Shape;1050;p57"/>
          <p:cNvCxnSpPr/>
          <p:nvPr/>
        </p:nvCxnSpPr>
        <p:spPr>
          <a:xfrm flipH="1">
            <a:off x="5673700" y="2372463"/>
            <a:ext cx="12600" cy="1016100"/>
          </a:xfrm>
          <a:prstGeom prst="straightConnector1">
            <a:avLst/>
          </a:prstGeom>
          <a:noFill/>
          <a:ln cap="flat" cmpd="sng" w="19050">
            <a:solidFill>
              <a:srgbClr val="DA291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51" name="Google Shape;1051;p57"/>
          <p:cNvCxnSpPr/>
          <p:nvPr/>
        </p:nvCxnSpPr>
        <p:spPr>
          <a:xfrm flipH="1">
            <a:off x="5724500" y="2372463"/>
            <a:ext cx="12600" cy="1016100"/>
          </a:xfrm>
          <a:prstGeom prst="straightConnector1">
            <a:avLst/>
          </a:prstGeom>
          <a:noFill/>
          <a:ln cap="flat" cmpd="sng" w="19050">
            <a:solidFill>
              <a:srgbClr val="DA291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52" name="Google Shape;1052;p57"/>
          <p:cNvCxnSpPr/>
          <p:nvPr/>
        </p:nvCxnSpPr>
        <p:spPr>
          <a:xfrm flipH="1">
            <a:off x="5775300" y="2372463"/>
            <a:ext cx="12600" cy="1016100"/>
          </a:xfrm>
          <a:prstGeom prst="straightConnector1">
            <a:avLst/>
          </a:prstGeom>
          <a:noFill/>
          <a:ln cap="flat" cmpd="sng" w="19050">
            <a:solidFill>
              <a:srgbClr val="DA291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6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7" name="Google Shape;1057;p58" title="shear_stres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538" y="1291725"/>
            <a:ext cx="5998320" cy="36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8" name="Google Shape;1058;p5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Seismic cycling</a:t>
            </a:r>
            <a:endParaRPr/>
          </a:p>
        </p:txBody>
      </p:sp>
      <p:sp>
        <p:nvSpPr>
          <p:cNvPr id="1059" name="Google Shape;1059;p58"/>
          <p:cNvSpPr txBox="1"/>
          <p:nvPr/>
        </p:nvSpPr>
        <p:spPr>
          <a:xfrm>
            <a:off x="2929467" y="0"/>
            <a:ext cx="1270800" cy="384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Results</a:t>
            </a:r>
            <a:endParaRPr b="1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0" name="Google Shape;1060;p58"/>
          <p:cNvSpPr txBox="1"/>
          <p:nvPr/>
        </p:nvSpPr>
        <p:spPr>
          <a:xfrm>
            <a:off x="1088371" y="4743300"/>
            <a:ext cx="4953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Fault cumulated displacement (m) </a:t>
            </a: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(⇔ Elapsed time)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1" name="Google Shape;1061;p58"/>
          <p:cNvSpPr txBox="1"/>
          <p:nvPr/>
        </p:nvSpPr>
        <p:spPr>
          <a:xfrm>
            <a:off x="495300" y="9525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Shear stress (MPa)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62" name="Google Shape;1062;p58"/>
          <p:cNvCxnSpPr/>
          <p:nvPr/>
        </p:nvCxnSpPr>
        <p:spPr>
          <a:xfrm flipH="1">
            <a:off x="5622900" y="2372463"/>
            <a:ext cx="12600" cy="1016100"/>
          </a:xfrm>
          <a:prstGeom prst="straightConnector1">
            <a:avLst/>
          </a:prstGeom>
          <a:noFill/>
          <a:ln cap="flat" cmpd="sng" w="19050">
            <a:solidFill>
              <a:srgbClr val="DA291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63" name="Google Shape;1063;p58"/>
          <p:cNvCxnSpPr/>
          <p:nvPr/>
        </p:nvCxnSpPr>
        <p:spPr>
          <a:xfrm flipH="1">
            <a:off x="5673700" y="2372463"/>
            <a:ext cx="12600" cy="1016100"/>
          </a:xfrm>
          <a:prstGeom prst="straightConnector1">
            <a:avLst/>
          </a:prstGeom>
          <a:noFill/>
          <a:ln cap="flat" cmpd="sng" w="19050">
            <a:solidFill>
              <a:srgbClr val="DA291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64" name="Google Shape;1064;p58"/>
          <p:cNvCxnSpPr/>
          <p:nvPr/>
        </p:nvCxnSpPr>
        <p:spPr>
          <a:xfrm flipH="1">
            <a:off x="5724500" y="2372463"/>
            <a:ext cx="12600" cy="1016100"/>
          </a:xfrm>
          <a:prstGeom prst="straightConnector1">
            <a:avLst/>
          </a:prstGeom>
          <a:noFill/>
          <a:ln cap="flat" cmpd="sng" w="19050">
            <a:solidFill>
              <a:srgbClr val="DA291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65" name="Google Shape;1065;p58"/>
          <p:cNvCxnSpPr/>
          <p:nvPr/>
        </p:nvCxnSpPr>
        <p:spPr>
          <a:xfrm flipH="1">
            <a:off x="5775300" y="2372463"/>
            <a:ext cx="12600" cy="1016100"/>
          </a:xfrm>
          <a:prstGeom prst="straightConnector1">
            <a:avLst/>
          </a:prstGeom>
          <a:noFill/>
          <a:ln cap="flat" cmpd="sng" w="19050">
            <a:solidFill>
              <a:srgbClr val="DA291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66" name="Google Shape;1066;p58"/>
          <p:cNvCxnSpPr/>
          <p:nvPr/>
        </p:nvCxnSpPr>
        <p:spPr>
          <a:xfrm flipH="1">
            <a:off x="5826100" y="2372463"/>
            <a:ext cx="12600" cy="1016100"/>
          </a:xfrm>
          <a:prstGeom prst="straightConnector1">
            <a:avLst/>
          </a:prstGeom>
          <a:noFill/>
          <a:ln cap="flat" cmpd="sng" w="19050">
            <a:solidFill>
              <a:srgbClr val="DA291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0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1" name="Google Shape;1071;p59" title="shear_stres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538" y="1291725"/>
            <a:ext cx="5998320" cy="36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2" name="Google Shape;1072;p5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Seismic cycling</a:t>
            </a:r>
            <a:endParaRPr/>
          </a:p>
        </p:txBody>
      </p:sp>
      <p:sp>
        <p:nvSpPr>
          <p:cNvPr id="1073" name="Google Shape;1073;p59"/>
          <p:cNvSpPr txBox="1"/>
          <p:nvPr/>
        </p:nvSpPr>
        <p:spPr>
          <a:xfrm>
            <a:off x="2929467" y="0"/>
            <a:ext cx="1270800" cy="384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Results</a:t>
            </a:r>
            <a:endParaRPr b="1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4" name="Google Shape;1074;p59"/>
          <p:cNvSpPr txBox="1"/>
          <p:nvPr/>
        </p:nvSpPr>
        <p:spPr>
          <a:xfrm>
            <a:off x="1088371" y="4743300"/>
            <a:ext cx="4953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Fault cumulated displacement (m) </a:t>
            </a: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(⇔ Elapsed time)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5" name="Google Shape;1075;p59"/>
          <p:cNvSpPr txBox="1"/>
          <p:nvPr/>
        </p:nvSpPr>
        <p:spPr>
          <a:xfrm>
            <a:off x="495300" y="9525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Shear stress (MPa)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76" name="Google Shape;1076;p59"/>
          <p:cNvCxnSpPr/>
          <p:nvPr/>
        </p:nvCxnSpPr>
        <p:spPr>
          <a:xfrm flipH="1">
            <a:off x="5622900" y="2372463"/>
            <a:ext cx="12600" cy="1016100"/>
          </a:xfrm>
          <a:prstGeom prst="straightConnector1">
            <a:avLst/>
          </a:prstGeom>
          <a:noFill/>
          <a:ln cap="flat" cmpd="sng" w="19050">
            <a:solidFill>
              <a:srgbClr val="DA291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77" name="Google Shape;1077;p59"/>
          <p:cNvCxnSpPr/>
          <p:nvPr/>
        </p:nvCxnSpPr>
        <p:spPr>
          <a:xfrm flipH="1">
            <a:off x="5673700" y="2372463"/>
            <a:ext cx="12600" cy="1016100"/>
          </a:xfrm>
          <a:prstGeom prst="straightConnector1">
            <a:avLst/>
          </a:prstGeom>
          <a:noFill/>
          <a:ln cap="flat" cmpd="sng" w="19050">
            <a:solidFill>
              <a:srgbClr val="DA291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78" name="Google Shape;1078;p59"/>
          <p:cNvCxnSpPr/>
          <p:nvPr/>
        </p:nvCxnSpPr>
        <p:spPr>
          <a:xfrm flipH="1">
            <a:off x="5724500" y="2372463"/>
            <a:ext cx="12600" cy="1016100"/>
          </a:xfrm>
          <a:prstGeom prst="straightConnector1">
            <a:avLst/>
          </a:prstGeom>
          <a:noFill/>
          <a:ln cap="flat" cmpd="sng" w="19050">
            <a:solidFill>
              <a:srgbClr val="DA291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79" name="Google Shape;1079;p59"/>
          <p:cNvCxnSpPr/>
          <p:nvPr/>
        </p:nvCxnSpPr>
        <p:spPr>
          <a:xfrm flipH="1">
            <a:off x="5775300" y="2372463"/>
            <a:ext cx="12600" cy="1016100"/>
          </a:xfrm>
          <a:prstGeom prst="straightConnector1">
            <a:avLst/>
          </a:prstGeom>
          <a:noFill/>
          <a:ln cap="flat" cmpd="sng" w="19050">
            <a:solidFill>
              <a:srgbClr val="DA291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80" name="Google Shape;1080;p59"/>
          <p:cNvCxnSpPr/>
          <p:nvPr/>
        </p:nvCxnSpPr>
        <p:spPr>
          <a:xfrm flipH="1">
            <a:off x="5826100" y="2372463"/>
            <a:ext cx="12600" cy="1016100"/>
          </a:xfrm>
          <a:prstGeom prst="straightConnector1">
            <a:avLst/>
          </a:prstGeom>
          <a:noFill/>
          <a:ln cap="flat" cmpd="sng" w="19050">
            <a:solidFill>
              <a:srgbClr val="DA291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81" name="Google Shape;1081;p59"/>
          <p:cNvSpPr txBox="1"/>
          <p:nvPr/>
        </p:nvSpPr>
        <p:spPr>
          <a:xfrm>
            <a:off x="5775300" y="2649663"/>
            <a:ext cx="3046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DA291C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sz="1800">
              <a:solidFill>
                <a:srgbClr val="DA29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5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p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Seismic cycling</a:t>
            </a:r>
            <a:endParaRPr/>
          </a:p>
        </p:txBody>
      </p:sp>
      <p:sp>
        <p:nvSpPr>
          <p:cNvPr id="1087" name="Google Shape;1087;p60"/>
          <p:cNvSpPr txBox="1"/>
          <p:nvPr/>
        </p:nvSpPr>
        <p:spPr>
          <a:xfrm>
            <a:off x="2929467" y="0"/>
            <a:ext cx="1270800" cy="384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Results</a:t>
            </a:r>
            <a:endParaRPr b="1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8" name="Google Shape;1088;p60" title="345502_cmc.roma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17725"/>
            <a:ext cx="4712787" cy="3820977"/>
          </a:xfrm>
          <a:prstGeom prst="rect">
            <a:avLst/>
          </a:prstGeom>
          <a:noFill/>
          <a:ln>
            <a:noFill/>
          </a:ln>
        </p:spPr>
      </p:pic>
      <p:sp>
        <p:nvSpPr>
          <p:cNvPr id="1089" name="Google Shape;1089;p60"/>
          <p:cNvSpPr txBox="1"/>
          <p:nvPr/>
        </p:nvSpPr>
        <p:spPr>
          <a:xfrm rot="-5400000">
            <a:off x="-1395775" y="2728100"/>
            <a:ext cx="33432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Distance along the fault (km)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0" name="Google Shape;1090;p60"/>
          <p:cNvSpPr txBox="1"/>
          <p:nvPr/>
        </p:nvSpPr>
        <p:spPr>
          <a:xfrm>
            <a:off x="556900" y="4683125"/>
            <a:ext cx="37533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Cumulated displacement of the fault (km)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1" name="Google Shape;1091;p60"/>
          <p:cNvSpPr txBox="1"/>
          <p:nvPr/>
        </p:nvSpPr>
        <p:spPr>
          <a:xfrm>
            <a:off x="117750" y="4423650"/>
            <a:ext cx="54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1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2" name="Google Shape;1092;p60"/>
          <p:cNvSpPr txBox="1"/>
          <p:nvPr/>
        </p:nvSpPr>
        <p:spPr>
          <a:xfrm>
            <a:off x="117750" y="1124100"/>
            <a:ext cx="54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75</a:t>
            </a:r>
            <a:endParaRPr sz="1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3" name="Google Shape;1093;p60"/>
          <p:cNvSpPr txBox="1"/>
          <p:nvPr/>
        </p:nvSpPr>
        <p:spPr>
          <a:xfrm rot="5400000">
            <a:off x="3152775" y="2728113"/>
            <a:ext cx="33432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Displacement on the fault (m)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4" name="Google Shape;1094;p60"/>
          <p:cNvSpPr txBox="1"/>
          <p:nvPr/>
        </p:nvSpPr>
        <p:spPr>
          <a:xfrm>
            <a:off x="277800" y="4599825"/>
            <a:ext cx="54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0 </a:t>
            </a:r>
            <a:endParaRPr sz="1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5" name="Google Shape;1095;p60"/>
          <p:cNvSpPr txBox="1"/>
          <p:nvPr/>
        </p:nvSpPr>
        <p:spPr>
          <a:xfrm>
            <a:off x="4026850" y="4599825"/>
            <a:ext cx="54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4.5</a:t>
            </a:r>
            <a:endParaRPr sz="1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6" name="Google Shape;1096;p60"/>
          <p:cNvSpPr txBox="1"/>
          <p:nvPr/>
        </p:nvSpPr>
        <p:spPr>
          <a:xfrm>
            <a:off x="4495800" y="4420625"/>
            <a:ext cx="54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-1.4</a:t>
            </a:r>
            <a:endParaRPr sz="1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7" name="Google Shape;1097;p60"/>
          <p:cNvSpPr txBox="1"/>
          <p:nvPr/>
        </p:nvSpPr>
        <p:spPr>
          <a:xfrm>
            <a:off x="4495800" y="1124100"/>
            <a:ext cx="54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1.4</a:t>
            </a:r>
            <a:endParaRPr sz="1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p6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Seismic cycling</a:t>
            </a:r>
            <a:endParaRPr/>
          </a:p>
        </p:txBody>
      </p:sp>
      <p:sp>
        <p:nvSpPr>
          <p:cNvPr id="1103" name="Google Shape;1103;p61"/>
          <p:cNvSpPr txBox="1"/>
          <p:nvPr/>
        </p:nvSpPr>
        <p:spPr>
          <a:xfrm>
            <a:off x="2929467" y="0"/>
            <a:ext cx="1270800" cy="384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Results</a:t>
            </a:r>
            <a:endParaRPr b="1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4" name="Google Shape;1104;p61" title="345502_cmc.roma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17725"/>
            <a:ext cx="4712787" cy="3820977"/>
          </a:xfrm>
          <a:prstGeom prst="rect">
            <a:avLst/>
          </a:prstGeom>
          <a:noFill/>
          <a:ln>
            <a:noFill/>
          </a:ln>
        </p:spPr>
      </p:pic>
      <p:sp>
        <p:nvSpPr>
          <p:cNvPr id="1105" name="Google Shape;1105;p61"/>
          <p:cNvSpPr txBox="1"/>
          <p:nvPr/>
        </p:nvSpPr>
        <p:spPr>
          <a:xfrm rot="-5400000">
            <a:off x="-1395775" y="2728100"/>
            <a:ext cx="33432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Distance along the fault (km)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6" name="Google Shape;1106;p61"/>
          <p:cNvSpPr txBox="1"/>
          <p:nvPr/>
        </p:nvSpPr>
        <p:spPr>
          <a:xfrm>
            <a:off x="556900" y="4683125"/>
            <a:ext cx="37533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Cumulated displacement of the fault (km)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7" name="Google Shape;1107;p61"/>
          <p:cNvSpPr txBox="1"/>
          <p:nvPr/>
        </p:nvSpPr>
        <p:spPr>
          <a:xfrm>
            <a:off x="117750" y="4423650"/>
            <a:ext cx="54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1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8" name="Google Shape;1108;p61"/>
          <p:cNvSpPr txBox="1"/>
          <p:nvPr/>
        </p:nvSpPr>
        <p:spPr>
          <a:xfrm>
            <a:off x="117750" y="1124100"/>
            <a:ext cx="54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75</a:t>
            </a:r>
            <a:endParaRPr sz="1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9" name="Google Shape;1109;p61"/>
          <p:cNvSpPr txBox="1"/>
          <p:nvPr/>
        </p:nvSpPr>
        <p:spPr>
          <a:xfrm rot="5400000">
            <a:off x="3152775" y="2728113"/>
            <a:ext cx="33432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Displacement on the fault (m)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0" name="Google Shape;1110;p61"/>
          <p:cNvSpPr txBox="1"/>
          <p:nvPr/>
        </p:nvSpPr>
        <p:spPr>
          <a:xfrm>
            <a:off x="277800" y="4599825"/>
            <a:ext cx="54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0 </a:t>
            </a:r>
            <a:endParaRPr sz="1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1" name="Google Shape;1111;p61"/>
          <p:cNvSpPr txBox="1"/>
          <p:nvPr/>
        </p:nvSpPr>
        <p:spPr>
          <a:xfrm>
            <a:off x="4026850" y="4599825"/>
            <a:ext cx="54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4.5</a:t>
            </a:r>
            <a:endParaRPr sz="1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2" name="Google Shape;1112;p61"/>
          <p:cNvSpPr txBox="1"/>
          <p:nvPr/>
        </p:nvSpPr>
        <p:spPr>
          <a:xfrm>
            <a:off x="4495800" y="4420625"/>
            <a:ext cx="54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-1.4</a:t>
            </a:r>
            <a:endParaRPr sz="1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3" name="Google Shape;1113;p61"/>
          <p:cNvSpPr txBox="1"/>
          <p:nvPr/>
        </p:nvSpPr>
        <p:spPr>
          <a:xfrm>
            <a:off x="4495800" y="1124100"/>
            <a:ext cx="54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1.4</a:t>
            </a:r>
            <a:endParaRPr sz="1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4" name="Google Shape;1114;p61"/>
          <p:cNvSpPr txBox="1"/>
          <p:nvPr/>
        </p:nvSpPr>
        <p:spPr>
          <a:xfrm>
            <a:off x="5491475" y="1577700"/>
            <a:ext cx="3088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Seismic events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5" name="Google Shape;1115;p61"/>
          <p:cNvSpPr/>
          <p:nvPr/>
        </p:nvSpPr>
        <p:spPr>
          <a:xfrm>
            <a:off x="5262875" y="1164600"/>
            <a:ext cx="228600" cy="12879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Objective</a:t>
            </a:r>
            <a:endParaRPr/>
          </a:p>
        </p:txBody>
      </p:sp>
      <p:sp>
        <p:nvSpPr>
          <p:cNvPr id="112" name="Google Shape;112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Model a continental strike-slip fault and the mutual interaction between fault geometry and earthquake rupturing</a:t>
            </a:r>
            <a:endParaRPr/>
          </a:p>
        </p:txBody>
      </p:sp>
      <p:sp>
        <p:nvSpPr>
          <p:cNvPr id="113" name="Google Shape;113;p17"/>
          <p:cNvSpPr txBox="1"/>
          <p:nvPr/>
        </p:nvSpPr>
        <p:spPr>
          <a:xfrm>
            <a:off x="311700" y="0"/>
            <a:ext cx="1270800" cy="384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Introduction </a:t>
            </a:r>
            <a:endParaRPr b="1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9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Google Shape;1120;p6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Seismic cycling</a:t>
            </a:r>
            <a:endParaRPr/>
          </a:p>
        </p:txBody>
      </p:sp>
      <p:sp>
        <p:nvSpPr>
          <p:cNvPr id="1121" name="Google Shape;1121;p62"/>
          <p:cNvSpPr txBox="1"/>
          <p:nvPr/>
        </p:nvSpPr>
        <p:spPr>
          <a:xfrm>
            <a:off x="2929467" y="0"/>
            <a:ext cx="1270800" cy="384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Results</a:t>
            </a:r>
            <a:endParaRPr b="1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2" name="Google Shape;1122;p62" title="345502_cmc.roma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17725"/>
            <a:ext cx="4712787" cy="3820977"/>
          </a:xfrm>
          <a:prstGeom prst="rect">
            <a:avLst/>
          </a:prstGeom>
          <a:noFill/>
          <a:ln>
            <a:noFill/>
          </a:ln>
        </p:spPr>
      </p:pic>
      <p:sp>
        <p:nvSpPr>
          <p:cNvPr id="1123" name="Google Shape;1123;p62"/>
          <p:cNvSpPr txBox="1"/>
          <p:nvPr/>
        </p:nvSpPr>
        <p:spPr>
          <a:xfrm rot="-5400000">
            <a:off x="-1395775" y="2728100"/>
            <a:ext cx="33432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Distance along the fault (km)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4" name="Google Shape;1124;p62"/>
          <p:cNvSpPr txBox="1"/>
          <p:nvPr/>
        </p:nvSpPr>
        <p:spPr>
          <a:xfrm>
            <a:off x="556900" y="4683125"/>
            <a:ext cx="37533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Cumulated displacement of the fault (km)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5" name="Google Shape;1125;p62"/>
          <p:cNvSpPr txBox="1"/>
          <p:nvPr/>
        </p:nvSpPr>
        <p:spPr>
          <a:xfrm>
            <a:off x="117750" y="4423650"/>
            <a:ext cx="54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1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6" name="Google Shape;1126;p62"/>
          <p:cNvSpPr txBox="1"/>
          <p:nvPr/>
        </p:nvSpPr>
        <p:spPr>
          <a:xfrm>
            <a:off x="117750" y="1124100"/>
            <a:ext cx="54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75</a:t>
            </a:r>
            <a:endParaRPr sz="1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7" name="Google Shape;1127;p62"/>
          <p:cNvSpPr txBox="1"/>
          <p:nvPr/>
        </p:nvSpPr>
        <p:spPr>
          <a:xfrm rot="5400000">
            <a:off x="3152775" y="2728113"/>
            <a:ext cx="33432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Displacement on the fault (m)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8" name="Google Shape;1128;p62"/>
          <p:cNvSpPr txBox="1"/>
          <p:nvPr/>
        </p:nvSpPr>
        <p:spPr>
          <a:xfrm>
            <a:off x="277800" y="4599825"/>
            <a:ext cx="54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0 </a:t>
            </a:r>
            <a:endParaRPr sz="1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9" name="Google Shape;1129;p62"/>
          <p:cNvSpPr txBox="1"/>
          <p:nvPr/>
        </p:nvSpPr>
        <p:spPr>
          <a:xfrm>
            <a:off x="4026850" y="4599825"/>
            <a:ext cx="54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4.5</a:t>
            </a:r>
            <a:endParaRPr sz="1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0" name="Google Shape;1130;p62"/>
          <p:cNvSpPr txBox="1"/>
          <p:nvPr/>
        </p:nvSpPr>
        <p:spPr>
          <a:xfrm>
            <a:off x="4495800" y="4420625"/>
            <a:ext cx="54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-1.4</a:t>
            </a:r>
            <a:endParaRPr sz="1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1" name="Google Shape;1131;p62"/>
          <p:cNvSpPr txBox="1"/>
          <p:nvPr/>
        </p:nvSpPr>
        <p:spPr>
          <a:xfrm>
            <a:off x="4495800" y="1124100"/>
            <a:ext cx="54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1.4</a:t>
            </a:r>
            <a:endParaRPr sz="1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2" name="Google Shape;1132;p62"/>
          <p:cNvSpPr txBox="1"/>
          <p:nvPr/>
        </p:nvSpPr>
        <p:spPr>
          <a:xfrm>
            <a:off x="5491475" y="1577700"/>
            <a:ext cx="3088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Seismic events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3" name="Google Shape;1133;p62"/>
          <p:cNvSpPr/>
          <p:nvPr/>
        </p:nvSpPr>
        <p:spPr>
          <a:xfrm>
            <a:off x="5262875" y="1164600"/>
            <a:ext cx="228600" cy="12879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34" name="Google Shape;1134;p62"/>
          <p:cNvGrpSpPr/>
          <p:nvPr/>
        </p:nvGrpSpPr>
        <p:grpSpPr>
          <a:xfrm>
            <a:off x="1198050" y="1124100"/>
            <a:ext cx="2951600" cy="3558900"/>
            <a:chOff x="1198050" y="1124100"/>
            <a:chExt cx="2951600" cy="3558900"/>
          </a:xfrm>
        </p:grpSpPr>
        <p:sp>
          <p:nvSpPr>
            <p:cNvPr id="1135" name="Google Shape;1135;p62"/>
            <p:cNvSpPr/>
            <p:nvPr/>
          </p:nvSpPr>
          <p:spPr>
            <a:xfrm>
              <a:off x="3068325" y="1124100"/>
              <a:ext cx="106800" cy="3558900"/>
            </a:xfrm>
            <a:prstGeom prst="rect">
              <a:avLst/>
            </a:prstGeom>
            <a:noFill/>
            <a:ln cap="flat" cmpd="sng" w="28575">
              <a:solidFill>
                <a:srgbClr val="DA291C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62"/>
            <p:cNvSpPr/>
            <p:nvPr/>
          </p:nvSpPr>
          <p:spPr>
            <a:xfrm>
              <a:off x="1468125" y="1657500"/>
              <a:ext cx="106800" cy="1777800"/>
            </a:xfrm>
            <a:prstGeom prst="rect">
              <a:avLst/>
            </a:prstGeom>
            <a:noFill/>
            <a:ln cap="flat" cmpd="sng" w="28575">
              <a:solidFill>
                <a:srgbClr val="DA291C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62"/>
            <p:cNvSpPr/>
            <p:nvPr/>
          </p:nvSpPr>
          <p:spPr>
            <a:xfrm>
              <a:off x="2306325" y="3732125"/>
              <a:ext cx="106800" cy="844500"/>
            </a:xfrm>
            <a:prstGeom prst="rect">
              <a:avLst/>
            </a:prstGeom>
            <a:noFill/>
            <a:ln cap="flat" cmpd="sng" w="28575">
              <a:solidFill>
                <a:srgbClr val="DA291C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62"/>
            <p:cNvSpPr/>
            <p:nvPr/>
          </p:nvSpPr>
          <p:spPr>
            <a:xfrm>
              <a:off x="2024400" y="1964275"/>
              <a:ext cx="106800" cy="844500"/>
            </a:xfrm>
            <a:prstGeom prst="rect">
              <a:avLst/>
            </a:prstGeom>
            <a:noFill/>
            <a:ln cap="flat" cmpd="sng" w="28575">
              <a:solidFill>
                <a:srgbClr val="DA291C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62"/>
            <p:cNvSpPr/>
            <p:nvPr/>
          </p:nvSpPr>
          <p:spPr>
            <a:xfrm>
              <a:off x="2733075" y="2039400"/>
              <a:ext cx="106800" cy="611100"/>
            </a:xfrm>
            <a:prstGeom prst="rect">
              <a:avLst/>
            </a:prstGeom>
            <a:noFill/>
            <a:ln cap="flat" cmpd="sng" w="28575">
              <a:solidFill>
                <a:srgbClr val="DA291C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62"/>
            <p:cNvSpPr/>
            <p:nvPr/>
          </p:nvSpPr>
          <p:spPr>
            <a:xfrm>
              <a:off x="3511475" y="1462800"/>
              <a:ext cx="106800" cy="1042800"/>
            </a:xfrm>
            <a:prstGeom prst="rect">
              <a:avLst/>
            </a:prstGeom>
            <a:noFill/>
            <a:ln cap="flat" cmpd="sng" w="28575">
              <a:solidFill>
                <a:srgbClr val="DA291C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62"/>
            <p:cNvSpPr/>
            <p:nvPr/>
          </p:nvSpPr>
          <p:spPr>
            <a:xfrm>
              <a:off x="4042850" y="2109475"/>
              <a:ext cx="106800" cy="1881900"/>
            </a:xfrm>
            <a:prstGeom prst="rect">
              <a:avLst/>
            </a:prstGeom>
            <a:noFill/>
            <a:ln cap="flat" cmpd="sng" w="28575">
              <a:solidFill>
                <a:srgbClr val="DA291C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62"/>
            <p:cNvSpPr/>
            <p:nvPr/>
          </p:nvSpPr>
          <p:spPr>
            <a:xfrm>
              <a:off x="1198050" y="3577750"/>
              <a:ext cx="106800" cy="1105200"/>
            </a:xfrm>
            <a:prstGeom prst="rect">
              <a:avLst/>
            </a:prstGeom>
            <a:noFill/>
            <a:ln cap="flat" cmpd="sng" w="28575">
              <a:solidFill>
                <a:srgbClr val="DA291C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6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p6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Seismic cycling</a:t>
            </a:r>
            <a:endParaRPr/>
          </a:p>
        </p:txBody>
      </p:sp>
      <p:sp>
        <p:nvSpPr>
          <p:cNvPr id="1148" name="Google Shape;1148;p63"/>
          <p:cNvSpPr txBox="1"/>
          <p:nvPr/>
        </p:nvSpPr>
        <p:spPr>
          <a:xfrm>
            <a:off x="2929467" y="0"/>
            <a:ext cx="1270800" cy="384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Results</a:t>
            </a:r>
            <a:endParaRPr b="1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49" name="Google Shape;1149;p63" title="345502_cmc.roma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17725"/>
            <a:ext cx="4712787" cy="3820977"/>
          </a:xfrm>
          <a:prstGeom prst="rect">
            <a:avLst/>
          </a:prstGeom>
          <a:noFill/>
          <a:ln>
            <a:noFill/>
          </a:ln>
        </p:spPr>
      </p:pic>
      <p:sp>
        <p:nvSpPr>
          <p:cNvPr id="1150" name="Google Shape;1150;p63"/>
          <p:cNvSpPr txBox="1"/>
          <p:nvPr/>
        </p:nvSpPr>
        <p:spPr>
          <a:xfrm rot="-5400000">
            <a:off x="-1395775" y="2728100"/>
            <a:ext cx="33432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Distance along the fault (km)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1" name="Google Shape;1151;p63"/>
          <p:cNvSpPr txBox="1"/>
          <p:nvPr/>
        </p:nvSpPr>
        <p:spPr>
          <a:xfrm>
            <a:off x="556900" y="4683125"/>
            <a:ext cx="37533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Cumulated displacement of the fault (km)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2" name="Google Shape;1152;p63"/>
          <p:cNvSpPr txBox="1"/>
          <p:nvPr/>
        </p:nvSpPr>
        <p:spPr>
          <a:xfrm>
            <a:off x="117750" y="4423650"/>
            <a:ext cx="54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1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3" name="Google Shape;1153;p63"/>
          <p:cNvSpPr txBox="1"/>
          <p:nvPr/>
        </p:nvSpPr>
        <p:spPr>
          <a:xfrm>
            <a:off x="117750" y="1124100"/>
            <a:ext cx="54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75</a:t>
            </a:r>
            <a:endParaRPr sz="1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4" name="Google Shape;1154;p63"/>
          <p:cNvSpPr txBox="1"/>
          <p:nvPr/>
        </p:nvSpPr>
        <p:spPr>
          <a:xfrm rot="5400000">
            <a:off x="3152775" y="2728113"/>
            <a:ext cx="33432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Displacement on the fault (m)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5" name="Google Shape;1155;p63"/>
          <p:cNvSpPr txBox="1"/>
          <p:nvPr/>
        </p:nvSpPr>
        <p:spPr>
          <a:xfrm>
            <a:off x="277800" y="4599825"/>
            <a:ext cx="54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0 </a:t>
            </a:r>
            <a:endParaRPr sz="1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6" name="Google Shape;1156;p63"/>
          <p:cNvSpPr txBox="1"/>
          <p:nvPr/>
        </p:nvSpPr>
        <p:spPr>
          <a:xfrm>
            <a:off x="4026850" y="4599825"/>
            <a:ext cx="54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4.5</a:t>
            </a:r>
            <a:endParaRPr sz="1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7" name="Google Shape;1157;p63"/>
          <p:cNvSpPr txBox="1"/>
          <p:nvPr/>
        </p:nvSpPr>
        <p:spPr>
          <a:xfrm>
            <a:off x="4495800" y="4420625"/>
            <a:ext cx="54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-1.4</a:t>
            </a:r>
            <a:endParaRPr sz="1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8" name="Google Shape;1158;p63"/>
          <p:cNvSpPr txBox="1"/>
          <p:nvPr/>
        </p:nvSpPr>
        <p:spPr>
          <a:xfrm>
            <a:off x="4495800" y="1124100"/>
            <a:ext cx="54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1.4</a:t>
            </a:r>
            <a:endParaRPr sz="1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9" name="Google Shape;1159;p63"/>
          <p:cNvSpPr txBox="1"/>
          <p:nvPr/>
        </p:nvSpPr>
        <p:spPr>
          <a:xfrm>
            <a:off x="5491475" y="1577700"/>
            <a:ext cx="3088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Seismic events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0" name="Google Shape;1160;p63"/>
          <p:cNvSpPr/>
          <p:nvPr/>
        </p:nvSpPr>
        <p:spPr>
          <a:xfrm>
            <a:off x="5262875" y="1164600"/>
            <a:ext cx="228600" cy="12879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61" name="Google Shape;1161;p63"/>
          <p:cNvGrpSpPr/>
          <p:nvPr/>
        </p:nvGrpSpPr>
        <p:grpSpPr>
          <a:xfrm>
            <a:off x="1198050" y="1124100"/>
            <a:ext cx="2951600" cy="3558900"/>
            <a:chOff x="1198050" y="1124100"/>
            <a:chExt cx="2951600" cy="3558900"/>
          </a:xfrm>
        </p:grpSpPr>
        <p:sp>
          <p:nvSpPr>
            <p:cNvPr id="1162" name="Google Shape;1162;p63"/>
            <p:cNvSpPr/>
            <p:nvPr/>
          </p:nvSpPr>
          <p:spPr>
            <a:xfrm>
              <a:off x="3068325" y="1124100"/>
              <a:ext cx="106800" cy="3558900"/>
            </a:xfrm>
            <a:prstGeom prst="rect">
              <a:avLst/>
            </a:prstGeom>
            <a:noFill/>
            <a:ln cap="flat" cmpd="sng" w="28575">
              <a:solidFill>
                <a:srgbClr val="DA291C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63"/>
            <p:cNvSpPr/>
            <p:nvPr/>
          </p:nvSpPr>
          <p:spPr>
            <a:xfrm>
              <a:off x="1468125" y="1657500"/>
              <a:ext cx="106800" cy="1777800"/>
            </a:xfrm>
            <a:prstGeom prst="rect">
              <a:avLst/>
            </a:prstGeom>
            <a:noFill/>
            <a:ln cap="flat" cmpd="sng" w="28575">
              <a:solidFill>
                <a:srgbClr val="DA291C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63"/>
            <p:cNvSpPr/>
            <p:nvPr/>
          </p:nvSpPr>
          <p:spPr>
            <a:xfrm>
              <a:off x="2306325" y="3732125"/>
              <a:ext cx="106800" cy="844500"/>
            </a:xfrm>
            <a:prstGeom prst="rect">
              <a:avLst/>
            </a:prstGeom>
            <a:noFill/>
            <a:ln cap="flat" cmpd="sng" w="28575">
              <a:solidFill>
                <a:srgbClr val="DA291C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63"/>
            <p:cNvSpPr/>
            <p:nvPr/>
          </p:nvSpPr>
          <p:spPr>
            <a:xfrm>
              <a:off x="2024400" y="1964275"/>
              <a:ext cx="106800" cy="844500"/>
            </a:xfrm>
            <a:prstGeom prst="rect">
              <a:avLst/>
            </a:prstGeom>
            <a:noFill/>
            <a:ln cap="flat" cmpd="sng" w="28575">
              <a:solidFill>
                <a:srgbClr val="DA291C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63"/>
            <p:cNvSpPr/>
            <p:nvPr/>
          </p:nvSpPr>
          <p:spPr>
            <a:xfrm>
              <a:off x="2733075" y="2039400"/>
              <a:ext cx="106800" cy="611100"/>
            </a:xfrm>
            <a:prstGeom prst="rect">
              <a:avLst/>
            </a:prstGeom>
            <a:noFill/>
            <a:ln cap="flat" cmpd="sng" w="28575">
              <a:solidFill>
                <a:srgbClr val="DA291C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63"/>
            <p:cNvSpPr/>
            <p:nvPr/>
          </p:nvSpPr>
          <p:spPr>
            <a:xfrm>
              <a:off x="3511475" y="1462800"/>
              <a:ext cx="106800" cy="1042800"/>
            </a:xfrm>
            <a:prstGeom prst="rect">
              <a:avLst/>
            </a:prstGeom>
            <a:noFill/>
            <a:ln cap="flat" cmpd="sng" w="28575">
              <a:solidFill>
                <a:srgbClr val="DA291C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63"/>
            <p:cNvSpPr/>
            <p:nvPr/>
          </p:nvSpPr>
          <p:spPr>
            <a:xfrm>
              <a:off x="4042850" y="2109475"/>
              <a:ext cx="106800" cy="1881900"/>
            </a:xfrm>
            <a:prstGeom prst="rect">
              <a:avLst/>
            </a:prstGeom>
            <a:noFill/>
            <a:ln cap="flat" cmpd="sng" w="28575">
              <a:solidFill>
                <a:srgbClr val="DA291C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63"/>
            <p:cNvSpPr/>
            <p:nvPr/>
          </p:nvSpPr>
          <p:spPr>
            <a:xfrm>
              <a:off x="1198050" y="3577750"/>
              <a:ext cx="106800" cy="1105200"/>
            </a:xfrm>
            <a:prstGeom prst="rect">
              <a:avLst/>
            </a:prstGeom>
            <a:noFill/>
            <a:ln cap="flat" cmpd="sng" w="28575">
              <a:solidFill>
                <a:srgbClr val="DA291C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70" name="Google Shape;1170;p63"/>
          <p:cNvSpPr/>
          <p:nvPr/>
        </p:nvSpPr>
        <p:spPr>
          <a:xfrm>
            <a:off x="3297550" y="2728625"/>
            <a:ext cx="320700" cy="150600"/>
          </a:xfrm>
          <a:prstGeom prst="rect">
            <a:avLst/>
          </a:prstGeom>
          <a:noFill/>
          <a:ln cap="flat" cmpd="sng" w="28575">
            <a:solidFill>
              <a:srgbClr val="DA291C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1" name="Google Shape;1171;p63"/>
          <p:cNvSpPr/>
          <p:nvPr/>
        </p:nvSpPr>
        <p:spPr>
          <a:xfrm>
            <a:off x="3757825" y="3254600"/>
            <a:ext cx="228600" cy="243600"/>
          </a:xfrm>
          <a:prstGeom prst="rect">
            <a:avLst/>
          </a:prstGeom>
          <a:noFill/>
          <a:ln cap="flat" cmpd="sng" w="28575">
            <a:solidFill>
              <a:srgbClr val="DA291C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2" name="Google Shape;1172;p63"/>
          <p:cNvSpPr/>
          <p:nvPr/>
        </p:nvSpPr>
        <p:spPr>
          <a:xfrm>
            <a:off x="3414600" y="3789325"/>
            <a:ext cx="400200" cy="286200"/>
          </a:xfrm>
          <a:prstGeom prst="rect">
            <a:avLst/>
          </a:prstGeom>
          <a:noFill/>
          <a:ln cap="flat" cmpd="sng" w="28575">
            <a:solidFill>
              <a:srgbClr val="DA291C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6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Google Shape;1177;p6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Seismic cycling</a:t>
            </a:r>
            <a:endParaRPr/>
          </a:p>
        </p:txBody>
      </p:sp>
      <p:sp>
        <p:nvSpPr>
          <p:cNvPr id="1178" name="Google Shape;1178;p64"/>
          <p:cNvSpPr txBox="1"/>
          <p:nvPr/>
        </p:nvSpPr>
        <p:spPr>
          <a:xfrm>
            <a:off x="2929467" y="0"/>
            <a:ext cx="1270800" cy="384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Results</a:t>
            </a:r>
            <a:endParaRPr b="1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9" name="Google Shape;1179;p64" title="345502_cmc.roma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17725"/>
            <a:ext cx="4712787" cy="3820977"/>
          </a:xfrm>
          <a:prstGeom prst="rect">
            <a:avLst/>
          </a:prstGeom>
          <a:noFill/>
          <a:ln>
            <a:noFill/>
          </a:ln>
        </p:spPr>
      </p:pic>
      <p:sp>
        <p:nvSpPr>
          <p:cNvPr id="1180" name="Google Shape;1180;p64"/>
          <p:cNvSpPr txBox="1"/>
          <p:nvPr/>
        </p:nvSpPr>
        <p:spPr>
          <a:xfrm rot="-5400000">
            <a:off x="-1395775" y="2728100"/>
            <a:ext cx="33432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Distance along the fault (km)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1" name="Google Shape;1181;p64"/>
          <p:cNvSpPr txBox="1"/>
          <p:nvPr/>
        </p:nvSpPr>
        <p:spPr>
          <a:xfrm>
            <a:off x="556900" y="4683125"/>
            <a:ext cx="37533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Cumulated displacement of the fault (km)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2" name="Google Shape;1182;p64"/>
          <p:cNvSpPr txBox="1"/>
          <p:nvPr/>
        </p:nvSpPr>
        <p:spPr>
          <a:xfrm>
            <a:off x="117750" y="4423650"/>
            <a:ext cx="54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1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3" name="Google Shape;1183;p64"/>
          <p:cNvSpPr txBox="1"/>
          <p:nvPr/>
        </p:nvSpPr>
        <p:spPr>
          <a:xfrm>
            <a:off x="117750" y="1124100"/>
            <a:ext cx="54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75</a:t>
            </a:r>
            <a:endParaRPr sz="1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4" name="Google Shape;1184;p64"/>
          <p:cNvSpPr txBox="1"/>
          <p:nvPr/>
        </p:nvSpPr>
        <p:spPr>
          <a:xfrm rot="5400000">
            <a:off x="3152775" y="2728113"/>
            <a:ext cx="33432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Displacement on the fault (m)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5" name="Google Shape;1185;p64"/>
          <p:cNvSpPr txBox="1"/>
          <p:nvPr/>
        </p:nvSpPr>
        <p:spPr>
          <a:xfrm>
            <a:off x="277800" y="4599825"/>
            <a:ext cx="54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0 </a:t>
            </a:r>
            <a:endParaRPr sz="1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6" name="Google Shape;1186;p64"/>
          <p:cNvSpPr txBox="1"/>
          <p:nvPr/>
        </p:nvSpPr>
        <p:spPr>
          <a:xfrm>
            <a:off x="4026850" y="4599825"/>
            <a:ext cx="54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4.5</a:t>
            </a:r>
            <a:endParaRPr sz="1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7" name="Google Shape;1187;p64"/>
          <p:cNvSpPr txBox="1"/>
          <p:nvPr/>
        </p:nvSpPr>
        <p:spPr>
          <a:xfrm>
            <a:off x="4495800" y="4420625"/>
            <a:ext cx="54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-1.4</a:t>
            </a:r>
            <a:endParaRPr sz="1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8" name="Google Shape;1188;p64"/>
          <p:cNvSpPr txBox="1"/>
          <p:nvPr/>
        </p:nvSpPr>
        <p:spPr>
          <a:xfrm>
            <a:off x="4495800" y="1124100"/>
            <a:ext cx="54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1.4</a:t>
            </a:r>
            <a:endParaRPr sz="1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9" name="Google Shape;1189;p64"/>
          <p:cNvSpPr txBox="1"/>
          <p:nvPr/>
        </p:nvSpPr>
        <p:spPr>
          <a:xfrm>
            <a:off x="5491475" y="1577700"/>
            <a:ext cx="3088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Seismic events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0" name="Google Shape;1190;p64"/>
          <p:cNvSpPr/>
          <p:nvPr/>
        </p:nvSpPr>
        <p:spPr>
          <a:xfrm>
            <a:off x="5262875" y="1164600"/>
            <a:ext cx="228600" cy="12879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1" name="Google Shape;1191;p64"/>
          <p:cNvSpPr txBox="1"/>
          <p:nvPr/>
        </p:nvSpPr>
        <p:spPr>
          <a:xfrm>
            <a:off x="5499100" y="3732125"/>
            <a:ext cx="3088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Locking / creeping phase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2" name="Google Shape;1192;p64"/>
          <p:cNvSpPr/>
          <p:nvPr/>
        </p:nvSpPr>
        <p:spPr>
          <a:xfrm>
            <a:off x="5270500" y="3319025"/>
            <a:ext cx="228600" cy="12879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6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Google Shape;1197;p6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Seismic cycling</a:t>
            </a:r>
            <a:endParaRPr/>
          </a:p>
        </p:txBody>
      </p:sp>
      <p:sp>
        <p:nvSpPr>
          <p:cNvPr id="1198" name="Google Shape;1198;p65"/>
          <p:cNvSpPr txBox="1"/>
          <p:nvPr/>
        </p:nvSpPr>
        <p:spPr>
          <a:xfrm>
            <a:off x="2929467" y="0"/>
            <a:ext cx="1270800" cy="384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Results</a:t>
            </a:r>
            <a:endParaRPr b="1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9" name="Google Shape;1199;p65" title="345502_cmc.roma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17725"/>
            <a:ext cx="4712787" cy="3820977"/>
          </a:xfrm>
          <a:prstGeom prst="rect">
            <a:avLst/>
          </a:prstGeom>
          <a:noFill/>
          <a:ln>
            <a:noFill/>
          </a:ln>
        </p:spPr>
      </p:pic>
      <p:sp>
        <p:nvSpPr>
          <p:cNvPr id="1200" name="Google Shape;1200;p65"/>
          <p:cNvSpPr txBox="1"/>
          <p:nvPr/>
        </p:nvSpPr>
        <p:spPr>
          <a:xfrm rot="-5400000">
            <a:off x="-1395775" y="2728100"/>
            <a:ext cx="33432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Distance along the fault (km)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1" name="Google Shape;1201;p65"/>
          <p:cNvSpPr txBox="1"/>
          <p:nvPr/>
        </p:nvSpPr>
        <p:spPr>
          <a:xfrm>
            <a:off x="556900" y="4683125"/>
            <a:ext cx="37533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Cumulated displacement of the fault (km)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2" name="Google Shape;1202;p65"/>
          <p:cNvSpPr txBox="1"/>
          <p:nvPr/>
        </p:nvSpPr>
        <p:spPr>
          <a:xfrm>
            <a:off x="117750" y="4423650"/>
            <a:ext cx="54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1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3" name="Google Shape;1203;p65"/>
          <p:cNvSpPr txBox="1"/>
          <p:nvPr/>
        </p:nvSpPr>
        <p:spPr>
          <a:xfrm>
            <a:off x="117750" y="1124100"/>
            <a:ext cx="54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75</a:t>
            </a:r>
            <a:endParaRPr sz="1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4" name="Google Shape;1204;p65"/>
          <p:cNvSpPr txBox="1"/>
          <p:nvPr/>
        </p:nvSpPr>
        <p:spPr>
          <a:xfrm rot="5400000">
            <a:off x="3152775" y="2728113"/>
            <a:ext cx="33432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Displacement on the fault (m)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5" name="Google Shape;1205;p65"/>
          <p:cNvSpPr txBox="1"/>
          <p:nvPr/>
        </p:nvSpPr>
        <p:spPr>
          <a:xfrm>
            <a:off x="277800" y="4599825"/>
            <a:ext cx="54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0 </a:t>
            </a:r>
            <a:endParaRPr sz="1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6" name="Google Shape;1206;p65"/>
          <p:cNvSpPr txBox="1"/>
          <p:nvPr/>
        </p:nvSpPr>
        <p:spPr>
          <a:xfrm>
            <a:off x="4026850" y="4599825"/>
            <a:ext cx="54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4.5</a:t>
            </a:r>
            <a:endParaRPr sz="1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7" name="Google Shape;1207;p65"/>
          <p:cNvSpPr txBox="1"/>
          <p:nvPr/>
        </p:nvSpPr>
        <p:spPr>
          <a:xfrm>
            <a:off x="4495800" y="4420625"/>
            <a:ext cx="54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-1.4</a:t>
            </a:r>
            <a:endParaRPr sz="1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8" name="Google Shape;1208;p65"/>
          <p:cNvSpPr txBox="1"/>
          <p:nvPr/>
        </p:nvSpPr>
        <p:spPr>
          <a:xfrm>
            <a:off x="4495800" y="1124100"/>
            <a:ext cx="54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1.4</a:t>
            </a:r>
            <a:endParaRPr sz="1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9" name="Google Shape;1209;p65"/>
          <p:cNvSpPr txBox="1"/>
          <p:nvPr/>
        </p:nvSpPr>
        <p:spPr>
          <a:xfrm>
            <a:off x="5491475" y="1577700"/>
            <a:ext cx="3088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Seismic events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0" name="Google Shape;1210;p65"/>
          <p:cNvSpPr/>
          <p:nvPr/>
        </p:nvSpPr>
        <p:spPr>
          <a:xfrm>
            <a:off x="5262875" y="1164600"/>
            <a:ext cx="228600" cy="12879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1" name="Google Shape;1211;p65"/>
          <p:cNvSpPr txBox="1"/>
          <p:nvPr/>
        </p:nvSpPr>
        <p:spPr>
          <a:xfrm>
            <a:off x="5499100" y="3732125"/>
            <a:ext cx="3088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Locking / creeping phase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2" name="Google Shape;1212;p65"/>
          <p:cNvSpPr/>
          <p:nvPr/>
        </p:nvSpPr>
        <p:spPr>
          <a:xfrm>
            <a:off x="5270500" y="3319025"/>
            <a:ext cx="228600" cy="12879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3" name="Google Shape;1213;p65"/>
          <p:cNvSpPr/>
          <p:nvPr/>
        </p:nvSpPr>
        <p:spPr>
          <a:xfrm rot="1371770">
            <a:off x="3731265" y="2179903"/>
            <a:ext cx="228556" cy="624927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DA291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4" name="Google Shape;1214;p65"/>
          <p:cNvSpPr/>
          <p:nvPr/>
        </p:nvSpPr>
        <p:spPr>
          <a:xfrm rot="4511">
            <a:off x="3243600" y="703050"/>
            <a:ext cx="228600" cy="4614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DA291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5" name="Google Shape;1215;p65"/>
          <p:cNvSpPr/>
          <p:nvPr/>
        </p:nvSpPr>
        <p:spPr>
          <a:xfrm rot="1371770">
            <a:off x="3972851" y="914204"/>
            <a:ext cx="228556" cy="435487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DA291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6" name="Google Shape;1216;p65"/>
          <p:cNvSpPr/>
          <p:nvPr/>
        </p:nvSpPr>
        <p:spPr>
          <a:xfrm rot="-2022655">
            <a:off x="1376687" y="1256698"/>
            <a:ext cx="228647" cy="461289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DA291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7" name="Google Shape;1217;p65"/>
          <p:cNvSpPr/>
          <p:nvPr/>
        </p:nvSpPr>
        <p:spPr>
          <a:xfrm rot="-2508502">
            <a:off x="1231960" y="2414937"/>
            <a:ext cx="228609" cy="461207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DA291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8" name="Google Shape;1218;p65"/>
          <p:cNvSpPr/>
          <p:nvPr/>
        </p:nvSpPr>
        <p:spPr>
          <a:xfrm rot="-2508502">
            <a:off x="2465460" y="1141287"/>
            <a:ext cx="228609" cy="461207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DA291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9" name="Google Shape;1219;p65"/>
          <p:cNvSpPr/>
          <p:nvPr/>
        </p:nvSpPr>
        <p:spPr>
          <a:xfrm rot="-7908502">
            <a:off x="1910010" y="3386399"/>
            <a:ext cx="228609" cy="461207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DA291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3" name="Shape 1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" name="Google Shape;1224;p6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Seismic cycling</a:t>
            </a:r>
            <a:endParaRPr/>
          </a:p>
        </p:txBody>
      </p:sp>
      <p:sp>
        <p:nvSpPr>
          <p:cNvPr id="1225" name="Google Shape;1225;p66"/>
          <p:cNvSpPr txBox="1"/>
          <p:nvPr/>
        </p:nvSpPr>
        <p:spPr>
          <a:xfrm>
            <a:off x="2929467" y="0"/>
            <a:ext cx="1270800" cy="384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Results</a:t>
            </a:r>
            <a:endParaRPr b="1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6" name="Google Shape;1226;p66" title="345502_cmc.roma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17725"/>
            <a:ext cx="4712787" cy="3820977"/>
          </a:xfrm>
          <a:prstGeom prst="rect">
            <a:avLst/>
          </a:prstGeom>
          <a:noFill/>
          <a:ln>
            <a:noFill/>
          </a:ln>
        </p:spPr>
      </p:pic>
      <p:sp>
        <p:nvSpPr>
          <p:cNvPr id="1227" name="Google Shape;1227;p66"/>
          <p:cNvSpPr txBox="1"/>
          <p:nvPr/>
        </p:nvSpPr>
        <p:spPr>
          <a:xfrm rot="-5400000">
            <a:off x="-1395775" y="2728100"/>
            <a:ext cx="33432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Distance along the fault (km)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8" name="Google Shape;1228;p66"/>
          <p:cNvSpPr txBox="1"/>
          <p:nvPr/>
        </p:nvSpPr>
        <p:spPr>
          <a:xfrm>
            <a:off x="556900" y="4683125"/>
            <a:ext cx="37533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Cumulated displacement of the fault (km)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9" name="Google Shape;1229;p66"/>
          <p:cNvSpPr txBox="1"/>
          <p:nvPr/>
        </p:nvSpPr>
        <p:spPr>
          <a:xfrm>
            <a:off x="117750" y="4423650"/>
            <a:ext cx="54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1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0" name="Google Shape;1230;p66"/>
          <p:cNvSpPr txBox="1"/>
          <p:nvPr/>
        </p:nvSpPr>
        <p:spPr>
          <a:xfrm>
            <a:off x="117750" y="1124100"/>
            <a:ext cx="54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75</a:t>
            </a:r>
            <a:endParaRPr sz="1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1" name="Google Shape;1231;p66"/>
          <p:cNvSpPr txBox="1"/>
          <p:nvPr/>
        </p:nvSpPr>
        <p:spPr>
          <a:xfrm rot="5400000">
            <a:off x="3152775" y="2728113"/>
            <a:ext cx="33432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Displacement on the fault (m)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2" name="Google Shape;1232;p66"/>
          <p:cNvSpPr txBox="1"/>
          <p:nvPr/>
        </p:nvSpPr>
        <p:spPr>
          <a:xfrm>
            <a:off x="277800" y="4599825"/>
            <a:ext cx="54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0 </a:t>
            </a:r>
            <a:endParaRPr sz="1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3" name="Google Shape;1233;p66"/>
          <p:cNvSpPr txBox="1"/>
          <p:nvPr/>
        </p:nvSpPr>
        <p:spPr>
          <a:xfrm>
            <a:off x="4026850" y="4599825"/>
            <a:ext cx="54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4.5</a:t>
            </a:r>
            <a:endParaRPr sz="1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4" name="Google Shape;1234;p66"/>
          <p:cNvSpPr txBox="1"/>
          <p:nvPr/>
        </p:nvSpPr>
        <p:spPr>
          <a:xfrm>
            <a:off x="4495800" y="4420625"/>
            <a:ext cx="54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-1.4</a:t>
            </a:r>
            <a:endParaRPr sz="1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5" name="Google Shape;1235;p66"/>
          <p:cNvSpPr txBox="1"/>
          <p:nvPr/>
        </p:nvSpPr>
        <p:spPr>
          <a:xfrm>
            <a:off x="4495800" y="1124100"/>
            <a:ext cx="54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1.4</a:t>
            </a:r>
            <a:endParaRPr sz="1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6" name="Google Shape;1236;p66"/>
          <p:cNvSpPr txBox="1"/>
          <p:nvPr/>
        </p:nvSpPr>
        <p:spPr>
          <a:xfrm>
            <a:off x="5491475" y="1577700"/>
            <a:ext cx="3088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Seismic events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7" name="Google Shape;1237;p66"/>
          <p:cNvSpPr/>
          <p:nvPr/>
        </p:nvSpPr>
        <p:spPr>
          <a:xfrm>
            <a:off x="5262875" y="1164600"/>
            <a:ext cx="228600" cy="12879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8" name="Google Shape;1238;p66" title="map1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9947" y="1129525"/>
            <a:ext cx="2628000" cy="3600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9" name="Google Shape;1239;p66" title="map2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29947" y="1129525"/>
            <a:ext cx="2628000" cy="3600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0" name="Google Shape;1240;p66" title="map3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21347" y="1129525"/>
            <a:ext cx="2645208" cy="3600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1" name="Google Shape;1241;p66" title="map4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211950" y="1129525"/>
            <a:ext cx="2664000" cy="36000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42" name="Google Shape;1242;p66"/>
          <p:cNvGrpSpPr/>
          <p:nvPr/>
        </p:nvGrpSpPr>
        <p:grpSpPr>
          <a:xfrm>
            <a:off x="5043950" y="4462200"/>
            <a:ext cx="3000000" cy="519000"/>
            <a:chOff x="6148850" y="4624400"/>
            <a:chExt cx="3000000" cy="519000"/>
          </a:xfrm>
        </p:grpSpPr>
        <p:sp>
          <p:nvSpPr>
            <p:cNvPr id="1243" name="Google Shape;1243;p66"/>
            <p:cNvSpPr/>
            <p:nvPr/>
          </p:nvSpPr>
          <p:spPr>
            <a:xfrm>
              <a:off x="6321425" y="4624400"/>
              <a:ext cx="2664000" cy="5190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66"/>
            <p:cNvSpPr txBox="1"/>
            <p:nvPr/>
          </p:nvSpPr>
          <p:spPr>
            <a:xfrm>
              <a:off x="6148850" y="4686150"/>
              <a:ext cx="3000000" cy="400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Distance across the fault (km)</a:t>
              </a: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45" name="Google Shape;1245;p66"/>
          <p:cNvSpPr txBox="1"/>
          <p:nvPr/>
        </p:nvSpPr>
        <p:spPr>
          <a:xfrm rot="-5400000">
            <a:off x="3801050" y="2649225"/>
            <a:ext cx="33432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Distance along the fault (km)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6" name="Google Shape;1246;p66"/>
          <p:cNvSpPr txBox="1"/>
          <p:nvPr/>
        </p:nvSpPr>
        <p:spPr>
          <a:xfrm rot="5400000">
            <a:off x="6167400" y="2649225"/>
            <a:ext cx="33432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Displacement parallel to the fault (m)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7" name="Google Shape;1247;p66" title="profile1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588000" y="445025"/>
            <a:ext cx="2050898" cy="72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8" name="Google Shape;1248;p66" title="profile2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587450" y="445018"/>
            <a:ext cx="2051999" cy="72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9" name="Google Shape;1249;p66" title="profile3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587450" y="445018"/>
            <a:ext cx="2051999" cy="72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0" name="Google Shape;1250;p66" title="profile4.png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587450" y="445018"/>
            <a:ext cx="2051999" cy="720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51" name="Google Shape;1251;p66"/>
          <p:cNvSpPr txBox="1"/>
          <p:nvPr/>
        </p:nvSpPr>
        <p:spPr>
          <a:xfrm>
            <a:off x="4936475" y="445025"/>
            <a:ext cx="1377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DA291C"/>
                </a:solidFill>
                <a:latin typeface="Calibri"/>
                <a:ea typeface="Calibri"/>
                <a:cs typeface="Calibri"/>
                <a:sym typeface="Calibri"/>
              </a:rPr>
              <a:t>Displacement parallel</a:t>
            </a:r>
            <a:endParaRPr sz="1000">
              <a:solidFill>
                <a:srgbClr val="DA291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DA291C"/>
                </a:solidFill>
                <a:latin typeface="Calibri"/>
                <a:ea typeface="Calibri"/>
                <a:cs typeface="Calibri"/>
                <a:sym typeface="Calibri"/>
              </a:rPr>
              <a:t>to the fault (m)</a:t>
            </a:r>
            <a:endParaRPr sz="1000">
              <a:solidFill>
                <a:srgbClr val="DA29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52" name="Google Shape;1252;p66"/>
          <p:cNvCxnSpPr/>
          <p:nvPr/>
        </p:nvCxnSpPr>
        <p:spPr>
          <a:xfrm flipH="1" rot="10800000">
            <a:off x="5681675" y="1390425"/>
            <a:ext cx="1733700" cy="6300"/>
          </a:xfrm>
          <a:prstGeom prst="straightConnector1">
            <a:avLst/>
          </a:prstGeom>
          <a:noFill/>
          <a:ln cap="flat" cmpd="sng" w="19050">
            <a:solidFill>
              <a:srgbClr val="DA291C"/>
            </a:solidFill>
            <a:prstDash val="solid"/>
            <a:round/>
            <a:headEnd len="med" w="med" type="none"/>
            <a:tailEnd len="med" w="med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sp>
        <p:nvSpPr>
          <p:cNvPr id="1253" name="Google Shape;1253;p66"/>
          <p:cNvSpPr txBox="1"/>
          <p:nvPr/>
        </p:nvSpPr>
        <p:spPr>
          <a:xfrm>
            <a:off x="5596550" y="4185250"/>
            <a:ext cx="54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 km</a:t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4" name="Google Shape;1254;p66"/>
          <p:cNvSpPr txBox="1"/>
          <p:nvPr/>
        </p:nvSpPr>
        <p:spPr>
          <a:xfrm>
            <a:off x="5596550" y="1114300"/>
            <a:ext cx="54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75 km</a:t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5" name="Google Shape;1255;p66"/>
          <p:cNvSpPr txBox="1"/>
          <p:nvPr/>
        </p:nvSpPr>
        <p:spPr>
          <a:xfrm>
            <a:off x="6936400" y="4185250"/>
            <a:ext cx="54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40 km</a:t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6" name="Google Shape;1256;p66"/>
          <p:cNvSpPr txBox="1"/>
          <p:nvPr/>
        </p:nvSpPr>
        <p:spPr>
          <a:xfrm>
            <a:off x="7260250" y="953625"/>
            <a:ext cx="54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14 m</a:t>
            </a:r>
            <a:endParaRPr sz="1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7" name="Google Shape;1257;p66"/>
          <p:cNvSpPr txBox="1"/>
          <p:nvPr/>
        </p:nvSpPr>
        <p:spPr>
          <a:xfrm>
            <a:off x="7260250" y="4357225"/>
            <a:ext cx="54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-14 m</a:t>
            </a:r>
            <a:endParaRPr sz="1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Google Shape;1262;p6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Seismic cycling</a:t>
            </a:r>
            <a:endParaRPr/>
          </a:p>
        </p:txBody>
      </p:sp>
      <p:sp>
        <p:nvSpPr>
          <p:cNvPr id="1263" name="Google Shape;1263;p67"/>
          <p:cNvSpPr txBox="1"/>
          <p:nvPr/>
        </p:nvSpPr>
        <p:spPr>
          <a:xfrm>
            <a:off x="2929467" y="0"/>
            <a:ext cx="1270800" cy="384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Results</a:t>
            </a:r>
            <a:endParaRPr b="1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4" name="Google Shape;1264;p67" title="345502_cmc.roma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17725"/>
            <a:ext cx="4712787" cy="3820977"/>
          </a:xfrm>
          <a:prstGeom prst="rect">
            <a:avLst/>
          </a:prstGeom>
          <a:noFill/>
          <a:ln>
            <a:noFill/>
          </a:ln>
        </p:spPr>
      </p:pic>
      <p:sp>
        <p:nvSpPr>
          <p:cNvPr id="1265" name="Google Shape;1265;p67"/>
          <p:cNvSpPr txBox="1"/>
          <p:nvPr/>
        </p:nvSpPr>
        <p:spPr>
          <a:xfrm rot="-5400000">
            <a:off x="-1395775" y="2728100"/>
            <a:ext cx="33432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Distance along the fault (km)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6" name="Google Shape;1266;p67"/>
          <p:cNvSpPr txBox="1"/>
          <p:nvPr/>
        </p:nvSpPr>
        <p:spPr>
          <a:xfrm>
            <a:off x="556900" y="4683125"/>
            <a:ext cx="37533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Cumulated displacement of the fault (km)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7" name="Google Shape;1267;p67"/>
          <p:cNvSpPr txBox="1"/>
          <p:nvPr/>
        </p:nvSpPr>
        <p:spPr>
          <a:xfrm>
            <a:off x="117750" y="4423650"/>
            <a:ext cx="54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1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8" name="Google Shape;1268;p67"/>
          <p:cNvSpPr txBox="1"/>
          <p:nvPr/>
        </p:nvSpPr>
        <p:spPr>
          <a:xfrm>
            <a:off x="117750" y="1124100"/>
            <a:ext cx="54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75</a:t>
            </a:r>
            <a:endParaRPr sz="1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9" name="Google Shape;1269;p67"/>
          <p:cNvSpPr txBox="1"/>
          <p:nvPr/>
        </p:nvSpPr>
        <p:spPr>
          <a:xfrm rot="5400000">
            <a:off x="3152775" y="2728113"/>
            <a:ext cx="33432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Displacement on the fault (m)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0" name="Google Shape;1270;p67"/>
          <p:cNvSpPr txBox="1"/>
          <p:nvPr/>
        </p:nvSpPr>
        <p:spPr>
          <a:xfrm>
            <a:off x="277800" y="4599825"/>
            <a:ext cx="54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0 </a:t>
            </a:r>
            <a:endParaRPr sz="1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1" name="Google Shape;1271;p67"/>
          <p:cNvSpPr txBox="1"/>
          <p:nvPr/>
        </p:nvSpPr>
        <p:spPr>
          <a:xfrm>
            <a:off x="4026850" y="4599825"/>
            <a:ext cx="54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4.5</a:t>
            </a:r>
            <a:endParaRPr sz="1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2" name="Google Shape;1272;p67"/>
          <p:cNvSpPr txBox="1"/>
          <p:nvPr/>
        </p:nvSpPr>
        <p:spPr>
          <a:xfrm>
            <a:off x="4495800" y="4420625"/>
            <a:ext cx="54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-1.4</a:t>
            </a:r>
            <a:endParaRPr sz="1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3" name="Google Shape;1273;p67"/>
          <p:cNvSpPr txBox="1"/>
          <p:nvPr/>
        </p:nvSpPr>
        <p:spPr>
          <a:xfrm>
            <a:off x="4495800" y="1124100"/>
            <a:ext cx="54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1.4</a:t>
            </a:r>
            <a:endParaRPr sz="1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4" name="Google Shape;1274;p67"/>
          <p:cNvSpPr txBox="1"/>
          <p:nvPr/>
        </p:nvSpPr>
        <p:spPr>
          <a:xfrm>
            <a:off x="5491475" y="1577700"/>
            <a:ext cx="3088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Seismic events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5" name="Google Shape;1275;p67"/>
          <p:cNvSpPr/>
          <p:nvPr/>
        </p:nvSpPr>
        <p:spPr>
          <a:xfrm>
            <a:off x="5262875" y="1164600"/>
            <a:ext cx="228600" cy="12879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6" name="Google Shape;1276;p67" title="map1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9947" y="1129525"/>
            <a:ext cx="2628000" cy="3600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7" name="Google Shape;1277;p67" title="map2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29947" y="1129525"/>
            <a:ext cx="2628000" cy="3600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8" name="Google Shape;1278;p67" title="map3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21347" y="1129525"/>
            <a:ext cx="2645208" cy="3600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9" name="Google Shape;1279;p67" title="map4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211950" y="1129525"/>
            <a:ext cx="2664000" cy="3600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0" name="Google Shape;1280;p67" title="map5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225922" y="1125525"/>
            <a:ext cx="2645208" cy="36000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81" name="Google Shape;1281;p67"/>
          <p:cNvGrpSpPr/>
          <p:nvPr/>
        </p:nvGrpSpPr>
        <p:grpSpPr>
          <a:xfrm>
            <a:off x="5043950" y="4462200"/>
            <a:ext cx="3000000" cy="519000"/>
            <a:chOff x="6148850" y="4624400"/>
            <a:chExt cx="3000000" cy="519000"/>
          </a:xfrm>
        </p:grpSpPr>
        <p:sp>
          <p:nvSpPr>
            <p:cNvPr id="1282" name="Google Shape;1282;p67"/>
            <p:cNvSpPr/>
            <p:nvPr/>
          </p:nvSpPr>
          <p:spPr>
            <a:xfrm>
              <a:off x="6321425" y="4624400"/>
              <a:ext cx="2664000" cy="5190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67"/>
            <p:cNvSpPr txBox="1"/>
            <p:nvPr/>
          </p:nvSpPr>
          <p:spPr>
            <a:xfrm>
              <a:off x="6148850" y="4686150"/>
              <a:ext cx="3000000" cy="400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Distance across the fault (km)</a:t>
              </a: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84" name="Google Shape;1284;p67"/>
          <p:cNvSpPr txBox="1"/>
          <p:nvPr/>
        </p:nvSpPr>
        <p:spPr>
          <a:xfrm rot="-5400000">
            <a:off x="3801050" y="2649225"/>
            <a:ext cx="33432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Distance along the fault (km)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5" name="Google Shape;1285;p67"/>
          <p:cNvSpPr txBox="1"/>
          <p:nvPr/>
        </p:nvSpPr>
        <p:spPr>
          <a:xfrm rot="5400000">
            <a:off x="6167400" y="2649225"/>
            <a:ext cx="33432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Displacement parallel to the fault (m)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6" name="Google Shape;1286;p67" title="profile1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588000" y="445025"/>
            <a:ext cx="2050898" cy="72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7" name="Google Shape;1287;p67" title="profile2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587450" y="445018"/>
            <a:ext cx="2051999" cy="72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8" name="Google Shape;1288;p67" title="profile3.png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587450" y="445018"/>
            <a:ext cx="2051999" cy="72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9" name="Google Shape;1289;p67" title="profile4.png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587450" y="445018"/>
            <a:ext cx="2051999" cy="72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0" name="Google Shape;1290;p67" title="profile5.png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587450" y="445018"/>
            <a:ext cx="2051999" cy="720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91" name="Google Shape;1291;p67"/>
          <p:cNvSpPr txBox="1"/>
          <p:nvPr/>
        </p:nvSpPr>
        <p:spPr>
          <a:xfrm>
            <a:off x="4936475" y="445025"/>
            <a:ext cx="1377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DA291C"/>
                </a:solidFill>
                <a:latin typeface="Calibri"/>
                <a:ea typeface="Calibri"/>
                <a:cs typeface="Calibri"/>
                <a:sym typeface="Calibri"/>
              </a:rPr>
              <a:t>Displacement parallel</a:t>
            </a:r>
            <a:endParaRPr sz="1000">
              <a:solidFill>
                <a:srgbClr val="DA291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DA291C"/>
                </a:solidFill>
                <a:latin typeface="Calibri"/>
                <a:ea typeface="Calibri"/>
                <a:cs typeface="Calibri"/>
                <a:sym typeface="Calibri"/>
              </a:rPr>
              <a:t>to the fault (m)</a:t>
            </a:r>
            <a:endParaRPr sz="1000">
              <a:solidFill>
                <a:srgbClr val="DA29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92" name="Google Shape;1292;p67"/>
          <p:cNvCxnSpPr/>
          <p:nvPr/>
        </p:nvCxnSpPr>
        <p:spPr>
          <a:xfrm flipH="1" rot="10800000">
            <a:off x="5681675" y="1390425"/>
            <a:ext cx="1733700" cy="6300"/>
          </a:xfrm>
          <a:prstGeom prst="straightConnector1">
            <a:avLst/>
          </a:prstGeom>
          <a:noFill/>
          <a:ln cap="flat" cmpd="sng" w="19050">
            <a:solidFill>
              <a:srgbClr val="DA291C"/>
            </a:solidFill>
            <a:prstDash val="solid"/>
            <a:round/>
            <a:headEnd len="med" w="med" type="none"/>
            <a:tailEnd len="med" w="med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sp>
        <p:nvSpPr>
          <p:cNvPr id="1293" name="Google Shape;1293;p67"/>
          <p:cNvSpPr txBox="1"/>
          <p:nvPr/>
        </p:nvSpPr>
        <p:spPr>
          <a:xfrm>
            <a:off x="5596550" y="4185250"/>
            <a:ext cx="54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 km</a:t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4" name="Google Shape;1294;p67"/>
          <p:cNvSpPr txBox="1"/>
          <p:nvPr/>
        </p:nvSpPr>
        <p:spPr>
          <a:xfrm>
            <a:off x="5596550" y="1114300"/>
            <a:ext cx="54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75 km</a:t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5" name="Google Shape;1295;p67"/>
          <p:cNvSpPr txBox="1"/>
          <p:nvPr/>
        </p:nvSpPr>
        <p:spPr>
          <a:xfrm>
            <a:off x="6936400" y="4185250"/>
            <a:ext cx="54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40 km</a:t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6" name="Google Shape;1296;p67"/>
          <p:cNvSpPr txBox="1"/>
          <p:nvPr/>
        </p:nvSpPr>
        <p:spPr>
          <a:xfrm>
            <a:off x="7260250" y="953625"/>
            <a:ext cx="54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14 m</a:t>
            </a:r>
            <a:endParaRPr sz="1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7" name="Google Shape;1297;p67"/>
          <p:cNvSpPr txBox="1"/>
          <p:nvPr/>
        </p:nvSpPr>
        <p:spPr>
          <a:xfrm>
            <a:off x="7260250" y="4357225"/>
            <a:ext cx="54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-14 m</a:t>
            </a:r>
            <a:endParaRPr sz="1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1" name="Shape 1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" name="Google Shape;1302;p6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Seismic cycling</a:t>
            </a:r>
            <a:endParaRPr/>
          </a:p>
        </p:txBody>
      </p:sp>
      <p:sp>
        <p:nvSpPr>
          <p:cNvPr id="1303" name="Google Shape;1303;p68"/>
          <p:cNvSpPr txBox="1"/>
          <p:nvPr/>
        </p:nvSpPr>
        <p:spPr>
          <a:xfrm>
            <a:off x="2929467" y="0"/>
            <a:ext cx="1270800" cy="384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Results</a:t>
            </a:r>
            <a:endParaRPr b="1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4" name="Google Shape;1304;p68" title="345502_cmc.roma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17725"/>
            <a:ext cx="4712787" cy="3820977"/>
          </a:xfrm>
          <a:prstGeom prst="rect">
            <a:avLst/>
          </a:prstGeom>
          <a:noFill/>
          <a:ln>
            <a:noFill/>
          </a:ln>
        </p:spPr>
      </p:pic>
      <p:sp>
        <p:nvSpPr>
          <p:cNvPr id="1305" name="Google Shape;1305;p68"/>
          <p:cNvSpPr txBox="1"/>
          <p:nvPr/>
        </p:nvSpPr>
        <p:spPr>
          <a:xfrm rot="-5400000">
            <a:off x="-1395775" y="2728100"/>
            <a:ext cx="33432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Distance along the fault (km)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6" name="Google Shape;1306;p68"/>
          <p:cNvSpPr txBox="1"/>
          <p:nvPr/>
        </p:nvSpPr>
        <p:spPr>
          <a:xfrm>
            <a:off x="556900" y="4683125"/>
            <a:ext cx="37533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Cumulated displacement of the fault (km)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7" name="Google Shape;1307;p68"/>
          <p:cNvSpPr txBox="1"/>
          <p:nvPr/>
        </p:nvSpPr>
        <p:spPr>
          <a:xfrm>
            <a:off x="117750" y="4423650"/>
            <a:ext cx="54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1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8" name="Google Shape;1308;p68"/>
          <p:cNvSpPr txBox="1"/>
          <p:nvPr/>
        </p:nvSpPr>
        <p:spPr>
          <a:xfrm>
            <a:off x="117750" y="1124100"/>
            <a:ext cx="54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75</a:t>
            </a:r>
            <a:endParaRPr sz="1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9" name="Google Shape;1309;p68"/>
          <p:cNvSpPr txBox="1"/>
          <p:nvPr/>
        </p:nvSpPr>
        <p:spPr>
          <a:xfrm rot="5400000">
            <a:off x="3152775" y="2728113"/>
            <a:ext cx="33432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Displacement on the fault (m)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0" name="Google Shape;1310;p68"/>
          <p:cNvSpPr txBox="1"/>
          <p:nvPr/>
        </p:nvSpPr>
        <p:spPr>
          <a:xfrm>
            <a:off x="277800" y="4599825"/>
            <a:ext cx="54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0 </a:t>
            </a:r>
            <a:endParaRPr sz="1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1" name="Google Shape;1311;p68"/>
          <p:cNvSpPr txBox="1"/>
          <p:nvPr/>
        </p:nvSpPr>
        <p:spPr>
          <a:xfrm>
            <a:off x="4026850" y="4599825"/>
            <a:ext cx="54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4.5</a:t>
            </a:r>
            <a:endParaRPr sz="1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2" name="Google Shape;1312;p68"/>
          <p:cNvSpPr txBox="1"/>
          <p:nvPr/>
        </p:nvSpPr>
        <p:spPr>
          <a:xfrm>
            <a:off x="4495800" y="4420625"/>
            <a:ext cx="54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-1.4</a:t>
            </a:r>
            <a:endParaRPr sz="1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3" name="Google Shape;1313;p68"/>
          <p:cNvSpPr txBox="1"/>
          <p:nvPr/>
        </p:nvSpPr>
        <p:spPr>
          <a:xfrm>
            <a:off x="4495800" y="1124100"/>
            <a:ext cx="54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1.4</a:t>
            </a:r>
            <a:endParaRPr sz="1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4" name="Google Shape;1314;p68"/>
          <p:cNvSpPr txBox="1"/>
          <p:nvPr/>
        </p:nvSpPr>
        <p:spPr>
          <a:xfrm>
            <a:off x="6540025" y="1348025"/>
            <a:ext cx="2625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5" name="Google Shape;1315;p68"/>
          <p:cNvSpPr txBox="1"/>
          <p:nvPr/>
        </p:nvSpPr>
        <p:spPr>
          <a:xfrm>
            <a:off x="5256675" y="1124100"/>
            <a:ext cx="3354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</a:pPr>
            <a:r>
              <a:rPr lang="en-GB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Alternation between seismic and interseismic phases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9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" name="Google Shape;1320;p6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Seismic cycling</a:t>
            </a:r>
            <a:endParaRPr/>
          </a:p>
        </p:txBody>
      </p:sp>
      <p:sp>
        <p:nvSpPr>
          <p:cNvPr id="1321" name="Google Shape;1321;p69"/>
          <p:cNvSpPr txBox="1"/>
          <p:nvPr/>
        </p:nvSpPr>
        <p:spPr>
          <a:xfrm>
            <a:off x="2929467" y="0"/>
            <a:ext cx="1270800" cy="384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Results</a:t>
            </a:r>
            <a:endParaRPr b="1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22" name="Google Shape;1322;p69" title="345502_cmc.roma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17725"/>
            <a:ext cx="4712787" cy="3820977"/>
          </a:xfrm>
          <a:prstGeom prst="rect">
            <a:avLst/>
          </a:prstGeom>
          <a:noFill/>
          <a:ln>
            <a:noFill/>
          </a:ln>
        </p:spPr>
      </p:pic>
      <p:sp>
        <p:nvSpPr>
          <p:cNvPr id="1323" name="Google Shape;1323;p69"/>
          <p:cNvSpPr txBox="1"/>
          <p:nvPr/>
        </p:nvSpPr>
        <p:spPr>
          <a:xfrm rot="-5400000">
            <a:off x="-1395775" y="2728100"/>
            <a:ext cx="33432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Distance along the fault (km)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4" name="Google Shape;1324;p69"/>
          <p:cNvSpPr txBox="1"/>
          <p:nvPr/>
        </p:nvSpPr>
        <p:spPr>
          <a:xfrm>
            <a:off x="556900" y="4683125"/>
            <a:ext cx="37533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Cumulated displacement of the fault (km)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5" name="Google Shape;1325;p69"/>
          <p:cNvSpPr txBox="1"/>
          <p:nvPr/>
        </p:nvSpPr>
        <p:spPr>
          <a:xfrm>
            <a:off x="117750" y="4423650"/>
            <a:ext cx="54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1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6" name="Google Shape;1326;p69"/>
          <p:cNvSpPr txBox="1"/>
          <p:nvPr/>
        </p:nvSpPr>
        <p:spPr>
          <a:xfrm>
            <a:off x="117750" y="1124100"/>
            <a:ext cx="54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75</a:t>
            </a:r>
            <a:endParaRPr sz="1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7" name="Google Shape;1327;p69"/>
          <p:cNvSpPr txBox="1"/>
          <p:nvPr/>
        </p:nvSpPr>
        <p:spPr>
          <a:xfrm rot="5400000">
            <a:off x="3152775" y="2728113"/>
            <a:ext cx="33432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Displacement on the fault (m)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8" name="Google Shape;1328;p69"/>
          <p:cNvSpPr txBox="1"/>
          <p:nvPr/>
        </p:nvSpPr>
        <p:spPr>
          <a:xfrm>
            <a:off x="277800" y="4599825"/>
            <a:ext cx="54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0 </a:t>
            </a:r>
            <a:endParaRPr sz="1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9" name="Google Shape;1329;p69"/>
          <p:cNvSpPr txBox="1"/>
          <p:nvPr/>
        </p:nvSpPr>
        <p:spPr>
          <a:xfrm>
            <a:off x="4026850" y="4599825"/>
            <a:ext cx="54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4.5</a:t>
            </a:r>
            <a:endParaRPr sz="1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0" name="Google Shape;1330;p69"/>
          <p:cNvSpPr txBox="1"/>
          <p:nvPr/>
        </p:nvSpPr>
        <p:spPr>
          <a:xfrm>
            <a:off x="4495800" y="4420625"/>
            <a:ext cx="54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-1.4</a:t>
            </a:r>
            <a:endParaRPr sz="1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1" name="Google Shape;1331;p69"/>
          <p:cNvSpPr txBox="1"/>
          <p:nvPr/>
        </p:nvSpPr>
        <p:spPr>
          <a:xfrm>
            <a:off x="4495800" y="1124100"/>
            <a:ext cx="54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1.4</a:t>
            </a:r>
            <a:endParaRPr sz="1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2" name="Google Shape;1332;p69"/>
          <p:cNvSpPr txBox="1"/>
          <p:nvPr/>
        </p:nvSpPr>
        <p:spPr>
          <a:xfrm>
            <a:off x="6540025" y="1348025"/>
            <a:ext cx="2625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3" name="Google Shape;1333;p69"/>
          <p:cNvSpPr txBox="1"/>
          <p:nvPr/>
        </p:nvSpPr>
        <p:spPr>
          <a:xfrm>
            <a:off x="5256675" y="1124100"/>
            <a:ext cx="33549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</a:pPr>
            <a:r>
              <a:rPr lang="en-GB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Alternation between seismic and interseismic phases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</a:pPr>
            <a:r>
              <a:rPr lang="en-GB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Variations among the rupture lengths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7" name="Shape 1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" name="Google Shape;1338;p7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Seismic cycling</a:t>
            </a:r>
            <a:endParaRPr/>
          </a:p>
        </p:txBody>
      </p:sp>
      <p:sp>
        <p:nvSpPr>
          <p:cNvPr id="1339" name="Google Shape;1339;p70"/>
          <p:cNvSpPr txBox="1"/>
          <p:nvPr/>
        </p:nvSpPr>
        <p:spPr>
          <a:xfrm>
            <a:off x="2929467" y="0"/>
            <a:ext cx="1270800" cy="384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Results</a:t>
            </a:r>
            <a:endParaRPr b="1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0" name="Google Shape;1340;p70" title="345502_cmc.roma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17725"/>
            <a:ext cx="4712787" cy="3820977"/>
          </a:xfrm>
          <a:prstGeom prst="rect">
            <a:avLst/>
          </a:prstGeom>
          <a:noFill/>
          <a:ln>
            <a:noFill/>
          </a:ln>
        </p:spPr>
      </p:pic>
      <p:sp>
        <p:nvSpPr>
          <p:cNvPr id="1341" name="Google Shape;1341;p70"/>
          <p:cNvSpPr txBox="1"/>
          <p:nvPr/>
        </p:nvSpPr>
        <p:spPr>
          <a:xfrm rot="-5400000">
            <a:off x="-1395775" y="2728100"/>
            <a:ext cx="33432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Distance along the fault (km)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2" name="Google Shape;1342;p70"/>
          <p:cNvSpPr txBox="1"/>
          <p:nvPr/>
        </p:nvSpPr>
        <p:spPr>
          <a:xfrm>
            <a:off x="556900" y="4683125"/>
            <a:ext cx="37533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Cumulated displacement of the fault (km)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3" name="Google Shape;1343;p70"/>
          <p:cNvSpPr txBox="1"/>
          <p:nvPr/>
        </p:nvSpPr>
        <p:spPr>
          <a:xfrm>
            <a:off x="117750" y="4423650"/>
            <a:ext cx="54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1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4" name="Google Shape;1344;p70"/>
          <p:cNvSpPr txBox="1"/>
          <p:nvPr/>
        </p:nvSpPr>
        <p:spPr>
          <a:xfrm>
            <a:off x="117750" y="1124100"/>
            <a:ext cx="54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75</a:t>
            </a:r>
            <a:endParaRPr sz="1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5" name="Google Shape;1345;p70"/>
          <p:cNvSpPr txBox="1"/>
          <p:nvPr/>
        </p:nvSpPr>
        <p:spPr>
          <a:xfrm rot="5400000">
            <a:off x="3152775" y="2728113"/>
            <a:ext cx="33432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Displacement on the fault (m)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6" name="Google Shape;1346;p70"/>
          <p:cNvSpPr txBox="1"/>
          <p:nvPr/>
        </p:nvSpPr>
        <p:spPr>
          <a:xfrm>
            <a:off x="277800" y="4599825"/>
            <a:ext cx="54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0 </a:t>
            </a:r>
            <a:endParaRPr sz="1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7" name="Google Shape;1347;p70"/>
          <p:cNvSpPr txBox="1"/>
          <p:nvPr/>
        </p:nvSpPr>
        <p:spPr>
          <a:xfrm>
            <a:off x="4026850" y="4599825"/>
            <a:ext cx="54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4.5</a:t>
            </a:r>
            <a:endParaRPr sz="1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8" name="Google Shape;1348;p70"/>
          <p:cNvSpPr txBox="1"/>
          <p:nvPr/>
        </p:nvSpPr>
        <p:spPr>
          <a:xfrm>
            <a:off x="4495800" y="4420625"/>
            <a:ext cx="54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-1.4</a:t>
            </a:r>
            <a:endParaRPr sz="1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9" name="Google Shape;1349;p70"/>
          <p:cNvSpPr txBox="1"/>
          <p:nvPr/>
        </p:nvSpPr>
        <p:spPr>
          <a:xfrm>
            <a:off x="4495800" y="1124100"/>
            <a:ext cx="54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1.4</a:t>
            </a:r>
            <a:endParaRPr sz="1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0" name="Google Shape;1350;p70"/>
          <p:cNvSpPr txBox="1"/>
          <p:nvPr/>
        </p:nvSpPr>
        <p:spPr>
          <a:xfrm>
            <a:off x="6540025" y="1348025"/>
            <a:ext cx="2625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1" name="Google Shape;1351;p70"/>
          <p:cNvSpPr txBox="1"/>
          <p:nvPr/>
        </p:nvSpPr>
        <p:spPr>
          <a:xfrm>
            <a:off x="5256675" y="1124100"/>
            <a:ext cx="33549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</a:pPr>
            <a:r>
              <a:rPr lang="en-GB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Alternation between seismic and interseismic phases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</a:pPr>
            <a:r>
              <a:rPr lang="en-GB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Variations among the rupture lengths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</a:pPr>
            <a:r>
              <a:rPr lang="en-GB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Variations in the amount of slip released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5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p7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Seismic cycling</a:t>
            </a:r>
            <a:endParaRPr/>
          </a:p>
        </p:txBody>
      </p:sp>
      <p:sp>
        <p:nvSpPr>
          <p:cNvPr id="1357" name="Google Shape;1357;p71"/>
          <p:cNvSpPr txBox="1"/>
          <p:nvPr/>
        </p:nvSpPr>
        <p:spPr>
          <a:xfrm>
            <a:off x="2929467" y="0"/>
            <a:ext cx="1270800" cy="384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Results</a:t>
            </a:r>
            <a:endParaRPr b="1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8" name="Google Shape;1358;p71" title="345502_cmc.roma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17725"/>
            <a:ext cx="4712787" cy="3820977"/>
          </a:xfrm>
          <a:prstGeom prst="rect">
            <a:avLst/>
          </a:prstGeom>
          <a:noFill/>
          <a:ln>
            <a:noFill/>
          </a:ln>
        </p:spPr>
      </p:pic>
      <p:sp>
        <p:nvSpPr>
          <p:cNvPr id="1359" name="Google Shape;1359;p71"/>
          <p:cNvSpPr txBox="1"/>
          <p:nvPr/>
        </p:nvSpPr>
        <p:spPr>
          <a:xfrm rot="-5400000">
            <a:off x="-1395775" y="2728100"/>
            <a:ext cx="33432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Distance along the fault (km)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0" name="Google Shape;1360;p71"/>
          <p:cNvSpPr txBox="1"/>
          <p:nvPr/>
        </p:nvSpPr>
        <p:spPr>
          <a:xfrm>
            <a:off x="556900" y="4683125"/>
            <a:ext cx="37533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Cumulated displacement of the fault (km)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1" name="Google Shape;1361;p71"/>
          <p:cNvSpPr txBox="1"/>
          <p:nvPr/>
        </p:nvSpPr>
        <p:spPr>
          <a:xfrm>
            <a:off x="117750" y="4423650"/>
            <a:ext cx="54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1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2" name="Google Shape;1362;p71"/>
          <p:cNvSpPr txBox="1"/>
          <p:nvPr/>
        </p:nvSpPr>
        <p:spPr>
          <a:xfrm>
            <a:off x="117750" y="1124100"/>
            <a:ext cx="54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75</a:t>
            </a:r>
            <a:endParaRPr sz="1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3" name="Google Shape;1363;p71"/>
          <p:cNvSpPr txBox="1"/>
          <p:nvPr/>
        </p:nvSpPr>
        <p:spPr>
          <a:xfrm rot="5400000">
            <a:off x="3152775" y="2728113"/>
            <a:ext cx="33432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Displacement on the fault (m)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4" name="Google Shape;1364;p71"/>
          <p:cNvSpPr txBox="1"/>
          <p:nvPr/>
        </p:nvSpPr>
        <p:spPr>
          <a:xfrm>
            <a:off x="277800" y="4599825"/>
            <a:ext cx="54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0 </a:t>
            </a:r>
            <a:endParaRPr sz="1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5" name="Google Shape;1365;p71"/>
          <p:cNvSpPr txBox="1"/>
          <p:nvPr/>
        </p:nvSpPr>
        <p:spPr>
          <a:xfrm>
            <a:off x="4026850" y="4599825"/>
            <a:ext cx="54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4.5</a:t>
            </a:r>
            <a:endParaRPr sz="1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6" name="Google Shape;1366;p71"/>
          <p:cNvSpPr txBox="1"/>
          <p:nvPr/>
        </p:nvSpPr>
        <p:spPr>
          <a:xfrm>
            <a:off x="4495800" y="4420625"/>
            <a:ext cx="54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-1.4</a:t>
            </a:r>
            <a:endParaRPr sz="1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7" name="Google Shape;1367;p71"/>
          <p:cNvSpPr txBox="1"/>
          <p:nvPr/>
        </p:nvSpPr>
        <p:spPr>
          <a:xfrm>
            <a:off x="4495800" y="1124100"/>
            <a:ext cx="54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1.4</a:t>
            </a:r>
            <a:endParaRPr sz="1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8" name="Google Shape;1368;p71"/>
          <p:cNvSpPr txBox="1"/>
          <p:nvPr/>
        </p:nvSpPr>
        <p:spPr>
          <a:xfrm>
            <a:off x="6540025" y="1348025"/>
            <a:ext cx="2625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9" name="Google Shape;1369;p71"/>
          <p:cNvSpPr txBox="1"/>
          <p:nvPr/>
        </p:nvSpPr>
        <p:spPr>
          <a:xfrm>
            <a:off x="5256675" y="1124100"/>
            <a:ext cx="33549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</a:pPr>
            <a:r>
              <a:rPr lang="en-GB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Alternation between seismic and interseismic phases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</a:pPr>
            <a:r>
              <a:rPr lang="en-GB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Variations among the rupture lengths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</a:pPr>
            <a:r>
              <a:rPr lang="en-GB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Variations in the amount of slip released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</a:pPr>
            <a:r>
              <a:rPr lang="en-GB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Variations in the duration of interseismic periods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This approach</a:t>
            </a:r>
            <a:endParaRPr/>
          </a:p>
        </p:txBody>
      </p:sp>
      <p:sp>
        <p:nvSpPr>
          <p:cNvPr id="119" name="Google Shape;119;p18"/>
          <p:cNvSpPr txBox="1"/>
          <p:nvPr/>
        </p:nvSpPr>
        <p:spPr>
          <a:xfrm>
            <a:off x="311700" y="0"/>
            <a:ext cx="1270800" cy="384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Introduction </a:t>
            </a:r>
            <a:endParaRPr b="1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0" name="Google Shape;120;p18"/>
          <p:cNvGrpSpPr/>
          <p:nvPr/>
        </p:nvGrpSpPr>
        <p:grpSpPr>
          <a:xfrm>
            <a:off x="335340" y="1141867"/>
            <a:ext cx="8473312" cy="1931550"/>
            <a:chOff x="1131625" y="2013875"/>
            <a:chExt cx="6885513" cy="1569600"/>
          </a:xfrm>
        </p:grpSpPr>
        <p:sp>
          <p:nvSpPr>
            <p:cNvPr id="121" name="Google Shape;121;p18"/>
            <p:cNvSpPr/>
            <p:nvPr/>
          </p:nvSpPr>
          <p:spPr>
            <a:xfrm flipH="1" rot="10800000">
              <a:off x="3073838" y="2013875"/>
              <a:ext cx="1944600" cy="1569600"/>
            </a:xfrm>
            <a:prstGeom prst="round2DiagRect">
              <a:avLst>
                <a:gd fmla="val 0" name="adj1"/>
                <a:gd fmla="val 17764" name="adj2"/>
              </a:avLst>
            </a:prstGeom>
            <a:solidFill>
              <a:srgbClr val="1D7E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22" name="Google Shape;122;p18"/>
            <p:cNvGrpSpPr/>
            <p:nvPr/>
          </p:nvGrpSpPr>
          <p:grpSpPr>
            <a:xfrm>
              <a:off x="1131625" y="2013875"/>
              <a:ext cx="1944600" cy="1569600"/>
              <a:chOff x="1126863" y="2013875"/>
              <a:chExt cx="1944600" cy="1569600"/>
            </a:xfrm>
          </p:grpSpPr>
          <p:sp>
            <p:nvSpPr>
              <p:cNvPr id="123" name="Google Shape;123;p18"/>
              <p:cNvSpPr/>
              <p:nvPr/>
            </p:nvSpPr>
            <p:spPr>
              <a:xfrm>
                <a:off x="1126863" y="2013875"/>
                <a:ext cx="1944600" cy="1569600"/>
              </a:xfrm>
              <a:prstGeom prst="round2DiagRect">
                <a:avLst>
                  <a:gd fmla="val 0" name="adj1"/>
                  <a:gd fmla="val 17764" name="adj2"/>
                </a:avLst>
              </a:prstGeom>
              <a:solidFill>
                <a:srgbClr val="249C9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18"/>
              <p:cNvSpPr txBox="1"/>
              <p:nvPr/>
            </p:nvSpPr>
            <p:spPr>
              <a:xfrm>
                <a:off x="1346452" y="2501760"/>
                <a:ext cx="1451700" cy="45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GB" sz="16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Development of a mature fault zone</a:t>
                </a:r>
                <a:endParaRPr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25" name="Google Shape;125;p18"/>
            <p:cNvSpPr/>
            <p:nvPr/>
          </p:nvSpPr>
          <p:spPr>
            <a:xfrm>
              <a:off x="5015938" y="2013875"/>
              <a:ext cx="3001200" cy="1569600"/>
            </a:xfrm>
            <a:prstGeom prst="round2DiagRect">
              <a:avLst>
                <a:gd fmla="val 0" name="adj1"/>
                <a:gd fmla="val 17764" name="adj2"/>
              </a:avLst>
            </a:prstGeom>
            <a:solidFill>
              <a:srgbClr val="155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26" name="Google Shape;126;p18"/>
            <p:cNvGrpSpPr/>
            <p:nvPr/>
          </p:nvGrpSpPr>
          <p:grpSpPr>
            <a:xfrm>
              <a:off x="4885484" y="2701270"/>
              <a:ext cx="261571" cy="260379"/>
              <a:chOff x="4858109" y="2631368"/>
              <a:chExt cx="316442" cy="315000"/>
            </a:xfrm>
          </p:grpSpPr>
          <p:sp>
            <p:nvSpPr>
              <p:cNvPr id="127" name="Google Shape;127;p18"/>
              <p:cNvSpPr/>
              <p:nvPr/>
            </p:nvSpPr>
            <p:spPr>
              <a:xfrm>
                <a:off x="4859551" y="2631368"/>
                <a:ext cx="315000" cy="315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" name="Google Shape;128;p18"/>
              <p:cNvSpPr/>
              <p:nvPr/>
            </p:nvSpPr>
            <p:spPr>
              <a:xfrm>
                <a:off x="4858109" y="2739300"/>
                <a:ext cx="239100" cy="99000"/>
              </a:xfrm>
              <a:prstGeom prst="rightArrow">
                <a:avLst>
                  <a:gd fmla="val 32020" name="adj1"/>
                  <a:gd fmla="val 66970" name="adj2"/>
                </a:avLst>
              </a:prstGeom>
              <a:solidFill>
                <a:srgbClr val="1D7E7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br>
                  <a:rPr lang="en-GB"/>
                </a:br>
                <a:endParaRPr/>
              </a:p>
            </p:txBody>
          </p:sp>
        </p:grpSp>
        <p:grpSp>
          <p:nvGrpSpPr>
            <p:cNvPr id="129" name="Google Shape;129;p18"/>
            <p:cNvGrpSpPr/>
            <p:nvPr/>
          </p:nvGrpSpPr>
          <p:grpSpPr>
            <a:xfrm>
              <a:off x="2948278" y="2701271"/>
              <a:ext cx="260366" cy="260366"/>
              <a:chOff x="3157188" y="909150"/>
              <a:chExt cx="470400" cy="470400"/>
            </a:xfrm>
          </p:grpSpPr>
          <p:sp>
            <p:nvSpPr>
              <p:cNvPr id="130" name="Google Shape;130;p18"/>
              <p:cNvSpPr/>
              <p:nvPr/>
            </p:nvSpPr>
            <p:spPr>
              <a:xfrm>
                <a:off x="3157188" y="909150"/>
                <a:ext cx="470400" cy="470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" name="Google Shape;131;p18"/>
              <p:cNvSpPr/>
              <p:nvPr/>
            </p:nvSpPr>
            <p:spPr>
              <a:xfrm>
                <a:off x="3243138" y="995100"/>
                <a:ext cx="298500" cy="298500"/>
              </a:xfrm>
              <a:prstGeom prst="mathPlus">
                <a:avLst>
                  <a:gd fmla="val 9900" name="adj1"/>
                </a:avLst>
              </a:prstGeom>
              <a:solidFill>
                <a:srgbClr val="249C9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3" name="Shape 1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4" name="Google Shape;1374;p7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Seismic cycling</a:t>
            </a:r>
            <a:endParaRPr/>
          </a:p>
        </p:txBody>
      </p:sp>
      <p:sp>
        <p:nvSpPr>
          <p:cNvPr id="1375" name="Google Shape;1375;p72"/>
          <p:cNvSpPr txBox="1"/>
          <p:nvPr/>
        </p:nvSpPr>
        <p:spPr>
          <a:xfrm>
            <a:off x="2929467" y="0"/>
            <a:ext cx="1270800" cy="384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Results</a:t>
            </a:r>
            <a:endParaRPr b="1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6" name="Google Shape;1376;p72" title="345502_cmc.roma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17725"/>
            <a:ext cx="4712787" cy="3820977"/>
          </a:xfrm>
          <a:prstGeom prst="rect">
            <a:avLst/>
          </a:prstGeom>
          <a:noFill/>
          <a:ln>
            <a:noFill/>
          </a:ln>
        </p:spPr>
      </p:pic>
      <p:sp>
        <p:nvSpPr>
          <p:cNvPr id="1377" name="Google Shape;1377;p72"/>
          <p:cNvSpPr txBox="1"/>
          <p:nvPr/>
        </p:nvSpPr>
        <p:spPr>
          <a:xfrm rot="-5400000">
            <a:off x="-1395775" y="2728100"/>
            <a:ext cx="33432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Distance along the fault (km)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8" name="Google Shape;1378;p72"/>
          <p:cNvSpPr txBox="1"/>
          <p:nvPr/>
        </p:nvSpPr>
        <p:spPr>
          <a:xfrm>
            <a:off x="556900" y="4683125"/>
            <a:ext cx="37533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Cumulated displacement of the fault (km)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9" name="Google Shape;1379;p72"/>
          <p:cNvSpPr txBox="1"/>
          <p:nvPr/>
        </p:nvSpPr>
        <p:spPr>
          <a:xfrm>
            <a:off x="117750" y="4423650"/>
            <a:ext cx="54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1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0" name="Google Shape;1380;p72"/>
          <p:cNvSpPr txBox="1"/>
          <p:nvPr/>
        </p:nvSpPr>
        <p:spPr>
          <a:xfrm>
            <a:off x="117750" y="1124100"/>
            <a:ext cx="54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75</a:t>
            </a:r>
            <a:endParaRPr sz="1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1" name="Google Shape;1381;p72"/>
          <p:cNvSpPr txBox="1"/>
          <p:nvPr/>
        </p:nvSpPr>
        <p:spPr>
          <a:xfrm rot="5400000">
            <a:off x="3152775" y="2728113"/>
            <a:ext cx="33432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Displacement on the fault (m)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2" name="Google Shape;1382;p72"/>
          <p:cNvSpPr txBox="1"/>
          <p:nvPr/>
        </p:nvSpPr>
        <p:spPr>
          <a:xfrm>
            <a:off x="277800" y="4599825"/>
            <a:ext cx="54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0 </a:t>
            </a:r>
            <a:endParaRPr sz="1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3" name="Google Shape;1383;p72"/>
          <p:cNvSpPr txBox="1"/>
          <p:nvPr/>
        </p:nvSpPr>
        <p:spPr>
          <a:xfrm>
            <a:off x="4026850" y="4599825"/>
            <a:ext cx="54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4.5</a:t>
            </a:r>
            <a:endParaRPr sz="1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4" name="Google Shape;1384;p72"/>
          <p:cNvSpPr txBox="1"/>
          <p:nvPr/>
        </p:nvSpPr>
        <p:spPr>
          <a:xfrm>
            <a:off x="4495800" y="4420625"/>
            <a:ext cx="54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-1.4</a:t>
            </a:r>
            <a:endParaRPr sz="1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5" name="Google Shape;1385;p72"/>
          <p:cNvSpPr txBox="1"/>
          <p:nvPr/>
        </p:nvSpPr>
        <p:spPr>
          <a:xfrm>
            <a:off x="4495800" y="1124100"/>
            <a:ext cx="54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1.4</a:t>
            </a:r>
            <a:endParaRPr sz="1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6" name="Google Shape;1386;p72"/>
          <p:cNvSpPr txBox="1"/>
          <p:nvPr/>
        </p:nvSpPr>
        <p:spPr>
          <a:xfrm>
            <a:off x="6540025" y="1348025"/>
            <a:ext cx="2625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7" name="Google Shape;1387;p72"/>
          <p:cNvSpPr txBox="1"/>
          <p:nvPr/>
        </p:nvSpPr>
        <p:spPr>
          <a:xfrm>
            <a:off x="5256675" y="1124100"/>
            <a:ext cx="33549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</a:pPr>
            <a:r>
              <a:rPr lang="en-GB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Alternation between seismic and interseismic phases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</a:pPr>
            <a:r>
              <a:rPr lang="en-GB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Variations among the rupture lengths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</a:pPr>
            <a:r>
              <a:rPr lang="en-GB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Variations in the amount of slip released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</a:pPr>
            <a:r>
              <a:rPr lang="en-GB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Variations in the duration of interseismic periods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8" name="Google Shape;1388;p72"/>
          <p:cNvSpPr txBox="1"/>
          <p:nvPr/>
        </p:nvSpPr>
        <p:spPr>
          <a:xfrm>
            <a:off x="5256675" y="3860925"/>
            <a:ext cx="3354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⇒ Variations in the magnitude of events</a:t>
            </a:r>
            <a:endParaRPr b="1"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2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" name="Google Shape;1393;p7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Magnitude distribution</a:t>
            </a:r>
            <a:endParaRPr/>
          </a:p>
        </p:txBody>
      </p:sp>
      <p:sp>
        <p:nvSpPr>
          <p:cNvPr id="1394" name="Google Shape;1394;p73"/>
          <p:cNvSpPr txBox="1"/>
          <p:nvPr/>
        </p:nvSpPr>
        <p:spPr>
          <a:xfrm>
            <a:off x="2929467" y="0"/>
            <a:ext cx="1270800" cy="384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Results</a:t>
            </a:r>
            <a:endParaRPr b="1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5" name="Google Shape;1395;p73"/>
          <p:cNvSpPr txBox="1"/>
          <p:nvPr/>
        </p:nvSpPr>
        <p:spPr>
          <a:xfrm>
            <a:off x="400575" y="953550"/>
            <a:ext cx="6489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AutoNum type="arabicPeriod"/>
            </a:pP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Look at the displacement in one time interval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96" name="Google Shape;1396;p73"/>
          <p:cNvGrpSpPr/>
          <p:nvPr/>
        </p:nvGrpSpPr>
        <p:grpSpPr>
          <a:xfrm>
            <a:off x="1094413" y="2035325"/>
            <a:ext cx="6955175" cy="3056000"/>
            <a:chOff x="351400" y="1882925"/>
            <a:chExt cx="6955175" cy="3056000"/>
          </a:xfrm>
        </p:grpSpPr>
        <p:sp>
          <p:nvSpPr>
            <p:cNvPr id="1397" name="Google Shape;1397;p73"/>
            <p:cNvSpPr txBox="1"/>
            <p:nvPr/>
          </p:nvSpPr>
          <p:spPr>
            <a:xfrm>
              <a:off x="4436433" y="1882925"/>
              <a:ext cx="266700" cy="3693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98" name="Google Shape;1398;p73"/>
            <p:cNvGrpSpPr/>
            <p:nvPr/>
          </p:nvGrpSpPr>
          <p:grpSpPr>
            <a:xfrm>
              <a:off x="351400" y="1882925"/>
              <a:ext cx="6955175" cy="3056000"/>
              <a:chOff x="351400" y="1882925"/>
              <a:chExt cx="6955175" cy="3056000"/>
            </a:xfrm>
          </p:grpSpPr>
          <p:grpSp>
            <p:nvGrpSpPr>
              <p:cNvPr id="1399" name="Google Shape;1399;p73"/>
              <p:cNvGrpSpPr/>
              <p:nvPr/>
            </p:nvGrpSpPr>
            <p:grpSpPr>
              <a:xfrm>
                <a:off x="2905642" y="1882925"/>
                <a:ext cx="1228650" cy="2717400"/>
                <a:chOff x="2603500" y="2021025"/>
                <a:chExt cx="1228650" cy="2717400"/>
              </a:xfrm>
            </p:grpSpPr>
            <p:sp>
              <p:nvSpPr>
                <p:cNvPr id="1400" name="Google Shape;1400;p73"/>
                <p:cNvSpPr txBox="1"/>
                <p:nvPr/>
              </p:nvSpPr>
              <p:spPr>
                <a:xfrm>
                  <a:off x="2603500" y="2021025"/>
                  <a:ext cx="266700" cy="369300"/>
                </a:xfrm>
                <a:prstGeom prst="rect">
                  <a:avLst/>
                </a:prstGeom>
                <a:solidFill>
                  <a:schemeClr val="lt1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91425" lIns="91425" spcFirstLastPara="1" rIns="91425" wrap="square" tIns="91425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GB" sz="1200">
                      <a:solidFill>
                        <a:schemeClr val="dk2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2</a:t>
                  </a:r>
                  <a:endParaRPr sz="1200">
                    <a:solidFill>
                      <a:schemeClr val="dk2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401" name="Google Shape;1401;p73"/>
                <p:cNvGrpSpPr/>
                <p:nvPr/>
              </p:nvGrpSpPr>
              <p:grpSpPr>
                <a:xfrm>
                  <a:off x="2929475" y="2021025"/>
                  <a:ext cx="902675" cy="2717400"/>
                  <a:chOff x="2987500" y="2020975"/>
                  <a:chExt cx="902675" cy="2717400"/>
                </a:xfrm>
              </p:grpSpPr>
              <p:pic>
                <p:nvPicPr>
                  <p:cNvPr id="1402" name="Google Shape;1402;p73" title="Figure_2.png"/>
                  <p:cNvPicPr preferRelativeResize="0"/>
                  <p:nvPr/>
                </p:nvPicPr>
                <p:blipFill rotWithShape="1">
                  <a:blip r:embed="rId3">
                    <a:alphaModFix/>
                  </a:blip>
                  <a:srcRect b="2201" l="47567" r="9149" t="2067"/>
                  <a:stretch/>
                </p:blipFill>
                <p:spPr>
                  <a:xfrm>
                    <a:off x="2987500" y="2021025"/>
                    <a:ext cx="902675" cy="271730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1403" name="Google Shape;1403;p73"/>
                  <p:cNvSpPr/>
                  <p:nvPr/>
                </p:nvSpPr>
                <p:spPr>
                  <a:xfrm>
                    <a:off x="2987500" y="2020975"/>
                    <a:ext cx="716700" cy="2717400"/>
                  </a:xfrm>
                  <a:prstGeom prst="rect">
                    <a:avLst/>
                  </a:prstGeom>
                  <a:noFill/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404" name="Google Shape;1404;p73"/>
              <p:cNvGrpSpPr/>
              <p:nvPr/>
            </p:nvGrpSpPr>
            <p:grpSpPr>
              <a:xfrm>
                <a:off x="6283300" y="1882925"/>
                <a:ext cx="1023275" cy="2717400"/>
                <a:chOff x="6283300" y="1906725"/>
                <a:chExt cx="1023275" cy="2717400"/>
              </a:xfrm>
            </p:grpSpPr>
            <p:sp>
              <p:nvSpPr>
                <p:cNvPr id="1405" name="Google Shape;1405;p73"/>
                <p:cNvSpPr txBox="1"/>
                <p:nvPr/>
              </p:nvSpPr>
              <p:spPr>
                <a:xfrm>
                  <a:off x="6283300" y="1906725"/>
                  <a:ext cx="266700" cy="369300"/>
                </a:xfrm>
                <a:prstGeom prst="rect">
                  <a:avLst/>
                </a:prstGeom>
                <a:solidFill>
                  <a:schemeClr val="lt1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91425" lIns="91425" spcFirstLastPara="1" rIns="91425" wrap="square" tIns="91425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GB" sz="1200">
                      <a:solidFill>
                        <a:schemeClr val="dk2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4</a:t>
                  </a:r>
                  <a:endParaRPr sz="1200">
                    <a:solidFill>
                      <a:schemeClr val="dk2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406" name="Google Shape;1406;p73"/>
                <p:cNvGrpSpPr/>
                <p:nvPr/>
              </p:nvGrpSpPr>
              <p:grpSpPr>
                <a:xfrm flipH="1" rot="10800000">
                  <a:off x="6550000" y="1906725"/>
                  <a:ext cx="756575" cy="2717400"/>
                  <a:chOff x="4785975" y="2020975"/>
                  <a:chExt cx="756575" cy="2717400"/>
                </a:xfrm>
              </p:grpSpPr>
              <p:pic>
                <p:nvPicPr>
                  <p:cNvPr id="1407" name="Google Shape;1407;p73" title="Figure_3.png"/>
                  <p:cNvPicPr preferRelativeResize="0"/>
                  <p:nvPr/>
                </p:nvPicPr>
                <p:blipFill rotWithShape="1">
                  <a:blip r:embed="rId4">
                    <a:alphaModFix/>
                  </a:blip>
                  <a:srcRect b="19686" l="48549" r="36216" t="18386"/>
                  <a:stretch/>
                </p:blipFill>
                <p:spPr>
                  <a:xfrm>
                    <a:off x="4785975" y="2021025"/>
                    <a:ext cx="737124" cy="271730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1408" name="Google Shape;1408;p73"/>
                  <p:cNvSpPr/>
                  <p:nvPr/>
                </p:nvSpPr>
                <p:spPr>
                  <a:xfrm>
                    <a:off x="4825850" y="2020975"/>
                    <a:ext cx="716700" cy="2717400"/>
                  </a:xfrm>
                  <a:prstGeom prst="rect">
                    <a:avLst/>
                  </a:prstGeom>
                  <a:noFill/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409" name="Google Shape;1409;p73"/>
              <p:cNvGrpSpPr/>
              <p:nvPr/>
            </p:nvGrpSpPr>
            <p:grpSpPr>
              <a:xfrm>
                <a:off x="351400" y="1882925"/>
                <a:ext cx="2252100" cy="3056000"/>
                <a:chOff x="351400" y="2021025"/>
                <a:chExt cx="2252100" cy="3056000"/>
              </a:xfrm>
            </p:grpSpPr>
            <p:sp>
              <p:nvSpPr>
                <p:cNvPr id="1410" name="Google Shape;1410;p73"/>
                <p:cNvSpPr txBox="1"/>
                <p:nvPr/>
              </p:nvSpPr>
              <p:spPr>
                <a:xfrm>
                  <a:off x="815450" y="2021025"/>
                  <a:ext cx="266700" cy="369300"/>
                </a:xfrm>
                <a:prstGeom prst="rect">
                  <a:avLst/>
                </a:prstGeom>
                <a:solidFill>
                  <a:schemeClr val="lt1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91425" lIns="91425" spcFirstLastPara="1" rIns="91425" wrap="square" tIns="91425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GB" sz="1200">
                      <a:solidFill>
                        <a:schemeClr val="dk2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1</a:t>
                  </a:r>
                  <a:endParaRPr sz="1200">
                    <a:solidFill>
                      <a:schemeClr val="dk2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411" name="Google Shape;1411;p73"/>
                <p:cNvGrpSpPr/>
                <p:nvPr/>
              </p:nvGrpSpPr>
              <p:grpSpPr>
                <a:xfrm>
                  <a:off x="351400" y="2021025"/>
                  <a:ext cx="2252100" cy="3056000"/>
                  <a:chOff x="351400" y="2021025"/>
                  <a:chExt cx="2252100" cy="3056000"/>
                </a:xfrm>
              </p:grpSpPr>
              <p:grpSp>
                <p:nvGrpSpPr>
                  <p:cNvPr id="1412" name="Google Shape;1412;p73"/>
                  <p:cNvGrpSpPr/>
                  <p:nvPr/>
                </p:nvGrpSpPr>
                <p:grpSpPr>
                  <a:xfrm>
                    <a:off x="351400" y="2021025"/>
                    <a:ext cx="2252100" cy="3056000"/>
                    <a:chOff x="96450" y="2021025"/>
                    <a:chExt cx="2252100" cy="3056000"/>
                  </a:xfrm>
                </p:grpSpPr>
                <p:pic>
                  <p:nvPicPr>
                    <p:cNvPr id="1413" name="Google Shape;1413;p73" title="Figure_1.png"/>
                    <p:cNvPicPr preferRelativeResize="0"/>
                    <p:nvPr/>
                  </p:nvPicPr>
                  <p:blipFill rotWithShape="1">
                    <a:blip r:embed="rId5">
                      <a:alphaModFix/>
                    </a:blip>
                    <a:srcRect b="2192" l="47814" r="8903" t="2077"/>
                    <a:stretch/>
                  </p:blipFill>
                  <p:spPr>
                    <a:xfrm>
                      <a:off x="868800" y="2021025"/>
                      <a:ext cx="902675" cy="271730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sp>
                  <p:nvSpPr>
                    <p:cNvPr id="1414" name="Google Shape;1414;p73"/>
                    <p:cNvSpPr txBox="1"/>
                    <p:nvPr/>
                  </p:nvSpPr>
                  <p:spPr>
                    <a:xfrm>
                      <a:off x="96450" y="4738325"/>
                      <a:ext cx="2252100" cy="3387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anchorCtr="0" anchor="t" bIns="91425" lIns="91425" spcFirstLastPara="1" rIns="91425" wrap="square" tIns="91425">
                      <a:sp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Distance across the fault (km)</a:t>
                      </a:r>
                      <a:endParaRPr sz="10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415" name="Google Shape;1415;p73"/>
                    <p:cNvSpPr txBox="1"/>
                    <p:nvPr/>
                  </p:nvSpPr>
                  <p:spPr>
                    <a:xfrm rot="-5400000">
                      <a:off x="-432200" y="3202100"/>
                      <a:ext cx="2252100" cy="3387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anchorCtr="0" anchor="t" bIns="91425" lIns="91425" spcFirstLastPara="1" rIns="91425" wrap="square" tIns="91425">
                      <a:sp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Distance along the fault (km)</a:t>
                      </a:r>
                      <a:endParaRPr sz="10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1416" name="Google Shape;1416;p73"/>
                  <p:cNvSpPr txBox="1"/>
                  <p:nvPr/>
                </p:nvSpPr>
                <p:spPr>
                  <a:xfrm rot="5400000">
                    <a:off x="1068850" y="3232725"/>
                    <a:ext cx="2252100" cy="3387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91425" lIns="91425" spcFirstLastPara="1" rIns="91425" wrap="square" tIns="91425">
                    <a:sp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GB" sz="10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Horizontal displacement</a:t>
                    </a:r>
                    <a:endParaRPr sz="1000">
                      <a:solidFill>
                        <a:schemeClr val="dk2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417" name="Google Shape;1417;p73"/>
              <p:cNvSpPr txBox="1"/>
              <p:nvPr/>
            </p:nvSpPr>
            <p:spPr>
              <a:xfrm>
                <a:off x="4665058" y="1882925"/>
                <a:ext cx="1316100" cy="738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Clustering algorithm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418" name="Google Shape;1418;p73"/>
          <p:cNvSpPr/>
          <p:nvPr/>
        </p:nvSpPr>
        <p:spPr>
          <a:xfrm>
            <a:off x="3477425" y="1925650"/>
            <a:ext cx="5010000" cy="2943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2" name="Shape 1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" name="Google Shape;1423;p7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Magnitude distribution</a:t>
            </a:r>
            <a:endParaRPr/>
          </a:p>
        </p:txBody>
      </p:sp>
      <p:sp>
        <p:nvSpPr>
          <p:cNvPr id="1424" name="Google Shape;1424;p74"/>
          <p:cNvSpPr txBox="1"/>
          <p:nvPr/>
        </p:nvSpPr>
        <p:spPr>
          <a:xfrm>
            <a:off x="2929467" y="0"/>
            <a:ext cx="1270800" cy="384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Results</a:t>
            </a:r>
            <a:endParaRPr b="1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5" name="Google Shape;1425;p74"/>
          <p:cNvSpPr txBox="1"/>
          <p:nvPr/>
        </p:nvSpPr>
        <p:spPr>
          <a:xfrm>
            <a:off x="400575" y="953550"/>
            <a:ext cx="6489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AutoNum type="arabicPeriod"/>
            </a:pP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Look at the displacement in one time interval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AutoNum type="arabicPeriod"/>
            </a:pP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Filter out the particles below a given displacement threshold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26" name="Google Shape;1426;p74"/>
          <p:cNvGrpSpPr/>
          <p:nvPr/>
        </p:nvGrpSpPr>
        <p:grpSpPr>
          <a:xfrm>
            <a:off x="1094413" y="2035325"/>
            <a:ext cx="6955175" cy="3056000"/>
            <a:chOff x="351400" y="1882925"/>
            <a:chExt cx="6955175" cy="3056000"/>
          </a:xfrm>
        </p:grpSpPr>
        <p:sp>
          <p:nvSpPr>
            <p:cNvPr id="1427" name="Google Shape;1427;p74"/>
            <p:cNvSpPr txBox="1"/>
            <p:nvPr/>
          </p:nvSpPr>
          <p:spPr>
            <a:xfrm>
              <a:off x="4436433" y="1882925"/>
              <a:ext cx="266700" cy="3693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28" name="Google Shape;1428;p74"/>
            <p:cNvGrpSpPr/>
            <p:nvPr/>
          </p:nvGrpSpPr>
          <p:grpSpPr>
            <a:xfrm>
              <a:off x="351400" y="1882925"/>
              <a:ext cx="6955175" cy="3056000"/>
              <a:chOff x="351400" y="1882925"/>
              <a:chExt cx="6955175" cy="3056000"/>
            </a:xfrm>
          </p:grpSpPr>
          <p:grpSp>
            <p:nvGrpSpPr>
              <p:cNvPr id="1429" name="Google Shape;1429;p74"/>
              <p:cNvGrpSpPr/>
              <p:nvPr/>
            </p:nvGrpSpPr>
            <p:grpSpPr>
              <a:xfrm>
                <a:off x="2905642" y="1882925"/>
                <a:ext cx="1228650" cy="2717400"/>
                <a:chOff x="2603500" y="2021025"/>
                <a:chExt cx="1228650" cy="2717400"/>
              </a:xfrm>
            </p:grpSpPr>
            <p:sp>
              <p:nvSpPr>
                <p:cNvPr id="1430" name="Google Shape;1430;p74"/>
                <p:cNvSpPr txBox="1"/>
                <p:nvPr/>
              </p:nvSpPr>
              <p:spPr>
                <a:xfrm>
                  <a:off x="2603500" y="2021025"/>
                  <a:ext cx="266700" cy="369300"/>
                </a:xfrm>
                <a:prstGeom prst="rect">
                  <a:avLst/>
                </a:prstGeom>
                <a:solidFill>
                  <a:schemeClr val="lt1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91425" lIns="91425" spcFirstLastPara="1" rIns="91425" wrap="square" tIns="91425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GB" sz="1200">
                      <a:solidFill>
                        <a:schemeClr val="dk2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2</a:t>
                  </a:r>
                  <a:endParaRPr sz="1200">
                    <a:solidFill>
                      <a:schemeClr val="dk2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431" name="Google Shape;1431;p74"/>
                <p:cNvGrpSpPr/>
                <p:nvPr/>
              </p:nvGrpSpPr>
              <p:grpSpPr>
                <a:xfrm>
                  <a:off x="2929475" y="2021025"/>
                  <a:ext cx="902675" cy="2717400"/>
                  <a:chOff x="2987500" y="2020975"/>
                  <a:chExt cx="902675" cy="2717400"/>
                </a:xfrm>
              </p:grpSpPr>
              <p:pic>
                <p:nvPicPr>
                  <p:cNvPr id="1432" name="Google Shape;1432;p74" title="Figure_2.png"/>
                  <p:cNvPicPr preferRelativeResize="0"/>
                  <p:nvPr/>
                </p:nvPicPr>
                <p:blipFill rotWithShape="1">
                  <a:blip r:embed="rId3">
                    <a:alphaModFix/>
                  </a:blip>
                  <a:srcRect b="2201" l="47567" r="9149" t="2067"/>
                  <a:stretch/>
                </p:blipFill>
                <p:spPr>
                  <a:xfrm>
                    <a:off x="2987500" y="2021025"/>
                    <a:ext cx="902675" cy="271730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1433" name="Google Shape;1433;p74"/>
                  <p:cNvSpPr/>
                  <p:nvPr/>
                </p:nvSpPr>
                <p:spPr>
                  <a:xfrm>
                    <a:off x="2987500" y="2020975"/>
                    <a:ext cx="716700" cy="2717400"/>
                  </a:xfrm>
                  <a:prstGeom prst="rect">
                    <a:avLst/>
                  </a:prstGeom>
                  <a:noFill/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434" name="Google Shape;1434;p74"/>
              <p:cNvGrpSpPr/>
              <p:nvPr/>
            </p:nvGrpSpPr>
            <p:grpSpPr>
              <a:xfrm>
                <a:off x="6283300" y="1882925"/>
                <a:ext cx="1023275" cy="2717400"/>
                <a:chOff x="6283300" y="1906725"/>
                <a:chExt cx="1023275" cy="2717400"/>
              </a:xfrm>
            </p:grpSpPr>
            <p:sp>
              <p:nvSpPr>
                <p:cNvPr id="1435" name="Google Shape;1435;p74"/>
                <p:cNvSpPr txBox="1"/>
                <p:nvPr/>
              </p:nvSpPr>
              <p:spPr>
                <a:xfrm>
                  <a:off x="6283300" y="1906725"/>
                  <a:ext cx="266700" cy="369300"/>
                </a:xfrm>
                <a:prstGeom prst="rect">
                  <a:avLst/>
                </a:prstGeom>
                <a:solidFill>
                  <a:schemeClr val="lt1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91425" lIns="91425" spcFirstLastPara="1" rIns="91425" wrap="square" tIns="91425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GB" sz="1200">
                      <a:solidFill>
                        <a:schemeClr val="dk2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4</a:t>
                  </a:r>
                  <a:endParaRPr sz="1200">
                    <a:solidFill>
                      <a:schemeClr val="dk2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436" name="Google Shape;1436;p74"/>
                <p:cNvGrpSpPr/>
                <p:nvPr/>
              </p:nvGrpSpPr>
              <p:grpSpPr>
                <a:xfrm flipH="1" rot="10800000">
                  <a:off x="6550000" y="1906725"/>
                  <a:ext cx="756575" cy="2717400"/>
                  <a:chOff x="4785975" y="2020975"/>
                  <a:chExt cx="756575" cy="2717400"/>
                </a:xfrm>
              </p:grpSpPr>
              <p:pic>
                <p:nvPicPr>
                  <p:cNvPr id="1437" name="Google Shape;1437;p74" title="Figure_3.png"/>
                  <p:cNvPicPr preferRelativeResize="0"/>
                  <p:nvPr/>
                </p:nvPicPr>
                <p:blipFill rotWithShape="1">
                  <a:blip r:embed="rId4">
                    <a:alphaModFix/>
                  </a:blip>
                  <a:srcRect b="19686" l="48549" r="36216" t="18386"/>
                  <a:stretch/>
                </p:blipFill>
                <p:spPr>
                  <a:xfrm>
                    <a:off x="4785975" y="2021025"/>
                    <a:ext cx="737124" cy="271730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1438" name="Google Shape;1438;p74"/>
                  <p:cNvSpPr/>
                  <p:nvPr/>
                </p:nvSpPr>
                <p:spPr>
                  <a:xfrm>
                    <a:off x="4825850" y="2020975"/>
                    <a:ext cx="716700" cy="2717400"/>
                  </a:xfrm>
                  <a:prstGeom prst="rect">
                    <a:avLst/>
                  </a:prstGeom>
                  <a:noFill/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439" name="Google Shape;1439;p74"/>
              <p:cNvGrpSpPr/>
              <p:nvPr/>
            </p:nvGrpSpPr>
            <p:grpSpPr>
              <a:xfrm>
                <a:off x="351400" y="1882925"/>
                <a:ext cx="2252100" cy="3056000"/>
                <a:chOff x="351400" y="2021025"/>
                <a:chExt cx="2252100" cy="3056000"/>
              </a:xfrm>
            </p:grpSpPr>
            <p:sp>
              <p:nvSpPr>
                <p:cNvPr id="1440" name="Google Shape;1440;p74"/>
                <p:cNvSpPr txBox="1"/>
                <p:nvPr/>
              </p:nvSpPr>
              <p:spPr>
                <a:xfrm>
                  <a:off x="815450" y="2021025"/>
                  <a:ext cx="266700" cy="369300"/>
                </a:xfrm>
                <a:prstGeom prst="rect">
                  <a:avLst/>
                </a:prstGeom>
                <a:solidFill>
                  <a:schemeClr val="lt1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91425" lIns="91425" spcFirstLastPara="1" rIns="91425" wrap="square" tIns="91425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GB" sz="1200">
                      <a:solidFill>
                        <a:schemeClr val="dk2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1</a:t>
                  </a:r>
                  <a:endParaRPr sz="1200">
                    <a:solidFill>
                      <a:schemeClr val="dk2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441" name="Google Shape;1441;p74"/>
                <p:cNvGrpSpPr/>
                <p:nvPr/>
              </p:nvGrpSpPr>
              <p:grpSpPr>
                <a:xfrm>
                  <a:off x="351400" y="2021025"/>
                  <a:ext cx="2252100" cy="3056000"/>
                  <a:chOff x="351400" y="2021025"/>
                  <a:chExt cx="2252100" cy="3056000"/>
                </a:xfrm>
              </p:grpSpPr>
              <p:grpSp>
                <p:nvGrpSpPr>
                  <p:cNvPr id="1442" name="Google Shape;1442;p74"/>
                  <p:cNvGrpSpPr/>
                  <p:nvPr/>
                </p:nvGrpSpPr>
                <p:grpSpPr>
                  <a:xfrm>
                    <a:off x="351400" y="2021025"/>
                    <a:ext cx="2252100" cy="3056000"/>
                    <a:chOff x="96450" y="2021025"/>
                    <a:chExt cx="2252100" cy="3056000"/>
                  </a:xfrm>
                </p:grpSpPr>
                <p:pic>
                  <p:nvPicPr>
                    <p:cNvPr id="1443" name="Google Shape;1443;p74" title="Figure_1.png"/>
                    <p:cNvPicPr preferRelativeResize="0"/>
                    <p:nvPr/>
                  </p:nvPicPr>
                  <p:blipFill rotWithShape="1">
                    <a:blip r:embed="rId5">
                      <a:alphaModFix/>
                    </a:blip>
                    <a:srcRect b="2192" l="47814" r="8903" t="2077"/>
                    <a:stretch/>
                  </p:blipFill>
                  <p:spPr>
                    <a:xfrm>
                      <a:off x="868800" y="2021025"/>
                      <a:ext cx="902675" cy="271730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sp>
                  <p:nvSpPr>
                    <p:cNvPr id="1444" name="Google Shape;1444;p74"/>
                    <p:cNvSpPr txBox="1"/>
                    <p:nvPr/>
                  </p:nvSpPr>
                  <p:spPr>
                    <a:xfrm>
                      <a:off x="96450" y="4738325"/>
                      <a:ext cx="2252100" cy="3387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anchorCtr="0" anchor="t" bIns="91425" lIns="91425" spcFirstLastPara="1" rIns="91425" wrap="square" tIns="91425">
                      <a:sp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Distance across the fault (km)</a:t>
                      </a:r>
                      <a:endParaRPr sz="10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445" name="Google Shape;1445;p74"/>
                    <p:cNvSpPr txBox="1"/>
                    <p:nvPr/>
                  </p:nvSpPr>
                  <p:spPr>
                    <a:xfrm rot="-5400000">
                      <a:off x="-432200" y="3202100"/>
                      <a:ext cx="2252100" cy="3387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anchorCtr="0" anchor="t" bIns="91425" lIns="91425" spcFirstLastPara="1" rIns="91425" wrap="square" tIns="91425">
                      <a:sp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Distance along the fault (km)</a:t>
                      </a:r>
                      <a:endParaRPr sz="10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1446" name="Google Shape;1446;p74"/>
                  <p:cNvSpPr txBox="1"/>
                  <p:nvPr/>
                </p:nvSpPr>
                <p:spPr>
                  <a:xfrm rot="5400000">
                    <a:off x="1068850" y="3232725"/>
                    <a:ext cx="2252100" cy="3387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91425" lIns="91425" spcFirstLastPara="1" rIns="91425" wrap="square" tIns="91425">
                    <a:sp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GB" sz="10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Horizontal displacement</a:t>
                    </a:r>
                    <a:endParaRPr sz="1000">
                      <a:solidFill>
                        <a:schemeClr val="dk2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447" name="Google Shape;1447;p74"/>
              <p:cNvSpPr txBox="1"/>
              <p:nvPr/>
            </p:nvSpPr>
            <p:spPr>
              <a:xfrm>
                <a:off x="4665058" y="1882925"/>
                <a:ext cx="1316100" cy="738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Clustering algorithm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448" name="Google Shape;1448;p74"/>
          <p:cNvSpPr/>
          <p:nvPr/>
        </p:nvSpPr>
        <p:spPr>
          <a:xfrm>
            <a:off x="5144300" y="1925650"/>
            <a:ext cx="3343200" cy="2943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2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7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Magnitude distribution</a:t>
            </a:r>
            <a:endParaRPr/>
          </a:p>
        </p:txBody>
      </p:sp>
      <p:sp>
        <p:nvSpPr>
          <p:cNvPr id="1454" name="Google Shape;1454;p75"/>
          <p:cNvSpPr txBox="1"/>
          <p:nvPr/>
        </p:nvSpPr>
        <p:spPr>
          <a:xfrm>
            <a:off x="2929467" y="0"/>
            <a:ext cx="1270800" cy="384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Results</a:t>
            </a:r>
            <a:endParaRPr b="1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5" name="Google Shape;1455;p75"/>
          <p:cNvSpPr txBox="1"/>
          <p:nvPr/>
        </p:nvSpPr>
        <p:spPr>
          <a:xfrm>
            <a:off x="400575" y="953550"/>
            <a:ext cx="6489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AutoNum type="arabicPeriod"/>
            </a:pP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Look at the displacement in one time interval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AutoNum type="arabicPeriod"/>
            </a:pP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Filter out the particles below a given displacement threshold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AutoNum type="arabicPeriod"/>
            </a:pP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Spatially cluster the particles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56" name="Google Shape;1456;p75"/>
          <p:cNvGrpSpPr/>
          <p:nvPr/>
        </p:nvGrpSpPr>
        <p:grpSpPr>
          <a:xfrm>
            <a:off x="1094413" y="2035325"/>
            <a:ext cx="6955175" cy="3056000"/>
            <a:chOff x="351400" y="1882925"/>
            <a:chExt cx="6955175" cy="3056000"/>
          </a:xfrm>
        </p:grpSpPr>
        <p:sp>
          <p:nvSpPr>
            <p:cNvPr id="1457" name="Google Shape;1457;p75"/>
            <p:cNvSpPr txBox="1"/>
            <p:nvPr/>
          </p:nvSpPr>
          <p:spPr>
            <a:xfrm>
              <a:off x="4436433" y="1882925"/>
              <a:ext cx="266700" cy="3693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58" name="Google Shape;1458;p75"/>
            <p:cNvGrpSpPr/>
            <p:nvPr/>
          </p:nvGrpSpPr>
          <p:grpSpPr>
            <a:xfrm>
              <a:off x="351400" y="1882925"/>
              <a:ext cx="6955175" cy="3056000"/>
              <a:chOff x="351400" y="1882925"/>
              <a:chExt cx="6955175" cy="3056000"/>
            </a:xfrm>
          </p:grpSpPr>
          <p:grpSp>
            <p:nvGrpSpPr>
              <p:cNvPr id="1459" name="Google Shape;1459;p75"/>
              <p:cNvGrpSpPr/>
              <p:nvPr/>
            </p:nvGrpSpPr>
            <p:grpSpPr>
              <a:xfrm>
                <a:off x="2905642" y="1882925"/>
                <a:ext cx="1228650" cy="2717400"/>
                <a:chOff x="2603500" y="2021025"/>
                <a:chExt cx="1228650" cy="2717400"/>
              </a:xfrm>
            </p:grpSpPr>
            <p:sp>
              <p:nvSpPr>
                <p:cNvPr id="1460" name="Google Shape;1460;p75"/>
                <p:cNvSpPr txBox="1"/>
                <p:nvPr/>
              </p:nvSpPr>
              <p:spPr>
                <a:xfrm>
                  <a:off x="2603500" y="2021025"/>
                  <a:ext cx="266700" cy="369300"/>
                </a:xfrm>
                <a:prstGeom prst="rect">
                  <a:avLst/>
                </a:prstGeom>
                <a:solidFill>
                  <a:schemeClr val="lt1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91425" lIns="91425" spcFirstLastPara="1" rIns="91425" wrap="square" tIns="91425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GB" sz="1200">
                      <a:solidFill>
                        <a:schemeClr val="dk2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2</a:t>
                  </a:r>
                  <a:endParaRPr sz="1200">
                    <a:solidFill>
                      <a:schemeClr val="dk2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461" name="Google Shape;1461;p75"/>
                <p:cNvGrpSpPr/>
                <p:nvPr/>
              </p:nvGrpSpPr>
              <p:grpSpPr>
                <a:xfrm>
                  <a:off x="2929475" y="2021025"/>
                  <a:ext cx="902675" cy="2717400"/>
                  <a:chOff x="2987500" y="2020975"/>
                  <a:chExt cx="902675" cy="2717400"/>
                </a:xfrm>
              </p:grpSpPr>
              <p:pic>
                <p:nvPicPr>
                  <p:cNvPr id="1462" name="Google Shape;1462;p75" title="Figure_2.png"/>
                  <p:cNvPicPr preferRelativeResize="0"/>
                  <p:nvPr/>
                </p:nvPicPr>
                <p:blipFill rotWithShape="1">
                  <a:blip r:embed="rId3">
                    <a:alphaModFix/>
                  </a:blip>
                  <a:srcRect b="2201" l="47567" r="9149" t="2067"/>
                  <a:stretch/>
                </p:blipFill>
                <p:spPr>
                  <a:xfrm>
                    <a:off x="2987500" y="2021025"/>
                    <a:ext cx="902675" cy="271730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1463" name="Google Shape;1463;p75"/>
                  <p:cNvSpPr/>
                  <p:nvPr/>
                </p:nvSpPr>
                <p:spPr>
                  <a:xfrm>
                    <a:off x="2987500" y="2020975"/>
                    <a:ext cx="716700" cy="2717400"/>
                  </a:xfrm>
                  <a:prstGeom prst="rect">
                    <a:avLst/>
                  </a:prstGeom>
                  <a:noFill/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464" name="Google Shape;1464;p75"/>
              <p:cNvGrpSpPr/>
              <p:nvPr/>
            </p:nvGrpSpPr>
            <p:grpSpPr>
              <a:xfrm>
                <a:off x="6283300" y="1882925"/>
                <a:ext cx="1023275" cy="2717400"/>
                <a:chOff x="6283300" y="1906725"/>
                <a:chExt cx="1023275" cy="2717400"/>
              </a:xfrm>
            </p:grpSpPr>
            <p:sp>
              <p:nvSpPr>
                <p:cNvPr id="1465" name="Google Shape;1465;p75"/>
                <p:cNvSpPr txBox="1"/>
                <p:nvPr/>
              </p:nvSpPr>
              <p:spPr>
                <a:xfrm>
                  <a:off x="6283300" y="1906725"/>
                  <a:ext cx="266700" cy="369300"/>
                </a:xfrm>
                <a:prstGeom prst="rect">
                  <a:avLst/>
                </a:prstGeom>
                <a:solidFill>
                  <a:schemeClr val="lt1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91425" lIns="91425" spcFirstLastPara="1" rIns="91425" wrap="square" tIns="91425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GB" sz="1200">
                      <a:solidFill>
                        <a:schemeClr val="dk2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4</a:t>
                  </a:r>
                  <a:endParaRPr sz="1200">
                    <a:solidFill>
                      <a:schemeClr val="dk2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466" name="Google Shape;1466;p75"/>
                <p:cNvGrpSpPr/>
                <p:nvPr/>
              </p:nvGrpSpPr>
              <p:grpSpPr>
                <a:xfrm flipH="1" rot="10800000">
                  <a:off x="6550000" y="1906725"/>
                  <a:ext cx="756575" cy="2717400"/>
                  <a:chOff x="4785975" y="2020975"/>
                  <a:chExt cx="756575" cy="2717400"/>
                </a:xfrm>
              </p:grpSpPr>
              <p:pic>
                <p:nvPicPr>
                  <p:cNvPr id="1467" name="Google Shape;1467;p75" title="Figure_3.png"/>
                  <p:cNvPicPr preferRelativeResize="0"/>
                  <p:nvPr/>
                </p:nvPicPr>
                <p:blipFill rotWithShape="1">
                  <a:blip r:embed="rId4">
                    <a:alphaModFix/>
                  </a:blip>
                  <a:srcRect b="19686" l="48549" r="36216" t="18386"/>
                  <a:stretch/>
                </p:blipFill>
                <p:spPr>
                  <a:xfrm>
                    <a:off x="4785975" y="2021025"/>
                    <a:ext cx="737124" cy="271730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1468" name="Google Shape;1468;p75"/>
                  <p:cNvSpPr/>
                  <p:nvPr/>
                </p:nvSpPr>
                <p:spPr>
                  <a:xfrm>
                    <a:off x="4825850" y="2020975"/>
                    <a:ext cx="716700" cy="2717400"/>
                  </a:xfrm>
                  <a:prstGeom prst="rect">
                    <a:avLst/>
                  </a:prstGeom>
                  <a:noFill/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469" name="Google Shape;1469;p75"/>
              <p:cNvGrpSpPr/>
              <p:nvPr/>
            </p:nvGrpSpPr>
            <p:grpSpPr>
              <a:xfrm>
                <a:off x="351400" y="1882925"/>
                <a:ext cx="2252100" cy="3056000"/>
                <a:chOff x="351400" y="2021025"/>
                <a:chExt cx="2252100" cy="3056000"/>
              </a:xfrm>
            </p:grpSpPr>
            <p:sp>
              <p:nvSpPr>
                <p:cNvPr id="1470" name="Google Shape;1470;p75"/>
                <p:cNvSpPr txBox="1"/>
                <p:nvPr/>
              </p:nvSpPr>
              <p:spPr>
                <a:xfrm>
                  <a:off x="815450" y="2021025"/>
                  <a:ext cx="266700" cy="369300"/>
                </a:xfrm>
                <a:prstGeom prst="rect">
                  <a:avLst/>
                </a:prstGeom>
                <a:solidFill>
                  <a:schemeClr val="lt1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91425" lIns="91425" spcFirstLastPara="1" rIns="91425" wrap="square" tIns="91425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GB" sz="1200">
                      <a:solidFill>
                        <a:schemeClr val="dk2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1</a:t>
                  </a:r>
                  <a:endParaRPr sz="1200">
                    <a:solidFill>
                      <a:schemeClr val="dk2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471" name="Google Shape;1471;p75"/>
                <p:cNvGrpSpPr/>
                <p:nvPr/>
              </p:nvGrpSpPr>
              <p:grpSpPr>
                <a:xfrm>
                  <a:off x="351400" y="2021025"/>
                  <a:ext cx="2252100" cy="3056000"/>
                  <a:chOff x="351400" y="2021025"/>
                  <a:chExt cx="2252100" cy="3056000"/>
                </a:xfrm>
              </p:grpSpPr>
              <p:grpSp>
                <p:nvGrpSpPr>
                  <p:cNvPr id="1472" name="Google Shape;1472;p75"/>
                  <p:cNvGrpSpPr/>
                  <p:nvPr/>
                </p:nvGrpSpPr>
                <p:grpSpPr>
                  <a:xfrm>
                    <a:off x="351400" y="2021025"/>
                    <a:ext cx="2252100" cy="3056000"/>
                    <a:chOff x="96450" y="2021025"/>
                    <a:chExt cx="2252100" cy="3056000"/>
                  </a:xfrm>
                </p:grpSpPr>
                <p:pic>
                  <p:nvPicPr>
                    <p:cNvPr id="1473" name="Google Shape;1473;p75" title="Figure_1.png"/>
                    <p:cNvPicPr preferRelativeResize="0"/>
                    <p:nvPr/>
                  </p:nvPicPr>
                  <p:blipFill rotWithShape="1">
                    <a:blip r:embed="rId5">
                      <a:alphaModFix/>
                    </a:blip>
                    <a:srcRect b="2192" l="47814" r="8903" t="2077"/>
                    <a:stretch/>
                  </p:blipFill>
                  <p:spPr>
                    <a:xfrm>
                      <a:off x="868800" y="2021025"/>
                      <a:ext cx="902675" cy="271730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sp>
                  <p:nvSpPr>
                    <p:cNvPr id="1474" name="Google Shape;1474;p75"/>
                    <p:cNvSpPr txBox="1"/>
                    <p:nvPr/>
                  </p:nvSpPr>
                  <p:spPr>
                    <a:xfrm>
                      <a:off x="96450" y="4738325"/>
                      <a:ext cx="2252100" cy="3387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anchorCtr="0" anchor="t" bIns="91425" lIns="91425" spcFirstLastPara="1" rIns="91425" wrap="square" tIns="91425">
                      <a:sp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Distance across the fault (km)</a:t>
                      </a:r>
                      <a:endParaRPr sz="10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475" name="Google Shape;1475;p75"/>
                    <p:cNvSpPr txBox="1"/>
                    <p:nvPr/>
                  </p:nvSpPr>
                  <p:spPr>
                    <a:xfrm rot="-5400000">
                      <a:off x="-432200" y="3202100"/>
                      <a:ext cx="2252100" cy="3387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anchorCtr="0" anchor="t" bIns="91425" lIns="91425" spcFirstLastPara="1" rIns="91425" wrap="square" tIns="91425">
                      <a:sp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Distance along the fault (km)</a:t>
                      </a:r>
                      <a:endParaRPr sz="10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1476" name="Google Shape;1476;p75"/>
                  <p:cNvSpPr txBox="1"/>
                  <p:nvPr/>
                </p:nvSpPr>
                <p:spPr>
                  <a:xfrm rot="5400000">
                    <a:off x="1068850" y="3232725"/>
                    <a:ext cx="2252100" cy="3387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91425" lIns="91425" spcFirstLastPara="1" rIns="91425" wrap="square" tIns="91425">
                    <a:sp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GB" sz="10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Horizontal displacement</a:t>
                    </a:r>
                    <a:endParaRPr sz="1000">
                      <a:solidFill>
                        <a:schemeClr val="dk2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477" name="Google Shape;1477;p75"/>
              <p:cNvSpPr txBox="1"/>
              <p:nvPr/>
            </p:nvSpPr>
            <p:spPr>
              <a:xfrm>
                <a:off x="4665058" y="1882925"/>
                <a:ext cx="1316100" cy="738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Clustering algorithm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478" name="Google Shape;1478;p75"/>
          <p:cNvSpPr/>
          <p:nvPr/>
        </p:nvSpPr>
        <p:spPr>
          <a:xfrm>
            <a:off x="6811175" y="1925650"/>
            <a:ext cx="1676400" cy="2943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2" name="Shape 1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p7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Magnitude distribution</a:t>
            </a:r>
            <a:endParaRPr/>
          </a:p>
        </p:txBody>
      </p:sp>
      <p:sp>
        <p:nvSpPr>
          <p:cNvPr id="1484" name="Google Shape;1484;p76"/>
          <p:cNvSpPr txBox="1"/>
          <p:nvPr/>
        </p:nvSpPr>
        <p:spPr>
          <a:xfrm>
            <a:off x="2929467" y="0"/>
            <a:ext cx="1270800" cy="384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Results</a:t>
            </a:r>
            <a:endParaRPr b="1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5" name="Google Shape;1485;p76"/>
          <p:cNvSpPr txBox="1"/>
          <p:nvPr/>
        </p:nvSpPr>
        <p:spPr>
          <a:xfrm>
            <a:off x="400575" y="953550"/>
            <a:ext cx="64896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AutoNum type="arabicPeriod"/>
            </a:pP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Look at the displacement in one time interval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AutoNum type="arabicPeriod"/>
            </a:pP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Filter out the particles below a given displacement threshold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AutoNum type="arabicPeriod"/>
            </a:pP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Spatially cluster the particles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AutoNum type="arabicPeriod"/>
            </a:pP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Compute the magnitude of each cluster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86" name="Google Shape;1486;p76"/>
          <p:cNvGrpSpPr/>
          <p:nvPr/>
        </p:nvGrpSpPr>
        <p:grpSpPr>
          <a:xfrm>
            <a:off x="1094413" y="2035325"/>
            <a:ext cx="6955175" cy="3056000"/>
            <a:chOff x="351400" y="1882925"/>
            <a:chExt cx="6955175" cy="3056000"/>
          </a:xfrm>
        </p:grpSpPr>
        <p:sp>
          <p:nvSpPr>
            <p:cNvPr id="1487" name="Google Shape;1487;p76"/>
            <p:cNvSpPr txBox="1"/>
            <p:nvPr/>
          </p:nvSpPr>
          <p:spPr>
            <a:xfrm>
              <a:off x="4436433" y="1882925"/>
              <a:ext cx="266700" cy="3693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88" name="Google Shape;1488;p76"/>
            <p:cNvGrpSpPr/>
            <p:nvPr/>
          </p:nvGrpSpPr>
          <p:grpSpPr>
            <a:xfrm>
              <a:off x="351400" y="1882925"/>
              <a:ext cx="6955175" cy="3056000"/>
              <a:chOff x="351400" y="1882925"/>
              <a:chExt cx="6955175" cy="3056000"/>
            </a:xfrm>
          </p:grpSpPr>
          <p:grpSp>
            <p:nvGrpSpPr>
              <p:cNvPr id="1489" name="Google Shape;1489;p76"/>
              <p:cNvGrpSpPr/>
              <p:nvPr/>
            </p:nvGrpSpPr>
            <p:grpSpPr>
              <a:xfrm>
                <a:off x="2905642" y="1882925"/>
                <a:ext cx="1228650" cy="2717400"/>
                <a:chOff x="2603500" y="2021025"/>
                <a:chExt cx="1228650" cy="2717400"/>
              </a:xfrm>
            </p:grpSpPr>
            <p:sp>
              <p:nvSpPr>
                <p:cNvPr id="1490" name="Google Shape;1490;p76"/>
                <p:cNvSpPr txBox="1"/>
                <p:nvPr/>
              </p:nvSpPr>
              <p:spPr>
                <a:xfrm>
                  <a:off x="2603500" y="2021025"/>
                  <a:ext cx="266700" cy="369300"/>
                </a:xfrm>
                <a:prstGeom prst="rect">
                  <a:avLst/>
                </a:prstGeom>
                <a:solidFill>
                  <a:schemeClr val="lt1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91425" lIns="91425" spcFirstLastPara="1" rIns="91425" wrap="square" tIns="91425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GB" sz="1200">
                      <a:solidFill>
                        <a:schemeClr val="dk2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2</a:t>
                  </a:r>
                  <a:endParaRPr sz="1200">
                    <a:solidFill>
                      <a:schemeClr val="dk2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491" name="Google Shape;1491;p76"/>
                <p:cNvGrpSpPr/>
                <p:nvPr/>
              </p:nvGrpSpPr>
              <p:grpSpPr>
                <a:xfrm>
                  <a:off x="2929475" y="2021025"/>
                  <a:ext cx="902675" cy="2717400"/>
                  <a:chOff x="2987500" y="2020975"/>
                  <a:chExt cx="902675" cy="2717400"/>
                </a:xfrm>
              </p:grpSpPr>
              <p:pic>
                <p:nvPicPr>
                  <p:cNvPr id="1492" name="Google Shape;1492;p76" title="Figure_2.png"/>
                  <p:cNvPicPr preferRelativeResize="0"/>
                  <p:nvPr/>
                </p:nvPicPr>
                <p:blipFill rotWithShape="1">
                  <a:blip r:embed="rId3">
                    <a:alphaModFix/>
                  </a:blip>
                  <a:srcRect b="2201" l="47567" r="9149" t="2067"/>
                  <a:stretch/>
                </p:blipFill>
                <p:spPr>
                  <a:xfrm>
                    <a:off x="2987500" y="2021025"/>
                    <a:ext cx="902675" cy="271730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1493" name="Google Shape;1493;p76"/>
                  <p:cNvSpPr/>
                  <p:nvPr/>
                </p:nvSpPr>
                <p:spPr>
                  <a:xfrm>
                    <a:off x="2987500" y="2020975"/>
                    <a:ext cx="716700" cy="2717400"/>
                  </a:xfrm>
                  <a:prstGeom prst="rect">
                    <a:avLst/>
                  </a:prstGeom>
                  <a:noFill/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494" name="Google Shape;1494;p76"/>
              <p:cNvGrpSpPr/>
              <p:nvPr/>
            </p:nvGrpSpPr>
            <p:grpSpPr>
              <a:xfrm>
                <a:off x="6283300" y="1882925"/>
                <a:ext cx="1023275" cy="2717400"/>
                <a:chOff x="6283300" y="1906725"/>
                <a:chExt cx="1023275" cy="2717400"/>
              </a:xfrm>
            </p:grpSpPr>
            <p:sp>
              <p:nvSpPr>
                <p:cNvPr id="1495" name="Google Shape;1495;p76"/>
                <p:cNvSpPr txBox="1"/>
                <p:nvPr/>
              </p:nvSpPr>
              <p:spPr>
                <a:xfrm>
                  <a:off x="6283300" y="1906725"/>
                  <a:ext cx="266700" cy="369300"/>
                </a:xfrm>
                <a:prstGeom prst="rect">
                  <a:avLst/>
                </a:prstGeom>
                <a:solidFill>
                  <a:schemeClr val="lt1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91425" lIns="91425" spcFirstLastPara="1" rIns="91425" wrap="square" tIns="91425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GB" sz="1200">
                      <a:solidFill>
                        <a:schemeClr val="dk2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4</a:t>
                  </a:r>
                  <a:endParaRPr sz="1200">
                    <a:solidFill>
                      <a:schemeClr val="dk2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496" name="Google Shape;1496;p76"/>
                <p:cNvGrpSpPr/>
                <p:nvPr/>
              </p:nvGrpSpPr>
              <p:grpSpPr>
                <a:xfrm flipH="1" rot="10800000">
                  <a:off x="6550000" y="1906725"/>
                  <a:ext cx="756575" cy="2717400"/>
                  <a:chOff x="4785975" y="2020975"/>
                  <a:chExt cx="756575" cy="2717400"/>
                </a:xfrm>
              </p:grpSpPr>
              <p:pic>
                <p:nvPicPr>
                  <p:cNvPr id="1497" name="Google Shape;1497;p76" title="Figure_3.png"/>
                  <p:cNvPicPr preferRelativeResize="0"/>
                  <p:nvPr/>
                </p:nvPicPr>
                <p:blipFill rotWithShape="1">
                  <a:blip r:embed="rId4">
                    <a:alphaModFix/>
                  </a:blip>
                  <a:srcRect b="19686" l="48549" r="36216" t="18386"/>
                  <a:stretch/>
                </p:blipFill>
                <p:spPr>
                  <a:xfrm>
                    <a:off x="4785975" y="2021025"/>
                    <a:ext cx="737124" cy="271730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1498" name="Google Shape;1498;p76"/>
                  <p:cNvSpPr/>
                  <p:nvPr/>
                </p:nvSpPr>
                <p:spPr>
                  <a:xfrm>
                    <a:off x="4825850" y="2020975"/>
                    <a:ext cx="716700" cy="2717400"/>
                  </a:xfrm>
                  <a:prstGeom prst="rect">
                    <a:avLst/>
                  </a:prstGeom>
                  <a:noFill/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499" name="Google Shape;1499;p76"/>
              <p:cNvGrpSpPr/>
              <p:nvPr/>
            </p:nvGrpSpPr>
            <p:grpSpPr>
              <a:xfrm>
                <a:off x="351400" y="1882925"/>
                <a:ext cx="2252100" cy="3056000"/>
                <a:chOff x="351400" y="2021025"/>
                <a:chExt cx="2252100" cy="3056000"/>
              </a:xfrm>
            </p:grpSpPr>
            <p:sp>
              <p:nvSpPr>
                <p:cNvPr id="1500" name="Google Shape;1500;p76"/>
                <p:cNvSpPr txBox="1"/>
                <p:nvPr/>
              </p:nvSpPr>
              <p:spPr>
                <a:xfrm>
                  <a:off x="815450" y="2021025"/>
                  <a:ext cx="266700" cy="369300"/>
                </a:xfrm>
                <a:prstGeom prst="rect">
                  <a:avLst/>
                </a:prstGeom>
                <a:solidFill>
                  <a:schemeClr val="lt1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91425" lIns="91425" spcFirstLastPara="1" rIns="91425" wrap="square" tIns="91425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GB" sz="1200">
                      <a:solidFill>
                        <a:schemeClr val="dk2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1</a:t>
                  </a:r>
                  <a:endParaRPr sz="1200">
                    <a:solidFill>
                      <a:schemeClr val="dk2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501" name="Google Shape;1501;p76"/>
                <p:cNvGrpSpPr/>
                <p:nvPr/>
              </p:nvGrpSpPr>
              <p:grpSpPr>
                <a:xfrm>
                  <a:off x="351400" y="2021025"/>
                  <a:ext cx="2252100" cy="3056000"/>
                  <a:chOff x="351400" y="2021025"/>
                  <a:chExt cx="2252100" cy="3056000"/>
                </a:xfrm>
              </p:grpSpPr>
              <p:grpSp>
                <p:nvGrpSpPr>
                  <p:cNvPr id="1502" name="Google Shape;1502;p76"/>
                  <p:cNvGrpSpPr/>
                  <p:nvPr/>
                </p:nvGrpSpPr>
                <p:grpSpPr>
                  <a:xfrm>
                    <a:off x="351400" y="2021025"/>
                    <a:ext cx="2252100" cy="3056000"/>
                    <a:chOff x="96450" y="2021025"/>
                    <a:chExt cx="2252100" cy="3056000"/>
                  </a:xfrm>
                </p:grpSpPr>
                <p:pic>
                  <p:nvPicPr>
                    <p:cNvPr id="1503" name="Google Shape;1503;p76" title="Figure_1.png"/>
                    <p:cNvPicPr preferRelativeResize="0"/>
                    <p:nvPr/>
                  </p:nvPicPr>
                  <p:blipFill rotWithShape="1">
                    <a:blip r:embed="rId5">
                      <a:alphaModFix/>
                    </a:blip>
                    <a:srcRect b="2192" l="47814" r="8903" t="2077"/>
                    <a:stretch/>
                  </p:blipFill>
                  <p:spPr>
                    <a:xfrm>
                      <a:off x="868800" y="2021025"/>
                      <a:ext cx="902675" cy="271730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sp>
                  <p:nvSpPr>
                    <p:cNvPr id="1504" name="Google Shape;1504;p76"/>
                    <p:cNvSpPr txBox="1"/>
                    <p:nvPr/>
                  </p:nvSpPr>
                  <p:spPr>
                    <a:xfrm>
                      <a:off x="96450" y="4738325"/>
                      <a:ext cx="2252100" cy="3387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anchorCtr="0" anchor="t" bIns="91425" lIns="91425" spcFirstLastPara="1" rIns="91425" wrap="square" tIns="91425">
                      <a:sp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Distance across the fault (km)</a:t>
                      </a:r>
                      <a:endParaRPr sz="10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505" name="Google Shape;1505;p76"/>
                    <p:cNvSpPr txBox="1"/>
                    <p:nvPr/>
                  </p:nvSpPr>
                  <p:spPr>
                    <a:xfrm rot="-5400000">
                      <a:off x="-432200" y="3202100"/>
                      <a:ext cx="2252100" cy="3387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anchorCtr="0" anchor="t" bIns="91425" lIns="91425" spcFirstLastPara="1" rIns="91425" wrap="square" tIns="91425">
                      <a:sp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Distance along the fault (km)</a:t>
                      </a:r>
                      <a:endParaRPr sz="10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1506" name="Google Shape;1506;p76"/>
                  <p:cNvSpPr txBox="1"/>
                  <p:nvPr/>
                </p:nvSpPr>
                <p:spPr>
                  <a:xfrm rot="5400000">
                    <a:off x="1068850" y="3232725"/>
                    <a:ext cx="2252100" cy="3387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91425" lIns="91425" spcFirstLastPara="1" rIns="91425" wrap="square" tIns="91425">
                    <a:sp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GB" sz="10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Horizontal displacement</a:t>
                    </a:r>
                    <a:endParaRPr sz="1000">
                      <a:solidFill>
                        <a:schemeClr val="dk2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507" name="Google Shape;1507;p76"/>
              <p:cNvSpPr txBox="1"/>
              <p:nvPr/>
            </p:nvSpPr>
            <p:spPr>
              <a:xfrm>
                <a:off x="4665058" y="1882925"/>
                <a:ext cx="1316100" cy="738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Clustering algorithm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1" name="Shape 1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2" name="Google Shape;1512;p7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Magnitude distribution</a:t>
            </a:r>
            <a:endParaRPr/>
          </a:p>
        </p:txBody>
      </p:sp>
      <p:sp>
        <p:nvSpPr>
          <p:cNvPr id="1513" name="Google Shape;1513;p77"/>
          <p:cNvSpPr txBox="1"/>
          <p:nvPr/>
        </p:nvSpPr>
        <p:spPr>
          <a:xfrm>
            <a:off x="2929467" y="0"/>
            <a:ext cx="1270800" cy="384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Results</a:t>
            </a:r>
            <a:endParaRPr b="1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4" name="Google Shape;1514;p77" title="magnitude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1250" y="1017725"/>
            <a:ext cx="7641950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515" name="Google Shape;1515;p77"/>
          <p:cNvSpPr txBox="1"/>
          <p:nvPr/>
        </p:nvSpPr>
        <p:spPr>
          <a:xfrm>
            <a:off x="2123450" y="4681800"/>
            <a:ext cx="5820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Magnitude 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6" name="Google Shape;1516;p77"/>
          <p:cNvSpPr txBox="1"/>
          <p:nvPr/>
        </p:nvSpPr>
        <p:spPr>
          <a:xfrm>
            <a:off x="154950" y="3373700"/>
            <a:ext cx="1600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Number N of occurrences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7" name="Google Shape;1517;p77"/>
          <p:cNvSpPr/>
          <p:nvPr/>
        </p:nvSpPr>
        <p:spPr>
          <a:xfrm>
            <a:off x="1678950" y="1192425"/>
            <a:ext cx="6693000" cy="1866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1" name="Shape 1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2" name="Google Shape;1522;p7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Magnitude distribution</a:t>
            </a:r>
            <a:endParaRPr/>
          </a:p>
        </p:txBody>
      </p:sp>
      <p:sp>
        <p:nvSpPr>
          <p:cNvPr id="1523" name="Google Shape;1523;p78"/>
          <p:cNvSpPr txBox="1"/>
          <p:nvPr/>
        </p:nvSpPr>
        <p:spPr>
          <a:xfrm>
            <a:off x="2929467" y="0"/>
            <a:ext cx="1270800" cy="384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Results</a:t>
            </a:r>
            <a:endParaRPr b="1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24" name="Google Shape;1524;p78" title="magnitude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1250" y="1017725"/>
            <a:ext cx="7641950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525" name="Google Shape;1525;p78"/>
          <p:cNvSpPr txBox="1"/>
          <p:nvPr/>
        </p:nvSpPr>
        <p:spPr>
          <a:xfrm>
            <a:off x="2123450" y="4681800"/>
            <a:ext cx="5820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Magnitude 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6" name="Google Shape;1526;p78"/>
          <p:cNvSpPr txBox="1"/>
          <p:nvPr/>
        </p:nvSpPr>
        <p:spPr>
          <a:xfrm>
            <a:off x="154950" y="3373700"/>
            <a:ext cx="1600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Number N of occurrences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7" name="Google Shape;1527;p78"/>
          <p:cNvSpPr txBox="1"/>
          <p:nvPr/>
        </p:nvSpPr>
        <p:spPr>
          <a:xfrm>
            <a:off x="154950" y="1849700"/>
            <a:ext cx="1600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Log(N≥M)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1" name="Shape 1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2" name="Google Shape;1532;p7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Magnitude distribution</a:t>
            </a:r>
            <a:endParaRPr/>
          </a:p>
        </p:txBody>
      </p:sp>
      <p:sp>
        <p:nvSpPr>
          <p:cNvPr id="1533" name="Google Shape;1533;p79"/>
          <p:cNvSpPr txBox="1"/>
          <p:nvPr/>
        </p:nvSpPr>
        <p:spPr>
          <a:xfrm>
            <a:off x="2929467" y="0"/>
            <a:ext cx="1270800" cy="384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Results</a:t>
            </a:r>
            <a:endParaRPr b="1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4" name="Google Shape;1534;p79" title="magnitude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1250" y="1017725"/>
            <a:ext cx="7641950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535" name="Google Shape;1535;p79"/>
          <p:cNvSpPr txBox="1"/>
          <p:nvPr/>
        </p:nvSpPr>
        <p:spPr>
          <a:xfrm>
            <a:off x="5963175" y="1017725"/>
            <a:ext cx="2924700" cy="461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Gutenberg Richter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36" name="Google Shape;1536;p79"/>
          <p:cNvCxnSpPr/>
          <p:nvPr/>
        </p:nvCxnSpPr>
        <p:spPr>
          <a:xfrm flipH="1">
            <a:off x="5474025" y="1347250"/>
            <a:ext cx="584400" cy="901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sp>
        <p:nvSpPr>
          <p:cNvPr id="1537" name="Google Shape;1537;p79"/>
          <p:cNvSpPr txBox="1"/>
          <p:nvPr/>
        </p:nvSpPr>
        <p:spPr>
          <a:xfrm>
            <a:off x="2123450" y="4681800"/>
            <a:ext cx="5820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Magnitude 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8" name="Google Shape;1538;p79"/>
          <p:cNvSpPr txBox="1"/>
          <p:nvPr/>
        </p:nvSpPr>
        <p:spPr>
          <a:xfrm>
            <a:off x="154950" y="3373700"/>
            <a:ext cx="1600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Number N of occurrences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9" name="Google Shape;1539;p79"/>
          <p:cNvSpPr txBox="1"/>
          <p:nvPr/>
        </p:nvSpPr>
        <p:spPr>
          <a:xfrm>
            <a:off x="154950" y="1849700"/>
            <a:ext cx="1600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Log(N≥M)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3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" name="Google Shape;1544;p8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Conclusion</a:t>
            </a:r>
            <a:endParaRPr/>
          </a:p>
        </p:txBody>
      </p:sp>
      <p:sp>
        <p:nvSpPr>
          <p:cNvPr id="1545" name="Google Shape;1545;p80"/>
          <p:cNvSpPr txBox="1"/>
          <p:nvPr>
            <p:ph idx="1" type="body"/>
          </p:nvPr>
        </p:nvSpPr>
        <p:spPr>
          <a:xfrm>
            <a:off x="311700" y="3230875"/>
            <a:ext cx="8520600" cy="133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546" name="Google Shape;1546;p80"/>
          <p:cNvSpPr txBox="1"/>
          <p:nvPr/>
        </p:nvSpPr>
        <p:spPr>
          <a:xfrm>
            <a:off x="4238350" y="0"/>
            <a:ext cx="12708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Conclusion</a:t>
            </a:r>
            <a:endParaRPr b="1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47" name="Google Shape;1547;p80"/>
          <p:cNvGrpSpPr/>
          <p:nvPr/>
        </p:nvGrpSpPr>
        <p:grpSpPr>
          <a:xfrm>
            <a:off x="335340" y="1141867"/>
            <a:ext cx="8473312" cy="1931550"/>
            <a:chOff x="1131625" y="2013875"/>
            <a:chExt cx="6885513" cy="1569600"/>
          </a:xfrm>
        </p:grpSpPr>
        <p:grpSp>
          <p:nvGrpSpPr>
            <p:cNvPr id="1548" name="Google Shape;1548;p80"/>
            <p:cNvGrpSpPr/>
            <p:nvPr/>
          </p:nvGrpSpPr>
          <p:grpSpPr>
            <a:xfrm>
              <a:off x="3073838" y="2013875"/>
              <a:ext cx="1944600" cy="1569600"/>
              <a:chOff x="3071457" y="2013875"/>
              <a:chExt cx="1944600" cy="1569600"/>
            </a:xfrm>
          </p:grpSpPr>
          <p:sp>
            <p:nvSpPr>
              <p:cNvPr id="1549" name="Google Shape;1549;p80"/>
              <p:cNvSpPr/>
              <p:nvPr/>
            </p:nvSpPr>
            <p:spPr>
              <a:xfrm flipH="1" rot="10800000">
                <a:off x="3071457" y="2013875"/>
                <a:ext cx="1944600" cy="1569600"/>
              </a:xfrm>
              <a:prstGeom prst="round2DiagRect">
                <a:avLst>
                  <a:gd fmla="val 0" name="adj1"/>
                  <a:gd fmla="val 17764" name="adj2"/>
                </a:avLst>
              </a:prstGeom>
              <a:solidFill>
                <a:srgbClr val="1D7E7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0" name="Google Shape;1550;p80"/>
              <p:cNvSpPr txBox="1"/>
              <p:nvPr/>
            </p:nvSpPr>
            <p:spPr>
              <a:xfrm>
                <a:off x="3318840" y="2501735"/>
                <a:ext cx="1451700" cy="45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GB" sz="16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Earthquake cycles</a:t>
                </a:r>
                <a:endParaRPr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551" name="Google Shape;1551;p80"/>
            <p:cNvGrpSpPr/>
            <p:nvPr/>
          </p:nvGrpSpPr>
          <p:grpSpPr>
            <a:xfrm>
              <a:off x="1131625" y="2013875"/>
              <a:ext cx="1944600" cy="1569600"/>
              <a:chOff x="1126863" y="2013875"/>
              <a:chExt cx="1944600" cy="1569600"/>
            </a:xfrm>
          </p:grpSpPr>
          <p:sp>
            <p:nvSpPr>
              <p:cNvPr id="1552" name="Google Shape;1552;p80"/>
              <p:cNvSpPr/>
              <p:nvPr/>
            </p:nvSpPr>
            <p:spPr>
              <a:xfrm>
                <a:off x="1126863" y="2013875"/>
                <a:ext cx="1944600" cy="1569600"/>
              </a:xfrm>
              <a:prstGeom prst="round2DiagRect">
                <a:avLst>
                  <a:gd fmla="val 0" name="adj1"/>
                  <a:gd fmla="val 17764" name="adj2"/>
                </a:avLst>
              </a:prstGeom>
              <a:solidFill>
                <a:srgbClr val="249C9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3" name="Google Shape;1553;p80"/>
              <p:cNvSpPr txBox="1"/>
              <p:nvPr/>
            </p:nvSpPr>
            <p:spPr>
              <a:xfrm>
                <a:off x="1346452" y="2501760"/>
                <a:ext cx="1451700" cy="45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GB" sz="16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Development of a mature fault zone</a:t>
                </a:r>
                <a:endParaRPr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554" name="Google Shape;1554;p80"/>
            <p:cNvGrpSpPr/>
            <p:nvPr/>
          </p:nvGrpSpPr>
          <p:grpSpPr>
            <a:xfrm>
              <a:off x="5015938" y="2013875"/>
              <a:ext cx="3001200" cy="1569600"/>
              <a:chOff x="5015938" y="2013875"/>
              <a:chExt cx="3001200" cy="1569600"/>
            </a:xfrm>
          </p:grpSpPr>
          <p:sp>
            <p:nvSpPr>
              <p:cNvPr id="1555" name="Google Shape;1555;p80"/>
              <p:cNvSpPr/>
              <p:nvPr/>
            </p:nvSpPr>
            <p:spPr>
              <a:xfrm>
                <a:off x="5015938" y="2013875"/>
                <a:ext cx="3001200" cy="1569600"/>
              </a:xfrm>
              <a:prstGeom prst="round2DiagRect">
                <a:avLst>
                  <a:gd fmla="val 0" name="adj1"/>
                  <a:gd fmla="val 17764" name="adj2"/>
                </a:avLst>
              </a:prstGeom>
              <a:solidFill>
                <a:srgbClr val="155B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6" name="Google Shape;1556;p80"/>
              <p:cNvSpPr txBox="1"/>
              <p:nvPr/>
            </p:nvSpPr>
            <p:spPr>
              <a:xfrm>
                <a:off x="5360226" y="2501737"/>
                <a:ext cx="2417100" cy="45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GB" sz="16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Seismic cycles on an evolving strike-slip fault</a:t>
                </a:r>
                <a:endParaRPr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557" name="Google Shape;1557;p80"/>
            <p:cNvGrpSpPr/>
            <p:nvPr/>
          </p:nvGrpSpPr>
          <p:grpSpPr>
            <a:xfrm>
              <a:off x="4885484" y="2701270"/>
              <a:ext cx="261571" cy="260379"/>
              <a:chOff x="4858109" y="2631368"/>
              <a:chExt cx="316442" cy="315000"/>
            </a:xfrm>
          </p:grpSpPr>
          <p:sp>
            <p:nvSpPr>
              <p:cNvPr id="1558" name="Google Shape;1558;p80"/>
              <p:cNvSpPr/>
              <p:nvPr/>
            </p:nvSpPr>
            <p:spPr>
              <a:xfrm>
                <a:off x="4859551" y="2631368"/>
                <a:ext cx="315000" cy="315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9" name="Google Shape;1559;p80"/>
              <p:cNvSpPr/>
              <p:nvPr/>
            </p:nvSpPr>
            <p:spPr>
              <a:xfrm>
                <a:off x="4858109" y="2739300"/>
                <a:ext cx="239100" cy="99000"/>
              </a:xfrm>
              <a:prstGeom prst="rightArrow">
                <a:avLst>
                  <a:gd fmla="val 32020" name="adj1"/>
                  <a:gd fmla="val 66970" name="adj2"/>
                </a:avLst>
              </a:prstGeom>
              <a:solidFill>
                <a:srgbClr val="1D7E7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br>
                  <a:rPr lang="en-GB"/>
                </a:br>
                <a:endParaRPr/>
              </a:p>
            </p:txBody>
          </p:sp>
        </p:grpSp>
        <p:grpSp>
          <p:nvGrpSpPr>
            <p:cNvPr id="1560" name="Google Shape;1560;p80"/>
            <p:cNvGrpSpPr/>
            <p:nvPr/>
          </p:nvGrpSpPr>
          <p:grpSpPr>
            <a:xfrm>
              <a:off x="2948278" y="2701271"/>
              <a:ext cx="260366" cy="260366"/>
              <a:chOff x="3157188" y="909150"/>
              <a:chExt cx="470400" cy="470400"/>
            </a:xfrm>
          </p:grpSpPr>
          <p:sp>
            <p:nvSpPr>
              <p:cNvPr id="1561" name="Google Shape;1561;p80"/>
              <p:cNvSpPr/>
              <p:nvPr/>
            </p:nvSpPr>
            <p:spPr>
              <a:xfrm>
                <a:off x="3157188" y="909150"/>
                <a:ext cx="470400" cy="470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2" name="Google Shape;1562;p80"/>
              <p:cNvSpPr/>
              <p:nvPr/>
            </p:nvSpPr>
            <p:spPr>
              <a:xfrm>
                <a:off x="3243138" y="995100"/>
                <a:ext cx="298500" cy="298500"/>
              </a:xfrm>
              <a:prstGeom prst="mathPlus">
                <a:avLst>
                  <a:gd fmla="val 9900" name="adj1"/>
                </a:avLst>
              </a:prstGeom>
              <a:solidFill>
                <a:srgbClr val="249C9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563" name="Google Shape;1563;p80"/>
          <p:cNvSpPr/>
          <p:nvPr/>
        </p:nvSpPr>
        <p:spPr>
          <a:xfrm>
            <a:off x="1894850" y="2428450"/>
            <a:ext cx="460800" cy="460800"/>
          </a:xfrm>
          <a:prstGeom prst="ellipse">
            <a:avLst/>
          </a:prstGeom>
          <a:noFill/>
          <a:ln cap="flat" cmpd="sng" w="28575">
            <a:solidFill>
              <a:srgbClr val="DA291C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DA291C"/>
                </a:solidFill>
                <a:latin typeface="Calibri"/>
                <a:ea typeface="Calibri"/>
                <a:cs typeface="Calibri"/>
                <a:sym typeface="Calibri"/>
              </a:rPr>
              <a:t>✓</a:t>
            </a:r>
            <a:endParaRPr b="1" sz="2000">
              <a:solidFill>
                <a:srgbClr val="DA29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7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" name="Google Shape;1568;p8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Conclusion</a:t>
            </a:r>
            <a:endParaRPr/>
          </a:p>
        </p:txBody>
      </p:sp>
      <p:sp>
        <p:nvSpPr>
          <p:cNvPr id="1569" name="Google Shape;1569;p81"/>
          <p:cNvSpPr txBox="1"/>
          <p:nvPr>
            <p:ph idx="1" type="body"/>
          </p:nvPr>
        </p:nvSpPr>
        <p:spPr>
          <a:xfrm>
            <a:off x="311700" y="3230875"/>
            <a:ext cx="8520600" cy="133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570" name="Google Shape;1570;p81"/>
          <p:cNvSpPr txBox="1"/>
          <p:nvPr/>
        </p:nvSpPr>
        <p:spPr>
          <a:xfrm>
            <a:off x="4238350" y="0"/>
            <a:ext cx="12708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Conclusion</a:t>
            </a:r>
            <a:endParaRPr b="1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71" name="Google Shape;1571;p81"/>
          <p:cNvGrpSpPr/>
          <p:nvPr/>
        </p:nvGrpSpPr>
        <p:grpSpPr>
          <a:xfrm>
            <a:off x="335340" y="1141867"/>
            <a:ext cx="8473312" cy="1931550"/>
            <a:chOff x="1131625" y="2013875"/>
            <a:chExt cx="6885513" cy="1569600"/>
          </a:xfrm>
        </p:grpSpPr>
        <p:grpSp>
          <p:nvGrpSpPr>
            <p:cNvPr id="1572" name="Google Shape;1572;p81"/>
            <p:cNvGrpSpPr/>
            <p:nvPr/>
          </p:nvGrpSpPr>
          <p:grpSpPr>
            <a:xfrm>
              <a:off x="3073838" y="2013875"/>
              <a:ext cx="1944600" cy="1569600"/>
              <a:chOff x="3071457" y="2013875"/>
              <a:chExt cx="1944600" cy="1569600"/>
            </a:xfrm>
          </p:grpSpPr>
          <p:sp>
            <p:nvSpPr>
              <p:cNvPr id="1573" name="Google Shape;1573;p81"/>
              <p:cNvSpPr/>
              <p:nvPr/>
            </p:nvSpPr>
            <p:spPr>
              <a:xfrm flipH="1" rot="10800000">
                <a:off x="3071457" y="2013875"/>
                <a:ext cx="1944600" cy="1569600"/>
              </a:xfrm>
              <a:prstGeom prst="round2DiagRect">
                <a:avLst>
                  <a:gd fmla="val 0" name="adj1"/>
                  <a:gd fmla="val 17764" name="adj2"/>
                </a:avLst>
              </a:prstGeom>
              <a:solidFill>
                <a:srgbClr val="1D7E7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4" name="Google Shape;1574;p81"/>
              <p:cNvSpPr txBox="1"/>
              <p:nvPr/>
            </p:nvSpPr>
            <p:spPr>
              <a:xfrm>
                <a:off x="3318840" y="2501735"/>
                <a:ext cx="1451700" cy="45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GB" sz="16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Earthquake cycles</a:t>
                </a:r>
                <a:endParaRPr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575" name="Google Shape;1575;p81"/>
            <p:cNvGrpSpPr/>
            <p:nvPr/>
          </p:nvGrpSpPr>
          <p:grpSpPr>
            <a:xfrm>
              <a:off x="1131625" y="2013875"/>
              <a:ext cx="1944600" cy="1569600"/>
              <a:chOff x="1126863" y="2013875"/>
              <a:chExt cx="1944600" cy="1569600"/>
            </a:xfrm>
          </p:grpSpPr>
          <p:sp>
            <p:nvSpPr>
              <p:cNvPr id="1576" name="Google Shape;1576;p81"/>
              <p:cNvSpPr/>
              <p:nvPr/>
            </p:nvSpPr>
            <p:spPr>
              <a:xfrm>
                <a:off x="1126863" y="2013875"/>
                <a:ext cx="1944600" cy="1569600"/>
              </a:xfrm>
              <a:prstGeom prst="round2DiagRect">
                <a:avLst>
                  <a:gd fmla="val 0" name="adj1"/>
                  <a:gd fmla="val 17764" name="adj2"/>
                </a:avLst>
              </a:prstGeom>
              <a:solidFill>
                <a:srgbClr val="249C9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7" name="Google Shape;1577;p81"/>
              <p:cNvSpPr txBox="1"/>
              <p:nvPr/>
            </p:nvSpPr>
            <p:spPr>
              <a:xfrm>
                <a:off x="1346452" y="2501760"/>
                <a:ext cx="1451700" cy="45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GB" sz="16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Development of a mature fault zone</a:t>
                </a:r>
                <a:endParaRPr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578" name="Google Shape;1578;p81"/>
            <p:cNvGrpSpPr/>
            <p:nvPr/>
          </p:nvGrpSpPr>
          <p:grpSpPr>
            <a:xfrm>
              <a:off x="5015938" y="2013875"/>
              <a:ext cx="3001200" cy="1569600"/>
              <a:chOff x="5015938" y="2013875"/>
              <a:chExt cx="3001200" cy="1569600"/>
            </a:xfrm>
          </p:grpSpPr>
          <p:sp>
            <p:nvSpPr>
              <p:cNvPr id="1579" name="Google Shape;1579;p81"/>
              <p:cNvSpPr/>
              <p:nvPr/>
            </p:nvSpPr>
            <p:spPr>
              <a:xfrm>
                <a:off x="5015938" y="2013875"/>
                <a:ext cx="3001200" cy="1569600"/>
              </a:xfrm>
              <a:prstGeom prst="round2DiagRect">
                <a:avLst>
                  <a:gd fmla="val 0" name="adj1"/>
                  <a:gd fmla="val 17764" name="adj2"/>
                </a:avLst>
              </a:prstGeom>
              <a:solidFill>
                <a:srgbClr val="155B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0" name="Google Shape;1580;p81"/>
              <p:cNvSpPr txBox="1"/>
              <p:nvPr/>
            </p:nvSpPr>
            <p:spPr>
              <a:xfrm>
                <a:off x="5360226" y="2501737"/>
                <a:ext cx="2417100" cy="45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GB" sz="16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Seismic cycles on an evolving strike-slip fault</a:t>
                </a:r>
                <a:endParaRPr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581" name="Google Shape;1581;p81"/>
            <p:cNvGrpSpPr/>
            <p:nvPr/>
          </p:nvGrpSpPr>
          <p:grpSpPr>
            <a:xfrm>
              <a:off x="4885484" y="2701270"/>
              <a:ext cx="261571" cy="260379"/>
              <a:chOff x="4858109" y="2631368"/>
              <a:chExt cx="316442" cy="315000"/>
            </a:xfrm>
          </p:grpSpPr>
          <p:sp>
            <p:nvSpPr>
              <p:cNvPr id="1582" name="Google Shape;1582;p81"/>
              <p:cNvSpPr/>
              <p:nvPr/>
            </p:nvSpPr>
            <p:spPr>
              <a:xfrm>
                <a:off x="4859551" y="2631368"/>
                <a:ext cx="315000" cy="315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3" name="Google Shape;1583;p81"/>
              <p:cNvSpPr/>
              <p:nvPr/>
            </p:nvSpPr>
            <p:spPr>
              <a:xfrm>
                <a:off x="4858109" y="2739300"/>
                <a:ext cx="239100" cy="99000"/>
              </a:xfrm>
              <a:prstGeom prst="rightArrow">
                <a:avLst>
                  <a:gd fmla="val 32020" name="adj1"/>
                  <a:gd fmla="val 66970" name="adj2"/>
                </a:avLst>
              </a:prstGeom>
              <a:solidFill>
                <a:srgbClr val="1D7E7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br>
                  <a:rPr lang="en-GB"/>
                </a:br>
                <a:endParaRPr/>
              </a:p>
            </p:txBody>
          </p:sp>
        </p:grpSp>
        <p:grpSp>
          <p:nvGrpSpPr>
            <p:cNvPr id="1584" name="Google Shape;1584;p81"/>
            <p:cNvGrpSpPr/>
            <p:nvPr/>
          </p:nvGrpSpPr>
          <p:grpSpPr>
            <a:xfrm>
              <a:off x="2948278" y="2701271"/>
              <a:ext cx="260366" cy="260366"/>
              <a:chOff x="3157188" y="909150"/>
              <a:chExt cx="470400" cy="470400"/>
            </a:xfrm>
          </p:grpSpPr>
          <p:sp>
            <p:nvSpPr>
              <p:cNvPr id="1585" name="Google Shape;1585;p81"/>
              <p:cNvSpPr/>
              <p:nvPr/>
            </p:nvSpPr>
            <p:spPr>
              <a:xfrm>
                <a:off x="3157188" y="909150"/>
                <a:ext cx="470400" cy="470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6" name="Google Shape;1586;p81"/>
              <p:cNvSpPr/>
              <p:nvPr/>
            </p:nvSpPr>
            <p:spPr>
              <a:xfrm>
                <a:off x="3243138" y="995100"/>
                <a:ext cx="298500" cy="298500"/>
              </a:xfrm>
              <a:prstGeom prst="mathPlus">
                <a:avLst>
                  <a:gd fmla="val 9900" name="adj1"/>
                </a:avLst>
              </a:prstGeom>
              <a:solidFill>
                <a:srgbClr val="249C9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587" name="Google Shape;1587;p81"/>
          <p:cNvSpPr/>
          <p:nvPr/>
        </p:nvSpPr>
        <p:spPr>
          <a:xfrm>
            <a:off x="1894850" y="2428450"/>
            <a:ext cx="460800" cy="460800"/>
          </a:xfrm>
          <a:prstGeom prst="ellipse">
            <a:avLst/>
          </a:prstGeom>
          <a:noFill/>
          <a:ln cap="flat" cmpd="sng" w="28575">
            <a:solidFill>
              <a:srgbClr val="DA291C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DA291C"/>
                </a:solidFill>
                <a:latin typeface="Calibri"/>
                <a:ea typeface="Calibri"/>
                <a:cs typeface="Calibri"/>
                <a:sym typeface="Calibri"/>
              </a:rPr>
              <a:t>✓</a:t>
            </a:r>
            <a:endParaRPr b="1" sz="2000">
              <a:solidFill>
                <a:srgbClr val="DA29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8" name="Google Shape;1588;p81"/>
          <p:cNvSpPr/>
          <p:nvPr/>
        </p:nvSpPr>
        <p:spPr>
          <a:xfrm>
            <a:off x="4238350" y="2428450"/>
            <a:ext cx="460800" cy="460800"/>
          </a:xfrm>
          <a:prstGeom prst="ellipse">
            <a:avLst/>
          </a:prstGeom>
          <a:noFill/>
          <a:ln cap="flat" cmpd="sng" w="28575">
            <a:solidFill>
              <a:srgbClr val="DA291C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DA291C"/>
                </a:solidFill>
                <a:latin typeface="Calibri"/>
                <a:ea typeface="Calibri"/>
                <a:cs typeface="Calibri"/>
                <a:sym typeface="Calibri"/>
              </a:rPr>
              <a:t>✓</a:t>
            </a:r>
            <a:endParaRPr b="1" sz="2000">
              <a:solidFill>
                <a:srgbClr val="DA29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This approach</a:t>
            </a:r>
            <a:endParaRPr/>
          </a:p>
        </p:txBody>
      </p:sp>
      <p:sp>
        <p:nvSpPr>
          <p:cNvPr id="137" name="Google Shape;137;p19"/>
          <p:cNvSpPr txBox="1"/>
          <p:nvPr/>
        </p:nvSpPr>
        <p:spPr>
          <a:xfrm>
            <a:off x="311700" y="0"/>
            <a:ext cx="1270800" cy="384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Introduction </a:t>
            </a:r>
            <a:endParaRPr b="1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8" name="Google Shape;138;p19"/>
          <p:cNvGrpSpPr/>
          <p:nvPr/>
        </p:nvGrpSpPr>
        <p:grpSpPr>
          <a:xfrm>
            <a:off x="335340" y="1141867"/>
            <a:ext cx="8473312" cy="1931550"/>
            <a:chOff x="1131625" y="2013875"/>
            <a:chExt cx="6885513" cy="1569600"/>
          </a:xfrm>
        </p:grpSpPr>
        <p:grpSp>
          <p:nvGrpSpPr>
            <p:cNvPr id="139" name="Google Shape;139;p19"/>
            <p:cNvGrpSpPr/>
            <p:nvPr/>
          </p:nvGrpSpPr>
          <p:grpSpPr>
            <a:xfrm>
              <a:off x="3073838" y="2013875"/>
              <a:ext cx="1944600" cy="1569600"/>
              <a:chOff x="3071457" y="2013875"/>
              <a:chExt cx="1944600" cy="1569600"/>
            </a:xfrm>
          </p:grpSpPr>
          <p:sp>
            <p:nvSpPr>
              <p:cNvPr id="140" name="Google Shape;140;p19"/>
              <p:cNvSpPr/>
              <p:nvPr/>
            </p:nvSpPr>
            <p:spPr>
              <a:xfrm flipH="1" rot="10800000">
                <a:off x="3071457" y="2013875"/>
                <a:ext cx="1944600" cy="1569600"/>
              </a:xfrm>
              <a:prstGeom prst="round2DiagRect">
                <a:avLst>
                  <a:gd fmla="val 0" name="adj1"/>
                  <a:gd fmla="val 17764" name="adj2"/>
                </a:avLst>
              </a:prstGeom>
              <a:solidFill>
                <a:srgbClr val="1D7E7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" name="Google Shape;141;p19"/>
              <p:cNvSpPr txBox="1"/>
              <p:nvPr/>
            </p:nvSpPr>
            <p:spPr>
              <a:xfrm>
                <a:off x="3318840" y="2501735"/>
                <a:ext cx="1451700" cy="45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GB" sz="16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Earthquake cycles</a:t>
                </a:r>
                <a:endParaRPr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42" name="Google Shape;142;p19"/>
            <p:cNvGrpSpPr/>
            <p:nvPr/>
          </p:nvGrpSpPr>
          <p:grpSpPr>
            <a:xfrm>
              <a:off x="1131625" y="2013875"/>
              <a:ext cx="1944600" cy="1569600"/>
              <a:chOff x="1126863" y="2013875"/>
              <a:chExt cx="1944600" cy="1569600"/>
            </a:xfrm>
          </p:grpSpPr>
          <p:sp>
            <p:nvSpPr>
              <p:cNvPr id="143" name="Google Shape;143;p19"/>
              <p:cNvSpPr/>
              <p:nvPr/>
            </p:nvSpPr>
            <p:spPr>
              <a:xfrm>
                <a:off x="1126863" y="2013875"/>
                <a:ext cx="1944600" cy="1569600"/>
              </a:xfrm>
              <a:prstGeom prst="round2DiagRect">
                <a:avLst>
                  <a:gd fmla="val 0" name="adj1"/>
                  <a:gd fmla="val 17764" name="adj2"/>
                </a:avLst>
              </a:prstGeom>
              <a:solidFill>
                <a:srgbClr val="249C9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" name="Google Shape;144;p19"/>
              <p:cNvSpPr txBox="1"/>
              <p:nvPr/>
            </p:nvSpPr>
            <p:spPr>
              <a:xfrm>
                <a:off x="1346452" y="2501760"/>
                <a:ext cx="1451700" cy="45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GB" sz="16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Development of a mature fault zone</a:t>
                </a:r>
                <a:endParaRPr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45" name="Google Shape;145;p19"/>
            <p:cNvSpPr/>
            <p:nvPr/>
          </p:nvSpPr>
          <p:spPr>
            <a:xfrm>
              <a:off x="5015938" y="2013875"/>
              <a:ext cx="3001200" cy="1569600"/>
            </a:xfrm>
            <a:prstGeom prst="round2DiagRect">
              <a:avLst>
                <a:gd fmla="val 0" name="adj1"/>
                <a:gd fmla="val 17764" name="adj2"/>
              </a:avLst>
            </a:prstGeom>
            <a:solidFill>
              <a:srgbClr val="155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46" name="Google Shape;146;p19"/>
            <p:cNvGrpSpPr/>
            <p:nvPr/>
          </p:nvGrpSpPr>
          <p:grpSpPr>
            <a:xfrm>
              <a:off x="4885484" y="2701270"/>
              <a:ext cx="261571" cy="260379"/>
              <a:chOff x="4858109" y="2631368"/>
              <a:chExt cx="316442" cy="315000"/>
            </a:xfrm>
          </p:grpSpPr>
          <p:sp>
            <p:nvSpPr>
              <p:cNvPr id="147" name="Google Shape;147;p19"/>
              <p:cNvSpPr/>
              <p:nvPr/>
            </p:nvSpPr>
            <p:spPr>
              <a:xfrm>
                <a:off x="4859551" y="2631368"/>
                <a:ext cx="315000" cy="315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" name="Google Shape;148;p19"/>
              <p:cNvSpPr/>
              <p:nvPr/>
            </p:nvSpPr>
            <p:spPr>
              <a:xfrm>
                <a:off x="4858109" y="2739300"/>
                <a:ext cx="239100" cy="99000"/>
              </a:xfrm>
              <a:prstGeom prst="rightArrow">
                <a:avLst>
                  <a:gd fmla="val 32020" name="adj1"/>
                  <a:gd fmla="val 66970" name="adj2"/>
                </a:avLst>
              </a:prstGeom>
              <a:solidFill>
                <a:srgbClr val="1D7E7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br>
                  <a:rPr lang="en-GB"/>
                </a:br>
                <a:endParaRPr/>
              </a:p>
            </p:txBody>
          </p:sp>
        </p:grpSp>
        <p:grpSp>
          <p:nvGrpSpPr>
            <p:cNvPr id="149" name="Google Shape;149;p19"/>
            <p:cNvGrpSpPr/>
            <p:nvPr/>
          </p:nvGrpSpPr>
          <p:grpSpPr>
            <a:xfrm>
              <a:off x="2948278" y="2701271"/>
              <a:ext cx="260366" cy="260366"/>
              <a:chOff x="3157188" y="909150"/>
              <a:chExt cx="470400" cy="470400"/>
            </a:xfrm>
          </p:grpSpPr>
          <p:sp>
            <p:nvSpPr>
              <p:cNvPr id="150" name="Google Shape;150;p19"/>
              <p:cNvSpPr/>
              <p:nvPr/>
            </p:nvSpPr>
            <p:spPr>
              <a:xfrm>
                <a:off x="3157188" y="909150"/>
                <a:ext cx="470400" cy="470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9"/>
              <p:cNvSpPr/>
              <p:nvPr/>
            </p:nvSpPr>
            <p:spPr>
              <a:xfrm>
                <a:off x="3243138" y="995100"/>
                <a:ext cx="298500" cy="298500"/>
              </a:xfrm>
              <a:prstGeom prst="mathPlus">
                <a:avLst>
                  <a:gd fmla="val 9900" name="adj1"/>
                </a:avLst>
              </a:prstGeom>
              <a:solidFill>
                <a:srgbClr val="249C9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2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" name="Google Shape;1593;p8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Conclusion</a:t>
            </a:r>
            <a:endParaRPr/>
          </a:p>
        </p:txBody>
      </p:sp>
      <p:sp>
        <p:nvSpPr>
          <p:cNvPr id="1594" name="Google Shape;1594;p82"/>
          <p:cNvSpPr txBox="1"/>
          <p:nvPr>
            <p:ph idx="1" type="body"/>
          </p:nvPr>
        </p:nvSpPr>
        <p:spPr>
          <a:xfrm>
            <a:off x="311700" y="3230875"/>
            <a:ext cx="8520600" cy="133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-GB"/>
              <a:t>Study the 3D deformation pattern during interseismic and coseismic periods</a:t>
            </a:r>
            <a:endParaRPr/>
          </a:p>
        </p:txBody>
      </p:sp>
      <p:sp>
        <p:nvSpPr>
          <p:cNvPr id="1595" name="Google Shape;1595;p82"/>
          <p:cNvSpPr txBox="1"/>
          <p:nvPr/>
        </p:nvSpPr>
        <p:spPr>
          <a:xfrm>
            <a:off x="4238350" y="0"/>
            <a:ext cx="12708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Conclusion</a:t>
            </a:r>
            <a:endParaRPr b="1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96" name="Google Shape;1596;p82"/>
          <p:cNvGrpSpPr/>
          <p:nvPr/>
        </p:nvGrpSpPr>
        <p:grpSpPr>
          <a:xfrm>
            <a:off x="335340" y="1141867"/>
            <a:ext cx="8473312" cy="1931550"/>
            <a:chOff x="1131625" y="2013875"/>
            <a:chExt cx="6885513" cy="1569600"/>
          </a:xfrm>
        </p:grpSpPr>
        <p:grpSp>
          <p:nvGrpSpPr>
            <p:cNvPr id="1597" name="Google Shape;1597;p82"/>
            <p:cNvGrpSpPr/>
            <p:nvPr/>
          </p:nvGrpSpPr>
          <p:grpSpPr>
            <a:xfrm>
              <a:off x="3073838" y="2013875"/>
              <a:ext cx="1944600" cy="1569600"/>
              <a:chOff x="3071457" y="2013875"/>
              <a:chExt cx="1944600" cy="1569600"/>
            </a:xfrm>
          </p:grpSpPr>
          <p:sp>
            <p:nvSpPr>
              <p:cNvPr id="1598" name="Google Shape;1598;p82"/>
              <p:cNvSpPr/>
              <p:nvPr/>
            </p:nvSpPr>
            <p:spPr>
              <a:xfrm flipH="1" rot="10800000">
                <a:off x="3071457" y="2013875"/>
                <a:ext cx="1944600" cy="1569600"/>
              </a:xfrm>
              <a:prstGeom prst="round2DiagRect">
                <a:avLst>
                  <a:gd fmla="val 0" name="adj1"/>
                  <a:gd fmla="val 17764" name="adj2"/>
                </a:avLst>
              </a:prstGeom>
              <a:solidFill>
                <a:srgbClr val="1D7E7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9" name="Google Shape;1599;p82"/>
              <p:cNvSpPr txBox="1"/>
              <p:nvPr/>
            </p:nvSpPr>
            <p:spPr>
              <a:xfrm>
                <a:off x="3318840" y="2501735"/>
                <a:ext cx="1451700" cy="45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GB" sz="16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Earthquake cycles</a:t>
                </a:r>
                <a:endParaRPr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600" name="Google Shape;1600;p82"/>
            <p:cNvGrpSpPr/>
            <p:nvPr/>
          </p:nvGrpSpPr>
          <p:grpSpPr>
            <a:xfrm>
              <a:off x="1131625" y="2013875"/>
              <a:ext cx="1944600" cy="1569600"/>
              <a:chOff x="1126863" y="2013875"/>
              <a:chExt cx="1944600" cy="1569600"/>
            </a:xfrm>
          </p:grpSpPr>
          <p:sp>
            <p:nvSpPr>
              <p:cNvPr id="1601" name="Google Shape;1601;p82"/>
              <p:cNvSpPr/>
              <p:nvPr/>
            </p:nvSpPr>
            <p:spPr>
              <a:xfrm>
                <a:off x="1126863" y="2013875"/>
                <a:ext cx="1944600" cy="1569600"/>
              </a:xfrm>
              <a:prstGeom prst="round2DiagRect">
                <a:avLst>
                  <a:gd fmla="val 0" name="adj1"/>
                  <a:gd fmla="val 17764" name="adj2"/>
                </a:avLst>
              </a:prstGeom>
              <a:solidFill>
                <a:srgbClr val="249C9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2" name="Google Shape;1602;p82"/>
              <p:cNvSpPr txBox="1"/>
              <p:nvPr/>
            </p:nvSpPr>
            <p:spPr>
              <a:xfrm>
                <a:off x="1346452" y="2501760"/>
                <a:ext cx="1451700" cy="45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GB" sz="16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Development of a mature fault zone</a:t>
                </a:r>
                <a:endParaRPr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603" name="Google Shape;1603;p82"/>
            <p:cNvGrpSpPr/>
            <p:nvPr/>
          </p:nvGrpSpPr>
          <p:grpSpPr>
            <a:xfrm>
              <a:off x="5015938" y="2013875"/>
              <a:ext cx="3001200" cy="1569600"/>
              <a:chOff x="5015938" y="2013875"/>
              <a:chExt cx="3001200" cy="1569600"/>
            </a:xfrm>
          </p:grpSpPr>
          <p:sp>
            <p:nvSpPr>
              <p:cNvPr id="1604" name="Google Shape;1604;p82"/>
              <p:cNvSpPr/>
              <p:nvPr/>
            </p:nvSpPr>
            <p:spPr>
              <a:xfrm>
                <a:off x="5015938" y="2013875"/>
                <a:ext cx="3001200" cy="1569600"/>
              </a:xfrm>
              <a:prstGeom prst="round2DiagRect">
                <a:avLst>
                  <a:gd fmla="val 0" name="adj1"/>
                  <a:gd fmla="val 17764" name="adj2"/>
                </a:avLst>
              </a:prstGeom>
              <a:solidFill>
                <a:srgbClr val="155B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5" name="Google Shape;1605;p82"/>
              <p:cNvSpPr txBox="1"/>
              <p:nvPr/>
            </p:nvSpPr>
            <p:spPr>
              <a:xfrm>
                <a:off x="5360226" y="2501737"/>
                <a:ext cx="2417100" cy="45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GB" sz="16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Seismic cycles on an evolving strike-slip fault</a:t>
                </a:r>
                <a:endParaRPr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606" name="Google Shape;1606;p82"/>
            <p:cNvGrpSpPr/>
            <p:nvPr/>
          </p:nvGrpSpPr>
          <p:grpSpPr>
            <a:xfrm>
              <a:off x="4885484" y="2701270"/>
              <a:ext cx="261571" cy="260379"/>
              <a:chOff x="4858109" y="2631368"/>
              <a:chExt cx="316442" cy="315000"/>
            </a:xfrm>
          </p:grpSpPr>
          <p:sp>
            <p:nvSpPr>
              <p:cNvPr id="1607" name="Google Shape;1607;p82"/>
              <p:cNvSpPr/>
              <p:nvPr/>
            </p:nvSpPr>
            <p:spPr>
              <a:xfrm>
                <a:off x="4859551" y="2631368"/>
                <a:ext cx="315000" cy="315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8" name="Google Shape;1608;p82"/>
              <p:cNvSpPr/>
              <p:nvPr/>
            </p:nvSpPr>
            <p:spPr>
              <a:xfrm>
                <a:off x="4858109" y="2739300"/>
                <a:ext cx="239100" cy="99000"/>
              </a:xfrm>
              <a:prstGeom prst="rightArrow">
                <a:avLst>
                  <a:gd fmla="val 32020" name="adj1"/>
                  <a:gd fmla="val 66970" name="adj2"/>
                </a:avLst>
              </a:prstGeom>
              <a:solidFill>
                <a:srgbClr val="1D7E7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br>
                  <a:rPr lang="en-GB"/>
                </a:br>
                <a:endParaRPr/>
              </a:p>
            </p:txBody>
          </p:sp>
        </p:grpSp>
        <p:grpSp>
          <p:nvGrpSpPr>
            <p:cNvPr id="1609" name="Google Shape;1609;p82"/>
            <p:cNvGrpSpPr/>
            <p:nvPr/>
          </p:nvGrpSpPr>
          <p:grpSpPr>
            <a:xfrm>
              <a:off x="2948278" y="2701271"/>
              <a:ext cx="260366" cy="260366"/>
              <a:chOff x="3157188" y="909150"/>
              <a:chExt cx="470400" cy="470400"/>
            </a:xfrm>
          </p:grpSpPr>
          <p:sp>
            <p:nvSpPr>
              <p:cNvPr id="1610" name="Google Shape;1610;p82"/>
              <p:cNvSpPr/>
              <p:nvPr/>
            </p:nvSpPr>
            <p:spPr>
              <a:xfrm>
                <a:off x="3157188" y="909150"/>
                <a:ext cx="470400" cy="470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1" name="Google Shape;1611;p82"/>
              <p:cNvSpPr/>
              <p:nvPr/>
            </p:nvSpPr>
            <p:spPr>
              <a:xfrm>
                <a:off x="3243138" y="995100"/>
                <a:ext cx="298500" cy="298500"/>
              </a:xfrm>
              <a:prstGeom prst="mathPlus">
                <a:avLst>
                  <a:gd fmla="val 9900" name="adj1"/>
                </a:avLst>
              </a:prstGeom>
              <a:solidFill>
                <a:srgbClr val="249C9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612" name="Google Shape;1612;p82"/>
          <p:cNvSpPr/>
          <p:nvPr/>
        </p:nvSpPr>
        <p:spPr>
          <a:xfrm>
            <a:off x="1894850" y="2428450"/>
            <a:ext cx="460800" cy="460800"/>
          </a:xfrm>
          <a:prstGeom prst="ellipse">
            <a:avLst/>
          </a:prstGeom>
          <a:noFill/>
          <a:ln cap="flat" cmpd="sng" w="28575">
            <a:solidFill>
              <a:srgbClr val="DA291C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DA291C"/>
                </a:solidFill>
                <a:latin typeface="Calibri"/>
                <a:ea typeface="Calibri"/>
                <a:cs typeface="Calibri"/>
                <a:sym typeface="Calibri"/>
              </a:rPr>
              <a:t>✓</a:t>
            </a:r>
            <a:endParaRPr b="1" sz="2000">
              <a:solidFill>
                <a:srgbClr val="DA29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3" name="Google Shape;1613;p82"/>
          <p:cNvSpPr/>
          <p:nvPr/>
        </p:nvSpPr>
        <p:spPr>
          <a:xfrm>
            <a:off x="4238350" y="2428450"/>
            <a:ext cx="460800" cy="460800"/>
          </a:xfrm>
          <a:prstGeom prst="ellipse">
            <a:avLst/>
          </a:prstGeom>
          <a:noFill/>
          <a:ln cap="flat" cmpd="sng" w="28575">
            <a:solidFill>
              <a:srgbClr val="DA291C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DA291C"/>
                </a:solidFill>
                <a:latin typeface="Calibri"/>
                <a:ea typeface="Calibri"/>
                <a:cs typeface="Calibri"/>
                <a:sym typeface="Calibri"/>
              </a:rPr>
              <a:t>✓</a:t>
            </a:r>
            <a:endParaRPr b="1" sz="2000">
              <a:solidFill>
                <a:srgbClr val="DA29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7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p8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Conclusion</a:t>
            </a:r>
            <a:endParaRPr/>
          </a:p>
        </p:txBody>
      </p:sp>
      <p:sp>
        <p:nvSpPr>
          <p:cNvPr id="1619" name="Google Shape;1619;p83"/>
          <p:cNvSpPr txBox="1"/>
          <p:nvPr>
            <p:ph idx="1" type="body"/>
          </p:nvPr>
        </p:nvSpPr>
        <p:spPr>
          <a:xfrm>
            <a:off x="311700" y="3230875"/>
            <a:ext cx="8520600" cy="133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-GB"/>
              <a:t>Study the 3D deformation pattern during interseismic and coseismic periods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-GB"/>
              <a:t>Increase the time resolution during coseismic phase</a:t>
            </a:r>
            <a:endParaRPr/>
          </a:p>
        </p:txBody>
      </p:sp>
      <p:sp>
        <p:nvSpPr>
          <p:cNvPr id="1620" name="Google Shape;1620;p83"/>
          <p:cNvSpPr txBox="1"/>
          <p:nvPr/>
        </p:nvSpPr>
        <p:spPr>
          <a:xfrm>
            <a:off x="4238350" y="0"/>
            <a:ext cx="12708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Conclusion</a:t>
            </a:r>
            <a:endParaRPr b="1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21" name="Google Shape;1621;p83"/>
          <p:cNvGrpSpPr/>
          <p:nvPr/>
        </p:nvGrpSpPr>
        <p:grpSpPr>
          <a:xfrm>
            <a:off x="335340" y="1141867"/>
            <a:ext cx="8473312" cy="1931550"/>
            <a:chOff x="1131625" y="2013875"/>
            <a:chExt cx="6885513" cy="1569600"/>
          </a:xfrm>
        </p:grpSpPr>
        <p:grpSp>
          <p:nvGrpSpPr>
            <p:cNvPr id="1622" name="Google Shape;1622;p83"/>
            <p:cNvGrpSpPr/>
            <p:nvPr/>
          </p:nvGrpSpPr>
          <p:grpSpPr>
            <a:xfrm>
              <a:off x="3073838" y="2013875"/>
              <a:ext cx="1944600" cy="1569600"/>
              <a:chOff x="3071457" y="2013875"/>
              <a:chExt cx="1944600" cy="1569600"/>
            </a:xfrm>
          </p:grpSpPr>
          <p:sp>
            <p:nvSpPr>
              <p:cNvPr id="1623" name="Google Shape;1623;p83"/>
              <p:cNvSpPr/>
              <p:nvPr/>
            </p:nvSpPr>
            <p:spPr>
              <a:xfrm flipH="1" rot="10800000">
                <a:off x="3071457" y="2013875"/>
                <a:ext cx="1944600" cy="1569600"/>
              </a:xfrm>
              <a:prstGeom prst="round2DiagRect">
                <a:avLst>
                  <a:gd fmla="val 0" name="adj1"/>
                  <a:gd fmla="val 17764" name="adj2"/>
                </a:avLst>
              </a:prstGeom>
              <a:solidFill>
                <a:srgbClr val="1D7E7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4" name="Google Shape;1624;p83"/>
              <p:cNvSpPr txBox="1"/>
              <p:nvPr/>
            </p:nvSpPr>
            <p:spPr>
              <a:xfrm>
                <a:off x="3318840" y="2501735"/>
                <a:ext cx="1451700" cy="45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GB" sz="16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Earthquake cycles</a:t>
                </a:r>
                <a:endParaRPr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625" name="Google Shape;1625;p83"/>
            <p:cNvGrpSpPr/>
            <p:nvPr/>
          </p:nvGrpSpPr>
          <p:grpSpPr>
            <a:xfrm>
              <a:off x="1131625" y="2013875"/>
              <a:ext cx="1944600" cy="1569600"/>
              <a:chOff x="1126863" y="2013875"/>
              <a:chExt cx="1944600" cy="1569600"/>
            </a:xfrm>
          </p:grpSpPr>
          <p:sp>
            <p:nvSpPr>
              <p:cNvPr id="1626" name="Google Shape;1626;p83"/>
              <p:cNvSpPr/>
              <p:nvPr/>
            </p:nvSpPr>
            <p:spPr>
              <a:xfrm>
                <a:off x="1126863" y="2013875"/>
                <a:ext cx="1944600" cy="1569600"/>
              </a:xfrm>
              <a:prstGeom prst="round2DiagRect">
                <a:avLst>
                  <a:gd fmla="val 0" name="adj1"/>
                  <a:gd fmla="val 17764" name="adj2"/>
                </a:avLst>
              </a:prstGeom>
              <a:solidFill>
                <a:srgbClr val="249C9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7" name="Google Shape;1627;p83"/>
              <p:cNvSpPr txBox="1"/>
              <p:nvPr/>
            </p:nvSpPr>
            <p:spPr>
              <a:xfrm>
                <a:off x="1346452" y="2501760"/>
                <a:ext cx="1451700" cy="45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GB" sz="16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Development of a mature fault zone</a:t>
                </a:r>
                <a:endParaRPr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628" name="Google Shape;1628;p83"/>
            <p:cNvGrpSpPr/>
            <p:nvPr/>
          </p:nvGrpSpPr>
          <p:grpSpPr>
            <a:xfrm>
              <a:off x="5015938" y="2013875"/>
              <a:ext cx="3001200" cy="1569600"/>
              <a:chOff x="5015938" y="2013875"/>
              <a:chExt cx="3001200" cy="1569600"/>
            </a:xfrm>
          </p:grpSpPr>
          <p:sp>
            <p:nvSpPr>
              <p:cNvPr id="1629" name="Google Shape;1629;p83"/>
              <p:cNvSpPr/>
              <p:nvPr/>
            </p:nvSpPr>
            <p:spPr>
              <a:xfrm>
                <a:off x="5015938" y="2013875"/>
                <a:ext cx="3001200" cy="1569600"/>
              </a:xfrm>
              <a:prstGeom prst="round2DiagRect">
                <a:avLst>
                  <a:gd fmla="val 0" name="adj1"/>
                  <a:gd fmla="val 17764" name="adj2"/>
                </a:avLst>
              </a:prstGeom>
              <a:solidFill>
                <a:srgbClr val="155B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0" name="Google Shape;1630;p83"/>
              <p:cNvSpPr txBox="1"/>
              <p:nvPr/>
            </p:nvSpPr>
            <p:spPr>
              <a:xfrm>
                <a:off x="5360226" y="2501737"/>
                <a:ext cx="2417100" cy="45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GB" sz="16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Seismic cycles on an evolving strike-slip fault</a:t>
                </a:r>
                <a:endParaRPr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631" name="Google Shape;1631;p83"/>
            <p:cNvGrpSpPr/>
            <p:nvPr/>
          </p:nvGrpSpPr>
          <p:grpSpPr>
            <a:xfrm>
              <a:off x="4885484" y="2701270"/>
              <a:ext cx="261571" cy="260379"/>
              <a:chOff x="4858109" y="2631368"/>
              <a:chExt cx="316442" cy="315000"/>
            </a:xfrm>
          </p:grpSpPr>
          <p:sp>
            <p:nvSpPr>
              <p:cNvPr id="1632" name="Google Shape;1632;p83"/>
              <p:cNvSpPr/>
              <p:nvPr/>
            </p:nvSpPr>
            <p:spPr>
              <a:xfrm>
                <a:off x="4859551" y="2631368"/>
                <a:ext cx="315000" cy="315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3" name="Google Shape;1633;p83"/>
              <p:cNvSpPr/>
              <p:nvPr/>
            </p:nvSpPr>
            <p:spPr>
              <a:xfrm>
                <a:off x="4858109" y="2739300"/>
                <a:ext cx="239100" cy="99000"/>
              </a:xfrm>
              <a:prstGeom prst="rightArrow">
                <a:avLst>
                  <a:gd fmla="val 32020" name="adj1"/>
                  <a:gd fmla="val 66970" name="adj2"/>
                </a:avLst>
              </a:prstGeom>
              <a:solidFill>
                <a:srgbClr val="1D7E7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br>
                  <a:rPr lang="en-GB"/>
                </a:br>
                <a:endParaRPr/>
              </a:p>
            </p:txBody>
          </p:sp>
        </p:grpSp>
        <p:grpSp>
          <p:nvGrpSpPr>
            <p:cNvPr id="1634" name="Google Shape;1634;p83"/>
            <p:cNvGrpSpPr/>
            <p:nvPr/>
          </p:nvGrpSpPr>
          <p:grpSpPr>
            <a:xfrm>
              <a:off x="2948278" y="2701271"/>
              <a:ext cx="260366" cy="260366"/>
              <a:chOff x="3157188" y="909150"/>
              <a:chExt cx="470400" cy="470400"/>
            </a:xfrm>
          </p:grpSpPr>
          <p:sp>
            <p:nvSpPr>
              <p:cNvPr id="1635" name="Google Shape;1635;p83"/>
              <p:cNvSpPr/>
              <p:nvPr/>
            </p:nvSpPr>
            <p:spPr>
              <a:xfrm>
                <a:off x="3157188" y="909150"/>
                <a:ext cx="470400" cy="470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6" name="Google Shape;1636;p83"/>
              <p:cNvSpPr/>
              <p:nvPr/>
            </p:nvSpPr>
            <p:spPr>
              <a:xfrm>
                <a:off x="3243138" y="995100"/>
                <a:ext cx="298500" cy="298500"/>
              </a:xfrm>
              <a:prstGeom prst="mathPlus">
                <a:avLst>
                  <a:gd fmla="val 9900" name="adj1"/>
                </a:avLst>
              </a:prstGeom>
              <a:solidFill>
                <a:srgbClr val="249C9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637" name="Google Shape;1637;p83"/>
          <p:cNvSpPr/>
          <p:nvPr/>
        </p:nvSpPr>
        <p:spPr>
          <a:xfrm>
            <a:off x="1894850" y="2428450"/>
            <a:ext cx="460800" cy="460800"/>
          </a:xfrm>
          <a:prstGeom prst="ellipse">
            <a:avLst/>
          </a:prstGeom>
          <a:noFill/>
          <a:ln cap="flat" cmpd="sng" w="28575">
            <a:solidFill>
              <a:srgbClr val="DA291C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DA291C"/>
                </a:solidFill>
                <a:latin typeface="Calibri"/>
                <a:ea typeface="Calibri"/>
                <a:cs typeface="Calibri"/>
                <a:sym typeface="Calibri"/>
              </a:rPr>
              <a:t>✓</a:t>
            </a:r>
            <a:endParaRPr b="1" sz="2000">
              <a:solidFill>
                <a:srgbClr val="DA29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8" name="Google Shape;1638;p83"/>
          <p:cNvSpPr/>
          <p:nvPr/>
        </p:nvSpPr>
        <p:spPr>
          <a:xfrm>
            <a:off x="4238350" y="2428450"/>
            <a:ext cx="460800" cy="460800"/>
          </a:xfrm>
          <a:prstGeom prst="ellipse">
            <a:avLst/>
          </a:prstGeom>
          <a:noFill/>
          <a:ln cap="flat" cmpd="sng" w="28575">
            <a:solidFill>
              <a:srgbClr val="DA291C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DA291C"/>
                </a:solidFill>
                <a:latin typeface="Calibri"/>
                <a:ea typeface="Calibri"/>
                <a:cs typeface="Calibri"/>
                <a:sym typeface="Calibri"/>
              </a:rPr>
              <a:t>✓</a:t>
            </a:r>
            <a:endParaRPr b="1" sz="2000">
              <a:solidFill>
                <a:srgbClr val="DA29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9" name="Google Shape;1639;p83"/>
          <p:cNvSpPr txBox="1"/>
          <p:nvPr/>
        </p:nvSpPr>
        <p:spPr>
          <a:xfrm>
            <a:off x="-3426450" y="195575"/>
            <a:ext cx="5820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0" name="Google Shape;1640;p83"/>
          <p:cNvSpPr txBox="1"/>
          <p:nvPr/>
        </p:nvSpPr>
        <p:spPr>
          <a:xfrm>
            <a:off x="-3578850" y="220975"/>
            <a:ext cx="5820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4" name="Shape 1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" name="Google Shape;1645;p8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Conclusion</a:t>
            </a:r>
            <a:endParaRPr/>
          </a:p>
        </p:txBody>
      </p:sp>
      <p:sp>
        <p:nvSpPr>
          <p:cNvPr id="1646" name="Google Shape;1646;p84"/>
          <p:cNvSpPr txBox="1"/>
          <p:nvPr>
            <p:ph idx="1" type="body"/>
          </p:nvPr>
        </p:nvSpPr>
        <p:spPr>
          <a:xfrm>
            <a:off x="311700" y="3230875"/>
            <a:ext cx="8520600" cy="133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-GB"/>
              <a:t>Study the 3D deformation pattern during interseismic and coseismic periods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-GB"/>
              <a:t>Increase the time resolution during coseismic phase</a:t>
            </a:r>
            <a:endParaRPr/>
          </a:p>
        </p:txBody>
      </p:sp>
      <p:sp>
        <p:nvSpPr>
          <p:cNvPr id="1647" name="Google Shape;1647;p84"/>
          <p:cNvSpPr txBox="1"/>
          <p:nvPr/>
        </p:nvSpPr>
        <p:spPr>
          <a:xfrm>
            <a:off x="4238350" y="0"/>
            <a:ext cx="12708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Conclusion</a:t>
            </a:r>
            <a:endParaRPr b="1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48" name="Google Shape;1648;p84"/>
          <p:cNvGrpSpPr/>
          <p:nvPr/>
        </p:nvGrpSpPr>
        <p:grpSpPr>
          <a:xfrm>
            <a:off x="335340" y="1141867"/>
            <a:ext cx="8473312" cy="1931550"/>
            <a:chOff x="1131625" y="2013875"/>
            <a:chExt cx="6885513" cy="1569600"/>
          </a:xfrm>
        </p:grpSpPr>
        <p:grpSp>
          <p:nvGrpSpPr>
            <p:cNvPr id="1649" name="Google Shape;1649;p84"/>
            <p:cNvGrpSpPr/>
            <p:nvPr/>
          </p:nvGrpSpPr>
          <p:grpSpPr>
            <a:xfrm>
              <a:off x="3073838" y="2013875"/>
              <a:ext cx="1944600" cy="1569600"/>
              <a:chOff x="3071457" y="2013875"/>
              <a:chExt cx="1944600" cy="1569600"/>
            </a:xfrm>
          </p:grpSpPr>
          <p:sp>
            <p:nvSpPr>
              <p:cNvPr id="1650" name="Google Shape;1650;p84"/>
              <p:cNvSpPr/>
              <p:nvPr/>
            </p:nvSpPr>
            <p:spPr>
              <a:xfrm flipH="1" rot="10800000">
                <a:off x="3071457" y="2013875"/>
                <a:ext cx="1944600" cy="1569600"/>
              </a:xfrm>
              <a:prstGeom prst="round2DiagRect">
                <a:avLst>
                  <a:gd fmla="val 0" name="adj1"/>
                  <a:gd fmla="val 17764" name="adj2"/>
                </a:avLst>
              </a:prstGeom>
              <a:solidFill>
                <a:srgbClr val="1D7E7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1" name="Google Shape;1651;p84"/>
              <p:cNvSpPr txBox="1"/>
              <p:nvPr/>
            </p:nvSpPr>
            <p:spPr>
              <a:xfrm>
                <a:off x="3318840" y="2501735"/>
                <a:ext cx="1451700" cy="45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GB" sz="16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Earthquake cycles</a:t>
                </a:r>
                <a:endParaRPr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652" name="Google Shape;1652;p84"/>
            <p:cNvGrpSpPr/>
            <p:nvPr/>
          </p:nvGrpSpPr>
          <p:grpSpPr>
            <a:xfrm>
              <a:off x="1131625" y="2013875"/>
              <a:ext cx="1944600" cy="1569600"/>
              <a:chOff x="1126863" y="2013875"/>
              <a:chExt cx="1944600" cy="1569600"/>
            </a:xfrm>
          </p:grpSpPr>
          <p:sp>
            <p:nvSpPr>
              <p:cNvPr id="1653" name="Google Shape;1653;p84"/>
              <p:cNvSpPr/>
              <p:nvPr/>
            </p:nvSpPr>
            <p:spPr>
              <a:xfrm>
                <a:off x="1126863" y="2013875"/>
                <a:ext cx="1944600" cy="1569600"/>
              </a:xfrm>
              <a:prstGeom prst="round2DiagRect">
                <a:avLst>
                  <a:gd fmla="val 0" name="adj1"/>
                  <a:gd fmla="val 17764" name="adj2"/>
                </a:avLst>
              </a:prstGeom>
              <a:solidFill>
                <a:srgbClr val="249C9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4" name="Google Shape;1654;p84"/>
              <p:cNvSpPr txBox="1"/>
              <p:nvPr/>
            </p:nvSpPr>
            <p:spPr>
              <a:xfrm>
                <a:off x="1346452" y="2501760"/>
                <a:ext cx="1451700" cy="45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GB" sz="16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Development of a mature fault zone</a:t>
                </a:r>
                <a:endParaRPr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655" name="Google Shape;1655;p84"/>
            <p:cNvGrpSpPr/>
            <p:nvPr/>
          </p:nvGrpSpPr>
          <p:grpSpPr>
            <a:xfrm>
              <a:off x="5015938" y="2013875"/>
              <a:ext cx="3001200" cy="1569600"/>
              <a:chOff x="5015938" y="2013875"/>
              <a:chExt cx="3001200" cy="1569600"/>
            </a:xfrm>
          </p:grpSpPr>
          <p:sp>
            <p:nvSpPr>
              <p:cNvPr id="1656" name="Google Shape;1656;p84"/>
              <p:cNvSpPr/>
              <p:nvPr/>
            </p:nvSpPr>
            <p:spPr>
              <a:xfrm>
                <a:off x="5015938" y="2013875"/>
                <a:ext cx="3001200" cy="1569600"/>
              </a:xfrm>
              <a:prstGeom prst="round2DiagRect">
                <a:avLst>
                  <a:gd fmla="val 0" name="adj1"/>
                  <a:gd fmla="val 17764" name="adj2"/>
                </a:avLst>
              </a:prstGeom>
              <a:solidFill>
                <a:srgbClr val="155B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7" name="Google Shape;1657;p84"/>
              <p:cNvSpPr txBox="1"/>
              <p:nvPr/>
            </p:nvSpPr>
            <p:spPr>
              <a:xfrm>
                <a:off x="5360226" y="2501737"/>
                <a:ext cx="2417100" cy="45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GB" sz="16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Seismic cycles on an evolving strike-slip fault</a:t>
                </a:r>
                <a:endParaRPr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658" name="Google Shape;1658;p84"/>
            <p:cNvGrpSpPr/>
            <p:nvPr/>
          </p:nvGrpSpPr>
          <p:grpSpPr>
            <a:xfrm>
              <a:off x="4885484" y="2701270"/>
              <a:ext cx="261571" cy="260379"/>
              <a:chOff x="4858109" y="2631368"/>
              <a:chExt cx="316442" cy="315000"/>
            </a:xfrm>
          </p:grpSpPr>
          <p:sp>
            <p:nvSpPr>
              <p:cNvPr id="1659" name="Google Shape;1659;p84"/>
              <p:cNvSpPr/>
              <p:nvPr/>
            </p:nvSpPr>
            <p:spPr>
              <a:xfrm>
                <a:off x="4859551" y="2631368"/>
                <a:ext cx="315000" cy="315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0" name="Google Shape;1660;p84"/>
              <p:cNvSpPr/>
              <p:nvPr/>
            </p:nvSpPr>
            <p:spPr>
              <a:xfrm>
                <a:off x="4858109" y="2739300"/>
                <a:ext cx="239100" cy="99000"/>
              </a:xfrm>
              <a:prstGeom prst="rightArrow">
                <a:avLst>
                  <a:gd fmla="val 32020" name="adj1"/>
                  <a:gd fmla="val 66970" name="adj2"/>
                </a:avLst>
              </a:prstGeom>
              <a:solidFill>
                <a:srgbClr val="1D7E7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br>
                  <a:rPr lang="en-GB"/>
                </a:br>
                <a:endParaRPr/>
              </a:p>
            </p:txBody>
          </p:sp>
        </p:grpSp>
        <p:grpSp>
          <p:nvGrpSpPr>
            <p:cNvPr id="1661" name="Google Shape;1661;p84"/>
            <p:cNvGrpSpPr/>
            <p:nvPr/>
          </p:nvGrpSpPr>
          <p:grpSpPr>
            <a:xfrm>
              <a:off x="2948278" y="2701271"/>
              <a:ext cx="260366" cy="260366"/>
              <a:chOff x="3157188" y="909150"/>
              <a:chExt cx="470400" cy="470400"/>
            </a:xfrm>
          </p:grpSpPr>
          <p:sp>
            <p:nvSpPr>
              <p:cNvPr id="1662" name="Google Shape;1662;p84"/>
              <p:cNvSpPr/>
              <p:nvPr/>
            </p:nvSpPr>
            <p:spPr>
              <a:xfrm>
                <a:off x="3157188" y="909150"/>
                <a:ext cx="470400" cy="470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3" name="Google Shape;1663;p84"/>
              <p:cNvSpPr/>
              <p:nvPr/>
            </p:nvSpPr>
            <p:spPr>
              <a:xfrm>
                <a:off x="3243138" y="995100"/>
                <a:ext cx="298500" cy="298500"/>
              </a:xfrm>
              <a:prstGeom prst="mathPlus">
                <a:avLst>
                  <a:gd fmla="val 9900" name="adj1"/>
                </a:avLst>
              </a:prstGeom>
              <a:solidFill>
                <a:srgbClr val="249C9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664" name="Google Shape;1664;p84"/>
          <p:cNvSpPr/>
          <p:nvPr/>
        </p:nvSpPr>
        <p:spPr>
          <a:xfrm>
            <a:off x="1894850" y="2428450"/>
            <a:ext cx="460800" cy="460800"/>
          </a:xfrm>
          <a:prstGeom prst="ellipse">
            <a:avLst/>
          </a:prstGeom>
          <a:noFill/>
          <a:ln cap="flat" cmpd="sng" w="28575">
            <a:solidFill>
              <a:srgbClr val="DA291C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DA291C"/>
                </a:solidFill>
                <a:latin typeface="Calibri"/>
                <a:ea typeface="Calibri"/>
                <a:cs typeface="Calibri"/>
                <a:sym typeface="Calibri"/>
              </a:rPr>
              <a:t>✓</a:t>
            </a:r>
            <a:endParaRPr b="1" sz="2000">
              <a:solidFill>
                <a:srgbClr val="DA29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5" name="Google Shape;1665;p84"/>
          <p:cNvSpPr/>
          <p:nvPr/>
        </p:nvSpPr>
        <p:spPr>
          <a:xfrm>
            <a:off x="4238350" y="2428450"/>
            <a:ext cx="460800" cy="460800"/>
          </a:xfrm>
          <a:prstGeom prst="ellipse">
            <a:avLst/>
          </a:prstGeom>
          <a:noFill/>
          <a:ln cap="flat" cmpd="sng" w="28575">
            <a:solidFill>
              <a:srgbClr val="DA291C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DA291C"/>
                </a:solidFill>
                <a:latin typeface="Calibri"/>
                <a:ea typeface="Calibri"/>
                <a:cs typeface="Calibri"/>
                <a:sym typeface="Calibri"/>
              </a:rPr>
              <a:t>✓</a:t>
            </a:r>
            <a:endParaRPr b="1" sz="2000">
              <a:solidFill>
                <a:srgbClr val="DA29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6" name="Google Shape;1666;p84"/>
          <p:cNvSpPr txBox="1"/>
          <p:nvPr/>
        </p:nvSpPr>
        <p:spPr>
          <a:xfrm>
            <a:off x="1661700" y="4132575"/>
            <a:ext cx="58206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Thank you!</a:t>
            </a:r>
            <a:endParaRPr b="1" sz="25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67" name="Google Shape;1667;p84"/>
          <p:cNvSpPr txBox="1"/>
          <p:nvPr/>
        </p:nvSpPr>
        <p:spPr>
          <a:xfrm>
            <a:off x="-3426450" y="195575"/>
            <a:ext cx="5820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8" name="Google Shape;1668;p84"/>
          <p:cNvSpPr txBox="1"/>
          <p:nvPr/>
        </p:nvSpPr>
        <p:spPr>
          <a:xfrm>
            <a:off x="-3578850" y="220975"/>
            <a:ext cx="5820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2" name="Shape 1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3" name="Google Shape;1673;p8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Supplementary slides</a:t>
            </a:r>
            <a:endParaRPr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7" name="Shape 1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8" name="Google Shape;1678;p8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Classical modelling approaches: numerical modelling</a:t>
            </a:r>
            <a:endParaRPr/>
          </a:p>
        </p:txBody>
      </p:sp>
      <p:sp>
        <p:nvSpPr>
          <p:cNvPr id="1679" name="Google Shape;1679;p86"/>
          <p:cNvSpPr txBox="1"/>
          <p:nvPr>
            <p:ph idx="1" type="body"/>
          </p:nvPr>
        </p:nvSpPr>
        <p:spPr>
          <a:xfrm>
            <a:off x="311700" y="1152475"/>
            <a:ext cx="4025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Main limitations: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0" name="Google Shape;1680;p86"/>
          <p:cNvSpPr txBox="1"/>
          <p:nvPr/>
        </p:nvSpPr>
        <p:spPr>
          <a:xfrm>
            <a:off x="311700" y="0"/>
            <a:ext cx="1270800" cy="384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Introduction </a:t>
            </a:r>
            <a:endParaRPr b="1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81" name="Google Shape;1681;p86"/>
          <p:cNvGrpSpPr/>
          <p:nvPr/>
        </p:nvGrpSpPr>
        <p:grpSpPr>
          <a:xfrm>
            <a:off x="4114290" y="2426780"/>
            <a:ext cx="4555609" cy="2716730"/>
            <a:chOff x="4724925" y="1690150"/>
            <a:chExt cx="3329150" cy="1985333"/>
          </a:xfrm>
        </p:grpSpPr>
        <p:pic>
          <p:nvPicPr>
            <p:cNvPr id="1682" name="Google Shape;1682;p86" title="mcqsim.jpg"/>
            <p:cNvPicPr preferRelativeResize="0"/>
            <p:nvPr/>
          </p:nvPicPr>
          <p:blipFill rotWithShape="1">
            <a:blip r:embed="rId3">
              <a:alphaModFix/>
            </a:blip>
            <a:srcRect b="55663" l="3983" r="2076" t="0"/>
            <a:stretch/>
          </p:blipFill>
          <p:spPr>
            <a:xfrm>
              <a:off x="4864625" y="1701575"/>
              <a:ext cx="2546350" cy="12712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83" name="Google Shape;1683;p86"/>
            <p:cNvSpPr/>
            <p:nvPr/>
          </p:nvSpPr>
          <p:spPr>
            <a:xfrm rot="-1468347">
              <a:off x="5791778" y="2465443"/>
              <a:ext cx="2197195" cy="79048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4" name="Google Shape;1684;p86"/>
            <p:cNvSpPr/>
            <p:nvPr/>
          </p:nvSpPr>
          <p:spPr>
            <a:xfrm>
              <a:off x="4724925" y="1690150"/>
              <a:ext cx="196200" cy="196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85" name="Google Shape;1685;p86"/>
          <p:cNvSpPr txBox="1"/>
          <p:nvPr/>
        </p:nvSpPr>
        <p:spPr>
          <a:xfrm>
            <a:off x="4921250" y="431805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Zielke, Olaf &amp; Mai, M.. (2023)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9" name="Shape 1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0" name="Google Shape;1690;p8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Classical modelling approaches: numerical modelling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1" name="Google Shape;1691;p87"/>
          <p:cNvSpPr txBox="1"/>
          <p:nvPr>
            <p:ph idx="1" type="body"/>
          </p:nvPr>
        </p:nvSpPr>
        <p:spPr>
          <a:xfrm>
            <a:off x="311700" y="1152475"/>
            <a:ext cx="5753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Main limitations: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</a:pPr>
            <a:r>
              <a:rPr lang="en-GB"/>
              <a:t>Fixed fault geometry, size  and strength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2" name="Google Shape;1692;p87"/>
          <p:cNvSpPr txBox="1"/>
          <p:nvPr/>
        </p:nvSpPr>
        <p:spPr>
          <a:xfrm>
            <a:off x="311700" y="0"/>
            <a:ext cx="1270800" cy="384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Introduction </a:t>
            </a:r>
            <a:endParaRPr b="1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93" name="Google Shape;1693;p87"/>
          <p:cNvGrpSpPr/>
          <p:nvPr/>
        </p:nvGrpSpPr>
        <p:grpSpPr>
          <a:xfrm>
            <a:off x="4114290" y="2426780"/>
            <a:ext cx="4555609" cy="2716730"/>
            <a:chOff x="4724925" y="1690150"/>
            <a:chExt cx="3329150" cy="1985333"/>
          </a:xfrm>
        </p:grpSpPr>
        <p:pic>
          <p:nvPicPr>
            <p:cNvPr id="1694" name="Google Shape;1694;p87" title="mcqsim.jpg"/>
            <p:cNvPicPr preferRelativeResize="0"/>
            <p:nvPr/>
          </p:nvPicPr>
          <p:blipFill rotWithShape="1">
            <a:blip r:embed="rId3">
              <a:alphaModFix/>
            </a:blip>
            <a:srcRect b="55663" l="3983" r="2076" t="0"/>
            <a:stretch/>
          </p:blipFill>
          <p:spPr>
            <a:xfrm>
              <a:off x="4864625" y="1701575"/>
              <a:ext cx="2546350" cy="12712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95" name="Google Shape;1695;p87"/>
            <p:cNvSpPr/>
            <p:nvPr/>
          </p:nvSpPr>
          <p:spPr>
            <a:xfrm rot="-1468347">
              <a:off x="5791778" y="2465443"/>
              <a:ext cx="2197195" cy="79048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6" name="Google Shape;1696;p87"/>
            <p:cNvSpPr/>
            <p:nvPr/>
          </p:nvSpPr>
          <p:spPr>
            <a:xfrm>
              <a:off x="4724925" y="1690150"/>
              <a:ext cx="196200" cy="196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97" name="Google Shape;1697;p87"/>
          <p:cNvSpPr txBox="1"/>
          <p:nvPr/>
        </p:nvSpPr>
        <p:spPr>
          <a:xfrm>
            <a:off x="4921250" y="431805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Zielke, Olaf &amp; Mai, M.. (2023)</a:t>
            </a:r>
            <a:endParaRPr>
              <a:solidFill>
                <a:schemeClr val="dk2"/>
              </a:solidFill>
            </a:endParaRPr>
          </a:p>
        </p:txBody>
      </p:sp>
      <p:cxnSp>
        <p:nvCxnSpPr>
          <p:cNvPr id="1698" name="Google Shape;1698;p87"/>
          <p:cNvCxnSpPr/>
          <p:nvPr/>
        </p:nvCxnSpPr>
        <p:spPr>
          <a:xfrm>
            <a:off x="4510250" y="1936450"/>
            <a:ext cx="1282200" cy="737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2" name="Shape 1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3" name="Google Shape;1703;p8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Classical modelling approaches: numerical modelling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4" name="Google Shape;1704;p88"/>
          <p:cNvSpPr txBox="1"/>
          <p:nvPr>
            <p:ph idx="1" type="body"/>
          </p:nvPr>
        </p:nvSpPr>
        <p:spPr>
          <a:xfrm>
            <a:off x="311700" y="1152475"/>
            <a:ext cx="5550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Main limitations: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</a:pPr>
            <a:r>
              <a:rPr lang="en-GB"/>
              <a:t>Fixed fault geometry, size and strength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</a:pPr>
            <a:r>
              <a:rPr lang="en-GB"/>
              <a:t>Need of the stress history</a:t>
            </a:r>
            <a:endParaRPr/>
          </a:p>
        </p:txBody>
      </p:sp>
      <p:sp>
        <p:nvSpPr>
          <p:cNvPr id="1705" name="Google Shape;1705;p88"/>
          <p:cNvSpPr txBox="1"/>
          <p:nvPr/>
        </p:nvSpPr>
        <p:spPr>
          <a:xfrm>
            <a:off x="311700" y="0"/>
            <a:ext cx="1270800" cy="384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Introduction </a:t>
            </a:r>
            <a:endParaRPr b="1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06" name="Google Shape;1706;p88"/>
          <p:cNvGrpSpPr/>
          <p:nvPr/>
        </p:nvGrpSpPr>
        <p:grpSpPr>
          <a:xfrm>
            <a:off x="4114290" y="2426780"/>
            <a:ext cx="4555609" cy="2716730"/>
            <a:chOff x="4724925" y="1690150"/>
            <a:chExt cx="3329150" cy="1985333"/>
          </a:xfrm>
        </p:grpSpPr>
        <p:pic>
          <p:nvPicPr>
            <p:cNvPr id="1707" name="Google Shape;1707;p88" title="mcqsim.jpg"/>
            <p:cNvPicPr preferRelativeResize="0"/>
            <p:nvPr/>
          </p:nvPicPr>
          <p:blipFill rotWithShape="1">
            <a:blip r:embed="rId3">
              <a:alphaModFix/>
            </a:blip>
            <a:srcRect b="55663" l="3983" r="2076" t="0"/>
            <a:stretch/>
          </p:blipFill>
          <p:spPr>
            <a:xfrm>
              <a:off x="4864625" y="1701575"/>
              <a:ext cx="2546350" cy="12712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08" name="Google Shape;1708;p88"/>
            <p:cNvSpPr/>
            <p:nvPr/>
          </p:nvSpPr>
          <p:spPr>
            <a:xfrm rot="-1468347">
              <a:off x="5791778" y="2465443"/>
              <a:ext cx="2197195" cy="79048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9" name="Google Shape;1709;p88"/>
            <p:cNvSpPr/>
            <p:nvPr/>
          </p:nvSpPr>
          <p:spPr>
            <a:xfrm>
              <a:off x="4724925" y="1690150"/>
              <a:ext cx="196200" cy="196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10" name="Google Shape;1710;p88"/>
          <p:cNvSpPr txBox="1"/>
          <p:nvPr/>
        </p:nvSpPr>
        <p:spPr>
          <a:xfrm>
            <a:off x="4921250" y="431805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Zielke, Olaf &amp; Mai, M.. (2023)</a:t>
            </a:r>
            <a:endParaRPr>
              <a:solidFill>
                <a:schemeClr val="dk2"/>
              </a:solidFill>
            </a:endParaRPr>
          </a:p>
        </p:txBody>
      </p:sp>
      <p:cxnSp>
        <p:nvCxnSpPr>
          <p:cNvPr id="1711" name="Google Shape;1711;p88"/>
          <p:cNvCxnSpPr/>
          <p:nvPr/>
        </p:nvCxnSpPr>
        <p:spPr>
          <a:xfrm>
            <a:off x="3257800" y="2213675"/>
            <a:ext cx="1124100" cy="562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12" name="Google Shape;1712;p88"/>
          <p:cNvCxnSpPr/>
          <p:nvPr/>
        </p:nvCxnSpPr>
        <p:spPr>
          <a:xfrm>
            <a:off x="3252850" y="2213675"/>
            <a:ext cx="1338600" cy="1768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6" name="Shape 1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7" name="Google Shape;1717;p8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Classical modelling approaches: numerical modelling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8" name="Google Shape;1718;p89"/>
          <p:cNvSpPr txBox="1"/>
          <p:nvPr/>
        </p:nvSpPr>
        <p:spPr>
          <a:xfrm>
            <a:off x="311700" y="0"/>
            <a:ext cx="1270800" cy="384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Introduction </a:t>
            </a:r>
            <a:endParaRPr b="1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19" name="Google Shape;1719;p89"/>
          <p:cNvGrpSpPr/>
          <p:nvPr/>
        </p:nvGrpSpPr>
        <p:grpSpPr>
          <a:xfrm>
            <a:off x="4114290" y="2426780"/>
            <a:ext cx="4555609" cy="2716730"/>
            <a:chOff x="4724925" y="1690150"/>
            <a:chExt cx="3329150" cy="1985333"/>
          </a:xfrm>
        </p:grpSpPr>
        <p:pic>
          <p:nvPicPr>
            <p:cNvPr id="1720" name="Google Shape;1720;p89" title="mcqsim.jpg"/>
            <p:cNvPicPr preferRelativeResize="0"/>
            <p:nvPr/>
          </p:nvPicPr>
          <p:blipFill rotWithShape="1">
            <a:blip r:embed="rId3">
              <a:alphaModFix/>
            </a:blip>
            <a:srcRect b="55663" l="3983" r="2076" t="0"/>
            <a:stretch/>
          </p:blipFill>
          <p:spPr>
            <a:xfrm>
              <a:off x="4864625" y="1701575"/>
              <a:ext cx="2546350" cy="12712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21" name="Google Shape;1721;p89"/>
            <p:cNvSpPr/>
            <p:nvPr/>
          </p:nvSpPr>
          <p:spPr>
            <a:xfrm rot="-1468347">
              <a:off x="5791778" y="2465443"/>
              <a:ext cx="2197195" cy="79048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2" name="Google Shape;1722;p89"/>
            <p:cNvSpPr/>
            <p:nvPr/>
          </p:nvSpPr>
          <p:spPr>
            <a:xfrm>
              <a:off x="4724925" y="1690150"/>
              <a:ext cx="196200" cy="196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23" name="Google Shape;1723;p89"/>
          <p:cNvSpPr txBox="1"/>
          <p:nvPr/>
        </p:nvSpPr>
        <p:spPr>
          <a:xfrm>
            <a:off x="4921250" y="431805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Zielke, Olaf &amp; Mai, M.. (2023)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724" name="Google Shape;1724;p89"/>
          <p:cNvSpPr txBox="1"/>
          <p:nvPr>
            <p:ph idx="1" type="body"/>
          </p:nvPr>
        </p:nvSpPr>
        <p:spPr>
          <a:xfrm>
            <a:off x="311700" y="1152475"/>
            <a:ext cx="4659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Main limitations: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</a:pPr>
            <a:r>
              <a:rPr lang="en-GB"/>
              <a:t>Fixed fault geometry, size and strength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</a:pPr>
            <a:r>
              <a:rPr lang="en-GB"/>
              <a:t>Need of the stress history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</a:pPr>
            <a:r>
              <a:rPr lang="en-GB"/>
              <a:t>Constitutive law of the modeled rock / Artificial nucleation of earthquake</a:t>
            </a:r>
            <a:endParaRPr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8" name="Shape 1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9" name="Google Shape;1729;p90"/>
          <p:cNvGrpSpPr/>
          <p:nvPr/>
        </p:nvGrpSpPr>
        <p:grpSpPr>
          <a:xfrm>
            <a:off x="4114290" y="2426780"/>
            <a:ext cx="4555609" cy="2716730"/>
            <a:chOff x="4724925" y="1690150"/>
            <a:chExt cx="3329150" cy="1985333"/>
          </a:xfrm>
        </p:grpSpPr>
        <p:pic>
          <p:nvPicPr>
            <p:cNvPr id="1730" name="Google Shape;1730;p90" title="mcqsim.jpg"/>
            <p:cNvPicPr preferRelativeResize="0"/>
            <p:nvPr/>
          </p:nvPicPr>
          <p:blipFill rotWithShape="1">
            <a:blip r:embed="rId3">
              <a:alphaModFix/>
            </a:blip>
            <a:srcRect b="55663" l="3983" r="2076" t="0"/>
            <a:stretch/>
          </p:blipFill>
          <p:spPr>
            <a:xfrm>
              <a:off x="4864625" y="1701575"/>
              <a:ext cx="2546350" cy="12712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31" name="Google Shape;1731;p90"/>
            <p:cNvSpPr/>
            <p:nvPr/>
          </p:nvSpPr>
          <p:spPr>
            <a:xfrm rot="-1468347">
              <a:off x="5791778" y="2465443"/>
              <a:ext cx="2197195" cy="79048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2" name="Google Shape;1732;p90"/>
            <p:cNvSpPr/>
            <p:nvPr/>
          </p:nvSpPr>
          <p:spPr>
            <a:xfrm>
              <a:off x="4724925" y="1690150"/>
              <a:ext cx="196200" cy="196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33" name="Google Shape;1733;p9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Classical modelling approaches: numerical modelling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4" name="Google Shape;1734;p90"/>
          <p:cNvSpPr txBox="1"/>
          <p:nvPr/>
        </p:nvSpPr>
        <p:spPr>
          <a:xfrm>
            <a:off x="311700" y="0"/>
            <a:ext cx="1270800" cy="384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Introduction </a:t>
            </a:r>
            <a:endParaRPr b="1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5" name="Google Shape;1735;p90"/>
          <p:cNvSpPr txBox="1"/>
          <p:nvPr>
            <p:ph idx="1" type="body"/>
          </p:nvPr>
        </p:nvSpPr>
        <p:spPr>
          <a:xfrm>
            <a:off x="311700" y="1152475"/>
            <a:ext cx="4391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Main limitations: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</a:pPr>
            <a:r>
              <a:rPr lang="en-GB"/>
              <a:t>Fixed fault geometry, size and strength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</a:pPr>
            <a:r>
              <a:rPr lang="en-GB"/>
              <a:t>Need of the stress history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</a:pPr>
            <a:r>
              <a:rPr lang="en-GB"/>
              <a:t>Constitutive law of the modeled rock / Artificial nucleation of earthquake</a:t>
            </a:r>
            <a:endParaRPr/>
          </a:p>
        </p:txBody>
      </p:sp>
      <p:sp>
        <p:nvSpPr>
          <p:cNvPr id="1736" name="Google Shape;1736;p90"/>
          <p:cNvSpPr txBox="1"/>
          <p:nvPr/>
        </p:nvSpPr>
        <p:spPr>
          <a:xfrm>
            <a:off x="4921250" y="431805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Zielke, Olaf &amp; Mai, M.. (2023)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737" name="Google Shape;1737;p90"/>
          <p:cNvSpPr txBox="1"/>
          <p:nvPr/>
        </p:nvSpPr>
        <p:spPr>
          <a:xfrm>
            <a:off x="311700" y="4182938"/>
            <a:ext cx="3038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⇒ Non-evolving fault</a:t>
            </a:r>
            <a:endParaRPr b="1"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1" name="Shape 1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" name="Google Shape;1742;p9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Classical modelling approaches: analogue modelling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3" name="Google Shape;1743;p91"/>
          <p:cNvSpPr txBox="1"/>
          <p:nvPr/>
        </p:nvSpPr>
        <p:spPr>
          <a:xfrm>
            <a:off x="311700" y="0"/>
            <a:ext cx="1270800" cy="384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Introduction </a:t>
            </a:r>
            <a:endParaRPr b="1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4" name="Google Shape;1744;p91" title="preuss_thesis.png"/>
          <p:cNvPicPr preferRelativeResize="0"/>
          <p:nvPr/>
        </p:nvPicPr>
        <p:blipFill rotWithShape="1">
          <a:blip r:embed="rId3">
            <a:alphaModFix/>
          </a:blip>
          <a:srcRect b="0" l="0" r="46042" t="0"/>
          <a:stretch/>
        </p:blipFill>
        <p:spPr>
          <a:xfrm>
            <a:off x="1460701" y="2054500"/>
            <a:ext cx="3357548" cy="20251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5" name="Google Shape;1745;p91"/>
          <p:cNvSpPr txBox="1"/>
          <p:nvPr/>
        </p:nvSpPr>
        <p:spPr>
          <a:xfrm>
            <a:off x="2460600" y="4033300"/>
            <a:ext cx="4222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Preuss, S. (2020) and Caniven et al. (2015)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6" name="Google Shape;1746;p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50329" y="1890600"/>
            <a:ext cx="2675099" cy="214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This approach</a:t>
            </a:r>
            <a:endParaRPr/>
          </a:p>
        </p:txBody>
      </p:sp>
      <p:sp>
        <p:nvSpPr>
          <p:cNvPr id="157" name="Google Shape;157;p20"/>
          <p:cNvSpPr txBox="1"/>
          <p:nvPr/>
        </p:nvSpPr>
        <p:spPr>
          <a:xfrm>
            <a:off x="311700" y="0"/>
            <a:ext cx="1270800" cy="384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Introduction </a:t>
            </a:r>
            <a:endParaRPr b="1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8" name="Google Shape;158;p20"/>
          <p:cNvGrpSpPr/>
          <p:nvPr/>
        </p:nvGrpSpPr>
        <p:grpSpPr>
          <a:xfrm>
            <a:off x="335340" y="1141867"/>
            <a:ext cx="8473312" cy="1931550"/>
            <a:chOff x="1131625" y="2013875"/>
            <a:chExt cx="6885513" cy="1569600"/>
          </a:xfrm>
        </p:grpSpPr>
        <p:grpSp>
          <p:nvGrpSpPr>
            <p:cNvPr id="159" name="Google Shape;159;p20"/>
            <p:cNvGrpSpPr/>
            <p:nvPr/>
          </p:nvGrpSpPr>
          <p:grpSpPr>
            <a:xfrm>
              <a:off x="3073838" y="2013875"/>
              <a:ext cx="1944600" cy="1569600"/>
              <a:chOff x="3071457" y="2013875"/>
              <a:chExt cx="1944600" cy="1569600"/>
            </a:xfrm>
          </p:grpSpPr>
          <p:sp>
            <p:nvSpPr>
              <p:cNvPr id="160" name="Google Shape;160;p20"/>
              <p:cNvSpPr/>
              <p:nvPr/>
            </p:nvSpPr>
            <p:spPr>
              <a:xfrm flipH="1" rot="10800000">
                <a:off x="3071457" y="2013875"/>
                <a:ext cx="1944600" cy="1569600"/>
              </a:xfrm>
              <a:prstGeom prst="round2DiagRect">
                <a:avLst>
                  <a:gd fmla="val 0" name="adj1"/>
                  <a:gd fmla="val 17764" name="adj2"/>
                </a:avLst>
              </a:prstGeom>
              <a:solidFill>
                <a:srgbClr val="1D7E7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20"/>
              <p:cNvSpPr txBox="1"/>
              <p:nvPr/>
            </p:nvSpPr>
            <p:spPr>
              <a:xfrm>
                <a:off x="3318840" y="2501735"/>
                <a:ext cx="1451700" cy="45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GB" sz="16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Earthquake cycles</a:t>
                </a:r>
                <a:endParaRPr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62" name="Google Shape;162;p20"/>
            <p:cNvGrpSpPr/>
            <p:nvPr/>
          </p:nvGrpSpPr>
          <p:grpSpPr>
            <a:xfrm>
              <a:off x="1131625" y="2013875"/>
              <a:ext cx="1944600" cy="1569600"/>
              <a:chOff x="1126863" y="2013875"/>
              <a:chExt cx="1944600" cy="1569600"/>
            </a:xfrm>
          </p:grpSpPr>
          <p:sp>
            <p:nvSpPr>
              <p:cNvPr id="163" name="Google Shape;163;p20"/>
              <p:cNvSpPr/>
              <p:nvPr/>
            </p:nvSpPr>
            <p:spPr>
              <a:xfrm>
                <a:off x="1126863" y="2013875"/>
                <a:ext cx="1944600" cy="1569600"/>
              </a:xfrm>
              <a:prstGeom prst="round2DiagRect">
                <a:avLst>
                  <a:gd fmla="val 0" name="adj1"/>
                  <a:gd fmla="val 17764" name="adj2"/>
                </a:avLst>
              </a:prstGeom>
              <a:solidFill>
                <a:srgbClr val="249C9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" name="Google Shape;164;p20"/>
              <p:cNvSpPr txBox="1"/>
              <p:nvPr/>
            </p:nvSpPr>
            <p:spPr>
              <a:xfrm>
                <a:off x="1346452" y="2501760"/>
                <a:ext cx="1451700" cy="45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GB" sz="16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Development of a mature fault zone</a:t>
                </a:r>
                <a:endParaRPr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65" name="Google Shape;165;p20"/>
            <p:cNvGrpSpPr/>
            <p:nvPr/>
          </p:nvGrpSpPr>
          <p:grpSpPr>
            <a:xfrm>
              <a:off x="5015938" y="2013875"/>
              <a:ext cx="3001200" cy="1569600"/>
              <a:chOff x="5015938" y="2013875"/>
              <a:chExt cx="3001200" cy="1569600"/>
            </a:xfrm>
          </p:grpSpPr>
          <p:sp>
            <p:nvSpPr>
              <p:cNvPr id="166" name="Google Shape;166;p20"/>
              <p:cNvSpPr/>
              <p:nvPr/>
            </p:nvSpPr>
            <p:spPr>
              <a:xfrm>
                <a:off x="5015938" y="2013875"/>
                <a:ext cx="3001200" cy="1569600"/>
              </a:xfrm>
              <a:prstGeom prst="round2DiagRect">
                <a:avLst>
                  <a:gd fmla="val 0" name="adj1"/>
                  <a:gd fmla="val 17764" name="adj2"/>
                </a:avLst>
              </a:prstGeom>
              <a:solidFill>
                <a:srgbClr val="155B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20"/>
              <p:cNvSpPr txBox="1"/>
              <p:nvPr/>
            </p:nvSpPr>
            <p:spPr>
              <a:xfrm>
                <a:off x="5360226" y="2501737"/>
                <a:ext cx="2417100" cy="45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GB" sz="16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Seismic cycles on an evolving strike-slip fault</a:t>
                </a:r>
                <a:endParaRPr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68" name="Google Shape;168;p20"/>
            <p:cNvGrpSpPr/>
            <p:nvPr/>
          </p:nvGrpSpPr>
          <p:grpSpPr>
            <a:xfrm>
              <a:off x="4885484" y="2701270"/>
              <a:ext cx="261571" cy="260379"/>
              <a:chOff x="4858109" y="2631368"/>
              <a:chExt cx="316442" cy="315000"/>
            </a:xfrm>
          </p:grpSpPr>
          <p:sp>
            <p:nvSpPr>
              <p:cNvPr id="169" name="Google Shape;169;p20"/>
              <p:cNvSpPr/>
              <p:nvPr/>
            </p:nvSpPr>
            <p:spPr>
              <a:xfrm>
                <a:off x="4859551" y="2631368"/>
                <a:ext cx="315000" cy="315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" name="Google Shape;170;p20"/>
              <p:cNvSpPr/>
              <p:nvPr/>
            </p:nvSpPr>
            <p:spPr>
              <a:xfrm>
                <a:off x="4858109" y="2739300"/>
                <a:ext cx="239100" cy="99000"/>
              </a:xfrm>
              <a:prstGeom prst="rightArrow">
                <a:avLst>
                  <a:gd fmla="val 32020" name="adj1"/>
                  <a:gd fmla="val 66970" name="adj2"/>
                </a:avLst>
              </a:prstGeom>
              <a:solidFill>
                <a:srgbClr val="1D7E7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br>
                  <a:rPr lang="en-GB"/>
                </a:br>
                <a:endParaRPr/>
              </a:p>
            </p:txBody>
          </p:sp>
        </p:grpSp>
        <p:grpSp>
          <p:nvGrpSpPr>
            <p:cNvPr id="171" name="Google Shape;171;p20"/>
            <p:cNvGrpSpPr/>
            <p:nvPr/>
          </p:nvGrpSpPr>
          <p:grpSpPr>
            <a:xfrm>
              <a:off x="2948278" y="2701271"/>
              <a:ext cx="260366" cy="260366"/>
              <a:chOff x="3157188" y="909150"/>
              <a:chExt cx="470400" cy="470400"/>
            </a:xfrm>
          </p:grpSpPr>
          <p:sp>
            <p:nvSpPr>
              <p:cNvPr id="172" name="Google Shape;172;p20"/>
              <p:cNvSpPr/>
              <p:nvPr/>
            </p:nvSpPr>
            <p:spPr>
              <a:xfrm>
                <a:off x="3157188" y="909150"/>
                <a:ext cx="470400" cy="470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20"/>
              <p:cNvSpPr/>
              <p:nvPr/>
            </p:nvSpPr>
            <p:spPr>
              <a:xfrm>
                <a:off x="3243138" y="995100"/>
                <a:ext cx="298500" cy="298500"/>
              </a:xfrm>
              <a:prstGeom prst="mathPlus">
                <a:avLst>
                  <a:gd fmla="val 9900" name="adj1"/>
                </a:avLst>
              </a:prstGeom>
              <a:solidFill>
                <a:srgbClr val="249C9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0" name="Shape 1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" name="Google Shape;1751;p9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Classical modelling approaches: analogue modelling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2" name="Google Shape;1752;p92"/>
          <p:cNvSpPr txBox="1"/>
          <p:nvPr/>
        </p:nvSpPr>
        <p:spPr>
          <a:xfrm>
            <a:off x="311700" y="0"/>
            <a:ext cx="1270800" cy="384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Introduction </a:t>
            </a:r>
            <a:endParaRPr b="1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3" name="Google Shape;1753;p92" title="preuss_thesis.png"/>
          <p:cNvPicPr preferRelativeResize="0"/>
          <p:nvPr/>
        </p:nvPicPr>
        <p:blipFill rotWithShape="1">
          <a:blip r:embed="rId3">
            <a:alphaModFix/>
          </a:blip>
          <a:srcRect b="0" l="0" r="46042" t="0"/>
          <a:stretch/>
        </p:blipFill>
        <p:spPr>
          <a:xfrm>
            <a:off x="1460701" y="2054500"/>
            <a:ext cx="3357548" cy="20251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4" name="Google Shape;1754;p92"/>
          <p:cNvSpPr txBox="1"/>
          <p:nvPr/>
        </p:nvSpPr>
        <p:spPr>
          <a:xfrm>
            <a:off x="2460600" y="4033300"/>
            <a:ext cx="4222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Preuss, S. (2020) and Caniven et al. (2015)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5" name="Google Shape;1755;p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50329" y="1890600"/>
            <a:ext cx="2675099" cy="214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6" name="Google Shape;1756;p9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Need for scaling laws</a:t>
            </a:r>
            <a:endParaRPr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0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" name="Google Shape;1761;p9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Classical modelling approaches: analogue modelling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2" name="Google Shape;1762;p93"/>
          <p:cNvSpPr txBox="1"/>
          <p:nvPr/>
        </p:nvSpPr>
        <p:spPr>
          <a:xfrm>
            <a:off x="311700" y="0"/>
            <a:ext cx="1270800" cy="384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Introduction </a:t>
            </a:r>
            <a:endParaRPr b="1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63" name="Google Shape;1763;p93" title="preuss_thesis.png"/>
          <p:cNvPicPr preferRelativeResize="0"/>
          <p:nvPr/>
        </p:nvPicPr>
        <p:blipFill rotWithShape="1">
          <a:blip r:embed="rId3">
            <a:alphaModFix/>
          </a:blip>
          <a:srcRect b="0" l="0" r="46042" t="0"/>
          <a:stretch/>
        </p:blipFill>
        <p:spPr>
          <a:xfrm>
            <a:off x="1460701" y="2054500"/>
            <a:ext cx="3357548" cy="20251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4" name="Google Shape;1764;p93"/>
          <p:cNvSpPr txBox="1"/>
          <p:nvPr/>
        </p:nvSpPr>
        <p:spPr>
          <a:xfrm>
            <a:off x="2460600" y="4033300"/>
            <a:ext cx="4222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Preuss, S. (2020) and Caniven et al. (2015)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65" name="Google Shape;1765;p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50329" y="1890600"/>
            <a:ext cx="2675099" cy="214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6" name="Google Shape;1766;p9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Need for scaling laws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Physical limitations</a:t>
            </a:r>
            <a:endParaRPr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0" name="Shape 1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" name="Google Shape;1771;p9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Classical modelling approaches: analogue modelling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2" name="Google Shape;1772;p94"/>
          <p:cNvSpPr txBox="1"/>
          <p:nvPr/>
        </p:nvSpPr>
        <p:spPr>
          <a:xfrm>
            <a:off x="311700" y="0"/>
            <a:ext cx="1270800" cy="384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Introduction </a:t>
            </a:r>
            <a:endParaRPr b="1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3" name="Google Shape;1773;p94" title="preuss_thesis.png"/>
          <p:cNvPicPr preferRelativeResize="0"/>
          <p:nvPr/>
        </p:nvPicPr>
        <p:blipFill rotWithShape="1">
          <a:blip r:embed="rId3">
            <a:alphaModFix/>
          </a:blip>
          <a:srcRect b="0" l="0" r="46042" t="0"/>
          <a:stretch/>
        </p:blipFill>
        <p:spPr>
          <a:xfrm>
            <a:off x="1460701" y="2054500"/>
            <a:ext cx="3357548" cy="20251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4" name="Google Shape;1774;p94"/>
          <p:cNvSpPr txBox="1"/>
          <p:nvPr/>
        </p:nvSpPr>
        <p:spPr>
          <a:xfrm>
            <a:off x="2460600" y="4033300"/>
            <a:ext cx="4222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Preuss, S. (2020) and Caniven et al. (2015)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5" name="Google Shape;1775;p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50329" y="1890600"/>
            <a:ext cx="2675099" cy="214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6" name="Google Shape;1776;p9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Need for scaling laws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Physical limitations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No 3D observations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This approach: Discrete Element Modelling (DEM)</a:t>
            </a:r>
            <a:endParaRPr/>
          </a:p>
        </p:txBody>
      </p:sp>
      <p:sp>
        <p:nvSpPr>
          <p:cNvPr id="179" name="Google Shape;179;p21"/>
          <p:cNvSpPr txBox="1"/>
          <p:nvPr/>
        </p:nvSpPr>
        <p:spPr>
          <a:xfrm>
            <a:off x="311700" y="0"/>
            <a:ext cx="1270800" cy="384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Introduction </a:t>
            </a:r>
            <a:endParaRPr b="1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0" name="Google Shape;180;p21"/>
          <p:cNvGrpSpPr/>
          <p:nvPr/>
        </p:nvGrpSpPr>
        <p:grpSpPr>
          <a:xfrm>
            <a:off x="335340" y="1141867"/>
            <a:ext cx="8473312" cy="1931550"/>
            <a:chOff x="1131625" y="2013875"/>
            <a:chExt cx="6885513" cy="1569600"/>
          </a:xfrm>
        </p:grpSpPr>
        <p:grpSp>
          <p:nvGrpSpPr>
            <p:cNvPr id="181" name="Google Shape;181;p21"/>
            <p:cNvGrpSpPr/>
            <p:nvPr/>
          </p:nvGrpSpPr>
          <p:grpSpPr>
            <a:xfrm>
              <a:off x="3073838" y="2013875"/>
              <a:ext cx="1944600" cy="1569600"/>
              <a:chOff x="3071457" y="2013875"/>
              <a:chExt cx="1944600" cy="1569600"/>
            </a:xfrm>
          </p:grpSpPr>
          <p:sp>
            <p:nvSpPr>
              <p:cNvPr id="182" name="Google Shape;182;p21"/>
              <p:cNvSpPr/>
              <p:nvPr/>
            </p:nvSpPr>
            <p:spPr>
              <a:xfrm flipH="1" rot="10800000">
                <a:off x="3071457" y="2013875"/>
                <a:ext cx="1944600" cy="1569600"/>
              </a:xfrm>
              <a:prstGeom prst="round2DiagRect">
                <a:avLst>
                  <a:gd fmla="val 0" name="adj1"/>
                  <a:gd fmla="val 17764" name="adj2"/>
                </a:avLst>
              </a:prstGeom>
              <a:solidFill>
                <a:srgbClr val="1D7E7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21"/>
              <p:cNvSpPr txBox="1"/>
              <p:nvPr/>
            </p:nvSpPr>
            <p:spPr>
              <a:xfrm>
                <a:off x="3318840" y="2501735"/>
                <a:ext cx="1451700" cy="45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GB" sz="16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Earthquake cycles</a:t>
                </a:r>
                <a:endParaRPr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84" name="Google Shape;184;p21"/>
            <p:cNvGrpSpPr/>
            <p:nvPr/>
          </p:nvGrpSpPr>
          <p:grpSpPr>
            <a:xfrm>
              <a:off x="1131625" y="2013875"/>
              <a:ext cx="1944600" cy="1569600"/>
              <a:chOff x="1126863" y="2013875"/>
              <a:chExt cx="1944600" cy="1569600"/>
            </a:xfrm>
          </p:grpSpPr>
          <p:sp>
            <p:nvSpPr>
              <p:cNvPr id="185" name="Google Shape;185;p21"/>
              <p:cNvSpPr/>
              <p:nvPr/>
            </p:nvSpPr>
            <p:spPr>
              <a:xfrm>
                <a:off x="1126863" y="2013875"/>
                <a:ext cx="1944600" cy="1569600"/>
              </a:xfrm>
              <a:prstGeom prst="round2DiagRect">
                <a:avLst>
                  <a:gd fmla="val 0" name="adj1"/>
                  <a:gd fmla="val 17764" name="adj2"/>
                </a:avLst>
              </a:prstGeom>
              <a:solidFill>
                <a:srgbClr val="249C9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21"/>
              <p:cNvSpPr txBox="1"/>
              <p:nvPr/>
            </p:nvSpPr>
            <p:spPr>
              <a:xfrm>
                <a:off x="1346452" y="2501760"/>
                <a:ext cx="1451700" cy="45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GB" sz="16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Development of a mature fault zone</a:t>
                </a:r>
                <a:endParaRPr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87" name="Google Shape;187;p21"/>
            <p:cNvGrpSpPr/>
            <p:nvPr/>
          </p:nvGrpSpPr>
          <p:grpSpPr>
            <a:xfrm>
              <a:off x="5015938" y="2013875"/>
              <a:ext cx="3001200" cy="1569600"/>
              <a:chOff x="5015938" y="2013875"/>
              <a:chExt cx="3001200" cy="1569600"/>
            </a:xfrm>
          </p:grpSpPr>
          <p:sp>
            <p:nvSpPr>
              <p:cNvPr id="188" name="Google Shape;188;p21"/>
              <p:cNvSpPr/>
              <p:nvPr/>
            </p:nvSpPr>
            <p:spPr>
              <a:xfrm>
                <a:off x="5015938" y="2013875"/>
                <a:ext cx="3001200" cy="1569600"/>
              </a:xfrm>
              <a:prstGeom prst="round2DiagRect">
                <a:avLst>
                  <a:gd fmla="val 0" name="adj1"/>
                  <a:gd fmla="val 17764" name="adj2"/>
                </a:avLst>
              </a:prstGeom>
              <a:solidFill>
                <a:srgbClr val="155B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" name="Google Shape;189;p21"/>
              <p:cNvSpPr txBox="1"/>
              <p:nvPr/>
            </p:nvSpPr>
            <p:spPr>
              <a:xfrm>
                <a:off x="5360226" y="2501737"/>
                <a:ext cx="2417100" cy="45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GB" sz="16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Seismic cycles on an evolving strike-slip fault</a:t>
                </a:r>
                <a:endParaRPr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90" name="Google Shape;190;p21"/>
            <p:cNvGrpSpPr/>
            <p:nvPr/>
          </p:nvGrpSpPr>
          <p:grpSpPr>
            <a:xfrm>
              <a:off x="4885484" y="2701270"/>
              <a:ext cx="261571" cy="260379"/>
              <a:chOff x="4858109" y="2631368"/>
              <a:chExt cx="316442" cy="315000"/>
            </a:xfrm>
          </p:grpSpPr>
          <p:sp>
            <p:nvSpPr>
              <p:cNvPr id="191" name="Google Shape;191;p21"/>
              <p:cNvSpPr/>
              <p:nvPr/>
            </p:nvSpPr>
            <p:spPr>
              <a:xfrm>
                <a:off x="4859551" y="2631368"/>
                <a:ext cx="315000" cy="315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21"/>
              <p:cNvSpPr/>
              <p:nvPr/>
            </p:nvSpPr>
            <p:spPr>
              <a:xfrm>
                <a:off x="4858109" y="2739300"/>
                <a:ext cx="239100" cy="99000"/>
              </a:xfrm>
              <a:prstGeom prst="rightArrow">
                <a:avLst>
                  <a:gd fmla="val 32020" name="adj1"/>
                  <a:gd fmla="val 66970" name="adj2"/>
                </a:avLst>
              </a:prstGeom>
              <a:solidFill>
                <a:srgbClr val="1D7E7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br>
                  <a:rPr lang="en-GB"/>
                </a:br>
                <a:endParaRPr/>
              </a:p>
            </p:txBody>
          </p:sp>
        </p:grpSp>
        <p:grpSp>
          <p:nvGrpSpPr>
            <p:cNvPr id="193" name="Google Shape;193;p21"/>
            <p:cNvGrpSpPr/>
            <p:nvPr/>
          </p:nvGrpSpPr>
          <p:grpSpPr>
            <a:xfrm>
              <a:off x="2948278" y="2701271"/>
              <a:ext cx="260366" cy="260366"/>
              <a:chOff x="3157188" y="909150"/>
              <a:chExt cx="470400" cy="470400"/>
            </a:xfrm>
          </p:grpSpPr>
          <p:sp>
            <p:nvSpPr>
              <p:cNvPr id="194" name="Google Shape;194;p21"/>
              <p:cNvSpPr/>
              <p:nvPr/>
            </p:nvSpPr>
            <p:spPr>
              <a:xfrm>
                <a:off x="3157188" y="909150"/>
                <a:ext cx="470400" cy="470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" name="Google Shape;195;p21"/>
              <p:cNvSpPr/>
              <p:nvPr/>
            </p:nvSpPr>
            <p:spPr>
              <a:xfrm>
                <a:off x="3243138" y="995100"/>
                <a:ext cx="298500" cy="298500"/>
              </a:xfrm>
              <a:prstGeom prst="mathPlus">
                <a:avLst>
                  <a:gd fmla="val 9900" name="adj1"/>
                </a:avLst>
              </a:prstGeom>
              <a:solidFill>
                <a:srgbClr val="249C9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