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sldIdLst>
    <p:sldId id="256" r:id="rId2"/>
    <p:sldId id="257" r:id="rId3"/>
    <p:sldId id="258" r:id="rId4"/>
    <p:sldId id="259" r:id="rId5"/>
    <p:sldId id="260" r:id="rId6"/>
    <p:sldId id="262" r:id="rId7"/>
    <p:sldId id="263" r:id="rId8"/>
    <p:sldId id="264" r:id="rId9"/>
    <p:sldId id="265" r:id="rId10"/>
    <p:sldId id="261" r:id="rId11"/>
    <p:sldId id="267" r:id="rId12"/>
    <p:sldId id="268" r:id="rId13"/>
    <p:sldId id="269" r:id="rId14"/>
    <p:sldId id="266" r:id="rId15"/>
    <p:sldId id="270" r:id="rId16"/>
    <p:sldId id="271" r:id="rId17"/>
    <p:sldId id="272"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5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smtClean="0"/>
              <a:t>Στυλ κύριου τίτλου</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7" name="Date Placeholder 6"/>
          <p:cNvSpPr>
            <a:spLocks noGrp="1"/>
          </p:cNvSpPr>
          <p:nvPr>
            <p:ph type="dt" sz="half" idx="10"/>
          </p:nvPr>
        </p:nvSpPr>
        <p:spPr/>
        <p:txBody>
          <a:bodyPr/>
          <a:lstStyle/>
          <a:p>
            <a:fld id="{88DB354E-FA7D-43F6-9CF5-D155BDFD79BC}" type="datetimeFigureOut">
              <a:rPr lang="el-GR" smtClean="0"/>
              <a:t>28/3/2025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B56674A-7FEF-46E8-9118-CA89F5674074}" type="slidenum">
              <a:rPr lang="el-GR" smtClean="0"/>
              <a:t>‹#›</a:t>
            </a:fld>
            <a:endParaRPr lang="el-GR"/>
          </a:p>
        </p:txBody>
      </p:sp>
    </p:spTree>
    <p:extLst>
      <p:ext uri="{BB962C8B-B14F-4D97-AF65-F5344CB8AC3E}">
        <p14:creationId xmlns:p14="http://schemas.microsoft.com/office/powerpoint/2010/main" val="3983201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DB354E-FA7D-43F6-9CF5-D155BDFD79BC}" type="datetimeFigureOut">
              <a:rPr lang="el-GR" smtClean="0"/>
              <a:t>28/3/2025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B56674A-7FEF-46E8-9118-CA89F5674074}" type="slidenum">
              <a:rPr lang="el-GR" smtClean="0"/>
              <a:t>‹#›</a:t>
            </a:fld>
            <a:endParaRPr lang="el-GR"/>
          </a:p>
        </p:txBody>
      </p:sp>
    </p:spTree>
    <p:extLst>
      <p:ext uri="{BB962C8B-B14F-4D97-AF65-F5344CB8AC3E}">
        <p14:creationId xmlns:p14="http://schemas.microsoft.com/office/powerpoint/2010/main" val="191037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DB354E-FA7D-43F6-9CF5-D155BDFD79BC}" type="datetimeFigureOut">
              <a:rPr lang="el-GR" smtClean="0"/>
              <a:t>28/3/2025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B56674A-7FEF-46E8-9118-CA89F5674074}" type="slidenum">
              <a:rPr lang="el-GR" smtClean="0"/>
              <a:t>‹#›</a:t>
            </a:fld>
            <a:endParaRPr lang="el-GR"/>
          </a:p>
        </p:txBody>
      </p:sp>
    </p:spTree>
    <p:extLst>
      <p:ext uri="{BB962C8B-B14F-4D97-AF65-F5344CB8AC3E}">
        <p14:creationId xmlns:p14="http://schemas.microsoft.com/office/powerpoint/2010/main" val="18502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DB354E-FA7D-43F6-9CF5-D155BDFD79BC}" type="datetimeFigureOut">
              <a:rPr lang="el-GR" smtClean="0"/>
              <a:t>28/3/2025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B56674A-7FEF-46E8-9118-CA89F5674074}" type="slidenum">
              <a:rPr lang="el-GR" smtClean="0"/>
              <a:t>‹#›</a:t>
            </a:fld>
            <a:endParaRPr lang="el-G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3923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DB354E-FA7D-43F6-9CF5-D155BDFD79BC}" type="datetimeFigureOut">
              <a:rPr lang="el-GR" smtClean="0"/>
              <a:t>28/3/2025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B56674A-7FEF-46E8-9118-CA89F5674074}" type="slidenum">
              <a:rPr lang="el-GR" smtClean="0"/>
              <a:t>‹#›</a:t>
            </a:fld>
            <a:endParaRPr lang="el-GR"/>
          </a:p>
        </p:txBody>
      </p:sp>
    </p:spTree>
    <p:extLst>
      <p:ext uri="{BB962C8B-B14F-4D97-AF65-F5344CB8AC3E}">
        <p14:creationId xmlns:p14="http://schemas.microsoft.com/office/powerpoint/2010/main" val="3511272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smtClean="0"/>
              <a:t>Στυλ υποδείγματος κειμένου</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smtClean="0"/>
              <a:t>Στυλ υποδείγματος κειμένου</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88DB354E-FA7D-43F6-9CF5-D155BDFD79BC}" type="datetimeFigureOut">
              <a:rPr lang="el-GR" smtClean="0"/>
              <a:t>28/3/2025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B56674A-7FEF-46E8-9118-CA89F5674074}" type="slidenum">
              <a:rPr lang="el-GR" smtClean="0"/>
              <a:t>‹#›</a:t>
            </a:fld>
            <a:endParaRPr lang="el-GR"/>
          </a:p>
        </p:txBody>
      </p:sp>
    </p:spTree>
    <p:extLst>
      <p:ext uri="{BB962C8B-B14F-4D97-AF65-F5344CB8AC3E}">
        <p14:creationId xmlns:p14="http://schemas.microsoft.com/office/powerpoint/2010/main" val="4288540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88DB354E-FA7D-43F6-9CF5-D155BDFD79BC}" type="datetimeFigureOut">
              <a:rPr lang="el-GR" smtClean="0"/>
              <a:t>28/3/2025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B56674A-7FEF-46E8-9118-CA89F5674074}" type="slidenum">
              <a:rPr lang="el-GR" smtClean="0"/>
              <a:t>‹#›</a:t>
            </a:fld>
            <a:endParaRPr lang="el-GR"/>
          </a:p>
        </p:txBody>
      </p:sp>
    </p:spTree>
    <p:extLst>
      <p:ext uri="{BB962C8B-B14F-4D97-AF65-F5344CB8AC3E}">
        <p14:creationId xmlns:p14="http://schemas.microsoft.com/office/powerpoint/2010/main" val="418980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DB354E-FA7D-43F6-9CF5-D155BDFD79BC}" type="datetimeFigureOut">
              <a:rPr lang="el-GR" smtClean="0"/>
              <a:t>28/3/2025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B56674A-7FEF-46E8-9118-CA89F5674074}" type="slidenum">
              <a:rPr lang="el-GR" smtClean="0"/>
              <a:t>‹#›</a:t>
            </a:fld>
            <a:endParaRPr lang="el-GR"/>
          </a:p>
        </p:txBody>
      </p:sp>
    </p:spTree>
    <p:extLst>
      <p:ext uri="{BB962C8B-B14F-4D97-AF65-F5344CB8AC3E}">
        <p14:creationId xmlns:p14="http://schemas.microsoft.com/office/powerpoint/2010/main" val="45175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DB354E-FA7D-43F6-9CF5-D155BDFD79BC}" type="datetimeFigureOut">
              <a:rPr lang="el-GR" smtClean="0"/>
              <a:t>28/3/2025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B56674A-7FEF-46E8-9118-CA89F5674074}" type="slidenum">
              <a:rPr lang="el-GR" smtClean="0"/>
              <a:t>‹#›</a:t>
            </a:fld>
            <a:endParaRPr lang="el-GR"/>
          </a:p>
        </p:txBody>
      </p:sp>
    </p:spTree>
    <p:extLst>
      <p:ext uri="{BB962C8B-B14F-4D97-AF65-F5344CB8AC3E}">
        <p14:creationId xmlns:p14="http://schemas.microsoft.com/office/powerpoint/2010/main" val="163638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88DB354E-FA7D-43F6-9CF5-D155BDFD79BC}" type="datetimeFigureOut">
              <a:rPr lang="el-GR" smtClean="0"/>
              <a:t>28/3/2025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B56674A-7FEF-46E8-9118-CA89F5674074}" type="slidenum">
              <a:rPr lang="el-GR" smtClean="0"/>
              <a:t>‹#›</a:t>
            </a:fld>
            <a:endParaRPr lang="el-GR"/>
          </a:p>
        </p:txBody>
      </p:sp>
    </p:spTree>
    <p:extLst>
      <p:ext uri="{BB962C8B-B14F-4D97-AF65-F5344CB8AC3E}">
        <p14:creationId xmlns:p14="http://schemas.microsoft.com/office/powerpoint/2010/main" val="325446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smtClean="0"/>
              <a:t>Στυλ κύριου τίτλου</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88DB354E-FA7D-43F6-9CF5-D155BDFD79BC}" type="datetimeFigureOut">
              <a:rPr lang="el-GR" smtClean="0"/>
              <a:t>28/3/2025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B56674A-7FEF-46E8-9118-CA89F5674074}" type="slidenum">
              <a:rPr lang="el-GR" smtClean="0"/>
              <a:t>‹#›</a:t>
            </a:fld>
            <a:endParaRPr lang="el-GR"/>
          </a:p>
        </p:txBody>
      </p:sp>
    </p:spTree>
    <p:extLst>
      <p:ext uri="{BB962C8B-B14F-4D97-AF65-F5344CB8AC3E}">
        <p14:creationId xmlns:p14="http://schemas.microsoft.com/office/powerpoint/2010/main" val="241312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88DB354E-FA7D-43F6-9CF5-D155BDFD79BC}" type="datetimeFigureOut">
              <a:rPr lang="el-GR" smtClean="0"/>
              <a:t>28/3/2025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B56674A-7FEF-46E8-9118-CA89F5674074}" type="slidenum">
              <a:rPr lang="el-GR" smtClean="0"/>
              <a:t>‹#›</a:t>
            </a:fld>
            <a:endParaRPr lang="el-GR"/>
          </a:p>
        </p:txBody>
      </p:sp>
    </p:spTree>
    <p:extLst>
      <p:ext uri="{BB962C8B-B14F-4D97-AF65-F5344CB8AC3E}">
        <p14:creationId xmlns:p14="http://schemas.microsoft.com/office/powerpoint/2010/main" val="1713486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120000" y="2505075"/>
            <a:ext cx="5025216"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smtClean="0"/>
              <a:t>Στυλ υποδείγματος κειμένου</a:t>
            </a:r>
          </a:p>
        </p:txBody>
      </p:sp>
      <p:sp>
        <p:nvSpPr>
          <p:cNvPr id="6" name="Content Placeholder 5"/>
          <p:cNvSpPr>
            <a:spLocks noGrp="1"/>
          </p:cNvSpPr>
          <p:nvPr>
            <p:ph sz="quarter" idx="4"/>
          </p:nvPr>
        </p:nvSpPr>
        <p:spPr>
          <a:xfrm>
            <a:off x="6319840" y="2505075"/>
            <a:ext cx="503554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88DB354E-FA7D-43F6-9CF5-D155BDFD79BC}" type="datetimeFigureOut">
              <a:rPr lang="el-GR" smtClean="0"/>
              <a:t>28/3/2025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B56674A-7FEF-46E8-9118-CA89F5674074}" type="slidenum">
              <a:rPr lang="el-GR" smtClean="0"/>
              <a:t>‹#›</a:t>
            </a:fld>
            <a:endParaRPr lang="el-GR"/>
          </a:p>
        </p:txBody>
      </p:sp>
    </p:spTree>
    <p:extLst>
      <p:ext uri="{BB962C8B-B14F-4D97-AF65-F5344CB8AC3E}">
        <p14:creationId xmlns:p14="http://schemas.microsoft.com/office/powerpoint/2010/main" val="331170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88DB354E-FA7D-43F6-9CF5-D155BDFD79BC}" type="datetimeFigureOut">
              <a:rPr lang="el-GR" smtClean="0"/>
              <a:t>28/3/2025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B56674A-7FEF-46E8-9118-CA89F5674074}" type="slidenum">
              <a:rPr lang="el-GR" smtClean="0"/>
              <a:t>‹#›</a:t>
            </a:fld>
            <a:endParaRPr lang="el-GR"/>
          </a:p>
        </p:txBody>
      </p:sp>
    </p:spTree>
    <p:extLst>
      <p:ext uri="{BB962C8B-B14F-4D97-AF65-F5344CB8AC3E}">
        <p14:creationId xmlns:p14="http://schemas.microsoft.com/office/powerpoint/2010/main" val="332919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B354E-FA7D-43F6-9CF5-D155BDFD79BC}" type="datetimeFigureOut">
              <a:rPr lang="el-GR" smtClean="0"/>
              <a:t>28/3/2025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B56674A-7FEF-46E8-9118-CA89F5674074}" type="slidenum">
              <a:rPr lang="el-GR" smtClean="0"/>
              <a:t>‹#›</a:t>
            </a:fld>
            <a:endParaRPr lang="el-GR"/>
          </a:p>
        </p:txBody>
      </p:sp>
    </p:spTree>
    <p:extLst>
      <p:ext uri="{BB962C8B-B14F-4D97-AF65-F5344CB8AC3E}">
        <p14:creationId xmlns:p14="http://schemas.microsoft.com/office/powerpoint/2010/main" val="685078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DB354E-FA7D-43F6-9CF5-D155BDFD79BC}" type="datetimeFigureOut">
              <a:rPr lang="el-GR" smtClean="0"/>
              <a:t>28/3/2025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B56674A-7FEF-46E8-9118-CA89F5674074}" type="slidenum">
              <a:rPr lang="el-GR" smtClean="0"/>
              <a:t>‹#›</a:t>
            </a:fld>
            <a:endParaRPr lang="el-GR"/>
          </a:p>
        </p:txBody>
      </p:sp>
    </p:spTree>
    <p:extLst>
      <p:ext uri="{BB962C8B-B14F-4D97-AF65-F5344CB8AC3E}">
        <p14:creationId xmlns:p14="http://schemas.microsoft.com/office/powerpoint/2010/main" val="108511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88DB354E-FA7D-43F6-9CF5-D155BDFD79BC}" type="datetimeFigureOut">
              <a:rPr lang="el-GR" smtClean="0"/>
              <a:t>28/3/2025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B56674A-7FEF-46E8-9118-CA89F5674074}" type="slidenum">
              <a:rPr lang="el-GR" smtClean="0"/>
              <a:t>‹#›</a:t>
            </a:fld>
            <a:endParaRPr lang="el-GR"/>
          </a:p>
        </p:txBody>
      </p:sp>
    </p:spTree>
    <p:extLst>
      <p:ext uri="{BB962C8B-B14F-4D97-AF65-F5344CB8AC3E}">
        <p14:creationId xmlns:p14="http://schemas.microsoft.com/office/powerpoint/2010/main" val="55279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extLst>
              <a:ext uri="{BEBA8EAE-BF5A-486C-A8C5-ECC9F3942E4B}">
                <a14:imgProps xmlns:a14="http://schemas.microsoft.com/office/drawing/2010/main">
                  <a14:imgLayer r:embed="rId20">
                    <a14:imgEffect>
                      <a14:artisticMarker/>
                    </a14:imgEffect>
                    <a14:imgEffect>
                      <a14:sharpenSoften amount="50000"/>
                    </a14:imgEffect>
                    <a14:imgEffect>
                      <a14:colorTemperature colorTemp="11200"/>
                    </a14:imgEffect>
                    <a14:imgEffect>
                      <a14:saturation sat="400000"/>
                    </a14:imgEffect>
                    <a14:imgEffect>
                      <a14:brightnessContrast contras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8DB354E-FA7D-43F6-9CF5-D155BDFD79BC}" type="datetimeFigureOut">
              <a:rPr lang="el-GR" smtClean="0"/>
              <a:t>28/3/2025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B56674A-7FEF-46E8-9118-CA89F5674074}" type="slidenum">
              <a:rPr lang="el-GR" smtClean="0"/>
              <a:t>‹#›</a:t>
            </a:fld>
            <a:endParaRPr lang="el-GR"/>
          </a:p>
        </p:txBody>
      </p:sp>
    </p:spTree>
    <p:extLst>
      <p:ext uri="{BB962C8B-B14F-4D97-AF65-F5344CB8AC3E}">
        <p14:creationId xmlns:p14="http://schemas.microsoft.com/office/powerpoint/2010/main" val="932497411"/>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8258" y="1123157"/>
            <a:ext cx="10149970" cy="830997"/>
          </a:xfrm>
          <a:prstGeom prst="rect">
            <a:avLst/>
          </a:prstGeom>
          <a:noFill/>
        </p:spPr>
        <p:txBody>
          <a:bodyPr wrap="square" rtlCol="0" anchor="ctr">
            <a:spAutoFit/>
          </a:bodyPr>
          <a:lstStyle/>
          <a:p>
            <a:pPr algn="ctr"/>
            <a:r>
              <a:rPr lang="en-US" sz="2400" b="1" dirty="0" smtClean="0">
                <a:latin typeface="Book Antiqua" panose="02040602050305030304" pitchFamily="18" charset="0"/>
              </a:rPr>
              <a:t>SIMULATION OF TRIPLE </a:t>
            </a:r>
            <a:r>
              <a:rPr lang="en-US" sz="2400" b="1" dirty="0" smtClean="0">
                <a:latin typeface="Bell MT" panose="02020503060305020303" pitchFamily="18" charset="0"/>
              </a:rPr>
              <a:t>COINCIDENCES</a:t>
            </a:r>
            <a:r>
              <a:rPr lang="en-US" sz="2400" b="1" dirty="0" smtClean="0">
                <a:latin typeface="Book Antiqua" panose="02040602050305030304" pitchFamily="18" charset="0"/>
              </a:rPr>
              <a:t> ON A DUAL-RING LONG AXIAL PET USING GATE</a:t>
            </a:r>
            <a:endParaRPr lang="el-GR" sz="2400" b="1" dirty="0">
              <a:latin typeface="Book Antiqua" panose="02040602050305030304" pitchFamily="18" charset="0"/>
            </a:endParaRPr>
          </a:p>
        </p:txBody>
      </p:sp>
      <p:sp>
        <p:nvSpPr>
          <p:cNvPr id="5" name="TextBox 4"/>
          <p:cNvSpPr txBox="1"/>
          <p:nvPr/>
        </p:nvSpPr>
        <p:spPr>
          <a:xfrm>
            <a:off x="3651736" y="3512430"/>
            <a:ext cx="5359402" cy="646331"/>
          </a:xfrm>
          <a:prstGeom prst="rect">
            <a:avLst/>
          </a:prstGeom>
          <a:noFill/>
        </p:spPr>
        <p:txBody>
          <a:bodyPr wrap="square" rtlCol="0" anchor="ctr">
            <a:spAutoFit/>
          </a:bodyPr>
          <a:lstStyle/>
          <a:p>
            <a:pPr algn="ctr"/>
            <a:r>
              <a:rPr lang="en-US" dirty="0" smtClean="0">
                <a:latin typeface="Bell MT" panose="02020503060305020303" pitchFamily="18" charset="0"/>
              </a:rPr>
              <a:t>D. Calamani and D. Thanasas</a:t>
            </a:r>
            <a:endParaRPr lang="en-US" dirty="0">
              <a:latin typeface="Bell MT" panose="02020503060305020303" pitchFamily="18" charset="0"/>
            </a:endParaRPr>
          </a:p>
          <a:p>
            <a:pPr algn="ctr"/>
            <a:r>
              <a:rPr lang="en-US" dirty="0" smtClean="0">
                <a:latin typeface="Bell MT" panose="02020503060305020303" pitchFamily="18" charset="0"/>
              </a:rPr>
              <a:t>National and Kapodistrian University of Athens</a:t>
            </a:r>
          </a:p>
        </p:txBody>
      </p:sp>
      <p:sp>
        <p:nvSpPr>
          <p:cNvPr id="6" name="TextBox 5"/>
          <p:cNvSpPr txBox="1"/>
          <p:nvPr/>
        </p:nvSpPr>
        <p:spPr>
          <a:xfrm>
            <a:off x="4612051" y="5438911"/>
            <a:ext cx="2971800" cy="584775"/>
          </a:xfrm>
          <a:prstGeom prst="rect">
            <a:avLst/>
          </a:prstGeom>
          <a:noFill/>
        </p:spPr>
        <p:txBody>
          <a:bodyPr wrap="square" rtlCol="0">
            <a:spAutoFit/>
          </a:bodyPr>
          <a:lstStyle/>
          <a:p>
            <a:pPr algn="ctr"/>
            <a:r>
              <a:rPr lang="en-US" sz="1600" dirty="0" smtClean="0">
                <a:latin typeface="Calibri" panose="020F0502020204030204" pitchFamily="34" charset="0"/>
                <a:cs typeface="Calibri" panose="020F0502020204030204" pitchFamily="34" charset="0"/>
              </a:rPr>
              <a:t>Gate Scientific Meeting 2025</a:t>
            </a:r>
          </a:p>
          <a:p>
            <a:pPr algn="ctr"/>
            <a:r>
              <a:rPr lang="en-US" sz="1600" dirty="0" smtClean="0">
                <a:latin typeface="Calibri" panose="020F0502020204030204" pitchFamily="34" charset="0"/>
                <a:cs typeface="Calibri" panose="020F0502020204030204" pitchFamily="34" charset="0"/>
              </a:rPr>
              <a:t>NCSR DEMOKRITOS</a:t>
            </a:r>
            <a:endParaRPr lang="el-GR" sz="1600" dirty="0">
              <a:latin typeface="Calibri" panose="020F0502020204030204" pitchFamily="34" charset="0"/>
              <a:cs typeface="Calibri" panose="020F0502020204030204" pitchFamily="34" charset="0"/>
            </a:endParaRPr>
          </a:p>
        </p:txBody>
      </p:sp>
      <p:pic>
        <p:nvPicPr>
          <p:cNvPr id="8" name="Εικόνα 7"/>
          <p:cNvPicPr>
            <a:picLocks noChangeAspect="1"/>
          </p:cNvPicPr>
          <p:nvPr/>
        </p:nvPicPr>
        <p:blipFill>
          <a:blip r:embed="rId2"/>
          <a:stretch>
            <a:fillRect/>
          </a:stretch>
        </p:blipFill>
        <p:spPr>
          <a:xfrm>
            <a:off x="8555202" y="4808104"/>
            <a:ext cx="3094606" cy="1761226"/>
          </a:xfrm>
          <a:prstGeom prst="rect">
            <a:avLst/>
          </a:prstGeom>
        </p:spPr>
      </p:pic>
      <p:pic>
        <p:nvPicPr>
          <p:cNvPr id="10" name="Εικόνα 9"/>
          <p:cNvPicPr>
            <a:picLocks noChangeAspect="1"/>
          </p:cNvPicPr>
          <p:nvPr/>
        </p:nvPicPr>
        <p:blipFill>
          <a:blip r:embed="rId3">
            <a:biLevel thresh="75000"/>
          </a:blip>
          <a:stretch>
            <a:fillRect/>
          </a:stretch>
        </p:blipFill>
        <p:spPr>
          <a:xfrm>
            <a:off x="696804" y="5438911"/>
            <a:ext cx="3212057" cy="780777"/>
          </a:xfrm>
          <a:prstGeom prst="rect">
            <a:avLst/>
          </a:prstGeom>
        </p:spPr>
      </p:pic>
    </p:spTree>
    <p:extLst>
      <p:ext uri="{BB962C8B-B14F-4D97-AF65-F5344CB8AC3E}">
        <p14:creationId xmlns:p14="http://schemas.microsoft.com/office/powerpoint/2010/main" val="22727334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Βέλος λυγισμένο προς τα επάνω 17"/>
          <p:cNvSpPr/>
          <p:nvPr/>
        </p:nvSpPr>
        <p:spPr>
          <a:xfrm rot="16200000" flipH="1" flipV="1">
            <a:off x="2410867" y="3352369"/>
            <a:ext cx="1318854" cy="3827072"/>
          </a:xfrm>
          <a:prstGeom prst="bentUpArrow">
            <a:avLst>
              <a:gd name="adj1" fmla="val 21323"/>
              <a:gd name="adj2" fmla="val 19178"/>
              <a:gd name="adj3" fmla="val 372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 name="Ορθογώνιο 1"/>
          <p:cNvSpPr/>
          <p:nvPr/>
        </p:nvSpPr>
        <p:spPr>
          <a:xfrm>
            <a:off x="3089206" y="213159"/>
            <a:ext cx="6228861" cy="800219"/>
          </a:xfrm>
          <a:prstGeom prst="rect">
            <a:avLst/>
          </a:prstGeom>
        </p:spPr>
        <p:txBody>
          <a:bodyPr wrap="square">
            <a:spAutoFit/>
          </a:bodyPr>
          <a:lstStyle/>
          <a:p>
            <a:pPr algn="ctr"/>
            <a:r>
              <a:rPr lang="en-US" sz="2600" b="1" u="sng" dirty="0" smtClean="0">
                <a:latin typeface="Bell MT" panose="02020503060305020303" pitchFamily="18" charset="0"/>
              </a:rPr>
              <a:t>THE CUSTOM-MADE ALGORITHM</a:t>
            </a:r>
          </a:p>
          <a:p>
            <a:pPr algn="ctr"/>
            <a:endParaRPr lang="el-GR" sz="2000" b="1" u="sng" dirty="0"/>
          </a:p>
        </p:txBody>
      </p:sp>
      <p:sp>
        <p:nvSpPr>
          <p:cNvPr id="3" name="Διάγραμμα ροής: Διεργασία 2"/>
          <p:cNvSpPr/>
          <p:nvPr/>
        </p:nvSpPr>
        <p:spPr>
          <a:xfrm>
            <a:off x="92151" y="1164592"/>
            <a:ext cx="2198077" cy="986991"/>
          </a:xfrm>
          <a:prstGeom prst="flowChartProcess">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bg1"/>
                </a:solidFill>
                <a:latin typeface="Bell MT" panose="02020503060305020303" pitchFamily="18" charset="0"/>
              </a:rPr>
              <a:t>Gate simulation</a:t>
            </a:r>
            <a:endParaRPr lang="el-GR" dirty="0">
              <a:solidFill>
                <a:srgbClr val="FF0000"/>
              </a:solidFill>
            </a:endParaRPr>
          </a:p>
        </p:txBody>
      </p:sp>
      <p:sp>
        <p:nvSpPr>
          <p:cNvPr id="4" name="Δεξιό βέλος 3"/>
          <p:cNvSpPr/>
          <p:nvPr/>
        </p:nvSpPr>
        <p:spPr>
          <a:xfrm>
            <a:off x="2350483" y="1377858"/>
            <a:ext cx="2653981" cy="560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latin typeface="Bell MT" panose="02020503060305020303" pitchFamily="18" charset="0"/>
              </a:rPr>
              <a:t>Importing Hits and Singles</a:t>
            </a:r>
            <a:endParaRPr lang="el-GR" sz="1600" dirty="0">
              <a:solidFill>
                <a:srgbClr val="FF0000"/>
              </a:solidFill>
            </a:endParaRPr>
          </a:p>
        </p:txBody>
      </p:sp>
      <p:sp>
        <p:nvSpPr>
          <p:cNvPr id="5" name="Διάγραμμα ροής: Διεργασία 4"/>
          <p:cNvSpPr/>
          <p:nvPr/>
        </p:nvSpPr>
        <p:spPr>
          <a:xfrm>
            <a:off x="5029225" y="1165183"/>
            <a:ext cx="2232000" cy="986400"/>
          </a:xfrm>
          <a:prstGeom prst="flowChartProcess">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bg1"/>
                </a:solidFill>
                <a:latin typeface="Bell MT" panose="02020503060305020303" pitchFamily="18" charset="0"/>
              </a:rPr>
              <a:t>Defining energy windows</a:t>
            </a:r>
            <a:endParaRPr lang="el-GR" dirty="0">
              <a:solidFill>
                <a:schemeClr val="bg1"/>
              </a:solidFill>
            </a:endParaRPr>
          </a:p>
        </p:txBody>
      </p:sp>
      <p:sp>
        <p:nvSpPr>
          <p:cNvPr id="6" name="Δεξιό βέλος 5"/>
          <p:cNvSpPr/>
          <p:nvPr/>
        </p:nvSpPr>
        <p:spPr>
          <a:xfrm>
            <a:off x="7339236" y="1377858"/>
            <a:ext cx="2007707" cy="560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solidFill>
                <a:srgbClr val="FF0000"/>
              </a:solidFill>
            </a:endParaRPr>
          </a:p>
        </p:txBody>
      </p:sp>
      <p:sp>
        <p:nvSpPr>
          <p:cNvPr id="7" name="Διάγραμμα ροής: Διεργασία 6"/>
          <p:cNvSpPr/>
          <p:nvPr/>
        </p:nvSpPr>
        <p:spPr>
          <a:xfrm>
            <a:off x="9372170" y="1164592"/>
            <a:ext cx="2723660" cy="986400"/>
          </a:xfrm>
          <a:prstGeom prst="flowChartProcess">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bg1"/>
                </a:solidFill>
                <a:latin typeface="Bell MT" panose="02020503060305020303" pitchFamily="18" charset="0"/>
              </a:rPr>
              <a:t>Finding any coincidences among both back-to-back photons </a:t>
            </a:r>
            <a:r>
              <a:rPr lang="en-US" sz="1600" dirty="0" smtClean="0">
                <a:solidFill>
                  <a:schemeClr val="bg1"/>
                </a:solidFill>
                <a:latin typeface="Bell MT" panose="02020503060305020303" pitchFamily="18" charset="0"/>
              </a:rPr>
              <a:t>along with the </a:t>
            </a:r>
            <a:r>
              <a:rPr lang="en-US" sz="1600" dirty="0">
                <a:solidFill>
                  <a:schemeClr val="bg1"/>
                </a:solidFill>
                <a:latin typeface="Bell MT" panose="02020503060305020303" pitchFamily="18" charset="0"/>
              </a:rPr>
              <a:t>prompt gamma</a:t>
            </a:r>
            <a:endParaRPr lang="el-GR" sz="1600" dirty="0">
              <a:solidFill>
                <a:schemeClr val="bg1"/>
              </a:solidFill>
            </a:endParaRPr>
          </a:p>
        </p:txBody>
      </p:sp>
      <p:sp>
        <p:nvSpPr>
          <p:cNvPr id="8" name="Δεξιό βέλος 7"/>
          <p:cNvSpPr/>
          <p:nvPr/>
        </p:nvSpPr>
        <p:spPr>
          <a:xfrm rot="5400000">
            <a:off x="10047686" y="2586934"/>
            <a:ext cx="1213522" cy="560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600" dirty="0">
              <a:solidFill>
                <a:srgbClr val="FF0000"/>
              </a:solidFill>
            </a:endParaRPr>
          </a:p>
        </p:txBody>
      </p:sp>
      <p:sp>
        <p:nvSpPr>
          <p:cNvPr id="9" name="Διάγραμμα ροής: Διεργασία 8"/>
          <p:cNvSpPr/>
          <p:nvPr/>
        </p:nvSpPr>
        <p:spPr>
          <a:xfrm>
            <a:off x="9372170" y="3509246"/>
            <a:ext cx="2723660" cy="986400"/>
          </a:xfrm>
          <a:prstGeom prst="flowChartProcess">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chemeClr val="bg1"/>
                </a:solidFill>
                <a:latin typeface="Bell MT" panose="02020503060305020303" pitchFamily="18" charset="0"/>
              </a:rPr>
              <a:t>Filtering the</a:t>
            </a:r>
            <a:r>
              <a:rPr lang="en-US" sz="1600" dirty="0" smtClean="0">
                <a:solidFill>
                  <a:srgbClr val="FF0000"/>
                </a:solidFill>
                <a:latin typeface="Bell MT" panose="02020503060305020303" pitchFamily="18" charset="0"/>
              </a:rPr>
              <a:t> </a:t>
            </a:r>
            <a:r>
              <a:rPr lang="en-US" sz="1600" dirty="0" smtClean="0">
                <a:solidFill>
                  <a:schemeClr val="bg1"/>
                </a:solidFill>
                <a:latin typeface="Bell MT" panose="02020503060305020303" pitchFamily="18" charset="0"/>
              </a:rPr>
              <a:t>coincidences where the prompt gamma is Compton Scattered in the scatterer</a:t>
            </a:r>
            <a:endParaRPr lang="el-GR" sz="1600" dirty="0">
              <a:solidFill>
                <a:schemeClr val="bg1"/>
              </a:solidFill>
            </a:endParaRPr>
          </a:p>
        </p:txBody>
      </p:sp>
      <p:sp>
        <p:nvSpPr>
          <p:cNvPr id="11" name="Αριστερό βέλος 10"/>
          <p:cNvSpPr/>
          <p:nvPr/>
        </p:nvSpPr>
        <p:spPr>
          <a:xfrm>
            <a:off x="7293424" y="3725487"/>
            <a:ext cx="2011603" cy="553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latin typeface="Bell MT" panose="02020503060305020303" pitchFamily="18" charset="0"/>
              </a:rPr>
              <a:t>Triple Coincidences</a:t>
            </a:r>
            <a:endParaRPr lang="el-GR" sz="1600" dirty="0">
              <a:solidFill>
                <a:srgbClr val="FF0000"/>
              </a:solidFill>
            </a:endParaRPr>
          </a:p>
        </p:txBody>
      </p:sp>
      <p:sp>
        <p:nvSpPr>
          <p:cNvPr id="12" name="Διάγραμμα ροής: Διεργασία 11"/>
          <p:cNvSpPr/>
          <p:nvPr/>
        </p:nvSpPr>
        <p:spPr>
          <a:xfrm>
            <a:off x="5032648" y="3505684"/>
            <a:ext cx="2232000" cy="986400"/>
          </a:xfrm>
          <a:prstGeom prst="flowChartProcess">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chemeClr val="bg1"/>
                </a:solidFill>
                <a:latin typeface="Bell MT" panose="02020503060305020303" pitchFamily="18" charset="0"/>
              </a:rPr>
              <a:t>Defining the </a:t>
            </a:r>
            <a:r>
              <a:rPr lang="en-US" sz="1600" dirty="0">
                <a:solidFill>
                  <a:schemeClr val="bg1"/>
                </a:solidFill>
                <a:latin typeface="Bell MT" panose="02020503060305020303" pitchFamily="18" charset="0"/>
              </a:rPr>
              <a:t>Compton </a:t>
            </a:r>
            <a:r>
              <a:rPr lang="en-US" sz="1600" dirty="0" smtClean="0">
                <a:solidFill>
                  <a:schemeClr val="bg1"/>
                </a:solidFill>
                <a:latin typeface="Bell MT" panose="02020503060305020303" pitchFamily="18" charset="0"/>
              </a:rPr>
              <a:t>Cone, the LOR and their intersection points</a:t>
            </a:r>
            <a:endParaRPr lang="el-GR" sz="1600" dirty="0">
              <a:solidFill>
                <a:schemeClr val="bg1"/>
              </a:solidFill>
            </a:endParaRPr>
          </a:p>
        </p:txBody>
      </p:sp>
      <p:sp>
        <p:nvSpPr>
          <p:cNvPr id="13" name="Αριστερό βέλος 12"/>
          <p:cNvSpPr/>
          <p:nvPr/>
        </p:nvSpPr>
        <p:spPr>
          <a:xfrm>
            <a:off x="2316655" y="3725487"/>
            <a:ext cx="2667176" cy="5539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TOF technique</a:t>
            </a:r>
            <a:endParaRPr lang="el-GR" sz="1600" dirty="0">
              <a:solidFill>
                <a:srgbClr val="FF0000"/>
              </a:solidFill>
            </a:endParaRPr>
          </a:p>
        </p:txBody>
      </p:sp>
      <p:sp>
        <p:nvSpPr>
          <p:cNvPr id="14" name="Διάγραμμα ροής: Διεργασία 13"/>
          <p:cNvSpPr/>
          <p:nvPr/>
        </p:nvSpPr>
        <p:spPr>
          <a:xfrm>
            <a:off x="90628" y="3505684"/>
            <a:ext cx="2199600" cy="986400"/>
          </a:xfrm>
          <a:prstGeom prst="flowChartProcess">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chemeClr val="bg1"/>
                </a:solidFill>
                <a:latin typeface="Bell MT" panose="02020503060305020303" pitchFamily="18" charset="0"/>
              </a:rPr>
              <a:t>Calculating the TOF point and its distance between each intersection point</a:t>
            </a:r>
            <a:endParaRPr lang="el-GR" sz="1600" dirty="0">
              <a:solidFill>
                <a:schemeClr val="bg1"/>
              </a:solidFill>
            </a:endParaRPr>
          </a:p>
        </p:txBody>
      </p:sp>
      <p:sp>
        <p:nvSpPr>
          <p:cNvPr id="16" name="Διάγραμμα ροής: Διεργασία 15"/>
          <p:cNvSpPr/>
          <p:nvPr/>
        </p:nvSpPr>
        <p:spPr>
          <a:xfrm>
            <a:off x="5029225" y="5158738"/>
            <a:ext cx="2232000" cy="986400"/>
          </a:xfrm>
          <a:prstGeom prst="flowChartProcess">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chemeClr val="bg1"/>
                </a:solidFill>
                <a:latin typeface="Bell MT" panose="02020503060305020303" pitchFamily="18" charset="0"/>
              </a:rPr>
              <a:t>The annihilation point is the intersection point closer to the TOF point.</a:t>
            </a:r>
            <a:endParaRPr lang="el-GR" sz="1600" dirty="0">
              <a:solidFill>
                <a:schemeClr val="bg1"/>
              </a:solidFill>
            </a:endParaRPr>
          </a:p>
        </p:txBody>
      </p:sp>
      <p:sp>
        <p:nvSpPr>
          <p:cNvPr id="17" name="TextBox 16"/>
          <p:cNvSpPr txBox="1"/>
          <p:nvPr/>
        </p:nvSpPr>
        <p:spPr>
          <a:xfrm>
            <a:off x="5153716" y="6145138"/>
            <a:ext cx="1983017" cy="369332"/>
          </a:xfrm>
          <a:prstGeom prst="rect">
            <a:avLst/>
          </a:prstGeom>
          <a:noFill/>
        </p:spPr>
        <p:txBody>
          <a:bodyPr wrap="square" rtlCol="0">
            <a:spAutoFit/>
          </a:bodyPr>
          <a:lstStyle/>
          <a:p>
            <a:r>
              <a:rPr lang="en-US" dirty="0" smtClean="0">
                <a:solidFill>
                  <a:srgbClr val="D00000"/>
                </a:solidFill>
                <a:latin typeface="Bell MT" panose="02020503060305020303" pitchFamily="18" charset="0"/>
              </a:rPr>
              <a:t>FINAL OUTPUT!</a:t>
            </a:r>
          </a:p>
        </p:txBody>
      </p:sp>
    </p:spTree>
    <p:extLst>
      <p:ext uri="{BB962C8B-B14F-4D97-AF65-F5344CB8AC3E}">
        <p14:creationId xmlns:p14="http://schemas.microsoft.com/office/powerpoint/2010/main" val="77242801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145758" y="314162"/>
            <a:ext cx="3734420" cy="492443"/>
          </a:xfrm>
          <a:prstGeom prst="rect">
            <a:avLst/>
          </a:prstGeom>
        </p:spPr>
        <p:txBody>
          <a:bodyPr wrap="none">
            <a:spAutoFit/>
          </a:bodyPr>
          <a:lstStyle/>
          <a:p>
            <a:pPr algn="ctr"/>
            <a:r>
              <a:rPr lang="en-US" sz="2600" b="1" u="sng" dirty="0" smtClean="0">
                <a:latin typeface="Bell MT" panose="02020503060305020303" pitchFamily="18" charset="0"/>
              </a:rPr>
              <a:t>METHODS - RESULTS</a:t>
            </a:r>
            <a:endParaRPr lang="el-GR" sz="2600" b="1" u="sng" dirty="0"/>
          </a:p>
        </p:txBody>
      </p:sp>
      <p:sp>
        <p:nvSpPr>
          <p:cNvPr id="3" name="TextBox 2"/>
          <p:cNvSpPr txBox="1"/>
          <p:nvPr/>
        </p:nvSpPr>
        <p:spPr>
          <a:xfrm>
            <a:off x="559051" y="876349"/>
            <a:ext cx="11166257" cy="707886"/>
          </a:xfrm>
          <a:prstGeom prst="rect">
            <a:avLst/>
          </a:prstGeom>
          <a:noFill/>
        </p:spPr>
        <p:txBody>
          <a:bodyPr wrap="square" rtlCol="0">
            <a:spAutoFit/>
          </a:bodyPr>
          <a:lstStyle/>
          <a:p>
            <a:r>
              <a:rPr lang="en-US" sz="2000" dirty="0" smtClean="0">
                <a:latin typeface="Bell MT" panose="02020503060305020303" pitchFamily="18" charset="0"/>
              </a:rPr>
              <a:t>Multiple simulations have been implemented using various arrangements for both rings, in order to study variations of the FWHM and the number of triple coincidences per </a:t>
            </a:r>
            <a:r>
              <a:rPr lang="en-US" sz="2000" dirty="0" err="1" smtClean="0">
                <a:latin typeface="Bell MT" panose="02020503060305020303" pitchFamily="18" charset="0"/>
              </a:rPr>
              <a:t>MBq</a:t>
            </a:r>
            <a:r>
              <a:rPr lang="en-US" sz="2000" dirty="0" smtClean="0">
                <a:latin typeface="Bell MT" panose="02020503060305020303" pitchFamily="18" charset="0"/>
              </a:rPr>
              <a:t>.  </a:t>
            </a:r>
            <a:endParaRPr lang="el-GR" sz="2000" dirty="0"/>
          </a:p>
        </p:txBody>
      </p:sp>
      <p:sp>
        <p:nvSpPr>
          <p:cNvPr id="4" name="TextBox 3"/>
          <p:cNvSpPr txBox="1"/>
          <p:nvPr/>
        </p:nvSpPr>
        <p:spPr>
          <a:xfrm>
            <a:off x="499493" y="1600177"/>
            <a:ext cx="10764709" cy="400110"/>
          </a:xfrm>
          <a:prstGeom prst="rect">
            <a:avLst/>
          </a:prstGeom>
          <a:noFill/>
        </p:spPr>
        <p:txBody>
          <a:bodyPr wrap="square" rtlCol="0">
            <a:spAutoFit/>
          </a:bodyPr>
          <a:lstStyle/>
          <a:p>
            <a:pPr marL="285750" indent="-285750">
              <a:buFont typeface="Arial" panose="020B0604020202020204" pitchFamily="34" charset="0"/>
              <a:buChar char="•"/>
            </a:pPr>
            <a:r>
              <a:rPr lang="en-US" sz="2000" u="sng" dirty="0" smtClean="0">
                <a:latin typeface="Bell MT" panose="02020503060305020303" pitchFamily="18" charset="0"/>
              </a:rPr>
              <a:t>Changing the </a:t>
            </a:r>
            <a:r>
              <a:rPr lang="en-US" sz="2000" u="sng" dirty="0" smtClean="0">
                <a:solidFill>
                  <a:srgbClr val="FFFF00"/>
                </a:solidFill>
                <a:latin typeface="Bell MT" panose="02020503060305020303" pitchFamily="18" charset="0"/>
              </a:rPr>
              <a:t>position</a:t>
            </a:r>
            <a:r>
              <a:rPr lang="en-US" sz="2000" u="sng" dirty="0" smtClean="0">
                <a:latin typeface="Bell MT" panose="02020503060305020303" pitchFamily="18" charset="0"/>
              </a:rPr>
              <a:t> of the </a:t>
            </a:r>
            <a:r>
              <a:rPr lang="en-US" sz="2000" u="sng" dirty="0" smtClean="0">
                <a:solidFill>
                  <a:srgbClr val="FFFF00"/>
                </a:solidFill>
                <a:latin typeface="Bell MT" panose="02020503060305020303" pitchFamily="18" charset="0"/>
              </a:rPr>
              <a:t>absorber</a:t>
            </a:r>
            <a:r>
              <a:rPr lang="en-US" sz="2000" dirty="0" smtClean="0">
                <a:latin typeface="Bell MT" panose="02020503060305020303" pitchFamily="18" charset="0"/>
              </a:rPr>
              <a:t> (scatterer position at </a:t>
            </a:r>
            <a:r>
              <a:rPr lang="en-US" sz="2000" dirty="0" smtClean="0">
                <a:latin typeface="Book Antiqua" panose="02040602050305030304" pitchFamily="18" charset="0"/>
              </a:rPr>
              <a:t>34-36</a:t>
            </a:r>
            <a:r>
              <a:rPr lang="en-US" sz="2000" dirty="0" smtClean="0">
                <a:latin typeface="Bell MT" panose="02020503060305020303" pitchFamily="18" charset="0"/>
              </a:rPr>
              <a:t> cm).</a:t>
            </a:r>
            <a:endParaRPr lang="el-GR" sz="2000" dirty="0"/>
          </a:p>
        </p:txBody>
      </p:sp>
      <p:pic>
        <p:nvPicPr>
          <p:cNvPr id="8" name="Εικόνα 7"/>
          <p:cNvPicPr>
            <a:picLocks noChangeAspect="1"/>
          </p:cNvPicPr>
          <p:nvPr/>
        </p:nvPicPr>
        <p:blipFill>
          <a:blip r:embed="rId2"/>
          <a:stretch>
            <a:fillRect/>
          </a:stretch>
        </p:blipFill>
        <p:spPr>
          <a:xfrm>
            <a:off x="6387702" y="2425959"/>
            <a:ext cx="5433646" cy="3428498"/>
          </a:xfrm>
          <a:prstGeom prst="rect">
            <a:avLst/>
          </a:prstGeom>
          <a:ln>
            <a:solidFill>
              <a:schemeClr val="bg1"/>
            </a:solidFill>
          </a:ln>
          <a:effectLst>
            <a:outerShdw blurRad="50800" dist="38100" dir="5400000" algn="t" rotWithShape="0">
              <a:prstClr val="black">
                <a:alpha val="40000"/>
              </a:prstClr>
            </a:outerShdw>
          </a:effectLst>
        </p:spPr>
      </p:pic>
      <p:graphicFrame>
        <p:nvGraphicFramePr>
          <p:cNvPr id="12" name="Πίνακας 11"/>
          <p:cNvGraphicFramePr>
            <a:graphicFrameLocks noGrp="1"/>
          </p:cNvGraphicFramePr>
          <p:nvPr>
            <p:extLst>
              <p:ext uri="{D42A27DB-BD31-4B8C-83A1-F6EECF244321}">
                <p14:modId xmlns:p14="http://schemas.microsoft.com/office/powerpoint/2010/main" val="2475633320"/>
              </p:ext>
            </p:extLst>
          </p:nvPr>
        </p:nvGraphicFramePr>
        <p:xfrm>
          <a:off x="559051" y="2103672"/>
          <a:ext cx="5701071" cy="1256941"/>
        </p:xfrm>
        <a:graphic>
          <a:graphicData uri="http://schemas.openxmlformats.org/drawingml/2006/table">
            <a:tbl>
              <a:tblPr>
                <a:effectLst>
                  <a:outerShdw blurRad="63500" sx="102000" sy="102000" algn="ctr" rotWithShape="0">
                    <a:prstClr val="black">
                      <a:alpha val="40000"/>
                    </a:prstClr>
                  </a:outerShdw>
                </a:effectLst>
              </a:tblPr>
              <a:tblGrid>
                <a:gridCol w="1496395"/>
                <a:gridCol w="1475440"/>
                <a:gridCol w="1455593"/>
                <a:gridCol w="1273643"/>
              </a:tblGrid>
              <a:tr h="228346">
                <a:tc>
                  <a:txBody>
                    <a:bodyPr/>
                    <a:lstStyle/>
                    <a:p>
                      <a:pPr algn="l" fontAlgn="b"/>
                      <a:r>
                        <a:rPr lang="en-US" sz="1200" b="0" i="0" u="none" strike="noStrike" dirty="0" smtClean="0">
                          <a:solidFill>
                            <a:srgbClr val="000000"/>
                          </a:solidFill>
                          <a:effectLst/>
                          <a:latin typeface="Bell MT" panose="02020503060305020303" pitchFamily="18" charset="0"/>
                        </a:rPr>
                        <a:t>Absorber</a:t>
                      </a:r>
                      <a:r>
                        <a:rPr lang="en-US" sz="1200" b="0" i="0" u="none" strike="noStrike" baseline="0" dirty="0" smtClean="0">
                          <a:solidFill>
                            <a:srgbClr val="000000"/>
                          </a:solidFill>
                          <a:effectLst/>
                          <a:latin typeface="Bell MT" panose="02020503060305020303" pitchFamily="18" charset="0"/>
                        </a:rPr>
                        <a:t> position</a:t>
                      </a:r>
                      <a:r>
                        <a:rPr lang="en-US" sz="1200" b="0" i="0" u="none" strike="noStrike" dirty="0" smtClean="0">
                          <a:solidFill>
                            <a:srgbClr val="000000"/>
                          </a:solidFill>
                          <a:effectLst/>
                          <a:latin typeface="Bell MT" panose="02020503060305020303" pitchFamily="18" charset="0"/>
                        </a:rPr>
                        <a:t> (</a:t>
                      </a:r>
                      <a:r>
                        <a:rPr lang="en-US" sz="1200" b="0" i="0" u="none" strike="noStrike" dirty="0">
                          <a:solidFill>
                            <a:srgbClr val="000000"/>
                          </a:solidFill>
                          <a:effectLst/>
                          <a:latin typeface="Bell MT" panose="02020503060305020303" pitchFamily="18" charset="0"/>
                        </a:rPr>
                        <a:t>cm)</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l" fontAlgn="b"/>
                      <a:r>
                        <a:rPr lang="en-US" sz="1200" b="0" i="0" u="none" strike="noStrike" dirty="0">
                          <a:solidFill>
                            <a:srgbClr val="000000"/>
                          </a:solidFill>
                          <a:effectLst/>
                          <a:latin typeface="Bell MT" panose="02020503060305020303" pitchFamily="18" charset="0"/>
                        </a:rPr>
                        <a:t>FWHMx (mm)</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l" fontAlgn="b"/>
                      <a:r>
                        <a:rPr lang="en-US" sz="1200" b="0" i="0" u="none" strike="noStrike" dirty="0">
                          <a:solidFill>
                            <a:srgbClr val="000000"/>
                          </a:solidFill>
                          <a:effectLst/>
                          <a:latin typeface="Bell MT" panose="02020503060305020303" pitchFamily="18" charset="0"/>
                        </a:rPr>
                        <a:t>FWHMy (mm)</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l" fontAlgn="b"/>
                      <a:r>
                        <a:rPr lang="en-US" sz="1200" b="0" i="0" u="none" strike="noStrike" dirty="0">
                          <a:solidFill>
                            <a:srgbClr val="000000"/>
                          </a:solidFill>
                          <a:effectLst/>
                          <a:latin typeface="Bell MT" panose="02020503060305020303" pitchFamily="18" charset="0"/>
                        </a:rPr>
                        <a:t>FWHMz (mm)</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r>
              <a:tr h="205719">
                <a:tc>
                  <a:txBody>
                    <a:bodyPr/>
                    <a:lstStyle/>
                    <a:p>
                      <a:pPr algn="l" fontAlgn="b"/>
                      <a:r>
                        <a:rPr lang="el-GR" sz="1200" b="0" i="0" u="none" strike="noStrike" dirty="0">
                          <a:solidFill>
                            <a:srgbClr val="000000"/>
                          </a:solidFill>
                          <a:effectLst/>
                          <a:latin typeface="Book Antiqua" panose="02040602050305030304" pitchFamily="18" charset="0"/>
                        </a:rPr>
                        <a:t>46-50</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a:solidFill>
                            <a:srgbClr val="000000"/>
                          </a:solidFill>
                          <a:effectLst/>
                          <a:latin typeface="Book Antiqua" panose="02040602050305030304" pitchFamily="18" charset="0"/>
                        </a:rPr>
                        <a:t>2.9(2)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a:solidFill>
                            <a:srgbClr val="000000"/>
                          </a:solidFill>
                          <a:effectLst/>
                          <a:latin typeface="Book Antiqua" panose="02040602050305030304" pitchFamily="18" charset="0"/>
                        </a:rPr>
                        <a:t>3.0(2)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a:solidFill>
                            <a:srgbClr val="000000"/>
                          </a:solidFill>
                          <a:effectLst/>
                          <a:latin typeface="Book Antiqua" panose="02040602050305030304" pitchFamily="18" charset="0"/>
                        </a:rPr>
                        <a:t>2.5(2)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205719">
                <a:tc>
                  <a:txBody>
                    <a:bodyPr/>
                    <a:lstStyle/>
                    <a:p>
                      <a:pPr algn="l" fontAlgn="b"/>
                      <a:r>
                        <a:rPr lang="el-GR" sz="1200" b="0" i="0" u="none" strike="noStrike" dirty="0">
                          <a:solidFill>
                            <a:srgbClr val="000000"/>
                          </a:solidFill>
                          <a:effectLst/>
                          <a:latin typeface="Book Antiqua" panose="02040602050305030304" pitchFamily="18" charset="0"/>
                        </a:rPr>
                        <a:t>44-48</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a:solidFill>
                            <a:srgbClr val="000000"/>
                          </a:solidFill>
                          <a:effectLst/>
                          <a:latin typeface="Book Antiqua" panose="02040602050305030304" pitchFamily="18" charset="0"/>
                        </a:rPr>
                        <a:t>3.0(2)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a:solidFill>
                            <a:srgbClr val="000000"/>
                          </a:solidFill>
                          <a:effectLst/>
                          <a:latin typeface="Book Antiqua" panose="02040602050305030304" pitchFamily="18" charset="0"/>
                        </a:rPr>
                        <a:t>3.0(2)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a:solidFill>
                            <a:srgbClr val="000000"/>
                          </a:solidFill>
                          <a:effectLst/>
                          <a:latin typeface="Book Antiqua" panose="02040602050305030304" pitchFamily="18" charset="0"/>
                        </a:rPr>
                        <a:t>2.6(2)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205719">
                <a:tc>
                  <a:txBody>
                    <a:bodyPr/>
                    <a:lstStyle/>
                    <a:p>
                      <a:pPr algn="l" fontAlgn="b"/>
                      <a:r>
                        <a:rPr lang="el-GR" sz="1200" b="0" i="0" u="none" strike="noStrike" dirty="0">
                          <a:solidFill>
                            <a:srgbClr val="000000"/>
                          </a:solidFill>
                          <a:effectLst/>
                          <a:latin typeface="Book Antiqua" panose="02040602050305030304" pitchFamily="18" charset="0"/>
                        </a:rPr>
                        <a:t>42-46</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a:solidFill>
                            <a:srgbClr val="000000"/>
                          </a:solidFill>
                          <a:effectLst/>
                          <a:latin typeface="Book Antiqua" panose="02040602050305030304" pitchFamily="18" charset="0"/>
                        </a:rPr>
                        <a:t>3.3(2)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a:solidFill>
                            <a:srgbClr val="000000"/>
                          </a:solidFill>
                          <a:effectLst/>
                          <a:latin typeface="Book Antiqua" panose="02040602050305030304" pitchFamily="18" charset="0"/>
                        </a:rPr>
                        <a:t>3.2(2)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a:solidFill>
                            <a:srgbClr val="000000"/>
                          </a:solidFill>
                          <a:effectLst/>
                          <a:latin typeface="Book Antiqua" panose="02040602050305030304" pitchFamily="18" charset="0"/>
                        </a:rPr>
                        <a:t>2.7(2)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205719">
                <a:tc>
                  <a:txBody>
                    <a:bodyPr/>
                    <a:lstStyle/>
                    <a:p>
                      <a:pPr algn="l" fontAlgn="b"/>
                      <a:r>
                        <a:rPr lang="el-GR" sz="1200" b="0" i="0" u="none" strike="noStrike">
                          <a:solidFill>
                            <a:srgbClr val="000000"/>
                          </a:solidFill>
                          <a:effectLst/>
                          <a:latin typeface="Book Antiqua" panose="02040602050305030304" pitchFamily="18" charset="0"/>
                        </a:rPr>
                        <a:t>40-44</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a:solidFill>
                            <a:srgbClr val="000000"/>
                          </a:solidFill>
                          <a:effectLst/>
                          <a:latin typeface="Book Antiqua" panose="02040602050305030304" pitchFamily="18" charset="0"/>
                        </a:rPr>
                        <a:t>3.6(2)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a:solidFill>
                            <a:srgbClr val="000000"/>
                          </a:solidFill>
                          <a:effectLst/>
                          <a:latin typeface="Book Antiqua" panose="02040602050305030304" pitchFamily="18" charset="0"/>
                        </a:rPr>
                        <a:t>3.5(2)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a:solidFill>
                            <a:srgbClr val="000000"/>
                          </a:solidFill>
                          <a:effectLst/>
                          <a:latin typeface="Book Antiqua" panose="02040602050305030304" pitchFamily="18" charset="0"/>
                        </a:rPr>
                        <a:t>3.1(2)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205719">
                <a:tc>
                  <a:txBody>
                    <a:bodyPr/>
                    <a:lstStyle/>
                    <a:p>
                      <a:pPr algn="l" fontAlgn="b"/>
                      <a:r>
                        <a:rPr lang="el-GR" sz="1200" b="0" i="0" u="none" strike="noStrike">
                          <a:solidFill>
                            <a:srgbClr val="000000"/>
                          </a:solidFill>
                          <a:effectLst/>
                          <a:latin typeface="Book Antiqua" panose="02040602050305030304" pitchFamily="18" charset="0"/>
                        </a:rPr>
                        <a:t>38-42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a:solidFill>
                            <a:srgbClr val="000000"/>
                          </a:solidFill>
                          <a:effectLst/>
                          <a:latin typeface="Book Antiqua" panose="02040602050305030304" pitchFamily="18" charset="0"/>
                        </a:rPr>
                        <a:t>4.2(3)</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a:solidFill>
                            <a:srgbClr val="000000"/>
                          </a:solidFill>
                          <a:effectLst/>
                          <a:latin typeface="Book Antiqua" panose="02040602050305030304" pitchFamily="18" charset="0"/>
                        </a:rPr>
                        <a:t>4.3(3)</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a:solidFill>
                            <a:srgbClr val="000000"/>
                          </a:solidFill>
                          <a:effectLst/>
                          <a:latin typeface="Book Antiqua" panose="02040602050305030304" pitchFamily="18" charset="0"/>
                        </a:rPr>
                        <a:t>3.4(2)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bl>
          </a:graphicData>
        </a:graphic>
      </p:graphicFrame>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597" y="3478319"/>
            <a:ext cx="4281034" cy="3279244"/>
          </a:xfrm>
          <a:prstGeom prst="rect">
            <a:avLst/>
          </a:prstGeom>
          <a:ln>
            <a:solidFill>
              <a:schemeClr val="bg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2358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134001" y="422031"/>
            <a:ext cx="1695401" cy="492443"/>
          </a:xfrm>
          <a:prstGeom prst="rect">
            <a:avLst/>
          </a:prstGeom>
        </p:spPr>
        <p:txBody>
          <a:bodyPr wrap="none">
            <a:spAutoFit/>
          </a:bodyPr>
          <a:lstStyle/>
          <a:p>
            <a:pPr algn="ctr"/>
            <a:r>
              <a:rPr lang="en-US" sz="2600" b="1" u="sng" dirty="0" smtClean="0">
                <a:latin typeface="Bell MT" panose="02020503060305020303" pitchFamily="18" charset="0"/>
              </a:rPr>
              <a:t>RESULTS</a:t>
            </a:r>
            <a:endParaRPr lang="el-GR" sz="2600" b="1" u="sng" dirty="0"/>
          </a:p>
        </p:txBody>
      </p:sp>
      <p:sp>
        <p:nvSpPr>
          <p:cNvPr id="3" name="TextBox 2"/>
          <p:cNvSpPr txBox="1"/>
          <p:nvPr/>
        </p:nvSpPr>
        <p:spPr>
          <a:xfrm>
            <a:off x="434655" y="1035698"/>
            <a:ext cx="11094098" cy="400110"/>
          </a:xfrm>
          <a:prstGeom prst="rect">
            <a:avLst/>
          </a:prstGeom>
          <a:noFill/>
        </p:spPr>
        <p:txBody>
          <a:bodyPr wrap="square" rtlCol="0">
            <a:spAutoFit/>
          </a:bodyPr>
          <a:lstStyle/>
          <a:p>
            <a:pPr marL="285750" indent="-285750">
              <a:buFont typeface="Arial" panose="020B0604020202020204" pitchFamily="34" charset="0"/>
              <a:buChar char="•"/>
            </a:pPr>
            <a:r>
              <a:rPr lang="en-US" sz="2000" u="sng" dirty="0" smtClean="0">
                <a:latin typeface="Bell MT" panose="02020503060305020303" pitchFamily="18" charset="0"/>
              </a:rPr>
              <a:t>Changing the </a:t>
            </a:r>
            <a:r>
              <a:rPr lang="en-US" sz="2000" u="sng" dirty="0" smtClean="0">
                <a:solidFill>
                  <a:srgbClr val="FFFF00"/>
                </a:solidFill>
                <a:latin typeface="Bell MT" panose="02020503060305020303" pitchFamily="18" charset="0"/>
              </a:rPr>
              <a:t>position</a:t>
            </a:r>
            <a:r>
              <a:rPr lang="en-US" sz="2000" u="sng" dirty="0" smtClean="0">
                <a:latin typeface="Bell MT" panose="02020503060305020303" pitchFamily="18" charset="0"/>
              </a:rPr>
              <a:t> of the </a:t>
            </a:r>
            <a:r>
              <a:rPr lang="en-US" sz="2000" u="sng" dirty="0" err="1" smtClean="0">
                <a:solidFill>
                  <a:srgbClr val="FFFF00"/>
                </a:solidFill>
                <a:latin typeface="Bell MT" panose="02020503060305020303" pitchFamily="18" charset="0"/>
              </a:rPr>
              <a:t>scatterer</a:t>
            </a:r>
            <a:r>
              <a:rPr lang="en-US" sz="2000" dirty="0">
                <a:latin typeface="Bell MT" panose="02020503060305020303" pitchFamily="18" charset="0"/>
              </a:rPr>
              <a:t> </a:t>
            </a:r>
            <a:r>
              <a:rPr lang="en-US" sz="2000" dirty="0" smtClean="0">
                <a:latin typeface="Bell MT" panose="02020503060305020303" pitchFamily="18" charset="0"/>
              </a:rPr>
              <a:t>(</a:t>
            </a:r>
            <a:r>
              <a:rPr lang="en-US" sz="2000" dirty="0">
                <a:latin typeface="Bell MT" panose="02020503060305020303" pitchFamily="18" charset="0"/>
              </a:rPr>
              <a:t>absorber position at </a:t>
            </a:r>
            <a:r>
              <a:rPr lang="en-US" sz="2000" dirty="0">
                <a:latin typeface="Book Antiqua" panose="02040602050305030304" pitchFamily="18" charset="0"/>
              </a:rPr>
              <a:t>46-50</a:t>
            </a:r>
            <a:r>
              <a:rPr lang="en-US" sz="2000" dirty="0">
                <a:latin typeface="Bell MT" panose="02020503060305020303" pitchFamily="18" charset="0"/>
              </a:rPr>
              <a:t> cm</a:t>
            </a:r>
            <a:r>
              <a:rPr lang="en-US" sz="2000" dirty="0" smtClean="0">
                <a:latin typeface="Bell MT" panose="02020503060305020303" pitchFamily="18" charset="0"/>
              </a:rPr>
              <a:t>).</a:t>
            </a:r>
            <a:r>
              <a:rPr lang="en-US" sz="2000" dirty="0" smtClean="0"/>
              <a:t> </a:t>
            </a:r>
            <a:endParaRPr lang="el-GR" sz="2000" dirty="0"/>
          </a:p>
        </p:txBody>
      </p:sp>
      <p:pic>
        <p:nvPicPr>
          <p:cNvPr id="8" name="Εικόνα 7"/>
          <p:cNvPicPr>
            <a:picLocks noChangeAspect="1"/>
          </p:cNvPicPr>
          <p:nvPr/>
        </p:nvPicPr>
        <p:blipFill>
          <a:blip r:embed="rId2"/>
          <a:stretch>
            <a:fillRect/>
          </a:stretch>
        </p:blipFill>
        <p:spPr>
          <a:xfrm>
            <a:off x="6198575" y="1618587"/>
            <a:ext cx="5594400" cy="3738883"/>
          </a:xfrm>
          <a:prstGeom prst="rect">
            <a:avLst/>
          </a:prstGeom>
          <a:ln>
            <a:solidFill>
              <a:schemeClr val="bg1"/>
            </a:solidFill>
          </a:ln>
          <a:effectLst>
            <a:outerShdw blurRad="50800" dist="38100" dir="5400000" algn="t" rotWithShape="0">
              <a:prstClr val="black">
                <a:alpha val="40000"/>
              </a:prstClr>
            </a:outerShdw>
          </a:effectLst>
        </p:spPr>
      </p:pic>
      <p:graphicFrame>
        <p:nvGraphicFramePr>
          <p:cNvPr id="9" name="Πίνακας 8"/>
          <p:cNvGraphicFramePr>
            <a:graphicFrameLocks noGrp="1"/>
          </p:cNvGraphicFramePr>
          <p:nvPr>
            <p:extLst>
              <p:ext uri="{D42A27DB-BD31-4B8C-83A1-F6EECF244321}">
                <p14:modId xmlns:p14="http://schemas.microsoft.com/office/powerpoint/2010/main" val="1026007620"/>
              </p:ext>
            </p:extLst>
          </p:nvPr>
        </p:nvGraphicFramePr>
        <p:xfrm>
          <a:off x="269722" y="1618586"/>
          <a:ext cx="5522945" cy="1149036"/>
        </p:xfrm>
        <a:graphic>
          <a:graphicData uri="http://schemas.openxmlformats.org/drawingml/2006/table">
            <a:tbl>
              <a:tblPr>
                <a:effectLst>
                  <a:outerShdw blurRad="63500" sx="102000" sy="102000" algn="ctr" rotWithShape="0">
                    <a:prstClr val="black">
                      <a:alpha val="40000"/>
                    </a:prstClr>
                  </a:outerShdw>
                </a:effectLst>
              </a:tblPr>
              <a:tblGrid>
                <a:gridCol w="1535632"/>
                <a:gridCol w="1343350"/>
                <a:gridCol w="1410114"/>
                <a:gridCol w="1233849"/>
              </a:tblGrid>
              <a:tr h="147657">
                <a:tc>
                  <a:txBody>
                    <a:bodyPr/>
                    <a:lstStyle/>
                    <a:p>
                      <a:pPr algn="l" fontAlgn="b"/>
                      <a:r>
                        <a:rPr lang="en-US" sz="1200" b="0" i="0" u="none" strike="noStrike" dirty="0" smtClean="0">
                          <a:solidFill>
                            <a:srgbClr val="000000"/>
                          </a:solidFill>
                          <a:effectLst/>
                          <a:latin typeface="Bell MT" panose="02020503060305020303" pitchFamily="18" charset="0"/>
                        </a:rPr>
                        <a:t>Scatterer</a:t>
                      </a:r>
                      <a:r>
                        <a:rPr lang="en-US" sz="1200" b="0" i="0" u="none" strike="noStrike" baseline="0" dirty="0" smtClean="0">
                          <a:solidFill>
                            <a:srgbClr val="000000"/>
                          </a:solidFill>
                          <a:effectLst/>
                          <a:latin typeface="Bell MT" panose="02020503060305020303" pitchFamily="18" charset="0"/>
                        </a:rPr>
                        <a:t> position</a:t>
                      </a:r>
                      <a:r>
                        <a:rPr lang="en-US" sz="1200" b="0" i="0" u="none" strike="noStrike" dirty="0" smtClean="0">
                          <a:solidFill>
                            <a:srgbClr val="000000"/>
                          </a:solidFill>
                          <a:effectLst/>
                          <a:latin typeface="Bell MT" panose="02020503060305020303" pitchFamily="18" charset="0"/>
                        </a:rPr>
                        <a:t> (</a:t>
                      </a:r>
                      <a:r>
                        <a:rPr lang="en-US" sz="1200" b="0" i="0" u="none" strike="noStrike" dirty="0">
                          <a:solidFill>
                            <a:srgbClr val="000000"/>
                          </a:solidFill>
                          <a:effectLst/>
                          <a:latin typeface="Bell MT" panose="02020503060305020303" pitchFamily="18" charset="0"/>
                        </a:rPr>
                        <a:t>cm)</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l" fontAlgn="b"/>
                      <a:r>
                        <a:rPr lang="en-US" sz="1200" b="0" i="0" u="none" strike="noStrike" dirty="0">
                          <a:solidFill>
                            <a:srgbClr val="000000"/>
                          </a:solidFill>
                          <a:effectLst/>
                          <a:latin typeface="Bell MT" panose="02020503060305020303" pitchFamily="18" charset="0"/>
                        </a:rPr>
                        <a:t>FWHMx (mm)</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l" fontAlgn="b"/>
                      <a:r>
                        <a:rPr lang="en-US" sz="1200" b="0" i="0" u="none" strike="noStrike" dirty="0">
                          <a:solidFill>
                            <a:srgbClr val="000000"/>
                          </a:solidFill>
                          <a:effectLst/>
                          <a:latin typeface="Bell MT" panose="02020503060305020303" pitchFamily="18" charset="0"/>
                        </a:rPr>
                        <a:t>FWHMy (mm)</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l" fontAlgn="b"/>
                      <a:r>
                        <a:rPr lang="en-US" sz="1200" b="0" i="0" u="none" strike="noStrike" dirty="0">
                          <a:solidFill>
                            <a:srgbClr val="000000"/>
                          </a:solidFill>
                          <a:effectLst/>
                          <a:latin typeface="Bell MT" panose="02020503060305020303" pitchFamily="18" charset="0"/>
                        </a:rPr>
                        <a:t>FWHMz (mm)</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r>
              <a:tr h="147657">
                <a:tc>
                  <a:txBody>
                    <a:bodyPr/>
                    <a:lstStyle/>
                    <a:p>
                      <a:pPr algn="l" fontAlgn="b"/>
                      <a:r>
                        <a:rPr lang="en-US" sz="1200" b="0" i="0" u="none" strike="noStrike" dirty="0" smtClean="0">
                          <a:solidFill>
                            <a:srgbClr val="000000"/>
                          </a:solidFill>
                          <a:effectLst/>
                          <a:latin typeface="Book Antiqua" panose="02040602050305030304" pitchFamily="18" charset="0"/>
                        </a:rPr>
                        <a:t>34-36</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2.9(2)</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a:solidFill>
                            <a:srgbClr val="000000"/>
                          </a:solidFill>
                          <a:effectLst/>
                          <a:latin typeface="Book Antiqua" panose="02040602050305030304" pitchFamily="18" charset="0"/>
                        </a:rPr>
                        <a:t>3.0(2)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a:solidFill>
                            <a:srgbClr val="000000"/>
                          </a:solidFill>
                          <a:effectLst/>
                          <a:latin typeface="Book Antiqua" panose="02040602050305030304" pitchFamily="18" charset="0"/>
                        </a:rPr>
                        <a:t>2.5(2)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47657">
                <a:tc>
                  <a:txBody>
                    <a:bodyPr/>
                    <a:lstStyle/>
                    <a:p>
                      <a:pPr algn="l" fontAlgn="b"/>
                      <a:r>
                        <a:rPr lang="en-US" sz="1200" b="0" i="0" u="none" strike="noStrike" dirty="0" smtClean="0">
                          <a:solidFill>
                            <a:srgbClr val="000000"/>
                          </a:solidFill>
                          <a:effectLst/>
                          <a:latin typeface="Book Antiqua" panose="02040602050305030304" pitchFamily="18" charset="0"/>
                        </a:rPr>
                        <a:t>36-38</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3.</a:t>
                      </a:r>
                      <a:r>
                        <a:rPr lang="en-US" sz="1200" b="0" i="0" u="none" strike="noStrike" dirty="0" smtClean="0">
                          <a:solidFill>
                            <a:srgbClr val="000000"/>
                          </a:solidFill>
                          <a:effectLst/>
                          <a:latin typeface="Book Antiqua" panose="02040602050305030304" pitchFamily="18" charset="0"/>
                        </a:rPr>
                        <a:t>1</a:t>
                      </a:r>
                      <a:r>
                        <a:rPr lang="el-GR" sz="1200" b="0" i="0" u="none" strike="noStrike" dirty="0" smtClean="0">
                          <a:solidFill>
                            <a:srgbClr val="000000"/>
                          </a:solidFill>
                          <a:effectLst/>
                          <a:latin typeface="Book Antiqua" panose="02040602050305030304" pitchFamily="18" charset="0"/>
                        </a:rPr>
                        <a:t>(2)</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3.</a:t>
                      </a:r>
                      <a:r>
                        <a:rPr lang="en-US" sz="1200" b="0" i="0" u="none" strike="noStrike" dirty="0" smtClean="0">
                          <a:solidFill>
                            <a:srgbClr val="000000"/>
                          </a:solidFill>
                          <a:effectLst/>
                          <a:latin typeface="Book Antiqua" panose="02040602050305030304" pitchFamily="18" charset="0"/>
                        </a:rPr>
                        <a:t>1</a:t>
                      </a:r>
                      <a:r>
                        <a:rPr lang="el-GR" sz="1200" b="0" i="0" u="none" strike="noStrike" dirty="0" smtClean="0">
                          <a:solidFill>
                            <a:srgbClr val="000000"/>
                          </a:solidFill>
                          <a:effectLst/>
                          <a:latin typeface="Book Antiqua" panose="02040602050305030304" pitchFamily="18" charset="0"/>
                        </a:rPr>
                        <a:t>(2</a:t>
                      </a:r>
                      <a:r>
                        <a:rPr lang="el-GR" sz="1200" b="0" i="0" u="none" strike="noStrike" dirty="0">
                          <a:solidFill>
                            <a:srgbClr val="000000"/>
                          </a:solidFill>
                          <a:effectLst/>
                          <a:latin typeface="Book Antiqua" panose="02040602050305030304" pitchFamily="18" charset="0"/>
                        </a:rPr>
                        <a:t>)</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2.</a:t>
                      </a:r>
                      <a:r>
                        <a:rPr lang="en-US" sz="1200" b="0" i="0" u="none" strike="noStrike" dirty="0" smtClean="0">
                          <a:solidFill>
                            <a:srgbClr val="000000"/>
                          </a:solidFill>
                          <a:effectLst/>
                          <a:latin typeface="Book Antiqua" panose="02040602050305030304" pitchFamily="18" charset="0"/>
                        </a:rPr>
                        <a:t>7</a:t>
                      </a:r>
                      <a:r>
                        <a:rPr lang="el-GR" sz="1200" b="0" i="0" u="none" strike="noStrike" dirty="0" smtClean="0">
                          <a:solidFill>
                            <a:srgbClr val="000000"/>
                          </a:solidFill>
                          <a:effectLst/>
                          <a:latin typeface="Book Antiqua" panose="02040602050305030304" pitchFamily="18" charset="0"/>
                        </a:rPr>
                        <a:t>(2</a:t>
                      </a:r>
                      <a:r>
                        <a:rPr lang="el-GR" sz="1200" b="0" i="0" u="none" strike="noStrike" dirty="0">
                          <a:solidFill>
                            <a:srgbClr val="000000"/>
                          </a:solidFill>
                          <a:effectLst/>
                          <a:latin typeface="Book Antiqua" panose="02040602050305030304" pitchFamily="18" charset="0"/>
                        </a:rPr>
                        <a:t>)</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47657">
                <a:tc>
                  <a:txBody>
                    <a:bodyPr/>
                    <a:lstStyle/>
                    <a:p>
                      <a:pPr algn="l" fontAlgn="b"/>
                      <a:r>
                        <a:rPr lang="en-US" sz="1200" b="0" i="0" u="none" strike="noStrike" dirty="0" smtClean="0">
                          <a:solidFill>
                            <a:srgbClr val="000000"/>
                          </a:solidFill>
                          <a:effectLst/>
                          <a:latin typeface="Book Antiqua" panose="02040602050305030304" pitchFamily="18" charset="0"/>
                        </a:rPr>
                        <a:t>38-40</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3.</a:t>
                      </a:r>
                      <a:r>
                        <a:rPr lang="en-US" sz="1200" b="0" i="0" u="none" strike="noStrike" dirty="0" smtClean="0">
                          <a:solidFill>
                            <a:srgbClr val="000000"/>
                          </a:solidFill>
                          <a:effectLst/>
                          <a:latin typeface="Book Antiqua" panose="02040602050305030304" pitchFamily="18" charset="0"/>
                        </a:rPr>
                        <a:t>4</a:t>
                      </a:r>
                      <a:r>
                        <a:rPr lang="el-GR" sz="1200" b="0" i="0" u="none" strike="noStrike" dirty="0" smtClean="0">
                          <a:solidFill>
                            <a:srgbClr val="000000"/>
                          </a:solidFill>
                          <a:effectLst/>
                          <a:latin typeface="Book Antiqua" panose="02040602050305030304" pitchFamily="18" charset="0"/>
                        </a:rPr>
                        <a:t>(2)</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a:solidFill>
                            <a:srgbClr val="000000"/>
                          </a:solidFill>
                          <a:effectLst/>
                          <a:latin typeface="Book Antiqua" panose="02040602050305030304" pitchFamily="18" charset="0"/>
                        </a:rPr>
                        <a:t>3.2(2)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2.</a:t>
                      </a:r>
                      <a:r>
                        <a:rPr lang="en-US" sz="1200" b="0" i="0" u="none" strike="noStrike" dirty="0" smtClean="0">
                          <a:solidFill>
                            <a:srgbClr val="000000"/>
                          </a:solidFill>
                          <a:effectLst/>
                          <a:latin typeface="Book Antiqua" panose="02040602050305030304" pitchFamily="18" charset="0"/>
                        </a:rPr>
                        <a:t>8</a:t>
                      </a:r>
                      <a:r>
                        <a:rPr lang="el-GR" sz="1200" b="0" i="0" u="none" strike="noStrike" dirty="0" smtClean="0">
                          <a:solidFill>
                            <a:srgbClr val="000000"/>
                          </a:solidFill>
                          <a:effectLst/>
                          <a:latin typeface="Book Antiqua" panose="02040602050305030304" pitchFamily="18" charset="0"/>
                        </a:rPr>
                        <a:t>(2</a:t>
                      </a:r>
                      <a:r>
                        <a:rPr lang="el-GR" sz="1200" b="0" i="0" u="none" strike="noStrike" dirty="0">
                          <a:solidFill>
                            <a:srgbClr val="000000"/>
                          </a:solidFill>
                          <a:effectLst/>
                          <a:latin typeface="Book Antiqua" panose="02040602050305030304" pitchFamily="18" charset="0"/>
                        </a:rPr>
                        <a:t>)</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47657">
                <a:tc>
                  <a:txBody>
                    <a:bodyPr/>
                    <a:lstStyle/>
                    <a:p>
                      <a:pPr algn="l" fontAlgn="b"/>
                      <a:r>
                        <a:rPr lang="el-GR" sz="1200" b="0" i="0" u="none" strike="noStrike" dirty="0" smtClean="0">
                          <a:solidFill>
                            <a:srgbClr val="000000"/>
                          </a:solidFill>
                          <a:effectLst/>
                          <a:latin typeface="Book Antiqua" panose="02040602050305030304" pitchFamily="18" charset="0"/>
                        </a:rPr>
                        <a:t>40-</a:t>
                      </a:r>
                      <a:r>
                        <a:rPr lang="en-US" sz="1200" b="0" i="0" u="none" strike="noStrike" dirty="0" smtClean="0">
                          <a:solidFill>
                            <a:srgbClr val="000000"/>
                          </a:solidFill>
                          <a:effectLst/>
                          <a:latin typeface="Book Antiqua" panose="02040602050305030304" pitchFamily="18" charset="0"/>
                        </a:rPr>
                        <a:t>42</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3.</a:t>
                      </a:r>
                      <a:r>
                        <a:rPr lang="en-US" sz="1200" b="0" i="0" u="none" strike="noStrike" dirty="0" smtClean="0">
                          <a:solidFill>
                            <a:srgbClr val="000000"/>
                          </a:solidFill>
                          <a:effectLst/>
                          <a:latin typeface="Book Antiqua" panose="02040602050305030304" pitchFamily="18" charset="0"/>
                        </a:rPr>
                        <a:t>8</a:t>
                      </a:r>
                      <a:r>
                        <a:rPr lang="el-GR" sz="1200" b="0" i="0" u="none" strike="noStrike" dirty="0" smtClean="0">
                          <a:solidFill>
                            <a:srgbClr val="000000"/>
                          </a:solidFill>
                          <a:effectLst/>
                          <a:latin typeface="Book Antiqua" panose="02040602050305030304" pitchFamily="18" charset="0"/>
                        </a:rPr>
                        <a:t>(2)</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3.</a:t>
                      </a:r>
                      <a:r>
                        <a:rPr lang="en-US" sz="1200" b="0" i="0" u="none" strike="noStrike" dirty="0" smtClean="0">
                          <a:solidFill>
                            <a:srgbClr val="000000"/>
                          </a:solidFill>
                          <a:effectLst/>
                          <a:latin typeface="Book Antiqua" panose="02040602050305030304" pitchFamily="18" charset="0"/>
                        </a:rPr>
                        <a:t>7</a:t>
                      </a:r>
                      <a:r>
                        <a:rPr lang="el-GR" sz="1200" b="0" i="0" u="none" strike="noStrike" dirty="0" smtClean="0">
                          <a:solidFill>
                            <a:srgbClr val="000000"/>
                          </a:solidFill>
                          <a:effectLst/>
                          <a:latin typeface="Book Antiqua" panose="02040602050305030304" pitchFamily="18" charset="0"/>
                        </a:rPr>
                        <a:t>(2</a:t>
                      </a:r>
                      <a:r>
                        <a:rPr lang="el-GR" sz="1200" b="0" i="0" u="none" strike="noStrike" dirty="0">
                          <a:solidFill>
                            <a:srgbClr val="000000"/>
                          </a:solidFill>
                          <a:effectLst/>
                          <a:latin typeface="Book Antiqua" panose="02040602050305030304" pitchFamily="18" charset="0"/>
                        </a:rPr>
                        <a:t>)</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a:solidFill>
                            <a:srgbClr val="000000"/>
                          </a:solidFill>
                          <a:effectLst/>
                          <a:latin typeface="Book Antiqua" panose="02040602050305030304" pitchFamily="18" charset="0"/>
                        </a:rPr>
                        <a:t>3.1(2)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47657">
                <a:tc>
                  <a:txBody>
                    <a:bodyPr/>
                    <a:lstStyle/>
                    <a:p>
                      <a:pPr algn="l" fontAlgn="b"/>
                      <a:r>
                        <a:rPr lang="en-US" sz="1200" b="0" i="0" u="none" strike="noStrike" dirty="0" smtClean="0">
                          <a:solidFill>
                            <a:srgbClr val="000000"/>
                          </a:solidFill>
                          <a:effectLst/>
                          <a:latin typeface="Book Antiqua" panose="02040602050305030304" pitchFamily="18" charset="0"/>
                        </a:rPr>
                        <a:t>42-44</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4.</a:t>
                      </a:r>
                      <a:r>
                        <a:rPr lang="en-US" sz="1200" b="0" i="0" u="none" strike="noStrike" dirty="0" smtClean="0">
                          <a:solidFill>
                            <a:srgbClr val="000000"/>
                          </a:solidFill>
                          <a:effectLst/>
                          <a:latin typeface="Book Antiqua" panose="02040602050305030304" pitchFamily="18" charset="0"/>
                        </a:rPr>
                        <a:t>5</a:t>
                      </a:r>
                      <a:r>
                        <a:rPr lang="el-GR" sz="1200" b="0" i="0" u="none" strike="noStrike" dirty="0" smtClean="0">
                          <a:solidFill>
                            <a:srgbClr val="000000"/>
                          </a:solidFill>
                          <a:effectLst/>
                          <a:latin typeface="Book Antiqua" panose="02040602050305030304" pitchFamily="18" charset="0"/>
                        </a:rPr>
                        <a:t>(3)</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4.</a:t>
                      </a:r>
                      <a:r>
                        <a:rPr lang="en-US" sz="1200" b="0" i="0" u="none" strike="noStrike" dirty="0" smtClean="0">
                          <a:solidFill>
                            <a:srgbClr val="000000"/>
                          </a:solidFill>
                          <a:effectLst/>
                          <a:latin typeface="Book Antiqua" panose="02040602050305030304" pitchFamily="18" charset="0"/>
                        </a:rPr>
                        <a:t>6</a:t>
                      </a:r>
                      <a:r>
                        <a:rPr lang="el-GR" sz="1200" b="0" i="0" u="none" strike="noStrike" dirty="0" smtClean="0">
                          <a:solidFill>
                            <a:srgbClr val="000000"/>
                          </a:solidFill>
                          <a:effectLst/>
                          <a:latin typeface="Book Antiqua" panose="02040602050305030304" pitchFamily="18" charset="0"/>
                        </a:rPr>
                        <a:t>(3</a:t>
                      </a:r>
                      <a:r>
                        <a:rPr lang="el-GR" sz="1200" b="0" i="0" u="none" strike="noStrike" dirty="0">
                          <a:solidFill>
                            <a:srgbClr val="000000"/>
                          </a:solidFill>
                          <a:effectLst/>
                          <a:latin typeface="Book Antiqua" panose="02040602050305030304" pitchFamily="18" charset="0"/>
                        </a:rPr>
                        <a:t>)</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3.</a:t>
                      </a:r>
                      <a:r>
                        <a:rPr lang="en-US" sz="1200" b="0" i="0" u="none" strike="noStrike" dirty="0" smtClean="0">
                          <a:solidFill>
                            <a:srgbClr val="000000"/>
                          </a:solidFill>
                          <a:effectLst/>
                          <a:latin typeface="Book Antiqua" panose="02040602050305030304" pitchFamily="18" charset="0"/>
                        </a:rPr>
                        <a:t>7</a:t>
                      </a:r>
                      <a:r>
                        <a:rPr lang="el-GR" sz="1200" b="0" i="0" u="none" strike="noStrike" dirty="0" smtClean="0">
                          <a:solidFill>
                            <a:srgbClr val="000000"/>
                          </a:solidFill>
                          <a:effectLst/>
                          <a:latin typeface="Book Antiqua" panose="02040602050305030304" pitchFamily="18" charset="0"/>
                        </a:rPr>
                        <a:t>(2</a:t>
                      </a:r>
                      <a:r>
                        <a:rPr lang="el-GR" sz="1200" b="0" i="0" u="none" strike="noStrike" dirty="0">
                          <a:solidFill>
                            <a:srgbClr val="000000"/>
                          </a:solidFill>
                          <a:effectLst/>
                          <a:latin typeface="Book Antiqua" panose="02040602050305030304" pitchFamily="18" charset="0"/>
                        </a:rPr>
                        <a:t>)</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bl>
          </a:graphicData>
        </a:graphic>
      </p:graphicFrame>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54" y="2916819"/>
            <a:ext cx="4896202" cy="3796027"/>
          </a:xfrm>
          <a:prstGeom prst="rect">
            <a:avLst/>
          </a:prstGeom>
          <a:ln>
            <a:solidFill>
              <a:schemeClr val="bg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84745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134001" y="422031"/>
            <a:ext cx="1695401" cy="492443"/>
          </a:xfrm>
          <a:prstGeom prst="rect">
            <a:avLst/>
          </a:prstGeom>
        </p:spPr>
        <p:txBody>
          <a:bodyPr wrap="none">
            <a:spAutoFit/>
          </a:bodyPr>
          <a:lstStyle/>
          <a:p>
            <a:pPr algn="ctr"/>
            <a:r>
              <a:rPr lang="en-US" sz="2600" b="1" u="sng" dirty="0" smtClean="0">
                <a:latin typeface="Bell MT" panose="02020503060305020303" pitchFamily="18" charset="0"/>
              </a:rPr>
              <a:t>RESULTS</a:t>
            </a:r>
            <a:endParaRPr lang="el-GR" sz="2600" b="1" u="sng" dirty="0"/>
          </a:p>
        </p:txBody>
      </p:sp>
      <p:sp>
        <p:nvSpPr>
          <p:cNvPr id="3" name="TextBox 2"/>
          <p:cNvSpPr txBox="1"/>
          <p:nvPr/>
        </p:nvSpPr>
        <p:spPr>
          <a:xfrm>
            <a:off x="434655" y="1035698"/>
            <a:ext cx="11094098" cy="400110"/>
          </a:xfrm>
          <a:prstGeom prst="rect">
            <a:avLst/>
          </a:prstGeom>
          <a:noFill/>
        </p:spPr>
        <p:txBody>
          <a:bodyPr wrap="square" rtlCol="0">
            <a:spAutoFit/>
          </a:bodyPr>
          <a:lstStyle/>
          <a:p>
            <a:pPr marL="285750" indent="-285750">
              <a:buFont typeface="Arial" panose="020B0604020202020204" pitchFamily="34" charset="0"/>
              <a:buChar char="•"/>
            </a:pPr>
            <a:r>
              <a:rPr lang="en-US" sz="2000" u="sng" dirty="0">
                <a:latin typeface="Bell MT" panose="02020503060305020303" pitchFamily="18" charset="0"/>
              </a:rPr>
              <a:t>C</a:t>
            </a:r>
            <a:r>
              <a:rPr lang="en-US" sz="2000" u="sng" dirty="0" smtClean="0">
                <a:latin typeface="Bell MT" panose="02020503060305020303" pitchFamily="18" charset="0"/>
              </a:rPr>
              <a:t>hanging the </a:t>
            </a:r>
            <a:r>
              <a:rPr lang="en-US" sz="2000" u="sng" dirty="0" smtClean="0">
                <a:solidFill>
                  <a:srgbClr val="FFFF00"/>
                </a:solidFill>
                <a:latin typeface="Bell MT" panose="02020503060305020303" pitchFamily="18" charset="0"/>
              </a:rPr>
              <a:t>thickness</a:t>
            </a:r>
            <a:r>
              <a:rPr lang="en-US" sz="2000" u="sng" dirty="0" smtClean="0">
                <a:latin typeface="Bell MT" panose="02020503060305020303" pitchFamily="18" charset="0"/>
              </a:rPr>
              <a:t> of the </a:t>
            </a:r>
            <a:r>
              <a:rPr lang="en-US" sz="2000" u="sng" dirty="0" err="1" smtClean="0">
                <a:solidFill>
                  <a:srgbClr val="FFFF00"/>
                </a:solidFill>
                <a:latin typeface="Bell MT" panose="02020503060305020303" pitchFamily="18" charset="0"/>
              </a:rPr>
              <a:t>scatterer</a:t>
            </a:r>
            <a:r>
              <a:rPr lang="en-US" sz="2000" dirty="0" smtClean="0">
                <a:latin typeface="Bell MT" panose="02020503060305020303" pitchFamily="18" charset="0"/>
              </a:rPr>
              <a:t> </a:t>
            </a:r>
            <a:r>
              <a:rPr lang="en-US" sz="2000" dirty="0">
                <a:latin typeface="Bell MT" panose="02020503060305020303" pitchFamily="18" charset="0"/>
              </a:rPr>
              <a:t>(absorber position at </a:t>
            </a:r>
            <a:r>
              <a:rPr lang="en-US" sz="2000" dirty="0">
                <a:latin typeface="Book Antiqua" panose="02040602050305030304" pitchFamily="18" charset="0"/>
              </a:rPr>
              <a:t>46-50</a:t>
            </a:r>
            <a:r>
              <a:rPr lang="en-US" sz="2000" dirty="0">
                <a:latin typeface="Bell MT" panose="02020503060305020303" pitchFamily="18" charset="0"/>
              </a:rPr>
              <a:t> cm</a:t>
            </a:r>
            <a:r>
              <a:rPr lang="en-US" sz="2000" dirty="0" smtClean="0">
                <a:latin typeface="Bell MT" panose="02020503060305020303" pitchFamily="18" charset="0"/>
              </a:rPr>
              <a:t>).</a:t>
            </a:r>
            <a:r>
              <a:rPr lang="en-US" sz="2000" dirty="0" smtClean="0"/>
              <a:t> </a:t>
            </a:r>
            <a:endParaRPr lang="el-GR" sz="2000" dirty="0"/>
          </a:p>
        </p:txBody>
      </p:sp>
      <p:pic>
        <p:nvPicPr>
          <p:cNvPr id="4" name="Εικόνα 3"/>
          <p:cNvPicPr>
            <a:picLocks noChangeAspect="1"/>
          </p:cNvPicPr>
          <p:nvPr/>
        </p:nvPicPr>
        <p:blipFill>
          <a:blip r:embed="rId2"/>
          <a:stretch>
            <a:fillRect/>
          </a:stretch>
        </p:blipFill>
        <p:spPr>
          <a:xfrm>
            <a:off x="6050763" y="1618587"/>
            <a:ext cx="5865011" cy="3545039"/>
          </a:xfrm>
          <a:prstGeom prst="rect">
            <a:avLst/>
          </a:prstGeom>
          <a:ln>
            <a:solidFill>
              <a:schemeClr val="bg1"/>
            </a:solidFill>
          </a:ln>
          <a:effectLst>
            <a:outerShdw blurRad="50800" dist="38100" dir="5400000" algn="t" rotWithShape="0">
              <a:prstClr val="black">
                <a:alpha val="40000"/>
              </a:prstClr>
            </a:outerShdw>
          </a:effectLst>
        </p:spPr>
      </p:pic>
      <p:graphicFrame>
        <p:nvGraphicFramePr>
          <p:cNvPr id="7" name="Πίνακας 6"/>
          <p:cNvGraphicFramePr>
            <a:graphicFrameLocks noGrp="1"/>
          </p:cNvGraphicFramePr>
          <p:nvPr>
            <p:extLst>
              <p:ext uri="{D42A27DB-BD31-4B8C-83A1-F6EECF244321}">
                <p14:modId xmlns:p14="http://schemas.microsoft.com/office/powerpoint/2010/main" val="3837531307"/>
              </p:ext>
            </p:extLst>
          </p:nvPr>
        </p:nvGraphicFramePr>
        <p:xfrm>
          <a:off x="269723" y="1618586"/>
          <a:ext cx="5445278" cy="957530"/>
        </p:xfrm>
        <a:graphic>
          <a:graphicData uri="http://schemas.openxmlformats.org/drawingml/2006/table">
            <a:tbl>
              <a:tblPr>
                <a:effectLst>
                  <a:outerShdw blurRad="63500" sx="102000" sy="102000" algn="ctr" rotWithShape="0">
                    <a:prstClr val="black">
                      <a:alpha val="40000"/>
                    </a:prstClr>
                  </a:outerShdw>
                </a:effectLst>
              </a:tblPr>
              <a:tblGrid>
                <a:gridCol w="1527815"/>
                <a:gridCol w="1310681"/>
                <a:gridCol w="1390284"/>
                <a:gridCol w="1216498"/>
              </a:tblGrid>
              <a:tr h="166920">
                <a:tc>
                  <a:txBody>
                    <a:bodyPr/>
                    <a:lstStyle/>
                    <a:p>
                      <a:pPr algn="l" fontAlgn="b"/>
                      <a:r>
                        <a:rPr lang="en-US" sz="1200" b="0" i="0" u="none" strike="noStrike" dirty="0" smtClean="0">
                          <a:solidFill>
                            <a:srgbClr val="000000"/>
                          </a:solidFill>
                          <a:effectLst/>
                          <a:latin typeface="Bell MT" panose="02020503060305020303" pitchFamily="18" charset="0"/>
                        </a:rPr>
                        <a:t>Scatterer</a:t>
                      </a:r>
                      <a:r>
                        <a:rPr lang="en-US" sz="1200" b="0" i="0" u="none" strike="noStrike" baseline="0" dirty="0" smtClean="0">
                          <a:solidFill>
                            <a:srgbClr val="000000"/>
                          </a:solidFill>
                          <a:effectLst/>
                          <a:latin typeface="Bell MT" panose="02020503060305020303" pitchFamily="18" charset="0"/>
                        </a:rPr>
                        <a:t> position</a:t>
                      </a:r>
                      <a:r>
                        <a:rPr lang="en-US" sz="1200" b="0" i="0" u="none" strike="noStrike" dirty="0" smtClean="0">
                          <a:solidFill>
                            <a:srgbClr val="000000"/>
                          </a:solidFill>
                          <a:effectLst/>
                          <a:latin typeface="Bell MT" panose="02020503060305020303" pitchFamily="18" charset="0"/>
                        </a:rPr>
                        <a:t> (</a:t>
                      </a:r>
                      <a:r>
                        <a:rPr lang="en-US" sz="1200" b="0" i="0" u="none" strike="noStrike" dirty="0">
                          <a:solidFill>
                            <a:srgbClr val="000000"/>
                          </a:solidFill>
                          <a:effectLst/>
                          <a:latin typeface="Bell MT" panose="02020503060305020303" pitchFamily="18" charset="0"/>
                        </a:rPr>
                        <a:t>cm)</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l" fontAlgn="b"/>
                      <a:r>
                        <a:rPr lang="en-US" sz="1200" b="0" i="0" u="none" strike="noStrike" dirty="0">
                          <a:solidFill>
                            <a:srgbClr val="000000"/>
                          </a:solidFill>
                          <a:effectLst/>
                          <a:latin typeface="Bell MT" panose="02020503060305020303" pitchFamily="18" charset="0"/>
                        </a:rPr>
                        <a:t>FWHMx (mm)</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l" fontAlgn="b"/>
                      <a:r>
                        <a:rPr lang="en-US" sz="1200" b="0" i="0" u="none" strike="noStrike" dirty="0">
                          <a:solidFill>
                            <a:srgbClr val="000000"/>
                          </a:solidFill>
                          <a:effectLst/>
                          <a:latin typeface="Bell MT" panose="02020503060305020303" pitchFamily="18" charset="0"/>
                        </a:rPr>
                        <a:t>FWHMy (mm)</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c>
                  <a:txBody>
                    <a:bodyPr/>
                    <a:lstStyle/>
                    <a:p>
                      <a:pPr algn="l" fontAlgn="b"/>
                      <a:r>
                        <a:rPr lang="en-US" sz="1200" b="0" i="0" u="none" strike="noStrike" dirty="0">
                          <a:solidFill>
                            <a:srgbClr val="000000"/>
                          </a:solidFill>
                          <a:effectLst/>
                          <a:latin typeface="Bell MT" panose="02020503060305020303" pitchFamily="18" charset="0"/>
                        </a:rPr>
                        <a:t>FWHMz (mm)</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65000"/>
                      </a:schemeClr>
                    </a:solidFill>
                  </a:tcPr>
                </a:tc>
              </a:tr>
              <a:tr h="166920">
                <a:tc>
                  <a:txBody>
                    <a:bodyPr/>
                    <a:lstStyle/>
                    <a:p>
                      <a:pPr algn="l" fontAlgn="b"/>
                      <a:r>
                        <a:rPr lang="en-US" sz="1200" b="0" i="0" u="none" strike="noStrike" dirty="0" smtClean="0">
                          <a:solidFill>
                            <a:srgbClr val="000000"/>
                          </a:solidFill>
                          <a:effectLst/>
                          <a:latin typeface="Book Antiqua" panose="02040602050305030304" pitchFamily="18" charset="0"/>
                        </a:rPr>
                        <a:t>36-37</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US" sz="1200" b="0" i="0" u="none" strike="noStrike" dirty="0" smtClean="0">
                          <a:solidFill>
                            <a:srgbClr val="000000"/>
                          </a:solidFill>
                          <a:effectLst/>
                          <a:latin typeface="Book Antiqua" panose="02040602050305030304" pitchFamily="18" charset="0"/>
                        </a:rPr>
                        <a:t>3.0</a:t>
                      </a:r>
                      <a:r>
                        <a:rPr lang="el-GR" sz="1200" b="0" i="0" u="none" strike="noStrike" dirty="0" smtClean="0">
                          <a:solidFill>
                            <a:srgbClr val="000000"/>
                          </a:solidFill>
                          <a:effectLst/>
                          <a:latin typeface="Book Antiqua" panose="02040602050305030304" pitchFamily="18" charset="0"/>
                        </a:rPr>
                        <a:t>(2)</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US" sz="1200" b="0" i="0" u="none" strike="noStrike" dirty="0" smtClean="0">
                          <a:solidFill>
                            <a:srgbClr val="000000"/>
                          </a:solidFill>
                          <a:effectLst/>
                          <a:latin typeface="Book Antiqua" panose="02040602050305030304" pitchFamily="18" charset="0"/>
                        </a:rPr>
                        <a:t>2.9</a:t>
                      </a:r>
                      <a:r>
                        <a:rPr lang="el-GR" sz="1200" b="0" i="0" u="none" strike="noStrike" dirty="0" smtClean="0">
                          <a:solidFill>
                            <a:srgbClr val="000000"/>
                          </a:solidFill>
                          <a:effectLst/>
                          <a:latin typeface="Book Antiqua" panose="02040602050305030304" pitchFamily="18" charset="0"/>
                        </a:rPr>
                        <a:t>(2</a:t>
                      </a:r>
                      <a:r>
                        <a:rPr lang="el-GR" sz="1200" b="0" i="0" u="none" strike="noStrike" dirty="0">
                          <a:solidFill>
                            <a:srgbClr val="000000"/>
                          </a:solidFill>
                          <a:effectLst/>
                          <a:latin typeface="Book Antiqua" panose="02040602050305030304" pitchFamily="18" charset="0"/>
                        </a:rPr>
                        <a:t>)</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a:solidFill>
                            <a:srgbClr val="000000"/>
                          </a:solidFill>
                          <a:effectLst/>
                          <a:latin typeface="Book Antiqua" panose="02040602050305030304" pitchFamily="18" charset="0"/>
                        </a:rPr>
                        <a:t>2.5(2)</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66920">
                <a:tc>
                  <a:txBody>
                    <a:bodyPr/>
                    <a:lstStyle/>
                    <a:p>
                      <a:pPr algn="l" fontAlgn="b"/>
                      <a:r>
                        <a:rPr lang="en-US" sz="1200" b="0" i="0" u="none" strike="noStrike" dirty="0" smtClean="0">
                          <a:solidFill>
                            <a:srgbClr val="000000"/>
                          </a:solidFill>
                          <a:effectLst/>
                          <a:latin typeface="Book Antiqua" panose="02040602050305030304" pitchFamily="18" charset="0"/>
                        </a:rPr>
                        <a:t>36-37.5</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3.</a:t>
                      </a:r>
                      <a:r>
                        <a:rPr lang="en-US" sz="1200" b="0" i="0" u="none" strike="noStrike" dirty="0" smtClean="0">
                          <a:solidFill>
                            <a:srgbClr val="000000"/>
                          </a:solidFill>
                          <a:effectLst/>
                          <a:latin typeface="Book Antiqua" panose="02040602050305030304" pitchFamily="18" charset="0"/>
                        </a:rPr>
                        <a:t>0</a:t>
                      </a:r>
                      <a:r>
                        <a:rPr lang="el-GR" sz="1200" b="0" i="0" u="none" strike="noStrike" dirty="0" smtClean="0">
                          <a:solidFill>
                            <a:srgbClr val="000000"/>
                          </a:solidFill>
                          <a:effectLst/>
                          <a:latin typeface="Book Antiqua" panose="02040602050305030304" pitchFamily="18" charset="0"/>
                        </a:rPr>
                        <a:t>(2)</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3.</a:t>
                      </a:r>
                      <a:r>
                        <a:rPr lang="en-US" sz="1200" b="0" i="0" u="none" strike="noStrike" dirty="0" smtClean="0">
                          <a:solidFill>
                            <a:srgbClr val="000000"/>
                          </a:solidFill>
                          <a:effectLst/>
                          <a:latin typeface="Book Antiqua" panose="02040602050305030304" pitchFamily="18" charset="0"/>
                        </a:rPr>
                        <a:t>1</a:t>
                      </a:r>
                      <a:r>
                        <a:rPr lang="el-GR" sz="1200" b="0" i="0" u="none" strike="noStrike" dirty="0" smtClean="0">
                          <a:solidFill>
                            <a:srgbClr val="000000"/>
                          </a:solidFill>
                          <a:effectLst/>
                          <a:latin typeface="Book Antiqua" panose="02040602050305030304" pitchFamily="18" charset="0"/>
                        </a:rPr>
                        <a:t>(2</a:t>
                      </a:r>
                      <a:r>
                        <a:rPr lang="el-GR" sz="1200" b="0" i="0" u="none" strike="noStrike" dirty="0">
                          <a:solidFill>
                            <a:srgbClr val="000000"/>
                          </a:solidFill>
                          <a:effectLst/>
                          <a:latin typeface="Book Antiqua" panose="02040602050305030304" pitchFamily="18" charset="0"/>
                        </a:rPr>
                        <a:t>)</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2.</a:t>
                      </a:r>
                      <a:r>
                        <a:rPr lang="en-US" sz="1200" b="0" i="0" u="none" strike="noStrike" dirty="0" smtClean="0">
                          <a:solidFill>
                            <a:srgbClr val="000000"/>
                          </a:solidFill>
                          <a:effectLst/>
                          <a:latin typeface="Book Antiqua" panose="02040602050305030304" pitchFamily="18" charset="0"/>
                        </a:rPr>
                        <a:t>6</a:t>
                      </a:r>
                      <a:r>
                        <a:rPr lang="el-GR" sz="1200" b="0" i="0" u="none" strike="noStrike" dirty="0" smtClean="0">
                          <a:solidFill>
                            <a:srgbClr val="000000"/>
                          </a:solidFill>
                          <a:effectLst/>
                          <a:latin typeface="Book Antiqua" panose="02040602050305030304" pitchFamily="18" charset="0"/>
                        </a:rPr>
                        <a:t>(2</a:t>
                      </a:r>
                      <a:r>
                        <a:rPr lang="el-GR" sz="1200" b="0" i="0" u="none" strike="noStrike" dirty="0">
                          <a:solidFill>
                            <a:srgbClr val="000000"/>
                          </a:solidFill>
                          <a:effectLst/>
                          <a:latin typeface="Book Antiqua" panose="02040602050305030304" pitchFamily="18" charset="0"/>
                        </a:rPr>
                        <a:t>)</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66920">
                <a:tc>
                  <a:txBody>
                    <a:bodyPr/>
                    <a:lstStyle/>
                    <a:p>
                      <a:pPr algn="l" fontAlgn="b"/>
                      <a:r>
                        <a:rPr lang="en-US" sz="1200" b="0" i="0" u="none" strike="noStrike" dirty="0" smtClean="0">
                          <a:solidFill>
                            <a:srgbClr val="000000"/>
                          </a:solidFill>
                          <a:effectLst/>
                          <a:latin typeface="Book Antiqua" panose="02040602050305030304" pitchFamily="18" charset="0"/>
                        </a:rPr>
                        <a:t>36-38</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3.</a:t>
                      </a:r>
                      <a:r>
                        <a:rPr lang="en-US" sz="1200" b="0" i="0" u="none" strike="noStrike" dirty="0" smtClean="0">
                          <a:solidFill>
                            <a:srgbClr val="000000"/>
                          </a:solidFill>
                          <a:effectLst/>
                          <a:latin typeface="Book Antiqua" panose="02040602050305030304" pitchFamily="18" charset="0"/>
                        </a:rPr>
                        <a:t>1</a:t>
                      </a:r>
                      <a:r>
                        <a:rPr lang="el-GR" sz="1200" b="0" i="0" u="none" strike="noStrike" dirty="0" smtClean="0">
                          <a:solidFill>
                            <a:srgbClr val="000000"/>
                          </a:solidFill>
                          <a:effectLst/>
                          <a:latin typeface="Book Antiqua" panose="02040602050305030304" pitchFamily="18" charset="0"/>
                        </a:rPr>
                        <a:t>(2)</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3.</a:t>
                      </a:r>
                      <a:r>
                        <a:rPr lang="en-US" sz="1200" b="0" i="0" u="none" strike="noStrike" dirty="0" smtClean="0">
                          <a:solidFill>
                            <a:srgbClr val="000000"/>
                          </a:solidFill>
                          <a:effectLst/>
                          <a:latin typeface="Book Antiqua" panose="02040602050305030304" pitchFamily="18" charset="0"/>
                        </a:rPr>
                        <a:t>1</a:t>
                      </a:r>
                      <a:r>
                        <a:rPr lang="el-GR" sz="1200" b="0" i="0" u="none" strike="noStrike" dirty="0" smtClean="0">
                          <a:solidFill>
                            <a:srgbClr val="000000"/>
                          </a:solidFill>
                          <a:effectLst/>
                          <a:latin typeface="Book Antiqua" panose="02040602050305030304" pitchFamily="18" charset="0"/>
                        </a:rPr>
                        <a:t>(2</a:t>
                      </a:r>
                      <a:r>
                        <a:rPr lang="el-GR" sz="1200" b="0" i="0" u="none" strike="noStrike" dirty="0">
                          <a:solidFill>
                            <a:srgbClr val="000000"/>
                          </a:solidFill>
                          <a:effectLst/>
                          <a:latin typeface="Book Antiqua" panose="02040602050305030304" pitchFamily="18" charset="0"/>
                        </a:rPr>
                        <a:t>)</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2.</a:t>
                      </a:r>
                      <a:r>
                        <a:rPr lang="en-US" sz="1200" b="0" i="0" u="none" strike="noStrike" dirty="0" smtClean="0">
                          <a:solidFill>
                            <a:srgbClr val="000000"/>
                          </a:solidFill>
                          <a:effectLst/>
                          <a:latin typeface="Book Antiqua" panose="02040602050305030304" pitchFamily="18" charset="0"/>
                        </a:rPr>
                        <a:t>7</a:t>
                      </a:r>
                      <a:r>
                        <a:rPr lang="el-GR" sz="1200" b="0" i="0" u="none" strike="noStrike" dirty="0" smtClean="0">
                          <a:solidFill>
                            <a:srgbClr val="000000"/>
                          </a:solidFill>
                          <a:effectLst/>
                          <a:latin typeface="Book Antiqua" panose="02040602050305030304" pitchFamily="18" charset="0"/>
                        </a:rPr>
                        <a:t>(2</a:t>
                      </a:r>
                      <a:r>
                        <a:rPr lang="el-GR" sz="1200" b="0" i="0" u="none" strike="noStrike" dirty="0">
                          <a:solidFill>
                            <a:srgbClr val="000000"/>
                          </a:solidFill>
                          <a:effectLst/>
                          <a:latin typeface="Book Antiqua" panose="02040602050305030304" pitchFamily="18" charset="0"/>
                        </a:rPr>
                        <a:t>)</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r h="166920">
                <a:tc>
                  <a:txBody>
                    <a:bodyPr/>
                    <a:lstStyle/>
                    <a:p>
                      <a:pPr algn="l" fontAlgn="b"/>
                      <a:r>
                        <a:rPr lang="en-US" sz="1200" b="0" i="0" u="none" strike="noStrike" dirty="0" smtClean="0">
                          <a:solidFill>
                            <a:srgbClr val="000000"/>
                          </a:solidFill>
                          <a:effectLst/>
                          <a:latin typeface="Book Antiqua" panose="02040602050305030304" pitchFamily="18" charset="0"/>
                        </a:rPr>
                        <a:t>36-38.5</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3.</a:t>
                      </a:r>
                      <a:r>
                        <a:rPr lang="en-US" sz="1200" b="0" i="0" u="none" strike="noStrike" dirty="0" smtClean="0">
                          <a:solidFill>
                            <a:srgbClr val="000000"/>
                          </a:solidFill>
                          <a:effectLst/>
                          <a:latin typeface="Book Antiqua" panose="02040602050305030304" pitchFamily="18" charset="0"/>
                        </a:rPr>
                        <a:t>2</a:t>
                      </a:r>
                      <a:r>
                        <a:rPr lang="el-GR" sz="1200" b="0" i="0" u="none" strike="noStrike" dirty="0" smtClean="0">
                          <a:solidFill>
                            <a:srgbClr val="000000"/>
                          </a:solidFill>
                          <a:effectLst/>
                          <a:latin typeface="Book Antiqua" panose="02040602050305030304" pitchFamily="18" charset="0"/>
                        </a:rPr>
                        <a:t>(2)</a:t>
                      </a:r>
                      <a:endParaRPr lang="el-GR" sz="1200" b="0" i="0" u="none" strike="noStrike" dirty="0">
                        <a:solidFill>
                          <a:srgbClr val="000000"/>
                        </a:solidFill>
                        <a:effectLst/>
                        <a:latin typeface="Book Antiqua" panose="02040602050305030304" pitchFamily="18" charset="0"/>
                      </a:endParaRP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l-GR" sz="1200" b="0" i="0" u="none" strike="noStrike" dirty="0" smtClean="0">
                          <a:solidFill>
                            <a:srgbClr val="000000"/>
                          </a:solidFill>
                          <a:effectLst/>
                          <a:latin typeface="Book Antiqua" panose="02040602050305030304" pitchFamily="18" charset="0"/>
                        </a:rPr>
                        <a:t>3.</a:t>
                      </a:r>
                      <a:r>
                        <a:rPr lang="en-US" sz="1200" b="0" i="0" u="none" strike="noStrike" dirty="0" smtClean="0">
                          <a:solidFill>
                            <a:srgbClr val="000000"/>
                          </a:solidFill>
                          <a:effectLst/>
                          <a:latin typeface="Book Antiqua" panose="02040602050305030304" pitchFamily="18" charset="0"/>
                        </a:rPr>
                        <a:t>2</a:t>
                      </a:r>
                      <a:r>
                        <a:rPr lang="el-GR" sz="1200" b="0" i="0" u="none" strike="noStrike" dirty="0" smtClean="0">
                          <a:solidFill>
                            <a:srgbClr val="000000"/>
                          </a:solidFill>
                          <a:effectLst/>
                          <a:latin typeface="Book Antiqua" panose="02040602050305030304" pitchFamily="18" charset="0"/>
                        </a:rPr>
                        <a:t>(2</a:t>
                      </a:r>
                      <a:r>
                        <a:rPr lang="el-GR" sz="1200" b="0" i="0" u="none" strike="noStrike" dirty="0">
                          <a:solidFill>
                            <a:srgbClr val="000000"/>
                          </a:solidFill>
                          <a:effectLst/>
                          <a:latin typeface="Book Antiqua" panose="02040602050305030304" pitchFamily="18" charset="0"/>
                        </a:rPr>
                        <a:t>)</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c>
                  <a:txBody>
                    <a:bodyPr/>
                    <a:lstStyle/>
                    <a:p>
                      <a:pPr algn="l" fontAlgn="b"/>
                      <a:r>
                        <a:rPr lang="en-US" sz="1200" b="0" i="0" u="none" strike="noStrike" dirty="0" smtClean="0">
                          <a:solidFill>
                            <a:srgbClr val="000000"/>
                          </a:solidFill>
                          <a:effectLst/>
                          <a:latin typeface="Book Antiqua" panose="02040602050305030304" pitchFamily="18" charset="0"/>
                        </a:rPr>
                        <a:t>2.7</a:t>
                      </a:r>
                      <a:r>
                        <a:rPr lang="el-GR" sz="1200" b="0" i="0" u="none" strike="noStrike" dirty="0" smtClean="0">
                          <a:solidFill>
                            <a:srgbClr val="000000"/>
                          </a:solidFill>
                          <a:effectLst/>
                          <a:latin typeface="Book Antiqua" panose="02040602050305030304" pitchFamily="18" charset="0"/>
                        </a:rPr>
                        <a:t>(2</a:t>
                      </a:r>
                      <a:r>
                        <a:rPr lang="el-GR" sz="1200" b="0" i="0" u="none" strike="noStrike" dirty="0">
                          <a:solidFill>
                            <a:srgbClr val="000000"/>
                          </a:solidFill>
                          <a:effectLst/>
                          <a:latin typeface="Book Antiqua" panose="02040602050305030304" pitchFamily="18" charset="0"/>
                        </a:rPr>
                        <a:t>)</a:t>
                      </a:r>
                    </a:p>
                  </a:txBody>
                  <a:tcPr marL="8626" marR="8626" marT="86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1">
                        <a:lumMod val="95000"/>
                      </a:schemeClr>
                    </a:solidFill>
                  </a:tcPr>
                </a:tc>
              </a:tr>
            </a:tbl>
          </a:graphicData>
        </a:graphic>
      </p:graphicFrame>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21" y="2653679"/>
            <a:ext cx="4934309" cy="3864634"/>
          </a:xfrm>
          <a:prstGeom prst="rect">
            <a:avLst/>
          </a:prstGeom>
          <a:ln>
            <a:solidFill>
              <a:schemeClr val="bg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7861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133998" y="422031"/>
            <a:ext cx="1695401" cy="861774"/>
          </a:xfrm>
          <a:prstGeom prst="rect">
            <a:avLst/>
          </a:prstGeom>
        </p:spPr>
        <p:txBody>
          <a:bodyPr wrap="none">
            <a:spAutoFit/>
          </a:bodyPr>
          <a:lstStyle/>
          <a:p>
            <a:pPr algn="ctr"/>
            <a:r>
              <a:rPr lang="en-US" sz="2600" b="1" u="sng" dirty="0" smtClean="0">
                <a:latin typeface="Bell MT" panose="02020503060305020303" pitchFamily="18" charset="0"/>
              </a:rPr>
              <a:t>RESULTS</a:t>
            </a:r>
          </a:p>
          <a:p>
            <a:pPr algn="ctr"/>
            <a:endParaRPr lang="el-GR" sz="2400" b="1" u="sng" dirty="0"/>
          </a:p>
        </p:txBody>
      </p:sp>
      <p:sp>
        <p:nvSpPr>
          <p:cNvPr id="3" name="TextBox 2"/>
          <p:cNvSpPr txBox="1"/>
          <p:nvPr/>
        </p:nvSpPr>
        <p:spPr>
          <a:xfrm>
            <a:off x="606273" y="2365235"/>
            <a:ext cx="2347942" cy="2554545"/>
          </a:xfrm>
          <a:prstGeom prst="rect">
            <a:avLst/>
          </a:prstGeom>
          <a:noFill/>
        </p:spPr>
        <p:txBody>
          <a:bodyPr wrap="square" rtlCol="0">
            <a:spAutoFit/>
          </a:bodyPr>
          <a:lstStyle/>
          <a:p>
            <a:r>
              <a:rPr lang="en-US" sz="2000" u="sng" dirty="0" smtClean="0">
                <a:latin typeface="Bell MT" panose="02020503060305020303" pitchFamily="18" charset="0"/>
              </a:rPr>
              <a:t>Five Point Sources:</a:t>
            </a:r>
          </a:p>
          <a:p>
            <a:pPr marL="285750" indent="-285750">
              <a:buFont typeface="Arial" panose="020B0604020202020204" pitchFamily="34" charset="0"/>
              <a:buChar char="•"/>
            </a:pPr>
            <a:r>
              <a:rPr lang="en-US" sz="2000" dirty="0" smtClean="0">
                <a:latin typeface="Book Antiqua" panose="02040602050305030304" pitchFamily="18" charset="0"/>
              </a:rPr>
              <a:t>0. 0. 0.</a:t>
            </a:r>
            <a:r>
              <a:rPr lang="en-US" sz="2000" dirty="0" smtClean="0">
                <a:latin typeface="Bell MT" panose="02020503060305020303" pitchFamily="18" charset="0"/>
              </a:rPr>
              <a:t> mm</a:t>
            </a:r>
          </a:p>
          <a:p>
            <a:pPr marL="285750" indent="-285750">
              <a:buFont typeface="Arial" panose="020B0604020202020204" pitchFamily="34" charset="0"/>
              <a:buChar char="•"/>
            </a:pPr>
            <a:r>
              <a:rPr lang="en-US" sz="2000" dirty="0" smtClean="0">
                <a:latin typeface="Book Antiqua" panose="02040602050305030304" pitchFamily="18" charset="0"/>
              </a:rPr>
              <a:t>3. 0. 0.</a:t>
            </a:r>
            <a:r>
              <a:rPr lang="en-US" sz="2000" dirty="0" smtClean="0">
                <a:latin typeface="Bell MT" panose="02020503060305020303" pitchFamily="18" charset="0"/>
              </a:rPr>
              <a:t> mm</a:t>
            </a:r>
          </a:p>
          <a:p>
            <a:pPr marL="285750" indent="-285750">
              <a:buFont typeface="Arial" panose="020B0604020202020204" pitchFamily="34" charset="0"/>
              <a:buChar char="•"/>
            </a:pPr>
            <a:r>
              <a:rPr lang="en-US" sz="2000" dirty="0" smtClean="0">
                <a:latin typeface="Book Antiqua" panose="02040602050305030304" pitchFamily="18" charset="0"/>
              </a:rPr>
              <a:t>0. 3. 0. </a:t>
            </a:r>
            <a:r>
              <a:rPr lang="en-US" sz="2000" dirty="0" smtClean="0">
                <a:latin typeface="Bell MT" panose="02020503060305020303" pitchFamily="18" charset="0"/>
              </a:rPr>
              <a:t>mm</a:t>
            </a:r>
          </a:p>
          <a:p>
            <a:pPr marL="285750" indent="-285750">
              <a:buFont typeface="Arial" panose="020B0604020202020204" pitchFamily="34" charset="0"/>
              <a:buChar char="•"/>
            </a:pPr>
            <a:r>
              <a:rPr lang="en-US" sz="2000" dirty="0" smtClean="0">
                <a:latin typeface="Book Antiqua" panose="02040602050305030304" pitchFamily="18" charset="0"/>
              </a:rPr>
              <a:t>-3. 0. 0.</a:t>
            </a:r>
            <a:r>
              <a:rPr lang="en-US" sz="2000" dirty="0" smtClean="0">
                <a:latin typeface="Bell MT" panose="02020503060305020303" pitchFamily="18" charset="0"/>
              </a:rPr>
              <a:t> mm</a:t>
            </a:r>
          </a:p>
          <a:p>
            <a:pPr marL="285750" indent="-285750">
              <a:buFont typeface="Arial" panose="020B0604020202020204" pitchFamily="34" charset="0"/>
              <a:buChar char="•"/>
            </a:pPr>
            <a:r>
              <a:rPr lang="en-US" sz="2000" dirty="0" smtClean="0">
                <a:latin typeface="Book Antiqua" panose="02040602050305030304" pitchFamily="18" charset="0"/>
              </a:rPr>
              <a:t>0. -3. 0. </a:t>
            </a:r>
            <a:r>
              <a:rPr lang="en-US" sz="2000" dirty="0" smtClean="0">
                <a:latin typeface="Bell MT" panose="02020503060305020303" pitchFamily="18" charset="0"/>
              </a:rPr>
              <a:t>mm</a:t>
            </a:r>
          </a:p>
          <a:p>
            <a:r>
              <a:rPr lang="en-US" sz="2000" dirty="0" smtClean="0">
                <a:latin typeface="Bell MT" panose="02020503060305020303" pitchFamily="18" charset="0"/>
              </a:rPr>
              <a:t>~</a:t>
            </a:r>
            <a:r>
              <a:rPr lang="en-US" sz="2000" dirty="0" smtClean="0">
                <a:latin typeface="Book Antiqua" panose="02040602050305030304" pitchFamily="18" charset="0"/>
              </a:rPr>
              <a:t>250000</a:t>
            </a:r>
            <a:r>
              <a:rPr lang="en-US" sz="2000" dirty="0" smtClean="0">
                <a:latin typeface="Bell MT" panose="02020503060305020303" pitchFamily="18" charset="0"/>
              </a:rPr>
              <a:t> counts</a:t>
            </a:r>
          </a:p>
          <a:p>
            <a:r>
              <a:rPr lang="en-US" sz="2000" dirty="0" smtClean="0">
                <a:latin typeface="Bell MT" panose="02020503060305020303" pitchFamily="18" charset="0"/>
              </a:rPr>
              <a:t>Pixel width: </a:t>
            </a:r>
            <a:r>
              <a:rPr lang="en-US" sz="2000" dirty="0" smtClean="0">
                <a:latin typeface="Book Antiqua" panose="02040602050305030304" pitchFamily="18" charset="0"/>
              </a:rPr>
              <a:t>1</a:t>
            </a:r>
            <a:r>
              <a:rPr lang="en-US" sz="2000" dirty="0" smtClean="0">
                <a:latin typeface="Bell MT" panose="02020503060305020303" pitchFamily="18" charset="0"/>
              </a:rPr>
              <a:t> mm</a:t>
            </a:r>
          </a:p>
        </p:txBody>
      </p:sp>
      <p:pic>
        <p:nvPicPr>
          <p:cNvPr id="5" name="Εικόνα 4"/>
          <p:cNvPicPr>
            <a:picLocks noChangeAspect="1"/>
          </p:cNvPicPr>
          <p:nvPr/>
        </p:nvPicPr>
        <p:blipFill>
          <a:blip r:embed="rId2"/>
          <a:stretch>
            <a:fillRect/>
          </a:stretch>
        </p:blipFill>
        <p:spPr>
          <a:xfrm>
            <a:off x="3952556" y="1978781"/>
            <a:ext cx="3771407" cy="2892156"/>
          </a:xfrm>
          <a:prstGeom prst="rect">
            <a:avLst/>
          </a:prstGeom>
          <a:ln>
            <a:solidFill>
              <a:schemeClr val="bg1"/>
            </a:solidFill>
          </a:ln>
          <a:effectLst>
            <a:outerShdw blurRad="50800" dist="38100" dir="5400000" algn="t" rotWithShape="0">
              <a:prstClr val="black">
                <a:alpha val="40000"/>
              </a:prstClr>
            </a:outerShdw>
          </a:effectLst>
        </p:spPr>
      </p:pic>
      <p:sp>
        <p:nvSpPr>
          <p:cNvPr id="6" name="Δεξιό βέλος 5"/>
          <p:cNvSpPr/>
          <p:nvPr/>
        </p:nvSpPr>
        <p:spPr>
          <a:xfrm>
            <a:off x="2474638" y="2870943"/>
            <a:ext cx="1389185" cy="1019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Εικόνα 6"/>
          <p:cNvPicPr>
            <a:picLocks noChangeAspect="1"/>
          </p:cNvPicPr>
          <p:nvPr/>
        </p:nvPicPr>
        <p:blipFill>
          <a:blip r:embed="rId3"/>
          <a:stretch>
            <a:fillRect/>
          </a:stretch>
        </p:blipFill>
        <p:spPr>
          <a:xfrm>
            <a:off x="7875828" y="1978782"/>
            <a:ext cx="3772800" cy="2892155"/>
          </a:xfrm>
          <a:prstGeom prst="rect">
            <a:avLst/>
          </a:prstGeom>
          <a:ln>
            <a:solidFill>
              <a:schemeClr val="bg1"/>
            </a:solidFill>
          </a:ln>
          <a:effectLst>
            <a:outerShdw blurRad="50800" dist="38100" dir="5400000" algn="t" rotWithShape="0">
              <a:prstClr val="black">
                <a:alpha val="40000"/>
              </a:prstClr>
            </a:outerShdw>
          </a:effectLst>
        </p:spPr>
      </p:pic>
      <p:sp>
        <p:nvSpPr>
          <p:cNvPr id="8" name="TextBox 7"/>
          <p:cNvSpPr txBox="1"/>
          <p:nvPr/>
        </p:nvSpPr>
        <p:spPr>
          <a:xfrm>
            <a:off x="5304078" y="4946133"/>
            <a:ext cx="5143499" cy="400110"/>
          </a:xfrm>
          <a:prstGeom prst="rect">
            <a:avLst/>
          </a:prstGeom>
          <a:noFill/>
        </p:spPr>
        <p:txBody>
          <a:bodyPr wrap="square" rtlCol="0">
            <a:spAutoFit/>
          </a:bodyPr>
          <a:lstStyle/>
          <a:p>
            <a:pPr algn="ctr"/>
            <a:r>
              <a:rPr lang="en-US" sz="2000" u="sng" dirty="0" smtClean="0">
                <a:solidFill>
                  <a:srgbClr val="FFFF00"/>
                </a:solidFill>
                <a:latin typeface="Bell MT" panose="02020503060305020303" pitchFamily="18" charset="0"/>
              </a:rPr>
              <a:t>The point sources are clearly distinguished!</a:t>
            </a:r>
            <a:endParaRPr lang="el-GR" sz="2000" u="sng" dirty="0">
              <a:solidFill>
                <a:srgbClr val="FFFF00"/>
              </a:solidFill>
            </a:endParaRPr>
          </a:p>
        </p:txBody>
      </p:sp>
      <p:sp>
        <p:nvSpPr>
          <p:cNvPr id="4" name="TextBox 3"/>
          <p:cNvSpPr txBox="1"/>
          <p:nvPr/>
        </p:nvSpPr>
        <p:spPr>
          <a:xfrm>
            <a:off x="357478" y="1888180"/>
            <a:ext cx="3154043" cy="400110"/>
          </a:xfrm>
          <a:prstGeom prst="rect">
            <a:avLst/>
          </a:prstGeom>
          <a:noFill/>
        </p:spPr>
        <p:txBody>
          <a:bodyPr wrap="square" rtlCol="0">
            <a:spAutoFit/>
          </a:bodyPr>
          <a:lstStyle/>
          <a:p>
            <a:r>
              <a:rPr lang="en-US" sz="2000" dirty="0" smtClean="0">
                <a:latin typeface="Bell MT" panose="02020503060305020303" pitchFamily="18" charset="0"/>
              </a:rPr>
              <a:t>Using the </a:t>
            </a:r>
            <a:r>
              <a:rPr lang="en-US" sz="2000" i="1" dirty="0" smtClean="0">
                <a:solidFill>
                  <a:srgbClr val="FFFF00"/>
                </a:solidFill>
                <a:latin typeface="Bell MT" panose="02020503060305020303" pitchFamily="18" charset="0"/>
              </a:rPr>
              <a:t>Initial</a:t>
            </a:r>
            <a:r>
              <a:rPr lang="en-US" sz="2000" dirty="0" smtClean="0">
                <a:latin typeface="Bell MT" panose="02020503060305020303" pitchFamily="18" charset="0"/>
              </a:rPr>
              <a:t> geometry:</a:t>
            </a:r>
            <a:endParaRPr lang="el-GR" sz="2000" dirty="0"/>
          </a:p>
        </p:txBody>
      </p:sp>
    </p:spTree>
    <p:extLst>
      <p:ext uri="{BB962C8B-B14F-4D97-AF65-F5344CB8AC3E}">
        <p14:creationId xmlns:p14="http://schemas.microsoft.com/office/powerpoint/2010/main" val="109819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8"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84847" y="422031"/>
            <a:ext cx="2593723" cy="492443"/>
          </a:xfrm>
          <a:prstGeom prst="rect">
            <a:avLst/>
          </a:prstGeom>
        </p:spPr>
        <p:txBody>
          <a:bodyPr wrap="none">
            <a:spAutoFit/>
          </a:bodyPr>
          <a:lstStyle/>
          <a:p>
            <a:pPr algn="ctr"/>
            <a:r>
              <a:rPr lang="en-US" sz="2600" b="1" u="sng" dirty="0" smtClean="0">
                <a:latin typeface="Bell MT" panose="02020503060305020303" pitchFamily="18" charset="0"/>
              </a:rPr>
              <a:t>CONCLUSIONS</a:t>
            </a:r>
            <a:endParaRPr lang="el-GR" sz="2600" b="1" u="sng" dirty="0"/>
          </a:p>
        </p:txBody>
      </p:sp>
      <p:sp>
        <p:nvSpPr>
          <p:cNvPr id="3" name="TextBox 2"/>
          <p:cNvSpPr txBox="1"/>
          <p:nvPr/>
        </p:nvSpPr>
        <p:spPr>
          <a:xfrm>
            <a:off x="213954" y="1627624"/>
            <a:ext cx="11535507" cy="4062651"/>
          </a:xfrm>
          <a:prstGeom prst="rect">
            <a:avLst/>
          </a:prstGeom>
          <a:noFill/>
        </p:spPr>
        <p:txBody>
          <a:bodyPr wrap="square" rtlCol="0">
            <a:spAutoFit/>
          </a:bodyPr>
          <a:lstStyle/>
          <a:p>
            <a:endParaRPr lang="en-US" dirty="0" smtClean="0">
              <a:latin typeface="Bell MT" panose="02020503060305020303" pitchFamily="18" charset="0"/>
            </a:endParaRPr>
          </a:p>
          <a:p>
            <a:pPr marL="285750" indent="-285750">
              <a:buFont typeface="Arial" panose="020B0604020202020204" pitchFamily="34" charset="0"/>
              <a:buChar char="•"/>
            </a:pPr>
            <a:r>
              <a:rPr lang="en-US" sz="2000" dirty="0" smtClean="0">
                <a:latin typeface="Bell MT" panose="02020503060305020303" pitchFamily="18" charset="0"/>
              </a:rPr>
              <a:t>The FWHM is inversely proportional to the distance between the two rings.</a:t>
            </a:r>
          </a:p>
          <a:p>
            <a:endParaRPr lang="en-US" sz="2000" dirty="0" smtClean="0">
              <a:latin typeface="Bell MT" panose="02020503060305020303" pitchFamily="18" charset="0"/>
            </a:endParaRPr>
          </a:p>
          <a:p>
            <a:pPr marL="285750" indent="-285750">
              <a:buFont typeface="Arial" panose="020B0604020202020204" pitchFamily="34" charset="0"/>
              <a:buChar char="•"/>
            </a:pPr>
            <a:r>
              <a:rPr lang="en-US" sz="2000" dirty="0" smtClean="0">
                <a:latin typeface="Bell MT" panose="02020503060305020303" pitchFamily="18" charset="0"/>
              </a:rPr>
              <a:t>The FWHM slightly increases with the thickness of the </a:t>
            </a:r>
            <a:r>
              <a:rPr lang="en-US" sz="2000" dirty="0" err="1" smtClean="0">
                <a:latin typeface="Bell MT" panose="02020503060305020303" pitchFamily="18" charset="0"/>
              </a:rPr>
              <a:t>scatterer</a:t>
            </a:r>
            <a:r>
              <a:rPr lang="en-US" sz="2000" dirty="0" smtClean="0">
                <a:latin typeface="Bell MT" panose="02020503060305020303" pitchFamily="18" charset="0"/>
              </a:rPr>
              <a:t>.</a:t>
            </a:r>
          </a:p>
          <a:p>
            <a:pPr marL="285750" indent="-285750">
              <a:buFont typeface="Arial" panose="020B0604020202020204" pitchFamily="34" charset="0"/>
              <a:buChar char="•"/>
            </a:pPr>
            <a:endParaRPr lang="en-US" sz="2000" dirty="0">
              <a:latin typeface="Bell MT" panose="02020503060305020303" pitchFamily="18" charset="0"/>
            </a:endParaRPr>
          </a:p>
          <a:p>
            <a:pPr marL="285750" indent="-285750">
              <a:buFont typeface="Arial" panose="020B0604020202020204" pitchFamily="34" charset="0"/>
              <a:buChar char="•"/>
            </a:pPr>
            <a:r>
              <a:rPr lang="en-US" sz="2000" dirty="0" smtClean="0">
                <a:latin typeface="Bell MT" panose="02020503060305020303" pitchFamily="18" charset="0"/>
              </a:rPr>
              <a:t>The number of triple coincidences per MBq increases as the scatterer-absorber distance decreases.</a:t>
            </a:r>
          </a:p>
          <a:p>
            <a:pPr marL="285750" indent="-285750">
              <a:buFont typeface="Arial" panose="020B0604020202020204" pitchFamily="34" charset="0"/>
              <a:buChar char="•"/>
            </a:pPr>
            <a:endParaRPr lang="en-US" sz="2000" dirty="0">
              <a:latin typeface="Bell MT" panose="02020503060305020303" pitchFamily="18" charset="0"/>
            </a:endParaRPr>
          </a:p>
          <a:p>
            <a:pPr marL="285750" indent="-285750">
              <a:buFont typeface="Arial" panose="020B0604020202020204" pitchFamily="34" charset="0"/>
              <a:buChar char="•"/>
            </a:pPr>
            <a:r>
              <a:rPr lang="en-US" sz="2000" dirty="0" smtClean="0">
                <a:latin typeface="Bell MT" panose="02020503060305020303" pitchFamily="18" charset="0"/>
              </a:rPr>
              <a:t>The number of triple coincidences per </a:t>
            </a:r>
            <a:r>
              <a:rPr lang="en-US" sz="2000" dirty="0" err="1" smtClean="0">
                <a:latin typeface="Bell MT" panose="02020503060305020303" pitchFamily="18" charset="0"/>
              </a:rPr>
              <a:t>MBq</a:t>
            </a:r>
            <a:r>
              <a:rPr lang="en-US" sz="2000" dirty="0" smtClean="0">
                <a:latin typeface="Bell MT" panose="02020503060305020303" pitchFamily="18" charset="0"/>
              </a:rPr>
              <a:t> </a:t>
            </a:r>
            <a:r>
              <a:rPr lang="en-US" sz="2000" dirty="0">
                <a:latin typeface="Bell MT" panose="02020503060305020303" pitchFamily="18" charset="0"/>
              </a:rPr>
              <a:t>increases </a:t>
            </a:r>
            <a:r>
              <a:rPr lang="en-US" sz="2000" dirty="0" smtClean="0">
                <a:latin typeface="Bell MT" panose="02020503060305020303" pitchFamily="18" charset="0"/>
              </a:rPr>
              <a:t>with the </a:t>
            </a:r>
            <a:r>
              <a:rPr lang="en-US" sz="2000" dirty="0" err="1">
                <a:latin typeface="Bell MT" panose="02020503060305020303" pitchFamily="18" charset="0"/>
              </a:rPr>
              <a:t>scatterer</a:t>
            </a:r>
            <a:r>
              <a:rPr lang="en-US" sz="2000" dirty="0">
                <a:latin typeface="Bell MT" panose="02020503060305020303" pitchFamily="18" charset="0"/>
              </a:rPr>
              <a:t> thickness </a:t>
            </a:r>
            <a:r>
              <a:rPr lang="en-US" sz="2000" dirty="0" smtClean="0">
                <a:latin typeface="Bell MT" panose="02020503060305020303" pitchFamily="18" charset="0"/>
              </a:rPr>
              <a:t>up to </a:t>
            </a:r>
            <a:r>
              <a:rPr lang="en-US" sz="2000" dirty="0" smtClean="0">
                <a:latin typeface="Book Antiqua" panose="02040602050305030304" pitchFamily="18" charset="0"/>
              </a:rPr>
              <a:t>2</a:t>
            </a:r>
            <a:r>
              <a:rPr lang="en-US" sz="2000" dirty="0" smtClean="0">
                <a:latin typeface="Bell MT" panose="02020503060305020303" pitchFamily="18" charset="0"/>
              </a:rPr>
              <a:t> cm but declines </a:t>
            </a:r>
            <a:r>
              <a:rPr lang="en-US" sz="2000" dirty="0">
                <a:latin typeface="Bell MT" panose="02020503060305020303" pitchFamily="18" charset="0"/>
              </a:rPr>
              <a:t>for </a:t>
            </a:r>
            <a:r>
              <a:rPr lang="en-US" sz="2000" dirty="0" smtClean="0">
                <a:latin typeface="Bell MT" panose="02020503060305020303" pitchFamily="18" charset="0"/>
              </a:rPr>
              <a:t>greater thicknesses.</a:t>
            </a:r>
          </a:p>
          <a:p>
            <a:pPr marL="285750" indent="-285750">
              <a:buFont typeface="Arial" panose="020B0604020202020204" pitchFamily="34" charset="0"/>
              <a:buChar char="•"/>
            </a:pPr>
            <a:endParaRPr lang="en-US" sz="2000" dirty="0" smtClean="0">
              <a:solidFill>
                <a:srgbClr val="FF0000"/>
              </a:solidFill>
              <a:latin typeface="Bell MT" panose="02020503060305020303" pitchFamily="18" charset="0"/>
            </a:endParaRPr>
          </a:p>
          <a:p>
            <a:pPr marL="285750" indent="-285750">
              <a:buFont typeface="Arial" panose="020B0604020202020204" pitchFamily="34" charset="0"/>
              <a:buChar char="•"/>
            </a:pPr>
            <a:r>
              <a:rPr lang="en-US" sz="2000" dirty="0">
                <a:latin typeface="Bell MT" panose="02020503060305020303" pitchFamily="18" charset="0"/>
              </a:rPr>
              <a:t>Point sources spaced </a:t>
            </a:r>
            <a:r>
              <a:rPr lang="en-US" sz="2000" dirty="0">
                <a:latin typeface="Book Antiqua" panose="02040602050305030304" pitchFamily="18" charset="0"/>
              </a:rPr>
              <a:t>3</a:t>
            </a:r>
            <a:r>
              <a:rPr lang="en-US" sz="2000" dirty="0">
                <a:latin typeface="Bell MT" panose="02020503060305020303" pitchFamily="18" charset="0"/>
              </a:rPr>
              <a:t> mm apart along the x- and </a:t>
            </a:r>
            <a:r>
              <a:rPr lang="en-US" sz="2000" dirty="0" smtClean="0">
                <a:latin typeface="Bell MT" panose="02020503060305020303" pitchFamily="18" charset="0"/>
              </a:rPr>
              <a:t>y- axis </a:t>
            </a:r>
            <a:r>
              <a:rPr lang="en-US" sz="2000" dirty="0">
                <a:latin typeface="Bell MT" panose="02020503060305020303" pitchFamily="18" charset="0"/>
              </a:rPr>
              <a:t>are clearly </a:t>
            </a:r>
            <a:r>
              <a:rPr lang="en-US" sz="2000" dirty="0" smtClean="0">
                <a:latin typeface="Bell MT" panose="02020503060305020303" pitchFamily="18" charset="0"/>
              </a:rPr>
              <a:t>distinguished.</a:t>
            </a:r>
          </a:p>
          <a:p>
            <a:pPr marL="285750" indent="-285750">
              <a:buFont typeface="Arial" panose="020B0604020202020204" pitchFamily="34" charset="0"/>
              <a:buChar char="•"/>
            </a:pPr>
            <a:endParaRPr lang="en-US" sz="2000" dirty="0" smtClean="0">
              <a:latin typeface="Bell MT" panose="02020503060305020303" pitchFamily="18" charset="0"/>
            </a:endParaRPr>
          </a:p>
          <a:p>
            <a:pPr marL="285750" indent="-285750">
              <a:buFont typeface="Arial" panose="020B0604020202020204" pitchFamily="34" charset="0"/>
              <a:buChar char="•"/>
            </a:pPr>
            <a:endParaRPr lang="el-GR" sz="2000" dirty="0"/>
          </a:p>
        </p:txBody>
      </p:sp>
    </p:spTree>
    <p:extLst>
      <p:ext uri="{BB962C8B-B14F-4D97-AF65-F5344CB8AC3E}">
        <p14:creationId xmlns:p14="http://schemas.microsoft.com/office/powerpoint/2010/main" val="20705281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anim calcmode="lin" valueType="num">
                                      <p:cBhvr>
                                        <p:cTn id="3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05949" y="422031"/>
            <a:ext cx="2751523" cy="492443"/>
          </a:xfrm>
          <a:prstGeom prst="rect">
            <a:avLst/>
          </a:prstGeom>
        </p:spPr>
        <p:txBody>
          <a:bodyPr wrap="none">
            <a:spAutoFit/>
          </a:bodyPr>
          <a:lstStyle/>
          <a:p>
            <a:pPr algn="ctr"/>
            <a:r>
              <a:rPr lang="en-US" sz="2600" b="1" u="sng" dirty="0" smtClean="0">
                <a:latin typeface="Bell MT" panose="02020503060305020303" pitchFamily="18" charset="0"/>
              </a:rPr>
              <a:t>FUTURE WORK</a:t>
            </a:r>
            <a:endParaRPr lang="el-GR" sz="2600" b="1" u="sng" dirty="0"/>
          </a:p>
        </p:txBody>
      </p:sp>
      <p:sp>
        <p:nvSpPr>
          <p:cNvPr id="3" name="TextBox 2"/>
          <p:cNvSpPr txBox="1"/>
          <p:nvPr/>
        </p:nvSpPr>
        <p:spPr>
          <a:xfrm>
            <a:off x="372866" y="2389354"/>
            <a:ext cx="11217687" cy="2185214"/>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Bell MT" panose="02020503060305020303" pitchFamily="18" charset="0"/>
              </a:rPr>
              <a:t>Implementation of the triple-coincidence technique for various non-pure isotopes and scatterer materials.</a:t>
            </a:r>
            <a:br>
              <a:rPr lang="en-US" sz="2000" dirty="0" smtClean="0">
                <a:latin typeface="Bell MT" panose="02020503060305020303" pitchFamily="18" charset="0"/>
              </a:rPr>
            </a:br>
            <a:endParaRPr lang="en-US" sz="2000" dirty="0" smtClean="0">
              <a:latin typeface="Bell MT" panose="02020503060305020303" pitchFamily="18" charset="0"/>
            </a:endParaRPr>
          </a:p>
          <a:p>
            <a:pPr marL="285750" indent="-285750">
              <a:buFont typeface="Arial" panose="020B0604020202020204" pitchFamily="34" charset="0"/>
              <a:buChar char="•"/>
            </a:pPr>
            <a:r>
              <a:rPr lang="en-US" sz="2000" dirty="0" smtClean="0">
                <a:latin typeface="Bell MT" panose="02020503060305020303" pitchFamily="18" charset="0"/>
              </a:rPr>
              <a:t>Imaging of simulated phantoms (e.g. </a:t>
            </a:r>
            <a:r>
              <a:rPr lang="en-US" sz="2000" dirty="0" err="1" smtClean="0">
                <a:latin typeface="Bell MT" panose="02020503060305020303" pitchFamily="18" charset="0"/>
              </a:rPr>
              <a:t>Derenzo</a:t>
            </a:r>
            <a:r>
              <a:rPr lang="en-US" sz="2000" dirty="0" smtClean="0">
                <a:latin typeface="Bell MT" panose="02020503060305020303" pitchFamily="18" charset="0"/>
              </a:rPr>
              <a:t> phantom).</a:t>
            </a:r>
          </a:p>
          <a:p>
            <a:pPr marL="285750" indent="-285750">
              <a:buFont typeface="Arial" panose="020B0604020202020204" pitchFamily="34" charset="0"/>
              <a:buChar char="•"/>
            </a:pPr>
            <a:endParaRPr lang="en-US" sz="2000" dirty="0" smtClean="0">
              <a:latin typeface="Bell MT" panose="02020503060305020303" pitchFamily="18" charset="0"/>
            </a:endParaRPr>
          </a:p>
          <a:p>
            <a:pPr marL="285750" indent="-285750">
              <a:buFont typeface="Arial" panose="020B0604020202020204" pitchFamily="34" charset="0"/>
              <a:buChar char="•"/>
            </a:pPr>
            <a:r>
              <a:rPr lang="en-US" sz="2000" dirty="0" smtClean="0">
                <a:latin typeface="Bell MT" panose="02020503060305020303" pitchFamily="18" charset="0"/>
              </a:rPr>
              <a:t>Further refinement of the custom-made algorithm.</a:t>
            </a:r>
          </a:p>
          <a:p>
            <a:endParaRPr lang="el-GR" sz="1600" dirty="0"/>
          </a:p>
        </p:txBody>
      </p:sp>
    </p:spTree>
    <p:extLst>
      <p:ext uri="{BB962C8B-B14F-4D97-AF65-F5344CB8AC3E}">
        <p14:creationId xmlns:p14="http://schemas.microsoft.com/office/powerpoint/2010/main" val="946351989"/>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0235" y="3198168"/>
            <a:ext cx="7851531" cy="492443"/>
          </a:xfrm>
          <a:prstGeom prst="rect">
            <a:avLst/>
          </a:prstGeom>
          <a:noFill/>
        </p:spPr>
        <p:txBody>
          <a:bodyPr wrap="square" rtlCol="0">
            <a:spAutoFit/>
          </a:bodyPr>
          <a:lstStyle/>
          <a:p>
            <a:pPr algn="ctr"/>
            <a:r>
              <a:rPr lang="en-US" sz="2600" b="1" u="sng" dirty="0" smtClean="0">
                <a:latin typeface="Bell MT" panose="02020503060305020303" pitchFamily="18" charset="0"/>
              </a:rPr>
              <a:t>THANK YOU FOR YOUR ATTENTION!</a:t>
            </a:r>
            <a:endParaRPr lang="el-GR" sz="2600" b="1" u="sng" dirty="0"/>
          </a:p>
        </p:txBody>
      </p:sp>
    </p:spTree>
    <p:extLst>
      <p:ext uri="{BB962C8B-B14F-4D97-AF65-F5344CB8AC3E}">
        <p14:creationId xmlns:p14="http://schemas.microsoft.com/office/powerpoint/2010/main" val="39808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2047" y="448408"/>
            <a:ext cx="4070838" cy="492443"/>
          </a:xfrm>
          <a:prstGeom prst="rect">
            <a:avLst/>
          </a:prstGeom>
          <a:noFill/>
        </p:spPr>
        <p:txBody>
          <a:bodyPr wrap="square" rtlCol="0">
            <a:spAutoFit/>
          </a:bodyPr>
          <a:lstStyle/>
          <a:p>
            <a:pPr algn="ctr"/>
            <a:r>
              <a:rPr lang="en-US" sz="2600" b="1" u="sng" dirty="0" smtClean="0">
                <a:latin typeface="Bell MT" panose="02020503060305020303" pitchFamily="18" charset="0"/>
              </a:rPr>
              <a:t>SCOPE OF THE STUDY</a:t>
            </a:r>
            <a:endParaRPr lang="el-GR" sz="2600" b="1" u="sng" dirty="0"/>
          </a:p>
        </p:txBody>
      </p:sp>
      <p:sp>
        <p:nvSpPr>
          <p:cNvPr id="3" name="TextBox 2"/>
          <p:cNvSpPr txBox="1"/>
          <p:nvPr/>
        </p:nvSpPr>
        <p:spPr>
          <a:xfrm>
            <a:off x="413238" y="1635369"/>
            <a:ext cx="11078308"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Bell MT" panose="02020503060305020303" pitchFamily="18" charset="0"/>
              </a:rPr>
              <a:t>The scope of the study is to develop a full custom-based algorithm  that can retrieve the Cartesian coordinates of a point source utilizing triple-coincidence events in a dual-ring PET geometry. </a:t>
            </a:r>
          </a:p>
          <a:p>
            <a:endParaRPr lang="en-US" sz="2000" dirty="0">
              <a:latin typeface="Bell MT" panose="02020503060305020303" pitchFamily="18" charset="0"/>
            </a:endParaRPr>
          </a:p>
          <a:p>
            <a:endParaRPr lang="en-US" sz="2000" dirty="0" smtClean="0">
              <a:latin typeface="Bell MT" panose="02020503060305020303" pitchFamily="18" charset="0"/>
            </a:endParaRPr>
          </a:p>
          <a:p>
            <a:pPr marL="285750" indent="-285750">
              <a:buFont typeface="Arial" panose="020B0604020202020204" pitchFamily="34" charset="0"/>
              <a:buChar char="•"/>
            </a:pPr>
            <a:r>
              <a:rPr lang="en-US" sz="2000" dirty="0" smtClean="0">
                <a:latin typeface="Bell MT" panose="02020503060305020303" pitchFamily="18" charset="0"/>
              </a:rPr>
              <a:t>Triple-coincidence events occur </a:t>
            </a:r>
            <a:r>
              <a:rPr lang="en-US" sz="2000" dirty="0">
                <a:latin typeface="Bell MT" panose="02020503060305020303" pitchFamily="18" charset="0"/>
              </a:rPr>
              <a:t>throughout</a:t>
            </a:r>
            <a:r>
              <a:rPr lang="en-US" sz="2000" dirty="0"/>
              <a:t> </a:t>
            </a:r>
            <a:r>
              <a:rPr lang="en-US" sz="2000" dirty="0" smtClean="0">
                <a:latin typeface="Bell MT" panose="02020503060305020303" pitchFamily="18" charset="0"/>
              </a:rPr>
              <a:t>the decay of a non-pure positron emitter. Such events were simulated utilizing the ExtendedVSource extension (</a:t>
            </a:r>
            <a:r>
              <a:rPr lang="en-US" sz="2000" dirty="0" err="1" smtClean="0">
                <a:latin typeface="Bell MT" panose="02020503060305020303" pitchFamily="18" charset="0"/>
              </a:rPr>
              <a:t>pPs</a:t>
            </a:r>
            <a:r>
              <a:rPr lang="en-US" sz="2000" dirty="0" smtClean="0">
                <a:latin typeface="Bell MT" panose="02020503060305020303" pitchFamily="18" charset="0"/>
              </a:rPr>
              <a:t> decay along with a de-excitation prompt gamma of </a:t>
            </a:r>
            <a:r>
              <a:rPr lang="en-US" sz="2000" dirty="0" smtClean="0">
                <a:latin typeface="Book Antiqua" panose="02040602050305030304" pitchFamily="18" charset="0"/>
              </a:rPr>
              <a:t>1157</a:t>
            </a:r>
            <a:r>
              <a:rPr lang="en-US" sz="2000" dirty="0" smtClean="0">
                <a:latin typeface="Bell MT" panose="02020503060305020303" pitchFamily="18" charset="0"/>
              </a:rPr>
              <a:t> keV, as the Scandium-</a:t>
            </a:r>
            <a:r>
              <a:rPr lang="en-US" sz="2000" dirty="0" smtClean="0">
                <a:latin typeface="Book Antiqua" panose="02040602050305030304" pitchFamily="18" charset="0"/>
              </a:rPr>
              <a:t>44</a:t>
            </a:r>
            <a:r>
              <a:rPr lang="en-US" sz="2000" dirty="0" smtClean="0">
                <a:latin typeface="Bell MT" panose="02020503060305020303" pitchFamily="18" charset="0"/>
              </a:rPr>
              <a:t> isotope).</a:t>
            </a:r>
          </a:p>
          <a:p>
            <a:endParaRPr lang="en-US" sz="2000" dirty="0">
              <a:latin typeface="Bell MT" panose="02020503060305020303" pitchFamily="18" charset="0"/>
            </a:endParaRPr>
          </a:p>
          <a:p>
            <a:endParaRPr lang="en-US" sz="2000" dirty="0" smtClean="0">
              <a:latin typeface="Bell MT" panose="02020503060305020303" pitchFamily="18" charset="0"/>
            </a:endParaRPr>
          </a:p>
          <a:p>
            <a:pPr marL="285750" indent="-285750">
              <a:buFont typeface="Arial" panose="020B0604020202020204" pitchFamily="34" charset="0"/>
              <a:buChar char="•"/>
            </a:pPr>
            <a:r>
              <a:rPr lang="en-US" sz="2000" dirty="0" smtClean="0">
                <a:latin typeface="Bell MT" panose="02020503060305020303" pitchFamily="18" charset="0"/>
              </a:rPr>
              <a:t>Based solely on triple-coincidence data, the spatial resolution can be calculated through the FWHM of the Point Spread Function (PSF). </a:t>
            </a:r>
            <a:endParaRPr lang="el-GR" sz="2000" dirty="0" smtClean="0"/>
          </a:p>
          <a:p>
            <a:pPr marL="285750" indent="-285750">
              <a:buFont typeface="Arial" panose="020B0604020202020204" pitchFamily="34" charset="0"/>
              <a:buChar char="•"/>
            </a:pPr>
            <a:endParaRPr lang="el-GR" sz="2000" dirty="0" smtClean="0"/>
          </a:p>
          <a:p>
            <a:pPr marL="285750" indent="-285750">
              <a:buFont typeface="Arial" panose="020B0604020202020204" pitchFamily="34" charset="0"/>
              <a:buChar char="•"/>
            </a:pPr>
            <a:endParaRPr lang="el-GR" sz="2000" dirty="0"/>
          </a:p>
        </p:txBody>
      </p:sp>
    </p:spTree>
    <p:extLst>
      <p:ext uri="{BB962C8B-B14F-4D97-AF65-F5344CB8AC3E}">
        <p14:creationId xmlns:p14="http://schemas.microsoft.com/office/powerpoint/2010/main" val="104025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47289" y="325316"/>
            <a:ext cx="5075741" cy="5005402"/>
          </a:xfrm>
          <a:prstGeom prst="rect">
            <a:avLst/>
          </a:prstGeom>
        </p:spPr>
      </p:pic>
      <p:sp>
        <p:nvSpPr>
          <p:cNvPr id="3" name="TextBox 2"/>
          <p:cNvSpPr txBox="1"/>
          <p:nvPr/>
        </p:nvSpPr>
        <p:spPr>
          <a:xfrm>
            <a:off x="1565031" y="325316"/>
            <a:ext cx="9275884" cy="492443"/>
          </a:xfrm>
          <a:prstGeom prst="rect">
            <a:avLst/>
          </a:prstGeom>
          <a:noFill/>
        </p:spPr>
        <p:txBody>
          <a:bodyPr wrap="square" rtlCol="0">
            <a:spAutoFit/>
          </a:bodyPr>
          <a:lstStyle/>
          <a:p>
            <a:pPr algn="ctr"/>
            <a:r>
              <a:rPr lang="en-US" sz="2600" b="1" u="sng" dirty="0" smtClean="0">
                <a:latin typeface="Bell MT" panose="02020503060305020303" pitchFamily="18" charset="0"/>
              </a:rPr>
              <a:t>DUAL-RING LONG-AXIAL PET GEOMETRY</a:t>
            </a:r>
            <a:endParaRPr lang="el-GR" sz="2600" b="1" u="sng" dirty="0"/>
          </a:p>
        </p:txBody>
      </p:sp>
      <p:cxnSp>
        <p:nvCxnSpPr>
          <p:cNvPr id="6" name="Ευθύγραμμο βέλος σύνδεσης 5"/>
          <p:cNvCxnSpPr/>
          <p:nvPr/>
        </p:nvCxnSpPr>
        <p:spPr>
          <a:xfrm flipV="1">
            <a:off x="6796453" y="1966354"/>
            <a:ext cx="1556238" cy="32355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352692" y="1182441"/>
            <a:ext cx="3429000" cy="1323439"/>
          </a:xfrm>
          <a:prstGeom prst="rect">
            <a:avLst/>
          </a:prstGeom>
          <a:noFill/>
        </p:spPr>
        <p:txBody>
          <a:bodyPr wrap="square" rtlCol="0">
            <a:spAutoFit/>
          </a:bodyPr>
          <a:lstStyle/>
          <a:p>
            <a:r>
              <a:rPr lang="en-US" sz="2000" dirty="0" smtClean="0">
                <a:latin typeface="Bell MT" panose="02020503060305020303" pitchFamily="18" charset="0"/>
              </a:rPr>
              <a:t>Outer Ring-Absorber</a:t>
            </a:r>
          </a:p>
          <a:p>
            <a:r>
              <a:rPr lang="en-US" sz="2000" dirty="0" smtClean="0">
                <a:latin typeface="Book Antiqua" panose="02040602050305030304" pitchFamily="18" charset="0"/>
              </a:rPr>
              <a:t>4</a:t>
            </a:r>
            <a:r>
              <a:rPr lang="en-US" sz="2000" dirty="0" smtClean="0">
                <a:latin typeface="Book Antiqua" panose="02040602050305030304" pitchFamily="18" charset="0"/>
                <a:cs typeface="Calibri" panose="020F0502020204030204" pitchFamily="34" charset="0"/>
              </a:rPr>
              <a:t>×6.4×102.4 cm</a:t>
            </a:r>
            <a:r>
              <a:rPr lang="en-US" sz="2000" baseline="30000" dirty="0" smtClean="0">
                <a:latin typeface="Book Antiqua" panose="02040602050305030304" pitchFamily="18" charset="0"/>
                <a:cs typeface="Calibri" panose="020F0502020204030204" pitchFamily="34" charset="0"/>
              </a:rPr>
              <a:t>3 </a:t>
            </a:r>
            <a:r>
              <a:rPr lang="en-US" sz="2000" dirty="0" smtClean="0">
                <a:latin typeface="Bell MT" panose="02020503060305020303" pitchFamily="18" charset="0"/>
                <a:cs typeface="Calibri" panose="020F0502020204030204" pitchFamily="34" charset="0"/>
              </a:rPr>
              <a:t>LSO crystal</a:t>
            </a:r>
          </a:p>
          <a:p>
            <a:r>
              <a:rPr lang="en-US" sz="2000" dirty="0" smtClean="0">
                <a:latin typeface="Book Antiqua" panose="02040602050305030304" pitchFamily="18" charset="0"/>
                <a:cs typeface="Calibri" panose="020F0502020204030204" pitchFamily="34" charset="0"/>
              </a:rPr>
              <a:t>45</a:t>
            </a:r>
            <a:r>
              <a:rPr lang="en-US" sz="2000" dirty="0" smtClean="0">
                <a:latin typeface="Bell MT" panose="02020503060305020303" pitchFamily="18" charset="0"/>
                <a:cs typeface="Calibri" panose="020F0502020204030204" pitchFamily="34" charset="0"/>
              </a:rPr>
              <a:t> blocks</a:t>
            </a:r>
          </a:p>
          <a:p>
            <a:r>
              <a:rPr lang="en-US" sz="2000" dirty="0" smtClean="0">
                <a:latin typeface="Bell MT" panose="02020503060305020303" pitchFamily="18" charset="0"/>
                <a:cs typeface="Calibri" panose="020F0502020204030204" pitchFamily="34" charset="0"/>
              </a:rPr>
              <a:t>Thickness: </a:t>
            </a:r>
            <a:r>
              <a:rPr lang="en-US" sz="2000" dirty="0" smtClean="0">
                <a:latin typeface="Book Antiqua" panose="02040602050305030304" pitchFamily="18" charset="0"/>
                <a:cs typeface="Calibri" panose="020F0502020204030204" pitchFamily="34" charset="0"/>
              </a:rPr>
              <a:t>4</a:t>
            </a:r>
            <a:r>
              <a:rPr lang="en-US" sz="2000" dirty="0" smtClean="0">
                <a:latin typeface="Bell MT" panose="02020503060305020303" pitchFamily="18" charset="0"/>
                <a:cs typeface="Calibri" panose="020F0502020204030204" pitchFamily="34" charset="0"/>
              </a:rPr>
              <a:t> cm</a:t>
            </a:r>
            <a:endParaRPr lang="en-US" sz="2000" dirty="0" smtClean="0">
              <a:latin typeface="Bell MT" panose="02020503060305020303" pitchFamily="18" charset="0"/>
            </a:endParaRPr>
          </a:p>
        </p:txBody>
      </p:sp>
      <p:cxnSp>
        <p:nvCxnSpPr>
          <p:cNvPr id="8" name="Ευθύγραμμο βέλος σύνδεσης 7"/>
          <p:cNvCxnSpPr/>
          <p:nvPr/>
        </p:nvCxnSpPr>
        <p:spPr>
          <a:xfrm flipH="1">
            <a:off x="3456432" y="3191608"/>
            <a:ext cx="1590354" cy="54828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60914" y="3313134"/>
            <a:ext cx="2496102" cy="1015663"/>
          </a:xfrm>
          <a:prstGeom prst="rect">
            <a:avLst/>
          </a:prstGeom>
          <a:noFill/>
        </p:spPr>
        <p:txBody>
          <a:bodyPr wrap="square" rtlCol="0">
            <a:spAutoFit/>
          </a:bodyPr>
          <a:lstStyle/>
          <a:p>
            <a:r>
              <a:rPr lang="en-US" sz="2000" dirty="0" smtClean="0">
                <a:latin typeface="Bell MT" panose="02020503060305020303" pitchFamily="18" charset="0"/>
              </a:rPr>
              <a:t>Inner Ring-Scatterer</a:t>
            </a:r>
          </a:p>
          <a:p>
            <a:r>
              <a:rPr lang="en-US" sz="2000" dirty="0" smtClean="0">
                <a:latin typeface="Bell MT" panose="02020503060305020303" pitchFamily="18" charset="0"/>
              </a:rPr>
              <a:t>Monolithic Si crystal</a:t>
            </a:r>
          </a:p>
          <a:p>
            <a:r>
              <a:rPr lang="en-US" sz="2000" dirty="0" smtClean="0">
                <a:latin typeface="Bell MT" panose="02020503060305020303" pitchFamily="18" charset="0"/>
              </a:rPr>
              <a:t>Axial Width </a:t>
            </a:r>
            <a:r>
              <a:rPr lang="en-US" sz="2000" dirty="0" smtClean="0">
                <a:latin typeface="Book Antiqua" panose="02040602050305030304" pitchFamily="18" charset="0"/>
              </a:rPr>
              <a:t>102.4</a:t>
            </a:r>
            <a:r>
              <a:rPr lang="en-US" sz="2000" dirty="0" smtClean="0">
                <a:latin typeface="Bell MT" panose="02020503060305020303" pitchFamily="18" charset="0"/>
              </a:rPr>
              <a:t> cm</a:t>
            </a:r>
          </a:p>
        </p:txBody>
      </p:sp>
      <p:sp>
        <p:nvSpPr>
          <p:cNvPr id="4" name="TextBox 3"/>
          <p:cNvSpPr txBox="1"/>
          <p:nvPr/>
        </p:nvSpPr>
        <p:spPr>
          <a:xfrm>
            <a:off x="8352691" y="2529498"/>
            <a:ext cx="2792139" cy="1015663"/>
          </a:xfrm>
          <a:prstGeom prst="rect">
            <a:avLst/>
          </a:prstGeom>
          <a:noFill/>
        </p:spPr>
        <p:txBody>
          <a:bodyPr wrap="square" rtlCol="0">
            <a:spAutoFit/>
          </a:bodyPr>
          <a:lstStyle/>
          <a:p>
            <a:r>
              <a:rPr lang="en-US" sz="2000" u="sng" dirty="0" smtClean="0">
                <a:solidFill>
                  <a:srgbClr val="FFFF00"/>
                </a:solidFill>
                <a:latin typeface="Bell MT" panose="02020503060305020303" pitchFamily="18" charset="0"/>
              </a:rPr>
              <a:t>Initial</a:t>
            </a:r>
            <a:r>
              <a:rPr lang="en-US" sz="2000" u="sng" dirty="0" smtClean="0">
                <a:latin typeface="Bell MT" panose="02020503060305020303" pitchFamily="18" charset="0"/>
              </a:rPr>
              <a:t> Geometry:</a:t>
            </a:r>
          </a:p>
          <a:p>
            <a:pPr marL="285750" indent="-285750">
              <a:buFont typeface="Arial" panose="020B0604020202020204" pitchFamily="34" charset="0"/>
              <a:buChar char="•"/>
            </a:pPr>
            <a:r>
              <a:rPr lang="en-US" sz="2000" dirty="0">
                <a:latin typeface="Bell MT" panose="02020503060305020303" pitchFamily="18" charset="0"/>
              </a:rPr>
              <a:t>I</a:t>
            </a:r>
            <a:r>
              <a:rPr lang="en-US" sz="2000" dirty="0" smtClean="0">
                <a:latin typeface="Bell MT" panose="02020503060305020303" pitchFamily="18" charset="0"/>
              </a:rPr>
              <a:t>nner radius </a:t>
            </a:r>
            <a:r>
              <a:rPr lang="en-US" sz="2000" dirty="0" smtClean="0">
                <a:solidFill>
                  <a:srgbClr val="FFC000"/>
                </a:solidFill>
                <a:latin typeface="Book Antiqua" panose="02040602050305030304" pitchFamily="18" charset="0"/>
              </a:rPr>
              <a:t>46</a:t>
            </a:r>
            <a:r>
              <a:rPr lang="en-US" sz="2000" dirty="0" smtClean="0">
                <a:latin typeface="Bell MT" panose="02020503060305020303" pitchFamily="18" charset="0"/>
              </a:rPr>
              <a:t> cm</a:t>
            </a:r>
          </a:p>
          <a:p>
            <a:pPr marL="285750" indent="-285750">
              <a:buFont typeface="Arial" panose="020B0604020202020204" pitchFamily="34" charset="0"/>
              <a:buChar char="•"/>
            </a:pPr>
            <a:r>
              <a:rPr lang="en-US" sz="2000" dirty="0">
                <a:latin typeface="Bell MT" panose="02020503060305020303" pitchFamily="18" charset="0"/>
              </a:rPr>
              <a:t>O</a:t>
            </a:r>
            <a:r>
              <a:rPr lang="en-US" sz="2000" dirty="0" smtClean="0">
                <a:latin typeface="Bell MT" panose="02020503060305020303" pitchFamily="18" charset="0"/>
              </a:rPr>
              <a:t>uter radius </a:t>
            </a:r>
            <a:r>
              <a:rPr lang="en-US" sz="2000" dirty="0" smtClean="0">
                <a:solidFill>
                  <a:srgbClr val="FFC000"/>
                </a:solidFill>
                <a:latin typeface="Book Antiqua" panose="02040602050305030304" pitchFamily="18" charset="0"/>
              </a:rPr>
              <a:t>50</a:t>
            </a:r>
            <a:r>
              <a:rPr lang="en-US" sz="2000" dirty="0" smtClean="0">
                <a:latin typeface="Book Antiqua" panose="02040602050305030304" pitchFamily="18" charset="0"/>
              </a:rPr>
              <a:t> </a:t>
            </a:r>
            <a:r>
              <a:rPr lang="en-US" sz="2000" dirty="0" smtClean="0">
                <a:latin typeface="Bell MT" panose="02020503060305020303" pitchFamily="18" charset="0"/>
              </a:rPr>
              <a:t>cm</a:t>
            </a:r>
            <a:endParaRPr lang="el-GR" sz="2000" dirty="0"/>
          </a:p>
        </p:txBody>
      </p:sp>
      <p:sp>
        <p:nvSpPr>
          <p:cNvPr id="5" name="TextBox 4"/>
          <p:cNvSpPr txBox="1"/>
          <p:nvPr/>
        </p:nvSpPr>
        <p:spPr>
          <a:xfrm>
            <a:off x="1060914" y="4409231"/>
            <a:ext cx="3470541" cy="1323439"/>
          </a:xfrm>
          <a:prstGeom prst="rect">
            <a:avLst/>
          </a:prstGeom>
          <a:noFill/>
        </p:spPr>
        <p:txBody>
          <a:bodyPr wrap="square" rtlCol="0">
            <a:spAutoFit/>
          </a:bodyPr>
          <a:lstStyle/>
          <a:p>
            <a:r>
              <a:rPr lang="en-US" sz="2000" u="sng" dirty="0">
                <a:solidFill>
                  <a:srgbClr val="FFFF00"/>
                </a:solidFill>
                <a:latin typeface="Bell MT" panose="02020503060305020303" pitchFamily="18" charset="0"/>
              </a:rPr>
              <a:t>Initial</a:t>
            </a:r>
            <a:r>
              <a:rPr lang="en-US" sz="2000" u="sng" dirty="0">
                <a:latin typeface="Bell MT" panose="02020503060305020303" pitchFamily="18" charset="0"/>
              </a:rPr>
              <a:t> Geometry:</a:t>
            </a:r>
          </a:p>
          <a:p>
            <a:pPr marL="285750" indent="-285750">
              <a:buFont typeface="Arial" panose="020B0604020202020204" pitchFamily="34" charset="0"/>
              <a:buChar char="•"/>
            </a:pPr>
            <a:r>
              <a:rPr lang="en-US" sz="2000" dirty="0">
                <a:latin typeface="Bell MT" panose="02020503060305020303" pitchFamily="18" charset="0"/>
              </a:rPr>
              <a:t>I</a:t>
            </a:r>
            <a:r>
              <a:rPr lang="en-US" sz="2000" dirty="0" smtClean="0">
                <a:latin typeface="Bell MT" panose="02020503060305020303" pitchFamily="18" charset="0"/>
              </a:rPr>
              <a:t>nner </a:t>
            </a:r>
            <a:r>
              <a:rPr lang="en-US" sz="2000" dirty="0">
                <a:latin typeface="Bell MT" panose="02020503060305020303" pitchFamily="18" charset="0"/>
              </a:rPr>
              <a:t>radius </a:t>
            </a:r>
            <a:r>
              <a:rPr lang="en-US" sz="2000" dirty="0">
                <a:solidFill>
                  <a:srgbClr val="FFC000"/>
                </a:solidFill>
                <a:latin typeface="Book Antiqua" panose="02040602050305030304" pitchFamily="18" charset="0"/>
              </a:rPr>
              <a:t>34</a:t>
            </a:r>
            <a:r>
              <a:rPr lang="en-US" sz="2000" dirty="0">
                <a:latin typeface="Bell MT" panose="02020503060305020303" pitchFamily="18" charset="0"/>
              </a:rPr>
              <a:t> cm</a:t>
            </a:r>
          </a:p>
          <a:p>
            <a:pPr marL="285750" indent="-285750">
              <a:buFont typeface="Arial" panose="020B0604020202020204" pitchFamily="34" charset="0"/>
              <a:buChar char="•"/>
            </a:pPr>
            <a:r>
              <a:rPr lang="en-US" sz="2000" dirty="0">
                <a:latin typeface="Bell MT" panose="02020503060305020303" pitchFamily="18" charset="0"/>
              </a:rPr>
              <a:t>O</a:t>
            </a:r>
            <a:r>
              <a:rPr lang="en-US" sz="2000" dirty="0" smtClean="0">
                <a:latin typeface="Bell MT" panose="02020503060305020303" pitchFamily="18" charset="0"/>
              </a:rPr>
              <a:t>uter </a:t>
            </a:r>
            <a:r>
              <a:rPr lang="en-US" sz="2000" dirty="0">
                <a:latin typeface="Bell MT" panose="02020503060305020303" pitchFamily="18" charset="0"/>
              </a:rPr>
              <a:t>radius </a:t>
            </a:r>
            <a:r>
              <a:rPr lang="en-US" sz="2000" dirty="0">
                <a:solidFill>
                  <a:srgbClr val="FFC000"/>
                </a:solidFill>
                <a:latin typeface="Book Antiqua" panose="02040602050305030304" pitchFamily="18" charset="0"/>
              </a:rPr>
              <a:t>36</a:t>
            </a:r>
            <a:r>
              <a:rPr lang="en-US" sz="2000" dirty="0">
                <a:latin typeface="Bell MT" panose="02020503060305020303" pitchFamily="18" charset="0"/>
              </a:rPr>
              <a:t> </a:t>
            </a:r>
            <a:r>
              <a:rPr lang="en-US" sz="2000" dirty="0" smtClean="0">
                <a:latin typeface="Bell MT" panose="02020503060305020303" pitchFamily="18" charset="0"/>
              </a:rPr>
              <a:t>cm</a:t>
            </a:r>
          </a:p>
          <a:p>
            <a:pPr marL="285750" indent="-285750">
              <a:buFont typeface="Arial" panose="020B0604020202020204" pitchFamily="34" charset="0"/>
              <a:buChar char="•"/>
            </a:pPr>
            <a:r>
              <a:rPr lang="en-US" sz="2000" dirty="0">
                <a:latin typeface="Bell MT" panose="02020503060305020303" pitchFamily="18" charset="0"/>
                <a:cs typeface="Calibri" panose="020F0502020204030204" pitchFamily="34" charset="0"/>
              </a:rPr>
              <a:t>Thickness: </a:t>
            </a:r>
            <a:r>
              <a:rPr lang="en-US" sz="2000" dirty="0">
                <a:solidFill>
                  <a:srgbClr val="FFC000"/>
                </a:solidFill>
                <a:latin typeface="Book Antiqua" panose="02040602050305030304" pitchFamily="18" charset="0"/>
                <a:cs typeface="Calibri" panose="020F0502020204030204" pitchFamily="34" charset="0"/>
              </a:rPr>
              <a:t>2</a:t>
            </a:r>
            <a:r>
              <a:rPr lang="en-US" sz="2000" dirty="0" smtClean="0">
                <a:latin typeface="Bell MT" panose="02020503060305020303" pitchFamily="18" charset="0"/>
                <a:cs typeface="Calibri" panose="020F0502020204030204" pitchFamily="34" charset="0"/>
              </a:rPr>
              <a:t> cm</a:t>
            </a:r>
            <a:endParaRPr lang="en-US" sz="2000" dirty="0">
              <a:latin typeface="Bell MT" panose="02020503060305020303" pitchFamily="18" charset="0"/>
            </a:endParaRPr>
          </a:p>
        </p:txBody>
      </p:sp>
    </p:spTree>
    <p:extLst>
      <p:ext uri="{BB962C8B-B14F-4D97-AF65-F5344CB8AC3E}">
        <p14:creationId xmlns:p14="http://schemas.microsoft.com/office/powerpoint/2010/main" val="383931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Εικόνα 26"/>
          <p:cNvPicPr>
            <a:picLocks noChangeAspect="1"/>
          </p:cNvPicPr>
          <p:nvPr/>
        </p:nvPicPr>
        <p:blipFill>
          <a:blip r:embed="rId2">
            <a:extLst>
              <a:ext uri="{BEBA8EAE-BF5A-486C-A8C5-ECC9F3942E4B}">
                <a14:imgProps xmlns:a14="http://schemas.microsoft.com/office/drawing/2010/main">
                  <a14:imgLayer r:embed="rId3">
                    <a14:imgEffect>
                      <a14:backgroundRemoval t="805" b="99911" l="0" r="100000"/>
                    </a14:imgEffect>
                  </a14:imgLayer>
                </a14:imgProps>
              </a:ext>
            </a:extLst>
          </a:blip>
          <a:stretch>
            <a:fillRect/>
          </a:stretch>
        </p:blipFill>
        <p:spPr>
          <a:xfrm rot="5400000">
            <a:off x="9101143" y="1519551"/>
            <a:ext cx="991322" cy="2011094"/>
          </a:xfrm>
          <a:prstGeom prst="rect">
            <a:avLst/>
          </a:prstGeom>
        </p:spPr>
      </p:pic>
      <p:pic>
        <p:nvPicPr>
          <p:cNvPr id="8" name="Εικόνα 7"/>
          <p:cNvPicPr>
            <a:picLocks noChangeAspect="1"/>
          </p:cNvPicPr>
          <p:nvPr/>
        </p:nvPicPr>
        <p:blipFill>
          <a:blip r:embed="rId4">
            <a:extLst>
              <a:ext uri="{BEBA8EAE-BF5A-486C-A8C5-ECC9F3942E4B}">
                <a14:imgProps xmlns:a14="http://schemas.microsoft.com/office/drawing/2010/main">
                  <a14:imgLayer r:embed="rId5">
                    <a14:imgEffect>
                      <a14:backgroundRemoval t="5059" b="95110" l="3215" r="94924">
                        <a14:backgroundMark x1="40609" y1="15514" x2="17259" y2="32378"/>
                        <a14:backgroundMark x1="17259" y1="32378" x2="16582" y2="65599"/>
                        <a14:backgroundMark x1="16582" y1="65599" x2="40102" y2="84317"/>
                        <a14:backgroundMark x1="40102" y1="84317" x2="63790" y2="82293"/>
                        <a14:backgroundMark x1="63790" y1="82293" x2="63790" y2="82293"/>
                        <a14:backgroundMark x1="38748" y1="28668" x2="27919" y2="51265"/>
                      </a14:backgroundRemoval>
                    </a14:imgEffect>
                  </a14:imgLayer>
                </a14:imgProps>
              </a:ext>
              <a:ext uri="{28A0092B-C50C-407E-A947-70E740481C1C}">
                <a14:useLocalDpi xmlns:a14="http://schemas.microsoft.com/office/drawing/2010/main" val="0"/>
              </a:ext>
            </a:extLst>
          </a:blip>
          <a:stretch>
            <a:fillRect/>
          </a:stretch>
        </p:blipFill>
        <p:spPr>
          <a:xfrm>
            <a:off x="7811201" y="1020908"/>
            <a:ext cx="3613664" cy="3625894"/>
          </a:xfrm>
          <a:prstGeom prst="rect">
            <a:avLst/>
          </a:prstGeom>
        </p:spPr>
      </p:pic>
      <p:pic>
        <p:nvPicPr>
          <p:cNvPr id="6" name="Εικόνα 5"/>
          <p:cNvPicPr>
            <a:picLocks noChangeAspect="1"/>
          </p:cNvPicPr>
          <p:nvPr/>
        </p:nvPicPr>
        <p:blipFill>
          <a:blip r:embed="rId6">
            <a:extLst>
              <a:ext uri="{BEBA8EAE-BF5A-486C-A8C5-ECC9F3942E4B}">
                <a14:imgProps xmlns:a14="http://schemas.microsoft.com/office/drawing/2010/main">
                  <a14:imgLayer r:embed="rId5">
                    <a14:imgEffect>
                      <a14:backgroundRemoval t="17707" b="84992" l="15905" r="84602">
                        <a14:backgroundMark x1="14213" y1="50927" x2="28257" y2="79595"/>
                        <a14:backgroundMark x1="28257" y1="79595" x2="56176" y2="85835"/>
                        <a14:backgroundMark x1="56176" y1="85835" x2="84602" y2="65599"/>
                        <a14:backgroundMark x1="83926" y1="66105" x2="80880" y2="29342"/>
                        <a14:backgroundMark x1="80541" y1="28836" x2="48731" y2="12142"/>
                        <a14:backgroundMark x1="48731" y1="11973" x2="20135" y2="30185"/>
                        <a14:backgroundMark x1="20135" y1="30185" x2="14044" y2="50927"/>
                        <a14:backgroundMark x1="30964" y1="34401" x2="25042" y2="54975"/>
                        <a14:backgroundMark x1="81049" y1="12479" x2="98139" y2="43845"/>
                        <a14:backgroundMark x1="98139" y1="43845" x2="90525" y2="91906"/>
                        <a14:backgroundMark x1="90525" y1="91906" x2="53807" y2="96627"/>
                        <a14:backgroundMark x1="53807" y1="96627" x2="6599" y2="88533"/>
                        <a14:backgroundMark x1="6599" y1="88533" x2="2707" y2="56998"/>
                        <a14:backgroundMark x1="2707" y1="56998" x2="8629" y2="11130"/>
                        <a14:backgroundMark x1="8629" y1="11130" x2="41963" y2="2867"/>
                        <a14:backgroundMark x1="41963" y1="2867" x2="72420" y2="4722"/>
                        <a14:backgroundMark x1="72420" y1="4722" x2="81726" y2="13659"/>
                      </a14:backgroundRemoval>
                    </a14:imgEffect>
                  </a14:imgLayer>
                </a14:imgProps>
              </a:ext>
              <a:ext uri="{28A0092B-C50C-407E-A947-70E740481C1C}">
                <a14:useLocalDpi xmlns:a14="http://schemas.microsoft.com/office/drawing/2010/main" val="0"/>
              </a:ext>
            </a:extLst>
          </a:blip>
          <a:stretch>
            <a:fillRect/>
          </a:stretch>
        </p:blipFill>
        <p:spPr>
          <a:xfrm>
            <a:off x="7971233" y="1187036"/>
            <a:ext cx="3259768" cy="3270799"/>
          </a:xfrm>
          <a:prstGeom prst="rect">
            <a:avLst/>
          </a:prstGeom>
        </p:spPr>
      </p:pic>
      <p:sp>
        <p:nvSpPr>
          <p:cNvPr id="2" name="Ορθογώνιο 1"/>
          <p:cNvSpPr/>
          <p:nvPr/>
        </p:nvSpPr>
        <p:spPr>
          <a:xfrm>
            <a:off x="3481754" y="422031"/>
            <a:ext cx="4703884" cy="861774"/>
          </a:xfrm>
          <a:prstGeom prst="rect">
            <a:avLst/>
          </a:prstGeom>
        </p:spPr>
        <p:txBody>
          <a:bodyPr wrap="square">
            <a:spAutoFit/>
          </a:bodyPr>
          <a:lstStyle/>
          <a:p>
            <a:pPr algn="ctr"/>
            <a:r>
              <a:rPr lang="en-US" sz="2600" b="1" u="sng" dirty="0" smtClean="0">
                <a:latin typeface="Bell MT" panose="02020503060305020303" pitchFamily="18" charset="0"/>
              </a:rPr>
              <a:t>TRIPLE COINCIDENCES</a:t>
            </a:r>
          </a:p>
          <a:p>
            <a:pPr algn="ctr"/>
            <a:endParaRPr lang="el-GR" sz="2400" b="1" u="sng" dirty="0"/>
          </a:p>
        </p:txBody>
      </p:sp>
      <p:sp>
        <p:nvSpPr>
          <p:cNvPr id="5" name="Έκρηξη 2 4"/>
          <p:cNvSpPr/>
          <p:nvPr/>
        </p:nvSpPr>
        <p:spPr>
          <a:xfrm>
            <a:off x="9596804" y="2751993"/>
            <a:ext cx="131885" cy="9671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Ελεύθερη σχεδίαση 17"/>
          <p:cNvSpPr/>
          <p:nvPr/>
        </p:nvSpPr>
        <p:spPr>
          <a:xfrm>
            <a:off x="9079828" y="1457493"/>
            <a:ext cx="607523" cy="1342858"/>
          </a:xfrm>
          <a:custGeom>
            <a:avLst/>
            <a:gdLst>
              <a:gd name="connsiteX0" fmla="*/ 580292 w 607523"/>
              <a:gd name="connsiteY0" fmla="*/ 1236671 h 1236671"/>
              <a:gd name="connsiteX1" fmla="*/ 597877 w 607523"/>
              <a:gd name="connsiteY1" fmla="*/ 1113578 h 1236671"/>
              <a:gd name="connsiteX2" fmla="*/ 448408 w 607523"/>
              <a:gd name="connsiteY2" fmla="*/ 1148747 h 1236671"/>
              <a:gd name="connsiteX3" fmla="*/ 518746 w 607523"/>
              <a:gd name="connsiteY3" fmla="*/ 999278 h 1236671"/>
              <a:gd name="connsiteX4" fmla="*/ 378069 w 607523"/>
              <a:gd name="connsiteY4" fmla="*/ 999278 h 1236671"/>
              <a:gd name="connsiteX5" fmla="*/ 457200 w 607523"/>
              <a:gd name="connsiteY5" fmla="*/ 884978 h 1236671"/>
              <a:gd name="connsiteX6" fmla="*/ 325315 w 607523"/>
              <a:gd name="connsiteY6" fmla="*/ 884978 h 1236671"/>
              <a:gd name="connsiteX7" fmla="*/ 395654 w 607523"/>
              <a:gd name="connsiteY7" fmla="*/ 770678 h 1236671"/>
              <a:gd name="connsiteX8" fmla="*/ 298939 w 607523"/>
              <a:gd name="connsiteY8" fmla="*/ 788263 h 1236671"/>
              <a:gd name="connsiteX9" fmla="*/ 334108 w 607523"/>
              <a:gd name="connsiteY9" fmla="*/ 682755 h 1236671"/>
              <a:gd name="connsiteX10" fmla="*/ 211015 w 607523"/>
              <a:gd name="connsiteY10" fmla="*/ 673963 h 1236671"/>
              <a:gd name="connsiteX11" fmla="*/ 281354 w 607523"/>
              <a:gd name="connsiteY11" fmla="*/ 568455 h 1236671"/>
              <a:gd name="connsiteX12" fmla="*/ 184639 w 607523"/>
              <a:gd name="connsiteY12" fmla="*/ 568455 h 1236671"/>
              <a:gd name="connsiteX13" fmla="*/ 254977 w 607523"/>
              <a:gd name="connsiteY13" fmla="*/ 462947 h 1236671"/>
              <a:gd name="connsiteX14" fmla="*/ 123092 w 607523"/>
              <a:gd name="connsiteY14" fmla="*/ 480532 h 1236671"/>
              <a:gd name="connsiteX15" fmla="*/ 202223 w 607523"/>
              <a:gd name="connsiteY15" fmla="*/ 392609 h 1236671"/>
              <a:gd name="connsiteX16" fmla="*/ 87923 w 607523"/>
              <a:gd name="connsiteY16" fmla="*/ 383817 h 1236671"/>
              <a:gd name="connsiteX17" fmla="*/ 149469 w 607523"/>
              <a:gd name="connsiteY17" fmla="*/ 287101 h 1236671"/>
              <a:gd name="connsiteX18" fmla="*/ 52754 w 607523"/>
              <a:gd name="connsiteY18" fmla="*/ 287101 h 1236671"/>
              <a:gd name="connsiteX19" fmla="*/ 131885 w 607523"/>
              <a:gd name="connsiteY19" fmla="*/ 181594 h 1236671"/>
              <a:gd name="connsiteX20" fmla="*/ 26377 w 607523"/>
              <a:gd name="connsiteY20" fmla="*/ 199178 h 1236671"/>
              <a:gd name="connsiteX21" fmla="*/ 87923 w 607523"/>
              <a:gd name="connsiteY21" fmla="*/ 120047 h 1236671"/>
              <a:gd name="connsiteX22" fmla="*/ 26377 w 607523"/>
              <a:gd name="connsiteY22" fmla="*/ 111255 h 1236671"/>
              <a:gd name="connsiteX23" fmla="*/ 79131 w 607523"/>
              <a:gd name="connsiteY23" fmla="*/ 5747 h 1236671"/>
              <a:gd name="connsiteX24" fmla="*/ 0 w 607523"/>
              <a:gd name="connsiteY24" fmla="*/ 23332 h 123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7523" h="1236671">
                <a:moveTo>
                  <a:pt x="580292" y="1236671"/>
                </a:moveTo>
                <a:cubicBezTo>
                  <a:pt x="600075" y="1182451"/>
                  <a:pt x="619858" y="1128232"/>
                  <a:pt x="597877" y="1113578"/>
                </a:cubicBezTo>
                <a:cubicBezTo>
                  <a:pt x="575896" y="1098924"/>
                  <a:pt x="461596" y="1167797"/>
                  <a:pt x="448408" y="1148747"/>
                </a:cubicBezTo>
                <a:cubicBezTo>
                  <a:pt x="435220" y="1129697"/>
                  <a:pt x="530469" y="1024189"/>
                  <a:pt x="518746" y="999278"/>
                </a:cubicBezTo>
                <a:cubicBezTo>
                  <a:pt x="507023" y="974366"/>
                  <a:pt x="388327" y="1018328"/>
                  <a:pt x="378069" y="999278"/>
                </a:cubicBezTo>
                <a:cubicBezTo>
                  <a:pt x="367811" y="980228"/>
                  <a:pt x="465992" y="904028"/>
                  <a:pt x="457200" y="884978"/>
                </a:cubicBezTo>
                <a:cubicBezTo>
                  <a:pt x="448408" y="865928"/>
                  <a:pt x="335573" y="904028"/>
                  <a:pt x="325315" y="884978"/>
                </a:cubicBezTo>
                <a:cubicBezTo>
                  <a:pt x="315057" y="865928"/>
                  <a:pt x="400050" y="786797"/>
                  <a:pt x="395654" y="770678"/>
                </a:cubicBezTo>
                <a:cubicBezTo>
                  <a:pt x="391258" y="754559"/>
                  <a:pt x="309197" y="802917"/>
                  <a:pt x="298939" y="788263"/>
                </a:cubicBezTo>
                <a:cubicBezTo>
                  <a:pt x="288681" y="773609"/>
                  <a:pt x="348762" y="701805"/>
                  <a:pt x="334108" y="682755"/>
                </a:cubicBezTo>
                <a:cubicBezTo>
                  <a:pt x="319454" y="663705"/>
                  <a:pt x="219807" y="693013"/>
                  <a:pt x="211015" y="673963"/>
                </a:cubicBezTo>
                <a:cubicBezTo>
                  <a:pt x="202223" y="654913"/>
                  <a:pt x="285750" y="586040"/>
                  <a:pt x="281354" y="568455"/>
                </a:cubicBezTo>
                <a:cubicBezTo>
                  <a:pt x="276958" y="550870"/>
                  <a:pt x="189035" y="586040"/>
                  <a:pt x="184639" y="568455"/>
                </a:cubicBezTo>
                <a:cubicBezTo>
                  <a:pt x="180243" y="550870"/>
                  <a:pt x="265235" y="477601"/>
                  <a:pt x="254977" y="462947"/>
                </a:cubicBezTo>
                <a:cubicBezTo>
                  <a:pt x="244719" y="448293"/>
                  <a:pt x="131884" y="492255"/>
                  <a:pt x="123092" y="480532"/>
                </a:cubicBezTo>
                <a:cubicBezTo>
                  <a:pt x="114300" y="468809"/>
                  <a:pt x="208085" y="408728"/>
                  <a:pt x="202223" y="392609"/>
                </a:cubicBezTo>
                <a:cubicBezTo>
                  <a:pt x="196361" y="376490"/>
                  <a:pt x="96715" y="401402"/>
                  <a:pt x="87923" y="383817"/>
                </a:cubicBezTo>
                <a:cubicBezTo>
                  <a:pt x="79131" y="366232"/>
                  <a:pt x="155331" y="303220"/>
                  <a:pt x="149469" y="287101"/>
                </a:cubicBezTo>
                <a:cubicBezTo>
                  <a:pt x="143607" y="270982"/>
                  <a:pt x="55685" y="304685"/>
                  <a:pt x="52754" y="287101"/>
                </a:cubicBezTo>
                <a:cubicBezTo>
                  <a:pt x="49823" y="269517"/>
                  <a:pt x="136281" y="196248"/>
                  <a:pt x="131885" y="181594"/>
                </a:cubicBezTo>
                <a:cubicBezTo>
                  <a:pt x="127489" y="166940"/>
                  <a:pt x="33704" y="209436"/>
                  <a:pt x="26377" y="199178"/>
                </a:cubicBezTo>
                <a:cubicBezTo>
                  <a:pt x="19050" y="188920"/>
                  <a:pt x="87923" y="134701"/>
                  <a:pt x="87923" y="120047"/>
                </a:cubicBezTo>
                <a:cubicBezTo>
                  <a:pt x="87923" y="105393"/>
                  <a:pt x="27842" y="130305"/>
                  <a:pt x="26377" y="111255"/>
                </a:cubicBezTo>
                <a:cubicBezTo>
                  <a:pt x="24912" y="92205"/>
                  <a:pt x="83527" y="20401"/>
                  <a:pt x="79131" y="5747"/>
                </a:cubicBezTo>
                <a:cubicBezTo>
                  <a:pt x="74735" y="-8907"/>
                  <a:pt x="37367" y="7212"/>
                  <a:pt x="0" y="23332"/>
                </a:cubicBez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Ελεύθερη σχεδίαση 18"/>
          <p:cNvSpPr/>
          <p:nvPr/>
        </p:nvSpPr>
        <p:spPr>
          <a:xfrm rot="10642203">
            <a:off x="9687351" y="2782768"/>
            <a:ext cx="607523" cy="1342858"/>
          </a:xfrm>
          <a:custGeom>
            <a:avLst/>
            <a:gdLst>
              <a:gd name="connsiteX0" fmla="*/ 580292 w 607523"/>
              <a:gd name="connsiteY0" fmla="*/ 1236671 h 1236671"/>
              <a:gd name="connsiteX1" fmla="*/ 597877 w 607523"/>
              <a:gd name="connsiteY1" fmla="*/ 1113578 h 1236671"/>
              <a:gd name="connsiteX2" fmla="*/ 448408 w 607523"/>
              <a:gd name="connsiteY2" fmla="*/ 1148747 h 1236671"/>
              <a:gd name="connsiteX3" fmla="*/ 518746 w 607523"/>
              <a:gd name="connsiteY3" fmla="*/ 999278 h 1236671"/>
              <a:gd name="connsiteX4" fmla="*/ 378069 w 607523"/>
              <a:gd name="connsiteY4" fmla="*/ 999278 h 1236671"/>
              <a:gd name="connsiteX5" fmla="*/ 457200 w 607523"/>
              <a:gd name="connsiteY5" fmla="*/ 884978 h 1236671"/>
              <a:gd name="connsiteX6" fmla="*/ 325315 w 607523"/>
              <a:gd name="connsiteY6" fmla="*/ 884978 h 1236671"/>
              <a:gd name="connsiteX7" fmla="*/ 395654 w 607523"/>
              <a:gd name="connsiteY7" fmla="*/ 770678 h 1236671"/>
              <a:gd name="connsiteX8" fmla="*/ 298939 w 607523"/>
              <a:gd name="connsiteY8" fmla="*/ 788263 h 1236671"/>
              <a:gd name="connsiteX9" fmla="*/ 334108 w 607523"/>
              <a:gd name="connsiteY9" fmla="*/ 682755 h 1236671"/>
              <a:gd name="connsiteX10" fmla="*/ 211015 w 607523"/>
              <a:gd name="connsiteY10" fmla="*/ 673963 h 1236671"/>
              <a:gd name="connsiteX11" fmla="*/ 281354 w 607523"/>
              <a:gd name="connsiteY11" fmla="*/ 568455 h 1236671"/>
              <a:gd name="connsiteX12" fmla="*/ 184639 w 607523"/>
              <a:gd name="connsiteY12" fmla="*/ 568455 h 1236671"/>
              <a:gd name="connsiteX13" fmla="*/ 254977 w 607523"/>
              <a:gd name="connsiteY13" fmla="*/ 462947 h 1236671"/>
              <a:gd name="connsiteX14" fmla="*/ 123092 w 607523"/>
              <a:gd name="connsiteY14" fmla="*/ 480532 h 1236671"/>
              <a:gd name="connsiteX15" fmla="*/ 202223 w 607523"/>
              <a:gd name="connsiteY15" fmla="*/ 392609 h 1236671"/>
              <a:gd name="connsiteX16" fmla="*/ 87923 w 607523"/>
              <a:gd name="connsiteY16" fmla="*/ 383817 h 1236671"/>
              <a:gd name="connsiteX17" fmla="*/ 149469 w 607523"/>
              <a:gd name="connsiteY17" fmla="*/ 287101 h 1236671"/>
              <a:gd name="connsiteX18" fmla="*/ 52754 w 607523"/>
              <a:gd name="connsiteY18" fmla="*/ 287101 h 1236671"/>
              <a:gd name="connsiteX19" fmla="*/ 131885 w 607523"/>
              <a:gd name="connsiteY19" fmla="*/ 181594 h 1236671"/>
              <a:gd name="connsiteX20" fmla="*/ 26377 w 607523"/>
              <a:gd name="connsiteY20" fmla="*/ 199178 h 1236671"/>
              <a:gd name="connsiteX21" fmla="*/ 87923 w 607523"/>
              <a:gd name="connsiteY21" fmla="*/ 120047 h 1236671"/>
              <a:gd name="connsiteX22" fmla="*/ 26377 w 607523"/>
              <a:gd name="connsiteY22" fmla="*/ 111255 h 1236671"/>
              <a:gd name="connsiteX23" fmla="*/ 79131 w 607523"/>
              <a:gd name="connsiteY23" fmla="*/ 5747 h 1236671"/>
              <a:gd name="connsiteX24" fmla="*/ 0 w 607523"/>
              <a:gd name="connsiteY24" fmla="*/ 23332 h 123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7523" h="1236671">
                <a:moveTo>
                  <a:pt x="580292" y="1236671"/>
                </a:moveTo>
                <a:cubicBezTo>
                  <a:pt x="600075" y="1182451"/>
                  <a:pt x="619858" y="1128232"/>
                  <a:pt x="597877" y="1113578"/>
                </a:cubicBezTo>
                <a:cubicBezTo>
                  <a:pt x="575896" y="1098924"/>
                  <a:pt x="461596" y="1167797"/>
                  <a:pt x="448408" y="1148747"/>
                </a:cubicBezTo>
                <a:cubicBezTo>
                  <a:pt x="435220" y="1129697"/>
                  <a:pt x="530469" y="1024189"/>
                  <a:pt x="518746" y="999278"/>
                </a:cubicBezTo>
                <a:cubicBezTo>
                  <a:pt x="507023" y="974366"/>
                  <a:pt x="388327" y="1018328"/>
                  <a:pt x="378069" y="999278"/>
                </a:cubicBezTo>
                <a:cubicBezTo>
                  <a:pt x="367811" y="980228"/>
                  <a:pt x="465992" y="904028"/>
                  <a:pt x="457200" y="884978"/>
                </a:cubicBezTo>
                <a:cubicBezTo>
                  <a:pt x="448408" y="865928"/>
                  <a:pt x="335573" y="904028"/>
                  <a:pt x="325315" y="884978"/>
                </a:cubicBezTo>
                <a:cubicBezTo>
                  <a:pt x="315057" y="865928"/>
                  <a:pt x="400050" y="786797"/>
                  <a:pt x="395654" y="770678"/>
                </a:cubicBezTo>
                <a:cubicBezTo>
                  <a:pt x="391258" y="754559"/>
                  <a:pt x="309197" y="802917"/>
                  <a:pt x="298939" y="788263"/>
                </a:cubicBezTo>
                <a:cubicBezTo>
                  <a:pt x="288681" y="773609"/>
                  <a:pt x="348762" y="701805"/>
                  <a:pt x="334108" y="682755"/>
                </a:cubicBezTo>
                <a:cubicBezTo>
                  <a:pt x="319454" y="663705"/>
                  <a:pt x="219807" y="693013"/>
                  <a:pt x="211015" y="673963"/>
                </a:cubicBezTo>
                <a:cubicBezTo>
                  <a:pt x="202223" y="654913"/>
                  <a:pt x="285750" y="586040"/>
                  <a:pt x="281354" y="568455"/>
                </a:cubicBezTo>
                <a:cubicBezTo>
                  <a:pt x="276958" y="550870"/>
                  <a:pt x="189035" y="586040"/>
                  <a:pt x="184639" y="568455"/>
                </a:cubicBezTo>
                <a:cubicBezTo>
                  <a:pt x="180243" y="550870"/>
                  <a:pt x="265235" y="477601"/>
                  <a:pt x="254977" y="462947"/>
                </a:cubicBezTo>
                <a:cubicBezTo>
                  <a:pt x="244719" y="448293"/>
                  <a:pt x="131884" y="492255"/>
                  <a:pt x="123092" y="480532"/>
                </a:cubicBezTo>
                <a:cubicBezTo>
                  <a:pt x="114300" y="468809"/>
                  <a:pt x="208085" y="408728"/>
                  <a:pt x="202223" y="392609"/>
                </a:cubicBezTo>
                <a:cubicBezTo>
                  <a:pt x="196361" y="376490"/>
                  <a:pt x="96715" y="401402"/>
                  <a:pt x="87923" y="383817"/>
                </a:cubicBezTo>
                <a:cubicBezTo>
                  <a:pt x="79131" y="366232"/>
                  <a:pt x="155331" y="303220"/>
                  <a:pt x="149469" y="287101"/>
                </a:cubicBezTo>
                <a:cubicBezTo>
                  <a:pt x="143607" y="270982"/>
                  <a:pt x="55685" y="304685"/>
                  <a:pt x="52754" y="287101"/>
                </a:cubicBezTo>
                <a:cubicBezTo>
                  <a:pt x="49823" y="269517"/>
                  <a:pt x="136281" y="196248"/>
                  <a:pt x="131885" y="181594"/>
                </a:cubicBezTo>
                <a:cubicBezTo>
                  <a:pt x="127489" y="166940"/>
                  <a:pt x="33704" y="209436"/>
                  <a:pt x="26377" y="199178"/>
                </a:cubicBezTo>
                <a:cubicBezTo>
                  <a:pt x="19050" y="188920"/>
                  <a:pt x="87923" y="134701"/>
                  <a:pt x="87923" y="120047"/>
                </a:cubicBezTo>
                <a:cubicBezTo>
                  <a:pt x="87923" y="105393"/>
                  <a:pt x="27842" y="130305"/>
                  <a:pt x="26377" y="111255"/>
                </a:cubicBezTo>
                <a:cubicBezTo>
                  <a:pt x="24912" y="92205"/>
                  <a:pt x="83527" y="20401"/>
                  <a:pt x="79131" y="5747"/>
                </a:cubicBezTo>
                <a:cubicBezTo>
                  <a:pt x="74735" y="-8907"/>
                  <a:pt x="37367" y="7212"/>
                  <a:pt x="0" y="23332"/>
                </a:cubicBezTo>
              </a:path>
            </a:pathLst>
          </a:cu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1" name="Ευθεία γραμμή σύνδεσης 20"/>
          <p:cNvCxnSpPr/>
          <p:nvPr/>
        </p:nvCxnSpPr>
        <p:spPr>
          <a:xfrm>
            <a:off x="9079828" y="1457493"/>
            <a:ext cx="1245535" cy="268136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Ελεύθερη σχεδίαση 21"/>
          <p:cNvSpPr/>
          <p:nvPr/>
        </p:nvSpPr>
        <p:spPr>
          <a:xfrm>
            <a:off x="9687351" y="2502108"/>
            <a:ext cx="852854" cy="322909"/>
          </a:xfrm>
          <a:custGeom>
            <a:avLst/>
            <a:gdLst>
              <a:gd name="connsiteX0" fmla="*/ 0 w 852854"/>
              <a:gd name="connsiteY0" fmla="*/ 424020 h 466985"/>
              <a:gd name="connsiteX1" fmla="*/ 123092 w 852854"/>
              <a:gd name="connsiteY1" fmla="*/ 459189 h 466985"/>
              <a:gd name="connsiteX2" fmla="*/ 105508 w 852854"/>
              <a:gd name="connsiteY2" fmla="*/ 292136 h 466985"/>
              <a:gd name="connsiteX3" fmla="*/ 263769 w 852854"/>
              <a:gd name="connsiteY3" fmla="*/ 380059 h 466985"/>
              <a:gd name="connsiteX4" fmla="*/ 228600 w 852854"/>
              <a:gd name="connsiteY4" fmla="*/ 186628 h 466985"/>
              <a:gd name="connsiteX5" fmla="*/ 386862 w 852854"/>
              <a:gd name="connsiteY5" fmla="*/ 327305 h 466985"/>
              <a:gd name="connsiteX6" fmla="*/ 351692 w 852854"/>
              <a:gd name="connsiteY6" fmla="*/ 142666 h 466985"/>
              <a:gd name="connsiteX7" fmla="*/ 501162 w 852854"/>
              <a:gd name="connsiteY7" fmla="*/ 292136 h 466985"/>
              <a:gd name="connsiteX8" fmla="*/ 448408 w 852854"/>
              <a:gd name="connsiteY8" fmla="*/ 98705 h 466985"/>
              <a:gd name="connsiteX9" fmla="*/ 580292 w 852854"/>
              <a:gd name="connsiteY9" fmla="*/ 239382 h 466985"/>
              <a:gd name="connsiteX10" fmla="*/ 553916 w 852854"/>
              <a:gd name="connsiteY10" fmla="*/ 81120 h 466985"/>
              <a:gd name="connsiteX11" fmla="*/ 668216 w 852854"/>
              <a:gd name="connsiteY11" fmla="*/ 204212 h 466985"/>
              <a:gd name="connsiteX12" fmla="*/ 633046 w 852854"/>
              <a:gd name="connsiteY12" fmla="*/ 63536 h 466985"/>
              <a:gd name="connsiteX13" fmla="*/ 791308 w 852854"/>
              <a:gd name="connsiteY13" fmla="*/ 169043 h 466985"/>
              <a:gd name="connsiteX14" fmla="*/ 738554 w 852854"/>
              <a:gd name="connsiteY14" fmla="*/ 1989 h 466985"/>
              <a:gd name="connsiteX15" fmla="*/ 852854 w 852854"/>
              <a:gd name="connsiteY15" fmla="*/ 81120 h 46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2854" h="466985">
                <a:moveTo>
                  <a:pt x="0" y="424020"/>
                </a:moveTo>
                <a:cubicBezTo>
                  <a:pt x="52753" y="452595"/>
                  <a:pt x="105507" y="481170"/>
                  <a:pt x="123092" y="459189"/>
                </a:cubicBezTo>
                <a:cubicBezTo>
                  <a:pt x="140677" y="437208"/>
                  <a:pt x="82062" y="305324"/>
                  <a:pt x="105508" y="292136"/>
                </a:cubicBezTo>
                <a:cubicBezTo>
                  <a:pt x="128954" y="278948"/>
                  <a:pt x="243254" y="397644"/>
                  <a:pt x="263769" y="380059"/>
                </a:cubicBezTo>
                <a:cubicBezTo>
                  <a:pt x="284284" y="362474"/>
                  <a:pt x="208085" y="195420"/>
                  <a:pt x="228600" y="186628"/>
                </a:cubicBezTo>
                <a:cubicBezTo>
                  <a:pt x="249115" y="177836"/>
                  <a:pt x="366347" y="334632"/>
                  <a:pt x="386862" y="327305"/>
                </a:cubicBezTo>
                <a:cubicBezTo>
                  <a:pt x="407377" y="319978"/>
                  <a:pt x="332642" y="148527"/>
                  <a:pt x="351692" y="142666"/>
                </a:cubicBezTo>
                <a:cubicBezTo>
                  <a:pt x="370742" y="136804"/>
                  <a:pt x="485043" y="299463"/>
                  <a:pt x="501162" y="292136"/>
                </a:cubicBezTo>
                <a:cubicBezTo>
                  <a:pt x="517281" y="284809"/>
                  <a:pt x="435220" y="107497"/>
                  <a:pt x="448408" y="98705"/>
                </a:cubicBezTo>
                <a:cubicBezTo>
                  <a:pt x="461596" y="89913"/>
                  <a:pt x="562707" y="242313"/>
                  <a:pt x="580292" y="239382"/>
                </a:cubicBezTo>
                <a:cubicBezTo>
                  <a:pt x="597877" y="236451"/>
                  <a:pt x="539262" y="86982"/>
                  <a:pt x="553916" y="81120"/>
                </a:cubicBezTo>
                <a:cubicBezTo>
                  <a:pt x="568570" y="75258"/>
                  <a:pt x="655028" y="207143"/>
                  <a:pt x="668216" y="204212"/>
                </a:cubicBezTo>
                <a:cubicBezTo>
                  <a:pt x="681404" y="201281"/>
                  <a:pt x="612531" y="69397"/>
                  <a:pt x="633046" y="63536"/>
                </a:cubicBezTo>
                <a:cubicBezTo>
                  <a:pt x="653561" y="57675"/>
                  <a:pt x="773723" y="179301"/>
                  <a:pt x="791308" y="169043"/>
                </a:cubicBezTo>
                <a:cubicBezTo>
                  <a:pt x="808893" y="158785"/>
                  <a:pt x="728296" y="16643"/>
                  <a:pt x="738554" y="1989"/>
                </a:cubicBezTo>
                <a:cubicBezTo>
                  <a:pt x="748812" y="-12665"/>
                  <a:pt x="835269" y="57674"/>
                  <a:pt x="852854" y="81120"/>
                </a:cubicBezTo>
              </a:path>
            </a:pathLst>
          </a:cu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Ελεύθερη σχεδίαση 22"/>
          <p:cNvSpPr/>
          <p:nvPr/>
        </p:nvSpPr>
        <p:spPr>
          <a:xfrm rot="1368566">
            <a:off x="10478903" y="2660527"/>
            <a:ext cx="722383" cy="117492"/>
          </a:xfrm>
          <a:custGeom>
            <a:avLst/>
            <a:gdLst>
              <a:gd name="connsiteX0" fmla="*/ 0 w 668282"/>
              <a:gd name="connsiteY0" fmla="*/ 44020 h 272873"/>
              <a:gd name="connsiteX1" fmla="*/ 96715 w 668282"/>
              <a:gd name="connsiteY1" fmla="*/ 246243 h 272873"/>
              <a:gd name="connsiteX2" fmla="*/ 140677 w 668282"/>
              <a:gd name="connsiteY2" fmla="*/ 26435 h 272873"/>
              <a:gd name="connsiteX3" fmla="*/ 246184 w 668282"/>
              <a:gd name="connsiteY3" fmla="*/ 246243 h 272873"/>
              <a:gd name="connsiteX4" fmla="*/ 298938 w 668282"/>
              <a:gd name="connsiteY4" fmla="*/ 26435 h 272873"/>
              <a:gd name="connsiteX5" fmla="*/ 369277 w 668282"/>
              <a:gd name="connsiteY5" fmla="*/ 246243 h 272873"/>
              <a:gd name="connsiteX6" fmla="*/ 413238 w 668282"/>
              <a:gd name="connsiteY6" fmla="*/ 58 h 272873"/>
              <a:gd name="connsiteX7" fmla="*/ 527538 w 668282"/>
              <a:gd name="connsiteY7" fmla="*/ 272620 h 272873"/>
              <a:gd name="connsiteX8" fmla="*/ 553915 w 668282"/>
              <a:gd name="connsiteY8" fmla="*/ 52812 h 272873"/>
              <a:gd name="connsiteX9" fmla="*/ 668215 w 668282"/>
              <a:gd name="connsiteY9" fmla="*/ 237450 h 27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282" h="272873">
                <a:moveTo>
                  <a:pt x="0" y="44020"/>
                </a:moveTo>
                <a:cubicBezTo>
                  <a:pt x="36634" y="146597"/>
                  <a:pt x="73269" y="249174"/>
                  <a:pt x="96715" y="246243"/>
                </a:cubicBezTo>
                <a:cubicBezTo>
                  <a:pt x="120161" y="243312"/>
                  <a:pt x="115766" y="26435"/>
                  <a:pt x="140677" y="26435"/>
                </a:cubicBezTo>
                <a:cubicBezTo>
                  <a:pt x="165588" y="26435"/>
                  <a:pt x="219807" y="246243"/>
                  <a:pt x="246184" y="246243"/>
                </a:cubicBezTo>
                <a:cubicBezTo>
                  <a:pt x="272561" y="246243"/>
                  <a:pt x="278423" y="26435"/>
                  <a:pt x="298938" y="26435"/>
                </a:cubicBezTo>
                <a:cubicBezTo>
                  <a:pt x="319453" y="26435"/>
                  <a:pt x="350227" y="250639"/>
                  <a:pt x="369277" y="246243"/>
                </a:cubicBezTo>
                <a:cubicBezTo>
                  <a:pt x="388327" y="241847"/>
                  <a:pt x="386861" y="-4338"/>
                  <a:pt x="413238" y="58"/>
                </a:cubicBezTo>
                <a:cubicBezTo>
                  <a:pt x="439615" y="4454"/>
                  <a:pt x="504092" y="263828"/>
                  <a:pt x="527538" y="272620"/>
                </a:cubicBezTo>
                <a:cubicBezTo>
                  <a:pt x="550984" y="281412"/>
                  <a:pt x="530469" y="58674"/>
                  <a:pt x="553915" y="52812"/>
                </a:cubicBezTo>
                <a:cubicBezTo>
                  <a:pt x="577361" y="46950"/>
                  <a:pt x="671146" y="203746"/>
                  <a:pt x="668215" y="237450"/>
                </a:cubicBezTo>
              </a:path>
            </a:pathLst>
          </a:cu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Έκρηξη 2 27"/>
          <p:cNvSpPr/>
          <p:nvPr/>
        </p:nvSpPr>
        <p:spPr>
          <a:xfrm>
            <a:off x="9023991" y="1381535"/>
            <a:ext cx="111674" cy="10258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Έκρηξη 2 28"/>
          <p:cNvSpPr/>
          <p:nvPr/>
        </p:nvSpPr>
        <p:spPr>
          <a:xfrm>
            <a:off x="10273747" y="4089092"/>
            <a:ext cx="111674" cy="10258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Έκρηξη 2 29"/>
          <p:cNvSpPr/>
          <p:nvPr/>
        </p:nvSpPr>
        <p:spPr>
          <a:xfrm>
            <a:off x="11119327" y="2833855"/>
            <a:ext cx="111674" cy="10258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Έκρηξη 2 30"/>
          <p:cNvSpPr/>
          <p:nvPr/>
        </p:nvSpPr>
        <p:spPr>
          <a:xfrm>
            <a:off x="10484374" y="2473806"/>
            <a:ext cx="111674" cy="10258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34" name="TextBox 33"/>
              <p:cNvSpPr txBox="1"/>
              <p:nvPr/>
            </p:nvSpPr>
            <p:spPr>
              <a:xfrm>
                <a:off x="253787" y="1251863"/>
                <a:ext cx="7557414" cy="524528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Bell MT" panose="02020503060305020303" pitchFamily="18" charset="0"/>
                  </a:rPr>
                  <a:t>The simulated source emits two back-to-back photons and a high-energetic</a:t>
                </a:r>
                <a:r>
                  <a:rPr lang="en-US" sz="2000" dirty="0"/>
                  <a:t> </a:t>
                </a:r>
                <a:r>
                  <a:rPr lang="en-US" sz="2000" dirty="0" smtClean="0">
                    <a:latin typeface="Bell MT" panose="02020503060305020303" pitchFamily="18" charset="0"/>
                  </a:rPr>
                  <a:t>prompt</a:t>
                </a:r>
                <a:r>
                  <a:rPr lang="en-US" sz="2000" dirty="0" smtClean="0"/>
                  <a:t> </a:t>
                </a:r>
                <a:r>
                  <a:rPr lang="en-US" sz="2000" dirty="0" smtClean="0">
                    <a:latin typeface="Bell MT" panose="02020503060305020303" pitchFamily="18" charset="0"/>
                  </a:rPr>
                  <a:t>photon per decay.</a:t>
                </a:r>
              </a:p>
              <a:p>
                <a:endParaRPr lang="en-US" sz="2000" dirty="0" smtClean="0">
                  <a:latin typeface="Bell MT" panose="02020503060305020303" pitchFamily="18" charset="0"/>
                </a:endParaRPr>
              </a:p>
              <a:p>
                <a:pPr marL="285750" indent="-285750">
                  <a:buFont typeface="Arial" panose="020B0604020202020204" pitchFamily="34" charset="0"/>
                  <a:buChar char="•"/>
                </a:pPr>
                <a:r>
                  <a:rPr lang="en-US" sz="2000" dirty="0" smtClean="0">
                    <a:latin typeface="Bell MT" panose="02020503060305020303" pitchFamily="18" charset="0"/>
                  </a:rPr>
                  <a:t>The two back-to-back </a:t>
                </a:r>
                <a:r>
                  <a:rPr lang="en-US" sz="2000" dirty="0" smtClean="0">
                    <a:latin typeface="Book Antiqua" panose="02040602050305030304" pitchFamily="18" charset="0"/>
                  </a:rPr>
                  <a:t>511</a:t>
                </a:r>
                <a:r>
                  <a:rPr lang="en-US" sz="2000" dirty="0" smtClean="0">
                    <a:latin typeface="Bell MT" panose="02020503060305020303" pitchFamily="18" charset="0"/>
                  </a:rPr>
                  <a:t> keV photons are detected in the absorber, defining a Line-Of-Response (LOR).</a:t>
                </a:r>
              </a:p>
              <a:p>
                <a:endParaRPr lang="en-US" sz="2000" dirty="0" smtClean="0">
                  <a:latin typeface="Bell MT" panose="02020503060305020303" pitchFamily="18" charset="0"/>
                </a:endParaRPr>
              </a:p>
              <a:p>
                <a:pPr marL="285750" indent="-285750">
                  <a:buFont typeface="Arial" panose="020B0604020202020204" pitchFamily="34" charset="0"/>
                  <a:buChar char="•"/>
                </a:pPr>
                <a:r>
                  <a:rPr lang="en-US" sz="2000" dirty="0" smtClean="0">
                    <a:latin typeface="Bell MT" panose="02020503060305020303" pitchFamily="18" charset="0"/>
                  </a:rPr>
                  <a:t>The prompt gamma is Compton-Scattered in the scatterer and absorbed in the absorber.</a:t>
                </a:r>
              </a:p>
              <a:p>
                <a:endParaRPr lang="en-US" sz="2000" dirty="0" smtClean="0">
                  <a:latin typeface="Bell MT" panose="02020503060305020303" pitchFamily="18" charset="0"/>
                </a:endParaRPr>
              </a:p>
              <a:p>
                <a:pPr marL="285750" indent="-285750">
                  <a:buFont typeface="Arial" panose="020B0604020202020204" pitchFamily="34" charset="0"/>
                  <a:buChar char="•"/>
                </a:pPr>
                <a:r>
                  <a:rPr lang="en-US" sz="2000" dirty="0" smtClean="0">
                    <a:latin typeface="Bell MT" panose="02020503060305020303" pitchFamily="18" charset="0"/>
                  </a:rPr>
                  <a:t>The Compton kinematics defines a Compton Cone with the prompt gamma scattering point as the tip of the cone and its aperture angle </a:t>
                </a:r>
                <a14:m>
                  <m:oMath xmlns:m="http://schemas.openxmlformats.org/officeDocument/2006/math">
                    <m:sSub>
                      <m:sSubPr>
                        <m:ctrlPr>
                          <a:rPr lang="en-US" sz="2000" i="1" smtClean="0">
                            <a:latin typeface="Cambria Math" panose="02040503050406030204" pitchFamily="18" charset="0"/>
                          </a:rPr>
                        </m:ctrlPr>
                      </m:sSubPr>
                      <m:e>
                        <m:r>
                          <m:rPr>
                            <m:sty m:val="p"/>
                          </m:rPr>
                          <a:rPr lang="el-GR" sz="2000" b="0" i="0" smtClean="0">
                            <a:latin typeface="Cambria Math" panose="02040503050406030204" pitchFamily="18" charset="0"/>
                          </a:rPr>
                          <m:t>θ</m:t>
                        </m:r>
                      </m:e>
                      <m:sub>
                        <m:r>
                          <a:rPr lang="en-US" sz="2000" b="0" i="1" smtClean="0">
                            <a:latin typeface="Cambria Math" panose="02040503050406030204" pitchFamily="18" charset="0"/>
                          </a:rPr>
                          <m:t>𝑐</m:t>
                        </m:r>
                      </m:sub>
                    </m:sSub>
                  </m:oMath>
                </a14:m>
                <a:r>
                  <a:rPr lang="en-US" sz="2000" dirty="0" smtClean="0">
                    <a:solidFill>
                      <a:srgbClr val="FF0000"/>
                    </a:solidFill>
                    <a:latin typeface="Bell MT" panose="02020503060305020303" pitchFamily="18" charset="0"/>
                  </a:rPr>
                  <a:t> </a:t>
                </a:r>
                <a:r>
                  <a:rPr lang="en-US" sz="2000" dirty="0" smtClean="0">
                    <a:latin typeface="Bell MT" panose="02020503060305020303" pitchFamily="18" charset="0"/>
                  </a:rPr>
                  <a:t>is given by the equation:</a:t>
                </a:r>
                <a:r>
                  <a:rPr lang="en-US" sz="2000" b="1" dirty="0" smtClean="0"/>
                  <a:t>    </a:t>
                </a:r>
                <a:r>
                  <a:rPr lang="en-US" b="1" dirty="0" smtClean="0"/>
                  <a:t>	</a:t>
                </a:r>
              </a:p>
              <a:p>
                <a:pPr/>
                <a14:m>
                  <m:oMathPara xmlns:m="http://schemas.openxmlformats.org/officeDocument/2006/math">
                    <m:oMathParaPr>
                      <m:jc m:val="center"/>
                    </m:oMathParaPr>
                    <m:oMath xmlns:m="http://schemas.openxmlformats.org/officeDocument/2006/math">
                      <m:sSub>
                        <m:sSubPr>
                          <m:ctrlPr>
                            <a:rPr lang="el-GR" b="1" i="1" smtClean="0">
                              <a:solidFill>
                                <a:srgbClr val="FFC000"/>
                              </a:solidFill>
                              <a:latin typeface="Cambria Math" panose="02040503050406030204" pitchFamily="18" charset="0"/>
                            </a:rPr>
                          </m:ctrlPr>
                        </m:sSubPr>
                        <m:e>
                          <m:r>
                            <a:rPr lang="el-GR" b="1" i="1" smtClean="0">
                              <a:solidFill>
                                <a:srgbClr val="FFC000"/>
                              </a:solidFill>
                              <a:latin typeface="Cambria Math" panose="02040503050406030204" pitchFamily="18" charset="0"/>
                            </a:rPr>
                            <m:t>𝜽</m:t>
                          </m:r>
                        </m:e>
                        <m:sub>
                          <m:r>
                            <a:rPr lang="en-US" b="1" i="1" smtClean="0">
                              <a:solidFill>
                                <a:srgbClr val="FFC000"/>
                              </a:solidFill>
                              <a:latin typeface="Cambria Math" panose="02040503050406030204" pitchFamily="18" charset="0"/>
                            </a:rPr>
                            <m:t>𝒄</m:t>
                          </m:r>
                        </m:sub>
                      </m:sSub>
                      <m:r>
                        <a:rPr lang="el-GR" b="1" i="1">
                          <a:solidFill>
                            <a:srgbClr val="FFC000"/>
                          </a:solidFill>
                          <a:latin typeface="Cambria Math" panose="02040503050406030204" pitchFamily="18" charset="0"/>
                        </a:rPr>
                        <m:t>=</m:t>
                      </m:r>
                      <m:func>
                        <m:funcPr>
                          <m:ctrlPr>
                            <a:rPr lang="el-GR" b="1" i="1">
                              <a:solidFill>
                                <a:srgbClr val="FFC000"/>
                              </a:solidFill>
                              <a:latin typeface="Cambria Math" panose="02040503050406030204" pitchFamily="18" charset="0"/>
                            </a:rPr>
                          </m:ctrlPr>
                        </m:funcPr>
                        <m:fName>
                          <m:r>
                            <a:rPr lang="en-US" b="1" i="1">
                              <a:solidFill>
                                <a:srgbClr val="FFC000"/>
                              </a:solidFill>
                              <a:latin typeface="Cambria Math" panose="02040503050406030204" pitchFamily="18" charset="0"/>
                            </a:rPr>
                            <m:t>𝐚𝐫𝐜𝐜𝐨𝐬</m:t>
                          </m:r>
                        </m:fName>
                        <m:e>
                          <m:r>
                            <a:rPr lang="en-US" b="1" i="1">
                              <a:solidFill>
                                <a:srgbClr val="FFC000"/>
                              </a:solidFill>
                              <a:latin typeface="Cambria Math" panose="02040503050406030204" pitchFamily="18" charset="0"/>
                            </a:rPr>
                            <m:t>[</m:t>
                          </m:r>
                          <m:r>
                            <a:rPr lang="en-US" b="1" i="1">
                              <a:solidFill>
                                <a:srgbClr val="FFC000"/>
                              </a:solidFill>
                              <a:latin typeface="Cambria Math" panose="02040503050406030204" pitchFamily="18" charset="0"/>
                            </a:rPr>
                            <m:t>𝟏</m:t>
                          </m:r>
                          <m:r>
                            <a:rPr lang="en-US" b="1" i="1">
                              <a:solidFill>
                                <a:srgbClr val="FFC000"/>
                              </a:solidFill>
                              <a:latin typeface="Cambria Math" panose="02040503050406030204" pitchFamily="18" charset="0"/>
                            </a:rPr>
                            <m:t>+ </m:t>
                          </m:r>
                          <m:sSub>
                            <m:sSubPr>
                              <m:ctrlPr>
                                <a:rPr lang="el-GR" b="1" i="1">
                                  <a:solidFill>
                                    <a:srgbClr val="FFC000"/>
                                  </a:solidFill>
                                  <a:latin typeface="Cambria Math" panose="02040503050406030204" pitchFamily="18" charset="0"/>
                                </a:rPr>
                              </m:ctrlPr>
                            </m:sSubPr>
                            <m:e>
                              <m:r>
                                <a:rPr lang="en-US" b="1" i="1">
                                  <a:solidFill>
                                    <a:srgbClr val="FFC000"/>
                                  </a:solidFill>
                                  <a:latin typeface="Cambria Math" panose="02040503050406030204" pitchFamily="18" charset="0"/>
                                </a:rPr>
                                <m:t>𝒎</m:t>
                              </m:r>
                            </m:e>
                            <m:sub>
                              <m:r>
                                <a:rPr lang="en-US" b="1" i="1">
                                  <a:solidFill>
                                    <a:srgbClr val="FFC000"/>
                                  </a:solidFill>
                                  <a:latin typeface="Cambria Math" panose="02040503050406030204" pitchFamily="18" charset="0"/>
                                </a:rPr>
                                <m:t>𝒆</m:t>
                              </m:r>
                            </m:sub>
                          </m:sSub>
                          <m:sSup>
                            <m:sSupPr>
                              <m:ctrlPr>
                                <a:rPr lang="el-GR" b="1" i="1">
                                  <a:solidFill>
                                    <a:srgbClr val="FFC000"/>
                                  </a:solidFill>
                                  <a:latin typeface="Cambria Math" panose="02040503050406030204" pitchFamily="18" charset="0"/>
                                </a:rPr>
                              </m:ctrlPr>
                            </m:sSupPr>
                            <m:e>
                              <m:r>
                                <a:rPr lang="en-US" b="1" i="1">
                                  <a:solidFill>
                                    <a:srgbClr val="FFC000"/>
                                  </a:solidFill>
                                  <a:latin typeface="Cambria Math" panose="02040503050406030204" pitchFamily="18" charset="0"/>
                                </a:rPr>
                                <m:t>𝒄</m:t>
                              </m:r>
                            </m:e>
                            <m:sup>
                              <m:r>
                                <a:rPr lang="en-US" b="1" i="1">
                                  <a:solidFill>
                                    <a:srgbClr val="FFC000"/>
                                  </a:solidFill>
                                  <a:latin typeface="Cambria Math" panose="02040503050406030204" pitchFamily="18" charset="0"/>
                                </a:rPr>
                                <m:t>𝟐</m:t>
                              </m:r>
                            </m:sup>
                          </m:sSup>
                        </m:e>
                      </m:func>
                      <m:r>
                        <a:rPr lang="en-US" b="1" i="1">
                          <a:solidFill>
                            <a:srgbClr val="FFC000"/>
                          </a:solidFill>
                          <a:latin typeface="Cambria Math" panose="02040503050406030204" pitchFamily="18" charset="0"/>
                        </a:rPr>
                        <m:t>(</m:t>
                      </m:r>
                      <m:f>
                        <m:fPr>
                          <m:ctrlPr>
                            <a:rPr lang="el-GR" b="1" i="1" smtClean="0">
                              <a:solidFill>
                                <a:srgbClr val="FFC000"/>
                              </a:solidFill>
                              <a:latin typeface="Cambria Math" panose="02040503050406030204" pitchFamily="18" charset="0"/>
                            </a:rPr>
                          </m:ctrlPr>
                        </m:fPr>
                        <m:num>
                          <m:r>
                            <a:rPr lang="en-US" b="1" i="1">
                              <a:solidFill>
                                <a:srgbClr val="FFC000"/>
                              </a:solidFill>
                              <a:latin typeface="Cambria Math" panose="02040503050406030204" pitchFamily="18" charset="0"/>
                            </a:rPr>
                            <m:t>𝟏</m:t>
                          </m:r>
                        </m:num>
                        <m:den>
                          <m:sSub>
                            <m:sSubPr>
                              <m:ctrlPr>
                                <a:rPr lang="en-US" b="1" i="1" smtClean="0">
                                  <a:solidFill>
                                    <a:srgbClr val="FFC000"/>
                                  </a:solidFill>
                                  <a:latin typeface="Cambria Math" panose="02040503050406030204" pitchFamily="18" charset="0"/>
                                </a:rPr>
                              </m:ctrlPr>
                            </m:sSubPr>
                            <m:e>
                              <m:r>
                                <a:rPr lang="en-US" b="1" i="1" smtClean="0">
                                  <a:solidFill>
                                    <a:srgbClr val="FFC000"/>
                                  </a:solidFill>
                                  <a:latin typeface="Cambria Math" panose="02040503050406030204" pitchFamily="18" charset="0"/>
                                </a:rPr>
                                <m:t>𝑬</m:t>
                              </m:r>
                            </m:e>
                            <m:sub>
                              <m:r>
                                <a:rPr lang="en-US" b="1" i="1" smtClean="0">
                                  <a:solidFill>
                                    <a:srgbClr val="FFC000"/>
                                  </a:solidFill>
                                  <a:latin typeface="Cambria Math" panose="02040503050406030204" pitchFamily="18" charset="0"/>
                                </a:rPr>
                                <m:t>𝒊𝒏𝒊𝒕𝒊𝒂𝒍</m:t>
                              </m:r>
                            </m:sub>
                          </m:sSub>
                        </m:den>
                      </m:f>
                      <m:r>
                        <a:rPr lang="en-US" b="1" i="1">
                          <a:solidFill>
                            <a:srgbClr val="FFC000"/>
                          </a:solidFill>
                          <a:latin typeface="Cambria Math" panose="02040503050406030204" pitchFamily="18" charset="0"/>
                        </a:rPr>
                        <m:t>−</m:t>
                      </m:r>
                      <m:f>
                        <m:fPr>
                          <m:ctrlPr>
                            <a:rPr lang="el-GR" b="1" i="1">
                              <a:solidFill>
                                <a:srgbClr val="FFC000"/>
                              </a:solidFill>
                              <a:latin typeface="Cambria Math" panose="02040503050406030204" pitchFamily="18" charset="0"/>
                            </a:rPr>
                          </m:ctrlPr>
                        </m:fPr>
                        <m:num>
                          <m:r>
                            <a:rPr lang="en-US" b="1" i="1">
                              <a:solidFill>
                                <a:srgbClr val="FFC000"/>
                              </a:solidFill>
                              <a:latin typeface="Cambria Math" panose="02040503050406030204" pitchFamily="18" charset="0"/>
                            </a:rPr>
                            <m:t>𝟏</m:t>
                          </m:r>
                        </m:num>
                        <m:den>
                          <m:sSub>
                            <m:sSubPr>
                              <m:ctrlPr>
                                <a:rPr lang="en-US" b="1" i="1" smtClean="0">
                                  <a:solidFill>
                                    <a:srgbClr val="FFC000"/>
                                  </a:solidFill>
                                  <a:latin typeface="Cambria Math" panose="02040503050406030204" pitchFamily="18" charset="0"/>
                                </a:rPr>
                              </m:ctrlPr>
                            </m:sSubPr>
                            <m:e>
                              <m:r>
                                <a:rPr lang="en-US" b="1" i="1" smtClean="0">
                                  <a:solidFill>
                                    <a:srgbClr val="FFC000"/>
                                  </a:solidFill>
                                  <a:latin typeface="Cambria Math" panose="02040503050406030204" pitchFamily="18" charset="0"/>
                                </a:rPr>
                                <m:t>𝑬</m:t>
                              </m:r>
                            </m:e>
                            <m:sub>
                              <m:r>
                                <a:rPr lang="en-US" b="1" i="1" smtClean="0">
                                  <a:solidFill>
                                    <a:srgbClr val="FFC000"/>
                                  </a:solidFill>
                                  <a:latin typeface="Cambria Math" panose="02040503050406030204" pitchFamily="18" charset="0"/>
                                </a:rPr>
                                <m:t>𝒔𝒄𝒂𝒕𝒕𝒆𝒓𝒆𝒅</m:t>
                              </m:r>
                            </m:sub>
                          </m:sSub>
                        </m:den>
                      </m:f>
                      <m:r>
                        <a:rPr lang="en-US" b="1" i="1">
                          <a:solidFill>
                            <a:srgbClr val="FFC000"/>
                          </a:solidFill>
                          <a:latin typeface="Cambria Math" panose="02040503050406030204" pitchFamily="18" charset="0"/>
                        </a:rPr>
                        <m:t>)]</m:t>
                      </m:r>
                    </m:oMath>
                  </m:oMathPara>
                </a14:m>
                <a:endParaRPr lang="en-US" dirty="0" smtClean="0">
                  <a:solidFill>
                    <a:srgbClr val="FFC000"/>
                  </a:solidFill>
                  <a:latin typeface="Bell MT" panose="02020503060305020303" pitchFamily="18" charset="0"/>
                </a:endParaRPr>
              </a:p>
              <a:p>
                <a:endParaRPr lang="el-GR" dirty="0" smtClean="0">
                  <a:latin typeface="Bell MT" panose="02020503060305020303" pitchFamily="18" charset="0"/>
                </a:endParaRPr>
              </a:p>
              <a:p>
                <a:pPr marL="285750" indent="-285750">
                  <a:buFont typeface="Arial" panose="020B0604020202020204" pitchFamily="34" charset="0"/>
                  <a:buChar char="•"/>
                </a:pPr>
                <a:r>
                  <a:rPr lang="en-US" sz="2000" dirty="0" smtClean="0">
                    <a:latin typeface="Bell MT" panose="02020503060305020303" pitchFamily="18" charset="0"/>
                  </a:rPr>
                  <a:t>The Compton Cone intersects the LOR at two points (at most), where one of them is the annihilation  point.</a:t>
                </a:r>
              </a:p>
            </p:txBody>
          </p:sp>
        </mc:Choice>
        <mc:Fallback xmlns="">
          <p:sp>
            <p:nvSpPr>
              <p:cNvPr id="34" name="TextBox 33"/>
              <p:cNvSpPr txBox="1">
                <a:spLocks noRot="1" noChangeAspect="1" noMove="1" noResize="1" noEditPoints="1" noAdjustHandles="1" noChangeArrowheads="1" noChangeShapeType="1" noTextEdit="1"/>
              </p:cNvSpPr>
              <p:nvPr/>
            </p:nvSpPr>
            <p:spPr>
              <a:xfrm>
                <a:off x="253787" y="1251863"/>
                <a:ext cx="7557414" cy="5245282"/>
              </a:xfrm>
              <a:prstGeom prst="rect">
                <a:avLst/>
              </a:prstGeom>
              <a:blipFill rotWithShape="1">
                <a:blip r:embed="rId7"/>
                <a:stretch>
                  <a:fillRect l="-726" t="-581" r="-969" b="-1045"/>
                </a:stretch>
              </a:blipFill>
            </p:spPr>
            <p:txBody>
              <a:bodyPr/>
              <a:lstStyle/>
              <a:p>
                <a:r>
                  <a:rPr lang="en-US">
                    <a:noFill/>
                  </a:rPr>
                  <a:t> </a:t>
                </a:r>
              </a:p>
            </p:txBody>
          </p:sp>
        </mc:Fallback>
      </mc:AlternateContent>
    </p:spTree>
    <p:extLst>
      <p:ext uri="{BB962C8B-B14F-4D97-AF65-F5344CB8AC3E}">
        <p14:creationId xmlns:p14="http://schemas.microsoft.com/office/powerpoint/2010/main" val="364918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barn(inVertical)">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
                                            <p:txEl>
                                              <p:pRg st="2" end="2"/>
                                            </p:txEl>
                                          </p:spTgt>
                                        </p:tgtEl>
                                        <p:attrNameLst>
                                          <p:attrName>style.visibility</p:attrName>
                                        </p:attrNameLst>
                                      </p:cBhvr>
                                      <p:to>
                                        <p:strVal val="visible"/>
                                      </p:to>
                                    </p:set>
                                    <p:animEffect transition="in" filter="barn(inVertical)">
                                      <p:cBhvr>
                                        <p:cTn id="12" dur="500"/>
                                        <p:tgtEl>
                                          <p:spTgt spid="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
                                            <p:txEl>
                                              <p:pRg st="4" end="4"/>
                                            </p:txEl>
                                          </p:spTgt>
                                        </p:tgtEl>
                                        <p:attrNameLst>
                                          <p:attrName>style.visibility</p:attrName>
                                        </p:attrNameLst>
                                      </p:cBhvr>
                                      <p:to>
                                        <p:strVal val="visible"/>
                                      </p:to>
                                    </p:set>
                                    <p:animEffect transition="in" filter="barn(inVertical)">
                                      <p:cBhvr>
                                        <p:cTn id="17" dur="500"/>
                                        <p:tgtEl>
                                          <p:spTgt spid="3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4">
                                            <p:txEl>
                                              <p:pRg st="6" end="6"/>
                                            </p:txEl>
                                          </p:spTgt>
                                        </p:tgtEl>
                                        <p:attrNameLst>
                                          <p:attrName>style.visibility</p:attrName>
                                        </p:attrNameLst>
                                      </p:cBhvr>
                                      <p:to>
                                        <p:strVal val="visible"/>
                                      </p:to>
                                    </p:set>
                                    <p:animEffect transition="in" filter="barn(inVertical)">
                                      <p:cBhvr>
                                        <p:cTn id="22" dur="500"/>
                                        <p:tgtEl>
                                          <p:spTgt spid="34">
                                            <p:txEl>
                                              <p:pRg st="6" end="6"/>
                                            </p:txEl>
                                          </p:spTgt>
                                        </p:tgtEl>
                                      </p:cBhvr>
                                    </p:animEffect>
                                  </p:childTnLst>
                                </p:cTn>
                              </p:par>
                              <p:par>
                                <p:cTn id="23" presetID="2" presetClass="entr" presetSubtype="4" fill="hold" nodeType="withEffect">
                                  <p:stCondLst>
                                    <p:cond delay="0"/>
                                  </p:stCondLst>
                                  <p:childTnLst>
                                    <p:set>
                                      <p:cBhvr>
                                        <p:cTn id="24" dur="1" fill="hold">
                                          <p:stCondLst>
                                            <p:cond delay="0"/>
                                          </p:stCondLst>
                                        </p:cTn>
                                        <p:tgtEl>
                                          <p:spTgt spid="34">
                                            <p:txEl>
                                              <p:pRg st="7" end="7"/>
                                            </p:txEl>
                                          </p:spTgt>
                                        </p:tgtEl>
                                        <p:attrNameLst>
                                          <p:attrName>style.visibility</p:attrName>
                                        </p:attrNameLst>
                                      </p:cBhvr>
                                      <p:to>
                                        <p:strVal val="visible"/>
                                      </p:to>
                                    </p:set>
                                    <p:anim calcmode="lin" valueType="num">
                                      <p:cBhvr additive="base">
                                        <p:cTn id="25" dur="500" fill="hold"/>
                                        <p:tgtEl>
                                          <p:spTgt spid="3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4">
                                            <p:txEl>
                                              <p:pRg st="9" end="9"/>
                                            </p:txEl>
                                          </p:spTgt>
                                        </p:tgtEl>
                                        <p:attrNameLst>
                                          <p:attrName>style.visibility</p:attrName>
                                        </p:attrNameLst>
                                      </p:cBhvr>
                                      <p:to>
                                        <p:strVal val="visible"/>
                                      </p:to>
                                    </p:set>
                                    <p:animEffect transition="in" filter="barn(inVertical)">
                                      <p:cBhvr>
                                        <p:cTn id="31" dur="500"/>
                                        <p:tgtEl>
                                          <p:spTgt spid="3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BEBA8EAE-BF5A-486C-A8C5-ECC9F3942E4B}">
                <a14:imgProps xmlns:a14="http://schemas.microsoft.com/office/drawing/2010/main">
                  <a14:imgLayer r:embed="rId3">
                    <a14:imgEffect>
                      <a14:backgroundRemoval t="800" b="100000" l="0" r="98928">
                        <a14:backgroundMark x1="70777" y1="96000" x2="97051" y2="80000"/>
                        <a14:backgroundMark x1="85791" y1="4267" x2="95979" y2="17600"/>
                        <a14:backgroundMark x1="56300" y1="14133" x2="78284" y2="25067"/>
                        <a14:backgroundMark x1="81233" y1="31467" x2="84450" y2="37333"/>
                        <a14:backgroundMark x1="84450" y1="50400" x2="76676" y2="73333"/>
                        <a14:backgroundMark x1="65952" y1="53867" x2="66756" y2="61067"/>
                        <a14:backgroundMark x1="54960" y1="29867" x2="62466" y2="30667"/>
                        <a14:backgroundMark x1="32976" y1="67200" x2="44772" y2="70133"/>
                        <a14:backgroundMark x1="35121" y1="24267" x2="36997" y2="25067"/>
                        <a14:backgroundMark x1="26810" y1="18400" x2="16354" y2="30933"/>
                        <a14:backgroundMark x1="11528" y1="52533" x2="17694" y2="63467"/>
                        <a14:backgroundMark x1="19839" y1="69333" x2="33512" y2="79467"/>
                        <a14:backgroundMark x1="40214" y1="84800" x2="58177" y2="85333"/>
                        <a14:backgroundMark x1="6971" y1="88533" x2="15282" y2="92800"/>
                        <a14:backgroundMark x1="4826" y1="79467" x2="16622" y2="91467"/>
                        <a14:backgroundMark x1="1340" y1="42133" x2="0" y2="47200"/>
                      </a14:backgroundRemoval>
                    </a14:imgEffect>
                  </a14:imgLayer>
                </a14:imgProps>
              </a:ext>
            </a:extLst>
          </a:blip>
          <a:stretch>
            <a:fillRect/>
          </a:stretch>
        </p:blipFill>
        <p:spPr>
          <a:xfrm>
            <a:off x="4076308" y="1318891"/>
            <a:ext cx="3552825" cy="3571875"/>
          </a:xfrm>
          <a:prstGeom prst="rect">
            <a:avLst/>
          </a:prstGeom>
        </p:spPr>
      </p:pic>
      <p:sp>
        <p:nvSpPr>
          <p:cNvPr id="5" name="Ορθογώνιο 4"/>
          <p:cNvSpPr/>
          <p:nvPr/>
        </p:nvSpPr>
        <p:spPr>
          <a:xfrm>
            <a:off x="3736731" y="422031"/>
            <a:ext cx="4237892" cy="861774"/>
          </a:xfrm>
          <a:prstGeom prst="rect">
            <a:avLst/>
          </a:prstGeom>
        </p:spPr>
        <p:txBody>
          <a:bodyPr wrap="square">
            <a:spAutoFit/>
          </a:bodyPr>
          <a:lstStyle/>
          <a:p>
            <a:pPr algn="ctr"/>
            <a:r>
              <a:rPr lang="en-US" sz="2600" b="1" u="sng" dirty="0" smtClean="0">
                <a:latin typeface="Bell MT" panose="02020503060305020303" pitchFamily="18" charset="0"/>
              </a:rPr>
              <a:t>TRIPLE COINCIDENCES</a:t>
            </a:r>
          </a:p>
          <a:p>
            <a:pPr algn="ctr"/>
            <a:endParaRPr lang="el-GR" sz="2400" b="1" u="sng" dirty="0"/>
          </a:p>
        </p:txBody>
      </p:sp>
      <p:cxnSp>
        <p:nvCxnSpPr>
          <p:cNvPr id="9" name="Ευθεία γραμμή σύνδεσης 8"/>
          <p:cNvCxnSpPr>
            <a:endCxn id="15" idx="3"/>
          </p:cNvCxnSpPr>
          <p:nvPr/>
        </p:nvCxnSpPr>
        <p:spPr>
          <a:xfrm flipH="1">
            <a:off x="3413299" y="2386556"/>
            <a:ext cx="2137514" cy="1205890"/>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a:endCxn id="15" idx="3"/>
          </p:cNvCxnSpPr>
          <p:nvPr/>
        </p:nvCxnSpPr>
        <p:spPr>
          <a:xfrm flipH="1">
            <a:off x="3413299" y="3082098"/>
            <a:ext cx="2357726" cy="510348"/>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31407" y="3407780"/>
            <a:ext cx="1981892" cy="369332"/>
          </a:xfrm>
          <a:prstGeom prst="rect">
            <a:avLst/>
          </a:prstGeom>
          <a:noFill/>
        </p:spPr>
        <p:txBody>
          <a:bodyPr wrap="square" rtlCol="0">
            <a:spAutoFit/>
          </a:bodyPr>
          <a:lstStyle/>
          <a:p>
            <a:r>
              <a:rPr lang="en-US" dirty="0">
                <a:latin typeface="Bell MT" panose="02020503060305020303" pitchFamily="18" charset="0"/>
              </a:rPr>
              <a:t>Intersection points</a:t>
            </a:r>
            <a:endParaRPr lang="el-GR" dirty="0"/>
          </a:p>
        </p:txBody>
      </p:sp>
      <p:cxnSp>
        <p:nvCxnSpPr>
          <p:cNvPr id="18" name="Ευθεία γραμμή σύνδεσης 17"/>
          <p:cNvCxnSpPr/>
          <p:nvPr/>
        </p:nvCxnSpPr>
        <p:spPr>
          <a:xfrm>
            <a:off x="6573500" y="4109053"/>
            <a:ext cx="2451549" cy="611661"/>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025049" y="4586735"/>
            <a:ext cx="2524800" cy="369332"/>
          </a:xfrm>
          <a:prstGeom prst="rect">
            <a:avLst/>
          </a:prstGeom>
          <a:noFill/>
        </p:spPr>
        <p:txBody>
          <a:bodyPr wrap="square" rtlCol="0">
            <a:spAutoFit/>
          </a:bodyPr>
          <a:lstStyle/>
          <a:p>
            <a:r>
              <a:rPr lang="en-US" dirty="0" smtClean="0">
                <a:latin typeface="Bell MT" panose="02020503060305020303" pitchFamily="18" charset="0"/>
              </a:rPr>
              <a:t>Line-Of-Response (LOR)</a:t>
            </a:r>
            <a:endParaRPr lang="el-GR" dirty="0"/>
          </a:p>
        </p:txBody>
      </p:sp>
      <p:cxnSp>
        <p:nvCxnSpPr>
          <p:cNvPr id="24" name="Ευθεία γραμμή σύνδεσης 23"/>
          <p:cNvCxnSpPr/>
          <p:nvPr/>
        </p:nvCxnSpPr>
        <p:spPr>
          <a:xfrm flipV="1">
            <a:off x="6925193" y="1488945"/>
            <a:ext cx="1011115" cy="1160585"/>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936308" y="1283805"/>
            <a:ext cx="3187740" cy="369332"/>
          </a:xfrm>
          <a:prstGeom prst="rect">
            <a:avLst/>
          </a:prstGeom>
          <a:noFill/>
        </p:spPr>
        <p:txBody>
          <a:bodyPr wrap="square" rtlCol="0">
            <a:spAutoFit/>
          </a:bodyPr>
          <a:lstStyle/>
          <a:p>
            <a:r>
              <a:rPr lang="en-US" dirty="0" smtClean="0">
                <a:latin typeface="Bell MT" panose="02020503060305020303" pitchFamily="18" charset="0"/>
              </a:rPr>
              <a:t>Prompt gamma scattering point</a:t>
            </a:r>
            <a:endParaRPr lang="el-GR" dirty="0"/>
          </a:p>
        </p:txBody>
      </p:sp>
      <p:cxnSp>
        <p:nvCxnSpPr>
          <p:cNvPr id="28" name="Ευθεία γραμμή σύνδεσης 27"/>
          <p:cNvCxnSpPr>
            <a:endCxn id="31" idx="1"/>
          </p:cNvCxnSpPr>
          <p:nvPr/>
        </p:nvCxnSpPr>
        <p:spPr>
          <a:xfrm>
            <a:off x="5975623" y="2729309"/>
            <a:ext cx="2514600" cy="737934"/>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490223" y="3282577"/>
            <a:ext cx="1644162" cy="369332"/>
          </a:xfrm>
          <a:prstGeom prst="rect">
            <a:avLst/>
          </a:prstGeom>
          <a:noFill/>
        </p:spPr>
        <p:txBody>
          <a:bodyPr wrap="square" rtlCol="0">
            <a:spAutoFit/>
          </a:bodyPr>
          <a:lstStyle/>
          <a:p>
            <a:r>
              <a:rPr lang="en-US" dirty="0" smtClean="0">
                <a:latin typeface="Bell MT" panose="02020503060305020303" pitchFamily="18" charset="0"/>
              </a:rPr>
              <a:t>Compton Cone</a:t>
            </a:r>
            <a:endParaRPr lang="el-GR" dirty="0"/>
          </a:p>
        </p:txBody>
      </p:sp>
      <p:sp>
        <p:nvSpPr>
          <p:cNvPr id="32" name="Έκρηξη 2 31"/>
          <p:cNvSpPr/>
          <p:nvPr/>
        </p:nvSpPr>
        <p:spPr>
          <a:xfrm>
            <a:off x="5590581" y="2319438"/>
            <a:ext cx="70338" cy="9778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TextBox 41"/>
          <p:cNvSpPr txBox="1"/>
          <p:nvPr/>
        </p:nvSpPr>
        <p:spPr>
          <a:xfrm>
            <a:off x="521675" y="5766904"/>
            <a:ext cx="10920046" cy="707886"/>
          </a:xfrm>
          <a:prstGeom prst="rect">
            <a:avLst/>
          </a:prstGeom>
          <a:noFill/>
        </p:spPr>
        <p:txBody>
          <a:bodyPr wrap="square" rtlCol="0">
            <a:spAutoFit/>
          </a:bodyPr>
          <a:lstStyle/>
          <a:p>
            <a:r>
              <a:rPr lang="en-US" sz="2000" dirty="0" smtClean="0">
                <a:latin typeface="Bell MT" panose="02020503060305020303" pitchFamily="18" charset="0"/>
              </a:rPr>
              <a:t>Acceptance of one of the two intersection points is achieved through Time-Of-Flight (TOF) Technique, where the intersection point closer to the TOF point is finally selected. </a:t>
            </a:r>
            <a:endParaRPr lang="el-GR" sz="2000" dirty="0"/>
          </a:p>
        </p:txBody>
      </p:sp>
    </p:spTree>
    <p:extLst>
      <p:ext uri="{BB962C8B-B14F-4D97-AF65-F5344CB8AC3E}">
        <p14:creationId xmlns:p14="http://schemas.microsoft.com/office/powerpoint/2010/main" val="339042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barn(inVertical)">
                                      <p:cBhvr>
                                        <p:cTn id="7" dur="5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725947" y="422031"/>
            <a:ext cx="6538823" cy="861774"/>
          </a:xfrm>
          <a:prstGeom prst="rect">
            <a:avLst/>
          </a:prstGeom>
        </p:spPr>
        <p:txBody>
          <a:bodyPr wrap="square">
            <a:spAutoFit/>
          </a:bodyPr>
          <a:lstStyle/>
          <a:p>
            <a:pPr algn="ctr"/>
            <a:r>
              <a:rPr lang="en-US" sz="2600" b="1" u="sng" dirty="0" smtClean="0">
                <a:latin typeface="Bell MT" panose="02020503060305020303" pitchFamily="18" charset="0"/>
              </a:rPr>
              <a:t>GATE SIMULATION</a:t>
            </a:r>
          </a:p>
          <a:p>
            <a:pPr algn="ctr"/>
            <a:endParaRPr lang="el-GR" sz="2400" b="1" u="sng" dirty="0"/>
          </a:p>
        </p:txBody>
      </p:sp>
      <p:sp>
        <p:nvSpPr>
          <p:cNvPr id="3" name="TextBox 2"/>
          <p:cNvSpPr txBox="1"/>
          <p:nvPr/>
        </p:nvSpPr>
        <p:spPr>
          <a:xfrm>
            <a:off x="246888" y="1614579"/>
            <a:ext cx="5495191"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Bell MT" panose="02020503060305020303" pitchFamily="18" charset="0"/>
              </a:rPr>
              <a:t>Version </a:t>
            </a:r>
            <a:r>
              <a:rPr lang="en-US" sz="2000" dirty="0" smtClean="0">
                <a:latin typeface="Book Antiqua" panose="02040602050305030304" pitchFamily="18" charset="0"/>
              </a:rPr>
              <a:t>9.3</a:t>
            </a:r>
          </a:p>
          <a:p>
            <a:pPr marL="285750" indent="-285750">
              <a:buFont typeface="Arial" panose="020B0604020202020204" pitchFamily="34" charset="0"/>
              <a:buChar char="•"/>
            </a:pPr>
            <a:r>
              <a:rPr lang="en-US" sz="2000" dirty="0" smtClean="0">
                <a:latin typeface="Bell MT" panose="02020503060305020303" pitchFamily="18" charset="0"/>
              </a:rPr>
              <a:t>ECAT System (Three hierarchical levels)</a:t>
            </a:r>
          </a:p>
          <a:p>
            <a:pPr marL="285750" indent="-285750">
              <a:buFont typeface="Arial" panose="020B0604020202020204" pitchFamily="34" charset="0"/>
              <a:buChar char="•"/>
            </a:pPr>
            <a:r>
              <a:rPr lang="en-US" sz="2000" dirty="0" smtClean="0">
                <a:latin typeface="Book Antiqua" panose="02040602050305030304" pitchFamily="18" charset="0"/>
              </a:rPr>
              <a:t>45</a:t>
            </a:r>
            <a:r>
              <a:rPr lang="en-US" sz="2000" dirty="0" smtClean="0">
                <a:latin typeface="Bell MT" panose="02020503060305020303" pitchFamily="18" charset="0"/>
              </a:rPr>
              <a:t> Blocks</a:t>
            </a:r>
          </a:p>
          <a:p>
            <a:pPr marL="285750" indent="-285750">
              <a:buFont typeface="Arial" panose="020B0604020202020204" pitchFamily="34" charset="0"/>
              <a:buChar char="•"/>
            </a:pPr>
            <a:r>
              <a:rPr lang="en-US" sz="2000" dirty="0" smtClean="0">
                <a:latin typeface="Bell MT" panose="02020503060305020303" pitchFamily="18" charset="0"/>
              </a:rPr>
              <a:t>Energy Resolution </a:t>
            </a:r>
            <a:r>
              <a:rPr lang="en-US" sz="2000" dirty="0" smtClean="0">
                <a:latin typeface="Book Antiqua" panose="02040602050305030304" pitchFamily="18" charset="0"/>
              </a:rPr>
              <a:t>9%</a:t>
            </a:r>
          </a:p>
          <a:p>
            <a:pPr marL="285750" indent="-285750">
              <a:buFont typeface="Arial" panose="020B0604020202020204" pitchFamily="34" charset="0"/>
              <a:buChar char="•"/>
            </a:pPr>
            <a:r>
              <a:rPr lang="en-US" sz="2000" dirty="0" smtClean="0">
                <a:latin typeface="Bell MT" panose="02020503060305020303" pitchFamily="18" charset="0"/>
              </a:rPr>
              <a:t>LSO Dead Time </a:t>
            </a:r>
            <a:r>
              <a:rPr lang="en-US" sz="2000" dirty="0" smtClean="0">
                <a:latin typeface="Book Antiqua" panose="02040602050305030304" pitchFamily="18" charset="0"/>
              </a:rPr>
              <a:t>40</a:t>
            </a:r>
            <a:r>
              <a:rPr lang="en-US" sz="2000" dirty="0" smtClean="0">
                <a:latin typeface="Bell MT" panose="02020503060305020303" pitchFamily="18" charset="0"/>
              </a:rPr>
              <a:t> ns</a:t>
            </a:r>
          </a:p>
          <a:p>
            <a:pPr marL="285750" indent="-285750">
              <a:buFont typeface="Arial" panose="020B0604020202020204" pitchFamily="34" charset="0"/>
              <a:buChar char="•"/>
            </a:pPr>
            <a:r>
              <a:rPr lang="en-US" sz="2000" dirty="0" smtClean="0">
                <a:latin typeface="Bell MT" panose="02020503060305020303" pitchFamily="18" charset="0"/>
              </a:rPr>
              <a:t>Point source inside a </a:t>
            </a:r>
            <a:r>
              <a:rPr lang="en-US" sz="2000" dirty="0" smtClean="0">
                <a:latin typeface="Book Antiqua" panose="02040602050305030304" pitchFamily="18" charset="0"/>
              </a:rPr>
              <a:t>0.5</a:t>
            </a:r>
            <a:r>
              <a:rPr lang="en-US" sz="2000" dirty="0" smtClean="0">
                <a:latin typeface="Bell MT" panose="02020503060305020303" pitchFamily="18" charset="0"/>
              </a:rPr>
              <a:t> cm radius water sphere</a:t>
            </a:r>
          </a:p>
        </p:txBody>
      </p:sp>
      <p:sp>
        <p:nvSpPr>
          <p:cNvPr id="4" name="TextBox 3"/>
          <p:cNvSpPr txBox="1"/>
          <p:nvPr/>
        </p:nvSpPr>
        <p:spPr>
          <a:xfrm>
            <a:off x="246888" y="4554416"/>
            <a:ext cx="4949367" cy="400110"/>
          </a:xfrm>
          <a:prstGeom prst="rect">
            <a:avLst/>
          </a:prstGeom>
          <a:noFill/>
        </p:spPr>
        <p:txBody>
          <a:bodyPr wrap="square" rtlCol="0">
            <a:spAutoFit/>
          </a:bodyPr>
          <a:lstStyle/>
          <a:p>
            <a:r>
              <a:rPr lang="en-US" sz="2000" u="sng" dirty="0" smtClean="0">
                <a:latin typeface="Bell MT" panose="02020503060305020303" pitchFamily="18" charset="0"/>
              </a:rPr>
              <a:t>ExtendedVsource simulating the Sc-44 decay</a:t>
            </a:r>
            <a:endParaRPr lang="el-GR" sz="2000" u="sng" dirty="0"/>
          </a:p>
        </p:txBody>
      </p:sp>
      <p:pic>
        <p:nvPicPr>
          <p:cNvPr id="5" name="Εικόνα 4"/>
          <p:cNvPicPr>
            <a:picLocks noChangeAspect="1"/>
          </p:cNvPicPr>
          <p:nvPr/>
        </p:nvPicPr>
        <p:blipFill rotWithShape="1">
          <a:blip r:embed="rId2"/>
          <a:srcRect l="551"/>
          <a:stretch/>
        </p:blipFill>
        <p:spPr>
          <a:xfrm>
            <a:off x="5196255" y="4832308"/>
            <a:ext cx="6267570" cy="1023035"/>
          </a:xfrm>
          <a:prstGeom prst="rect">
            <a:avLst/>
          </a:prstGeom>
          <a:ln>
            <a:solidFill>
              <a:schemeClr val="bg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5540739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631130" y="407626"/>
            <a:ext cx="7224069" cy="861774"/>
          </a:xfrm>
          <a:prstGeom prst="rect">
            <a:avLst/>
          </a:prstGeom>
        </p:spPr>
        <p:txBody>
          <a:bodyPr wrap="square">
            <a:spAutoFit/>
          </a:bodyPr>
          <a:lstStyle/>
          <a:p>
            <a:pPr algn="ctr"/>
            <a:r>
              <a:rPr lang="en-US" sz="2600" b="1" u="sng" dirty="0" smtClean="0">
                <a:latin typeface="Bell MT" panose="02020503060305020303" pitchFamily="18" charset="0"/>
              </a:rPr>
              <a:t>GATE SIMULATION – SPATIAL BLURRING</a:t>
            </a:r>
          </a:p>
          <a:p>
            <a:pPr algn="ctr"/>
            <a:endParaRPr lang="el-GR" sz="2400" b="1" u="sng" dirty="0"/>
          </a:p>
        </p:txBody>
      </p:sp>
      <p:sp>
        <p:nvSpPr>
          <p:cNvPr id="3" name="TextBox 2"/>
          <p:cNvSpPr txBox="1"/>
          <p:nvPr/>
        </p:nvSpPr>
        <p:spPr>
          <a:xfrm>
            <a:off x="798631" y="1170160"/>
            <a:ext cx="10366131" cy="400110"/>
          </a:xfrm>
          <a:prstGeom prst="rect">
            <a:avLst/>
          </a:prstGeom>
          <a:noFill/>
        </p:spPr>
        <p:txBody>
          <a:bodyPr wrap="square" rtlCol="0">
            <a:spAutoFit/>
          </a:bodyPr>
          <a:lstStyle/>
          <a:p>
            <a:r>
              <a:rPr lang="en-US" sz="2000" dirty="0" smtClean="0">
                <a:solidFill>
                  <a:srgbClr val="FFFF00"/>
                </a:solidFill>
                <a:latin typeface="Bell MT" panose="02020503060305020303" pitchFamily="18" charset="0"/>
              </a:rPr>
              <a:t>Spatial Blurring </a:t>
            </a:r>
            <a:r>
              <a:rPr lang="en-US" sz="2000" dirty="0" smtClean="0">
                <a:solidFill>
                  <a:srgbClr val="FFFF00"/>
                </a:solidFill>
                <a:latin typeface="Book Antiqua" panose="02040602050305030304" pitchFamily="18" charset="0"/>
              </a:rPr>
              <a:t>1.7</a:t>
            </a:r>
            <a:r>
              <a:rPr lang="en-US" sz="2000" dirty="0" smtClean="0">
                <a:solidFill>
                  <a:srgbClr val="FFFF00"/>
                </a:solidFill>
                <a:latin typeface="Bell MT" panose="02020503060305020303" pitchFamily="18" charset="0"/>
              </a:rPr>
              <a:t> mm</a:t>
            </a:r>
            <a:endParaRPr lang="el-GR" sz="2000" dirty="0">
              <a:solidFill>
                <a:srgbClr val="FFFF00"/>
              </a:solidFill>
            </a:endParaRPr>
          </a:p>
        </p:txBody>
      </p:sp>
      <p:pic>
        <p:nvPicPr>
          <p:cNvPr id="4" name="Εικόνα 3"/>
          <p:cNvPicPr>
            <a:picLocks noChangeAspect="1"/>
          </p:cNvPicPr>
          <p:nvPr/>
        </p:nvPicPr>
        <p:blipFill>
          <a:blip r:embed="rId2"/>
          <a:stretch>
            <a:fillRect/>
          </a:stretch>
        </p:blipFill>
        <p:spPr>
          <a:xfrm>
            <a:off x="3598252" y="1129917"/>
            <a:ext cx="7791450" cy="409575"/>
          </a:xfrm>
          <a:prstGeom prst="rect">
            <a:avLst/>
          </a:prstGeom>
          <a:ln>
            <a:solidFill>
              <a:schemeClr val="bg1"/>
            </a:solidFill>
          </a:ln>
          <a:effectLst>
            <a:outerShdw blurRad="50800" dist="38100" dir="5400000" algn="t" rotWithShape="0">
              <a:prstClr val="black">
                <a:alpha val="40000"/>
              </a:prstClr>
            </a:outerShdw>
          </a:effectLst>
        </p:spPr>
      </p:pic>
      <mc:AlternateContent xmlns:mc="http://schemas.openxmlformats.org/markup-compatibility/2006" xmlns:a14="http://schemas.microsoft.com/office/drawing/2010/main">
        <mc:Choice Requires="a14">
          <p:sp>
            <p:nvSpPr>
              <p:cNvPr id="5" name="TextBox 4"/>
              <p:cNvSpPr txBox="1"/>
              <p:nvPr/>
            </p:nvSpPr>
            <p:spPr>
              <a:xfrm>
                <a:off x="416902" y="2023998"/>
                <a:ext cx="10972800" cy="4650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ad>
                        <m:radPr>
                          <m:degHide m:val="on"/>
                          <m:ctrlPr>
                            <a:rPr lang="el-GR" sz="2000" i="1" smtClean="0">
                              <a:solidFill>
                                <a:srgbClr val="FFFF00"/>
                              </a:solidFill>
                              <a:latin typeface="Cambria Math" panose="02040503050406030204" pitchFamily="18" charset="0"/>
                            </a:rPr>
                          </m:ctrlPr>
                        </m:radPr>
                        <m:deg/>
                        <m:e>
                          <m:sSup>
                            <m:sSupPr>
                              <m:ctrlPr>
                                <a:rPr lang="el-GR" sz="2000" i="1" smtClean="0">
                                  <a:solidFill>
                                    <a:srgbClr val="FFFF00"/>
                                  </a:solidFill>
                                  <a:latin typeface="Cambria Math" panose="02040503050406030204" pitchFamily="18" charset="0"/>
                                </a:rPr>
                              </m:ctrlPr>
                            </m:sSupPr>
                            <m:e>
                              <m:r>
                                <a:rPr lang="en-US" sz="2000" b="0" i="1" smtClean="0">
                                  <a:solidFill>
                                    <a:srgbClr val="FFFF00"/>
                                  </a:solidFill>
                                  <a:latin typeface="Cambria Math" panose="02040503050406030204" pitchFamily="18" charset="0"/>
                                </a:rPr>
                                <m:t>(1.3)</m:t>
                              </m:r>
                            </m:e>
                            <m:sup>
                              <m:r>
                                <a:rPr lang="en-US" sz="2000" b="0" i="1" smtClean="0">
                                  <a:solidFill>
                                    <a:srgbClr val="FFFF00"/>
                                  </a:solidFill>
                                  <a:latin typeface="Cambria Math" panose="02040503050406030204" pitchFamily="18" charset="0"/>
                                </a:rPr>
                                <m:t>2</m:t>
                              </m:r>
                            </m:sup>
                          </m:sSup>
                          <m:r>
                            <a:rPr lang="en-US" sz="2000" b="0" i="1" smtClean="0">
                              <a:solidFill>
                                <a:srgbClr val="FFFF00"/>
                              </a:solidFill>
                              <a:latin typeface="Cambria Math" panose="02040503050406030204" pitchFamily="18" charset="0"/>
                            </a:rPr>
                            <m:t>+</m:t>
                          </m:r>
                          <m:sSup>
                            <m:sSupPr>
                              <m:ctrlPr>
                                <a:rPr lang="en-US" sz="2000" b="0" i="1" smtClean="0">
                                  <a:solidFill>
                                    <a:srgbClr val="FFFF00"/>
                                  </a:solidFill>
                                  <a:latin typeface="Cambria Math" panose="02040503050406030204" pitchFamily="18" charset="0"/>
                                </a:rPr>
                              </m:ctrlPr>
                            </m:sSupPr>
                            <m:e>
                              <m:r>
                                <a:rPr lang="en-US" sz="2000" b="0" i="1" smtClean="0">
                                  <a:solidFill>
                                    <a:srgbClr val="FFFF00"/>
                                  </a:solidFill>
                                  <a:latin typeface="Cambria Math" panose="02040503050406030204" pitchFamily="18" charset="0"/>
                                </a:rPr>
                                <m:t>(1.0)</m:t>
                              </m:r>
                            </m:e>
                            <m:sup>
                              <m:r>
                                <a:rPr lang="en-US" sz="2000" b="0" i="1" smtClean="0">
                                  <a:solidFill>
                                    <a:srgbClr val="FFFF00"/>
                                  </a:solidFill>
                                  <a:latin typeface="Cambria Math" panose="02040503050406030204" pitchFamily="18" charset="0"/>
                                </a:rPr>
                                <m:t>2</m:t>
                              </m:r>
                            </m:sup>
                          </m:sSup>
                        </m:e>
                      </m:rad>
                      <m:r>
                        <a:rPr lang="en-US" sz="2000" b="0" i="1" smtClean="0">
                          <a:solidFill>
                            <a:srgbClr val="FFFF00"/>
                          </a:solidFill>
                          <a:latin typeface="Cambria Math" panose="02040503050406030204" pitchFamily="18" charset="0"/>
                        </a:rPr>
                        <m:t>=1.7 </m:t>
                      </m:r>
                      <m:r>
                        <a:rPr lang="en-US" sz="2000" b="0" i="1" smtClean="0">
                          <a:solidFill>
                            <a:srgbClr val="FFFF00"/>
                          </a:solidFill>
                          <a:latin typeface="Cambria Math" panose="02040503050406030204" pitchFamily="18" charset="0"/>
                        </a:rPr>
                        <m:t>𝑚𝑚</m:t>
                      </m:r>
                    </m:oMath>
                  </m:oMathPara>
                </a14:m>
                <a:endParaRPr lang="el-GR" sz="2000" dirty="0">
                  <a:solidFill>
                    <a:srgbClr val="FFFF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16902" y="2023998"/>
                <a:ext cx="10972800" cy="465064"/>
              </a:xfrm>
              <a:prstGeom prst="rect">
                <a:avLst/>
              </a:prstGeom>
              <a:blipFill rotWithShape="1">
                <a:blip r:embed="rId3"/>
                <a:stretch>
                  <a:fillRect b="-13158"/>
                </a:stretch>
              </a:blipFill>
            </p:spPr>
            <p:txBody>
              <a:bodyPr/>
              <a:lstStyle/>
              <a:p>
                <a:r>
                  <a:rPr lang="en-US">
                    <a:noFill/>
                  </a:rPr>
                  <a:t> </a:t>
                </a:r>
              </a:p>
            </p:txBody>
          </p:sp>
        </mc:Fallback>
      </mc:AlternateContent>
      <p:sp>
        <p:nvSpPr>
          <p:cNvPr id="10" name="TextBox 9"/>
          <p:cNvSpPr txBox="1"/>
          <p:nvPr/>
        </p:nvSpPr>
        <p:spPr>
          <a:xfrm>
            <a:off x="652858" y="3237309"/>
            <a:ext cx="3497111" cy="707886"/>
          </a:xfrm>
          <a:prstGeom prst="rect">
            <a:avLst/>
          </a:prstGeom>
          <a:noFill/>
        </p:spPr>
        <p:txBody>
          <a:bodyPr wrap="square" rtlCol="0">
            <a:spAutoFit/>
          </a:bodyPr>
          <a:lstStyle/>
          <a:p>
            <a:r>
              <a:rPr lang="en-US" sz="2000" dirty="0" smtClean="0">
                <a:latin typeface="Bell MT" panose="02020503060305020303" pitchFamily="18" charset="0"/>
              </a:rPr>
              <a:t>Sc-44 positron range blurring in water.</a:t>
            </a:r>
            <a:endParaRPr lang="el-GR" sz="2000" dirty="0"/>
          </a:p>
        </p:txBody>
      </p:sp>
      <p:cxnSp>
        <p:nvCxnSpPr>
          <p:cNvPr id="14" name="Ευθύγραμμο βέλος σύνδεσης 13"/>
          <p:cNvCxnSpPr>
            <a:endCxn id="5" idx="2"/>
          </p:cNvCxnSpPr>
          <p:nvPr/>
        </p:nvCxnSpPr>
        <p:spPr>
          <a:xfrm flipH="1" flipV="1">
            <a:off x="5903302" y="2489062"/>
            <a:ext cx="1177436" cy="10478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311410" y="3536951"/>
            <a:ext cx="3668835" cy="400110"/>
          </a:xfrm>
          <a:prstGeom prst="rect">
            <a:avLst/>
          </a:prstGeom>
          <a:noFill/>
        </p:spPr>
        <p:txBody>
          <a:bodyPr wrap="square" rtlCol="0">
            <a:spAutoFit/>
          </a:bodyPr>
          <a:lstStyle/>
          <a:p>
            <a:r>
              <a:rPr lang="en-US" sz="2000" dirty="0" smtClean="0">
                <a:latin typeface="Bell MT" panose="02020503060305020303" pitchFamily="18" charset="0"/>
              </a:rPr>
              <a:t>Diffusion of </a:t>
            </a:r>
            <a:r>
              <a:rPr lang="en-US" sz="2000" dirty="0" smtClean="0">
                <a:latin typeface="Bell MT" panose="02020503060305020303" pitchFamily="18" charset="0"/>
              </a:rPr>
              <a:t>light in LSO crystal</a:t>
            </a:r>
            <a:endParaRPr lang="el-GR" sz="2000"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606" b="5076"/>
          <a:stretch/>
        </p:blipFill>
        <p:spPr>
          <a:xfrm>
            <a:off x="652858" y="3917440"/>
            <a:ext cx="5037992" cy="2711065"/>
          </a:xfrm>
          <a:prstGeom prst="rect">
            <a:avLst/>
          </a:prstGeom>
        </p:spPr>
      </p:pic>
      <p:cxnSp>
        <p:nvCxnSpPr>
          <p:cNvPr id="9" name="Ευθύγραμμο βέλος σύνδεσης 8"/>
          <p:cNvCxnSpPr/>
          <p:nvPr/>
        </p:nvCxnSpPr>
        <p:spPr>
          <a:xfrm flipV="1">
            <a:off x="3196804" y="2525312"/>
            <a:ext cx="1844366" cy="27476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flipV="1">
            <a:off x="3055815" y="5315557"/>
            <a:ext cx="281978" cy="6378"/>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313363" y="5164857"/>
            <a:ext cx="858491" cy="307777"/>
          </a:xfrm>
          <a:prstGeom prst="rect">
            <a:avLst/>
          </a:prstGeom>
          <a:noFill/>
        </p:spPr>
        <p:txBody>
          <a:bodyPr wrap="square" rtlCol="0">
            <a:spAutoFit/>
          </a:bodyPr>
          <a:lstStyle/>
          <a:p>
            <a:r>
              <a:rPr lang="en-US" sz="1400" dirty="0" smtClean="0">
                <a:solidFill>
                  <a:srgbClr val="FF0000"/>
                </a:solidFill>
                <a:latin typeface="Bell MT" panose="02020503060305020303" pitchFamily="18" charset="0"/>
              </a:rPr>
              <a:t>FWHM</a:t>
            </a:r>
            <a:endParaRPr lang="en-US" sz="1400" dirty="0">
              <a:solidFill>
                <a:srgbClr val="FF0000"/>
              </a:solidFill>
              <a:latin typeface="Bell MT" panose="02020503060305020303" pitchFamily="18" charset="0"/>
            </a:endParaRPr>
          </a:p>
        </p:txBody>
      </p:sp>
      <p:grpSp>
        <p:nvGrpSpPr>
          <p:cNvPr id="17" name="Group 16"/>
          <p:cNvGrpSpPr/>
          <p:nvPr/>
        </p:nvGrpSpPr>
        <p:grpSpPr>
          <a:xfrm>
            <a:off x="6433302" y="4082474"/>
            <a:ext cx="3329823" cy="2494710"/>
            <a:chOff x="2526855" y="946372"/>
            <a:chExt cx="2872509" cy="1819919"/>
          </a:xfrm>
        </p:grpSpPr>
        <p:sp>
          <p:nvSpPr>
            <p:cNvPr id="18" name="Rectangle 17"/>
            <p:cNvSpPr/>
            <p:nvPr/>
          </p:nvSpPr>
          <p:spPr>
            <a:xfrm>
              <a:off x="2526855" y="2152073"/>
              <a:ext cx="2872509" cy="614218"/>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3556001" y="946372"/>
              <a:ext cx="701964" cy="1819919"/>
              <a:chOff x="3556001" y="946372"/>
              <a:chExt cx="701964" cy="1819919"/>
            </a:xfrm>
          </p:grpSpPr>
          <p:cxnSp>
            <p:nvCxnSpPr>
              <p:cNvPr id="23" name="Straight Arrow Connector 22"/>
              <p:cNvCxnSpPr/>
              <p:nvPr/>
            </p:nvCxnSpPr>
            <p:spPr>
              <a:xfrm>
                <a:off x="3925458" y="946372"/>
                <a:ext cx="9235" cy="14408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556001" y="2401455"/>
                <a:ext cx="350982" cy="3325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906983" y="2373036"/>
                <a:ext cx="27710" cy="393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934692" y="2401455"/>
                <a:ext cx="323273" cy="3325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3963109" y="1297476"/>
              <a:ext cx="803564" cy="369332"/>
            </a:xfrm>
            <a:prstGeom prst="rect">
              <a:avLst/>
            </a:prstGeom>
            <a:noFill/>
          </p:spPr>
          <p:txBody>
            <a:bodyPr wrap="square" rtlCol="0">
              <a:spAutoFit/>
            </a:bodyPr>
            <a:lstStyle/>
            <a:p>
              <a:r>
                <a:rPr lang="el-GR" dirty="0" smtClean="0"/>
                <a:t>γ-</a:t>
              </a:r>
              <a:r>
                <a:rPr lang="en-US" dirty="0" smtClean="0"/>
                <a:t>ray</a:t>
              </a:r>
              <a:endParaRPr lang="en-US" dirty="0"/>
            </a:p>
          </p:txBody>
        </p:sp>
        <p:sp>
          <p:nvSpPr>
            <p:cNvPr id="21" name="TextBox 20"/>
            <p:cNvSpPr txBox="1"/>
            <p:nvPr/>
          </p:nvSpPr>
          <p:spPr>
            <a:xfrm>
              <a:off x="4285674" y="2396959"/>
              <a:ext cx="803564" cy="369332"/>
            </a:xfrm>
            <a:prstGeom prst="rect">
              <a:avLst/>
            </a:prstGeom>
            <a:noFill/>
          </p:spPr>
          <p:txBody>
            <a:bodyPr wrap="square" rtlCol="0">
              <a:spAutoFit/>
            </a:bodyPr>
            <a:lstStyle/>
            <a:p>
              <a:r>
                <a:rPr lang="en-US" dirty="0" smtClean="0"/>
                <a:t>light</a:t>
              </a:r>
              <a:endParaRPr lang="en-US" dirty="0"/>
            </a:p>
          </p:txBody>
        </p:sp>
        <p:sp>
          <p:nvSpPr>
            <p:cNvPr id="22" name="TextBox 21"/>
            <p:cNvSpPr txBox="1"/>
            <p:nvPr/>
          </p:nvSpPr>
          <p:spPr>
            <a:xfrm>
              <a:off x="2622153" y="2152073"/>
              <a:ext cx="803564" cy="369332"/>
            </a:xfrm>
            <a:prstGeom prst="rect">
              <a:avLst/>
            </a:prstGeom>
            <a:noFill/>
          </p:spPr>
          <p:txBody>
            <a:bodyPr wrap="square" rtlCol="0">
              <a:spAutoFit/>
            </a:bodyPr>
            <a:lstStyle/>
            <a:p>
              <a:r>
                <a:rPr lang="en-US" dirty="0" smtClean="0"/>
                <a:t>LSO</a:t>
              </a:r>
              <a:endParaRPr lang="en-US" dirty="0"/>
            </a:p>
          </p:txBody>
        </p:sp>
      </p:grpSp>
    </p:spTree>
    <p:extLst>
      <p:ext uri="{BB962C8B-B14F-4D97-AF65-F5344CB8AC3E}">
        <p14:creationId xmlns:p14="http://schemas.microsoft.com/office/powerpoint/2010/main" val="181133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51444" y="422031"/>
            <a:ext cx="5860515" cy="861774"/>
          </a:xfrm>
          <a:prstGeom prst="rect">
            <a:avLst/>
          </a:prstGeom>
        </p:spPr>
        <p:txBody>
          <a:bodyPr wrap="none">
            <a:spAutoFit/>
          </a:bodyPr>
          <a:lstStyle/>
          <a:p>
            <a:pPr algn="ctr"/>
            <a:r>
              <a:rPr lang="en-US" sz="2600" b="1" u="sng" dirty="0" smtClean="0">
                <a:latin typeface="Bell MT" panose="02020503060305020303" pitchFamily="18" charset="0"/>
              </a:rPr>
              <a:t>THE CUSTOM-MADE ALGORITHM</a:t>
            </a:r>
          </a:p>
          <a:p>
            <a:pPr algn="ctr"/>
            <a:endParaRPr lang="el-GR" sz="2400" b="1" u="sng" dirty="0"/>
          </a:p>
        </p:txBody>
      </p:sp>
      <p:sp>
        <p:nvSpPr>
          <p:cNvPr id="3" name="TextBox 2"/>
          <p:cNvSpPr txBox="1"/>
          <p:nvPr/>
        </p:nvSpPr>
        <p:spPr>
          <a:xfrm>
            <a:off x="2913185" y="1190808"/>
            <a:ext cx="6337378" cy="1323439"/>
          </a:xfrm>
          <a:prstGeom prst="rect">
            <a:avLst/>
          </a:prstGeom>
          <a:noFill/>
        </p:spPr>
        <p:txBody>
          <a:bodyPr wrap="square" rtlCol="0">
            <a:spAutoFit/>
          </a:bodyPr>
          <a:lstStyle/>
          <a:p>
            <a:r>
              <a:rPr lang="en-US" sz="2000" u="sng" dirty="0" smtClean="0">
                <a:latin typeface="Bell MT" panose="02020503060305020303" pitchFamily="18" charset="0"/>
              </a:rPr>
              <a:t>Energy windows:</a:t>
            </a:r>
          </a:p>
          <a:p>
            <a:pPr marL="285750" indent="-285750">
              <a:buFont typeface="Arial" panose="020B0604020202020204" pitchFamily="34" charset="0"/>
              <a:buChar char="•"/>
            </a:pPr>
            <a:r>
              <a:rPr lang="en-US" sz="2000" dirty="0" smtClean="0">
                <a:latin typeface="Bell MT" panose="02020503060305020303" pitchFamily="18" charset="0"/>
              </a:rPr>
              <a:t>Back-to-Back photons </a:t>
            </a:r>
            <a:r>
              <a:rPr lang="en-US" sz="2000" dirty="0" smtClean="0">
                <a:solidFill>
                  <a:srgbClr val="FFFF00"/>
                </a:solidFill>
                <a:latin typeface="Book Antiqua" panose="02040602050305030304" pitchFamily="18" charset="0"/>
              </a:rPr>
              <a:t>469-553</a:t>
            </a:r>
            <a:r>
              <a:rPr lang="en-US" sz="2000" dirty="0" smtClean="0">
                <a:latin typeface="Bell MT" panose="02020503060305020303" pitchFamily="18" charset="0"/>
              </a:rPr>
              <a:t> keV</a:t>
            </a:r>
          </a:p>
          <a:p>
            <a:pPr marL="285750" indent="-285750">
              <a:buFont typeface="Arial" panose="020B0604020202020204" pitchFamily="34" charset="0"/>
              <a:buChar char="•"/>
            </a:pPr>
            <a:r>
              <a:rPr lang="en-US" sz="2000" dirty="0" smtClean="0">
                <a:latin typeface="Bell MT" panose="02020503060305020303" pitchFamily="18" charset="0"/>
              </a:rPr>
              <a:t>Prompt gamma </a:t>
            </a:r>
            <a:r>
              <a:rPr lang="en-US" sz="2000" dirty="0" smtClean="0">
                <a:solidFill>
                  <a:srgbClr val="FFFF00"/>
                </a:solidFill>
                <a:latin typeface="Book Antiqua" panose="02040602050305030304" pitchFamily="18" charset="0"/>
              </a:rPr>
              <a:t>1094-1220</a:t>
            </a:r>
            <a:r>
              <a:rPr lang="en-US" sz="2000" dirty="0" smtClean="0">
                <a:latin typeface="Bell MT" panose="02020503060305020303" pitchFamily="18" charset="0"/>
              </a:rPr>
              <a:t> keV</a:t>
            </a:r>
            <a:r>
              <a:rPr lang="el-GR" sz="2000" dirty="0" smtClean="0">
                <a:latin typeface="Bell MT" panose="02020503060305020303" pitchFamily="18" charset="0"/>
              </a:rPr>
              <a:t> </a:t>
            </a:r>
            <a:r>
              <a:rPr lang="en-US" sz="2000" dirty="0" smtClean="0">
                <a:latin typeface="Bell MT" panose="02020503060305020303" pitchFamily="18" charset="0"/>
              </a:rPr>
              <a:t>(Scattered + Absorbed)</a:t>
            </a:r>
          </a:p>
          <a:p>
            <a:r>
              <a:rPr lang="en-US" sz="2000" dirty="0" smtClean="0">
                <a:latin typeface="Bell MT" panose="02020503060305020303" pitchFamily="18" charset="0"/>
              </a:rPr>
              <a:t>The total energy of photons is derived from </a:t>
            </a:r>
            <a:r>
              <a:rPr lang="en-US" sz="2000" i="1" dirty="0" smtClean="0">
                <a:latin typeface="Bell MT" panose="02020503060305020303" pitchFamily="18" charset="0"/>
              </a:rPr>
              <a:t>Singles.</a:t>
            </a:r>
            <a:endParaRPr lang="el-GR" sz="2000" dirty="0"/>
          </a:p>
        </p:txBody>
      </p:sp>
      <p:sp>
        <p:nvSpPr>
          <p:cNvPr id="5" name="Διάγραμμα ροής: Διεργασία 4"/>
          <p:cNvSpPr/>
          <p:nvPr/>
        </p:nvSpPr>
        <p:spPr>
          <a:xfrm>
            <a:off x="443777" y="1359327"/>
            <a:ext cx="2199600" cy="986400"/>
          </a:xfrm>
          <a:prstGeom prst="flowChartProcess">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bg1"/>
                </a:solidFill>
                <a:latin typeface="Bell MT" panose="02020503060305020303" pitchFamily="18" charset="0"/>
              </a:rPr>
              <a:t>Defining energy windows</a:t>
            </a:r>
            <a:endParaRPr lang="el-GR" dirty="0">
              <a:solidFill>
                <a:schemeClr val="bg1"/>
              </a:solidFill>
            </a:endParaRPr>
          </a:p>
        </p:txBody>
      </p:sp>
      <p:sp>
        <p:nvSpPr>
          <p:cNvPr id="6" name="Διάγραμμα ροής: Διεργασία 5"/>
          <p:cNvSpPr/>
          <p:nvPr/>
        </p:nvSpPr>
        <p:spPr>
          <a:xfrm>
            <a:off x="353099" y="3054163"/>
            <a:ext cx="2380955" cy="1402456"/>
          </a:xfrm>
          <a:prstGeom prst="flowChartProcess">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bg1"/>
                </a:solidFill>
                <a:latin typeface="Bell MT" panose="02020503060305020303" pitchFamily="18" charset="0"/>
              </a:rPr>
              <a:t>Finding any coincidences among both back-to-back photons along with the prompt gamma</a:t>
            </a:r>
            <a:endParaRPr lang="el-GR" dirty="0">
              <a:solidFill>
                <a:schemeClr val="bg1"/>
              </a:solidFill>
            </a:endParaRPr>
          </a:p>
        </p:txBody>
      </p:sp>
      <p:sp>
        <p:nvSpPr>
          <p:cNvPr id="8" name="TextBox 7"/>
          <p:cNvSpPr txBox="1"/>
          <p:nvPr/>
        </p:nvSpPr>
        <p:spPr>
          <a:xfrm>
            <a:off x="2913184" y="3166085"/>
            <a:ext cx="8827477" cy="1015663"/>
          </a:xfrm>
          <a:prstGeom prst="rect">
            <a:avLst/>
          </a:prstGeom>
          <a:noFill/>
        </p:spPr>
        <p:txBody>
          <a:bodyPr wrap="square" rtlCol="0">
            <a:spAutoFit/>
          </a:bodyPr>
          <a:lstStyle/>
          <a:p>
            <a:r>
              <a:rPr lang="en-US" sz="2000" u="sng" dirty="0" smtClean="0">
                <a:latin typeface="Bell MT" panose="02020503060305020303" pitchFamily="18" charset="0"/>
              </a:rPr>
              <a:t>From </a:t>
            </a:r>
            <a:r>
              <a:rPr lang="en-US" sz="2000" i="1" u="sng" dirty="0" smtClean="0">
                <a:latin typeface="Bell MT" panose="02020503060305020303" pitchFamily="18" charset="0"/>
              </a:rPr>
              <a:t>Singles </a:t>
            </a:r>
            <a:r>
              <a:rPr lang="en-US" sz="2000" u="sng" dirty="0" smtClean="0">
                <a:latin typeface="Bell MT" panose="02020503060305020303" pitchFamily="18" charset="0"/>
              </a:rPr>
              <a:t>data</a:t>
            </a:r>
            <a:endParaRPr lang="en-US" sz="2000" u="sng" dirty="0" smtClean="0">
              <a:solidFill>
                <a:srgbClr val="FF0000"/>
              </a:solidFill>
              <a:latin typeface="Bell MT" panose="02020503060305020303" pitchFamily="18" charset="0"/>
            </a:endParaRPr>
          </a:p>
          <a:p>
            <a:r>
              <a:rPr lang="en-US" sz="2000" dirty="0" smtClean="0">
                <a:latin typeface="Bell MT" panose="02020503060305020303" pitchFamily="18" charset="0"/>
              </a:rPr>
              <a:t>The photons must be absorbed within a time window of </a:t>
            </a:r>
            <a:r>
              <a:rPr lang="en-US" sz="2000" dirty="0" smtClean="0">
                <a:solidFill>
                  <a:srgbClr val="FFFF00"/>
                </a:solidFill>
                <a:latin typeface="Book Antiqua" panose="02040602050305030304" pitchFamily="18" charset="0"/>
              </a:rPr>
              <a:t>5</a:t>
            </a:r>
            <a:r>
              <a:rPr lang="en-US" sz="2000" dirty="0" smtClean="0">
                <a:latin typeface="Bell MT" panose="02020503060305020303" pitchFamily="18" charset="0"/>
              </a:rPr>
              <a:t> ns.</a:t>
            </a:r>
          </a:p>
          <a:p>
            <a:r>
              <a:rPr lang="en-US" sz="2000" dirty="0" smtClean="0">
                <a:latin typeface="Bell MT" panose="02020503060305020303" pitchFamily="18" charset="0"/>
              </a:rPr>
              <a:t>The radius of the absorption must be within the absorber.</a:t>
            </a:r>
            <a:endParaRPr lang="el-GR" sz="2000" dirty="0"/>
          </a:p>
        </p:txBody>
      </p:sp>
      <p:sp>
        <p:nvSpPr>
          <p:cNvPr id="9" name="Διάγραμμα ροής: Διεργασία 8"/>
          <p:cNvSpPr/>
          <p:nvPr/>
        </p:nvSpPr>
        <p:spPr>
          <a:xfrm>
            <a:off x="353100" y="5165056"/>
            <a:ext cx="2380955" cy="1427768"/>
          </a:xfrm>
          <a:prstGeom prst="flowChartProcess">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bg1"/>
                </a:solidFill>
                <a:latin typeface="Bell MT" panose="02020503060305020303" pitchFamily="18" charset="0"/>
              </a:rPr>
              <a:t>Filtering the</a:t>
            </a:r>
            <a:r>
              <a:rPr lang="en-US" dirty="0" smtClean="0">
                <a:solidFill>
                  <a:srgbClr val="FF0000"/>
                </a:solidFill>
                <a:latin typeface="Bell MT" panose="02020503060305020303" pitchFamily="18" charset="0"/>
              </a:rPr>
              <a:t> </a:t>
            </a:r>
            <a:r>
              <a:rPr lang="en-US" dirty="0" smtClean="0">
                <a:solidFill>
                  <a:schemeClr val="bg1"/>
                </a:solidFill>
                <a:latin typeface="Bell MT" panose="02020503060305020303" pitchFamily="18" charset="0"/>
              </a:rPr>
              <a:t>coincidences where the prompt gamma is Compton Scattered in the scatterer</a:t>
            </a:r>
            <a:endParaRPr lang="el-GR" dirty="0">
              <a:solidFill>
                <a:schemeClr val="bg1"/>
              </a:solidFill>
            </a:endParaRPr>
          </a:p>
        </p:txBody>
      </p:sp>
      <p:sp>
        <p:nvSpPr>
          <p:cNvPr id="10" name="TextBox 9"/>
          <p:cNvSpPr txBox="1"/>
          <p:nvPr/>
        </p:nvSpPr>
        <p:spPr>
          <a:xfrm>
            <a:off x="2913185" y="5217220"/>
            <a:ext cx="8461598" cy="1323439"/>
          </a:xfrm>
          <a:prstGeom prst="rect">
            <a:avLst/>
          </a:prstGeom>
          <a:noFill/>
        </p:spPr>
        <p:txBody>
          <a:bodyPr wrap="square" rtlCol="0">
            <a:spAutoFit/>
          </a:bodyPr>
          <a:lstStyle/>
          <a:p>
            <a:r>
              <a:rPr lang="en-US" sz="2000" u="sng" dirty="0" smtClean="0">
                <a:latin typeface="Bell MT" panose="02020503060305020303" pitchFamily="18" charset="0"/>
              </a:rPr>
              <a:t>From </a:t>
            </a:r>
            <a:r>
              <a:rPr lang="en-US" sz="2000" i="1" u="sng" dirty="0" smtClean="0">
                <a:latin typeface="Bell MT" panose="02020503060305020303" pitchFamily="18" charset="0"/>
              </a:rPr>
              <a:t>Hits </a:t>
            </a:r>
            <a:r>
              <a:rPr lang="en-US" sz="2000" u="sng" dirty="0" smtClean="0">
                <a:latin typeface="Bell MT" panose="02020503060305020303" pitchFamily="18" charset="0"/>
              </a:rPr>
              <a:t>data</a:t>
            </a:r>
            <a:endParaRPr lang="en-US" sz="2000" u="sng" dirty="0" smtClean="0">
              <a:solidFill>
                <a:srgbClr val="FF0000"/>
              </a:solidFill>
              <a:latin typeface="Bell MT" panose="02020503060305020303" pitchFamily="18" charset="0"/>
            </a:endParaRPr>
          </a:p>
          <a:p>
            <a:r>
              <a:rPr lang="en-US" sz="2000" dirty="0" smtClean="0">
                <a:latin typeface="Bell MT" panose="02020503060305020303" pitchFamily="18" charset="0"/>
              </a:rPr>
              <a:t>The prompt gamma must also interact through Compton Scattering within the </a:t>
            </a:r>
            <a:r>
              <a:rPr lang="en-US" sz="2000" dirty="0" err="1" smtClean="0">
                <a:latin typeface="Bell MT" panose="02020503060305020303" pitchFamily="18" charset="0"/>
              </a:rPr>
              <a:t>scatterer</a:t>
            </a:r>
            <a:r>
              <a:rPr lang="en-US" sz="2000" dirty="0" smtClean="0">
                <a:latin typeface="Bell MT" panose="02020503060305020303" pitchFamily="18" charset="0"/>
              </a:rPr>
              <a:t>. The deposited energy of the prompt gamma in the </a:t>
            </a:r>
            <a:r>
              <a:rPr lang="en-US" sz="2000" dirty="0" err="1" smtClean="0">
                <a:latin typeface="Bell MT" panose="02020503060305020303" pitchFamily="18" charset="0"/>
              </a:rPr>
              <a:t>scatterer</a:t>
            </a:r>
            <a:r>
              <a:rPr lang="en-US" sz="2000" dirty="0" smtClean="0">
                <a:latin typeface="Bell MT" panose="02020503060305020303" pitchFamily="18" charset="0"/>
              </a:rPr>
              <a:t> is also stored.</a:t>
            </a:r>
          </a:p>
        </p:txBody>
      </p:sp>
    </p:spTree>
    <p:extLst>
      <p:ext uri="{BB962C8B-B14F-4D97-AF65-F5344CB8AC3E}">
        <p14:creationId xmlns:p14="http://schemas.microsoft.com/office/powerpoint/2010/main" val="135189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8" grpId="0"/>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51444" y="422031"/>
            <a:ext cx="5860515" cy="861774"/>
          </a:xfrm>
          <a:prstGeom prst="rect">
            <a:avLst/>
          </a:prstGeom>
        </p:spPr>
        <p:txBody>
          <a:bodyPr wrap="none">
            <a:spAutoFit/>
          </a:bodyPr>
          <a:lstStyle/>
          <a:p>
            <a:pPr algn="ctr"/>
            <a:r>
              <a:rPr lang="en-US" sz="2600" b="1" u="sng" dirty="0" smtClean="0">
                <a:latin typeface="Bell MT" panose="02020503060305020303" pitchFamily="18" charset="0"/>
              </a:rPr>
              <a:t>THE CUSTOM-MADE ALGORITHM</a:t>
            </a:r>
          </a:p>
          <a:p>
            <a:pPr algn="ctr"/>
            <a:endParaRPr lang="el-GR" sz="2400" b="1" u="sng" dirty="0"/>
          </a:p>
        </p:txBody>
      </p:sp>
      <p:sp>
        <p:nvSpPr>
          <p:cNvPr id="3" name="Ορθογώνιο 2"/>
          <p:cNvSpPr/>
          <p:nvPr/>
        </p:nvSpPr>
        <p:spPr>
          <a:xfrm>
            <a:off x="3068516" y="1253028"/>
            <a:ext cx="6289430" cy="1323439"/>
          </a:xfrm>
          <a:prstGeom prst="rect">
            <a:avLst/>
          </a:prstGeom>
        </p:spPr>
        <p:txBody>
          <a:bodyPr wrap="square">
            <a:spAutoFit/>
          </a:bodyPr>
          <a:lstStyle/>
          <a:p>
            <a:r>
              <a:rPr lang="en-US" sz="2000" u="sng" dirty="0" smtClean="0">
                <a:latin typeface="Bell MT" panose="02020503060305020303" pitchFamily="18" charset="0"/>
              </a:rPr>
              <a:t>From </a:t>
            </a:r>
            <a:r>
              <a:rPr lang="en-US" sz="2000" i="1" u="sng" dirty="0" smtClean="0">
                <a:latin typeface="Bell MT" panose="02020503060305020303" pitchFamily="18" charset="0"/>
              </a:rPr>
              <a:t>Singles </a:t>
            </a:r>
            <a:r>
              <a:rPr lang="en-US" sz="2000" u="sng" dirty="0" smtClean="0">
                <a:latin typeface="Bell MT" panose="02020503060305020303" pitchFamily="18" charset="0"/>
              </a:rPr>
              <a:t>and </a:t>
            </a:r>
            <a:r>
              <a:rPr lang="en-US" sz="2000" i="1" u="sng" dirty="0" smtClean="0">
                <a:latin typeface="Bell MT" panose="02020503060305020303" pitchFamily="18" charset="0"/>
              </a:rPr>
              <a:t>Hits </a:t>
            </a:r>
            <a:r>
              <a:rPr lang="en-US" sz="2000" u="sng" dirty="0" smtClean="0">
                <a:latin typeface="Bell MT" panose="02020503060305020303" pitchFamily="18" charset="0"/>
              </a:rPr>
              <a:t>data</a:t>
            </a:r>
          </a:p>
          <a:p>
            <a:r>
              <a:rPr lang="en-US" sz="2000" dirty="0" smtClean="0">
                <a:latin typeface="Bell MT" panose="02020503060305020303" pitchFamily="18" charset="0"/>
              </a:rPr>
              <a:t>The </a:t>
            </a:r>
            <a:r>
              <a:rPr lang="en-US" sz="2000" dirty="0">
                <a:latin typeface="Bell MT" panose="02020503060305020303" pitchFamily="18" charset="0"/>
              </a:rPr>
              <a:t>scattering point coordinates is the tip of the Compton </a:t>
            </a:r>
            <a:r>
              <a:rPr lang="en-US" sz="2000" dirty="0" smtClean="0">
                <a:latin typeface="Bell MT" panose="02020503060305020303" pitchFamily="18" charset="0"/>
              </a:rPr>
              <a:t>cone. Its aperture angle is calculated using the initial  and the scattered energy  of the </a:t>
            </a:r>
            <a:r>
              <a:rPr lang="en-US" sz="2000" dirty="0" err="1" smtClean="0">
                <a:latin typeface="Bell MT" panose="02020503060305020303" pitchFamily="18" charset="0"/>
              </a:rPr>
              <a:t>promt</a:t>
            </a:r>
            <a:r>
              <a:rPr lang="en-US" sz="2000" dirty="0" smtClean="0">
                <a:latin typeface="Bell MT" panose="02020503060305020303" pitchFamily="18" charset="0"/>
              </a:rPr>
              <a:t> gamma. </a:t>
            </a:r>
            <a:endParaRPr lang="el-GR" sz="2000" dirty="0"/>
          </a:p>
        </p:txBody>
      </p:sp>
      <p:sp>
        <p:nvSpPr>
          <p:cNvPr id="4" name="Διάγραμμα ροής: Διεργασία 3"/>
          <p:cNvSpPr/>
          <p:nvPr/>
        </p:nvSpPr>
        <p:spPr>
          <a:xfrm>
            <a:off x="514254" y="1298437"/>
            <a:ext cx="2199600" cy="986400"/>
          </a:xfrm>
          <a:prstGeom prst="flowChartProcess">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bg1"/>
                </a:solidFill>
                <a:latin typeface="Bell MT" panose="02020503060305020303" pitchFamily="18" charset="0"/>
              </a:rPr>
              <a:t>Defining the Compton Cone</a:t>
            </a:r>
            <a:endParaRPr lang="el-GR" dirty="0">
              <a:solidFill>
                <a:schemeClr val="bg1"/>
              </a:solidFill>
            </a:endParaRPr>
          </a:p>
        </p:txBody>
      </p:sp>
      <p:sp>
        <p:nvSpPr>
          <p:cNvPr id="5" name="Διάγραμμα ροής: Διεργασία 4"/>
          <p:cNvSpPr/>
          <p:nvPr/>
        </p:nvSpPr>
        <p:spPr>
          <a:xfrm>
            <a:off x="514254" y="5071849"/>
            <a:ext cx="2199600" cy="986400"/>
          </a:xfrm>
          <a:prstGeom prst="flowChartProcess">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bg1"/>
                </a:solidFill>
                <a:latin typeface="Bell MT" panose="02020503060305020303" pitchFamily="18" charset="0"/>
              </a:rPr>
              <a:t>Calculating the TOF point and identifying the annihilation point</a:t>
            </a:r>
            <a:endParaRPr lang="el-GR" dirty="0">
              <a:solidFill>
                <a:schemeClr val="bg1"/>
              </a:solidFill>
            </a:endParaRPr>
          </a:p>
        </p:txBody>
      </p:sp>
      <p:sp>
        <p:nvSpPr>
          <p:cNvPr id="6" name="TextBox 5"/>
          <p:cNvSpPr txBox="1"/>
          <p:nvPr/>
        </p:nvSpPr>
        <p:spPr>
          <a:xfrm>
            <a:off x="3068516" y="4903329"/>
            <a:ext cx="7767124" cy="1323439"/>
          </a:xfrm>
          <a:prstGeom prst="rect">
            <a:avLst/>
          </a:prstGeom>
          <a:noFill/>
        </p:spPr>
        <p:txBody>
          <a:bodyPr wrap="square" rtlCol="0">
            <a:spAutoFit/>
          </a:bodyPr>
          <a:lstStyle/>
          <a:p>
            <a:r>
              <a:rPr lang="en-US" sz="2000" u="sng" dirty="0" smtClean="0">
                <a:latin typeface="Bell MT" panose="02020503060305020303" pitchFamily="18" charset="0"/>
              </a:rPr>
              <a:t>From </a:t>
            </a:r>
            <a:r>
              <a:rPr lang="en-US" sz="2000" i="1" u="sng" dirty="0" smtClean="0">
                <a:latin typeface="Bell MT" panose="02020503060305020303" pitchFamily="18" charset="0"/>
              </a:rPr>
              <a:t>Singles </a:t>
            </a:r>
            <a:r>
              <a:rPr lang="en-US" sz="2000" u="sng" dirty="0" smtClean="0">
                <a:latin typeface="Bell MT" panose="02020503060305020303" pitchFamily="18" charset="0"/>
              </a:rPr>
              <a:t>data</a:t>
            </a:r>
          </a:p>
          <a:p>
            <a:r>
              <a:rPr lang="en-US" sz="2000" dirty="0" smtClean="0">
                <a:latin typeface="Bell MT" panose="02020503060305020303" pitchFamily="18" charset="0"/>
              </a:rPr>
              <a:t>The TOF point is calculated using the time interval between the two LOR endpoints. The intersection point that is closer to the TOF point is considered as the annihilation point indicating the position of the source.</a:t>
            </a:r>
            <a:endParaRPr lang="el-GR" sz="2000" dirty="0"/>
          </a:p>
        </p:txBody>
      </p:sp>
      <p:sp>
        <p:nvSpPr>
          <p:cNvPr id="7" name="Διάγραμμα ροής: Διεργασία 3"/>
          <p:cNvSpPr/>
          <p:nvPr/>
        </p:nvSpPr>
        <p:spPr>
          <a:xfrm>
            <a:off x="514254" y="3129368"/>
            <a:ext cx="2199600" cy="986400"/>
          </a:xfrm>
          <a:prstGeom prst="flowChartProcess">
            <a:avLst/>
          </a:prstGeom>
          <a:solidFill>
            <a:schemeClr val="accent3"/>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bg1"/>
                </a:solidFill>
                <a:latin typeface="Bell MT" panose="02020503060305020303" pitchFamily="18" charset="0"/>
              </a:rPr>
              <a:t>Defining the LOR, and the intersection points</a:t>
            </a:r>
            <a:endParaRPr lang="el-GR" dirty="0">
              <a:solidFill>
                <a:schemeClr val="bg1"/>
              </a:solidFill>
            </a:endParaRPr>
          </a:p>
        </p:txBody>
      </p:sp>
      <p:sp>
        <p:nvSpPr>
          <p:cNvPr id="8" name="Ορθογώνιο 2"/>
          <p:cNvSpPr/>
          <p:nvPr/>
        </p:nvSpPr>
        <p:spPr>
          <a:xfrm>
            <a:off x="3068516" y="3129368"/>
            <a:ext cx="7319068" cy="1015663"/>
          </a:xfrm>
          <a:prstGeom prst="rect">
            <a:avLst/>
          </a:prstGeom>
        </p:spPr>
        <p:txBody>
          <a:bodyPr wrap="square">
            <a:spAutoFit/>
          </a:bodyPr>
          <a:lstStyle/>
          <a:p>
            <a:r>
              <a:rPr lang="en-US" sz="2000" u="sng" dirty="0" smtClean="0">
                <a:latin typeface="Bell MT" panose="02020503060305020303" pitchFamily="18" charset="0"/>
              </a:rPr>
              <a:t>From </a:t>
            </a:r>
            <a:r>
              <a:rPr lang="en-US" sz="2000" i="1" u="sng" dirty="0" smtClean="0">
                <a:latin typeface="Bell MT" panose="02020503060305020303" pitchFamily="18" charset="0"/>
              </a:rPr>
              <a:t>Singles </a:t>
            </a:r>
            <a:r>
              <a:rPr lang="en-US" sz="2000" u="sng" dirty="0" smtClean="0">
                <a:latin typeface="Bell MT" panose="02020503060305020303" pitchFamily="18" charset="0"/>
              </a:rPr>
              <a:t>and </a:t>
            </a:r>
            <a:r>
              <a:rPr lang="en-US" sz="2000" i="1" u="sng" dirty="0" smtClean="0">
                <a:latin typeface="Bell MT" panose="02020503060305020303" pitchFamily="18" charset="0"/>
              </a:rPr>
              <a:t>Hits </a:t>
            </a:r>
            <a:r>
              <a:rPr lang="en-US" sz="2000" u="sng" dirty="0" smtClean="0">
                <a:latin typeface="Bell MT" panose="02020503060305020303" pitchFamily="18" charset="0"/>
              </a:rPr>
              <a:t>data</a:t>
            </a:r>
          </a:p>
          <a:p>
            <a:r>
              <a:rPr lang="en-US" sz="2000" dirty="0">
                <a:latin typeface="Bell MT" panose="02020503060305020303" pitchFamily="18" charset="0"/>
              </a:rPr>
              <a:t>T</a:t>
            </a:r>
            <a:r>
              <a:rPr lang="en-US" sz="2000" dirty="0" smtClean="0">
                <a:latin typeface="Bell MT" panose="02020503060305020303" pitchFamily="18" charset="0"/>
              </a:rPr>
              <a:t>wo back-to-back absorbed points define the LOR. The intersection points between the LOR and Compton cone are calculated.</a:t>
            </a:r>
          </a:p>
        </p:txBody>
      </p:sp>
    </p:spTree>
    <p:extLst>
      <p:ext uri="{BB962C8B-B14F-4D97-AF65-F5344CB8AC3E}">
        <p14:creationId xmlns:p14="http://schemas.microsoft.com/office/powerpoint/2010/main" val="366891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animBg="1"/>
      <p:bldP spid="8" grpId="0"/>
    </p:bldLst>
  </p:timing>
</p:sld>
</file>

<file path=ppt/theme/theme1.xml><?xml version="1.0" encoding="utf-8"?>
<a:theme xmlns:a="http://schemas.openxmlformats.org/drawingml/2006/main" name="Βάθος">
  <a:themeElements>
    <a:clrScheme name="Προσαρμοσμένο 4">
      <a:dk1>
        <a:sysClr val="windowText" lastClr="000000"/>
      </a:dk1>
      <a:lt1>
        <a:sysClr val="window" lastClr="FFFFFF"/>
      </a:lt1>
      <a:dk2>
        <a:srgbClr val="455F51"/>
      </a:dk2>
      <a:lt2>
        <a:srgbClr val="94D7E4"/>
      </a:lt2>
      <a:accent1>
        <a:srgbClr val="8CCED7"/>
      </a:accent1>
      <a:accent2>
        <a:srgbClr val="8CCED7"/>
      </a:accent2>
      <a:accent3>
        <a:srgbClr val="A2CF49"/>
      </a:accent3>
      <a:accent4>
        <a:srgbClr val="608F3D"/>
      </a:accent4>
      <a:accent5>
        <a:srgbClr val="F4DE3A"/>
      </a:accent5>
      <a:accent6>
        <a:srgbClr val="FCB11C"/>
      </a:accent6>
      <a:hlink>
        <a:srgbClr val="FBCA98"/>
      </a:hlink>
      <a:folHlink>
        <a:srgbClr val="D3B86D"/>
      </a:folHlink>
    </a:clrScheme>
    <a:fontScheme name="Βάθος">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Βάθος">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91B149B55067194FAABAFEB662694F1E" ma:contentTypeVersion="14" ma:contentTypeDescription="Δημιουργία νέου εγγράφου" ma:contentTypeScope="" ma:versionID="46872cc6f61a402de71a8d4021e155a0">
  <xsd:schema xmlns:xsd="http://www.w3.org/2001/XMLSchema" xmlns:xs="http://www.w3.org/2001/XMLSchema" xmlns:p="http://schemas.microsoft.com/office/2006/metadata/properties" xmlns:ns2="c4850375-c593-437c-9b6b-2553eb6198b5" xmlns:ns3="2a43a2c6-1543-4e85-a6e1-b21aa2b94e1a" targetNamespace="http://schemas.microsoft.com/office/2006/metadata/properties" ma:root="true" ma:fieldsID="12dc1d709f9ec58fc8ec7c648ef873fb" ns2:_="" ns3:_="">
    <xsd:import namespace="c4850375-c593-437c-9b6b-2553eb6198b5"/>
    <xsd:import namespace="2a43a2c6-1543-4e85-a6e1-b21aa2b94e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850375-c593-437c-9b6b-2553eb6198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Ετικέτες εικόνας" ma:readOnly="false" ma:fieldId="{5cf76f15-5ced-4ddc-b409-7134ff3c332f}" ma:taxonomyMulti="true" ma:sspId="3a71a8d3-70b2-480b-a1a2-4db4b68ad07a"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43a2c6-1543-4e85-a6e1-b21aa2b94e1a" elementFormDefault="qualified">
    <xsd:import namespace="http://schemas.microsoft.com/office/2006/documentManagement/types"/>
    <xsd:import namespace="http://schemas.microsoft.com/office/infopath/2007/PartnerControls"/>
    <xsd:element name="SharedWithUsers" ma:index="1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Κοινή χρήση με λεπτομέρειες" ma:internalName="SharedWithDetails" ma:readOnly="true">
      <xsd:simpleType>
        <xsd:restriction base="dms:Note">
          <xsd:maxLength value="255"/>
        </xsd:restriction>
      </xsd:simpleType>
    </xsd:element>
    <xsd:element name="TaxCatchAll" ma:index="15" nillable="true" ma:displayName="Taxonomy Catch All Column" ma:hidden="true" ma:list="{ce1ddebf-482d-4600-9cd2-e1d7b2fe6aae}" ma:internalName="TaxCatchAll" ma:showField="CatchAllData" ma:web="2a43a2c6-1543-4e85-a6e1-b21aa2b94e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a43a2c6-1543-4e85-a6e1-b21aa2b94e1a" xsi:nil="true"/>
    <lcf76f155ced4ddcb4097134ff3c332f xmlns="c4850375-c593-437c-9b6b-2553eb6198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DB2942D-90BB-469D-BB8F-F75444C5B58A}"/>
</file>

<file path=customXml/itemProps2.xml><?xml version="1.0" encoding="utf-8"?>
<ds:datastoreItem xmlns:ds="http://schemas.openxmlformats.org/officeDocument/2006/customXml" ds:itemID="{BE3E6D3B-9C71-43B4-9C19-C075F7C10646}"/>
</file>

<file path=customXml/itemProps3.xml><?xml version="1.0" encoding="utf-8"?>
<ds:datastoreItem xmlns:ds="http://schemas.openxmlformats.org/officeDocument/2006/customXml" ds:itemID="{74C01086-8A2C-48CB-904D-35A0E04839D3}"/>
</file>

<file path=docProps/app.xml><?xml version="1.0" encoding="utf-8"?>
<Properties xmlns="http://schemas.openxmlformats.org/officeDocument/2006/extended-properties" xmlns:vt="http://schemas.openxmlformats.org/officeDocument/2006/docPropsVTypes">
  <Template>TM04033923[[fn=Βάθος]]</Template>
  <TotalTime>2637</TotalTime>
  <Words>1096</Words>
  <Application>Microsoft Office PowerPoint</Application>
  <PresentationFormat>Widescreen</PresentationFormat>
  <Paragraphs>200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Bell MT</vt:lpstr>
      <vt:lpstr>Book Antiqua</vt:lpstr>
      <vt:lpstr>Calibri</vt:lpstr>
      <vt:lpstr>Cambria Math</vt:lpstr>
      <vt:lpstr>Corbel</vt:lpstr>
      <vt:lpstr>Βάθος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Λογαριασμός Microsoft</dc:creator>
  <cp:lastModifiedBy>Microsoft account</cp:lastModifiedBy>
  <cp:revision>172</cp:revision>
  <dcterms:created xsi:type="dcterms:W3CDTF">2025-03-20T10:57:20Z</dcterms:created>
  <dcterms:modified xsi:type="dcterms:W3CDTF">2025-03-28T12:25:13Z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0x01010091B149B55067194FAABAFEB662694F1E</vt:lpwstr>
  </property>
</Properties>
</file>