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ppt/charts/chart1.xml" ContentType="application/vnd.openxmlformats-officedocument.drawingml.chart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charts/colors1.xml" ContentType="application/vnd.ms-office.chartcolorstyl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16" r:id="rId2"/>
    <p:sldId id="796" r:id="rId3"/>
    <p:sldId id="797" r:id="rId4"/>
    <p:sldId id="790" r:id="rId5"/>
    <p:sldId id="798" r:id="rId6"/>
    <p:sldId id="792" r:id="rId7"/>
    <p:sldId id="791" r:id="rId8"/>
    <p:sldId id="799" r:id="rId9"/>
    <p:sldId id="793" r:id="rId10"/>
    <p:sldId id="800" r:id="rId11"/>
    <p:sldId id="785" r:id="rId12"/>
    <p:sldId id="795" r:id="rId13"/>
  </p:sldIdLst>
  <p:sldSz cx="12192000" cy="6858000"/>
  <p:notesSz cx="6669088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85C5353-D6B6-4F32-A6FB-7D0A3485BA1D}" name="Gastbenutzer" initials="Ga" userId="Gastbenutzer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arina Dengg" initials="K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708" y="267"/>
      </p:cViewPr>
      <p:guideLst>
        <p:guide orient="horz" pos="34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VBoxSvr\MUWcloud\CURRENTProjects\Helium\2025_AbsDose\2025-03-15_AbsDoseWaterMeasurements_Heliu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53383879579888"/>
          <c:y val="4.4620689009022517E-2"/>
          <c:w val="0.82437866154850437"/>
          <c:h val="0.79886609577169199"/>
        </c:manualLayout>
      </c:layout>
      <c:scatterChart>
        <c:scatterStyle val="lineMarker"/>
        <c:varyColors val="0"/>
        <c:ser>
          <c:idx val="0"/>
          <c:order val="0"/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Overview!$B$38:$B$69</c:f>
              <c:numCache>
                <c:formatCode>0.0</c:formatCode>
                <c:ptCount val="32"/>
                <c:pt idx="0">
                  <c:v>54.6</c:v>
                </c:pt>
                <c:pt idx="1">
                  <c:v>65.400000000000006</c:v>
                </c:pt>
                <c:pt idx="2">
                  <c:v>75</c:v>
                </c:pt>
                <c:pt idx="3">
                  <c:v>83.8</c:v>
                </c:pt>
                <c:pt idx="4">
                  <c:v>87.9</c:v>
                </c:pt>
                <c:pt idx="5">
                  <c:v>91.9</c:v>
                </c:pt>
                <c:pt idx="6">
                  <c:v>99.5</c:v>
                </c:pt>
                <c:pt idx="7">
                  <c:v>106.6</c:v>
                </c:pt>
                <c:pt idx="8">
                  <c:v>113.5</c:v>
                </c:pt>
                <c:pt idx="9">
                  <c:v>120</c:v>
                </c:pt>
                <c:pt idx="10">
                  <c:v>126.3</c:v>
                </c:pt>
                <c:pt idx="11">
                  <c:v>129.30000000000001</c:v>
                </c:pt>
                <c:pt idx="12">
                  <c:v>132.4</c:v>
                </c:pt>
                <c:pt idx="13">
                  <c:v>138.19999999999999</c:v>
                </c:pt>
                <c:pt idx="14">
                  <c:v>143.9</c:v>
                </c:pt>
                <c:pt idx="15">
                  <c:v>149.5</c:v>
                </c:pt>
                <c:pt idx="16">
                  <c:v>160.19999999999999</c:v>
                </c:pt>
                <c:pt idx="17">
                  <c:v>165.3</c:v>
                </c:pt>
                <c:pt idx="18">
                  <c:v>170.4</c:v>
                </c:pt>
                <c:pt idx="19">
                  <c:v>180.2</c:v>
                </c:pt>
                <c:pt idx="20">
                  <c:v>189.7</c:v>
                </c:pt>
                <c:pt idx="21">
                  <c:v>198.9</c:v>
                </c:pt>
                <c:pt idx="22">
                  <c:v>203.4</c:v>
                </c:pt>
                <c:pt idx="23">
                  <c:v>207.9</c:v>
                </c:pt>
                <c:pt idx="24">
                  <c:v>212.3</c:v>
                </c:pt>
                <c:pt idx="25">
                  <c:v>220.8</c:v>
                </c:pt>
                <c:pt idx="26">
                  <c:v>261.10000000000002</c:v>
                </c:pt>
                <c:pt idx="27">
                  <c:v>298</c:v>
                </c:pt>
                <c:pt idx="28">
                  <c:v>332.4</c:v>
                </c:pt>
                <c:pt idx="29">
                  <c:v>364.7</c:v>
                </c:pt>
                <c:pt idx="30">
                  <c:v>401</c:v>
                </c:pt>
                <c:pt idx="31">
                  <c:v>402.8</c:v>
                </c:pt>
              </c:numCache>
            </c:numRef>
          </c:xVal>
          <c:yVal>
            <c:numRef>
              <c:f>Overview!$E$38:$E$69</c:f>
              <c:numCache>
                <c:formatCode>0.00</c:formatCode>
                <c:ptCount val="32"/>
                <c:pt idx="0">
                  <c:v>-1.39650160226425</c:v>
                </c:pt>
                <c:pt idx="1">
                  <c:v>-1.2187609443704097</c:v>
                </c:pt>
                <c:pt idx="2">
                  <c:v>3.92214369641549E-2</c:v>
                </c:pt>
                <c:pt idx="3">
                  <c:v>0.34988548444021872</c:v>
                </c:pt>
                <c:pt idx="5">
                  <c:v>0.6511089562084954</c:v>
                </c:pt>
                <c:pt idx="6">
                  <c:v>0.60767000649830416</c:v>
                </c:pt>
                <c:pt idx="8">
                  <c:v>0.51462724081179057</c:v>
                </c:pt>
                <c:pt idx="9">
                  <c:v>0.4297796408645026</c:v>
                </c:pt>
                <c:pt idx="10">
                  <c:v>0.31753366846443304</c:v>
                </c:pt>
                <c:pt idx="12">
                  <c:v>0.13811747455962259</c:v>
                </c:pt>
                <c:pt idx="13">
                  <c:v>8.6704121328010114E-2</c:v>
                </c:pt>
                <c:pt idx="14">
                  <c:v>0.4077185448182743</c:v>
                </c:pt>
                <c:pt idx="15">
                  <c:v>8.1890237520638218E-2</c:v>
                </c:pt>
                <c:pt idx="16">
                  <c:v>7.5212364168869936E-2</c:v>
                </c:pt>
                <c:pt idx="17">
                  <c:v>6.3745763600974559E-2</c:v>
                </c:pt>
                <c:pt idx="18">
                  <c:v>1.8450676722886025E-2</c:v>
                </c:pt>
                <c:pt idx="19">
                  <c:v>4.0284295768387478E-3</c:v>
                </c:pt>
                <c:pt idx="20">
                  <c:v>7.4967504610963881E-2</c:v>
                </c:pt>
                <c:pt idx="21">
                  <c:v>-0.10076752614354011</c:v>
                </c:pt>
                <c:pt idx="22">
                  <c:v>-9.1850409157736151E-2</c:v>
                </c:pt>
                <c:pt idx="23">
                  <c:v>0.15519628203253061</c:v>
                </c:pt>
                <c:pt idx="24">
                  <c:v>-2.3487764228699894E-2</c:v>
                </c:pt>
                <c:pt idx="25">
                  <c:v>7.0628205249270049E-2</c:v>
                </c:pt>
                <c:pt idx="26">
                  <c:v>0.33429821528901826</c:v>
                </c:pt>
                <c:pt idx="27">
                  <c:v>0.1049047441387737</c:v>
                </c:pt>
                <c:pt idx="28">
                  <c:v>0.11526266752519457</c:v>
                </c:pt>
                <c:pt idx="29">
                  <c:v>0.10577717919464831</c:v>
                </c:pt>
                <c:pt idx="30">
                  <c:v>2.7439237800744868E-2</c:v>
                </c:pt>
                <c:pt idx="31">
                  <c:v>0.12259666291059709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BE4-49D0-9C03-1C57119C6E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2711392"/>
        <c:axId val="582714992"/>
      </c:scatterChart>
      <c:valAx>
        <c:axId val="582711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initial Energy [MeV/u]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714992"/>
        <c:crossesAt val="-2"/>
        <c:crossBetween val="midCat"/>
      </c:valAx>
      <c:valAx>
        <c:axId val="582714992"/>
        <c:scaling>
          <c:orientation val="minMax"/>
          <c:max val="2"/>
          <c:min val="-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Dose Deviation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7113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0E05E-0E5F-4619-840B-04816CDCE1FF}" type="datetimeFigureOut">
              <a:rPr lang="de-AT" smtClean="0"/>
              <a:t>01.04.2025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16DE8-E1E4-4AF2-9B02-7E3CC699773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2421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4AB0C-E262-4C0E-AFB9-E3AC8707D9BE}" type="datetimeFigureOut">
              <a:rPr lang="de-DE" smtClean="0"/>
              <a:t>01.04.2025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DFF36-2726-40AA-99D6-4D73C8508E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2662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6584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Medical University of Vienna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OpenGATE user meeting Athens - H. Fuchs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Rechteck 8"/>
          <p:cNvSpPr/>
          <p:nvPr userDrawn="1"/>
        </p:nvSpPr>
        <p:spPr>
          <a:xfrm>
            <a:off x="0" y="1"/>
            <a:ext cx="12192000" cy="6308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718782" y="1345093"/>
            <a:ext cx="10633431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718782" y="3824768"/>
            <a:ext cx="1063343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GB" noProof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9" t="37454" r="166" b="2507"/>
          <a:stretch/>
        </p:blipFill>
        <p:spPr bwMode="auto">
          <a:xfrm>
            <a:off x="407159" y="6380020"/>
            <a:ext cx="1737484" cy="395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Grafik 1" descr="Ein Bild, das Schrift, Grafiken, Screenshot, Grafikdesign enthält.&#10;&#10;Automatisch generierte Beschreibung">
            <a:extLst>
              <a:ext uri="{FF2B5EF4-FFF2-40B4-BE49-F238E27FC236}">
                <a16:creationId xmlns:a16="http://schemas.microsoft.com/office/drawing/2014/main" id="{8A4B0B92-C770-265F-F48A-AA8586E182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97"/>
          <a:stretch/>
        </p:blipFill>
        <p:spPr>
          <a:xfrm>
            <a:off x="2177761" y="6393987"/>
            <a:ext cx="1825301" cy="37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46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1770A32D-8403-8771-E0F7-C3525C90E128}"/>
              </a:ext>
            </a:extLst>
          </p:cNvPr>
          <p:cNvSpPr/>
          <p:nvPr userDrawn="1"/>
        </p:nvSpPr>
        <p:spPr>
          <a:xfrm>
            <a:off x="1" y="6358274"/>
            <a:ext cx="12192000" cy="549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718782" y="1345093"/>
            <a:ext cx="10633431" cy="2387600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718782" y="3824768"/>
            <a:ext cx="1063343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GB" noProof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1F165E6-D7D1-57E4-57A2-9327992C8C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16" y="6456841"/>
            <a:ext cx="1694958" cy="35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Grafik 11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0820F6FF-6DA3-9E9C-1CA4-66907F8FE7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57" y="6444430"/>
            <a:ext cx="1728366" cy="356647"/>
          </a:xfrm>
          <a:prstGeom prst="rect">
            <a:avLst/>
          </a:prstGeom>
        </p:spPr>
      </p:pic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02F93D19-7052-F047-6FB3-C3E4D3E1D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99865" y="6657202"/>
            <a:ext cx="2722742" cy="17711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Medical University of Vienna</a:t>
            </a:r>
            <a:endParaRPr lang="en-GB" noProof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30C3FF57-D355-91BD-2A96-C5505CFBE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99865" y="6360785"/>
            <a:ext cx="2722741" cy="233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OpenGATE user meeting Athens - H. Fuchs</a:t>
            </a:r>
            <a:endParaRPr lang="en-GB" noProof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6EDEEB4D-3693-F448-2774-7E5D67D60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434322"/>
            <a:ext cx="618288" cy="3140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AB6C09D1-9D44-46E9-90D5-584F6311654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975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804333" y="1341437"/>
            <a:ext cx="10549467" cy="496728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GB" noProof="0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1FC5B08D-7AF0-D91F-1818-6BF38CDED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99865" y="6360785"/>
            <a:ext cx="2722741" cy="233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OpenGATE user meeting Athens - H. Fuchs</a:t>
            </a:r>
            <a:endParaRPr lang="en-GB" noProof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F0A023C9-6915-1646-956D-B567EC44B1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99865" y="6657202"/>
            <a:ext cx="2722742" cy="17711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Medical University of Vienna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32676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804333" y="1341437"/>
            <a:ext cx="10549467" cy="49672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GB" noProof="0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1FC5B08D-7AF0-D91F-1818-6BF38CDED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99865" y="6360785"/>
            <a:ext cx="2722741" cy="233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OpenGATE user meeting Athens - H. Fuchs</a:t>
            </a:r>
            <a:endParaRPr lang="en-GB" noProof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F0A023C9-6915-1646-956D-B567EC44B1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99865" y="6657202"/>
            <a:ext cx="2722742" cy="17711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Medical University of Vienna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08018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341439"/>
            <a:ext cx="5181600" cy="48355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341439"/>
            <a:ext cx="5181600" cy="48355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Medical University of Vienna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OpenGATE user meeting Athens - H. Fuchs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3832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372383" y="6351777"/>
            <a:ext cx="4850224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OpenGATE user meeting Athens - H. Fuchs</a:t>
            </a:r>
            <a:endParaRPr lang="de-DE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6372383" y="6528895"/>
            <a:ext cx="4850224" cy="2333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Medical University of Vienna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30872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91252" y="457464"/>
            <a:ext cx="5160433" cy="5656064"/>
          </a:xfrm>
          <a:prstGeom prst="round2DiagRect">
            <a:avLst>
              <a:gd name="adj1" fmla="val 6468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10800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400"/>
            </a:lvl1pPr>
          </a:lstStyle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6452762" y="1438621"/>
            <a:ext cx="4781785" cy="450974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353800" y="6434322"/>
            <a:ext cx="618288" cy="314081"/>
          </a:xfrm>
        </p:spPr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472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de-DE" noProof="0"/>
              <a:t>Medical University of Vienna</a:t>
            </a:r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372383" y="6365632"/>
            <a:ext cx="4850224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noProof="0"/>
              <a:t>OpenGATE user meeting Athens - H. Fuchs</a:t>
            </a:r>
            <a:endParaRPr lang="en-GB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en-GB" noProof="0" smtClean="0"/>
              <a:t>‹Nr.›</a:t>
            </a:fld>
            <a:endParaRPr lang="en-GB" noProof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804333" y="1341437"/>
            <a:ext cx="5291667" cy="496728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7" name="Inhaltsplatzhalter 6"/>
          <p:cNvSpPr>
            <a:spLocks noGrp="1" noChangeAspect="1"/>
          </p:cNvSpPr>
          <p:nvPr>
            <p:ph sz="quarter" idx="14"/>
          </p:nvPr>
        </p:nvSpPr>
        <p:spPr>
          <a:xfrm>
            <a:off x="6464301" y="1341438"/>
            <a:ext cx="4889500" cy="4853804"/>
          </a:xfrm>
          <a:prstGeom prst="round2DiagRect">
            <a:avLst>
              <a:gd name="adj1" fmla="val 8954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108000" tIns="72000" bIns="7200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05612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900"/>
              <a:t>OpenGATE user meeting Athens - H. Fuchs</a:t>
            </a:r>
            <a:endParaRPr lang="en-GB" dirty="0"/>
          </a:p>
        </p:txBody>
      </p:sp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718782" y="1345093"/>
            <a:ext cx="10633431" cy="2387600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GB" noProof="0" dirty="0"/>
          </a:p>
        </p:txBody>
      </p:sp>
      <p:sp>
        <p:nvSpPr>
          <p:cNvPr id="6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18782" y="3824768"/>
            <a:ext cx="10633431" cy="2160396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First Name Last Name</a:t>
            </a:r>
          </a:p>
          <a:p>
            <a:r>
              <a:rPr lang="en-GB" noProof="0" dirty="0"/>
              <a:t>Division Medical Radiation Physics </a:t>
            </a:r>
            <a:br>
              <a:rPr lang="en-GB" noProof="0" dirty="0"/>
            </a:br>
            <a:r>
              <a:rPr lang="en-GB" noProof="0" dirty="0"/>
              <a:t>Department of Radiation Oncology / Medical University Vienna &amp; AKH Wien</a:t>
            </a:r>
          </a:p>
          <a:p>
            <a:r>
              <a:rPr lang="en-GB" noProof="0" dirty="0"/>
              <a:t>Christian Doppler Laboratory for Medical Radiation Research for Radiation Oncology</a:t>
            </a:r>
          </a:p>
        </p:txBody>
      </p:sp>
      <p:pic>
        <p:nvPicPr>
          <p:cNvPr id="7" name="Picture 18" descr="radonc_logo_300dpi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7" y="164673"/>
            <a:ext cx="18415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3196737" y="310583"/>
            <a:ext cx="5752961" cy="839142"/>
            <a:chOff x="701675" y="2352675"/>
            <a:chExt cx="7411705" cy="1441450"/>
          </a:xfrm>
        </p:grpSpPr>
        <p:pic>
          <p:nvPicPr>
            <p:cNvPr id="9" name="Inhaltsplatzhalter 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552" y="2354262"/>
              <a:ext cx="1439862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nhaltsplatzhalter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75"/>
            <a:stretch>
              <a:fillRect/>
            </a:stretch>
          </p:blipFill>
          <p:spPr bwMode="auto">
            <a:xfrm>
              <a:off x="6655646" y="2352675"/>
              <a:ext cx="1457734" cy="1440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6" r="29948" b="1273"/>
            <a:stretch>
              <a:fillRect/>
            </a:stretch>
          </p:blipFill>
          <p:spPr bwMode="auto">
            <a:xfrm>
              <a:off x="2184065" y="2353888"/>
              <a:ext cx="1470971" cy="1440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5" r="24387"/>
            <a:stretch>
              <a:fillRect/>
            </a:stretch>
          </p:blipFill>
          <p:spPr bwMode="auto">
            <a:xfrm>
              <a:off x="3672796" y="2354018"/>
              <a:ext cx="1502773" cy="1440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D:\Peter Backup\CDL\Banner\Banner1Test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" r="6668"/>
            <a:stretch>
              <a:fillRect/>
            </a:stretch>
          </p:blipFill>
          <p:spPr bwMode="auto">
            <a:xfrm>
              <a:off x="701675" y="2354018"/>
              <a:ext cx="1463019" cy="1440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0436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1" y="6358274"/>
            <a:ext cx="12192000" cy="549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2000"/>
          </a:xfrm>
          <a:prstGeom prst="rect">
            <a:avLst/>
          </a:prstGeom>
        </p:spPr>
        <p:txBody>
          <a:bodyPr vert="horz" lIns="0" tIns="72000" rIns="0" bIns="0" rtlCol="0" anchor="t">
            <a:normAutofit/>
          </a:bodyPr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337126"/>
            <a:ext cx="10515600" cy="483983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GB" noProof="0" err="1"/>
              <a:t>Formatvorlagen</a:t>
            </a:r>
            <a:r>
              <a:rPr lang="en-GB" noProof="0"/>
              <a:t> des </a:t>
            </a:r>
            <a:r>
              <a:rPr lang="en-GB" noProof="0" err="1"/>
              <a:t>Textmasters</a:t>
            </a:r>
            <a:r>
              <a:rPr lang="en-GB" noProof="0"/>
              <a:t> </a:t>
            </a:r>
            <a:r>
              <a:rPr lang="en-GB" noProof="0" err="1"/>
              <a:t>bearbeiten</a:t>
            </a:r>
            <a:endParaRPr lang="en-GB" noProof="0"/>
          </a:p>
          <a:p>
            <a:pPr lvl="1"/>
            <a:r>
              <a:rPr lang="en-GB" noProof="0" err="1"/>
              <a:t>Zweite</a:t>
            </a:r>
            <a:r>
              <a:rPr lang="en-GB" noProof="0"/>
              <a:t> </a:t>
            </a:r>
            <a:r>
              <a:rPr lang="en-GB" noProof="0" err="1"/>
              <a:t>Ebene</a:t>
            </a:r>
            <a:endParaRPr lang="en-GB" noProof="0"/>
          </a:p>
          <a:p>
            <a:pPr lvl="2"/>
            <a:r>
              <a:rPr lang="en-GB" noProof="0" err="1"/>
              <a:t>Dritte</a:t>
            </a:r>
            <a:r>
              <a:rPr lang="en-GB" noProof="0"/>
              <a:t> </a:t>
            </a:r>
            <a:r>
              <a:rPr lang="en-GB" noProof="0" err="1"/>
              <a:t>Ebene</a:t>
            </a:r>
            <a:endParaRPr lang="en-GB" noProof="0"/>
          </a:p>
          <a:p>
            <a:pPr lvl="3"/>
            <a:r>
              <a:rPr lang="en-GB" noProof="0" err="1"/>
              <a:t>Vierte</a:t>
            </a:r>
            <a:r>
              <a:rPr lang="en-GB" noProof="0"/>
              <a:t> </a:t>
            </a:r>
            <a:r>
              <a:rPr lang="en-GB" noProof="0" err="1"/>
              <a:t>Ebene</a:t>
            </a:r>
            <a:endParaRPr lang="en-GB" noProof="0"/>
          </a:p>
          <a:p>
            <a:pPr lvl="4"/>
            <a:r>
              <a:rPr lang="en-GB" noProof="0" err="1"/>
              <a:t>Fünfte</a:t>
            </a:r>
            <a:r>
              <a:rPr lang="en-GB" noProof="0"/>
              <a:t> </a:t>
            </a:r>
            <a:r>
              <a:rPr lang="en-GB" noProof="0" err="1"/>
              <a:t>Ebene</a:t>
            </a:r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499865" y="6657202"/>
            <a:ext cx="2722742" cy="17711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Medical University of Vienna</a:t>
            </a:r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499865" y="6360785"/>
            <a:ext cx="2722741" cy="233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OpenGATE user meeting Athens - H. Fuchs</a:t>
            </a:r>
            <a:endParaRPr lang="en-GB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3800" y="6434322"/>
            <a:ext cx="618288" cy="3140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AB6C09D1-9D44-46E9-90D5-584F6311654E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16" y="6456841"/>
            <a:ext cx="1694958" cy="35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7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09682648-3579-58A1-D969-431E1D05170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57" y="6444430"/>
            <a:ext cx="1728366" cy="3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8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9" r:id="rId2"/>
    <p:sldLayoutId id="2147483666" r:id="rId3"/>
    <p:sldLayoutId id="2147483676" r:id="rId4"/>
    <p:sldLayoutId id="2147483652" r:id="rId5"/>
    <p:sldLayoutId id="2147483660" r:id="rId6"/>
    <p:sldLayoutId id="2147483674" r:id="rId7"/>
    <p:sldLayoutId id="2147483678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94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3525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975" indent="-263525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277813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7" userDrawn="1">
          <p15:clr>
            <a:srgbClr val="F26B43"/>
          </p15:clr>
        </p15:guide>
        <p15:guide id="2" pos="7151" userDrawn="1">
          <p15:clr>
            <a:srgbClr val="F26B43"/>
          </p15:clr>
        </p15:guide>
        <p15:guide id="3" orient="horz" pos="845" userDrawn="1">
          <p15:clr>
            <a:srgbClr val="F26B43"/>
          </p15:clr>
        </p15:guide>
        <p15:guide id="4" orient="horz" pos="4042" userDrawn="1">
          <p15:clr>
            <a:srgbClr val="F26B43"/>
          </p15:clr>
        </p15:guide>
        <p15:guide id="5" orient="horz" pos="4201" userDrawn="1">
          <p15:clr>
            <a:srgbClr val="F26B43"/>
          </p15:clr>
        </p15:guide>
        <p15:guide id="6" pos="399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Medical University of Vienna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369" y="349773"/>
            <a:ext cx="10633431" cy="2387600"/>
          </a:xfrm>
        </p:spPr>
        <p:txBody>
          <a:bodyPr>
            <a:normAutofit/>
          </a:bodyPr>
          <a:lstStyle/>
          <a:p>
            <a:r>
              <a:rPr lang="en-US" dirty="0" err="1"/>
              <a:t>OpenGATE</a:t>
            </a:r>
            <a:r>
              <a:rPr lang="en-US" dirty="0"/>
              <a:t> for helium commissioning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0369" y="2829448"/>
            <a:ext cx="10633431" cy="1655762"/>
          </a:xfrm>
        </p:spPr>
        <p:txBody>
          <a:bodyPr vert="horz" lIns="0" tIns="45720" rIns="91440" bIns="45720" rtlCol="0" anchor="t">
            <a:normAutofit/>
          </a:bodyPr>
          <a:lstStyle/>
          <a:p>
            <a:endParaRPr lang="en-US" sz="2600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242DAD7-403E-6736-7E86-2B859776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OpenGATE user meeting Athens - H. Fuchs</a:t>
            </a:r>
            <a:endParaRPr lang="de-DE" dirty="0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7A741C8-0C79-53A9-1D1E-0FE691B71113}"/>
              </a:ext>
            </a:extLst>
          </p:cNvPr>
          <p:cNvSpPr txBox="1">
            <a:spLocks/>
          </p:cNvSpPr>
          <p:nvPr/>
        </p:nvSpPr>
        <p:spPr>
          <a:xfrm>
            <a:off x="720368" y="4260390"/>
            <a:ext cx="10633431" cy="1655762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H. Fuchs, Medical University of Vienna</a:t>
            </a:r>
          </a:p>
        </p:txBody>
      </p:sp>
    </p:spTree>
    <p:extLst>
      <p:ext uri="{BB962C8B-B14F-4D97-AF65-F5344CB8AC3E}">
        <p14:creationId xmlns:p14="http://schemas.microsoft.com/office/powerpoint/2010/main" val="1007863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8EE7D-9127-B35E-D2EB-4FE26A0C8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333571-820D-85D4-273C-FE979E848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Absolute dose </a:t>
            </a:r>
            <a:r>
              <a:rPr lang="de-DE" dirty="0" err="1"/>
              <a:t>calibration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B73FEDF-B94C-F9F6-22F5-B288C1188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10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427EA30-081D-6BA8-1912-48CE8F1993F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Calculation of calibration curve</a:t>
            </a:r>
          </a:p>
          <a:p>
            <a:r>
              <a:rPr lang="en-US" dirty="0"/>
              <a:t>Experimental verification</a:t>
            </a:r>
          </a:p>
          <a:p>
            <a:pPr lvl="1"/>
            <a:r>
              <a:rPr lang="en-US" dirty="0"/>
              <a:t>Verified 35 energies</a:t>
            </a:r>
          </a:p>
          <a:p>
            <a:pPr lvl="1"/>
            <a:r>
              <a:rPr lang="en-US" dirty="0"/>
              <a:t>Agreement</a:t>
            </a:r>
          </a:p>
          <a:p>
            <a:pPr lvl="2"/>
            <a:r>
              <a:rPr lang="en-US" dirty="0"/>
              <a:t>Within 1.5 %</a:t>
            </a:r>
          </a:p>
          <a:p>
            <a:pPr lvl="2"/>
            <a:r>
              <a:rPr lang="en-US" dirty="0"/>
              <a:t>Average agreement 0.07%</a:t>
            </a:r>
          </a:p>
          <a:p>
            <a:pPr lvl="1"/>
            <a:r>
              <a:rPr lang="en-US" dirty="0"/>
              <a:t>From 1 – 80 cm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8D8DA5-8E29-22C6-61A5-7A956FC0E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OpenGATE user meeting Athens - H. Fuchs</a:t>
            </a:r>
            <a:endParaRPr lang="en-GB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2665726-9B70-452A-CE39-D817BE1197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Medical University of Vienna</a:t>
            </a:r>
            <a:endParaRPr lang="en-GB" noProof="0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4F11E61C-2884-919E-9954-B71DAE15F5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5896122"/>
              </p:ext>
            </p:extLst>
          </p:nvPr>
        </p:nvGraphicFramePr>
        <p:xfrm>
          <a:off x="5745195" y="1879601"/>
          <a:ext cx="5917749" cy="3415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5784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C25A8F-B3FC-3FE1-E735-6A96B6B6F7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Summary &amp;</a:t>
            </a:r>
            <a:br>
              <a:rPr lang="de-DE" dirty="0"/>
            </a:br>
            <a:r>
              <a:rPr lang="de-DE" dirty="0"/>
              <a:t>Outlook</a:t>
            </a:r>
            <a:endParaRPr lang="en-US" dirty="0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92DFCEC7-2504-B7CA-CC89-8BC113BA84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15B926A-BC1D-9934-F0AB-F12011E218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Medical University of Vienna</a:t>
            </a:r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EDD77E-3910-6ACA-3993-8397139FD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OpenGATE user meeting Athens - H. Fuchs</a:t>
            </a:r>
            <a:endParaRPr lang="en-GB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4BC44E-A082-304F-F5FA-4A3A5526E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11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F9250E6-BA14-8CB8-7C74-C9AC7222A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96" y="1541124"/>
            <a:ext cx="5432122" cy="4073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4295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C280B-489B-A4A7-49EE-5ADD4E492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EE2E8-26AA-1B47-23BE-BC2FBA92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9E40E5F-CE7F-BD68-684B-B28F9676B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12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EED7C39-1B61-480C-786F-968291C47F9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Helium beam time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restricted</a:t>
            </a:r>
            <a:endParaRPr lang="de-DE" dirty="0"/>
          </a:p>
          <a:p>
            <a:pPr lvl="1"/>
            <a:r>
              <a:rPr lang="de-DE" dirty="0"/>
              <a:t>2 </a:t>
            </a:r>
            <a:r>
              <a:rPr lang="de-DE" dirty="0" err="1"/>
              <a:t>shifts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tuning</a:t>
            </a:r>
            <a:endParaRPr lang="de-DE" dirty="0"/>
          </a:p>
          <a:p>
            <a:pPr lvl="1"/>
            <a:r>
              <a:rPr lang="de-DE" dirty="0"/>
              <a:t>2 </a:t>
            </a:r>
            <a:r>
              <a:rPr lang="de-DE" dirty="0" err="1"/>
              <a:t>shifts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absolute dose </a:t>
            </a:r>
            <a:r>
              <a:rPr lang="de-DE" dirty="0" err="1"/>
              <a:t>calibration</a:t>
            </a:r>
            <a:r>
              <a:rPr lang="de-DE" dirty="0"/>
              <a:t> and </a:t>
            </a:r>
            <a:r>
              <a:rPr lang="de-DE" dirty="0" err="1"/>
              <a:t>verification</a:t>
            </a:r>
            <a:endParaRPr lang="de-DE" dirty="0"/>
          </a:p>
          <a:p>
            <a:pPr lvl="1"/>
            <a:r>
              <a:rPr lang="de-DE" dirty="0" err="1"/>
              <a:t>Optic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still </a:t>
            </a:r>
            <a:r>
              <a:rPr lang="de-DE" dirty="0" err="1"/>
              <a:t>ongoing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 err="1"/>
              <a:t>Extremely</a:t>
            </a:r>
            <a:r>
              <a:rPr lang="de-DE" dirty="0"/>
              <a:t> </a:t>
            </a:r>
            <a:r>
              <a:rPr lang="de-DE" dirty="0" err="1"/>
              <a:t>efficient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time</a:t>
            </a:r>
          </a:p>
          <a:p>
            <a:pPr lvl="1"/>
            <a:r>
              <a:rPr lang="de-DE" dirty="0" err="1"/>
              <a:t>Only</a:t>
            </a:r>
            <a:r>
              <a:rPr lang="de-DE" dirty="0"/>
              <a:t> possible </a:t>
            </a:r>
            <a:r>
              <a:rPr lang="de-DE" dirty="0" err="1"/>
              <a:t>with</a:t>
            </a:r>
            <a:r>
              <a:rPr lang="de-DE" dirty="0"/>
              <a:t> Monte Carlo </a:t>
            </a:r>
            <a:r>
              <a:rPr lang="de-DE" dirty="0" err="1"/>
              <a:t>simulations</a:t>
            </a:r>
            <a:endParaRPr lang="de-DE" dirty="0"/>
          </a:p>
          <a:p>
            <a:endParaRPr lang="de-DE" dirty="0"/>
          </a:p>
          <a:p>
            <a:r>
              <a:rPr lang="de-DE" dirty="0"/>
              <a:t>Gate 10 </a:t>
            </a:r>
            <a:r>
              <a:rPr lang="de-DE" dirty="0" err="1"/>
              <a:t>makes</a:t>
            </a:r>
            <a:r>
              <a:rPr lang="de-DE" dirty="0"/>
              <a:t> </a:t>
            </a:r>
            <a:r>
              <a:rPr lang="de-DE" dirty="0" err="1"/>
              <a:t>changing</a:t>
            </a:r>
            <a:r>
              <a:rPr lang="de-DE" dirty="0"/>
              <a:t> geometries </a:t>
            </a:r>
            <a:r>
              <a:rPr lang="de-DE" dirty="0" err="1"/>
              <a:t>substantially</a:t>
            </a:r>
            <a:r>
              <a:rPr lang="de-DE" dirty="0"/>
              <a:t> </a:t>
            </a:r>
            <a:r>
              <a:rPr lang="de-DE" dirty="0" err="1"/>
              <a:t>easier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1D52D9-15BA-E64D-A3E3-DE66107CE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OpenGATE user meeting Athens - H. Fuchs</a:t>
            </a:r>
            <a:endParaRPr lang="en-GB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85B8404-3F15-54CE-3F30-25E0240A54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Medical University of Vienna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840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726C7A0-231B-D400-7947-2DB632206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MedAustron</a:t>
            </a:r>
            <a:r>
              <a:rPr lang="de-DE" dirty="0"/>
              <a:t> 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therapy</a:t>
            </a:r>
            <a:r>
              <a:rPr lang="de-DE" dirty="0"/>
              <a:t> </a:t>
            </a:r>
            <a:r>
              <a:rPr lang="de-DE" dirty="0" err="1"/>
              <a:t>center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DA08E0-8432-B656-BB96-F62C98F3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D74E1C7-AB4E-2AEF-B176-7E4CE7BE6C0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Synchrotron </a:t>
            </a:r>
            <a:r>
              <a:rPr lang="de-DE" dirty="0" err="1"/>
              <a:t>facility</a:t>
            </a:r>
            <a:endParaRPr lang="de-DE" dirty="0"/>
          </a:p>
          <a:p>
            <a:pPr lvl="1"/>
            <a:r>
              <a:rPr lang="de-DE" dirty="0"/>
              <a:t>Protons: 60-252 MeV (3-38 cm)</a:t>
            </a:r>
          </a:p>
          <a:p>
            <a:pPr lvl="1"/>
            <a:r>
              <a:rPr lang="de-DE" dirty="0"/>
              <a:t>Carbon Ions: 120-402 MeV/u (3-27 cm)</a:t>
            </a:r>
          </a:p>
          <a:p>
            <a:r>
              <a:rPr lang="de-DE" dirty="0"/>
              <a:t>3 </a:t>
            </a:r>
            <a:r>
              <a:rPr lang="de-DE" dirty="0" err="1"/>
              <a:t>clinical</a:t>
            </a:r>
            <a:r>
              <a:rPr lang="de-DE" dirty="0"/>
              <a:t> </a:t>
            </a:r>
            <a:r>
              <a:rPr lang="de-DE" dirty="0" err="1"/>
              <a:t>rooms</a:t>
            </a:r>
            <a:endParaRPr lang="de-DE" dirty="0"/>
          </a:p>
          <a:p>
            <a:r>
              <a:rPr lang="de-DE" dirty="0"/>
              <a:t>1 Dedicated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room</a:t>
            </a:r>
            <a:r>
              <a:rPr lang="de-DE" dirty="0"/>
              <a:t> – IR1</a:t>
            </a:r>
          </a:p>
          <a:p>
            <a:pPr lvl="1"/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users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Austrian </a:t>
            </a:r>
            <a:r>
              <a:rPr lang="de-DE" dirty="0" err="1"/>
              <a:t>universities</a:t>
            </a:r>
            <a:endParaRPr lang="de-DE" dirty="0"/>
          </a:p>
          <a:p>
            <a:pPr lvl="1"/>
            <a:r>
              <a:rPr lang="de-DE" dirty="0"/>
              <a:t>Dedicated beam time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Helium </a:t>
            </a:r>
            <a:r>
              <a:rPr lang="de-DE" dirty="0" err="1">
                <a:solidFill>
                  <a:srgbClr val="FF0000"/>
                </a:solidFill>
              </a:rPr>
              <a:t>ions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becoming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available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1B04E7-C789-9EE0-ECBE-7D29F8C9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OpenGATE user meeting Athens - H. Fuchs</a:t>
            </a:r>
            <a:endParaRPr lang="en-GB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0B0D47-F1CF-D64D-63F7-16E4D685BE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Medical University of Vienna</a:t>
            </a:r>
            <a:endParaRPr lang="en-GB" noProof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02A5A05-AABC-A2B4-A310-D2F0E95E07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6254" r="4449" b="7063"/>
          <a:stretch/>
        </p:blipFill>
        <p:spPr>
          <a:xfrm>
            <a:off x="7146890" y="1215840"/>
            <a:ext cx="4680019" cy="314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56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CFC56-3B50-E4C6-29AD-205E0C327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AEE6D0-07AD-9B11-E14A-C9778BFF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Helium </a:t>
            </a:r>
            <a:r>
              <a:rPr lang="de-DE" dirty="0" err="1"/>
              <a:t>ion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F5B971F-006C-E584-5933-6F438DCA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3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A859204-7799-E5D4-78EE-5DE937F684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4333" y="1337125"/>
            <a:ext cx="10549467" cy="4967288"/>
          </a:xfrm>
        </p:spPr>
        <p:txBody>
          <a:bodyPr>
            <a:normAutofit/>
          </a:bodyPr>
          <a:lstStyle/>
          <a:p>
            <a:r>
              <a:rPr lang="en-US" noProof="0" dirty="0"/>
              <a:t>Accelerator commissioning for Helium ions finished</a:t>
            </a:r>
          </a:p>
          <a:p>
            <a:pPr lvl="1"/>
            <a:r>
              <a:rPr lang="en-US" noProof="0" dirty="0"/>
              <a:t>2020-2024</a:t>
            </a:r>
          </a:p>
          <a:p>
            <a:pPr lvl="1"/>
            <a:endParaRPr lang="en-US" noProof="0" dirty="0"/>
          </a:p>
          <a:p>
            <a:r>
              <a:rPr lang="en-US" noProof="0" dirty="0"/>
              <a:t>Common tuning and acceptance phase</a:t>
            </a:r>
          </a:p>
          <a:p>
            <a:pPr lvl="1"/>
            <a:r>
              <a:rPr lang="en-US" noProof="0" dirty="0"/>
              <a:t>Accelerator physicists and research users</a:t>
            </a:r>
          </a:p>
          <a:p>
            <a:pPr lvl="1"/>
            <a:r>
              <a:rPr lang="en-US" dirty="0"/>
              <a:t>Tuning in room beam parameters</a:t>
            </a:r>
          </a:p>
          <a:p>
            <a:pPr lvl="1"/>
            <a:r>
              <a:rPr lang="en-US" noProof="0" dirty="0"/>
              <a:t>Ensure specifications met</a:t>
            </a:r>
          </a:p>
          <a:p>
            <a:pPr lvl="1"/>
            <a:r>
              <a:rPr lang="en-US" dirty="0"/>
              <a:t>Beam data measurements</a:t>
            </a:r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3CE145-2572-1A1F-15A8-2D6A58FDD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OpenGATE user meeting Athens - H. Fuchs</a:t>
            </a:r>
            <a:endParaRPr lang="en-GB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795E968-CD5E-84BF-AFDD-FD48099291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Medical University of Vienna</a:t>
            </a:r>
            <a:endParaRPr lang="en-GB" noProof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A72D581-2421-E002-FC76-6B07EEBAC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t="-364" r="2661" b="364"/>
          <a:stretch/>
        </p:blipFill>
        <p:spPr bwMode="auto">
          <a:xfrm>
            <a:off x="8454641" y="753414"/>
            <a:ext cx="3517447" cy="255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73E7803-8628-8C82-6C33-BF7268E56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/>
          <a:stretch/>
        </p:blipFill>
        <p:spPr>
          <a:xfrm>
            <a:off x="7397289" y="3522496"/>
            <a:ext cx="4574800" cy="269743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D89414B-3097-D170-901F-35BAB8E9CF34}"/>
              </a:ext>
            </a:extLst>
          </p:cNvPr>
          <p:cNvSpPr txBox="1"/>
          <p:nvPr/>
        </p:nvSpPr>
        <p:spPr>
          <a:xfrm>
            <a:off x="10133123" y="6096590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© Thomas </a:t>
            </a:r>
            <a:r>
              <a:rPr lang="en-US" sz="1100" dirty="0" err="1"/>
              <a:t>Kästenbauer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896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632EF0-9A61-C2CD-F4A7-7B2E9C2D3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Helium </a:t>
            </a:r>
            <a:r>
              <a:rPr lang="de-DE" dirty="0" err="1"/>
              <a:t>ion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2F23A2F-A138-2048-2A7D-8FB7305E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4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68BE4B2-0BA4-12DD-4B15-491A9E7564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4333" y="1337125"/>
            <a:ext cx="10549467" cy="4967288"/>
          </a:xfrm>
        </p:spPr>
        <p:txBody>
          <a:bodyPr>
            <a:normAutofit/>
          </a:bodyPr>
          <a:lstStyle/>
          <a:p>
            <a:r>
              <a:rPr lang="en-US" dirty="0"/>
              <a:t>Target parameters</a:t>
            </a:r>
          </a:p>
          <a:p>
            <a:pPr lvl="1"/>
            <a:r>
              <a:rPr lang="en-US" noProof="0" dirty="0"/>
              <a:t>Ranges in water 1-80 cm</a:t>
            </a:r>
          </a:p>
          <a:p>
            <a:pPr lvl="1"/>
            <a:r>
              <a:rPr lang="en-US" dirty="0"/>
              <a:t>Spot sizes comparable to clinical C12 beam</a:t>
            </a:r>
          </a:p>
          <a:p>
            <a:pPr lvl="2"/>
            <a:r>
              <a:rPr lang="en-US" dirty="0"/>
              <a:t> ~7 mm FWHM</a:t>
            </a:r>
          </a:p>
          <a:p>
            <a:pPr lvl="1"/>
            <a:r>
              <a:rPr lang="en-US" dirty="0"/>
              <a:t>Calibration in number of particles</a:t>
            </a:r>
          </a:p>
          <a:p>
            <a:pPr lvl="1"/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1B663E-EE68-A9DF-42C9-75E5CF03D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OpenGATE user meeting Athens - H. Fuchs</a:t>
            </a:r>
            <a:endParaRPr lang="en-GB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C73DC00-05F3-60FB-D9C4-E30E8F9498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Medical University of Vienna</a:t>
            </a:r>
            <a:endParaRPr lang="en-GB" noProof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F56C04C-DA4B-88D2-DB15-B219A58D3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t="-364" r="2661" b="364"/>
          <a:stretch/>
        </p:blipFill>
        <p:spPr bwMode="auto">
          <a:xfrm>
            <a:off x="8454641" y="753414"/>
            <a:ext cx="3517447" cy="255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351411A-A186-0D85-755F-F49E595230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/>
          <a:stretch/>
        </p:blipFill>
        <p:spPr>
          <a:xfrm>
            <a:off x="7397289" y="3522496"/>
            <a:ext cx="4574800" cy="269743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3B7304E-BF28-5F75-8562-E4A620F13BA1}"/>
              </a:ext>
            </a:extLst>
          </p:cNvPr>
          <p:cNvSpPr txBox="1"/>
          <p:nvPr/>
        </p:nvSpPr>
        <p:spPr>
          <a:xfrm>
            <a:off x="10133123" y="6096590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© Thomas </a:t>
            </a:r>
            <a:r>
              <a:rPr lang="en-US" sz="1100" dirty="0" err="1"/>
              <a:t>Kästenbauer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39559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FB776-E0EF-C9C8-8CBC-D1467C76D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Tasks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7D203E8-6C88-E3EF-2769-1B90B780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5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D71584A-6F3E-3F9A-65C1-79333E39A4E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de-AT" dirty="0"/>
              <a:t>Range </a:t>
            </a:r>
            <a:r>
              <a:rPr lang="de-AT" dirty="0" err="1"/>
              <a:t>tuning</a:t>
            </a:r>
            <a:endParaRPr lang="de-AT" dirty="0"/>
          </a:p>
          <a:p>
            <a:r>
              <a:rPr lang="de-AT" dirty="0" err="1"/>
              <a:t>Optics</a:t>
            </a:r>
            <a:r>
              <a:rPr lang="de-AT" dirty="0"/>
              <a:t> </a:t>
            </a:r>
            <a:r>
              <a:rPr lang="de-AT" dirty="0" err="1"/>
              <a:t>tuning</a:t>
            </a:r>
            <a:endParaRPr lang="de-AT" dirty="0"/>
          </a:p>
          <a:p>
            <a:r>
              <a:rPr lang="de-AT" dirty="0"/>
              <a:t>Absolute dose </a:t>
            </a:r>
            <a:r>
              <a:rPr lang="de-AT" dirty="0" err="1"/>
              <a:t>calibration</a:t>
            </a:r>
            <a:endParaRPr lang="de-AT" dirty="0"/>
          </a:p>
          <a:p>
            <a:r>
              <a:rPr lang="de-AT" dirty="0"/>
              <a:t>Base </a:t>
            </a:r>
            <a:r>
              <a:rPr lang="de-AT" dirty="0" err="1"/>
              <a:t>data</a:t>
            </a:r>
            <a:r>
              <a:rPr lang="de-AT" dirty="0"/>
              <a:t> </a:t>
            </a:r>
            <a:r>
              <a:rPr lang="de-AT" dirty="0" err="1"/>
              <a:t>measurements</a:t>
            </a:r>
            <a:endParaRPr lang="de-AT" dirty="0"/>
          </a:p>
          <a:p>
            <a:pPr lvl="1"/>
            <a:r>
              <a:rPr lang="de-AT" dirty="0" err="1"/>
              <a:t>Full</a:t>
            </a:r>
            <a:r>
              <a:rPr lang="de-AT" dirty="0"/>
              <a:t> IDD</a:t>
            </a:r>
          </a:p>
          <a:p>
            <a:pPr lvl="1"/>
            <a:r>
              <a:rPr lang="de-AT" dirty="0"/>
              <a:t>Ranges</a:t>
            </a:r>
          </a:p>
          <a:p>
            <a:pPr lvl="1"/>
            <a:r>
              <a:rPr lang="de-AT" dirty="0"/>
              <a:t>Spot </a:t>
            </a:r>
            <a:r>
              <a:rPr lang="de-AT" dirty="0" err="1"/>
              <a:t>sizes</a:t>
            </a:r>
            <a:r>
              <a:rPr lang="de-AT" dirty="0"/>
              <a:t> / Lateral fall off</a:t>
            </a:r>
          </a:p>
          <a:p>
            <a:r>
              <a:rPr lang="en-US" noProof="0"/>
              <a:t>Only ~50 h </a:t>
            </a:r>
            <a:r>
              <a:rPr lang="en-US" noProof="0" dirty="0"/>
              <a:t>beamtime for </a:t>
            </a:r>
            <a:br>
              <a:rPr lang="en-US" noProof="0" dirty="0"/>
            </a:br>
            <a:r>
              <a:rPr lang="en-US" noProof="0" dirty="0"/>
              <a:t>acceptance &amp; commissioning</a:t>
            </a:r>
          </a:p>
          <a:p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93F34C-3409-A8E3-5F11-6AB933C3A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OpenGATE user meeting Athens - H. Fuchs</a:t>
            </a:r>
            <a:endParaRPr lang="en-GB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7BB37B4-7D22-F5B7-8BFC-883E9316F6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Medical University of Vienna</a:t>
            </a:r>
            <a:endParaRPr lang="en-GB" noProof="0"/>
          </a:p>
        </p:txBody>
      </p:sp>
      <p:pic>
        <p:nvPicPr>
          <p:cNvPr id="8" name="Grafik 7" descr="Klassenraum mit Laborausrüstung">
            <a:extLst>
              <a:ext uri="{FF2B5EF4-FFF2-40B4-BE49-F238E27FC236}">
                <a16:creationId xmlns:a16="http://schemas.microsoft.com/office/drawing/2014/main" id="{D44E7204-2276-C057-C313-3E94D97E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8750" y="924375"/>
            <a:ext cx="6667500" cy="375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72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880F06-BDD2-E211-5074-B82F7B20B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Preparatory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- GATE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23A15C-C1E3-4FFA-F9BE-EAAC8909D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6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B85A18-17AD-8B69-1959-10A46DFBAAA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Monte Carlo </a:t>
            </a:r>
            <a:r>
              <a:rPr lang="de-DE" dirty="0" err="1"/>
              <a:t>modell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MedAustron</a:t>
            </a:r>
            <a:r>
              <a:rPr lang="de-DE" dirty="0"/>
              <a:t> </a:t>
            </a:r>
            <a:r>
              <a:rPr lang="de-DE" dirty="0" err="1"/>
              <a:t>nozzle</a:t>
            </a:r>
            <a:endParaRPr lang="de-DE" dirty="0"/>
          </a:p>
          <a:p>
            <a:pPr lvl="1"/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Gate 9</a:t>
            </a:r>
          </a:p>
          <a:p>
            <a:pPr lvl="1"/>
            <a:r>
              <a:rPr lang="de-DE" dirty="0" err="1"/>
              <a:t>Migrated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OpenGATE</a:t>
            </a:r>
            <a:r>
              <a:rPr lang="de-DE" dirty="0"/>
              <a:t> 10</a:t>
            </a:r>
          </a:p>
          <a:p>
            <a:pPr lvl="2"/>
            <a:r>
              <a:rPr lang="de-DE" dirty="0"/>
              <a:t>About 2 </a:t>
            </a:r>
            <a:r>
              <a:rPr lang="de-DE" dirty="0" err="1"/>
              <a:t>days</a:t>
            </a:r>
            <a:r>
              <a:rPr lang="de-DE" dirty="0"/>
              <a:t> (incl. </a:t>
            </a:r>
            <a:r>
              <a:rPr lang="de-DE" dirty="0" err="1"/>
              <a:t>validation</a:t>
            </a:r>
            <a:r>
              <a:rPr lang="de-DE" dirty="0"/>
              <a:t>)</a:t>
            </a:r>
          </a:p>
          <a:p>
            <a:pPr lvl="2"/>
            <a:endParaRPr lang="de-DE" dirty="0"/>
          </a:p>
          <a:p>
            <a:r>
              <a:rPr lang="de-DE" dirty="0" err="1"/>
              <a:t>OpenGATE</a:t>
            </a:r>
            <a:r>
              <a:rPr lang="de-DE" dirty="0"/>
              <a:t> </a:t>
            </a:r>
            <a:r>
              <a:rPr lang="de-DE" dirty="0" err="1"/>
              <a:t>provides</a:t>
            </a:r>
            <a:r>
              <a:rPr lang="de-DE" dirty="0"/>
              <a:t> </a:t>
            </a:r>
            <a:r>
              <a:rPr lang="de-DE" dirty="0" err="1"/>
              <a:t>flexibility</a:t>
            </a:r>
            <a:endParaRPr lang="de-DE" dirty="0"/>
          </a:p>
          <a:p>
            <a:pPr lvl="1"/>
            <a:r>
              <a:rPr lang="de-DE" dirty="0" err="1"/>
              <a:t>Necessary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recent</a:t>
            </a:r>
            <a:r>
              <a:rPr lang="de-DE" dirty="0"/>
              <a:t> beam </a:t>
            </a:r>
            <a:r>
              <a:rPr lang="de-DE" dirty="0" err="1"/>
              <a:t>delivery</a:t>
            </a:r>
            <a:r>
              <a:rPr lang="de-DE" dirty="0"/>
              <a:t> </a:t>
            </a:r>
            <a:r>
              <a:rPr lang="de-DE" dirty="0" err="1"/>
              <a:t>hardware</a:t>
            </a:r>
            <a:r>
              <a:rPr lang="de-DE" dirty="0"/>
              <a:t> </a:t>
            </a:r>
            <a:r>
              <a:rPr lang="de-DE" dirty="0" err="1"/>
              <a:t>changes</a:t>
            </a:r>
            <a:endParaRPr lang="de-DE" dirty="0"/>
          </a:p>
          <a:p>
            <a:pPr lvl="1"/>
            <a:r>
              <a:rPr lang="de-DE" dirty="0" err="1"/>
              <a:t>Changes</a:t>
            </a:r>
            <a:r>
              <a:rPr lang="de-DE" dirty="0"/>
              <a:t> ~ 1 </a:t>
            </a:r>
            <a:r>
              <a:rPr lang="de-DE" dirty="0" err="1"/>
              <a:t>day</a:t>
            </a:r>
            <a:endParaRPr lang="de-DE" dirty="0"/>
          </a:p>
          <a:p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398742-9A13-A496-423D-A36F31736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OpenGATE user meeting Athens - H. Fuchs</a:t>
            </a:r>
            <a:endParaRPr lang="en-GB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ADC21BB-8AAB-720B-DCA6-1FD59529E5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Medical University of Vienna</a:t>
            </a:r>
            <a:endParaRPr lang="en-GB" noProof="0"/>
          </a:p>
        </p:txBody>
      </p:sp>
      <p:pic>
        <p:nvPicPr>
          <p:cNvPr id="8" name="Grafik 7" descr="Ein Bild, das Grafiken, Grafikdesign, Kreis, Design enthält.&#10;&#10;KI-generierte Inhalte können fehlerhaft sein.">
            <a:extLst>
              <a:ext uri="{FF2B5EF4-FFF2-40B4-BE49-F238E27FC236}">
                <a16:creationId xmlns:a16="http://schemas.microsoft.com/office/drawing/2014/main" id="{001476A7-80A3-C6BC-C501-36635E88E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804" y="4510671"/>
            <a:ext cx="2577251" cy="1573623"/>
          </a:xfrm>
          <a:prstGeom prst="rect">
            <a:avLst/>
          </a:prstGeom>
        </p:spPr>
      </p:pic>
      <p:pic>
        <p:nvPicPr>
          <p:cNvPr id="10" name="Grafik 9" descr="Ein Bild, das Diagramm, Screenshot, Text, Reihe enthält.&#10;&#10;KI-generierte Inhalte können fehlerhaft sein.">
            <a:extLst>
              <a:ext uri="{FF2B5EF4-FFF2-40B4-BE49-F238E27FC236}">
                <a16:creationId xmlns:a16="http://schemas.microsoft.com/office/drawing/2014/main" id="{DD39D18C-0A3A-EC25-DADF-E02B58B0D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212" y="1919449"/>
            <a:ext cx="5101087" cy="201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60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B314D9-F0A3-AED3-5462-8B5B18EFF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Range </a:t>
            </a:r>
            <a:r>
              <a:rPr lang="de-DE" dirty="0" err="1"/>
              <a:t>tuning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27BC5B0-CD1D-EFCC-DCBF-1547F001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7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DEE9CC7-1B91-6FA4-D1AE-B37F2F32C96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 err="1"/>
              <a:t>Ideally</a:t>
            </a:r>
            <a:r>
              <a:rPr lang="de-DE" dirty="0"/>
              <a:t> </a:t>
            </a:r>
            <a:r>
              <a:rPr lang="de-DE" dirty="0" err="1"/>
              <a:t>energies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ranges</a:t>
            </a:r>
            <a:r>
              <a:rPr lang="de-DE" dirty="0"/>
              <a:t> in mm </a:t>
            </a:r>
            <a:r>
              <a:rPr lang="de-DE" dirty="0" err="1"/>
              <a:t>steps</a:t>
            </a:r>
            <a:endParaRPr lang="de-DE" dirty="0"/>
          </a:p>
          <a:p>
            <a:r>
              <a:rPr lang="de-DE" dirty="0" err="1"/>
              <a:t>Using</a:t>
            </a:r>
            <a:r>
              <a:rPr lang="de-DE" dirty="0"/>
              <a:t> GATE</a:t>
            </a:r>
          </a:p>
          <a:p>
            <a:pPr lvl="1"/>
            <a:r>
              <a:rPr lang="de-DE" dirty="0" err="1"/>
              <a:t>Prediction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suitable</a:t>
            </a:r>
            <a:r>
              <a:rPr lang="de-DE" dirty="0"/>
              <a:t> </a:t>
            </a:r>
            <a:r>
              <a:rPr lang="de-DE" dirty="0" err="1"/>
              <a:t>energies</a:t>
            </a:r>
            <a:endParaRPr lang="de-DE" dirty="0"/>
          </a:p>
          <a:p>
            <a:r>
              <a:rPr lang="de-DE" dirty="0"/>
              <a:t>Initial </a:t>
            </a:r>
            <a:r>
              <a:rPr lang="de-DE" dirty="0" err="1"/>
              <a:t>measurements</a:t>
            </a:r>
            <a:endParaRPr lang="de-DE" dirty="0"/>
          </a:p>
          <a:p>
            <a:pPr lvl="1"/>
            <a:r>
              <a:rPr lang="de-DE" dirty="0"/>
              <a:t>16 IDD </a:t>
            </a:r>
            <a:r>
              <a:rPr lang="de-DE" dirty="0" err="1"/>
              <a:t>measured</a:t>
            </a:r>
            <a:endParaRPr lang="de-DE" dirty="0"/>
          </a:p>
          <a:p>
            <a:pPr lvl="1"/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ECA507-534F-888C-7675-B6870417D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OpenGATE user meeting Athens - H. Fuchs</a:t>
            </a:r>
            <a:endParaRPr lang="en-GB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03DC3EE-BA42-8893-9E25-082033188A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Medical University of Vienna</a:t>
            </a:r>
            <a:endParaRPr lang="en-GB" noProof="0"/>
          </a:p>
        </p:txBody>
      </p:sp>
      <p:pic>
        <p:nvPicPr>
          <p:cNvPr id="8" name="Grafik 7" descr="Ein Bild, das Screenshot, Dunkelheit, Nacht enthält.&#10;&#10;KI-generierte Inhalte können fehlerhaft sein.">
            <a:extLst>
              <a:ext uri="{FF2B5EF4-FFF2-40B4-BE49-F238E27FC236}">
                <a16:creationId xmlns:a16="http://schemas.microsoft.com/office/drawing/2014/main" id="{3EB87926-AA3B-0CE8-B3D7-4BE4383F7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31" y="365125"/>
            <a:ext cx="4458557" cy="275563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7EF6A8C-01A7-05B3-7D7C-33D1565A737A}"/>
              </a:ext>
            </a:extLst>
          </p:cNvPr>
          <p:cNvSpPr txBox="1"/>
          <p:nvPr/>
        </p:nvSpPr>
        <p:spPr>
          <a:xfrm>
            <a:off x="7687345" y="481793"/>
            <a:ext cx="290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First He beam </a:t>
            </a:r>
            <a:r>
              <a:rPr lang="de-DE" dirty="0" err="1">
                <a:solidFill>
                  <a:schemeClr val="bg1"/>
                </a:solidFill>
              </a:rPr>
              <a:t>measured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95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03908-B2FC-726D-7974-7C3236895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4C0D3B-757A-4217-17A7-62E502C9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Range </a:t>
            </a:r>
            <a:r>
              <a:rPr lang="de-DE" dirty="0" err="1"/>
              <a:t>tuning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F631D0-50FC-B0CF-4EEB-5035BD46D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8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EF1E35A-297A-2D68-0E3F-F0305B392A1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GATE</a:t>
            </a:r>
          </a:p>
          <a:p>
            <a:pPr lvl="1"/>
            <a:r>
              <a:rPr lang="en-US" dirty="0"/>
              <a:t>Initial energies for calibration</a:t>
            </a:r>
          </a:p>
          <a:p>
            <a:pPr lvl="1"/>
            <a:r>
              <a:rPr lang="en-US" dirty="0"/>
              <a:t>Fine tuning of energies</a:t>
            </a:r>
          </a:p>
          <a:p>
            <a:pPr lvl="1"/>
            <a:r>
              <a:rPr lang="en-US" dirty="0"/>
              <a:t>Creation of full energy list</a:t>
            </a:r>
          </a:p>
          <a:p>
            <a:pPr lvl="2"/>
            <a:r>
              <a:rPr lang="en-US" dirty="0"/>
              <a:t>~350 energies available</a:t>
            </a:r>
          </a:p>
          <a:p>
            <a:pPr lvl="2"/>
            <a:r>
              <a:rPr lang="en-US" dirty="0"/>
              <a:t>1-30 cm in mm steps</a:t>
            </a:r>
          </a:p>
          <a:p>
            <a:pPr lvl="2"/>
            <a:r>
              <a:rPr lang="en-US" dirty="0"/>
              <a:t>Beyond in cm resolution</a:t>
            </a:r>
          </a:p>
          <a:p>
            <a:r>
              <a:rPr lang="en-US" dirty="0"/>
              <a:t>Experimental verification</a:t>
            </a:r>
          </a:p>
          <a:p>
            <a:pPr lvl="1"/>
            <a:r>
              <a:rPr lang="en-US" dirty="0"/>
              <a:t>38 energies verified</a:t>
            </a:r>
          </a:p>
          <a:p>
            <a:pPr lvl="1"/>
            <a:r>
              <a:rPr lang="en-US" dirty="0"/>
              <a:t>Energies within 0.1 mm of target range</a:t>
            </a:r>
          </a:p>
          <a:p>
            <a:pPr lvl="1"/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D44C2F-428F-CA38-E39F-4018765A1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OpenGATE user meeting Athens - H. Fuchs</a:t>
            </a:r>
            <a:endParaRPr lang="en-GB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797CE35-F20B-188C-1B3C-9B0F7FC042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Medical University of Vienna</a:t>
            </a:r>
            <a:endParaRPr lang="en-GB" noProof="0"/>
          </a:p>
        </p:txBody>
      </p:sp>
      <p:pic>
        <p:nvPicPr>
          <p:cNvPr id="8" name="Grafik 7" descr="Ein Bild, das Screenshot, Dunkelheit, Nacht enthält.&#10;&#10;KI-generierte Inhalte können fehlerhaft sein.">
            <a:extLst>
              <a:ext uri="{FF2B5EF4-FFF2-40B4-BE49-F238E27FC236}">
                <a16:creationId xmlns:a16="http://schemas.microsoft.com/office/drawing/2014/main" id="{210258D2-32A6-FC3A-BFEB-2D5DAE423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31" y="365125"/>
            <a:ext cx="4458557" cy="275563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2DB4BB8-C23C-D6DC-45FB-F68C81464497}"/>
              </a:ext>
            </a:extLst>
          </p:cNvPr>
          <p:cNvSpPr txBox="1"/>
          <p:nvPr/>
        </p:nvSpPr>
        <p:spPr>
          <a:xfrm>
            <a:off x="7687345" y="481793"/>
            <a:ext cx="290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First He beam </a:t>
            </a:r>
            <a:r>
              <a:rPr lang="de-DE" dirty="0" err="1">
                <a:solidFill>
                  <a:schemeClr val="bg1"/>
                </a:solidFill>
              </a:rPr>
              <a:t>measured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Grafik 12" descr="Ein Bild, das Text, Reihe, Diagramm, Zahl enthält.&#10;&#10;KI-generierte Inhalte können fehlerhaft sein.">
            <a:extLst>
              <a:ext uri="{FF2B5EF4-FFF2-40B4-BE49-F238E27FC236}">
                <a16:creationId xmlns:a16="http://schemas.microsoft.com/office/drawing/2014/main" id="{618B9E67-266E-9D62-8842-49B453E2C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45" y="3246358"/>
            <a:ext cx="4146688" cy="311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7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C8761-163E-25BF-CE45-93724988B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Absolute dose </a:t>
            </a:r>
            <a:r>
              <a:rPr lang="de-DE" dirty="0" err="1"/>
              <a:t>calibration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598A842-FC1E-8020-04ED-612D581F3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9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C3FFA1-5923-A028-E461-6142E484C44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 err="1"/>
              <a:t>Calibration</a:t>
            </a:r>
            <a:r>
              <a:rPr lang="de-DE" dirty="0"/>
              <a:t> in </a:t>
            </a:r>
            <a:r>
              <a:rPr lang="de-DE" dirty="0" err="1"/>
              <a:t>terms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 not MU</a:t>
            </a:r>
          </a:p>
          <a:p>
            <a:pPr lvl="1"/>
            <a:r>
              <a:rPr lang="de-DE" dirty="0"/>
              <a:t>Measurement </a:t>
            </a:r>
            <a:r>
              <a:rPr lang="de-DE" dirty="0" err="1"/>
              <a:t>of</a:t>
            </a:r>
            <a:r>
              <a:rPr lang="de-DE" dirty="0"/>
              <a:t> dose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product</a:t>
            </a:r>
            <a:endParaRPr lang="de-DE" dirty="0"/>
          </a:p>
          <a:p>
            <a:pPr lvl="1"/>
            <a:r>
              <a:rPr lang="en-US" dirty="0"/>
              <a:t>Using stopping power conversion to number of particles</a:t>
            </a:r>
          </a:p>
          <a:p>
            <a:r>
              <a:rPr lang="en-US" dirty="0"/>
              <a:t>Experimental measurement of dose area product</a:t>
            </a:r>
          </a:p>
          <a:p>
            <a:r>
              <a:rPr lang="en-US" dirty="0"/>
              <a:t>Stopping power calculation</a:t>
            </a:r>
          </a:p>
          <a:p>
            <a:pPr lvl="1"/>
            <a:r>
              <a:rPr lang="en-US" dirty="0"/>
              <a:t>Monte Carlo simulation</a:t>
            </a:r>
          </a:p>
          <a:p>
            <a:pPr lvl="1"/>
            <a:r>
              <a:rPr lang="en-US" dirty="0"/>
              <a:t>Fixed measurement depth: 14 mm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ADF500-2E2C-CC18-49D9-06E8EBA015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OpenGATE user meeting Athens - H. Fuchs</a:t>
            </a:r>
            <a:endParaRPr lang="en-GB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F48E835-106B-1FE9-5087-1CAEA3AE16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Medical University of Vienna</a:t>
            </a:r>
            <a:endParaRPr lang="en-GB" noProof="0"/>
          </a:p>
        </p:txBody>
      </p:sp>
      <p:pic>
        <p:nvPicPr>
          <p:cNvPr id="8" name="Grafik 7" descr="Ein Bild, das Diagramm, Screenshot, Text, Reihe enthält.&#10;&#10;KI-generierte Inhalte können fehlerhaft sein.">
            <a:extLst>
              <a:ext uri="{FF2B5EF4-FFF2-40B4-BE49-F238E27FC236}">
                <a16:creationId xmlns:a16="http://schemas.microsoft.com/office/drawing/2014/main" id="{A616B036-C39E-E473-659A-F3722F248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230" y="3429000"/>
            <a:ext cx="5101087" cy="2013210"/>
          </a:xfrm>
          <a:prstGeom prst="rect">
            <a:avLst/>
          </a:prstGeom>
        </p:spPr>
      </p:pic>
      <p:pic>
        <p:nvPicPr>
          <p:cNvPr id="10" name="Grafik 9" descr="Ein Bild, das Schrift, Handschrift, Text, weiß enthält.&#10;&#10;KI-generierte Inhalte können fehlerhaft sein.">
            <a:extLst>
              <a:ext uri="{FF2B5EF4-FFF2-40B4-BE49-F238E27FC236}">
                <a16:creationId xmlns:a16="http://schemas.microsoft.com/office/drawing/2014/main" id="{D1BA1CCE-6065-B39B-7F67-767E3A816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32" y="2225615"/>
            <a:ext cx="1803586" cy="59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40228"/>
      </p:ext>
    </p:extLst>
  </p:cSld>
  <p:clrMapOvr>
    <a:masterClrMapping/>
  </p:clrMapOvr>
</p:sld>
</file>

<file path=ppt/theme/theme1.xml><?xml version="1.0" encoding="utf-8"?>
<a:theme xmlns:a="http://schemas.openxmlformats.org/drawingml/2006/main" name="MedUni Wien">
  <a:themeElements>
    <a:clrScheme name="MedUni Wien">
      <a:dk1>
        <a:sysClr val="windowText" lastClr="000000"/>
      </a:dk1>
      <a:lt1>
        <a:sysClr val="window" lastClr="FFFFFF"/>
      </a:lt1>
      <a:dk2>
        <a:srgbClr val="757070"/>
      </a:dk2>
      <a:lt2>
        <a:srgbClr val="FDD8C9"/>
      </a:lt2>
      <a:accent1>
        <a:srgbClr val="111D4E"/>
      </a:accent1>
      <a:accent2>
        <a:srgbClr val="5FB4E5"/>
      </a:accent2>
      <a:accent3>
        <a:srgbClr val="3CBFAE"/>
      </a:accent3>
      <a:accent4>
        <a:srgbClr val="F0A794"/>
      </a:accent4>
      <a:accent5>
        <a:srgbClr val="4472C4"/>
      </a:accent5>
      <a:accent6>
        <a:srgbClr val="70AD47"/>
      </a:accent6>
      <a:hlink>
        <a:srgbClr val="111D4E"/>
      </a:hlink>
      <a:folHlink>
        <a:srgbClr val="00297A"/>
      </a:folHlink>
    </a:clrScheme>
    <a:fontScheme name="MedUni Wien">
      <a:majorFont>
        <a:latin typeface="Georgia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dUni-en-16-9.potx" id="{C4577A60-5E15-48BD-AA46-78AF9477BC68}" vid="{5C915D66-5F94-418C-82FE-3BB67FFD1A2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91B149B55067194FAABAFEB662694F1E" ma:contentTypeVersion="14" ma:contentTypeDescription="Δημιουργία νέου εγγράφου" ma:contentTypeScope="" ma:versionID="46872cc6f61a402de71a8d4021e155a0">
  <xsd:schema xmlns:xsd="http://www.w3.org/2001/XMLSchema" xmlns:xs="http://www.w3.org/2001/XMLSchema" xmlns:p="http://schemas.microsoft.com/office/2006/metadata/properties" xmlns:ns2="c4850375-c593-437c-9b6b-2553eb6198b5" xmlns:ns3="2a43a2c6-1543-4e85-a6e1-b21aa2b94e1a" targetNamespace="http://schemas.microsoft.com/office/2006/metadata/properties" ma:root="true" ma:fieldsID="12dc1d709f9ec58fc8ec7c648ef873fb" ns2:_="" ns3:_="">
    <xsd:import namespace="c4850375-c593-437c-9b6b-2553eb6198b5"/>
    <xsd:import namespace="2a43a2c6-1543-4e85-a6e1-b21aa2b94e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50375-c593-437c-9b6b-2553eb6198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Ετικέτες εικόνας" ma:readOnly="false" ma:fieldId="{5cf76f15-5ced-4ddc-b409-7134ff3c332f}" ma:taxonomyMulti="true" ma:sspId="3a71a8d3-70b2-480b-a1a2-4db4b68ad0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43a2c6-1543-4e85-a6e1-b21aa2b94e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ce1ddebf-482d-4600-9cd2-e1d7b2fe6aae}" ma:internalName="TaxCatchAll" ma:showField="CatchAllData" ma:web="2a43a2c6-1543-4e85-a6e1-b21aa2b94e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43a2c6-1543-4e85-a6e1-b21aa2b94e1a" xsi:nil="true"/>
    <lcf76f155ced4ddcb4097134ff3c332f xmlns="c4850375-c593-437c-9b6b-2553eb6198b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026CC6-1EF3-4341-8C7B-A7B5E31D8A42}"/>
</file>

<file path=customXml/itemProps2.xml><?xml version="1.0" encoding="utf-8"?>
<ds:datastoreItem xmlns:ds="http://schemas.openxmlformats.org/officeDocument/2006/customXml" ds:itemID="{06FA2786-62E5-4EE3-90BC-25D94644AEFF}"/>
</file>

<file path=customXml/itemProps3.xml><?xml version="1.0" encoding="utf-8"?>
<ds:datastoreItem xmlns:ds="http://schemas.openxmlformats.org/officeDocument/2006/customXml" ds:itemID="{778923FC-4D22-4BED-B7F0-E0F7239E9541}"/>
</file>

<file path=docProps/app.xml><?xml version="1.0" encoding="utf-8"?>
<Properties xmlns="http://schemas.openxmlformats.org/officeDocument/2006/extended-properties" xmlns:vt="http://schemas.openxmlformats.org/officeDocument/2006/docPropsVTypes">
  <Template>2023-09-19 Clinical implementation</Template>
  <TotalTime>0</TotalTime>
  <Words>541</Words>
  <Application>Microsoft Office PowerPoint</Application>
  <PresentationFormat>Breitbild</PresentationFormat>
  <Paragraphs>131</Paragraphs>
  <Slides>12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Georgia</vt:lpstr>
      <vt:lpstr>Lucida Sans</vt:lpstr>
      <vt:lpstr>MedUni Wien</vt:lpstr>
      <vt:lpstr>OpenGATE for helium commissioning</vt:lpstr>
      <vt:lpstr>MedAustron ion therapy center</vt:lpstr>
      <vt:lpstr>Helium ion</vt:lpstr>
      <vt:lpstr>Helium ion</vt:lpstr>
      <vt:lpstr>Tasks</vt:lpstr>
      <vt:lpstr>Preparatory work - GATE</vt:lpstr>
      <vt:lpstr>Range tuning</vt:lpstr>
      <vt:lpstr>Range tuning</vt:lpstr>
      <vt:lpstr>Absolute dose calibration</vt:lpstr>
      <vt:lpstr>Absolute dose calibration</vt:lpstr>
      <vt:lpstr>Summary &amp; Outlook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implementation and validation &amp; QA</dc:title>
  <dc:creator>Hermann Fuchs</dc:creator>
  <cp:lastModifiedBy>Hermann Fuchs</cp:lastModifiedBy>
  <cp:revision>186</cp:revision>
  <cp:lastPrinted>2016-07-07T12:58:37Z</cp:lastPrinted>
  <dcterms:created xsi:type="dcterms:W3CDTF">2023-09-10T09:07:33Z</dcterms:created>
  <dcterms:modified xsi:type="dcterms:W3CDTF">2025-04-01T09:01:55Z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0x01010091B149B55067194FAABAFEB662694F1E</vt:lpwstr>
  </property>
</Properties>
</file>