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0" r:id="rId1"/>
  </p:sldMasterIdLst>
  <p:notesMasterIdLst>
    <p:notesMasterId r:id="rId28"/>
  </p:notesMasterIdLst>
  <p:handoutMasterIdLst>
    <p:handoutMasterId r:id="rId29"/>
  </p:handoutMasterIdLst>
  <p:sldIdLst>
    <p:sldId id="258" r:id="rId2"/>
    <p:sldId id="270" r:id="rId3"/>
    <p:sldId id="291" r:id="rId4"/>
    <p:sldId id="293" r:id="rId5"/>
    <p:sldId id="292" r:id="rId6"/>
    <p:sldId id="266" r:id="rId7"/>
    <p:sldId id="284" r:id="rId8"/>
    <p:sldId id="277" r:id="rId9"/>
    <p:sldId id="274" r:id="rId10"/>
    <p:sldId id="276" r:id="rId11"/>
    <p:sldId id="289" r:id="rId12"/>
    <p:sldId id="290" r:id="rId13"/>
    <p:sldId id="273" r:id="rId14"/>
    <p:sldId id="280" r:id="rId15"/>
    <p:sldId id="263" r:id="rId16"/>
    <p:sldId id="283" r:id="rId17"/>
    <p:sldId id="261" r:id="rId18"/>
    <p:sldId id="285" r:id="rId19"/>
    <p:sldId id="265" r:id="rId20"/>
    <p:sldId id="286" r:id="rId21"/>
    <p:sldId id="268" r:id="rId22"/>
    <p:sldId id="269" r:id="rId23"/>
    <p:sldId id="288" r:id="rId24"/>
    <p:sldId id="271" r:id="rId25"/>
    <p:sldId id="281" r:id="rId26"/>
    <p:sldId id="282" r:id="rId2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384" userDrawn="1">
          <p15:clr>
            <a:srgbClr val="A4A3A4"/>
          </p15:clr>
        </p15:guide>
        <p15:guide id="2" pos="408" userDrawn="1">
          <p15:clr>
            <a:srgbClr val="A4A3A4"/>
          </p15:clr>
        </p15:guide>
        <p15:guide id="3" pos="2952" userDrawn="1">
          <p15:clr>
            <a:srgbClr val="A4A3A4"/>
          </p15:clr>
        </p15:guide>
        <p15:guide id="4" pos="5928" userDrawn="1">
          <p15:clr>
            <a:srgbClr val="A4A3A4"/>
          </p15:clr>
        </p15:guide>
        <p15:guide id="5" orient="horz" pos="28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640E"/>
    <a:srgbClr val="E66D1C"/>
    <a:srgbClr val="A19FA3"/>
    <a:srgbClr val="C7C7C7"/>
    <a:srgbClr val="F3F3F4"/>
    <a:srgbClr val="006AB3"/>
    <a:srgbClr val="94A8BB"/>
    <a:srgbClr val="1431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4262" autoAdjust="0"/>
  </p:normalViewPr>
  <p:slideViewPr>
    <p:cSldViewPr snapToGrid="0" snapToObjects="1">
      <p:cViewPr varScale="1">
        <p:scale>
          <a:sx n="83" d="100"/>
          <a:sy n="83" d="100"/>
        </p:scale>
        <p:origin x="686" y="58"/>
      </p:cViewPr>
      <p:guideLst>
        <p:guide pos="3384"/>
        <p:guide pos="408"/>
        <p:guide pos="2952"/>
        <p:guide pos="5928"/>
        <p:guide orient="horz" pos="285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6" d="100"/>
          <a:sy n="96" d="100"/>
        </p:scale>
        <p:origin x="3688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1F726DF0-548C-8645-BDE9-D4ABE2CF21C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8E5927A-8E33-844C-9D1B-458A00D816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AFD296-3D47-F642-BBB0-28897FE3E135}" type="datetimeFigureOut">
              <a:rPr lang="de-AT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31.03.2025</a:t>
            </a:fld>
            <a:endParaRPr lang="de-A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5B7483B-0A22-E94F-AA4C-D6036B52559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A280ED2-84DE-0543-8B03-DE7FCEC92B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C3A38E-3C75-B842-A89E-F4131720A92D}" type="slidenum">
              <a:rPr lang="de-AT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de-A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7308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7E25616-705A-0747-A2A2-72FD79CBAFE5}" type="datetimeFigureOut">
              <a:rPr lang="de-AT" smtClean="0"/>
              <a:pPr/>
              <a:t>31.03.2025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 dirty="0"/>
              <a:t>Mastertextformat bearbeiten
Zweite Ebene
Dritte Ebene
Vierte Ebene
Fünfte Ebene</a:t>
            </a:r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129B8A9-70CF-F840-AE57-77557091BF0E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70392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05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1. A factor that characterizes the biological effectiveness of a radiation</a:t>
            </a:r>
          </a:p>
          <a:p>
            <a:endParaRPr lang="en-US" dirty="0"/>
          </a:p>
          <a:p>
            <a:r>
              <a:rPr lang="en-US" dirty="0"/>
              <a:t>Murine tumor cell 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29B8A9-70CF-F840-AE57-77557091BF0E}" type="slidenum">
              <a:rPr lang="de-AT" smtClean="0"/>
              <a:pPr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69891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1. A factor that characterizes the biological effectiveness of a radiation</a:t>
            </a:r>
          </a:p>
          <a:p>
            <a:endParaRPr lang="en-US" dirty="0"/>
          </a:p>
          <a:p>
            <a:r>
              <a:rPr lang="en-US" dirty="0"/>
              <a:t>Murine tumor cell 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29B8A9-70CF-F840-AE57-77557091BF0E}" type="slidenum">
              <a:rPr lang="de-AT" smtClean="0"/>
              <a:pPr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25363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1. A factor that characterizes the biological effectiveness of a radiation</a:t>
            </a:r>
          </a:p>
          <a:p>
            <a:endParaRPr lang="en-US" dirty="0"/>
          </a:p>
          <a:p>
            <a:r>
              <a:rPr lang="en-US" dirty="0"/>
              <a:t>Murine tumor cell 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29B8A9-70CF-F840-AE57-77557091BF0E}" type="slidenum">
              <a:rPr lang="de-AT" smtClean="0"/>
              <a:pPr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28319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GSI pilot project: 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1997-2008</a:t>
            </a:r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NIRS: 1994-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29B8A9-70CF-F840-AE57-77557091BF0E}" type="slidenum">
              <a:rPr lang="de-AT" smtClean="0"/>
              <a:pPr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14019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29B8A9-70CF-F840-AE57-77557091BF0E}" type="slidenum">
              <a:rPr lang="de-AT" smtClean="0"/>
              <a:pPr/>
              <a:t>18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40138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ta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721754B5-9DFE-654F-9FF6-AFE4C3CDD787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33009132"/>
              </p:ext>
            </p:extLst>
          </p:nvPr>
        </p:nvGraphicFramePr>
        <p:xfrm>
          <a:off x="323529" y="1528341"/>
          <a:ext cx="8974966" cy="626160"/>
        </p:xfrm>
        <a:graphic>
          <a:graphicData uri="http://schemas.openxmlformats.org/drawingml/2006/table">
            <a:tbl>
              <a:tblPr bandRow="1"/>
              <a:tblGrid>
                <a:gridCol w="2903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8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05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94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030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8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700" dirty="0" err="1">
                          <a:solidFill>
                            <a:srgbClr val="00336E"/>
                          </a:solidFill>
                          <a:effectLst/>
                        </a:rPr>
                        <a:t>Dokumentennummer</a:t>
                      </a:r>
                      <a:r>
                        <a:rPr lang="en-GB" sz="700" dirty="0">
                          <a:solidFill>
                            <a:srgbClr val="00336E"/>
                          </a:solidFill>
                          <a:effectLst/>
                        </a:rPr>
                        <a:t> / Document Number</a:t>
                      </a:r>
                      <a:endParaRPr lang="de-AT" sz="700" dirty="0">
                        <a:solidFill>
                          <a:srgbClr val="00336E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700" dirty="0" err="1">
                          <a:solidFill>
                            <a:srgbClr val="00336E"/>
                          </a:solidFill>
                          <a:effectLst/>
                        </a:rPr>
                        <a:t>DokKlasse</a:t>
                      </a:r>
                      <a:r>
                        <a:rPr lang="en-GB" sz="700" dirty="0">
                          <a:solidFill>
                            <a:srgbClr val="00336E"/>
                          </a:solidFill>
                          <a:effectLst/>
                        </a:rPr>
                        <a:t> / </a:t>
                      </a:r>
                      <a:r>
                        <a:rPr lang="en-GB" sz="700" dirty="0" err="1">
                          <a:solidFill>
                            <a:srgbClr val="00336E"/>
                          </a:solidFill>
                          <a:effectLst/>
                        </a:rPr>
                        <a:t>DocClass</a:t>
                      </a:r>
                      <a:endParaRPr lang="de-AT" sz="700" dirty="0">
                        <a:solidFill>
                          <a:srgbClr val="00336E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700" dirty="0" err="1">
                          <a:solidFill>
                            <a:srgbClr val="00336E"/>
                          </a:solidFill>
                          <a:effectLst/>
                        </a:rPr>
                        <a:t>Inhaltskennz</a:t>
                      </a:r>
                      <a:r>
                        <a:rPr lang="en-GB" sz="700" dirty="0">
                          <a:solidFill>
                            <a:srgbClr val="00336E"/>
                          </a:solidFill>
                          <a:effectLst/>
                        </a:rPr>
                        <a:t> / Content Code</a:t>
                      </a:r>
                      <a:endParaRPr lang="de-AT" sz="700" dirty="0">
                        <a:solidFill>
                          <a:srgbClr val="00336E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rgbClr val="00336E"/>
                          </a:solidFill>
                          <a:effectLst/>
                        </a:rPr>
                        <a:t>Version</a:t>
                      </a:r>
                      <a:endParaRPr lang="de-AT" sz="700" dirty="0">
                        <a:solidFill>
                          <a:srgbClr val="00336E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rgbClr val="00336E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Datum / Date</a:t>
                      </a:r>
                      <a:endParaRPr lang="de-AT" sz="700" dirty="0">
                        <a:solidFill>
                          <a:srgbClr val="00336E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de-AT" sz="700" dirty="0">
                        <a:solidFill>
                          <a:srgbClr val="00336E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de-AT" sz="700" dirty="0">
                        <a:solidFill>
                          <a:srgbClr val="00336E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de-AT" sz="700" dirty="0">
                        <a:solidFill>
                          <a:srgbClr val="00336E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de-AT" sz="700" dirty="0">
                        <a:solidFill>
                          <a:srgbClr val="00336E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AT" sz="700" dirty="0">
                        <a:solidFill>
                          <a:srgbClr val="00336E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95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rgbClr val="00336E"/>
                          </a:solidFill>
                          <a:effectLst/>
                        </a:rPr>
                        <a:t>DokEigner / </a:t>
                      </a:r>
                      <a:r>
                        <a:rPr lang="en-GB" sz="700" dirty="0" err="1">
                          <a:solidFill>
                            <a:srgbClr val="00336E"/>
                          </a:solidFill>
                          <a:effectLst/>
                        </a:rPr>
                        <a:t>DocOwner</a:t>
                      </a:r>
                      <a:endParaRPr lang="de-AT" sz="700" dirty="0">
                        <a:solidFill>
                          <a:srgbClr val="00336E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de-AT" sz="700" dirty="0">
                        <a:solidFill>
                          <a:srgbClr val="00336E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 err="1">
                          <a:solidFill>
                            <a:srgbClr val="00336E"/>
                          </a:solidFill>
                          <a:effectLst/>
                        </a:rPr>
                        <a:t>gültig</a:t>
                      </a:r>
                      <a:r>
                        <a:rPr lang="en-GB" sz="800" dirty="0">
                          <a:solidFill>
                            <a:srgbClr val="00336E"/>
                          </a:solidFill>
                          <a:effectLst/>
                        </a:rPr>
                        <a:t> ab / effective from</a:t>
                      </a:r>
                      <a:endParaRPr lang="de-AT" sz="800" dirty="0">
                        <a:solidFill>
                          <a:srgbClr val="00336E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700" dirty="0" err="1">
                          <a:solidFill>
                            <a:srgbClr val="00336E"/>
                          </a:solidFill>
                          <a:effectLst/>
                        </a:rPr>
                        <a:t>gültig</a:t>
                      </a:r>
                      <a:r>
                        <a:rPr lang="en-GB" sz="700" baseline="0" dirty="0">
                          <a:solidFill>
                            <a:srgbClr val="00336E"/>
                          </a:solidFill>
                          <a:effectLst/>
                        </a:rPr>
                        <a:t> </a:t>
                      </a:r>
                      <a:r>
                        <a:rPr lang="en-GB" sz="700" baseline="0" dirty="0" err="1">
                          <a:solidFill>
                            <a:srgbClr val="00336E"/>
                          </a:solidFill>
                          <a:effectLst/>
                        </a:rPr>
                        <a:t>bis</a:t>
                      </a:r>
                      <a:r>
                        <a:rPr lang="en-GB" sz="700" baseline="0" dirty="0">
                          <a:solidFill>
                            <a:srgbClr val="00336E"/>
                          </a:solidFill>
                          <a:effectLst/>
                        </a:rPr>
                        <a:t>/effective </a:t>
                      </a:r>
                      <a:r>
                        <a:rPr lang="en-GB" sz="700" dirty="0">
                          <a:solidFill>
                            <a:srgbClr val="00336E"/>
                          </a:solidFill>
                          <a:effectLst/>
                        </a:rPr>
                        <a:t>until</a:t>
                      </a:r>
                      <a:endParaRPr lang="de-AT" sz="700" dirty="0">
                        <a:solidFill>
                          <a:srgbClr val="00336E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700" dirty="0" err="1">
                          <a:solidFill>
                            <a:srgbClr val="00336E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Wartungsinterv</a:t>
                      </a:r>
                      <a:r>
                        <a:rPr lang="de-AT" sz="700" dirty="0">
                          <a:solidFill>
                            <a:srgbClr val="00336E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de-AT" sz="700" baseline="0" dirty="0">
                          <a:solidFill>
                            <a:srgbClr val="00336E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 / </a:t>
                      </a:r>
                      <a:r>
                        <a:rPr lang="de-AT" sz="700" baseline="0" dirty="0" err="1">
                          <a:solidFill>
                            <a:srgbClr val="00336E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MaintInterv</a:t>
                      </a:r>
                      <a:r>
                        <a:rPr lang="de-AT" sz="700" baseline="0" dirty="0">
                          <a:solidFill>
                            <a:srgbClr val="00336E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.</a:t>
                      </a:r>
                      <a:endParaRPr lang="de-AT" sz="700" dirty="0">
                        <a:solidFill>
                          <a:srgbClr val="00336E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145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de-AT" sz="700" dirty="0">
                        <a:solidFill>
                          <a:srgbClr val="00336E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de-AT" sz="700" dirty="0">
                        <a:solidFill>
                          <a:srgbClr val="00336E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2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de-AT" sz="700" dirty="0">
                        <a:solidFill>
                          <a:srgbClr val="00336E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de-AT" sz="800" dirty="0">
                        <a:solidFill>
                          <a:srgbClr val="00336E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3067AF7C-AFD4-114E-A387-61EDB83DDD78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801143037"/>
              </p:ext>
            </p:extLst>
          </p:nvPr>
        </p:nvGraphicFramePr>
        <p:xfrm>
          <a:off x="323529" y="5331929"/>
          <a:ext cx="11238636" cy="553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9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7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4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457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06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539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72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2543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69360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80000">
                <a:tc gridSpan="9">
                  <a:txBody>
                    <a:bodyPr/>
                    <a:lstStyle/>
                    <a:p>
                      <a:pPr algn="l" fontAlgn="ctr"/>
                      <a:r>
                        <a:rPr lang="en-GB" sz="800" b="1" u="none" strike="noStrike" dirty="0" err="1">
                          <a:solidFill>
                            <a:srgbClr val="14316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Empfehlung</a:t>
                      </a:r>
                      <a:r>
                        <a:rPr lang="en-GB" sz="800" b="1" u="none" strike="noStrike" dirty="0">
                          <a:solidFill>
                            <a:srgbClr val="14316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des DokEigners </a:t>
                      </a:r>
                      <a:r>
                        <a:rPr lang="en-GB" sz="800" b="1" u="none" strike="noStrike" dirty="0" err="1">
                          <a:solidFill>
                            <a:srgbClr val="14316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bezügl</a:t>
                      </a:r>
                      <a:r>
                        <a:rPr lang="en-GB" sz="800" b="1" u="none" strike="noStrike" dirty="0">
                          <a:solidFill>
                            <a:srgbClr val="14316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 </a:t>
                      </a:r>
                      <a:r>
                        <a:rPr lang="en-GB" sz="800" b="1" u="none" strike="noStrike" dirty="0" err="1">
                          <a:solidFill>
                            <a:srgbClr val="14316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Schulung</a:t>
                      </a:r>
                      <a:r>
                        <a:rPr lang="en-GB" sz="800" b="1" u="none" strike="noStrike" dirty="0">
                          <a:solidFill>
                            <a:srgbClr val="14316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/ recommendation by </a:t>
                      </a:r>
                      <a:r>
                        <a:rPr lang="en-GB" sz="800" b="1" u="none" strike="noStrike" dirty="0" err="1">
                          <a:solidFill>
                            <a:srgbClr val="14316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DocOwner</a:t>
                      </a:r>
                      <a:r>
                        <a:rPr lang="en-GB" sz="800" b="1" u="none" strike="noStrike" dirty="0">
                          <a:solidFill>
                            <a:srgbClr val="14316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regarding training </a:t>
                      </a:r>
                      <a:endParaRPr lang="en-GB" sz="800" b="1" i="0" u="none" strike="noStrike" dirty="0">
                        <a:solidFill>
                          <a:srgbClr val="14316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B9CD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b"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Schulungsrelevant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</a:t>
                      </a:r>
                      <a:r>
                        <a:rPr lang="en-GB" sz="7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/yes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 dirty="0">
                          <a:solidFill>
                            <a:srgbClr val="14316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GB" sz="700" b="0" i="0" u="none" strike="noStrike" dirty="0">
                        <a:solidFill>
                          <a:srgbClr val="14316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7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r>
                        <a:rPr lang="en-GB" sz="7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Wingdings" panose="05000000000000000000" pitchFamily="2" charset="2"/>
                        </a:rPr>
                        <a:t>--&gt;                 </a:t>
                      </a:r>
                      <a:r>
                        <a:rPr lang="en-GB" sz="700" u="none" strike="noStrike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Selbstschulung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700" u="none" strike="noStrike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Schulung</a:t>
                      </a:r>
                      <a:r>
                        <a:rPr lang="en-GB" sz="7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GB" sz="700" u="none" strike="noStrike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durch</a:t>
                      </a:r>
                      <a:r>
                        <a:rPr lang="en-GB" sz="7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Trainer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u="none" strike="noStrike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Kommentar</a:t>
                      </a:r>
                      <a:r>
                        <a:rPr lang="en-GB" sz="7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</a:p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comments: 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DF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subject to training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nein</a:t>
                      </a:r>
                      <a:r>
                        <a:rPr lang="en-GB" sz="7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/no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 dirty="0">
                          <a:solidFill>
                            <a:srgbClr val="14316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GB" sz="700" b="0" i="0" u="none" strike="noStrike" dirty="0">
                        <a:solidFill>
                          <a:srgbClr val="14316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7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self-instruction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7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instruction by trainer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0">
                <a:tc gridSpan="9"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6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B2FDA4F8-C17B-204F-9B9B-7E4A9EE8920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5615689"/>
              </p:ext>
            </p:extLst>
          </p:nvPr>
        </p:nvGraphicFramePr>
        <p:xfrm>
          <a:off x="323530" y="3408083"/>
          <a:ext cx="11238634" cy="1722720"/>
        </p:xfrm>
        <a:graphic>
          <a:graphicData uri="http://schemas.openxmlformats.org/drawingml/2006/table">
            <a:tbl>
              <a:tblPr firstRow="1" firstCol="1" bandRow="1"/>
              <a:tblGrid>
                <a:gridCol w="10887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2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5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6003">
                  <a:extLst>
                    <a:ext uri="{9D8B030D-6E8A-4147-A177-3AD203B41FA5}">
                      <a16:colId xmlns:a16="http://schemas.microsoft.com/office/drawing/2014/main" val="2813174626"/>
                    </a:ext>
                  </a:extLst>
                </a:gridCol>
                <a:gridCol w="14167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91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2424"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AT" sz="800" b="1" kern="1200" dirty="0">
                          <a:solidFill>
                            <a:srgbClr val="14316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Freigabe / </a:t>
                      </a:r>
                      <a:r>
                        <a:rPr lang="en-GB" sz="800" b="1" kern="1200" noProof="0" dirty="0" err="1">
                          <a:solidFill>
                            <a:srgbClr val="14316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Approva</a:t>
                      </a:r>
                      <a:r>
                        <a:rPr lang="de-AT" sz="800" b="1" kern="1200" dirty="0">
                          <a:solidFill>
                            <a:srgbClr val="14316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</a:t>
                      </a:r>
                      <a:endParaRPr lang="de-AT" sz="700" b="0" kern="1200" dirty="0">
                        <a:solidFill>
                          <a:srgbClr val="14316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de-AT" sz="7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 sz="700" dirty="0"/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de-AT" sz="7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de-AT" sz="7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1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 </a:t>
                      </a:r>
                      <a:endParaRPr lang="de-AT" sz="10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Name </a:t>
                      </a:r>
                      <a:endParaRPr lang="de-AT" sz="7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de-AT" sz="700" dirty="0"/>
                        <a:t>Funktion / </a:t>
                      </a:r>
                      <a:r>
                        <a:rPr lang="en-GB" sz="700" noProof="0" dirty="0"/>
                        <a:t>Function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AT" sz="7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Bemerkung / </a:t>
                      </a:r>
                      <a:r>
                        <a:rPr lang="de-AT" sz="700" dirty="0" err="1">
                          <a:effectLst/>
                          <a:latin typeface="Verdana"/>
                          <a:ea typeface="Calibri"/>
                          <a:cs typeface="Times New Roman"/>
                        </a:rPr>
                        <a:t>Remark</a:t>
                      </a:r>
                      <a:endParaRPr lang="de-AT" sz="7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Datum / Date</a:t>
                      </a:r>
                      <a:endParaRPr lang="de-AT" sz="7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AT" sz="700" noProof="0" dirty="0">
                          <a:effectLst/>
                        </a:rPr>
                        <a:t>Unterschrift</a:t>
                      </a:r>
                      <a:r>
                        <a:rPr lang="en-GB" sz="700" dirty="0">
                          <a:effectLst/>
                        </a:rPr>
                        <a:t> / Signature</a:t>
                      </a:r>
                      <a:endParaRPr lang="de-AT" sz="7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665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700" b="0" noProof="0" dirty="0">
                          <a:solidFill>
                            <a:srgbClr val="14316C"/>
                          </a:solidFill>
                          <a:effectLst/>
                        </a:rPr>
                        <a:t>erstellt von /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solidFill>
                            <a:srgbClr val="14316C"/>
                          </a:solidFill>
                          <a:effectLst/>
                        </a:rPr>
                        <a:t>prepared by</a:t>
                      </a:r>
                      <a:endParaRPr lang="de-AT" sz="700" b="0" dirty="0">
                        <a:solidFill>
                          <a:srgbClr val="14316C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de-AT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de-AT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de-AT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+mn-lt"/>
                        </a:rPr>
                        <a:t> </a:t>
                      </a:r>
                      <a:endParaRPr lang="de-AT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+mn-lt"/>
                        </a:rPr>
                        <a:t> </a:t>
                      </a:r>
                      <a:endParaRPr lang="de-AT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402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AT" sz="700" b="0" noProof="0" dirty="0">
                        <a:solidFill>
                          <a:srgbClr val="14316C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+mn-lt"/>
                        </a:rPr>
                        <a:t> </a:t>
                      </a:r>
                      <a:endParaRPr lang="de-AT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de-AT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de-AT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+mn-lt"/>
                        </a:rPr>
                        <a:t> </a:t>
                      </a:r>
                      <a:endParaRPr lang="de-AT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+mn-lt"/>
                        </a:rPr>
                        <a:t> </a:t>
                      </a:r>
                      <a:endParaRPr lang="de-AT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6771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AT" sz="700" b="0" noProof="0" dirty="0">
                          <a:solidFill>
                            <a:srgbClr val="14316C"/>
                          </a:solidFill>
                          <a:effectLst/>
                        </a:rPr>
                        <a:t>geprüft von / </a:t>
                      </a: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AT" sz="700" b="0" noProof="0" dirty="0" err="1">
                          <a:solidFill>
                            <a:srgbClr val="14316C"/>
                          </a:solidFill>
                          <a:effectLst/>
                        </a:rPr>
                        <a:t>checked</a:t>
                      </a:r>
                      <a:r>
                        <a:rPr lang="de-AT" sz="700" b="0" noProof="0" dirty="0">
                          <a:solidFill>
                            <a:srgbClr val="14316C"/>
                          </a:solidFill>
                          <a:effectLst/>
                        </a:rPr>
                        <a:t> </a:t>
                      </a:r>
                      <a:r>
                        <a:rPr lang="de-AT" sz="700" b="0" noProof="0" dirty="0" err="1">
                          <a:solidFill>
                            <a:srgbClr val="14316C"/>
                          </a:solidFill>
                          <a:effectLst/>
                        </a:rPr>
                        <a:t>by</a:t>
                      </a:r>
                      <a:endParaRPr lang="de-AT" sz="700" b="0" noProof="0" dirty="0">
                        <a:solidFill>
                          <a:srgbClr val="14316C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+mn-lt"/>
                        </a:rPr>
                        <a:t> </a:t>
                      </a:r>
                      <a:endParaRPr lang="de-AT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de-AT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de-AT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+mn-lt"/>
                        </a:rPr>
                        <a:t> </a:t>
                      </a:r>
                      <a:endParaRPr lang="de-AT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+mn-lt"/>
                        </a:rPr>
                        <a:t> </a:t>
                      </a:r>
                      <a:endParaRPr lang="de-AT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6771">
                <a:tc vMerge="1"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AT" sz="700" b="0" noProof="0" dirty="0">
                        <a:solidFill>
                          <a:srgbClr val="14316C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de-AT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de-AT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de-AT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de-AT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de-AT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497032"/>
                  </a:ext>
                </a:extLst>
              </a:tr>
              <a:tr h="226771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700" b="0" noProof="0" dirty="0">
                          <a:solidFill>
                            <a:srgbClr val="14316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freigegeben von /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700" b="0" noProof="0" dirty="0" err="1">
                          <a:solidFill>
                            <a:srgbClr val="14316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approved</a:t>
                      </a:r>
                      <a:r>
                        <a:rPr lang="de-AT" sz="700" b="0" noProof="0" dirty="0">
                          <a:solidFill>
                            <a:srgbClr val="14316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AT" sz="700" b="0" noProof="0" dirty="0" err="1">
                          <a:solidFill>
                            <a:srgbClr val="14316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by</a:t>
                      </a:r>
                      <a:endParaRPr lang="de-AT" sz="700" b="0" noProof="0" dirty="0">
                        <a:solidFill>
                          <a:srgbClr val="14316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AT" sz="700" b="0" noProof="0" dirty="0">
                        <a:solidFill>
                          <a:srgbClr val="14316C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de-AT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de-AT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de-AT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de-AT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de-AT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34632"/>
                  </a:ext>
                </a:extLst>
              </a:tr>
              <a:tr h="226771">
                <a:tc vMerge="1"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AT" sz="700" b="0" noProof="0" dirty="0">
                        <a:solidFill>
                          <a:srgbClr val="14316C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de-AT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de-AT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de-AT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de-AT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de-AT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6051"/>
                  </a:ext>
                </a:extLst>
              </a:tr>
            </a:tbl>
          </a:graphicData>
        </a:graphic>
      </p:graphicFrame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DD7BD878-362D-984A-97F3-017689C804F1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894446718"/>
              </p:ext>
            </p:extLst>
          </p:nvPr>
        </p:nvGraphicFramePr>
        <p:xfrm>
          <a:off x="323529" y="2316928"/>
          <a:ext cx="7385666" cy="879008"/>
        </p:xfrm>
        <a:graphic>
          <a:graphicData uri="http://schemas.openxmlformats.org/drawingml/2006/table">
            <a:tbl>
              <a:tblPr firstRow="1" firstCol="1" bandRow="1"/>
              <a:tblGrid>
                <a:gridCol w="579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86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276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0000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AT" sz="700" kern="1200" dirty="0">
                          <a:solidFill>
                            <a:srgbClr val="00336E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Dokumentenhistorie</a:t>
                      </a:r>
                      <a:r>
                        <a:rPr lang="de-AT" sz="700" kern="1200" baseline="0" dirty="0">
                          <a:solidFill>
                            <a:srgbClr val="00336E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/ </a:t>
                      </a:r>
                      <a:r>
                        <a:rPr lang="en-GB" sz="700" kern="1200" baseline="0" noProof="0" dirty="0">
                          <a:solidFill>
                            <a:srgbClr val="00336E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Document History</a:t>
                      </a:r>
                      <a:endParaRPr lang="en-GB" sz="700" kern="1200" noProof="0" dirty="0">
                        <a:solidFill>
                          <a:srgbClr val="00336E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CDE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de-AT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de-AT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700" b="0" kern="1200" dirty="0" err="1">
                          <a:solidFill>
                            <a:srgbClr val="00336E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Vers</a:t>
                      </a:r>
                      <a:endParaRPr lang="de-AT" sz="700" b="0" kern="1200" dirty="0">
                        <a:solidFill>
                          <a:srgbClr val="00336E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700" kern="1200" dirty="0">
                          <a:solidFill>
                            <a:srgbClr val="00336E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Datum</a:t>
                      </a:r>
                      <a:r>
                        <a:rPr lang="en-GB" sz="700" kern="1200" baseline="0" dirty="0">
                          <a:solidFill>
                            <a:srgbClr val="00336E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/ </a:t>
                      </a:r>
                      <a:r>
                        <a:rPr lang="en-GB" sz="700" kern="1200" dirty="0">
                          <a:solidFill>
                            <a:srgbClr val="00336E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Date</a:t>
                      </a:r>
                      <a:endParaRPr lang="de-AT" sz="700" kern="1200" dirty="0">
                        <a:solidFill>
                          <a:srgbClr val="00336E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700" kern="1200" dirty="0" err="1">
                          <a:solidFill>
                            <a:srgbClr val="00336E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Beschreibung</a:t>
                      </a:r>
                      <a:r>
                        <a:rPr lang="en-GB" sz="700" kern="1200" baseline="0" dirty="0">
                          <a:solidFill>
                            <a:srgbClr val="00336E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/ </a:t>
                      </a:r>
                      <a:r>
                        <a:rPr lang="en-GB" sz="700" kern="1200" dirty="0">
                          <a:solidFill>
                            <a:srgbClr val="00336E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Description</a:t>
                      </a:r>
                      <a:endParaRPr lang="de-AT" sz="700" kern="1200" dirty="0">
                        <a:solidFill>
                          <a:srgbClr val="00336E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1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800" b="0" kern="1200" dirty="0">
                        <a:solidFill>
                          <a:srgbClr val="00336E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de-AT" sz="800" kern="1200" dirty="0">
                        <a:solidFill>
                          <a:srgbClr val="00336E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de-AT" sz="800" kern="1200" dirty="0">
                        <a:solidFill>
                          <a:srgbClr val="00336E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1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800" kern="1200" dirty="0">
                          <a:solidFill>
                            <a:srgbClr val="00336E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de-AT" sz="800" kern="1200" dirty="0">
                        <a:solidFill>
                          <a:srgbClr val="00336E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800" kern="1200" dirty="0">
                          <a:solidFill>
                            <a:srgbClr val="00336E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de-AT" sz="800" kern="1200" dirty="0">
                        <a:solidFill>
                          <a:srgbClr val="00336E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800" kern="1200" dirty="0">
                          <a:solidFill>
                            <a:srgbClr val="00336E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de-AT" sz="800" kern="1200" dirty="0">
                        <a:solidFill>
                          <a:srgbClr val="00336E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1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800" kern="1200" dirty="0">
                          <a:solidFill>
                            <a:srgbClr val="00336E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de-AT" sz="800" kern="1200" dirty="0">
                        <a:solidFill>
                          <a:srgbClr val="00336E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800" kern="1200" dirty="0">
                          <a:solidFill>
                            <a:srgbClr val="00336E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de-AT" sz="800" kern="1200" dirty="0">
                        <a:solidFill>
                          <a:srgbClr val="00336E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800" kern="1200" dirty="0">
                          <a:solidFill>
                            <a:srgbClr val="00336E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de-AT" sz="800" kern="1200" dirty="0">
                        <a:solidFill>
                          <a:srgbClr val="00336E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de-AT" sz="800" kern="1200" dirty="0">
                        <a:solidFill>
                          <a:srgbClr val="00336E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de-AT" sz="800" kern="1200" dirty="0">
                        <a:solidFill>
                          <a:srgbClr val="00336E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de-AT" sz="800" kern="1200" dirty="0">
                        <a:solidFill>
                          <a:srgbClr val="00336E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6926910"/>
                  </a:ext>
                </a:extLst>
              </a:tr>
            </a:tbl>
          </a:graphicData>
        </a:graphic>
      </p:graphicFrame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FC70FFEA-4ABA-854A-A3ED-50504B10B67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526122187"/>
              </p:ext>
            </p:extLst>
          </p:nvPr>
        </p:nvGraphicFramePr>
        <p:xfrm>
          <a:off x="323529" y="525572"/>
          <a:ext cx="8974968" cy="842428"/>
        </p:xfrm>
        <a:graphic>
          <a:graphicData uri="http://schemas.openxmlformats.org/drawingml/2006/table">
            <a:tbl>
              <a:tblPr bandRow="1"/>
              <a:tblGrid>
                <a:gridCol w="55706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42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800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 err="1">
                          <a:solidFill>
                            <a:srgbClr val="00336E"/>
                          </a:solidFill>
                          <a:effectLst/>
                        </a:rPr>
                        <a:t>Dokumententitel</a:t>
                      </a:r>
                      <a:r>
                        <a:rPr lang="en-GB" sz="700" dirty="0">
                          <a:solidFill>
                            <a:srgbClr val="00336E"/>
                          </a:solidFill>
                          <a:effectLst/>
                        </a:rPr>
                        <a:t> / Document Title </a:t>
                      </a:r>
                      <a:endParaRPr lang="de-AT" sz="1000" dirty="0">
                        <a:solidFill>
                          <a:srgbClr val="00336E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CD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0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de-AT" sz="400" b="1" dirty="0">
                        <a:solidFill>
                          <a:srgbClr val="00336E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" name="Textfeld 23">
            <a:extLst>
              <a:ext uri="{FF2B5EF4-FFF2-40B4-BE49-F238E27FC236}">
                <a16:creationId xmlns:a16="http://schemas.microsoft.com/office/drawing/2014/main" id="{E1F525B4-1986-224B-8F16-7A12E71D9CAF}"/>
              </a:ext>
            </a:extLst>
          </p:cNvPr>
          <p:cNvSpPr txBox="1"/>
          <p:nvPr userDrawn="1"/>
        </p:nvSpPr>
        <p:spPr>
          <a:xfrm>
            <a:off x="312377" y="6708345"/>
            <a:ext cx="2320572" cy="61555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l"/>
            <a:r>
              <a:rPr lang="de-AT" sz="400" dirty="0">
                <a:solidFill>
                  <a:srgbClr val="14316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Zugrundeliegende Vorlage</a:t>
            </a:r>
            <a:r>
              <a:rPr lang="de-AT" sz="400" baseline="0" dirty="0">
                <a:solidFill>
                  <a:srgbClr val="14316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/ </a:t>
            </a:r>
            <a:r>
              <a:rPr lang="de-AT" sz="400" baseline="0" dirty="0" err="1">
                <a:solidFill>
                  <a:srgbClr val="14316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underlying</a:t>
            </a:r>
            <a:r>
              <a:rPr lang="de-AT" sz="400" baseline="0" dirty="0">
                <a:solidFill>
                  <a:srgbClr val="14316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AT" sz="400" baseline="0" dirty="0" err="1">
                <a:solidFill>
                  <a:srgbClr val="14316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template</a:t>
            </a:r>
            <a:r>
              <a:rPr lang="de-AT" sz="400" baseline="0" dirty="0">
                <a:solidFill>
                  <a:srgbClr val="14316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ZA000_10700_1310013, v15.0</a:t>
            </a:r>
            <a:endParaRPr lang="de-AT" sz="400" dirty="0">
              <a:solidFill>
                <a:srgbClr val="14316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Textplatzhalter 29">
            <a:extLst>
              <a:ext uri="{FF2B5EF4-FFF2-40B4-BE49-F238E27FC236}">
                <a16:creationId xmlns:a16="http://schemas.microsoft.com/office/drawing/2014/main" id="{894C8BAD-1BD1-CE4B-B298-CF9BB9B34F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3529" y="739730"/>
            <a:ext cx="8974967" cy="60269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/>
              <a:t>Title</a:t>
            </a:r>
          </a:p>
        </p:txBody>
      </p:sp>
      <p:sp>
        <p:nvSpPr>
          <p:cNvPr id="28" name="Textplatzhalter 29">
            <a:extLst>
              <a:ext uri="{FF2B5EF4-FFF2-40B4-BE49-F238E27FC236}">
                <a16:creationId xmlns:a16="http://schemas.microsoft.com/office/drawing/2014/main" id="{3081F266-9B71-864D-A225-B8C4C6CA94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529" y="1660605"/>
            <a:ext cx="2544031" cy="19995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 err="1"/>
              <a:t>AAnnn_XXXXX_YYMMDDn</a:t>
            </a:r>
            <a:endParaRPr lang="de-DE" dirty="0"/>
          </a:p>
        </p:txBody>
      </p:sp>
      <p:sp>
        <p:nvSpPr>
          <p:cNvPr id="29" name="Textplatzhalter 29">
            <a:extLst>
              <a:ext uri="{FF2B5EF4-FFF2-40B4-BE49-F238E27FC236}">
                <a16:creationId xmlns:a16="http://schemas.microsoft.com/office/drawing/2014/main" id="{5399CC37-005C-D845-8ABF-6C39FC6040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90399" y="1660602"/>
            <a:ext cx="1381111" cy="19995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 err="1"/>
              <a:t>AAnnn</a:t>
            </a:r>
            <a:endParaRPr lang="de-DE" dirty="0"/>
          </a:p>
        </p:txBody>
      </p:sp>
      <p:sp>
        <p:nvSpPr>
          <p:cNvPr id="30" name="Textplatzhalter 29">
            <a:extLst>
              <a:ext uri="{FF2B5EF4-FFF2-40B4-BE49-F238E27FC236}">
                <a16:creationId xmlns:a16="http://schemas.microsoft.com/office/drawing/2014/main" id="{0F30D979-A73B-EE4B-A259-5193483CC0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59474" y="1660602"/>
            <a:ext cx="1328709" cy="19995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/>
              <a:t>XXXXX</a:t>
            </a:r>
          </a:p>
        </p:txBody>
      </p:sp>
      <p:sp>
        <p:nvSpPr>
          <p:cNvPr id="31" name="Textplatzhalter 29">
            <a:extLst>
              <a:ext uri="{FF2B5EF4-FFF2-40B4-BE49-F238E27FC236}">
                <a16:creationId xmlns:a16="http://schemas.microsoft.com/office/drawing/2014/main" id="{82C3BE5E-09F4-DC4F-AF25-17D8BCA143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73951" y="1660602"/>
            <a:ext cx="1128839" cy="18105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 err="1"/>
              <a:t>n.n</a:t>
            </a:r>
            <a:endParaRPr lang="de-DE" dirty="0"/>
          </a:p>
        </p:txBody>
      </p:sp>
      <p:sp>
        <p:nvSpPr>
          <p:cNvPr id="32" name="Textplatzhalter 29">
            <a:extLst>
              <a:ext uri="{FF2B5EF4-FFF2-40B4-BE49-F238E27FC236}">
                <a16:creationId xmlns:a16="http://schemas.microsoft.com/office/drawing/2014/main" id="{AC7C0562-9BE6-8546-BDC7-D19D0A6D57A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48029" y="1638459"/>
            <a:ext cx="1539315" cy="21434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/>
              <a:t>YYYY-MM-DD</a:t>
            </a:r>
          </a:p>
        </p:txBody>
      </p:sp>
      <p:sp>
        <p:nvSpPr>
          <p:cNvPr id="33" name="Textplatzhalter 29">
            <a:extLst>
              <a:ext uri="{FF2B5EF4-FFF2-40B4-BE49-F238E27FC236}">
                <a16:creationId xmlns:a16="http://schemas.microsoft.com/office/drawing/2014/main" id="{67BA2CED-9E2D-4D46-BADC-8F57F43F602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3528" y="1995404"/>
            <a:ext cx="1205349" cy="14507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/>
              <a:t>NN</a:t>
            </a:r>
          </a:p>
        </p:txBody>
      </p:sp>
      <p:sp>
        <p:nvSpPr>
          <p:cNvPr id="34" name="Textplatzhalter 29">
            <a:extLst>
              <a:ext uri="{FF2B5EF4-FFF2-40B4-BE49-F238E27FC236}">
                <a16:creationId xmlns:a16="http://schemas.microsoft.com/office/drawing/2014/main" id="{54829390-31F8-2D45-AC80-ACBA28882E2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02343" y="1983652"/>
            <a:ext cx="1499616" cy="16414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00" b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/>
              <a:t>= Freigabe / </a:t>
            </a:r>
            <a:r>
              <a:rPr lang="de-DE" dirty="0" err="1"/>
              <a:t>release</a:t>
            </a:r>
            <a:r>
              <a:rPr lang="de-DE" dirty="0"/>
              <a:t> </a:t>
            </a:r>
            <a:r>
              <a:rPr lang="de-DE" dirty="0" err="1"/>
              <a:t>date</a:t>
            </a:r>
            <a:endParaRPr lang="de-DE" dirty="0"/>
          </a:p>
        </p:txBody>
      </p:sp>
      <p:sp>
        <p:nvSpPr>
          <p:cNvPr id="35" name="Textplatzhalter 29">
            <a:extLst>
              <a:ext uri="{FF2B5EF4-FFF2-40B4-BE49-F238E27FC236}">
                <a16:creationId xmlns:a16="http://schemas.microsoft.com/office/drawing/2014/main" id="{59D96100-CA5C-384A-82D4-00999B0D1F4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48970" y="1989059"/>
            <a:ext cx="1053100" cy="151422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800" b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/>
              <a:t>not </a:t>
            </a:r>
            <a:r>
              <a:rPr lang="de-DE" dirty="0" err="1"/>
              <a:t>defined</a:t>
            </a:r>
            <a:endParaRPr lang="de-DE" dirty="0"/>
          </a:p>
        </p:txBody>
      </p:sp>
      <p:sp>
        <p:nvSpPr>
          <p:cNvPr id="36" name="Textplatzhalter 29">
            <a:extLst>
              <a:ext uri="{FF2B5EF4-FFF2-40B4-BE49-F238E27FC236}">
                <a16:creationId xmlns:a16="http://schemas.microsoft.com/office/drawing/2014/main" id="{64D0DA75-D901-C642-AF2D-C6BBFF8924F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09195" y="1989031"/>
            <a:ext cx="1523812" cy="1514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00" b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/>
              <a:t>nach Bedarf / on </a:t>
            </a:r>
            <a:r>
              <a:rPr lang="de-DE" dirty="0" err="1"/>
              <a:t>demand</a:t>
            </a:r>
            <a:endParaRPr lang="de-DE" dirty="0"/>
          </a:p>
        </p:txBody>
      </p:sp>
      <p:sp>
        <p:nvSpPr>
          <p:cNvPr id="37" name="Textplatzhalter 29">
            <a:extLst>
              <a:ext uri="{FF2B5EF4-FFF2-40B4-BE49-F238E27FC236}">
                <a16:creationId xmlns:a16="http://schemas.microsoft.com/office/drawing/2014/main" id="{B4AC1211-90DC-B740-8215-1EA7E21A10B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480350" y="3803548"/>
            <a:ext cx="2084119" cy="17000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00" b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/>
              <a:t>Last </a:t>
            </a:r>
            <a:r>
              <a:rPr lang="de-DE" dirty="0" err="1"/>
              <a:t>name</a:t>
            </a:r>
            <a:r>
              <a:rPr lang="de-DE" dirty="0"/>
              <a:t>,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name</a:t>
            </a:r>
            <a:endParaRPr lang="de-DE" dirty="0"/>
          </a:p>
        </p:txBody>
      </p:sp>
      <p:sp>
        <p:nvSpPr>
          <p:cNvPr id="38" name="Textplatzhalter 29">
            <a:extLst>
              <a:ext uri="{FF2B5EF4-FFF2-40B4-BE49-F238E27FC236}">
                <a16:creationId xmlns:a16="http://schemas.microsoft.com/office/drawing/2014/main" id="{140C9B38-1264-C149-ACB1-D5766B17772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80350" y="4029625"/>
            <a:ext cx="2084119" cy="17000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00" b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/>
              <a:t>Last </a:t>
            </a:r>
            <a:r>
              <a:rPr lang="de-DE" dirty="0" err="1"/>
              <a:t>name</a:t>
            </a:r>
            <a:r>
              <a:rPr lang="de-DE" dirty="0"/>
              <a:t>,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name</a:t>
            </a:r>
            <a:endParaRPr lang="de-DE" dirty="0"/>
          </a:p>
        </p:txBody>
      </p:sp>
      <p:sp>
        <p:nvSpPr>
          <p:cNvPr id="39" name="Textplatzhalter 29">
            <a:extLst>
              <a:ext uri="{FF2B5EF4-FFF2-40B4-BE49-F238E27FC236}">
                <a16:creationId xmlns:a16="http://schemas.microsoft.com/office/drawing/2014/main" id="{C83512B8-9BD3-AC40-AC55-6F05E6C8812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480350" y="4248163"/>
            <a:ext cx="2084119" cy="17000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00" b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/>
              <a:t>Last </a:t>
            </a:r>
            <a:r>
              <a:rPr lang="de-DE" dirty="0" err="1"/>
              <a:t>name</a:t>
            </a:r>
            <a:r>
              <a:rPr lang="de-DE" dirty="0"/>
              <a:t>,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name</a:t>
            </a:r>
            <a:endParaRPr lang="de-DE" dirty="0"/>
          </a:p>
        </p:txBody>
      </p:sp>
      <p:sp>
        <p:nvSpPr>
          <p:cNvPr id="40" name="Textplatzhalter 29">
            <a:extLst>
              <a:ext uri="{FF2B5EF4-FFF2-40B4-BE49-F238E27FC236}">
                <a16:creationId xmlns:a16="http://schemas.microsoft.com/office/drawing/2014/main" id="{DB50EEE0-B59E-F74B-8D9B-135D67204B3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86081" y="3783226"/>
            <a:ext cx="1909967" cy="19223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00" b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 err="1"/>
              <a:t>xxxxxxx</a:t>
            </a:r>
            <a:endParaRPr lang="de-DE" dirty="0"/>
          </a:p>
        </p:txBody>
      </p:sp>
      <p:sp>
        <p:nvSpPr>
          <p:cNvPr id="43" name="Textplatzhalter 29">
            <a:extLst>
              <a:ext uri="{FF2B5EF4-FFF2-40B4-BE49-F238E27FC236}">
                <a16:creationId xmlns:a16="http://schemas.microsoft.com/office/drawing/2014/main" id="{04BF880B-FCE6-4F41-A274-5BF3B31B953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26216" y="3761762"/>
            <a:ext cx="1925305" cy="18724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8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/>
              <a:t>.</a:t>
            </a:r>
          </a:p>
        </p:txBody>
      </p:sp>
      <p:sp>
        <p:nvSpPr>
          <p:cNvPr id="46" name="Textplatzhalter 29">
            <a:extLst>
              <a:ext uri="{FF2B5EF4-FFF2-40B4-BE49-F238E27FC236}">
                <a16:creationId xmlns:a16="http://schemas.microsoft.com/office/drawing/2014/main" id="{DDD1EA5E-289E-9441-B823-B6650E5746D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56654" y="2607411"/>
            <a:ext cx="899025" cy="14911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8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/>
              <a:t>YYYY-MM-DD</a:t>
            </a:r>
          </a:p>
        </p:txBody>
      </p:sp>
      <p:sp>
        <p:nvSpPr>
          <p:cNvPr id="47" name="Textplatzhalter 29">
            <a:extLst>
              <a:ext uri="{FF2B5EF4-FFF2-40B4-BE49-F238E27FC236}">
                <a16:creationId xmlns:a16="http://schemas.microsoft.com/office/drawing/2014/main" id="{1D05C094-DD21-3B4C-8310-DD497ADECEA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9365" y="2607411"/>
            <a:ext cx="360715" cy="14911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8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/>
              <a:t>1.0</a:t>
            </a:r>
            <a:endParaRPr lang="de-DE" dirty="0"/>
          </a:p>
        </p:txBody>
      </p:sp>
      <p:sp>
        <p:nvSpPr>
          <p:cNvPr id="48" name="Textplatzhalter 29">
            <a:extLst>
              <a:ext uri="{FF2B5EF4-FFF2-40B4-BE49-F238E27FC236}">
                <a16:creationId xmlns:a16="http://schemas.microsoft.com/office/drawing/2014/main" id="{0AF2F1EE-2B30-E941-9912-60F0B5C4059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953234" y="2614149"/>
            <a:ext cx="5678521" cy="13970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8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/>
              <a:t>Erstausgabe / First </a:t>
            </a:r>
            <a:r>
              <a:rPr lang="de-DE" dirty="0" err="1"/>
              <a:t>Issue</a:t>
            </a:r>
            <a:endParaRPr lang="de-DE" dirty="0"/>
          </a:p>
        </p:txBody>
      </p:sp>
      <p:sp>
        <p:nvSpPr>
          <p:cNvPr id="49" name="Textplatzhalter 29">
            <a:extLst>
              <a:ext uri="{FF2B5EF4-FFF2-40B4-BE49-F238E27FC236}">
                <a16:creationId xmlns:a16="http://schemas.microsoft.com/office/drawing/2014/main" id="{75353B1B-B994-C44D-B3E1-58C56517634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89365" y="2766086"/>
            <a:ext cx="360715" cy="14911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8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/>
              <a:t>.</a:t>
            </a:r>
          </a:p>
        </p:txBody>
      </p:sp>
      <p:sp>
        <p:nvSpPr>
          <p:cNvPr id="50" name="Textplatzhalter 29">
            <a:extLst>
              <a:ext uri="{FF2B5EF4-FFF2-40B4-BE49-F238E27FC236}">
                <a16:creationId xmlns:a16="http://schemas.microsoft.com/office/drawing/2014/main" id="{92DED64F-B0FC-FE4B-BCE1-2CB2AF97739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89365" y="2917405"/>
            <a:ext cx="360715" cy="14911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8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/>
              <a:t>.</a:t>
            </a:r>
          </a:p>
        </p:txBody>
      </p:sp>
      <p:sp>
        <p:nvSpPr>
          <p:cNvPr id="51" name="Textplatzhalter 29">
            <a:extLst>
              <a:ext uri="{FF2B5EF4-FFF2-40B4-BE49-F238E27FC236}">
                <a16:creationId xmlns:a16="http://schemas.microsoft.com/office/drawing/2014/main" id="{91268A1A-2289-8F45-ABBE-945D6918D13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56654" y="2768290"/>
            <a:ext cx="899025" cy="14911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8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/>
              <a:t>.</a:t>
            </a:r>
          </a:p>
        </p:txBody>
      </p:sp>
      <p:sp>
        <p:nvSpPr>
          <p:cNvPr id="52" name="Textplatzhalter 29">
            <a:extLst>
              <a:ext uri="{FF2B5EF4-FFF2-40B4-BE49-F238E27FC236}">
                <a16:creationId xmlns:a16="http://schemas.microsoft.com/office/drawing/2014/main" id="{60ADE633-7690-6B46-B67C-6D5ECEB0F4C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56654" y="2921477"/>
            <a:ext cx="899025" cy="14911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8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/>
              <a:t>.</a:t>
            </a:r>
          </a:p>
        </p:txBody>
      </p:sp>
      <p:sp>
        <p:nvSpPr>
          <p:cNvPr id="53" name="Textplatzhalter 29">
            <a:extLst>
              <a:ext uri="{FF2B5EF4-FFF2-40B4-BE49-F238E27FC236}">
                <a16:creationId xmlns:a16="http://schemas.microsoft.com/office/drawing/2014/main" id="{4EBA737B-6762-8C42-9C33-E1098A1C9BB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963395" y="2741780"/>
            <a:ext cx="5668360" cy="1771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8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/>
              <a:t>.</a:t>
            </a:r>
          </a:p>
        </p:txBody>
      </p:sp>
      <p:sp>
        <p:nvSpPr>
          <p:cNvPr id="54" name="Textplatzhalter 29">
            <a:extLst>
              <a:ext uri="{FF2B5EF4-FFF2-40B4-BE49-F238E27FC236}">
                <a16:creationId xmlns:a16="http://schemas.microsoft.com/office/drawing/2014/main" id="{CAA6B481-78F6-804B-80A7-FBB03BD21BC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963395" y="2886225"/>
            <a:ext cx="5668360" cy="1441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8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/>
              <a:t>.</a:t>
            </a:r>
          </a:p>
        </p:txBody>
      </p:sp>
      <p:sp>
        <p:nvSpPr>
          <p:cNvPr id="60" name="Textplatzhalter 29">
            <a:extLst>
              <a:ext uri="{FF2B5EF4-FFF2-40B4-BE49-F238E27FC236}">
                <a16:creationId xmlns:a16="http://schemas.microsoft.com/office/drawing/2014/main" id="{A8322084-B6F0-F040-AC3E-9A33D0286C3E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2107216" y="5462441"/>
            <a:ext cx="232821" cy="20521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00" b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/>
              <a:t>.</a:t>
            </a:r>
          </a:p>
        </p:txBody>
      </p:sp>
      <p:sp>
        <p:nvSpPr>
          <p:cNvPr id="61" name="Textplatzhalter 29">
            <a:extLst>
              <a:ext uri="{FF2B5EF4-FFF2-40B4-BE49-F238E27FC236}">
                <a16:creationId xmlns:a16="http://schemas.microsoft.com/office/drawing/2014/main" id="{A04E35FB-3710-E54A-9C7F-A5E27CDD817F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107216" y="5616195"/>
            <a:ext cx="232821" cy="151344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00" b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/>
              <a:t>.</a:t>
            </a:r>
          </a:p>
        </p:txBody>
      </p:sp>
      <p:sp>
        <p:nvSpPr>
          <p:cNvPr id="116" name="Textplatzhalter 29">
            <a:extLst>
              <a:ext uri="{FF2B5EF4-FFF2-40B4-BE49-F238E27FC236}">
                <a16:creationId xmlns:a16="http://schemas.microsoft.com/office/drawing/2014/main" id="{B3BE34B6-08E8-384A-9586-0A67318F25B8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489750" y="4479426"/>
            <a:ext cx="2084119" cy="17000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00" b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/>
              <a:t>Last </a:t>
            </a:r>
            <a:r>
              <a:rPr lang="de-DE" dirty="0" err="1"/>
              <a:t>name</a:t>
            </a:r>
            <a:r>
              <a:rPr lang="de-DE" dirty="0"/>
              <a:t>,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name</a:t>
            </a:r>
            <a:endParaRPr lang="de-DE" dirty="0"/>
          </a:p>
        </p:txBody>
      </p:sp>
      <p:sp>
        <p:nvSpPr>
          <p:cNvPr id="117" name="Textplatzhalter 29">
            <a:extLst>
              <a:ext uri="{FF2B5EF4-FFF2-40B4-BE49-F238E27FC236}">
                <a16:creationId xmlns:a16="http://schemas.microsoft.com/office/drawing/2014/main" id="{07BD47CC-B43E-C945-A078-05B231509E1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480350" y="4702043"/>
            <a:ext cx="2084119" cy="17000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00" b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/>
              <a:t>Last </a:t>
            </a:r>
            <a:r>
              <a:rPr lang="de-DE" dirty="0" err="1"/>
              <a:t>name</a:t>
            </a:r>
            <a:r>
              <a:rPr lang="de-DE" dirty="0"/>
              <a:t>,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name</a:t>
            </a:r>
            <a:endParaRPr lang="de-DE" dirty="0"/>
          </a:p>
        </p:txBody>
      </p:sp>
      <p:sp>
        <p:nvSpPr>
          <p:cNvPr id="118" name="Textplatzhalter 29">
            <a:extLst>
              <a:ext uri="{FF2B5EF4-FFF2-40B4-BE49-F238E27FC236}">
                <a16:creationId xmlns:a16="http://schemas.microsoft.com/office/drawing/2014/main" id="{437E725A-4033-D14F-B8CB-2BC62BF1DEC2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489750" y="4937385"/>
            <a:ext cx="2084119" cy="17000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00" b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/>
              <a:t>Last </a:t>
            </a:r>
            <a:r>
              <a:rPr lang="de-DE" dirty="0" err="1"/>
              <a:t>name</a:t>
            </a:r>
            <a:r>
              <a:rPr lang="de-DE" dirty="0"/>
              <a:t>,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name</a:t>
            </a:r>
            <a:endParaRPr lang="de-DE" dirty="0"/>
          </a:p>
        </p:txBody>
      </p:sp>
      <p:pic>
        <p:nvPicPr>
          <p:cNvPr id="120" name="Grafik 119">
            <a:extLst>
              <a:ext uri="{FF2B5EF4-FFF2-40B4-BE49-F238E27FC236}">
                <a16:creationId xmlns:a16="http://schemas.microsoft.com/office/drawing/2014/main" id="{BB078A5A-24A4-3B4E-B231-300F6E94AC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-2777"/>
            <a:ext cx="9322420" cy="200809"/>
          </a:xfrm>
          <a:prstGeom prst="rect">
            <a:avLst/>
          </a:prstGeom>
        </p:spPr>
      </p:pic>
      <p:sp>
        <p:nvSpPr>
          <p:cNvPr id="121" name="Textplatzhalter 29">
            <a:extLst>
              <a:ext uri="{FF2B5EF4-FFF2-40B4-BE49-F238E27FC236}">
                <a16:creationId xmlns:a16="http://schemas.microsoft.com/office/drawing/2014/main" id="{0F3BC434-EDFC-1744-A554-82C5A0CB07FD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93481" y="3061567"/>
            <a:ext cx="360715" cy="14911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8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/>
              <a:t>.</a:t>
            </a:r>
          </a:p>
        </p:txBody>
      </p:sp>
      <p:sp>
        <p:nvSpPr>
          <p:cNvPr id="122" name="Textplatzhalter 29">
            <a:extLst>
              <a:ext uri="{FF2B5EF4-FFF2-40B4-BE49-F238E27FC236}">
                <a16:creationId xmlns:a16="http://schemas.microsoft.com/office/drawing/2014/main" id="{E5655591-8149-534A-9635-622749E1304A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060772" y="3065639"/>
            <a:ext cx="899025" cy="14911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8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/>
              <a:t>.</a:t>
            </a:r>
          </a:p>
        </p:txBody>
      </p:sp>
      <p:sp>
        <p:nvSpPr>
          <p:cNvPr id="123" name="Textplatzhalter 29">
            <a:extLst>
              <a:ext uri="{FF2B5EF4-FFF2-40B4-BE49-F238E27FC236}">
                <a16:creationId xmlns:a16="http://schemas.microsoft.com/office/drawing/2014/main" id="{9BCD28DB-7FBC-F945-B47E-E2A8C2B71610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967511" y="3040547"/>
            <a:ext cx="5668360" cy="16541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8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/>
              <a:t>.</a:t>
            </a:r>
          </a:p>
        </p:txBody>
      </p:sp>
      <p:sp>
        <p:nvSpPr>
          <p:cNvPr id="124" name="Textplatzhalter 29">
            <a:extLst>
              <a:ext uri="{FF2B5EF4-FFF2-40B4-BE49-F238E27FC236}">
                <a16:creationId xmlns:a16="http://schemas.microsoft.com/office/drawing/2014/main" id="{C162FB3B-6818-1D47-B4E2-0FD9BE9D943C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422281" y="4005074"/>
            <a:ext cx="1925305" cy="18724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8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/>
              <a:t>.</a:t>
            </a:r>
          </a:p>
        </p:txBody>
      </p:sp>
      <p:sp>
        <p:nvSpPr>
          <p:cNvPr id="125" name="Textplatzhalter 29">
            <a:extLst>
              <a:ext uri="{FF2B5EF4-FFF2-40B4-BE49-F238E27FC236}">
                <a16:creationId xmlns:a16="http://schemas.microsoft.com/office/drawing/2014/main" id="{E455FA25-F83A-6847-B04D-829B5A834E35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426214" y="4248161"/>
            <a:ext cx="1925305" cy="18724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8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/>
              <a:t>.</a:t>
            </a:r>
          </a:p>
        </p:txBody>
      </p:sp>
      <p:sp>
        <p:nvSpPr>
          <p:cNvPr id="126" name="Textplatzhalter 29">
            <a:extLst>
              <a:ext uri="{FF2B5EF4-FFF2-40B4-BE49-F238E27FC236}">
                <a16:creationId xmlns:a16="http://schemas.microsoft.com/office/drawing/2014/main" id="{6A63400C-EB81-F24F-83F7-695492D00AD4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422281" y="4461035"/>
            <a:ext cx="1925305" cy="18724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8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/>
              <a:t>.</a:t>
            </a:r>
          </a:p>
        </p:txBody>
      </p:sp>
      <p:sp>
        <p:nvSpPr>
          <p:cNvPr id="127" name="Textplatzhalter 29">
            <a:extLst>
              <a:ext uri="{FF2B5EF4-FFF2-40B4-BE49-F238E27FC236}">
                <a16:creationId xmlns:a16="http://schemas.microsoft.com/office/drawing/2014/main" id="{49BF8F05-620D-1C40-90B4-F2B825455B0D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422280" y="4693419"/>
            <a:ext cx="1925305" cy="18724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8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/>
              <a:t>.</a:t>
            </a:r>
          </a:p>
        </p:txBody>
      </p:sp>
      <p:sp>
        <p:nvSpPr>
          <p:cNvPr id="128" name="Textplatzhalter 29">
            <a:extLst>
              <a:ext uri="{FF2B5EF4-FFF2-40B4-BE49-F238E27FC236}">
                <a16:creationId xmlns:a16="http://schemas.microsoft.com/office/drawing/2014/main" id="{CF9CD660-3884-844D-B339-64088098A8C8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422280" y="4917395"/>
            <a:ext cx="1925305" cy="18724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8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/>
              <a:t>.</a:t>
            </a:r>
          </a:p>
        </p:txBody>
      </p:sp>
      <p:sp>
        <p:nvSpPr>
          <p:cNvPr id="129" name="Textplatzhalter 29">
            <a:extLst>
              <a:ext uri="{FF2B5EF4-FFF2-40B4-BE49-F238E27FC236}">
                <a16:creationId xmlns:a16="http://schemas.microsoft.com/office/drawing/2014/main" id="{CCFCBEE1-1A5C-4F43-B54C-9FE1371E45B8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8417527" y="3761763"/>
            <a:ext cx="1333840" cy="19985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8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/>
              <a:t>YYYY-MM-DD</a:t>
            </a:r>
          </a:p>
        </p:txBody>
      </p:sp>
      <p:sp>
        <p:nvSpPr>
          <p:cNvPr id="130" name="Textplatzhalter 29">
            <a:extLst>
              <a:ext uri="{FF2B5EF4-FFF2-40B4-BE49-F238E27FC236}">
                <a16:creationId xmlns:a16="http://schemas.microsoft.com/office/drawing/2014/main" id="{486058E5-118A-A94F-8C81-E23180D1B977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8417527" y="4015643"/>
            <a:ext cx="1333840" cy="2043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8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/>
              <a:t>YYYY-MM-DD</a:t>
            </a:r>
          </a:p>
        </p:txBody>
      </p:sp>
      <p:sp>
        <p:nvSpPr>
          <p:cNvPr id="131" name="Textplatzhalter 29">
            <a:extLst>
              <a:ext uri="{FF2B5EF4-FFF2-40B4-BE49-F238E27FC236}">
                <a16:creationId xmlns:a16="http://schemas.microsoft.com/office/drawing/2014/main" id="{58FA51E3-4A98-934B-9ABF-26E64F4FF8F3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8417527" y="4239633"/>
            <a:ext cx="1333840" cy="2043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8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/>
              <a:t>YYYY-MM-DD</a:t>
            </a:r>
          </a:p>
        </p:txBody>
      </p:sp>
      <p:sp>
        <p:nvSpPr>
          <p:cNvPr id="132" name="Textplatzhalter 29">
            <a:extLst>
              <a:ext uri="{FF2B5EF4-FFF2-40B4-BE49-F238E27FC236}">
                <a16:creationId xmlns:a16="http://schemas.microsoft.com/office/drawing/2014/main" id="{76764023-91F4-9347-861A-1494523046B6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8417527" y="4472434"/>
            <a:ext cx="1333840" cy="2043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8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/>
              <a:t>YYYY-MM-DD</a:t>
            </a:r>
          </a:p>
        </p:txBody>
      </p:sp>
      <p:sp>
        <p:nvSpPr>
          <p:cNvPr id="133" name="Textplatzhalter 29">
            <a:extLst>
              <a:ext uri="{FF2B5EF4-FFF2-40B4-BE49-F238E27FC236}">
                <a16:creationId xmlns:a16="http://schemas.microsoft.com/office/drawing/2014/main" id="{513B8066-17DC-E245-B1AF-FE5D290FD6A7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8417527" y="4695005"/>
            <a:ext cx="1333840" cy="2043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8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/>
              <a:t>YYYY-MM-DD</a:t>
            </a:r>
          </a:p>
        </p:txBody>
      </p:sp>
      <p:sp>
        <p:nvSpPr>
          <p:cNvPr id="134" name="Textplatzhalter 29">
            <a:extLst>
              <a:ext uri="{FF2B5EF4-FFF2-40B4-BE49-F238E27FC236}">
                <a16:creationId xmlns:a16="http://schemas.microsoft.com/office/drawing/2014/main" id="{AF5CDEE7-3AA0-CC4C-BFFA-D98E6270ABDB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8417527" y="4920233"/>
            <a:ext cx="1333840" cy="2043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8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/>
              <a:t>YYYY-MM-DD</a:t>
            </a:r>
          </a:p>
        </p:txBody>
      </p:sp>
      <p:sp>
        <p:nvSpPr>
          <p:cNvPr id="135" name="Textplatzhalter 29">
            <a:extLst>
              <a:ext uri="{FF2B5EF4-FFF2-40B4-BE49-F238E27FC236}">
                <a16:creationId xmlns:a16="http://schemas.microsoft.com/office/drawing/2014/main" id="{78B6D638-20DA-954B-8DBC-3C08E3AF7D07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4186081" y="3995373"/>
            <a:ext cx="1909967" cy="19223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00" b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 err="1"/>
              <a:t>xxxxxxx</a:t>
            </a:r>
            <a:endParaRPr lang="de-DE" dirty="0"/>
          </a:p>
        </p:txBody>
      </p:sp>
      <p:sp>
        <p:nvSpPr>
          <p:cNvPr id="136" name="Textplatzhalter 29">
            <a:extLst>
              <a:ext uri="{FF2B5EF4-FFF2-40B4-BE49-F238E27FC236}">
                <a16:creationId xmlns:a16="http://schemas.microsoft.com/office/drawing/2014/main" id="{76AEA1D2-D520-8A44-9C7B-C45A01CCF574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4186081" y="4222173"/>
            <a:ext cx="1909967" cy="19223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00" b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 err="1"/>
              <a:t>xxxxxxx</a:t>
            </a:r>
            <a:endParaRPr lang="de-DE" dirty="0"/>
          </a:p>
        </p:txBody>
      </p:sp>
      <p:sp>
        <p:nvSpPr>
          <p:cNvPr id="137" name="Textplatzhalter 29">
            <a:extLst>
              <a:ext uri="{FF2B5EF4-FFF2-40B4-BE49-F238E27FC236}">
                <a16:creationId xmlns:a16="http://schemas.microsoft.com/office/drawing/2014/main" id="{46E50CE8-B938-7D4E-8C54-6D051DDA5C6F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4186081" y="4464133"/>
            <a:ext cx="1909967" cy="19223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00" b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 err="1"/>
              <a:t>xxxxxxx</a:t>
            </a:r>
            <a:endParaRPr lang="de-DE" dirty="0"/>
          </a:p>
        </p:txBody>
      </p:sp>
      <p:sp>
        <p:nvSpPr>
          <p:cNvPr id="138" name="Textplatzhalter 29">
            <a:extLst>
              <a:ext uri="{FF2B5EF4-FFF2-40B4-BE49-F238E27FC236}">
                <a16:creationId xmlns:a16="http://schemas.microsoft.com/office/drawing/2014/main" id="{140B05F8-7252-FB45-9AD6-171B8FB1BC8F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4186081" y="4698589"/>
            <a:ext cx="1909967" cy="19223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00" b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 err="1"/>
              <a:t>xxxxxxx</a:t>
            </a:r>
            <a:endParaRPr lang="de-DE" dirty="0"/>
          </a:p>
        </p:txBody>
      </p:sp>
      <p:sp>
        <p:nvSpPr>
          <p:cNvPr id="139" name="Textplatzhalter 29">
            <a:extLst>
              <a:ext uri="{FF2B5EF4-FFF2-40B4-BE49-F238E27FC236}">
                <a16:creationId xmlns:a16="http://schemas.microsoft.com/office/drawing/2014/main" id="{C79E242F-6FCB-1344-ACD2-70E52123F77B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4186081" y="4930618"/>
            <a:ext cx="1909967" cy="19223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00" b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 err="1"/>
              <a:t>xxxxxxx</a:t>
            </a:r>
            <a:endParaRPr lang="de-DE" dirty="0"/>
          </a:p>
        </p:txBody>
      </p:sp>
      <p:sp>
        <p:nvSpPr>
          <p:cNvPr id="57" name="Textplatzhalter 29">
            <a:extLst>
              <a:ext uri="{FF2B5EF4-FFF2-40B4-BE49-F238E27FC236}">
                <a16:creationId xmlns:a16="http://schemas.microsoft.com/office/drawing/2014/main" id="{A31009AD-15D7-4A45-9D3C-1DA901DAC21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916933" y="5538951"/>
            <a:ext cx="3645227" cy="22858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7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/>
              <a:t>.</a:t>
            </a:r>
          </a:p>
        </p:txBody>
      </p:sp>
      <p:sp>
        <p:nvSpPr>
          <p:cNvPr id="58" name="Textplatzhalter 29">
            <a:extLst>
              <a:ext uri="{FF2B5EF4-FFF2-40B4-BE49-F238E27FC236}">
                <a16:creationId xmlns:a16="http://schemas.microsoft.com/office/drawing/2014/main" id="{A1A62064-901F-9F49-8048-B02CF9E2E5C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473951" y="5471129"/>
            <a:ext cx="232821" cy="17000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00" b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/>
              <a:t>.</a:t>
            </a:r>
          </a:p>
        </p:txBody>
      </p:sp>
      <p:sp>
        <p:nvSpPr>
          <p:cNvPr id="59" name="Textplatzhalter 29">
            <a:extLst>
              <a:ext uri="{FF2B5EF4-FFF2-40B4-BE49-F238E27FC236}">
                <a16:creationId xmlns:a16="http://schemas.microsoft.com/office/drawing/2014/main" id="{81B0A986-A67D-344B-B57C-563C92FE3674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498753" y="5468471"/>
            <a:ext cx="306684" cy="145576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800" b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/>
              <a:t>.</a:t>
            </a:r>
          </a:p>
        </p:txBody>
      </p:sp>
      <p:graphicFrame>
        <p:nvGraphicFramePr>
          <p:cNvPr id="142" name="Tabelle 141">
            <a:extLst>
              <a:ext uri="{FF2B5EF4-FFF2-40B4-BE49-F238E27FC236}">
                <a16:creationId xmlns:a16="http://schemas.microsoft.com/office/drawing/2014/main" id="{864C7CC3-26F0-0A4B-A186-39EF3A283D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645998081"/>
              </p:ext>
            </p:extLst>
          </p:nvPr>
        </p:nvGraphicFramePr>
        <p:xfrm>
          <a:off x="312377" y="6025006"/>
          <a:ext cx="11239545" cy="606027"/>
        </p:xfrm>
        <a:graphic>
          <a:graphicData uri="http://schemas.openxmlformats.org/drawingml/2006/table">
            <a:tbl>
              <a:tblPr bandRow="1"/>
              <a:tblGrid>
                <a:gridCol w="71880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00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1">
                  <a:extLst>
                    <a:ext uri="{9D8B030D-6E8A-4147-A177-3AD203B41FA5}">
                      <a16:colId xmlns:a16="http://schemas.microsoft.com/office/drawing/2014/main" val="1041234662"/>
                    </a:ext>
                  </a:extLst>
                </a:gridCol>
              </a:tblGrid>
              <a:tr h="120062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AT" sz="700" dirty="0">
                          <a:effectLst/>
                        </a:rPr>
                        <a:t>Weitergabe sowie Vervielfältigung dieses Dokuments, Verwertung und Mitteilung seines Inhalts sind verboten, soweit nicht ausdrücklich gestattet. </a:t>
                      </a:r>
                    </a:p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 err="1">
                          <a:effectLst/>
                        </a:rPr>
                        <a:t>Zuwiderhandlungen</a:t>
                      </a:r>
                      <a:r>
                        <a:rPr lang="en-GB" sz="700" dirty="0">
                          <a:effectLst/>
                        </a:rPr>
                        <a:t> </a:t>
                      </a:r>
                      <a:r>
                        <a:rPr lang="en-GB" sz="700" dirty="0" err="1">
                          <a:effectLst/>
                        </a:rPr>
                        <a:t>verpflichten</a:t>
                      </a:r>
                      <a:r>
                        <a:rPr lang="en-GB" sz="700" dirty="0">
                          <a:effectLst/>
                        </a:rPr>
                        <a:t> </a:t>
                      </a:r>
                      <a:r>
                        <a:rPr lang="en-GB" sz="700" dirty="0" err="1">
                          <a:effectLst/>
                        </a:rPr>
                        <a:t>zu</a:t>
                      </a:r>
                      <a:r>
                        <a:rPr lang="en-GB" sz="700" dirty="0">
                          <a:effectLst/>
                        </a:rPr>
                        <a:t> </a:t>
                      </a:r>
                      <a:r>
                        <a:rPr lang="en-GB" sz="700" dirty="0" err="1">
                          <a:effectLst/>
                        </a:rPr>
                        <a:t>Schadenersatz</a:t>
                      </a:r>
                      <a:r>
                        <a:rPr lang="en-GB" sz="700" dirty="0">
                          <a:effectLst/>
                        </a:rPr>
                        <a:t>. </a:t>
                      </a:r>
                      <a:endParaRPr lang="de-AT" sz="700" dirty="0">
                        <a:effectLst/>
                      </a:endParaRPr>
                    </a:p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The Reproduction, distribution and utilization of this document as well as communication of its contents to others without express authorization is prohibited. </a:t>
                      </a:r>
                    </a:p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Offenders will be held liable for the payment of damages.</a:t>
                      </a:r>
                      <a:endParaRPr lang="de-AT" sz="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aseline="0" dirty="0" err="1">
                          <a:solidFill>
                            <a:srgbClr val="00336E"/>
                          </a:solidFill>
                          <a:effectLst/>
                        </a:rPr>
                        <a:t>Schutzklasse</a:t>
                      </a:r>
                      <a:r>
                        <a:rPr lang="en-GB" sz="700" baseline="0" dirty="0">
                          <a:solidFill>
                            <a:srgbClr val="00336E"/>
                          </a:solidFill>
                          <a:effectLst/>
                        </a:rPr>
                        <a:t> / Protection Class</a:t>
                      </a:r>
                      <a:endParaRPr lang="de-AT" sz="700" dirty="0">
                        <a:solidFill>
                          <a:srgbClr val="00336E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700" dirty="0">
                        <a:solidFill>
                          <a:srgbClr val="00336E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965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AT" sz="700" dirty="0">
                        <a:solidFill>
                          <a:srgbClr val="00336E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AT" sz="700" dirty="0">
                        <a:solidFill>
                          <a:srgbClr val="00336E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36113"/>
                  </a:ext>
                </a:extLst>
              </a:tr>
            </a:tbl>
          </a:graphicData>
        </a:graphic>
      </p:graphicFrame>
      <p:sp>
        <p:nvSpPr>
          <p:cNvPr id="143" name="Textplatzhalter 29">
            <a:extLst>
              <a:ext uri="{FF2B5EF4-FFF2-40B4-BE49-F238E27FC236}">
                <a16:creationId xmlns:a16="http://schemas.microsoft.com/office/drawing/2014/main" id="{F6965929-83B8-9541-B51D-929231ABA649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7551166" y="6257530"/>
            <a:ext cx="1533281" cy="22461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700" b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/>
              <a:t>eingeschränkt</a:t>
            </a:r>
          </a:p>
        </p:txBody>
      </p:sp>
      <p:graphicFrame>
        <p:nvGraphicFramePr>
          <p:cNvPr id="144" name="Tabelle 143">
            <a:extLst>
              <a:ext uri="{FF2B5EF4-FFF2-40B4-BE49-F238E27FC236}">
                <a16:creationId xmlns:a16="http://schemas.microsoft.com/office/drawing/2014/main" id="{171F2E61-E0D6-4D43-AB2F-2C55A29922A5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822798819"/>
              </p:ext>
            </p:extLst>
          </p:nvPr>
        </p:nvGraphicFramePr>
        <p:xfrm>
          <a:off x="7709195" y="2316897"/>
          <a:ext cx="3783720" cy="879008"/>
        </p:xfrm>
        <a:graphic>
          <a:graphicData uri="http://schemas.openxmlformats.org/drawingml/2006/table">
            <a:tbl>
              <a:tblPr firstRow="1" firstCol="1" bandRow="1"/>
              <a:tblGrid>
                <a:gridCol w="3783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AT" sz="700" kern="1200" dirty="0">
                          <a:solidFill>
                            <a:srgbClr val="00336E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Dieses Dokument ersetzt das (die) Dokument(</a:t>
                      </a:r>
                      <a:r>
                        <a:rPr lang="de-AT" sz="700" kern="1200" dirty="0" err="1">
                          <a:solidFill>
                            <a:srgbClr val="00336E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</a:t>
                      </a:r>
                      <a:r>
                        <a:rPr lang="de-AT" sz="700" kern="1200" dirty="0">
                          <a:solidFill>
                            <a:srgbClr val="00336E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</a:t>
                      </a:r>
                      <a:endParaRPr lang="en-GB" sz="700" kern="1200" noProof="0" dirty="0">
                        <a:solidFill>
                          <a:srgbClr val="00336E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CD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700" b="1" kern="1200" dirty="0">
                          <a:solidFill>
                            <a:srgbClr val="00336E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This document replaces the following document(s)</a:t>
                      </a:r>
                      <a:endParaRPr lang="de-AT" sz="700" b="1" kern="1200" dirty="0">
                        <a:solidFill>
                          <a:srgbClr val="00336E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1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800" b="0" kern="1200" dirty="0">
                        <a:solidFill>
                          <a:srgbClr val="00336E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1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800" kern="1200" dirty="0">
                          <a:solidFill>
                            <a:srgbClr val="00336E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de-AT" sz="800" kern="1200" dirty="0">
                        <a:solidFill>
                          <a:srgbClr val="00336E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1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800" kern="1200" dirty="0">
                          <a:solidFill>
                            <a:srgbClr val="00336E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de-AT" sz="800" kern="1200" dirty="0">
                        <a:solidFill>
                          <a:srgbClr val="00336E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de-AT" sz="800" kern="1200" dirty="0">
                        <a:solidFill>
                          <a:srgbClr val="00336E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6926910"/>
                  </a:ext>
                </a:extLst>
              </a:tr>
            </a:tbl>
          </a:graphicData>
        </a:graphic>
      </p:graphicFrame>
      <p:sp>
        <p:nvSpPr>
          <p:cNvPr id="55" name="Textplatzhalter 29">
            <a:extLst>
              <a:ext uri="{FF2B5EF4-FFF2-40B4-BE49-F238E27FC236}">
                <a16:creationId xmlns:a16="http://schemas.microsoft.com/office/drawing/2014/main" id="{74CF9E6E-6BA9-4E47-A0B4-9FF2FBFC7A4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755629" y="2611596"/>
            <a:ext cx="3613411" cy="15448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8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/>
              <a:t>.</a:t>
            </a:r>
          </a:p>
        </p:txBody>
      </p:sp>
      <p:sp>
        <p:nvSpPr>
          <p:cNvPr id="145" name="Textplatzhalter 29">
            <a:extLst>
              <a:ext uri="{FF2B5EF4-FFF2-40B4-BE49-F238E27FC236}">
                <a16:creationId xmlns:a16="http://schemas.microsoft.com/office/drawing/2014/main" id="{4F655D48-CB61-2E48-A44D-61612E8EDF5B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7755629" y="2753776"/>
            <a:ext cx="3613411" cy="15448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8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/>
              <a:t>.</a:t>
            </a:r>
          </a:p>
        </p:txBody>
      </p:sp>
      <p:sp>
        <p:nvSpPr>
          <p:cNvPr id="146" name="Textplatzhalter 29">
            <a:extLst>
              <a:ext uri="{FF2B5EF4-FFF2-40B4-BE49-F238E27FC236}">
                <a16:creationId xmlns:a16="http://schemas.microsoft.com/office/drawing/2014/main" id="{53A6588D-AF29-0E4F-B411-38FDB013C080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7755629" y="2885714"/>
            <a:ext cx="3613411" cy="15448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8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/>
              <a:t>.</a:t>
            </a:r>
          </a:p>
        </p:txBody>
      </p:sp>
      <p:sp>
        <p:nvSpPr>
          <p:cNvPr id="147" name="Textplatzhalter 29">
            <a:extLst>
              <a:ext uri="{FF2B5EF4-FFF2-40B4-BE49-F238E27FC236}">
                <a16:creationId xmlns:a16="http://schemas.microsoft.com/office/drawing/2014/main" id="{EE432717-F9D9-814D-B4F4-C1B4E9A4B053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7755629" y="3038042"/>
            <a:ext cx="3613411" cy="15448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8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711"/>
              </a:buClr>
              <a:buSzPct val="100000"/>
              <a:buFont typeface="HiraMinProN-W3" charset="-128"/>
              <a:buNone/>
              <a:tabLst/>
              <a:defRPr/>
            </a:pPr>
            <a:r>
              <a:rPr lang="de-DE" dirty="0"/>
              <a:t>.</a:t>
            </a:r>
          </a:p>
        </p:txBody>
      </p:sp>
      <p:sp>
        <p:nvSpPr>
          <p:cNvPr id="149" name="Rechteck 148">
            <a:extLst>
              <a:ext uri="{FF2B5EF4-FFF2-40B4-BE49-F238E27FC236}">
                <a16:creationId xmlns:a16="http://schemas.microsoft.com/office/drawing/2014/main" id="{B80F881B-DAC3-654B-B24B-49A536B61B03}"/>
              </a:ext>
            </a:extLst>
          </p:cNvPr>
          <p:cNvSpPr/>
          <p:nvPr userDrawn="1"/>
        </p:nvSpPr>
        <p:spPr>
          <a:xfrm>
            <a:off x="10832124" y="6146744"/>
            <a:ext cx="708933" cy="459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800" dirty="0"/>
              <a:t>&lt;&lt;&lt;&lt;&lt;</a:t>
            </a:r>
          </a:p>
        </p:txBody>
      </p:sp>
      <p:pic>
        <p:nvPicPr>
          <p:cNvPr id="56" name="Picture 2" descr="C:\Users\nra\Desktop\mdc_plakette_13485_d1.jpg">
            <a:extLst>
              <a:ext uri="{FF2B5EF4-FFF2-40B4-BE49-F238E27FC236}">
                <a16:creationId xmlns:a16="http://schemas.microsoft.com/office/drawing/2014/main" id="{773C2802-7171-2143-B957-F57A4870F6D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2738" y="6201479"/>
            <a:ext cx="356303" cy="34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0" name="Rechteck 149">
            <a:extLst>
              <a:ext uri="{FF2B5EF4-FFF2-40B4-BE49-F238E27FC236}">
                <a16:creationId xmlns:a16="http://schemas.microsoft.com/office/drawing/2014/main" id="{082BC448-5C55-F24F-AE99-A0A8AE38B6FA}"/>
              </a:ext>
            </a:extLst>
          </p:cNvPr>
          <p:cNvSpPr/>
          <p:nvPr userDrawn="1"/>
        </p:nvSpPr>
        <p:spPr>
          <a:xfrm>
            <a:off x="9309863" y="1760582"/>
            <a:ext cx="217049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70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Ausschließlich gültige Version dieses Dokuments ist anwendbar. </a:t>
            </a:r>
            <a:r>
              <a:rPr lang="en-US" sz="70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Always confirm use of the valid version of this document.</a:t>
            </a:r>
            <a:endParaRPr lang="de-AT" sz="700" dirty="0">
              <a:solidFill>
                <a:srgbClr val="FF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0" name="Grafik 79">
            <a:extLst>
              <a:ext uri="{FF2B5EF4-FFF2-40B4-BE49-F238E27FC236}">
                <a16:creationId xmlns:a16="http://schemas.microsoft.com/office/drawing/2014/main" id="{A9DD81E9-A02F-2F46-8901-648D72E7CDF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601055" y="314729"/>
            <a:ext cx="2158093" cy="44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96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8B517B-9FCA-7147-B172-292A37321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57465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5FBEE194-A8D3-3647-B64D-2BCB40DA99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851" y="4718342"/>
            <a:ext cx="10515600" cy="1289685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14316C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  <a:endParaRPr lang="de-AT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D9F439D-5BFF-904E-84E4-11D5048D80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187" y="4479927"/>
            <a:ext cx="4787900" cy="165100"/>
          </a:xfrm>
          <a:prstGeom prst="rect">
            <a:avLst/>
          </a:prstGeom>
        </p:spPr>
      </p:pic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B20C70EE-92E3-4022-B4D9-A5D53A0C4E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840" y="6688199"/>
            <a:ext cx="9130819" cy="215444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>
                <a:latin typeface="Verdana" charset="0"/>
              </a:rPr>
              <a:t>GateRBEActor | Yihan Jia | Gate Scientific meeting 2025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79586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1B1919D9-C44A-A043-9D27-B03B28CFB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6406" y="1605830"/>
            <a:ext cx="8431045" cy="285273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6" name="Untertitel 2">
            <a:extLst>
              <a:ext uri="{FF2B5EF4-FFF2-40B4-BE49-F238E27FC236}">
                <a16:creationId xmlns:a16="http://schemas.microsoft.com/office/drawing/2014/main" id="{54C06538-6A5A-4A4A-9F12-F73030C69B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16406" y="4780688"/>
            <a:ext cx="8431045" cy="128968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14316C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  <a:endParaRPr lang="de-AT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F38A68D-AA60-CE46-BC7B-0A79D2092E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189595" y="4567961"/>
            <a:ext cx="5106001" cy="176069"/>
          </a:xfrm>
          <a:prstGeom prst="rect">
            <a:avLst/>
          </a:prstGeom>
        </p:spPr>
      </p:pic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C14989F6-6EC8-4338-BA90-0CC498230B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840" y="6697724"/>
            <a:ext cx="9130819" cy="215444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>
                <a:latin typeface="Verdana" charset="0"/>
              </a:rPr>
              <a:t>GateRBEActor | Yihan Jia | Gate Scientific meeting 2025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8359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B5AFFFF6-716A-DA48-88BC-1557A09435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283113" y="1346778"/>
            <a:ext cx="5106001" cy="176069"/>
          </a:xfrm>
          <a:prstGeom prst="rect">
            <a:avLst/>
          </a:prstGeom>
        </p:spPr>
      </p:pic>
      <p:sp>
        <p:nvSpPr>
          <p:cNvPr id="12" name="Foliennummernplatzhalter 4">
            <a:extLst>
              <a:ext uri="{FF2B5EF4-FFF2-40B4-BE49-F238E27FC236}">
                <a16:creationId xmlns:a16="http://schemas.microsoft.com/office/drawing/2014/main" id="{CED10E14-FC6A-3240-B1BC-AD625E3100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510832"/>
            <a:ext cx="2743200" cy="221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8D77E6A4-9CB2-B243-8124-D6279D43DA82}" type="slidenum">
              <a:rPr lang="de-AT" smtClean="0"/>
              <a:pPr/>
              <a:t>‹#›</a:t>
            </a:fld>
            <a:endParaRPr lang="de-AT" dirty="0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9BFD656E-F813-46AE-B5D7-4FF50FBFD3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840" y="6697724"/>
            <a:ext cx="9130819" cy="215444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>
                <a:latin typeface="Verdana" charset="0"/>
              </a:rPr>
              <a:t>GateRBEActor | Yihan Jia | Gate Scientific meeting 2025</a:t>
            </a:r>
            <a:endParaRPr lang="de-D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91544C-7777-4989-BB96-4BFD1393B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6404" y="146916"/>
            <a:ext cx="8980955" cy="10792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866AC5-1154-4623-883F-630444E23E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16238" y="1644650"/>
            <a:ext cx="8980487" cy="4500563"/>
          </a:xfrm>
        </p:spPr>
        <p:txBody>
          <a:bodyPr/>
          <a:lstStyle>
            <a:lvl1pPr marL="457200" indent="-457200">
              <a:buSzPct val="100000"/>
              <a:buFont typeface="+mj-lt"/>
              <a:buAutoNum type="arabicPeriod"/>
              <a:defRPr/>
            </a:lvl1pPr>
            <a:lvl2pPr marL="800089" indent="-342900">
              <a:buSzPct val="100000"/>
              <a:buFont typeface="+mj-lt"/>
              <a:buAutoNum type="alphaLcPeriod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48617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8C2F22-6F93-A640-8292-569FE9940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888F849-FDB3-EB4D-BFE3-3697B95B1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
Vierte Ebene
Fünfte Ebene</a:t>
            </a:r>
            <a:endParaRPr lang="de-AT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94F2925-40F2-E149-BCCE-35566A281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510832"/>
            <a:ext cx="2743200" cy="221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8D77E6A4-9CB2-B243-8124-D6279D43DA82}" type="slidenum">
              <a:rPr lang="de-AT" smtClean="0"/>
              <a:pPr/>
              <a:t>‹#›</a:t>
            </a:fld>
            <a:endParaRPr lang="de-AT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56E00087-EFB1-45C0-A5D6-059F16AC01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840" y="6688199"/>
            <a:ext cx="9130819" cy="215444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>
                <a:latin typeface="Verdana" charset="0"/>
              </a:rPr>
              <a:t>GateRBEActor | Yihan Jia | Gate Scientific meeting 2025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4553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4726C6-59A5-9046-8884-CD0D34964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3A3221-B5A8-CA4F-BD1B-262F50B4CD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3840" y="1485900"/>
            <a:ext cx="5775960" cy="469106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
Vierte Ebene
Fünfte Ebene</a:t>
            </a:r>
            <a:endParaRPr lang="de-AT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D6C0F5B-5821-8C40-8C00-B3B6555FD0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85900"/>
            <a:ext cx="5725160" cy="469106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
Vierte Ebene
Fünfte Ebene</a:t>
            </a:r>
            <a:endParaRPr lang="de-AT" dirty="0"/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64CBAF44-D7DB-DD43-8183-2D82193C01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510832"/>
            <a:ext cx="2743200" cy="221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8D77E6A4-9CB2-B243-8124-D6279D43DA82}" type="slidenum">
              <a:rPr lang="de-AT" smtClean="0"/>
              <a:pPr/>
              <a:t>‹#›</a:t>
            </a:fld>
            <a:endParaRPr lang="de-AT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0E2A352E-26F6-4839-83E9-534CA5CA35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840" y="6726299"/>
            <a:ext cx="9130819" cy="215444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>
                <a:latin typeface="Verdana" charset="0"/>
              </a:rPr>
              <a:t>GateRBEActor | Yihan Jia | Gate Scientific meeting 2025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8527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4">
            <a:extLst>
              <a:ext uri="{FF2B5EF4-FFF2-40B4-BE49-F238E27FC236}">
                <a16:creationId xmlns:a16="http://schemas.microsoft.com/office/drawing/2014/main" id="{EE5600D4-8468-7C45-BF8F-9022EA5FD7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510832"/>
            <a:ext cx="2743200" cy="221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8D77E6A4-9CB2-B243-8124-D6279D43DA82}" type="slidenum">
              <a:rPr lang="de-AT" smtClean="0"/>
              <a:pPr/>
              <a:t>‹#›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CC7B975-42EC-4850-BB7D-B8EA449DF5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840" y="6726299"/>
            <a:ext cx="9130819" cy="215444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>
                <a:latin typeface="Verdana" charset="0"/>
              </a:rPr>
              <a:t>GateRBEActor | Yihan Jia | Gate Scientific meeting 2025</a:t>
            </a:r>
            <a:endParaRPr lang="de-D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DA8AC6-0EFC-4832-B719-6BAF53A1B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8600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4">
            <a:extLst>
              <a:ext uri="{FF2B5EF4-FFF2-40B4-BE49-F238E27FC236}">
                <a16:creationId xmlns:a16="http://schemas.microsoft.com/office/drawing/2014/main" id="{97AFB229-9695-264A-8488-30C1B27167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510832"/>
            <a:ext cx="2743200" cy="221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8D77E6A4-9CB2-B243-8124-D6279D43DA82}" type="slidenum">
              <a:rPr lang="de-AT" smtClean="0"/>
              <a:pPr/>
              <a:t>‹#›</a:t>
            </a:fld>
            <a:endParaRPr lang="de-AT" dirty="0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07FD8E32-2337-40CC-8AB1-026CCD4BD6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840" y="6726299"/>
            <a:ext cx="9130819" cy="215444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>
                <a:latin typeface="Verdana" charset="0"/>
              </a:rPr>
              <a:t>GateRBEActor | Yihan Jia | Gate Scientific meeting 2025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1136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424A5EE7-AF31-DD4C-AB0A-118A0A0776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/>
          <a:srcRect t="-5382" b="58755"/>
          <a:stretch/>
        </p:blipFill>
        <p:spPr>
          <a:xfrm>
            <a:off x="4810" y="6208899"/>
            <a:ext cx="12187190" cy="649101"/>
          </a:xfrm>
          <a:prstGeom prst="rect">
            <a:avLst/>
          </a:prstGeom>
        </p:spPr>
      </p:pic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DE557F5-B976-DA41-97D0-A7285F5FF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6916"/>
            <a:ext cx="11653520" cy="10792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B26E36C-117B-1347-B80F-A77B7E6CBC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3840" y="1419193"/>
            <a:ext cx="11653520" cy="4757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
Vierte Ebene
Fünfte Ebene</a:t>
            </a:r>
            <a:endParaRPr lang="de-AT" dirty="0"/>
          </a:p>
          <a:p>
            <a:endParaRPr lang="de-AT" dirty="0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3E84BB64-F041-F041-8055-CF67E67C7E2C}"/>
              </a:ext>
            </a:extLst>
          </p:cNvPr>
          <p:cNvSpPr txBox="1"/>
          <p:nvPr userDrawn="1"/>
        </p:nvSpPr>
        <p:spPr>
          <a:xfrm>
            <a:off x="243840" y="6500441"/>
            <a:ext cx="29044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900" dirty="0">
                <a:solidFill>
                  <a:schemeClr val="bg1"/>
                </a:solidFill>
              </a:rPr>
              <a:t>© MedAustron</a:t>
            </a:r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D0C95D02-6413-AB47-A798-FC51CF14D8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510832"/>
            <a:ext cx="2743200" cy="221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8D77E6A4-9CB2-B243-8124-D6279D43DA82}" type="slidenum">
              <a:rPr lang="de-AT" smtClean="0"/>
              <a:pPr/>
              <a:t>‹#›</a:t>
            </a:fld>
            <a:endParaRPr lang="de-AT" dirty="0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72AC69E3-5290-E841-B195-47F9B5C940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840" y="6697724"/>
            <a:ext cx="9130819" cy="215444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>
                <a:latin typeface="Verdana" charset="0"/>
              </a:rPr>
              <a:t>GateRBEActor | Yihan Jia | Gate Scientific meeting 2025</a:t>
            </a:r>
            <a:endParaRPr lang="de-D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9FF6BA-6074-4C44-9AAF-5A0866829922}"/>
              </a:ext>
            </a:extLst>
          </p:cNvPr>
          <p:cNvSpPr txBox="1"/>
          <p:nvPr userDrawn="1"/>
        </p:nvSpPr>
        <p:spPr>
          <a:xfrm>
            <a:off x="2816952" y="6500733"/>
            <a:ext cx="457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AT" sz="800" dirty="0" err="1">
                <a:solidFill>
                  <a:schemeClr val="bg1"/>
                </a:solidFill>
              </a:rPr>
              <a:t>Affiliated</a:t>
            </a:r>
            <a:r>
              <a:rPr lang="de-AT" sz="800" dirty="0">
                <a:solidFill>
                  <a:schemeClr val="bg1"/>
                </a:solidFill>
              </a:rPr>
              <a:t> </a:t>
            </a:r>
            <a:r>
              <a:rPr lang="de-AT" sz="800" dirty="0" err="1">
                <a:solidFill>
                  <a:schemeClr val="bg1"/>
                </a:solidFill>
              </a:rPr>
              <a:t>with</a:t>
            </a:r>
            <a:r>
              <a:rPr lang="de-AT" sz="800" dirty="0">
                <a:solidFill>
                  <a:schemeClr val="bg1"/>
                </a:solidFill>
              </a:rPr>
              <a:t> Karl Landsteiner University • JCI </a:t>
            </a:r>
            <a:r>
              <a:rPr lang="de-AT" sz="800" dirty="0" err="1">
                <a:solidFill>
                  <a:schemeClr val="bg1"/>
                </a:solidFill>
              </a:rPr>
              <a:t>accredited</a:t>
            </a:r>
            <a:endParaRPr lang="de-AT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148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9" r:id="rId3"/>
    <p:sldLayoutId id="2147483681" r:id="rId4"/>
    <p:sldLayoutId id="2147483674" r:id="rId5"/>
    <p:sldLayoutId id="2147483675" r:id="rId6"/>
    <p:sldLayoutId id="2147483676" r:id="rId7"/>
    <p:sldLayoutId id="2147483677" r:id="rId8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b="0" kern="1200" cap="none" baseline="0">
          <a:solidFill>
            <a:srgbClr val="006AB3"/>
          </a:solidFill>
          <a:effectLst/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100000"/>
        </a:lnSpc>
        <a:spcBef>
          <a:spcPts val="1000"/>
        </a:spcBef>
        <a:buClr>
          <a:srgbClr val="006AB3"/>
        </a:buClr>
        <a:buSzPct val="13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100000"/>
        </a:lnSpc>
        <a:spcBef>
          <a:spcPts val="500"/>
        </a:spcBef>
        <a:buClr>
          <a:srgbClr val="006AB3"/>
        </a:buClr>
        <a:buSzPct val="130000"/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100000"/>
        </a:lnSpc>
        <a:spcBef>
          <a:spcPts val="500"/>
        </a:spcBef>
        <a:buClr>
          <a:srgbClr val="006AB3"/>
        </a:buClr>
        <a:buSzPct val="13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11" Type="http://schemas.openxmlformats.org/officeDocument/2006/relationships/image" Target="../media/image29.png"/><Relationship Id="rId5" Type="http://schemas.openxmlformats.org/officeDocument/2006/relationships/image" Target="../media/image34.png"/><Relationship Id="rId10" Type="http://schemas.openxmlformats.org/officeDocument/2006/relationships/image" Target="../media/image28.png"/><Relationship Id="rId4" Type="http://schemas.openxmlformats.org/officeDocument/2006/relationships/image" Target="../media/image33.pn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36.png"/><Relationship Id="rId18" Type="http://schemas.openxmlformats.org/officeDocument/2006/relationships/image" Target="../media/image28.png"/><Relationship Id="rId3" Type="http://schemas.openxmlformats.org/officeDocument/2006/relationships/image" Target="../media/image32.png"/><Relationship Id="rId21" Type="http://schemas.openxmlformats.org/officeDocument/2006/relationships/image" Target="../media/image45.png"/><Relationship Id="rId7" Type="http://schemas.openxmlformats.org/officeDocument/2006/relationships/image" Target="../media/image38.png"/><Relationship Id="rId12" Type="http://schemas.openxmlformats.org/officeDocument/2006/relationships/image" Target="../media/image42.png"/><Relationship Id="rId17" Type="http://schemas.openxmlformats.org/officeDocument/2006/relationships/image" Target="../media/image27.png"/><Relationship Id="rId2" Type="http://schemas.openxmlformats.org/officeDocument/2006/relationships/image" Target="../media/image31.png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11" Type="http://schemas.openxmlformats.org/officeDocument/2006/relationships/image" Target="../media/image41.png"/><Relationship Id="rId5" Type="http://schemas.openxmlformats.org/officeDocument/2006/relationships/image" Target="../media/image33.png"/><Relationship Id="rId15" Type="http://schemas.openxmlformats.org/officeDocument/2006/relationships/image" Target="../media/image44.png"/><Relationship Id="rId10" Type="http://schemas.openxmlformats.org/officeDocument/2006/relationships/image" Target="../media/image35.png"/><Relationship Id="rId19" Type="http://schemas.openxmlformats.org/officeDocument/2006/relationships/image" Target="../media/image29.png"/><Relationship Id="rId4" Type="http://schemas.openxmlformats.org/officeDocument/2006/relationships/image" Target="../media/image37.png"/><Relationship Id="rId9" Type="http://schemas.openxmlformats.org/officeDocument/2006/relationships/image" Target="../media/image40.png"/><Relationship Id="rId14" Type="http://schemas.openxmlformats.org/officeDocument/2006/relationships/image" Target="../media/image43.png"/><Relationship Id="rId22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0.png"/><Relationship Id="rId3" Type="http://schemas.openxmlformats.org/officeDocument/2006/relationships/image" Target="../media/image27.png"/><Relationship Id="rId7" Type="http://schemas.openxmlformats.org/officeDocument/2006/relationships/image" Target="../media/image45.png"/><Relationship Id="rId12" Type="http://schemas.openxmlformats.org/officeDocument/2006/relationships/image" Target="../media/image4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11" Type="http://schemas.openxmlformats.org/officeDocument/2006/relationships/image" Target="../media/image48.png"/><Relationship Id="rId5" Type="http://schemas.openxmlformats.org/officeDocument/2006/relationships/image" Target="../media/image29.png"/><Relationship Id="rId10" Type="http://schemas.openxmlformats.org/officeDocument/2006/relationships/image" Target="../media/image47.png"/><Relationship Id="rId4" Type="http://schemas.openxmlformats.org/officeDocument/2006/relationships/image" Target="../media/image28.png"/><Relationship Id="rId9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47.png"/><Relationship Id="rId3" Type="http://schemas.openxmlformats.org/officeDocument/2006/relationships/image" Target="../media/image27.png"/><Relationship Id="rId7" Type="http://schemas.openxmlformats.org/officeDocument/2006/relationships/image" Target="../media/image45.png"/><Relationship Id="rId12" Type="http://schemas.openxmlformats.org/officeDocument/2006/relationships/image" Target="../media/image51.png"/><Relationship Id="rId17" Type="http://schemas.openxmlformats.org/officeDocument/2006/relationships/image" Target="../media/image50.png"/><Relationship Id="rId2" Type="http://schemas.openxmlformats.org/officeDocument/2006/relationships/image" Target="../media/image26.png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48.png"/><Relationship Id="rId10" Type="http://schemas.openxmlformats.org/officeDocument/2006/relationships/image" Target="../media/image44.png"/><Relationship Id="rId4" Type="http://schemas.openxmlformats.org/officeDocument/2006/relationships/image" Target="../media/image28.png"/><Relationship Id="rId9" Type="http://schemas.openxmlformats.org/officeDocument/2006/relationships/image" Target="../media/image43.png"/><Relationship Id="rId1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7.png"/><Relationship Id="rId4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article.or.jp/hirtjapan/en/medical/current/world.html" TargetMode="Externa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16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16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1.wdp"/><Relationship Id="rId7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5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3AD64-437C-460C-BF84-4F41E6131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Validation of </a:t>
            </a:r>
            <a:r>
              <a:rPr lang="en-US" dirty="0" err="1"/>
              <a:t>GateRBEActor</a:t>
            </a:r>
            <a:r>
              <a:rPr lang="en-US" dirty="0"/>
              <a:t> for carbon ion pencil beam therapy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45F83A-2C84-42A0-B06C-2BB59DAD4A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u="sng" dirty="0"/>
              <a:t>Yihan Jia</a:t>
            </a:r>
            <a:r>
              <a:rPr lang="en-US" dirty="0"/>
              <a:t>, Favaretto Martina, Andreas F Resch, Markus Stock, </a:t>
            </a:r>
            <a:r>
              <a:rPr lang="en-US" dirty="0" err="1"/>
              <a:t>Loïc</a:t>
            </a:r>
            <a:r>
              <a:rPr lang="en-US" dirty="0"/>
              <a:t> Grevillot</a:t>
            </a:r>
          </a:p>
          <a:p>
            <a:r>
              <a:rPr lang="en-US" dirty="0"/>
              <a:t>01/04/2025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145307-403E-4504-92D3-8EBFB45283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latin typeface="Verdana" charset="0"/>
              </a:rPr>
              <a:t>GateRBEActor | Yihan Jia | Gate Scientific meeting 2025</a:t>
            </a:r>
            <a:endParaRPr lang="de-DE" dirty="0"/>
          </a:p>
        </p:txBody>
      </p:sp>
      <p:pic>
        <p:nvPicPr>
          <p:cNvPr id="5" name="Picture 2" descr="Medical University of Vienna profile | Powered by Inpart">
            <a:extLst>
              <a:ext uri="{FF2B5EF4-FFF2-40B4-BE49-F238E27FC236}">
                <a16:creationId xmlns:a16="http://schemas.microsoft.com/office/drawing/2014/main" id="{CE2A8510-747F-4734-9459-8927B6D2F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4533" y="5440768"/>
            <a:ext cx="2601439" cy="6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eant4 Logo - Geant4">
            <a:extLst>
              <a:ext uri="{FF2B5EF4-FFF2-40B4-BE49-F238E27FC236}">
                <a16:creationId xmlns:a16="http://schemas.microsoft.com/office/drawing/2014/main" id="{C5A4672F-79AB-4752-8C59-2FA97CBB0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5170" y="142713"/>
            <a:ext cx="2601438" cy="866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BF876211-C6B9-4165-AEC4-A494082FD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4659" y="1042042"/>
            <a:ext cx="1534635" cy="78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335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3FB6C67B-3B81-4E76-AB3E-B1C0AFD154CF}"/>
              </a:ext>
            </a:extLst>
          </p:cNvPr>
          <p:cNvSpPr/>
          <p:nvPr/>
        </p:nvSpPr>
        <p:spPr>
          <a:xfrm>
            <a:off x="5537137" y="3557524"/>
            <a:ext cx="6514153" cy="2405531"/>
          </a:xfrm>
          <a:prstGeom prst="roundRect">
            <a:avLst/>
          </a:prstGeom>
          <a:solidFill>
            <a:schemeClr val="accent4">
              <a:lumMod val="20000"/>
              <a:lumOff val="8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090C6F8-AE84-44E9-A678-622459E2DA62}"/>
              </a:ext>
            </a:extLst>
          </p:cNvPr>
          <p:cNvSpPr/>
          <p:nvPr/>
        </p:nvSpPr>
        <p:spPr>
          <a:xfrm>
            <a:off x="5460142" y="822036"/>
            <a:ext cx="6514153" cy="2405531"/>
          </a:xfrm>
          <a:prstGeom prst="roundRect">
            <a:avLst/>
          </a:prstGeom>
          <a:solidFill>
            <a:schemeClr val="accent5">
              <a:lumMod val="20000"/>
              <a:lumOff val="8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155C26-566B-43DF-942D-F60F3A1EB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</a:t>
            </a:r>
            <a:r>
              <a:rPr lang="en-US" dirty="0" err="1"/>
              <a:t>RBEActor</a:t>
            </a:r>
            <a:r>
              <a:rPr lang="en-US" dirty="0"/>
              <a:t> work?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942223-09E9-4171-9CDE-B06EC2F295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latin typeface="Verdana" charset="0"/>
              </a:rPr>
              <a:t>GateRBEActor | Yihan Jia | Gate Scientific meeting 2025</a:t>
            </a:r>
            <a:endParaRPr lang="de-DE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618D731-A676-4A6F-9BF9-1652135D6F41}"/>
              </a:ext>
            </a:extLst>
          </p:cNvPr>
          <p:cNvGrpSpPr/>
          <p:nvPr/>
        </p:nvGrpSpPr>
        <p:grpSpPr>
          <a:xfrm>
            <a:off x="2494617" y="1710819"/>
            <a:ext cx="3160388" cy="3515383"/>
            <a:chOff x="3130085" y="1766896"/>
            <a:chExt cx="3160388" cy="351538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46348E3-556A-4BB3-B7CB-30D1B6354E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389322" y="2342011"/>
              <a:ext cx="2901151" cy="2940268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35473D-06D7-4A56-A6C1-FB72F0F026E5}"/>
                </a:ext>
              </a:extLst>
            </p:cNvPr>
            <p:cNvSpPr/>
            <p:nvPr/>
          </p:nvSpPr>
          <p:spPr>
            <a:xfrm>
              <a:off x="4672916" y="2681688"/>
              <a:ext cx="275063" cy="27506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100CC63-3628-4660-8F3E-C208493C383D}"/>
                </a:ext>
              </a:extLst>
            </p:cNvPr>
            <p:cNvCxnSpPr>
              <a:cxnSpLocks/>
            </p:cNvCxnSpPr>
            <p:nvPr/>
          </p:nvCxnSpPr>
          <p:spPr>
            <a:xfrm>
              <a:off x="3670010" y="2159211"/>
              <a:ext cx="1054392" cy="617428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1DF05FB-D043-47E9-AFCF-C07078403BC8}"/>
                </a:ext>
              </a:extLst>
            </p:cNvPr>
            <p:cNvCxnSpPr>
              <a:cxnSpLocks/>
            </p:cNvCxnSpPr>
            <p:nvPr/>
          </p:nvCxnSpPr>
          <p:spPr>
            <a:xfrm>
              <a:off x="4713947" y="2776639"/>
              <a:ext cx="1155580" cy="180112"/>
            </a:xfrm>
            <a:prstGeom prst="line">
              <a:avLst/>
            </a:prstGeom>
            <a:ln w="38100">
              <a:solidFill>
                <a:schemeClr val="accent4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F26301D-CB5F-4659-8287-855177696BF6}"/>
                </a:ext>
              </a:extLst>
            </p:cNvPr>
            <p:cNvSpPr/>
            <p:nvPr/>
          </p:nvSpPr>
          <p:spPr>
            <a:xfrm>
              <a:off x="3485536" y="2029724"/>
              <a:ext cx="220887" cy="220887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D3666F2-0135-463B-8B74-090844EA80C0}"/>
                </a:ext>
              </a:extLst>
            </p:cNvPr>
            <p:cNvCxnSpPr>
              <a:cxnSpLocks/>
            </p:cNvCxnSpPr>
            <p:nvPr/>
          </p:nvCxnSpPr>
          <p:spPr>
            <a:xfrm>
              <a:off x="3489798" y="2352122"/>
              <a:ext cx="1234604" cy="478579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038B621-E35C-44EA-92CC-523FDC22F4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13947" y="2727047"/>
              <a:ext cx="1153111" cy="112122"/>
            </a:xfrm>
            <a:prstGeom prst="line">
              <a:avLst/>
            </a:prstGeom>
            <a:ln w="38100">
              <a:solidFill>
                <a:srgbClr val="7030A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F52B475-6CEC-4AE8-B4B3-A41A27211D11}"/>
                </a:ext>
              </a:extLst>
            </p:cNvPr>
            <p:cNvSpPr/>
            <p:nvPr/>
          </p:nvSpPr>
          <p:spPr>
            <a:xfrm>
              <a:off x="3312175" y="2241678"/>
              <a:ext cx="220887" cy="220887"/>
            </a:xfrm>
            <a:prstGeom prst="ellipse">
              <a:avLst/>
            </a:prstGeom>
            <a:solidFill>
              <a:srgbClr val="7030A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EAF3400-7CFE-4BEC-BAD9-B740DC342E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30085" y="2542144"/>
              <a:ext cx="656595" cy="363982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89C4EA1-534B-4AE4-BF63-10014167EE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06423" y="1766896"/>
              <a:ext cx="637836" cy="356884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A7A0938-89DF-4507-B720-99AD305B1F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87473" y="3063386"/>
              <a:ext cx="577892" cy="32799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D870B2D-25A1-43A7-BFFD-45493DE757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-7775" t="10731" b="19234"/>
            <a:stretch/>
          </p:blipFill>
          <p:spPr>
            <a:xfrm>
              <a:off x="4599110" y="2226071"/>
              <a:ext cx="656595" cy="315619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AD2B63D2-3C98-4217-A146-EBEA40C64921}"/>
              </a:ext>
            </a:extLst>
          </p:cNvPr>
          <p:cNvSpPr txBox="1"/>
          <p:nvPr/>
        </p:nvSpPr>
        <p:spPr>
          <a:xfrm>
            <a:off x="628200" y="1486765"/>
            <a:ext cx="14767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6E9E8CD-3A4E-4D2D-A08B-6CCE4AFFD0FA}"/>
              </a:ext>
            </a:extLst>
          </p:cNvPr>
          <p:cNvSpPr/>
          <p:nvPr/>
        </p:nvSpPr>
        <p:spPr>
          <a:xfrm>
            <a:off x="143583" y="1959465"/>
            <a:ext cx="2391405" cy="444159"/>
          </a:xfrm>
          <a:prstGeom prst="round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chemeClr val="bg1"/>
                </a:solidFill>
                <a:latin typeface="+mj-lt"/>
              </a:rPr>
              <a:t>GetTotalEnergyDeposit</a:t>
            </a:r>
            <a:endParaRPr lang="en-US" sz="14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9A2101E-B895-420E-9000-AD5F95E03E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9041" y="2430266"/>
            <a:ext cx="581025" cy="3810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6C3DA45-669C-4296-9924-DB703AC69197}"/>
              </a:ext>
            </a:extLst>
          </p:cNvPr>
          <p:cNvSpPr txBox="1"/>
          <p:nvPr/>
        </p:nvSpPr>
        <p:spPr>
          <a:xfrm>
            <a:off x="6425187" y="894156"/>
            <a:ext cx="1037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US" sz="2400" dirty="0" err="1"/>
              <a:t>mMKM</a:t>
            </a:r>
            <a:endParaRPr lang="en-US" sz="2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87F6070-31A4-46BF-AA58-EA6B3866D6F4}"/>
              </a:ext>
            </a:extLst>
          </p:cNvPr>
          <p:cNvSpPr txBox="1"/>
          <p:nvPr/>
        </p:nvSpPr>
        <p:spPr>
          <a:xfrm>
            <a:off x="6013683" y="5928522"/>
            <a:ext cx="1391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LEM1lda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80845496-1D02-41C3-8167-3EBD35CB5283}"/>
              </a:ext>
            </a:extLst>
          </p:cNvPr>
          <p:cNvSpPr/>
          <p:nvPr/>
        </p:nvSpPr>
        <p:spPr>
          <a:xfrm>
            <a:off x="243840" y="1235107"/>
            <a:ext cx="2060326" cy="58405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accent1"/>
                </a:solidFill>
                <a:latin typeface="+mj-lt"/>
              </a:rPr>
              <a:t>DoseActor</a:t>
            </a:r>
            <a:endParaRPr lang="en-US" sz="2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3B75EA-DF52-4EEB-B867-37D05C736A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77E6A4-9CB2-B243-8124-D6279D43DA82}" type="slidenum">
              <a:rPr lang="de-AT" smtClean="0"/>
              <a:pPr/>
              <a:t>10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64881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3FB6C67B-3B81-4E76-AB3E-B1C0AFD154CF}"/>
              </a:ext>
            </a:extLst>
          </p:cNvPr>
          <p:cNvSpPr/>
          <p:nvPr/>
        </p:nvSpPr>
        <p:spPr>
          <a:xfrm>
            <a:off x="5537137" y="3557524"/>
            <a:ext cx="6514153" cy="2405531"/>
          </a:xfrm>
          <a:prstGeom prst="roundRect">
            <a:avLst/>
          </a:prstGeom>
          <a:solidFill>
            <a:schemeClr val="accent4">
              <a:lumMod val="20000"/>
              <a:lumOff val="8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090C6F8-AE84-44E9-A678-622459E2DA62}"/>
              </a:ext>
            </a:extLst>
          </p:cNvPr>
          <p:cNvSpPr/>
          <p:nvPr/>
        </p:nvSpPr>
        <p:spPr>
          <a:xfrm>
            <a:off x="5460142" y="822036"/>
            <a:ext cx="6514153" cy="2405531"/>
          </a:xfrm>
          <a:prstGeom prst="roundRect">
            <a:avLst/>
          </a:prstGeom>
          <a:solidFill>
            <a:schemeClr val="accent5">
              <a:lumMod val="20000"/>
              <a:lumOff val="8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Arrow: Right 64">
            <a:extLst>
              <a:ext uri="{FF2B5EF4-FFF2-40B4-BE49-F238E27FC236}">
                <a16:creationId xmlns:a16="http://schemas.microsoft.com/office/drawing/2014/main" id="{2C70828F-24FF-4DA4-97FB-5C24EEA3F8A3}"/>
              </a:ext>
            </a:extLst>
          </p:cNvPr>
          <p:cNvSpPr/>
          <p:nvPr/>
        </p:nvSpPr>
        <p:spPr>
          <a:xfrm>
            <a:off x="8155388" y="1973647"/>
            <a:ext cx="1776899" cy="2466702"/>
          </a:xfrm>
          <a:prstGeom prst="rightArrow">
            <a:avLst>
              <a:gd name="adj1" fmla="val 50000"/>
              <a:gd name="adj2" fmla="val 13614"/>
            </a:avLst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SteppingAction</a:t>
            </a:r>
            <a:endParaRPr lang="en-US" sz="1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155C26-566B-43DF-942D-F60F3A1EB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</a:t>
            </a:r>
            <a:r>
              <a:rPr lang="en-US" dirty="0" err="1"/>
              <a:t>RBEActor</a:t>
            </a:r>
            <a:r>
              <a:rPr lang="en-US" dirty="0"/>
              <a:t> work?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942223-09E9-4171-9CDE-B06EC2F295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latin typeface="Verdana" charset="0"/>
              </a:rPr>
              <a:t>GateRBEActor | Yihan Jia | Gate Scientific meeting 2025</a:t>
            </a:r>
            <a:endParaRPr lang="de-DE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2B63D2-3C98-4217-A146-EBEA40C64921}"/>
              </a:ext>
            </a:extLst>
          </p:cNvPr>
          <p:cNvSpPr txBox="1"/>
          <p:nvPr/>
        </p:nvSpPr>
        <p:spPr>
          <a:xfrm>
            <a:off x="628200" y="1486765"/>
            <a:ext cx="14767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6E9E8CD-3A4E-4D2D-A08B-6CCE4AFFD0FA}"/>
              </a:ext>
            </a:extLst>
          </p:cNvPr>
          <p:cNvSpPr/>
          <p:nvPr/>
        </p:nvSpPr>
        <p:spPr>
          <a:xfrm>
            <a:off x="143583" y="1959465"/>
            <a:ext cx="2391405" cy="444159"/>
          </a:xfrm>
          <a:prstGeom prst="round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chemeClr val="bg1"/>
                </a:solidFill>
                <a:latin typeface="+mj-lt"/>
              </a:rPr>
              <a:t>GetTotalEnergyDeposit</a:t>
            </a:r>
            <a:endParaRPr lang="en-US" sz="14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9A2101E-B895-420E-9000-AD5F95E03E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041" y="2430266"/>
            <a:ext cx="581025" cy="3810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6C3DA45-669C-4296-9924-DB703AC69197}"/>
              </a:ext>
            </a:extLst>
          </p:cNvPr>
          <p:cNvSpPr txBox="1"/>
          <p:nvPr/>
        </p:nvSpPr>
        <p:spPr>
          <a:xfrm>
            <a:off x="6425187" y="894156"/>
            <a:ext cx="1037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US" sz="2400" dirty="0" err="1"/>
              <a:t>mMKM</a:t>
            </a:r>
            <a:endParaRPr lang="en-US" sz="2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87F6070-31A4-46BF-AA58-EA6B3866D6F4}"/>
              </a:ext>
            </a:extLst>
          </p:cNvPr>
          <p:cNvSpPr txBox="1"/>
          <p:nvPr/>
        </p:nvSpPr>
        <p:spPr>
          <a:xfrm>
            <a:off x="6013683" y="5928522"/>
            <a:ext cx="1391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LEM1lda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0A70E3E4-258A-45F3-A17B-6C0507DC2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102" y="5477766"/>
            <a:ext cx="1019175" cy="51435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14E0EE0-B278-4CDE-9112-FBF399218EA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34830" y="1348915"/>
            <a:ext cx="2479722" cy="55258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58D3AB0A-F80B-41EF-BFC4-5572984ADE7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91953" y="1845344"/>
            <a:ext cx="2240366" cy="438902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C89CB2FD-43B0-4A52-B975-A1F78B0AAD52}"/>
              </a:ext>
            </a:extLst>
          </p:cNvPr>
          <p:cNvSpPr txBox="1"/>
          <p:nvPr/>
        </p:nvSpPr>
        <p:spPr>
          <a:xfrm rot="16200000">
            <a:off x="7155640" y="3036903"/>
            <a:ext cx="2055240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Mixed field radiation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507AF3E-F94B-4FBE-9F98-3261B713048F}"/>
              </a:ext>
            </a:extLst>
          </p:cNvPr>
          <p:cNvSpPr txBox="1"/>
          <p:nvPr/>
        </p:nvSpPr>
        <p:spPr>
          <a:xfrm>
            <a:off x="5878296" y="2399965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constant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89B04B25-D673-41DC-AFA4-63D3202F08A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67758" y="2412094"/>
            <a:ext cx="495300" cy="371475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60DE363C-6C5F-40EE-B4B4-99FC036AF48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32597" y="1375208"/>
            <a:ext cx="1999008" cy="630955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7677A06B-8B15-4A1F-964D-BC6BFCFC8BB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80650" y="2214227"/>
            <a:ext cx="495300" cy="371475"/>
          </a:xfrm>
          <a:prstGeom prst="rect">
            <a:avLst/>
          </a:prstGeom>
        </p:spPr>
      </p:pic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80845496-1D02-41C3-8167-3EBD35CB5283}"/>
              </a:ext>
            </a:extLst>
          </p:cNvPr>
          <p:cNvSpPr/>
          <p:nvPr/>
        </p:nvSpPr>
        <p:spPr>
          <a:xfrm>
            <a:off x="243840" y="1235107"/>
            <a:ext cx="2060326" cy="58405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accent1"/>
                </a:solidFill>
                <a:latin typeface="+mj-lt"/>
              </a:rPr>
              <a:t>DoseActor</a:t>
            </a:r>
            <a:endParaRPr lang="en-US" sz="2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DB446378-8258-4342-A8C5-B9E4E390D82B}"/>
              </a:ext>
            </a:extLst>
          </p:cNvPr>
          <p:cNvSpPr/>
          <p:nvPr/>
        </p:nvSpPr>
        <p:spPr>
          <a:xfrm>
            <a:off x="34139" y="3099707"/>
            <a:ext cx="2901151" cy="58405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accent1"/>
                </a:solidFill>
                <a:latin typeface="+mj-lt"/>
              </a:rPr>
              <a:t>GateBeamQualityActor</a:t>
            </a:r>
            <a:endParaRPr lang="en-US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E5528FC-EC87-4D7B-AC18-D290C3BDF3ED}"/>
              </a:ext>
            </a:extLst>
          </p:cNvPr>
          <p:cNvSpPr/>
          <p:nvPr/>
        </p:nvSpPr>
        <p:spPr>
          <a:xfrm>
            <a:off x="60129" y="958791"/>
            <a:ext cx="2577041" cy="1852475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618D731-A676-4A6F-9BF9-1652135D6F41}"/>
              </a:ext>
            </a:extLst>
          </p:cNvPr>
          <p:cNvGrpSpPr/>
          <p:nvPr/>
        </p:nvGrpSpPr>
        <p:grpSpPr>
          <a:xfrm>
            <a:off x="2494617" y="1710819"/>
            <a:ext cx="3160388" cy="3515383"/>
            <a:chOff x="3130085" y="1766896"/>
            <a:chExt cx="3160388" cy="351538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46348E3-556A-4BB3-B7CB-30D1B6354E9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389322" y="2342011"/>
              <a:ext cx="2901151" cy="2940268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35473D-06D7-4A56-A6C1-FB72F0F026E5}"/>
                </a:ext>
              </a:extLst>
            </p:cNvPr>
            <p:cNvSpPr/>
            <p:nvPr/>
          </p:nvSpPr>
          <p:spPr>
            <a:xfrm>
              <a:off x="4672916" y="2681688"/>
              <a:ext cx="275063" cy="27506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100CC63-3628-4660-8F3E-C208493C383D}"/>
                </a:ext>
              </a:extLst>
            </p:cNvPr>
            <p:cNvCxnSpPr>
              <a:cxnSpLocks/>
            </p:cNvCxnSpPr>
            <p:nvPr/>
          </p:nvCxnSpPr>
          <p:spPr>
            <a:xfrm>
              <a:off x="3670010" y="2159211"/>
              <a:ext cx="1054392" cy="617428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1DF05FB-D043-47E9-AFCF-C07078403BC8}"/>
                </a:ext>
              </a:extLst>
            </p:cNvPr>
            <p:cNvCxnSpPr>
              <a:cxnSpLocks/>
            </p:cNvCxnSpPr>
            <p:nvPr/>
          </p:nvCxnSpPr>
          <p:spPr>
            <a:xfrm>
              <a:off x="4713947" y="2776639"/>
              <a:ext cx="1155580" cy="180112"/>
            </a:xfrm>
            <a:prstGeom prst="line">
              <a:avLst/>
            </a:prstGeom>
            <a:ln w="38100">
              <a:solidFill>
                <a:schemeClr val="accent4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F26301D-CB5F-4659-8287-855177696BF6}"/>
                </a:ext>
              </a:extLst>
            </p:cNvPr>
            <p:cNvSpPr/>
            <p:nvPr/>
          </p:nvSpPr>
          <p:spPr>
            <a:xfrm>
              <a:off x="3485536" y="2029724"/>
              <a:ext cx="220887" cy="220887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D3666F2-0135-463B-8B74-090844EA80C0}"/>
                </a:ext>
              </a:extLst>
            </p:cNvPr>
            <p:cNvCxnSpPr>
              <a:cxnSpLocks/>
            </p:cNvCxnSpPr>
            <p:nvPr/>
          </p:nvCxnSpPr>
          <p:spPr>
            <a:xfrm>
              <a:off x="3489798" y="2352122"/>
              <a:ext cx="1234604" cy="478579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038B621-E35C-44EA-92CC-523FDC22F4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13947" y="2727047"/>
              <a:ext cx="1153111" cy="112122"/>
            </a:xfrm>
            <a:prstGeom prst="line">
              <a:avLst/>
            </a:prstGeom>
            <a:ln w="38100">
              <a:solidFill>
                <a:srgbClr val="7030A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F52B475-6CEC-4AE8-B4B3-A41A27211D11}"/>
                </a:ext>
              </a:extLst>
            </p:cNvPr>
            <p:cNvSpPr/>
            <p:nvPr/>
          </p:nvSpPr>
          <p:spPr>
            <a:xfrm>
              <a:off x="3312175" y="2241678"/>
              <a:ext cx="220887" cy="220887"/>
            </a:xfrm>
            <a:prstGeom prst="ellipse">
              <a:avLst/>
            </a:prstGeom>
            <a:solidFill>
              <a:srgbClr val="7030A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EAF3400-7CFE-4BEC-BAD9-B740DC342E8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130085" y="2542144"/>
              <a:ext cx="656595" cy="363982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89C4EA1-534B-4AE4-BF63-10014167EE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706423" y="1766896"/>
              <a:ext cx="637836" cy="356884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A7A0938-89DF-4507-B720-99AD305B1F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487473" y="3063386"/>
              <a:ext cx="577892" cy="32799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D870B2D-25A1-43A7-BFFD-45493DE757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l="-7775" t="10731" b="19234"/>
            <a:stretch/>
          </p:blipFill>
          <p:spPr>
            <a:xfrm>
              <a:off x="4599110" y="2226071"/>
              <a:ext cx="656595" cy="315619"/>
            </a:xfrm>
            <a:prstGeom prst="rect">
              <a:avLst/>
            </a:prstGeom>
          </p:spPr>
        </p:pic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8B3A409D-EE7F-49CF-B987-20C1ECBA5433}"/>
              </a:ext>
            </a:extLst>
          </p:cNvPr>
          <p:cNvSpPr txBox="1"/>
          <p:nvPr/>
        </p:nvSpPr>
        <p:spPr>
          <a:xfrm>
            <a:off x="1381897" y="5109517"/>
            <a:ext cx="6096000" cy="1143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defTabSz="914377">
              <a:lnSpc>
                <a:spcPct val="100000"/>
              </a:lnSpc>
              <a:spcBef>
                <a:spcPts val="1000"/>
              </a:spcBef>
              <a:buClr>
                <a:srgbClr val="006AB3"/>
              </a:buClr>
              <a:buSzPct val="130000"/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85783" indent="-228594" defTabSz="914377">
              <a:lnSpc>
                <a:spcPct val="100000"/>
              </a:lnSpc>
              <a:spcBef>
                <a:spcPts val="500"/>
              </a:spcBef>
              <a:buClr>
                <a:srgbClr val="006AB3"/>
              </a:buClr>
              <a:buSzPct val="130000"/>
              <a:buFont typeface="Courier New" panose="02070309020205020404" pitchFamily="49" charset="0"/>
              <a:buChar char="o"/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1142971" indent="-228594" defTabSz="914377">
              <a:lnSpc>
                <a:spcPct val="100000"/>
              </a:lnSpc>
              <a:spcBef>
                <a:spcPts val="500"/>
              </a:spcBef>
              <a:buClr>
                <a:srgbClr val="006AB3"/>
              </a:buClr>
              <a:buSzPct val="130000"/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600160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349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537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726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914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103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None/>
            </a:pPr>
            <a:r>
              <a:rPr lang="en-US" sz="1400" dirty="0"/>
              <a:t>Saturation-corrected dose-averaged </a:t>
            </a: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specific energy</a:t>
            </a:r>
          </a:p>
          <a:p>
            <a:r>
              <a:rPr lang="en-US" sz="1400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Microdosimetric</a:t>
            </a:r>
            <a:r>
              <a:rPr lang="en-US" sz="1400" dirty="0"/>
              <a:t> quantity </a:t>
            </a:r>
          </a:p>
          <a:p>
            <a:r>
              <a:rPr lang="en-US" sz="1400" dirty="0"/>
              <a:t>Sub-nucleus </a:t>
            </a: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domain</a:t>
            </a:r>
          </a:p>
          <a:p>
            <a:endParaRPr lang="en-US" sz="14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62E561AC-0004-47A8-9718-1D8EEF46E7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77E6A4-9CB2-B243-8124-D6279D43DA82}" type="slidenum">
              <a:rPr lang="de-AT" smtClean="0"/>
              <a:pPr/>
              <a:t>11</a:t>
            </a:fld>
            <a:endParaRPr lang="de-AT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F5C3DC9-FF2A-4351-A015-112DE2039E26}"/>
              </a:ext>
            </a:extLst>
          </p:cNvPr>
          <p:cNvSpPr txBox="1"/>
          <p:nvPr/>
        </p:nvSpPr>
        <p:spPr>
          <a:xfrm>
            <a:off x="362699" y="6223979"/>
            <a:ext cx="348453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[5] </a:t>
            </a:r>
            <a:r>
              <a:rPr lang="en-US" sz="1200" dirty="0" err="1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Zeider</a:t>
            </a:r>
            <a:r>
              <a:rPr lang="en-US" sz="1200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 &amp; Rossi</a:t>
            </a:r>
            <a:r>
              <a:rPr lang="en-US" sz="1200" i="1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(1980)</a:t>
            </a:r>
            <a:endParaRPr lang="en-US" sz="1200" dirty="0">
              <a:solidFill>
                <a:schemeClr val="accent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0BA941C-3432-49EA-9C76-64A3B36B0A4E}"/>
              </a:ext>
            </a:extLst>
          </p:cNvPr>
          <p:cNvSpPr txBox="1"/>
          <p:nvPr/>
        </p:nvSpPr>
        <p:spPr>
          <a:xfrm rot="16200000">
            <a:off x="8253221" y="3579841"/>
            <a:ext cx="37013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[5] </a:t>
            </a:r>
            <a:endParaRPr lang="en-US" sz="11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151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3FB6C67B-3B81-4E76-AB3E-B1C0AFD154CF}"/>
              </a:ext>
            </a:extLst>
          </p:cNvPr>
          <p:cNvSpPr/>
          <p:nvPr/>
        </p:nvSpPr>
        <p:spPr>
          <a:xfrm>
            <a:off x="5537137" y="3557524"/>
            <a:ext cx="6514153" cy="2405531"/>
          </a:xfrm>
          <a:prstGeom prst="roundRect">
            <a:avLst/>
          </a:prstGeom>
          <a:solidFill>
            <a:schemeClr val="accent4">
              <a:lumMod val="20000"/>
              <a:lumOff val="8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090C6F8-AE84-44E9-A678-622459E2DA62}"/>
              </a:ext>
            </a:extLst>
          </p:cNvPr>
          <p:cNvSpPr/>
          <p:nvPr/>
        </p:nvSpPr>
        <p:spPr>
          <a:xfrm>
            <a:off x="5460142" y="822036"/>
            <a:ext cx="6514153" cy="2405531"/>
          </a:xfrm>
          <a:prstGeom prst="roundRect">
            <a:avLst/>
          </a:prstGeom>
          <a:solidFill>
            <a:schemeClr val="accent5">
              <a:lumMod val="20000"/>
              <a:lumOff val="8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942223-09E9-4171-9CDE-B06EC2F295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latin typeface="Verdana" charset="0"/>
              </a:rPr>
              <a:t>GateRBEActor | Yihan Jia | Gate Scientific meeting 2025</a:t>
            </a:r>
            <a:endParaRPr lang="de-DE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2B63D2-3C98-4217-A146-EBEA40C64921}"/>
              </a:ext>
            </a:extLst>
          </p:cNvPr>
          <p:cNvSpPr txBox="1"/>
          <p:nvPr/>
        </p:nvSpPr>
        <p:spPr>
          <a:xfrm>
            <a:off x="628200" y="1486765"/>
            <a:ext cx="14767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6E9E8CD-3A4E-4D2D-A08B-6CCE4AFFD0FA}"/>
              </a:ext>
            </a:extLst>
          </p:cNvPr>
          <p:cNvSpPr/>
          <p:nvPr/>
        </p:nvSpPr>
        <p:spPr>
          <a:xfrm>
            <a:off x="143583" y="1959465"/>
            <a:ext cx="2391405" cy="444159"/>
          </a:xfrm>
          <a:prstGeom prst="round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chemeClr val="bg1"/>
                </a:solidFill>
                <a:latin typeface="+mj-lt"/>
              </a:rPr>
              <a:t>GetTotalEnergyDeposit</a:t>
            </a:r>
            <a:endParaRPr lang="en-US" sz="14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9A2101E-B895-420E-9000-AD5F95E03E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041" y="2430266"/>
            <a:ext cx="581025" cy="3810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6C3DA45-669C-4296-9924-DB703AC69197}"/>
              </a:ext>
            </a:extLst>
          </p:cNvPr>
          <p:cNvSpPr txBox="1"/>
          <p:nvPr/>
        </p:nvSpPr>
        <p:spPr>
          <a:xfrm>
            <a:off x="6425187" y="894156"/>
            <a:ext cx="1037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US" sz="2400" dirty="0" err="1"/>
              <a:t>mMKM</a:t>
            </a:r>
            <a:endParaRPr lang="en-US" sz="2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87F6070-31A4-46BF-AA58-EA6B3866D6F4}"/>
              </a:ext>
            </a:extLst>
          </p:cNvPr>
          <p:cNvSpPr txBox="1"/>
          <p:nvPr/>
        </p:nvSpPr>
        <p:spPr>
          <a:xfrm>
            <a:off x="6013683" y="5928522"/>
            <a:ext cx="1391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LEM1lda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17266B4-463B-4852-A22C-8E06DB827BCC}"/>
              </a:ext>
            </a:extLst>
          </p:cNvPr>
          <p:cNvSpPr/>
          <p:nvPr/>
        </p:nvSpPr>
        <p:spPr>
          <a:xfrm>
            <a:off x="170880" y="3855970"/>
            <a:ext cx="2391405" cy="344055"/>
          </a:xfrm>
          <a:prstGeom prst="round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chemeClr val="bg1"/>
                </a:solidFill>
                <a:latin typeface="+mj-lt"/>
              </a:rPr>
              <a:t>GetCurrentDEDX</a:t>
            </a:r>
            <a:endParaRPr lang="en-US" sz="14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0A70E3E4-258A-45F3-A17B-6C0507DC2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102" y="5477766"/>
            <a:ext cx="1019175" cy="51435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75EE231-5BC1-490A-BBDC-8D1DB0D1CF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2656" y="5502975"/>
            <a:ext cx="1085850" cy="47625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14E0EE0-B278-4CDE-9112-FBF399218EA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34830" y="1348915"/>
            <a:ext cx="2479722" cy="55258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58D3AB0A-F80B-41EF-BFC4-5572984ADE7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91953" y="1845344"/>
            <a:ext cx="2240366" cy="43890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399C1A0-0452-45A7-A2BB-38615EDD38D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37137" y="3914088"/>
            <a:ext cx="2709036" cy="57920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E040F7A0-4176-4AFA-83D0-FF6BD21D3B4E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78380" y="4428659"/>
            <a:ext cx="2576099" cy="529604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8507AF3E-F94B-4FBE-9F98-3261B713048F}"/>
              </a:ext>
            </a:extLst>
          </p:cNvPr>
          <p:cNvSpPr txBox="1"/>
          <p:nvPr/>
        </p:nvSpPr>
        <p:spPr>
          <a:xfrm>
            <a:off x="5878296" y="2399965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constant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3DE39B3D-AF85-4340-AB60-44780479B2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7756" y="4389705"/>
            <a:ext cx="1845968" cy="642469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89B04B25-D673-41DC-AFA4-63D3202F08AA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67758" y="2412094"/>
            <a:ext cx="495300" cy="371475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D56FDA15-38AA-4F91-9D1C-C35C2E27F73A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32152" y="5142140"/>
            <a:ext cx="2239736" cy="681001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4F32BD2D-BEE7-418B-8E0E-1FC0DD174E9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22914" y="5488620"/>
            <a:ext cx="2309423" cy="590032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60DE363C-6C5F-40EE-B4B4-99FC036AF48E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32597" y="1375208"/>
            <a:ext cx="1999008" cy="630955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9BA1AF2B-1D53-466E-B0A2-5A2BAC34A8A1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23222" y="3724723"/>
            <a:ext cx="1965807" cy="60655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84FF833F-6DE6-4A7E-BB5D-42D05549624E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07769" y="4346505"/>
            <a:ext cx="2289592" cy="58244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7677A06B-8B15-4A1F-964D-BC6BFCFC8BBC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80650" y="2214227"/>
            <a:ext cx="495300" cy="371475"/>
          </a:xfrm>
          <a:prstGeom prst="rect">
            <a:avLst/>
          </a:prstGeom>
        </p:spPr>
      </p:pic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80845496-1D02-41C3-8167-3EBD35CB5283}"/>
              </a:ext>
            </a:extLst>
          </p:cNvPr>
          <p:cNvSpPr/>
          <p:nvPr/>
        </p:nvSpPr>
        <p:spPr>
          <a:xfrm>
            <a:off x="243840" y="1235107"/>
            <a:ext cx="2060326" cy="58405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accent1"/>
                </a:solidFill>
                <a:latin typeface="+mj-lt"/>
              </a:rPr>
              <a:t>DoseActor</a:t>
            </a:r>
            <a:endParaRPr lang="en-US" sz="2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DB446378-8258-4342-A8C5-B9E4E390D82B}"/>
              </a:ext>
            </a:extLst>
          </p:cNvPr>
          <p:cNvSpPr/>
          <p:nvPr/>
        </p:nvSpPr>
        <p:spPr>
          <a:xfrm>
            <a:off x="34139" y="3099707"/>
            <a:ext cx="2901151" cy="58405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accent1"/>
                </a:solidFill>
                <a:latin typeface="+mj-lt"/>
              </a:rPr>
              <a:t>GateBeamQualityActor</a:t>
            </a:r>
            <a:endParaRPr lang="en-US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D551E77-7D79-4462-AA13-DC0F30CC472E}"/>
              </a:ext>
            </a:extLst>
          </p:cNvPr>
          <p:cNvSpPr/>
          <p:nvPr/>
        </p:nvSpPr>
        <p:spPr>
          <a:xfrm>
            <a:off x="60129" y="958791"/>
            <a:ext cx="2577041" cy="1852475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6BA84B2-7D53-4D5C-BEC0-B1BFC6C8B34F}"/>
              </a:ext>
            </a:extLst>
          </p:cNvPr>
          <p:cNvSpPr/>
          <p:nvPr/>
        </p:nvSpPr>
        <p:spPr>
          <a:xfrm>
            <a:off x="5269157" y="718506"/>
            <a:ext cx="6705139" cy="2541006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Arrow: Right 64">
            <a:extLst>
              <a:ext uri="{FF2B5EF4-FFF2-40B4-BE49-F238E27FC236}">
                <a16:creationId xmlns:a16="http://schemas.microsoft.com/office/drawing/2014/main" id="{2C70828F-24FF-4DA4-97FB-5C24EEA3F8A3}"/>
              </a:ext>
            </a:extLst>
          </p:cNvPr>
          <p:cNvSpPr/>
          <p:nvPr/>
        </p:nvSpPr>
        <p:spPr>
          <a:xfrm>
            <a:off x="8155388" y="1973647"/>
            <a:ext cx="1776899" cy="2466702"/>
          </a:xfrm>
          <a:prstGeom prst="rightArrow">
            <a:avLst>
              <a:gd name="adj1" fmla="val 50000"/>
              <a:gd name="adj2" fmla="val 13614"/>
            </a:avLst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SteppingAction</a:t>
            </a:r>
            <a:endParaRPr lang="en-US" sz="1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89CB2FD-43B0-4A52-B975-A1F78B0AAD52}"/>
              </a:ext>
            </a:extLst>
          </p:cNvPr>
          <p:cNvSpPr txBox="1"/>
          <p:nvPr/>
        </p:nvSpPr>
        <p:spPr>
          <a:xfrm rot="16200000">
            <a:off x="7155640" y="3036903"/>
            <a:ext cx="2055240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Mixed field radiation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155C26-566B-43DF-942D-F60F3A1EB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</a:t>
            </a:r>
            <a:r>
              <a:rPr lang="en-US" dirty="0" err="1"/>
              <a:t>RBEActor</a:t>
            </a:r>
            <a:r>
              <a:rPr lang="en-US" dirty="0"/>
              <a:t> work?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8C705E9-5B15-4C37-A0BC-FF04A9920977}"/>
              </a:ext>
            </a:extLst>
          </p:cNvPr>
          <p:cNvGrpSpPr/>
          <p:nvPr/>
        </p:nvGrpSpPr>
        <p:grpSpPr>
          <a:xfrm>
            <a:off x="2494617" y="1710819"/>
            <a:ext cx="3160388" cy="3515383"/>
            <a:chOff x="2494617" y="1710819"/>
            <a:chExt cx="3160388" cy="351538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618D731-A676-4A6F-9BF9-1652135D6F41}"/>
                </a:ext>
              </a:extLst>
            </p:cNvPr>
            <p:cNvGrpSpPr/>
            <p:nvPr/>
          </p:nvGrpSpPr>
          <p:grpSpPr>
            <a:xfrm>
              <a:off x="2494617" y="1710819"/>
              <a:ext cx="3160388" cy="3515383"/>
              <a:chOff x="3130085" y="1766896"/>
              <a:chExt cx="3160388" cy="3515383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846348E3-556A-4BB3-B7CB-30D1B6354E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389322" y="2342011"/>
                <a:ext cx="2901151" cy="2940268"/>
              </a:xfrm>
              <a:prstGeom prst="rect">
                <a:avLst/>
              </a:prstGeom>
            </p:spPr>
          </p:pic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035473D-06D7-4A56-A6C1-FB72F0F026E5}"/>
                  </a:ext>
                </a:extLst>
              </p:cNvPr>
              <p:cNvSpPr/>
              <p:nvPr/>
            </p:nvSpPr>
            <p:spPr>
              <a:xfrm>
                <a:off x="4672916" y="2681688"/>
                <a:ext cx="275063" cy="27506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/>
                  <a:ea typeface="+mn-ea"/>
                  <a:cs typeface="+mn-cs"/>
                </a:endParaRPr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D100CC63-3628-4660-8F3E-C208493C38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70010" y="2159211"/>
                <a:ext cx="1054392" cy="617428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A1DF05FB-D043-47E9-AFCF-C07078403BC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13947" y="2776639"/>
                <a:ext cx="1155580" cy="180112"/>
              </a:xfrm>
              <a:prstGeom prst="line">
                <a:avLst/>
              </a:prstGeom>
              <a:ln w="38100">
                <a:solidFill>
                  <a:schemeClr val="accent4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3F26301D-CB5F-4659-8287-855177696BF6}"/>
                  </a:ext>
                </a:extLst>
              </p:cNvPr>
              <p:cNvSpPr/>
              <p:nvPr/>
            </p:nvSpPr>
            <p:spPr>
              <a:xfrm>
                <a:off x="3485536" y="2029724"/>
                <a:ext cx="220887" cy="220887"/>
              </a:xfrm>
              <a:prstGeom prst="ellipse">
                <a:avLst/>
              </a:prstGeom>
              <a:solidFill>
                <a:schemeClr val="accent4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/>
                  <a:ea typeface="+mn-ea"/>
                  <a:cs typeface="+mn-cs"/>
                </a:endParaRPr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6D3666F2-0135-463B-8B74-090844EA80C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89798" y="2352122"/>
                <a:ext cx="1234604" cy="478579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2038B621-E35C-44EA-92CC-523FDC22F4E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13947" y="2727047"/>
                <a:ext cx="1153111" cy="112122"/>
              </a:xfrm>
              <a:prstGeom prst="line">
                <a:avLst/>
              </a:prstGeom>
              <a:ln w="38100">
                <a:solidFill>
                  <a:srgbClr val="7030A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8F52B475-6CEC-4AE8-B4B3-A41A27211D11}"/>
                  </a:ext>
                </a:extLst>
              </p:cNvPr>
              <p:cNvSpPr/>
              <p:nvPr/>
            </p:nvSpPr>
            <p:spPr>
              <a:xfrm>
                <a:off x="3312175" y="2241678"/>
                <a:ext cx="220887" cy="220887"/>
              </a:xfrm>
              <a:prstGeom prst="ellipse">
                <a:avLst/>
              </a:prstGeom>
              <a:solidFill>
                <a:srgbClr val="7030A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/>
                  <a:ea typeface="+mn-ea"/>
                  <a:cs typeface="+mn-cs"/>
                </a:endParaRPr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1EAF3400-7CFE-4BEC-BAD9-B740DC342E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130085" y="2542144"/>
                <a:ext cx="656595" cy="363982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489C4EA1-534B-4AE4-BF63-10014167EE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706423" y="1766896"/>
                <a:ext cx="637836" cy="356884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EA7A0938-89DF-4507-B720-99AD305B1F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487473" y="3063386"/>
                <a:ext cx="577892" cy="327993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0D870B2D-25A1-43A7-BFFD-45493DE7579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/>
              <a:srcRect l="-7775" t="10731" b="19234"/>
              <a:stretch/>
            </p:blipFill>
            <p:spPr>
              <a:xfrm>
                <a:off x="4599110" y="2226071"/>
                <a:ext cx="656595" cy="315619"/>
              </a:xfrm>
              <a:prstGeom prst="rect">
                <a:avLst/>
              </a:prstGeom>
            </p:spPr>
          </p:pic>
        </p:grp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6FB47636-80B3-4610-9792-C7596CB2A5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4544741" y="2092092"/>
              <a:ext cx="371475" cy="428625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F56BA33F-8574-4D5F-8499-6CD3B063AA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/>
            <a:srcRect t="18311" r="4062" b="20342"/>
            <a:stretch/>
          </p:blipFill>
          <p:spPr>
            <a:xfrm>
              <a:off x="4393963" y="3029472"/>
              <a:ext cx="301556" cy="292165"/>
            </a:xfrm>
            <a:prstGeom prst="rect">
              <a:avLst/>
            </a:prstGeom>
          </p:spPr>
        </p:pic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30F2894A-E31B-4722-AC39-C51CF760835D}"/>
              </a:ext>
            </a:extLst>
          </p:cNvPr>
          <p:cNvSpPr/>
          <p:nvPr/>
        </p:nvSpPr>
        <p:spPr>
          <a:xfrm>
            <a:off x="156427" y="5221854"/>
            <a:ext cx="1285608" cy="1136695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B80BDBD-3F51-4FA2-8BBB-650E65AA3885}"/>
              </a:ext>
            </a:extLst>
          </p:cNvPr>
          <p:cNvSpPr txBox="1"/>
          <p:nvPr/>
        </p:nvSpPr>
        <p:spPr>
          <a:xfrm>
            <a:off x="1243939" y="5861188"/>
            <a:ext cx="6096000" cy="1143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defTabSz="914377">
              <a:lnSpc>
                <a:spcPct val="100000"/>
              </a:lnSpc>
              <a:spcBef>
                <a:spcPts val="1000"/>
              </a:spcBef>
              <a:buClr>
                <a:srgbClr val="006AB3"/>
              </a:buClr>
              <a:buSzPct val="130000"/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85783" indent="-228594" defTabSz="914377">
              <a:lnSpc>
                <a:spcPct val="100000"/>
              </a:lnSpc>
              <a:spcBef>
                <a:spcPts val="500"/>
              </a:spcBef>
              <a:buClr>
                <a:srgbClr val="006AB3"/>
              </a:buClr>
              <a:buSzPct val="130000"/>
              <a:buFont typeface="Courier New" panose="02070309020205020404" pitchFamily="49" charset="0"/>
              <a:buChar char="o"/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1142971" indent="-228594" defTabSz="914377">
              <a:lnSpc>
                <a:spcPct val="100000"/>
              </a:lnSpc>
              <a:spcBef>
                <a:spcPts val="500"/>
              </a:spcBef>
              <a:buClr>
                <a:srgbClr val="006AB3"/>
              </a:buClr>
              <a:buSzPct val="130000"/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600160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349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537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726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914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103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None/>
            </a:pPr>
            <a:r>
              <a:rPr lang="en-US" sz="1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Initial slope </a:t>
            </a:r>
            <a:r>
              <a:rPr lang="en-US" sz="1400" dirty="0"/>
              <a:t>of cell survival function</a:t>
            </a:r>
          </a:p>
          <a:p>
            <a:r>
              <a:rPr lang="en-US" sz="1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Radiobiological</a:t>
            </a:r>
            <a:r>
              <a:rPr lang="en-US" sz="1400" dirty="0"/>
              <a:t> quantity</a:t>
            </a:r>
          </a:p>
          <a:p>
            <a:pPr marL="0" indent="0">
              <a:buNone/>
            </a:pPr>
            <a:endParaRPr lang="en-US" sz="14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884A024C-F8BE-4C03-920A-6D1F843A86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77E6A4-9CB2-B243-8124-D6279D43DA82}" type="slidenum">
              <a:rPr lang="de-AT" smtClean="0"/>
              <a:pPr/>
              <a:t>12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081258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2FA53CA6-CF3D-4882-B730-DECDB7E502BC}"/>
              </a:ext>
            </a:extLst>
          </p:cNvPr>
          <p:cNvSpPr/>
          <p:nvPr/>
        </p:nvSpPr>
        <p:spPr>
          <a:xfrm>
            <a:off x="3353020" y="3776954"/>
            <a:ext cx="6843925" cy="2405531"/>
          </a:xfrm>
          <a:prstGeom prst="roundRect">
            <a:avLst/>
          </a:prstGeom>
          <a:solidFill>
            <a:schemeClr val="accent4">
              <a:lumMod val="20000"/>
              <a:lumOff val="8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E3FA08E1-9E0D-43BF-8986-0597EE1E0E5A}"/>
              </a:ext>
            </a:extLst>
          </p:cNvPr>
          <p:cNvSpPr/>
          <p:nvPr/>
        </p:nvSpPr>
        <p:spPr>
          <a:xfrm>
            <a:off x="3353020" y="828588"/>
            <a:ext cx="6843925" cy="2405531"/>
          </a:xfrm>
          <a:prstGeom prst="roundRect">
            <a:avLst/>
          </a:prstGeom>
          <a:solidFill>
            <a:schemeClr val="accent5">
              <a:lumMod val="20000"/>
              <a:lumOff val="8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155C26-566B-43DF-942D-F60F3A1EB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</a:t>
            </a:r>
            <a:r>
              <a:rPr lang="en-US" dirty="0" err="1"/>
              <a:t>RBEActor</a:t>
            </a:r>
            <a:r>
              <a:rPr lang="en-US" dirty="0"/>
              <a:t> work?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942223-09E9-4171-9CDE-B06EC2F295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latin typeface="Verdana" charset="0"/>
              </a:rPr>
              <a:t>GateRBEActor | Yihan Jia | Gate Scientific meeting 2025</a:t>
            </a:r>
            <a:endParaRPr lang="de-DE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618D731-A676-4A6F-9BF9-1652135D6F41}"/>
              </a:ext>
            </a:extLst>
          </p:cNvPr>
          <p:cNvGrpSpPr/>
          <p:nvPr/>
        </p:nvGrpSpPr>
        <p:grpSpPr>
          <a:xfrm>
            <a:off x="276446" y="1710819"/>
            <a:ext cx="3160388" cy="3515383"/>
            <a:chOff x="3130085" y="1766896"/>
            <a:chExt cx="3160388" cy="351538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46348E3-556A-4BB3-B7CB-30D1B6354E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389322" y="2342011"/>
              <a:ext cx="2901151" cy="2940268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35473D-06D7-4A56-A6C1-FB72F0F026E5}"/>
                </a:ext>
              </a:extLst>
            </p:cNvPr>
            <p:cNvSpPr/>
            <p:nvPr/>
          </p:nvSpPr>
          <p:spPr>
            <a:xfrm>
              <a:off x="4672916" y="2681688"/>
              <a:ext cx="275063" cy="27506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100CC63-3628-4660-8F3E-C208493C383D}"/>
                </a:ext>
              </a:extLst>
            </p:cNvPr>
            <p:cNvCxnSpPr>
              <a:cxnSpLocks/>
            </p:cNvCxnSpPr>
            <p:nvPr/>
          </p:nvCxnSpPr>
          <p:spPr>
            <a:xfrm>
              <a:off x="3670010" y="2159211"/>
              <a:ext cx="1054392" cy="617428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1DF05FB-D043-47E9-AFCF-C07078403BC8}"/>
                </a:ext>
              </a:extLst>
            </p:cNvPr>
            <p:cNvCxnSpPr>
              <a:cxnSpLocks/>
            </p:cNvCxnSpPr>
            <p:nvPr/>
          </p:nvCxnSpPr>
          <p:spPr>
            <a:xfrm>
              <a:off x="4713947" y="2776639"/>
              <a:ext cx="1155580" cy="180112"/>
            </a:xfrm>
            <a:prstGeom prst="line">
              <a:avLst/>
            </a:prstGeom>
            <a:ln w="38100">
              <a:solidFill>
                <a:schemeClr val="accent4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F26301D-CB5F-4659-8287-855177696BF6}"/>
                </a:ext>
              </a:extLst>
            </p:cNvPr>
            <p:cNvSpPr/>
            <p:nvPr/>
          </p:nvSpPr>
          <p:spPr>
            <a:xfrm>
              <a:off x="3485536" y="2029724"/>
              <a:ext cx="220887" cy="220887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D3666F2-0135-463B-8B74-090844EA80C0}"/>
                </a:ext>
              </a:extLst>
            </p:cNvPr>
            <p:cNvCxnSpPr>
              <a:cxnSpLocks/>
            </p:cNvCxnSpPr>
            <p:nvPr/>
          </p:nvCxnSpPr>
          <p:spPr>
            <a:xfrm>
              <a:off x="3489798" y="2352122"/>
              <a:ext cx="1234604" cy="478579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038B621-E35C-44EA-92CC-523FDC22F4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13947" y="2727047"/>
              <a:ext cx="1153111" cy="112122"/>
            </a:xfrm>
            <a:prstGeom prst="line">
              <a:avLst/>
            </a:prstGeom>
            <a:ln w="38100">
              <a:solidFill>
                <a:srgbClr val="7030A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F52B475-6CEC-4AE8-B4B3-A41A27211D11}"/>
                </a:ext>
              </a:extLst>
            </p:cNvPr>
            <p:cNvSpPr/>
            <p:nvPr/>
          </p:nvSpPr>
          <p:spPr>
            <a:xfrm>
              <a:off x="3312175" y="2241678"/>
              <a:ext cx="220887" cy="220887"/>
            </a:xfrm>
            <a:prstGeom prst="ellipse">
              <a:avLst/>
            </a:prstGeom>
            <a:solidFill>
              <a:srgbClr val="7030A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EAF3400-7CFE-4BEC-BAD9-B740DC342E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30085" y="2542144"/>
              <a:ext cx="656595" cy="363982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89C4EA1-534B-4AE4-BF63-10014167EE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06423" y="1766896"/>
              <a:ext cx="637836" cy="356884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A7A0938-89DF-4507-B720-99AD305B1F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87473" y="3063386"/>
              <a:ext cx="577892" cy="32799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D870B2D-25A1-43A7-BFFD-45493DE757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-7775" t="10731" b="19234"/>
            <a:stretch/>
          </p:blipFill>
          <p:spPr>
            <a:xfrm>
              <a:off x="4599110" y="2226071"/>
              <a:ext cx="656595" cy="315619"/>
            </a:xfrm>
            <a:prstGeom prst="rect">
              <a:avLst/>
            </a:prstGeom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16C3DA45-669C-4296-9924-DB703AC69197}"/>
              </a:ext>
            </a:extLst>
          </p:cNvPr>
          <p:cNvSpPr txBox="1"/>
          <p:nvPr/>
        </p:nvSpPr>
        <p:spPr>
          <a:xfrm>
            <a:off x="3949841" y="894156"/>
            <a:ext cx="1037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US" sz="2400" dirty="0" err="1"/>
              <a:t>mMKM</a:t>
            </a:r>
            <a:endParaRPr lang="en-US" sz="2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87F6070-31A4-46BF-AA58-EA6B3866D6F4}"/>
              </a:ext>
            </a:extLst>
          </p:cNvPr>
          <p:cNvSpPr txBox="1"/>
          <p:nvPr/>
        </p:nvSpPr>
        <p:spPr>
          <a:xfrm>
            <a:off x="3654678" y="5695016"/>
            <a:ext cx="1391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LEM1lda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6FB47636-80B3-4610-9792-C7596CB2A5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26570" y="2092092"/>
            <a:ext cx="371475" cy="42862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56BA33F-8574-4D5F-8499-6CD3B063AAB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8311" r="4062" b="20342"/>
          <a:stretch/>
        </p:blipFill>
        <p:spPr>
          <a:xfrm>
            <a:off x="2175792" y="3029472"/>
            <a:ext cx="301556" cy="292165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7677A06B-8B15-4A1F-964D-BC6BFCFC8BBC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89452" y="2214227"/>
            <a:ext cx="495300" cy="371475"/>
          </a:xfrm>
          <a:prstGeom prst="rect">
            <a:avLst/>
          </a:prstGeom>
        </p:spPr>
      </p:pic>
      <p:sp>
        <p:nvSpPr>
          <p:cNvPr id="69" name="Arrow: Right 68">
            <a:extLst>
              <a:ext uri="{FF2B5EF4-FFF2-40B4-BE49-F238E27FC236}">
                <a16:creationId xmlns:a16="http://schemas.microsoft.com/office/drawing/2014/main" id="{43069065-633A-4DC1-97AA-DC013044A09E}"/>
              </a:ext>
            </a:extLst>
          </p:cNvPr>
          <p:cNvSpPr/>
          <p:nvPr/>
        </p:nvSpPr>
        <p:spPr>
          <a:xfrm>
            <a:off x="5511246" y="2502850"/>
            <a:ext cx="4520105" cy="1843138"/>
          </a:xfrm>
          <a:prstGeom prst="rightArrow">
            <a:avLst>
              <a:gd name="adj1" fmla="val 51637"/>
              <a:gd name="adj2" fmla="val 34852"/>
            </a:avLst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EndSimulationAction</a:t>
            </a:r>
            <a:endParaRPr lang="en-US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136F1DAB-7644-4743-8E66-FBDE7C0627A1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97993" y="1516150"/>
            <a:ext cx="2289592" cy="598816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58A10652-53A1-4F9C-812C-5BBB0EC3BA38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34694" y="1248596"/>
            <a:ext cx="1419225" cy="504825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1B5D8082-F491-4C71-84BD-586448DF6C1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68544" y="3196103"/>
            <a:ext cx="489435" cy="419516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8DCC8F4F-08D3-45E8-978B-638CE494DC7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827471" y="3154777"/>
            <a:ext cx="1098047" cy="608271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A0E58C4B-40C5-4ADD-B859-E1DC319196FA}"/>
              </a:ext>
            </a:extLst>
          </p:cNvPr>
          <p:cNvSpPr txBox="1"/>
          <p:nvPr/>
        </p:nvSpPr>
        <p:spPr>
          <a:xfrm>
            <a:off x="7155639" y="1940744"/>
            <a:ext cx="2388411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Linear Quadratic model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CB5B5C1E-0202-4F66-A9B0-0D123BC33F8E}"/>
              </a:ext>
            </a:extLst>
          </p:cNvPr>
          <p:cNvSpPr txBox="1"/>
          <p:nvPr/>
        </p:nvSpPr>
        <p:spPr>
          <a:xfrm>
            <a:off x="6476999" y="5572428"/>
            <a:ext cx="3057075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Linear Quadratic –</a:t>
            </a:r>
            <a:r>
              <a:rPr lang="en-US" i="1" dirty="0">
                <a:solidFill>
                  <a:srgbClr val="FFFFFF"/>
                </a:solidFill>
                <a:latin typeface="Verdana" panose="020B0604030504040204"/>
              </a:rPr>
              <a:t> linear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model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892907-FD00-4CBA-BC75-7F175084B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77E6A4-9CB2-B243-8124-D6279D43DA82}" type="slidenum">
              <a:rPr lang="de-AT" smtClean="0"/>
              <a:pPr/>
              <a:t>13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42816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2FA53CA6-CF3D-4882-B730-DECDB7E502BC}"/>
              </a:ext>
            </a:extLst>
          </p:cNvPr>
          <p:cNvSpPr/>
          <p:nvPr/>
        </p:nvSpPr>
        <p:spPr>
          <a:xfrm>
            <a:off x="3353020" y="3776954"/>
            <a:ext cx="6843925" cy="2405531"/>
          </a:xfrm>
          <a:prstGeom prst="roundRect">
            <a:avLst/>
          </a:prstGeom>
          <a:solidFill>
            <a:schemeClr val="accent4">
              <a:lumMod val="20000"/>
              <a:lumOff val="8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E3FA08E1-9E0D-43BF-8986-0597EE1E0E5A}"/>
              </a:ext>
            </a:extLst>
          </p:cNvPr>
          <p:cNvSpPr/>
          <p:nvPr/>
        </p:nvSpPr>
        <p:spPr>
          <a:xfrm>
            <a:off x="3353020" y="828588"/>
            <a:ext cx="6843925" cy="2405531"/>
          </a:xfrm>
          <a:prstGeom prst="roundRect">
            <a:avLst/>
          </a:prstGeom>
          <a:solidFill>
            <a:schemeClr val="accent5">
              <a:lumMod val="20000"/>
              <a:lumOff val="8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942223-09E9-4171-9CDE-B06EC2F295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latin typeface="Verdana" charset="0"/>
              </a:rPr>
              <a:t>GateRBEActor | Yihan Jia | Gate Scientific meeting 2025</a:t>
            </a:r>
            <a:endParaRPr lang="de-DE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618D731-A676-4A6F-9BF9-1652135D6F41}"/>
              </a:ext>
            </a:extLst>
          </p:cNvPr>
          <p:cNvGrpSpPr/>
          <p:nvPr/>
        </p:nvGrpSpPr>
        <p:grpSpPr>
          <a:xfrm>
            <a:off x="276446" y="1710819"/>
            <a:ext cx="3160388" cy="3515383"/>
            <a:chOff x="3130085" y="1766896"/>
            <a:chExt cx="3160388" cy="351538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46348E3-556A-4BB3-B7CB-30D1B6354E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389322" y="2342011"/>
              <a:ext cx="2901151" cy="2940268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35473D-06D7-4A56-A6C1-FB72F0F026E5}"/>
                </a:ext>
              </a:extLst>
            </p:cNvPr>
            <p:cNvSpPr/>
            <p:nvPr/>
          </p:nvSpPr>
          <p:spPr>
            <a:xfrm>
              <a:off x="4672916" y="2681688"/>
              <a:ext cx="275063" cy="27506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100CC63-3628-4660-8F3E-C208493C383D}"/>
                </a:ext>
              </a:extLst>
            </p:cNvPr>
            <p:cNvCxnSpPr>
              <a:cxnSpLocks/>
            </p:cNvCxnSpPr>
            <p:nvPr/>
          </p:nvCxnSpPr>
          <p:spPr>
            <a:xfrm>
              <a:off x="3670010" y="2159211"/>
              <a:ext cx="1054392" cy="617428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1DF05FB-D043-47E9-AFCF-C07078403BC8}"/>
                </a:ext>
              </a:extLst>
            </p:cNvPr>
            <p:cNvCxnSpPr>
              <a:cxnSpLocks/>
            </p:cNvCxnSpPr>
            <p:nvPr/>
          </p:nvCxnSpPr>
          <p:spPr>
            <a:xfrm>
              <a:off x="4713947" y="2776639"/>
              <a:ext cx="1155580" cy="180112"/>
            </a:xfrm>
            <a:prstGeom prst="line">
              <a:avLst/>
            </a:prstGeom>
            <a:ln w="38100">
              <a:solidFill>
                <a:schemeClr val="accent4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F26301D-CB5F-4659-8287-855177696BF6}"/>
                </a:ext>
              </a:extLst>
            </p:cNvPr>
            <p:cNvSpPr/>
            <p:nvPr/>
          </p:nvSpPr>
          <p:spPr>
            <a:xfrm>
              <a:off x="3485536" y="2029724"/>
              <a:ext cx="220887" cy="220887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D3666F2-0135-463B-8B74-090844EA80C0}"/>
                </a:ext>
              </a:extLst>
            </p:cNvPr>
            <p:cNvCxnSpPr>
              <a:cxnSpLocks/>
            </p:cNvCxnSpPr>
            <p:nvPr/>
          </p:nvCxnSpPr>
          <p:spPr>
            <a:xfrm>
              <a:off x="3489798" y="2352122"/>
              <a:ext cx="1234604" cy="478579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038B621-E35C-44EA-92CC-523FDC22F4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13947" y="2727047"/>
              <a:ext cx="1153111" cy="112122"/>
            </a:xfrm>
            <a:prstGeom prst="line">
              <a:avLst/>
            </a:prstGeom>
            <a:ln w="38100">
              <a:solidFill>
                <a:srgbClr val="7030A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F52B475-6CEC-4AE8-B4B3-A41A27211D11}"/>
                </a:ext>
              </a:extLst>
            </p:cNvPr>
            <p:cNvSpPr/>
            <p:nvPr/>
          </p:nvSpPr>
          <p:spPr>
            <a:xfrm>
              <a:off x="3312175" y="2241678"/>
              <a:ext cx="220887" cy="220887"/>
            </a:xfrm>
            <a:prstGeom prst="ellipse">
              <a:avLst/>
            </a:prstGeom>
            <a:solidFill>
              <a:srgbClr val="7030A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EAF3400-7CFE-4BEC-BAD9-B740DC342E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30085" y="2542144"/>
              <a:ext cx="656595" cy="363982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89C4EA1-534B-4AE4-BF63-10014167EE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06423" y="1766896"/>
              <a:ext cx="637836" cy="356884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A7A0938-89DF-4507-B720-99AD305B1F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87473" y="3063386"/>
              <a:ext cx="577892" cy="32799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D870B2D-25A1-43A7-BFFD-45493DE757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-7775" t="10731" b="19234"/>
            <a:stretch/>
          </p:blipFill>
          <p:spPr>
            <a:xfrm>
              <a:off x="4599110" y="2226071"/>
              <a:ext cx="656595" cy="315619"/>
            </a:xfrm>
            <a:prstGeom prst="rect">
              <a:avLst/>
            </a:prstGeom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16C3DA45-669C-4296-9924-DB703AC69197}"/>
              </a:ext>
            </a:extLst>
          </p:cNvPr>
          <p:cNvSpPr txBox="1"/>
          <p:nvPr/>
        </p:nvSpPr>
        <p:spPr>
          <a:xfrm>
            <a:off x="3949841" y="894156"/>
            <a:ext cx="1037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US" sz="2400" dirty="0" err="1"/>
              <a:t>mMKM</a:t>
            </a:r>
            <a:endParaRPr lang="en-US" sz="2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87F6070-31A4-46BF-AA58-EA6B3866D6F4}"/>
              </a:ext>
            </a:extLst>
          </p:cNvPr>
          <p:cNvSpPr txBox="1"/>
          <p:nvPr/>
        </p:nvSpPr>
        <p:spPr>
          <a:xfrm>
            <a:off x="3654678" y="5695016"/>
            <a:ext cx="1391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LEM1lda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6FB47636-80B3-4610-9792-C7596CB2A5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26570" y="2092092"/>
            <a:ext cx="371475" cy="42862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56BA33F-8574-4D5F-8499-6CD3B063AAB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8311" r="4062" b="20342"/>
          <a:stretch/>
        </p:blipFill>
        <p:spPr>
          <a:xfrm>
            <a:off x="2175792" y="3029472"/>
            <a:ext cx="301556" cy="292165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9BA1AF2B-1D53-466E-B0A2-5A2BAC34A8A1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6571" y="4088134"/>
            <a:ext cx="1965807" cy="60655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84FF833F-6DE6-4A7E-BB5D-42D05549624E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54678" y="4731976"/>
            <a:ext cx="2289592" cy="58244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7677A06B-8B15-4A1F-964D-BC6BFCFC8BBC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89452" y="2214227"/>
            <a:ext cx="495300" cy="371475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BC317B97-FE84-41C1-B627-BE0C52DF721A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2474" b="9874"/>
          <a:stretch/>
        </p:blipFill>
        <p:spPr>
          <a:xfrm>
            <a:off x="7168921" y="5139523"/>
            <a:ext cx="1641479" cy="261085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136F1DAB-7644-4743-8E66-FBDE7C0627A1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97993" y="1516150"/>
            <a:ext cx="2289592" cy="598816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5BB97A4A-A43D-4B7D-B045-22A4CA9E7E60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07268" y="4211455"/>
            <a:ext cx="3364787" cy="897276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58A10652-53A1-4F9C-812C-5BBB0EC3BA38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34694" y="1248596"/>
            <a:ext cx="1419225" cy="504825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1B5D8082-F491-4C71-84BD-586448DF6C1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068544" y="3196103"/>
            <a:ext cx="489435" cy="419516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8DCC8F4F-08D3-45E8-978B-638CE494DC7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827471" y="3154777"/>
            <a:ext cx="1098047" cy="608271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A0E58C4B-40C5-4ADD-B859-E1DC319196FA}"/>
              </a:ext>
            </a:extLst>
          </p:cNvPr>
          <p:cNvSpPr txBox="1"/>
          <p:nvPr/>
        </p:nvSpPr>
        <p:spPr>
          <a:xfrm>
            <a:off x="7155639" y="1940744"/>
            <a:ext cx="2388411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Linear Quadratic model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CB5B5C1E-0202-4F66-A9B0-0D123BC33F8E}"/>
              </a:ext>
            </a:extLst>
          </p:cNvPr>
          <p:cNvSpPr txBox="1"/>
          <p:nvPr/>
        </p:nvSpPr>
        <p:spPr>
          <a:xfrm>
            <a:off x="6476999" y="5572428"/>
            <a:ext cx="3057075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Linear Quadratic –</a:t>
            </a:r>
            <a:r>
              <a:rPr lang="en-US" i="1" dirty="0">
                <a:solidFill>
                  <a:srgbClr val="FFFFFF"/>
                </a:solidFill>
                <a:latin typeface="Verdana" panose="020B0604030504040204"/>
              </a:rPr>
              <a:t> linear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model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8A2799B-87EC-4441-BE0A-08D624E580E4}"/>
              </a:ext>
            </a:extLst>
          </p:cNvPr>
          <p:cNvSpPr/>
          <p:nvPr/>
        </p:nvSpPr>
        <p:spPr>
          <a:xfrm>
            <a:off x="3298973" y="701319"/>
            <a:ext cx="7147556" cy="2553853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Arrow: Right 68">
            <a:extLst>
              <a:ext uri="{FF2B5EF4-FFF2-40B4-BE49-F238E27FC236}">
                <a16:creationId xmlns:a16="http://schemas.microsoft.com/office/drawing/2014/main" id="{43069065-633A-4DC1-97AA-DC013044A09E}"/>
              </a:ext>
            </a:extLst>
          </p:cNvPr>
          <p:cNvSpPr/>
          <p:nvPr/>
        </p:nvSpPr>
        <p:spPr>
          <a:xfrm>
            <a:off x="5511246" y="2502850"/>
            <a:ext cx="4520105" cy="1843138"/>
          </a:xfrm>
          <a:prstGeom prst="rightArrow">
            <a:avLst>
              <a:gd name="adj1" fmla="val 51637"/>
              <a:gd name="adj2" fmla="val 34852"/>
            </a:avLst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EndSimulationAction</a:t>
            </a:r>
            <a:endParaRPr lang="en-US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155C26-566B-43DF-942D-F60F3A1EB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</a:t>
            </a:r>
            <a:r>
              <a:rPr lang="en-US" dirty="0" err="1"/>
              <a:t>RBEActor</a:t>
            </a:r>
            <a:r>
              <a:rPr lang="en-US" dirty="0"/>
              <a:t> work?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00FA64-8A04-4C7B-B1DF-DDFBCD4C4E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77E6A4-9CB2-B243-8124-D6279D43DA82}" type="slidenum">
              <a:rPr lang="de-AT" smtClean="0"/>
              <a:pPr/>
              <a:t>14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415572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1511CF4-FC61-450E-B3A6-5EFC312C89F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9185" y="1972095"/>
            <a:ext cx="5870448" cy="440283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2CB20-7DBB-414E-880E-56D16026DC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PRUDENT: </a:t>
            </a:r>
            <a:r>
              <a:rPr lang="en-US" u="sng" dirty="0" err="1"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ojectile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osimetric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ffect in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ucleus evaluation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ool</a:t>
            </a:r>
          </a:p>
          <a:p>
            <a:r>
              <a:rPr lang="en-US" dirty="0"/>
              <a:t>Calculates the                 table of </a:t>
            </a:r>
            <a:r>
              <a:rPr lang="en-US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mMKM</a:t>
            </a:r>
            <a:r>
              <a:rPr lang="en-US" dirty="0"/>
              <a:t> and               table of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LEM1lda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C315FE-2A2C-4AE7-976A-7B218420E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Generation of </a:t>
            </a:r>
            <a:r>
              <a:rPr lang="en-US" dirty="0" err="1"/>
              <a:t>RBEActor</a:t>
            </a:r>
            <a:r>
              <a:rPr lang="en-US" dirty="0"/>
              <a:t> input tables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FA11DC-DFB2-4478-BEB4-2CB31C799F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latin typeface="Verdana" charset="0"/>
              </a:rPr>
              <a:t>GateRBEActor | Yihan Jia | Gate Scientific meeting 2025</a:t>
            </a:r>
            <a:endParaRPr lang="de-D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2DEE83-7363-4CAA-9B0B-9146F1724D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6960" y="1846068"/>
            <a:ext cx="1019175" cy="5143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74A24C-00AB-4FF2-9AED-800E9DB10EC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52839" y="1846068"/>
            <a:ext cx="1085850" cy="476250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2250730-793B-403B-BAAB-F16049AAEF17}"/>
              </a:ext>
            </a:extLst>
          </p:cNvPr>
          <p:cNvSpPr/>
          <p:nvPr/>
        </p:nvSpPr>
        <p:spPr>
          <a:xfrm>
            <a:off x="7314964" y="2824285"/>
            <a:ext cx="2981561" cy="2405531"/>
          </a:xfrm>
          <a:prstGeom prst="roundRect">
            <a:avLst/>
          </a:prstGeom>
          <a:solidFill>
            <a:schemeClr val="accent5">
              <a:lumMod val="20000"/>
              <a:lumOff val="8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9BC07EF-9DB8-4309-9652-53CF0F8287FA}"/>
              </a:ext>
            </a:extLst>
          </p:cNvPr>
          <p:cNvSpPr txBox="1"/>
          <p:nvPr/>
        </p:nvSpPr>
        <p:spPr>
          <a:xfrm>
            <a:off x="8280009" y="2896405"/>
            <a:ext cx="1037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US" sz="2400" dirty="0" err="1"/>
              <a:t>mMKM</a:t>
            </a:r>
            <a:endParaRPr lang="en-US" sz="24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BF9340C-D5C8-4292-AE92-F1E2371F733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89652" y="3351164"/>
            <a:ext cx="2479722" cy="55258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21BF20C-E40E-4D6E-88D6-65F841D2AA9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46775" y="3847593"/>
            <a:ext cx="2240366" cy="43890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1C74F7B-5AC9-4B09-B675-AC422E213EA2}"/>
              </a:ext>
            </a:extLst>
          </p:cNvPr>
          <p:cNvSpPr txBox="1"/>
          <p:nvPr/>
        </p:nvSpPr>
        <p:spPr>
          <a:xfrm>
            <a:off x="7733118" y="4402214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constant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3B47891-7228-4460-8E84-2BB0015BC08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22580" y="4414343"/>
            <a:ext cx="495300" cy="37147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BD4884-797A-4C35-B9A5-0234937EFD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77E6A4-9CB2-B243-8124-D6279D43DA82}" type="slidenum">
              <a:rPr lang="de-AT" smtClean="0"/>
              <a:pPr/>
              <a:t>15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00156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2CB20-7DBB-414E-880E-56D16026DC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PRUDENT: </a:t>
            </a:r>
            <a:r>
              <a:rPr lang="en-US" u="sng" dirty="0" err="1"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ojectile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osimetric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ffect in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ucleus evaluation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ool</a:t>
            </a:r>
          </a:p>
          <a:p>
            <a:r>
              <a:rPr lang="en-US" dirty="0"/>
              <a:t>Calculates the                 table of </a:t>
            </a:r>
            <a:r>
              <a:rPr lang="en-US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mMKM</a:t>
            </a:r>
            <a:r>
              <a:rPr lang="en-US" dirty="0"/>
              <a:t> and               table of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LEM1lda 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C315FE-2A2C-4AE7-976A-7B218420E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Generation of </a:t>
            </a:r>
            <a:r>
              <a:rPr lang="en-US" dirty="0" err="1"/>
              <a:t>RBEActor</a:t>
            </a:r>
            <a:r>
              <a:rPr lang="en-US" dirty="0"/>
              <a:t> input tables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FA11DC-DFB2-4478-BEB4-2CB31C799F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latin typeface="Verdana" charset="0"/>
              </a:rPr>
              <a:t>GateRBEActor | Yihan Jia | Gate Scientific meeting 2025</a:t>
            </a:r>
            <a:endParaRPr lang="de-D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2DEE83-7363-4CAA-9B0B-9146F1724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6960" y="1846068"/>
            <a:ext cx="1019175" cy="5143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74A24C-00AB-4FF2-9AED-800E9DB10EC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52839" y="1846068"/>
            <a:ext cx="1085850" cy="4762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BCD831E-0D6D-4B6C-9647-6F9DBA533F0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14980" y="1965477"/>
            <a:ext cx="5872734" cy="4404551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B54E277-7466-4B37-98FD-A5353A114C40}"/>
              </a:ext>
            </a:extLst>
          </p:cNvPr>
          <p:cNvSpPr/>
          <p:nvPr/>
        </p:nvSpPr>
        <p:spPr>
          <a:xfrm>
            <a:off x="1419225" y="2964986"/>
            <a:ext cx="3390024" cy="2405531"/>
          </a:xfrm>
          <a:prstGeom prst="roundRect">
            <a:avLst/>
          </a:prstGeom>
          <a:solidFill>
            <a:schemeClr val="accent4">
              <a:lumMod val="20000"/>
              <a:lumOff val="8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441E98-ADEB-4833-BEB5-73611E76F810}"/>
              </a:ext>
            </a:extLst>
          </p:cNvPr>
          <p:cNvSpPr txBox="1"/>
          <p:nvPr/>
        </p:nvSpPr>
        <p:spPr>
          <a:xfrm>
            <a:off x="2198362" y="5335984"/>
            <a:ext cx="1391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LEM1lda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E4BC341-13BF-4771-BC80-E480B47E98B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63059" y="3097830"/>
            <a:ext cx="2709036" cy="5792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D01335C-6DE6-44A8-80E8-788E37B1183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06142" y="3594746"/>
            <a:ext cx="2576099" cy="5296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C5A7B53-DDF7-41A9-A4FE-2B81F3E9F22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74323" y="4689516"/>
            <a:ext cx="2239736" cy="68100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DE5DB0D-E385-4CDC-BF06-68DD79213411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4494" y="4358168"/>
            <a:ext cx="1986335" cy="50748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62C33F-C523-4BB7-837E-5E21E24306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77E6A4-9CB2-B243-8124-D6279D43DA82}" type="slidenum">
              <a:rPr lang="de-AT" smtClean="0"/>
              <a:pPr/>
              <a:t>16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197666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547F2-B4EA-45E1-AA75-071519F98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central RBE profile against TPS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FEB32-24CA-47A4-866C-A69407997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1381093"/>
            <a:ext cx="11653520" cy="4757770"/>
          </a:xfrm>
        </p:spPr>
        <p:txBody>
          <a:bodyPr/>
          <a:lstStyle/>
          <a:p>
            <a:r>
              <a:rPr lang="en-US" dirty="0"/>
              <a:t>Treatment planning system (TPS)</a:t>
            </a:r>
          </a:p>
          <a:p>
            <a:pPr lvl="1"/>
            <a:r>
              <a:rPr lang="en-US" dirty="0"/>
              <a:t>Dose engine: Pencil Beam Algorithm V7.0</a:t>
            </a:r>
          </a:p>
          <a:p>
            <a:pPr lvl="1"/>
            <a:r>
              <a:rPr lang="en-US" dirty="0"/>
              <a:t>RBE model: </a:t>
            </a:r>
            <a:r>
              <a:rPr lang="en-US" b="1" dirty="0" err="1"/>
              <a:t>mMKM</a:t>
            </a:r>
            <a:r>
              <a:rPr lang="en-US" dirty="0"/>
              <a:t>, </a:t>
            </a:r>
            <a:r>
              <a:rPr lang="en-US" b="1" dirty="0"/>
              <a:t>LEM1</a:t>
            </a:r>
            <a:r>
              <a:rPr lang="en-US" dirty="0"/>
              <a:t> </a:t>
            </a:r>
            <a:r>
              <a:rPr lang="en-US" b="1" dirty="0"/>
              <a:t>classic</a:t>
            </a:r>
            <a:r>
              <a:rPr lang="en-US" dirty="0"/>
              <a:t>, LEM1 low dose approximation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2C2451-1B1D-43B8-8B69-B98D19E041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latin typeface="Verdana" charset="0"/>
              </a:rPr>
              <a:t>GateRBEActor | Yihan Jia | Gate Scientific meeting 2025</a:t>
            </a:r>
            <a:endParaRPr lang="de-D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629ED0-7E40-40AA-B84A-42C9B324B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365" y="1011285"/>
            <a:ext cx="3976688" cy="127039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83A765-C9BF-4370-857B-399869BE18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77E6A4-9CB2-B243-8124-D6279D43DA82}" type="slidenum">
              <a:rPr lang="de-AT" smtClean="0"/>
              <a:pPr/>
              <a:t>17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0143010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DCE0CD0-2DD2-4070-8C40-3964544AB29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24400" y="2703874"/>
            <a:ext cx="5201309" cy="39009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7547F2-B4EA-45E1-AA75-071519F98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central RBE profile against TPS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FEB32-24CA-47A4-866C-A69407997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1381093"/>
            <a:ext cx="11653520" cy="4757770"/>
          </a:xfrm>
        </p:spPr>
        <p:txBody>
          <a:bodyPr/>
          <a:lstStyle/>
          <a:p>
            <a:r>
              <a:rPr lang="en-US" dirty="0"/>
              <a:t>Treatment planning system (TPS)</a:t>
            </a:r>
          </a:p>
          <a:p>
            <a:pPr lvl="1"/>
            <a:r>
              <a:rPr lang="en-US" dirty="0"/>
              <a:t>Dose engine: Pencil Beam Algorithm V7.0</a:t>
            </a:r>
          </a:p>
          <a:p>
            <a:pPr lvl="1"/>
            <a:r>
              <a:rPr lang="en-US" dirty="0"/>
              <a:t>RBE model: </a:t>
            </a:r>
            <a:r>
              <a:rPr lang="en-US" b="1" dirty="0" err="1"/>
              <a:t>mMKM</a:t>
            </a:r>
            <a:r>
              <a:rPr lang="en-US" dirty="0"/>
              <a:t>, </a:t>
            </a:r>
            <a:r>
              <a:rPr lang="en-US" b="1" dirty="0"/>
              <a:t>LEM1</a:t>
            </a:r>
            <a:r>
              <a:rPr lang="en-US" dirty="0"/>
              <a:t> </a:t>
            </a:r>
            <a:r>
              <a:rPr lang="en-US" b="1" dirty="0"/>
              <a:t>classic</a:t>
            </a:r>
            <a:r>
              <a:rPr lang="en-US" dirty="0"/>
              <a:t>, LEM1 low dose approximation</a:t>
            </a:r>
          </a:p>
          <a:p>
            <a:r>
              <a:rPr lang="en-US" dirty="0"/>
              <a:t>120.0 MeV/u pencil beam: </a:t>
            </a:r>
            <a:r>
              <a:rPr lang="en-US" b="1" dirty="0"/>
              <a:t>rel. diff. &lt; 3% until R</a:t>
            </a:r>
            <a:r>
              <a:rPr lang="en-US" b="1" baseline="-25000" dirty="0"/>
              <a:t>80</a:t>
            </a:r>
            <a:r>
              <a:rPr lang="en-US" b="1" dirty="0"/>
              <a:t>-1 mm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2C2451-1B1D-43B8-8B69-B98D19E041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latin typeface="Verdana" charset="0"/>
              </a:rPr>
              <a:t>GateRBEActor | Yihan Jia | Gate Scientific meeting 2025</a:t>
            </a:r>
            <a:endParaRPr lang="de-D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629ED0-7E40-40AA-B84A-42C9B324BE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365" y="1011285"/>
            <a:ext cx="3976688" cy="12703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346EEF4-3A3A-463D-8DD3-970D5373BA3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698534"/>
            <a:ext cx="5201309" cy="390098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401B03C-F1B4-41FA-A4D9-75E3B01C641B}"/>
              </a:ext>
            </a:extLst>
          </p:cNvPr>
          <p:cNvSpPr txBox="1"/>
          <p:nvPr/>
        </p:nvSpPr>
        <p:spPr>
          <a:xfrm>
            <a:off x="5362575" y="4144446"/>
            <a:ext cx="14954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LEM1lda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DD49DC-8E37-4FBB-9B8F-B0148A9F601D}"/>
              </a:ext>
            </a:extLst>
          </p:cNvPr>
          <p:cNvSpPr txBox="1"/>
          <p:nvPr/>
        </p:nvSpPr>
        <p:spPr>
          <a:xfrm>
            <a:off x="639164" y="4181474"/>
            <a:ext cx="12372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mMKM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9BE39D-366B-49CF-8997-D81B9A77D8DA}"/>
              </a:ext>
            </a:extLst>
          </p:cNvPr>
          <p:cNvSpPr txBox="1"/>
          <p:nvPr/>
        </p:nvSpPr>
        <p:spPr>
          <a:xfrm>
            <a:off x="9410700" y="3492276"/>
            <a:ext cx="2715614" cy="31957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defTabSz="914377">
              <a:lnSpc>
                <a:spcPct val="100000"/>
              </a:lnSpc>
              <a:spcBef>
                <a:spcPts val="1000"/>
              </a:spcBef>
              <a:buClr>
                <a:srgbClr val="006AB3"/>
              </a:buClr>
              <a:buSzPct val="130000"/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85783" lvl="1" indent="-228594" defTabSz="914377">
              <a:lnSpc>
                <a:spcPct val="100000"/>
              </a:lnSpc>
              <a:spcBef>
                <a:spcPts val="500"/>
              </a:spcBef>
              <a:buClr>
                <a:srgbClr val="006AB3"/>
              </a:buClr>
              <a:buSzPct val="130000"/>
              <a:buFont typeface="Courier New" panose="02070309020205020404" pitchFamily="49" charset="0"/>
              <a:buChar char="o"/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1142971" indent="-228594" defTabSz="914377">
              <a:lnSpc>
                <a:spcPct val="100000"/>
              </a:lnSpc>
              <a:spcBef>
                <a:spcPts val="500"/>
              </a:spcBef>
              <a:buClr>
                <a:srgbClr val="006AB3"/>
              </a:buClr>
              <a:buSzPct val="130000"/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600160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349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537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726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914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103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Simulation settings:</a:t>
            </a:r>
          </a:p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G4_WATER</a:t>
            </a:r>
          </a:p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QGSP_BIC_HP_EMZ</a:t>
            </a:r>
          </a:p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reference input tables</a:t>
            </a:r>
          </a:p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1E5 primaries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541757-7C2D-4365-B16F-B6E0B36E0E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77E6A4-9CB2-B243-8124-D6279D43DA82}" type="slidenum">
              <a:rPr lang="de-AT" smtClean="0"/>
              <a:pPr/>
              <a:t>18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492514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FEB32-24CA-47A4-866C-A69407997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971550"/>
            <a:ext cx="11653520" cy="5167313"/>
          </a:xfrm>
        </p:spPr>
        <p:txBody>
          <a:bodyPr/>
          <a:lstStyle/>
          <a:p>
            <a:r>
              <a:rPr lang="en-US" dirty="0"/>
              <a:t>Energy modulated scanned beams: </a:t>
            </a:r>
          </a:p>
          <a:p>
            <a:pPr lvl="1"/>
            <a:r>
              <a:rPr lang="en-US" dirty="0"/>
              <a:t>field size 6 cm X 6 cm, modulation length 6 cm</a:t>
            </a:r>
          </a:p>
          <a:p>
            <a:pPr lvl="1"/>
            <a:r>
              <a:rPr lang="en-US" dirty="0"/>
              <a:t>depth of field center 6 cm</a:t>
            </a:r>
          </a:p>
          <a:p>
            <a:pPr lvl="1"/>
            <a:r>
              <a:rPr lang="en-US" dirty="0"/>
              <a:t>Uniform LEM1-RBE-weighted dose 2.3 </a:t>
            </a:r>
            <a:r>
              <a:rPr lang="en-US" dirty="0" err="1"/>
              <a:t>Gy</a:t>
            </a:r>
            <a:endParaRPr lang="en-US" dirty="0"/>
          </a:p>
          <a:p>
            <a:r>
              <a:rPr lang="en-US" dirty="0"/>
              <a:t>Agreement with TPS profile better than </a:t>
            </a:r>
            <a:r>
              <a:rPr lang="en-US" b="1" dirty="0"/>
              <a:t>2% </a:t>
            </a:r>
            <a:r>
              <a:rPr lang="en-US" dirty="0"/>
              <a:t>(reference table) and </a:t>
            </a:r>
            <a:r>
              <a:rPr lang="en-US" b="1" dirty="0"/>
              <a:t>3%</a:t>
            </a:r>
            <a:r>
              <a:rPr lang="en-US" dirty="0"/>
              <a:t> (PRUDENT) within </a:t>
            </a:r>
            <a:r>
              <a:rPr lang="en-US" b="1" dirty="0"/>
              <a:t>target region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A156BED-AE8A-478B-9D32-2DE61323AD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81" t="6984" r="9186" b="47966"/>
          <a:stretch/>
        </p:blipFill>
        <p:spPr>
          <a:xfrm>
            <a:off x="6742673" y="829221"/>
            <a:ext cx="4182566" cy="16144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B2D448-4392-4E04-B898-D05C815FE31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93" y="2704827"/>
            <a:ext cx="5202936" cy="390220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90C5079-0B64-4E6C-A210-7FC21A75CA81}"/>
              </a:ext>
            </a:extLst>
          </p:cNvPr>
          <p:cNvGrpSpPr/>
          <p:nvPr/>
        </p:nvGrpSpPr>
        <p:grpSpPr>
          <a:xfrm>
            <a:off x="4727641" y="2718485"/>
            <a:ext cx="5202936" cy="3902202"/>
            <a:chOff x="13793" y="2692620"/>
            <a:chExt cx="5202936" cy="390220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8984BD4-32F2-4281-ACC5-94785E7E65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3793" y="2692620"/>
              <a:ext cx="5202936" cy="390220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F03201C-19D3-4284-A1CA-F75D8DFD75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5663" t="35012" r="36357" b="58886"/>
            <a:stretch/>
          </p:blipFill>
          <p:spPr>
            <a:xfrm>
              <a:off x="1613648" y="3518009"/>
              <a:ext cx="415177" cy="2381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07A4902-6025-4B87-B42E-FE89438CCA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4289" t="27342" r="37731" b="66556"/>
            <a:stretch/>
          </p:blipFill>
          <p:spPr>
            <a:xfrm>
              <a:off x="2025339" y="3492452"/>
              <a:ext cx="415177" cy="2381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7547F2-B4EA-45E1-AA75-071519F98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central RBE profile against TPS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2C2451-1B1D-43B8-8B69-B98D19E041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latin typeface="Verdana" charset="0"/>
              </a:rPr>
              <a:t>GateRBEActor | Yihan Jia | Gate Scientific meeting 2025</a:t>
            </a:r>
            <a:endParaRPr lang="de-D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A605E6-121A-45C5-BAB4-AEFB0F0F3E79}"/>
              </a:ext>
            </a:extLst>
          </p:cNvPr>
          <p:cNvSpPr txBox="1"/>
          <p:nvPr/>
        </p:nvSpPr>
        <p:spPr>
          <a:xfrm>
            <a:off x="9462593" y="3492452"/>
            <a:ext cx="2715614" cy="31957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defTabSz="914377">
              <a:lnSpc>
                <a:spcPct val="100000"/>
              </a:lnSpc>
              <a:spcBef>
                <a:spcPts val="1000"/>
              </a:spcBef>
              <a:buClr>
                <a:srgbClr val="006AB3"/>
              </a:buClr>
              <a:buSzPct val="130000"/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85783" lvl="1" indent="-228594" defTabSz="914377">
              <a:lnSpc>
                <a:spcPct val="100000"/>
              </a:lnSpc>
              <a:spcBef>
                <a:spcPts val="500"/>
              </a:spcBef>
              <a:buClr>
                <a:srgbClr val="006AB3"/>
              </a:buClr>
              <a:buSzPct val="130000"/>
              <a:buFont typeface="Courier New" panose="02070309020205020404" pitchFamily="49" charset="0"/>
              <a:buChar char="o"/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1142971" indent="-228594" defTabSz="914377">
              <a:lnSpc>
                <a:spcPct val="100000"/>
              </a:lnSpc>
              <a:spcBef>
                <a:spcPts val="500"/>
              </a:spcBef>
              <a:buClr>
                <a:srgbClr val="006AB3"/>
              </a:buClr>
              <a:buSzPct val="130000"/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600160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349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537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726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914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103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Simulation settings:</a:t>
            </a:r>
          </a:p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G4_WATER</a:t>
            </a:r>
          </a:p>
          <a:p>
            <a:r>
              <a:rPr lang="en-US" sz="1800" dirty="0"/>
              <a:t>QGSP_BIC_HP_EMZ</a:t>
            </a:r>
          </a:p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2% statistical uncertainty goal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28076E-0A61-4FCF-91E0-29052101696B}"/>
              </a:ext>
            </a:extLst>
          </p:cNvPr>
          <p:cNvSpPr txBox="1"/>
          <p:nvPr/>
        </p:nvSpPr>
        <p:spPr>
          <a:xfrm>
            <a:off x="5362575" y="4782621"/>
            <a:ext cx="14954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LEM1lda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F64B0D-E0E8-4B3D-BF02-21014C018971}"/>
              </a:ext>
            </a:extLst>
          </p:cNvPr>
          <p:cNvSpPr txBox="1"/>
          <p:nvPr/>
        </p:nvSpPr>
        <p:spPr>
          <a:xfrm>
            <a:off x="639164" y="4819649"/>
            <a:ext cx="12372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mMKM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73949-73E6-47A2-8198-F6D98EBFEB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77E6A4-9CB2-B243-8124-D6279D43DA82}" type="slidenum">
              <a:rPr lang="de-AT" smtClean="0"/>
              <a:pPr/>
              <a:t>19</a:t>
            </a:fld>
            <a:endParaRPr lang="de-AT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2A26C26-98F1-48E4-B93F-FAF2871D72E5}"/>
              </a:ext>
            </a:extLst>
          </p:cNvPr>
          <p:cNvSpPr txBox="1"/>
          <p:nvPr/>
        </p:nvSpPr>
        <p:spPr>
          <a:xfrm>
            <a:off x="10388078" y="984672"/>
            <a:ext cx="1062182" cy="2616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LEM1 classic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4BD07F4-91FE-4942-B941-E5D5FFA6193A}"/>
              </a:ext>
            </a:extLst>
          </p:cNvPr>
          <p:cNvSpPr txBox="1"/>
          <p:nvPr/>
        </p:nvSpPr>
        <p:spPr>
          <a:xfrm>
            <a:off x="10388078" y="1214815"/>
            <a:ext cx="1062182" cy="2616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mMKM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524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2455D-7ACE-4F2E-97C8-DB5C97A78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relative biological effectiveness (RBE)?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A1E96-C8A1-4A58-A077-17DB82A3C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1419193"/>
            <a:ext cx="9204960" cy="4757770"/>
          </a:xfrm>
        </p:spPr>
        <p:txBody>
          <a:bodyPr/>
          <a:lstStyle/>
          <a:p>
            <a:r>
              <a:rPr lang="en-US" dirty="0"/>
              <a:t> </a:t>
            </a:r>
          </a:p>
          <a:p>
            <a:endParaRPr lang="en-US" i="1" dirty="0"/>
          </a:p>
          <a:p>
            <a:r>
              <a:rPr lang="en-US" i="1" dirty="0"/>
              <a:t>In vitro, in vivo</a:t>
            </a:r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AE7E1E-402D-40E7-9780-514CB16F94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latin typeface="Verdana" charset="0"/>
              </a:rPr>
              <a:t>GateRBEActor | Yihan Jia | Gate Scientific meeting 2025</a:t>
            </a:r>
            <a:endParaRPr lang="de-D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927BF8-15AF-4903-9540-25B3C94241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808" y="1230249"/>
            <a:ext cx="1625158" cy="834841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28D9C696-EC05-4BB2-8AB3-DF6FCDC9D112}"/>
              </a:ext>
            </a:extLst>
          </p:cNvPr>
          <p:cNvGrpSpPr/>
          <p:nvPr/>
        </p:nvGrpSpPr>
        <p:grpSpPr>
          <a:xfrm>
            <a:off x="4321858" y="1737364"/>
            <a:ext cx="4751175" cy="4511484"/>
            <a:chOff x="4867200" y="1737364"/>
            <a:chExt cx="4751175" cy="451148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0E3FC38-5568-465F-B88E-4D9080CEEE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440" b="88161" l="4595" r="97155">
                          <a14:foregroundMark x1="46827" y1="5708" x2="75711" y2="7400"/>
                          <a14:foregroundMark x1="52954" y1="6977" x2="39168" y2="8668"/>
                          <a14:foregroundMark x1="39168" y1="8668" x2="39168" y2="8668"/>
                          <a14:foregroundMark x1="61707" y1="9937" x2="45077" y2="7611"/>
                          <a14:foregroundMark x1="45077" y1="7611" x2="44639" y2="7188"/>
                          <a14:foregroundMark x1="44201" y1="5285" x2="59956" y2="4440"/>
                          <a14:foregroundMark x1="59956" y1="4440" x2="63020" y2="4651"/>
                          <a14:foregroundMark x1="68271" y1="4863" x2="22976" y2="4440"/>
                          <a14:foregroundMark x1="8544" y1="11316" x2="7002" y2="12051"/>
                          <a14:foregroundMark x1="9285" y1="10963" x2="8551" y2="11313"/>
                          <a14:foregroundMark x1="22976" y1="4440" x2="13692" y2="8864"/>
                          <a14:foregroundMark x1="7002" y1="12051" x2="4814" y2="27061"/>
                          <a14:foregroundMark x1="4814" y1="27061" x2="11816" y2="41438"/>
                          <a14:foregroundMark x1="11816" y1="41438" x2="14661" y2="58140"/>
                          <a14:foregroundMark x1="14661" y1="58140" x2="11160" y2="53911"/>
                          <a14:foregroundMark x1="5470" y1="37632" x2="9628" y2="63002"/>
                          <a14:foregroundMark x1="9628" y1="63002" x2="10066" y2="64059"/>
                          <a14:foregroundMark x1="19037" y1="31290" x2="6565" y2="39958"/>
                          <a14:foregroundMark x1="6565" y1="39958" x2="5033" y2="59408"/>
                          <a14:foregroundMark x1="5033" y1="59408" x2="7440" y2="63848"/>
                          <a14:foregroundMark x1="31072" y1="35095" x2="15536" y2="51797"/>
                          <a14:foregroundMark x1="15536" y1="51797" x2="14223" y2="84989"/>
                          <a14:foregroundMark x1="14223" y1="84989" x2="66083" y2="93235"/>
                          <a14:foregroundMark x1="66083" y1="93235" x2="99125" y2="91543"/>
                          <a14:foregroundMark x1="99125" y1="91543" x2="97155" y2="75264"/>
                          <a14:foregroundMark x1="97155" y1="75264" x2="64333" y2="13108"/>
                          <a14:foregroundMark x1="64333" y1="13108" x2="68271" y2="7611"/>
                          <a14:backgroundMark x1="5470" y1="7400" x2="8972" y2="6342"/>
                          <a14:backgroundMark x1="6346" y1="4651" x2="8534" y2="4440"/>
                          <a14:backgroundMark x1="10722" y1="4440" x2="5252" y2="5285"/>
                          <a14:backgroundMark x1="9409" y1="6765" x2="5033" y2="5920"/>
                          <a14:backgroundMark x1="10503" y1="5920" x2="5470" y2="4863"/>
                          <a14:backgroundMark x1="7659" y1="6342" x2="2845" y2="5920"/>
                          <a14:backgroundMark x1="8315" y1="5920" x2="5033" y2="5074"/>
                          <a14:backgroundMark x1="7002" y1="6977" x2="6346" y2="4440"/>
                          <a14:backgroundMark x1="9190" y1="7188" x2="5689" y2="5074"/>
                          <a14:backgroundMark x1="7221" y1="8034" x2="4814" y2="5708"/>
                          <a14:backgroundMark x1="4814" y1="5708" x2="5470" y2="5920"/>
                          <a14:backgroundMark x1="11379" y1="6342" x2="4158" y2="7188"/>
                          <a14:backgroundMark x1="7877" y1="7188" x2="3501" y2="6977"/>
                          <a14:backgroundMark x1="12035" y1="5708" x2="6346" y2="3383"/>
                          <a14:backgroundMark x1="7659" y1="4440" x2="3282" y2="4440"/>
                          <a14:backgroundMark x1="9190" y1="3171" x2="9409" y2="3383"/>
                          <a14:backgroundMark x1="9409" y1="3383" x2="2188" y2="5497"/>
                          <a14:backgroundMark x1="8972" y1="4863" x2="8972" y2="3805"/>
                          <a14:backgroundMark x1="7659" y1="2960" x2="8315" y2="3594"/>
                          <a14:backgroundMark x1="8315" y1="3805" x2="6127" y2="3383"/>
                          <a14:backgroundMark x1="8315" y1="3805" x2="5470" y2="5074"/>
                          <a14:backgroundMark x1="7877" y1="4228" x2="4595" y2="4228"/>
                        </a14:backgroundRemoval>
                      </a14:imgEffect>
                    </a14:imgLayer>
                  </a14:imgProps>
                </a:ext>
              </a:extLst>
            </a:blip>
            <a:srcRect l="1316" t="3037" r="-1316" b="1924"/>
            <a:stretch/>
          </p:blipFill>
          <p:spPr>
            <a:xfrm>
              <a:off x="4867200" y="1737364"/>
              <a:ext cx="4352925" cy="4281831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00158AA-21AB-4865-B5FC-7CBA26DD3C6E}"/>
                </a:ext>
              </a:extLst>
            </p:cNvPr>
            <p:cNvSpPr txBox="1"/>
            <p:nvPr/>
          </p:nvSpPr>
          <p:spPr>
            <a:xfrm>
              <a:off x="5657850" y="5971849"/>
              <a:ext cx="3484535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chemeClr val="accent1"/>
                  </a:solidFill>
                  <a:effectLst/>
                  <a:latin typeface="Arial" panose="020B0604020202020204" pitchFamily="34" charset="0"/>
                </a:rPr>
                <a:t>[2] Hartmann L, et al., </a:t>
              </a:r>
              <a:r>
                <a:rPr lang="en-US" sz="1200" i="1" dirty="0">
                  <a:solidFill>
                    <a:schemeClr val="accent1"/>
                  </a:solidFill>
                  <a:effectLst/>
                  <a:latin typeface="Arial" panose="020B0604020202020204" pitchFamily="34" charset="0"/>
                </a:rPr>
                <a:t>Scientific reports </a:t>
              </a:r>
              <a:r>
                <a:rPr lang="en-US" sz="1200" dirty="0">
                  <a:solidFill>
                    <a:schemeClr val="accent1"/>
                  </a:solidFill>
                  <a:effectLst/>
                  <a:latin typeface="Arial" panose="020B0604020202020204" pitchFamily="34" charset="0"/>
                </a:rPr>
                <a:t>(2020)</a:t>
              </a:r>
              <a:endParaRPr lang="en-US" sz="1200" dirty="0">
                <a:solidFill>
                  <a:schemeClr val="accent1"/>
                </a:solidFill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D37B87E-AA78-432F-94E2-C3A3D7BCC842}"/>
                </a:ext>
              </a:extLst>
            </p:cNvPr>
            <p:cNvCxnSpPr>
              <a:cxnSpLocks/>
            </p:cNvCxnSpPr>
            <p:nvPr/>
          </p:nvCxnSpPr>
          <p:spPr>
            <a:xfrm>
              <a:off x="5657850" y="3301365"/>
              <a:ext cx="1687830" cy="0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B036491-82AA-4B41-89FB-9DB312C49D65}"/>
                </a:ext>
              </a:extLst>
            </p:cNvPr>
            <p:cNvCxnSpPr>
              <a:cxnSpLocks/>
            </p:cNvCxnSpPr>
            <p:nvPr/>
          </p:nvCxnSpPr>
          <p:spPr>
            <a:xfrm>
              <a:off x="5657850" y="3301365"/>
              <a:ext cx="742950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6394C45-7B15-406B-86C8-84BEED0876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38825" y="3360769"/>
              <a:ext cx="381000" cy="361950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9D6B1AF0-0B02-42BE-B0B9-4EA3A389337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715857" y="3216338"/>
              <a:ext cx="762000" cy="552450"/>
            </a:xfrm>
            <a:prstGeom prst="rect">
              <a:avLst/>
            </a:prstGeom>
          </p:spPr>
        </p:pic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EC3048C-A55C-452B-BA96-84EA72A51E6F}"/>
                </a:ext>
              </a:extLst>
            </p:cNvPr>
            <p:cNvCxnSpPr>
              <a:cxnSpLocks/>
            </p:cNvCxnSpPr>
            <p:nvPr/>
          </p:nvCxnSpPr>
          <p:spPr>
            <a:xfrm>
              <a:off x="5657850" y="4263390"/>
              <a:ext cx="2371725" cy="0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7911F8B-7555-4AA2-B261-0246B5F8A0A3}"/>
                </a:ext>
              </a:extLst>
            </p:cNvPr>
            <p:cNvCxnSpPr>
              <a:cxnSpLocks/>
            </p:cNvCxnSpPr>
            <p:nvPr/>
          </p:nvCxnSpPr>
          <p:spPr>
            <a:xfrm>
              <a:off x="5657850" y="4263390"/>
              <a:ext cx="1439007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65EF57E4-7F9B-4CB2-86EF-B0BB76CE35C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516829" y="2938211"/>
              <a:ext cx="1664324" cy="443820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A60258AE-285B-443D-AFD3-1692AF59102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037225" y="3947906"/>
              <a:ext cx="1581150" cy="523875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D99A21AB-F266-49E7-8E25-2868668FB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715857" y="5690155"/>
              <a:ext cx="962025" cy="276225"/>
            </a:xfrm>
            <a:prstGeom prst="rect">
              <a:avLst/>
            </a:prstGeom>
          </p:spPr>
        </p:pic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F8631356-D51C-435E-B69B-4BBD19085312}"/>
              </a:ext>
            </a:extLst>
          </p:cNvPr>
          <p:cNvSpPr txBox="1"/>
          <p:nvPr/>
        </p:nvSpPr>
        <p:spPr>
          <a:xfrm>
            <a:off x="9181072" y="2045023"/>
            <a:ext cx="2743200" cy="312705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594" indent="-228594" defTabSz="914377">
              <a:lnSpc>
                <a:spcPct val="100000"/>
              </a:lnSpc>
              <a:spcBef>
                <a:spcPts val="1000"/>
              </a:spcBef>
              <a:buClr>
                <a:srgbClr val="006AB3"/>
              </a:buClr>
              <a:buSzPct val="130000"/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85783" indent="-228594" defTabSz="914377">
              <a:lnSpc>
                <a:spcPct val="100000"/>
              </a:lnSpc>
              <a:spcBef>
                <a:spcPts val="500"/>
              </a:spcBef>
              <a:buClr>
                <a:srgbClr val="006AB3"/>
              </a:buClr>
              <a:buSzPct val="130000"/>
              <a:buFont typeface="Courier New" panose="02070309020205020404" pitchFamily="49" charset="0"/>
              <a:buChar char="o"/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1142971" indent="-228594" defTabSz="914377">
              <a:lnSpc>
                <a:spcPct val="100000"/>
              </a:lnSpc>
              <a:spcBef>
                <a:spcPts val="500"/>
              </a:spcBef>
              <a:buClr>
                <a:srgbClr val="006AB3"/>
              </a:buClr>
              <a:buSzPct val="130000"/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600160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349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537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726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914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103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Dose</a:t>
            </a:r>
          </a:p>
          <a:p>
            <a:r>
              <a:rPr lang="en-US" dirty="0">
                <a:solidFill>
                  <a:schemeClr val="bg1"/>
                </a:solidFill>
              </a:rPr>
              <a:t>Radiation quality (</a:t>
            </a:r>
            <a:r>
              <a:rPr lang="en-US" dirty="0" err="1">
                <a:solidFill>
                  <a:schemeClr val="bg1"/>
                </a:solidFill>
              </a:rPr>
              <a:t>LETd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  <a:p>
            <a:r>
              <a:rPr lang="en-US" dirty="0"/>
              <a:t>Cell line (radiosensitivity)</a:t>
            </a:r>
          </a:p>
          <a:p>
            <a:r>
              <a:rPr lang="en-US" dirty="0"/>
              <a:t>Endpoint (survival fraction, tumor control probability …)</a:t>
            </a:r>
          </a:p>
          <a:p>
            <a:r>
              <a:rPr lang="en-US" dirty="0"/>
              <a:t>…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8DB1EE-40B4-46F5-A92E-B610725DA4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77E6A4-9CB2-B243-8124-D6279D43DA82}" type="slidenum">
              <a:rPr lang="de-AT" smtClean="0"/>
              <a:pPr/>
              <a:t>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469823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083EEB7-7E19-4642-883F-F4509633C32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704827"/>
            <a:ext cx="5202936" cy="39022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70DF37-4DD6-455F-8E52-9FF4B7CD409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31297" y="2704827"/>
            <a:ext cx="5202936" cy="39022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7547F2-B4EA-45E1-AA75-071519F98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central RBE profile against TPS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FEB32-24CA-47A4-866C-A69407997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1381093"/>
            <a:ext cx="11653520" cy="4757770"/>
          </a:xfrm>
        </p:spPr>
        <p:txBody>
          <a:bodyPr/>
          <a:lstStyle/>
          <a:p>
            <a:r>
              <a:rPr lang="en-US" dirty="0"/>
              <a:t>Physics lists: QGSP_BIC_HP_EMZ, </a:t>
            </a:r>
            <a:r>
              <a:rPr lang="en-US" dirty="0" err="1"/>
              <a:t>ShieldingLIQMD_EMZ</a:t>
            </a:r>
            <a:endParaRPr lang="en-US" dirty="0"/>
          </a:p>
          <a:p>
            <a:r>
              <a:rPr lang="en-US" dirty="0"/>
              <a:t>Impact of </a:t>
            </a:r>
            <a:r>
              <a:rPr lang="en-US" b="1" dirty="0"/>
              <a:t>nuclear interaction modelling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agreement with TPS profile better than </a:t>
            </a:r>
            <a:r>
              <a:rPr lang="en-US" b="1" dirty="0"/>
              <a:t>3%</a:t>
            </a:r>
            <a:r>
              <a:rPr lang="en-US" dirty="0"/>
              <a:t> within target region</a:t>
            </a:r>
          </a:p>
          <a:p>
            <a:pPr lvl="1"/>
            <a:r>
              <a:rPr lang="en-US" dirty="0"/>
              <a:t>Larger divergence in the fragmentation tail for </a:t>
            </a:r>
            <a:r>
              <a:rPr lang="en-US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mMKM</a:t>
            </a:r>
            <a:r>
              <a:rPr lang="en-US" dirty="0"/>
              <a:t>, compared to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LEM1lda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2C2451-1B1D-43B8-8B69-B98D19E041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latin typeface="Verdana" charset="0"/>
              </a:rPr>
              <a:t>GateRBEActor | Yihan Jia | Gate Scientific meeting 2025</a:t>
            </a:r>
            <a:endParaRPr lang="de-D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A605E6-121A-45C5-BAB4-AEFB0F0F3E79}"/>
              </a:ext>
            </a:extLst>
          </p:cNvPr>
          <p:cNvSpPr txBox="1"/>
          <p:nvPr/>
        </p:nvSpPr>
        <p:spPr>
          <a:xfrm>
            <a:off x="9462593" y="3492452"/>
            <a:ext cx="2715614" cy="31957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defTabSz="914377">
              <a:lnSpc>
                <a:spcPct val="100000"/>
              </a:lnSpc>
              <a:spcBef>
                <a:spcPts val="1000"/>
              </a:spcBef>
              <a:buClr>
                <a:srgbClr val="006AB3"/>
              </a:buClr>
              <a:buSzPct val="130000"/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85783" lvl="1" indent="-228594" defTabSz="914377">
              <a:lnSpc>
                <a:spcPct val="100000"/>
              </a:lnSpc>
              <a:spcBef>
                <a:spcPts val="500"/>
              </a:spcBef>
              <a:buClr>
                <a:srgbClr val="006AB3"/>
              </a:buClr>
              <a:buSzPct val="130000"/>
              <a:buFont typeface="Courier New" panose="02070309020205020404" pitchFamily="49" charset="0"/>
              <a:buChar char="o"/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1142971" indent="-228594" defTabSz="914377">
              <a:lnSpc>
                <a:spcPct val="100000"/>
              </a:lnSpc>
              <a:spcBef>
                <a:spcPts val="500"/>
              </a:spcBef>
              <a:buClr>
                <a:srgbClr val="006AB3"/>
              </a:buClr>
              <a:buSzPct val="130000"/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600160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349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537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726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914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103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Simulation settings:</a:t>
            </a:r>
          </a:p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G4_WATER</a:t>
            </a:r>
          </a:p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Reference table</a:t>
            </a:r>
          </a:p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2% statistical uncertainty goal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28076E-0A61-4FCF-91E0-29052101696B}"/>
              </a:ext>
            </a:extLst>
          </p:cNvPr>
          <p:cNvSpPr txBox="1"/>
          <p:nvPr/>
        </p:nvSpPr>
        <p:spPr>
          <a:xfrm>
            <a:off x="5362575" y="4782621"/>
            <a:ext cx="14954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LEM1lda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F64B0D-E0E8-4B3D-BF02-21014C018971}"/>
              </a:ext>
            </a:extLst>
          </p:cNvPr>
          <p:cNvSpPr txBox="1"/>
          <p:nvPr/>
        </p:nvSpPr>
        <p:spPr>
          <a:xfrm>
            <a:off x="639164" y="4819649"/>
            <a:ext cx="12372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mMKM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1F9D56-667E-4286-AA87-8875BA1B81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77E6A4-9CB2-B243-8124-D6279D43DA82}" type="slidenum">
              <a:rPr lang="de-AT" smtClean="0"/>
              <a:pPr/>
              <a:t>20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0007733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1C8B1-EB85-44B4-A504-F2FB4D7A9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3CDEC-24FB-4BE0-98B8-CA0BAEE986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GateRBEActor</a:t>
            </a:r>
            <a:r>
              <a:rPr lang="en-US" dirty="0"/>
              <a:t> supports the </a:t>
            </a:r>
            <a:r>
              <a:rPr lang="en-US" b="1" dirty="0"/>
              <a:t>two clinically used RBE models</a:t>
            </a:r>
            <a:r>
              <a:rPr lang="en-US" dirty="0"/>
              <a:t>, modified </a:t>
            </a:r>
            <a:r>
              <a:rPr lang="en-US" dirty="0" err="1"/>
              <a:t>Microdosimetric</a:t>
            </a:r>
            <a:r>
              <a:rPr lang="en-US" dirty="0"/>
              <a:t> Kinetic Model (</a:t>
            </a:r>
            <a:r>
              <a:rPr lang="en-US" b="1" dirty="0" err="1"/>
              <a:t>mMKM</a:t>
            </a:r>
            <a:r>
              <a:rPr lang="en-US" dirty="0"/>
              <a:t>) and Local Effect Model I (</a:t>
            </a:r>
            <a:r>
              <a:rPr lang="en-US" b="1" dirty="0"/>
              <a:t>LEM1</a:t>
            </a:r>
            <a:r>
              <a:rPr lang="en-US" dirty="0"/>
              <a:t>)</a:t>
            </a:r>
          </a:p>
          <a:p>
            <a:r>
              <a:rPr lang="en-US" dirty="0" err="1"/>
              <a:t>GateRBEActor</a:t>
            </a:r>
            <a:r>
              <a:rPr lang="en-US" dirty="0"/>
              <a:t> is primarily </a:t>
            </a:r>
            <a:r>
              <a:rPr lang="en-US" b="1" dirty="0"/>
              <a:t>benchmarked</a:t>
            </a:r>
            <a:r>
              <a:rPr lang="en-US" dirty="0"/>
              <a:t> against clinical TPS </a:t>
            </a:r>
            <a:r>
              <a:rPr lang="en-US" dirty="0" err="1"/>
              <a:t>RayStation</a:t>
            </a:r>
            <a:r>
              <a:rPr lang="en-US" dirty="0"/>
              <a:t> 2024A</a:t>
            </a:r>
          </a:p>
          <a:p>
            <a:r>
              <a:rPr lang="en-US" dirty="0"/>
              <a:t>Further benchmarking will involve additional fields in </a:t>
            </a:r>
            <a:r>
              <a:rPr lang="en-US" b="1" dirty="0"/>
              <a:t>water</a:t>
            </a:r>
            <a:r>
              <a:rPr lang="en-US" dirty="0"/>
              <a:t> and fields in </a:t>
            </a:r>
            <a:r>
              <a:rPr lang="en-US" b="1" dirty="0"/>
              <a:t>patient</a:t>
            </a:r>
            <a:r>
              <a:rPr lang="en-US" dirty="0"/>
              <a:t> geometry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GateRBEActor</a:t>
            </a:r>
            <a:r>
              <a:rPr lang="en-US" dirty="0"/>
              <a:t> is available in GATE 10.0.2 / GATE-</a:t>
            </a:r>
            <a:r>
              <a:rPr lang="en-US" dirty="0" err="1"/>
              <a:t>RTiON</a:t>
            </a:r>
            <a:r>
              <a:rPr lang="en-US" dirty="0"/>
              <a:t> V2!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0E024F-3F22-4B6B-8433-646CF49424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latin typeface="Verdana" charset="0"/>
              </a:rPr>
              <a:t>GateRBEActor | Yihan Jia | Gate Scientific meeting 2025</a:t>
            </a:r>
            <a:endParaRPr lang="de-DE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511D932-8027-4A3B-A188-FB18F57F4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1" y="4316984"/>
            <a:ext cx="3088640" cy="19361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5BB04DB-1B81-4E2D-A4B6-527A58E99C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3095" y="4533900"/>
            <a:ext cx="1831340" cy="179543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63424D9-CC0D-4FDA-8688-62C9DA86F8E0}"/>
              </a:ext>
            </a:extLst>
          </p:cNvPr>
          <p:cNvSpPr txBox="1"/>
          <p:nvPr/>
        </p:nvSpPr>
        <p:spPr>
          <a:xfrm>
            <a:off x="7487920" y="4172565"/>
            <a:ext cx="33616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 err="1">
                <a:solidFill>
                  <a:schemeClr val="bg1">
                    <a:lumMod val="50000"/>
                  </a:schemeClr>
                </a:solidFill>
              </a:rPr>
              <a:t>Opengate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 documentation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148772-A6ED-4B4B-AEE6-CA0616AE3AF7}"/>
              </a:ext>
            </a:extLst>
          </p:cNvPr>
          <p:cNvSpPr txBox="1"/>
          <p:nvPr/>
        </p:nvSpPr>
        <p:spPr>
          <a:xfrm>
            <a:off x="1022033" y="6231528"/>
            <a:ext cx="664591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1pPr>
              <a:defRPr sz="1200">
                <a:solidFill>
                  <a:schemeClr val="accent1"/>
                </a:solidFill>
                <a:effectLst/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Courtesy of M. Favaretto, “</a:t>
            </a:r>
            <a:r>
              <a:rPr lang="en-US" cap="none" dirty="0" err="1"/>
              <a:t>GateRTion</a:t>
            </a:r>
            <a:r>
              <a:rPr lang="en-US" cap="none" dirty="0"/>
              <a:t> v2: a reference GATE 10 version for ion beam therapy”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E53597-F055-45CE-B17B-901A742A25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77E6A4-9CB2-B243-8124-D6279D43DA82}" type="slidenum">
              <a:rPr lang="de-AT" smtClean="0"/>
              <a:pPr/>
              <a:t>21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5524099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D0524-BE10-435C-AB40-7F4955A10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92551-B7AC-47A6-89A5-D5DF6A481B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cap="none" dirty="0"/>
              <a:t>Medical Physics team, MedAustron</a:t>
            </a:r>
          </a:p>
          <a:p>
            <a:r>
              <a:rPr lang="en-US" sz="2000" cap="none" dirty="0"/>
              <a:t>Michael Dutter and Patrick Simons, MedAustron</a:t>
            </a:r>
          </a:p>
          <a:p>
            <a:endParaRPr lang="en-US" dirty="0"/>
          </a:p>
          <a:p>
            <a:r>
              <a:rPr lang="en-US" sz="2000" cap="none" dirty="0"/>
              <a:t>Giuseppe Magro, PhD, CNAO</a:t>
            </a:r>
          </a:p>
          <a:p>
            <a:r>
              <a:rPr lang="en-US" dirty="0"/>
              <a:t>Mansure Schafasand, PhD, MedAustron</a:t>
            </a:r>
            <a:endParaRPr lang="en-US" sz="2000" cap="none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249004-00AE-43B6-841D-966AFB937A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latin typeface="Verdana" charset="0"/>
              </a:rPr>
              <a:t>GateRBEActor | Yihan Jia | Gate Scientific meeting 2025</a:t>
            </a:r>
            <a:endParaRPr lang="de-D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BB2D45-ADB4-428A-B2C1-3446477AC5B5}"/>
              </a:ext>
            </a:extLst>
          </p:cNvPr>
          <p:cNvSpPr txBox="1"/>
          <p:nvPr/>
        </p:nvSpPr>
        <p:spPr>
          <a:xfrm>
            <a:off x="509518" y="5871138"/>
            <a:ext cx="89392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The financial support from the “</a:t>
            </a:r>
            <a:r>
              <a:rPr lang="en-US" sz="1100" i="1" dirty="0" err="1"/>
              <a:t>Niederösterreichischen</a:t>
            </a:r>
            <a:r>
              <a:rPr lang="en-US" sz="1100" i="1" dirty="0"/>
              <a:t> </a:t>
            </a:r>
            <a:r>
              <a:rPr lang="en-US" sz="1100" i="1" dirty="0" err="1"/>
              <a:t>Wirtschafts</a:t>
            </a:r>
            <a:r>
              <a:rPr lang="en-US" sz="1100" i="1" dirty="0"/>
              <a:t>- und </a:t>
            </a:r>
            <a:r>
              <a:rPr lang="en-US" sz="1100" i="1" dirty="0" err="1"/>
              <a:t>Tourismusfonds</a:t>
            </a:r>
            <a:r>
              <a:rPr lang="en-US" sz="1100" i="1" dirty="0"/>
              <a:t>” and European union in form of the EFRE fonds is gratefully acknowledged.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D0B68C-2D73-46EE-8778-B4436E023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18" y="4736654"/>
            <a:ext cx="3617005" cy="7588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C99BA8F-DEE7-4C3A-B4BD-C166A2F776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350" y="4886960"/>
            <a:ext cx="1830817" cy="55992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7CE48E-4C09-404B-ACD0-06FAE46429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77E6A4-9CB2-B243-8124-D6279D43DA82}" type="slidenum">
              <a:rPr lang="de-AT" smtClean="0"/>
              <a:pPr/>
              <a:t>22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867303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59EDB-3133-4CF4-8BF5-C7E81F9DC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518944"/>
            <a:ext cx="10318751" cy="1482868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Thank you for your attention!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0AE84C-8DA0-4E7E-9C00-81E5D0B365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094137-0909-42EF-A584-21112B0E48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latin typeface="Verdana" charset="0"/>
              </a:rPr>
              <a:t>GateRBEActor | Yihan Jia | Gate Scientific meeting 2025</a:t>
            </a:r>
            <a:endParaRPr lang="de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CA0BF6-F4A5-46B3-9281-A0B0CDDEBF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0" t="1228" r="1075" b="830"/>
          <a:stretch/>
        </p:blipFill>
        <p:spPr>
          <a:xfrm>
            <a:off x="6411912" y="2139658"/>
            <a:ext cx="5292725" cy="4180620"/>
          </a:xfrm>
          <a:prstGeom prst="rect">
            <a:avLst/>
          </a:prstGeom>
          <a:ln w="28575">
            <a:noFill/>
          </a:ln>
        </p:spPr>
      </p:pic>
      <p:pic>
        <p:nvPicPr>
          <p:cNvPr id="6" name="Picture 2" descr="MedAustron Beam Therapy Center – Experts Medical">
            <a:extLst>
              <a:ext uri="{FF2B5EF4-FFF2-40B4-BE49-F238E27FC236}">
                <a16:creationId xmlns:a16="http://schemas.microsoft.com/office/drawing/2014/main" id="{5AE21632-7A0E-428A-9EF1-AE548F74F4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74"/>
          <a:stretch/>
        </p:blipFill>
        <p:spPr bwMode="auto">
          <a:xfrm>
            <a:off x="975519" y="2158436"/>
            <a:ext cx="5292725" cy="418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3034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0B2A6-73F4-4B75-9013-6C2271D4A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5A2DD-DC28-4086-ABB4-BB3C072A4F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[1] Ridolfi, Riccardo. "Study of the track reconstruction in the FOOT experiment for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Hadrontherapy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." (2018).</a:t>
            </a:r>
          </a:p>
          <a:p>
            <a:pPr marL="0" indent="0">
              <a:buNone/>
            </a:pPr>
            <a:r>
              <a:rPr lang="en-US" dirty="0">
                <a:solidFill>
                  <a:srgbClr val="222222"/>
                </a:solidFill>
              </a:rPr>
              <a:t>[2] 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Hartmann, Laura, et al. "Photon versus carbon ion irradiation: immunomodulatory effects exerted on murine tumor cell lines." 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Scientific reports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10.1 (2020): 21517.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[3] R&amp;D status in various countries. https://www.particle.or.jp/hirtjapan/en/medical/current/world.html</a:t>
            </a:r>
            <a:r>
              <a:rPr lang="en-US" dirty="0"/>
              <a:t> Accessed date: 22/03/2025.</a:t>
            </a:r>
          </a:p>
          <a:p>
            <a:pPr marL="0" indent="0">
              <a:buNone/>
            </a:pPr>
            <a:r>
              <a:rPr lang="en-US" dirty="0"/>
              <a:t>[4] Vector illustration by sasami018/ AC-</a:t>
            </a:r>
            <a:r>
              <a:rPr lang="en-US" dirty="0" err="1"/>
              <a:t>illust</a:t>
            </a:r>
            <a:r>
              <a:rPr lang="en-US" dirty="0"/>
              <a:t> on Page 10-14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[5]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Zaider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M., and H. H. Rossi. "The synergistic effects of different radiations." 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Radiation research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(1980): 732-739.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31D3FE-A03B-416C-B28E-B0D91C145B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latin typeface="Verdana" charset="0"/>
              </a:rPr>
              <a:t>GateRBEActor | Yihan Jia | Gate Scientific meeting 2025</a:t>
            </a:r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6064FB-4ED7-4569-970D-8A6D8FF785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77E6A4-9CB2-B243-8124-D6279D43DA82}" type="slidenum">
              <a:rPr lang="de-AT" smtClean="0"/>
              <a:pPr/>
              <a:t>24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990425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6AAFF-F05E-4EB2-86DF-99EE4C524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 stopping power in water (G4_WATER)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9195E-87CD-4436-883F-A40C849CFB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latin typeface="Verdana" charset="0"/>
              </a:rPr>
              <a:t>GateRBEActor | Yihan Jia | Gate Scientific meeting 2025</a:t>
            </a:r>
            <a:endParaRPr lang="de-DE" dirty="0"/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4228163B-C176-4C40-9668-02C657EBD3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9713" y="453478"/>
            <a:ext cx="8076472" cy="6057354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C8BA98-9D57-4559-BEEB-FC6956ADEA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77E6A4-9CB2-B243-8124-D6279D43DA82}" type="slidenum">
              <a:rPr lang="de-AT" smtClean="0"/>
              <a:pPr/>
              <a:t>25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066590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DFF81-F3B3-4721-8E0C-879FD1B86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SURVIVAL z*1D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8FA9E-6833-4EAE-A899-5032D137F3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4C8BF4-561B-4926-A66C-DF9D0DD295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latin typeface="Verdana" charset="0"/>
              </a:rPr>
              <a:t>GateRBEActor | Yihan Jia | Gate Scientific meeting 2025</a:t>
            </a:r>
            <a:endParaRPr lang="de-D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3163DE-6607-4A5B-86DB-56FA91F19CF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3799" y="1040371"/>
            <a:ext cx="6715481" cy="503661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A8135C-2104-4FF7-8D3B-167BD0C701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77E6A4-9CB2-B243-8124-D6279D43DA82}" type="slidenum">
              <a:rPr lang="de-AT" smtClean="0"/>
              <a:pPr/>
              <a:t>26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15744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2455D-7ACE-4F2E-97C8-DB5C97A78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relative biological effectiveness (RBE)?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A1E96-C8A1-4A58-A077-17DB82A3C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1419193"/>
            <a:ext cx="9204960" cy="4757770"/>
          </a:xfrm>
        </p:spPr>
        <p:txBody>
          <a:bodyPr/>
          <a:lstStyle/>
          <a:p>
            <a:r>
              <a:rPr lang="en-US" dirty="0"/>
              <a:t> </a:t>
            </a:r>
          </a:p>
          <a:p>
            <a:endParaRPr lang="en-US" i="1" dirty="0"/>
          </a:p>
          <a:p>
            <a:r>
              <a:rPr lang="en-US" i="1" dirty="0"/>
              <a:t>In vitro, in vivo</a:t>
            </a:r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AE7E1E-402D-40E7-9780-514CB16F94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latin typeface="Verdana" charset="0"/>
              </a:rPr>
              <a:t>GateRBEActor | Yihan Jia | Gate Scientific meeting 2025</a:t>
            </a:r>
            <a:endParaRPr lang="de-D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927BF8-15AF-4903-9540-25B3C94241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808" y="1230249"/>
            <a:ext cx="1625158" cy="8348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6B95CB-B132-4C26-A4BE-CF330CCB6B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640" y="2843180"/>
            <a:ext cx="3976418" cy="319432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3C4CBA0-69B9-4DD0-BC09-8A032B5C0A24}"/>
              </a:ext>
            </a:extLst>
          </p:cNvPr>
          <p:cNvSpPr txBox="1"/>
          <p:nvPr/>
        </p:nvSpPr>
        <p:spPr>
          <a:xfrm>
            <a:off x="564808" y="6019195"/>
            <a:ext cx="18532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[1] Ridolfi, R (2018)</a:t>
            </a:r>
            <a:endParaRPr lang="en-US" sz="1200" dirty="0">
              <a:solidFill>
                <a:schemeClr val="accent1"/>
              </a:solidFill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8D9C696-EC05-4BB2-8AB3-DF6FCDC9D112}"/>
              </a:ext>
            </a:extLst>
          </p:cNvPr>
          <p:cNvGrpSpPr/>
          <p:nvPr/>
        </p:nvGrpSpPr>
        <p:grpSpPr>
          <a:xfrm>
            <a:off x="4321858" y="1737364"/>
            <a:ext cx="4751175" cy="4511484"/>
            <a:chOff x="4867200" y="1737364"/>
            <a:chExt cx="4751175" cy="451148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0E3FC38-5568-465F-B88E-4D9080CEEE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440" b="88161" l="4595" r="97155">
                          <a14:foregroundMark x1="46827" y1="5708" x2="75711" y2="7400"/>
                          <a14:foregroundMark x1="52954" y1="6977" x2="39168" y2="8668"/>
                          <a14:foregroundMark x1="39168" y1="8668" x2="39168" y2="8668"/>
                          <a14:foregroundMark x1="61707" y1="9937" x2="45077" y2="7611"/>
                          <a14:foregroundMark x1="45077" y1="7611" x2="44639" y2="7188"/>
                          <a14:foregroundMark x1="44201" y1="5285" x2="59956" y2="4440"/>
                          <a14:foregroundMark x1="59956" y1="4440" x2="63020" y2="4651"/>
                          <a14:foregroundMark x1="68271" y1="4863" x2="22976" y2="4440"/>
                          <a14:foregroundMark x1="8544" y1="11316" x2="7002" y2="12051"/>
                          <a14:foregroundMark x1="9285" y1="10963" x2="8551" y2="11313"/>
                          <a14:foregroundMark x1="22976" y1="4440" x2="13692" y2="8864"/>
                          <a14:foregroundMark x1="7002" y1="12051" x2="4814" y2="27061"/>
                          <a14:foregroundMark x1="4814" y1="27061" x2="11816" y2="41438"/>
                          <a14:foregroundMark x1="11816" y1="41438" x2="14661" y2="58140"/>
                          <a14:foregroundMark x1="14661" y1="58140" x2="11160" y2="53911"/>
                          <a14:foregroundMark x1="5470" y1="37632" x2="9628" y2="63002"/>
                          <a14:foregroundMark x1="9628" y1="63002" x2="10066" y2="64059"/>
                          <a14:foregroundMark x1="19037" y1="31290" x2="6565" y2="39958"/>
                          <a14:foregroundMark x1="6565" y1="39958" x2="5033" y2="59408"/>
                          <a14:foregroundMark x1="5033" y1="59408" x2="7440" y2="63848"/>
                          <a14:foregroundMark x1="31072" y1="35095" x2="15536" y2="51797"/>
                          <a14:foregroundMark x1="15536" y1="51797" x2="14223" y2="84989"/>
                          <a14:foregroundMark x1="14223" y1="84989" x2="66083" y2="93235"/>
                          <a14:foregroundMark x1="66083" y1="93235" x2="99125" y2="91543"/>
                          <a14:foregroundMark x1="99125" y1="91543" x2="97155" y2="75264"/>
                          <a14:foregroundMark x1="97155" y1="75264" x2="64333" y2="13108"/>
                          <a14:foregroundMark x1="64333" y1="13108" x2="68271" y2="7611"/>
                          <a14:backgroundMark x1="5470" y1="7400" x2="8972" y2="6342"/>
                          <a14:backgroundMark x1="6346" y1="4651" x2="8534" y2="4440"/>
                          <a14:backgroundMark x1="10722" y1="4440" x2="5252" y2="5285"/>
                          <a14:backgroundMark x1="9409" y1="6765" x2="5033" y2="5920"/>
                          <a14:backgroundMark x1="10503" y1="5920" x2="5470" y2="4863"/>
                          <a14:backgroundMark x1="7659" y1="6342" x2="2845" y2="5920"/>
                          <a14:backgroundMark x1="8315" y1="5920" x2="5033" y2="5074"/>
                          <a14:backgroundMark x1="7002" y1="6977" x2="6346" y2="4440"/>
                          <a14:backgroundMark x1="9190" y1="7188" x2="5689" y2="5074"/>
                          <a14:backgroundMark x1="7221" y1="8034" x2="4814" y2="5708"/>
                          <a14:backgroundMark x1="4814" y1="5708" x2="5470" y2="5920"/>
                          <a14:backgroundMark x1="11379" y1="6342" x2="4158" y2="7188"/>
                          <a14:backgroundMark x1="7877" y1="7188" x2="3501" y2="6977"/>
                          <a14:backgroundMark x1="12035" y1="5708" x2="6346" y2="3383"/>
                          <a14:backgroundMark x1="7659" y1="4440" x2="3282" y2="4440"/>
                          <a14:backgroundMark x1="9190" y1="3171" x2="9409" y2="3383"/>
                          <a14:backgroundMark x1="9409" y1="3383" x2="2188" y2="5497"/>
                          <a14:backgroundMark x1="8972" y1="4863" x2="8972" y2="3805"/>
                          <a14:backgroundMark x1="7659" y1="2960" x2="8315" y2="3594"/>
                          <a14:backgroundMark x1="8315" y1="3805" x2="6127" y2="3383"/>
                          <a14:backgroundMark x1="8315" y1="3805" x2="5470" y2="5074"/>
                          <a14:backgroundMark x1="7877" y1="4228" x2="4595" y2="4228"/>
                        </a14:backgroundRemoval>
                      </a14:imgEffect>
                    </a14:imgLayer>
                  </a14:imgProps>
                </a:ext>
              </a:extLst>
            </a:blip>
            <a:srcRect l="1316" t="3037" r="-1316" b="1924"/>
            <a:stretch/>
          </p:blipFill>
          <p:spPr>
            <a:xfrm>
              <a:off x="4867200" y="1737364"/>
              <a:ext cx="4352925" cy="4281831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00158AA-21AB-4865-B5FC-7CBA26DD3C6E}"/>
                </a:ext>
              </a:extLst>
            </p:cNvPr>
            <p:cNvSpPr txBox="1"/>
            <p:nvPr/>
          </p:nvSpPr>
          <p:spPr>
            <a:xfrm>
              <a:off x="5657850" y="5971849"/>
              <a:ext cx="3484535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chemeClr val="accent1"/>
                  </a:solidFill>
                  <a:effectLst/>
                  <a:latin typeface="Arial" panose="020B0604020202020204" pitchFamily="34" charset="0"/>
                </a:rPr>
                <a:t>[2] Hartmann L, et al., </a:t>
              </a:r>
              <a:r>
                <a:rPr lang="en-US" sz="1200" i="1" dirty="0">
                  <a:solidFill>
                    <a:schemeClr val="accent1"/>
                  </a:solidFill>
                  <a:effectLst/>
                  <a:latin typeface="Arial" panose="020B0604020202020204" pitchFamily="34" charset="0"/>
                </a:rPr>
                <a:t>Scientific reports </a:t>
              </a:r>
              <a:r>
                <a:rPr lang="en-US" sz="1200" dirty="0">
                  <a:solidFill>
                    <a:schemeClr val="accent1"/>
                  </a:solidFill>
                  <a:effectLst/>
                  <a:latin typeface="Arial" panose="020B0604020202020204" pitchFamily="34" charset="0"/>
                </a:rPr>
                <a:t>(2020)</a:t>
              </a:r>
              <a:endParaRPr lang="en-US" sz="1200" dirty="0">
                <a:solidFill>
                  <a:schemeClr val="accent1"/>
                </a:solidFill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D37B87E-AA78-432F-94E2-C3A3D7BCC842}"/>
                </a:ext>
              </a:extLst>
            </p:cNvPr>
            <p:cNvCxnSpPr>
              <a:cxnSpLocks/>
            </p:cNvCxnSpPr>
            <p:nvPr/>
          </p:nvCxnSpPr>
          <p:spPr>
            <a:xfrm>
              <a:off x="5657850" y="3301365"/>
              <a:ext cx="1687830" cy="0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B036491-82AA-4B41-89FB-9DB312C49D65}"/>
                </a:ext>
              </a:extLst>
            </p:cNvPr>
            <p:cNvCxnSpPr>
              <a:cxnSpLocks/>
            </p:cNvCxnSpPr>
            <p:nvPr/>
          </p:nvCxnSpPr>
          <p:spPr>
            <a:xfrm>
              <a:off x="5657850" y="3301365"/>
              <a:ext cx="742950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6394C45-7B15-406B-86C8-84BEED0876C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838825" y="3360769"/>
              <a:ext cx="381000" cy="361950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9D6B1AF0-0B02-42BE-B0B9-4EA3A389337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715857" y="3216338"/>
              <a:ext cx="762000" cy="552450"/>
            </a:xfrm>
            <a:prstGeom prst="rect">
              <a:avLst/>
            </a:prstGeom>
          </p:spPr>
        </p:pic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EC3048C-A55C-452B-BA96-84EA72A51E6F}"/>
                </a:ext>
              </a:extLst>
            </p:cNvPr>
            <p:cNvCxnSpPr>
              <a:cxnSpLocks/>
            </p:cNvCxnSpPr>
            <p:nvPr/>
          </p:nvCxnSpPr>
          <p:spPr>
            <a:xfrm>
              <a:off x="5657850" y="4263390"/>
              <a:ext cx="2371725" cy="0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7911F8B-7555-4AA2-B261-0246B5F8A0A3}"/>
                </a:ext>
              </a:extLst>
            </p:cNvPr>
            <p:cNvCxnSpPr>
              <a:cxnSpLocks/>
            </p:cNvCxnSpPr>
            <p:nvPr/>
          </p:nvCxnSpPr>
          <p:spPr>
            <a:xfrm>
              <a:off x="5657850" y="4263390"/>
              <a:ext cx="1439007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65EF57E4-7F9B-4CB2-86EF-B0BB76CE35C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516829" y="2938211"/>
              <a:ext cx="1664324" cy="443820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A60258AE-285B-443D-AFD3-1692AF5910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037225" y="3947906"/>
              <a:ext cx="1581150" cy="523875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D99A21AB-F266-49E7-8E25-2868668FB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715857" y="5690155"/>
              <a:ext cx="962025" cy="276225"/>
            </a:xfrm>
            <a:prstGeom prst="rect">
              <a:avLst/>
            </a:prstGeom>
          </p:spPr>
        </p:pic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F8631356-D51C-435E-B69B-4BBD19085312}"/>
              </a:ext>
            </a:extLst>
          </p:cNvPr>
          <p:cNvSpPr txBox="1"/>
          <p:nvPr/>
        </p:nvSpPr>
        <p:spPr>
          <a:xfrm>
            <a:off x="9181072" y="2045023"/>
            <a:ext cx="2743200" cy="312705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594" indent="-228594" defTabSz="914377">
              <a:lnSpc>
                <a:spcPct val="100000"/>
              </a:lnSpc>
              <a:spcBef>
                <a:spcPts val="1000"/>
              </a:spcBef>
              <a:buClr>
                <a:srgbClr val="006AB3"/>
              </a:buClr>
              <a:buSzPct val="130000"/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85783" indent="-228594" defTabSz="914377">
              <a:lnSpc>
                <a:spcPct val="100000"/>
              </a:lnSpc>
              <a:spcBef>
                <a:spcPts val="500"/>
              </a:spcBef>
              <a:buClr>
                <a:srgbClr val="006AB3"/>
              </a:buClr>
              <a:buSzPct val="130000"/>
              <a:buFont typeface="Courier New" panose="02070309020205020404" pitchFamily="49" charset="0"/>
              <a:buChar char="o"/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1142971" indent="-228594" defTabSz="914377">
              <a:lnSpc>
                <a:spcPct val="100000"/>
              </a:lnSpc>
              <a:spcBef>
                <a:spcPts val="500"/>
              </a:spcBef>
              <a:buClr>
                <a:srgbClr val="006AB3"/>
              </a:buClr>
              <a:buSzPct val="130000"/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600160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349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537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726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914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103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Dose</a:t>
            </a:r>
          </a:p>
          <a:p>
            <a:r>
              <a:rPr lang="en-US" dirty="0"/>
              <a:t>Radiation quality (</a:t>
            </a:r>
            <a:r>
              <a:rPr lang="en-US" dirty="0" err="1"/>
              <a:t>LETd</a:t>
            </a:r>
            <a:r>
              <a:rPr lang="en-US" dirty="0"/>
              <a:t>)</a:t>
            </a:r>
          </a:p>
          <a:p>
            <a:r>
              <a:rPr lang="en-US" dirty="0"/>
              <a:t>Cell line (radiosensitivity)</a:t>
            </a:r>
          </a:p>
          <a:p>
            <a:r>
              <a:rPr lang="en-US" dirty="0"/>
              <a:t>Endpoint (survival fraction, tumor control probability …)</a:t>
            </a:r>
          </a:p>
          <a:p>
            <a:r>
              <a:rPr lang="en-US" dirty="0"/>
              <a:t>…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8DB1EE-40B4-46F5-A92E-B610725DA4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77E6A4-9CB2-B243-8124-D6279D43DA82}" type="slidenum">
              <a:rPr lang="de-AT" smtClean="0"/>
              <a:pPr/>
              <a:t>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147814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2455D-7ACE-4F2E-97C8-DB5C97A78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relative biological effectiveness (RBE)?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A1E96-C8A1-4A58-A077-17DB82A3C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1419193"/>
            <a:ext cx="9204960" cy="4757770"/>
          </a:xfrm>
        </p:spPr>
        <p:txBody>
          <a:bodyPr/>
          <a:lstStyle/>
          <a:p>
            <a:r>
              <a:rPr lang="en-US" dirty="0"/>
              <a:t> </a:t>
            </a:r>
          </a:p>
          <a:p>
            <a:endParaRPr lang="en-US" i="1" dirty="0"/>
          </a:p>
          <a:p>
            <a:r>
              <a:rPr lang="en-US" i="1" dirty="0"/>
              <a:t>In vitro, in vivo</a:t>
            </a:r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AE7E1E-402D-40E7-9780-514CB16F94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latin typeface="Verdana" charset="0"/>
              </a:rPr>
              <a:t>GateRBEActor | Yihan Jia | Gate Scientific meeting 2025</a:t>
            </a:r>
            <a:endParaRPr lang="de-D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927BF8-15AF-4903-9540-25B3C94241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808" y="1230249"/>
            <a:ext cx="1625158" cy="8348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6B95CB-B132-4C26-A4BE-CF330CCB6B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640" y="2843180"/>
            <a:ext cx="3976418" cy="319432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3C4CBA0-69B9-4DD0-BC09-8A032B5C0A24}"/>
              </a:ext>
            </a:extLst>
          </p:cNvPr>
          <p:cNvSpPr txBox="1"/>
          <p:nvPr/>
        </p:nvSpPr>
        <p:spPr>
          <a:xfrm>
            <a:off x="564808" y="6019195"/>
            <a:ext cx="18532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[1] Ridolfi, R (2018)</a:t>
            </a:r>
            <a:endParaRPr lang="en-US" sz="1200" dirty="0">
              <a:solidFill>
                <a:schemeClr val="accent1"/>
              </a:solidFill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8D9C696-EC05-4BB2-8AB3-DF6FCDC9D112}"/>
              </a:ext>
            </a:extLst>
          </p:cNvPr>
          <p:cNvGrpSpPr/>
          <p:nvPr/>
        </p:nvGrpSpPr>
        <p:grpSpPr>
          <a:xfrm>
            <a:off x="4321858" y="1737364"/>
            <a:ext cx="4751175" cy="4511484"/>
            <a:chOff x="4867200" y="1737364"/>
            <a:chExt cx="4751175" cy="451148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0E3FC38-5568-465F-B88E-4D9080CEEE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440" b="88161" l="4595" r="97155">
                          <a14:foregroundMark x1="46827" y1="5708" x2="75711" y2="7400"/>
                          <a14:foregroundMark x1="52954" y1="6977" x2="39168" y2="8668"/>
                          <a14:foregroundMark x1="39168" y1="8668" x2="39168" y2="8668"/>
                          <a14:foregroundMark x1="61707" y1="9937" x2="45077" y2="7611"/>
                          <a14:foregroundMark x1="45077" y1="7611" x2="44639" y2="7188"/>
                          <a14:foregroundMark x1="44201" y1="5285" x2="59956" y2="4440"/>
                          <a14:foregroundMark x1="59956" y1="4440" x2="63020" y2="4651"/>
                          <a14:foregroundMark x1="68271" y1="4863" x2="22976" y2="4440"/>
                          <a14:foregroundMark x1="8544" y1="11316" x2="7002" y2="12051"/>
                          <a14:foregroundMark x1="9285" y1="10963" x2="8551" y2="11313"/>
                          <a14:foregroundMark x1="22976" y1="4440" x2="13692" y2="8864"/>
                          <a14:foregroundMark x1="7002" y1="12051" x2="4814" y2="27061"/>
                          <a14:foregroundMark x1="4814" y1="27061" x2="11816" y2="41438"/>
                          <a14:foregroundMark x1="11816" y1="41438" x2="14661" y2="58140"/>
                          <a14:foregroundMark x1="14661" y1="58140" x2="11160" y2="53911"/>
                          <a14:foregroundMark x1="5470" y1="37632" x2="9628" y2="63002"/>
                          <a14:foregroundMark x1="9628" y1="63002" x2="10066" y2="64059"/>
                          <a14:foregroundMark x1="19037" y1="31290" x2="6565" y2="39958"/>
                          <a14:foregroundMark x1="6565" y1="39958" x2="5033" y2="59408"/>
                          <a14:foregroundMark x1="5033" y1="59408" x2="7440" y2="63848"/>
                          <a14:foregroundMark x1="31072" y1="35095" x2="15536" y2="51797"/>
                          <a14:foregroundMark x1="15536" y1="51797" x2="14223" y2="84989"/>
                          <a14:foregroundMark x1="14223" y1="84989" x2="66083" y2="93235"/>
                          <a14:foregroundMark x1="66083" y1="93235" x2="99125" y2="91543"/>
                          <a14:foregroundMark x1="99125" y1="91543" x2="97155" y2="75264"/>
                          <a14:foregroundMark x1="97155" y1="75264" x2="64333" y2="13108"/>
                          <a14:foregroundMark x1="64333" y1="13108" x2="68271" y2="7611"/>
                          <a14:backgroundMark x1="5470" y1="7400" x2="8972" y2="6342"/>
                          <a14:backgroundMark x1="6346" y1="4651" x2="8534" y2="4440"/>
                          <a14:backgroundMark x1="10722" y1="4440" x2="5252" y2="5285"/>
                          <a14:backgroundMark x1="9409" y1="6765" x2="5033" y2="5920"/>
                          <a14:backgroundMark x1="10503" y1="5920" x2="5470" y2="4863"/>
                          <a14:backgroundMark x1="7659" y1="6342" x2="2845" y2="5920"/>
                          <a14:backgroundMark x1="8315" y1="5920" x2="5033" y2="5074"/>
                          <a14:backgroundMark x1="7002" y1="6977" x2="6346" y2="4440"/>
                          <a14:backgroundMark x1="9190" y1="7188" x2="5689" y2="5074"/>
                          <a14:backgroundMark x1="7221" y1="8034" x2="4814" y2="5708"/>
                          <a14:backgroundMark x1="4814" y1="5708" x2="5470" y2="5920"/>
                          <a14:backgroundMark x1="11379" y1="6342" x2="4158" y2="7188"/>
                          <a14:backgroundMark x1="7877" y1="7188" x2="3501" y2="6977"/>
                          <a14:backgroundMark x1="12035" y1="5708" x2="6346" y2="3383"/>
                          <a14:backgroundMark x1="7659" y1="4440" x2="3282" y2="4440"/>
                          <a14:backgroundMark x1="9190" y1="3171" x2="9409" y2="3383"/>
                          <a14:backgroundMark x1="9409" y1="3383" x2="2188" y2="5497"/>
                          <a14:backgroundMark x1="8972" y1="4863" x2="8972" y2="3805"/>
                          <a14:backgroundMark x1="7659" y1="2960" x2="8315" y2="3594"/>
                          <a14:backgroundMark x1="8315" y1="3805" x2="6127" y2="3383"/>
                          <a14:backgroundMark x1="8315" y1="3805" x2="5470" y2="5074"/>
                          <a14:backgroundMark x1="7877" y1="4228" x2="4595" y2="4228"/>
                        </a14:backgroundRemoval>
                      </a14:imgEffect>
                    </a14:imgLayer>
                  </a14:imgProps>
                </a:ext>
              </a:extLst>
            </a:blip>
            <a:srcRect l="1316" t="3037" r="-1316" b="1924"/>
            <a:stretch/>
          </p:blipFill>
          <p:spPr>
            <a:xfrm>
              <a:off x="4867200" y="1737364"/>
              <a:ext cx="4352925" cy="4281831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00158AA-21AB-4865-B5FC-7CBA26DD3C6E}"/>
                </a:ext>
              </a:extLst>
            </p:cNvPr>
            <p:cNvSpPr txBox="1"/>
            <p:nvPr/>
          </p:nvSpPr>
          <p:spPr>
            <a:xfrm>
              <a:off x="5657850" y="5971849"/>
              <a:ext cx="3484535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chemeClr val="accent1"/>
                  </a:solidFill>
                  <a:effectLst/>
                  <a:latin typeface="Arial" panose="020B0604020202020204" pitchFamily="34" charset="0"/>
                </a:rPr>
                <a:t>[2] Hartmann L, et al., </a:t>
              </a:r>
              <a:r>
                <a:rPr lang="en-US" sz="1200" i="1" dirty="0">
                  <a:solidFill>
                    <a:schemeClr val="accent1"/>
                  </a:solidFill>
                  <a:effectLst/>
                  <a:latin typeface="Arial" panose="020B0604020202020204" pitchFamily="34" charset="0"/>
                </a:rPr>
                <a:t>Scientific reports </a:t>
              </a:r>
              <a:r>
                <a:rPr lang="en-US" sz="1200" dirty="0">
                  <a:solidFill>
                    <a:schemeClr val="accent1"/>
                  </a:solidFill>
                  <a:effectLst/>
                  <a:latin typeface="Arial" panose="020B0604020202020204" pitchFamily="34" charset="0"/>
                </a:rPr>
                <a:t>(2020)</a:t>
              </a:r>
              <a:endParaRPr lang="en-US" sz="1200" dirty="0">
                <a:solidFill>
                  <a:schemeClr val="accent1"/>
                </a:solidFill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D37B87E-AA78-432F-94E2-C3A3D7BCC842}"/>
                </a:ext>
              </a:extLst>
            </p:cNvPr>
            <p:cNvCxnSpPr>
              <a:cxnSpLocks/>
            </p:cNvCxnSpPr>
            <p:nvPr/>
          </p:nvCxnSpPr>
          <p:spPr>
            <a:xfrm>
              <a:off x="5657850" y="3301365"/>
              <a:ext cx="1687830" cy="0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B036491-82AA-4B41-89FB-9DB312C49D65}"/>
                </a:ext>
              </a:extLst>
            </p:cNvPr>
            <p:cNvCxnSpPr>
              <a:cxnSpLocks/>
            </p:cNvCxnSpPr>
            <p:nvPr/>
          </p:nvCxnSpPr>
          <p:spPr>
            <a:xfrm>
              <a:off x="5657850" y="3301365"/>
              <a:ext cx="742950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6394C45-7B15-406B-86C8-84BEED0876C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838825" y="3360769"/>
              <a:ext cx="381000" cy="361950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9D6B1AF0-0B02-42BE-B0B9-4EA3A389337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715857" y="3216338"/>
              <a:ext cx="762000" cy="552450"/>
            </a:xfrm>
            <a:prstGeom prst="rect">
              <a:avLst/>
            </a:prstGeom>
          </p:spPr>
        </p:pic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EC3048C-A55C-452B-BA96-84EA72A51E6F}"/>
                </a:ext>
              </a:extLst>
            </p:cNvPr>
            <p:cNvCxnSpPr>
              <a:cxnSpLocks/>
            </p:cNvCxnSpPr>
            <p:nvPr/>
          </p:nvCxnSpPr>
          <p:spPr>
            <a:xfrm>
              <a:off x="5657850" y="4263390"/>
              <a:ext cx="2371725" cy="0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7911F8B-7555-4AA2-B261-0246B5F8A0A3}"/>
                </a:ext>
              </a:extLst>
            </p:cNvPr>
            <p:cNvCxnSpPr>
              <a:cxnSpLocks/>
            </p:cNvCxnSpPr>
            <p:nvPr/>
          </p:nvCxnSpPr>
          <p:spPr>
            <a:xfrm>
              <a:off x="5657850" y="4263390"/>
              <a:ext cx="1439007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65EF57E4-7F9B-4CB2-86EF-B0BB76CE35C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516829" y="2938211"/>
              <a:ext cx="1664324" cy="443820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A60258AE-285B-443D-AFD3-1692AF5910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037225" y="3947906"/>
              <a:ext cx="1581150" cy="523875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D99A21AB-F266-49E7-8E25-2868668FB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715857" y="5690155"/>
              <a:ext cx="962025" cy="276225"/>
            </a:xfrm>
            <a:prstGeom prst="rect">
              <a:avLst/>
            </a:prstGeom>
          </p:spPr>
        </p:pic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F8631356-D51C-435E-B69B-4BBD19085312}"/>
              </a:ext>
            </a:extLst>
          </p:cNvPr>
          <p:cNvSpPr txBox="1"/>
          <p:nvPr/>
        </p:nvSpPr>
        <p:spPr>
          <a:xfrm>
            <a:off x="9181072" y="2045023"/>
            <a:ext cx="2743200" cy="312705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594" indent="-228594" defTabSz="914377">
              <a:lnSpc>
                <a:spcPct val="100000"/>
              </a:lnSpc>
              <a:spcBef>
                <a:spcPts val="1000"/>
              </a:spcBef>
              <a:buClr>
                <a:srgbClr val="006AB3"/>
              </a:buClr>
              <a:buSzPct val="130000"/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85783" indent="-228594" defTabSz="914377">
              <a:lnSpc>
                <a:spcPct val="100000"/>
              </a:lnSpc>
              <a:spcBef>
                <a:spcPts val="500"/>
              </a:spcBef>
              <a:buClr>
                <a:srgbClr val="006AB3"/>
              </a:buClr>
              <a:buSzPct val="130000"/>
              <a:buFont typeface="Courier New" panose="02070309020205020404" pitchFamily="49" charset="0"/>
              <a:buChar char="o"/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1142971" indent="-228594" defTabSz="914377">
              <a:lnSpc>
                <a:spcPct val="100000"/>
              </a:lnSpc>
              <a:spcBef>
                <a:spcPts val="500"/>
              </a:spcBef>
              <a:buClr>
                <a:srgbClr val="006AB3"/>
              </a:buClr>
              <a:buSzPct val="130000"/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600160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349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537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726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914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103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Dose</a:t>
            </a:r>
          </a:p>
          <a:p>
            <a:r>
              <a:rPr lang="en-US" dirty="0"/>
              <a:t>Radiation quality (</a:t>
            </a:r>
            <a:r>
              <a:rPr lang="en-US" dirty="0" err="1"/>
              <a:t>LETd</a:t>
            </a:r>
            <a:r>
              <a:rPr lang="en-US" dirty="0"/>
              <a:t>)</a:t>
            </a:r>
          </a:p>
          <a:p>
            <a:r>
              <a:rPr lang="en-US" dirty="0"/>
              <a:t>Cell line (radiosensitivity)</a:t>
            </a:r>
          </a:p>
          <a:p>
            <a:r>
              <a:rPr lang="en-US" dirty="0"/>
              <a:t>Endpoint (survival fraction, tumor control probability …)</a:t>
            </a:r>
          </a:p>
          <a:p>
            <a:r>
              <a:rPr lang="en-US" dirty="0"/>
              <a:t>…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8DB1EE-40B4-46F5-A92E-B610725DA4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77E6A4-9CB2-B243-8124-D6279D43DA82}" type="slidenum">
              <a:rPr lang="de-AT" smtClean="0"/>
              <a:pPr/>
              <a:t>4</a:t>
            </a:fld>
            <a:endParaRPr lang="de-AT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9B5BA36-3223-48E6-BEAC-123ABA28FCDC}"/>
              </a:ext>
            </a:extLst>
          </p:cNvPr>
          <p:cNvCxnSpPr>
            <a:cxnSpLocks/>
          </p:cNvCxnSpPr>
          <p:nvPr/>
        </p:nvCxnSpPr>
        <p:spPr>
          <a:xfrm>
            <a:off x="1770203" y="5597591"/>
            <a:ext cx="1936927" cy="0"/>
          </a:xfrm>
          <a:prstGeom prst="straightConnector1">
            <a:avLst/>
          </a:prstGeom>
          <a:ln w="34925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753E994-F8BB-400D-BD55-DA4F891F7CD5}"/>
              </a:ext>
            </a:extLst>
          </p:cNvPr>
          <p:cNvCxnSpPr>
            <a:cxnSpLocks/>
          </p:cNvCxnSpPr>
          <p:nvPr/>
        </p:nvCxnSpPr>
        <p:spPr>
          <a:xfrm>
            <a:off x="1770203" y="2938211"/>
            <a:ext cx="1936927" cy="0"/>
          </a:xfrm>
          <a:prstGeom prst="straightConnector1">
            <a:avLst/>
          </a:prstGeom>
          <a:ln w="34925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637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eavy ion radiotherapy facilities around the world">
            <a:extLst>
              <a:ext uri="{FF2B5EF4-FFF2-40B4-BE49-F238E27FC236}">
                <a16:creationId xmlns:a16="http://schemas.microsoft.com/office/drawing/2014/main" id="{63D3F252-9C61-4F1A-88EA-523D2646E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871" y="4027375"/>
            <a:ext cx="4169539" cy="237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allout: Right Arrow 25">
            <a:extLst>
              <a:ext uri="{FF2B5EF4-FFF2-40B4-BE49-F238E27FC236}">
                <a16:creationId xmlns:a16="http://schemas.microsoft.com/office/drawing/2014/main" id="{12E7F611-5452-4B89-B84B-397803DC0D16}"/>
              </a:ext>
            </a:extLst>
          </p:cNvPr>
          <p:cNvSpPr/>
          <p:nvPr/>
        </p:nvSpPr>
        <p:spPr>
          <a:xfrm>
            <a:off x="5902960" y="3237169"/>
            <a:ext cx="3667760" cy="712797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990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F64C7F-C19D-4C5F-BABC-136B5243A373}"/>
              </a:ext>
            </a:extLst>
          </p:cNvPr>
          <p:cNvSpPr txBox="1"/>
          <p:nvPr/>
        </p:nvSpPr>
        <p:spPr>
          <a:xfrm>
            <a:off x="5396697" y="1357204"/>
            <a:ext cx="6652549" cy="3367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defTabSz="914377">
              <a:lnSpc>
                <a:spcPct val="100000"/>
              </a:lnSpc>
              <a:spcBef>
                <a:spcPts val="1000"/>
              </a:spcBef>
              <a:buClr>
                <a:srgbClr val="006AB3"/>
              </a:buClr>
              <a:buSzPct val="130000"/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85783" indent="-228594" defTabSz="914377">
              <a:lnSpc>
                <a:spcPct val="100000"/>
              </a:lnSpc>
              <a:spcBef>
                <a:spcPts val="500"/>
              </a:spcBef>
              <a:buClr>
                <a:srgbClr val="006AB3"/>
              </a:buClr>
              <a:buSzPct val="130000"/>
              <a:buFont typeface="Courier New" panose="02070309020205020404" pitchFamily="49" charset="0"/>
              <a:buChar char="o"/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1142971" indent="-228594" defTabSz="914377">
              <a:lnSpc>
                <a:spcPct val="100000"/>
              </a:lnSpc>
              <a:spcBef>
                <a:spcPts val="500"/>
              </a:spcBef>
              <a:buClr>
                <a:srgbClr val="006AB3"/>
              </a:buClr>
              <a:buSzPct val="130000"/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600160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349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537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726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914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103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Predictive models: phenomenological, </a:t>
            </a:r>
            <a:r>
              <a:rPr lang="en-US" b="1" dirty="0"/>
              <a:t>mechanistic</a:t>
            </a:r>
          </a:p>
          <a:p>
            <a:r>
              <a:rPr lang="en-US" dirty="0"/>
              <a:t>Clinically used models</a:t>
            </a:r>
          </a:p>
          <a:p>
            <a:pPr lvl="1"/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Local Effect Model I (LEM1)</a:t>
            </a:r>
          </a:p>
          <a:p>
            <a:pPr lvl="1"/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Modified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Microdosimetric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Kinetic Model (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mMKM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)</a:t>
            </a:r>
          </a:p>
          <a:p>
            <a:r>
              <a:rPr lang="en-US" dirty="0"/>
              <a:t>Clinical experience based on RBE-weighted dose</a:t>
            </a:r>
          </a:p>
          <a:p>
            <a:pPr lvl="1"/>
            <a:r>
              <a:rPr lang="en-US" dirty="0"/>
              <a:t>Prescription, fractionation </a:t>
            </a:r>
          </a:p>
          <a:p>
            <a:pPr lvl="1"/>
            <a:r>
              <a:rPr lang="en-US" dirty="0"/>
              <a:t>Constraints for organs at risk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32455D-7ACE-4F2E-97C8-DB5C97A78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relative biological effectiveness (RBE)?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A1E96-C8A1-4A58-A077-17DB82A3C9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  <a:p>
            <a:endParaRPr lang="en-US" i="1" dirty="0"/>
          </a:p>
          <a:p>
            <a:r>
              <a:rPr lang="en-US" i="1" dirty="0"/>
              <a:t>In vitro, in vivo</a:t>
            </a:r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AE7E1E-402D-40E7-9780-514CB16F94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latin typeface="Verdana" charset="0"/>
              </a:rPr>
              <a:t>GateRBEActor | Yihan Jia | Gate Scientific meeting 2025</a:t>
            </a:r>
            <a:endParaRPr lang="de-D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927BF8-15AF-4903-9540-25B3C94241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808" y="1230249"/>
            <a:ext cx="1625158" cy="8348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6B95CB-B132-4C26-A4BE-CF330CCB6B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640" y="2843180"/>
            <a:ext cx="3976418" cy="319432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3C4CBA0-69B9-4DD0-BC09-8A032B5C0A24}"/>
              </a:ext>
            </a:extLst>
          </p:cNvPr>
          <p:cNvSpPr txBox="1"/>
          <p:nvPr/>
        </p:nvSpPr>
        <p:spPr>
          <a:xfrm>
            <a:off x="564808" y="6019195"/>
            <a:ext cx="18532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[1] Ridolfi, R (2018)</a:t>
            </a:r>
            <a:endParaRPr lang="en-US" sz="1200" dirty="0">
              <a:solidFill>
                <a:schemeClr val="accent1"/>
              </a:solidFill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5812E10-2B63-4251-A481-DB714454E9AF}"/>
              </a:ext>
            </a:extLst>
          </p:cNvPr>
          <p:cNvCxnSpPr>
            <a:cxnSpLocks/>
          </p:cNvCxnSpPr>
          <p:nvPr/>
        </p:nvCxnSpPr>
        <p:spPr>
          <a:xfrm>
            <a:off x="1770203" y="5597591"/>
            <a:ext cx="1936927" cy="0"/>
          </a:xfrm>
          <a:prstGeom prst="straightConnector1">
            <a:avLst/>
          </a:prstGeom>
          <a:ln w="34925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F7C8779-DD47-461F-9E3F-09D91166B558}"/>
              </a:ext>
            </a:extLst>
          </p:cNvPr>
          <p:cNvCxnSpPr>
            <a:cxnSpLocks/>
          </p:cNvCxnSpPr>
          <p:nvPr/>
        </p:nvCxnSpPr>
        <p:spPr>
          <a:xfrm>
            <a:off x="1770203" y="2938211"/>
            <a:ext cx="1936927" cy="0"/>
          </a:xfrm>
          <a:prstGeom prst="straightConnector1">
            <a:avLst/>
          </a:prstGeom>
          <a:ln w="34925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88F841E-2C8D-4F35-B300-93E313A88905}"/>
              </a:ext>
            </a:extLst>
          </p:cNvPr>
          <p:cNvSpPr txBox="1"/>
          <p:nvPr/>
        </p:nvSpPr>
        <p:spPr>
          <a:xfrm>
            <a:off x="6417115" y="6302707"/>
            <a:ext cx="299358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[3] modified based on  Japanese P-RAP</a:t>
            </a:r>
            <a:endParaRPr lang="en-US" sz="1200" dirty="0">
              <a:solidFill>
                <a:schemeClr val="accent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3D07569-6D60-4016-9DD7-72735A8384C7}"/>
              </a:ext>
            </a:extLst>
          </p:cNvPr>
          <p:cNvSpPr/>
          <p:nvPr/>
        </p:nvSpPr>
        <p:spPr>
          <a:xfrm>
            <a:off x="8651851" y="4560788"/>
            <a:ext cx="542949" cy="874811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1000"/>
            </a:schemeClr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5CEF76-C490-496C-BA11-05FD4B9B4353}"/>
              </a:ext>
            </a:extLst>
          </p:cNvPr>
          <p:cNvSpPr txBox="1"/>
          <p:nvPr/>
        </p:nvSpPr>
        <p:spPr>
          <a:xfrm>
            <a:off x="9509246" y="3390925"/>
            <a:ext cx="254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clinical outcome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56D958C-4A0C-461D-A5C6-99A0580BBB40}"/>
              </a:ext>
            </a:extLst>
          </p:cNvPr>
          <p:cNvSpPr/>
          <p:nvPr/>
        </p:nvSpPr>
        <p:spPr>
          <a:xfrm>
            <a:off x="6797041" y="4765317"/>
            <a:ext cx="72984" cy="72984"/>
          </a:xfrm>
          <a:prstGeom prst="ellipse">
            <a:avLst/>
          </a:prstGeom>
          <a:solidFill>
            <a:srgbClr val="C7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43EFAA7-7970-4576-8ED2-6BA940A13AD8}"/>
              </a:ext>
            </a:extLst>
          </p:cNvPr>
          <p:cNvSpPr/>
          <p:nvPr/>
        </p:nvSpPr>
        <p:spPr>
          <a:xfrm>
            <a:off x="6760549" y="4801208"/>
            <a:ext cx="72984" cy="72984"/>
          </a:xfrm>
          <a:prstGeom prst="ellipse">
            <a:avLst/>
          </a:prstGeom>
          <a:solidFill>
            <a:srgbClr val="C7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AD2C211-7370-44A7-8436-3F75ACDA6B7F}"/>
              </a:ext>
            </a:extLst>
          </p:cNvPr>
          <p:cNvSpPr/>
          <p:nvPr/>
        </p:nvSpPr>
        <p:spPr>
          <a:xfrm>
            <a:off x="6705811" y="4802201"/>
            <a:ext cx="72984" cy="72984"/>
          </a:xfrm>
          <a:prstGeom prst="ellipse">
            <a:avLst/>
          </a:prstGeom>
          <a:solidFill>
            <a:srgbClr val="C7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A439056-16EA-4251-8D4F-5FF6E2719210}"/>
              </a:ext>
            </a:extLst>
          </p:cNvPr>
          <p:cNvSpPr/>
          <p:nvPr/>
        </p:nvSpPr>
        <p:spPr>
          <a:xfrm>
            <a:off x="6463837" y="4694922"/>
            <a:ext cx="241974" cy="2419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53EEFFC-2B94-4E1E-911B-75D3FDD337A6}"/>
              </a:ext>
            </a:extLst>
          </p:cNvPr>
          <p:cNvSpPr/>
          <p:nvPr/>
        </p:nvSpPr>
        <p:spPr>
          <a:xfrm>
            <a:off x="6288112" y="4738044"/>
            <a:ext cx="241974" cy="2419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2ECB122-D11D-42BE-B3E4-633D400CD596}"/>
              </a:ext>
            </a:extLst>
          </p:cNvPr>
          <p:cNvCxnSpPr>
            <a:cxnSpLocks/>
          </p:cNvCxnSpPr>
          <p:nvPr/>
        </p:nvCxnSpPr>
        <p:spPr>
          <a:xfrm flipH="1">
            <a:off x="6596179" y="4724414"/>
            <a:ext cx="257833" cy="232030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1571742C-C533-4E0C-AF90-34522DB46E3A}"/>
              </a:ext>
            </a:extLst>
          </p:cNvPr>
          <p:cNvSpPr txBox="1"/>
          <p:nvPr/>
        </p:nvSpPr>
        <p:spPr>
          <a:xfrm>
            <a:off x="6091963" y="4801208"/>
            <a:ext cx="77806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E66D1C"/>
                </a:solidFill>
                <a:latin typeface="Bahnschrift SemiBold Condensed" panose="020B0502040204020203" pitchFamily="34" charset="0"/>
              </a:rPr>
              <a:t>Caen(</a:t>
            </a:r>
            <a:r>
              <a:rPr lang="en-US" sz="600" dirty="0">
                <a:solidFill>
                  <a:srgbClr val="E66D1C"/>
                </a:solidFill>
                <a:latin typeface="Bahnschrift SemiBold Condensed" panose="020B0502040204020203" pitchFamily="34" charset="0"/>
              </a:rPr>
              <a:t>ARCHADE</a:t>
            </a:r>
            <a:r>
              <a:rPr lang="en-US" sz="700" dirty="0">
                <a:solidFill>
                  <a:srgbClr val="E66D1C"/>
                </a:solidFill>
                <a:latin typeface="Bahnschrift SemiBold Condensed" panose="020B0502040204020203" pitchFamily="34" charset="0"/>
              </a:rPr>
              <a:t>)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EDB78DB-B615-4593-A6A9-1B071B010A28}"/>
              </a:ext>
            </a:extLst>
          </p:cNvPr>
          <p:cNvCxnSpPr>
            <a:cxnSpLocks/>
          </p:cNvCxnSpPr>
          <p:nvPr/>
        </p:nvCxnSpPr>
        <p:spPr>
          <a:xfrm flipH="1">
            <a:off x="6320790" y="4956444"/>
            <a:ext cx="277620" cy="0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435E38CF-1606-47B7-8AD4-C66944A99161}"/>
              </a:ext>
            </a:extLst>
          </p:cNvPr>
          <p:cNvSpPr/>
          <p:nvPr/>
        </p:nvSpPr>
        <p:spPr>
          <a:xfrm>
            <a:off x="6815572" y="4713981"/>
            <a:ext cx="45719" cy="45719"/>
          </a:xfrm>
          <a:prstGeom prst="ellipse">
            <a:avLst/>
          </a:prstGeom>
          <a:solidFill>
            <a:srgbClr val="E064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5AEE3D0-D545-4C32-8062-388AF2B41453}"/>
              </a:ext>
            </a:extLst>
          </p:cNvPr>
          <p:cNvSpPr/>
          <p:nvPr/>
        </p:nvSpPr>
        <p:spPr>
          <a:xfrm>
            <a:off x="6975457" y="475421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2C4BED9-065B-4136-8FAC-D4406F66228B}"/>
              </a:ext>
            </a:extLst>
          </p:cNvPr>
          <p:cNvSpPr/>
          <p:nvPr/>
        </p:nvSpPr>
        <p:spPr>
          <a:xfrm>
            <a:off x="6563360" y="4460240"/>
            <a:ext cx="782320" cy="476656"/>
          </a:xfrm>
          <a:prstGeom prst="roundRect">
            <a:avLst/>
          </a:prstGeom>
          <a:solidFill>
            <a:schemeClr val="accent5">
              <a:lumMod val="60000"/>
              <a:lumOff val="40000"/>
              <a:alpha val="46000"/>
            </a:schemeClr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E510F-B6DB-4E12-9897-69C39A8745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77E6A4-9CB2-B243-8124-D6279D43DA82}" type="slidenum">
              <a:rPr lang="de-AT" smtClean="0"/>
              <a:pPr/>
              <a:t>5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18657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E4205-277E-49E0-B2D6-B9B2C0135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</a:t>
            </a:r>
            <a:r>
              <a:rPr lang="en-US" dirty="0" err="1"/>
              <a:t>RBEActor</a:t>
            </a:r>
            <a:r>
              <a:rPr lang="en-US" dirty="0"/>
              <a:t>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F6491-75ED-4328-BBFC-256C22409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573" y="1388507"/>
            <a:ext cx="4754881" cy="2181225"/>
          </a:xfrm>
        </p:spPr>
        <p:txBody>
          <a:bodyPr/>
          <a:lstStyle/>
          <a:p>
            <a:r>
              <a:rPr lang="en-US" dirty="0"/>
              <a:t>You can read the User Guideline doc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46FF28-3C62-4ACC-9959-E23D2E4F3B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latin typeface="Verdana" charset="0"/>
              </a:rPr>
              <a:t>GateRBEActor | Yihan Jia | Gate Scientific meeting 2025</a:t>
            </a:r>
            <a:endParaRPr lang="de-D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4EF962-7136-4AB6-B5B1-55AE4D17C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236395"/>
            <a:ext cx="1943100" cy="190500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C6C8431-2F0B-4292-8FCA-3913D518C8F5}"/>
              </a:ext>
            </a:extLst>
          </p:cNvPr>
          <p:cNvSpPr txBox="1">
            <a:spLocks/>
          </p:cNvSpPr>
          <p:nvPr/>
        </p:nvSpPr>
        <p:spPr>
          <a:xfrm>
            <a:off x="409573" y="3732111"/>
            <a:ext cx="4519079" cy="2181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defTabSz="914377">
              <a:lnSpc>
                <a:spcPct val="100000"/>
              </a:lnSpc>
              <a:spcBef>
                <a:spcPts val="1000"/>
              </a:spcBef>
              <a:buClr>
                <a:srgbClr val="006AB3"/>
              </a:buClr>
              <a:buSzPct val="130000"/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85783" indent="-228594" defTabSz="914377">
              <a:lnSpc>
                <a:spcPct val="100000"/>
              </a:lnSpc>
              <a:spcBef>
                <a:spcPts val="500"/>
              </a:spcBef>
              <a:buClr>
                <a:srgbClr val="006AB3"/>
              </a:buClr>
              <a:buSzPct val="130000"/>
              <a:buFont typeface="Courier New" panose="02070309020205020404" pitchFamily="49" charset="0"/>
              <a:buChar char="o"/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1142971" indent="-228594" defTabSz="914377">
              <a:lnSpc>
                <a:spcPct val="100000"/>
              </a:lnSpc>
              <a:spcBef>
                <a:spcPts val="500"/>
              </a:spcBef>
              <a:buClr>
                <a:srgbClr val="006AB3"/>
              </a:buClr>
              <a:buSzPct val="130000"/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600160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349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537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726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914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103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Here’s the scientific rationale: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728989-09E7-4B5E-B5D2-38FE6E00A9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77E6A4-9CB2-B243-8124-D6279D43DA82}" type="slidenum">
              <a:rPr lang="de-AT" smtClean="0"/>
              <a:pPr/>
              <a:t>6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687564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DD58CC13-0197-414C-8D88-49D036239794}"/>
              </a:ext>
            </a:extLst>
          </p:cNvPr>
          <p:cNvGrpSpPr/>
          <p:nvPr/>
        </p:nvGrpSpPr>
        <p:grpSpPr>
          <a:xfrm>
            <a:off x="322399" y="1451571"/>
            <a:ext cx="4352925" cy="4511484"/>
            <a:chOff x="4867200" y="1737364"/>
            <a:chExt cx="4352925" cy="4511484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4CE6CA98-4576-4922-8F10-D812C7406B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440" b="88161" l="4595" r="97155">
                          <a14:foregroundMark x1="46827" y1="5708" x2="75711" y2="7400"/>
                          <a14:foregroundMark x1="52954" y1="6977" x2="39168" y2="8668"/>
                          <a14:foregroundMark x1="39168" y1="8668" x2="39168" y2="8668"/>
                          <a14:foregroundMark x1="61707" y1="9937" x2="45077" y2="7611"/>
                          <a14:foregroundMark x1="45077" y1="7611" x2="44639" y2="7188"/>
                          <a14:foregroundMark x1="44201" y1="5285" x2="59956" y2="4440"/>
                          <a14:foregroundMark x1="59956" y1="4440" x2="63020" y2="4651"/>
                          <a14:foregroundMark x1="68271" y1="4863" x2="22976" y2="4440"/>
                          <a14:foregroundMark x1="8544" y1="11316" x2="7002" y2="12051"/>
                          <a14:foregroundMark x1="9285" y1="10963" x2="8551" y2="11313"/>
                          <a14:foregroundMark x1="22976" y1="4440" x2="13692" y2="8864"/>
                          <a14:foregroundMark x1="7002" y1="12051" x2="4814" y2="27061"/>
                          <a14:foregroundMark x1="4814" y1="27061" x2="11816" y2="41438"/>
                          <a14:foregroundMark x1="11816" y1="41438" x2="14661" y2="58140"/>
                          <a14:foregroundMark x1="14661" y1="58140" x2="11160" y2="53911"/>
                          <a14:foregroundMark x1="5470" y1="37632" x2="9628" y2="63002"/>
                          <a14:foregroundMark x1="9628" y1="63002" x2="10066" y2="64059"/>
                          <a14:foregroundMark x1="19037" y1="31290" x2="6565" y2="39958"/>
                          <a14:foregroundMark x1="6565" y1="39958" x2="5033" y2="59408"/>
                          <a14:foregroundMark x1="5033" y1="59408" x2="7440" y2="63848"/>
                          <a14:foregroundMark x1="31072" y1="35095" x2="15536" y2="51797"/>
                          <a14:foregroundMark x1="15536" y1="51797" x2="14223" y2="84989"/>
                          <a14:foregroundMark x1="14223" y1="84989" x2="66083" y2="93235"/>
                          <a14:foregroundMark x1="66083" y1="93235" x2="99125" y2="91543"/>
                          <a14:foregroundMark x1="99125" y1="91543" x2="97155" y2="75264"/>
                          <a14:foregroundMark x1="97155" y1="75264" x2="64333" y2="13108"/>
                          <a14:foregroundMark x1="64333" y1="13108" x2="68271" y2="7611"/>
                          <a14:backgroundMark x1="5470" y1="7400" x2="8972" y2="6342"/>
                          <a14:backgroundMark x1="6346" y1="4651" x2="8534" y2="4440"/>
                          <a14:backgroundMark x1="10722" y1="4440" x2="5252" y2="5285"/>
                          <a14:backgroundMark x1="9409" y1="6765" x2="5033" y2="5920"/>
                          <a14:backgroundMark x1="10503" y1="5920" x2="5470" y2="4863"/>
                          <a14:backgroundMark x1="7659" y1="6342" x2="2845" y2="5920"/>
                          <a14:backgroundMark x1="8315" y1="5920" x2="5033" y2="5074"/>
                          <a14:backgroundMark x1="7002" y1="6977" x2="6346" y2="4440"/>
                          <a14:backgroundMark x1="9190" y1="7188" x2="5689" y2="5074"/>
                          <a14:backgroundMark x1="7221" y1="8034" x2="4814" y2="5708"/>
                          <a14:backgroundMark x1="4814" y1="5708" x2="5470" y2="5920"/>
                          <a14:backgroundMark x1="11379" y1="6342" x2="4158" y2="7188"/>
                          <a14:backgroundMark x1="7877" y1="7188" x2="3501" y2="6977"/>
                          <a14:backgroundMark x1="12035" y1="5708" x2="6346" y2="3383"/>
                          <a14:backgroundMark x1="7659" y1="4440" x2="3282" y2="4440"/>
                          <a14:backgroundMark x1="9190" y1="3171" x2="9409" y2="3383"/>
                          <a14:backgroundMark x1="9409" y1="3383" x2="2188" y2="5497"/>
                          <a14:backgroundMark x1="8972" y1="4863" x2="8972" y2="3805"/>
                          <a14:backgroundMark x1="7659" y1="2960" x2="8315" y2="3594"/>
                          <a14:backgroundMark x1="8315" y1="3805" x2="6127" y2="3383"/>
                          <a14:backgroundMark x1="8315" y1="3805" x2="5470" y2="5074"/>
                          <a14:backgroundMark x1="7877" y1="4228" x2="4595" y2="4228"/>
                        </a14:backgroundRemoval>
                      </a14:imgEffect>
                    </a14:imgLayer>
                  </a14:imgProps>
                </a:ext>
              </a:extLst>
            </a:blip>
            <a:srcRect l="1316" t="3037" r="-1316" b="1924"/>
            <a:stretch/>
          </p:blipFill>
          <p:spPr>
            <a:xfrm>
              <a:off x="4867200" y="1737364"/>
              <a:ext cx="4352925" cy="4281831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67E5C4F-4B2B-4F20-9843-17045C3C322C}"/>
                </a:ext>
              </a:extLst>
            </p:cNvPr>
            <p:cNvSpPr txBox="1"/>
            <p:nvPr/>
          </p:nvSpPr>
          <p:spPr>
            <a:xfrm>
              <a:off x="5657850" y="5971849"/>
              <a:ext cx="3484535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chemeClr val="accent1"/>
                  </a:solidFill>
                  <a:effectLst/>
                  <a:latin typeface="Arial" panose="020B0604020202020204" pitchFamily="34" charset="0"/>
                </a:rPr>
                <a:t>[2] Hartmann L, et al., </a:t>
              </a:r>
              <a:r>
                <a:rPr lang="en-US" sz="1200" i="1" dirty="0">
                  <a:solidFill>
                    <a:schemeClr val="accent1"/>
                  </a:solidFill>
                  <a:effectLst/>
                  <a:latin typeface="Arial" panose="020B0604020202020204" pitchFamily="34" charset="0"/>
                </a:rPr>
                <a:t>Scientific reports </a:t>
              </a:r>
              <a:r>
                <a:rPr lang="en-US" sz="1200" dirty="0">
                  <a:solidFill>
                    <a:schemeClr val="accent1"/>
                  </a:solidFill>
                  <a:effectLst/>
                  <a:latin typeface="Arial" panose="020B0604020202020204" pitchFamily="34" charset="0"/>
                </a:rPr>
                <a:t>(2020)</a:t>
              </a:r>
              <a:endParaRPr lang="en-US" sz="1200" dirty="0">
                <a:solidFill>
                  <a:schemeClr val="accent1"/>
                </a:solidFill>
              </a:endParaRPr>
            </a:p>
          </p:txBody>
        </p:sp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FBD99FCD-89D8-4CD6-8825-F05B10A9FA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15857" y="5690155"/>
              <a:ext cx="962025" cy="276225"/>
            </a:xfrm>
            <a:prstGeom prst="rect">
              <a:avLst/>
            </a:prstGeom>
          </p:spPr>
        </p:pic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9FA42783-9189-4B3C-87B7-29D85228809C}"/>
              </a:ext>
            </a:extLst>
          </p:cNvPr>
          <p:cNvSpPr/>
          <p:nvPr/>
        </p:nvSpPr>
        <p:spPr>
          <a:xfrm>
            <a:off x="466725" y="1451571"/>
            <a:ext cx="4208599" cy="4281831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090C6F8-AE84-44E9-A678-622459E2DA62}"/>
              </a:ext>
            </a:extLst>
          </p:cNvPr>
          <p:cNvSpPr/>
          <p:nvPr/>
        </p:nvSpPr>
        <p:spPr>
          <a:xfrm>
            <a:off x="5460142" y="822036"/>
            <a:ext cx="6514153" cy="2405531"/>
          </a:xfrm>
          <a:prstGeom prst="roundRect">
            <a:avLst/>
          </a:prstGeom>
          <a:solidFill>
            <a:schemeClr val="accent5">
              <a:lumMod val="20000"/>
              <a:lumOff val="8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3FF76B4-F473-43F0-A4AB-6EDD0E63F436}"/>
              </a:ext>
            </a:extLst>
          </p:cNvPr>
          <p:cNvSpPr/>
          <p:nvPr/>
        </p:nvSpPr>
        <p:spPr>
          <a:xfrm>
            <a:off x="9823684" y="1691848"/>
            <a:ext cx="442569" cy="418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11055B4-4A59-4E56-AD3C-9BC0FB3222EF}"/>
              </a:ext>
            </a:extLst>
          </p:cNvPr>
          <p:cNvSpPr/>
          <p:nvPr/>
        </p:nvSpPr>
        <p:spPr>
          <a:xfrm>
            <a:off x="6962775" y="1762125"/>
            <a:ext cx="442569" cy="418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3FB6C67B-3B81-4E76-AB3E-B1C0AFD154CF}"/>
              </a:ext>
            </a:extLst>
          </p:cNvPr>
          <p:cNvSpPr/>
          <p:nvPr/>
        </p:nvSpPr>
        <p:spPr>
          <a:xfrm>
            <a:off x="5537137" y="3557524"/>
            <a:ext cx="6514153" cy="2405531"/>
          </a:xfrm>
          <a:prstGeom prst="roundRect">
            <a:avLst/>
          </a:prstGeom>
          <a:solidFill>
            <a:schemeClr val="accent4">
              <a:lumMod val="20000"/>
              <a:lumOff val="8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155C26-566B-43DF-942D-F60F3A1EB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</a:t>
            </a:r>
            <a:r>
              <a:rPr lang="en-US" dirty="0" err="1"/>
              <a:t>RBEActor</a:t>
            </a:r>
            <a:r>
              <a:rPr lang="en-US" dirty="0"/>
              <a:t> work?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942223-09E9-4171-9CDE-B06EC2F295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latin typeface="Verdana" charset="0"/>
              </a:rPr>
              <a:t>GateRBEActor | Yihan Jia | Gate Scientific meeting 2025</a:t>
            </a:r>
            <a:endParaRPr lang="de-DE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6C3DA45-669C-4296-9924-DB703AC69197}"/>
              </a:ext>
            </a:extLst>
          </p:cNvPr>
          <p:cNvSpPr txBox="1"/>
          <p:nvPr/>
        </p:nvSpPr>
        <p:spPr>
          <a:xfrm>
            <a:off x="6425187" y="894156"/>
            <a:ext cx="1037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US" sz="2400" dirty="0" err="1"/>
              <a:t>mMKM</a:t>
            </a:r>
            <a:endParaRPr lang="en-US" sz="2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87F6070-31A4-46BF-AA58-EA6B3866D6F4}"/>
              </a:ext>
            </a:extLst>
          </p:cNvPr>
          <p:cNvSpPr txBox="1"/>
          <p:nvPr/>
        </p:nvSpPr>
        <p:spPr>
          <a:xfrm>
            <a:off x="6013683" y="5928522"/>
            <a:ext cx="1391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LEM1lda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123715B-9B29-485F-928E-B03F4FBA53C3}"/>
              </a:ext>
            </a:extLst>
          </p:cNvPr>
          <p:cNvSpPr/>
          <p:nvPr/>
        </p:nvSpPr>
        <p:spPr>
          <a:xfrm>
            <a:off x="1135568" y="2010930"/>
            <a:ext cx="2828925" cy="2762250"/>
          </a:xfrm>
          <a:custGeom>
            <a:avLst/>
            <a:gdLst>
              <a:gd name="connsiteX0" fmla="*/ 0 w 2828925"/>
              <a:gd name="connsiteY0" fmla="*/ 0 h 2762250"/>
              <a:gd name="connsiteX1" fmla="*/ 342900 w 2828925"/>
              <a:gd name="connsiteY1" fmla="*/ 66675 h 2762250"/>
              <a:gd name="connsiteX2" fmla="*/ 914400 w 2828925"/>
              <a:gd name="connsiteY2" fmla="*/ 285750 h 2762250"/>
              <a:gd name="connsiteX3" fmla="*/ 1257300 w 2828925"/>
              <a:gd name="connsiteY3" fmla="*/ 581025 h 2762250"/>
              <a:gd name="connsiteX4" fmla="*/ 1533525 w 2828925"/>
              <a:gd name="connsiteY4" fmla="*/ 828675 h 2762250"/>
              <a:gd name="connsiteX5" fmla="*/ 1876425 w 2828925"/>
              <a:gd name="connsiteY5" fmla="*/ 1238250 h 2762250"/>
              <a:gd name="connsiteX6" fmla="*/ 2124075 w 2828925"/>
              <a:gd name="connsiteY6" fmla="*/ 1581150 h 2762250"/>
              <a:gd name="connsiteX7" fmla="*/ 2447925 w 2828925"/>
              <a:gd name="connsiteY7" fmla="*/ 2095500 h 2762250"/>
              <a:gd name="connsiteX8" fmla="*/ 2676525 w 2828925"/>
              <a:gd name="connsiteY8" fmla="*/ 2457450 h 2762250"/>
              <a:gd name="connsiteX9" fmla="*/ 2828925 w 2828925"/>
              <a:gd name="connsiteY9" fmla="*/ 2762250 h 276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28925" h="2762250" extrusionOk="0">
                <a:moveTo>
                  <a:pt x="0" y="0"/>
                </a:moveTo>
                <a:cubicBezTo>
                  <a:pt x="104675" y="3154"/>
                  <a:pt x="198455" y="18905"/>
                  <a:pt x="342900" y="66675"/>
                </a:cubicBezTo>
                <a:cubicBezTo>
                  <a:pt x="519063" y="107436"/>
                  <a:pt x="764523" y="204496"/>
                  <a:pt x="914400" y="285750"/>
                </a:cubicBezTo>
                <a:cubicBezTo>
                  <a:pt x="1062524" y="380374"/>
                  <a:pt x="1163091" y="505945"/>
                  <a:pt x="1257300" y="581025"/>
                </a:cubicBezTo>
                <a:cubicBezTo>
                  <a:pt x="1356262" y="669568"/>
                  <a:pt x="1421689" y="711370"/>
                  <a:pt x="1533525" y="828675"/>
                </a:cubicBezTo>
                <a:cubicBezTo>
                  <a:pt x="1648329" y="936544"/>
                  <a:pt x="1777344" y="1115801"/>
                  <a:pt x="1876425" y="1238250"/>
                </a:cubicBezTo>
                <a:cubicBezTo>
                  <a:pt x="1970294" y="1365400"/>
                  <a:pt x="2029115" y="1453329"/>
                  <a:pt x="2124075" y="1581150"/>
                </a:cubicBezTo>
                <a:cubicBezTo>
                  <a:pt x="2248067" y="1708815"/>
                  <a:pt x="2359220" y="1945447"/>
                  <a:pt x="2447925" y="2095500"/>
                </a:cubicBezTo>
                <a:cubicBezTo>
                  <a:pt x="2536132" y="2239914"/>
                  <a:pt x="2603744" y="2366568"/>
                  <a:pt x="2676525" y="2457450"/>
                </a:cubicBezTo>
                <a:cubicBezTo>
                  <a:pt x="2745711" y="2558830"/>
                  <a:pt x="2781407" y="2680495"/>
                  <a:pt x="2828925" y="2762250"/>
                </a:cubicBezTo>
              </a:path>
            </a:pathLst>
          </a:custGeom>
          <a:noFill/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60764390">
                  <a:custGeom>
                    <a:avLst/>
                    <a:gdLst>
                      <a:gd name="connsiteX0" fmla="*/ 0 w 2828925"/>
                      <a:gd name="connsiteY0" fmla="*/ 0 h 2762250"/>
                      <a:gd name="connsiteX1" fmla="*/ 342900 w 2828925"/>
                      <a:gd name="connsiteY1" fmla="*/ 66675 h 2762250"/>
                      <a:gd name="connsiteX2" fmla="*/ 914400 w 2828925"/>
                      <a:gd name="connsiteY2" fmla="*/ 285750 h 2762250"/>
                      <a:gd name="connsiteX3" fmla="*/ 1257300 w 2828925"/>
                      <a:gd name="connsiteY3" fmla="*/ 581025 h 2762250"/>
                      <a:gd name="connsiteX4" fmla="*/ 1533525 w 2828925"/>
                      <a:gd name="connsiteY4" fmla="*/ 828675 h 2762250"/>
                      <a:gd name="connsiteX5" fmla="*/ 1876425 w 2828925"/>
                      <a:gd name="connsiteY5" fmla="*/ 1238250 h 2762250"/>
                      <a:gd name="connsiteX6" fmla="*/ 2124075 w 2828925"/>
                      <a:gd name="connsiteY6" fmla="*/ 1581150 h 2762250"/>
                      <a:gd name="connsiteX7" fmla="*/ 2447925 w 2828925"/>
                      <a:gd name="connsiteY7" fmla="*/ 2095500 h 2762250"/>
                      <a:gd name="connsiteX8" fmla="*/ 2676525 w 2828925"/>
                      <a:gd name="connsiteY8" fmla="*/ 2457450 h 2762250"/>
                      <a:gd name="connsiteX9" fmla="*/ 2828925 w 2828925"/>
                      <a:gd name="connsiteY9" fmla="*/ 2762250 h 2762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828925" h="2762250">
                        <a:moveTo>
                          <a:pt x="0" y="0"/>
                        </a:moveTo>
                        <a:cubicBezTo>
                          <a:pt x="95250" y="9525"/>
                          <a:pt x="190500" y="19050"/>
                          <a:pt x="342900" y="66675"/>
                        </a:cubicBezTo>
                        <a:cubicBezTo>
                          <a:pt x="495300" y="114300"/>
                          <a:pt x="762000" y="200025"/>
                          <a:pt x="914400" y="285750"/>
                        </a:cubicBezTo>
                        <a:cubicBezTo>
                          <a:pt x="1066800" y="371475"/>
                          <a:pt x="1154113" y="490538"/>
                          <a:pt x="1257300" y="581025"/>
                        </a:cubicBezTo>
                        <a:cubicBezTo>
                          <a:pt x="1360487" y="671512"/>
                          <a:pt x="1430338" y="719138"/>
                          <a:pt x="1533525" y="828675"/>
                        </a:cubicBezTo>
                        <a:cubicBezTo>
                          <a:pt x="1636712" y="938212"/>
                          <a:pt x="1778000" y="1112838"/>
                          <a:pt x="1876425" y="1238250"/>
                        </a:cubicBezTo>
                        <a:cubicBezTo>
                          <a:pt x="1974850" y="1363662"/>
                          <a:pt x="2028825" y="1438275"/>
                          <a:pt x="2124075" y="1581150"/>
                        </a:cubicBezTo>
                        <a:cubicBezTo>
                          <a:pt x="2219325" y="1724025"/>
                          <a:pt x="2355850" y="1949450"/>
                          <a:pt x="2447925" y="2095500"/>
                        </a:cubicBezTo>
                        <a:cubicBezTo>
                          <a:pt x="2540000" y="2241550"/>
                          <a:pt x="2613025" y="2346325"/>
                          <a:pt x="2676525" y="2457450"/>
                        </a:cubicBezTo>
                        <a:cubicBezTo>
                          <a:pt x="2740025" y="2568575"/>
                          <a:pt x="2784475" y="2665412"/>
                          <a:pt x="2828925" y="276225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D017D7D-1D92-44A1-A318-281FC8EDFC72}"/>
              </a:ext>
            </a:extLst>
          </p:cNvPr>
          <p:cNvSpPr txBox="1"/>
          <p:nvPr/>
        </p:nvSpPr>
        <p:spPr>
          <a:xfrm>
            <a:off x="8060514" y="1038351"/>
            <a:ext cx="2388411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Linear Quadratic model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AE4A41-143E-4A5A-88DF-F49C7978687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62637" y="1595919"/>
            <a:ext cx="2486025" cy="58710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0F847E6-1AA9-4C03-9CAA-9E146EF6F02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17218" y="1608989"/>
            <a:ext cx="2486025" cy="485775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1DEFDB4-E0D8-4E72-81E6-48371CE67702}"/>
              </a:ext>
            </a:extLst>
          </p:cNvPr>
          <p:cNvSpPr/>
          <p:nvPr/>
        </p:nvSpPr>
        <p:spPr>
          <a:xfrm>
            <a:off x="1133475" y="2009775"/>
            <a:ext cx="2038350" cy="2743200"/>
          </a:xfrm>
          <a:custGeom>
            <a:avLst/>
            <a:gdLst>
              <a:gd name="connsiteX0" fmla="*/ 0 w 2038350"/>
              <a:gd name="connsiteY0" fmla="*/ 0 h 2743200"/>
              <a:gd name="connsiteX1" fmla="*/ 581025 w 2038350"/>
              <a:gd name="connsiteY1" fmla="*/ 809625 h 2743200"/>
              <a:gd name="connsiteX2" fmla="*/ 1238250 w 2038350"/>
              <a:gd name="connsiteY2" fmla="*/ 1676400 h 2743200"/>
              <a:gd name="connsiteX3" fmla="*/ 2038350 w 2038350"/>
              <a:gd name="connsiteY3" fmla="*/ 274320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8350" h="2743200">
                <a:moveTo>
                  <a:pt x="0" y="0"/>
                </a:moveTo>
                <a:cubicBezTo>
                  <a:pt x="187325" y="265112"/>
                  <a:pt x="374650" y="530225"/>
                  <a:pt x="581025" y="809625"/>
                </a:cubicBezTo>
                <a:cubicBezTo>
                  <a:pt x="787400" y="1089025"/>
                  <a:pt x="1238250" y="1676400"/>
                  <a:pt x="1238250" y="1676400"/>
                </a:cubicBezTo>
                <a:cubicBezTo>
                  <a:pt x="1481137" y="1998662"/>
                  <a:pt x="1863725" y="2551112"/>
                  <a:pt x="2038350" y="2743200"/>
                </a:cubicBezTo>
              </a:path>
            </a:pathLst>
          </a:custGeom>
          <a:noFill/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774157778"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28200B-21BC-4D19-ABC2-C424EB8C01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77E6A4-9CB2-B243-8124-D6279D43DA82}" type="slidenum">
              <a:rPr lang="de-AT" smtClean="0"/>
              <a:pPr/>
              <a:t>7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870058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DD58CC13-0197-414C-8D88-49D036239794}"/>
              </a:ext>
            </a:extLst>
          </p:cNvPr>
          <p:cNvGrpSpPr/>
          <p:nvPr/>
        </p:nvGrpSpPr>
        <p:grpSpPr>
          <a:xfrm>
            <a:off x="322399" y="1451571"/>
            <a:ext cx="4352925" cy="4511484"/>
            <a:chOff x="4867200" y="1737364"/>
            <a:chExt cx="4352925" cy="4511484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4CE6CA98-4576-4922-8F10-D812C7406B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440" b="88161" l="4595" r="97155">
                          <a14:foregroundMark x1="46827" y1="5708" x2="75711" y2="7400"/>
                          <a14:foregroundMark x1="52954" y1="6977" x2="39168" y2="8668"/>
                          <a14:foregroundMark x1="39168" y1="8668" x2="39168" y2="8668"/>
                          <a14:foregroundMark x1="61707" y1="9937" x2="45077" y2="7611"/>
                          <a14:foregroundMark x1="45077" y1="7611" x2="44639" y2="7188"/>
                          <a14:foregroundMark x1="44201" y1="5285" x2="59956" y2="4440"/>
                          <a14:foregroundMark x1="59956" y1="4440" x2="63020" y2="4651"/>
                          <a14:foregroundMark x1="68271" y1="4863" x2="22976" y2="4440"/>
                          <a14:foregroundMark x1="8544" y1="11316" x2="7002" y2="12051"/>
                          <a14:foregroundMark x1="9285" y1="10963" x2="8551" y2="11313"/>
                          <a14:foregroundMark x1="22976" y1="4440" x2="13692" y2="8864"/>
                          <a14:foregroundMark x1="7002" y1="12051" x2="4814" y2="27061"/>
                          <a14:foregroundMark x1="4814" y1="27061" x2="11816" y2="41438"/>
                          <a14:foregroundMark x1="11816" y1="41438" x2="14661" y2="58140"/>
                          <a14:foregroundMark x1="14661" y1="58140" x2="11160" y2="53911"/>
                          <a14:foregroundMark x1="5470" y1="37632" x2="9628" y2="63002"/>
                          <a14:foregroundMark x1="9628" y1="63002" x2="10066" y2="64059"/>
                          <a14:foregroundMark x1="19037" y1="31290" x2="6565" y2="39958"/>
                          <a14:foregroundMark x1="6565" y1="39958" x2="5033" y2="59408"/>
                          <a14:foregroundMark x1="5033" y1="59408" x2="7440" y2="63848"/>
                          <a14:foregroundMark x1="31072" y1="35095" x2="15536" y2="51797"/>
                          <a14:foregroundMark x1="15536" y1="51797" x2="14223" y2="84989"/>
                          <a14:foregroundMark x1="14223" y1="84989" x2="66083" y2="93235"/>
                          <a14:foregroundMark x1="66083" y1="93235" x2="99125" y2="91543"/>
                          <a14:foregroundMark x1="99125" y1="91543" x2="97155" y2="75264"/>
                          <a14:foregroundMark x1="97155" y1="75264" x2="64333" y2="13108"/>
                          <a14:foregroundMark x1="64333" y1="13108" x2="68271" y2="7611"/>
                          <a14:backgroundMark x1="5470" y1="7400" x2="8972" y2="6342"/>
                          <a14:backgroundMark x1="6346" y1="4651" x2="8534" y2="4440"/>
                          <a14:backgroundMark x1="10722" y1="4440" x2="5252" y2="5285"/>
                          <a14:backgroundMark x1="9409" y1="6765" x2="5033" y2="5920"/>
                          <a14:backgroundMark x1="10503" y1="5920" x2="5470" y2="4863"/>
                          <a14:backgroundMark x1="7659" y1="6342" x2="2845" y2="5920"/>
                          <a14:backgroundMark x1="8315" y1="5920" x2="5033" y2="5074"/>
                          <a14:backgroundMark x1="7002" y1="6977" x2="6346" y2="4440"/>
                          <a14:backgroundMark x1="9190" y1="7188" x2="5689" y2="5074"/>
                          <a14:backgroundMark x1="7221" y1="8034" x2="4814" y2="5708"/>
                          <a14:backgroundMark x1="4814" y1="5708" x2="5470" y2="5920"/>
                          <a14:backgroundMark x1="11379" y1="6342" x2="4158" y2="7188"/>
                          <a14:backgroundMark x1="7877" y1="7188" x2="3501" y2="6977"/>
                          <a14:backgroundMark x1="12035" y1="5708" x2="6346" y2="3383"/>
                          <a14:backgroundMark x1="7659" y1="4440" x2="3282" y2="4440"/>
                          <a14:backgroundMark x1="9190" y1="3171" x2="9409" y2="3383"/>
                          <a14:backgroundMark x1="9409" y1="3383" x2="2188" y2="5497"/>
                          <a14:backgroundMark x1="8972" y1="4863" x2="8972" y2="3805"/>
                          <a14:backgroundMark x1="7659" y1="2960" x2="8315" y2="3594"/>
                          <a14:backgroundMark x1="8315" y1="3805" x2="6127" y2="3383"/>
                          <a14:backgroundMark x1="8315" y1="3805" x2="5470" y2="5074"/>
                          <a14:backgroundMark x1="7877" y1="4228" x2="4595" y2="4228"/>
                        </a14:backgroundRemoval>
                      </a14:imgEffect>
                    </a14:imgLayer>
                  </a14:imgProps>
                </a:ext>
              </a:extLst>
            </a:blip>
            <a:srcRect l="1316" t="3037" r="-1316" b="1924"/>
            <a:stretch/>
          </p:blipFill>
          <p:spPr>
            <a:xfrm>
              <a:off x="4867200" y="1737364"/>
              <a:ext cx="4352925" cy="4281831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67E5C4F-4B2B-4F20-9843-17045C3C322C}"/>
                </a:ext>
              </a:extLst>
            </p:cNvPr>
            <p:cNvSpPr txBox="1"/>
            <p:nvPr/>
          </p:nvSpPr>
          <p:spPr>
            <a:xfrm>
              <a:off x="5657850" y="5971849"/>
              <a:ext cx="3484535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chemeClr val="accent1"/>
                  </a:solidFill>
                  <a:effectLst/>
                  <a:latin typeface="Arial" panose="020B0604020202020204" pitchFamily="34" charset="0"/>
                </a:rPr>
                <a:t>[2] Hartmann L, et al., </a:t>
              </a:r>
              <a:r>
                <a:rPr lang="en-US" sz="1200" i="1" dirty="0">
                  <a:solidFill>
                    <a:schemeClr val="accent1"/>
                  </a:solidFill>
                  <a:effectLst/>
                  <a:latin typeface="Arial" panose="020B0604020202020204" pitchFamily="34" charset="0"/>
                </a:rPr>
                <a:t>Scientific reports </a:t>
              </a:r>
              <a:r>
                <a:rPr lang="en-US" sz="1200" dirty="0">
                  <a:solidFill>
                    <a:schemeClr val="accent1"/>
                  </a:solidFill>
                  <a:effectLst/>
                  <a:latin typeface="Arial" panose="020B0604020202020204" pitchFamily="34" charset="0"/>
                </a:rPr>
                <a:t>(2020)</a:t>
              </a:r>
              <a:endParaRPr lang="en-US" sz="1200" dirty="0">
                <a:solidFill>
                  <a:schemeClr val="accent1"/>
                </a:solidFill>
              </a:endParaRPr>
            </a:p>
          </p:txBody>
        </p:sp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FBD99FCD-89D8-4CD6-8825-F05B10A9FA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15857" y="5690155"/>
              <a:ext cx="962025" cy="276225"/>
            </a:xfrm>
            <a:prstGeom prst="rect">
              <a:avLst/>
            </a:prstGeom>
          </p:spPr>
        </p:pic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9FA42783-9189-4B3C-87B7-29D85228809C}"/>
              </a:ext>
            </a:extLst>
          </p:cNvPr>
          <p:cNvSpPr/>
          <p:nvPr/>
        </p:nvSpPr>
        <p:spPr>
          <a:xfrm>
            <a:off x="466725" y="1451571"/>
            <a:ext cx="4208599" cy="4281831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090C6F8-AE84-44E9-A678-622459E2DA62}"/>
              </a:ext>
            </a:extLst>
          </p:cNvPr>
          <p:cNvSpPr/>
          <p:nvPr/>
        </p:nvSpPr>
        <p:spPr>
          <a:xfrm>
            <a:off x="5460142" y="822036"/>
            <a:ext cx="6514153" cy="2405531"/>
          </a:xfrm>
          <a:prstGeom prst="roundRect">
            <a:avLst/>
          </a:prstGeom>
          <a:solidFill>
            <a:schemeClr val="accent5">
              <a:lumMod val="20000"/>
              <a:lumOff val="8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3FF76B4-F473-43F0-A4AB-6EDD0E63F436}"/>
              </a:ext>
            </a:extLst>
          </p:cNvPr>
          <p:cNvSpPr/>
          <p:nvPr/>
        </p:nvSpPr>
        <p:spPr>
          <a:xfrm>
            <a:off x="9823684" y="1691848"/>
            <a:ext cx="442569" cy="418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11055B4-4A59-4E56-AD3C-9BC0FB3222EF}"/>
              </a:ext>
            </a:extLst>
          </p:cNvPr>
          <p:cNvSpPr/>
          <p:nvPr/>
        </p:nvSpPr>
        <p:spPr>
          <a:xfrm>
            <a:off x="6962775" y="1762125"/>
            <a:ext cx="442569" cy="418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3FB6C67B-3B81-4E76-AB3E-B1C0AFD154CF}"/>
              </a:ext>
            </a:extLst>
          </p:cNvPr>
          <p:cNvSpPr/>
          <p:nvPr/>
        </p:nvSpPr>
        <p:spPr>
          <a:xfrm>
            <a:off x="5537137" y="3557524"/>
            <a:ext cx="6514153" cy="2405531"/>
          </a:xfrm>
          <a:prstGeom prst="roundRect">
            <a:avLst/>
          </a:prstGeom>
          <a:solidFill>
            <a:schemeClr val="accent4">
              <a:lumMod val="20000"/>
              <a:lumOff val="8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155C26-566B-43DF-942D-F60F3A1EB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</a:t>
            </a:r>
            <a:r>
              <a:rPr lang="en-US" dirty="0" err="1"/>
              <a:t>RBEActor</a:t>
            </a:r>
            <a:r>
              <a:rPr lang="en-US" dirty="0"/>
              <a:t> work?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942223-09E9-4171-9CDE-B06EC2F295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latin typeface="Verdana" charset="0"/>
              </a:rPr>
              <a:t>GateRBEActor | Yihan Jia | Gate Scientific meeting 2025</a:t>
            </a:r>
            <a:endParaRPr lang="de-DE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6C3DA45-669C-4296-9924-DB703AC69197}"/>
              </a:ext>
            </a:extLst>
          </p:cNvPr>
          <p:cNvSpPr txBox="1"/>
          <p:nvPr/>
        </p:nvSpPr>
        <p:spPr>
          <a:xfrm>
            <a:off x="6425187" y="894156"/>
            <a:ext cx="1037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US" sz="2400" dirty="0" err="1"/>
              <a:t>mMKM</a:t>
            </a:r>
            <a:endParaRPr lang="en-US" sz="2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87F6070-31A4-46BF-AA58-EA6B3866D6F4}"/>
              </a:ext>
            </a:extLst>
          </p:cNvPr>
          <p:cNvSpPr txBox="1"/>
          <p:nvPr/>
        </p:nvSpPr>
        <p:spPr>
          <a:xfrm>
            <a:off x="6013683" y="5928522"/>
            <a:ext cx="1391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LEM1lda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123715B-9B29-485F-928E-B03F4FBA53C3}"/>
              </a:ext>
            </a:extLst>
          </p:cNvPr>
          <p:cNvSpPr/>
          <p:nvPr/>
        </p:nvSpPr>
        <p:spPr>
          <a:xfrm>
            <a:off x="1135568" y="2010930"/>
            <a:ext cx="2828925" cy="2762250"/>
          </a:xfrm>
          <a:custGeom>
            <a:avLst/>
            <a:gdLst>
              <a:gd name="connsiteX0" fmla="*/ 0 w 2828925"/>
              <a:gd name="connsiteY0" fmla="*/ 0 h 2762250"/>
              <a:gd name="connsiteX1" fmla="*/ 342900 w 2828925"/>
              <a:gd name="connsiteY1" fmla="*/ 66675 h 2762250"/>
              <a:gd name="connsiteX2" fmla="*/ 914400 w 2828925"/>
              <a:gd name="connsiteY2" fmla="*/ 285750 h 2762250"/>
              <a:gd name="connsiteX3" fmla="*/ 1257300 w 2828925"/>
              <a:gd name="connsiteY3" fmla="*/ 581025 h 2762250"/>
              <a:gd name="connsiteX4" fmla="*/ 1533525 w 2828925"/>
              <a:gd name="connsiteY4" fmla="*/ 828675 h 2762250"/>
              <a:gd name="connsiteX5" fmla="*/ 1876425 w 2828925"/>
              <a:gd name="connsiteY5" fmla="*/ 1238250 h 2762250"/>
              <a:gd name="connsiteX6" fmla="*/ 2124075 w 2828925"/>
              <a:gd name="connsiteY6" fmla="*/ 1581150 h 2762250"/>
              <a:gd name="connsiteX7" fmla="*/ 2447925 w 2828925"/>
              <a:gd name="connsiteY7" fmla="*/ 2095500 h 2762250"/>
              <a:gd name="connsiteX8" fmla="*/ 2676525 w 2828925"/>
              <a:gd name="connsiteY8" fmla="*/ 2457450 h 2762250"/>
              <a:gd name="connsiteX9" fmla="*/ 2828925 w 2828925"/>
              <a:gd name="connsiteY9" fmla="*/ 2762250 h 276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28925" h="2762250" extrusionOk="0">
                <a:moveTo>
                  <a:pt x="0" y="0"/>
                </a:moveTo>
                <a:cubicBezTo>
                  <a:pt x="104675" y="3154"/>
                  <a:pt x="198455" y="18905"/>
                  <a:pt x="342900" y="66675"/>
                </a:cubicBezTo>
                <a:cubicBezTo>
                  <a:pt x="519063" y="107436"/>
                  <a:pt x="764523" y="204496"/>
                  <a:pt x="914400" y="285750"/>
                </a:cubicBezTo>
                <a:cubicBezTo>
                  <a:pt x="1062524" y="380374"/>
                  <a:pt x="1163091" y="505945"/>
                  <a:pt x="1257300" y="581025"/>
                </a:cubicBezTo>
                <a:cubicBezTo>
                  <a:pt x="1356262" y="669568"/>
                  <a:pt x="1421689" y="711370"/>
                  <a:pt x="1533525" y="828675"/>
                </a:cubicBezTo>
                <a:cubicBezTo>
                  <a:pt x="1648329" y="936544"/>
                  <a:pt x="1777344" y="1115801"/>
                  <a:pt x="1876425" y="1238250"/>
                </a:cubicBezTo>
                <a:cubicBezTo>
                  <a:pt x="1970294" y="1365400"/>
                  <a:pt x="2029115" y="1453329"/>
                  <a:pt x="2124075" y="1581150"/>
                </a:cubicBezTo>
                <a:cubicBezTo>
                  <a:pt x="2248067" y="1708815"/>
                  <a:pt x="2359220" y="1945447"/>
                  <a:pt x="2447925" y="2095500"/>
                </a:cubicBezTo>
                <a:cubicBezTo>
                  <a:pt x="2536132" y="2239914"/>
                  <a:pt x="2603744" y="2366568"/>
                  <a:pt x="2676525" y="2457450"/>
                </a:cubicBezTo>
                <a:cubicBezTo>
                  <a:pt x="2745711" y="2558830"/>
                  <a:pt x="2781407" y="2680495"/>
                  <a:pt x="2828925" y="2762250"/>
                </a:cubicBezTo>
              </a:path>
            </a:pathLst>
          </a:custGeom>
          <a:noFill/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60764390">
                  <a:custGeom>
                    <a:avLst/>
                    <a:gdLst>
                      <a:gd name="connsiteX0" fmla="*/ 0 w 2828925"/>
                      <a:gd name="connsiteY0" fmla="*/ 0 h 2762250"/>
                      <a:gd name="connsiteX1" fmla="*/ 342900 w 2828925"/>
                      <a:gd name="connsiteY1" fmla="*/ 66675 h 2762250"/>
                      <a:gd name="connsiteX2" fmla="*/ 914400 w 2828925"/>
                      <a:gd name="connsiteY2" fmla="*/ 285750 h 2762250"/>
                      <a:gd name="connsiteX3" fmla="*/ 1257300 w 2828925"/>
                      <a:gd name="connsiteY3" fmla="*/ 581025 h 2762250"/>
                      <a:gd name="connsiteX4" fmla="*/ 1533525 w 2828925"/>
                      <a:gd name="connsiteY4" fmla="*/ 828675 h 2762250"/>
                      <a:gd name="connsiteX5" fmla="*/ 1876425 w 2828925"/>
                      <a:gd name="connsiteY5" fmla="*/ 1238250 h 2762250"/>
                      <a:gd name="connsiteX6" fmla="*/ 2124075 w 2828925"/>
                      <a:gd name="connsiteY6" fmla="*/ 1581150 h 2762250"/>
                      <a:gd name="connsiteX7" fmla="*/ 2447925 w 2828925"/>
                      <a:gd name="connsiteY7" fmla="*/ 2095500 h 2762250"/>
                      <a:gd name="connsiteX8" fmla="*/ 2676525 w 2828925"/>
                      <a:gd name="connsiteY8" fmla="*/ 2457450 h 2762250"/>
                      <a:gd name="connsiteX9" fmla="*/ 2828925 w 2828925"/>
                      <a:gd name="connsiteY9" fmla="*/ 2762250 h 2762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828925" h="2762250">
                        <a:moveTo>
                          <a:pt x="0" y="0"/>
                        </a:moveTo>
                        <a:cubicBezTo>
                          <a:pt x="95250" y="9525"/>
                          <a:pt x="190500" y="19050"/>
                          <a:pt x="342900" y="66675"/>
                        </a:cubicBezTo>
                        <a:cubicBezTo>
                          <a:pt x="495300" y="114300"/>
                          <a:pt x="762000" y="200025"/>
                          <a:pt x="914400" y="285750"/>
                        </a:cubicBezTo>
                        <a:cubicBezTo>
                          <a:pt x="1066800" y="371475"/>
                          <a:pt x="1154113" y="490538"/>
                          <a:pt x="1257300" y="581025"/>
                        </a:cubicBezTo>
                        <a:cubicBezTo>
                          <a:pt x="1360487" y="671512"/>
                          <a:pt x="1430338" y="719138"/>
                          <a:pt x="1533525" y="828675"/>
                        </a:cubicBezTo>
                        <a:cubicBezTo>
                          <a:pt x="1636712" y="938212"/>
                          <a:pt x="1778000" y="1112838"/>
                          <a:pt x="1876425" y="1238250"/>
                        </a:cubicBezTo>
                        <a:cubicBezTo>
                          <a:pt x="1974850" y="1363662"/>
                          <a:pt x="2028825" y="1438275"/>
                          <a:pt x="2124075" y="1581150"/>
                        </a:cubicBezTo>
                        <a:cubicBezTo>
                          <a:pt x="2219325" y="1724025"/>
                          <a:pt x="2355850" y="1949450"/>
                          <a:pt x="2447925" y="2095500"/>
                        </a:cubicBezTo>
                        <a:cubicBezTo>
                          <a:pt x="2540000" y="2241550"/>
                          <a:pt x="2613025" y="2346325"/>
                          <a:pt x="2676525" y="2457450"/>
                        </a:cubicBezTo>
                        <a:cubicBezTo>
                          <a:pt x="2740025" y="2568575"/>
                          <a:pt x="2784475" y="2665412"/>
                          <a:pt x="2828925" y="276225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D017D7D-1D92-44A1-A318-281FC8EDFC72}"/>
              </a:ext>
            </a:extLst>
          </p:cNvPr>
          <p:cNvSpPr txBox="1"/>
          <p:nvPr/>
        </p:nvSpPr>
        <p:spPr>
          <a:xfrm>
            <a:off x="8060514" y="1038351"/>
            <a:ext cx="2388411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Linear Quadratic model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AE4A41-143E-4A5A-88DF-F49C7978687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62637" y="1595919"/>
            <a:ext cx="2486025" cy="58710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0F847E6-1AA9-4C03-9CAA-9E146EF6F02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17218" y="1608989"/>
            <a:ext cx="2486025" cy="485775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1DEFDB4-E0D8-4E72-81E6-48371CE67702}"/>
              </a:ext>
            </a:extLst>
          </p:cNvPr>
          <p:cNvSpPr/>
          <p:nvPr/>
        </p:nvSpPr>
        <p:spPr>
          <a:xfrm>
            <a:off x="1133475" y="2009775"/>
            <a:ext cx="2038350" cy="2743200"/>
          </a:xfrm>
          <a:custGeom>
            <a:avLst/>
            <a:gdLst>
              <a:gd name="connsiteX0" fmla="*/ 0 w 2038350"/>
              <a:gd name="connsiteY0" fmla="*/ 0 h 2743200"/>
              <a:gd name="connsiteX1" fmla="*/ 581025 w 2038350"/>
              <a:gd name="connsiteY1" fmla="*/ 809625 h 2743200"/>
              <a:gd name="connsiteX2" fmla="*/ 1238250 w 2038350"/>
              <a:gd name="connsiteY2" fmla="*/ 1676400 h 2743200"/>
              <a:gd name="connsiteX3" fmla="*/ 2038350 w 2038350"/>
              <a:gd name="connsiteY3" fmla="*/ 274320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8350" h="2743200">
                <a:moveTo>
                  <a:pt x="0" y="0"/>
                </a:moveTo>
                <a:cubicBezTo>
                  <a:pt x="187325" y="265112"/>
                  <a:pt x="374650" y="530225"/>
                  <a:pt x="581025" y="809625"/>
                </a:cubicBezTo>
                <a:cubicBezTo>
                  <a:pt x="787400" y="1089025"/>
                  <a:pt x="1238250" y="1676400"/>
                  <a:pt x="1238250" y="1676400"/>
                </a:cubicBezTo>
                <a:cubicBezTo>
                  <a:pt x="1481137" y="1998662"/>
                  <a:pt x="1863725" y="2551112"/>
                  <a:pt x="2038350" y="2743200"/>
                </a:cubicBezTo>
              </a:path>
            </a:pathLst>
          </a:custGeom>
          <a:noFill/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08810265"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1529DB5-891D-4883-BC7D-B656EDBAF622}"/>
              </a:ext>
            </a:extLst>
          </p:cNvPr>
          <p:cNvSpPr/>
          <p:nvPr/>
        </p:nvSpPr>
        <p:spPr>
          <a:xfrm>
            <a:off x="1113050" y="1857310"/>
            <a:ext cx="2851444" cy="3238626"/>
          </a:xfrm>
          <a:prstGeom prst="rect">
            <a:avLst/>
          </a:prstGeom>
          <a:solidFill>
            <a:schemeClr val="accent3">
              <a:lumMod val="20000"/>
              <a:lumOff val="8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7C883B-332F-4543-817A-A05358B4BB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77E6A4-9CB2-B243-8124-D6279D43DA82}" type="slidenum">
              <a:rPr lang="de-AT" smtClean="0"/>
              <a:pPr/>
              <a:t>8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83417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DD58CC13-0197-414C-8D88-49D036239794}"/>
              </a:ext>
            </a:extLst>
          </p:cNvPr>
          <p:cNvGrpSpPr/>
          <p:nvPr/>
        </p:nvGrpSpPr>
        <p:grpSpPr>
          <a:xfrm>
            <a:off x="322399" y="1451571"/>
            <a:ext cx="4352925" cy="4511484"/>
            <a:chOff x="4867200" y="1737364"/>
            <a:chExt cx="4352925" cy="4511484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4CE6CA98-4576-4922-8F10-D812C7406B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440" b="88161" l="4595" r="97155">
                          <a14:foregroundMark x1="46827" y1="5708" x2="75711" y2="7400"/>
                          <a14:foregroundMark x1="52954" y1="6977" x2="39168" y2="8668"/>
                          <a14:foregroundMark x1="39168" y1="8668" x2="39168" y2="8668"/>
                          <a14:foregroundMark x1="61707" y1="9937" x2="45077" y2="7611"/>
                          <a14:foregroundMark x1="45077" y1="7611" x2="44639" y2="7188"/>
                          <a14:foregroundMark x1="44201" y1="5285" x2="59956" y2="4440"/>
                          <a14:foregroundMark x1="59956" y1="4440" x2="63020" y2="4651"/>
                          <a14:foregroundMark x1="68271" y1="4863" x2="22976" y2="4440"/>
                          <a14:foregroundMark x1="8544" y1="11316" x2="7002" y2="12051"/>
                          <a14:foregroundMark x1="9285" y1="10963" x2="8551" y2="11313"/>
                          <a14:foregroundMark x1="22976" y1="4440" x2="13692" y2="8864"/>
                          <a14:foregroundMark x1="7002" y1="12051" x2="4814" y2="27061"/>
                          <a14:foregroundMark x1="4814" y1="27061" x2="11816" y2="41438"/>
                          <a14:foregroundMark x1="11816" y1="41438" x2="14661" y2="58140"/>
                          <a14:foregroundMark x1="14661" y1="58140" x2="11160" y2="53911"/>
                          <a14:foregroundMark x1="5470" y1="37632" x2="9628" y2="63002"/>
                          <a14:foregroundMark x1="9628" y1="63002" x2="10066" y2="64059"/>
                          <a14:foregroundMark x1="19037" y1="31290" x2="6565" y2="39958"/>
                          <a14:foregroundMark x1="6565" y1="39958" x2="5033" y2="59408"/>
                          <a14:foregroundMark x1="5033" y1="59408" x2="7440" y2="63848"/>
                          <a14:foregroundMark x1="31072" y1="35095" x2="15536" y2="51797"/>
                          <a14:foregroundMark x1="15536" y1="51797" x2="14223" y2="84989"/>
                          <a14:foregroundMark x1="14223" y1="84989" x2="66083" y2="93235"/>
                          <a14:foregroundMark x1="66083" y1="93235" x2="99125" y2="91543"/>
                          <a14:foregroundMark x1="99125" y1="91543" x2="97155" y2="75264"/>
                          <a14:foregroundMark x1="97155" y1="75264" x2="64333" y2="13108"/>
                          <a14:foregroundMark x1="64333" y1="13108" x2="68271" y2="7611"/>
                          <a14:backgroundMark x1="5470" y1="7400" x2="8972" y2="6342"/>
                          <a14:backgroundMark x1="6346" y1="4651" x2="8534" y2="4440"/>
                          <a14:backgroundMark x1="10722" y1="4440" x2="5252" y2="5285"/>
                          <a14:backgroundMark x1="9409" y1="6765" x2="5033" y2="5920"/>
                          <a14:backgroundMark x1="10503" y1="5920" x2="5470" y2="4863"/>
                          <a14:backgroundMark x1="7659" y1="6342" x2="2845" y2="5920"/>
                          <a14:backgroundMark x1="8315" y1="5920" x2="5033" y2="5074"/>
                          <a14:backgroundMark x1="7002" y1="6977" x2="6346" y2="4440"/>
                          <a14:backgroundMark x1="9190" y1="7188" x2="5689" y2="5074"/>
                          <a14:backgroundMark x1="7221" y1="8034" x2="4814" y2="5708"/>
                          <a14:backgroundMark x1="4814" y1="5708" x2="5470" y2="5920"/>
                          <a14:backgroundMark x1="11379" y1="6342" x2="4158" y2="7188"/>
                          <a14:backgroundMark x1="7877" y1="7188" x2="3501" y2="6977"/>
                          <a14:backgroundMark x1="12035" y1="5708" x2="6346" y2="3383"/>
                          <a14:backgroundMark x1="7659" y1="4440" x2="3282" y2="4440"/>
                          <a14:backgroundMark x1="9190" y1="3171" x2="9409" y2="3383"/>
                          <a14:backgroundMark x1="9409" y1="3383" x2="2188" y2="5497"/>
                          <a14:backgroundMark x1="8972" y1="4863" x2="8972" y2="3805"/>
                          <a14:backgroundMark x1="7659" y1="2960" x2="8315" y2="3594"/>
                          <a14:backgroundMark x1="8315" y1="3805" x2="6127" y2="3383"/>
                          <a14:backgroundMark x1="8315" y1="3805" x2="5470" y2="5074"/>
                          <a14:backgroundMark x1="7877" y1="4228" x2="4595" y2="4228"/>
                        </a14:backgroundRemoval>
                      </a14:imgEffect>
                    </a14:imgLayer>
                  </a14:imgProps>
                </a:ext>
              </a:extLst>
            </a:blip>
            <a:srcRect l="1316" t="3037" r="-1316" b="1924"/>
            <a:stretch/>
          </p:blipFill>
          <p:spPr>
            <a:xfrm>
              <a:off x="4867200" y="1737364"/>
              <a:ext cx="4352925" cy="4281831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67E5C4F-4B2B-4F20-9843-17045C3C322C}"/>
                </a:ext>
              </a:extLst>
            </p:cNvPr>
            <p:cNvSpPr txBox="1"/>
            <p:nvPr/>
          </p:nvSpPr>
          <p:spPr>
            <a:xfrm>
              <a:off x="5657850" y="5971849"/>
              <a:ext cx="3484535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chemeClr val="accent1"/>
                  </a:solidFill>
                  <a:effectLst/>
                  <a:latin typeface="Arial" panose="020B0604020202020204" pitchFamily="34" charset="0"/>
                </a:rPr>
                <a:t>[2] Hartmann L, et al., </a:t>
              </a:r>
              <a:r>
                <a:rPr lang="en-US" sz="1200" i="1" dirty="0">
                  <a:solidFill>
                    <a:schemeClr val="accent1"/>
                  </a:solidFill>
                  <a:effectLst/>
                  <a:latin typeface="Arial" panose="020B0604020202020204" pitchFamily="34" charset="0"/>
                </a:rPr>
                <a:t>Scientific reports </a:t>
              </a:r>
              <a:r>
                <a:rPr lang="en-US" sz="1200" dirty="0">
                  <a:solidFill>
                    <a:schemeClr val="accent1"/>
                  </a:solidFill>
                  <a:effectLst/>
                  <a:latin typeface="Arial" panose="020B0604020202020204" pitchFamily="34" charset="0"/>
                </a:rPr>
                <a:t>(2020)</a:t>
              </a:r>
              <a:endParaRPr lang="en-US" sz="1200" dirty="0">
                <a:solidFill>
                  <a:schemeClr val="accent1"/>
                </a:solidFill>
              </a:endParaRPr>
            </a:p>
          </p:txBody>
        </p:sp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FBD99FCD-89D8-4CD6-8825-F05B10A9FA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15857" y="5690155"/>
              <a:ext cx="962025" cy="276225"/>
            </a:xfrm>
            <a:prstGeom prst="rect">
              <a:avLst/>
            </a:prstGeom>
          </p:spPr>
        </p:pic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9FA42783-9189-4B3C-87B7-29D85228809C}"/>
              </a:ext>
            </a:extLst>
          </p:cNvPr>
          <p:cNvSpPr/>
          <p:nvPr/>
        </p:nvSpPr>
        <p:spPr>
          <a:xfrm>
            <a:off x="466725" y="1451571"/>
            <a:ext cx="4208599" cy="4281831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3FB6C67B-3B81-4E76-AB3E-B1C0AFD154CF}"/>
              </a:ext>
            </a:extLst>
          </p:cNvPr>
          <p:cNvSpPr/>
          <p:nvPr/>
        </p:nvSpPr>
        <p:spPr>
          <a:xfrm>
            <a:off x="5537137" y="3557524"/>
            <a:ext cx="6514153" cy="2405531"/>
          </a:xfrm>
          <a:prstGeom prst="roundRect">
            <a:avLst/>
          </a:prstGeom>
          <a:solidFill>
            <a:schemeClr val="accent4">
              <a:lumMod val="20000"/>
              <a:lumOff val="8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900D9FE6-7889-4322-8E63-0CF0A85504A7}"/>
              </a:ext>
            </a:extLst>
          </p:cNvPr>
          <p:cNvSpPr/>
          <p:nvPr/>
        </p:nvSpPr>
        <p:spPr>
          <a:xfrm>
            <a:off x="8223181" y="5346887"/>
            <a:ext cx="250962" cy="25466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38F092D8-57B5-4841-977B-0C6664059310}"/>
              </a:ext>
            </a:extLst>
          </p:cNvPr>
          <p:cNvSpPr/>
          <p:nvPr/>
        </p:nvSpPr>
        <p:spPr>
          <a:xfrm>
            <a:off x="7405344" y="5364089"/>
            <a:ext cx="442569" cy="2203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A4AD5D5A-3C5F-4664-9ADA-2EA5F7C2289B}"/>
              </a:ext>
            </a:extLst>
          </p:cNvPr>
          <p:cNvSpPr/>
          <p:nvPr/>
        </p:nvSpPr>
        <p:spPr>
          <a:xfrm>
            <a:off x="7405344" y="4729724"/>
            <a:ext cx="442569" cy="2203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2588EB5A-96B3-4E59-9FEA-12ECE36E2DEC}"/>
              </a:ext>
            </a:extLst>
          </p:cNvPr>
          <p:cNvSpPr/>
          <p:nvPr/>
        </p:nvSpPr>
        <p:spPr>
          <a:xfrm>
            <a:off x="8160300" y="4729724"/>
            <a:ext cx="313843" cy="19003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090C6F8-AE84-44E9-A678-622459E2DA62}"/>
              </a:ext>
            </a:extLst>
          </p:cNvPr>
          <p:cNvSpPr/>
          <p:nvPr/>
        </p:nvSpPr>
        <p:spPr>
          <a:xfrm>
            <a:off x="5460142" y="822036"/>
            <a:ext cx="6514153" cy="2405531"/>
          </a:xfrm>
          <a:prstGeom prst="roundRect">
            <a:avLst/>
          </a:prstGeom>
          <a:solidFill>
            <a:schemeClr val="accent5">
              <a:lumMod val="20000"/>
              <a:lumOff val="8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155C26-566B-43DF-942D-F60F3A1EB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</a:t>
            </a:r>
            <a:r>
              <a:rPr lang="en-US" dirty="0" err="1"/>
              <a:t>RBEActor</a:t>
            </a:r>
            <a:r>
              <a:rPr lang="en-US" dirty="0"/>
              <a:t> work?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942223-09E9-4171-9CDE-B06EC2F295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latin typeface="Verdana" charset="0"/>
              </a:rPr>
              <a:t>GateRBEActor | Yihan Jia | Gate Scientific meeting 2025</a:t>
            </a:r>
            <a:endParaRPr lang="de-DE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6C3DA45-669C-4296-9924-DB703AC69197}"/>
              </a:ext>
            </a:extLst>
          </p:cNvPr>
          <p:cNvSpPr txBox="1"/>
          <p:nvPr/>
        </p:nvSpPr>
        <p:spPr>
          <a:xfrm>
            <a:off x="6425187" y="894156"/>
            <a:ext cx="1037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US" sz="2400" dirty="0" err="1"/>
              <a:t>mMKM</a:t>
            </a:r>
            <a:endParaRPr lang="en-US" sz="2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87F6070-31A4-46BF-AA58-EA6B3866D6F4}"/>
              </a:ext>
            </a:extLst>
          </p:cNvPr>
          <p:cNvSpPr txBox="1"/>
          <p:nvPr/>
        </p:nvSpPr>
        <p:spPr>
          <a:xfrm>
            <a:off x="6013683" y="5928522"/>
            <a:ext cx="1391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LEM1lda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D017D7D-1D92-44A1-A318-281FC8EDFC72}"/>
              </a:ext>
            </a:extLst>
          </p:cNvPr>
          <p:cNvSpPr txBox="1"/>
          <p:nvPr/>
        </p:nvSpPr>
        <p:spPr>
          <a:xfrm>
            <a:off x="8060514" y="1038351"/>
            <a:ext cx="2388411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Linear Quadratic model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8F4414B-12F6-4791-A7E3-98CF1FF44816}"/>
              </a:ext>
            </a:extLst>
          </p:cNvPr>
          <p:cNvSpPr txBox="1"/>
          <p:nvPr/>
        </p:nvSpPr>
        <p:spPr>
          <a:xfrm>
            <a:off x="8060514" y="3585833"/>
            <a:ext cx="3057075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Linear Quadratic –</a:t>
            </a:r>
            <a:r>
              <a:rPr lang="en-US" i="1" dirty="0">
                <a:solidFill>
                  <a:srgbClr val="FFFFFF"/>
                </a:solidFill>
                <a:latin typeface="Verdana" panose="020B0604030504040204"/>
              </a:rPr>
              <a:t> linear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model</a:t>
            </a: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C464D161-7561-46F7-875C-CCAE1860EA1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62637" y="1595919"/>
            <a:ext cx="2486025" cy="587106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BA7EE839-8B8C-4F1A-AF59-95DD4B4360E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17218" y="1608989"/>
            <a:ext cx="2486025" cy="48577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036E861-75B5-4BA3-9C38-E656546ED397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69107" y="3893610"/>
            <a:ext cx="4872270" cy="83611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AECFF1F-0D2F-463E-828C-852D969CCC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78175" y="5249556"/>
            <a:ext cx="523875" cy="4953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A89BB8A-4DDE-4D52-9370-626E7806ECC6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73916" y="5253837"/>
            <a:ext cx="4872270" cy="659933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A427A57D-34CB-4F4B-968E-F48E2EA62AA4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73916" y="4646382"/>
            <a:ext cx="4867461" cy="676036"/>
          </a:xfrm>
          <a:prstGeom prst="rect">
            <a:avLst/>
          </a:prstGeom>
        </p:spPr>
      </p:pic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996DC5E0-6E51-4C0F-BD64-C2BF40E9C00D}"/>
              </a:ext>
            </a:extLst>
          </p:cNvPr>
          <p:cNvSpPr/>
          <p:nvPr/>
        </p:nvSpPr>
        <p:spPr>
          <a:xfrm>
            <a:off x="5656458" y="3952711"/>
            <a:ext cx="4884919" cy="755915"/>
          </a:xfrm>
          <a:prstGeom prst="round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464C5D2F-333B-4014-9CF1-DED5B5816AC7}"/>
              </a:ext>
            </a:extLst>
          </p:cNvPr>
          <p:cNvSpPr/>
          <p:nvPr/>
        </p:nvSpPr>
        <p:spPr>
          <a:xfrm>
            <a:off x="1135568" y="2010930"/>
            <a:ext cx="2828925" cy="2762250"/>
          </a:xfrm>
          <a:custGeom>
            <a:avLst/>
            <a:gdLst>
              <a:gd name="connsiteX0" fmla="*/ 0 w 2828925"/>
              <a:gd name="connsiteY0" fmla="*/ 0 h 2762250"/>
              <a:gd name="connsiteX1" fmla="*/ 342900 w 2828925"/>
              <a:gd name="connsiteY1" fmla="*/ 66675 h 2762250"/>
              <a:gd name="connsiteX2" fmla="*/ 914400 w 2828925"/>
              <a:gd name="connsiteY2" fmla="*/ 285750 h 2762250"/>
              <a:gd name="connsiteX3" fmla="*/ 1257300 w 2828925"/>
              <a:gd name="connsiteY3" fmla="*/ 581025 h 2762250"/>
              <a:gd name="connsiteX4" fmla="*/ 1533525 w 2828925"/>
              <a:gd name="connsiteY4" fmla="*/ 828675 h 2762250"/>
              <a:gd name="connsiteX5" fmla="*/ 1876425 w 2828925"/>
              <a:gd name="connsiteY5" fmla="*/ 1238250 h 2762250"/>
              <a:gd name="connsiteX6" fmla="*/ 2124075 w 2828925"/>
              <a:gd name="connsiteY6" fmla="*/ 1581150 h 2762250"/>
              <a:gd name="connsiteX7" fmla="*/ 2447925 w 2828925"/>
              <a:gd name="connsiteY7" fmla="*/ 2095500 h 2762250"/>
              <a:gd name="connsiteX8" fmla="*/ 2676525 w 2828925"/>
              <a:gd name="connsiteY8" fmla="*/ 2457450 h 2762250"/>
              <a:gd name="connsiteX9" fmla="*/ 2828925 w 2828925"/>
              <a:gd name="connsiteY9" fmla="*/ 2762250 h 276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28925" h="2762250" extrusionOk="0">
                <a:moveTo>
                  <a:pt x="0" y="0"/>
                </a:moveTo>
                <a:cubicBezTo>
                  <a:pt x="104675" y="3154"/>
                  <a:pt x="198455" y="18905"/>
                  <a:pt x="342900" y="66675"/>
                </a:cubicBezTo>
                <a:cubicBezTo>
                  <a:pt x="519063" y="107436"/>
                  <a:pt x="764523" y="204496"/>
                  <a:pt x="914400" y="285750"/>
                </a:cubicBezTo>
                <a:cubicBezTo>
                  <a:pt x="1062524" y="380374"/>
                  <a:pt x="1163091" y="505945"/>
                  <a:pt x="1257300" y="581025"/>
                </a:cubicBezTo>
                <a:cubicBezTo>
                  <a:pt x="1356262" y="669568"/>
                  <a:pt x="1421689" y="711370"/>
                  <a:pt x="1533525" y="828675"/>
                </a:cubicBezTo>
                <a:cubicBezTo>
                  <a:pt x="1648329" y="936544"/>
                  <a:pt x="1777344" y="1115801"/>
                  <a:pt x="1876425" y="1238250"/>
                </a:cubicBezTo>
                <a:cubicBezTo>
                  <a:pt x="1970294" y="1365400"/>
                  <a:pt x="2029115" y="1453329"/>
                  <a:pt x="2124075" y="1581150"/>
                </a:cubicBezTo>
                <a:cubicBezTo>
                  <a:pt x="2248067" y="1708815"/>
                  <a:pt x="2359220" y="1945447"/>
                  <a:pt x="2447925" y="2095500"/>
                </a:cubicBezTo>
                <a:cubicBezTo>
                  <a:pt x="2536132" y="2239914"/>
                  <a:pt x="2603744" y="2366568"/>
                  <a:pt x="2676525" y="2457450"/>
                </a:cubicBezTo>
                <a:cubicBezTo>
                  <a:pt x="2745711" y="2558830"/>
                  <a:pt x="2781407" y="2680495"/>
                  <a:pt x="2828925" y="2762250"/>
                </a:cubicBezTo>
              </a:path>
            </a:pathLst>
          </a:custGeom>
          <a:noFill/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60764390">
                  <a:custGeom>
                    <a:avLst/>
                    <a:gdLst>
                      <a:gd name="connsiteX0" fmla="*/ 0 w 2828925"/>
                      <a:gd name="connsiteY0" fmla="*/ 0 h 2762250"/>
                      <a:gd name="connsiteX1" fmla="*/ 342900 w 2828925"/>
                      <a:gd name="connsiteY1" fmla="*/ 66675 h 2762250"/>
                      <a:gd name="connsiteX2" fmla="*/ 914400 w 2828925"/>
                      <a:gd name="connsiteY2" fmla="*/ 285750 h 2762250"/>
                      <a:gd name="connsiteX3" fmla="*/ 1257300 w 2828925"/>
                      <a:gd name="connsiteY3" fmla="*/ 581025 h 2762250"/>
                      <a:gd name="connsiteX4" fmla="*/ 1533525 w 2828925"/>
                      <a:gd name="connsiteY4" fmla="*/ 828675 h 2762250"/>
                      <a:gd name="connsiteX5" fmla="*/ 1876425 w 2828925"/>
                      <a:gd name="connsiteY5" fmla="*/ 1238250 h 2762250"/>
                      <a:gd name="connsiteX6" fmla="*/ 2124075 w 2828925"/>
                      <a:gd name="connsiteY6" fmla="*/ 1581150 h 2762250"/>
                      <a:gd name="connsiteX7" fmla="*/ 2447925 w 2828925"/>
                      <a:gd name="connsiteY7" fmla="*/ 2095500 h 2762250"/>
                      <a:gd name="connsiteX8" fmla="*/ 2676525 w 2828925"/>
                      <a:gd name="connsiteY8" fmla="*/ 2457450 h 2762250"/>
                      <a:gd name="connsiteX9" fmla="*/ 2828925 w 2828925"/>
                      <a:gd name="connsiteY9" fmla="*/ 2762250 h 2762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828925" h="2762250">
                        <a:moveTo>
                          <a:pt x="0" y="0"/>
                        </a:moveTo>
                        <a:cubicBezTo>
                          <a:pt x="95250" y="9525"/>
                          <a:pt x="190500" y="19050"/>
                          <a:pt x="342900" y="66675"/>
                        </a:cubicBezTo>
                        <a:cubicBezTo>
                          <a:pt x="495300" y="114300"/>
                          <a:pt x="762000" y="200025"/>
                          <a:pt x="914400" y="285750"/>
                        </a:cubicBezTo>
                        <a:cubicBezTo>
                          <a:pt x="1066800" y="371475"/>
                          <a:pt x="1154113" y="490538"/>
                          <a:pt x="1257300" y="581025"/>
                        </a:cubicBezTo>
                        <a:cubicBezTo>
                          <a:pt x="1360487" y="671512"/>
                          <a:pt x="1430338" y="719138"/>
                          <a:pt x="1533525" y="828675"/>
                        </a:cubicBezTo>
                        <a:cubicBezTo>
                          <a:pt x="1636712" y="938212"/>
                          <a:pt x="1778000" y="1112838"/>
                          <a:pt x="1876425" y="1238250"/>
                        </a:cubicBezTo>
                        <a:cubicBezTo>
                          <a:pt x="1974850" y="1363662"/>
                          <a:pt x="2028825" y="1438275"/>
                          <a:pt x="2124075" y="1581150"/>
                        </a:cubicBezTo>
                        <a:cubicBezTo>
                          <a:pt x="2219325" y="1724025"/>
                          <a:pt x="2355850" y="1949450"/>
                          <a:pt x="2447925" y="2095500"/>
                        </a:cubicBezTo>
                        <a:cubicBezTo>
                          <a:pt x="2540000" y="2241550"/>
                          <a:pt x="2613025" y="2346325"/>
                          <a:pt x="2676525" y="2457450"/>
                        </a:cubicBezTo>
                        <a:cubicBezTo>
                          <a:pt x="2740025" y="2568575"/>
                          <a:pt x="2784475" y="2665412"/>
                          <a:pt x="2828925" y="276225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AE9DE2EC-7D7E-4A93-86EA-D4B8551CC81F}"/>
              </a:ext>
            </a:extLst>
          </p:cNvPr>
          <p:cNvSpPr/>
          <p:nvPr/>
        </p:nvSpPr>
        <p:spPr>
          <a:xfrm>
            <a:off x="1133475" y="2009775"/>
            <a:ext cx="2038350" cy="2743200"/>
          </a:xfrm>
          <a:custGeom>
            <a:avLst/>
            <a:gdLst>
              <a:gd name="connsiteX0" fmla="*/ 0 w 2038350"/>
              <a:gd name="connsiteY0" fmla="*/ 0 h 2743200"/>
              <a:gd name="connsiteX1" fmla="*/ 581025 w 2038350"/>
              <a:gd name="connsiteY1" fmla="*/ 809625 h 2743200"/>
              <a:gd name="connsiteX2" fmla="*/ 1238250 w 2038350"/>
              <a:gd name="connsiteY2" fmla="*/ 1676400 h 2743200"/>
              <a:gd name="connsiteX3" fmla="*/ 2038350 w 2038350"/>
              <a:gd name="connsiteY3" fmla="*/ 274320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8350" h="2743200">
                <a:moveTo>
                  <a:pt x="0" y="0"/>
                </a:moveTo>
                <a:cubicBezTo>
                  <a:pt x="187325" y="265112"/>
                  <a:pt x="374650" y="530225"/>
                  <a:pt x="581025" y="809625"/>
                </a:cubicBezTo>
                <a:cubicBezTo>
                  <a:pt x="787400" y="1089025"/>
                  <a:pt x="1238250" y="1676400"/>
                  <a:pt x="1238250" y="1676400"/>
                </a:cubicBezTo>
                <a:cubicBezTo>
                  <a:pt x="1481137" y="1998662"/>
                  <a:pt x="1863725" y="2551112"/>
                  <a:pt x="2038350" y="2743200"/>
                </a:cubicBezTo>
              </a:path>
            </a:pathLst>
          </a:custGeom>
          <a:noFill/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231843129"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0B890C13-D295-492C-A4BD-86DBC6316EA6}"/>
              </a:ext>
            </a:extLst>
          </p:cNvPr>
          <p:cNvSpPr/>
          <p:nvPr/>
        </p:nvSpPr>
        <p:spPr>
          <a:xfrm>
            <a:off x="4980444" y="822036"/>
            <a:ext cx="7278231" cy="2515104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7D5C14C-3DFB-4287-9DB8-237A6F8C1BD3}"/>
              </a:ext>
            </a:extLst>
          </p:cNvPr>
          <p:cNvSpPr/>
          <p:nvPr/>
        </p:nvSpPr>
        <p:spPr>
          <a:xfrm>
            <a:off x="3122143" y="1857310"/>
            <a:ext cx="854999" cy="3238626"/>
          </a:xfrm>
          <a:prstGeom prst="rect">
            <a:avLst/>
          </a:prstGeom>
          <a:solidFill>
            <a:schemeClr val="accent4">
              <a:lumMod val="40000"/>
              <a:lumOff val="6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1529DB5-891D-4883-BC7D-B656EDBAF622}"/>
              </a:ext>
            </a:extLst>
          </p:cNvPr>
          <p:cNvSpPr/>
          <p:nvPr/>
        </p:nvSpPr>
        <p:spPr>
          <a:xfrm>
            <a:off x="1113050" y="1857310"/>
            <a:ext cx="2020031" cy="3238626"/>
          </a:xfrm>
          <a:prstGeom prst="rect">
            <a:avLst/>
          </a:prstGeom>
          <a:solidFill>
            <a:schemeClr val="accent3">
              <a:lumMod val="20000"/>
              <a:lumOff val="8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ight Triangle 87">
            <a:extLst>
              <a:ext uri="{FF2B5EF4-FFF2-40B4-BE49-F238E27FC236}">
                <a16:creationId xmlns:a16="http://schemas.microsoft.com/office/drawing/2014/main" id="{62FD2BB5-7A3C-4660-B82F-F2616D5C5A9B}"/>
              </a:ext>
            </a:extLst>
          </p:cNvPr>
          <p:cNvSpPr/>
          <p:nvPr/>
        </p:nvSpPr>
        <p:spPr>
          <a:xfrm>
            <a:off x="3141315" y="4707245"/>
            <a:ext cx="183070" cy="298012"/>
          </a:xfrm>
          <a:prstGeom prst="rtTriangl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D8A3877C-0D0F-4BF7-9B2E-001621C158D5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79479" y="4839916"/>
            <a:ext cx="1858631" cy="26239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B83742-81BB-4D98-A45A-F5D4F6984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77E6A4-9CB2-B243-8124-D6279D43DA82}" type="slidenum">
              <a:rPr lang="de-AT" smtClean="0"/>
              <a:pPr/>
              <a:t>9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776650284"/>
      </p:ext>
    </p:extLst>
  </p:cSld>
  <p:clrMapOvr>
    <a:masterClrMapping/>
  </p:clrMapOvr>
</p:sld>
</file>

<file path=ppt/theme/theme1.xml><?xml version="1.0" encoding="utf-8"?>
<a:theme xmlns:a="http://schemas.openxmlformats.org/drawingml/2006/main" name="MedAustron Master EN">
  <a:themeElements>
    <a:clrScheme name="MedAustro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93A7BA"/>
      </a:accent1>
      <a:accent2>
        <a:srgbClr val="F1D611"/>
      </a:accent2>
      <a:accent3>
        <a:srgbClr val="14316C"/>
      </a:accent3>
      <a:accent4>
        <a:srgbClr val="F7A512"/>
      </a:accent4>
      <a:accent5>
        <a:srgbClr val="0069B3"/>
      </a:accent5>
      <a:accent6>
        <a:srgbClr val="A8B719"/>
      </a:accent6>
      <a:hlink>
        <a:srgbClr val="0E2149"/>
      </a:hlink>
      <a:folHlink>
        <a:srgbClr val="954F72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FF478381-FE1B-4912-97BC-A8F7C0727A5E}" vid="{7372B615-4FB9-4C3F-8718-260C8CCE27E5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Έγγραφο" ma:contentTypeID="0x01010091B149B55067194FAABAFEB662694F1E" ma:contentTypeVersion="14" ma:contentTypeDescription="Δημιουργία νέου εγγράφου" ma:contentTypeScope="" ma:versionID="46872cc6f61a402de71a8d4021e155a0">
  <xsd:schema xmlns:xsd="http://www.w3.org/2001/XMLSchema" xmlns:xs="http://www.w3.org/2001/XMLSchema" xmlns:p="http://schemas.microsoft.com/office/2006/metadata/properties" xmlns:ns2="c4850375-c593-437c-9b6b-2553eb6198b5" xmlns:ns3="2a43a2c6-1543-4e85-a6e1-b21aa2b94e1a" targetNamespace="http://schemas.microsoft.com/office/2006/metadata/properties" ma:root="true" ma:fieldsID="12dc1d709f9ec58fc8ec7c648ef873fb" ns2:_="" ns3:_="">
    <xsd:import namespace="c4850375-c593-437c-9b6b-2553eb6198b5"/>
    <xsd:import namespace="2a43a2c6-1543-4e85-a6e1-b21aa2b94e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850375-c593-437c-9b6b-2553eb6198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4" nillable="true" ma:taxonomy="true" ma:internalName="lcf76f155ced4ddcb4097134ff3c332f" ma:taxonomyFieldName="MediaServiceImageTags" ma:displayName="Ετικέτες εικόνας" ma:readOnly="false" ma:fieldId="{5cf76f15-5ced-4ddc-b409-7134ff3c332f}" ma:taxonomyMulti="true" ma:sspId="3a71a8d3-70b2-480b-a1a2-4db4b68ad07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43a2c6-1543-4e85-a6e1-b21aa2b94e1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Κοινή χρήση με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Κοινή χρήση με λεπτομέρειες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ce1ddebf-482d-4600-9cd2-e1d7b2fe6aae}" ma:internalName="TaxCatchAll" ma:showField="CatchAllData" ma:web="2a43a2c6-1543-4e85-a6e1-b21aa2b94e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Τύπος περιεχομένου"/>
        <xsd:element ref="dc:title" minOccurs="0" maxOccurs="1" ma:index="4" ma:displayName="Τίτλο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a43a2c6-1543-4e85-a6e1-b21aa2b94e1a" xsi:nil="true"/>
    <lcf76f155ced4ddcb4097134ff3c332f xmlns="c4850375-c593-437c-9b6b-2553eb6198b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FF8229A-5A51-4145-A3ED-44B2B2C956A4}"/>
</file>

<file path=customXml/itemProps2.xml><?xml version="1.0" encoding="utf-8"?>
<ds:datastoreItem xmlns:ds="http://schemas.openxmlformats.org/officeDocument/2006/customXml" ds:itemID="{0F570474-164C-4625-A569-8414D9B5D2CE}"/>
</file>

<file path=customXml/itemProps3.xml><?xml version="1.0" encoding="utf-8"?>
<ds:datastoreItem xmlns:ds="http://schemas.openxmlformats.org/officeDocument/2006/customXml" ds:itemID="{CCC6A83B-A1A1-42C8-895B-5CAFCD854014}"/>
</file>

<file path=docProps/app.xml><?xml version="1.0" encoding="utf-8"?>
<Properties xmlns="http://schemas.openxmlformats.org/officeDocument/2006/extended-properties" xmlns:vt="http://schemas.openxmlformats.org/officeDocument/2006/docPropsVTypes">
  <Template>MedAustron Master Breitbild</Template>
  <TotalTime>0</TotalTime>
  <Words>1352</Words>
  <Application>Microsoft Office PowerPoint</Application>
  <PresentationFormat>Widescreen</PresentationFormat>
  <Paragraphs>261</Paragraphs>
  <Slides>26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HiraMinProN-W3</vt:lpstr>
      <vt:lpstr>Arial</vt:lpstr>
      <vt:lpstr>Bahnschrift SemiBold Condensed</vt:lpstr>
      <vt:lpstr>Consolas</vt:lpstr>
      <vt:lpstr>Courier New</vt:lpstr>
      <vt:lpstr>Verdana</vt:lpstr>
      <vt:lpstr>MedAustron Master EN</vt:lpstr>
      <vt:lpstr>Validation of GateRBEActor for carbon ion pencil beam therapy</vt:lpstr>
      <vt:lpstr>Why relative biological effectiveness (RBE)?</vt:lpstr>
      <vt:lpstr>Why relative biological effectiveness (RBE)?</vt:lpstr>
      <vt:lpstr>Why relative biological effectiveness (RBE)?</vt:lpstr>
      <vt:lpstr>Why relative biological effectiveness (RBE)?</vt:lpstr>
      <vt:lpstr>How does RBEActor work?</vt:lpstr>
      <vt:lpstr>How does RBEActor work?</vt:lpstr>
      <vt:lpstr>How does RBEActor work?</vt:lpstr>
      <vt:lpstr>How does RBEActor work?</vt:lpstr>
      <vt:lpstr>How does RBEActor work?</vt:lpstr>
      <vt:lpstr>How does RBEActor work?</vt:lpstr>
      <vt:lpstr>How does RBEActor work?</vt:lpstr>
      <vt:lpstr>How does RBEActor work?</vt:lpstr>
      <vt:lpstr>How does RBEActor work?</vt:lpstr>
      <vt:lpstr>Generation of RBEActor input tables</vt:lpstr>
      <vt:lpstr>Generation of RBEActor input tables</vt:lpstr>
      <vt:lpstr>Comparison of central RBE profile against TPS</vt:lpstr>
      <vt:lpstr>Comparison of central RBE profile against TPS</vt:lpstr>
      <vt:lpstr>Comparison of central RBE profile against TPS</vt:lpstr>
      <vt:lpstr>Comparison of central RBE profile against TPS</vt:lpstr>
      <vt:lpstr>Conclusion</vt:lpstr>
      <vt:lpstr>Acknowledgement</vt:lpstr>
      <vt:lpstr>Thank you for your attention!</vt:lpstr>
      <vt:lpstr>References</vt:lpstr>
      <vt:lpstr>Electronic stopping power in water (G4_WATER)</vt:lpstr>
      <vt:lpstr>SURVIVAL z*1D table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use the template</dc:title>
  <dc:creator>Jia Yihan</dc:creator>
  <cp:lastModifiedBy>Jia Yihan</cp:lastModifiedBy>
  <cp:revision>117</cp:revision>
  <dcterms:created xsi:type="dcterms:W3CDTF">2025-03-21T08:50:07Z</dcterms:created>
  <dcterms:modified xsi:type="dcterms:W3CDTF">2025-04-01T07:34:33Z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0x01010091B149B55067194FAABAFEB662694F1E</vt:lpwstr>
  </property>
</Properties>
</file>