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3" r:id="rId4"/>
    <p:sldId id="272" r:id="rId5"/>
    <p:sldId id="258" r:id="rId6"/>
    <p:sldId id="260" r:id="rId7"/>
    <p:sldId id="267" r:id="rId8"/>
    <p:sldId id="266" r:id="rId9"/>
    <p:sldId id="268" r:id="rId10"/>
    <p:sldId id="269" r:id="rId11"/>
    <p:sldId id="270" r:id="rId12"/>
    <p:sldId id="25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C20085-C2D0-08B3-7A0F-4DED67121455}" name="lgarciag" initials="l" userId="lgarciag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7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lgarciag" initials="l" lastIdx="2" clrIdx="1">
    <p:extLst>
      <p:ext uri="{19B8F6BF-5375-455C-9EA6-DF929625EA0E}">
        <p15:presenceInfo xmlns:p15="http://schemas.microsoft.com/office/powerpoint/2012/main" userId="lgarcia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788"/>
    <a:srgbClr val="D8DBE2"/>
    <a:srgbClr val="FFFFFF"/>
    <a:srgbClr val="04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1"/>
    <p:restoredTop sz="89341"/>
  </p:normalViewPr>
  <p:slideViewPr>
    <p:cSldViewPr snapToGrid="0" showGuides="1">
      <p:cViewPr varScale="1">
        <p:scale>
          <a:sx n="116" d="100"/>
          <a:sy n="116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BFE97-3458-B946-99B5-C512F35BCBAE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8397A-7063-B74D-A3E5-D6F0DFF0C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3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My name</a:t>
            </a:r>
          </a:p>
          <a:p>
            <a:pPr marL="171450" indent="-171450">
              <a:buFontTx/>
              <a:buChar char="-"/>
            </a:pPr>
            <a:r>
              <a:rPr lang="en-US" dirty="0"/>
              <a:t>PhD and group</a:t>
            </a:r>
          </a:p>
          <a:p>
            <a:pPr marL="171450" indent="-171450">
              <a:buFontTx/>
              <a:buChar char="-"/>
            </a:pPr>
            <a:r>
              <a:rPr lang="en-US" dirty="0"/>
              <a:t>GATE activity at </a:t>
            </a:r>
            <a:r>
              <a:rPr lang="en-US" dirty="0" err="1"/>
              <a:t>DeSIs</a:t>
            </a:r>
            <a:r>
              <a:rPr lang="en-US" dirty="0"/>
              <a:t> group in the IPHC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8397A-7063-B74D-A3E5-D6F0DFF0C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12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A71D7-C6BD-6F14-213E-72E681A17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2D19FA-71A5-E4CD-C6C1-7A78E331C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96AE9D-98A2-45D8-839B-ED25B6FF2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will be our next steps in this project?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will run some measurements at the cyclotron platform @ IPHC, CYRCE,  with energy up to 25MeV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will </a:t>
            </a:r>
            <a:r>
              <a:rPr lang="en-US" dirty="0" err="1"/>
              <a:t>measurmen</a:t>
            </a:r>
            <a:r>
              <a:rPr lang="en-US" dirty="0"/>
              <a:t> secondary neutrons in the cyclotron room</a:t>
            </a:r>
          </a:p>
          <a:p>
            <a:pPr marL="171450" indent="-171450">
              <a:buFontTx/>
              <a:buChar char="-"/>
            </a:pPr>
            <a:r>
              <a:rPr lang="en-US" dirty="0"/>
              <a:t>Afterwards we will compare these measurements with state of the art sensor CR39 and active foil measurements and MC simulations (example of </a:t>
            </a:r>
            <a:r>
              <a:rPr lang="en-US" dirty="0" err="1"/>
              <a:t>fluka</a:t>
            </a:r>
            <a:r>
              <a:rPr lang="en-US" dirty="0"/>
              <a:t> fluence calculation)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81A41-A7E8-DF81-0C47-B90C17B2B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8397A-7063-B74D-A3E5-D6F0DFF0C0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0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we will be comparing our measurements with MC simulation  (GATE) </a:t>
            </a:r>
            <a:r>
              <a:rPr lang="en-US" dirty="0">
                <a:sym typeface="Wingdings" pitchFamily="2" charset="2"/>
              </a:rPr>
              <a:t> we collaborate in different project to benchmark Geant4/GATE nuclear models with other MC simulation</a:t>
            </a:r>
          </a:p>
          <a:p>
            <a:pPr marL="171450" indent="-171450">
              <a:buFontTx/>
              <a:buChar char="-"/>
            </a:pPr>
            <a:r>
              <a:rPr lang="en-US" dirty="0" err="1">
                <a:sym typeface="Wingdings" pitchFamily="2" charset="2"/>
              </a:rPr>
              <a:t>Eurados</a:t>
            </a:r>
            <a:r>
              <a:rPr lang="en-US" dirty="0">
                <a:sym typeface="Wingdings" pitchFamily="2" charset="2"/>
              </a:rPr>
              <a:t>  hadrontherapy oriented (100MeV)  comparison MC simulations of primary dose from protons and secondary neutron dose  take same treatment plan and analyze the discrepancies between different MC software (FLUKA, MCNP, TOPAS, GATE and PHITS)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For the neutron fluence they used different nuclear models in GATE to analyze the differences</a:t>
            </a:r>
          </a:p>
          <a:p>
            <a:pPr marL="171450" indent="-171450">
              <a:buFontTx/>
              <a:buChar char="-"/>
            </a:pPr>
            <a:r>
              <a:rPr lang="en-US" dirty="0" err="1">
                <a:sym typeface="Wingdings" pitchFamily="2" charset="2"/>
              </a:rPr>
              <a:t>Simbad</a:t>
            </a:r>
            <a:r>
              <a:rPr lang="en-US" dirty="0">
                <a:sym typeface="Wingdings" pitchFamily="2" charset="2"/>
              </a:rPr>
              <a:t>  particle accelerator neutron production (not same energy  20MeV) 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RAYEXPER  gEANT4  INDUSTRAIL APP + USER FRIENDLY (don’t use GEANT4 directly)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8397A-7063-B74D-A3E5-D6F0DFF0C0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8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 Geant4 we can define an element/material with and without actually defining the isotopes in their composition </a:t>
            </a:r>
            <a:r>
              <a:rPr lang="en-US" dirty="0">
                <a:sym typeface="Wingdings" pitchFamily="2" charset="2"/>
              </a:rPr>
              <a:t> both option available ( if not specified it will use the natural isotope)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Isotope definition needs to be included the number of protons and n, the number of n nucleons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However in GATE we do need it </a:t>
            </a:r>
            <a:r>
              <a:rPr lang="en-US" dirty="0">
                <a:sym typeface="Wingdings" pitchFamily="2" charset="2"/>
              </a:rPr>
              <a:t> for GATE10 it was not yet ready  it was implemented in GATE10 just last week (thanks to David, Thomas and Nils)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First define the Isotopes,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Then the element H2 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And finally you can define the material including the composition percentage of the isotope/element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8397A-7063-B74D-A3E5-D6F0DFF0C0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39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basics test with Hydrogen</a:t>
            </a:r>
          </a:p>
          <a:p>
            <a:r>
              <a:rPr lang="en-US" dirty="0"/>
              <a:t>	- when applying photon a H1 hydrogen </a:t>
            </a:r>
            <a:r>
              <a:rPr lang="en-US" dirty="0">
                <a:sym typeface="Wingdings" pitchFamily="2" charset="2"/>
              </a:rPr>
              <a:t> no neutrons are obtained in this case</a:t>
            </a:r>
          </a:p>
          <a:p>
            <a:r>
              <a:rPr lang="en-US" dirty="0">
                <a:sym typeface="Wingdings" pitchFamily="2" charset="2"/>
              </a:rPr>
              <a:t>	- when applying same photon beam to deuterium  we obtain neutrons with this spectrum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8397A-7063-B74D-A3E5-D6F0DFF0C0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Where are we?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DeSIs</a:t>
            </a:r>
            <a:r>
              <a:rPr lang="en-US" dirty="0"/>
              <a:t> stands for  </a:t>
            </a:r>
            <a:r>
              <a:rPr lang="en-GB" dirty="0">
                <a:cs typeface="Arial"/>
                <a:sym typeface="Wingdings"/>
              </a:rPr>
              <a:t>Dosimetry Simulation and Instrumentation</a:t>
            </a:r>
          </a:p>
          <a:p>
            <a:pPr marL="171450" indent="-171450">
              <a:buFontTx/>
              <a:buChar char="-"/>
            </a:pPr>
            <a:r>
              <a:rPr lang="en-GB" dirty="0" err="1">
                <a:cs typeface="Arial"/>
                <a:sym typeface="Wingdings"/>
              </a:rPr>
              <a:t>DeSIs</a:t>
            </a:r>
            <a:r>
              <a:rPr lang="en-GB" dirty="0">
                <a:cs typeface="Arial"/>
                <a:sym typeface="Wingdings"/>
              </a:rPr>
              <a:t> group </a:t>
            </a:r>
            <a:r>
              <a:rPr lang="en-GB" dirty="0" err="1">
                <a:cs typeface="Arial"/>
                <a:sym typeface="Wingdings"/>
              </a:rPr>
              <a:t>activaties</a:t>
            </a:r>
            <a:r>
              <a:rPr lang="en-GB" dirty="0">
                <a:cs typeface="Arial"/>
                <a:sym typeface="Wingdings"/>
              </a:rPr>
              <a:t>  are mainly Applied nuclear physics --&gt; MC </a:t>
            </a:r>
            <a:r>
              <a:rPr lang="en-GB" dirty="0" err="1">
                <a:cs typeface="Arial"/>
                <a:sym typeface="Wingdings"/>
              </a:rPr>
              <a:t>softwares</a:t>
            </a:r>
            <a:r>
              <a:rPr lang="en-GB" dirty="0">
                <a:cs typeface="Arial"/>
                <a:sym typeface="Wingdings"/>
              </a:rPr>
              <a:t> intercomparison and </a:t>
            </a:r>
            <a:r>
              <a:rPr lang="en-GB" dirty="0" err="1">
                <a:cs typeface="Arial"/>
                <a:sym typeface="Wingdings"/>
              </a:rPr>
              <a:t>benchmarkin</a:t>
            </a:r>
            <a:r>
              <a:rPr lang="en-GB" dirty="0">
                <a:cs typeface="Arial"/>
                <a:sym typeface="Wingdings"/>
              </a:rPr>
              <a:t> + radiation protection and dosimetry + nuclear measurements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8397A-7063-B74D-A3E5-D6F0DFF0C0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2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>
                <a:cs typeface="Arial"/>
                <a:sym typeface="Wingdings"/>
              </a:rPr>
              <a:t>MC </a:t>
            </a:r>
            <a:r>
              <a:rPr lang="en-GB" dirty="0" err="1">
                <a:cs typeface="Arial"/>
                <a:sym typeface="Wingdings"/>
              </a:rPr>
              <a:t>softwares</a:t>
            </a:r>
            <a:r>
              <a:rPr lang="en-GB" dirty="0">
                <a:cs typeface="Arial"/>
                <a:sym typeface="Wingdings"/>
              </a:rPr>
              <a:t> intercomparison and </a:t>
            </a:r>
            <a:r>
              <a:rPr lang="en-GB" dirty="0" err="1">
                <a:cs typeface="Arial"/>
                <a:sym typeface="Wingdings"/>
              </a:rPr>
              <a:t>benchmarkin</a:t>
            </a:r>
            <a:r>
              <a:rPr lang="en-GB" dirty="0">
                <a:cs typeface="Arial"/>
                <a:sym typeface="Wingdings"/>
              </a:rPr>
              <a:t> 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noProof="1">
                <a:cs typeface="Arial"/>
                <a:sym typeface="Wingdings"/>
              </a:rPr>
              <a:t>Neutron production in hadrontherapy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noProof="1">
                <a:cs typeface="Arial"/>
                <a:sym typeface="Wingdings"/>
              </a:rPr>
              <a:t>Neutron activation around particle accelerator</a:t>
            </a:r>
            <a:endParaRPr lang="en-GB" dirty="0">
              <a:cs typeface="Arial"/>
              <a:sym typeface="Wingdings"/>
            </a:endParaRPr>
          </a:p>
          <a:p>
            <a:pPr marL="171450" indent="-171450">
              <a:buFontTx/>
              <a:buChar char="-"/>
            </a:pPr>
            <a:r>
              <a:rPr lang="en-GB" dirty="0">
                <a:cs typeface="Arial"/>
                <a:sym typeface="Wingdings"/>
              </a:rPr>
              <a:t>Radiation protection and dosimetry	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>
                <a:cs typeface="Arial"/>
                <a:sym typeface="Wingdings"/>
              </a:rPr>
              <a:t>Skin dose calculation in breast radiotherapy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>
                <a:cs typeface="Arial"/>
                <a:sym typeface="Wingdings"/>
              </a:rPr>
              <a:t>In/Out-of-field dose calculation in hadrontherapy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>
                <a:cs typeface="Arial"/>
                <a:sym typeface="Wingdings"/>
              </a:rPr>
              <a:t>Patient and staff dosimetry in interventional radiology</a:t>
            </a:r>
            <a:endParaRPr lang="en-GB" dirty="0">
              <a:cs typeface="Arial"/>
              <a:sym typeface="Wingdings"/>
            </a:endParaRPr>
          </a:p>
          <a:p>
            <a:pPr marL="171450" indent="-171450">
              <a:buFontTx/>
              <a:buChar char="-"/>
            </a:pPr>
            <a:r>
              <a:rPr lang="en-GB" dirty="0">
                <a:cs typeface="Arial"/>
                <a:sym typeface="Wingdings"/>
              </a:rPr>
              <a:t>Nuclear measurements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>
                <a:cs typeface="Arial"/>
                <a:sym typeface="Wingdings"/>
              </a:rPr>
              <a:t>Neutron field mapping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>
                <a:cs typeface="Arial"/>
                <a:sym typeface="Wingdings"/>
              </a:rPr>
              <a:t>Machine learning algorithm for gamma spectrometry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8397A-7063-B74D-A3E5-D6F0DFF0C0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1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main GATE activities at </a:t>
            </a:r>
            <a:r>
              <a:rPr lang="en-US" dirty="0" err="1"/>
              <a:t>DeSIs</a:t>
            </a:r>
            <a:r>
              <a:rPr lang="en-US" dirty="0"/>
              <a:t> at the moment</a:t>
            </a:r>
          </a:p>
          <a:p>
            <a:r>
              <a:rPr lang="en-US" dirty="0"/>
              <a:t>	- Active neutron detection </a:t>
            </a:r>
            <a:r>
              <a:rPr lang="en-US" dirty="0">
                <a:sym typeface="Wingdings" pitchFamily="2" charset="2"/>
              </a:rPr>
              <a:t>my PhD project</a:t>
            </a:r>
          </a:p>
          <a:p>
            <a:r>
              <a:rPr lang="en-US" dirty="0">
                <a:sym typeface="Wingdings" pitchFamily="2" charset="2"/>
              </a:rPr>
              <a:t>	- </a:t>
            </a:r>
            <a:r>
              <a:rPr lang="en-US" dirty="0"/>
              <a:t>Neutron nuclear models (SIMBAD, EURADOS)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GATE10 Isotope definition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8397A-7063-B74D-A3E5-D6F0DFF0C0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7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my PhD project is important to know a bit about neutrons dosimetry</a:t>
            </a:r>
          </a:p>
          <a:p>
            <a:r>
              <a:rPr lang="en-US" dirty="0"/>
              <a:t>	- Neutrons are the main secondary particle in particle accelerators and space radiation</a:t>
            </a:r>
          </a:p>
          <a:p>
            <a:r>
              <a:rPr lang="en-US" dirty="0"/>
              <a:t>	- Due to neutrons nature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it’s difficult to detect </a:t>
            </a:r>
            <a:r>
              <a:rPr lang="en-US" dirty="0">
                <a:sym typeface="Wingdings" pitchFamily="2" charset="2"/>
              </a:rPr>
              <a:t> passive methods </a:t>
            </a:r>
          </a:p>
          <a:p>
            <a:r>
              <a:rPr lang="en-US" dirty="0">
                <a:sym typeface="Wingdings" pitchFamily="2" charset="2"/>
              </a:rPr>
              <a:t>		- Main detector currently is CR-39 </a:t>
            </a:r>
          </a:p>
          <a:p>
            <a:r>
              <a:rPr lang="en-US" dirty="0">
                <a:sym typeface="Wingdings" pitchFamily="2" charset="2"/>
              </a:rPr>
              <a:t>		- Plastic piece with neutron converter on top + after some time chemical treatment and calculation of neutron fluence  neutron tracks counts</a:t>
            </a:r>
          </a:p>
          <a:p>
            <a:r>
              <a:rPr lang="en-US" dirty="0">
                <a:sym typeface="Wingdings" pitchFamily="2" charset="2"/>
              </a:rPr>
              <a:t>	- We aim to develop an active Neutron detector called ALPHABEAST</a:t>
            </a:r>
          </a:p>
          <a:p>
            <a:r>
              <a:rPr lang="en-US" dirty="0">
                <a:sym typeface="Wingdings" pitchFamily="2" charset="2"/>
              </a:rPr>
              <a:t>		- CMOS sensor  able to detect thermal and fast neutron</a:t>
            </a:r>
          </a:p>
          <a:p>
            <a:r>
              <a:rPr lang="en-US" dirty="0">
                <a:sym typeface="Wingdings" pitchFamily="2" charset="2"/>
              </a:rPr>
              <a:t>		- capable of  special +time monitoring</a:t>
            </a:r>
          </a:p>
          <a:p>
            <a:r>
              <a:rPr lang="en-US" dirty="0">
                <a:sym typeface="Wingdings" pitchFamily="2" charset="2"/>
              </a:rPr>
              <a:t>	- Explain how does it work </a:t>
            </a:r>
          </a:p>
          <a:p>
            <a:r>
              <a:rPr lang="en-US" dirty="0">
                <a:sym typeface="Wingdings" pitchFamily="2" charset="2"/>
              </a:rPr>
              <a:t>		- FN  PE  can transverse up to the bulk of the CMOS</a:t>
            </a:r>
          </a:p>
          <a:p>
            <a:r>
              <a:rPr lang="en-US" dirty="0">
                <a:sym typeface="Wingdings" pitchFamily="2" charset="2"/>
              </a:rPr>
              <a:t>		- TN 10B  deposit mainly on the Silicon oxide of the CMOS (open region)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8397A-7063-B74D-A3E5-D6F0DFF0C0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The final goal of the PhD project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Develop a hybrid neutron mapping system </a:t>
            </a:r>
            <a:r>
              <a:rPr lang="en-US" dirty="0">
                <a:sym typeface="Wingdings" pitchFamily="2" charset="2"/>
              </a:rPr>
              <a:t> ALPHABEAST + AI algorithm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AI trained with MC neutron maps  GATE mainly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The prediction based on a finite number of  </a:t>
            </a:r>
            <a:r>
              <a:rPr lang="en-US" dirty="0" err="1">
                <a:sym typeface="Wingdings" pitchFamily="2" charset="2"/>
              </a:rPr>
              <a:t>AlpgaBeast</a:t>
            </a:r>
            <a:r>
              <a:rPr lang="en-US" dirty="0">
                <a:sym typeface="Wingdings" pitchFamily="2" charset="2"/>
              </a:rPr>
              <a:t> measurements</a:t>
            </a:r>
          </a:p>
          <a:p>
            <a:pPr marL="1085850" lvl="2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8397A-7063-B74D-A3E5-D6F0DFF0C0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8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what we will be using ?</a:t>
            </a:r>
          </a:p>
          <a:p>
            <a:pPr marL="171450" indent="-171450">
              <a:buFontTx/>
              <a:buChar char="-"/>
            </a:pPr>
            <a:r>
              <a:rPr lang="en-US" dirty="0"/>
              <a:t>Determine the type of particles that will be interacting with the sensor when using the converter and when </a:t>
            </a:r>
            <a:r>
              <a:rPr lang="en-US" dirty="0" err="1"/>
              <a:t>nop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Predict the energy deposited by this particles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Obtain the energy calibration (third graph) </a:t>
            </a:r>
            <a:r>
              <a:rPr lang="en-US" dirty="0">
                <a:sym typeface="Wingdings" pitchFamily="2" charset="2"/>
              </a:rPr>
              <a:t> conversion between ADC signal coming from the sensor to go to energy spectrum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And the final stages  train AI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8397A-7063-B74D-A3E5-D6F0DFF0C0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87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 run a first experiment at the ICAN a Cancer treatment facility in Strasbourg</a:t>
            </a:r>
          </a:p>
          <a:p>
            <a:r>
              <a:rPr lang="en-US" dirty="0"/>
              <a:t>- We placed the sensor of the linac to take measurements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8397A-7063-B74D-A3E5-D6F0DFF0C0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50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22AB7-B6D9-BF35-2F06-5E00A8E23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A1D99-B911-AD0D-7EB4-3B87488C4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90D58A-1765-298E-C13D-B62B962E4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compared the experimental measurements to GATE simulations for Thermal neutrons converted with 10B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can observe that the background signal in the experiments is larger than for the simulation </a:t>
            </a:r>
            <a:r>
              <a:rPr lang="en-US" dirty="0">
                <a:sym typeface="Wingdings" pitchFamily="2" charset="2"/>
              </a:rPr>
              <a:t> this could most probably be because of a unknown neutron spectrum in the radiotherapy room  that is why we need to perform some more experiments in this facility to understand better this unknown neutron spectrum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Still, we can still tell apart the thermal neutrons from the background signal  what we wanted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BCF18-11AA-B814-3734-2854E50BB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8397A-7063-B74D-A3E5-D6F0DFF0C0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0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B8C3-D1D3-DEEC-A400-7114DA164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6B951-2662-9954-A10E-C6FF6CBF9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1F9B-7AE3-0727-21CA-6F511056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46A7-841F-2048-87C3-934DC2B6FA1D}" type="datetime1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CCE8-53AD-DD7F-2F4A-EE51F46D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741DE-46C0-3E01-9514-CDA35800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1C00-FFEA-1342-81BE-362616D8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47E2-C1D6-9AE2-05A7-99C4C075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34AD6-6F22-4C27-CC94-24CBEBB45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E345B-B7C8-08FB-C339-684B95F9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A29B-9D97-4D49-A29A-9DD8F4847268}" type="datetime1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16CF8-213D-9EE6-C68A-5262DC74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1DCBD-ADF1-05B9-E488-D6D2835B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1C00-FFEA-1342-81BE-362616D8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3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E2054-EDC6-C64C-2F28-570589CEC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1752E-BBE4-B6AC-1609-6AF9F93A7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39DA3-3976-99C1-58B8-E8E12834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347-4D0F-A344-A9C5-54B29CBD43D2}" type="datetime1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49A89-3C96-C707-CD4F-37D710D7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0F15F-70AB-28B6-2087-341F6E41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1C00-FFEA-1342-81BE-362616D8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3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841C-9150-F8FD-D71F-1456B79E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FA765-D3CA-3E57-FBF4-1FB9544C3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19DA9-3006-A936-A57B-AF2F35DE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B80-9933-AD4F-851D-F2D5B50EDA26}" type="datetime1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C4015-7DA6-7665-C781-30AAE8A3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24DD-65DB-015D-36F6-9BEE0596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1C00-FFEA-1342-81BE-362616D8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4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5A49-13D9-E16C-ED85-83E89A1D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70C5F-D7EF-5936-3FCE-DD258C465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4171B-501B-BD0F-56A2-4C858195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06B-E363-2B4B-A3C6-25411233ED9D}" type="datetime1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E7792-F7D2-5529-093F-0593D1B7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2C5E9-1C37-E694-AEEC-0E1C7ECC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1C00-FFEA-1342-81BE-362616D8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E2CD-7602-6A64-9562-00A59D02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C7347-65A6-3D64-8F66-BE699281F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A73A1-86DC-4251-29CE-4B9710C96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EE2FC-BC1A-7F6A-8FE7-8A1429D6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2525-4443-DC48-9C9A-06FB316B4794}" type="datetime1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59A4E-62D9-C8F1-6351-60236DCE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7FC56-970F-9413-3795-B1FBD33A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1C00-FFEA-1342-81BE-362616D8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3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3EDC-BD45-5AD4-922E-007B4A63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DACA2-9236-21EE-C6B3-5543146F5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C3CF7-23A4-82EE-A69E-B4D238FD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9F710-2F10-6168-1909-52E9B2BE6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271F3-89EA-3403-162C-9DA0B8BAF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81482-6F61-8787-2E3F-06FE7F0C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AE4D-7728-264A-A65D-10BD5FDA7655}" type="datetime1">
              <a:rPr lang="en-US" smtClean="0"/>
              <a:t>3/31/25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2FF474-479B-8BD5-058B-128841B1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78EA3-A775-5CF2-639D-E39CBF7B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1C00-FFEA-1342-81BE-362616D8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6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0F22-CE78-3316-07B4-2491584F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71F-EDB3-4E94-5E47-73A6B1FA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C4D7-A2D4-9F4C-9765-D49388A53CCA}" type="datetime1">
              <a:rPr lang="en-US" smtClean="0"/>
              <a:t>3/31/25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E20C0-6183-5FAC-42C1-9F973549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0A0DC-9591-0F86-4F2D-53C47AAB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1C00-FFEA-1342-81BE-362616D8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3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0464F-1FD3-8C77-A7EB-426D4BB26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4CE-F9C5-AE46-B189-6A1BBBF71258}" type="datetime1">
              <a:rPr lang="en-US" smtClean="0"/>
              <a:t>3/31/25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41825-4EBA-7A6B-1990-92039A0D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856FA-05E5-8DAE-1A1F-0C47478A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1C00-FFEA-1342-81BE-362616D8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3603-9DCC-2127-7C12-F4215340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F7577-2D63-DCA8-60F6-DE5481ED6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1EBAE-06C7-12BA-5EE2-8788E4AF2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547C8-32FA-A689-A4C8-5D324792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4046-C41D-2B4E-BFFD-31443BD14836}" type="datetime1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6E445-4342-F833-AE85-8B74A2D3C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CF4DF-EA6F-4933-AB95-50BEE332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1C00-FFEA-1342-81BE-362616D8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E415-927A-1383-2122-E22EEFFF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E643B-6E1D-DCBC-C1B7-CA2B2FA71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DF79E-DC9A-AB2D-B01C-7AAD6AA6F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99477-99A2-8870-D281-1210E982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5123-B01F-834A-8EDF-B5942CEF18EF}" type="datetime1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D38C1-CC1F-CAAB-DDBF-A9A2A629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27EBE-2049-7A88-1DFB-C9FA0325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1C00-FFEA-1342-81BE-362616D8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1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19C6A-36A1-0835-FE15-321FCA59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B768D-E372-B98A-1A1D-94947B120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CAA18-9F6C-81E1-77C3-0F7093870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FA2F4-B292-D149-B186-5AF7EE5E91D0}" type="datetime1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8C380-1785-ADD4-3140-577A8C5EB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AC7A3-AE2F-34EF-11F6-067E144DE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F1C00-FFEA-1342-81BE-362616D8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-victoria.garcia-Garcia@iphc.cnrs.fr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4.jpe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B88E75-23D7-E68C-4E9C-2C049F275D1F}"/>
              </a:ext>
            </a:extLst>
          </p:cNvPr>
          <p:cNvSpPr/>
          <p:nvPr/>
        </p:nvSpPr>
        <p:spPr>
          <a:xfrm>
            <a:off x="1524000" y="2022231"/>
            <a:ext cx="9144000" cy="193430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D8937-97DA-A97A-48D8-F022EE9F90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GATE Activity @ DeSIs-IPHC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6C721-3479-7716-5C37-9CF2F4321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700"/>
            <a:ext cx="9144000" cy="581706"/>
          </a:xfrm>
        </p:spPr>
        <p:txBody>
          <a:bodyPr/>
          <a:lstStyle/>
          <a:p>
            <a:r>
              <a:rPr lang="en-US" dirty="0"/>
              <a:t>L. V. Garcia Garcia (</a:t>
            </a:r>
            <a:r>
              <a:rPr lang="en-US" dirty="0">
                <a:hlinkClick r:id="rId3"/>
              </a:rPr>
              <a:t>lucia-victoria.garcia-Garcia@iphc.cnrs.fr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1D9EF9D-C9BC-14A9-BF75-C719F85E6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b="14049"/>
          <a:stretch/>
        </p:blipFill>
        <p:spPr bwMode="auto">
          <a:xfrm>
            <a:off x="261577" y="118149"/>
            <a:ext cx="1601059" cy="112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57EE01-6F04-8228-C357-AF271D5E4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286" y="118149"/>
            <a:ext cx="1211855" cy="1046630"/>
          </a:xfrm>
          <a:prstGeom prst="rect">
            <a:avLst/>
          </a:prstGeom>
        </p:spPr>
      </p:pic>
      <p:pic>
        <p:nvPicPr>
          <p:cNvPr id="7" name="Image 3">
            <a:extLst>
              <a:ext uri="{FF2B5EF4-FFF2-40B4-BE49-F238E27FC236}">
                <a16:creationId xmlns:a16="http://schemas.microsoft.com/office/drawing/2014/main" id="{EF5CDE88-10B9-AD88-ED3F-CF3DB3511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604" y="118149"/>
            <a:ext cx="3090714" cy="1123192"/>
          </a:xfrm>
          <a:prstGeom prst="rect">
            <a:avLst/>
          </a:prstGeom>
        </p:spPr>
      </p:pic>
      <p:pic>
        <p:nvPicPr>
          <p:cNvPr id="8" name="Picture 12" descr="80 | PRIME - MITI">
            <a:extLst>
              <a:ext uri="{FF2B5EF4-FFF2-40B4-BE49-F238E27FC236}">
                <a16:creationId xmlns:a16="http://schemas.microsoft.com/office/drawing/2014/main" id="{D4BB423C-2D27-89E0-03F7-8F5E95AF3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44" y="118149"/>
            <a:ext cx="1938415" cy="11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A351687-F679-AFE7-3791-06DBC77E17EC}"/>
              </a:ext>
            </a:extLst>
          </p:cNvPr>
          <p:cNvSpPr txBox="1">
            <a:spLocks/>
          </p:cNvSpPr>
          <p:nvPr/>
        </p:nvSpPr>
        <p:spPr>
          <a:xfrm>
            <a:off x="1524000" y="5956203"/>
            <a:ext cx="9144000" cy="783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GATE Scientific Meeting 2025</a:t>
            </a:r>
          </a:p>
          <a:p>
            <a:r>
              <a:rPr lang="en-US" dirty="0"/>
              <a:t>Athens – 1</a:t>
            </a:r>
            <a:r>
              <a:rPr lang="en-US" baseline="30000" dirty="0"/>
              <a:t>st</a:t>
            </a:r>
            <a:r>
              <a:rPr lang="en-US" dirty="0"/>
              <a:t> April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6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9FFC1-4DFA-D728-7593-6F4E76D81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02A6C5-561F-18F7-A572-7721B8C412C0}"/>
              </a:ext>
            </a:extLst>
          </p:cNvPr>
          <p:cNvSpPr/>
          <p:nvPr/>
        </p:nvSpPr>
        <p:spPr>
          <a:xfrm>
            <a:off x="563526" y="6538912"/>
            <a:ext cx="11355572" cy="2277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BCFD4-AD85-7C17-B9A4-7A913AA8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898" y="6470199"/>
            <a:ext cx="2743200" cy="365125"/>
          </a:xfrm>
        </p:spPr>
        <p:txBody>
          <a:bodyPr/>
          <a:lstStyle/>
          <a:p>
            <a:fld id="{66EF1C00-FFEA-1342-81BE-362616D860CE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10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8F6778-BC15-A124-7930-490047A0E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354" y="1984424"/>
            <a:ext cx="5592222" cy="4205239"/>
          </a:xfrm>
        </p:spPr>
        <p:txBody>
          <a:bodyPr>
            <a:normAutofit/>
          </a:bodyPr>
          <a:lstStyle/>
          <a:p>
            <a:r>
              <a:rPr lang="en-US" sz="2400" dirty="0"/>
              <a:t>Run experiments at CYRCE – 25MeV cyclotron facility @ IPHC</a:t>
            </a:r>
          </a:p>
          <a:p>
            <a:r>
              <a:rPr lang="en-US" sz="2400" dirty="0"/>
              <a:t>Measurement of secondary neutrons in the cyclotron room</a:t>
            </a:r>
          </a:p>
          <a:p>
            <a:r>
              <a:rPr lang="en-US" sz="2400" dirty="0"/>
              <a:t>Comparison with: </a:t>
            </a:r>
          </a:p>
          <a:p>
            <a:pPr marL="0" indent="0">
              <a:buNone/>
            </a:pPr>
            <a:r>
              <a:rPr lang="en-US" sz="2400" dirty="0"/>
              <a:t>	- MC simulation</a:t>
            </a:r>
          </a:p>
          <a:p>
            <a:pPr marL="0" indent="0">
              <a:buNone/>
            </a:pPr>
            <a:r>
              <a:rPr lang="en-US" sz="2400" dirty="0"/>
              <a:t>	- CR39 measurements</a:t>
            </a:r>
          </a:p>
          <a:p>
            <a:pPr marL="0" indent="0">
              <a:buNone/>
            </a:pPr>
            <a:r>
              <a:rPr lang="en-US" sz="2400" dirty="0"/>
              <a:t>	- activation foil measurements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E22EA-7A22-594A-1CE0-64668A882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484" y="1123262"/>
            <a:ext cx="2930978" cy="2653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87C18-FF72-CA2C-380F-E9CE450C9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886" y="3863352"/>
            <a:ext cx="3175212" cy="2404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CC261B-A678-4844-8D15-0E4CF4C6EEA5}"/>
              </a:ext>
            </a:extLst>
          </p:cNvPr>
          <p:cNvSpPr txBox="1"/>
          <p:nvPr/>
        </p:nvSpPr>
        <p:spPr>
          <a:xfrm>
            <a:off x="9881494" y="2044461"/>
            <a:ext cx="188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Simulation of the Cyclotron room (FLUKA)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F5ACE-8BE2-3DAD-69CE-26739B3E17C5}"/>
              </a:ext>
            </a:extLst>
          </p:cNvPr>
          <p:cNvSpPr txBox="1"/>
          <p:nvPr/>
        </p:nvSpPr>
        <p:spPr>
          <a:xfrm>
            <a:off x="6611484" y="4742564"/>
            <a:ext cx="196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Neutron Fluence in the cyclotron room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9DDE7E-F1F7-B990-CC80-F9256EDDB00C}"/>
              </a:ext>
            </a:extLst>
          </p:cNvPr>
          <p:cNvSpPr txBox="1"/>
          <p:nvPr/>
        </p:nvSpPr>
        <p:spPr>
          <a:xfrm>
            <a:off x="6770914" y="6297474"/>
            <a:ext cx="3110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Horodynski</a:t>
            </a:r>
            <a:r>
              <a:rPr lang="en-US" sz="1100" b="1" dirty="0"/>
              <a:t>, J.-M., Oster, D., &amp; </a:t>
            </a:r>
            <a:r>
              <a:rPr lang="en-US" sz="1100" b="1" dirty="0" err="1"/>
              <a:t>Foehrenbacher</a:t>
            </a:r>
            <a:r>
              <a:rPr lang="en-US" sz="1100" b="1" dirty="0"/>
              <a:t>, T.</a:t>
            </a:r>
            <a:r>
              <a:rPr lang="en-US" sz="11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AC8494-83F3-9D61-A116-FDA4EBF3040E}"/>
              </a:ext>
            </a:extLst>
          </p:cNvPr>
          <p:cNvSpPr/>
          <p:nvPr/>
        </p:nvSpPr>
        <p:spPr>
          <a:xfrm>
            <a:off x="563526" y="250127"/>
            <a:ext cx="11355572" cy="63304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16D5056-EE0A-D2EC-A1B1-52BB72F016E8}"/>
              </a:ext>
            </a:extLst>
          </p:cNvPr>
          <p:cNvSpPr txBox="1">
            <a:spLocks/>
          </p:cNvSpPr>
          <p:nvPr/>
        </p:nvSpPr>
        <p:spPr>
          <a:xfrm>
            <a:off x="563526" y="246454"/>
            <a:ext cx="11355572" cy="62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Next steps?</a:t>
            </a:r>
          </a:p>
        </p:txBody>
      </p:sp>
    </p:spTree>
    <p:extLst>
      <p:ext uri="{BB962C8B-B14F-4D97-AF65-F5344CB8AC3E}">
        <p14:creationId xmlns:p14="http://schemas.microsoft.com/office/powerpoint/2010/main" val="202046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D4880C4-05AD-7CD2-1C83-F161E7E8B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07" y="4246538"/>
            <a:ext cx="2667477" cy="20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771D75-9D64-E1FC-8197-EF1E60F176AF}"/>
              </a:ext>
            </a:extLst>
          </p:cNvPr>
          <p:cNvSpPr/>
          <p:nvPr/>
        </p:nvSpPr>
        <p:spPr>
          <a:xfrm>
            <a:off x="563526" y="310789"/>
            <a:ext cx="11355572" cy="63304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9205F-8854-29C8-7417-A801D7FB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310789"/>
            <a:ext cx="11355572" cy="6330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Nuclear models for secondary neutron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9D319-2424-A4E7-DBFC-E0F68CE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014"/>
            <a:ext cx="11080898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DeSIs</a:t>
            </a:r>
            <a:r>
              <a:rPr lang="en-US" sz="2000" dirty="0"/>
              <a:t> team is involved in several collaborative projects to benchmark Geant4/GATE nuclear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BF835-B0B0-1BFA-698C-9F0A65EB1AE8}"/>
              </a:ext>
            </a:extLst>
          </p:cNvPr>
          <p:cNvSpPr/>
          <p:nvPr/>
        </p:nvSpPr>
        <p:spPr>
          <a:xfrm>
            <a:off x="272902" y="6547210"/>
            <a:ext cx="11646196" cy="21940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ED6AD-2344-30EA-2143-C510D200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898" y="6470199"/>
            <a:ext cx="2743200" cy="365125"/>
          </a:xfrm>
        </p:spPr>
        <p:txBody>
          <a:bodyPr/>
          <a:lstStyle/>
          <a:p>
            <a:fld id="{66EF1C00-FFEA-1342-81BE-362616D860CE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11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7BA232-ADCF-8AA7-E3C9-70DF85B64623}"/>
              </a:ext>
            </a:extLst>
          </p:cNvPr>
          <p:cNvSpPr txBox="1"/>
          <p:nvPr/>
        </p:nvSpPr>
        <p:spPr>
          <a:xfrm>
            <a:off x="206236" y="2145739"/>
            <a:ext cx="3913632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noProof="0"/>
              <a:t>EURADOS (WG9 – hadrontherapy)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1B703F-1B60-ED58-22FB-A2E0FFA79CE3}"/>
              </a:ext>
            </a:extLst>
          </p:cNvPr>
          <p:cNvSpPr txBox="1"/>
          <p:nvPr/>
        </p:nvSpPr>
        <p:spPr>
          <a:xfrm>
            <a:off x="6521921" y="2165994"/>
            <a:ext cx="3913632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SIM-𝛽AD (BPI-ANDRA)</a:t>
            </a:r>
          </a:p>
        </p:txBody>
      </p:sp>
      <p:pic>
        <p:nvPicPr>
          <p:cNvPr id="9" name="Picture 2" descr="Février : Naissance de BPI France - Gestion - Finance - BeaBoss.fr">
            <a:extLst>
              <a:ext uri="{FF2B5EF4-FFF2-40B4-BE49-F238E27FC236}">
                <a16:creationId xmlns:a16="http://schemas.microsoft.com/office/drawing/2014/main" id="{6406448B-F3B3-06BB-0B5D-2C4C55AA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66" y="2198302"/>
            <a:ext cx="1030399" cy="3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logo_iphc_final">
            <a:extLst>
              <a:ext uri="{FF2B5EF4-FFF2-40B4-BE49-F238E27FC236}">
                <a16:creationId xmlns:a16="http://schemas.microsoft.com/office/drawing/2014/main" id="{95B54757-C797-4D4E-D8E4-20858E08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506" y="6058475"/>
            <a:ext cx="451957" cy="31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arold Bzyl sur LinkedIn : #radioprotection #sûreté #sécurité">
            <a:extLst>
              <a:ext uri="{FF2B5EF4-FFF2-40B4-BE49-F238E27FC236}">
                <a16:creationId xmlns:a16="http://schemas.microsoft.com/office/drawing/2014/main" id="{8AB3E1A6-B32E-A099-AAE5-C23E0FD2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438" y="6082299"/>
            <a:ext cx="358005" cy="33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RAD">
            <a:extLst>
              <a:ext uri="{FF2B5EF4-FFF2-40B4-BE49-F238E27FC236}">
                <a16:creationId xmlns:a16="http://schemas.microsoft.com/office/drawing/2014/main" id="{7743FF96-99E2-B634-F701-E29555659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595" y="6052508"/>
            <a:ext cx="667136" cy="33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bout IBA | IBA Group">
            <a:extLst>
              <a:ext uri="{FF2B5EF4-FFF2-40B4-BE49-F238E27FC236}">
                <a16:creationId xmlns:a16="http://schemas.microsoft.com/office/drawing/2014/main" id="{79FEF04D-51B7-B4D0-44E3-2AA46A170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27133" r="37755" b="26000"/>
          <a:stretch/>
        </p:blipFill>
        <p:spPr bwMode="auto">
          <a:xfrm>
            <a:off x="10844879" y="6060458"/>
            <a:ext cx="383016" cy="3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urados">
            <a:extLst>
              <a:ext uri="{FF2B5EF4-FFF2-40B4-BE49-F238E27FC236}">
                <a16:creationId xmlns:a16="http://schemas.microsoft.com/office/drawing/2014/main" id="{2EAA2043-7D13-79AD-C223-A503E22F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04" y="2236915"/>
            <a:ext cx="1599052" cy="2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2E2C521-467B-5F0E-F637-866AE681B0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702" y="3718559"/>
            <a:ext cx="2478786" cy="1752822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745A8D8-095A-9863-083F-2F79EA086525}"/>
              </a:ext>
            </a:extLst>
          </p:cNvPr>
          <p:cNvCxnSpPr/>
          <p:nvPr/>
        </p:nvCxnSpPr>
        <p:spPr>
          <a:xfrm flipH="1">
            <a:off x="1072896" y="3255264"/>
            <a:ext cx="219456" cy="1194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3E292D89-4F38-AF4F-C2A7-4FD0431CE69D}"/>
              </a:ext>
            </a:extLst>
          </p:cNvPr>
          <p:cNvSpPr txBox="1"/>
          <p:nvPr/>
        </p:nvSpPr>
        <p:spPr>
          <a:xfrm>
            <a:off x="530352" y="294560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Target volume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44B7B33-02FE-C2E4-CCC8-7245A6219E39}"/>
              </a:ext>
            </a:extLst>
          </p:cNvPr>
          <p:cNvSpPr txBox="1"/>
          <p:nvPr/>
        </p:nvSpPr>
        <p:spPr>
          <a:xfrm>
            <a:off x="272902" y="5434154"/>
            <a:ext cx="248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Water </a:t>
            </a:r>
            <a:r>
              <a:rPr lang="fr-FR" sz="1400" dirty="0" err="1"/>
              <a:t>phantom</a:t>
            </a:r>
            <a:r>
              <a:rPr lang="fr-FR" sz="1400" dirty="0"/>
              <a:t> (PMMA </a:t>
            </a:r>
            <a:r>
              <a:rPr lang="fr-FR" sz="1400" dirty="0" err="1"/>
              <a:t>walls</a:t>
            </a:r>
            <a:r>
              <a:rPr lang="fr-FR" sz="1400" dirty="0"/>
              <a:t>)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C912210-DAEA-FC46-DD7D-12455AD19B21}"/>
              </a:ext>
            </a:extLst>
          </p:cNvPr>
          <p:cNvCxnSpPr/>
          <p:nvPr/>
        </p:nvCxnSpPr>
        <p:spPr>
          <a:xfrm>
            <a:off x="6010656" y="2145739"/>
            <a:ext cx="0" cy="4006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7E5D01DE-DA4F-6DE8-D3E0-A7622204FF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1394" y="2979705"/>
            <a:ext cx="2201602" cy="6126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C445B99-4811-041F-49AC-9B6A3AD31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88" y="2488285"/>
            <a:ext cx="2601916" cy="19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3CF3D6B-22A9-E2DE-7F69-06F414B9D8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7442" y="3843279"/>
            <a:ext cx="2500995" cy="171559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61515E4-E060-89BB-16B8-502834907B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85413" y="2704315"/>
            <a:ext cx="2242482" cy="31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8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771D75-9D64-E1FC-8197-EF1E60F176AF}"/>
              </a:ext>
            </a:extLst>
          </p:cNvPr>
          <p:cNvSpPr/>
          <p:nvPr/>
        </p:nvSpPr>
        <p:spPr>
          <a:xfrm>
            <a:off x="563526" y="310789"/>
            <a:ext cx="11355572" cy="63304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9205F-8854-29C8-7417-A801D7FB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310789"/>
            <a:ext cx="11355572" cy="6330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GATE10: Isotope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9D319-2424-A4E7-DBFC-E0F68CE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014"/>
            <a:ext cx="10515600" cy="480746"/>
          </a:xfrm>
        </p:spPr>
        <p:txBody>
          <a:bodyPr>
            <a:normAutofit/>
          </a:bodyPr>
          <a:lstStyle/>
          <a:p>
            <a:r>
              <a:rPr lang="en-US" sz="2000" dirty="0"/>
              <a:t>G4Elements can be defined with or without specifying the isotope composition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BF835-B0B0-1BFA-698C-9F0A65EB1AE8}"/>
              </a:ext>
            </a:extLst>
          </p:cNvPr>
          <p:cNvSpPr/>
          <p:nvPr/>
        </p:nvSpPr>
        <p:spPr>
          <a:xfrm>
            <a:off x="272902" y="6547210"/>
            <a:ext cx="11646196" cy="21940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ED6AD-2344-30EA-2143-C510D200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898" y="6470199"/>
            <a:ext cx="2743200" cy="365125"/>
          </a:xfrm>
        </p:spPr>
        <p:txBody>
          <a:bodyPr/>
          <a:lstStyle/>
          <a:p>
            <a:fld id="{66EF1C00-FFEA-1342-81BE-362616D860CE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12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0C01FD-9ECF-543A-07C4-2ED2DF371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06" y="1966771"/>
            <a:ext cx="5247894" cy="10100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0C1E22-ED3F-87BB-E996-C68B70A48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350" y="1904396"/>
            <a:ext cx="4372450" cy="15246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8847B29-ACEE-B565-CC38-848CD6DE9A89}"/>
              </a:ext>
            </a:extLst>
          </p:cNvPr>
          <p:cNvSpPr txBox="1"/>
          <p:nvPr/>
        </p:nvSpPr>
        <p:spPr>
          <a:xfrm>
            <a:off x="743712" y="3084576"/>
            <a:ext cx="5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* In </a:t>
            </a:r>
            <a:r>
              <a:rPr lang="fr-FR" sz="1400" dirty="0" err="1"/>
              <a:t>this</a:t>
            </a:r>
            <a:r>
              <a:rPr lang="fr-FR" sz="1400" dirty="0"/>
              <a:t> case </a:t>
            </a:r>
            <a:r>
              <a:rPr lang="fr-FR" sz="1400" dirty="0" err="1"/>
              <a:t>natural</a:t>
            </a:r>
            <a:r>
              <a:rPr lang="fr-FR" sz="1400" dirty="0"/>
              <a:t> isotope composition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used</a:t>
            </a:r>
            <a:r>
              <a:rPr lang="fr-FR" sz="1400" dirty="0"/>
              <a:t> by default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9C101D-1DE9-03DF-3122-1067E6E63CFC}"/>
              </a:ext>
            </a:extLst>
          </p:cNvPr>
          <p:cNvSpPr txBox="1">
            <a:spLocks/>
          </p:cNvSpPr>
          <p:nvPr/>
        </p:nvSpPr>
        <p:spPr>
          <a:xfrm>
            <a:off x="838200" y="3699234"/>
            <a:ext cx="10515600" cy="480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GATE10 offers the possibility to create isotope materials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B3E5449-0F69-FD74-C58C-753F8D56C8E4}"/>
              </a:ext>
            </a:extLst>
          </p:cNvPr>
          <p:cNvSpPr txBox="1"/>
          <p:nvPr/>
        </p:nvSpPr>
        <p:spPr>
          <a:xfrm>
            <a:off x="353568" y="4333381"/>
            <a:ext cx="6096000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[Isotopes]</a:t>
            </a:r>
          </a:p>
          <a:p>
            <a:r>
              <a:rPr lang="fr-FR" sz="1400" dirty="0"/>
              <a:t>H2:	Z=1	; N=2	; A= 2.01568 g/mole</a:t>
            </a:r>
          </a:p>
          <a:p>
            <a:endParaRPr lang="fr-FR" sz="1400" dirty="0"/>
          </a:p>
          <a:p>
            <a:r>
              <a:rPr lang="fr-FR" sz="1400" dirty="0"/>
              <a:t>[</a:t>
            </a:r>
            <a:r>
              <a:rPr lang="fr-FR" sz="1400" dirty="0" err="1"/>
              <a:t>Elements</a:t>
            </a:r>
            <a:r>
              <a:rPr lang="fr-FR" sz="1400" dirty="0"/>
              <a:t>]</a:t>
            </a:r>
          </a:p>
          <a:p>
            <a:pPr>
              <a:spcAft>
                <a:spcPts val="600"/>
              </a:spcAft>
            </a:pPr>
            <a:r>
              <a:rPr lang="fr-FR" sz="1400" dirty="0" err="1"/>
              <a:t>Hydrogen</a:t>
            </a:r>
            <a:r>
              <a:rPr lang="fr-FR" sz="1400" dirty="0"/>
              <a:t>:   S= H   ; Z=  1. ; A=   1.01  g/mole</a:t>
            </a:r>
          </a:p>
          <a:p>
            <a:r>
              <a:rPr lang="fr-FR" sz="1400" dirty="0"/>
              <a:t>H2:  n=1    ; S=  H2</a:t>
            </a:r>
          </a:p>
          <a:p>
            <a:r>
              <a:rPr lang="fr-FR" sz="1400" dirty="0"/>
              <a:t>        +iso:	</a:t>
            </a:r>
            <a:r>
              <a:rPr lang="fr-FR" sz="1400" dirty="0" err="1"/>
              <a:t>name</a:t>
            </a:r>
            <a:r>
              <a:rPr lang="fr-FR" sz="1400" dirty="0"/>
              <a:t>=auto ; f=1 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736B962-4991-69A0-0FEB-BC0F0E607C90}"/>
              </a:ext>
            </a:extLst>
          </p:cNvPr>
          <p:cNvCxnSpPr/>
          <p:nvPr/>
        </p:nvCxnSpPr>
        <p:spPr>
          <a:xfrm flipH="1">
            <a:off x="8676026" y="4937760"/>
            <a:ext cx="4998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E1925F0-3CEB-75C6-FCC7-5518F5D91243}"/>
              </a:ext>
            </a:extLst>
          </p:cNvPr>
          <p:cNvSpPr txBox="1"/>
          <p:nvPr/>
        </p:nvSpPr>
        <p:spPr>
          <a:xfrm>
            <a:off x="9175898" y="4740811"/>
            <a:ext cx="288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natural</a:t>
            </a:r>
            <a:r>
              <a:rPr lang="fr-FR" sz="1600" dirty="0"/>
              <a:t> isotope composition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908883E-D326-CF57-2FB2-74522CD4C7D7}"/>
              </a:ext>
            </a:extLst>
          </p:cNvPr>
          <p:cNvCxnSpPr/>
          <p:nvPr/>
        </p:nvCxnSpPr>
        <p:spPr>
          <a:xfrm flipH="1">
            <a:off x="8676026" y="5614416"/>
            <a:ext cx="4998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30F83F0-A342-2056-45B4-B675684775FF}"/>
              </a:ext>
            </a:extLst>
          </p:cNvPr>
          <p:cNvSpPr txBox="1"/>
          <p:nvPr/>
        </p:nvSpPr>
        <p:spPr>
          <a:xfrm>
            <a:off x="9175898" y="5416882"/>
            <a:ext cx="3529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100% </a:t>
            </a:r>
            <a:r>
              <a:rPr lang="fr-FR" sz="1600" dirty="0" err="1"/>
              <a:t>deuterium</a:t>
            </a:r>
            <a:r>
              <a:rPr lang="fr-FR" sz="1600" dirty="0"/>
              <a:t> (</a:t>
            </a:r>
            <a:r>
              <a:rPr lang="fr-FR" sz="1600" baseline="30000" dirty="0"/>
              <a:t>2</a:t>
            </a:r>
            <a:r>
              <a:rPr lang="fr-FR" sz="1600" dirty="0"/>
              <a:t>H) composition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46ACAA-E666-D18E-8A63-0A9589E0005C}"/>
              </a:ext>
            </a:extLst>
          </p:cNvPr>
          <p:cNvSpPr txBox="1"/>
          <p:nvPr/>
        </p:nvSpPr>
        <p:spPr>
          <a:xfrm>
            <a:off x="5257800" y="4461760"/>
            <a:ext cx="35295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[Materials]</a:t>
            </a:r>
          </a:p>
          <a:p>
            <a:r>
              <a:rPr lang="fr-FR" sz="1400" dirty="0" err="1"/>
              <a:t>Hydrogen</a:t>
            </a:r>
            <a:r>
              <a:rPr lang="fr-FR" sz="1400" dirty="0"/>
              <a:t>: d=1.00 g/cm3; n=1 ; state=</a:t>
            </a:r>
            <a:r>
              <a:rPr lang="fr-FR" sz="1400" dirty="0" err="1"/>
              <a:t>liquid</a:t>
            </a:r>
            <a:endParaRPr lang="fr-FR" sz="1400" dirty="0"/>
          </a:p>
          <a:p>
            <a:r>
              <a:rPr lang="fr-FR" sz="1400" dirty="0"/>
              <a:t>        +el: </a:t>
            </a:r>
            <a:r>
              <a:rPr lang="fr-FR" sz="1400" dirty="0" err="1"/>
              <a:t>name</a:t>
            </a:r>
            <a:r>
              <a:rPr lang="fr-FR" sz="1400" dirty="0"/>
              <a:t>=</a:t>
            </a:r>
            <a:r>
              <a:rPr lang="fr-FR" sz="1400" dirty="0" err="1"/>
              <a:t>Hydrogen</a:t>
            </a:r>
            <a:r>
              <a:rPr lang="fr-FR" sz="1400" dirty="0"/>
              <a:t>   ; n=1</a:t>
            </a:r>
          </a:p>
          <a:p>
            <a:r>
              <a:rPr lang="fr-FR" sz="1400" dirty="0"/>
              <a:t>	</a:t>
            </a:r>
          </a:p>
          <a:p>
            <a:r>
              <a:rPr lang="fr-FR" sz="1400" dirty="0" err="1"/>
              <a:t>Deuterium</a:t>
            </a:r>
            <a:r>
              <a:rPr lang="fr-FR" sz="1400" dirty="0"/>
              <a:t>: d=1.0 g/cm3 ; n=1 ; state=</a:t>
            </a:r>
            <a:r>
              <a:rPr lang="fr-FR" sz="1400" dirty="0" err="1"/>
              <a:t>liquid</a:t>
            </a:r>
            <a:endParaRPr lang="fr-FR" sz="1400" dirty="0"/>
          </a:p>
          <a:p>
            <a:r>
              <a:rPr lang="fr-FR" sz="1400" dirty="0"/>
              <a:t>	+el: </a:t>
            </a:r>
            <a:r>
              <a:rPr lang="fr-FR" sz="1400" dirty="0" err="1"/>
              <a:t>name</a:t>
            </a:r>
            <a:r>
              <a:rPr lang="fr-FR" sz="1400" dirty="0"/>
              <a:t>=H2;   n=1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ADEA61-BE6A-49F5-E0F7-27820B3EAB68}"/>
              </a:ext>
            </a:extLst>
          </p:cNvPr>
          <p:cNvSpPr txBox="1"/>
          <p:nvPr/>
        </p:nvSpPr>
        <p:spPr>
          <a:xfrm>
            <a:off x="7830149" y="3779385"/>
            <a:ext cx="291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Thanks</a:t>
            </a:r>
            <a:r>
              <a:rPr lang="fr-FR" dirty="0"/>
              <a:t> to David, Thomas </a:t>
            </a:r>
          </a:p>
          <a:p>
            <a:r>
              <a:rPr lang="fr-FR" dirty="0"/>
              <a:t>and Nils for </a:t>
            </a:r>
            <a:r>
              <a:rPr lang="fr-FR" dirty="0" err="1"/>
              <a:t>their</a:t>
            </a:r>
            <a:r>
              <a:rPr lang="fr-FR" dirty="0"/>
              <a:t> help !!</a:t>
            </a:r>
          </a:p>
        </p:txBody>
      </p:sp>
      <p:pic>
        <p:nvPicPr>
          <p:cNvPr id="1026" name="Picture 2" descr="2,100+ Funny Thank You Stock Photos, Pictures &amp; Royalty-Free Images -  iStock | Funny running, Funny animals">
            <a:extLst>
              <a:ext uri="{FF2B5EF4-FFF2-40B4-BE49-F238E27FC236}">
                <a16:creationId xmlns:a16="http://schemas.microsoft.com/office/drawing/2014/main" id="{62EE94E6-46EC-3016-C1A1-3058F062E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498" y="3717193"/>
            <a:ext cx="1178859" cy="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47D0E-E69E-E32B-CDFE-3AC863D18A2E}"/>
              </a:ext>
            </a:extLst>
          </p:cNvPr>
          <p:cNvSpPr/>
          <p:nvPr/>
        </p:nvSpPr>
        <p:spPr>
          <a:xfrm>
            <a:off x="7830149" y="3699234"/>
            <a:ext cx="3896208" cy="8038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11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771D75-9D64-E1FC-8197-EF1E60F176AF}"/>
              </a:ext>
            </a:extLst>
          </p:cNvPr>
          <p:cNvSpPr/>
          <p:nvPr/>
        </p:nvSpPr>
        <p:spPr>
          <a:xfrm>
            <a:off x="563526" y="310789"/>
            <a:ext cx="11355572" cy="63304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9205F-8854-29C8-7417-A801D7FB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310789"/>
            <a:ext cx="11355572" cy="6330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GATE10: Isotope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9D319-2424-A4E7-DBFC-E0F68CE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014"/>
            <a:ext cx="10515600" cy="480746"/>
          </a:xfrm>
        </p:spPr>
        <p:txBody>
          <a:bodyPr>
            <a:normAutofit/>
          </a:bodyPr>
          <a:lstStyle/>
          <a:p>
            <a:r>
              <a:rPr lang="en-US" sz="2000" dirty="0"/>
              <a:t>Some basic test: photo-neutrons production with Hydrogen and Deuterium target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BF835-B0B0-1BFA-698C-9F0A65EB1AE8}"/>
              </a:ext>
            </a:extLst>
          </p:cNvPr>
          <p:cNvSpPr/>
          <p:nvPr/>
        </p:nvSpPr>
        <p:spPr>
          <a:xfrm>
            <a:off x="272902" y="6547210"/>
            <a:ext cx="11646196" cy="21940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ED6AD-2344-30EA-2143-C510D200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898" y="6470199"/>
            <a:ext cx="2743200" cy="365125"/>
          </a:xfrm>
        </p:spPr>
        <p:txBody>
          <a:bodyPr/>
          <a:lstStyle/>
          <a:p>
            <a:fld id="{66EF1C00-FFEA-1342-81BE-362616D860CE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13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992A80C3-CBB8-5A8C-161B-5361A422976C}"/>
              </a:ext>
            </a:extLst>
          </p:cNvPr>
          <p:cNvSpPr/>
          <p:nvPr/>
        </p:nvSpPr>
        <p:spPr>
          <a:xfrm>
            <a:off x="2497482" y="4955514"/>
            <a:ext cx="1231392" cy="109728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E7C854EA-7549-FF43-744C-A2E3B14E86AC}"/>
              </a:ext>
            </a:extLst>
          </p:cNvPr>
          <p:cNvSpPr/>
          <p:nvPr/>
        </p:nvSpPr>
        <p:spPr>
          <a:xfrm>
            <a:off x="629058" y="5463591"/>
            <a:ext cx="1685544" cy="245717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D534DB-59A3-3142-4E42-12981A7A3156}"/>
              </a:ext>
            </a:extLst>
          </p:cNvPr>
          <p:cNvSpPr txBox="1"/>
          <p:nvPr/>
        </p:nvSpPr>
        <p:spPr>
          <a:xfrm>
            <a:off x="563526" y="5012451"/>
            <a:ext cx="181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50 MeV photons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D78657A-A2FE-8FD0-5E6E-2CC0F35F453B}"/>
              </a:ext>
            </a:extLst>
          </p:cNvPr>
          <p:cNvSpPr txBox="1"/>
          <p:nvPr/>
        </p:nvSpPr>
        <p:spPr>
          <a:xfrm>
            <a:off x="1808634" y="4182496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Hydrogen</a:t>
            </a:r>
            <a:r>
              <a:rPr lang="fr-FR" dirty="0"/>
              <a:t>: </a:t>
            </a:r>
            <a:r>
              <a:rPr lang="fr-FR" baseline="30000" dirty="0"/>
              <a:t>1</a:t>
            </a:r>
            <a:r>
              <a:rPr lang="fr-FR" dirty="0"/>
              <a:t>H (99.99%), </a:t>
            </a:r>
            <a:r>
              <a:rPr lang="fr-FR" baseline="30000" dirty="0"/>
              <a:t>2</a:t>
            </a:r>
            <a:r>
              <a:rPr lang="fr-FR" dirty="0"/>
              <a:t>H (0.01%) </a:t>
            </a:r>
          </a:p>
          <a:p>
            <a:r>
              <a:rPr lang="fr-FR" dirty="0" err="1"/>
              <a:t>Deuterium</a:t>
            </a:r>
            <a:r>
              <a:rPr lang="fr-FR" dirty="0"/>
              <a:t>: </a:t>
            </a:r>
            <a:r>
              <a:rPr lang="fr-FR" baseline="30000" dirty="0"/>
              <a:t>2</a:t>
            </a:r>
            <a:r>
              <a:rPr lang="fr-FR" dirty="0"/>
              <a:t>H (100%)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937DC4-35BB-6F07-3A35-9D56C81923D5}"/>
              </a:ext>
            </a:extLst>
          </p:cNvPr>
          <p:cNvSpPr txBox="1"/>
          <p:nvPr/>
        </p:nvSpPr>
        <p:spPr>
          <a:xfrm>
            <a:off x="5718048" y="2271478"/>
            <a:ext cx="5010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For n = 10</a:t>
            </a:r>
            <a:r>
              <a:rPr lang="fr-FR" u="sng" baseline="30000" dirty="0"/>
              <a:t>6</a:t>
            </a:r>
            <a:r>
              <a:rPr lang="fr-FR" u="sng" dirty="0"/>
              <a:t> photons:</a:t>
            </a:r>
            <a:endParaRPr lang="fr-FR" dirty="0"/>
          </a:p>
          <a:p>
            <a:endParaRPr lang="fr-FR" u="sng" dirty="0"/>
          </a:p>
          <a:p>
            <a:r>
              <a:rPr lang="fr-FR" dirty="0" err="1"/>
              <a:t>Hydrogen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: no neutron</a:t>
            </a:r>
          </a:p>
          <a:p>
            <a:endParaRPr lang="fr-FR" dirty="0"/>
          </a:p>
          <a:p>
            <a:r>
              <a:rPr lang="fr-FR" dirty="0" err="1"/>
              <a:t>Deuterium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: ≈ 3000 neutrons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E09D269-9DF0-0FBE-A4E9-365C06524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767" y="3841933"/>
            <a:ext cx="3506722" cy="2612150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559D760F-4935-C59F-4340-CAF12F897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3" y="2195795"/>
            <a:ext cx="3419475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CDCD37DC-68F0-E6FD-10E8-5BB9639D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02" y="2294702"/>
            <a:ext cx="1658938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76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771D75-9D64-E1FC-8197-EF1E60F176AF}"/>
              </a:ext>
            </a:extLst>
          </p:cNvPr>
          <p:cNvSpPr/>
          <p:nvPr/>
        </p:nvSpPr>
        <p:spPr>
          <a:xfrm>
            <a:off x="563526" y="310789"/>
            <a:ext cx="11355572" cy="63304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9205F-8854-29C8-7417-A801D7FB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10" y="-3088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GATE @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DeSIs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-IPHC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BF835-B0B0-1BFA-698C-9F0A65EB1AE8}"/>
              </a:ext>
            </a:extLst>
          </p:cNvPr>
          <p:cNvSpPr/>
          <p:nvPr/>
        </p:nvSpPr>
        <p:spPr>
          <a:xfrm>
            <a:off x="563526" y="6538912"/>
            <a:ext cx="11355572" cy="2277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ED6AD-2344-30EA-2143-C510D200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898" y="6470199"/>
            <a:ext cx="2743200" cy="365125"/>
          </a:xfrm>
        </p:spPr>
        <p:txBody>
          <a:bodyPr/>
          <a:lstStyle/>
          <a:p>
            <a:fld id="{66EF1C00-FFEA-1342-81BE-362616D860CE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2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15267CC-B201-D27D-FE50-2838DA830F52}"/>
              </a:ext>
            </a:extLst>
          </p:cNvPr>
          <p:cNvGrpSpPr/>
          <p:nvPr/>
        </p:nvGrpSpPr>
        <p:grpSpPr>
          <a:xfrm>
            <a:off x="1839020" y="1085102"/>
            <a:ext cx="8513959" cy="1775680"/>
            <a:chOff x="2193670" y="1110428"/>
            <a:chExt cx="8513959" cy="1775680"/>
          </a:xfrm>
        </p:grpSpPr>
        <p:pic>
          <p:nvPicPr>
            <p:cNvPr id="1030" name="Picture 6" descr="Imágenes de Mapa Mudo Francia - Descarga gratuita en Freepik">
              <a:extLst>
                <a:ext uri="{FF2B5EF4-FFF2-40B4-BE49-F238E27FC236}">
                  <a16:creationId xmlns:a16="http://schemas.microsoft.com/office/drawing/2014/main" id="{1FFF05F5-CFB8-FAB5-01C1-4A837C3A1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581" y="1320140"/>
              <a:ext cx="1565968" cy="1565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8C123C-98F7-1B85-D341-C34204463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84" b="98108" l="10000" r="90000">
                          <a14:foregroundMark x1="40811" y1="14324" x2="40811" y2="14324"/>
                          <a14:foregroundMark x1="40270" y1="12432" x2="40270" y2="12432"/>
                          <a14:foregroundMark x1="43514" y1="7027" x2="43514" y2="7027"/>
                          <a14:foregroundMark x1="44324" y1="3784" x2="44324" y2="3784"/>
                          <a14:foregroundMark x1="49189" y1="94054" x2="49189" y2="94054"/>
                          <a14:foregroundMark x1="49189" y1="98108" x2="49189" y2="981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71999" y="1432922"/>
              <a:ext cx="336550" cy="33655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BF0768-5041-5898-F82C-72F6384AE282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>
              <a:off x="5024887" y="1181292"/>
              <a:ext cx="3915387" cy="588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ECA5D4F-133A-4ECE-0DF6-C14DD9ECB0B0}"/>
                </a:ext>
              </a:extLst>
            </p:cNvPr>
            <p:cNvCxnSpPr>
              <a:cxnSpLocks/>
            </p:cNvCxnSpPr>
            <p:nvPr/>
          </p:nvCxnSpPr>
          <p:spPr>
            <a:xfrm>
              <a:off x="2193670" y="1210263"/>
              <a:ext cx="6746604" cy="559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6750DDB-1FD9-B580-2DB5-32F2266DA2CE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2193670" y="1769472"/>
              <a:ext cx="6746604" cy="10497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F32E36-D6F3-5A9E-8956-37AA565D63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7182" y="1769472"/>
              <a:ext cx="3853092" cy="10497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 descr="Que faire à Strasbourg ? Le guide complet pour visiter la ville">
              <a:extLst>
                <a:ext uri="{FF2B5EF4-FFF2-40B4-BE49-F238E27FC236}">
                  <a16:creationId xmlns:a16="http://schemas.microsoft.com/office/drawing/2014/main" id="{A4E61E01-8212-EB4C-A2E9-86CA63124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670" y="1191576"/>
              <a:ext cx="2893512" cy="162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 4" descr="DeSIsQuadri.pdf">
              <a:extLst>
                <a:ext uri="{FF2B5EF4-FFF2-40B4-BE49-F238E27FC236}">
                  <a16:creationId xmlns:a16="http://schemas.microsoft.com/office/drawing/2014/main" id="{4E903590-B4D0-59F1-CD69-95DBFD0C0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618" y="1259527"/>
              <a:ext cx="732011" cy="323827"/>
            </a:xfrm>
            <a:prstGeom prst="rect">
              <a:avLst/>
            </a:prstGeom>
          </p:spPr>
        </p:pic>
        <p:pic>
          <p:nvPicPr>
            <p:cNvPr id="26" name="Image 5">
              <a:extLst>
                <a:ext uri="{FF2B5EF4-FFF2-40B4-BE49-F238E27FC236}">
                  <a16:creationId xmlns:a16="http://schemas.microsoft.com/office/drawing/2014/main" id="{E8F499C0-B96C-BCB5-F55D-4EDAD9460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29608" y="1647458"/>
              <a:ext cx="426268" cy="426268"/>
            </a:xfrm>
            <a:prstGeom prst="rect">
              <a:avLst/>
            </a:prstGeom>
          </p:spPr>
        </p:pic>
        <p:pic>
          <p:nvPicPr>
            <p:cNvPr id="27" name="Picture 9">
              <a:extLst>
                <a:ext uri="{FF2B5EF4-FFF2-40B4-BE49-F238E27FC236}">
                  <a16:creationId xmlns:a16="http://schemas.microsoft.com/office/drawing/2014/main" id="{0F507385-00F6-D55F-3DAF-B66D751B23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3" b="14049"/>
            <a:stretch/>
          </p:blipFill>
          <p:spPr bwMode="auto">
            <a:xfrm>
              <a:off x="9129608" y="1110428"/>
              <a:ext cx="775286" cy="54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 descr="Université de Strasbourg - Intelligence artificielle">
              <a:extLst>
                <a:ext uri="{FF2B5EF4-FFF2-40B4-BE49-F238E27FC236}">
                  <a16:creationId xmlns:a16="http://schemas.microsoft.com/office/drawing/2014/main" id="{5B9A7582-8726-21D1-D871-C5ACD6F27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7973" y="1645881"/>
              <a:ext cx="953740" cy="362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80 | PRIME - MITI">
              <a:extLst>
                <a:ext uri="{FF2B5EF4-FFF2-40B4-BE49-F238E27FC236}">
                  <a16:creationId xmlns:a16="http://schemas.microsoft.com/office/drawing/2014/main" id="{33468099-2C5B-AE1A-540E-1C57B4EB6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6395" y="2063587"/>
              <a:ext cx="621913" cy="376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ZoneTexte 12">
            <a:extLst>
              <a:ext uri="{FF2B5EF4-FFF2-40B4-BE49-F238E27FC236}">
                <a16:creationId xmlns:a16="http://schemas.microsoft.com/office/drawing/2014/main" id="{17D81379-3FD1-59E6-7A17-C04E0A2BCA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3429001"/>
            <a:ext cx="10681138" cy="29942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GB" dirty="0" err="1">
                <a:cs typeface="Arial"/>
                <a:sym typeface="Wingdings"/>
              </a:rPr>
              <a:t>DeSIs</a:t>
            </a:r>
            <a:r>
              <a:rPr lang="en-GB" dirty="0">
                <a:cs typeface="Arial"/>
                <a:sym typeface="Wingdings"/>
              </a:rPr>
              <a:t> = Dosimetry Simulation and Instrumentation</a:t>
            </a:r>
            <a:endParaRPr lang="en-GB" noProof="0" dirty="0">
              <a:cs typeface="Arial"/>
              <a:sym typeface="Wingdings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noProof="0" dirty="0">
                <a:cs typeface="Arial"/>
                <a:sym typeface="Wingdings"/>
              </a:rPr>
              <a:t>Members : 4 lecturers, 3 engineers-technicians,  2 Post-Doc, 3 PhD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  <a:sym typeface="Wingdings"/>
              </a:rPr>
              <a:t>Applied nuclear physics:</a:t>
            </a:r>
          </a:p>
          <a:p>
            <a:pPr marL="742950" lvl="1" indent="-285750">
              <a:spcAft>
                <a:spcPts val="1200"/>
              </a:spcAft>
            </a:pPr>
            <a:r>
              <a:rPr lang="en-GB" noProof="0" dirty="0">
                <a:cs typeface="Arial"/>
                <a:sym typeface="Wingdings"/>
              </a:rPr>
              <a:t>Radiation prote</a:t>
            </a:r>
            <a:r>
              <a:rPr lang="en-GB" dirty="0" err="1">
                <a:cs typeface="Arial"/>
                <a:sym typeface="Wingdings"/>
              </a:rPr>
              <a:t>ction</a:t>
            </a:r>
            <a:r>
              <a:rPr lang="en-GB" dirty="0">
                <a:cs typeface="Arial"/>
                <a:sym typeface="Wingdings"/>
              </a:rPr>
              <a:t>  </a:t>
            </a:r>
          </a:p>
          <a:p>
            <a:pPr marL="742950" lvl="1" indent="-285750">
              <a:spcAft>
                <a:spcPts val="1200"/>
              </a:spcAft>
            </a:pPr>
            <a:r>
              <a:rPr lang="en-GB" noProof="0" dirty="0">
                <a:cs typeface="Arial"/>
                <a:sym typeface="Wingdings"/>
              </a:rPr>
              <a:t>Nuclear measurements</a:t>
            </a:r>
          </a:p>
        </p:txBody>
      </p:sp>
    </p:spTree>
    <p:extLst>
      <p:ext uri="{BB962C8B-B14F-4D97-AF65-F5344CB8AC3E}">
        <p14:creationId xmlns:p14="http://schemas.microsoft.com/office/powerpoint/2010/main" val="427269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49285-6517-AAF7-3561-E8F34F2E7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24C19A-5812-CB18-F41F-EB8D5F5F35E2}"/>
              </a:ext>
            </a:extLst>
          </p:cNvPr>
          <p:cNvSpPr/>
          <p:nvPr/>
        </p:nvSpPr>
        <p:spPr>
          <a:xfrm>
            <a:off x="563526" y="310789"/>
            <a:ext cx="11355572" cy="63304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BBF05-35D5-1BCB-FCE8-8081357E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10" y="-3088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GATE @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DeSIs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-IPHC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E272D-A10E-318B-6236-19278241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932" y="1384694"/>
            <a:ext cx="8542862" cy="4088612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en-US" sz="2000" b="1" noProof="1">
                <a:cs typeface="Arial"/>
                <a:sym typeface="Wingdings"/>
              </a:rPr>
              <a:t>Nuclear data and MC softwares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noProof="1">
                <a:cs typeface="Arial"/>
                <a:sym typeface="Wingdings"/>
              </a:rPr>
              <a:t>Charged and neutral secondary particles in hadrontherapy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noProof="1">
                <a:cs typeface="Arial"/>
                <a:sym typeface="Wingdings"/>
              </a:rPr>
              <a:t>Neutron activation around particle accelerator</a:t>
            </a:r>
          </a:p>
          <a:p>
            <a:pPr lvl="1">
              <a:lnSpc>
                <a:spcPct val="120000"/>
              </a:lnSpc>
            </a:pPr>
            <a:r>
              <a:rPr lang="en-US" sz="2000" b="1" noProof="1">
                <a:cs typeface="Arial"/>
                <a:sym typeface="Wingdings"/>
              </a:rPr>
              <a:t>Radiation protection </a:t>
            </a:r>
            <a:r>
              <a:rPr lang="en-US" sz="2000" b="1" dirty="0">
                <a:cs typeface="Arial"/>
                <a:sym typeface="Wingdings"/>
              </a:rPr>
              <a:t>&amp; dosimetry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>
                <a:cs typeface="Arial"/>
                <a:sym typeface="Wingdings"/>
              </a:rPr>
              <a:t>Skin dose calculation in breast radiotherapy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>
                <a:cs typeface="Arial"/>
                <a:sym typeface="Wingdings"/>
              </a:rPr>
              <a:t>In/Out-of-field dose calculation in hadrontherapy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>
                <a:cs typeface="Arial"/>
                <a:sym typeface="Wingdings"/>
              </a:rPr>
              <a:t>Patient and staff dosimetry in interventional radiology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cs typeface="Arial"/>
                <a:sym typeface="Wingdings"/>
              </a:rPr>
              <a:t>Nuclear measurements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>
                <a:cs typeface="Arial"/>
                <a:sym typeface="Wingdings"/>
              </a:rPr>
              <a:t>Neutron field mapping</a:t>
            </a:r>
          </a:p>
          <a:p>
            <a:pPr lvl="2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>
                <a:cs typeface="Arial"/>
                <a:sym typeface="Wingdings"/>
              </a:rPr>
              <a:t>Machine learning algorithm for gamma spectrometry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09472-B7BD-6365-BDD2-331A779D30C1}"/>
              </a:ext>
            </a:extLst>
          </p:cNvPr>
          <p:cNvSpPr/>
          <p:nvPr/>
        </p:nvSpPr>
        <p:spPr>
          <a:xfrm>
            <a:off x="563526" y="6538912"/>
            <a:ext cx="11355572" cy="2277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3A38D-9307-396E-1D8E-CCE5814B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898" y="6470199"/>
            <a:ext cx="2743200" cy="365125"/>
          </a:xfrm>
        </p:spPr>
        <p:txBody>
          <a:bodyPr/>
          <a:lstStyle/>
          <a:p>
            <a:fld id="{66EF1C00-FFEA-1342-81BE-362616D860CE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3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2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8B5EB-0F11-BC98-211C-B99165017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FB9E47-E932-4134-E251-95CE627D3BC7}"/>
              </a:ext>
            </a:extLst>
          </p:cNvPr>
          <p:cNvSpPr/>
          <p:nvPr/>
        </p:nvSpPr>
        <p:spPr>
          <a:xfrm>
            <a:off x="563526" y="310789"/>
            <a:ext cx="11355572" cy="63304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D0F17-DA23-6BBC-D41B-20A7CEBA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07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A80BC-126A-2B43-D6B1-A9EEC030A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014"/>
            <a:ext cx="10515600" cy="4351338"/>
          </a:xfrm>
        </p:spPr>
        <p:txBody>
          <a:bodyPr/>
          <a:lstStyle/>
          <a:p>
            <a:r>
              <a:rPr lang="en-US" dirty="0"/>
              <a:t>Active Neutron Detection (80 Prime CNRS PhD project) </a:t>
            </a:r>
          </a:p>
          <a:p>
            <a:pPr lvl="1"/>
            <a:r>
              <a:rPr lang="en-US" dirty="0"/>
              <a:t>Main goal </a:t>
            </a:r>
          </a:p>
          <a:p>
            <a:pPr lvl="1"/>
            <a:r>
              <a:rPr lang="en-US" dirty="0"/>
              <a:t>Why using GATE?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Results</a:t>
            </a:r>
          </a:p>
          <a:p>
            <a:pPr lvl="1"/>
            <a:r>
              <a:rPr lang="en-US" dirty="0"/>
              <a:t>Next steps</a:t>
            </a:r>
          </a:p>
          <a:p>
            <a:pPr lvl="1"/>
            <a:endParaRPr lang="en-US" dirty="0"/>
          </a:p>
          <a:p>
            <a:r>
              <a:rPr lang="en-US" dirty="0"/>
              <a:t>Neutron nuclear models (SIMBAD, EURADOS)</a:t>
            </a:r>
          </a:p>
          <a:p>
            <a:endParaRPr lang="en-US" dirty="0"/>
          </a:p>
          <a:p>
            <a:r>
              <a:rPr lang="en-US" dirty="0"/>
              <a:t>GATE10 Isotope definition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E1FF4-6C37-EB68-C719-886FA6E36B89}"/>
              </a:ext>
            </a:extLst>
          </p:cNvPr>
          <p:cNvSpPr/>
          <p:nvPr/>
        </p:nvSpPr>
        <p:spPr>
          <a:xfrm>
            <a:off x="563526" y="6538912"/>
            <a:ext cx="11355572" cy="2277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8D574-D3B4-9644-1DEF-85B421EB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898" y="6470199"/>
            <a:ext cx="2743200" cy="365125"/>
          </a:xfrm>
        </p:spPr>
        <p:txBody>
          <a:bodyPr/>
          <a:lstStyle/>
          <a:p>
            <a:fld id="{66EF1C00-FFEA-1342-81BE-362616D860CE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4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1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2B80AEB-0A7E-448B-6746-2F995CE9BB9A}"/>
              </a:ext>
            </a:extLst>
          </p:cNvPr>
          <p:cNvSpPr/>
          <p:nvPr/>
        </p:nvSpPr>
        <p:spPr>
          <a:xfrm>
            <a:off x="563526" y="250127"/>
            <a:ext cx="11355572" cy="63304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D2ACA-CCB6-1606-E766-AEF4B6168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15" y="1521317"/>
            <a:ext cx="8907269" cy="45222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Neutrons are the </a:t>
            </a:r>
            <a:r>
              <a:rPr lang="en-US" dirty="0">
                <a:solidFill>
                  <a:srgbClr val="FF0000"/>
                </a:solidFill>
              </a:rPr>
              <a:t>main secondary particle </a:t>
            </a:r>
            <a:r>
              <a:rPr lang="en-US" dirty="0"/>
              <a:t>for particle accelerator and space </a:t>
            </a:r>
            <a:r>
              <a:rPr lang="en-US" dirty="0">
                <a:solidFill>
                  <a:srgbClr val="FF0000"/>
                </a:solidFill>
              </a:rPr>
              <a:t>radiation protection</a:t>
            </a:r>
          </a:p>
          <a:p>
            <a:r>
              <a:rPr lang="en-US" dirty="0"/>
              <a:t>Most current neutron detectors are based on passive methods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i="1" dirty="0" err="1"/>
              <a:t>AlphaBeast</a:t>
            </a:r>
            <a:r>
              <a:rPr lang="en-US" dirty="0"/>
              <a:t> project @ IPHC:</a:t>
            </a:r>
          </a:p>
          <a:p>
            <a:pPr lvl="1"/>
            <a:r>
              <a:rPr lang="en-US" dirty="0"/>
              <a:t>We aim to develop a CMOS sensor capable to detect Thermal </a:t>
            </a:r>
          </a:p>
          <a:p>
            <a:pPr marL="457200" lvl="1" indent="0">
              <a:buNone/>
            </a:pPr>
            <a:r>
              <a:rPr lang="en-US" dirty="0"/>
              <a:t>and Fast neutrons on real-time</a:t>
            </a:r>
          </a:p>
          <a:p>
            <a:pPr lvl="1">
              <a:spcBef>
                <a:spcPts val="1100"/>
              </a:spcBef>
            </a:pPr>
            <a:r>
              <a:rPr lang="en-US" dirty="0"/>
              <a:t>4D monitoring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A192F5-DF89-985B-6FEF-7B5B8AC8C531}"/>
              </a:ext>
            </a:extLst>
          </p:cNvPr>
          <p:cNvGrpSpPr/>
          <p:nvPr/>
        </p:nvGrpSpPr>
        <p:grpSpPr>
          <a:xfrm>
            <a:off x="3260588" y="5649208"/>
            <a:ext cx="557349" cy="383177"/>
            <a:chOff x="4014651" y="4598126"/>
            <a:chExt cx="557349" cy="383177"/>
          </a:xfrm>
        </p:grpSpPr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ECE6D6F1-D0D4-C56B-80B0-2925A9F53D7D}"/>
                </a:ext>
              </a:extLst>
            </p:cNvPr>
            <p:cNvCxnSpPr>
              <a:cxnSpLocks/>
            </p:cNvCxnSpPr>
            <p:nvPr/>
          </p:nvCxnSpPr>
          <p:spPr>
            <a:xfrm>
              <a:off x="4014651" y="4763589"/>
              <a:ext cx="557349" cy="21771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F7848E2D-FD3B-1AD4-98D5-23865B277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3326" y="4598126"/>
              <a:ext cx="278674" cy="156754"/>
            </a:xfrm>
            <a:prstGeom prst="bentConnector3">
              <a:avLst>
                <a:gd name="adj1" fmla="val 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964B264-D70F-2D66-F292-AD9384334029}"/>
              </a:ext>
            </a:extLst>
          </p:cNvPr>
          <p:cNvSpPr txBox="1"/>
          <p:nvPr/>
        </p:nvSpPr>
        <p:spPr>
          <a:xfrm>
            <a:off x="3863611" y="5471655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sensor network (3D - space)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real-time monitoring (1D - time)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764C0-229B-B65D-F75A-E9B16E9A2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711" y="2768673"/>
            <a:ext cx="7729588" cy="17104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302ED4-1BD2-7EEE-2FAC-2BF02B512321}"/>
              </a:ext>
            </a:extLst>
          </p:cNvPr>
          <p:cNvSpPr/>
          <p:nvPr/>
        </p:nvSpPr>
        <p:spPr>
          <a:xfrm>
            <a:off x="563526" y="6538912"/>
            <a:ext cx="11355572" cy="2277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BFE81D-8686-AC48-4064-570B8D5B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7505" y="6470199"/>
            <a:ext cx="2743200" cy="365125"/>
          </a:xfrm>
        </p:spPr>
        <p:txBody>
          <a:bodyPr/>
          <a:lstStyle/>
          <a:p>
            <a:fld id="{66EF1C00-FFEA-1342-81BE-362616D860CE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5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36B29E-7A37-4E2F-341B-41EDE5A28A76}"/>
              </a:ext>
            </a:extLst>
          </p:cNvPr>
          <p:cNvGrpSpPr/>
          <p:nvPr/>
        </p:nvGrpSpPr>
        <p:grpSpPr>
          <a:xfrm>
            <a:off x="8445500" y="4114800"/>
            <a:ext cx="3473598" cy="2146123"/>
            <a:chOff x="16362255" y="17296183"/>
            <a:chExt cx="12557653" cy="62681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70503E8-72BF-E6E4-5A59-942CC965E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2288"/>
            <a:stretch/>
          </p:blipFill>
          <p:spPr>
            <a:xfrm>
              <a:off x="24395378" y="17296183"/>
              <a:ext cx="4524530" cy="24409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0739B5-4236-4AB9-A396-2734DB5D1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62255" y="17506409"/>
              <a:ext cx="4991100" cy="6057900"/>
            </a:xfrm>
            <a:prstGeom prst="rect">
              <a:avLst/>
            </a:prstGeom>
          </p:spPr>
        </p:pic>
        <p:pic>
          <p:nvPicPr>
            <p:cNvPr id="14" name="Picture 16" descr="essai-1keV-t45-01">
              <a:extLst>
                <a:ext uri="{FF2B5EF4-FFF2-40B4-BE49-F238E27FC236}">
                  <a16:creationId xmlns:a16="http://schemas.microsoft.com/office/drawing/2014/main" id="{8F3FE0F6-001F-2741-B320-7F40C4A9B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1316" y="21664269"/>
              <a:ext cx="2041351" cy="17777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512262-8996-F02B-AF4A-ABE4EBF743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3302" y="19259726"/>
              <a:ext cx="4524529" cy="2369216"/>
            </a:xfrm>
            <a:prstGeom prst="straightConnector1">
              <a:avLst/>
            </a:prstGeom>
            <a:ln w="28575">
              <a:solidFill>
                <a:srgbClr val="26547C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E45D768-0860-7D89-97A7-2A53D6464213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20713552" y="22553168"/>
              <a:ext cx="2747764" cy="86911"/>
            </a:xfrm>
            <a:prstGeom prst="straightConnector1">
              <a:avLst/>
            </a:prstGeom>
            <a:ln w="38100">
              <a:solidFill>
                <a:srgbClr val="26547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771D087-30A4-B8AB-8952-E7DD1F6B6E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29582" y="19259725"/>
              <a:ext cx="2168266" cy="2404544"/>
            </a:xfrm>
            <a:prstGeom prst="straightConnector1">
              <a:avLst/>
            </a:prstGeom>
            <a:ln w="28575">
              <a:solidFill>
                <a:srgbClr val="26547C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5D977DE-6F4B-9957-6785-9B9F4613D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29582" y="19259725"/>
              <a:ext cx="2168266" cy="4181450"/>
            </a:xfrm>
            <a:prstGeom prst="straightConnector1">
              <a:avLst/>
            </a:prstGeom>
            <a:ln w="28575">
              <a:solidFill>
                <a:srgbClr val="26547C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6D5164F-5E36-3E85-2620-EA02F8248960}"/>
              </a:ext>
            </a:extLst>
          </p:cNvPr>
          <p:cNvSpPr txBox="1">
            <a:spLocks/>
          </p:cNvSpPr>
          <p:nvPr/>
        </p:nvSpPr>
        <p:spPr>
          <a:xfrm>
            <a:off x="563526" y="246454"/>
            <a:ext cx="11355572" cy="62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PhD Project</a:t>
            </a:r>
          </a:p>
        </p:txBody>
      </p:sp>
    </p:spTree>
    <p:extLst>
      <p:ext uri="{BB962C8B-B14F-4D97-AF65-F5344CB8AC3E}">
        <p14:creationId xmlns:p14="http://schemas.microsoft.com/office/powerpoint/2010/main" val="375349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85EBB5D-8F28-DD5D-4973-A180124984D0}"/>
              </a:ext>
            </a:extLst>
          </p:cNvPr>
          <p:cNvSpPr/>
          <p:nvPr/>
        </p:nvSpPr>
        <p:spPr>
          <a:xfrm>
            <a:off x="563526" y="250127"/>
            <a:ext cx="11355572" cy="63304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9CEEFF-48BF-8A99-9BE2-F3392049B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3151" y="1357541"/>
            <a:ext cx="10515599" cy="3684588"/>
          </a:xfrm>
        </p:spPr>
        <p:txBody>
          <a:bodyPr>
            <a:normAutofit/>
          </a:bodyPr>
          <a:lstStyle/>
          <a:p>
            <a:r>
              <a:rPr lang="en-US" dirty="0"/>
              <a:t>Develop a hybrid neutron mapping system that couple </a:t>
            </a:r>
            <a:r>
              <a:rPr lang="en-US" i="1" dirty="0" err="1"/>
              <a:t>AlphaBeast</a:t>
            </a:r>
            <a:r>
              <a:rPr lang="en-US" dirty="0"/>
              <a:t> sensors and AI algorithm</a:t>
            </a:r>
          </a:p>
          <a:p>
            <a:pPr lvl="1"/>
            <a:r>
              <a:rPr lang="en-US" dirty="0"/>
              <a:t>AI model trained on Monte Carlo neutron maps (GATE)</a:t>
            </a:r>
          </a:p>
          <a:p>
            <a:pPr lvl="1"/>
            <a:r>
              <a:rPr lang="en-US" dirty="0"/>
              <a:t>Model predictions based on a finite number of </a:t>
            </a:r>
            <a:r>
              <a:rPr lang="en-US" i="1" dirty="0" err="1"/>
              <a:t>AlphaBeast</a:t>
            </a:r>
            <a:r>
              <a:rPr lang="en-US" dirty="0"/>
              <a:t> measurements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0F3743-950B-1373-CE9A-62A5533C7398}"/>
              </a:ext>
            </a:extLst>
          </p:cNvPr>
          <p:cNvGrpSpPr/>
          <p:nvPr/>
        </p:nvGrpSpPr>
        <p:grpSpPr>
          <a:xfrm>
            <a:off x="7469860" y="3555497"/>
            <a:ext cx="2748602" cy="2052135"/>
            <a:chOff x="16255183" y="35890214"/>
            <a:chExt cx="6837038" cy="4178300"/>
          </a:xfrm>
        </p:grpSpPr>
        <p:pic>
          <p:nvPicPr>
            <p:cNvPr id="3" name="Picture 6" descr="Neutron effective dose distribution around a Varian Clinac in 18 MV-X mode in two different radiotherapy bunkers. The linac is aligned in z-direction (into the figure area) and the field size is 10 × 10 cm 2. The shown area goes through the isocentre (0/0/0). The results are normalised per Gy in the maximum of the water depth-dose profile and per year under the assumption of a therapy dose rate of 50 000 Gy a −1 . ">
              <a:extLst>
                <a:ext uri="{FF2B5EF4-FFF2-40B4-BE49-F238E27FC236}">
                  <a16:creationId xmlns:a16="http://schemas.microsoft.com/office/drawing/2014/main" id="{E4F838C7-8983-09D8-CBDA-F192C53DE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51"/>
            <a:stretch/>
          </p:blipFill>
          <p:spPr bwMode="auto">
            <a:xfrm>
              <a:off x="16255183" y="35890214"/>
              <a:ext cx="4733487" cy="417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Neutron effective dose distribution around a Varian Clinac in 18 MV-X mode in two different radiotherapy bunkers. The linac is aligned in z-direction (into the figure area) and the field size is 10 × 10 cm 2. The shown area goes through the isocentre (0/0/0). The results are normalised per Gy in the maximum of the water depth-dose profile and per year under the assumption of a therapy dose rate of 50 000 Gy a −1 . ">
              <a:extLst>
                <a:ext uri="{FF2B5EF4-FFF2-40B4-BE49-F238E27FC236}">
                  <a16:creationId xmlns:a16="http://schemas.microsoft.com/office/drawing/2014/main" id="{69013C36-87CA-3A5B-0E54-6D2734B3B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14"/>
            <a:stretch/>
          </p:blipFill>
          <p:spPr bwMode="auto">
            <a:xfrm>
              <a:off x="20988670" y="35890214"/>
              <a:ext cx="2103551" cy="417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062015-A943-178E-C736-B8F461014210}"/>
              </a:ext>
            </a:extLst>
          </p:cNvPr>
          <p:cNvGrpSpPr/>
          <p:nvPr/>
        </p:nvGrpSpPr>
        <p:grpSpPr>
          <a:xfrm>
            <a:off x="1033223" y="3714822"/>
            <a:ext cx="3481791" cy="1767507"/>
            <a:chOff x="16171807" y="35867045"/>
            <a:chExt cx="6431696" cy="403028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3413C6-698E-1FC2-15CE-219195D5711B}"/>
                </a:ext>
              </a:extLst>
            </p:cNvPr>
            <p:cNvGrpSpPr/>
            <p:nvPr/>
          </p:nvGrpSpPr>
          <p:grpSpPr>
            <a:xfrm>
              <a:off x="18333609" y="35867045"/>
              <a:ext cx="4269894" cy="4030281"/>
              <a:chOff x="18523991" y="35877080"/>
              <a:chExt cx="3660078" cy="314445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11FD810-A96E-3ADF-29D5-4A21203E700B}"/>
                  </a:ext>
                </a:extLst>
              </p:cNvPr>
              <p:cNvGrpSpPr/>
              <p:nvPr/>
            </p:nvGrpSpPr>
            <p:grpSpPr>
              <a:xfrm>
                <a:off x="18523991" y="35877080"/>
                <a:ext cx="3660078" cy="3144454"/>
                <a:chOff x="18585841" y="35808762"/>
                <a:chExt cx="2383972" cy="257145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2631998-0BED-591B-F86F-6629C46E5D62}"/>
                    </a:ext>
                  </a:extLst>
                </p:cNvPr>
                <p:cNvSpPr/>
                <p:nvPr/>
              </p:nvSpPr>
              <p:spPr>
                <a:xfrm>
                  <a:off x="18585841" y="35813850"/>
                  <a:ext cx="2383972" cy="2566367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9993ADE7-797C-2A00-0EBA-D250F6BB0E8C}"/>
                    </a:ext>
                  </a:extLst>
                </p:cNvPr>
                <p:cNvGrpSpPr/>
                <p:nvPr/>
              </p:nvGrpSpPr>
              <p:grpSpPr>
                <a:xfrm>
                  <a:off x="18665264" y="35901469"/>
                  <a:ext cx="2178764" cy="2379134"/>
                  <a:chOff x="19718140" y="36289652"/>
                  <a:chExt cx="2178764" cy="2379134"/>
                </a:xfrm>
                <a:solidFill>
                  <a:schemeClr val="bg2"/>
                </a:solidFill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AFEBBFF2-BA80-DD3E-D247-B9610307C572}"/>
                      </a:ext>
                    </a:extLst>
                  </p:cNvPr>
                  <p:cNvSpPr/>
                  <p:nvPr/>
                </p:nvSpPr>
                <p:spPr>
                  <a:xfrm>
                    <a:off x="21360259" y="36289652"/>
                    <a:ext cx="45719" cy="1203649"/>
                  </a:xfrm>
                  <a:prstGeom prst="rect">
                    <a:avLst/>
                  </a:prstGeom>
                  <a:grpFill/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B9DD2D4-2F76-3AAF-12C3-B47E935FC43B}"/>
                      </a:ext>
                    </a:extLst>
                  </p:cNvPr>
                  <p:cNvGrpSpPr/>
                  <p:nvPr/>
                </p:nvGrpSpPr>
                <p:grpSpPr>
                  <a:xfrm>
                    <a:off x="19718140" y="36289652"/>
                    <a:ext cx="2178764" cy="2379134"/>
                    <a:chOff x="23712304" y="36305067"/>
                    <a:chExt cx="2178764" cy="2379134"/>
                  </a:xfrm>
                  <a:grpFill/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72557FE9-0B8A-B293-55BA-25487E92A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91332" y="36305067"/>
                      <a:ext cx="186268" cy="499533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7839780-6284-C60B-75E8-D73C81F665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30638" y="36305067"/>
                      <a:ext cx="262466" cy="1659158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CCE99D05-BA5C-0C31-AB38-5DC2D42B1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93104" y="36305067"/>
                      <a:ext cx="1157989" cy="1460843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F9EDD1F7-7ED2-62B6-2FA7-E03387A337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96812" y="36305067"/>
                      <a:ext cx="443455" cy="499533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F75BD3F2-4A5B-DB3F-68C5-C4AE7F074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45521" y="36804600"/>
                      <a:ext cx="345546" cy="10668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ACEAC7DF-588A-E2BE-41B2-8C30C01B74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85422" y="37871400"/>
                      <a:ext cx="226708" cy="14854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54505987-4CC2-C827-89DC-50BCD7CF7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36554" y="38019949"/>
                      <a:ext cx="354513" cy="7158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F0457D5B-793A-BB27-465A-C2C930730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12304" y="38112775"/>
                      <a:ext cx="2178764" cy="571426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F1A46417-03C7-7BC1-F6D6-F49E108BA5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35457" y="38019949"/>
                      <a:ext cx="601097" cy="92826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AFDC6377-FACA-610A-CF0A-5C463F0F3DA3}"/>
                    </a:ext>
                  </a:extLst>
                </p:cNvPr>
                <p:cNvCxnSpPr/>
                <p:nvPr/>
              </p:nvCxnSpPr>
              <p:spPr>
                <a:xfrm flipV="1">
                  <a:off x="19155200" y="35900213"/>
                  <a:ext cx="0" cy="146084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CD1AC7B-AB67-BD77-A691-C7C3E75CBFE4}"/>
                    </a:ext>
                  </a:extLst>
                </p:cNvPr>
                <p:cNvSpPr txBox="1"/>
                <p:nvPr/>
              </p:nvSpPr>
              <p:spPr>
                <a:xfrm>
                  <a:off x="19123511" y="35808762"/>
                  <a:ext cx="1555415" cy="402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Treatment room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6DC2D0-BAF1-7FF1-EEC1-D7665A34E8BE}"/>
                    </a:ext>
                  </a:extLst>
                </p:cNvPr>
                <p:cNvSpPr txBox="1"/>
                <p:nvPr/>
              </p:nvSpPr>
              <p:spPr>
                <a:xfrm>
                  <a:off x="19039234" y="37835096"/>
                  <a:ext cx="120831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Control room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91ADB91-10AC-FD47-61D1-11C49319E598}"/>
                    </a:ext>
                  </a:extLst>
                </p:cNvPr>
                <p:cNvSpPr txBox="1"/>
                <p:nvPr/>
              </p:nvSpPr>
              <p:spPr>
                <a:xfrm rot="5400000">
                  <a:off x="20249665" y="36631214"/>
                  <a:ext cx="804136" cy="28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Maze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B98DDA-7052-F6CC-6F1B-C5E3C6585154}"/>
                    </a:ext>
                  </a:extLst>
                </p:cNvPr>
                <p:cNvSpPr txBox="1"/>
                <p:nvPr/>
              </p:nvSpPr>
              <p:spPr>
                <a:xfrm>
                  <a:off x="20470378" y="37503778"/>
                  <a:ext cx="441543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/>
                    <a:t>Door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5F25D8F-E3DC-B34B-82B7-65A09CFFF551}"/>
                    </a:ext>
                  </a:extLst>
                </p:cNvPr>
                <p:cNvSpPr/>
                <p:nvPr/>
              </p:nvSpPr>
              <p:spPr>
                <a:xfrm>
                  <a:off x="19181354" y="36633256"/>
                  <a:ext cx="536605" cy="184976"/>
                </a:xfrm>
                <a:prstGeom prst="rect">
                  <a:avLst/>
                </a:prstGeom>
                <a:solidFill>
                  <a:srgbClr val="7B9E87"/>
                </a:solidFill>
                <a:ln>
                  <a:solidFill>
                    <a:srgbClr val="7B9E8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281DB2FC-7013-E15D-8C0E-BF9C39CD662E}"/>
                    </a:ext>
                  </a:extLst>
                </p:cNvPr>
                <p:cNvSpPr/>
                <p:nvPr/>
              </p:nvSpPr>
              <p:spPr>
                <a:xfrm>
                  <a:off x="19551462" y="36562745"/>
                  <a:ext cx="250283" cy="330046"/>
                </a:xfrm>
                <a:prstGeom prst="ellipse">
                  <a:avLst/>
                </a:prstGeom>
                <a:solidFill>
                  <a:srgbClr val="7B9E87"/>
                </a:solidFill>
                <a:ln>
                  <a:solidFill>
                    <a:srgbClr val="7B9E8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4A4B266-F917-FEF4-CDAB-520AB33A4423}"/>
                    </a:ext>
                  </a:extLst>
                </p:cNvPr>
                <p:cNvSpPr txBox="1"/>
                <p:nvPr/>
              </p:nvSpPr>
              <p:spPr>
                <a:xfrm>
                  <a:off x="19457707" y="36517720"/>
                  <a:ext cx="1124036" cy="447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/>
                    <a:t>Radiotherapy </a:t>
                  </a:r>
                </a:p>
                <a:p>
                  <a:r>
                    <a:rPr lang="en-US" sz="700" dirty="0"/>
                    <a:t>device</a:t>
                  </a:r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50CE043-2D95-A5CB-FFC6-689EA803568F}"/>
                  </a:ext>
                </a:extLst>
              </p:cNvPr>
              <p:cNvSpPr/>
              <p:nvPr/>
            </p:nvSpPr>
            <p:spPr>
              <a:xfrm>
                <a:off x="20078214" y="36656762"/>
                <a:ext cx="229094" cy="142309"/>
              </a:xfrm>
              <a:prstGeom prst="rect">
                <a:avLst/>
              </a:prstGeom>
              <a:pattFill prst="pct80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EE2E46-ECEC-FCE5-325A-3283E5F0D05A}"/>
                  </a:ext>
                </a:extLst>
              </p:cNvPr>
              <p:cNvSpPr/>
              <p:nvPr/>
            </p:nvSpPr>
            <p:spPr>
              <a:xfrm>
                <a:off x="21622621" y="36091929"/>
                <a:ext cx="229094" cy="142309"/>
              </a:xfrm>
              <a:prstGeom prst="rect">
                <a:avLst/>
              </a:prstGeom>
              <a:pattFill prst="pct80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61673A-9117-F4F7-F9C3-1B8948E15A54}"/>
                  </a:ext>
                </a:extLst>
              </p:cNvPr>
              <p:cNvSpPr/>
              <p:nvPr/>
            </p:nvSpPr>
            <p:spPr>
              <a:xfrm>
                <a:off x="21628357" y="37519224"/>
                <a:ext cx="229094" cy="142309"/>
              </a:xfrm>
              <a:prstGeom prst="rect">
                <a:avLst/>
              </a:prstGeom>
              <a:pattFill prst="pct80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797343-869A-F85D-E05C-42C266069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746" t="42629"/>
            <a:stretch/>
          </p:blipFill>
          <p:spPr>
            <a:xfrm>
              <a:off x="16171807" y="36423303"/>
              <a:ext cx="1664314" cy="927296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2B9F41D-F32C-7054-0537-00466A3E6E00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17836121" y="36886951"/>
              <a:ext cx="2208377" cy="725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2872A78-A787-DFB8-1106-4FF77CD851F5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17836121" y="36248696"/>
              <a:ext cx="3996871" cy="6382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EB1EDEF-BBF3-E8CE-4D29-888A8DDDCE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17868156" y="36891143"/>
              <a:ext cx="4087046" cy="11718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867EA0-50F1-2352-ABAC-98D14227B6D5}"/>
                </a:ext>
              </a:extLst>
            </p:cNvPr>
            <p:cNvSpPr txBox="1"/>
            <p:nvPr/>
          </p:nvSpPr>
          <p:spPr>
            <a:xfrm>
              <a:off x="20134067" y="36518151"/>
              <a:ext cx="283627" cy="456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F0124B-5E9D-1049-74A9-950D867C50E0}"/>
                </a:ext>
              </a:extLst>
            </p:cNvPr>
            <p:cNvSpPr txBox="1"/>
            <p:nvPr/>
          </p:nvSpPr>
          <p:spPr>
            <a:xfrm>
              <a:off x="21955202" y="36328276"/>
              <a:ext cx="283627" cy="456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D6F1DD-BBF8-C7E5-343D-B7EEE9269235}"/>
                </a:ext>
              </a:extLst>
            </p:cNvPr>
            <p:cNvSpPr txBox="1"/>
            <p:nvPr/>
          </p:nvSpPr>
          <p:spPr>
            <a:xfrm>
              <a:off x="21875447" y="38074415"/>
              <a:ext cx="283627" cy="491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</p:grpSp>
      <p:sp>
        <p:nvSpPr>
          <p:cNvPr id="43" name="Right Arrow 42">
            <a:extLst>
              <a:ext uri="{FF2B5EF4-FFF2-40B4-BE49-F238E27FC236}">
                <a16:creationId xmlns:a16="http://schemas.microsoft.com/office/drawing/2014/main" id="{C9EFDEF1-1B6E-865B-EA0B-8687744F3964}"/>
              </a:ext>
            </a:extLst>
          </p:cNvPr>
          <p:cNvSpPr/>
          <p:nvPr/>
        </p:nvSpPr>
        <p:spPr>
          <a:xfrm>
            <a:off x="4932937" y="4454295"/>
            <a:ext cx="2367012" cy="273781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D7ECD9-861B-1914-D0D6-CC760FBB7250}"/>
              </a:ext>
            </a:extLst>
          </p:cNvPr>
          <p:cNvSpPr txBox="1"/>
          <p:nvPr/>
        </p:nvSpPr>
        <p:spPr>
          <a:xfrm>
            <a:off x="7699948" y="5649129"/>
            <a:ext cx="2951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Horst, F., Fehrenbacher, G., &amp; Zink, K. (2017).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71FAD4F-0394-4925-46C8-55D599106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105" y="4855174"/>
            <a:ext cx="700310" cy="70031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E9D55DC-8DF8-B5A7-9BFB-152CCAB6C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54" y="3601003"/>
            <a:ext cx="920750" cy="469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4C25328-4C47-6002-7F2F-F34BDB3991A8}"/>
              </a:ext>
            </a:extLst>
          </p:cNvPr>
          <p:cNvSpPr txBox="1"/>
          <p:nvPr/>
        </p:nvSpPr>
        <p:spPr>
          <a:xfrm>
            <a:off x="5567641" y="4053127"/>
            <a:ext cx="968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MC simulation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FCFA2A-8B6A-41B8-03D3-38A7699C6EF2}"/>
              </a:ext>
            </a:extLst>
          </p:cNvPr>
          <p:cNvSpPr txBox="1"/>
          <p:nvPr/>
        </p:nvSpPr>
        <p:spPr>
          <a:xfrm>
            <a:off x="5598836" y="5649129"/>
            <a:ext cx="10842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Neural network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90357D-C16A-5742-2450-E04CD10118BE}"/>
              </a:ext>
            </a:extLst>
          </p:cNvPr>
          <p:cNvSpPr/>
          <p:nvPr/>
        </p:nvSpPr>
        <p:spPr>
          <a:xfrm>
            <a:off x="563526" y="6538912"/>
            <a:ext cx="11355572" cy="2277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E5F52-FDD2-409D-B268-AAF051AD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898" y="6466484"/>
            <a:ext cx="2743200" cy="365125"/>
          </a:xfrm>
        </p:spPr>
        <p:txBody>
          <a:bodyPr/>
          <a:lstStyle/>
          <a:p>
            <a:fld id="{66EF1C00-FFEA-1342-81BE-362616D860CE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6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0416C33D-6206-5705-EBD2-7924DEBAAD6A}"/>
              </a:ext>
            </a:extLst>
          </p:cNvPr>
          <p:cNvSpPr txBox="1">
            <a:spLocks/>
          </p:cNvSpPr>
          <p:nvPr/>
        </p:nvSpPr>
        <p:spPr>
          <a:xfrm>
            <a:off x="563526" y="246454"/>
            <a:ext cx="11355572" cy="62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PhD Project</a:t>
            </a:r>
          </a:p>
        </p:txBody>
      </p:sp>
    </p:spTree>
    <p:extLst>
      <p:ext uri="{BB962C8B-B14F-4D97-AF65-F5344CB8AC3E}">
        <p14:creationId xmlns:p14="http://schemas.microsoft.com/office/powerpoint/2010/main" val="153534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DB2188-B36B-A205-8991-87A9A4295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95F34-39A6-D991-110A-888B76FA996E}"/>
              </a:ext>
            </a:extLst>
          </p:cNvPr>
          <p:cNvSpPr/>
          <p:nvPr/>
        </p:nvSpPr>
        <p:spPr>
          <a:xfrm>
            <a:off x="563526" y="250127"/>
            <a:ext cx="11355572" cy="63304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1592E-F627-1F29-66E5-1E50EE383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8788" y="1336664"/>
            <a:ext cx="9782493" cy="4238943"/>
          </a:xfrm>
        </p:spPr>
        <p:txBody>
          <a:bodyPr>
            <a:normAutofit/>
          </a:bodyPr>
          <a:lstStyle/>
          <a:p>
            <a:r>
              <a:rPr lang="en-US" sz="2400" dirty="0"/>
              <a:t>We (will) use GATE:</a:t>
            </a:r>
          </a:p>
          <a:p>
            <a:pPr lvl="1"/>
            <a:r>
              <a:rPr lang="en-US" sz="2000" dirty="0"/>
              <a:t>To determine the expected alpha/proton energy deposition on the sensor </a:t>
            </a:r>
          </a:p>
          <a:p>
            <a:pPr lvl="1"/>
            <a:r>
              <a:rPr lang="en-US" sz="2000" dirty="0"/>
              <a:t>To determine the type of particle interacting with the sensor  (background)</a:t>
            </a:r>
          </a:p>
          <a:p>
            <a:pPr lvl="1"/>
            <a:r>
              <a:rPr lang="en-US" sz="2000" dirty="0"/>
              <a:t>To compute the energy calibration </a:t>
            </a:r>
          </a:p>
          <a:p>
            <a:pPr lvl="1"/>
            <a:r>
              <a:rPr lang="en-US" sz="2000" dirty="0"/>
              <a:t>To train our neural network (neutron maps)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211C2B-E24B-23F7-6155-E04990D49EE3}"/>
              </a:ext>
            </a:extLst>
          </p:cNvPr>
          <p:cNvSpPr/>
          <p:nvPr/>
        </p:nvSpPr>
        <p:spPr>
          <a:xfrm>
            <a:off x="563526" y="6538912"/>
            <a:ext cx="11355572" cy="2277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948647-C4F7-FA57-93E0-B7DAF671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898" y="6470199"/>
            <a:ext cx="2743200" cy="365125"/>
          </a:xfrm>
        </p:spPr>
        <p:txBody>
          <a:bodyPr/>
          <a:lstStyle/>
          <a:p>
            <a:fld id="{66EF1C00-FFEA-1342-81BE-362616D860CE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7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BA18D34A-66A9-43DC-B51E-33FBCA19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0328" y="2941833"/>
            <a:ext cx="2841968" cy="3695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8C2354-58FC-A1B3-FA07-789C730777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275" r="6275"/>
          <a:stretch/>
        </p:blipFill>
        <p:spPr>
          <a:xfrm>
            <a:off x="399351" y="3405778"/>
            <a:ext cx="3739959" cy="2804970"/>
          </a:xfrm>
          <a:prstGeom prst="rect">
            <a:avLst/>
          </a:prstGeom>
        </p:spPr>
      </p:pic>
      <p:pic>
        <p:nvPicPr>
          <p:cNvPr id="13" name="Image 7">
            <a:extLst>
              <a:ext uri="{FF2B5EF4-FFF2-40B4-BE49-F238E27FC236}">
                <a16:creationId xmlns:a16="http://schemas.microsoft.com/office/drawing/2014/main" id="{FCD9D266-501B-0D2D-3291-0D87EF139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" r="6699"/>
          <a:stretch/>
        </p:blipFill>
        <p:spPr>
          <a:xfrm>
            <a:off x="8052691" y="3557139"/>
            <a:ext cx="3609296" cy="265360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10A9941-99C3-9871-B227-C4C9A9CFD443}"/>
              </a:ext>
            </a:extLst>
          </p:cNvPr>
          <p:cNvSpPr txBox="1">
            <a:spLocks/>
          </p:cNvSpPr>
          <p:nvPr/>
        </p:nvSpPr>
        <p:spPr>
          <a:xfrm>
            <a:off x="563526" y="246454"/>
            <a:ext cx="11355572" cy="62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Why using GATE?</a:t>
            </a:r>
          </a:p>
        </p:txBody>
      </p:sp>
    </p:spTree>
    <p:extLst>
      <p:ext uri="{BB962C8B-B14F-4D97-AF65-F5344CB8AC3E}">
        <p14:creationId xmlns:p14="http://schemas.microsoft.com/office/powerpoint/2010/main" val="308794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C684-3E84-8F17-DFBD-C1056EA2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64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Experimental data acquisition set up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29D66F-9F6B-E3F4-A2F2-BED6E29B1C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74863" y="1754144"/>
            <a:ext cx="2908657" cy="3878210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05D634F-1F55-9440-769C-788F30215042}"/>
              </a:ext>
            </a:extLst>
          </p:cNvPr>
          <p:cNvSpPr/>
          <p:nvPr/>
        </p:nvSpPr>
        <p:spPr>
          <a:xfrm>
            <a:off x="8191500" y="3563472"/>
            <a:ext cx="927100" cy="86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E9F4A7-BACC-FB67-33F6-5C5A9A1DB2C5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6282868" y="2585080"/>
            <a:ext cx="1908632" cy="12069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87EC42B-A910-1C36-D307-B5AC87244D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224"/>
          <a:stretch/>
        </p:blipFill>
        <p:spPr>
          <a:xfrm>
            <a:off x="5349239" y="1754144"/>
            <a:ext cx="933629" cy="16618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3BCC11-DAC7-D8B3-7E09-8F72DD5E3464}"/>
              </a:ext>
            </a:extLst>
          </p:cNvPr>
          <p:cNvSpPr txBox="1"/>
          <p:nvPr/>
        </p:nvSpPr>
        <p:spPr>
          <a:xfrm>
            <a:off x="5177949" y="1344059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AlphaBeast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222324-4AC5-4BE0-236F-A48864200515}"/>
              </a:ext>
            </a:extLst>
          </p:cNvPr>
          <p:cNvGrpSpPr/>
          <p:nvPr/>
        </p:nvGrpSpPr>
        <p:grpSpPr>
          <a:xfrm>
            <a:off x="371471" y="2619949"/>
            <a:ext cx="7743653" cy="3689277"/>
            <a:chOff x="307983" y="3101097"/>
            <a:chExt cx="7743653" cy="3689277"/>
          </a:xfrm>
        </p:grpSpPr>
        <p:pic>
          <p:nvPicPr>
            <p:cNvPr id="1026" name="Picture 2" descr="IAEA Receives Medical Linear Accelerator under Partnership from  Manufacturer | IAEA">
              <a:extLst>
                <a:ext uri="{FF2B5EF4-FFF2-40B4-BE49-F238E27FC236}">
                  <a16:creationId xmlns:a16="http://schemas.microsoft.com/office/drawing/2014/main" id="{5CB8706B-021A-6CC1-16FA-BE35DDCDA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969" b="95469" l="10000" r="90000">
                          <a14:foregroundMark x1="30877" y1="13594" x2="44912" y2="5938"/>
                          <a14:foregroundMark x1="44912" y1="5938" x2="36140" y2="11406"/>
                          <a14:foregroundMark x1="36140" y1="11406" x2="43772" y2="8125"/>
                          <a14:foregroundMark x1="43772" y1="8125" x2="34561" y2="12344"/>
                          <a14:foregroundMark x1="34561" y1="12344" x2="50175" y2="8125"/>
                          <a14:foregroundMark x1="50175" y1="8125" x2="42982" y2="5156"/>
                          <a14:foregroundMark x1="42982" y1="5156" x2="50965" y2="3281"/>
                          <a14:foregroundMark x1="50965" y1="3281" x2="51754" y2="8125"/>
                          <a14:foregroundMark x1="50526" y1="6563" x2="50526" y2="6563"/>
                          <a14:foregroundMark x1="48333" y1="3750" x2="31053" y2="12031"/>
                          <a14:foregroundMark x1="47719" y1="2969" x2="47281" y2="3281"/>
                          <a14:foregroundMark x1="47456" y1="2969" x2="47456" y2="2969"/>
                          <a14:foregroundMark x1="46667" y1="3281" x2="46667" y2="3281"/>
                          <a14:foregroundMark x1="46228" y1="3281" x2="44825" y2="4375"/>
                          <a14:foregroundMark x1="44825" y1="4063" x2="44825" y2="4063"/>
                          <a14:foregroundMark x1="44825" y1="3750" x2="44825" y2="3750"/>
                          <a14:foregroundMark x1="43158" y1="4375" x2="43158" y2="4375"/>
                          <a14:foregroundMark x1="43158" y1="4375" x2="43158" y2="4375"/>
                          <a14:foregroundMark x1="42544" y1="4844" x2="42544" y2="4844"/>
                          <a14:foregroundMark x1="41754" y1="4844" x2="41754" y2="4844"/>
                          <a14:foregroundMark x1="41316" y1="5156" x2="41316" y2="5156"/>
                          <a14:foregroundMark x1="41316" y1="5156" x2="41316" y2="5156"/>
                          <a14:foregroundMark x1="40877" y1="5469" x2="40877" y2="5469"/>
                          <a14:foregroundMark x1="41140" y1="5469" x2="41140" y2="5469"/>
                          <a14:foregroundMark x1="41754" y1="4844" x2="41754" y2="4844"/>
                          <a14:foregroundMark x1="42719" y1="4844" x2="42719" y2="4844"/>
                          <a14:foregroundMark x1="42368" y1="4844" x2="42368" y2="4844"/>
                          <a14:foregroundMark x1="42105" y1="4844" x2="42105" y2="4844"/>
                          <a14:foregroundMark x1="41491" y1="4844" x2="41491" y2="4844"/>
                          <a14:foregroundMark x1="67018" y1="97969" x2="74211" y2="95469"/>
                          <a14:foregroundMark x1="74211" y1="95469" x2="75000" y2="89219"/>
                          <a14:foregroundMark x1="31491" y1="12500" x2="47105" y2="2969"/>
                          <a14:foregroundMark x1="44561" y1="4063" x2="42544" y2="5156"/>
                          <a14:foregroundMark x1="45000" y1="2969" x2="45000" y2="2969"/>
                          <a14:foregroundMark x1="44561" y1="3281" x2="44561" y2="3281"/>
                          <a14:foregroundMark x1="43333" y1="4375" x2="43333" y2="4375"/>
                          <a14:foregroundMark x1="51140" y1="49688" x2="65965" y2="51563"/>
                          <a14:foregroundMark x1="65965" y1="51563" x2="63070" y2="51250"/>
                          <a14:foregroundMark x1="62456" y1="51250" x2="70263" y2="52344"/>
                          <a14:foregroundMark x1="70263" y1="52344" x2="64298" y2="52344"/>
                          <a14:foregroundMark x1="67982" y1="51563" x2="68596" y2="52344"/>
                          <a14:foregroundMark x1="67018" y1="51563" x2="72105" y2="51250"/>
                          <a14:foregroundMark x1="71053" y1="52344" x2="73509" y2="52031"/>
                          <a14:backgroundMark x1="41491" y1="2656" x2="48684" y2="0"/>
                          <a14:backgroundMark x1="48684" y1="0" x2="66842" y2="0"/>
                          <a14:backgroundMark x1="66842" y1="0" x2="67368" y2="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83" y="3101097"/>
              <a:ext cx="6570883" cy="3689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C39782-14C5-4640-2703-965E8B546BCD}"/>
                </a:ext>
              </a:extLst>
            </p:cNvPr>
            <p:cNvSpPr/>
            <p:nvPr/>
          </p:nvSpPr>
          <p:spPr>
            <a:xfrm rot="20952410">
              <a:off x="2995515" y="3851141"/>
              <a:ext cx="112232" cy="228600"/>
            </a:xfrm>
            <a:prstGeom prst="rect">
              <a:avLst/>
            </a:prstGeom>
            <a:solidFill>
              <a:srgbClr val="04570C"/>
            </a:solidFill>
            <a:ln>
              <a:solidFill>
                <a:srgbClr val="04570C"/>
              </a:solidFill>
            </a:ln>
            <a:scene3d>
              <a:camera prst="perspectiveContrastingLeftFacing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EADCCBD-8959-A897-7C70-98029F012D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17762" y="3932033"/>
              <a:ext cx="4833874" cy="74200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4" descr="ICANS - Institut de cancérologie Strasbourg Europe">
            <a:extLst>
              <a:ext uri="{FF2B5EF4-FFF2-40B4-BE49-F238E27FC236}">
                <a16:creationId xmlns:a16="http://schemas.microsoft.com/office/drawing/2014/main" id="{8ACB506E-5D86-C23D-39D4-9535260A7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80" y="1511812"/>
            <a:ext cx="2434818" cy="94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7EB05A-F7A7-C309-99CC-10C2FFCF2B64}"/>
              </a:ext>
            </a:extLst>
          </p:cNvPr>
          <p:cNvSpPr/>
          <p:nvPr/>
        </p:nvSpPr>
        <p:spPr>
          <a:xfrm>
            <a:off x="563526" y="6538912"/>
            <a:ext cx="11355572" cy="2277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322CE-CDCE-EDE7-09FB-D4488D14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898" y="6469433"/>
            <a:ext cx="2743200" cy="365125"/>
          </a:xfrm>
        </p:spPr>
        <p:txBody>
          <a:bodyPr/>
          <a:lstStyle/>
          <a:p>
            <a:fld id="{66EF1C00-FFEA-1342-81BE-362616D860CE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8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6D361-5663-0311-293F-BEE08DC52FA4}"/>
              </a:ext>
            </a:extLst>
          </p:cNvPr>
          <p:cNvSpPr/>
          <p:nvPr/>
        </p:nvSpPr>
        <p:spPr>
          <a:xfrm>
            <a:off x="563526" y="250127"/>
            <a:ext cx="11355572" cy="63304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C299E8-BACE-56DC-3018-B7C95BE7581E}"/>
              </a:ext>
            </a:extLst>
          </p:cNvPr>
          <p:cNvSpPr txBox="1">
            <a:spLocks/>
          </p:cNvSpPr>
          <p:nvPr/>
        </p:nvSpPr>
        <p:spPr>
          <a:xfrm>
            <a:off x="563526" y="246454"/>
            <a:ext cx="11355572" cy="62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experiment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D31F3-E729-1508-FE50-94CF24F10B53}"/>
              </a:ext>
            </a:extLst>
          </p:cNvPr>
          <p:cNvSpPr txBox="1"/>
          <p:nvPr/>
        </p:nvSpPr>
        <p:spPr>
          <a:xfrm>
            <a:off x="711200" y="100471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Photo-neutron production with 15MV radiation therapy Linac </a:t>
            </a:r>
          </a:p>
        </p:txBody>
      </p:sp>
    </p:spTree>
    <p:extLst>
      <p:ext uri="{BB962C8B-B14F-4D97-AF65-F5344CB8AC3E}">
        <p14:creationId xmlns:p14="http://schemas.microsoft.com/office/powerpoint/2010/main" val="425014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CC9F65-4884-D2B9-F2C7-E0347F37F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779A71E-F74A-2479-5696-5206552BF716}"/>
              </a:ext>
            </a:extLst>
          </p:cNvPr>
          <p:cNvGrpSpPr/>
          <p:nvPr/>
        </p:nvGrpSpPr>
        <p:grpSpPr>
          <a:xfrm>
            <a:off x="6660364" y="1240861"/>
            <a:ext cx="5203246" cy="4119453"/>
            <a:chOff x="6661330" y="1086856"/>
            <a:chExt cx="5203246" cy="41194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3A572B-C5DD-5964-2DE7-2DE290A9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457" t="7179" r="5952" b="4159"/>
            <a:stretch/>
          </p:blipFill>
          <p:spPr>
            <a:xfrm>
              <a:off x="6661330" y="1086856"/>
              <a:ext cx="5203246" cy="411945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6CF6AC-DB8B-85C8-4474-20D5F383E492}"/>
                </a:ext>
              </a:extLst>
            </p:cNvPr>
            <p:cNvSpPr/>
            <p:nvPr/>
          </p:nvSpPr>
          <p:spPr>
            <a:xfrm>
              <a:off x="8912180" y="1173052"/>
              <a:ext cx="970067" cy="130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1B393D0-04C6-92F9-4339-8AB4B2F5A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79" y="1022784"/>
            <a:ext cx="5532474" cy="4264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F4A5-F606-0188-BFAD-96C5CB26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82" y="-100863"/>
            <a:ext cx="10515600" cy="1325563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Experimental data comparison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B1BC40B-8884-AAAD-C41E-72E3277B75B6}"/>
              </a:ext>
            </a:extLst>
          </p:cNvPr>
          <p:cNvSpPr txBox="1">
            <a:spLocks/>
          </p:cNvSpPr>
          <p:nvPr/>
        </p:nvSpPr>
        <p:spPr>
          <a:xfrm>
            <a:off x="838200" y="5445607"/>
            <a:ext cx="10751820" cy="854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can clearly distinguish thermal neutron signals from background</a:t>
            </a:r>
          </a:p>
          <a:p>
            <a:r>
              <a:rPr lang="en-US" sz="2400" dirty="0"/>
              <a:t>Background signal is a bit larger in experiments due to “unknown” neutron spectrum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C7047A-BDB8-444B-FA8F-6D2CF7A2F495}"/>
              </a:ext>
            </a:extLst>
          </p:cNvPr>
          <p:cNvSpPr/>
          <p:nvPr/>
        </p:nvSpPr>
        <p:spPr>
          <a:xfrm>
            <a:off x="563526" y="6538912"/>
            <a:ext cx="11355572" cy="2277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412D4-B7EB-DB25-FAEA-D0721E84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898" y="6470199"/>
            <a:ext cx="2743200" cy="365125"/>
          </a:xfrm>
        </p:spPr>
        <p:txBody>
          <a:bodyPr/>
          <a:lstStyle/>
          <a:p>
            <a:fld id="{66EF1C00-FFEA-1342-81BE-362616D860CE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9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0A076-0C9E-41DD-E49E-68117F61A3B7}"/>
              </a:ext>
            </a:extLst>
          </p:cNvPr>
          <p:cNvSpPr/>
          <p:nvPr/>
        </p:nvSpPr>
        <p:spPr>
          <a:xfrm>
            <a:off x="563526" y="250127"/>
            <a:ext cx="11355572" cy="63304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69000">
                <a:srgbClr val="D7E2F9"/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4032">
                  <a:srgbClr val="B7C9E8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0373D5-968A-32A5-273A-8685F336D1CF}"/>
              </a:ext>
            </a:extLst>
          </p:cNvPr>
          <p:cNvSpPr txBox="1">
            <a:spLocks/>
          </p:cNvSpPr>
          <p:nvPr/>
        </p:nvSpPr>
        <p:spPr>
          <a:xfrm>
            <a:off x="563526" y="246454"/>
            <a:ext cx="11355572" cy="62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experiment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018BCE-0E70-FFC0-D886-5A42995028C5}"/>
              </a:ext>
            </a:extLst>
          </p:cNvPr>
          <p:cNvSpPr txBox="1"/>
          <p:nvPr/>
        </p:nvSpPr>
        <p:spPr>
          <a:xfrm>
            <a:off x="2243715" y="3598118"/>
            <a:ext cx="232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MeV neutrons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13DD67D-29B8-94B4-6465-1CEBF6C8D85C}"/>
              </a:ext>
            </a:extLst>
          </p:cNvPr>
          <p:cNvCxnSpPr/>
          <p:nvPr/>
        </p:nvCxnSpPr>
        <p:spPr>
          <a:xfrm flipH="1">
            <a:off x="1721224" y="3833547"/>
            <a:ext cx="510988" cy="348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17FD6C8-725C-6D7D-22C0-A413FA372613}"/>
              </a:ext>
            </a:extLst>
          </p:cNvPr>
          <p:cNvSpPr txBox="1"/>
          <p:nvPr/>
        </p:nvSpPr>
        <p:spPr>
          <a:xfrm>
            <a:off x="956073" y="1004541"/>
            <a:ext cx="42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GATE simulations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129814-8FF6-70E4-E61F-380ED445CB14}"/>
              </a:ext>
            </a:extLst>
          </p:cNvPr>
          <p:cNvSpPr txBox="1"/>
          <p:nvPr/>
        </p:nvSpPr>
        <p:spPr>
          <a:xfrm>
            <a:off x="7320014" y="1026132"/>
            <a:ext cx="42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noProof="0"/>
              <a:t>Experimental data</a:t>
            </a:r>
          </a:p>
        </p:txBody>
      </p:sp>
    </p:spTree>
    <p:extLst>
      <p:ext uri="{BB962C8B-B14F-4D97-AF65-F5344CB8AC3E}">
        <p14:creationId xmlns:p14="http://schemas.microsoft.com/office/powerpoint/2010/main" val="242002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91B149B55067194FAABAFEB662694F1E" ma:contentTypeVersion="14" ma:contentTypeDescription="Δημιουργία νέου εγγράφου" ma:contentTypeScope="" ma:versionID="46872cc6f61a402de71a8d4021e155a0">
  <xsd:schema xmlns:xsd="http://www.w3.org/2001/XMLSchema" xmlns:xs="http://www.w3.org/2001/XMLSchema" xmlns:p="http://schemas.microsoft.com/office/2006/metadata/properties" xmlns:ns2="c4850375-c593-437c-9b6b-2553eb6198b5" xmlns:ns3="2a43a2c6-1543-4e85-a6e1-b21aa2b94e1a" targetNamespace="http://schemas.microsoft.com/office/2006/metadata/properties" ma:root="true" ma:fieldsID="12dc1d709f9ec58fc8ec7c648ef873fb" ns2:_="" ns3:_="">
    <xsd:import namespace="c4850375-c593-437c-9b6b-2553eb6198b5"/>
    <xsd:import namespace="2a43a2c6-1543-4e85-a6e1-b21aa2b94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50375-c593-437c-9b6b-2553eb6198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3a71a8d3-70b2-480b-a1a2-4db4b68ad0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3a2c6-1543-4e85-a6e1-b21aa2b94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e1ddebf-482d-4600-9cd2-e1d7b2fe6aae}" ma:internalName="TaxCatchAll" ma:showField="CatchAllData" ma:web="2a43a2c6-1543-4e85-a6e1-b21aa2b94e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43a2c6-1543-4e85-a6e1-b21aa2b94e1a" xsi:nil="true"/>
    <lcf76f155ced4ddcb4097134ff3c332f xmlns="c4850375-c593-437c-9b6b-2553eb6198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4F5855-09BD-4AC4-AFFE-E9280B379448}"/>
</file>

<file path=customXml/itemProps2.xml><?xml version="1.0" encoding="utf-8"?>
<ds:datastoreItem xmlns:ds="http://schemas.openxmlformats.org/officeDocument/2006/customXml" ds:itemID="{6C3D21D3-51D9-48C9-B53E-792A5BCD5C2D}"/>
</file>

<file path=customXml/itemProps3.xml><?xml version="1.0" encoding="utf-8"?>
<ds:datastoreItem xmlns:ds="http://schemas.openxmlformats.org/officeDocument/2006/customXml" ds:itemID="{69C81F7C-1678-4C97-B082-D58EBCB13F5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1556</Words>
  <Application>Microsoft Macintosh PowerPoint</Application>
  <PresentationFormat>Widescreen</PresentationFormat>
  <Paragraphs>215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Wingdings</vt:lpstr>
      <vt:lpstr>Office Theme</vt:lpstr>
      <vt:lpstr>GATE Activity @ DeSIs-IPHC</vt:lpstr>
      <vt:lpstr>GATE @ DeSIs-IPHC </vt:lpstr>
      <vt:lpstr>GATE @ DeSIs-IPHC </vt:lpstr>
      <vt:lpstr>Index</vt:lpstr>
      <vt:lpstr>PowerPoint Presentation</vt:lpstr>
      <vt:lpstr>PowerPoint Presentation</vt:lpstr>
      <vt:lpstr>PowerPoint Presentation</vt:lpstr>
      <vt:lpstr>Experimental data acquisition set up</vt:lpstr>
      <vt:lpstr>Experimental data comparison</vt:lpstr>
      <vt:lpstr>PowerPoint Presentation</vt:lpstr>
      <vt:lpstr>Nuclear models for secondary neutron</vt:lpstr>
      <vt:lpstr>GATE10: Isotope materials</vt:lpstr>
      <vt:lpstr>GATE10: Isotope materials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 Activity @ DeSIs-IPHC</dc:title>
  <dc:creator>lgarciag</dc:creator>
  <cp:lastModifiedBy>lgarciag</cp:lastModifiedBy>
  <cp:revision>34</cp:revision>
  <dcterms:created xsi:type="dcterms:W3CDTF">2025-03-13T08:14:24Z</dcterms:created>
  <dcterms:modified xsi:type="dcterms:W3CDTF">2025-03-31T20:03:17Z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0x01010091B149B55067194FAABAFEB662694F1E</vt:lpwstr>
  </property>
</Properties>
</file>