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1016" r:id="rId2"/>
    <p:sldId id="1100" r:id="rId3"/>
    <p:sldId id="1101" r:id="rId4"/>
    <p:sldId id="1052" r:id="rId5"/>
    <p:sldId id="1054" r:id="rId6"/>
    <p:sldId id="1056" r:id="rId7"/>
    <p:sldId id="1096" r:id="rId8"/>
    <p:sldId id="1085" r:id="rId9"/>
    <p:sldId id="1086" r:id="rId10"/>
    <p:sldId id="1087" r:id="rId11"/>
    <p:sldId id="1092" r:id="rId12"/>
    <p:sldId id="1088" r:id="rId13"/>
    <p:sldId id="1091" r:id="rId14"/>
    <p:sldId id="1090" r:id="rId15"/>
    <p:sldId id="1093" r:id="rId16"/>
    <p:sldId id="1095" r:id="rId17"/>
    <p:sldId id="1065" r:id="rId18"/>
    <p:sldId id="1099" r:id="rId19"/>
    <p:sldId id="1097" r:id="rId20"/>
    <p:sldId id="1080" r:id="rId21"/>
    <p:sldId id="1067" r:id="rId22"/>
    <p:sldId id="1098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1F22"/>
    <a:srgbClr val="2C313F"/>
    <a:srgbClr val="FFFFFF"/>
    <a:srgbClr val="F8FFE7"/>
    <a:srgbClr val="B8BFA9"/>
    <a:srgbClr val="4472C4"/>
    <a:srgbClr val="DAE3F3"/>
    <a:srgbClr val="DEA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/>
    <p:restoredTop sz="91447"/>
  </p:normalViewPr>
  <p:slideViewPr>
    <p:cSldViewPr snapToGrid="0" snapToObjects="1">
      <p:cViewPr varScale="1">
        <p:scale>
          <a:sx n="140" d="100"/>
          <a:sy n="140" d="100"/>
        </p:scale>
        <p:origin x="71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8D201-38B6-6645-B08C-6CD13EE9EA24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994F6-BA9C-EE45-B0B0-2E1E4B97397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34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994F6-BA9C-EE45-B0B0-2E1E4B97397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57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994F6-BA9C-EE45-B0B0-2E1E4B97397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85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AC8CE-8CED-01F0-927B-47BE699B3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94A3A-815C-ED45-5B4A-D071D6AB2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7DA3FA-6CD1-BABE-8381-DF105C9B4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91AEE-6A50-80FC-64C8-38542019B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994F6-BA9C-EE45-B0B0-2E1E4B97397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90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70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82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14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E8E3C-138A-8445-8225-BFB3608CF746}"/>
              </a:ext>
            </a:extLst>
          </p:cNvPr>
          <p:cNvSpPr txBox="1"/>
          <p:nvPr userDrawn="1"/>
        </p:nvSpPr>
        <p:spPr>
          <a:xfrm>
            <a:off x="11734824" y="-420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B4E723E-706A-8A48-9D0E-8742053DCB1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812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44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44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90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01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80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94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21009-C05D-8141-9BE3-95BD83023F28}" type="datetimeFigureOut">
              <a:rPr lang="de-DE" smtClean="0"/>
              <a:pPr/>
              <a:t>01.04.25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89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etsinitiative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opengate-dev-l@in2p3.f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opengate-python.readthedocs.io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421200" y="1344827"/>
            <a:ext cx="9703837" cy="2084173"/>
          </a:xfrm>
        </p:spPr>
        <p:txBody>
          <a:bodyPr anchor="ctr">
            <a:normAutofit/>
          </a:bodyPr>
          <a:lstStyle/>
          <a:p>
            <a:r>
              <a:rPr lang="en-GB" sz="9600" dirty="0"/>
              <a:t>Status of GATE</a:t>
            </a:r>
            <a:endParaRPr lang="en-GB" sz="9600" dirty="0">
              <a:solidFill>
                <a:schemeClr val="accent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3009184" y="3345468"/>
            <a:ext cx="6400800" cy="1005790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David </a:t>
            </a:r>
            <a:r>
              <a:rPr lang="en-GB" dirty="0" err="1">
                <a:solidFill>
                  <a:srgbClr val="000000"/>
                </a:solidFill>
              </a:rPr>
              <a:t>Sarrut</a:t>
            </a:r>
            <a:endParaRPr lang="en-GB" dirty="0">
              <a:solidFill>
                <a:srgbClr val="000000"/>
              </a:solidFill>
            </a:endParaRPr>
          </a:p>
          <a:p>
            <a:endParaRPr lang="en-GB" sz="1800" i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4768" y="5501514"/>
            <a:ext cx="1063619" cy="106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41" y="5565587"/>
            <a:ext cx="1727228" cy="930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119" y="5667528"/>
            <a:ext cx="3070627" cy="6694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BEE8F3-86FD-4A4A-8D1E-1D63AD7F9A61}"/>
              </a:ext>
            </a:extLst>
          </p:cNvPr>
          <p:cNvSpPr/>
          <p:nvPr/>
        </p:nvSpPr>
        <p:spPr>
          <a:xfrm>
            <a:off x="1088944" y="3872647"/>
            <a:ext cx="10241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</a:rPr>
              <a:t>CNRS - </a:t>
            </a:r>
            <a:r>
              <a:rPr lang="fr-FR" dirty="0" err="1">
                <a:latin typeface="Calibri" panose="020F0502020204030204" pitchFamily="34" charset="0"/>
              </a:rPr>
              <a:t>University</a:t>
            </a:r>
            <a:r>
              <a:rPr lang="fr-FR" dirty="0">
                <a:latin typeface="Calibri" panose="020F0502020204030204" pitchFamily="34" charset="0"/>
              </a:rPr>
              <a:t> of Lyon</a:t>
            </a:r>
          </a:p>
          <a:p>
            <a:pPr algn="ctr"/>
            <a:r>
              <a:rPr lang="fr-FR" dirty="0">
                <a:latin typeface="Calibri" panose="020F0502020204030204" pitchFamily="34" charset="0"/>
              </a:rPr>
              <a:t>CREATIS, CNRS UMR5220, Inserm U1044, INSA-Lyon, </a:t>
            </a:r>
            <a:r>
              <a:rPr lang="fr-FR" dirty="0" err="1">
                <a:latin typeface="Calibri" panose="020F0502020204030204" pitchFamily="34" charset="0"/>
              </a:rPr>
              <a:t>Universite</a:t>
            </a:r>
            <a:r>
              <a:rPr lang="fr-FR" dirty="0">
                <a:latin typeface="Calibri" panose="020F0502020204030204" pitchFamily="34" charset="0"/>
              </a:rPr>
              <a:t>́ Lyon 1, France</a:t>
            </a:r>
          </a:p>
          <a:p>
            <a:pPr algn="ctr"/>
            <a:endParaRPr lang="fr-FR" dirty="0">
              <a:latin typeface="Calibri" panose="020F0502020204030204" pitchFamily="34" charset="0"/>
            </a:endParaRPr>
          </a:p>
          <a:p>
            <a:pPr algn="ctr"/>
            <a:r>
              <a:rPr lang="fr-FR" sz="2400" b="1" dirty="0">
                <a:latin typeface="Calibri" panose="020F0502020204030204" pitchFamily="34" charset="0"/>
              </a:rPr>
              <a:t>On </a:t>
            </a:r>
            <a:r>
              <a:rPr lang="fr-FR" sz="2400" b="1" dirty="0" err="1">
                <a:latin typeface="Calibri" panose="020F0502020204030204" pitchFamily="34" charset="0"/>
              </a:rPr>
              <a:t>behalf</a:t>
            </a:r>
            <a:r>
              <a:rPr lang="fr-FR" sz="2400" b="1" dirty="0">
                <a:latin typeface="Calibri" panose="020F0502020204030204" pitchFamily="34" charset="0"/>
              </a:rPr>
              <a:t> of the </a:t>
            </a:r>
            <a:r>
              <a:rPr lang="fr-FR" sz="2400" b="1" dirty="0" err="1">
                <a:latin typeface="Calibri" panose="020F0502020204030204" pitchFamily="34" charset="0"/>
              </a:rPr>
              <a:t>OpenGate</a:t>
            </a:r>
            <a:r>
              <a:rPr lang="fr-FR" sz="2400" b="1" dirty="0">
                <a:latin typeface="Calibri" panose="020F0502020204030204" pitchFamily="34" charset="0"/>
              </a:rPr>
              <a:t> collaboration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5831B9-096B-4D45-B754-5E6B3A90A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884" y="5565054"/>
            <a:ext cx="1872428" cy="924656"/>
          </a:xfrm>
          <a:prstGeom prst="rect">
            <a:avLst/>
          </a:prstGeom>
        </p:spPr>
      </p:pic>
      <p:pic>
        <p:nvPicPr>
          <p:cNvPr id="8" name="Picture 2" descr="1. Introduction — GATE documentation">
            <a:extLst>
              <a:ext uri="{FF2B5EF4-FFF2-40B4-BE49-F238E27FC236}">
                <a16:creationId xmlns:a16="http://schemas.microsoft.com/office/drawing/2014/main" id="{77944C4C-DAC7-8048-9DF7-FB247553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0182"/>
            <a:ext cx="2725664" cy="166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4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000E6-EC4D-F5C2-F101-A5F474349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Annoying issue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5421-395D-8C9E-19F5-7DC5652A4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</a:rPr>
              <a:t>“cannot allocate memory in static TLS block”</a:t>
            </a:r>
          </a:p>
          <a:p>
            <a:pPr marL="0" indent="0">
              <a:buNone/>
            </a:pPr>
            <a:endParaRPr lang="en-FR" dirty="0"/>
          </a:p>
          <a:p>
            <a:r>
              <a:rPr lang="en-FR" dirty="0"/>
              <a:t>Workaround 1:</a:t>
            </a:r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Workaround 2:</a:t>
            </a:r>
          </a:p>
          <a:p>
            <a:pPr lvl="1"/>
            <a:r>
              <a:rPr lang="en-GB" dirty="0"/>
              <a:t>A</a:t>
            </a:r>
            <a:r>
              <a:rPr lang="en-FR" dirty="0"/>
              <a:t>utomatic set during import, restart the Python process</a:t>
            </a:r>
          </a:p>
          <a:p>
            <a:pPr lvl="1"/>
            <a:r>
              <a:rPr lang="en-GB" dirty="0"/>
              <a:t>N</a:t>
            </a:r>
            <a:r>
              <a:rPr lang="en-FR" dirty="0"/>
              <a:t>ot reliable</a:t>
            </a:r>
          </a:p>
          <a:p>
            <a:r>
              <a:rPr lang="en-FR" dirty="0"/>
              <a:t>Workaround 3:</a:t>
            </a:r>
          </a:p>
          <a:p>
            <a:pPr lvl="1"/>
            <a:r>
              <a:rPr lang="en-FR" dirty="0"/>
              <a:t>Compile Geant4 with a specific option but </a:t>
            </a:r>
            <a:r>
              <a:rPr lang="en-FR" b="1" dirty="0">
                <a:solidFill>
                  <a:schemeClr val="accent2"/>
                </a:solidFill>
              </a:rPr>
              <a:t>slower 15%</a:t>
            </a:r>
          </a:p>
          <a:p>
            <a:pPr lvl="1"/>
            <a:endParaRPr lang="en-FR" dirty="0"/>
          </a:p>
          <a:p>
            <a:pPr marL="457200" lvl="1" indent="0">
              <a:buNone/>
            </a:pPr>
            <a:endParaRPr lang="en-GB" dirty="0">
              <a:latin typeface="Monaco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3E871-03E9-177A-8312-C841DB4148EE}"/>
              </a:ext>
            </a:extLst>
          </p:cNvPr>
          <p:cNvSpPr txBox="1"/>
          <p:nvPr/>
        </p:nvSpPr>
        <p:spPr>
          <a:xfrm>
            <a:off x="2013855" y="3227337"/>
            <a:ext cx="8305802" cy="86177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  <a:latin typeface="Monaco" pitchFamily="2" charset="77"/>
              </a:rPr>
              <a:t>export G4L=~/</a:t>
            </a:r>
            <a:r>
              <a:rPr lang="en-GB" sz="1600" dirty="0" err="1">
                <a:solidFill>
                  <a:schemeClr val="bg1"/>
                </a:solidFill>
                <a:highlight>
                  <a:srgbClr val="000000"/>
                </a:highlight>
                <a:latin typeface="Monaco" pitchFamily="2" charset="77"/>
              </a:rPr>
              <a:t>src</a:t>
            </a:r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  <a:latin typeface="Monaco" pitchFamily="2" charset="77"/>
              </a:rPr>
              <a:t>/geant4-v11.3.0/</a:t>
            </a:r>
            <a:r>
              <a:rPr lang="en-GB" sz="1600" dirty="0" err="1">
                <a:solidFill>
                  <a:schemeClr val="bg1"/>
                </a:solidFill>
                <a:highlight>
                  <a:srgbClr val="000000"/>
                </a:highlight>
                <a:latin typeface="Monaco" pitchFamily="2" charset="77"/>
              </a:rPr>
              <a:t>BuildProducts</a:t>
            </a:r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  <a:latin typeface="Monaco" pitchFamily="2" charset="77"/>
              </a:rPr>
              <a:t>/lib64</a:t>
            </a:r>
          </a:p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  <a:latin typeface="Monaco" pitchFamily="2" charset="77"/>
              </a:rPr>
              <a:t>export LD_PRELOAD=${LD_PRELOAD}:${G4L}/libG4geometry.so</a:t>
            </a:r>
          </a:p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  <a:latin typeface="Monaco" pitchFamily="2" charset="77"/>
              </a:rPr>
              <a:t>export LD_PRELOAD=${LD_PRELOAD}:${G4L}/libG4processes.so</a:t>
            </a:r>
            <a:endParaRPr lang="en-FR" sz="1600" dirty="0"/>
          </a:p>
        </p:txBody>
      </p:sp>
    </p:spTree>
    <p:extLst>
      <p:ext uri="{BB962C8B-B14F-4D97-AF65-F5344CB8AC3E}">
        <p14:creationId xmlns:p14="http://schemas.microsoft.com/office/powerpoint/2010/main" val="149834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C8158-4536-50E6-2B6B-E8BD3A8BC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D452B-8F97-0C02-6F1C-F4C74A2C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useful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/</a:t>
            </a:r>
            <a:r>
              <a:rPr lang="fr-FR" dirty="0" err="1"/>
              <a:t>features</a:t>
            </a:r>
            <a:endParaRPr lang="en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0FD611-64F6-3910-C430-C312B2EB4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9723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AA50-7241-3E53-5330-29FD3B8C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Contrib folder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82BDB-3EB9-BE10-A290-70F061CA4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FR" dirty="0"/>
              <a:t>Contains helpers python functions for various systems</a:t>
            </a:r>
          </a:p>
          <a:p>
            <a:pPr marL="0" indent="0">
              <a:buNone/>
            </a:pPr>
            <a:endParaRPr lang="en-FR" dirty="0"/>
          </a:p>
          <a:p>
            <a:r>
              <a:rPr lang="en-GB" dirty="0">
                <a:solidFill>
                  <a:schemeClr val="accent1"/>
                </a:solidFill>
              </a:rPr>
              <a:t>phantoms</a:t>
            </a:r>
            <a:r>
              <a:rPr lang="en-GB" dirty="0"/>
              <a:t> 		IEC 6 spheres, empty </a:t>
            </a:r>
            <a:r>
              <a:rPr lang="en-GB" dirty="0" err="1"/>
              <a:t>Jaszack</a:t>
            </a:r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pet</a:t>
            </a:r>
            <a:r>
              <a:rPr lang="en-GB" dirty="0"/>
              <a:t>			Philips </a:t>
            </a:r>
            <a:r>
              <a:rPr lang="en-GB" dirty="0" err="1"/>
              <a:t>Vereos</a:t>
            </a:r>
            <a:r>
              <a:rPr lang="en-GB" dirty="0"/>
              <a:t>, Siemens Biograph</a:t>
            </a:r>
          </a:p>
          <a:p>
            <a:r>
              <a:rPr lang="en-GB" dirty="0" err="1">
                <a:solidFill>
                  <a:schemeClr val="accent1"/>
                </a:solidFill>
              </a:rPr>
              <a:t>spect</a:t>
            </a:r>
            <a:r>
              <a:rPr lang="en-GB" dirty="0"/>
              <a:t>		GE NM 670, Siemens </a:t>
            </a:r>
            <a:r>
              <a:rPr lang="en-GB" dirty="0" err="1"/>
              <a:t>Intevo</a:t>
            </a:r>
            <a:endParaRPr lang="en-FR" dirty="0"/>
          </a:p>
          <a:p>
            <a:r>
              <a:rPr lang="en-GB" dirty="0" err="1">
                <a:solidFill>
                  <a:schemeClr val="accent1"/>
                </a:solidFill>
              </a:rPr>
              <a:t>linacs</a:t>
            </a:r>
            <a:r>
              <a:rPr lang="en-GB" dirty="0"/>
              <a:t>		Elekta Synergy, Elekta Versa</a:t>
            </a:r>
          </a:p>
          <a:p>
            <a:r>
              <a:rPr lang="en-GB" dirty="0">
                <a:solidFill>
                  <a:schemeClr val="accent1"/>
                </a:solidFill>
              </a:rPr>
              <a:t>beamlines, </a:t>
            </a:r>
            <a:r>
              <a:rPr lang="en-GB" dirty="0" err="1">
                <a:solidFill>
                  <a:schemeClr val="accent1"/>
                </a:solidFill>
              </a:rPr>
              <a:t>tps</a:t>
            </a:r>
            <a:r>
              <a:rPr lang="en-GB" dirty="0"/>
              <a:t> 	ion beam therapy</a:t>
            </a:r>
          </a:p>
          <a:p>
            <a:r>
              <a:rPr lang="en-GB" dirty="0" err="1">
                <a:solidFill>
                  <a:schemeClr val="accent1"/>
                </a:solidFill>
              </a:rPr>
              <a:t>carm</a:t>
            </a:r>
            <a:r>
              <a:rPr lang="en-GB" dirty="0"/>
              <a:t>			siemens </a:t>
            </a:r>
            <a:r>
              <a:rPr lang="en-GB" dirty="0" err="1"/>
              <a:t>cios</a:t>
            </a:r>
            <a:r>
              <a:rPr lang="en-GB" dirty="0"/>
              <a:t> alpha</a:t>
            </a:r>
          </a:p>
          <a:p>
            <a:r>
              <a:rPr lang="en-GB" dirty="0">
                <a:solidFill>
                  <a:schemeClr val="accent1"/>
                </a:solidFill>
              </a:rPr>
              <a:t>optical</a:t>
            </a:r>
            <a:r>
              <a:rPr lang="en-GB" dirty="0"/>
              <a:t>:		</a:t>
            </a:r>
            <a:r>
              <a:rPr lang="en-GB" dirty="0" err="1"/>
              <a:t>optigan</a:t>
            </a:r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dose</a:t>
            </a:r>
            <a:r>
              <a:rPr lang="en-GB" dirty="0"/>
              <a:t>:		</a:t>
            </a:r>
            <a:r>
              <a:rPr lang="en-GB" dirty="0" err="1"/>
              <a:t>dose_rate</a:t>
            </a:r>
            <a:r>
              <a:rPr lang="en-GB" dirty="0"/>
              <a:t>, photon attenuation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6105E-E718-EAC8-09D9-C27FEE4D0E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364" y="3015792"/>
            <a:ext cx="3000000" cy="24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48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0CF8-E68B-D32E-9EA9-2960B04D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en-FR" dirty="0"/>
              <a:t>oxelization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80FC-5514-71FD-ACEE-A7F8DDF01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Consider any volume</a:t>
            </a:r>
          </a:p>
          <a:p>
            <a:r>
              <a:rPr lang="en-FR" dirty="0"/>
              <a:t>Run “voxelize”</a:t>
            </a:r>
          </a:p>
          <a:p>
            <a:pPr lvl="1"/>
            <a:r>
              <a:rPr lang="en-GB" dirty="0"/>
              <a:t>Voxel spacing</a:t>
            </a:r>
          </a:p>
          <a:p>
            <a:pPr lvl="1"/>
            <a:r>
              <a:rPr lang="en-GB" dirty="0"/>
              <a:t>Margin</a:t>
            </a:r>
          </a:p>
          <a:p>
            <a:endParaRPr lang="en-GB" dirty="0"/>
          </a:p>
          <a:p>
            <a:r>
              <a:rPr lang="en-GB" dirty="0"/>
              <a:t>Output:</a:t>
            </a:r>
          </a:p>
          <a:p>
            <a:pPr lvl="1"/>
            <a:r>
              <a:rPr lang="en-GB" dirty="0"/>
              <a:t>3D image of labels</a:t>
            </a:r>
          </a:p>
          <a:p>
            <a:pPr lvl="1"/>
            <a:r>
              <a:rPr lang="en-GB" dirty="0"/>
              <a:t>JSON file with material-labels</a:t>
            </a:r>
            <a:endParaRPr lang="en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DC4E33-88AE-EBB4-0BE8-AC40C8993BE8}"/>
              </a:ext>
            </a:extLst>
          </p:cNvPr>
          <p:cNvSpPr txBox="1"/>
          <p:nvPr/>
        </p:nvSpPr>
        <p:spPr>
          <a:xfrm>
            <a:off x="5704114" y="1375647"/>
            <a:ext cx="6400799" cy="497072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A7E85"/>
                </a:solidFill>
                <a:effectLst/>
              </a:rPr>
              <a:t># add some volumes</a:t>
            </a:r>
          </a:p>
          <a:p>
            <a:r>
              <a:rPr lang="en-GB" dirty="0">
                <a:solidFill>
                  <a:srgbClr val="BCBEC4"/>
                </a:solidFill>
                <a:effectLst/>
              </a:rPr>
              <a:t>box = </a:t>
            </a:r>
            <a:r>
              <a:rPr lang="en-GB" dirty="0" err="1">
                <a:solidFill>
                  <a:srgbClr val="BCBEC4"/>
                </a:solidFill>
                <a:effectLst/>
              </a:rPr>
              <a:t>sim.add_volume</a:t>
            </a:r>
            <a:r>
              <a:rPr lang="en-GB" dirty="0">
                <a:solidFill>
                  <a:srgbClr val="BCBEC4"/>
                </a:solidFill>
                <a:effectLst/>
              </a:rPr>
              <a:t>(</a:t>
            </a:r>
            <a:r>
              <a:rPr lang="en-GB" dirty="0">
                <a:solidFill>
                  <a:srgbClr val="6AAB73"/>
                </a:solidFill>
                <a:effectLst/>
              </a:rPr>
              <a:t>”Box"</a:t>
            </a:r>
            <a:r>
              <a:rPr lang="en-GB" dirty="0">
                <a:solidFill>
                  <a:srgbClr val="BCBEC4"/>
                </a:solidFill>
                <a:effectLst/>
              </a:rPr>
              <a:t>, </a:t>
            </a:r>
            <a:r>
              <a:rPr lang="en-GB" dirty="0">
                <a:solidFill>
                  <a:srgbClr val="AA4926"/>
                </a:solidFill>
                <a:effectLst/>
              </a:rPr>
              <a:t>name</a:t>
            </a:r>
            <a:r>
              <a:rPr lang="en-GB" dirty="0">
                <a:solidFill>
                  <a:srgbClr val="BCBEC4"/>
                </a:solidFill>
                <a:effectLst/>
              </a:rPr>
              <a:t>=</a:t>
            </a:r>
            <a:r>
              <a:rPr lang="en-GB" dirty="0">
                <a:solidFill>
                  <a:srgbClr val="6AAB73"/>
                </a:solidFill>
                <a:effectLst/>
              </a:rPr>
              <a:t>”</a:t>
            </a:r>
            <a:r>
              <a:rPr lang="en-GB" dirty="0" err="1">
                <a:solidFill>
                  <a:srgbClr val="6AAB73"/>
                </a:solidFill>
                <a:effectLst/>
              </a:rPr>
              <a:t>mybox</a:t>
            </a:r>
            <a:r>
              <a:rPr lang="en-GB" dirty="0">
                <a:solidFill>
                  <a:srgbClr val="6AAB73"/>
                </a:solidFill>
                <a:effectLst/>
              </a:rPr>
              <a:t>"</a:t>
            </a:r>
            <a:r>
              <a:rPr lang="en-GB" dirty="0">
                <a:solidFill>
                  <a:srgbClr val="BCBEC4"/>
                </a:solidFill>
                <a:effectLst/>
              </a:rPr>
              <a:t>)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 err="1">
                <a:solidFill>
                  <a:srgbClr val="BCBEC4"/>
                </a:solidFill>
                <a:effectLst/>
              </a:rPr>
              <a:t>box.size</a:t>
            </a:r>
            <a:r>
              <a:rPr lang="en-GB" dirty="0">
                <a:solidFill>
                  <a:srgbClr val="BCBEC4"/>
                </a:solidFill>
                <a:effectLst/>
              </a:rPr>
              <a:t> = [50*cm, 50*cm, 50*cm]</a:t>
            </a:r>
            <a:br>
              <a:rPr lang="en-GB" dirty="0">
                <a:solidFill>
                  <a:srgbClr val="7A7E85"/>
                </a:solidFill>
                <a:effectLst/>
              </a:rPr>
            </a:br>
            <a:r>
              <a:rPr lang="en-GB" dirty="0" err="1">
                <a:solidFill>
                  <a:srgbClr val="BCBEC4"/>
                </a:solidFill>
                <a:effectLst/>
              </a:rPr>
              <a:t>iec</a:t>
            </a:r>
            <a:r>
              <a:rPr lang="en-GB" dirty="0">
                <a:solidFill>
                  <a:srgbClr val="BCBEC4"/>
                </a:solidFill>
                <a:effectLst/>
              </a:rPr>
              <a:t> = </a:t>
            </a:r>
            <a:r>
              <a:rPr lang="en-GB" dirty="0" err="1">
                <a:solidFill>
                  <a:srgbClr val="BCBEC4"/>
                </a:solidFill>
                <a:effectLst/>
              </a:rPr>
              <a:t>gate_iec.add_iec_phantom</a:t>
            </a:r>
            <a:r>
              <a:rPr lang="en-GB" dirty="0">
                <a:solidFill>
                  <a:srgbClr val="BCBEC4"/>
                </a:solidFill>
                <a:effectLst/>
              </a:rPr>
              <a:t>(sim)</a:t>
            </a:r>
          </a:p>
          <a:p>
            <a:r>
              <a:rPr lang="en-GB" dirty="0" err="1">
                <a:solidFill>
                  <a:srgbClr val="BCBEC4"/>
                </a:solidFill>
              </a:rPr>
              <a:t>iec.mother</a:t>
            </a:r>
            <a:r>
              <a:rPr lang="en-GB" dirty="0">
                <a:solidFill>
                  <a:srgbClr val="BCBEC4"/>
                </a:solidFill>
              </a:rPr>
              <a:t> = box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sphere = </a:t>
            </a:r>
            <a:r>
              <a:rPr lang="en-GB" dirty="0" err="1">
                <a:solidFill>
                  <a:srgbClr val="BCBEC4"/>
                </a:solidFill>
                <a:effectLst/>
              </a:rPr>
              <a:t>sim.add_volume</a:t>
            </a:r>
            <a:r>
              <a:rPr lang="en-GB" dirty="0">
                <a:solidFill>
                  <a:srgbClr val="BCBEC4"/>
                </a:solidFill>
                <a:effectLst/>
              </a:rPr>
              <a:t>(</a:t>
            </a:r>
            <a:r>
              <a:rPr lang="en-GB" dirty="0">
                <a:solidFill>
                  <a:srgbClr val="6AAB73"/>
                </a:solidFill>
                <a:effectLst/>
              </a:rPr>
              <a:t>"Sphere"</a:t>
            </a:r>
            <a:r>
              <a:rPr lang="en-GB" dirty="0">
                <a:solidFill>
                  <a:srgbClr val="BCBEC4"/>
                </a:solidFill>
                <a:effectLst/>
              </a:rPr>
              <a:t>, </a:t>
            </a:r>
            <a:r>
              <a:rPr lang="en-GB" dirty="0">
                <a:solidFill>
                  <a:srgbClr val="AA4926"/>
                </a:solidFill>
                <a:effectLst/>
              </a:rPr>
              <a:t>name</a:t>
            </a:r>
            <a:r>
              <a:rPr lang="en-GB" dirty="0">
                <a:solidFill>
                  <a:srgbClr val="BCBEC4"/>
                </a:solidFill>
                <a:effectLst/>
              </a:rPr>
              <a:t>=</a:t>
            </a:r>
            <a:r>
              <a:rPr lang="en-GB" dirty="0">
                <a:solidFill>
                  <a:srgbClr val="6AAB73"/>
                </a:solidFill>
                <a:effectLst/>
              </a:rPr>
              <a:t>"</a:t>
            </a:r>
            <a:r>
              <a:rPr lang="en-GB" dirty="0" err="1">
                <a:solidFill>
                  <a:srgbClr val="6AAB73"/>
                </a:solidFill>
                <a:effectLst/>
              </a:rPr>
              <a:t>extra_sphere</a:t>
            </a:r>
            <a:r>
              <a:rPr lang="en-GB" dirty="0">
                <a:solidFill>
                  <a:srgbClr val="6AAB73"/>
                </a:solidFill>
                <a:effectLst/>
              </a:rPr>
              <a:t>"</a:t>
            </a:r>
            <a:r>
              <a:rPr lang="en-GB" dirty="0">
                <a:solidFill>
                  <a:srgbClr val="BCBEC4"/>
                </a:solidFill>
                <a:effectLst/>
              </a:rPr>
              <a:t>)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 err="1">
                <a:solidFill>
                  <a:srgbClr val="BCBEC4"/>
                </a:solidFill>
              </a:rPr>
              <a:t>s</a:t>
            </a:r>
            <a:r>
              <a:rPr lang="en-GB" dirty="0" err="1">
                <a:solidFill>
                  <a:srgbClr val="BCBEC4"/>
                </a:solidFill>
                <a:effectLst/>
              </a:rPr>
              <a:t>phere.rmax</a:t>
            </a:r>
            <a:r>
              <a:rPr lang="en-GB" dirty="0">
                <a:solidFill>
                  <a:srgbClr val="BCBEC4"/>
                </a:solidFill>
                <a:effectLst/>
              </a:rPr>
              <a:t> = </a:t>
            </a:r>
            <a:r>
              <a:rPr lang="en-GB" dirty="0">
                <a:solidFill>
                  <a:srgbClr val="2AACB8"/>
                </a:solidFill>
                <a:effectLst/>
              </a:rPr>
              <a:t>2 </a:t>
            </a:r>
            <a:r>
              <a:rPr lang="en-GB" dirty="0">
                <a:solidFill>
                  <a:srgbClr val="BCBEC4"/>
                </a:solidFill>
                <a:effectLst/>
              </a:rPr>
              <a:t>* cm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 err="1">
                <a:solidFill>
                  <a:srgbClr val="BCBEC4"/>
                </a:solidFill>
                <a:effectLst/>
              </a:rPr>
              <a:t>sphere.translation</a:t>
            </a:r>
            <a:r>
              <a:rPr lang="en-GB" dirty="0">
                <a:solidFill>
                  <a:srgbClr val="BCBEC4"/>
                </a:solidFill>
                <a:effectLst/>
              </a:rPr>
              <a:t> = [</a:t>
            </a:r>
            <a:r>
              <a:rPr lang="en-GB" dirty="0">
                <a:solidFill>
                  <a:srgbClr val="2AACB8"/>
                </a:solidFill>
                <a:effectLst/>
              </a:rPr>
              <a:t>40 </a:t>
            </a:r>
            <a:r>
              <a:rPr lang="en-GB" dirty="0">
                <a:solidFill>
                  <a:srgbClr val="BCBEC4"/>
                </a:solidFill>
                <a:effectLst/>
              </a:rPr>
              <a:t>* cm, </a:t>
            </a:r>
            <a:r>
              <a:rPr lang="en-GB" dirty="0">
                <a:solidFill>
                  <a:srgbClr val="2AACB8"/>
                </a:solidFill>
                <a:effectLst/>
              </a:rPr>
              <a:t>40 </a:t>
            </a:r>
            <a:r>
              <a:rPr lang="en-GB" dirty="0">
                <a:solidFill>
                  <a:srgbClr val="BCBEC4"/>
                </a:solidFill>
                <a:effectLst/>
              </a:rPr>
              <a:t>* cm, </a:t>
            </a:r>
            <a:r>
              <a:rPr lang="en-GB" dirty="0">
                <a:solidFill>
                  <a:srgbClr val="2AACB8"/>
                </a:solidFill>
              </a:rPr>
              <a:t>4</a:t>
            </a:r>
            <a:r>
              <a:rPr lang="en-GB" dirty="0">
                <a:solidFill>
                  <a:srgbClr val="2AACB8"/>
                </a:solidFill>
                <a:effectLst/>
              </a:rPr>
              <a:t>0 </a:t>
            </a:r>
            <a:r>
              <a:rPr lang="en-GB" dirty="0">
                <a:solidFill>
                  <a:srgbClr val="BCBEC4"/>
                </a:solidFill>
                <a:effectLst/>
              </a:rPr>
              <a:t>* cm]</a:t>
            </a:r>
          </a:p>
          <a:p>
            <a:r>
              <a:rPr lang="en-GB" dirty="0" err="1">
                <a:solidFill>
                  <a:srgbClr val="BCBEC4"/>
                </a:solidFill>
              </a:rPr>
              <a:t>sphere.mother</a:t>
            </a:r>
            <a:r>
              <a:rPr lang="en-GB" dirty="0">
                <a:solidFill>
                  <a:srgbClr val="BCBEC4"/>
                </a:solidFill>
              </a:rPr>
              <a:t>=box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7A7E85"/>
                </a:solidFill>
                <a:effectLst/>
              </a:rPr>
              <a:t># </a:t>
            </a:r>
            <a:r>
              <a:rPr lang="en-GB" dirty="0" err="1">
                <a:solidFill>
                  <a:srgbClr val="7A7E85"/>
                </a:solidFill>
                <a:effectLst/>
              </a:rPr>
              <a:t>voxelize</a:t>
            </a:r>
            <a:r>
              <a:rPr lang="en-GB" dirty="0">
                <a:solidFill>
                  <a:srgbClr val="7A7E85"/>
                </a:solidFill>
                <a:effectLst/>
              </a:rPr>
              <a:t> the geometry with 3x3x3 mm spacing</a:t>
            </a:r>
            <a:br>
              <a:rPr lang="en-GB" dirty="0">
                <a:solidFill>
                  <a:srgbClr val="7A7E85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labels, </a:t>
            </a:r>
            <a:r>
              <a:rPr lang="en-GB" dirty="0" err="1">
                <a:solidFill>
                  <a:srgbClr val="BCBEC4"/>
                </a:solidFill>
                <a:effectLst/>
              </a:rPr>
              <a:t>itk_image</a:t>
            </a:r>
            <a:r>
              <a:rPr lang="en-GB" dirty="0">
                <a:solidFill>
                  <a:srgbClr val="BCBEC4"/>
                </a:solidFill>
                <a:effectLst/>
              </a:rPr>
              <a:t> = </a:t>
            </a:r>
            <a:r>
              <a:rPr lang="en-GB" dirty="0" err="1">
                <a:solidFill>
                  <a:srgbClr val="BCBEC4"/>
                </a:solidFill>
                <a:effectLst/>
              </a:rPr>
              <a:t>sim.voxelize_geometry</a:t>
            </a:r>
            <a:r>
              <a:rPr lang="en-GB" dirty="0">
                <a:solidFill>
                  <a:srgbClr val="BCBEC4"/>
                </a:solidFill>
                <a:effectLst/>
              </a:rPr>
              <a:t>(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    box, </a:t>
            </a:r>
            <a:r>
              <a:rPr lang="en-GB" dirty="0">
                <a:solidFill>
                  <a:srgbClr val="AA4926"/>
                </a:solidFill>
                <a:effectLst/>
              </a:rPr>
              <a:t>spacing</a:t>
            </a:r>
            <a:r>
              <a:rPr lang="en-GB" dirty="0">
                <a:solidFill>
                  <a:srgbClr val="BCBEC4"/>
                </a:solidFill>
                <a:effectLst/>
              </a:rPr>
              <a:t>=</a:t>
            </a:r>
            <a:r>
              <a:rPr lang="en-GB" dirty="0">
                <a:solidFill>
                  <a:srgbClr val="2AACB8"/>
                </a:solidFill>
              </a:rPr>
              <a:t>2</a:t>
            </a:r>
            <a:r>
              <a:rPr lang="en-GB" dirty="0">
                <a:solidFill>
                  <a:srgbClr val="BCBEC4"/>
                </a:solidFill>
                <a:effectLst/>
              </a:rPr>
              <a:t>, </a:t>
            </a:r>
            <a:r>
              <a:rPr lang="en-GB" dirty="0">
                <a:solidFill>
                  <a:srgbClr val="2AACB8"/>
                </a:solidFill>
              </a:rPr>
              <a:t>2</a:t>
            </a:r>
            <a:r>
              <a:rPr lang="en-GB" dirty="0">
                <a:solidFill>
                  <a:srgbClr val="BCBEC4"/>
                </a:solidFill>
                <a:effectLst/>
              </a:rPr>
              <a:t>, </a:t>
            </a:r>
            <a:r>
              <a:rPr lang="en-GB" dirty="0">
                <a:solidFill>
                  <a:srgbClr val="2AACB8"/>
                </a:solidFill>
              </a:rPr>
              <a:t>2</a:t>
            </a:r>
            <a:r>
              <a:rPr lang="en-GB" dirty="0">
                <a:solidFill>
                  <a:srgbClr val="BCBEC4"/>
                </a:solidFill>
                <a:effectLst/>
              </a:rPr>
              <a:t>), </a:t>
            </a:r>
            <a:r>
              <a:rPr lang="en-GB" dirty="0">
                <a:solidFill>
                  <a:srgbClr val="AA4926"/>
                </a:solidFill>
                <a:effectLst/>
              </a:rPr>
              <a:t>margin</a:t>
            </a:r>
            <a:r>
              <a:rPr lang="en-GB" dirty="0">
                <a:solidFill>
                  <a:srgbClr val="BCBEC4"/>
                </a:solidFill>
                <a:effectLst/>
              </a:rPr>
              <a:t>=</a:t>
            </a:r>
            <a:r>
              <a:rPr lang="en-GB" dirty="0">
                <a:solidFill>
                  <a:srgbClr val="2AACB8"/>
                </a:solidFill>
                <a:effectLst/>
              </a:rPr>
              <a:t>1</a:t>
            </a:r>
            <a:r>
              <a:rPr lang="en-GB" dirty="0">
                <a:solidFill>
                  <a:srgbClr val="BCBEC4"/>
                </a:solidFill>
                <a:effectLst/>
              </a:rPr>
              <a:t>, </a:t>
            </a:r>
            <a:r>
              <a:rPr lang="en-GB" dirty="0">
                <a:solidFill>
                  <a:srgbClr val="AA4926"/>
                </a:solidFill>
                <a:effectLst/>
              </a:rPr>
              <a:t>filename</a:t>
            </a:r>
            <a:r>
              <a:rPr lang="en-GB" dirty="0">
                <a:solidFill>
                  <a:srgbClr val="BCBEC4"/>
                </a:solidFill>
                <a:effectLst/>
              </a:rPr>
              <a:t>=</a:t>
            </a:r>
            <a:r>
              <a:rPr lang="en-GB" dirty="0">
                <a:solidFill>
                  <a:srgbClr val="6AAB73"/>
                </a:solidFill>
                <a:effectLst/>
              </a:rPr>
              <a:t>”</a:t>
            </a:r>
            <a:r>
              <a:rPr lang="en-GB" dirty="0" err="1">
                <a:solidFill>
                  <a:srgbClr val="6AAB73"/>
                </a:solidFill>
                <a:effectLst/>
              </a:rPr>
              <a:t>my_box</a:t>
            </a:r>
            <a:r>
              <a:rPr lang="en-GB" dirty="0">
                <a:solidFill>
                  <a:srgbClr val="6AAB73"/>
                </a:solidFill>
                <a:effectLst/>
              </a:rPr>
              <a:t>"</a:t>
            </a:r>
            <a:br>
              <a:rPr lang="en-GB" dirty="0">
                <a:solidFill>
                  <a:srgbClr val="6AAB73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)</a:t>
            </a:r>
          </a:p>
          <a:p>
            <a:r>
              <a:rPr lang="en-GB" dirty="0">
                <a:solidFill>
                  <a:srgbClr val="7A7E85"/>
                </a:solidFill>
                <a:effectLst/>
              </a:rPr>
              <a:t># write : </a:t>
            </a:r>
            <a:r>
              <a:rPr lang="en-GB" dirty="0" err="1">
                <a:solidFill>
                  <a:srgbClr val="7A7E85"/>
                </a:solidFill>
                <a:effectLst/>
              </a:rPr>
              <a:t>my_box.mhd</a:t>
            </a:r>
            <a:r>
              <a:rPr lang="en-GB" dirty="0">
                <a:solidFill>
                  <a:srgbClr val="7A7E85"/>
                </a:solidFill>
                <a:effectLst/>
              </a:rPr>
              <a:t> and </a:t>
            </a:r>
            <a:r>
              <a:rPr lang="en-GB" dirty="0" err="1">
                <a:solidFill>
                  <a:srgbClr val="7A7E85"/>
                </a:solidFill>
                <a:effectLst/>
              </a:rPr>
              <a:t>my_box.json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br>
              <a:rPr lang="en-GB" dirty="0">
                <a:solidFill>
                  <a:srgbClr val="BCBEC4"/>
                </a:solidFill>
                <a:effectLst/>
              </a:rPr>
            </a:br>
            <a:endParaRPr lang="en-GB" dirty="0">
              <a:solidFill>
                <a:srgbClr val="BCBEC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775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0C58-FE4F-8640-C3C7-49CE9688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FR" dirty="0"/>
              <a:t>ttenuation image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5964F-BEC9-D194-1438-AD660E7A8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Input</a:t>
            </a:r>
          </a:p>
          <a:p>
            <a:pPr lvl="1"/>
            <a:r>
              <a:rPr lang="en-FR" dirty="0"/>
              <a:t>Image</a:t>
            </a:r>
          </a:p>
          <a:p>
            <a:pPr lvl="1"/>
            <a:r>
              <a:rPr lang="en-FR" dirty="0"/>
              <a:t>Energy</a:t>
            </a:r>
          </a:p>
          <a:p>
            <a:pPr lvl="1"/>
            <a:r>
              <a:rPr lang="en-GB" dirty="0"/>
              <a:t>L</a:t>
            </a:r>
            <a:r>
              <a:rPr lang="en-FR" dirty="0"/>
              <a:t>abels and materials</a:t>
            </a:r>
          </a:p>
          <a:p>
            <a:r>
              <a:rPr lang="en-FR" dirty="0"/>
              <a:t>Output</a:t>
            </a:r>
          </a:p>
          <a:p>
            <a:pPr lvl="1"/>
            <a:r>
              <a:rPr lang="en-GB" dirty="0"/>
              <a:t>A</a:t>
            </a:r>
            <a:r>
              <a:rPr lang="en-FR" dirty="0"/>
              <a:t>ttenuation image</a:t>
            </a:r>
          </a:p>
          <a:p>
            <a:pPr lvl="1"/>
            <a:r>
              <a:rPr lang="en-GB" dirty="0"/>
              <a:t>In g.cm-1 </a:t>
            </a:r>
          </a:p>
          <a:p>
            <a:pPr lvl="1"/>
            <a:endParaRPr lang="en-GB" dirty="0"/>
          </a:p>
          <a:p>
            <a:r>
              <a:rPr lang="en-GB" dirty="0"/>
              <a:t>As a function or</a:t>
            </a:r>
            <a:br>
              <a:rPr lang="en-GB" dirty="0"/>
            </a:br>
            <a:r>
              <a:rPr lang="en-GB" dirty="0"/>
              <a:t>a command line</a:t>
            </a:r>
            <a:endParaRPr lang="en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63A30-4963-849E-1D97-5128E31347C0}"/>
              </a:ext>
            </a:extLst>
          </p:cNvPr>
          <p:cNvSpPr txBox="1"/>
          <p:nvPr/>
        </p:nvSpPr>
        <p:spPr>
          <a:xfrm>
            <a:off x="4343400" y="1967609"/>
            <a:ext cx="7848600" cy="34163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F8E6D"/>
                </a:solidFill>
                <a:effectLst/>
              </a:rPr>
              <a:t>from </a:t>
            </a:r>
            <a:r>
              <a:rPr lang="en-GB" dirty="0" err="1">
                <a:solidFill>
                  <a:srgbClr val="BCBEC4"/>
                </a:solidFill>
                <a:effectLst/>
              </a:rPr>
              <a:t>opengate.contrib.dose.photon_attenuation_image_helpers</a:t>
            </a:r>
            <a:r>
              <a:rPr lang="en-GB" dirty="0">
                <a:solidFill>
                  <a:srgbClr val="BCBEC4"/>
                </a:solidFill>
                <a:effectLst/>
              </a:rPr>
              <a:t> </a:t>
            </a:r>
            <a:r>
              <a:rPr lang="en-GB" dirty="0">
                <a:solidFill>
                  <a:srgbClr val="CF8E6D"/>
                </a:solidFill>
                <a:effectLst/>
              </a:rPr>
              <a:t>import </a:t>
            </a:r>
            <a:r>
              <a:rPr lang="en-GB" dirty="0">
                <a:solidFill>
                  <a:srgbClr val="BCBEC4"/>
                </a:solidFill>
                <a:effectLst/>
              </a:rPr>
              <a:t>(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    </a:t>
            </a:r>
            <a:r>
              <a:rPr lang="en-GB" dirty="0" err="1">
                <a:solidFill>
                  <a:srgbClr val="BCBEC4"/>
                </a:solidFill>
                <a:effectLst/>
              </a:rPr>
              <a:t>create_photon_attenuation_image</a:t>
            </a:r>
            <a:r>
              <a:rPr lang="en-GB" dirty="0">
                <a:solidFill>
                  <a:srgbClr val="BCBEC4"/>
                </a:solidFill>
                <a:effectLst/>
              </a:rPr>
              <a:t>,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)</a:t>
            </a:r>
          </a:p>
          <a:p>
            <a:endParaRPr lang="en-GB" dirty="0">
              <a:solidFill>
                <a:srgbClr val="7A7E85"/>
              </a:solidFill>
              <a:effectLst/>
            </a:endParaRPr>
          </a:p>
          <a:p>
            <a:r>
              <a:rPr lang="en-GB" dirty="0">
                <a:solidFill>
                  <a:srgbClr val="7A7E85"/>
                </a:solidFill>
                <a:effectLst/>
              </a:rPr>
              <a:t># compute attenuation map</a:t>
            </a:r>
            <a:br>
              <a:rPr lang="en-GB" dirty="0">
                <a:solidFill>
                  <a:srgbClr val="7A7E85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image = </a:t>
            </a:r>
            <a:r>
              <a:rPr lang="en-GB" dirty="0" err="1">
                <a:solidFill>
                  <a:srgbClr val="BCBEC4"/>
                </a:solidFill>
                <a:effectLst/>
              </a:rPr>
              <a:t>create_photon_attenuation_image</a:t>
            </a:r>
            <a:r>
              <a:rPr lang="en-GB" dirty="0">
                <a:solidFill>
                  <a:srgbClr val="BCBEC4"/>
                </a:solidFill>
                <a:effectLst/>
              </a:rPr>
              <a:t>(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   image_ </a:t>
            </a:r>
            <a:r>
              <a:rPr lang="en-GB" dirty="0" err="1">
                <a:solidFill>
                  <a:srgbClr val="BCBEC4"/>
                </a:solidFill>
                <a:effectLst/>
              </a:rPr>
              <a:t>input_filename</a:t>
            </a:r>
            <a:r>
              <a:rPr lang="en-GB" dirty="0">
                <a:solidFill>
                  <a:srgbClr val="BCBEC4"/>
                </a:solidFill>
                <a:effectLst/>
              </a:rPr>
              <a:t>,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    </a:t>
            </a:r>
            <a:r>
              <a:rPr lang="en-GB" dirty="0" err="1">
                <a:solidFill>
                  <a:srgbClr val="BCBEC4"/>
                </a:solidFill>
                <a:effectLst/>
              </a:rPr>
              <a:t>labels_filename</a:t>
            </a:r>
            <a:r>
              <a:rPr lang="en-GB" dirty="0">
                <a:solidFill>
                  <a:srgbClr val="BCBEC4"/>
                </a:solidFill>
                <a:effectLst/>
              </a:rPr>
              <a:t>, </a:t>
            </a:r>
            <a:r>
              <a:rPr lang="en-GB" dirty="0">
                <a:solidFill>
                  <a:srgbClr val="BCBEC4"/>
                </a:solidFill>
              </a:rPr>
              <a:t>                                    </a:t>
            </a:r>
            <a:r>
              <a:rPr lang="en-GB" dirty="0">
                <a:solidFill>
                  <a:srgbClr val="7A7E85"/>
                </a:solidFill>
                <a:effectLst/>
              </a:rPr>
              <a:t># </a:t>
            </a:r>
            <a:r>
              <a:rPr lang="en-GB" dirty="0" err="1">
                <a:solidFill>
                  <a:srgbClr val="7A7E85"/>
                </a:solidFill>
                <a:effectLst/>
              </a:rPr>
              <a:t>json</a:t>
            </a:r>
            <a:r>
              <a:rPr lang="en-GB" dirty="0">
                <a:solidFill>
                  <a:srgbClr val="7A7E85"/>
                </a:solidFill>
                <a:effectLst/>
              </a:rPr>
              <a:t> file with label to material mapping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    </a:t>
            </a:r>
            <a:r>
              <a:rPr lang="en-GB" dirty="0">
                <a:solidFill>
                  <a:srgbClr val="AA4926"/>
                </a:solidFill>
                <a:effectLst/>
              </a:rPr>
              <a:t>energy</a:t>
            </a:r>
            <a:r>
              <a:rPr lang="en-GB" dirty="0">
                <a:solidFill>
                  <a:srgbClr val="BCBEC4"/>
                </a:solidFill>
                <a:effectLst/>
              </a:rPr>
              <a:t>=140 * g4_units.keV,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    </a:t>
            </a:r>
            <a:r>
              <a:rPr lang="en-GB" dirty="0" err="1">
                <a:solidFill>
                  <a:srgbClr val="AA4926"/>
                </a:solidFill>
                <a:effectLst/>
              </a:rPr>
              <a:t>material_database</a:t>
            </a:r>
            <a:r>
              <a:rPr lang="en-GB" dirty="0">
                <a:solidFill>
                  <a:srgbClr val="BCBEC4"/>
                </a:solidFill>
                <a:effectLst/>
              </a:rPr>
              <a:t>=</a:t>
            </a:r>
            <a:r>
              <a:rPr lang="en-GB" dirty="0" err="1">
                <a:solidFill>
                  <a:srgbClr val="BCBEC4"/>
                </a:solidFill>
                <a:effectLst/>
              </a:rPr>
              <a:t>material_database</a:t>
            </a:r>
            <a:r>
              <a:rPr lang="en-GB" dirty="0">
                <a:solidFill>
                  <a:srgbClr val="BCBEC4"/>
                </a:solidFill>
                <a:effectLst/>
              </a:rPr>
              <a:t>, </a:t>
            </a:r>
            <a:r>
              <a:rPr lang="en-GB" dirty="0">
                <a:solidFill>
                  <a:srgbClr val="7A7E85"/>
                </a:solidFill>
                <a:effectLst/>
              </a:rPr>
              <a:t># optional .</a:t>
            </a:r>
            <a:r>
              <a:rPr lang="en-GB" dirty="0" err="1">
                <a:solidFill>
                  <a:srgbClr val="7A7E85"/>
                </a:solidFill>
                <a:effectLst/>
              </a:rPr>
              <a:t>db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    </a:t>
            </a:r>
            <a:r>
              <a:rPr lang="en-GB" dirty="0">
                <a:solidFill>
                  <a:srgbClr val="AA4926"/>
                </a:solidFill>
                <a:effectLst/>
              </a:rPr>
              <a:t>database</a:t>
            </a:r>
            <a:r>
              <a:rPr lang="en-GB" dirty="0">
                <a:solidFill>
                  <a:srgbClr val="BCBEC4"/>
                </a:solidFill>
                <a:effectLst/>
              </a:rPr>
              <a:t>=</a:t>
            </a:r>
            <a:r>
              <a:rPr lang="en-GB" dirty="0">
                <a:solidFill>
                  <a:srgbClr val="6AAB73"/>
                </a:solidFill>
                <a:effectLst/>
              </a:rPr>
              <a:t>”NIST"</a:t>
            </a:r>
            <a:r>
              <a:rPr lang="en-GB" dirty="0">
                <a:solidFill>
                  <a:srgbClr val="BCBEC4"/>
                </a:solidFill>
                <a:effectLst/>
              </a:rPr>
              <a:t>,	</a:t>
            </a:r>
            <a:r>
              <a:rPr lang="en-GB" dirty="0">
                <a:solidFill>
                  <a:srgbClr val="7A7E85"/>
                </a:solidFill>
                <a:effectLst/>
              </a:rPr>
              <a:t>                      # or “EPDL”</a:t>
            </a:r>
            <a:br>
              <a:rPr lang="en-GB" dirty="0">
                <a:solidFill>
                  <a:srgbClr val="BCBEC4"/>
                </a:solidFill>
                <a:effectLst/>
              </a:rPr>
            </a:br>
            <a:r>
              <a:rPr lang="en-GB" dirty="0">
                <a:solidFill>
                  <a:srgbClr val="BCBEC4"/>
                </a:solidFill>
                <a:effectLst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AFCDC-42FB-2DF1-0EBF-AAD6216617BB}"/>
              </a:ext>
            </a:extLst>
          </p:cNvPr>
          <p:cNvSpPr txBox="1"/>
          <p:nvPr/>
        </p:nvSpPr>
        <p:spPr>
          <a:xfrm>
            <a:off x="4343400" y="5807631"/>
            <a:ext cx="6101442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opengate_photon_attenuation_image  -h</a:t>
            </a:r>
          </a:p>
        </p:txBody>
      </p:sp>
    </p:spTree>
    <p:extLst>
      <p:ext uri="{BB962C8B-B14F-4D97-AF65-F5344CB8AC3E}">
        <p14:creationId xmlns:p14="http://schemas.microsoft.com/office/powerpoint/2010/main" val="420556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6A18E-3BDC-11CC-A925-E952232DB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88EF-B05A-05D2-FA76-8DC440E8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MultiThreading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72249-88AC-EA71-492C-1F5176AE4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FR" dirty="0"/>
          </a:p>
          <a:p>
            <a:endParaRPr lang="en-FR" dirty="0"/>
          </a:p>
          <a:p>
            <a:r>
              <a:rPr lang="en-FR" dirty="0">
                <a:solidFill>
                  <a:schemeClr val="accent2">
                    <a:lumMod val="75000"/>
                  </a:schemeClr>
                </a:solidFill>
              </a:rPr>
              <a:t>Warning</a:t>
            </a:r>
            <a:r>
              <a:rPr lang="en-FR" dirty="0"/>
              <a:t>:</a:t>
            </a:r>
          </a:p>
          <a:p>
            <a:pPr lvl="1"/>
            <a:r>
              <a:rPr lang="en-GB" dirty="0"/>
              <a:t>N</a:t>
            </a:r>
            <a:r>
              <a:rPr lang="en-FR" dirty="0"/>
              <a:t>ot all scorers support MT</a:t>
            </a:r>
          </a:p>
          <a:p>
            <a:pPr lvl="1"/>
            <a:r>
              <a:rPr lang="en-FR" dirty="0"/>
              <a:t>Efficiency varies (nb of threads, memory, tasks)</a:t>
            </a:r>
          </a:p>
          <a:p>
            <a:pPr lvl="1"/>
            <a:r>
              <a:rPr lang="en-FR" dirty="0"/>
              <a:t>Wait for threads at </a:t>
            </a:r>
            <a:r>
              <a:rPr lang="en-FR" i="1" dirty="0"/>
              <a:t>each</a:t>
            </a:r>
            <a:r>
              <a:rPr lang="en-FR" dirty="0"/>
              <a:t> run (slower when motion)</a:t>
            </a:r>
          </a:p>
          <a:p>
            <a:pPr lvl="1"/>
            <a:endParaRPr lang="en-FR" dirty="0"/>
          </a:p>
          <a:p>
            <a:r>
              <a:rPr lang="en-FR" dirty="0"/>
              <a:t>Under the hoods</a:t>
            </a:r>
          </a:p>
          <a:p>
            <a:pPr lvl="1"/>
            <a:r>
              <a:rPr lang="en-FR" dirty="0"/>
              <a:t>Geant4 core mecanism</a:t>
            </a:r>
          </a:p>
          <a:p>
            <a:pPr lvl="1"/>
            <a:r>
              <a:rPr lang="en-GB" dirty="0"/>
              <a:t>N</a:t>
            </a:r>
            <a:r>
              <a:rPr lang="en-FR" dirty="0"/>
              <a:t>eed adapted lock procedure for </a:t>
            </a:r>
            <a:r>
              <a:rPr lang="en-FR" i="1" dirty="0">
                <a:solidFill>
                  <a:schemeClr val="accent1"/>
                </a:solidFill>
              </a:rPr>
              <a:t>each actors</a:t>
            </a:r>
          </a:p>
          <a:p>
            <a:pPr lvl="1"/>
            <a:r>
              <a:rPr lang="en-GB" dirty="0"/>
              <a:t>S</a:t>
            </a:r>
            <a:r>
              <a:rPr lang="en-FR" dirty="0"/>
              <a:t>everal choices (memory / speed tradeoff)</a:t>
            </a:r>
          </a:p>
          <a:p>
            <a:pPr lvl="1"/>
            <a:endParaRPr lang="en-FR" dirty="0"/>
          </a:p>
          <a:p>
            <a:r>
              <a:rPr lang="en-FR" dirty="0"/>
              <a:t>Future: improved version for DoseActor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887A6-C4AE-9221-0216-3439931D5354}"/>
              </a:ext>
            </a:extLst>
          </p:cNvPr>
          <p:cNvSpPr txBox="1"/>
          <p:nvPr/>
        </p:nvSpPr>
        <p:spPr>
          <a:xfrm>
            <a:off x="4039720" y="1805137"/>
            <a:ext cx="4112560" cy="461665"/>
          </a:xfrm>
          <a:prstGeom prst="rect">
            <a:avLst/>
          </a:prstGeom>
          <a:solidFill>
            <a:srgbClr val="1D1F22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sim.number_of_threads</a:t>
            </a:r>
            <a:r>
              <a:rPr lang="en-GB" sz="2400" dirty="0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 = </a:t>
            </a:r>
            <a:r>
              <a:rPr lang="en-GB" sz="2400" dirty="0">
                <a:solidFill>
                  <a:srgbClr val="2AACB8"/>
                </a:solidFill>
                <a:highlight>
                  <a:srgbClr val="1E1F22"/>
                </a:highlight>
              </a:rPr>
              <a:t>42</a:t>
            </a:r>
            <a:endParaRPr lang="en-GB" sz="2400" dirty="0">
              <a:solidFill>
                <a:srgbClr val="BCBEC4"/>
              </a:solidFill>
              <a:effectLst/>
              <a:highlight>
                <a:srgbClr val="1E1F22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BCEE3C-FC50-15DB-243D-57602D0E9E8D}"/>
              </a:ext>
            </a:extLst>
          </p:cNvPr>
          <p:cNvSpPr txBox="1"/>
          <p:nvPr/>
        </p:nvSpPr>
        <p:spPr>
          <a:xfrm>
            <a:off x="7081476" y="4231815"/>
            <a:ext cx="4759620" cy="12545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indent="0">
              <a:buNone/>
            </a:pPr>
            <a:r>
              <a:rPr lang="en-FR" sz="2000" dirty="0"/>
              <a:t>Developers : 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Need s</a:t>
            </a:r>
            <a:r>
              <a:rPr lang="en-FR" sz="2000" dirty="0">
                <a:solidFill>
                  <a:schemeClr val="accent1"/>
                </a:solidFill>
              </a:rPr>
              <a:t>pecific work for MT (lock, atomic)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G</a:t>
            </a:r>
            <a:r>
              <a:rPr lang="en-FR" sz="2000" dirty="0">
                <a:solidFill>
                  <a:schemeClr val="accent1"/>
                </a:solidFill>
              </a:rPr>
              <a:t>uarding mecanism: monoT by default</a:t>
            </a:r>
          </a:p>
        </p:txBody>
      </p:sp>
    </p:spTree>
    <p:extLst>
      <p:ext uri="{BB962C8B-B14F-4D97-AF65-F5344CB8AC3E}">
        <p14:creationId xmlns:p14="http://schemas.microsoft.com/office/powerpoint/2010/main" val="2546773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890C4-EE63-2B08-63F5-CEC861779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A054-6651-A1BD-1544-BE9611FD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MultiProcessing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758A6-3A8B-2A89-E51F-79967D13D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FR" dirty="0">
                <a:solidFill>
                  <a:schemeClr val="accent2">
                    <a:lumMod val="75000"/>
                  </a:schemeClr>
                </a:solidFill>
              </a:rPr>
              <a:t>Work in progress (do not work yet)</a:t>
            </a:r>
          </a:p>
          <a:p>
            <a:r>
              <a:rPr lang="en-FR" dirty="0"/>
              <a:t>Goal:</a:t>
            </a:r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First version on local computer only</a:t>
            </a:r>
          </a:p>
          <a:p>
            <a:r>
              <a:rPr lang="en-GB" dirty="0"/>
              <a:t>S</a:t>
            </a:r>
            <a:r>
              <a:rPr lang="en-FR" dirty="0"/>
              <a:t>econd version to adapt to cluster job submssion (qsub etc)</a:t>
            </a:r>
          </a:p>
          <a:p>
            <a:r>
              <a:rPr lang="en-FR" dirty="0"/>
              <a:t>Interest: </a:t>
            </a:r>
          </a:p>
          <a:p>
            <a:pPr lvl="1"/>
            <a:r>
              <a:rPr lang="en-FR" dirty="0"/>
              <a:t>Linear speedup expected</a:t>
            </a:r>
          </a:p>
          <a:p>
            <a:pPr lvl="1"/>
            <a:r>
              <a:rPr lang="en-FR" dirty="0"/>
              <a:t>Adapted to clusters</a:t>
            </a:r>
          </a:p>
          <a:p>
            <a:pPr marL="0" indent="0">
              <a:buNone/>
            </a:pPr>
            <a:endParaRPr lang="en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5ACE1-F664-2676-0787-F5147F1192BA}"/>
              </a:ext>
            </a:extLst>
          </p:cNvPr>
          <p:cNvSpPr txBox="1"/>
          <p:nvPr/>
        </p:nvSpPr>
        <p:spPr>
          <a:xfrm>
            <a:off x="2123835" y="2414737"/>
            <a:ext cx="5180480" cy="461665"/>
          </a:xfrm>
          <a:prstGeom prst="rect">
            <a:avLst/>
          </a:prstGeom>
          <a:solidFill>
            <a:srgbClr val="1D1F22"/>
          </a:solidFill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sim.run</a:t>
            </a:r>
            <a:r>
              <a:rPr lang="en-GB" sz="2400" dirty="0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(</a:t>
            </a:r>
            <a:r>
              <a:rPr lang="en-GB" sz="2400" dirty="0" err="1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nb_proc</a:t>
            </a:r>
            <a:r>
              <a:rPr lang="en-GB" sz="2400" dirty="0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 = </a:t>
            </a:r>
            <a:r>
              <a:rPr lang="en-GB" sz="2400" dirty="0">
                <a:solidFill>
                  <a:srgbClr val="2AACB8"/>
                </a:solidFill>
                <a:highlight>
                  <a:srgbClr val="1E1F22"/>
                </a:highlight>
              </a:rPr>
              <a:t>12</a:t>
            </a:r>
            <a:r>
              <a:rPr lang="en-GB" sz="2400" dirty="0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,</a:t>
            </a:r>
            <a:r>
              <a:rPr lang="en-GB" sz="2400" dirty="0">
                <a:solidFill>
                  <a:srgbClr val="2AACB8"/>
                </a:solidFill>
                <a:highlight>
                  <a:srgbClr val="1E1F22"/>
                </a:highlight>
              </a:rPr>
              <a:t> </a:t>
            </a:r>
            <a:r>
              <a:rPr lang="en-GB" sz="2400" dirty="0">
                <a:solidFill>
                  <a:srgbClr val="6AAB73"/>
                </a:solidFill>
                <a:effectLst/>
              </a:rPr>
              <a:t>”</a:t>
            </a:r>
            <a:r>
              <a:rPr lang="en-GB" sz="2400" dirty="0" err="1">
                <a:solidFill>
                  <a:srgbClr val="6AAB73"/>
                </a:solidFill>
              </a:rPr>
              <a:t>my</a:t>
            </a:r>
            <a:r>
              <a:rPr lang="en-GB" sz="2400" dirty="0" err="1">
                <a:solidFill>
                  <a:srgbClr val="6AAB73"/>
                </a:solidFill>
                <a:effectLst/>
              </a:rPr>
              <a:t>_run.json</a:t>
            </a:r>
            <a:r>
              <a:rPr lang="en-GB" sz="2400" dirty="0">
                <a:solidFill>
                  <a:srgbClr val="6AAB73"/>
                </a:solidFill>
                <a:effectLst/>
              </a:rPr>
              <a:t>"</a:t>
            </a:r>
            <a:r>
              <a:rPr lang="en-GB" sz="2400" dirty="0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439C6-B8E4-ED37-97F0-22DCF8E993E5}"/>
              </a:ext>
            </a:extLst>
          </p:cNvPr>
          <p:cNvSpPr txBox="1"/>
          <p:nvPr/>
        </p:nvSpPr>
        <p:spPr>
          <a:xfrm>
            <a:off x="2123835" y="3051703"/>
            <a:ext cx="5180480" cy="830997"/>
          </a:xfrm>
          <a:prstGeom prst="rect">
            <a:avLst/>
          </a:prstGeom>
          <a:solidFill>
            <a:srgbClr val="1D1F22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BCBEC4"/>
                </a:solidFill>
                <a:highlight>
                  <a:srgbClr val="1E1F22"/>
                </a:highlight>
              </a:rPr>
              <a:t>s</a:t>
            </a:r>
            <a:r>
              <a:rPr lang="en-GB" sz="2400" dirty="0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im = Simulation()</a:t>
            </a:r>
          </a:p>
          <a:p>
            <a:r>
              <a:rPr lang="en-GB" sz="2400" dirty="0" err="1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sim.</a:t>
            </a:r>
            <a:r>
              <a:rPr lang="en-GB" sz="2400" dirty="0" err="1">
                <a:solidFill>
                  <a:srgbClr val="BCBEC4"/>
                </a:solidFill>
                <a:highlight>
                  <a:srgbClr val="1E1F22"/>
                </a:highlight>
              </a:rPr>
              <a:t>merge</a:t>
            </a:r>
            <a:r>
              <a:rPr lang="en-GB" sz="2400" dirty="0" err="1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_run</a:t>
            </a:r>
            <a:r>
              <a:rPr lang="en-GB" sz="2400" dirty="0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(</a:t>
            </a:r>
            <a:r>
              <a:rPr lang="en-GB" sz="2400" dirty="0">
                <a:solidFill>
                  <a:srgbClr val="6AAB73"/>
                </a:solidFill>
                <a:effectLst/>
              </a:rPr>
              <a:t>”</a:t>
            </a:r>
            <a:r>
              <a:rPr lang="en-GB" sz="2400" dirty="0" err="1">
                <a:solidFill>
                  <a:srgbClr val="6AAB73"/>
                </a:solidFill>
              </a:rPr>
              <a:t>my</a:t>
            </a:r>
            <a:r>
              <a:rPr lang="en-GB" sz="2400" dirty="0" err="1">
                <a:solidFill>
                  <a:srgbClr val="6AAB73"/>
                </a:solidFill>
                <a:effectLst/>
              </a:rPr>
              <a:t>_run.json</a:t>
            </a:r>
            <a:r>
              <a:rPr lang="en-GB" sz="2400" dirty="0">
                <a:solidFill>
                  <a:srgbClr val="6AAB73"/>
                </a:solidFill>
                <a:effectLst/>
              </a:rPr>
              <a:t>”</a:t>
            </a:r>
            <a:r>
              <a:rPr lang="en-GB" sz="2400" dirty="0">
                <a:solidFill>
                  <a:srgbClr val="BCBEC4"/>
                </a:solidFill>
                <a:effectLst/>
                <a:highlight>
                  <a:srgbClr val="1E1F22"/>
                </a:highlight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765088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9100-A58F-4652-4A1F-B69F6B2C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Next steps,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9EC5E-7E30-2C39-8F84-EACB76A69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b="1" dirty="0"/>
              <a:t>Consolidation</a:t>
            </a:r>
          </a:p>
          <a:p>
            <a:r>
              <a:rPr lang="fr-FR" dirty="0" err="1"/>
              <a:t>Multiprocessing</a:t>
            </a:r>
            <a:endParaRPr lang="fr-FR" dirty="0"/>
          </a:p>
          <a:p>
            <a:r>
              <a:rPr lang="fr-FR" dirty="0" err="1">
                <a:solidFill>
                  <a:schemeClr val="accent1"/>
                </a:solidFill>
              </a:rPr>
              <a:t>Digitizer</a:t>
            </a:r>
            <a:r>
              <a:rPr lang="fr-FR" dirty="0"/>
              <a:t> modules: </a:t>
            </a:r>
            <a:r>
              <a:rPr lang="fr-FR" dirty="0" err="1"/>
              <a:t>dead</a:t>
            </a:r>
            <a:r>
              <a:rPr lang="fr-FR" dirty="0"/>
              <a:t> time, </a:t>
            </a:r>
            <a:r>
              <a:rPr lang="fr-FR" dirty="0" err="1"/>
              <a:t>pileup</a:t>
            </a:r>
            <a:r>
              <a:rPr lang="fr-FR" dirty="0"/>
              <a:t>, noise, </a:t>
            </a:r>
            <a:r>
              <a:rPr lang="fr-FR" dirty="0" err="1"/>
              <a:t>etc</a:t>
            </a:r>
            <a:r>
              <a:rPr lang="fr-FR" dirty="0"/>
              <a:t> (</a:t>
            </a:r>
            <a:r>
              <a:rPr lang="fr-FR" dirty="0" err="1"/>
              <a:t>still</a:t>
            </a:r>
            <a:r>
              <a:rPr lang="fr-FR" dirty="0"/>
              <a:t> offline first)</a:t>
            </a:r>
          </a:p>
          <a:p>
            <a:r>
              <a:rPr lang="fr-FR" dirty="0" err="1"/>
              <a:t>Integration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>
                <a:solidFill>
                  <a:schemeClr val="accent1"/>
                </a:solidFill>
              </a:rPr>
              <a:t>reconstruction</a:t>
            </a:r>
            <a:r>
              <a:rPr lang="fr-FR" dirty="0"/>
              <a:t> software</a:t>
            </a:r>
          </a:p>
          <a:p>
            <a:pPr lvl="1"/>
            <a:r>
              <a:rPr lang="fr-FR" dirty="0"/>
              <a:t>CASTOR, </a:t>
            </a:r>
            <a:r>
              <a:rPr lang="fr-FR" dirty="0" err="1"/>
              <a:t>OpenRTK</a:t>
            </a:r>
            <a:r>
              <a:rPr lang="fr-FR" dirty="0"/>
              <a:t>, </a:t>
            </a:r>
            <a:r>
              <a:rPr lang="fr-FR" dirty="0" err="1"/>
              <a:t>PyTomography</a:t>
            </a:r>
            <a:endParaRPr lang="fr-FR" dirty="0"/>
          </a:p>
          <a:p>
            <a:pPr lvl="1"/>
            <a:r>
              <a:rPr lang="fr-FR" dirty="0"/>
              <a:t>Siemens root2listmode </a:t>
            </a:r>
            <a:r>
              <a:rPr lang="fr-FR" dirty="0" err="1"/>
              <a:t>fpr</a:t>
            </a:r>
            <a:r>
              <a:rPr lang="fr-FR" dirty="0"/>
              <a:t> e7Tools (not open)</a:t>
            </a:r>
          </a:p>
          <a:p>
            <a:pPr lvl="1"/>
            <a:r>
              <a:rPr lang="fr-FR" dirty="0"/>
              <a:t>Future Emission </a:t>
            </a:r>
            <a:r>
              <a:rPr lang="fr-FR" dirty="0" err="1"/>
              <a:t>Tomography</a:t>
            </a:r>
            <a:r>
              <a:rPr lang="fr-FR" dirty="0"/>
              <a:t> </a:t>
            </a:r>
            <a:r>
              <a:rPr lang="fr-FR" dirty="0" err="1"/>
              <a:t>Standardization</a:t>
            </a:r>
            <a:r>
              <a:rPr lang="fr-FR" dirty="0"/>
              <a:t> Initiative (ETS) </a:t>
            </a:r>
            <a:r>
              <a:rPr lang="fr-FR" dirty="0">
                <a:hlinkClick r:id="rId2"/>
              </a:rPr>
              <a:t>https://etsinitiative.org</a:t>
            </a:r>
            <a:r>
              <a:rPr lang="fr-FR" dirty="0"/>
              <a:t> </a:t>
            </a:r>
          </a:p>
          <a:p>
            <a:r>
              <a:rPr lang="fr-FR" dirty="0"/>
              <a:t>« </a:t>
            </a:r>
            <a:r>
              <a:rPr lang="fr-FR" dirty="0" err="1"/>
              <a:t>old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 » VRT : </a:t>
            </a:r>
          </a:p>
          <a:p>
            <a:pPr lvl="1"/>
            <a:r>
              <a:rPr lang="fr-FR" dirty="0"/>
              <a:t>Last Vertex </a:t>
            </a:r>
            <a:r>
              <a:rPr lang="fr-FR" dirty="0" err="1"/>
              <a:t>Splitting</a:t>
            </a:r>
            <a:r>
              <a:rPr lang="fr-FR" dirty="0"/>
              <a:t> (</a:t>
            </a:r>
            <a:r>
              <a:rPr lang="fr-FR" dirty="0" err="1"/>
              <a:t>cf</a:t>
            </a:r>
            <a:r>
              <a:rPr lang="fr-FR" dirty="0"/>
              <a:t> Maxime)</a:t>
            </a:r>
          </a:p>
          <a:p>
            <a:pPr lvl="1"/>
            <a:r>
              <a:rPr lang="fr-FR" dirty="0"/>
              <a:t>Free Flight for fast SPECT</a:t>
            </a: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074896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8E5F4-93D8-4D54-C90A-4F3A59817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A82D-7868-2761-5F75-44897B37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Releases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00C81-2EBF-EC71-5E1F-0D1F3978E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1 </a:t>
            </a:r>
            <a:r>
              <a:rPr lang="en-FR" dirty="0">
                <a:solidFill>
                  <a:schemeClr val="accent1"/>
                </a:solidFill>
              </a:rPr>
              <a:t>major</a:t>
            </a:r>
            <a:r>
              <a:rPr lang="en-FR" dirty="0"/>
              <a:t> release a year, following Geant4 (10.1, 10.2)</a:t>
            </a:r>
          </a:p>
          <a:p>
            <a:endParaRPr lang="en-GB" dirty="0"/>
          </a:p>
          <a:p>
            <a:r>
              <a:rPr lang="en-GB" dirty="0"/>
              <a:t>S</a:t>
            </a:r>
            <a:r>
              <a:rPr lang="en-FR" dirty="0"/>
              <a:t>everal </a:t>
            </a:r>
            <a:r>
              <a:rPr lang="en-FR" dirty="0">
                <a:solidFill>
                  <a:schemeClr val="accent1"/>
                </a:solidFill>
              </a:rPr>
              <a:t>minor</a:t>
            </a:r>
            <a:r>
              <a:rPr lang="en-FR" dirty="0"/>
              <a:t> releases (10.0.1, 10.0.2 etc)</a:t>
            </a:r>
          </a:p>
          <a:p>
            <a:pPr lvl="1"/>
            <a:r>
              <a:rPr lang="en-GB" dirty="0"/>
              <a:t>O</a:t>
            </a:r>
            <a:r>
              <a:rPr lang="en-FR" dirty="0"/>
              <a:t>n user demand when an important feature is merged</a:t>
            </a:r>
          </a:p>
          <a:p>
            <a:pPr lvl="1"/>
            <a:r>
              <a:rPr lang="en-FR" dirty="0"/>
              <a:t>Not too frequent. Expect 3-4 a year</a:t>
            </a:r>
          </a:p>
        </p:txBody>
      </p:sp>
    </p:spTree>
    <p:extLst>
      <p:ext uri="{BB962C8B-B14F-4D97-AF65-F5344CB8AC3E}">
        <p14:creationId xmlns:p14="http://schemas.microsoft.com/office/powerpoint/2010/main" val="269668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33C2D-172D-77DF-D709-39488EFD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0ECE-C193-D02C-44B5-84DBE19E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517AC-BDA7-F919-733C-1815BC5E9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FR" dirty="0"/>
              <a:t>You got a new idea ? Great !!!</a:t>
            </a:r>
          </a:p>
          <a:p>
            <a:pPr marL="0" indent="0">
              <a:buNone/>
            </a:pPr>
            <a:endParaRPr lang="en-FR" dirty="0"/>
          </a:p>
          <a:p>
            <a:pPr marL="0" indent="0">
              <a:buNone/>
            </a:pPr>
            <a:r>
              <a:rPr lang="en-FR" dirty="0"/>
              <a:t>Roadmap:</a:t>
            </a:r>
          </a:p>
          <a:p>
            <a:r>
              <a:rPr lang="en-FR" dirty="0"/>
              <a:t>Code it + inform us</a:t>
            </a:r>
          </a:p>
          <a:p>
            <a:r>
              <a:rPr lang="en-FR" dirty="0"/>
              <a:t>Do a PR (Pull Request) on github </a:t>
            </a:r>
          </a:p>
          <a:p>
            <a:pPr lvl="1"/>
            <a:r>
              <a:rPr lang="en-FR" dirty="0"/>
              <a:t>With </a:t>
            </a:r>
            <a:r>
              <a:rPr lang="en-FR" b="1" dirty="0">
                <a:solidFill>
                  <a:schemeClr val="accent1"/>
                </a:solidFill>
              </a:rPr>
              <a:t>code</a:t>
            </a:r>
            <a:r>
              <a:rPr lang="en-FR" b="1" dirty="0"/>
              <a:t> + </a:t>
            </a:r>
            <a:r>
              <a:rPr lang="en-FR" b="1" dirty="0">
                <a:solidFill>
                  <a:schemeClr val="accent1"/>
                </a:solidFill>
              </a:rPr>
              <a:t>test</a:t>
            </a:r>
            <a:r>
              <a:rPr lang="en-FR" b="1" dirty="0"/>
              <a:t> + </a:t>
            </a:r>
            <a:r>
              <a:rPr lang="en-FR" b="1" dirty="0">
                <a:solidFill>
                  <a:schemeClr val="accent1"/>
                </a:solidFill>
              </a:rPr>
              <a:t>doc</a:t>
            </a:r>
            <a:r>
              <a:rPr lang="en-FR" b="1" dirty="0"/>
              <a:t> + </a:t>
            </a:r>
            <a:r>
              <a:rPr lang="en-FR" b="1" dirty="0">
                <a:solidFill>
                  <a:schemeClr val="accent1"/>
                </a:solidFill>
              </a:rPr>
              <a:t>data</a:t>
            </a:r>
          </a:p>
          <a:p>
            <a:r>
              <a:rPr lang="en-FR" dirty="0"/>
              <a:t>Once all tests passed, we merge into main branch</a:t>
            </a:r>
          </a:p>
          <a:p>
            <a:r>
              <a:rPr lang="en-FR" dirty="0"/>
              <a:t>Enjoy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3E7-E079-0860-36FE-DC54376E378A}"/>
              </a:ext>
            </a:extLst>
          </p:cNvPr>
          <p:cNvSpPr txBox="1"/>
          <p:nvPr/>
        </p:nvSpPr>
        <p:spPr>
          <a:xfrm>
            <a:off x="8123464" y="3543691"/>
            <a:ext cx="3077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accent6"/>
                </a:solidFill>
              </a:rPr>
              <a:t>W</a:t>
            </a:r>
            <a:r>
              <a:rPr lang="en-FR" sz="3600" b="1" dirty="0">
                <a:solidFill>
                  <a:schemeClr val="accent6"/>
                </a:solidFill>
              </a:rPr>
              <a:t>e can help !</a:t>
            </a:r>
          </a:p>
        </p:txBody>
      </p:sp>
    </p:spTree>
    <p:extLst>
      <p:ext uri="{BB962C8B-B14F-4D97-AF65-F5344CB8AC3E}">
        <p14:creationId xmlns:p14="http://schemas.microsoft.com/office/powerpoint/2010/main" val="7652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F389-5E65-3FD3-5811-127ACDBA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Recent (r)evolution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7B79D-94C9-CC1B-9AEE-B1D36629F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GATE version 10 in Novembre 2024</a:t>
            </a:r>
          </a:p>
          <a:p>
            <a:r>
              <a:rPr lang="en-FR" dirty="0"/>
              <a:t>Deep code restructuring</a:t>
            </a:r>
          </a:p>
          <a:p>
            <a:pPr marL="457200" lvl="1" indent="0">
              <a:buNone/>
            </a:pPr>
            <a:r>
              <a:rPr lang="en-GB" b="0" i="0" dirty="0">
                <a:effectLst/>
                <a:latin typeface="Inter"/>
              </a:rPr>
              <a:t>modifying the codebase to enhance </a:t>
            </a:r>
          </a:p>
          <a:p>
            <a:pPr marL="457200" lvl="1" indent="0">
              <a:buNone/>
            </a:pPr>
            <a:r>
              <a:rPr lang="en-GB" b="0" i="0" dirty="0">
                <a:effectLst/>
                <a:latin typeface="Inter"/>
              </a:rPr>
              <a:t>performance, readability, and maintainability</a:t>
            </a:r>
            <a:endParaRPr lang="en-FR" dirty="0"/>
          </a:p>
          <a:p>
            <a:endParaRPr lang="en-FR" dirty="0"/>
          </a:p>
          <a:p>
            <a:r>
              <a:rPr lang="en-FR" dirty="0"/>
              <a:t>Most visible change for users: </a:t>
            </a:r>
          </a:p>
          <a:p>
            <a:pPr lvl="1"/>
            <a:r>
              <a:rPr lang="en-FR" dirty="0">
                <a:solidFill>
                  <a:schemeClr val="accent1"/>
                </a:solidFill>
              </a:rPr>
              <a:t>Python</a:t>
            </a:r>
            <a:r>
              <a:rPr lang="en-FR" dirty="0"/>
              <a:t> instead of macros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M</a:t>
            </a:r>
            <a:r>
              <a:rPr lang="en-FR" dirty="0">
                <a:solidFill>
                  <a:schemeClr val="accent1"/>
                </a:solidFill>
              </a:rPr>
              <a:t>ultithreading</a:t>
            </a:r>
            <a:r>
              <a:rPr lang="en-FR" dirty="0"/>
              <a:t> </a:t>
            </a:r>
          </a:p>
          <a:p>
            <a:endParaRPr lang="en-FR" dirty="0"/>
          </a:p>
          <a:p>
            <a:r>
              <a:rPr lang="en-FR" dirty="0"/>
              <a:t>From software to </a:t>
            </a:r>
            <a:r>
              <a:rPr lang="en-FR" dirty="0">
                <a:solidFill>
                  <a:schemeClr val="accent1"/>
                </a:solidFill>
              </a:rPr>
              <a:t>toolkit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B437FB-4915-EF4C-BBCF-4F93F2E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38" y="4105656"/>
            <a:ext cx="2403136" cy="263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. Introduction — GATE documentation">
            <a:extLst>
              <a:ext uri="{FF2B5EF4-FFF2-40B4-BE49-F238E27FC236}">
                <a16:creationId xmlns:a16="http://schemas.microsoft.com/office/drawing/2014/main" id="{53F419A5-C671-2A70-648B-147F2DDE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6720" y="1275356"/>
            <a:ext cx="3529583" cy="21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62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2FE23-2B2B-E070-86A6-B8E6C153E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D32C0A-4E8F-D884-AD06-D3513177FF9C}"/>
              </a:ext>
            </a:extLst>
          </p:cNvPr>
          <p:cNvSpPr/>
          <p:nvPr/>
        </p:nvSpPr>
        <p:spPr>
          <a:xfrm>
            <a:off x="2041804" y="4459458"/>
            <a:ext cx="9163113" cy="8148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Folder 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opengate</a:t>
            </a:r>
            <a:r>
              <a:rPr lang="en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User Interface UI (</a:t>
            </a:r>
            <a:r>
              <a:rPr lang="en-F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initialisation</a:t>
            </a:r>
            <a:r>
              <a:rPr lang="en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E1278B-9F18-9F6C-32D5-8A58039B1D38}"/>
              </a:ext>
            </a:extLst>
          </p:cNvPr>
          <p:cNvSpPr/>
          <p:nvPr/>
        </p:nvSpPr>
        <p:spPr>
          <a:xfrm>
            <a:off x="2041804" y="1859501"/>
            <a:ext cx="9163113" cy="213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 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g4_bindings</a:t>
            </a:r>
            <a:r>
              <a:rPr lang="en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Geant4 binding from C++ to Python</a:t>
            </a:r>
          </a:p>
          <a:p>
            <a:pPr marL="0" indent="0">
              <a:buNone/>
            </a:pPr>
            <a:r>
              <a:rPr lang="en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(expose functions, classes) ; </a:t>
            </a:r>
            <a:r>
              <a:rPr lang="en-F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pybind11</a:t>
            </a:r>
          </a:p>
          <a:p>
            <a:pPr marL="0" indent="0">
              <a:buNone/>
            </a:pPr>
            <a:endParaRPr lang="en-F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Folder 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opengate_lib</a:t>
            </a:r>
            <a:r>
              <a:rPr lang="en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Core classes (running): scorers, etc. (</a:t>
            </a:r>
            <a:r>
              <a:rPr lang="en-F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en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31F7C-0D57-B04C-91A8-4AED48511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Under the hoods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7B341E-C1B9-F942-7210-516068207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599" y="2283690"/>
            <a:ext cx="994480" cy="11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H5BAEAAAAALAAAAAABAAEAAAIBRAA7 - Python Logo">
            <a:extLst>
              <a:ext uri="{FF2B5EF4-FFF2-40B4-BE49-F238E27FC236}">
                <a16:creationId xmlns:a16="http://schemas.microsoft.com/office/drawing/2014/main" id="{7082E0A9-DC14-0E71-D207-3673E141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43" y="4157092"/>
            <a:ext cx="1276993" cy="1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49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96EB8-05E3-C654-ED5D-4E4A9C00E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9A03-B567-F84A-910A-BD1E4B6E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BEF00-CAB0-C3BC-E4C0-BB15893D4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lang="en-FR" dirty="0"/>
              <a:t>Collaborative publication in Phys Med Biol</a:t>
            </a:r>
          </a:p>
          <a:p>
            <a:r>
              <a:rPr lang="en-FR" dirty="0"/>
              <a:t>Focus Collection in Phys Med Biol</a:t>
            </a:r>
          </a:p>
          <a:p>
            <a:pPr lvl="1"/>
            <a:r>
              <a:rPr lang="en-GB" dirty="0"/>
              <a:t>A</a:t>
            </a:r>
            <a:r>
              <a:rPr lang="en-FR" dirty="0"/>
              <a:t>ny GATE-related papers</a:t>
            </a:r>
          </a:p>
          <a:p>
            <a:pPr lvl="1"/>
            <a:r>
              <a:rPr lang="en-FR" dirty="0"/>
              <a:t>Classical review process, published as soon as accepted</a:t>
            </a:r>
          </a:p>
          <a:p>
            <a:pPr lvl="1"/>
            <a:r>
              <a:rPr lang="en-FR" dirty="0"/>
              <a:t>Then “grouped” in the FC</a:t>
            </a:r>
          </a:p>
          <a:p>
            <a:pPr lvl="1"/>
            <a:endParaRPr lang="en-FR" dirty="0"/>
          </a:p>
          <a:p>
            <a:r>
              <a:rPr lang="en-FR" dirty="0"/>
              <a:t>Examples of proposals:</a:t>
            </a:r>
          </a:p>
          <a:p>
            <a:pPr lvl="1"/>
            <a:r>
              <a:rPr lang="en-GB" sz="2100" dirty="0"/>
              <a:t>Optical GAN, Roncalli et al.</a:t>
            </a:r>
          </a:p>
          <a:p>
            <a:pPr lvl="1"/>
            <a:r>
              <a:rPr lang="en-GB" sz="2100" dirty="0" err="1"/>
              <a:t>MultiThread</a:t>
            </a:r>
            <a:r>
              <a:rPr lang="en-GB" sz="2100" dirty="0"/>
              <a:t>/</a:t>
            </a:r>
            <a:r>
              <a:rPr lang="en-GB" sz="2100" dirty="0" err="1"/>
              <a:t>MultiProc</a:t>
            </a:r>
            <a:r>
              <a:rPr lang="en-GB" sz="2100" dirty="0"/>
              <a:t>, Krah et al.</a:t>
            </a:r>
          </a:p>
          <a:p>
            <a:pPr lvl="1"/>
            <a:r>
              <a:rPr lang="en-GB" sz="2100" dirty="0"/>
              <a:t>Last Vertex Splitting, Jacquet et al.</a:t>
            </a:r>
          </a:p>
          <a:p>
            <a:pPr lvl="1"/>
            <a:r>
              <a:rPr lang="en-GB" sz="2100" dirty="0"/>
              <a:t>Gate RT ION, </a:t>
            </a:r>
            <a:r>
              <a:rPr lang="en-GB" sz="2100" dirty="0" err="1"/>
              <a:t>Medaustron</a:t>
            </a:r>
            <a:r>
              <a:rPr lang="en-GB" sz="2100" dirty="0"/>
              <a:t> et al.</a:t>
            </a:r>
          </a:p>
          <a:p>
            <a:pPr lvl="1"/>
            <a:r>
              <a:rPr lang="en-GB" sz="2100" dirty="0"/>
              <a:t>Gate for radiation protection, Arbor et al.</a:t>
            </a:r>
          </a:p>
          <a:p>
            <a:pPr lvl="1"/>
            <a:r>
              <a:rPr lang="en-GB" sz="2100" dirty="0"/>
              <a:t>Preclinical dosimetry, HPC infrastructures and AI models for dosimetry prediction, </a:t>
            </a:r>
            <a:r>
              <a:rPr lang="en-GB" sz="2100" dirty="0" err="1"/>
              <a:t>Papadimitroulas</a:t>
            </a:r>
            <a:r>
              <a:rPr lang="en-GB" sz="2100" dirty="0"/>
              <a:t> et al.</a:t>
            </a:r>
          </a:p>
          <a:p>
            <a:pPr lvl="1"/>
            <a:r>
              <a:rPr lang="en-GB" sz="2100" dirty="0" err="1"/>
              <a:t>Modeling</a:t>
            </a:r>
            <a:r>
              <a:rPr lang="en-GB" sz="2100" dirty="0"/>
              <a:t> the anode heel effect in X-ray imaging on Gate10, Bert et al.</a:t>
            </a:r>
          </a:p>
          <a:p>
            <a:pPr lvl="1"/>
            <a:r>
              <a:rPr lang="en-GB" sz="2100" dirty="0"/>
              <a:t>Low-Count 89Zr Imaging Using Vision/Quadra and effect of LSO background, Mohr et al.</a:t>
            </a:r>
          </a:p>
          <a:p>
            <a:pPr lvl="1"/>
            <a:r>
              <a:rPr lang="en-GB" sz="2100" dirty="0"/>
              <a:t>…</a:t>
            </a:r>
            <a:endParaRPr lang="en-FR" sz="2100" dirty="0"/>
          </a:p>
          <a:p>
            <a:pPr lvl="1"/>
            <a:endParaRPr lang="en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427E6-38F1-F0F0-9D94-A8FC7B2D77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650" y="2868140"/>
            <a:ext cx="2769556" cy="919493"/>
          </a:xfrm>
          <a:prstGeom prst="rect">
            <a:avLst/>
          </a:prstGeom>
        </p:spPr>
      </p:pic>
      <p:pic>
        <p:nvPicPr>
          <p:cNvPr id="6" name="Picture 2" descr="1. Introduction — GATE documentation">
            <a:extLst>
              <a:ext uri="{FF2B5EF4-FFF2-40B4-BE49-F238E27FC236}">
                <a16:creationId xmlns:a16="http://schemas.microsoft.com/office/drawing/2014/main" id="{1DF9FDA5-0468-DE72-2831-01F333A3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0667" y="1537956"/>
            <a:ext cx="1941522" cy="118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9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324D-4851-D04B-9BB3-FBA67718D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98B1-0DC9-8C2A-505C-192C27B1E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D9B88-75B6-3F45-EB06-BE56C8EF2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FR" dirty="0"/>
              <a:t>GATE 10 </a:t>
            </a:r>
          </a:p>
          <a:p>
            <a:r>
              <a:rPr lang="en-FR" dirty="0"/>
              <a:t>Hopefully a better GATE, ready for new MC usages</a:t>
            </a:r>
          </a:p>
          <a:p>
            <a:r>
              <a:rPr lang="en-FR" dirty="0"/>
              <a:t>From software to </a:t>
            </a:r>
            <a:r>
              <a:rPr lang="en-FR" dirty="0">
                <a:solidFill>
                  <a:schemeClr val="accent1"/>
                </a:solidFill>
              </a:rPr>
              <a:t>toolkit</a:t>
            </a:r>
          </a:p>
          <a:p>
            <a:r>
              <a:rPr lang="en-FR" dirty="0"/>
              <a:t>Still, consolidation todo</a:t>
            </a:r>
          </a:p>
          <a:p>
            <a:r>
              <a:rPr lang="en-FR" dirty="0"/>
              <a:t>New features welcome</a:t>
            </a:r>
          </a:p>
          <a:p>
            <a:pPr marL="0" indent="0">
              <a:buNone/>
            </a:pPr>
            <a:endParaRPr lang="en-FR" dirty="0"/>
          </a:p>
          <a:p>
            <a:r>
              <a:rPr lang="en-FR" dirty="0"/>
              <a:t>Open-source, community based</a:t>
            </a:r>
          </a:p>
          <a:p>
            <a:r>
              <a:rPr lang="en-GB" dirty="0"/>
              <a:t>C</a:t>
            </a:r>
            <a:r>
              <a:rPr lang="en-FR" dirty="0"/>
              <a:t>ontributions welcome! 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ogle Sans"/>
                <a:hlinkClick r:id="rId3"/>
              </a:rPr>
              <a:t>opengate-dev-l@in2p3.fr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endParaRPr lang="en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8202D-E47E-E661-5062-AEBE910337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650" y="2868140"/>
            <a:ext cx="2769556" cy="919493"/>
          </a:xfrm>
          <a:prstGeom prst="rect">
            <a:avLst/>
          </a:prstGeom>
        </p:spPr>
      </p:pic>
      <p:pic>
        <p:nvPicPr>
          <p:cNvPr id="6" name="Picture 2" descr="1. Introduction — GATE documentation">
            <a:extLst>
              <a:ext uri="{FF2B5EF4-FFF2-40B4-BE49-F238E27FC236}">
                <a16:creationId xmlns:a16="http://schemas.microsoft.com/office/drawing/2014/main" id="{892C6F74-E720-1DC3-5D1F-1E6059A3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0667" y="1537956"/>
            <a:ext cx="1941522" cy="118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27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398D-CB91-A035-176F-3BDE3368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Switch to …</a:t>
            </a:r>
          </a:p>
        </p:txBody>
      </p:sp>
      <p:pic>
        <p:nvPicPr>
          <p:cNvPr id="2050" name="Picture 2" descr="Orion Governance Supports Cobol">
            <a:extLst>
              <a:ext uri="{FF2B5EF4-FFF2-40B4-BE49-F238E27FC236}">
                <a16:creationId xmlns:a16="http://schemas.microsoft.com/office/drawing/2014/main" id="{7F706BA2-E809-1CC6-AB51-F11EDA66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19" y="1296923"/>
            <a:ext cx="9166361" cy="537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6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CFA7-5912-BC0F-74B6-2030A6A6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GATE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0D582-FD35-7714-4A11-7D7A5FB06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Current is 10.0.2</a:t>
            </a:r>
          </a:p>
          <a:p>
            <a:endParaRPr lang="en-GB" dirty="0"/>
          </a:p>
          <a:p>
            <a:r>
              <a:rPr lang="en-GB" dirty="0"/>
              <a:t>With Geant4 11.3</a:t>
            </a:r>
          </a:p>
          <a:p>
            <a:endParaRPr lang="en-GB" dirty="0"/>
          </a:p>
          <a:p>
            <a:r>
              <a:rPr lang="en-GB" dirty="0"/>
              <a:t>On Linux, Mac (Intel + Silicon), Windows</a:t>
            </a:r>
            <a:r>
              <a:rPr lang="en-GB" dirty="0">
                <a:solidFill>
                  <a:schemeClr val="accent2"/>
                </a:solidFill>
              </a:rPr>
              <a:t>*</a:t>
            </a:r>
          </a:p>
          <a:p>
            <a:pPr lvl="1"/>
            <a:r>
              <a:rPr lang="en-GB" dirty="0"/>
              <a:t>Windows: WSL advised (native has issues)</a:t>
            </a:r>
          </a:p>
          <a:p>
            <a:pPr lvl="1"/>
            <a:r>
              <a:rPr lang="en-GB" dirty="0"/>
              <a:t>WIP: arm64 (“Surface” laptop)</a:t>
            </a:r>
          </a:p>
          <a:p>
            <a:pPr lvl="1"/>
            <a:endParaRPr lang="en-GB" dirty="0"/>
          </a:p>
          <a:p>
            <a:r>
              <a:rPr lang="en-GB" dirty="0"/>
              <a:t>With Python </a:t>
            </a:r>
            <a:r>
              <a:rPr lang="en-GB" strike="sngStrike" dirty="0">
                <a:solidFill>
                  <a:srgbClr val="FF0000"/>
                </a:solidFill>
              </a:rPr>
              <a:t>3.8,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3.9, 3.10, 3.11, 3.12,</a:t>
            </a:r>
            <a:r>
              <a:rPr lang="en-GB" dirty="0">
                <a:solidFill>
                  <a:schemeClr val="accent2"/>
                </a:solidFill>
              </a:rPr>
              <a:t> (3.13)</a:t>
            </a:r>
            <a:endParaRPr lang="en-FR" dirty="0">
              <a:solidFill>
                <a:schemeClr val="accent2"/>
              </a:solidFill>
            </a:endParaRPr>
          </a:p>
        </p:txBody>
      </p:sp>
      <p:pic>
        <p:nvPicPr>
          <p:cNvPr id="5" name="Picture 4" descr="A black and grey logo&#10;&#10;Description automatically generated">
            <a:extLst>
              <a:ext uri="{FF2B5EF4-FFF2-40B4-BE49-F238E27FC236}">
                <a16:creationId xmlns:a16="http://schemas.microsoft.com/office/drawing/2014/main" id="{850308D8-7A39-2983-FB4C-3578A2C9A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538" y="3672009"/>
            <a:ext cx="2822441" cy="946806"/>
          </a:xfrm>
          <a:prstGeom prst="rect">
            <a:avLst/>
          </a:prstGeom>
        </p:spPr>
      </p:pic>
      <p:pic>
        <p:nvPicPr>
          <p:cNvPr id="1028" name="Picture 4" descr="Geant4 Logo - Geant4">
            <a:extLst>
              <a:ext uri="{FF2B5EF4-FFF2-40B4-BE49-F238E27FC236}">
                <a16:creationId xmlns:a16="http://schemas.microsoft.com/office/drawing/2014/main" id="{688C17E3-2A97-9B31-7644-BF53EDA1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04" y="2553422"/>
            <a:ext cx="2829600" cy="9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DFAC567-057E-8AB0-64A0-2625620C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81" y="5008835"/>
            <a:ext cx="3177554" cy="9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92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995F6-8081-1166-0E3C-288AB1147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1FA1-0D6D-973F-1FE6-A571CCC9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4AAE0-CF44-70CE-6BA1-8E59A789D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  <a:latin typeface="Andale Mono" panose="020B0509000000000004" pitchFamily="49" charset="0"/>
              </a:rPr>
              <a:t>p</a:t>
            </a:r>
            <a:r>
              <a:rPr lang="en-FR" sz="2400" b="1" dirty="0">
                <a:solidFill>
                  <a:schemeClr val="accent1"/>
                </a:solidFill>
                <a:latin typeface="Andale Mono" panose="020B0509000000000004" pitchFamily="49" charset="0"/>
              </a:rPr>
              <a:t>ip install opengate</a:t>
            </a:r>
            <a:endParaRPr lang="en-FR" dirty="0"/>
          </a:p>
          <a:p>
            <a:endParaRPr lang="en-FR" dirty="0"/>
          </a:p>
          <a:p>
            <a:r>
              <a:rPr lang="en-FR" dirty="0"/>
              <a:t>Take care of architectures (</a:t>
            </a:r>
            <a:r>
              <a:rPr lang="en-FR" i="1" dirty="0"/>
              <a:t>linux, osx, win</a:t>
            </a:r>
            <a:r>
              <a:rPr lang="en-FR" dirty="0"/>
              <a:t>) and python versions</a:t>
            </a:r>
          </a:p>
          <a:p>
            <a:r>
              <a:rPr lang="en-FR" dirty="0"/>
              <a:t>Install: GEANT4, ITK, QT, UPROOT, etc</a:t>
            </a:r>
          </a:p>
          <a:p>
            <a:r>
              <a:rPr lang="en-FR" dirty="0"/>
              <a:t>Ready in few minutes</a:t>
            </a:r>
          </a:p>
          <a:p>
            <a:r>
              <a:rPr lang="en-FR" dirty="0"/>
              <a:t>Download </a:t>
            </a:r>
            <a:r>
              <a:rPr lang="en-FR" dirty="0">
                <a:solidFill>
                  <a:schemeClr val="accent1"/>
                </a:solidFill>
              </a:rPr>
              <a:t>Geant4 data</a:t>
            </a:r>
            <a:r>
              <a:rPr lang="en-FR" dirty="0"/>
              <a:t> (10-15 min)</a:t>
            </a:r>
          </a:p>
          <a:p>
            <a:r>
              <a:rPr lang="en-FR" dirty="0"/>
              <a:t>Download </a:t>
            </a:r>
            <a:r>
              <a:rPr lang="en-FR" dirty="0">
                <a:solidFill>
                  <a:schemeClr val="accent1"/>
                </a:solidFill>
              </a:rPr>
              <a:t>data for the tests </a:t>
            </a:r>
            <a:r>
              <a:rPr lang="en-FR" dirty="0"/>
              <a:t>(5 min)</a:t>
            </a:r>
          </a:p>
          <a:p>
            <a:pPr marL="0" indent="0">
              <a:buNone/>
            </a:pPr>
            <a:r>
              <a:rPr lang="en-FR" dirty="0"/>
              <a:t>	</a:t>
            </a:r>
            <a:r>
              <a:rPr lang="en-FR" b="1" dirty="0">
                <a:solidFill>
                  <a:schemeClr val="accent6">
                    <a:lumMod val="75000"/>
                  </a:schemeClr>
                </a:solidFill>
              </a:rPr>
              <a:t>!! 230 tests !!</a:t>
            </a:r>
          </a:p>
          <a:p>
            <a:pPr marL="0" indent="0">
              <a:buNone/>
            </a:pPr>
            <a:endParaRPr lang="en-FR" dirty="0"/>
          </a:p>
          <a:p>
            <a:pPr marL="0" indent="0">
              <a:buNone/>
            </a:pPr>
            <a:endParaRPr lang="en-FR" dirty="0"/>
          </a:p>
          <a:p>
            <a:pPr marL="0" indent="0" algn="r">
              <a:buNone/>
            </a:pPr>
            <a:endParaRPr lang="en-FR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184F8-96BF-368A-024A-62F0565A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32" y="4579200"/>
            <a:ext cx="4898767" cy="209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8A4171-4028-D698-B76E-2AEF7DA257AD}"/>
              </a:ext>
            </a:extLst>
          </p:cNvPr>
          <p:cNvSpPr/>
          <p:nvPr/>
        </p:nvSpPr>
        <p:spPr>
          <a:xfrm>
            <a:off x="838200" y="1746431"/>
            <a:ext cx="4907400" cy="403964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DC41C-10FC-F8CC-39AA-D921C8A1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opengate_tests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BAB5D-63A9-92AA-B516-6EC5FFF86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"/>
          <a:stretch/>
        </p:blipFill>
        <p:spPr>
          <a:xfrm>
            <a:off x="888600" y="1746431"/>
            <a:ext cx="10994942" cy="40396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5FC5-279C-E02A-E5E7-A64CC29DB4FE}"/>
              </a:ext>
            </a:extLst>
          </p:cNvPr>
          <p:cNvSpPr/>
          <p:nvPr/>
        </p:nvSpPr>
        <p:spPr>
          <a:xfrm>
            <a:off x="874200" y="1753630"/>
            <a:ext cx="4972200" cy="16037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95E3F-9CC3-807A-9704-6281D6C6E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02" r="56102" b="95852"/>
          <a:stretch/>
        </p:blipFill>
        <p:spPr>
          <a:xfrm>
            <a:off x="888600" y="1746431"/>
            <a:ext cx="993600" cy="167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BB2EC2-8B5B-2AC4-9BB5-411A6C6755DB}"/>
              </a:ext>
            </a:extLst>
          </p:cNvPr>
          <p:cNvSpPr txBox="1"/>
          <p:nvPr/>
        </p:nvSpPr>
        <p:spPr>
          <a:xfrm>
            <a:off x="7288631" y="2177534"/>
            <a:ext cx="4014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FR" sz="3600" b="1" dirty="0">
                <a:solidFill>
                  <a:schemeClr val="accent1"/>
                </a:solidFill>
              </a:rPr>
              <a:t>!! 230 tests !!</a:t>
            </a:r>
          </a:p>
        </p:txBody>
      </p:sp>
    </p:spTree>
    <p:extLst>
      <p:ext uri="{BB962C8B-B14F-4D97-AF65-F5344CB8AC3E}">
        <p14:creationId xmlns:p14="http://schemas.microsoft.com/office/powerpoint/2010/main" val="172157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AAD79-8A28-EBDD-4CCF-9E796EB0D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BA031-4B0F-F379-5083-A379C50E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opengate_info</a:t>
            </a:r>
            <a:endParaRPr lang="en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450D9-4827-B49C-1624-BE7F6577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289518" cy="38418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9BA4FC-5D2B-FA11-7948-153B4D05EBF5}"/>
              </a:ext>
            </a:extLst>
          </p:cNvPr>
          <p:cNvSpPr/>
          <p:nvPr/>
        </p:nvSpPr>
        <p:spPr>
          <a:xfrm>
            <a:off x="838200" y="1690688"/>
            <a:ext cx="7773000" cy="30371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F681A-31B2-283C-57FE-F6A525517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36" r="24609" b="92095"/>
          <a:stretch/>
        </p:blipFill>
        <p:spPr>
          <a:xfrm>
            <a:off x="838200" y="1690688"/>
            <a:ext cx="1497600" cy="30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0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1A621-836C-CCA4-7244-B93393B3E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EACC5-5174-88B8-6C01-16DD4CCAD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006B-0AE5-0C63-B07F-263E7B763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https://opengate-python.readthedocs.io</a:t>
            </a:r>
            <a:r>
              <a:rPr lang="en-GB" dirty="0"/>
              <a:t> </a:t>
            </a:r>
          </a:p>
          <a:p>
            <a:endParaRPr lang="en-FR" dirty="0"/>
          </a:p>
          <a:p>
            <a:r>
              <a:rPr lang="en-FR" dirty="0"/>
              <a:t>80% complete</a:t>
            </a:r>
          </a:p>
          <a:p>
            <a:r>
              <a:rPr lang="en-FR" dirty="0"/>
              <a:t>Versionning</a:t>
            </a:r>
          </a:p>
          <a:p>
            <a:r>
              <a:rPr lang="en-FR" dirty="0"/>
              <a:t>Community editing</a:t>
            </a:r>
          </a:p>
          <a:p>
            <a:endParaRPr lang="en-FR" dirty="0"/>
          </a:p>
          <a:p>
            <a:r>
              <a:rPr lang="en-FR" dirty="0"/>
              <a:t>Still: remains non-documented options/features</a:t>
            </a:r>
          </a:p>
          <a:p>
            <a:pPr lvl="1"/>
            <a:r>
              <a:rPr lang="en-GB" dirty="0" err="1"/>
              <a:t>e..g</a:t>
            </a:r>
            <a:r>
              <a:rPr lang="en-GB" dirty="0"/>
              <a:t> P</a:t>
            </a:r>
            <a:r>
              <a:rPr lang="en-FR" dirty="0"/>
              <a:t>hase space source </a:t>
            </a:r>
          </a:p>
          <a:p>
            <a:endParaRPr lang="en-FR" dirty="0"/>
          </a:p>
          <a:p>
            <a:pPr marL="0" indent="0">
              <a:buNone/>
            </a:pPr>
            <a:endParaRPr lang="en-FR" dirty="0"/>
          </a:p>
          <a:p>
            <a:pPr marL="0" indent="0">
              <a:buNone/>
            </a:pPr>
            <a:endParaRPr lang="en-FR" dirty="0"/>
          </a:p>
          <a:p>
            <a:pPr marL="0" indent="0" algn="r">
              <a:buNone/>
            </a:pPr>
            <a:endParaRPr lang="en-FR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77E63-E629-5C92-8F1C-BBB4A699E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587" y="681037"/>
            <a:ext cx="3901611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3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9F842-D4E4-CE54-B188-A5C22A559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341B-A188-66E9-9F02-206C0239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Visualisation</a:t>
            </a:r>
            <a:endParaRPr lang="en-F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46632-3CB4-F53C-AB85-961B664A7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FR" dirty="0"/>
              <a:t>Several engines:</a:t>
            </a:r>
          </a:p>
          <a:p>
            <a:r>
              <a:rPr lang="en-FR" b="1" dirty="0">
                <a:solidFill>
                  <a:schemeClr val="accent1"/>
                </a:solidFill>
              </a:rPr>
              <a:t>VRML</a:t>
            </a:r>
            <a:r>
              <a:rPr lang="en-FR" dirty="0"/>
              <a:t>: with pyvista</a:t>
            </a:r>
          </a:p>
          <a:p>
            <a:r>
              <a:rPr lang="en-FR" b="1" dirty="0">
                <a:solidFill>
                  <a:schemeClr val="accent1"/>
                </a:solidFill>
              </a:rPr>
              <a:t>GDML</a:t>
            </a:r>
            <a:r>
              <a:rPr lang="en-FR" dirty="0"/>
              <a:t>: with </a:t>
            </a:r>
            <a:r>
              <a:rPr lang="en-GB" dirty="0"/>
              <a:t>pyg4ometry</a:t>
            </a:r>
            <a:endParaRPr lang="en-FR" dirty="0"/>
          </a:p>
          <a:p>
            <a:pPr marL="0" indent="0">
              <a:buNone/>
            </a:pPr>
            <a:endParaRPr lang="en-FR" dirty="0"/>
          </a:p>
          <a:p>
            <a:pPr marL="0" indent="0">
              <a:buNone/>
            </a:pPr>
            <a:r>
              <a:rPr lang="en-FR" dirty="0"/>
              <a:t>Both work but slow for complex scenes</a:t>
            </a:r>
          </a:p>
          <a:p>
            <a:endParaRPr lang="en-FR" b="1" dirty="0">
              <a:solidFill>
                <a:schemeClr val="accent1"/>
              </a:solidFill>
            </a:endParaRPr>
          </a:p>
          <a:p>
            <a:r>
              <a:rPr lang="en-FR" b="1" dirty="0">
                <a:solidFill>
                  <a:schemeClr val="accent1"/>
                </a:solidFill>
              </a:rPr>
              <a:t>QT</a:t>
            </a:r>
            <a:r>
              <a:rPr lang="en-FR" dirty="0"/>
              <a:t>: </a:t>
            </a:r>
          </a:p>
          <a:p>
            <a:pPr lvl="1"/>
            <a:r>
              <a:rPr lang="en-GB" dirty="0"/>
              <a:t>Q</a:t>
            </a:r>
            <a:r>
              <a:rPr lang="en-FR" dirty="0"/>
              <a:t>T5 ? QT6?</a:t>
            </a:r>
          </a:p>
          <a:p>
            <a:pPr lvl="1"/>
            <a:r>
              <a:rPr lang="en-FR" dirty="0"/>
              <a:t>CT slices: </a:t>
            </a:r>
            <a:r>
              <a:rPr lang="en-FR" b="1" dirty="0"/>
              <a:t>WIP</a:t>
            </a:r>
          </a:p>
          <a:p>
            <a:pPr lvl="1"/>
            <a:r>
              <a:rPr lang="en-FR" dirty="0"/>
              <a:t>Hackathon !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429A0-EECE-D48B-A4E7-40476EA23E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736" y="1348079"/>
            <a:ext cx="2585525" cy="2334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C9D5CE-2485-CBE5-735F-6930EAEE14ED}"/>
              </a:ext>
            </a:extLst>
          </p:cNvPr>
          <p:cNvSpPr txBox="1"/>
          <p:nvPr/>
        </p:nvSpPr>
        <p:spPr>
          <a:xfrm>
            <a:off x="5172274" y="1348079"/>
            <a:ext cx="4066367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BCBEC4"/>
                </a:solidFill>
                <a:effectLst/>
              </a:rPr>
              <a:t>sim.visu</a:t>
            </a:r>
            <a:r>
              <a:rPr lang="en-GB" dirty="0">
                <a:solidFill>
                  <a:srgbClr val="BCBEC4"/>
                </a:solidFill>
                <a:effectLst/>
              </a:rPr>
              <a:t> = </a:t>
            </a:r>
            <a:r>
              <a:rPr lang="en-GB" dirty="0">
                <a:solidFill>
                  <a:srgbClr val="CF8E6D"/>
                </a:solidFill>
                <a:effectLst/>
              </a:rPr>
              <a:t>True</a:t>
            </a:r>
            <a:br>
              <a:rPr lang="en-GB" dirty="0">
                <a:solidFill>
                  <a:srgbClr val="CF8E6D"/>
                </a:solidFill>
                <a:effectLst/>
              </a:rPr>
            </a:br>
            <a:r>
              <a:rPr lang="en-GB" dirty="0" err="1">
                <a:solidFill>
                  <a:srgbClr val="BCBEC4"/>
                </a:solidFill>
                <a:effectLst/>
              </a:rPr>
              <a:t>sim.visu_type</a:t>
            </a:r>
            <a:r>
              <a:rPr lang="en-GB" dirty="0">
                <a:solidFill>
                  <a:srgbClr val="BCBEC4"/>
                </a:solidFill>
                <a:effectLst/>
              </a:rPr>
              <a:t> = </a:t>
            </a:r>
            <a:r>
              <a:rPr lang="en-GB" dirty="0">
                <a:solidFill>
                  <a:srgbClr val="6AAB73"/>
                </a:solidFill>
                <a:effectLst/>
              </a:rPr>
              <a:t>"</a:t>
            </a:r>
            <a:r>
              <a:rPr lang="en-GB" dirty="0" err="1">
                <a:solidFill>
                  <a:srgbClr val="6AAB73"/>
                </a:solidFill>
                <a:effectLst/>
              </a:rPr>
              <a:t>gdml</a:t>
            </a:r>
            <a:r>
              <a:rPr lang="en-GB" dirty="0">
                <a:solidFill>
                  <a:srgbClr val="6AAB73"/>
                </a:solidFill>
                <a:effectLst/>
              </a:rPr>
              <a:t>"</a:t>
            </a:r>
            <a:br>
              <a:rPr lang="en-GB" dirty="0">
                <a:solidFill>
                  <a:srgbClr val="6AAB73"/>
                </a:solidFill>
                <a:effectLst/>
              </a:rPr>
            </a:br>
            <a:r>
              <a:rPr lang="en-GB" dirty="0" err="1">
                <a:solidFill>
                  <a:srgbClr val="BCBEC4"/>
                </a:solidFill>
                <a:effectLst/>
              </a:rPr>
              <a:t>sim.visu_filename</a:t>
            </a:r>
            <a:r>
              <a:rPr lang="en-GB" dirty="0">
                <a:solidFill>
                  <a:srgbClr val="BCBEC4"/>
                </a:solidFill>
                <a:effectLst/>
              </a:rPr>
              <a:t> = </a:t>
            </a:r>
            <a:r>
              <a:rPr lang="en-GB" dirty="0">
                <a:solidFill>
                  <a:srgbClr val="6AAB73"/>
                </a:solidFill>
                <a:effectLst/>
              </a:rPr>
              <a:t>”</a:t>
            </a:r>
            <a:r>
              <a:rPr lang="en-GB" dirty="0" err="1">
                <a:solidFill>
                  <a:srgbClr val="6AAB73"/>
                </a:solidFill>
                <a:effectLst/>
              </a:rPr>
              <a:t>my_visu.gdml</a:t>
            </a:r>
            <a:r>
              <a:rPr lang="en-GB" dirty="0">
                <a:solidFill>
                  <a:srgbClr val="6AAB73"/>
                </a:solidFill>
                <a:effectLst/>
              </a:rPr>
              <a:t>"</a:t>
            </a:r>
            <a:endParaRPr lang="en-GB" dirty="0">
              <a:solidFill>
                <a:srgbClr val="BCBEC4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D239B-26CE-D249-B86C-ACAE9E9B9656}"/>
              </a:ext>
            </a:extLst>
          </p:cNvPr>
          <p:cNvSpPr txBox="1"/>
          <p:nvPr/>
        </p:nvSpPr>
        <p:spPr>
          <a:xfrm>
            <a:off x="5172273" y="2766445"/>
            <a:ext cx="4066367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BCBEC4"/>
                </a:solidFill>
                <a:effectLst/>
              </a:rPr>
              <a:t>sim.visu</a:t>
            </a:r>
            <a:r>
              <a:rPr lang="en-GB" dirty="0">
                <a:solidFill>
                  <a:srgbClr val="BCBEC4"/>
                </a:solidFill>
                <a:effectLst/>
              </a:rPr>
              <a:t> = </a:t>
            </a:r>
            <a:r>
              <a:rPr lang="en-GB" dirty="0">
                <a:solidFill>
                  <a:srgbClr val="CF8E6D"/>
                </a:solidFill>
                <a:effectLst/>
              </a:rPr>
              <a:t>True</a:t>
            </a:r>
            <a:br>
              <a:rPr lang="en-GB" dirty="0">
                <a:solidFill>
                  <a:srgbClr val="CF8E6D"/>
                </a:solidFill>
                <a:effectLst/>
              </a:rPr>
            </a:br>
            <a:r>
              <a:rPr lang="en-GB" dirty="0" err="1">
                <a:solidFill>
                  <a:srgbClr val="BCBEC4"/>
                </a:solidFill>
                <a:effectLst/>
              </a:rPr>
              <a:t>sim.visu_type</a:t>
            </a:r>
            <a:r>
              <a:rPr lang="en-GB" dirty="0">
                <a:solidFill>
                  <a:srgbClr val="BCBEC4"/>
                </a:solidFill>
                <a:effectLst/>
              </a:rPr>
              <a:t> = </a:t>
            </a:r>
            <a:r>
              <a:rPr lang="en-GB" dirty="0">
                <a:solidFill>
                  <a:srgbClr val="6AAB73"/>
                </a:solidFill>
                <a:effectLst/>
              </a:rPr>
              <a:t>”</a:t>
            </a:r>
            <a:r>
              <a:rPr lang="en-GB" dirty="0" err="1">
                <a:solidFill>
                  <a:srgbClr val="6AAB73"/>
                </a:solidFill>
                <a:effectLst/>
              </a:rPr>
              <a:t>vrml</a:t>
            </a:r>
            <a:r>
              <a:rPr lang="en-GB" dirty="0">
                <a:solidFill>
                  <a:srgbClr val="6AAB73"/>
                </a:solidFill>
                <a:effectLst/>
              </a:rPr>
              <a:t>"</a:t>
            </a:r>
            <a:br>
              <a:rPr lang="en-GB" dirty="0">
                <a:solidFill>
                  <a:srgbClr val="6AAB73"/>
                </a:solidFill>
                <a:effectLst/>
              </a:rPr>
            </a:br>
            <a:r>
              <a:rPr lang="en-GB" dirty="0" err="1">
                <a:solidFill>
                  <a:srgbClr val="BCBEC4"/>
                </a:solidFill>
                <a:effectLst/>
              </a:rPr>
              <a:t>sim.visu_filename</a:t>
            </a:r>
            <a:r>
              <a:rPr lang="en-GB" dirty="0">
                <a:solidFill>
                  <a:srgbClr val="BCBEC4"/>
                </a:solidFill>
                <a:effectLst/>
              </a:rPr>
              <a:t> = </a:t>
            </a:r>
            <a:r>
              <a:rPr lang="en-GB" dirty="0">
                <a:solidFill>
                  <a:srgbClr val="6AAB73"/>
                </a:solidFill>
                <a:effectLst/>
              </a:rPr>
              <a:t>”</a:t>
            </a:r>
            <a:r>
              <a:rPr lang="en-GB" dirty="0" err="1">
                <a:solidFill>
                  <a:srgbClr val="6AAB73"/>
                </a:solidFill>
                <a:effectLst/>
              </a:rPr>
              <a:t>my_visu.vrml</a:t>
            </a:r>
            <a:r>
              <a:rPr lang="en-GB" dirty="0">
                <a:solidFill>
                  <a:srgbClr val="6AAB73"/>
                </a:solidFill>
                <a:effectLst/>
              </a:rPr>
              <a:t>"</a:t>
            </a:r>
            <a:endParaRPr lang="en-GB" dirty="0">
              <a:solidFill>
                <a:srgbClr val="BCBEC4"/>
              </a:solidFill>
              <a:effectLst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93052C-866E-A5D4-7E1C-720357333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5418"/>
              </p:ext>
            </p:extLst>
          </p:nvPr>
        </p:nvGraphicFramePr>
        <p:xfrm>
          <a:off x="4436965" y="5243172"/>
          <a:ext cx="747585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170">
                  <a:extLst>
                    <a:ext uri="{9D8B030D-6E8A-4147-A177-3AD203B41FA5}">
                      <a16:colId xmlns:a16="http://schemas.microsoft.com/office/drawing/2014/main" val="3131967301"/>
                    </a:ext>
                  </a:extLst>
                </a:gridCol>
                <a:gridCol w="1495170">
                  <a:extLst>
                    <a:ext uri="{9D8B030D-6E8A-4147-A177-3AD203B41FA5}">
                      <a16:colId xmlns:a16="http://schemas.microsoft.com/office/drawing/2014/main" val="1204572728"/>
                    </a:ext>
                  </a:extLst>
                </a:gridCol>
                <a:gridCol w="1495170">
                  <a:extLst>
                    <a:ext uri="{9D8B030D-6E8A-4147-A177-3AD203B41FA5}">
                      <a16:colId xmlns:a16="http://schemas.microsoft.com/office/drawing/2014/main" val="100725830"/>
                    </a:ext>
                  </a:extLst>
                </a:gridCol>
                <a:gridCol w="1495170">
                  <a:extLst>
                    <a:ext uri="{9D8B030D-6E8A-4147-A177-3AD203B41FA5}">
                      <a16:colId xmlns:a16="http://schemas.microsoft.com/office/drawing/2014/main" val="2455572129"/>
                    </a:ext>
                  </a:extLst>
                </a:gridCol>
                <a:gridCol w="1495170">
                  <a:extLst>
                    <a:ext uri="{9D8B030D-6E8A-4147-A177-3AD203B41FA5}">
                      <a16:colId xmlns:a16="http://schemas.microsoft.com/office/drawing/2014/main" val="3884623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2400" dirty="0"/>
                        <a:t>Linux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2400" dirty="0"/>
                        <a:t>Mac osx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2400" dirty="0"/>
                        <a:t>Windows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2400" dirty="0"/>
                        <a:t>WSL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8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FR" sz="2400" dirty="0"/>
                        <a:t>Developer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Q</a:t>
                      </a:r>
                      <a:r>
                        <a:rPr lang="en-FR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T5: OK*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2400" b="1" dirty="0">
                          <a:solidFill>
                            <a:sysClr val="windowText" lastClr="00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</a:t>
                      </a:r>
                      <a:r>
                        <a:rPr lang="en-FR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 linux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2715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p</a:t>
                      </a:r>
                      <a:r>
                        <a:rPr lang="en-FR" sz="2400" dirty="0"/>
                        <a:t>ip install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2400" b="1" dirty="0"/>
                        <a:t>QT5: 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QT6 only</a:t>
                      </a:r>
                      <a:endParaRPr lang="en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24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c</a:t>
                      </a:r>
                      <a:r>
                        <a:rPr lang="en-FR" sz="2400" b="1" dirty="0"/>
                        <a:t>f linux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742167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5709742-C310-F991-9C14-97D3FA13A0FF}"/>
              </a:ext>
            </a:extLst>
          </p:cNvPr>
          <p:cNvSpPr txBox="1"/>
          <p:nvPr/>
        </p:nvSpPr>
        <p:spPr>
          <a:xfrm>
            <a:off x="9498180" y="4615560"/>
            <a:ext cx="2414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FR" dirty="0"/>
              <a:t>indow Scientific Linux</a:t>
            </a:r>
          </a:p>
        </p:txBody>
      </p:sp>
    </p:spTree>
    <p:extLst>
      <p:ext uri="{BB962C8B-B14F-4D97-AF65-F5344CB8AC3E}">
        <p14:creationId xmlns:p14="http://schemas.microsoft.com/office/powerpoint/2010/main" val="4225458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91B149B55067194FAABAFEB662694F1E" ma:contentTypeVersion="14" ma:contentTypeDescription="Δημιουργία νέου εγγράφου" ma:contentTypeScope="" ma:versionID="46872cc6f61a402de71a8d4021e155a0">
  <xsd:schema xmlns:xsd="http://www.w3.org/2001/XMLSchema" xmlns:xs="http://www.w3.org/2001/XMLSchema" xmlns:p="http://schemas.microsoft.com/office/2006/metadata/properties" xmlns:ns2="c4850375-c593-437c-9b6b-2553eb6198b5" xmlns:ns3="2a43a2c6-1543-4e85-a6e1-b21aa2b94e1a" targetNamespace="http://schemas.microsoft.com/office/2006/metadata/properties" ma:root="true" ma:fieldsID="12dc1d709f9ec58fc8ec7c648ef873fb" ns2:_="" ns3:_="">
    <xsd:import namespace="c4850375-c593-437c-9b6b-2553eb6198b5"/>
    <xsd:import namespace="2a43a2c6-1543-4e85-a6e1-b21aa2b94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50375-c593-437c-9b6b-2553eb6198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3a71a8d3-70b2-480b-a1a2-4db4b68ad0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43a2c6-1543-4e85-a6e1-b21aa2b94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e1ddebf-482d-4600-9cd2-e1d7b2fe6aae}" ma:internalName="TaxCatchAll" ma:showField="CatchAllData" ma:web="2a43a2c6-1543-4e85-a6e1-b21aa2b94e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43a2c6-1543-4e85-a6e1-b21aa2b94e1a" xsi:nil="true"/>
    <lcf76f155ced4ddcb4097134ff3c332f xmlns="c4850375-c593-437c-9b6b-2553eb6198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DD7685-2F55-4C65-AE20-084272E63A1E}"/>
</file>

<file path=customXml/itemProps2.xml><?xml version="1.0" encoding="utf-8"?>
<ds:datastoreItem xmlns:ds="http://schemas.openxmlformats.org/officeDocument/2006/customXml" ds:itemID="{3CB381E6-FF51-4F37-8A9B-611121CD373E}"/>
</file>

<file path=customXml/itemProps3.xml><?xml version="1.0" encoding="utf-8"?>
<ds:datastoreItem xmlns:ds="http://schemas.openxmlformats.org/officeDocument/2006/customXml" ds:itemID="{FF2613D1-7D06-4180-A64A-502EB116DB45}"/>
</file>

<file path=docProps/app.xml><?xml version="1.0" encoding="utf-8"?>
<Properties xmlns="http://schemas.openxmlformats.org/officeDocument/2006/extended-properties" xmlns:vt="http://schemas.openxmlformats.org/officeDocument/2006/docPropsVTypes">
  <TotalTime>144835</TotalTime>
  <Words>1379</Words>
  <Application>Microsoft Macintosh PowerPoint</Application>
  <PresentationFormat>Widescreen</PresentationFormat>
  <Paragraphs>228</Paragraphs>
  <Slides>22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Andale Mono</vt:lpstr>
      <vt:lpstr>Arial</vt:lpstr>
      <vt:lpstr>Calibri</vt:lpstr>
      <vt:lpstr>Calibri Light</vt:lpstr>
      <vt:lpstr>Google Sans</vt:lpstr>
      <vt:lpstr>Inter</vt:lpstr>
      <vt:lpstr>Monaco</vt:lpstr>
      <vt:lpstr>Office-Design</vt:lpstr>
      <vt:lpstr>Status of GATE</vt:lpstr>
      <vt:lpstr>Recent (r)evolution</vt:lpstr>
      <vt:lpstr>Switch to …</vt:lpstr>
      <vt:lpstr>GATE 10</vt:lpstr>
      <vt:lpstr>Installation</vt:lpstr>
      <vt:lpstr>opengate_tests</vt:lpstr>
      <vt:lpstr>opengate_info</vt:lpstr>
      <vt:lpstr>Documentation</vt:lpstr>
      <vt:lpstr>Visualisation</vt:lpstr>
      <vt:lpstr>Annoying issue on linux</vt:lpstr>
      <vt:lpstr>Some useful tools/features</vt:lpstr>
      <vt:lpstr>Contrib folder</vt:lpstr>
      <vt:lpstr>Voxelization </vt:lpstr>
      <vt:lpstr>Attenuation image </vt:lpstr>
      <vt:lpstr>MultiThreading </vt:lpstr>
      <vt:lpstr>MultiProcessing </vt:lpstr>
      <vt:lpstr>Next steps, perspectives</vt:lpstr>
      <vt:lpstr>Releases cycle</vt:lpstr>
      <vt:lpstr>Contributions</vt:lpstr>
      <vt:lpstr>Under the hoods</vt:lpstr>
      <vt:lpstr>Publications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SARRUT David</cp:lastModifiedBy>
  <cp:revision>1539</cp:revision>
  <cp:lastPrinted>2019-06-16T06:36:39Z</cp:lastPrinted>
  <dcterms:created xsi:type="dcterms:W3CDTF">2017-08-02T10:36:57Z</dcterms:created>
  <dcterms:modified xsi:type="dcterms:W3CDTF">2025-04-01T11:55:38Z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0x01010091B149B55067194FAABAFEB662694F1E</vt:lpwstr>
  </property>
</Properties>
</file>