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1"/>
  </p:sldMasterIdLst>
  <p:notesMasterIdLst>
    <p:notesMasterId r:id="rId37"/>
  </p:notesMasterIdLst>
  <p:handoutMasterIdLst>
    <p:handoutMasterId r:id="rId38"/>
  </p:handoutMasterIdLst>
  <p:sldIdLst>
    <p:sldId id="256" r:id="rId2"/>
    <p:sldId id="410" r:id="rId3"/>
    <p:sldId id="411" r:id="rId4"/>
    <p:sldId id="412" r:id="rId5"/>
    <p:sldId id="413" r:id="rId6"/>
    <p:sldId id="1404" r:id="rId7"/>
    <p:sldId id="414" r:id="rId8"/>
    <p:sldId id="272" r:id="rId9"/>
    <p:sldId id="1406" r:id="rId10"/>
    <p:sldId id="265" r:id="rId11"/>
    <p:sldId id="259" r:id="rId12"/>
    <p:sldId id="379" r:id="rId13"/>
    <p:sldId id="389" r:id="rId14"/>
    <p:sldId id="400" r:id="rId15"/>
    <p:sldId id="404" r:id="rId16"/>
    <p:sldId id="405" r:id="rId17"/>
    <p:sldId id="399" r:id="rId18"/>
    <p:sldId id="391" r:id="rId19"/>
    <p:sldId id="367" r:id="rId20"/>
    <p:sldId id="395" r:id="rId21"/>
    <p:sldId id="401" r:id="rId22"/>
    <p:sldId id="1405" r:id="rId23"/>
    <p:sldId id="406" r:id="rId24"/>
    <p:sldId id="402" r:id="rId25"/>
    <p:sldId id="373" r:id="rId26"/>
    <p:sldId id="381" r:id="rId27"/>
    <p:sldId id="393" r:id="rId28"/>
    <p:sldId id="355" r:id="rId29"/>
    <p:sldId id="409" r:id="rId30"/>
    <p:sldId id="266" r:id="rId31"/>
    <p:sldId id="267" r:id="rId32"/>
    <p:sldId id="270" r:id="rId33"/>
    <p:sldId id="398" r:id="rId34"/>
    <p:sldId id="390" r:id="rId35"/>
    <p:sldId id="407"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0"/>
    <p:restoredTop sz="94607"/>
  </p:normalViewPr>
  <p:slideViewPr>
    <p:cSldViewPr snapToGrid="0" snapToObjects="1">
      <p:cViewPr>
        <p:scale>
          <a:sx n="138" d="100"/>
          <a:sy n="138" d="100"/>
        </p:scale>
        <p:origin x="8" y="-4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aktineh/Library/Containers/com.apple.mail/Data/Library/Mail%20Downloads/D56EF962-C165-479F-B736-B74776AB420A/mesure%20P3H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282051282051287E-2"/>
          <c:y val="0.15780110819480897"/>
          <c:w val="0.64371209368059756"/>
          <c:h val="0.62277741324001168"/>
        </c:manualLayout>
      </c:layout>
      <c:scatterChart>
        <c:scatterStyle val="lineMarker"/>
        <c:varyColors val="0"/>
        <c:ser>
          <c:idx val="0"/>
          <c:order val="0"/>
          <c:tx>
            <c:v>PEHT</c:v>
          </c:tx>
          <c:spPr>
            <a:ln w="19050" cap="rnd">
              <a:noFill/>
              <a:round/>
            </a:ln>
            <a:effectLst/>
          </c:spPr>
          <c:marker>
            <c:symbol val="circle"/>
            <c:size val="5"/>
            <c:spPr>
              <a:solidFill>
                <a:schemeClr val="accent1"/>
              </a:solidFill>
              <a:ln w="9525">
                <a:solidFill>
                  <a:schemeClr val="accent1"/>
                </a:solidFill>
              </a:ln>
              <a:effectLst/>
            </c:spPr>
          </c:marker>
          <c:xVal>
            <c:numRef>
              <c:f>Feuil1!$B$3:$B$21</c:f>
              <c:numCache>
                <c:formatCode>General</c:formatCode>
                <c:ptCount val="19"/>
                <c:pt idx="0">
                  <c:v>50</c:v>
                </c:pt>
                <c:pt idx="1">
                  <c:v>100</c:v>
                </c:pt>
                <c:pt idx="2">
                  <c:v>150</c:v>
                </c:pt>
                <c:pt idx="3">
                  <c:v>200</c:v>
                </c:pt>
                <c:pt idx="4">
                  <c:v>250</c:v>
                </c:pt>
                <c:pt idx="5">
                  <c:v>300</c:v>
                </c:pt>
                <c:pt idx="6">
                  <c:v>350</c:v>
                </c:pt>
                <c:pt idx="7">
                  <c:v>400</c:v>
                </c:pt>
                <c:pt idx="8">
                  <c:v>450</c:v>
                </c:pt>
                <c:pt idx="9">
                  <c:v>500</c:v>
                </c:pt>
                <c:pt idx="10">
                  <c:v>600</c:v>
                </c:pt>
                <c:pt idx="11">
                  <c:v>700</c:v>
                </c:pt>
                <c:pt idx="12">
                  <c:v>800</c:v>
                </c:pt>
                <c:pt idx="13">
                  <c:v>1000</c:v>
                </c:pt>
                <c:pt idx="14">
                  <c:v>1500</c:v>
                </c:pt>
                <c:pt idx="15">
                  <c:v>2000</c:v>
                </c:pt>
                <c:pt idx="16">
                  <c:v>3000</c:v>
                </c:pt>
                <c:pt idx="17">
                  <c:v>4000</c:v>
                </c:pt>
                <c:pt idx="18">
                  <c:v>5000</c:v>
                </c:pt>
              </c:numCache>
            </c:numRef>
          </c:xVal>
          <c:yVal>
            <c:numRef>
              <c:f>Feuil1!$F$3:$F$21</c:f>
              <c:numCache>
                <c:formatCode>General</c:formatCode>
                <c:ptCount val="19"/>
                <c:pt idx="0">
                  <c:v>0.90625</c:v>
                </c:pt>
                <c:pt idx="1">
                  <c:v>1.3299492385786802</c:v>
                </c:pt>
                <c:pt idx="2">
                  <c:v>1.5892255892255891</c:v>
                </c:pt>
                <c:pt idx="3">
                  <c:v>1.7463976945244957</c:v>
                </c:pt>
                <c:pt idx="4">
                  <c:v>1.7763157894736841</c:v>
                </c:pt>
                <c:pt idx="5">
                  <c:v>1.8139534883720931</c:v>
                </c:pt>
                <c:pt idx="6">
                  <c:v>1.8304347826086955</c:v>
                </c:pt>
                <c:pt idx="7">
                  <c:v>1.8186046511627907</c:v>
                </c:pt>
                <c:pt idx="8">
                  <c:v>1.7795698924731183</c:v>
                </c:pt>
                <c:pt idx="9">
                  <c:v>1.7446808510638299</c:v>
                </c:pt>
                <c:pt idx="10">
                  <c:v>1.6883116883116882</c:v>
                </c:pt>
                <c:pt idx="11">
                  <c:v>1.6397058823529411</c:v>
                </c:pt>
                <c:pt idx="12">
                  <c:v>1.5813008130081301</c:v>
                </c:pt>
                <c:pt idx="13">
                  <c:v>1.4878048780487805</c:v>
                </c:pt>
                <c:pt idx="14">
                  <c:v>1.2924791086350975</c:v>
                </c:pt>
                <c:pt idx="15">
                  <c:v>1.1333333333333333</c:v>
                </c:pt>
                <c:pt idx="16">
                  <c:v>0.82244897959183672</c:v>
                </c:pt>
                <c:pt idx="17">
                  <c:v>0.69047619047619047</c:v>
                </c:pt>
                <c:pt idx="18">
                  <c:v>0.57499999999999996</c:v>
                </c:pt>
              </c:numCache>
            </c:numRef>
          </c:yVal>
          <c:smooth val="0"/>
          <c:extLst>
            <c:ext xmlns:c16="http://schemas.microsoft.com/office/drawing/2014/chart" uri="{C3380CC4-5D6E-409C-BE32-E72D297353CC}">
              <c16:uniqueId val="{00000000-7FBF-9B43-982F-62A710E23731}"/>
            </c:ext>
          </c:extLst>
        </c:ser>
        <c:ser>
          <c:idx val="1"/>
          <c:order val="1"/>
          <c:tx>
            <c:v>PEHT70/PS30</c:v>
          </c:tx>
          <c:spPr>
            <a:ln w="19050" cap="rnd">
              <a:noFill/>
              <a:round/>
            </a:ln>
            <a:effectLst/>
          </c:spPr>
          <c:marker>
            <c:symbol val="circle"/>
            <c:size val="5"/>
            <c:spPr>
              <a:solidFill>
                <a:schemeClr val="accent2"/>
              </a:solidFill>
              <a:ln w="9525">
                <a:solidFill>
                  <a:schemeClr val="accent2"/>
                </a:solidFill>
              </a:ln>
              <a:effectLst/>
            </c:spPr>
          </c:marker>
          <c:xVal>
            <c:numRef>
              <c:f>Feuil1!$B$3:$B$21</c:f>
              <c:numCache>
                <c:formatCode>General</c:formatCode>
                <c:ptCount val="19"/>
                <c:pt idx="0">
                  <c:v>50</c:v>
                </c:pt>
                <c:pt idx="1">
                  <c:v>100</c:v>
                </c:pt>
                <c:pt idx="2">
                  <c:v>150</c:v>
                </c:pt>
                <c:pt idx="3">
                  <c:v>200</c:v>
                </c:pt>
                <c:pt idx="4">
                  <c:v>250</c:v>
                </c:pt>
                <c:pt idx="5">
                  <c:v>300</c:v>
                </c:pt>
                <c:pt idx="6">
                  <c:v>350</c:v>
                </c:pt>
                <c:pt idx="7">
                  <c:v>400</c:v>
                </c:pt>
                <c:pt idx="8">
                  <c:v>450</c:v>
                </c:pt>
                <c:pt idx="9">
                  <c:v>500</c:v>
                </c:pt>
                <c:pt idx="10">
                  <c:v>600</c:v>
                </c:pt>
                <c:pt idx="11">
                  <c:v>700</c:v>
                </c:pt>
                <c:pt idx="12">
                  <c:v>800</c:v>
                </c:pt>
                <c:pt idx="13">
                  <c:v>1000</c:v>
                </c:pt>
                <c:pt idx="14">
                  <c:v>1500</c:v>
                </c:pt>
                <c:pt idx="15">
                  <c:v>2000</c:v>
                </c:pt>
                <c:pt idx="16">
                  <c:v>3000</c:v>
                </c:pt>
                <c:pt idx="17">
                  <c:v>4000</c:v>
                </c:pt>
                <c:pt idx="18">
                  <c:v>5000</c:v>
                </c:pt>
              </c:numCache>
            </c:numRef>
          </c:xVal>
          <c:yVal>
            <c:numRef>
              <c:f>Feuil1!$I$3:$I$21</c:f>
              <c:numCache>
                <c:formatCode>General</c:formatCode>
                <c:ptCount val="19"/>
                <c:pt idx="0">
                  <c:v>0.81684210526315792</c:v>
                </c:pt>
                <c:pt idx="1">
                  <c:v>1.2952380952380953</c:v>
                </c:pt>
                <c:pt idx="2">
                  <c:v>1.5673076923076923</c:v>
                </c:pt>
                <c:pt idx="3">
                  <c:v>1.7407407407407407</c:v>
                </c:pt>
                <c:pt idx="4">
                  <c:v>1.8372881355932202</c:v>
                </c:pt>
                <c:pt idx="5">
                  <c:v>1.8870967741935485</c:v>
                </c:pt>
                <c:pt idx="6">
                  <c:v>1.8909090909090909</c:v>
                </c:pt>
                <c:pt idx="7">
                  <c:v>1.898989898989899</c:v>
                </c:pt>
                <c:pt idx="8">
                  <c:v>1.8839779005524862</c:v>
                </c:pt>
                <c:pt idx="9">
                  <c:v>1.871165644171779</c:v>
                </c:pt>
                <c:pt idx="10">
                  <c:v>1.8235294117647058</c:v>
                </c:pt>
                <c:pt idx="11">
                  <c:v>1.8017241379310345</c:v>
                </c:pt>
                <c:pt idx="12">
                  <c:v>1.7403846153846154</c:v>
                </c:pt>
                <c:pt idx="13">
                  <c:v>1.6627906976744184</c:v>
                </c:pt>
                <c:pt idx="14">
                  <c:v>1.5555555555555556</c:v>
                </c:pt>
                <c:pt idx="15">
                  <c:v>1.4561403508771931</c:v>
                </c:pt>
                <c:pt idx="16">
                  <c:v>1.368421052631579</c:v>
                </c:pt>
                <c:pt idx="17">
                  <c:v>1.2769953051643192</c:v>
                </c:pt>
                <c:pt idx="18">
                  <c:v>1.0408653846153846</c:v>
                </c:pt>
              </c:numCache>
            </c:numRef>
          </c:yVal>
          <c:smooth val="0"/>
          <c:extLst>
            <c:ext xmlns:c16="http://schemas.microsoft.com/office/drawing/2014/chart" uri="{C3380CC4-5D6E-409C-BE32-E72D297353CC}">
              <c16:uniqueId val="{00000001-7FBF-9B43-982F-62A710E23731}"/>
            </c:ext>
          </c:extLst>
        </c:ser>
        <c:ser>
          <c:idx val="2"/>
          <c:order val="2"/>
          <c:tx>
            <c:v>PEHT30/PS70</c:v>
          </c:tx>
          <c:spPr>
            <a:ln w="19050" cap="rnd">
              <a:noFill/>
              <a:round/>
            </a:ln>
            <a:effectLst/>
          </c:spPr>
          <c:marker>
            <c:symbol val="circle"/>
            <c:size val="5"/>
            <c:spPr>
              <a:solidFill>
                <a:schemeClr val="accent3"/>
              </a:solidFill>
              <a:ln w="9525">
                <a:solidFill>
                  <a:schemeClr val="accent3"/>
                </a:solidFill>
              </a:ln>
              <a:effectLst/>
            </c:spPr>
          </c:marker>
          <c:xVal>
            <c:numRef>
              <c:f>Feuil1!$B$3:$B$21</c:f>
              <c:numCache>
                <c:formatCode>General</c:formatCode>
                <c:ptCount val="19"/>
                <c:pt idx="0">
                  <c:v>50</c:v>
                </c:pt>
                <c:pt idx="1">
                  <c:v>100</c:v>
                </c:pt>
                <c:pt idx="2">
                  <c:v>150</c:v>
                </c:pt>
                <c:pt idx="3">
                  <c:v>200</c:v>
                </c:pt>
                <c:pt idx="4">
                  <c:v>250</c:v>
                </c:pt>
                <c:pt idx="5">
                  <c:v>300</c:v>
                </c:pt>
                <c:pt idx="6">
                  <c:v>350</c:v>
                </c:pt>
                <c:pt idx="7">
                  <c:v>400</c:v>
                </c:pt>
                <c:pt idx="8">
                  <c:v>450</c:v>
                </c:pt>
                <c:pt idx="9">
                  <c:v>500</c:v>
                </c:pt>
                <c:pt idx="10">
                  <c:v>600</c:v>
                </c:pt>
                <c:pt idx="11">
                  <c:v>700</c:v>
                </c:pt>
                <c:pt idx="12">
                  <c:v>800</c:v>
                </c:pt>
                <c:pt idx="13">
                  <c:v>1000</c:v>
                </c:pt>
                <c:pt idx="14">
                  <c:v>1500</c:v>
                </c:pt>
                <c:pt idx="15">
                  <c:v>2000</c:v>
                </c:pt>
                <c:pt idx="16">
                  <c:v>3000</c:v>
                </c:pt>
                <c:pt idx="17">
                  <c:v>4000</c:v>
                </c:pt>
                <c:pt idx="18">
                  <c:v>5000</c:v>
                </c:pt>
              </c:numCache>
            </c:numRef>
          </c:xVal>
          <c:yVal>
            <c:numRef>
              <c:f>Feuil1!$L$3:$L$21</c:f>
              <c:numCache>
                <c:formatCode>General</c:formatCode>
                <c:ptCount val="19"/>
                <c:pt idx="0">
                  <c:v>0.76764705882352946</c:v>
                </c:pt>
                <c:pt idx="1">
                  <c:v>1.0852534562211982</c:v>
                </c:pt>
                <c:pt idx="2">
                  <c:v>1.2993827160493827</c:v>
                </c:pt>
                <c:pt idx="3">
                  <c:v>1.349462365591398</c:v>
                </c:pt>
                <c:pt idx="4">
                  <c:v>1.4317460317460318</c:v>
                </c:pt>
                <c:pt idx="5">
                  <c:v>1.5172413793103448</c:v>
                </c:pt>
                <c:pt idx="6">
                  <c:v>1.5846774193548387</c:v>
                </c:pt>
                <c:pt idx="7">
                  <c:v>1.6229508196721312</c:v>
                </c:pt>
                <c:pt idx="8">
                  <c:v>1.6847290640394088</c:v>
                </c:pt>
                <c:pt idx="9">
                  <c:v>1.6912928759894459</c:v>
                </c:pt>
                <c:pt idx="10">
                  <c:v>1.5828220858895705</c:v>
                </c:pt>
                <c:pt idx="11">
                  <c:v>1.5422535211267605</c:v>
                </c:pt>
                <c:pt idx="12">
                  <c:v>1.4645669291338583</c:v>
                </c:pt>
                <c:pt idx="13">
                  <c:v>1.4519230769230769</c:v>
                </c:pt>
                <c:pt idx="14">
                  <c:v>1.42</c:v>
                </c:pt>
                <c:pt idx="15">
                  <c:v>1.3733766233766234</c:v>
                </c:pt>
                <c:pt idx="16">
                  <c:v>1.3480769230769232</c:v>
                </c:pt>
                <c:pt idx="17">
                  <c:v>1.2391304347826086</c:v>
                </c:pt>
                <c:pt idx="18">
                  <c:v>1.0871559633027523</c:v>
                </c:pt>
              </c:numCache>
            </c:numRef>
          </c:yVal>
          <c:smooth val="0"/>
          <c:extLst>
            <c:ext xmlns:c16="http://schemas.microsoft.com/office/drawing/2014/chart" uri="{C3380CC4-5D6E-409C-BE32-E72D297353CC}">
              <c16:uniqueId val="{00000002-7FBF-9B43-982F-62A710E23731}"/>
            </c:ext>
          </c:extLst>
        </c:ser>
        <c:ser>
          <c:idx val="3"/>
          <c:order val="3"/>
          <c:tx>
            <c:v>PS</c:v>
          </c:tx>
          <c:spPr>
            <a:ln w="19050" cap="rnd">
              <a:noFill/>
              <a:round/>
            </a:ln>
            <a:effectLst/>
          </c:spPr>
          <c:marker>
            <c:symbol val="circle"/>
            <c:size val="5"/>
            <c:spPr>
              <a:solidFill>
                <a:schemeClr val="accent4"/>
              </a:solidFill>
              <a:ln w="9525">
                <a:solidFill>
                  <a:schemeClr val="accent4"/>
                </a:solidFill>
              </a:ln>
              <a:effectLst/>
            </c:spPr>
          </c:marker>
          <c:xVal>
            <c:numRef>
              <c:f>Feuil1!$B$3:$B$21</c:f>
              <c:numCache>
                <c:formatCode>General</c:formatCode>
                <c:ptCount val="19"/>
                <c:pt idx="0">
                  <c:v>50</c:v>
                </c:pt>
                <c:pt idx="1">
                  <c:v>100</c:v>
                </c:pt>
                <c:pt idx="2">
                  <c:v>150</c:v>
                </c:pt>
                <c:pt idx="3">
                  <c:v>200</c:v>
                </c:pt>
                <c:pt idx="4">
                  <c:v>250</c:v>
                </c:pt>
                <c:pt idx="5">
                  <c:v>300</c:v>
                </c:pt>
                <c:pt idx="6">
                  <c:v>350</c:v>
                </c:pt>
                <c:pt idx="7">
                  <c:v>400</c:v>
                </c:pt>
                <c:pt idx="8">
                  <c:v>450</c:v>
                </c:pt>
                <c:pt idx="9">
                  <c:v>500</c:v>
                </c:pt>
                <c:pt idx="10">
                  <c:v>600</c:v>
                </c:pt>
                <c:pt idx="11">
                  <c:v>700</c:v>
                </c:pt>
                <c:pt idx="12">
                  <c:v>800</c:v>
                </c:pt>
                <c:pt idx="13">
                  <c:v>1000</c:v>
                </c:pt>
                <c:pt idx="14">
                  <c:v>1500</c:v>
                </c:pt>
                <c:pt idx="15">
                  <c:v>2000</c:v>
                </c:pt>
                <c:pt idx="16">
                  <c:v>3000</c:v>
                </c:pt>
                <c:pt idx="17">
                  <c:v>4000</c:v>
                </c:pt>
                <c:pt idx="18">
                  <c:v>5000</c:v>
                </c:pt>
              </c:numCache>
            </c:numRef>
          </c:xVal>
          <c:yVal>
            <c:numRef>
              <c:f>Feuil1!$O$3:$O$21</c:f>
              <c:numCache>
                <c:formatCode>General</c:formatCode>
                <c:ptCount val="19"/>
                <c:pt idx="0">
                  <c:v>1.2702702702702702</c:v>
                </c:pt>
                <c:pt idx="1">
                  <c:v>1.7185929648241207</c:v>
                </c:pt>
                <c:pt idx="2">
                  <c:v>1.8361204013377925</c:v>
                </c:pt>
                <c:pt idx="3">
                  <c:v>2.0534124629080122</c:v>
                </c:pt>
                <c:pt idx="4">
                  <c:v>2.3215859030837005</c:v>
                </c:pt>
                <c:pt idx="5">
                  <c:v>2.4035087719298245</c:v>
                </c:pt>
                <c:pt idx="6">
                  <c:v>2.4741379310344827</c:v>
                </c:pt>
                <c:pt idx="7">
                  <c:v>2.4130434782608696</c:v>
                </c:pt>
                <c:pt idx="8">
                  <c:v>2.34020618556701</c:v>
                </c:pt>
                <c:pt idx="9">
                  <c:v>2.270718232044199</c:v>
                </c:pt>
                <c:pt idx="10">
                  <c:v>2.103448275862069</c:v>
                </c:pt>
                <c:pt idx="11">
                  <c:v>2.0236220472440944</c:v>
                </c:pt>
                <c:pt idx="12">
                  <c:v>1.9622641509433962</c:v>
                </c:pt>
                <c:pt idx="13">
                  <c:v>1.8045977011494254</c:v>
                </c:pt>
                <c:pt idx="14">
                  <c:v>1.53125</c:v>
                </c:pt>
                <c:pt idx="15">
                  <c:v>1.3636363636363638</c:v>
                </c:pt>
                <c:pt idx="16">
                  <c:v>1.074468085106383</c:v>
                </c:pt>
                <c:pt idx="17">
                  <c:v>0.7635933806146572</c:v>
                </c:pt>
                <c:pt idx="18">
                  <c:v>0.63414634146341464</c:v>
                </c:pt>
              </c:numCache>
            </c:numRef>
          </c:yVal>
          <c:smooth val="0"/>
          <c:extLst>
            <c:ext xmlns:c16="http://schemas.microsoft.com/office/drawing/2014/chart" uri="{C3380CC4-5D6E-409C-BE32-E72D297353CC}">
              <c16:uniqueId val="{00000003-7FBF-9B43-982F-62A710E23731}"/>
            </c:ext>
          </c:extLst>
        </c:ser>
        <c:dLbls>
          <c:showLegendKey val="0"/>
          <c:showVal val="0"/>
          <c:showCatName val="0"/>
          <c:showSerName val="0"/>
          <c:showPercent val="0"/>
          <c:showBubbleSize val="0"/>
        </c:dLbls>
        <c:axId val="1341951616"/>
        <c:axId val="1427401280"/>
      </c:scatterChart>
      <c:valAx>
        <c:axId val="1341951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fr-FR"/>
                  <a:t>Energie (eV)</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427401280"/>
        <c:crosses val="autoZero"/>
        <c:crossBetween val="midCat"/>
      </c:valAx>
      <c:valAx>
        <c:axId val="1427401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fr-FR"/>
                  <a:t>SEY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341951616"/>
        <c:crosses val="autoZero"/>
        <c:crossBetween val="midCat"/>
      </c:valAx>
      <c:spPr>
        <a:noFill/>
        <a:ln>
          <a:noFill/>
        </a:ln>
        <a:effectLst/>
      </c:spPr>
    </c:plotArea>
    <c:legend>
      <c:legendPos val="r"/>
      <c:layout>
        <c:manualLayout>
          <c:xMode val="edge"/>
          <c:yMode val="edge"/>
          <c:x val="0.77271152672950261"/>
          <c:y val="0.25938842301245035"/>
          <c:w val="0.21488697425150971"/>
          <c:h val="0.29856411296382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31750" cap="flat" cmpd="sng" algn="ctr">
      <a:solidFill>
        <a:schemeClr val="dk1"/>
      </a:solidFill>
      <a:prstDash val="solid"/>
    </a:ln>
    <a:effectLst/>
  </c:spPr>
  <c:txPr>
    <a:bodyPr/>
    <a:lstStyle/>
    <a:p>
      <a:pPr>
        <a:defRPr>
          <a:solidFill>
            <a:schemeClr val="dk1"/>
          </a:solidFill>
          <a:latin typeface="+mn-lt"/>
          <a:ea typeface="+mn-ea"/>
          <a:cs typeface="+mn-cs"/>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0.2162</cdr:x>
      <cdr:y>0.03099</cdr:y>
    </cdr:from>
    <cdr:to>
      <cdr:x>0.79809</cdr:x>
      <cdr:y>0.11227</cdr:y>
    </cdr:to>
    <cdr:sp macro="" textlink="">
      <cdr:nvSpPr>
        <cdr:cNvPr id="2" name="ZoneTexte 1">
          <a:extLst xmlns:a="http://schemas.openxmlformats.org/drawingml/2006/main">
            <a:ext uri="{FF2B5EF4-FFF2-40B4-BE49-F238E27FC236}">
              <a16:creationId xmlns:a16="http://schemas.microsoft.com/office/drawing/2014/main" id="{F625B954-7323-318B-8771-58772ACD45C3}"/>
            </a:ext>
          </a:extLst>
        </cdr:cNvPr>
        <cdr:cNvSpPr txBox="1"/>
      </cdr:nvSpPr>
      <cdr:spPr>
        <a:xfrm xmlns:a="http://schemas.openxmlformats.org/drawingml/2006/main">
          <a:off x="885605" y="86195"/>
          <a:ext cx="2383604" cy="226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Secondary Electron Yield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0B3407A-D690-93E4-E5A2-D364D2776B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a:extLst>
              <a:ext uri="{FF2B5EF4-FFF2-40B4-BE49-F238E27FC236}">
                <a16:creationId xmlns:a16="http://schemas.microsoft.com/office/drawing/2014/main" id="{D25F96BC-7C1F-A573-A009-DBCF1580C1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33EEA2-50CD-3846-BD3C-F9995AF0F6BF}" type="datetimeFigureOut">
              <a:rPr lang="en-GB" smtClean="0"/>
              <a:t>18/02/2025</a:t>
            </a:fld>
            <a:endParaRPr lang="en-GB"/>
          </a:p>
        </p:txBody>
      </p:sp>
      <p:sp>
        <p:nvSpPr>
          <p:cNvPr id="4" name="Espace réservé du pied de page 3">
            <a:extLst>
              <a:ext uri="{FF2B5EF4-FFF2-40B4-BE49-F238E27FC236}">
                <a16:creationId xmlns:a16="http://schemas.microsoft.com/office/drawing/2014/main" id="{96EEA154-8FE0-B307-444D-FE4E685243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I. Laktineh                                                                                                        </a:t>
            </a:r>
          </a:p>
        </p:txBody>
      </p:sp>
      <p:sp>
        <p:nvSpPr>
          <p:cNvPr id="5" name="Espace réservé du numéro de diapositive 4">
            <a:extLst>
              <a:ext uri="{FF2B5EF4-FFF2-40B4-BE49-F238E27FC236}">
                <a16:creationId xmlns:a16="http://schemas.microsoft.com/office/drawing/2014/main" id="{26E9B103-18CA-C232-61CE-FFD0078558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D0C488-45A0-184C-B171-E89412A7B282}" type="slidenum">
              <a:rPr lang="en-GB" smtClean="0"/>
              <a:t>‹N°›</a:t>
            </a:fld>
            <a:endParaRPr lang="en-GB"/>
          </a:p>
        </p:txBody>
      </p:sp>
    </p:spTree>
    <p:extLst>
      <p:ext uri="{BB962C8B-B14F-4D97-AF65-F5344CB8AC3E}">
        <p14:creationId xmlns:p14="http://schemas.microsoft.com/office/powerpoint/2010/main" val="37277352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DC09E-15AF-7D46-850E-C87596EC8952}" type="datetimeFigureOut">
              <a:rPr lang="fr-FR" smtClean="0"/>
              <a:t>13/02/2025</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I. Laktineh                                                                                                        </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752799-2A04-264F-87AE-DE568125CEB5}" type="slidenum">
              <a:rPr lang="en-US" smtClean="0"/>
              <a:t>‹N°›</a:t>
            </a:fld>
            <a:endParaRPr lang="en-US"/>
          </a:p>
        </p:txBody>
      </p:sp>
    </p:spTree>
    <p:extLst>
      <p:ext uri="{BB962C8B-B14F-4D97-AF65-F5344CB8AC3E}">
        <p14:creationId xmlns:p14="http://schemas.microsoft.com/office/powerpoint/2010/main" val="73573227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p>
            <a:fld id="{FC8D959C-F85A-1C43-9157-D560DECBF764}" type="datetime1">
              <a:rPr lang="fr-FR" smtClean="0"/>
              <a:t>18/02/2025</a:t>
            </a:fld>
            <a:endParaRPr lang="en-US"/>
          </a:p>
        </p:txBody>
      </p:sp>
      <p:sp>
        <p:nvSpPr>
          <p:cNvPr id="5" name="Footer Placeholder 4"/>
          <p:cNvSpPr>
            <a:spLocks noGrp="1"/>
          </p:cNvSpPr>
          <p:nvPr>
            <p:ph type="ftr" sz="quarter" idx="11"/>
          </p:nvPr>
        </p:nvSpPr>
        <p:spPr/>
        <p:txBody>
          <a:bodyPr/>
          <a:lstStyle/>
          <a:p>
            <a:r>
              <a:rPr lang="en-US"/>
              <a:t>I. Laktineh</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AB1E9552-62EC-7846-B214-632C7A64951B}" type="datetime1">
              <a:rPr lang="fr-FR" smtClean="0"/>
              <a:t>18/02/2025</a:t>
            </a:fld>
            <a:endParaRPr lang="en-US"/>
          </a:p>
        </p:txBody>
      </p:sp>
      <p:sp>
        <p:nvSpPr>
          <p:cNvPr id="3" name="Footer Placeholder 2"/>
          <p:cNvSpPr>
            <a:spLocks noGrp="1"/>
          </p:cNvSpPr>
          <p:nvPr>
            <p:ph type="ftr" sz="quarter" idx="11"/>
          </p:nvPr>
        </p:nvSpPr>
        <p:spPr/>
        <p:txBody>
          <a:bodyPr/>
          <a:lstStyle/>
          <a:p>
            <a:r>
              <a:rPr lang="en-US"/>
              <a:t>I. Laktineh</a:t>
            </a:r>
          </a:p>
        </p:txBody>
      </p:sp>
      <p:sp>
        <p:nvSpPr>
          <p:cNvPr id="4" name="Slide Number Placeholder 3"/>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fr-FR"/>
              <a:t>Cliquez et modifiez le titre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991AE49-57B2-4A4F-8020-73F855686B1A}" type="datetime1">
              <a:rPr lang="fr-FR" smtClean="0"/>
              <a:t>18/02/2025</a:t>
            </a:fld>
            <a:endParaRPr lang="en-US"/>
          </a:p>
        </p:txBody>
      </p:sp>
      <p:sp>
        <p:nvSpPr>
          <p:cNvPr id="6" name="Footer Placeholder 5"/>
          <p:cNvSpPr>
            <a:spLocks noGrp="1"/>
          </p:cNvSpPr>
          <p:nvPr>
            <p:ph type="ftr" sz="quarter" idx="11"/>
          </p:nvPr>
        </p:nvSpPr>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fr-FR"/>
              <a:t>Cliquez et modifiez le titre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886124" y="6288741"/>
            <a:ext cx="1887537" cy="365125"/>
          </a:xfrm>
        </p:spPr>
        <p:txBody>
          <a:bodyPr/>
          <a:lstStyle/>
          <a:p>
            <a:fld id="{34D60E2B-5889-B942-9A04-6C2022F16AE4}" type="datetime1">
              <a:rPr lang="fr-FR" smtClean="0"/>
              <a:t>18/02/2025</a:t>
            </a:fld>
            <a:endParaRPr lang="en-US"/>
          </a:p>
        </p:txBody>
      </p:sp>
      <p:sp>
        <p:nvSpPr>
          <p:cNvPr id="6" name="Footer Placeholder 5"/>
          <p:cNvSpPr>
            <a:spLocks noGrp="1"/>
          </p:cNvSpPr>
          <p:nvPr>
            <p:ph type="ftr" sz="quarter" idx="11"/>
          </p:nvPr>
        </p:nvSpPr>
        <p:spPr>
          <a:xfrm>
            <a:off x="5867399" y="6288741"/>
            <a:ext cx="2675965" cy="365125"/>
          </a:xfrm>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fr-FR"/>
              <a:t>Cliquez et modifiez le titre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fld id="{9D4EBDAE-9EED-D94B-826A-59D64797DBC5}" type="datetime1">
              <a:rPr lang="fr-FR" smtClean="0"/>
              <a:t>18/02/2025</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fr-FR"/>
              <a:t>Cliquez et modifiez le titre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81000" y="6288741"/>
            <a:ext cx="1865125" cy="365125"/>
          </a:xfrm>
        </p:spPr>
        <p:txBody>
          <a:bodyPr/>
          <a:lstStyle/>
          <a:p>
            <a:fld id="{829D6088-5AFC-1246-8C14-BE182B11E62A}" type="datetime1">
              <a:rPr lang="fr-FR" smtClean="0"/>
              <a:t>18/02/2025</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45FBE81D-E0A9-6346-8B4A-0B081382933F}" type="datetime1">
              <a:rPr lang="fr-FR" smtClean="0"/>
              <a:t>18/02/2025</a:t>
            </a:fld>
            <a:endParaRPr lang="en-US"/>
          </a:p>
        </p:txBody>
      </p:sp>
      <p:sp>
        <p:nvSpPr>
          <p:cNvPr id="5" name="Footer Placeholder 4"/>
          <p:cNvSpPr>
            <a:spLocks noGrp="1"/>
          </p:cNvSpPr>
          <p:nvPr>
            <p:ph type="ftr" sz="quarter" idx="11"/>
          </p:nvPr>
        </p:nvSpPr>
        <p:spPr/>
        <p:txBody>
          <a:bodyPr/>
          <a:lstStyle/>
          <a:p>
            <a:r>
              <a:rPr lang="en-US"/>
              <a:t>I. Laktineh</a:t>
            </a:r>
          </a:p>
        </p:txBody>
      </p:sp>
      <p:sp>
        <p:nvSpPr>
          <p:cNvPr id="6" name="Slide Number Placeholder 5"/>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fr-FR"/>
              <a:t>Cliquez et modifiez le titre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EDB9CB17-CF04-9D45-AD92-0E711D7EA0A8}" type="datetime1">
              <a:rPr lang="fr-FR" smtClean="0"/>
              <a:t>18/02/2025</a:t>
            </a:fld>
            <a:endParaRPr lang="en-US"/>
          </a:p>
        </p:txBody>
      </p:sp>
      <p:sp>
        <p:nvSpPr>
          <p:cNvPr id="5" name="Footer Placeholder 4"/>
          <p:cNvSpPr>
            <a:spLocks noGrp="1"/>
          </p:cNvSpPr>
          <p:nvPr>
            <p:ph type="ftr" sz="quarter" idx="11"/>
          </p:nvPr>
        </p:nvSpPr>
        <p:spPr/>
        <p:txBody>
          <a:bodyPr/>
          <a:lstStyle/>
          <a:p>
            <a:r>
              <a:rPr lang="en-US"/>
              <a:t>I. Laktineh</a:t>
            </a:r>
          </a:p>
        </p:txBody>
      </p:sp>
      <p:sp>
        <p:nvSpPr>
          <p:cNvPr id="6" name="Slide Number Placeholder 5"/>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5DB3BE25-9B69-004C-93AB-B77C5078D000}" type="datetime1">
              <a:rPr lang="fr-FR" smtClean="0"/>
              <a:t>18/02/2025</a:t>
            </a:fld>
            <a:endParaRPr lang="en-US"/>
          </a:p>
        </p:txBody>
      </p:sp>
      <p:sp>
        <p:nvSpPr>
          <p:cNvPr id="5" name="Footer Placeholder 4"/>
          <p:cNvSpPr>
            <a:spLocks noGrp="1"/>
          </p:cNvSpPr>
          <p:nvPr>
            <p:ph type="ftr" sz="quarter" idx="11"/>
          </p:nvPr>
        </p:nvSpPr>
        <p:spPr/>
        <p:txBody>
          <a:bodyPr/>
          <a:lstStyle/>
          <a:p>
            <a:r>
              <a:rPr lang="en-US"/>
              <a:t>I. Laktineh</a:t>
            </a:r>
          </a:p>
        </p:txBody>
      </p:sp>
      <p:sp>
        <p:nvSpPr>
          <p:cNvPr id="6" name="Slide Number Placeholder 5"/>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fr-FR"/>
              <a:t>Cliquez et modifiez le titre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B295005-2C53-2E40-9CDF-8A2B473415E9}" type="datetime1">
              <a:rPr lang="fr-FR" smtClean="0"/>
              <a:t>18/02/2025</a:t>
            </a:fld>
            <a:endParaRPr lang="en-US"/>
          </a:p>
        </p:txBody>
      </p:sp>
      <p:sp>
        <p:nvSpPr>
          <p:cNvPr id="5" name="Footer Placeholder 4"/>
          <p:cNvSpPr>
            <a:spLocks noGrp="1"/>
          </p:cNvSpPr>
          <p:nvPr>
            <p:ph type="ftr" sz="quarter" idx="11"/>
          </p:nvPr>
        </p:nvSpPr>
        <p:spPr/>
        <p:txBody>
          <a:bodyPr/>
          <a:lstStyle/>
          <a:p>
            <a:r>
              <a:rPr lang="en-US"/>
              <a:t>I. Laktineh</a:t>
            </a:r>
          </a:p>
        </p:txBody>
      </p:sp>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3DAF75B3-9B52-3A4C-A7E3-64ED1146D6EC}" type="datetime1">
              <a:rPr lang="fr-FR" smtClean="0"/>
              <a:t>18/02/2025</a:t>
            </a:fld>
            <a:endParaRPr lang="en-US"/>
          </a:p>
        </p:txBody>
      </p:sp>
      <p:sp>
        <p:nvSpPr>
          <p:cNvPr id="6" name="Footer Placeholder 5"/>
          <p:cNvSpPr>
            <a:spLocks noGrp="1"/>
          </p:cNvSpPr>
          <p:nvPr>
            <p:ph type="ftr" sz="quarter" idx="11"/>
          </p:nvPr>
        </p:nvSpPr>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7" name="Date Placeholder 6"/>
          <p:cNvSpPr>
            <a:spLocks noGrp="1"/>
          </p:cNvSpPr>
          <p:nvPr>
            <p:ph type="dt" sz="half" idx="10"/>
          </p:nvPr>
        </p:nvSpPr>
        <p:spPr/>
        <p:txBody>
          <a:bodyPr/>
          <a:lstStyle/>
          <a:p>
            <a:fld id="{145CCFB3-1BFA-1F49-85C0-4733B570543C}" type="datetime1">
              <a:rPr lang="fr-FR" smtClean="0"/>
              <a:t>18/02/2025</a:t>
            </a:fld>
            <a:endParaRPr lang="en-US"/>
          </a:p>
        </p:txBody>
      </p:sp>
      <p:sp>
        <p:nvSpPr>
          <p:cNvPr id="8" name="Footer Placeholder 7"/>
          <p:cNvSpPr>
            <a:spLocks noGrp="1"/>
          </p:cNvSpPr>
          <p:nvPr>
            <p:ph type="ftr" sz="quarter" idx="11"/>
          </p:nvPr>
        </p:nvSpPr>
        <p:spPr/>
        <p:txBody>
          <a:bodyPr/>
          <a:lstStyle/>
          <a:p>
            <a:r>
              <a:rPr lang="en-US"/>
              <a:t>I. Laktineh</a:t>
            </a:r>
          </a:p>
        </p:txBody>
      </p:sp>
      <p:sp>
        <p:nvSpPr>
          <p:cNvPr id="9" name="Slide Number Placeholder 8"/>
          <p:cNvSpPr>
            <a:spLocks noGrp="1"/>
          </p:cNvSpPr>
          <p:nvPr>
            <p:ph type="sldNum" sz="quarter" idx="12"/>
          </p:nvPr>
        </p:nvSpPr>
        <p:spPr/>
        <p:txBody>
          <a:bodyPr/>
          <a:lstStyle/>
          <a:p>
            <a:fld id="{69C4849A-3939-C14A-B332-2DCE56CB8D0A}" type="slidenum">
              <a:rPr lang="en-US" smtClean="0"/>
              <a:t>‹N°›</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949E2F7A-9F6B-9844-8550-5ED55EAE5A6E}" type="datetime1">
              <a:rPr lang="fr-FR" smtClean="0"/>
              <a:t>18/02/2025</a:t>
            </a:fld>
            <a:endParaRPr lang="en-US"/>
          </a:p>
        </p:txBody>
      </p:sp>
      <p:sp>
        <p:nvSpPr>
          <p:cNvPr id="6" name="Footer Placeholder 5"/>
          <p:cNvSpPr>
            <a:spLocks noGrp="1"/>
          </p:cNvSpPr>
          <p:nvPr>
            <p:ph type="ftr" sz="quarter" idx="11"/>
          </p:nvPr>
        </p:nvSpPr>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28DA0315-985E-C74F-841E-E96AFECE327A}" type="datetime1">
              <a:rPr lang="fr-FR" smtClean="0"/>
              <a:t>18/02/2025</a:t>
            </a:fld>
            <a:endParaRPr lang="en-US"/>
          </a:p>
        </p:txBody>
      </p:sp>
      <p:sp>
        <p:nvSpPr>
          <p:cNvPr id="6" name="Footer Placeholder 5"/>
          <p:cNvSpPr>
            <a:spLocks noGrp="1"/>
          </p:cNvSpPr>
          <p:nvPr>
            <p:ph type="ftr" sz="quarter" idx="11"/>
          </p:nvPr>
        </p:nvSpPr>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5" name="Date Placeholder 4"/>
          <p:cNvSpPr>
            <a:spLocks noGrp="1"/>
          </p:cNvSpPr>
          <p:nvPr>
            <p:ph type="dt" sz="half" idx="10"/>
          </p:nvPr>
        </p:nvSpPr>
        <p:spPr/>
        <p:txBody>
          <a:bodyPr/>
          <a:lstStyle/>
          <a:p>
            <a:fld id="{D62C1902-2781-D445-A25E-069B5B040FA9}" type="datetime1">
              <a:rPr lang="fr-FR" smtClean="0"/>
              <a:t>18/02/2025</a:t>
            </a:fld>
            <a:endParaRPr lang="en-US"/>
          </a:p>
        </p:txBody>
      </p:sp>
      <p:sp>
        <p:nvSpPr>
          <p:cNvPr id="6" name="Footer Placeholder 5"/>
          <p:cNvSpPr>
            <a:spLocks noGrp="1"/>
          </p:cNvSpPr>
          <p:nvPr>
            <p:ph type="ftr" sz="quarter" idx="11"/>
          </p:nvPr>
        </p:nvSpPr>
        <p:spPr/>
        <p:txBody>
          <a:bodyPr/>
          <a:lstStyle/>
          <a:p>
            <a:r>
              <a:rPr lang="en-US"/>
              <a:t>I. Laktineh</a:t>
            </a:r>
          </a:p>
        </p:txBody>
      </p:sp>
      <p:sp>
        <p:nvSpPr>
          <p:cNvPr id="7" name="Slide Number Placeholder 6"/>
          <p:cNvSpPr>
            <a:spLocks noGrp="1"/>
          </p:cNvSpPr>
          <p:nvPr>
            <p:ph type="sldNum" sz="quarter" idx="12"/>
          </p:nvPr>
        </p:nvSpPr>
        <p:spPr/>
        <p:txBody>
          <a:bodyPr/>
          <a:lstStyle/>
          <a:p>
            <a:fld id="{69C4849A-3939-C14A-B332-2DCE56CB8D0A}" type="slidenum">
              <a:rPr lang="en-US" smtClean="0"/>
              <a:t>‹N°›</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fr-FR"/>
              <a:t>Cliquez et modifiez le titre</a:t>
            </a:r>
            <a:endParaRPr/>
          </a:p>
        </p:txBody>
      </p:sp>
      <p:sp>
        <p:nvSpPr>
          <p:cNvPr id="3" name="Date Placeholder 2"/>
          <p:cNvSpPr>
            <a:spLocks noGrp="1"/>
          </p:cNvSpPr>
          <p:nvPr>
            <p:ph type="dt" sz="half" idx="10"/>
          </p:nvPr>
        </p:nvSpPr>
        <p:spPr/>
        <p:txBody>
          <a:bodyPr/>
          <a:lstStyle/>
          <a:p>
            <a:fld id="{A103A7F8-AD72-F744-B1AB-F04DD31C039E}" type="datetime1">
              <a:rPr lang="fr-FR" smtClean="0"/>
              <a:t>18/02/2025</a:t>
            </a:fld>
            <a:endParaRPr lang="en-US"/>
          </a:p>
        </p:txBody>
      </p:sp>
      <p:sp>
        <p:nvSpPr>
          <p:cNvPr id="4" name="Footer Placeholder 3"/>
          <p:cNvSpPr>
            <a:spLocks noGrp="1"/>
          </p:cNvSpPr>
          <p:nvPr>
            <p:ph type="ftr" sz="quarter" idx="11"/>
          </p:nvPr>
        </p:nvSpPr>
        <p:spPr/>
        <p:txBody>
          <a:bodyPr/>
          <a:lstStyle/>
          <a:p>
            <a:r>
              <a:rPr lang="en-US"/>
              <a:t>I. Laktineh</a:t>
            </a:r>
          </a:p>
        </p:txBody>
      </p:sp>
      <p:sp>
        <p:nvSpPr>
          <p:cNvPr id="5" name="Slide Number Placeholder 4"/>
          <p:cNvSpPr>
            <a:spLocks noGrp="1"/>
          </p:cNvSpPr>
          <p:nvPr>
            <p:ph type="sldNum" sz="quarter" idx="12"/>
          </p:nvPr>
        </p:nvSpPr>
        <p:spPr/>
        <p:txBody>
          <a:bodyPr/>
          <a:lstStyle/>
          <a:p>
            <a:fld id="{69C4849A-3939-C14A-B332-2DCE56CB8D0A}"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fr-FR"/>
              <a:t>Cliquez et modifiez le titre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11C82093-8DF3-8B49-9606-0961FC06CF1E}" type="datetime1">
              <a:rPr lang="fr-FR" smtClean="0"/>
              <a:t>18/02/2025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r>
              <a:rPr lang="en-US"/>
              <a:t>I. Laktineh</a:t>
            </a: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69C4849A-3939-C14A-B332-2DCE56CB8D0A}"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dt="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1.xml"/><Relationship Id="rId1" Type="http://schemas.openxmlformats.org/officeDocument/2006/relationships/slideLayout" Target="../slideLayouts/slideLayout10.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Feuille_de_calcul_Microsoft_Excel.xlsx"/><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0200" y="1828507"/>
            <a:ext cx="6762749" cy="1425682"/>
          </a:xfrm>
        </p:spPr>
        <p:txBody>
          <a:bodyPr/>
          <a:lstStyle/>
          <a:p>
            <a:pPr algn="l"/>
            <a:r>
              <a:rPr lang="en-GB" sz="3200" b="1" dirty="0">
                <a:solidFill>
                  <a:srgbClr val="FFFF00"/>
                </a:solidFill>
              </a:rPr>
              <a:t>                    DRD4</a:t>
            </a:r>
            <a:br>
              <a:rPr lang="en-GB" sz="3200" b="1" dirty="0">
                <a:solidFill>
                  <a:srgbClr val="FFFF00"/>
                </a:solidFill>
              </a:rPr>
            </a:br>
            <a:r>
              <a:rPr lang="en-GB" sz="3200" b="1" dirty="0">
                <a:solidFill>
                  <a:srgbClr val="FFFF00"/>
                </a:solidFill>
              </a:rPr>
              <a:t>       </a:t>
            </a:r>
          </a:p>
        </p:txBody>
      </p:sp>
      <p:sp>
        <p:nvSpPr>
          <p:cNvPr id="3" name="Sous-titre 2"/>
          <p:cNvSpPr>
            <a:spLocks noGrp="1"/>
          </p:cNvSpPr>
          <p:nvPr>
            <p:ph type="subTitle" idx="1"/>
          </p:nvPr>
        </p:nvSpPr>
        <p:spPr>
          <a:xfrm>
            <a:off x="4011283" y="4294481"/>
            <a:ext cx="1284056" cy="537692"/>
          </a:xfrm>
        </p:spPr>
        <p:txBody>
          <a:bodyPr/>
          <a:lstStyle/>
          <a:p>
            <a:r>
              <a:rPr lang="en-US" dirty="0" err="1"/>
              <a:t>I.Laktineh</a:t>
            </a:r>
            <a:endParaRPr lang="en-US" dirty="0"/>
          </a:p>
        </p:txBody>
      </p:sp>
      <p:pic>
        <p:nvPicPr>
          <p:cNvPr id="6" name="Google Shape;246;p44">
            <a:extLst>
              <a:ext uri="{FF2B5EF4-FFF2-40B4-BE49-F238E27FC236}">
                <a16:creationId xmlns:a16="http://schemas.microsoft.com/office/drawing/2014/main" id="{9B8093D5-FB75-4ABB-B99B-FF8BA3C44542}"/>
              </a:ext>
            </a:extLst>
          </p:cNvPr>
          <p:cNvPicPr preferRelativeResize="0"/>
          <p:nvPr/>
        </p:nvPicPr>
        <p:blipFill>
          <a:blip r:embed="rId2">
            <a:alphaModFix/>
          </a:blip>
          <a:stretch>
            <a:fillRect/>
          </a:stretch>
        </p:blipFill>
        <p:spPr>
          <a:xfrm>
            <a:off x="158400" y="166484"/>
            <a:ext cx="1588946" cy="1208933"/>
          </a:xfrm>
          <a:prstGeom prst="rect">
            <a:avLst/>
          </a:prstGeom>
          <a:noFill/>
          <a:ln>
            <a:noFill/>
          </a:ln>
        </p:spPr>
      </p:pic>
      <p:pic>
        <p:nvPicPr>
          <p:cNvPr id="8" name="Google Shape;247;p44">
            <a:extLst>
              <a:ext uri="{FF2B5EF4-FFF2-40B4-BE49-F238E27FC236}">
                <a16:creationId xmlns:a16="http://schemas.microsoft.com/office/drawing/2014/main" id="{18D85A48-58E1-2333-8DC5-2880A90C88DB}"/>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67752" y="172722"/>
            <a:ext cx="1776248" cy="1014947"/>
          </a:xfrm>
          <a:prstGeom prst="rect">
            <a:avLst/>
          </a:prstGeom>
          <a:noFill/>
          <a:ln>
            <a:noFill/>
          </a:ln>
        </p:spPr>
      </p:pic>
    </p:spTree>
    <p:extLst>
      <p:ext uri="{BB962C8B-B14F-4D97-AF65-F5344CB8AC3E}">
        <p14:creationId xmlns:p14="http://schemas.microsoft.com/office/powerpoint/2010/main" val="10589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124885" y="2461822"/>
            <a:ext cx="4791302" cy="3630219"/>
            <a:chOff x="503939" y="-226598"/>
            <a:chExt cx="4946217" cy="5233990"/>
          </a:xfrm>
        </p:grpSpPr>
        <p:grpSp>
          <p:nvGrpSpPr>
            <p:cNvPr id="8" name="Grouper 7"/>
            <p:cNvGrpSpPr/>
            <p:nvPr/>
          </p:nvGrpSpPr>
          <p:grpSpPr>
            <a:xfrm>
              <a:off x="503939" y="1155784"/>
              <a:ext cx="4946217" cy="3851608"/>
              <a:chOff x="-131954" y="537642"/>
              <a:chExt cx="4946217" cy="3572549"/>
            </a:xfrm>
          </p:grpSpPr>
          <p:grpSp>
            <p:nvGrpSpPr>
              <p:cNvPr id="14" name="Grouper 13"/>
              <p:cNvGrpSpPr/>
              <p:nvPr/>
            </p:nvGrpSpPr>
            <p:grpSpPr>
              <a:xfrm>
                <a:off x="1349379" y="537642"/>
                <a:ext cx="3116457" cy="3572549"/>
                <a:chOff x="3356659" y="896087"/>
                <a:chExt cx="2584769" cy="3572549"/>
              </a:xfrm>
            </p:grpSpPr>
            <p:sp>
              <p:nvSpPr>
                <p:cNvPr id="18" name="Ellipse 17"/>
                <p:cNvSpPr/>
                <p:nvPr/>
              </p:nvSpPr>
              <p:spPr>
                <a:xfrm>
                  <a:off x="3761951" y="1466557"/>
                  <a:ext cx="2179477" cy="1279980"/>
                </a:xfrm>
                <a:prstGeom prst="ellipse">
                  <a:avLst/>
                </a:prstGeom>
                <a:pattFill prst="pct3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Ellipse 18"/>
                <p:cNvSpPr/>
                <p:nvPr/>
              </p:nvSpPr>
              <p:spPr>
                <a:xfrm>
                  <a:off x="3701601" y="3188656"/>
                  <a:ext cx="2179477" cy="1279980"/>
                </a:xfrm>
                <a:prstGeom prst="ellipse">
                  <a:avLst/>
                </a:prstGeom>
                <a:pattFill prst="dotDmn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Connecteur droit 19"/>
                <p:cNvCxnSpPr/>
                <p:nvPr/>
              </p:nvCxnSpPr>
              <p:spPr>
                <a:xfrm flipH="1">
                  <a:off x="4841475" y="2746537"/>
                  <a:ext cx="2" cy="105071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4508574" y="3876308"/>
                  <a:ext cx="627741" cy="369332"/>
                </a:xfrm>
                <a:prstGeom prst="rect">
                  <a:avLst/>
                </a:prstGeom>
                <a:noFill/>
              </p:spPr>
              <p:txBody>
                <a:bodyPr wrap="square" rtlCol="0">
                  <a:spAutoFit/>
                </a:bodyPr>
                <a:lstStyle/>
                <a:p>
                  <a:r>
                    <a:rPr lang="en-GB" b="1" dirty="0">
                      <a:solidFill>
                        <a:srgbClr val="FF0000"/>
                      </a:solidFill>
                    </a:rPr>
                    <a:t>X,Y</a:t>
                  </a:r>
                </a:p>
              </p:txBody>
            </p:sp>
            <p:grpSp>
              <p:nvGrpSpPr>
                <p:cNvPr id="22" name="Grouper 21"/>
                <p:cNvGrpSpPr/>
                <p:nvPr/>
              </p:nvGrpSpPr>
              <p:grpSpPr>
                <a:xfrm>
                  <a:off x="3356659" y="896087"/>
                  <a:ext cx="2584318" cy="2287122"/>
                  <a:chOff x="3073219" y="638863"/>
                  <a:chExt cx="2584318" cy="2287122"/>
                </a:xfrm>
              </p:grpSpPr>
              <p:cxnSp>
                <p:nvCxnSpPr>
                  <p:cNvPr id="24" name="Connecteur droit 23"/>
                  <p:cNvCxnSpPr/>
                  <p:nvPr/>
                </p:nvCxnSpPr>
                <p:spPr>
                  <a:xfrm flipV="1">
                    <a:off x="4590143" y="1794864"/>
                    <a:ext cx="1067394" cy="345993"/>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H="1">
                    <a:off x="4590148" y="638863"/>
                    <a:ext cx="12535" cy="150199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4590143" y="1203464"/>
                    <a:ext cx="320345" cy="89154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rot="926174">
                    <a:off x="4763124" y="790305"/>
                    <a:ext cx="417601" cy="429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a:t> T</a:t>
                    </a:r>
                    <a:r>
                      <a:rPr lang="en-GB" sz="1600" baseline="-25000" dirty="0"/>
                      <a:t>2</a:t>
                    </a:r>
                    <a:endParaRPr lang="en-GB" sz="1600" dirty="0"/>
                  </a:p>
                </p:txBody>
              </p:sp>
              <p:cxnSp>
                <p:nvCxnSpPr>
                  <p:cNvPr id="34" name="Connecteur droit 33"/>
                  <p:cNvCxnSpPr/>
                  <p:nvPr/>
                </p:nvCxnSpPr>
                <p:spPr>
                  <a:xfrm flipH="1" flipV="1">
                    <a:off x="3463702" y="1816993"/>
                    <a:ext cx="1094333" cy="288787"/>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5" name="ZoneTexte 34"/>
                  <p:cNvSpPr txBox="1"/>
                  <p:nvPr/>
                </p:nvSpPr>
                <p:spPr>
                  <a:xfrm rot="20167026">
                    <a:off x="3733849" y="823465"/>
                    <a:ext cx="417601" cy="429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a:t> T</a:t>
                    </a:r>
                    <a:r>
                      <a:rPr lang="en-GB" sz="1600" baseline="-25000" dirty="0"/>
                      <a:t>3</a:t>
                    </a:r>
                    <a:endParaRPr lang="en-GB" sz="1600" dirty="0"/>
                  </a:p>
                </p:txBody>
              </p:sp>
              <p:cxnSp>
                <p:nvCxnSpPr>
                  <p:cNvPr id="36" name="Connecteur droit 35"/>
                  <p:cNvCxnSpPr/>
                  <p:nvPr/>
                </p:nvCxnSpPr>
                <p:spPr>
                  <a:xfrm flipH="1" flipV="1">
                    <a:off x="3975541" y="1282440"/>
                    <a:ext cx="614603" cy="858417"/>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3073219" y="1495134"/>
                    <a:ext cx="417601" cy="429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a:t>T</a:t>
                    </a:r>
                    <a:r>
                      <a:rPr lang="en-GB" sz="1600" baseline="-25000" dirty="0"/>
                      <a:t>4</a:t>
                    </a:r>
                    <a:endParaRPr lang="en-GB" sz="1600" dirty="0"/>
                  </a:p>
                </p:txBody>
              </p:sp>
              <p:cxnSp>
                <p:nvCxnSpPr>
                  <p:cNvPr id="38" name="Connecteur droit 37"/>
                  <p:cNvCxnSpPr/>
                  <p:nvPr/>
                </p:nvCxnSpPr>
                <p:spPr>
                  <a:xfrm flipH="1">
                    <a:off x="3913172" y="2065267"/>
                    <a:ext cx="689512" cy="362909"/>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3691442" y="2496884"/>
                    <a:ext cx="417601" cy="429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a:t>T</a:t>
                    </a:r>
                    <a:r>
                      <a:rPr lang="en-GB" sz="1600" baseline="-25000" dirty="0"/>
                      <a:t>5</a:t>
                    </a:r>
                    <a:endParaRPr lang="en-GB" sz="1600" dirty="0"/>
                  </a:p>
                </p:txBody>
              </p:sp>
              <p:sp>
                <p:nvSpPr>
                  <p:cNvPr id="40" name="ZoneTexte 39"/>
                  <p:cNvSpPr txBox="1"/>
                  <p:nvPr/>
                </p:nvSpPr>
                <p:spPr>
                  <a:xfrm>
                    <a:off x="5002923" y="2425126"/>
                    <a:ext cx="417601" cy="429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600" dirty="0"/>
                      <a:t>T</a:t>
                    </a:r>
                    <a:r>
                      <a:rPr lang="en-GB" sz="1600" baseline="-25000" dirty="0"/>
                      <a:t>6</a:t>
                    </a:r>
                    <a:endParaRPr lang="en-GB" sz="1600" dirty="0"/>
                  </a:p>
                </p:txBody>
              </p:sp>
            </p:grpSp>
            <p:cxnSp>
              <p:nvCxnSpPr>
                <p:cNvPr id="23" name="Connecteur droit 22"/>
                <p:cNvCxnSpPr/>
                <p:nvPr/>
              </p:nvCxnSpPr>
              <p:spPr>
                <a:xfrm flipH="1" flipV="1">
                  <a:off x="4873584" y="2398082"/>
                  <a:ext cx="429516" cy="289779"/>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grpSp>
          <p:sp>
            <p:nvSpPr>
              <p:cNvPr id="15" name="ZoneTexte 14"/>
              <p:cNvSpPr txBox="1"/>
              <p:nvPr/>
            </p:nvSpPr>
            <p:spPr>
              <a:xfrm>
                <a:off x="4310761" y="1551758"/>
                <a:ext cx="503502" cy="4291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600" dirty="0"/>
                  <a:t>T</a:t>
                </a:r>
                <a:r>
                  <a:rPr lang="en-GB" sz="1600" baseline="-25000" dirty="0"/>
                  <a:t>1</a:t>
                </a:r>
                <a:endParaRPr lang="en-GB" sz="1600" dirty="0"/>
              </a:p>
            </p:txBody>
          </p:sp>
          <p:sp>
            <p:nvSpPr>
              <p:cNvPr id="16" name="ZoneTexte 15"/>
              <p:cNvSpPr txBox="1"/>
              <p:nvPr/>
            </p:nvSpPr>
            <p:spPr>
              <a:xfrm>
                <a:off x="-131954" y="1118452"/>
                <a:ext cx="2343424" cy="468111"/>
              </a:xfrm>
              <a:prstGeom prst="rect">
                <a:avLst/>
              </a:prstGeom>
              <a:noFill/>
            </p:spPr>
            <p:txBody>
              <a:bodyPr wrap="square" rtlCol="0">
                <a:spAutoFit/>
              </a:bodyPr>
              <a:lstStyle/>
              <a:p>
                <a:r>
                  <a:rPr lang="en-US" sz="1600" dirty="0">
                    <a:solidFill>
                      <a:schemeClr val="bg1"/>
                    </a:solidFill>
                  </a:rPr>
                  <a:t>Metallic Grid</a:t>
                </a:r>
              </a:p>
            </p:txBody>
          </p:sp>
          <p:sp>
            <p:nvSpPr>
              <p:cNvPr id="17" name="ZoneTexte 16"/>
              <p:cNvSpPr txBox="1"/>
              <p:nvPr/>
            </p:nvSpPr>
            <p:spPr>
              <a:xfrm>
                <a:off x="-40441" y="3142512"/>
                <a:ext cx="730112" cy="452756"/>
              </a:xfrm>
              <a:prstGeom prst="rect">
                <a:avLst/>
              </a:prstGeom>
              <a:noFill/>
            </p:spPr>
            <p:txBody>
              <a:bodyPr wrap="none" rtlCol="0">
                <a:spAutoFit/>
              </a:bodyPr>
              <a:lstStyle/>
              <a:p>
                <a:r>
                  <a:rPr lang="en-US" sz="1600" dirty="0">
                    <a:solidFill>
                      <a:srgbClr val="FFFFFF"/>
                    </a:solidFill>
                  </a:rPr>
                  <a:t>Pixels</a:t>
                </a:r>
              </a:p>
            </p:txBody>
          </p:sp>
        </p:grpSp>
        <p:cxnSp>
          <p:nvCxnSpPr>
            <p:cNvPr id="9" name="Connecteur droit 8"/>
            <p:cNvCxnSpPr/>
            <p:nvPr/>
          </p:nvCxnSpPr>
          <p:spPr>
            <a:xfrm flipH="1">
              <a:off x="3752570" y="1155783"/>
              <a:ext cx="76778" cy="160049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flipH="1">
              <a:off x="3639048" y="3160486"/>
              <a:ext cx="103346" cy="1123082"/>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3746973" y="3312886"/>
              <a:ext cx="86642" cy="970682"/>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H="1">
              <a:off x="3713852" y="3150776"/>
              <a:ext cx="45437" cy="1132792"/>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3819344" y="-226598"/>
              <a:ext cx="0" cy="2990245"/>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2380851" y="2972794"/>
            <a:ext cx="2155456" cy="22330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MCP</a:t>
            </a:r>
          </a:p>
        </p:txBody>
      </p:sp>
      <p:sp>
        <p:nvSpPr>
          <p:cNvPr id="3" name="Espace réservé du contenu 2">
            <a:extLst>
              <a:ext uri="{FF2B5EF4-FFF2-40B4-BE49-F238E27FC236}">
                <a16:creationId xmlns:a16="http://schemas.microsoft.com/office/drawing/2014/main" id="{31BEA596-4321-44BE-B483-8D23A64763AA}"/>
              </a:ext>
            </a:extLst>
          </p:cNvPr>
          <p:cNvSpPr>
            <a:spLocks noGrp="1"/>
          </p:cNvSpPr>
          <p:nvPr>
            <p:ph idx="1"/>
          </p:nvPr>
        </p:nvSpPr>
        <p:spPr>
          <a:xfrm>
            <a:off x="277915" y="690462"/>
            <a:ext cx="8144004" cy="1819312"/>
          </a:xfrm>
        </p:spPr>
        <p:txBody>
          <a:bodyPr>
            <a:normAutofit/>
          </a:bodyPr>
          <a:lstStyle/>
          <a:p>
            <a:pPr marL="282575" lvl="1" indent="0">
              <a:buNone/>
            </a:pPr>
            <a:r>
              <a:rPr lang="en-US" sz="1600" b="1" dirty="0"/>
              <a:t>To fully exploit MCP we propose the following scheme</a:t>
            </a:r>
            <a:r>
              <a:rPr lang="en-US" sz="1600" b="1" dirty="0">
                <a:solidFill>
                  <a:srgbClr val="FF0000"/>
                </a:solidFill>
              </a:rPr>
              <a:t>:</a:t>
            </a:r>
          </a:p>
          <a:p>
            <a:pPr lvl="1">
              <a:buFont typeface="Wingdings" charset="2"/>
              <a:buChar char="q"/>
            </a:pPr>
            <a:r>
              <a:rPr lang="en-US" sz="1600" b="1" dirty="0"/>
              <a:t>A </a:t>
            </a:r>
            <a:r>
              <a:rPr lang="en-US" sz="1600" b="1" dirty="0">
                <a:solidFill>
                  <a:srgbClr val="FFFF00"/>
                </a:solidFill>
              </a:rPr>
              <a:t>transparent grid </a:t>
            </a:r>
            <a:r>
              <a:rPr lang="en-US" sz="1600" b="1" dirty="0"/>
              <a:t>placed downstream the MCPs and read out by sensors with excellent </a:t>
            </a:r>
            <a:r>
              <a:rPr lang="en-US" sz="1600" b="1" dirty="0">
                <a:solidFill>
                  <a:srgbClr val="FFFF00"/>
                </a:solidFill>
              </a:rPr>
              <a:t>time resolution. </a:t>
            </a:r>
            <a:r>
              <a:rPr lang="en-US" sz="1600" b="1" dirty="0"/>
              <a:t>Followed by:</a:t>
            </a:r>
            <a:endParaRPr lang="en-US" sz="1600" b="1" dirty="0">
              <a:solidFill>
                <a:srgbClr val="FFFF00"/>
              </a:solidFill>
            </a:endParaRPr>
          </a:p>
          <a:p>
            <a:pPr lvl="1">
              <a:buFont typeface="Wingdings" charset="2"/>
              <a:buChar char="q"/>
            </a:pPr>
            <a:r>
              <a:rPr lang="en-US" sz="1600" b="1" dirty="0"/>
              <a:t>A detection </a:t>
            </a:r>
            <a:r>
              <a:rPr lang="en-US" sz="1600" b="1" dirty="0">
                <a:solidFill>
                  <a:srgbClr val="FFFF00"/>
                </a:solidFill>
              </a:rPr>
              <a:t>matrix with micrometric pixels</a:t>
            </a:r>
            <a:r>
              <a:rPr lang="en-US" sz="1600" b="1" dirty="0"/>
              <a:t> to measure with great </a:t>
            </a:r>
            <a:r>
              <a:rPr lang="en-US" sz="1600" b="1" dirty="0">
                <a:solidFill>
                  <a:srgbClr val="FFFF00"/>
                </a:solidFill>
              </a:rPr>
              <a:t>precision the position </a:t>
            </a:r>
            <a:r>
              <a:rPr lang="en-US" sz="1600" b="1" dirty="0"/>
              <a:t>of the avalanche while </a:t>
            </a:r>
            <a:r>
              <a:rPr lang="en-US" sz="1600" b="1" dirty="0">
                <a:solidFill>
                  <a:srgbClr val="FFFF00"/>
                </a:solidFill>
              </a:rPr>
              <a:t>requiring limited number of electronics channels</a:t>
            </a:r>
            <a:r>
              <a:rPr lang="en-US" sz="1600" b="1" dirty="0"/>
              <a:t>.</a:t>
            </a:r>
            <a:endParaRPr lang="fr-FR" sz="1600" b="1" dirty="0"/>
          </a:p>
          <a:p>
            <a:pPr marL="0" indent="0">
              <a:buNone/>
            </a:pPr>
            <a:endParaRPr lang="fr-FR" sz="1600" dirty="0"/>
          </a:p>
        </p:txBody>
      </p:sp>
      <p:sp>
        <p:nvSpPr>
          <p:cNvPr id="6" name="ZoneTexte 5"/>
          <p:cNvSpPr txBox="1"/>
          <p:nvPr/>
        </p:nvSpPr>
        <p:spPr>
          <a:xfrm>
            <a:off x="-94799" y="4302568"/>
            <a:ext cx="2289612" cy="369332"/>
          </a:xfrm>
          <a:prstGeom prst="rect">
            <a:avLst/>
          </a:prstGeom>
          <a:noFill/>
          <a:ln>
            <a:solidFill>
              <a:schemeClr val="bg1"/>
            </a:solidFill>
          </a:ln>
        </p:spPr>
        <p:txBody>
          <a:bodyPr wrap="square" rtlCol="0">
            <a:spAutoFit/>
          </a:bodyPr>
          <a:lstStyle/>
          <a:p>
            <a:pPr algn="ctr"/>
            <a:r>
              <a:rPr lang="en-US" dirty="0">
                <a:solidFill>
                  <a:srgbClr val="FFFFFF"/>
                </a:solidFill>
              </a:rPr>
              <a:t>Time + </a:t>
            </a:r>
            <a:r>
              <a:rPr lang="en-US" sz="1200" dirty="0">
                <a:solidFill>
                  <a:srgbClr val="FFFFFF"/>
                </a:solidFill>
              </a:rPr>
              <a:t>position</a:t>
            </a:r>
          </a:p>
        </p:txBody>
      </p:sp>
      <p:sp>
        <p:nvSpPr>
          <p:cNvPr id="42" name="ZoneTexte 41"/>
          <p:cNvSpPr txBox="1"/>
          <p:nvPr/>
        </p:nvSpPr>
        <p:spPr>
          <a:xfrm>
            <a:off x="202402" y="5793686"/>
            <a:ext cx="1703612" cy="369332"/>
          </a:xfrm>
          <a:prstGeom prst="rect">
            <a:avLst/>
          </a:prstGeom>
          <a:noFill/>
          <a:ln>
            <a:solidFill>
              <a:schemeClr val="bg1"/>
            </a:solidFill>
          </a:ln>
        </p:spPr>
        <p:txBody>
          <a:bodyPr wrap="square" rtlCol="0">
            <a:spAutoFit/>
          </a:bodyPr>
          <a:lstStyle/>
          <a:p>
            <a:pPr algn="ctr"/>
            <a:r>
              <a:rPr lang="en-US" dirty="0">
                <a:solidFill>
                  <a:srgbClr val="FFFFFF"/>
                </a:solidFill>
              </a:rPr>
              <a:t>Position+ </a:t>
            </a:r>
            <a:r>
              <a:rPr lang="en-US" sz="1200" dirty="0">
                <a:solidFill>
                  <a:srgbClr val="FFFFFF"/>
                </a:solidFill>
              </a:rPr>
              <a:t>time</a:t>
            </a:r>
          </a:p>
        </p:txBody>
      </p:sp>
      <p:sp>
        <p:nvSpPr>
          <p:cNvPr id="44" name="ZoneTexte 43">
            <a:extLst>
              <a:ext uri="{FF2B5EF4-FFF2-40B4-BE49-F238E27FC236}">
                <a16:creationId xmlns:a16="http://schemas.microsoft.com/office/drawing/2014/main" id="{08733D91-39AA-824E-A57B-06D301F10276}"/>
              </a:ext>
            </a:extLst>
          </p:cNvPr>
          <p:cNvSpPr txBox="1"/>
          <p:nvPr/>
        </p:nvSpPr>
        <p:spPr>
          <a:xfrm>
            <a:off x="434173" y="2386045"/>
            <a:ext cx="2629193" cy="861774"/>
          </a:xfrm>
          <a:prstGeom prst="rect">
            <a:avLst/>
          </a:prstGeom>
          <a:noFill/>
        </p:spPr>
        <p:txBody>
          <a:bodyPr wrap="square" rtlCol="0">
            <a:spAutoFit/>
          </a:bodyPr>
          <a:lstStyle/>
          <a:p>
            <a:r>
              <a:rPr lang="en-US" sz="1400" b="1" dirty="0">
                <a:solidFill>
                  <a:schemeClr val="bg1"/>
                </a:solidFill>
              </a:rPr>
              <a:t>Patented concept:</a:t>
            </a:r>
          </a:p>
          <a:p>
            <a:r>
              <a:rPr lang="en-US" b="1" dirty="0">
                <a:solidFill>
                  <a:schemeClr val="accent6">
                    <a:lumMod val="40000"/>
                    <a:lumOff val="60000"/>
                  </a:schemeClr>
                </a:solidFill>
              </a:rPr>
              <a:t>PCT/EP2020/050058</a:t>
            </a:r>
            <a:endParaRPr lang="fr-FR" b="1" dirty="0">
              <a:solidFill>
                <a:schemeClr val="accent6">
                  <a:lumMod val="40000"/>
                  <a:lumOff val="60000"/>
                </a:schemeClr>
              </a:solidFill>
            </a:endParaRPr>
          </a:p>
          <a:p>
            <a:endParaRPr lang="en-US" dirty="0"/>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1BC3DEE0-EEBD-A590-9EF6-E9741405C668}"/>
                  </a:ext>
                </a:extLst>
              </p:cNvPr>
              <p:cNvSpPr txBox="1"/>
              <p:nvPr/>
            </p:nvSpPr>
            <p:spPr>
              <a:xfrm>
                <a:off x="4940377" y="2312253"/>
                <a:ext cx="4224677" cy="4176400"/>
              </a:xfrm>
              <a:prstGeom prst="rect">
                <a:avLst/>
              </a:prstGeom>
              <a:noFill/>
            </p:spPr>
            <p:txBody>
              <a:bodyPr wrap="square" rtlCol="0">
                <a:spAutoFit/>
              </a:bodyPr>
              <a:lstStyle/>
              <a:p>
                <a:r>
                  <a:rPr lang="en-GB" b="1" dirty="0">
                    <a:solidFill>
                      <a:srgbClr val="FF0000"/>
                    </a:solidFill>
                  </a:rPr>
                  <a:t>Concept description</a:t>
                </a:r>
                <a:endParaRPr lang="en-GB" dirty="0"/>
              </a:p>
              <a:p>
                <a:endParaRPr lang="en-GB" sz="1500" dirty="0">
                  <a:solidFill>
                    <a:schemeClr val="bg1"/>
                  </a:solidFill>
                </a:endParaRPr>
              </a:p>
              <a:p>
                <a:pPr marL="214313" indent="-214313">
                  <a:buFont typeface="Wingdings" charset="2"/>
                  <a:buChar char="q"/>
                </a:pPr>
                <a:r>
                  <a:rPr lang="en-GB" sz="1500" dirty="0">
                    <a:solidFill>
                      <a:schemeClr val="bg1"/>
                    </a:solidFill>
                  </a:rPr>
                  <a:t>The avalanche crosses a transparent grid connected on its periphery to a few</a:t>
                </a:r>
              </a:p>
              <a:p>
                <a:r>
                  <a:rPr lang="en-GB" sz="1500" dirty="0">
                    <a:solidFill>
                      <a:schemeClr val="bg1"/>
                    </a:solidFill>
                  </a:rPr>
                  <a:t>   timing sensors</a:t>
                </a:r>
              </a:p>
              <a:p>
                <a:pPr marL="214313" indent="-214313">
                  <a:buFont typeface="Wingdings" charset="2"/>
                  <a:buChar char="q"/>
                </a:pPr>
                <a:r>
                  <a:rPr lang="en-GB" sz="1500" dirty="0">
                    <a:solidFill>
                      <a:schemeClr val="bg1"/>
                    </a:solidFill>
                  </a:rPr>
                  <a:t> The avalanche is then collected by pixels </a:t>
                </a:r>
              </a:p>
              <a:p>
                <a:endParaRPr lang="en-GB" sz="1500" dirty="0">
                  <a:solidFill>
                    <a:schemeClr val="bg1"/>
                  </a:solidFill>
                </a:endParaRPr>
              </a:p>
              <a:p>
                <a:r>
                  <a:rPr lang="en-GB" sz="1500" dirty="0">
                    <a:solidFill>
                      <a:schemeClr val="bg1"/>
                    </a:solidFill>
                  </a:rPr>
                  <a:t>1- Measure X,Y,  from the fired woven strips by  crossing them geometrically</a:t>
                </a:r>
              </a:p>
              <a:p>
                <a:r>
                  <a:rPr lang="en-GB" sz="1500" dirty="0">
                    <a:solidFill>
                      <a:schemeClr val="bg1"/>
                    </a:solidFill>
                  </a:rPr>
                  <a:t>     </a:t>
                </a:r>
              </a:p>
              <a:p>
                <a:r>
                  <a:rPr lang="en-GB" sz="1500" dirty="0">
                    <a:solidFill>
                      <a:schemeClr val="bg1"/>
                    </a:solidFill>
                  </a:rPr>
                  <a:t>2- Measure </a:t>
                </a:r>
                <a:r>
                  <a:rPr lang="en-GB" sz="1500" dirty="0" err="1">
                    <a:solidFill>
                      <a:schemeClr val="bg1"/>
                    </a:solidFill>
                  </a:rPr>
                  <a:t>T_i</a:t>
                </a:r>
                <a:r>
                  <a:rPr lang="en-GB" sz="1500" dirty="0">
                    <a:solidFill>
                      <a:schemeClr val="bg1"/>
                    </a:solidFill>
                  </a:rPr>
                  <a:t> (from time sensors)</a:t>
                </a:r>
              </a:p>
              <a:p>
                <a:endParaRPr lang="en-GB" sz="1500" dirty="0">
                  <a:solidFill>
                    <a:schemeClr val="bg1"/>
                  </a:solidFill>
                </a:endParaRPr>
              </a:p>
              <a:p>
                <a:r>
                  <a:rPr lang="en-GB" sz="1500" dirty="0">
                    <a:solidFill>
                      <a:schemeClr val="bg1"/>
                    </a:solidFill>
                  </a:rPr>
                  <a:t>3-Substract time propagation </a:t>
                </a:r>
              </a:p>
              <a:p>
                <a:r>
                  <a:rPr lang="en-GB" sz="1500" dirty="0">
                    <a:solidFill>
                      <a:schemeClr val="bg1"/>
                    </a:solidFill>
                  </a:rPr>
                  <a:t>   using speed propagation and X-Y)</a:t>
                </a:r>
              </a:p>
              <a:p>
                <a:r>
                  <a:rPr lang="en-GB" sz="1500" dirty="0">
                    <a:solidFill>
                      <a:schemeClr val="bg1"/>
                    </a:solidFill>
                  </a:rPr>
                  <a:t>4- average on the (</a:t>
                </a:r>
                <a:r>
                  <a:rPr lang="en-GB" sz="1500" dirty="0" err="1">
                    <a:solidFill>
                      <a:schemeClr val="bg1"/>
                    </a:solidFill>
                  </a:rPr>
                  <a:t>T_i-T_i</a:t>
                </a:r>
                <a:r>
                  <a:rPr lang="en-GB" sz="1500" dirty="0">
                    <a:solidFill>
                      <a:schemeClr val="bg1"/>
                    </a:solidFill>
                  </a:rPr>
                  <a:t>(</a:t>
                </a:r>
                <a:r>
                  <a:rPr lang="en-GB" sz="1500" dirty="0" err="1">
                    <a:solidFill>
                      <a:schemeClr val="bg1"/>
                    </a:solidFill>
                  </a:rPr>
                  <a:t>propag</a:t>
                </a:r>
                <a:r>
                  <a:rPr lang="en-GB" sz="1500" dirty="0">
                    <a:solidFill>
                      <a:schemeClr val="bg1"/>
                    </a:solidFill>
                  </a:rPr>
                  <a:t>))</a:t>
                </a:r>
              </a:p>
              <a:p>
                <a:endParaRPr lang="en-GB" sz="1500" dirty="0">
                  <a:solidFill>
                    <a:schemeClr val="bg1"/>
                  </a:solidFill>
                </a:endParaRPr>
              </a:p>
              <a:p>
                <a:r>
                  <a:rPr lang="en-GB" sz="1500" dirty="0">
                    <a:solidFill>
                      <a:schemeClr val="bg1"/>
                    </a:solidFill>
                  </a:rPr>
                  <a:t>T</a:t>
                </a:r>
                <a:r>
                  <a:rPr lang="en-GB" sz="1500" baseline="-25000" dirty="0">
                    <a:solidFill>
                      <a:schemeClr val="bg1"/>
                    </a:solidFill>
                  </a:rPr>
                  <a:t>abs</a:t>
                </a:r>
                <a:r>
                  <a:rPr lang="en-GB" sz="1500" dirty="0">
                    <a:solidFill>
                      <a:schemeClr val="bg1"/>
                    </a:solidFill>
                  </a:rPr>
                  <a:t> = </a:t>
                </a:r>
                <a14:m>
                  <m:oMath xmlns:m="http://schemas.openxmlformats.org/officeDocument/2006/math">
                    <m:box>
                      <m:boxPr>
                        <m:ctrlPr>
                          <a:rPr lang="en-GB" sz="1500" i="1">
                            <a:solidFill>
                              <a:schemeClr val="bg1"/>
                            </a:solidFill>
                            <a:latin typeface="Cambria Math" panose="02040503050406030204" pitchFamily="18" charset="0"/>
                          </a:rPr>
                        </m:ctrlPr>
                      </m:boxPr>
                      <m:e>
                        <m:argPr>
                          <m:argSz m:val="-1"/>
                        </m:argPr>
                        <m:f>
                          <m:fPr>
                            <m:ctrlPr>
                              <a:rPr lang="en-GB" sz="1500" i="1">
                                <a:solidFill>
                                  <a:schemeClr val="bg1"/>
                                </a:solidFill>
                                <a:latin typeface="Cambria Math" panose="02040503050406030204" pitchFamily="18" charset="0"/>
                              </a:rPr>
                            </m:ctrlPr>
                          </m:fPr>
                          <m:num>
                            <m:nary>
                              <m:naryPr>
                                <m:chr m:val="∑"/>
                                <m:ctrlPr>
                                  <a:rPr lang="en-GB" sz="1500" i="1">
                                    <a:solidFill>
                                      <a:schemeClr val="bg1"/>
                                    </a:solidFill>
                                    <a:latin typeface="Cambria Math" panose="02040503050406030204" pitchFamily="18" charset="0"/>
                                  </a:rPr>
                                </m:ctrlPr>
                              </m:naryPr>
                              <m:sub>
                                <m:r>
                                  <m:rPr>
                                    <m:brk m:alnAt="23"/>
                                  </m:rPr>
                                  <a:rPr lang="fr-FR" sz="1500" i="1">
                                    <a:solidFill>
                                      <a:schemeClr val="bg1"/>
                                    </a:solidFill>
                                    <a:latin typeface="Cambria Math" panose="02040503050406030204" pitchFamily="18" charset="0"/>
                                  </a:rPr>
                                  <m:t>0</m:t>
                                </m:r>
                              </m:sub>
                              <m:sup>
                                <m:r>
                                  <a:rPr lang="fr-FR" sz="1500" i="1">
                                    <a:solidFill>
                                      <a:schemeClr val="bg1"/>
                                    </a:solidFill>
                                    <a:latin typeface="Cambria Math" panose="02040503050406030204" pitchFamily="18" charset="0"/>
                                  </a:rPr>
                                  <m:t>𝑁</m:t>
                                </m:r>
                              </m:sup>
                              <m:e>
                                <m:sSub>
                                  <m:sSubPr>
                                    <m:ctrlPr>
                                      <a:rPr lang="en-GB" sz="1500" i="1">
                                        <a:solidFill>
                                          <a:schemeClr val="bg1"/>
                                        </a:solidFill>
                                        <a:latin typeface="Cambria Math" panose="02040503050406030204" pitchFamily="18" charset="0"/>
                                      </a:rPr>
                                    </m:ctrlPr>
                                  </m:sSubPr>
                                  <m:e>
                                    <m:r>
                                      <a:rPr lang="fr-FR" sz="1500" i="1">
                                        <a:solidFill>
                                          <a:schemeClr val="bg1"/>
                                        </a:solidFill>
                                        <a:latin typeface="Cambria Math" panose="02040503050406030204" pitchFamily="18" charset="0"/>
                                      </a:rPr>
                                      <m:t>𝑇</m:t>
                                    </m:r>
                                  </m:e>
                                  <m:sub>
                                    <m:r>
                                      <a:rPr lang="fr-FR" sz="1500" i="1">
                                        <a:solidFill>
                                          <a:schemeClr val="bg1"/>
                                        </a:solidFill>
                                        <a:latin typeface="Cambria Math" panose="02040503050406030204" pitchFamily="18" charset="0"/>
                                      </a:rPr>
                                      <m:t>𝑖</m:t>
                                    </m:r>
                                  </m:sub>
                                </m:sSub>
                                <m:r>
                                  <a:rPr lang="fr-FR" sz="1500" i="1">
                                    <a:solidFill>
                                      <a:schemeClr val="bg1"/>
                                    </a:solidFill>
                                    <a:latin typeface="Cambria Math" panose="02040503050406030204" pitchFamily="18" charset="0"/>
                                  </a:rPr>
                                  <m:t>−</m:t>
                                </m:r>
                                <m:sSub>
                                  <m:sSubPr>
                                    <m:ctrlPr>
                                      <a:rPr lang="fr-FR" sz="1500" i="1">
                                        <a:solidFill>
                                          <a:schemeClr val="bg1"/>
                                        </a:solidFill>
                                        <a:latin typeface="Cambria Math" panose="02040503050406030204" pitchFamily="18" charset="0"/>
                                      </a:rPr>
                                    </m:ctrlPr>
                                  </m:sSubPr>
                                  <m:e>
                                    <m:r>
                                      <a:rPr lang="fr-FR" sz="1500" i="1">
                                        <a:solidFill>
                                          <a:schemeClr val="bg1"/>
                                        </a:solidFill>
                                        <a:latin typeface="Cambria Math" panose="02040503050406030204" pitchFamily="18" charset="0"/>
                                      </a:rPr>
                                      <m:t>𝑇</m:t>
                                    </m:r>
                                  </m:e>
                                  <m:sub>
                                    <m:r>
                                      <a:rPr lang="fr-FR" sz="1500" i="1">
                                        <a:solidFill>
                                          <a:schemeClr val="bg1"/>
                                        </a:solidFill>
                                        <a:latin typeface="Cambria Math" panose="02040503050406030204" pitchFamily="18" charset="0"/>
                                      </a:rPr>
                                      <m:t>𝑖</m:t>
                                    </m:r>
                                    <m:r>
                                      <a:rPr lang="fr-FR" sz="1500" i="1">
                                        <a:solidFill>
                                          <a:schemeClr val="bg1"/>
                                        </a:solidFill>
                                        <a:latin typeface="Cambria Math" panose="02040503050406030204" pitchFamily="18" charset="0"/>
                                      </a:rPr>
                                      <m:t>−</m:t>
                                    </m:r>
                                    <m:r>
                                      <a:rPr lang="fr-FR" sz="1500" i="1">
                                        <a:solidFill>
                                          <a:schemeClr val="bg1"/>
                                        </a:solidFill>
                                        <a:latin typeface="Cambria Math" panose="02040503050406030204" pitchFamily="18" charset="0"/>
                                      </a:rPr>
                                      <m:t>𝑝𝑟𝑜𝑝𝑎𝑔</m:t>
                                    </m:r>
                                  </m:sub>
                                </m:sSub>
                              </m:e>
                            </m:nary>
                          </m:num>
                          <m:den>
                            <m:r>
                              <a:rPr lang="fr-FR" sz="1500" i="1">
                                <a:solidFill>
                                  <a:schemeClr val="bg1"/>
                                </a:solidFill>
                                <a:latin typeface="Cambria Math" panose="02040503050406030204" pitchFamily="18" charset="0"/>
                              </a:rPr>
                              <m:t>𝑁</m:t>
                            </m:r>
                          </m:den>
                        </m:f>
                      </m:e>
                    </m:box>
                  </m:oMath>
                </a14:m>
                <a:endParaRPr lang="en-GB" sz="1500" dirty="0">
                  <a:solidFill>
                    <a:schemeClr val="bg1"/>
                  </a:solidFill>
                </a:endParaRPr>
              </a:p>
            </p:txBody>
          </p:sp>
        </mc:Choice>
        <mc:Fallback xmlns="">
          <p:sp>
            <p:nvSpPr>
              <p:cNvPr id="2" name="ZoneTexte 1">
                <a:extLst>
                  <a:ext uri="{FF2B5EF4-FFF2-40B4-BE49-F238E27FC236}">
                    <a16:creationId xmlns:a16="http://schemas.microsoft.com/office/drawing/2014/main" id="{1BC3DEE0-EEBD-A590-9EF6-E9741405C668}"/>
                  </a:ext>
                </a:extLst>
              </p:cNvPr>
              <p:cNvSpPr txBox="1">
                <a:spLocks noRot="1" noChangeAspect="1" noMove="1" noResize="1" noEditPoints="1" noAdjustHandles="1" noChangeArrowheads="1" noChangeShapeType="1" noTextEdit="1"/>
              </p:cNvSpPr>
              <p:nvPr/>
            </p:nvSpPr>
            <p:spPr>
              <a:xfrm>
                <a:off x="4940377" y="2312253"/>
                <a:ext cx="4224677" cy="4176400"/>
              </a:xfrm>
              <a:prstGeom prst="rect">
                <a:avLst/>
              </a:prstGeom>
              <a:blipFill>
                <a:blip r:embed="rId2"/>
                <a:stretch>
                  <a:fillRect l="-1198" t="-303" r="-1497" b="-2727"/>
                </a:stretch>
              </a:blipFill>
            </p:spPr>
            <p:txBody>
              <a:bodyPr/>
              <a:lstStyle/>
              <a:p>
                <a:r>
                  <a:rPr lang="fr-FR">
                    <a:noFill/>
                  </a:rPr>
                  <a:t> </a:t>
                </a:r>
              </a:p>
            </p:txBody>
          </p:sp>
        </mc:Fallback>
      </mc:AlternateContent>
      <p:sp>
        <p:nvSpPr>
          <p:cNvPr id="4" name="Espace réservé du pied de page 3">
            <a:extLst>
              <a:ext uri="{FF2B5EF4-FFF2-40B4-BE49-F238E27FC236}">
                <a16:creationId xmlns:a16="http://schemas.microsoft.com/office/drawing/2014/main" id="{780AA05C-0A34-7B6F-0EDD-6B8E0DE428B5}"/>
              </a:ext>
            </a:extLst>
          </p:cNvPr>
          <p:cNvSpPr>
            <a:spLocks noGrp="1"/>
          </p:cNvSpPr>
          <p:nvPr>
            <p:ph type="ftr" sz="quarter" idx="11"/>
          </p:nvPr>
        </p:nvSpPr>
        <p:spPr/>
        <p:txBody>
          <a:bodyPr/>
          <a:lstStyle/>
          <a:p>
            <a:r>
              <a:rPr lang="en-US"/>
              <a:t>I. Laktineh</a:t>
            </a:r>
          </a:p>
        </p:txBody>
      </p:sp>
      <p:sp>
        <p:nvSpPr>
          <p:cNvPr id="25" name="Espace réservé du numéro de diapositive 24">
            <a:extLst>
              <a:ext uri="{FF2B5EF4-FFF2-40B4-BE49-F238E27FC236}">
                <a16:creationId xmlns:a16="http://schemas.microsoft.com/office/drawing/2014/main" id="{E2D59F92-C304-413B-B062-A691FBC0DACD}"/>
              </a:ext>
            </a:extLst>
          </p:cNvPr>
          <p:cNvSpPr>
            <a:spLocks noGrp="1"/>
          </p:cNvSpPr>
          <p:nvPr>
            <p:ph type="sldNum" sz="quarter" idx="12"/>
          </p:nvPr>
        </p:nvSpPr>
        <p:spPr/>
        <p:txBody>
          <a:bodyPr/>
          <a:lstStyle/>
          <a:p>
            <a:fld id="{69C4849A-3939-C14A-B332-2DCE56CB8D0A}" type="slidenum">
              <a:rPr lang="en-US" smtClean="0"/>
              <a:t>10</a:t>
            </a:fld>
            <a:endParaRPr lang="en-US"/>
          </a:p>
        </p:txBody>
      </p:sp>
    </p:spTree>
    <p:extLst>
      <p:ext uri="{BB962C8B-B14F-4D97-AF65-F5344CB8AC3E}">
        <p14:creationId xmlns:p14="http://schemas.microsoft.com/office/powerpoint/2010/main" val="141118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5289" y="3173920"/>
            <a:ext cx="4145765" cy="584775"/>
          </a:xfrm>
          <a:prstGeom prst="rect">
            <a:avLst/>
          </a:prstGeom>
          <a:noFill/>
        </p:spPr>
        <p:txBody>
          <a:bodyPr wrap="square" rtlCol="0">
            <a:spAutoFit/>
          </a:bodyPr>
          <a:lstStyle/>
          <a:p>
            <a:r>
              <a:rPr lang="en-US" sz="1600" dirty="0">
                <a:solidFill>
                  <a:srgbClr val="FFFFFF"/>
                </a:solidFill>
              </a:rPr>
              <a:t>8-point PCB for the time measurement.</a:t>
            </a:r>
          </a:p>
          <a:p>
            <a:r>
              <a:rPr lang="en-US" sz="1600" dirty="0">
                <a:solidFill>
                  <a:srgbClr val="FFFFFF"/>
                </a:solidFill>
              </a:rPr>
              <a:t>PCB to be in contact with the grid</a:t>
            </a:r>
          </a:p>
        </p:txBody>
      </p:sp>
      <p:sp>
        <p:nvSpPr>
          <p:cNvPr id="6" name="ZoneTexte 5"/>
          <p:cNvSpPr txBox="1"/>
          <p:nvPr/>
        </p:nvSpPr>
        <p:spPr>
          <a:xfrm>
            <a:off x="277469" y="5938699"/>
            <a:ext cx="4245802" cy="584775"/>
          </a:xfrm>
          <a:prstGeom prst="rect">
            <a:avLst/>
          </a:prstGeom>
          <a:noFill/>
        </p:spPr>
        <p:txBody>
          <a:bodyPr wrap="square" rtlCol="0">
            <a:spAutoFit/>
          </a:bodyPr>
          <a:lstStyle/>
          <a:p>
            <a:r>
              <a:rPr lang="en-US" sz="1600" dirty="0">
                <a:solidFill>
                  <a:srgbClr val="FFFFFF"/>
                </a:solidFill>
              </a:rPr>
              <a:t>SAMPIC: TDC ASIC allowing</a:t>
            </a:r>
          </a:p>
          <a:p>
            <a:r>
              <a:rPr lang="en-US" sz="1600" dirty="0">
                <a:solidFill>
                  <a:srgbClr val="FFFFFF"/>
                </a:solidFill>
              </a:rPr>
              <a:t>to reach 3 </a:t>
            </a:r>
            <a:r>
              <a:rPr lang="en-US" sz="1600" dirty="0" err="1">
                <a:solidFill>
                  <a:srgbClr val="FFFFFF"/>
                </a:solidFill>
              </a:rPr>
              <a:t>ps</a:t>
            </a:r>
            <a:r>
              <a:rPr lang="en-US" sz="1600" dirty="0">
                <a:solidFill>
                  <a:srgbClr val="FFFFFF"/>
                </a:solidFill>
              </a:rPr>
              <a:t> time resolution</a:t>
            </a:r>
          </a:p>
        </p:txBody>
      </p:sp>
      <p:sp>
        <p:nvSpPr>
          <p:cNvPr id="9" name="Rectangle à coins arrondis 8"/>
          <p:cNvSpPr/>
          <p:nvPr/>
        </p:nvSpPr>
        <p:spPr>
          <a:xfrm>
            <a:off x="2791102" y="298110"/>
            <a:ext cx="3561796" cy="6958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rPr>
              <a:t>Time Measurement</a:t>
            </a:r>
          </a:p>
        </p:txBody>
      </p:sp>
      <p:pic>
        <p:nvPicPr>
          <p:cNvPr id="11" name="Image 3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4927" y="3931850"/>
            <a:ext cx="2798780" cy="200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Image 11" descr="Capture d’écran 2019-10-12 à 11.39.2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927" y="1177636"/>
            <a:ext cx="2798780" cy="1881661"/>
          </a:xfrm>
          <a:prstGeom prst="rect">
            <a:avLst/>
          </a:prstGeom>
        </p:spPr>
      </p:pic>
      <p:pic>
        <p:nvPicPr>
          <p:cNvPr id="7" name="Image 6">
            <a:extLst>
              <a:ext uri="{FF2B5EF4-FFF2-40B4-BE49-F238E27FC236}">
                <a16:creationId xmlns:a16="http://schemas.microsoft.com/office/drawing/2014/main" id="{DE1DF41D-3258-C30D-1EB3-886395BA596C}"/>
              </a:ext>
            </a:extLst>
          </p:cNvPr>
          <p:cNvPicPr>
            <a:picLocks noChangeAspect="1"/>
          </p:cNvPicPr>
          <p:nvPr/>
        </p:nvPicPr>
        <p:blipFill>
          <a:blip r:embed="rId4"/>
          <a:stretch>
            <a:fillRect/>
          </a:stretch>
        </p:blipFill>
        <p:spPr>
          <a:xfrm>
            <a:off x="4620729" y="3782080"/>
            <a:ext cx="3194139" cy="2156619"/>
          </a:xfrm>
          <a:prstGeom prst="rect">
            <a:avLst/>
          </a:prstGeom>
        </p:spPr>
      </p:pic>
      <p:sp>
        <p:nvSpPr>
          <p:cNvPr id="13" name="ZoneTexte 12">
            <a:extLst>
              <a:ext uri="{FF2B5EF4-FFF2-40B4-BE49-F238E27FC236}">
                <a16:creationId xmlns:a16="http://schemas.microsoft.com/office/drawing/2014/main" id="{C7BB8809-7BFF-5FAF-0CD6-35463DB2F681}"/>
              </a:ext>
            </a:extLst>
          </p:cNvPr>
          <p:cNvSpPr txBox="1"/>
          <p:nvPr/>
        </p:nvSpPr>
        <p:spPr>
          <a:xfrm>
            <a:off x="4620729" y="3136612"/>
            <a:ext cx="3837709" cy="584775"/>
          </a:xfrm>
          <a:prstGeom prst="rect">
            <a:avLst/>
          </a:prstGeom>
          <a:noFill/>
        </p:spPr>
        <p:txBody>
          <a:bodyPr wrap="square" rtlCol="0">
            <a:spAutoFit/>
          </a:bodyPr>
          <a:lstStyle/>
          <a:p>
            <a:r>
              <a:rPr lang="en-GB" sz="1600" dirty="0">
                <a:solidFill>
                  <a:schemeClr val="bg1"/>
                </a:solidFill>
              </a:rPr>
              <a:t>System tested on 2-MCP system of 25mm diameter using </a:t>
            </a:r>
            <a:r>
              <a:rPr lang="en-GB" sz="1600" dirty="0">
                <a:solidFill>
                  <a:schemeClr val="bg1"/>
                </a:solidFill>
                <a:latin typeface="Symbol" pitchFamily="2" charset="2"/>
              </a:rPr>
              <a:t>a </a:t>
            </a:r>
            <a:r>
              <a:rPr lang="en-GB" sz="1600" dirty="0">
                <a:solidFill>
                  <a:schemeClr val="bg1"/>
                </a:solidFill>
              </a:rPr>
              <a:t>source</a:t>
            </a:r>
          </a:p>
        </p:txBody>
      </p:sp>
      <p:sp>
        <p:nvSpPr>
          <p:cNvPr id="15" name="ZoneTexte 14">
            <a:extLst>
              <a:ext uri="{FF2B5EF4-FFF2-40B4-BE49-F238E27FC236}">
                <a16:creationId xmlns:a16="http://schemas.microsoft.com/office/drawing/2014/main" id="{E8631FD2-DB0C-DCEC-393B-EE28C8F3A99F}"/>
              </a:ext>
            </a:extLst>
          </p:cNvPr>
          <p:cNvSpPr txBox="1"/>
          <p:nvPr/>
        </p:nvSpPr>
        <p:spPr>
          <a:xfrm>
            <a:off x="4085845" y="5975115"/>
            <a:ext cx="5058155" cy="584775"/>
          </a:xfrm>
          <a:prstGeom prst="rect">
            <a:avLst/>
          </a:prstGeom>
          <a:noFill/>
        </p:spPr>
        <p:txBody>
          <a:bodyPr wrap="square" rtlCol="0">
            <a:spAutoFit/>
          </a:bodyPr>
          <a:lstStyle/>
          <a:p>
            <a:r>
              <a:rPr lang="en-GB" sz="1600" dirty="0">
                <a:solidFill>
                  <a:schemeClr val="bg1"/>
                </a:solidFill>
              </a:rPr>
              <a:t>Time resolution of  arrival time of two channels</a:t>
            </a:r>
          </a:p>
          <a:p>
            <a:r>
              <a:rPr lang="en-GB" sz="1600" dirty="0">
                <a:solidFill>
                  <a:schemeClr val="bg1"/>
                </a:solidFill>
              </a:rPr>
              <a:t> is of 30 </a:t>
            </a:r>
            <a:r>
              <a:rPr lang="en-GB" sz="1600" dirty="0" err="1">
                <a:solidFill>
                  <a:schemeClr val="bg1"/>
                </a:solidFill>
              </a:rPr>
              <a:t>ps</a:t>
            </a:r>
            <a:r>
              <a:rPr lang="en-GB" sz="1600" dirty="0">
                <a:solidFill>
                  <a:schemeClr val="bg1"/>
                </a:solidFill>
              </a:rPr>
              <a:t> </a:t>
            </a:r>
            <a:r>
              <a:rPr lang="en-GB" sz="1600" dirty="0">
                <a:solidFill>
                  <a:schemeClr val="bg1"/>
                </a:solidFill>
                <a:sym typeface="Wingdings" pitchFamily="2" charset="2"/>
              </a:rPr>
              <a:t> 10 </a:t>
            </a:r>
            <a:r>
              <a:rPr lang="en-GB" sz="1600" dirty="0" err="1">
                <a:solidFill>
                  <a:schemeClr val="bg1"/>
                </a:solidFill>
                <a:sym typeface="Wingdings" pitchFamily="2" charset="2"/>
              </a:rPr>
              <a:t>ps</a:t>
            </a:r>
            <a:r>
              <a:rPr lang="en-GB" sz="1600" dirty="0">
                <a:solidFill>
                  <a:schemeClr val="bg1"/>
                </a:solidFill>
                <a:sym typeface="Wingdings" pitchFamily="2" charset="2"/>
              </a:rPr>
              <a:t>  by exploiting 8 channels</a:t>
            </a:r>
            <a:endParaRPr lang="en-GB" sz="1600" dirty="0">
              <a:solidFill>
                <a:schemeClr val="bg1"/>
              </a:solidFill>
            </a:endParaRPr>
          </a:p>
        </p:txBody>
      </p:sp>
      <p:pic>
        <p:nvPicPr>
          <p:cNvPr id="2" name="Image 1">
            <a:extLst>
              <a:ext uri="{FF2B5EF4-FFF2-40B4-BE49-F238E27FC236}">
                <a16:creationId xmlns:a16="http://schemas.microsoft.com/office/drawing/2014/main" id="{56F76AC1-C912-FCA2-5C02-E3CDB3A55B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0292" y="1182277"/>
            <a:ext cx="2290130" cy="1976538"/>
          </a:xfrm>
          <a:prstGeom prst="rect">
            <a:avLst/>
          </a:prstGeom>
        </p:spPr>
      </p:pic>
      <p:pic>
        <p:nvPicPr>
          <p:cNvPr id="3" name="Image 2">
            <a:extLst>
              <a:ext uri="{FF2B5EF4-FFF2-40B4-BE49-F238E27FC236}">
                <a16:creationId xmlns:a16="http://schemas.microsoft.com/office/drawing/2014/main" id="{AF894A77-90E6-79E3-F1CD-5D5BEC115F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3906" y="1151261"/>
            <a:ext cx="2003271" cy="1934409"/>
          </a:xfrm>
          <a:prstGeom prst="rect">
            <a:avLst/>
          </a:prstGeom>
        </p:spPr>
      </p:pic>
      <p:sp>
        <p:nvSpPr>
          <p:cNvPr id="8" name="Espace réservé du numéro de diapositive 7">
            <a:extLst>
              <a:ext uri="{FF2B5EF4-FFF2-40B4-BE49-F238E27FC236}">
                <a16:creationId xmlns:a16="http://schemas.microsoft.com/office/drawing/2014/main" id="{E653731E-1B4D-4771-B7A2-A4953ECA3A57}"/>
              </a:ext>
            </a:extLst>
          </p:cNvPr>
          <p:cNvSpPr>
            <a:spLocks noGrp="1"/>
          </p:cNvSpPr>
          <p:nvPr>
            <p:ph type="sldNum" sz="quarter" idx="12"/>
          </p:nvPr>
        </p:nvSpPr>
        <p:spPr/>
        <p:txBody>
          <a:bodyPr/>
          <a:lstStyle/>
          <a:p>
            <a:fld id="{69C4849A-3939-C14A-B332-2DCE56CB8D0A}" type="slidenum">
              <a:rPr lang="en-US" smtClean="0"/>
              <a:t>11</a:t>
            </a:fld>
            <a:endParaRPr lang="en-US"/>
          </a:p>
        </p:txBody>
      </p:sp>
      <p:sp>
        <p:nvSpPr>
          <p:cNvPr id="10" name="Espace réservé du pied de page 9">
            <a:extLst>
              <a:ext uri="{FF2B5EF4-FFF2-40B4-BE49-F238E27FC236}">
                <a16:creationId xmlns:a16="http://schemas.microsoft.com/office/drawing/2014/main" id="{C21FAEA8-EB0D-D95F-1B40-66B904E45CCB}"/>
              </a:ext>
            </a:extLst>
          </p:cNvPr>
          <p:cNvSpPr>
            <a:spLocks noGrp="1"/>
          </p:cNvSpPr>
          <p:nvPr>
            <p:ph type="ftr" sz="quarter" idx="11"/>
          </p:nvPr>
        </p:nvSpPr>
        <p:spPr/>
        <p:txBody>
          <a:bodyPr/>
          <a:lstStyle/>
          <a:p>
            <a:r>
              <a:rPr lang="en-US"/>
              <a:t>I. Laktineh</a:t>
            </a:r>
          </a:p>
        </p:txBody>
      </p:sp>
      <p:sp>
        <p:nvSpPr>
          <p:cNvPr id="14" name="ZoneTexte 13">
            <a:extLst>
              <a:ext uri="{FF2B5EF4-FFF2-40B4-BE49-F238E27FC236}">
                <a16:creationId xmlns:a16="http://schemas.microsoft.com/office/drawing/2014/main" id="{B49E003C-9E0E-A2A7-A223-163C3C7DAED7}"/>
              </a:ext>
            </a:extLst>
          </p:cNvPr>
          <p:cNvSpPr txBox="1"/>
          <p:nvPr/>
        </p:nvSpPr>
        <p:spPr>
          <a:xfrm>
            <a:off x="6737102" y="656132"/>
            <a:ext cx="1523320" cy="369332"/>
          </a:xfrm>
          <a:prstGeom prst="rect">
            <a:avLst/>
          </a:prstGeom>
          <a:noFill/>
        </p:spPr>
        <p:txBody>
          <a:bodyPr wrap="square" rtlCol="0">
            <a:spAutoFit/>
          </a:bodyPr>
          <a:lstStyle/>
          <a:p>
            <a:r>
              <a:rPr lang="en-GB" dirty="0">
                <a:highlight>
                  <a:srgbClr val="FFFF00"/>
                </a:highlight>
              </a:rPr>
              <a:t>IP2I+IJCLAB</a:t>
            </a:r>
          </a:p>
        </p:txBody>
      </p:sp>
    </p:spTree>
    <p:extLst>
      <p:ext uri="{BB962C8B-B14F-4D97-AF65-F5344CB8AC3E}">
        <p14:creationId xmlns:p14="http://schemas.microsoft.com/office/powerpoint/2010/main" val="387704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CB49A83-B31B-2AAB-C75D-B151A64631A5}"/>
              </a:ext>
            </a:extLst>
          </p:cNvPr>
          <p:cNvPicPr>
            <a:picLocks noChangeAspect="1"/>
          </p:cNvPicPr>
          <p:nvPr/>
        </p:nvPicPr>
        <p:blipFill>
          <a:blip r:embed="rId2"/>
          <a:stretch>
            <a:fillRect/>
          </a:stretch>
        </p:blipFill>
        <p:spPr>
          <a:xfrm>
            <a:off x="550268" y="1484347"/>
            <a:ext cx="2522430" cy="2205886"/>
          </a:xfrm>
          <a:prstGeom prst="rect">
            <a:avLst/>
          </a:prstGeom>
        </p:spPr>
      </p:pic>
      <p:sp>
        <p:nvSpPr>
          <p:cNvPr id="2" name="ZoneTexte 1">
            <a:extLst>
              <a:ext uri="{FF2B5EF4-FFF2-40B4-BE49-F238E27FC236}">
                <a16:creationId xmlns:a16="http://schemas.microsoft.com/office/drawing/2014/main" id="{F8578DF4-09A6-1EDF-7337-CACBF222DCCF}"/>
              </a:ext>
            </a:extLst>
          </p:cNvPr>
          <p:cNvSpPr txBox="1"/>
          <p:nvPr/>
        </p:nvSpPr>
        <p:spPr>
          <a:xfrm>
            <a:off x="186241" y="602003"/>
            <a:ext cx="8771518" cy="738664"/>
          </a:xfrm>
          <a:prstGeom prst="rect">
            <a:avLst/>
          </a:prstGeom>
          <a:noFill/>
        </p:spPr>
        <p:txBody>
          <a:bodyPr wrap="square" rtlCol="0">
            <a:spAutoFit/>
          </a:bodyPr>
          <a:lstStyle/>
          <a:p>
            <a:r>
              <a:rPr lang="en-US" sz="2400" dirty="0">
                <a:solidFill>
                  <a:schemeClr val="bg1"/>
                </a:solidFill>
              </a:rPr>
              <a:t>Pixel chip</a:t>
            </a:r>
            <a:endParaRPr lang="en-US" dirty="0">
              <a:solidFill>
                <a:schemeClr val="bg1"/>
              </a:solidFill>
            </a:endParaRPr>
          </a:p>
          <a:p>
            <a:r>
              <a:rPr lang="en-US" dirty="0">
                <a:solidFill>
                  <a:schemeClr val="bg1"/>
                </a:solidFill>
              </a:rPr>
              <a:t>The chip was submitted in November 2021 (</a:t>
            </a:r>
            <a:r>
              <a:rPr lang="en-US" dirty="0" err="1">
                <a:solidFill>
                  <a:schemeClr val="bg1"/>
                </a:solidFill>
              </a:rPr>
              <a:t>TowerJazz</a:t>
            </a:r>
            <a:r>
              <a:rPr lang="en-US" dirty="0">
                <a:solidFill>
                  <a:schemeClr val="bg1"/>
                </a:solidFill>
              </a:rPr>
              <a:t>)  and received on July 2022</a:t>
            </a:r>
          </a:p>
        </p:txBody>
      </p:sp>
      <p:pic>
        <p:nvPicPr>
          <p:cNvPr id="5" name="Image 4">
            <a:extLst>
              <a:ext uri="{FF2B5EF4-FFF2-40B4-BE49-F238E27FC236}">
                <a16:creationId xmlns:a16="http://schemas.microsoft.com/office/drawing/2014/main" id="{102C5D5B-5D3B-A1AE-1BA0-4FC204FF4E6C}"/>
              </a:ext>
            </a:extLst>
          </p:cNvPr>
          <p:cNvPicPr>
            <a:picLocks noChangeAspect="1"/>
          </p:cNvPicPr>
          <p:nvPr/>
        </p:nvPicPr>
        <p:blipFill>
          <a:blip r:embed="rId3"/>
          <a:stretch>
            <a:fillRect/>
          </a:stretch>
        </p:blipFill>
        <p:spPr>
          <a:xfrm>
            <a:off x="6206837" y="1458375"/>
            <a:ext cx="2430871" cy="2155529"/>
          </a:xfrm>
          <a:prstGeom prst="rect">
            <a:avLst/>
          </a:prstGeom>
        </p:spPr>
      </p:pic>
      <p:pic>
        <p:nvPicPr>
          <p:cNvPr id="6" name="Image 5">
            <a:extLst>
              <a:ext uri="{FF2B5EF4-FFF2-40B4-BE49-F238E27FC236}">
                <a16:creationId xmlns:a16="http://schemas.microsoft.com/office/drawing/2014/main" id="{6A5F7B48-B430-E1DC-50FF-E39B79E362F9}"/>
              </a:ext>
            </a:extLst>
          </p:cNvPr>
          <p:cNvPicPr>
            <a:picLocks noChangeAspect="1"/>
          </p:cNvPicPr>
          <p:nvPr/>
        </p:nvPicPr>
        <p:blipFill>
          <a:blip r:embed="rId4"/>
          <a:stretch>
            <a:fillRect/>
          </a:stretch>
        </p:blipFill>
        <p:spPr>
          <a:xfrm>
            <a:off x="3378552" y="1458375"/>
            <a:ext cx="2522430" cy="2155529"/>
          </a:xfrm>
          <a:prstGeom prst="rect">
            <a:avLst/>
          </a:prstGeom>
        </p:spPr>
      </p:pic>
      <p:pic>
        <p:nvPicPr>
          <p:cNvPr id="7" name="Image 6">
            <a:extLst>
              <a:ext uri="{FF2B5EF4-FFF2-40B4-BE49-F238E27FC236}">
                <a16:creationId xmlns:a16="http://schemas.microsoft.com/office/drawing/2014/main" id="{4E6C0D84-CE71-3A66-99D1-AB0A30CF14D0}"/>
              </a:ext>
            </a:extLst>
          </p:cNvPr>
          <p:cNvPicPr>
            <a:picLocks noChangeAspect="1"/>
          </p:cNvPicPr>
          <p:nvPr/>
        </p:nvPicPr>
        <p:blipFill>
          <a:blip r:embed="rId5"/>
          <a:stretch>
            <a:fillRect/>
          </a:stretch>
        </p:blipFill>
        <p:spPr>
          <a:xfrm>
            <a:off x="4051854" y="4100946"/>
            <a:ext cx="4585854" cy="2130878"/>
          </a:xfrm>
          <a:prstGeom prst="rect">
            <a:avLst/>
          </a:prstGeom>
        </p:spPr>
      </p:pic>
      <p:pic>
        <p:nvPicPr>
          <p:cNvPr id="8" name="Image 7">
            <a:extLst>
              <a:ext uri="{FF2B5EF4-FFF2-40B4-BE49-F238E27FC236}">
                <a16:creationId xmlns:a16="http://schemas.microsoft.com/office/drawing/2014/main" id="{696BDFBF-74CB-D99C-ECA4-D6D86768B66C}"/>
              </a:ext>
            </a:extLst>
          </p:cNvPr>
          <p:cNvPicPr>
            <a:picLocks noChangeAspect="1"/>
          </p:cNvPicPr>
          <p:nvPr/>
        </p:nvPicPr>
        <p:blipFill>
          <a:blip r:embed="rId6"/>
          <a:stretch>
            <a:fillRect/>
          </a:stretch>
        </p:blipFill>
        <p:spPr>
          <a:xfrm>
            <a:off x="550268" y="4144395"/>
            <a:ext cx="2696212" cy="2130877"/>
          </a:xfrm>
          <a:prstGeom prst="rect">
            <a:avLst/>
          </a:prstGeom>
        </p:spPr>
      </p:pic>
      <p:sp>
        <p:nvSpPr>
          <p:cNvPr id="4" name="ZoneTexte 3">
            <a:extLst>
              <a:ext uri="{FF2B5EF4-FFF2-40B4-BE49-F238E27FC236}">
                <a16:creationId xmlns:a16="http://schemas.microsoft.com/office/drawing/2014/main" id="{E149BECD-8084-22E9-D5D9-AF6A2C704A1A}"/>
              </a:ext>
            </a:extLst>
          </p:cNvPr>
          <p:cNvSpPr txBox="1"/>
          <p:nvPr/>
        </p:nvSpPr>
        <p:spPr>
          <a:xfrm>
            <a:off x="3378552" y="3692406"/>
            <a:ext cx="1943461" cy="338554"/>
          </a:xfrm>
          <a:prstGeom prst="rect">
            <a:avLst/>
          </a:prstGeom>
          <a:noFill/>
        </p:spPr>
        <p:txBody>
          <a:bodyPr wrap="square" rtlCol="0">
            <a:spAutoFit/>
          </a:bodyPr>
          <a:lstStyle/>
          <a:p>
            <a:r>
              <a:rPr lang="en-GB" sz="1600" dirty="0">
                <a:solidFill>
                  <a:schemeClr val="bg1"/>
                </a:solidFill>
              </a:rPr>
              <a:t>Hexagonal pixels</a:t>
            </a:r>
          </a:p>
        </p:txBody>
      </p:sp>
      <p:sp>
        <p:nvSpPr>
          <p:cNvPr id="9" name="ZoneTexte 8">
            <a:extLst>
              <a:ext uri="{FF2B5EF4-FFF2-40B4-BE49-F238E27FC236}">
                <a16:creationId xmlns:a16="http://schemas.microsoft.com/office/drawing/2014/main" id="{0252761A-6779-8008-ECEF-72586AE6C6D0}"/>
              </a:ext>
            </a:extLst>
          </p:cNvPr>
          <p:cNvSpPr txBox="1"/>
          <p:nvPr/>
        </p:nvSpPr>
        <p:spPr>
          <a:xfrm>
            <a:off x="1071744" y="3677017"/>
            <a:ext cx="1479478" cy="338554"/>
          </a:xfrm>
          <a:prstGeom prst="rect">
            <a:avLst/>
          </a:prstGeom>
          <a:noFill/>
        </p:spPr>
        <p:txBody>
          <a:bodyPr wrap="square" rtlCol="0">
            <a:spAutoFit/>
          </a:bodyPr>
          <a:lstStyle/>
          <a:p>
            <a:r>
              <a:rPr lang="en-GB" sz="1600" dirty="0">
                <a:solidFill>
                  <a:schemeClr val="bg1"/>
                </a:solidFill>
              </a:rPr>
              <a:t>TJ  wafer</a:t>
            </a:r>
          </a:p>
        </p:txBody>
      </p:sp>
      <p:sp>
        <p:nvSpPr>
          <p:cNvPr id="10" name="ZoneTexte 9">
            <a:extLst>
              <a:ext uri="{FF2B5EF4-FFF2-40B4-BE49-F238E27FC236}">
                <a16:creationId xmlns:a16="http://schemas.microsoft.com/office/drawing/2014/main" id="{A82B140B-DE6E-2D31-5C5B-951ED6128476}"/>
              </a:ext>
            </a:extLst>
          </p:cNvPr>
          <p:cNvSpPr txBox="1"/>
          <p:nvPr/>
        </p:nvSpPr>
        <p:spPr>
          <a:xfrm>
            <a:off x="6780137" y="3614241"/>
            <a:ext cx="1675494" cy="338554"/>
          </a:xfrm>
          <a:prstGeom prst="rect">
            <a:avLst/>
          </a:prstGeom>
          <a:noFill/>
        </p:spPr>
        <p:txBody>
          <a:bodyPr wrap="square" rtlCol="0">
            <a:spAutoFit/>
          </a:bodyPr>
          <a:lstStyle/>
          <a:p>
            <a:r>
              <a:rPr lang="en-GB" sz="1600" dirty="0">
                <a:solidFill>
                  <a:schemeClr val="bg1"/>
                </a:solidFill>
              </a:rPr>
              <a:t>External links</a:t>
            </a:r>
          </a:p>
        </p:txBody>
      </p:sp>
      <p:sp>
        <p:nvSpPr>
          <p:cNvPr id="11" name="ZoneTexte 10">
            <a:extLst>
              <a:ext uri="{FF2B5EF4-FFF2-40B4-BE49-F238E27FC236}">
                <a16:creationId xmlns:a16="http://schemas.microsoft.com/office/drawing/2014/main" id="{7C7DCA0D-64B1-34F1-4DBF-5EBF9238A03D}"/>
              </a:ext>
            </a:extLst>
          </p:cNvPr>
          <p:cNvSpPr txBox="1"/>
          <p:nvPr/>
        </p:nvSpPr>
        <p:spPr>
          <a:xfrm>
            <a:off x="1071744" y="6275272"/>
            <a:ext cx="2270588" cy="338554"/>
          </a:xfrm>
          <a:prstGeom prst="rect">
            <a:avLst/>
          </a:prstGeom>
          <a:noFill/>
        </p:spPr>
        <p:txBody>
          <a:bodyPr wrap="square" rtlCol="0">
            <a:spAutoFit/>
          </a:bodyPr>
          <a:lstStyle/>
          <a:p>
            <a:r>
              <a:rPr lang="en-GB" sz="1600" dirty="0">
                <a:solidFill>
                  <a:schemeClr val="bg1"/>
                </a:solidFill>
              </a:rPr>
              <a:t>First mezzanine</a:t>
            </a:r>
          </a:p>
        </p:txBody>
      </p:sp>
      <p:sp>
        <p:nvSpPr>
          <p:cNvPr id="12" name="ZoneTexte 11">
            <a:extLst>
              <a:ext uri="{FF2B5EF4-FFF2-40B4-BE49-F238E27FC236}">
                <a16:creationId xmlns:a16="http://schemas.microsoft.com/office/drawing/2014/main" id="{A45C272A-38FF-C093-AFE0-C137DD297404}"/>
              </a:ext>
            </a:extLst>
          </p:cNvPr>
          <p:cNvSpPr txBox="1"/>
          <p:nvPr/>
        </p:nvSpPr>
        <p:spPr>
          <a:xfrm>
            <a:off x="5285497" y="6275272"/>
            <a:ext cx="2270588" cy="338554"/>
          </a:xfrm>
          <a:prstGeom prst="rect">
            <a:avLst/>
          </a:prstGeom>
          <a:noFill/>
        </p:spPr>
        <p:txBody>
          <a:bodyPr wrap="square" rtlCol="0">
            <a:spAutoFit/>
          </a:bodyPr>
          <a:lstStyle/>
          <a:p>
            <a:r>
              <a:rPr lang="en-GB" sz="1600" dirty="0">
                <a:solidFill>
                  <a:schemeClr val="bg1"/>
                </a:solidFill>
              </a:rPr>
              <a:t>      First tests</a:t>
            </a:r>
          </a:p>
        </p:txBody>
      </p:sp>
      <p:sp>
        <p:nvSpPr>
          <p:cNvPr id="13" name="ZoneTexte 12">
            <a:extLst>
              <a:ext uri="{FF2B5EF4-FFF2-40B4-BE49-F238E27FC236}">
                <a16:creationId xmlns:a16="http://schemas.microsoft.com/office/drawing/2014/main" id="{A904F563-AABB-8762-D568-831151922715}"/>
              </a:ext>
            </a:extLst>
          </p:cNvPr>
          <p:cNvSpPr txBox="1"/>
          <p:nvPr/>
        </p:nvSpPr>
        <p:spPr>
          <a:xfrm>
            <a:off x="2028539" y="5230348"/>
            <a:ext cx="1439875" cy="338554"/>
          </a:xfrm>
          <a:prstGeom prst="rect">
            <a:avLst/>
          </a:prstGeom>
          <a:noFill/>
        </p:spPr>
        <p:txBody>
          <a:bodyPr wrap="square" rtlCol="0">
            <a:spAutoFit/>
          </a:bodyPr>
          <a:lstStyle/>
          <a:p>
            <a:r>
              <a:rPr lang="en-GB" sz="1600" dirty="0">
                <a:solidFill>
                  <a:schemeClr val="bg1"/>
                </a:solidFill>
              </a:rPr>
              <a:t>1W/cm</a:t>
            </a:r>
            <a:r>
              <a:rPr lang="en-GB" sz="1600" baseline="30000" dirty="0">
                <a:solidFill>
                  <a:schemeClr val="bg1"/>
                </a:solidFill>
              </a:rPr>
              <a:t>2</a:t>
            </a:r>
            <a:endParaRPr lang="en-GB" sz="1600" dirty="0">
              <a:solidFill>
                <a:schemeClr val="bg1"/>
              </a:solidFill>
            </a:endParaRPr>
          </a:p>
        </p:txBody>
      </p:sp>
      <p:sp>
        <p:nvSpPr>
          <p:cNvPr id="14" name="Espace réservé du pied de page 13">
            <a:extLst>
              <a:ext uri="{FF2B5EF4-FFF2-40B4-BE49-F238E27FC236}">
                <a16:creationId xmlns:a16="http://schemas.microsoft.com/office/drawing/2014/main" id="{4005438D-F0D4-C7E8-23A3-9BED0E681166}"/>
              </a:ext>
            </a:extLst>
          </p:cNvPr>
          <p:cNvSpPr>
            <a:spLocks noGrp="1"/>
          </p:cNvSpPr>
          <p:nvPr>
            <p:ph type="ftr" sz="quarter" idx="11"/>
          </p:nvPr>
        </p:nvSpPr>
        <p:spPr/>
        <p:txBody>
          <a:bodyPr/>
          <a:lstStyle/>
          <a:p>
            <a:r>
              <a:rPr lang="en-US"/>
              <a:t>I. Laktineh</a:t>
            </a:r>
          </a:p>
        </p:txBody>
      </p:sp>
      <p:sp>
        <p:nvSpPr>
          <p:cNvPr id="15" name="Espace réservé du numéro de diapositive 14">
            <a:extLst>
              <a:ext uri="{FF2B5EF4-FFF2-40B4-BE49-F238E27FC236}">
                <a16:creationId xmlns:a16="http://schemas.microsoft.com/office/drawing/2014/main" id="{71DE47FF-7FCB-A10A-2DFD-884F091120F0}"/>
              </a:ext>
            </a:extLst>
          </p:cNvPr>
          <p:cNvSpPr>
            <a:spLocks noGrp="1"/>
          </p:cNvSpPr>
          <p:nvPr>
            <p:ph type="sldNum" sz="quarter" idx="12"/>
          </p:nvPr>
        </p:nvSpPr>
        <p:spPr/>
        <p:txBody>
          <a:bodyPr/>
          <a:lstStyle/>
          <a:p>
            <a:fld id="{69C4849A-3939-C14A-B332-2DCE56CB8D0A}" type="slidenum">
              <a:rPr lang="en-US" smtClean="0"/>
              <a:t>12</a:t>
            </a:fld>
            <a:endParaRPr lang="en-US"/>
          </a:p>
        </p:txBody>
      </p:sp>
      <p:sp>
        <p:nvSpPr>
          <p:cNvPr id="16" name="ZoneTexte 15">
            <a:extLst>
              <a:ext uri="{FF2B5EF4-FFF2-40B4-BE49-F238E27FC236}">
                <a16:creationId xmlns:a16="http://schemas.microsoft.com/office/drawing/2014/main" id="{2C358E39-0071-31D5-DC77-7768D7B296D3}"/>
              </a:ext>
            </a:extLst>
          </p:cNvPr>
          <p:cNvSpPr txBox="1"/>
          <p:nvPr/>
        </p:nvSpPr>
        <p:spPr>
          <a:xfrm>
            <a:off x="6780137" y="612777"/>
            <a:ext cx="2009734" cy="369332"/>
          </a:xfrm>
          <a:prstGeom prst="rect">
            <a:avLst/>
          </a:prstGeom>
          <a:noFill/>
        </p:spPr>
        <p:txBody>
          <a:bodyPr wrap="square" rtlCol="0">
            <a:spAutoFit/>
          </a:bodyPr>
          <a:lstStyle/>
          <a:p>
            <a:r>
              <a:rPr lang="en-GB" dirty="0">
                <a:highlight>
                  <a:srgbClr val="FFFF00"/>
                </a:highlight>
              </a:rPr>
              <a:t>IP2I+IHCP+SDU</a:t>
            </a:r>
          </a:p>
        </p:txBody>
      </p:sp>
    </p:spTree>
    <p:extLst>
      <p:ext uri="{BB962C8B-B14F-4D97-AF65-F5344CB8AC3E}">
        <p14:creationId xmlns:p14="http://schemas.microsoft.com/office/powerpoint/2010/main" val="53422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1E8E1-A333-618A-595F-CDFC64BBB6C1}"/>
              </a:ext>
            </a:extLst>
          </p:cNvPr>
          <p:cNvSpPr>
            <a:spLocks noGrp="1"/>
          </p:cNvSpPr>
          <p:nvPr>
            <p:ph type="title"/>
          </p:nvPr>
        </p:nvSpPr>
        <p:spPr>
          <a:xfrm>
            <a:off x="780256" y="605306"/>
            <a:ext cx="7583487" cy="588261"/>
          </a:xfrm>
        </p:spPr>
        <p:txBody>
          <a:bodyPr/>
          <a:lstStyle/>
          <a:p>
            <a:pPr algn="ctr"/>
            <a:r>
              <a:rPr lang="en-US" sz="2800" dirty="0"/>
              <a:t>Towards the first PICMIC demonstrator</a:t>
            </a:r>
          </a:p>
        </p:txBody>
      </p:sp>
      <p:sp>
        <p:nvSpPr>
          <p:cNvPr id="3" name="ZoneTexte 2">
            <a:extLst>
              <a:ext uri="{FF2B5EF4-FFF2-40B4-BE49-F238E27FC236}">
                <a16:creationId xmlns:a16="http://schemas.microsoft.com/office/drawing/2014/main" id="{A972736E-A84B-C473-8D5E-76812AEDB48B}"/>
              </a:ext>
            </a:extLst>
          </p:cNvPr>
          <p:cNvSpPr txBox="1"/>
          <p:nvPr/>
        </p:nvSpPr>
        <p:spPr>
          <a:xfrm>
            <a:off x="264015" y="1722759"/>
            <a:ext cx="8615967" cy="1815882"/>
          </a:xfrm>
          <a:prstGeom prst="rect">
            <a:avLst/>
          </a:prstGeom>
          <a:noFill/>
        </p:spPr>
        <p:txBody>
          <a:bodyPr wrap="square" rtlCol="0">
            <a:spAutoFit/>
          </a:bodyPr>
          <a:lstStyle/>
          <a:p>
            <a:r>
              <a:rPr lang="en-US" sz="1600" dirty="0">
                <a:solidFill>
                  <a:schemeClr val="bg1"/>
                </a:solidFill>
              </a:rPr>
              <a:t>The first prototype including:</a:t>
            </a:r>
          </a:p>
          <a:p>
            <a:pPr marL="285750" indent="-285750">
              <a:buFont typeface="Wingdings" pitchFamily="2" charset="2"/>
              <a:buChar char="Ø"/>
            </a:pPr>
            <a:r>
              <a:rPr lang="en-US" sz="1600" dirty="0">
                <a:solidFill>
                  <a:schemeClr val="bg1"/>
                </a:solidFill>
              </a:rPr>
              <a:t>Two 5-cm diameter MCP</a:t>
            </a:r>
          </a:p>
          <a:p>
            <a:pPr marL="285750" indent="-285750">
              <a:buFont typeface="Wingdings" pitchFamily="2" charset="2"/>
              <a:buChar char="Ø"/>
            </a:pPr>
            <a:r>
              <a:rPr lang="en-US" sz="1600" dirty="0">
                <a:solidFill>
                  <a:schemeClr val="bg1"/>
                </a:solidFill>
              </a:rPr>
              <a:t>A board hosting 16 timing sensors (only 8 were cabled)</a:t>
            </a:r>
          </a:p>
          <a:p>
            <a:pPr marL="285750" indent="-285750">
              <a:buFont typeface="Wingdings" pitchFamily="2" charset="2"/>
              <a:buChar char="Ø"/>
            </a:pPr>
            <a:r>
              <a:rPr lang="en-US" sz="1600" dirty="0">
                <a:solidFill>
                  <a:schemeClr val="bg1"/>
                </a:solidFill>
              </a:rPr>
              <a:t>A mezzanine hosting the pixel sensors</a:t>
            </a:r>
          </a:p>
          <a:p>
            <a:pPr marL="285750" indent="-285750">
              <a:buFont typeface="Wingdings" pitchFamily="2" charset="2"/>
              <a:buChar char="Ø"/>
            </a:pPr>
            <a:r>
              <a:rPr lang="en-US" sz="1600" dirty="0">
                <a:solidFill>
                  <a:schemeClr val="bg1"/>
                </a:solidFill>
              </a:rPr>
              <a:t>A  Master board </a:t>
            </a:r>
          </a:p>
          <a:p>
            <a:r>
              <a:rPr lang="en-US" sz="1600" dirty="0">
                <a:solidFill>
                  <a:schemeClr val="bg1"/>
                </a:solidFill>
              </a:rPr>
              <a:t>All are placed within a vacuum system ( &lt;10e-5 </a:t>
            </a:r>
            <a:r>
              <a:rPr lang="en-US" sz="1600" dirty="0" err="1">
                <a:solidFill>
                  <a:schemeClr val="bg1"/>
                </a:solidFill>
              </a:rPr>
              <a:t>mB</a:t>
            </a:r>
            <a:r>
              <a:rPr lang="en-US" sz="1600" dirty="0">
                <a:solidFill>
                  <a:schemeClr val="bg1"/>
                </a:solidFill>
              </a:rPr>
              <a:t>)  </a:t>
            </a:r>
          </a:p>
          <a:p>
            <a:endParaRPr lang="en-US" sz="1600" dirty="0">
              <a:solidFill>
                <a:schemeClr val="bg1"/>
              </a:solidFill>
            </a:endParaRPr>
          </a:p>
        </p:txBody>
      </p:sp>
      <p:pic>
        <p:nvPicPr>
          <p:cNvPr id="5" name="Image 4">
            <a:extLst>
              <a:ext uri="{FF2B5EF4-FFF2-40B4-BE49-F238E27FC236}">
                <a16:creationId xmlns:a16="http://schemas.microsoft.com/office/drawing/2014/main" id="{3432E4B3-6AEA-77A8-A7AD-31E3C7647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91" y="4087345"/>
            <a:ext cx="2417027" cy="2253488"/>
          </a:xfrm>
          <a:prstGeom prst="rect">
            <a:avLst/>
          </a:prstGeom>
        </p:spPr>
      </p:pic>
      <p:pic>
        <p:nvPicPr>
          <p:cNvPr id="6" name="image9.png">
            <a:extLst>
              <a:ext uri="{FF2B5EF4-FFF2-40B4-BE49-F238E27FC236}">
                <a16:creationId xmlns:a16="http://schemas.microsoft.com/office/drawing/2014/main" id="{32DF8EAF-6C85-9B88-20A8-B810DC43102B}"/>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6082144" y="1193566"/>
            <a:ext cx="2840371" cy="2554731"/>
          </a:xfrm>
          <a:prstGeom prst="rect">
            <a:avLst/>
          </a:prstGeom>
          <a:ln/>
        </p:spPr>
      </p:pic>
      <p:pic>
        <p:nvPicPr>
          <p:cNvPr id="4" name="Image 3">
            <a:extLst>
              <a:ext uri="{FF2B5EF4-FFF2-40B4-BE49-F238E27FC236}">
                <a16:creationId xmlns:a16="http://schemas.microsoft.com/office/drawing/2014/main" id="{AE761BE1-0C6A-1ED2-4C7F-014A4CDF68A4}"/>
              </a:ext>
            </a:extLst>
          </p:cNvPr>
          <p:cNvPicPr/>
          <p:nvPr/>
        </p:nvPicPr>
        <p:blipFill>
          <a:blip r:embed="rId4"/>
          <a:stretch/>
        </p:blipFill>
        <p:spPr>
          <a:xfrm>
            <a:off x="6082144" y="4187598"/>
            <a:ext cx="2553408" cy="2253488"/>
          </a:xfrm>
          <a:prstGeom prst="rect">
            <a:avLst/>
          </a:prstGeom>
          <a:ln>
            <a:noFill/>
          </a:ln>
        </p:spPr>
      </p:pic>
      <p:pic>
        <p:nvPicPr>
          <p:cNvPr id="7" name="Image 6">
            <a:extLst>
              <a:ext uri="{FF2B5EF4-FFF2-40B4-BE49-F238E27FC236}">
                <a16:creationId xmlns:a16="http://schemas.microsoft.com/office/drawing/2014/main" id="{DD8F60FA-36F1-44EF-DC08-2089FAF5AD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0346" y="4087345"/>
            <a:ext cx="2553409" cy="2253488"/>
          </a:xfrm>
          <a:prstGeom prst="rect">
            <a:avLst/>
          </a:prstGeom>
        </p:spPr>
      </p:pic>
      <p:sp>
        <p:nvSpPr>
          <p:cNvPr id="8" name="Espace réservé du pied de page 7">
            <a:extLst>
              <a:ext uri="{FF2B5EF4-FFF2-40B4-BE49-F238E27FC236}">
                <a16:creationId xmlns:a16="http://schemas.microsoft.com/office/drawing/2014/main" id="{7A810E8B-0627-5AE0-8519-A51167EF9089}"/>
              </a:ext>
            </a:extLst>
          </p:cNvPr>
          <p:cNvSpPr>
            <a:spLocks noGrp="1"/>
          </p:cNvSpPr>
          <p:nvPr>
            <p:ph type="ftr" sz="quarter" idx="11"/>
          </p:nvPr>
        </p:nvSpPr>
        <p:spPr/>
        <p:txBody>
          <a:bodyPr/>
          <a:lstStyle/>
          <a:p>
            <a:r>
              <a:rPr lang="en-US"/>
              <a:t>I. Laktineh</a:t>
            </a:r>
          </a:p>
        </p:txBody>
      </p:sp>
      <p:sp>
        <p:nvSpPr>
          <p:cNvPr id="9" name="Espace réservé du numéro de diapositive 8">
            <a:extLst>
              <a:ext uri="{FF2B5EF4-FFF2-40B4-BE49-F238E27FC236}">
                <a16:creationId xmlns:a16="http://schemas.microsoft.com/office/drawing/2014/main" id="{43DB1EFF-15F2-F2EF-1CA3-E6DAFFCDF0C7}"/>
              </a:ext>
            </a:extLst>
          </p:cNvPr>
          <p:cNvSpPr>
            <a:spLocks noGrp="1"/>
          </p:cNvSpPr>
          <p:nvPr>
            <p:ph type="sldNum" sz="quarter" idx="12"/>
          </p:nvPr>
        </p:nvSpPr>
        <p:spPr/>
        <p:txBody>
          <a:bodyPr/>
          <a:lstStyle/>
          <a:p>
            <a:fld id="{69C4849A-3939-C14A-B332-2DCE56CB8D0A}" type="slidenum">
              <a:rPr lang="en-US" smtClean="0"/>
              <a:t>13</a:t>
            </a:fld>
            <a:endParaRPr lang="en-US"/>
          </a:p>
        </p:txBody>
      </p:sp>
    </p:spTree>
    <p:extLst>
      <p:ext uri="{BB962C8B-B14F-4D97-AF65-F5344CB8AC3E}">
        <p14:creationId xmlns:p14="http://schemas.microsoft.com/office/powerpoint/2010/main" val="2812228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FC6F638-900B-7825-E488-1976A155BD56}"/>
              </a:ext>
            </a:extLst>
          </p:cNvPr>
          <p:cNvSpPr txBox="1"/>
          <p:nvPr/>
        </p:nvSpPr>
        <p:spPr>
          <a:xfrm>
            <a:off x="585677" y="480393"/>
            <a:ext cx="8311793" cy="369332"/>
          </a:xfrm>
          <a:prstGeom prst="rect">
            <a:avLst/>
          </a:prstGeom>
          <a:noFill/>
        </p:spPr>
        <p:txBody>
          <a:bodyPr wrap="square" rtlCol="0">
            <a:spAutoFit/>
          </a:bodyPr>
          <a:lstStyle/>
          <a:p>
            <a:r>
              <a:rPr lang="en-GB" dirty="0">
                <a:solidFill>
                  <a:schemeClr val="bg1"/>
                </a:solidFill>
              </a:rPr>
              <a:t>The whole system was tested by using collimated  </a:t>
            </a:r>
            <a:r>
              <a:rPr lang="en-GB" dirty="0">
                <a:solidFill>
                  <a:schemeClr val="bg1"/>
                </a:solidFill>
                <a:latin typeface="Symbol" pitchFamily="2" charset="2"/>
              </a:rPr>
              <a:t>a </a:t>
            </a:r>
            <a:r>
              <a:rPr lang="en-GB" dirty="0">
                <a:solidFill>
                  <a:schemeClr val="bg1"/>
                </a:solidFill>
              </a:rPr>
              <a:t>and </a:t>
            </a:r>
            <a:r>
              <a:rPr lang="en-GB" dirty="0">
                <a:solidFill>
                  <a:schemeClr val="bg1"/>
                </a:solidFill>
                <a:latin typeface="Symbol" pitchFamily="2" charset="2"/>
              </a:rPr>
              <a:t>g </a:t>
            </a:r>
            <a:r>
              <a:rPr lang="en-GB" dirty="0">
                <a:solidFill>
                  <a:schemeClr val="bg1"/>
                </a:solidFill>
              </a:rPr>
              <a:t>sources</a:t>
            </a:r>
          </a:p>
        </p:txBody>
      </p:sp>
      <p:pic>
        <p:nvPicPr>
          <p:cNvPr id="5" name="Image 4">
            <a:extLst>
              <a:ext uri="{FF2B5EF4-FFF2-40B4-BE49-F238E27FC236}">
                <a16:creationId xmlns:a16="http://schemas.microsoft.com/office/drawing/2014/main" id="{ECB497A8-78F8-AF9C-E697-A837DF19C642}"/>
              </a:ext>
            </a:extLst>
          </p:cNvPr>
          <p:cNvPicPr>
            <a:picLocks noChangeAspect="1"/>
          </p:cNvPicPr>
          <p:nvPr/>
        </p:nvPicPr>
        <p:blipFill>
          <a:blip r:embed="rId2"/>
          <a:stretch>
            <a:fillRect/>
          </a:stretch>
        </p:blipFill>
        <p:spPr>
          <a:xfrm>
            <a:off x="1006868" y="3972062"/>
            <a:ext cx="6370010" cy="2521206"/>
          </a:xfrm>
          <a:prstGeom prst="rect">
            <a:avLst/>
          </a:prstGeom>
        </p:spPr>
      </p:pic>
      <p:pic>
        <p:nvPicPr>
          <p:cNvPr id="9" name="Image 8">
            <a:extLst>
              <a:ext uri="{FF2B5EF4-FFF2-40B4-BE49-F238E27FC236}">
                <a16:creationId xmlns:a16="http://schemas.microsoft.com/office/drawing/2014/main" id="{92251A9D-0FE5-B948-85EA-C719E56B672F}"/>
              </a:ext>
            </a:extLst>
          </p:cNvPr>
          <p:cNvPicPr>
            <a:picLocks noChangeAspect="1"/>
          </p:cNvPicPr>
          <p:nvPr/>
        </p:nvPicPr>
        <p:blipFill>
          <a:blip r:embed="rId3"/>
          <a:stretch>
            <a:fillRect/>
          </a:stretch>
        </p:blipFill>
        <p:spPr>
          <a:xfrm>
            <a:off x="1006868" y="1026879"/>
            <a:ext cx="6370010" cy="2610174"/>
          </a:xfrm>
          <a:prstGeom prst="rect">
            <a:avLst/>
          </a:prstGeom>
        </p:spPr>
      </p:pic>
      <p:sp>
        <p:nvSpPr>
          <p:cNvPr id="10" name="Espace réservé du pied de page 9">
            <a:extLst>
              <a:ext uri="{FF2B5EF4-FFF2-40B4-BE49-F238E27FC236}">
                <a16:creationId xmlns:a16="http://schemas.microsoft.com/office/drawing/2014/main" id="{4E7E6DAD-8869-862A-3B91-0D81911AA87C}"/>
              </a:ext>
            </a:extLst>
          </p:cNvPr>
          <p:cNvSpPr>
            <a:spLocks noGrp="1"/>
          </p:cNvSpPr>
          <p:nvPr>
            <p:ph type="ftr" sz="quarter" idx="11"/>
          </p:nvPr>
        </p:nvSpPr>
        <p:spPr/>
        <p:txBody>
          <a:bodyPr/>
          <a:lstStyle/>
          <a:p>
            <a:r>
              <a:rPr lang="en-US"/>
              <a:t>I. Laktineh</a:t>
            </a:r>
          </a:p>
        </p:txBody>
      </p:sp>
      <p:sp>
        <p:nvSpPr>
          <p:cNvPr id="11" name="Espace réservé du numéro de diapositive 10">
            <a:extLst>
              <a:ext uri="{FF2B5EF4-FFF2-40B4-BE49-F238E27FC236}">
                <a16:creationId xmlns:a16="http://schemas.microsoft.com/office/drawing/2014/main" id="{64AAA0E0-9F4A-FADF-1F78-FE466BED6005}"/>
              </a:ext>
            </a:extLst>
          </p:cNvPr>
          <p:cNvSpPr>
            <a:spLocks noGrp="1"/>
          </p:cNvSpPr>
          <p:nvPr>
            <p:ph type="sldNum" sz="quarter" idx="12"/>
          </p:nvPr>
        </p:nvSpPr>
        <p:spPr/>
        <p:txBody>
          <a:bodyPr/>
          <a:lstStyle/>
          <a:p>
            <a:fld id="{69C4849A-3939-C14A-B332-2DCE56CB8D0A}" type="slidenum">
              <a:rPr lang="en-US" smtClean="0"/>
              <a:t>14</a:t>
            </a:fld>
            <a:endParaRPr lang="en-US"/>
          </a:p>
        </p:txBody>
      </p:sp>
    </p:spTree>
    <p:extLst>
      <p:ext uri="{BB962C8B-B14F-4D97-AF65-F5344CB8AC3E}">
        <p14:creationId xmlns:p14="http://schemas.microsoft.com/office/powerpoint/2010/main" val="2634308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F5A3CB-8951-3DE9-0B7B-18B778202C73}"/>
              </a:ext>
            </a:extLst>
          </p:cNvPr>
          <p:cNvPicPr>
            <a:picLocks noChangeAspect="1"/>
          </p:cNvPicPr>
          <p:nvPr/>
        </p:nvPicPr>
        <p:blipFill>
          <a:blip r:embed="rId2"/>
          <a:stretch>
            <a:fillRect/>
          </a:stretch>
        </p:blipFill>
        <p:spPr>
          <a:xfrm>
            <a:off x="354208" y="1425109"/>
            <a:ext cx="1988263" cy="1959448"/>
          </a:xfrm>
          <a:prstGeom prst="rect">
            <a:avLst/>
          </a:prstGeom>
        </p:spPr>
      </p:pic>
      <p:pic>
        <p:nvPicPr>
          <p:cNvPr id="5" name="Image 4">
            <a:extLst>
              <a:ext uri="{FF2B5EF4-FFF2-40B4-BE49-F238E27FC236}">
                <a16:creationId xmlns:a16="http://schemas.microsoft.com/office/drawing/2014/main" id="{CEC638FF-B963-EC98-3C14-AD3419BB1AD5}"/>
              </a:ext>
            </a:extLst>
          </p:cNvPr>
          <p:cNvPicPr>
            <a:picLocks noChangeAspect="1"/>
          </p:cNvPicPr>
          <p:nvPr/>
        </p:nvPicPr>
        <p:blipFill>
          <a:blip r:embed="rId3"/>
          <a:stretch>
            <a:fillRect/>
          </a:stretch>
        </p:blipFill>
        <p:spPr>
          <a:xfrm>
            <a:off x="2538978" y="1408647"/>
            <a:ext cx="1988263" cy="1992371"/>
          </a:xfrm>
          <a:prstGeom prst="rect">
            <a:avLst/>
          </a:prstGeom>
        </p:spPr>
      </p:pic>
      <p:pic>
        <p:nvPicPr>
          <p:cNvPr id="7" name="Image 6">
            <a:extLst>
              <a:ext uri="{FF2B5EF4-FFF2-40B4-BE49-F238E27FC236}">
                <a16:creationId xmlns:a16="http://schemas.microsoft.com/office/drawing/2014/main" id="{10568A20-2710-4DE5-B5B0-BCDD9EAB0395}"/>
              </a:ext>
            </a:extLst>
          </p:cNvPr>
          <p:cNvPicPr>
            <a:picLocks noChangeAspect="1"/>
          </p:cNvPicPr>
          <p:nvPr/>
        </p:nvPicPr>
        <p:blipFill>
          <a:blip r:embed="rId4"/>
          <a:stretch>
            <a:fillRect/>
          </a:stretch>
        </p:blipFill>
        <p:spPr>
          <a:xfrm>
            <a:off x="4723748" y="1420954"/>
            <a:ext cx="1988263" cy="1980064"/>
          </a:xfrm>
          <a:prstGeom prst="rect">
            <a:avLst/>
          </a:prstGeom>
        </p:spPr>
      </p:pic>
      <p:pic>
        <p:nvPicPr>
          <p:cNvPr id="9" name="Image 8">
            <a:extLst>
              <a:ext uri="{FF2B5EF4-FFF2-40B4-BE49-F238E27FC236}">
                <a16:creationId xmlns:a16="http://schemas.microsoft.com/office/drawing/2014/main" id="{8170B84A-C08A-FF1A-4930-520C9D2E3190}"/>
              </a:ext>
            </a:extLst>
          </p:cNvPr>
          <p:cNvPicPr>
            <a:picLocks noChangeAspect="1"/>
          </p:cNvPicPr>
          <p:nvPr/>
        </p:nvPicPr>
        <p:blipFill>
          <a:blip r:embed="rId5"/>
          <a:stretch>
            <a:fillRect/>
          </a:stretch>
        </p:blipFill>
        <p:spPr>
          <a:xfrm>
            <a:off x="6908518" y="1425109"/>
            <a:ext cx="1996497" cy="1959448"/>
          </a:xfrm>
          <a:prstGeom prst="rect">
            <a:avLst/>
          </a:prstGeom>
        </p:spPr>
      </p:pic>
      <p:pic>
        <p:nvPicPr>
          <p:cNvPr id="11" name="Image 10">
            <a:extLst>
              <a:ext uri="{FF2B5EF4-FFF2-40B4-BE49-F238E27FC236}">
                <a16:creationId xmlns:a16="http://schemas.microsoft.com/office/drawing/2014/main" id="{A1F62353-D7D4-68CF-212F-E5B28649D915}"/>
              </a:ext>
            </a:extLst>
          </p:cNvPr>
          <p:cNvPicPr>
            <a:picLocks noChangeAspect="1"/>
          </p:cNvPicPr>
          <p:nvPr/>
        </p:nvPicPr>
        <p:blipFill>
          <a:blip r:embed="rId6"/>
          <a:stretch>
            <a:fillRect/>
          </a:stretch>
        </p:blipFill>
        <p:spPr>
          <a:xfrm>
            <a:off x="853242" y="3827583"/>
            <a:ext cx="1996497" cy="1984173"/>
          </a:xfrm>
          <a:prstGeom prst="rect">
            <a:avLst/>
          </a:prstGeom>
        </p:spPr>
      </p:pic>
      <p:pic>
        <p:nvPicPr>
          <p:cNvPr id="13" name="Image 12">
            <a:extLst>
              <a:ext uri="{FF2B5EF4-FFF2-40B4-BE49-F238E27FC236}">
                <a16:creationId xmlns:a16="http://schemas.microsoft.com/office/drawing/2014/main" id="{73518C43-52CA-7B5A-9F51-E1679A51A0AF}"/>
              </a:ext>
            </a:extLst>
          </p:cNvPr>
          <p:cNvPicPr>
            <a:picLocks noChangeAspect="1"/>
          </p:cNvPicPr>
          <p:nvPr/>
        </p:nvPicPr>
        <p:blipFill>
          <a:blip r:embed="rId7"/>
          <a:stretch>
            <a:fillRect/>
          </a:stretch>
        </p:blipFill>
        <p:spPr>
          <a:xfrm>
            <a:off x="3533109" y="3852308"/>
            <a:ext cx="1979732" cy="1959448"/>
          </a:xfrm>
          <a:prstGeom prst="rect">
            <a:avLst/>
          </a:prstGeom>
        </p:spPr>
      </p:pic>
      <p:pic>
        <p:nvPicPr>
          <p:cNvPr id="15" name="Image 14">
            <a:extLst>
              <a:ext uri="{FF2B5EF4-FFF2-40B4-BE49-F238E27FC236}">
                <a16:creationId xmlns:a16="http://schemas.microsoft.com/office/drawing/2014/main" id="{AF4C2ECB-EFA8-FE4A-8FC8-391BCFF1E9EF}"/>
              </a:ext>
            </a:extLst>
          </p:cNvPr>
          <p:cNvPicPr>
            <a:picLocks noChangeAspect="1"/>
          </p:cNvPicPr>
          <p:nvPr/>
        </p:nvPicPr>
        <p:blipFill>
          <a:blip r:embed="rId8"/>
          <a:stretch>
            <a:fillRect/>
          </a:stretch>
        </p:blipFill>
        <p:spPr>
          <a:xfrm>
            <a:off x="6196211" y="3779928"/>
            <a:ext cx="1996497" cy="1931570"/>
          </a:xfrm>
          <a:prstGeom prst="rect">
            <a:avLst/>
          </a:prstGeom>
        </p:spPr>
      </p:pic>
      <p:sp>
        <p:nvSpPr>
          <p:cNvPr id="16" name="ZoneTexte 15">
            <a:extLst>
              <a:ext uri="{FF2B5EF4-FFF2-40B4-BE49-F238E27FC236}">
                <a16:creationId xmlns:a16="http://schemas.microsoft.com/office/drawing/2014/main" id="{B3766AE4-231B-5A60-D490-AA4D7F0AAED0}"/>
              </a:ext>
            </a:extLst>
          </p:cNvPr>
          <p:cNvSpPr txBox="1"/>
          <p:nvPr/>
        </p:nvSpPr>
        <p:spPr>
          <a:xfrm>
            <a:off x="354208" y="738579"/>
            <a:ext cx="8884703" cy="646331"/>
          </a:xfrm>
          <a:prstGeom prst="rect">
            <a:avLst/>
          </a:prstGeom>
          <a:noFill/>
        </p:spPr>
        <p:txBody>
          <a:bodyPr wrap="square" rtlCol="0">
            <a:spAutoFit/>
          </a:bodyPr>
          <a:lstStyle/>
          <a:p>
            <a:r>
              <a:rPr lang="en-GB" b="1" dirty="0">
                <a:solidFill>
                  <a:schemeClr val="bg1"/>
                </a:solidFill>
              </a:rPr>
              <a:t>Histograms of arrival time difference of Ch1,Ch2, Ch3, Ch4, Ch5, Ch6,Ch7</a:t>
            </a:r>
          </a:p>
          <a:p>
            <a:r>
              <a:rPr lang="en-GB" b="1" dirty="0">
                <a:solidFill>
                  <a:schemeClr val="bg1"/>
                </a:solidFill>
              </a:rPr>
              <a:t>and Ch0 (700 V/MCP)</a:t>
            </a:r>
          </a:p>
        </p:txBody>
      </p:sp>
      <p:sp>
        <p:nvSpPr>
          <p:cNvPr id="17" name="ZoneTexte 16">
            <a:extLst>
              <a:ext uri="{FF2B5EF4-FFF2-40B4-BE49-F238E27FC236}">
                <a16:creationId xmlns:a16="http://schemas.microsoft.com/office/drawing/2014/main" id="{32F016FB-E4B4-4F1D-75C9-B11270EAF627}"/>
              </a:ext>
            </a:extLst>
          </p:cNvPr>
          <p:cNvSpPr txBox="1"/>
          <p:nvPr/>
        </p:nvSpPr>
        <p:spPr>
          <a:xfrm>
            <a:off x="1109571" y="6014856"/>
            <a:ext cx="2858814" cy="369332"/>
          </a:xfrm>
          <a:prstGeom prst="rect">
            <a:avLst/>
          </a:prstGeom>
          <a:noFill/>
        </p:spPr>
        <p:txBody>
          <a:bodyPr wrap="square" rtlCol="0">
            <a:spAutoFit/>
          </a:bodyPr>
          <a:lstStyle/>
          <a:p>
            <a:r>
              <a:rPr lang="en-GB" dirty="0">
                <a:solidFill>
                  <a:schemeClr val="bg1"/>
                </a:solidFill>
                <a:latin typeface="Symbol" pitchFamily="2" charset="2"/>
              </a:rPr>
              <a:t> s </a:t>
            </a:r>
            <a:r>
              <a:rPr lang="en-GB" dirty="0">
                <a:solidFill>
                  <a:schemeClr val="bg1"/>
                </a:solidFill>
              </a:rPr>
              <a:t>(</a:t>
            </a:r>
            <a:r>
              <a:rPr lang="en-GB" dirty="0" err="1">
                <a:solidFill>
                  <a:schemeClr val="bg1"/>
                </a:solidFill>
              </a:rPr>
              <a:t>T</a:t>
            </a:r>
            <a:r>
              <a:rPr lang="en-GB" baseline="-25000" dirty="0" err="1">
                <a:solidFill>
                  <a:schemeClr val="bg1"/>
                </a:solidFill>
              </a:rPr>
              <a:t>i</a:t>
            </a:r>
            <a:r>
              <a:rPr lang="en-GB" dirty="0">
                <a:solidFill>
                  <a:schemeClr val="bg1"/>
                </a:solidFill>
              </a:rPr>
              <a:t> -</a:t>
            </a:r>
            <a:r>
              <a:rPr lang="en-GB" dirty="0" err="1">
                <a:solidFill>
                  <a:schemeClr val="bg1"/>
                </a:solidFill>
              </a:rPr>
              <a:t>T</a:t>
            </a:r>
            <a:r>
              <a:rPr lang="en-GB" baseline="-25000" dirty="0" err="1">
                <a:solidFill>
                  <a:schemeClr val="bg1"/>
                </a:solidFill>
              </a:rPr>
              <a:t>j</a:t>
            </a:r>
            <a:r>
              <a:rPr lang="en-GB" dirty="0">
                <a:solidFill>
                  <a:schemeClr val="bg1"/>
                </a:solidFill>
              </a:rPr>
              <a:t>) is 100-120 </a:t>
            </a:r>
            <a:r>
              <a:rPr lang="en-GB" dirty="0" err="1">
                <a:solidFill>
                  <a:schemeClr val="bg1"/>
                </a:solidFill>
              </a:rPr>
              <a:t>ps</a:t>
            </a:r>
            <a:endParaRPr lang="en-GB" dirty="0">
              <a:solidFill>
                <a:schemeClr val="bg1"/>
              </a:solidFill>
              <a:latin typeface="Symbol" pitchFamily="2" charset="2"/>
            </a:endParaRPr>
          </a:p>
        </p:txBody>
      </p:sp>
      <p:cxnSp>
        <p:nvCxnSpPr>
          <p:cNvPr id="19" name="Connecteur droit avec flèche 18">
            <a:extLst>
              <a:ext uri="{FF2B5EF4-FFF2-40B4-BE49-F238E27FC236}">
                <a16:creationId xmlns:a16="http://schemas.microsoft.com/office/drawing/2014/main" id="{0E18C855-438A-2D37-40F0-1007A23AC472}"/>
              </a:ext>
            </a:extLst>
          </p:cNvPr>
          <p:cNvCxnSpPr/>
          <p:nvPr/>
        </p:nvCxnSpPr>
        <p:spPr>
          <a:xfrm>
            <a:off x="3968385" y="6199522"/>
            <a:ext cx="821022" cy="0"/>
          </a:xfrm>
          <a:prstGeom prst="straightConnector1">
            <a:avLst/>
          </a:prstGeom>
          <a:ln w="730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EDE682FD-B3A3-0735-DEA4-3D4CF98123F9}"/>
              </a:ext>
            </a:extLst>
          </p:cNvPr>
          <p:cNvSpPr txBox="1"/>
          <p:nvPr/>
        </p:nvSpPr>
        <p:spPr>
          <a:xfrm>
            <a:off x="4999080" y="5986601"/>
            <a:ext cx="3626314" cy="369332"/>
          </a:xfrm>
          <a:prstGeom prst="rect">
            <a:avLst/>
          </a:prstGeom>
          <a:noFill/>
        </p:spPr>
        <p:txBody>
          <a:bodyPr wrap="none" rtlCol="0">
            <a:spAutoFit/>
          </a:bodyPr>
          <a:lstStyle/>
          <a:p>
            <a:r>
              <a:rPr lang="en-GB" dirty="0">
                <a:solidFill>
                  <a:schemeClr val="bg1"/>
                </a:solidFill>
                <a:latin typeface="Symbol" pitchFamily="2" charset="2"/>
              </a:rPr>
              <a:t> s</a:t>
            </a:r>
            <a:r>
              <a:rPr lang="en-GB" baseline="-25000" dirty="0">
                <a:solidFill>
                  <a:schemeClr val="bg1"/>
                </a:solidFill>
              </a:rPr>
              <a:t>abs </a:t>
            </a:r>
            <a:r>
              <a:rPr lang="en-GB" dirty="0">
                <a:solidFill>
                  <a:schemeClr val="bg1"/>
                </a:solidFill>
              </a:rPr>
              <a:t>is expected around 25-30 </a:t>
            </a:r>
            <a:r>
              <a:rPr lang="en-GB" dirty="0" err="1">
                <a:solidFill>
                  <a:schemeClr val="bg1"/>
                </a:solidFill>
              </a:rPr>
              <a:t>ps</a:t>
            </a:r>
            <a:r>
              <a:rPr lang="en-GB" dirty="0">
                <a:solidFill>
                  <a:schemeClr val="bg1"/>
                </a:solidFill>
              </a:rPr>
              <a:t> </a:t>
            </a:r>
            <a:endParaRPr lang="en-GB" dirty="0">
              <a:solidFill>
                <a:schemeClr val="bg1"/>
              </a:solidFill>
              <a:latin typeface="Symbol" pitchFamily="2" charset="2"/>
            </a:endParaRPr>
          </a:p>
        </p:txBody>
      </p:sp>
      <p:sp>
        <p:nvSpPr>
          <p:cNvPr id="21" name="Espace réservé du pied de page 20">
            <a:extLst>
              <a:ext uri="{FF2B5EF4-FFF2-40B4-BE49-F238E27FC236}">
                <a16:creationId xmlns:a16="http://schemas.microsoft.com/office/drawing/2014/main" id="{02B5FB80-FA71-27DE-EA85-B181CDA950C6}"/>
              </a:ext>
            </a:extLst>
          </p:cNvPr>
          <p:cNvSpPr>
            <a:spLocks noGrp="1"/>
          </p:cNvSpPr>
          <p:nvPr>
            <p:ph type="ftr" sz="quarter" idx="11"/>
          </p:nvPr>
        </p:nvSpPr>
        <p:spPr/>
        <p:txBody>
          <a:bodyPr/>
          <a:lstStyle/>
          <a:p>
            <a:r>
              <a:rPr lang="en-US"/>
              <a:t>I. Laktineh</a:t>
            </a:r>
          </a:p>
        </p:txBody>
      </p:sp>
      <p:sp>
        <p:nvSpPr>
          <p:cNvPr id="22" name="Espace réservé du numéro de diapositive 21">
            <a:extLst>
              <a:ext uri="{FF2B5EF4-FFF2-40B4-BE49-F238E27FC236}">
                <a16:creationId xmlns:a16="http://schemas.microsoft.com/office/drawing/2014/main" id="{78D9EF0C-BEBC-DC0E-4576-772F59DF422F}"/>
              </a:ext>
            </a:extLst>
          </p:cNvPr>
          <p:cNvSpPr>
            <a:spLocks noGrp="1"/>
          </p:cNvSpPr>
          <p:nvPr>
            <p:ph type="sldNum" sz="quarter" idx="12"/>
          </p:nvPr>
        </p:nvSpPr>
        <p:spPr/>
        <p:txBody>
          <a:bodyPr/>
          <a:lstStyle/>
          <a:p>
            <a:fld id="{69C4849A-3939-C14A-B332-2DCE56CB8D0A}" type="slidenum">
              <a:rPr lang="en-US" smtClean="0"/>
              <a:t>15</a:t>
            </a:fld>
            <a:endParaRPr lang="en-US"/>
          </a:p>
        </p:txBody>
      </p:sp>
      <p:sp>
        <p:nvSpPr>
          <p:cNvPr id="23" name="ZoneTexte 22">
            <a:extLst>
              <a:ext uri="{FF2B5EF4-FFF2-40B4-BE49-F238E27FC236}">
                <a16:creationId xmlns:a16="http://schemas.microsoft.com/office/drawing/2014/main" id="{05803EE3-26F9-6B1E-9945-BD65DC685104}"/>
              </a:ext>
            </a:extLst>
          </p:cNvPr>
          <p:cNvSpPr txBox="1"/>
          <p:nvPr/>
        </p:nvSpPr>
        <p:spPr>
          <a:xfrm>
            <a:off x="3603964" y="328268"/>
            <a:ext cx="1581155" cy="369332"/>
          </a:xfrm>
          <a:prstGeom prst="rect">
            <a:avLst/>
          </a:prstGeom>
          <a:noFill/>
        </p:spPr>
        <p:txBody>
          <a:bodyPr wrap="square" rtlCol="0">
            <a:spAutoFit/>
          </a:bodyPr>
          <a:lstStyle/>
          <a:p>
            <a:r>
              <a:rPr lang="en-GB" b="1" dirty="0">
                <a:solidFill>
                  <a:srgbClr val="FFFF00"/>
                </a:solidFill>
              </a:rPr>
              <a:t> First results</a:t>
            </a:r>
          </a:p>
        </p:txBody>
      </p:sp>
    </p:spTree>
    <p:extLst>
      <p:ext uri="{BB962C8B-B14F-4D97-AF65-F5344CB8AC3E}">
        <p14:creationId xmlns:p14="http://schemas.microsoft.com/office/powerpoint/2010/main" val="1698385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B1EA31-A3E3-B1C1-4BBC-9D156871A3A6}"/>
              </a:ext>
            </a:extLst>
          </p:cNvPr>
          <p:cNvPicPr>
            <a:picLocks noChangeAspect="1"/>
          </p:cNvPicPr>
          <p:nvPr/>
        </p:nvPicPr>
        <p:blipFill>
          <a:blip r:embed="rId2"/>
          <a:stretch>
            <a:fillRect/>
          </a:stretch>
        </p:blipFill>
        <p:spPr>
          <a:xfrm>
            <a:off x="807520" y="1853486"/>
            <a:ext cx="3569270" cy="3022600"/>
          </a:xfrm>
          <a:prstGeom prst="rect">
            <a:avLst/>
          </a:prstGeom>
        </p:spPr>
      </p:pic>
      <p:pic>
        <p:nvPicPr>
          <p:cNvPr id="5" name="Image 4">
            <a:extLst>
              <a:ext uri="{FF2B5EF4-FFF2-40B4-BE49-F238E27FC236}">
                <a16:creationId xmlns:a16="http://schemas.microsoft.com/office/drawing/2014/main" id="{E720C5A5-43BA-92FA-199B-C69B761A9473}"/>
              </a:ext>
            </a:extLst>
          </p:cNvPr>
          <p:cNvPicPr>
            <a:picLocks noChangeAspect="1"/>
          </p:cNvPicPr>
          <p:nvPr/>
        </p:nvPicPr>
        <p:blipFill>
          <a:blip r:embed="rId3"/>
          <a:stretch>
            <a:fillRect/>
          </a:stretch>
        </p:blipFill>
        <p:spPr>
          <a:xfrm>
            <a:off x="4664467" y="1853486"/>
            <a:ext cx="3328827" cy="3022600"/>
          </a:xfrm>
          <a:prstGeom prst="rect">
            <a:avLst/>
          </a:prstGeom>
        </p:spPr>
      </p:pic>
      <p:sp>
        <p:nvSpPr>
          <p:cNvPr id="6" name="ZoneTexte 5">
            <a:extLst>
              <a:ext uri="{FF2B5EF4-FFF2-40B4-BE49-F238E27FC236}">
                <a16:creationId xmlns:a16="http://schemas.microsoft.com/office/drawing/2014/main" id="{97CE770E-B575-170F-D275-A6D35D901087}"/>
              </a:ext>
            </a:extLst>
          </p:cNvPr>
          <p:cNvSpPr txBox="1"/>
          <p:nvPr/>
        </p:nvSpPr>
        <p:spPr>
          <a:xfrm>
            <a:off x="282589" y="900857"/>
            <a:ext cx="8368351" cy="400110"/>
          </a:xfrm>
          <a:prstGeom prst="rect">
            <a:avLst/>
          </a:prstGeom>
          <a:noFill/>
        </p:spPr>
        <p:txBody>
          <a:bodyPr wrap="square" rtlCol="0">
            <a:spAutoFit/>
          </a:bodyPr>
          <a:lstStyle/>
          <a:p>
            <a:r>
              <a:rPr lang="en-GB" sz="2000" b="1" dirty="0">
                <a:solidFill>
                  <a:schemeClr val="bg1"/>
                </a:solidFill>
              </a:rPr>
              <a:t>Average span in X and Y of pixel clusters obtained with an </a:t>
            </a:r>
            <a:r>
              <a:rPr lang="en-GB" sz="2000" b="1" dirty="0">
                <a:solidFill>
                  <a:schemeClr val="bg1"/>
                </a:solidFill>
                <a:latin typeface="Symbol" pitchFamily="2" charset="2"/>
              </a:rPr>
              <a:t>a </a:t>
            </a:r>
            <a:r>
              <a:rPr lang="en-GB" sz="2000" b="1" dirty="0">
                <a:solidFill>
                  <a:schemeClr val="bg1"/>
                </a:solidFill>
              </a:rPr>
              <a:t>source  </a:t>
            </a:r>
          </a:p>
        </p:txBody>
      </p:sp>
      <p:sp>
        <p:nvSpPr>
          <p:cNvPr id="7" name="ZoneTexte 6">
            <a:extLst>
              <a:ext uri="{FF2B5EF4-FFF2-40B4-BE49-F238E27FC236}">
                <a16:creationId xmlns:a16="http://schemas.microsoft.com/office/drawing/2014/main" id="{92B9DBDD-E804-440D-0BEA-D8E22145AB89}"/>
              </a:ext>
            </a:extLst>
          </p:cNvPr>
          <p:cNvSpPr txBox="1"/>
          <p:nvPr/>
        </p:nvSpPr>
        <p:spPr>
          <a:xfrm>
            <a:off x="893852" y="5220346"/>
            <a:ext cx="2661006" cy="369332"/>
          </a:xfrm>
          <a:prstGeom prst="rect">
            <a:avLst/>
          </a:prstGeom>
          <a:noFill/>
        </p:spPr>
        <p:txBody>
          <a:bodyPr wrap="square" rtlCol="0">
            <a:spAutoFit/>
          </a:bodyPr>
          <a:lstStyle/>
          <a:p>
            <a:pPr algn="ctr"/>
            <a:r>
              <a:rPr lang="en-GB" dirty="0" err="1">
                <a:solidFill>
                  <a:schemeClr val="bg1"/>
                </a:solidFill>
              </a:rPr>
              <a:t>X</a:t>
            </a:r>
            <a:r>
              <a:rPr lang="en-GB" baseline="-25000" dirty="0" err="1">
                <a:solidFill>
                  <a:schemeClr val="bg1"/>
                </a:solidFill>
              </a:rPr>
              <a:t>max</a:t>
            </a:r>
            <a:r>
              <a:rPr lang="en-GB" dirty="0" err="1">
                <a:solidFill>
                  <a:schemeClr val="bg1"/>
                </a:solidFill>
              </a:rPr>
              <a:t>-X</a:t>
            </a:r>
            <a:r>
              <a:rPr lang="en-GB" baseline="-25000" dirty="0" err="1">
                <a:solidFill>
                  <a:schemeClr val="bg1"/>
                </a:solidFill>
              </a:rPr>
              <a:t>min</a:t>
            </a:r>
            <a:endParaRPr lang="en-GB" dirty="0">
              <a:solidFill>
                <a:schemeClr val="bg1"/>
              </a:solidFill>
            </a:endParaRPr>
          </a:p>
        </p:txBody>
      </p:sp>
      <p:sp>
        <p:nvSpPr>
          <p:cNvPr id="8" name="ZoneTexte 7">
            <a:extLst>
              <a:ext uri="{FF2B5EF4-FFF2-40B4-BE49-F238E27FC236}">
                <a16:creationId xmlns:a16="http://schemas.microsoft.com/office/drawing/2014/main" id="{C10E74BA-C265-FE00-1130-7A183A9A6450}"/>
              </a:ext>
            </a:extLst>
          </p:cNvPr>
          <p:cNvSpPr txBox="1"/>
          <p:nvPr/>
        </p:nvSpPr>
        <p:spPr>
          <a:xfrm>
            <a:off x="5075433" y="5262517"/>
            <a:ext cx="2661006" cy="369332"/>
          </a:xfrm>
          <a:prstGeom prst="rect">
            <a:avLst/>
          </a:prstGeom>
          <a:noFill/>
        </p:spPr>
        <p:txBody>
          <a:bodyPr wrap="square" rtlCol="0">
            <a:spAutoFit/>
          </a:bodyPr>
          <a:lstStyle/>
          <a:p>
            <a:pPr algn="ctr"/>
            <a:r>
              <a:rPr lang="en-GB" dirty="0" err="1">
                <a:solidFill>
                  <a:schemeClr val="bg1"/>
                </a:solidFill>
              </a:rPr>
              <a:t>Y</a:t>
            </a:r>
            <a:r>
              <a:rPr lang="en-GB" baseline="-25000" dirty="0" err="1">
                <a:solidFill>
                  <a:schemeClr val="bg1"/>
                </a:solidFill>
              </a:rPr>
              <a:t>max</a:t>
            </a:r>
            <a:r>
              <a:rPr lang="en-GB" dirty="0" err="1">
                <a:solidFill>
                  <a:schemeClr val="bg1"/>
                </a:solidFill>
              </a:rPr>
              <a:t>-Y</a:t>
            </a:r>
            <a:r>
              <a:rPr lang="en-GB" baseline="-25000" dirty="0" err="1">
                <a:solidFill>
                  <a:schemeClr val="bg1"/>
                </a:solidFill>
              </a:rPr>
              <a:t>min</a:t>
            </a:r>
            <a:endParaRPr lang="en-GB" dirty="0">
              <a:solidFill>
                <a:schemeClr val="bg1"/>
              </a:solidFill>
            </a:endParaRPr>
          </a:p>
        </p:txBody>
      </p:sp>
      <p:sp>
        <p:nvSpPr>
          <p:cNvPr id="9" name="ZoneTexte 8">
            <a:extLst>
              <a:ext uri="{FF2B5EF4-FFF2-40B4-BE49-F238E27FC236}">
                <a16:creationId xmlns:a16="http://schemas.microsoft.com/office/drawing/2014/main" id="{09A053AC-2877-DB5E-DAAD-ED2F3A349E34}"/>
              </a:ext>
            </a:extLst>
          </p:cNvPr>
          <p:cNvSpPr txBox="1"/>
          <p:nvPr/>
        </p:nvSpPr>
        <p:spPr>
          <a:xfrm>
            <a:off x="2759610" y="5981125"/>
            <a:ext cx="3569270" cy="369332"/>
          </a:xfrm>
          <a:prstGeom prst="rect">
            <a:avLst/>
          </a:prstGeom>
          <a:noFill/>
        </p:spPr>
        <p:txBody>
          <a:bodyPr wrap="square" rtlCol="0">
            <a:spAutoFit/>
          </a:bodyPr>
          <a:lstStyle/>
          <a:p>
            <a:r>
              <a:rPr lang="en-GB" dirty="0">
                <a:solidFill>
                  <a:schemeClr val="bg1"/>
                </a:solidFill>
              </a:rPr>
              <a:t>Spatial resolution  &lt; 100 µm</a:t>
            </a:r>
          </a:p>
        </p:txBody>
      </p:sp>
      <p:sp>
        <p:nvSpPr>
          <p:cNvPr id="12" name="Espace réservé du pied de page 11">
            <a:extLst>
              <a:ext uri="{FF2B5EF4-FFF2-40B4-BE49-F238E27FC236}">
                <a16:creationId xmlns:a16="http://schemas.microsoft.com/office/drawing/2014/main" id="{8C11AF16-D602-4FD3-8307-EA0FAC5623B4}"/>
              </a:ext>
            </a:extLst>
          </p:cNvPr>
          <p:cNvSpPr>
            <a:spLocks noGrp="1"/>
          </p:cNvSpPr>
          <p:nvPr>
            <p:ph type="ftr" sz="quarter" idx="11"/>
          </p:nvPr>
        </p:nvSpPr>
        <p:spPr/>
        <p:txBody>
          <a:bodyPr/>
          <a:lstStyle/>
          <a:p>
            <a:r>
              <a:rPr lang="en-US"/>
              <a:t>I. Laktineh</a:t>
            </a:r>
          </a:p>
        </p:txBody>
      </p:sp>
      <p:sp>
        <p:nvSpPr>
          <p:cNvPr id="13" name="Espace réservé du numéro de diapositive 12">
            <a:extLst>
              <a:ext uri="{FF2B5EF4-FFF2-40B4-BE49-F238E27FC236}">
                <a16:creationId xmlns:a16="http://schemas.microsoft.com/office/drawing/2014/main" id="{4FC11F27-5703-30D3-BFDD-10D7900B5B07}"/>
              </a:ext>
            </a:extLst>
          </p:cNvPr>
          <p:cNvSpPr>
            <a:spLocks noGrp="1"/>
          </p:cNvSpPr>
          <p:nvPr>
            <p:ph type="sldNum" sz="quarter" idx="12"/>
          </p:nvPr>
        </p:nvSpPr>
        <p:spPr/>
        <p:txBody>
          <a:bodyPr/>
          <a:lstStyle/>
          <a:p>
            <a:fld id="{69C4849A-3939-C14A-B332-2DCE56CB8D0A}" type="slidenum">
              <a:rPr lang="en-US" smtClean="0"/>
              <a:t>16</a:t>
            </a:fld>
            <a:endParaRPr lang="en-US"/>
          </a:p>
        </p:txBody>
      </p:sp>
      <p:sp>
        <p:nvSpPr>
          <p:cNvPr id="14" name="ZoneTexte 13">
            <a:extLst>
              <a:ext uri="{FF2B5EF4-FFF2-40B4-BE49-F238E27FC236}">
                <a16:creationId xmlns:a16="http://schemas.microsoft.com/office/drawing/2014/main" id="{68ADD227-4036-5EB6-EE80-AD4E77FAE8F6}"/>
              </a:ext>
            </a:extLst>
          </p:cNvPr>
          <p:cNvSpPr txBox="1"/>
          <p:nvPr/>
        </p:nvSpPr>
        <p:spPr>
          <a:xfrm>
            <a:off x="3603964" y="328268"/>
            <a:ext cx="1581155" cy="369332"/>
          </a:xfrm>
          <a:prstGeom prst="rect">
            <a:avLst/>
          </a:prstGeom>
          <a:noFill/>
        </p:spPr>
        <p:txBody>
          <a:bodyPr wrap="square" rtlCol="0">
            <a:spAutoFit/>
          </a:bodyPr>
          <a:lstStyle/>
          <a:p>
            <a:r>
              <a:rPr lang="en-GB" b="1" dirty="0">
                <a:solidFill>
                  <a:srgbClr val="FFFF00"/>
                </a:solidFill>
              </a:rPr>
              <a:t> First results</a:t>
            </a:r>
          </a:p>
        </p:txBody>
      </p:sp>
    </p:spTree>
    <p:extLst>
      <p:ext uri="{BB962C8B-B14F-4D97-AF65-F5344CB8AC3E}">
        <p14:creationId xmlns:p14="http://schemas.microsoft.com/office/powerpoint/2010/main" val="1912669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8209884-CEE7-3148-E9CA-08F26FFD9981}"/>
              </a:ext>
            </a:extLst>
          </p:cNvPr>
          <p:cNvPicPr>
            <a:picLocks noChangeAspect="1"/>
          </p:cNvPicPr>
          <p:nvPr/>
        </p:nvPicPr>
        <p:blipFill>
          <a:blip r:embed="rId2"/>
          <a:stretch>
            <a:fillRect/>
          </a:stretch>
        </p:blipFill>
        <p:spPr>
          <a:xfrm>
            <a:off x="6397692" y="1267088"/>
            <a:ext cx="2119585" cy="1938807"/>
          </a:xfrm>
          <a:prstGeom prst="rect">
            <a:avLst/>
          </a:prstGeom>
        </p:spPr>
      </p:pic>
      <p:pic>
        <p:nvPicPr>
          <p:cNvPr id="8" name="Image 7">
            <a:extLst>
              <a:ext uri="{FF2B5EF4-FFF2-40B4-BE49-F238E27FC236}">
                <a16:creationId xmlns:a16="http://schemas.microsoft.com/office/drawing/2014/main" id="{A77E0A37-F0BC-BC75-1ADF-621F699A2304}"/>
              </a:ext>
            </a:extLst>
          </p:cNvPr>
          <p:cNvPicPr>
            <a:picLocks noChangeAspect="1"/>
          </p:cNvPicPr>
          <p:nvPr/>
        </p:nvPicPr>
        <p:blipFill>
          <a:blip r:embed="rId3"/>
          <a:stretch>
            <a:fillRect/>
          </a:stretch>
        </p:blipFill>
        <p:spPr>
          <a:xfrm>
            <a:off x="6270905" y="4003969"/>
            <a:ext cx="2373157" cy="1875635"/>
          </a:xfrm>
          <a:prstGeom prst="rect">
            <a:avLst/>
          </a:prstGeom>
        </p:spPr>
      </p:pic>
      <p:pic>
        <p:nvPicPr>
          <p:cNvPr id="10" name="Image 9">
            <a:extLst>
              <a:ext uri="{FF2B5EF4-FFF2-40B4-BE49-F238E27FC236}">
                <a16:creationId xmlns:a16="http://schemas.microsoft.com/office/drawing/2014/main" id="{4CDDAA6E-D398-28EB-1CA1-A3E9E1D81059}"/>
              </a:ext>
            </a:extLst>
          </p:cNvPr>
          <p:cNvPicPr>
            <a:picLocks noChangeAspect="1"/>
          </p:cNvPicPr>
          <p:nvPr/>
        </p:nvPicPr>
        <p:blipFill>
          <a:blip r:embed="rId4"/>
          <a:stretch>
            <a:fillRect/>
          </a:stretch>
        </p:blipFill>
        <p:spPr>
          <a:xfrm>
            <a:off x="3282293" y="4118075"/>
            <a:ext cx="2416583" cy="1761529"/>
          </a:xfrm>
          <a:prstGeom prst="rect">
            <a:avLst/>
          </a:prstGeom>
        </p:spPr>
      </p:pic>
      <p:pic>
        <p:nvPicPr>
          <p:cNvPr id="12" name="Image 11">
            <a:extLst>
              <a:ext uri="{FF2B5EF4-FFF2-40B4-BE49-F238E27FC236}">
                <a16:creationId xmlns:a16="http://schemas.microsoft.com/office/drawing/2014/main" id="{D16D81D4-8641-5D77-F8E4-D9F1C23AF07D}"/>
              </a:ext>
            </a:extLst>
          </p:cNvPr>
          <p:cNvPicPr>
            <a:picLocks noChangeAspect="1"/>
          </p:cNvPicPr>
          <p:nvPr/>
        </p:nvPicPr>
        <p:blipFill>
          <a:blip r:embed="rId5"/>
          <a:stretch>
            <a:fillRect/>
          </a:stretch>
        </p:blipFill>
        <p:spPr>
          <a:xfrm>
            <a:off x="3282293" y="1366941"/>
            <a:ext cx="2126575" cy="1938806"/>
          </a:xfrm>
          <a:prstGeom prst="rect">
            <a:avLst/>
          </a:prstGeom>
        </p:spPr>
      </p:pic>
      <p:sp>
        <p:nvSpPr>
          <p:cNvPr id="2" name="ZoneTexte 1">
            <a:extLst>
              <a:ext uri="{FF2B5EF4-FFF2-40B4-BE49-F238E27FC236}">
                <a16:creationId xmlns:a16="http://schemas.microsoft.com/office/drawing/2014/main" id="{20B0DD15-EA0B-3FCC-432D-6A0D9CA56759}"/>
              </a:ext>
            </a:extLst>
          </p:cNvPr>
          <p:cNvSpPr txBox="1"/>
          <p:nvPr/>
        </p:nvSpPr>
        <p:spPr>
          <a:xfrm>
            <a:off x="1140431" y="554613"/>
            <a:ext cx="7027524" cy="369332"/>
          </a:xfrm>
          <a:prstGeom prst="rect">
            <a:avLst/>
          </a:prstGeom>
          <a:noFill/>
        </p:spPr>
        <p:txBody>
          <a:bodyPr wrap="square" rtlCol="0">
            <a:spAutoFit/>
          </a:bodyPr>
          <a:lstStyle/>
          <a:p>
            <a:r>
              <a:rPr lang="en-GB" dirty="0">
                <a:solidFill>
                  <a:schemeClr val="bg1"/>
                </a:solidFill>
              </a:rPr>
              <a:t>The whole system was tested by using alpha and gamma sources</a:t>
            </a:r>
          </a:p>
        </p:txBody>
      </p:sp>
      <p:pic>
        <p:nvPicPr>
          <p:cNvPr id="4" name="Image 3">
            <a:extLst>
              <a:ext uri="{FF2B5EF4-FFF2-40B4-BE49-F238E27FC236}">
                <a16:creationId xmlns:a16="http://schemas.microsoft.com/office/drawing/2014/main" id="{883AF124-B57F-DF84-B568-A5467AD917EF}"/>
              </a:ext>
            </a:extLst>
          </p:cNvPr>
          <p:cNvPicPr>
            <a:picLocks noChangeAspect="1"/>
          </p:cNvPicPr>
          <p:nvPr/>
        </p:nvPicPr>
        <p:blipFill>
          <a:blip r:embed="rId6"/>
          <a:stretch>
            <a:fillRect/>
          </a:stretch>
        </p:blipFill>
        <p:spPr>
          <a:xfrm>
            <a:off x="366287" y="4251523"/>
            <a:ext cx="2482833" cy="1775226"/>
          </a:xfrm>
          <a:prstGeom prst="rect">
            <a:avLst/>
          </a:prstGeom>
        </p:spPr>
      </p:pic>
      <p:pic>
        <p:nvPicPr>
          <p:cNvPr id="7" name="Image 6">
            <a:extLst>
              <a:ext uri="{FF2B5EF4-FFF2-40B4-BE49-F238E27FC236}">
                <a16:creationId xmlns:a16="http://schemas.microsoft.com/office/drawing/2014/main" id="{1521560B-0A84-3D74-B944-327FF58EF09B}"/>
              </a:ext>
            </a:extLst>
          </p:cNvPr>
          <p:cNvPicPr>
            <a:picLocks noChangeAspect="1"/>
          </p:cNvPicPr>
          <p:nvPr/>
        </p:nvPicPr>
        <p:blipFill>
          <a:blip r:embed="rId7"/>
          <a:stretch>
            <a:fillRect/>
          </a:stretch>
        </p:blipFill>
        <p:spPr>
          <a:xfrm>
            <a:off x="484596" y="1366941"/>
            <a:ext cx="2013911" cy="1938806"/>
          </a:xfrm>
          <a:prstGeom prst="rect">
            <a:avLst/>
          </a:prstGeom>
        </p:spPr>
      </p:pic>
      <p:sp>
        <p:nvSpPr>
          <p:cNvPr id="9" name="Espace réservé du pied de page 8">
            <a:extLst>
              <a:ext uri="{FF2B5EF4-FFF2-40B4-BE49-F238E27FC236}">
                <a16:creationId xmlns:a16="http://schemas.microsoft.com/office/drawing/2014/main" id="{B0B621BC-CE62-E610-07F6-9DBC8E794F43}"/>
              </a:ext>
            </a:extLst>
          </p:cNvPr>
          <p:cNvSpPr>
            <a:spLocks noGrp="1"/>
          </p:cNvSpPr>
          <p:nvPr>
            <p:ph type="ftr" sz="quarter" idx="11"/>
          </p:nvPr>
        </p:nvSpPr>
        <p:spPr/>
        <p:txBody>
          <a:bodyPr/>
          <a:lstStyle/>
          <a:p>
            <a:r>
              <a:rPr lang="en-US"/>
              <a:t>I. Laktineh</a:t>
            </a:r>
          </a:p>
        </p:txBody>
      </p:sp>
      <p:sp>
        <p:nvSpPr>
          <p:cNvPr id="11" name="Espace réservé du numéro de diapositive 10">
            <a:extLst>
              <a:ext uri="{FF2B5EF4-FFF2-40B4-BE49-F238E27FC236}">
                <a16:creationId xmlns:a16="http://schemas.microsoft.com/office/drawing/2014/main" id="{DAC46EBA-765C-CBFA-1AF2-963D42114C4A}"/>
              </a:ext>
            </a:extLst>
          </p:cNvPr>
          <p:cNvSpPr>
            <a:spLocks noGrp="1"/>
          </p:cNvSpPr>
          <p:nvPr>
            <p:ph type="sldNum" sz="quarter" idx="12"/>
          </p:nvPr>
        </p:nvSpPr>
        <p:spPr/>
        <p:txBody>
          <a:bodyPr/>
          <a:lstStyle/>
          <a:p>
            <a:fld id="{69C4849A-3939-C14A-B332-2DCE56CB8D0A}" type="slidenum">
              <a:rPr lang="en-US" smtClean="0"/>
              <a:t>17</a:t>
            </a:fld>
            <a:endParaRPr lang="en-US"/>
          </a:p>
        </p:txBody>
      </p:sp>
      <p:sp>
        <p:nvSpPr>
          <p:cNvPr id="13" name="ZoneTexte 12">
            <a:extLst>
              <a:ext uri="{FF2B5EF4-FFF2-40B4-BE49-F238E27FC236}">
                <a16:creationId xmlns:a16="http://schemas.microsoft.com/office/drawing/2014/main" id="{E0FA78FA-DC21-7A50-783C-A3208AF32872}"/>
              </a:ext>
            </a:extLst>
          </p:cNvPr>
          <p:cNvSpPr txBox="1"/>
          <p:nvPr/>
        </p:nvSpPr>
        <p:spPr>
          <a:xfrm>
            <a:off x="373843" y="3564077"/>
            <a:ext cx="2482832" cy="369332"/>
          </a:xfrm>
          <a:prstGeom prst="rect">
            <a:avLst/>
          </a:prstGeom>
          <a:noFill/>
        </p:spPr>
        <p:txBody>
          <a:bodyPr wrap="square" rtlCol="0">
            <a:spAutoFit/>
          </a:bodyPr>
          <a:lstStyle/>
          <a:p>
            <a:r>
              <a:rPr lang="en-GB" dirty="0">
                <a:solidFill>
                  <a:srgbClr val="FFFF00"/>
                </a:solidFill>
              </a:rPr>
              <a:t>1 mm diameter hole</a:t>
            </a:r>
          </a:p>
        </p:txBody>
      </p:sp>
    </p:spTree>
    <p:extLst>
      <p:ext uri="{BB962C8B-B14F-4D97-AF65-F5344CB8AC3E}">
        <p14:creationId xmlns:p14="http://schemas.microsoft.com/office/powerpoint/2010/main" val="362275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CDBEC7-FAEF-197A-9C7A-8F97B7B49099}"/>
              </a:ext>
            </a:extLst>
          </p:cNvPr>
          <p:cNvSpPr>
            <a:spLocks noGrp="1"/>
          </p:cNvSpPr>
          <p:nvPr>
            <p:ph type="title"/>
          </p:nvPr>
        </p:nvSpPr>
        <p:spPr>
          <a:xfrm>
            <a:off x="705891" y="2493579"/>
            <a:ext cx="7583487" cy="1044388"/>
          </a:xfrm>
        </p:spPr>
        <p:txBody>
          <a:bodyPr/>
          <a:lstStyle/>
          <a:p>
            <a:r>
              <a:rPr lang="en-US" dirty="0"/>
              <a:t>                   Next step</a:t>
            </a:r>
          </a:p>
        </p:txBody>
      </p:sp>
      <p:sp>
        <p:nvSpPr>
          <p:cNvPr id="4" name="Espace réservé du pied de page 3">
            <a:extLst>
              <a:ext uri="{FF2B5EF4-FFF2-40B4-BE49-F238E27FC236}">
                <a16:creationId xmlns:a16="http://schemas.microsoft.com/office/drawing/2014/main" id="{34EBFDDB-D5A3-4C76-35F7-428BC255B3F6}"/>
              </a:ext>
            </a:extLst>
          </p:cNvPr>
          <p:cNvSpPr>
            <a:spLocks noGrp="1"/>
          </p:cNvSpPr>
          <p:nvPr>
            <p:ph type="ftr" sz="quarter" idx="11"/>
          </p:nvPr>
        </p:nvSpPr>
        <p:spPr/>
        <p:txBody>
          <a:bodyPr/>
          <a:lstStyle/>
          <a:p>
            <a:r>
              <a:rPr lang="en-US"/>
              <a:t>I. Laktineh</a:t>
            </a:r>
          </a:p>
        </p:txBody>
      </p:sp>
      <p:sp>
        <p:nvSpPr>
          <p:cNvPr id="5" name="Espace réservé du numéro de diapositive 4">
            <a:extLst>
              <a:ext uri="{FF2B5EF4-FFF2-40B4-BE49-F238E27FC236}">
                <a16:creationId xmlns:a16="http://schemas.microsoft.com/office/drawing/2014/main" id="{2DD0B19D-79B1-2A05-39FB-C5ED04F143A3}"/>
              </a:ext>
            </a:extLst>
          </p:cNvPr>
          <p:cNvSpPr>
            <a:spLocks noGrp="1"/>
          </p:cNvSpPr>
          <p:nvPr>
            <p:ph type="sldNum" sz="quarter" idx="12"/>
          </p:nvPr>
        </p:nvSpPr>
        <p:spPr/>
        <p:txBody>
          <a:bodyPr/>
          <a:lstStyle/>
          <a:p>
            <a:fld id="{69C4849A-3939-C14A-B332-2DCE56CB8D0A}" type="slidenum">
              <a:rPr lang="en-US" smtClean="0"/>
              <a:t>18</a:t>
            </a:fld>
            <a:endParaRPr lang="en-US"/>
          </a:p>
        </p:txBody>
      </p:sp>
    </p:spTree>
    <p:extLst>
      <p:ext uri="{BB962C8B-B14F-4D97-AF65-F5344CB8AC3E}">
        <p14:creationId xmlns:p14="http://schemas.microsoft.com/office/powerpoint/2010/main" val="3125414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8">
            <a:extLst>
              <a:ext uri="{FF2B5EF4-FFF2-40B4-BE49-F238E27FC236}">
                <a16:creationId xmlns:a16="http://schemas.microsoft.com/office/drawing/2014/main" id="{128AD3C0-6C8A-A348-B05A-61567BF1C739}"/>
              </a:ext>
            </a:extLst>
          </p:cNvPr>
          <p:cNvSpPr/>
          <p:nvPr/>
        </p:nvSpPr>
        <p:spPr>
          <a:xfrm>
            <a:off x="2307656" y="410695"/>
            <a:ext cx="4528687" cy="6958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rPr>
              <a:t>Next step: Time Measurement</a:t>
            </a:r>
          </a:p>
        </p:txBody>
      </p:sp>
      <p:sp>
        <p:nvSpPr>
          <p:cNvPr id="4" name="ZoneTexte 3">
            <a:extLst>
              <a:ext uri="{FF2B5EF4-FFF2-40B4-BE49-F238E27FC236}">
                <a16:creationId xmlns:a16="http://schemas.microsoft.com/office/drawing/2014/main" id="{6F350708-9A16-E049-8FA4-C087A29C447B}"/>
              </a:ext>
            </a:extLst>
          </p:cNvPr>
          <p:cNvSpPr txBox="1"/>
          <p:nvPr/>
        </p:nvSpPr>
        <p:spPr>
          <a:xfrm>
            <a:off x="365316" y="2202686"/>
            <a:ext cx="8295861" cy="1754326"/>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A board integrating a low-jitter timing preamplifier and discriminator (LIROC-OMEGA) as well as a precise TDC (</a:t>
            </a:r>
            <a:r>
              <a:rPr lang="en-GB" dirty="0" err="1">
                <a:solidFill>
                  <a:schemeClr val="bg1"/>
                </a:solidFill>
              </a:rPr>
              <a:t>picoTDC</a:t>
            </a:r>
            <a:r>
              <a:rPr lang="en-GB" dirty="0">
                <a:solidFill>
                  <a:schemeClr val="bg1"/>
                </a:solidFill>
              </a:rPr>
              <a:t>-CERN) was conceived. </a:t>
            </a:r>
          </a:p>
          <a:p>
            <a:r>
              <a:rPr lang="en-GB" dirty="0">
                <a:solidFill>
                  <a:schemeClr val="bg1"/>
                </a:solidFill>
              </a:rPr>
              <a:t>The board will use the GBTX developed by the CERN to communicate with </a:t>
            </a:r>
          </a:p>
          <a:p>
            <a:r>
              <a:rPr lang="en-GB" dirty="0">
                <a:solidFill>
                  <a:schemeClr val="bg1"/>
                </a:solidFill>
              </a:rPr>
              <a:t>the DAQ system.  </a:t>
            </a:r>
          </a:p>
          <a:p>
            <a:endParaRPr lang="en-GB" dirty="0">
              <a:solidFill>
                <a:schemeClr val="bg1"/>
              </a:solidFill>
            </a:endParaRPr>
          </a:p>
        </p:txBody>
      </p:sp>
      <p:grpSp>
        <p:nvGrpSpPr>
          <p:cNvPr id="2" name="Groupe 1">
            <a:extLst>
              <a:ext uri="{FF2B5EF4-FFF2-40B4-BE49-F238E27FC236}">
                <a16:creationId xmlns:a16="http://schemas.microsoft.com/office/drawing/2014/main" id="{4962576C-715D-83AA-C37F-88875AC9FD6A}"/>
              </a:ext>
            </a:extLst>
          </p:cNvPr>
          <p:cNvGrpSpPr/>
          <p:nvPr/>
        </p:nvGrpSpPr>
        <p:grpSpPr>
          <a:xfrm>
            <a:off x="1812947" y="3852808"/>
            <a:ext cx="5400600" cy="2290379"/>
            <a:chOff x="2324100" y="1746250"/>
            <a:chExt cx="4495800" cy="3365500"/>
          </a:xfrm>
        </p:grpSpPr>
        <p:pic>
          <p:nvPicPr>
            <p:cNvPr id="5" name="Image 4">
              <a:extLst>
                <a:ext uri="{FF2B5EF4-FFF2-40B4-BE49-F238E27FC236}">
                  <a16:creationId xmlns:a16="http://schemas.microsoft.com/office/drawing/2014/main" id="{988E94DD-922C-92CD-D324-9EF0ECCD3C33}"/>
                </a:ext>
              </a:extLst>
            </p:cNvPr>
            <p:cNvPicPr>
              <a:picLocks noChangeAspect="1"/>
            </p:cNvPicPr>
            <p:nvPr/>
          </p:nvPicPr>
          <p:blipFill>
            <a:blip r:embed="rId2"/>
            <a:stretch>
              <a:fillRect/>
            </a:stretch>
          </p:blipFill>
          <p:spPr>
            <a:xfrm>
              <a:off x="2324100" y="1746250"/>
              <a:ext cx="4495800" cy="3365500"/>
            </a:xfrm>
            <a:prstGeom prst="rect">
              <a:avLst/>
            </a:prstGeom>
          </p:spPr>
        </p:pic>
        <p:sp>
          <p:nvSpPr>
            <p:cNvPr id="6" name="ZoneTexte 5">
              <a:extLst>
                <a:ext uri="{FF2B5EF4-FFF2-40B4-BE49-F238E27FC236}">
                  <a16:creationId xmlns:a16="http://schemas.microsoft.com/office/drawing/2014/main" id="{76D26EC3-6AD3-87CC-DBE6-FA8F1C319B9D}"/>
                </a:ext>
              </a:extLst>
            </p:cNvPr>
            <p:cNvSpPr txBox="1"/>
            <p:nvPr/>
          </p:nvSpPr>
          <p:spPr>
            <a:xfrm>
              <a:off x="5364088" y="3429000"/>
              <a:ext cx="504056" cy="215444"/>
            </a:xfrm>
            <a:prstGeom prst="rect">
              <a:avLst/>
            </a:prstGeom>
            <a:noFill/>
          </p:spPr>
          <p:txBody>
            <a:bodyPr wrap="square" rtlCol="0">
              <a:spAutoFit/>
            </a:bodyPr>
            <a:lstStyle/>
            <a:p>
              <a:r>
                <a:rPr lang="en-GB" sz="800" dirty="0" err="1">
                  <a:solidFill>
                    <a:schemeClr val="bg1"/>
                  </a:solidFill>
                </a:rPr>
                <a:t>Liroc</a:t>
              </a:r>
              <a:endParaRPr lang="en-GB" sz="800" dirty="0">
                <a:solidFill>
                  <a:schemeClr val="bg1"/>
                </a:solidFill>
              </a:endParaRPr>
            </a:p>
          </p:txBody>
        </p:sp>
        <p:sp>
          <p:nvSpPr>
            <p:cNvPr id="8" name="ZoneTexte 7">
              <a:extLst>
                <a:ext uri="{FF2B5EF4-FFF2-40B4-BE49-F238E27FC236}">
                  <a16:creationId xmlns:a16="http://schemas.microsoft.com/office/drawing/2014/main" id="{8C8DF416-3B9E-95A3-E848-6CD5003266EF}"/>
                </a:ext>
              </a:extLst>
            </p:cNvPr>
            <p:cNvSpPr txBox="1"/>
            <p:nvPr/>
          </p:nvSpPr>
          <p:spPr>
            <a:xfrm>
              <a:off x="4716016" y="3356992"/>
              <a:ext cx="648072" cy="215444"/>
            </a:xfrm>
            <a:prstGeom prst="rect">
              <a:avLst/>
            </a:prstGeom>
            <a:noFill/>
          </p:spPr>
          <p:txBody>
            <a:bodyPr wrap="square" rtlCol="0">
              <a:spAutoFit/>
            </a:bodyPr>
            <a:lstStyle/>
            <a:p>
              <a:r>
                <a:rPr lang="en-GB" sz="800" dirty="0" err="1">
                  <a:solidFill>
                    <a:schemeClr val="bg1"/>
                  </a:solidFill>
                </a:rPr>
                <a:t>PicoTDC</a:t>
              </a:r>
              <a:endParaRPr lang="en-GB" sz="800" dirty="0">
                <a:solidFill>
                  <a:schemeClr val="bg1"/>
                </a:solidFill>
              </a:endParaRPr>
            </a:p>
          </p:txBody>
        </p:sp>
        <p:sp>
          <p:nvSpPr>
            <p:cNvPr id="10" name="ZoneTexte 9">
              <a:extLst>
                <a:ext uri="{FF2B5EF4-FFF2-40B4-BE49-F238E27FC236}">
                  <a16:creationId xmlns:a16="http://schemas.microsoft.com/office/drawing/2014/main" id="{7DB13961-F0BB-A059-01DD-C5D466D503ED}"/>
                </a:ext>
              </a:extLst>
            </p:cNvPr>
            <p:cNvSpPr txBox="1"/>
            <p:nvPr/>
          </p:nvSpPr>
          <p:spPr>
            <a:xfrm>
              <a:off x="4788024" y="4005644"/>
              <a:ext cx="648072" cy="215444"/>
            </a:xfrm>
            <a:prstGeom prst="rect">
              <a:avLst/>
            </a:prstGeom>
            <a:noFill/>
          </p:spPr>
          <p:txBody>
            <a:bodyPr wrap="square" rtlCol="0">
              <a:spAutoFit/>
            </a:bodyPr>
            <a:lstStyle/>
            <a:p>
              <a:r>
                <a:rPr lang="en-GB" sz="800" dirty="0">
                  <a:solidFill>
                    <a:schemeClr val="bg1"/>
                  </a:solidFill>
                </a:rPr>
                <a:t>FPGA</a:t>
              </a:r>
            </a:p>
          </p:txBody>
        </p:sp>
        <p:sp>
          <p:nvSpPr>
            <p:cNvPr id="11" name="ZoneTexte 10">
              <a:extLst>
                <a:ext uri="{FF2B5EF4-FFF2-40B4-BE49-F238E27FC236}">
                  <a16:creationId xmlns:a16="http://schemas.microsoft.com/office/drawing/2014/main" id="{566BCA09-3912-B7CA-9C2F-B956395F8157}"/>
                </a:ext>
              </a:extLst>
            </p:cNvPr>
            <p:cNvSpPr txBox="1"/>
            <p:nvPr/>
          </p:nvSpPr>
          <p:spPr>
            <a:xfrm>
              <a:off x="4139952" y="3356992"/>
              <a:ext cx="648072" cy="215444"/>
            </a:xfrm>
            <a:prstGeom prst="rect">
              <a:avLst/>
            </a:prstGeom>
            <a:noFill/>
          </p:spPr>
          <p:txBody>
            <a:bodyPr wrap="square" rtlCol="0">
              <a:spAutoFit/>
            </a:bodyPr>
            <a:lstStyle/>
            <a:p>
              <a:r>
                <a:rPr lang="en-GB" sz="800" dirty="0"/>
                <a:t>GBTX</a:t>
              </a:r>
            </a:p>
          </p:txBody>
        </p:sp>
        <p:sp>
          <p:nvSpPr>
            <p:cNvPr id="12" name="ZoneTexte 11">
              <a:extLst>
                <a:ext uri="{FF2B5EF4-FFF2-40B4-BE49-F238E27FC236}">
                  <a16:creationId xmlns:a16="http://schemas.microsoft.com/office/drawing/2014/main" id="{056EB688-8789-617C-5A99-AC8D68402794}"/>
                </a:ext>
              </a:extLst>
            </p:cNvPr>
            <p:cNvSpPr txBox="1"/>
            <p:nvPr/>
          </p:nvSpPr>
          <p:spPr>
            <a:xfrm>
              <a:off x="3563888" y="3573596"/>
              <a:ext cx="648072" cy="338554"/>
            </a:xfrm>
            <a:prstGeom prst="rect">
              <a:avLst/>
            </a:prstGeom>
            <a:noFill/>
          </p:spPr>
          <p:txBody>
            <a:bodyPr wrap="square" rtlCol="0">
              <a:spAutoFit/>
            </a:bodyPr>
            <a:lstStyle/>
            <a:p>
              <a:r>
                <a:rPr lang="en-GB" sz="800" dirty="0">
                  <a:solidFill>
                    <a:schemeClr val="bg1"/>
                  </a:solidFill>
                </a:rPr>
                <a:t>GBT</a:t>
              </a:r>
            </a:p>
            <a:p>
              <a:r>
                <a:rPr lang="en-GB" sz="800" dirty="0">
                  <a:solidFill>
                    <a:schemeClr val="bg1"/>
                  </a:solidFill>
                </a:rPr>
                <a:t>SCA</a:t>
              </a:r>
            </a:p>
          </p:txBody>
        </p:sp>
        <p:sp>
          <p:nvSpPr>
            <p:cNvPr id="13" name="ZoneTexte 12">
              <a:extLst>
                <a:ext uri="{FF2B5EF4-FFF2-40B4-BE49-F238E27FC236}">
                  <a16:creationId xmlns:a16="http://schemas.microsoft.com/office/drawing/2014/main" id="{F16A051E-D5F5-EACF-A0F4-1C35133F6B89}"/>
                </a:ext>
              </a:extLst>
            </p:cNvPr>
            <p:cNvSpPr txBox="1"/>
            <p:nvPr/>
          </p:nvSpPr>
          <p:spPr>
            <a:xfrm>
              <a:off x="3275856" y="3140968"/>
              <a:ext cx="648072" cy="215444"/>
            </a:xfrm>
            <a:prstGeom prst="rect">
              <a:avLst/>
            </a:prstGeom>
            <a:noFill/>
          </p:spPr>
          <p:txBody>
            <a:bodyPr wrap="square" rtlCol="0">
              <a:spAutoFit/>
            </a:bodyPr>
            <a:lstStyle/>
            <a:p>
              <a:r>
                <a:rPr lang="en-GB" sz="800" dirty="0" err="1">
                  <a:solidFill>
                    <a:schemeClr val="bg1"/>
                  </a:solidFill>
                </a:rPr>
                <a:t>VTRx</a:t>
              </a:r>
              <a:endParaRPr lang="en-GB" sz="800" dirty="0">
                <a:solidFill>
                  <a:schemeClr val="bg1"/>
                </a:solidFill>
              </a:endParaRPr>
            </a:p>
          </p:txBody>
        </p:sp>
      </p:grpSp>
      <p:sp>
        <p:nvSpPr>
          <p:cNvPr id="7" name="ZoneTexte 6">
            <a:extLst>
              <a:ext uri="{FF2B5EF4-FFF2-40B4-BE49-F238E27FC236}">
                <a16:creationId xmlns:a16="http://schemas.microsoft.com/office/drawing/2014/main" id="{099962B8-A246-8836-6ABB-887435ABEAFB}"/>
              </a:ext>
            </a:extLst>
          </p:cNvPr>
          <p:cNvSpPr txBox="1"/>
          <p:nvPr/>
        </p:nvSpPr>
        <p:spPr>
          <a:xfrm>
            <a:off x="400946" y="1348495"/>
            <a:ext cx="7586916" cy="923330"/>
          </a:xfrm>
          <a:prstGeom prst="rect">
            <a:avLst/>
          </a:prstGeom>
          <a:noFill/>
        </p:spPr>
        <p:txBody>
          <a:bodyPr wrap="square" rtlCol="0">
            <a:spAutoFit/>
          </a:bodyPr>
          <a:lstStyle/>
          <a:p>
            <a:r>
              <a:rPr lang="en-US" dirty="0">
                <a:solidFill>
                  <a:schemeClr val="bg1"/>
                </a:solidFill>
              </a:rPr>
              <a:t>SAMPIC is an excellent tool but has a dead time of about 1 µs. </a:t>
            </a:r>
          </a:p>
          <a:p>
            <a:r>
              <a:rPr lang="en-US" dirty="0">
                <a:solidFill>
                  <a:schemeClr val="bg1"/>
                </a:solidFill>
              </a:rPr>
              <a:t>Another timing measurement having a TDC with a negligible dead time is needed to use PICMIC in higher rate modes.</a:t>
            </a:r>
          </a:p>
        </p:txBody>
      </p:sp>
      <p:sp>
        <p:nvSpPr>
          <p:cNvPr id="9" name="Espace réservé du pied de page 8">
            <a:extLst>
              <a:ext uri="{FF2B5EF4-FFF2-40B4-BE49-F238E27FC236}">
                <a16:creationId xmlns:a16="http://schemas.microsoft.com/office/drawing/2014/main" id="{609ABF11-4664-A883-5FB5-FBC43D5DD30D}"/>
              </a:ext>
            </a:extLst>
          </p:cNvPr>
          <p:cNvSpPr>
            <a:spLocks noGrp="1"/>
          </p:cNvSpPr>
          <p:nvPr>
            <p:ph type="ftr" sz="quarter" idx="11"/>
          </p:nvPr>
        </p:nvSpPr>
        <p:spPr/>
        <p:txBody>
          <a:bodyPr/>
          <a:lstStyle/>
          <a:p>
            <a:r>
              <a:rPr lang="en-US"/>
              <a:t>I. Laktineh</a:t>
            </a:r>
          </a:p>
        </p:txBody>
      </p:sp>
      <p:sp>
        <p:nvSpPr>
          <p:cNvPr id="14" name="Espace réservé du numéro de diapositive 13">
            <a:extLst>
              <a:ext uri="{FF2B5EF4-FFF2-40B4-BE49-F238E27FC236}">
                <a16:creationId xmlns:a16="http://schemas.microsoft.com/office/drawing/2014/main" id="{3E148AAF-79EB-B151-F065-296643F5DF55}"/>
              </a:ext>
            </a:extLst>
          </p:cNvPr>
          <p:cNvSpPr>
            <a:spLocks noGrp="1"/>
          </p:cNvSpPr>
          <p:nvPr>
            <p:ph type="sldNum" sz="quarter" idx="12"/>
          </p:nvPr>
        </p:nvSpPr>
        <p:spPr/>
        <p:txBody>
          <a:bodyPr/>
          <a:lstStyle/>
          <a:p>
            <a:fld id="{69C4849A-3939-C14A-B332-2DCE56CB8D0A}" type="slidenum">
              <a:rPr lang="en-US" smtClean="0"/>
              <a:t>19</a:t>
            </a:fld>
            <a:endParaRPr lang="en-US"/>
          </a:p>
        </p:txBody>
      </p:sp>
    </p:spTree>
    <p:extLst>
      <p:ext uri="{BB962C8B-B14F-4D97-AF65-F5344CB8AC3E}">
        <p14:creationId xmlns:p14="http://schemas.microsoft.com/office/powerpoint/2010/main" val="337482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6B023C4-78B5-73CA-07CE-71C5459FFD61}"/>
              </a:ext>
            </a:extLst>
          </p:cNvPr>
          <p:cNvSpPr>
            <a:spLocks noGrp="1"/>
          </p:cNvSpPr>
          <p:nvPr>
            <p:ph type="ftr" sz="quarter" idx="11"/>
          </p:nvPr>
        </p:nvSpPr>
        <p:spPr/>
        <p:txBody>
          <a:bodyPr/>
          <a:lstStyle/>
          <a:p>
            <a:r>
              <a:rPr lang="en-US"/>
              <a:t>I. Laktineh</a:t>
            </a:r>
          </a:p>
        </p:txBody>
      </p:sp>
      <p:sp>
        <p:nvSpPr>
          <p:cNvPr id="4" name="Espace réservé du numéro de diapositive 3">
            <a:extLst>
              <a:ext uri="{FF2B5EF4-FFF2-40B4-BE49-F238E27FC236}">
                <a16:creationId xmlns:a16="http://schemas.microsoft.com/office/drawing/2014/main" id="{BE46329E-4CD6-A4C3-2D97-2C9FA273CBD3}"/>
              </a:ext>
            </a:extLst>
          </p:cNvPr>
          <p:cNvSpPr>
            <a:spLocks noGrp="1"/>
          </p:cNvSpPr>
          <p:nvPr>
            <p:ph type="sldNum" sz="quarter" idx="12"/>
          </p:nvPr>
        </p:nvSpPr>
        <p:spPr/>
        <p:txBody>
          <a:bodyPr/>
          <a:lstStyle/>
          <a:p>
            <a:fld id="{69C4849A-3939-C14A-B332-2DCE56CB8D0A}" type="slidenum">
              <a:rPr lang="en-US" smtClean="0"/>
              <a:t>2</a:t>
            </a:fld>
            <a:endParaRPr lang="en-US"/>
          </a:p>
        </p:txBody>
      </p:sp>
      <p:sp>
        <p:nvSpPr>
          <p:cNvPr id="5" name="ZoneTexte 4">
            <a:extLst>
              <a:ext uri="{FF2B5EF4-FFF2-40B4-BE49-F238E27FC236}">
                <a16:creationId xmlns:a16="http://schemas.microsoft.com/office/drawing/2014/main" id="{2880CF5D-EAFE-A00B-F53D-9835D540DD94}"/>
              </a:ext>
            </a:extLst>
          </p:cNvPr>
          <p:cNvSpPr txBox="1"/>
          <p:nvPr/>
        </p:nvSpPr>
        <p:spPr>
          <a:xfrm>
            <a:off x="744071" y="2079812"/>
            <a:ext cx="6660776" cy="1477328"/>
          </a:xfrm>
          <a:prstGeom prst="rect">
            <a:avLst/>
          </a:prstGeom>
          <a:noFill/>
        </p:spPr>
        <p:txBody>
          <a:bodyPr wrap="square" rtlCol="0">
            <a:spAutoFit/>
          </a:bodyPr>
          <a:lstStyle/>
          <a:p>
            <a:pPr marL="285750" indent="-285750">
              <a:buFont typeface="Wingdings" pitchFamily="2" charset="2"/>
              <a:buChar char="Ø"/>
            </a:pPr>
            <a:r>
              <a:rPr lang="en-GB" dirty="0">
                <a:solidFill>
                  <a:schemeClr val="bg1"/>
                </a:solidFill>
              </a:rPr>
              <a:t>DRD4 in a few words</a:t>
            </a:r>
          </a:p>
          <a:p>
            <a:endParaRPr lang="en-GB" dirty="0">
              <a:solidFill>
                <a:schemeClr val="bg1"/>
              </a:solidFill>
            </a:endParaRPr>
          </a:p>
          <a:p>
            <a:pPr marL="285750" indent="-285750">
              <a:buFont typeface="Wingdings" pitchFamily="2" charset="2"/>
              <a:buChar char="Ø"/>
            </a:pPr>
            <a:r>
              <a:rPr lang="en-GB" dirty="0">
                <a:solidFill>
                  <a:schemeClr val="bg1"/>
                </a:solidFill>
              </a:rPr>
              <a:t>IN2P3 participation</a:t>
            </a:r>
          </a:p>
          <a:p>
            <a:endParaRPr lang="en-GB" dirty="0">
              <a:solidFill>
                <a:schemeClr val="bg1"/>
              </a:solidFill>
            </a:endParaRPr>
          </a:p>
          <a:p>
            <a:pPr marL="285750" indent="-285750">
              <a:buFont typeface="Wingdings" pitchFamily="2" charset="2"/>
              <a:buChar char="Ø"/>
            </a:pPr>
            <a:r>
              <a:rPr lang="en-GB" dirty="0">
                <a:solidFill>
                  <a:schemeClr val="bg1"/>
                </a:solidFill>
              </a:rPr>
              <a:t>PICMIC </a:t>
            </a:r>
          </a:p>
        </p:txBody>
      </p:sp>
      <p:sp>
        <p:nvSpPr>
          <p:cNvPr id="6" name="ZoneTexte 5">
            <a:extLst>
              <a:ext uri="{FF2B5EF4-FFF2-40B4-BE49-F238E27FC236}">
                <a16:creationId xmlns:a16="http://schemas.microsoft.com/office/drawing/2014/main" id="{D128C2D1-3BF0-24EB-68D3-F129C522C8FB}"/>
              </a:ext>
            </a:extLst>
          </p:cNvPr>
          <p:cNvSpPr txBox="1"/>
          <p:nvPr/>
        </p:nvSpPr>
        <p:spPr>
          <a:xfrm>
            <a:off x="744071" y="1147482"/>
            <a:ext cx="2178424" cy="376518"/>
          </a:xfrm>
          <a:prstGeom prst="rect">
            <a:avLst/>
          </a:prstGeom>
          <a:noFill/>
        </p:spPr>
        <p:txBody>
          <a:bodyPr wrap="square" rtlCol="0">
            <a:spAutoFit/>
          </a:bodyPr>
          <a:lstStyle/>
          <a:p>
            <a:r>
              <a:rPr lang="en-GB" dirty="0">
                <a:solidFill>
                  <a:schemeClr val="bg1"/>
                </a:solidFill>
              </a:rPr>
              <a:t>Outline</a:t>
            </a:r>
          </a:p>
        </p:txBody>
      </p:sp>
    </p:spTree>
    <p:extLst>
      <p:ext uri="{BB962C8B-B14F-4D97-AF65-F5344CB8AC3E}">
        <p14:creationId xmlns:p14="http://schemas.microsoft.com/office/powerpoint/2010/main" val="41189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8">
            <a:extLst>
              <a:ext uri="{FF2B5EF4-FFF2-40B4-BE49-F238E27FC236}">
                <a16:creationId xmlns:a16="http://schemas.microsoft.com/office/drawing/2014/main" id="{32220050-7D84-C48F-7D4A-E946B5AF4C5C}"/>
              </a:ext>
            </a:extLst>
          </p:cNvPr>
          <p:cNvSpPr/>
          <p:nvPr/>
        </p:nvSpPr>
        <p:spPr>
          <a:xfrm>
            <a:off x="2004728" y="436095"/>
            <a:ext cx="5134544" cy="6958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rPr>
              <a:t>Next step: Spatial Measurement</a:t>
            </a:r>
          </a:p>
        </p:txBody>
      </p:sp>
      <p:sp>
        <p:nvSpPr>
          <p:cNvPr id="3" name="ZoneTexte 2">
            <a:extLst>
              <a:ext uri="{FF2B5EF4-FFF2-40B4-BE49-F238E27FC236}">
                <a16:creationId xmlns:a16="http://schemas.microsoft.com/office/drawing/2014/main" id="{482E3FC8-E716-F1D2-9702-2533CAD4490A}"/>
              </a:ext>
            </a:extLst>
          </p:cNvPr>
          <p:cNvSpPr txBox="1"/>
          <p:nvPr/>
        </p:nvSpPr>
        <p:spPr>
          <a:xfrm>
            <a:off x="479136" y="1387504"/>
            <a:ext cx="8360064" cy="2862322"/>
          </a:xfrm>
          <a:prstGeom prst="rect">
            <a:avLst/>
          </a:prstGeom>
          <a:noFill/>
        </p:spPr>
        <p:txBody>
          <a:bodyPr wrap="square" rtlCol="0">
            <a:spAutoFit/>
          </a:bodyPr>
          <a:lstStyle/>
          <a:p>
            <a:r>
              <a:rPr lang="en-GB" dirty="0">
                <a:solidFill>
                  <a:schemeClr val="bg1"/>
                </a:solidFill>
              </a:rPr>
              <a:t>The PICMIC0  chip was the first attempt to demonstrate the concept. We need to improve on several features: </a:t>
            </a:r>
          </a:p>
          <a:p>
            <a:pPr marL="285750" indent="-285750">
              <a:buFont typeface="Wingdings" pitchFamily="2" charset="2"/>
              <a:buChar char="Ø"/>
            </a:pPr>
            <a:r>
              <a:rPr lang="en-GB" dirty="0">
                <a:solidFill>
                  <a:schemeClr val="bg1"/>
                </a:solidFill>
              </a:rPr>
              <a:t> Better calibration possibilities (8-bit DAC) to get better uniformity </a:t>
            </a:r>
          </a:p>
          <a:p>
            <a:pPr marL="285750" indent="-285750">
              <a:buFont typeface="Wingdings" pitchFamily="2" charset="2"/>
              <a:buChar char="Ø"/>
            </a:pPr>
            <a:r>
              <a:rPr lang="en-GB" dirty="0">
                <a:solidFill>
                  <a:schemeClr val="bg1"/>
                </a:solidFill>
              </a:rPr>
              <a:t>By reading out each column separately</a:t>
            </a:r>
          </a:p>
          <a:p>
            <a:pPr marL="285750" indent="-285750">
              <a:buFont typeface="Wingdings" pitchFamily="2" charset="2"/>
              <a:buChar char="Ø"/>
            </a:pPr>
            <a:r>
              <a:rPr lang="en-GB" dirty="0">
                <a:solidFill>
                  <a:schemeClr val="bg1"/>
                </a:solidFill>
              </a:rPr>
              <a:t> By increasing the surface of the sensor  by a factor of 4 (1.2 cm x 1.4 cm)</a:t>
            </a:r>
          </a:p>
          <a:p>
            <a:pPr marL="285750" indent="-285750">
              <a:buFont typeface="Wingdings" pitchFamily="2" charset="2"/>
              <a:buChar char="Ø"/>
            </a:pPr>
            <a:r>
              <a:rPr lang="en-GB" dirty="0">
                <a:solidFill>
                  <a:schemeClr val="bg1"/>
                </a:solidFill>
              </a:rPr>
              <a:t>Adding a charge preamplifier to avoid current smearing problems for long tracks.</a:t>
            </a:r>
          </a:p>
          <a:p>
            <a:pPr marL="285750" indent="-285750">
              <a:buFont typeface="Wingdings" pitchFamily="2" charset="2"/>
              <a:buChar char="Ø"/>
            </a:pPr>
            <a:r>
              <a:rPr lang="en-GB" dirty="0">
                <a:solidFill>
                  <a:schemeClr val="bg1"/>
                </a:solidFill>
              </a:rPr>
              <a:t> Higher acquisition rate (1 MHz  </a:t>
            </a:r>
            <a:r>
              <a:rPr lang="en-GB" dirty="0">
                <a:solidFill>
                  <a:schemeClr val="bg1"/>
                </a:solidFill>
                <a:sym typeface="Wingdings" pitchFamily="2" charset="2"/>
              </a:rPr>
              <a:t>  10-30  MHz)</a:t>
            </a:r>
            <a:endParaRPr lang="en-GB" dirty="0">
              <a:solidFill>
                <a:schemeClr val="bg1"/>
              </a:solidFill>
            </a:endParaRPr>
          </a:p>
          <a:p>
            <a:endParaRPr lang="en-GB" dirty="0">
              <a:solidFill>
                <a:schemeClr val="bg1"/>
              </a:solidFill>
            </a:endParaRPr>
          </a:p>
          <a:p>
            <a:r>
              <a:rPr lang="en-GB" dirty="0">
                <a:solidFill>
                  <a:schemeClr val="bg1"/>
                </a:solidFill>
              </a:rPr>
              <a:t>  </a:t>
            </a:r>
          </a:p>
        </p:txBody>
      </p:sp>
      <p:pic>
        <p:nvPicPr>
          <p:cNvPr id="4" name="Image 3">
            <a:extLst>
              <a:ext uri="{FF2B5EF4-FFF2-40B4-BE49-F238E27FC236}">
                <a16:creationId xmlns:a16="http://schemas.microsoft.com/office/drawing/2014/main" id="{5CDAE911-A2B3-B341-B719-6AC077931D36}"/>
              </a:ext>
            </a:extLst>
          </p:cNvPr>
          <p:cNvPicPr>
            <a:picLocks noChangeAspect="1"/>
          </p:cNvPicPr>
          <p:nvPr/>
        </p:nvPicPr>
        <p:blipFill rotWithShape="1">
          <a:blip r:embed="rId2"/>
          <a:srcRect b="34178"/>
          <a:stretch/>
        </p:blipFill>
        <p:spPr>
          <a:xfrm>
            <a:off x="479136" y="3861991"/>
            <a:ext cx="4588550" cy="2449078"/>
          </a:xfrm>
          <a:prstGeom prst="rect">
            <a:avLst/>
          </a:prstGeom>
        </p:spPr>
        <p:style>
          <a:lnRef idx="2">
            <a:schemeClr val="accent3">
              <a:shade val="15000"/>
            </a:schemeClr>
          </a:lnRef>
          <a:fillRef idx="1">
            <a:schemeClr val="accent3"/>
          </a:fillRef>
          <a:effectRef idx="0">
            <a:schemeClr val="accent3"/>
          </a:effectRef>
          <a:fontRef idx="minor">
            <a:schemeClr val="lt1"/>
          </a:fontRef>
        </p:style>
      </p:pic>
      <p:pic>
        <p:nvPicPr>
          <p:cNvPr id="5" name="Image 4">
            <a:extLst>
              <a:ext uri="{FF2B5EF4-FFF2-40B4-BE49-F238E27FC236}">
                <a16:creationId xmlns:a16="http://schemas.microsoft.com/office/drawing/2014/main" id="{D5ABA12F-EF92-AB02-FDD7-69099684838D}"/>
              </a:ext>
            </a:extLst>
          </p:cNvPr>
          <p:cNvPicPr>
            <a:picLocks noChangeAspect="1"/>
          </p:cNvPicPr>
          <p:nvPr/>
        </p:nvPicPr>
        <p:blipFill>
          <a:blip r:embed="rId3"/>
          <a:stretch>
            <a:fillRect/>
          </a:stretch>
        </p:blipFill>
        <p:spPr>
          <a:xfrm>
            <a:off x="5284355" y="4256140"/>
            <a:ext cx="3380508" cy="1554132"/>
          </a:xfrm>
          <a:prstGeom prst="rect">
            <a:avLst/>
          </a:prstGeom>
        </p:spPr>
        <p:style>
          <a:lnRef idx="3">
            <a:schemeClr val="lt1"/>
          </a:lnRef>
          <a:fillRef idx="1">
            <a:schemeClr val="accent2"/>
          </a:fillRef>
          <a:effectRef idx="1">
            <a:schemeClr val="accent2"/>
          </a:effectRef>
          <a:fontRef idx="minor">
            <a:schemeClr val="lt1"/>
          </a:fontRef>
        </p:style>
      </p:pic>
      <p:sp>
        <p:nvSpPr>
          <p:cNvPr id="6" name="ZoneTexte 5">
            <a:extLst>
              <a:ext uri="{FF2B5EF4-FFF2-40B4-BE49-F238E27FC236}">
                <a16:creationId xmlns:a16="http://schemas.microsoft.com/office/drawing/2014/main" id="{11DE0050-DAB6-30AF-82C7-955EB90F5B6F}"/>
              </a:ext>
            </a:extLst>
          </p:cNvPr>
          <p:cNvSpPr txBox="1"/>
          <p:nvPr/>
        </p:nvSpPr>
        <p:spPr>
          <a:xfrm>
            <a:off x="5284355" y="6032938"/>
            <a:ext cx="3380508" cy="369332"/>
          </a:xfrm>
          <a:prstGeom prst="rect">
            <a:avLst/>
          </a:prstGeom>
          <a:noFill/>
        </p:spPr>
        <p:txBody>
          <a:bodyPr wrap="square" rtlCol="0">
            <a:spAutoFit/>
          </a:bodyPr>
          <a:lstStyle/>
          <a:p>
            <a:r>
              <a:rPr lang="en-GB" dirty="0">
                <a:solidFill>
                  <a:schemeClr val="bg1"/>
                </a:solidFill>
              </a:rPr>
              <a:t>PICMIc1 is ready for submission</a:t>
            </a:r>
          </a:p>
        </p:txBody>
      </p:sp>
      <p:sp>
        <p:nvSpPr>
          <p:cNvPr id="7" name="Espace réservé du pied de page 6">
            <a:extLst>
              <a:ext uri="{FF2B5EF4-FFF2-40B4-BE49-F238E27FC236}">
                <a16:creationId xmlns:a16="http://schemas.microsoft.com/office/drawing/2014/main" id="{0F001F06-5FA1-41C2-ED92-26DA0D884149}"/>
              </a:ext>
            </a:extLst>
          </p:cNvPr>
          <p:cNvSpPr>
            <a:spLocks noGrp="1"/>
          </p:cNvSpPr>
          <p:nvPr>
            <p:ph type="ftr" sz="quarter" idx="11"/>
          </p:nvPr>
        </p:nvSpPr>
        <p:spPr/>
        <p:txBody>
          <a:bodyPr/>
          <a:lstStyle/>
          <a:p>
            <a:r>
              <a:rPr lang="en-US"/>
              <a:t>I. Laktineh</a:t>
            </a:r>
          </a:p>
        </p:txBody>
      </p:sp>
      <p:sp>
        <p:nvSpPr>
          <p:cNvPr id="8" name="Espace réservé du numéro de diapositive 7">
            <a:extLst>
              <a:ext uri="{FF2B5EF4-FFF2-40B4-BE49-F238E27FC236}">
                <a16:creationId xmlns:a16="http://schemas.microsoft.com/office/drawing/2014/main" id="{385CB8EE-BA25-08CE-8BA7-5E5ADDF47095}"/>
              </a:ext>
            </a:extLst>
          </p:cNvPr>
          <p:cNvSpPr>
            <a:spLocks noGrp="1"/>
          </p:cNvSpPr>
          <p:nvPr>
            <p:ph type="sldNum" sz="quarter" idx="12"/>
          </p:nvPr>
        </p:nvSpPr>
        <p:spPr/>
        <p:txBody>
          <a:bodyPr/>
          <a:lstStyle/>
          <a:p>
            <a:fld id="{69C4849A-3939-C14A-B332-2DCE56CB8D0A}" type="slidenum">
              <a:rPr lang="en-US" smtClean="0"/>
              <a:t>20</a:t>
            </a:fld>
            <a:endParaRPr lang="en-US"/>
          </a:p>
        </p:txBody>
      </p:sp>
    </p:spTree>
    <p:extLst>
      <p:ext uri="{BB962C8B-B14F-4D97-AF65-F5344CB8AC3E}">
        <p14:creationId xmlns:p14="http://schemas.microsoft.com/office/powerpoint/2010/main" val="3662225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9070D0-DC27-3BE9-7D09-925D8372851F}"/>
              </a:ext>
            </a:extLst>
          </p:cNvPr>
          <p:cNvSpPr txBox="1"/>
          <p:nvPr/>
        </p:nvSpPr>
        <p:spPr>
          <a:xfrm>
            <a:off x="1527245" y="402197"/>
            <a:ext cx="6082145" cy="400110"/>
          </a:xfrm>
          <a:prstGeom prst="rect">
            <a:avLst/>
          </a:prstGeom>
          <a:noFill/>
        </p:spPr>
        <p:txBody>
          <a:bodyPr wrap="square" rtlCol="0">
            <a:spAutoFit/>
          </a:bodyPr>
          <a:lstStyle/>
          <a:p>
            <a:pPr algn="ctr"/>
            <a:r>
              <a:rPr lang="en-GB" sz="2000" b="1" dirty="0">
                <a:solidFill>
                  <a:schemeClr val="bg1"/>
                </a:solidFill>
              </a:rPr>
              <a:t>PICMIC for photodetection</a:t>
            </a:r>
          </a:p>
        </p:txBody>
      </p:sp>
      <p:pic>
        <p:nvPicPr>
          <p:cNvPr id="3" name="Image 2">
            <a:extLst>
              <a:ext uri="{FF2B5EF4-FFF2-40B4-BE49-F238E27FC236}">
                <a16:creationId xmlns:a16="http://schemas.microsoft.com/office/drawing/2014/main" id="{26F29F20-669A-8D8C-38EE-39C8862F1E78}"/>
              </a:ext>
            </a:extLst>
          </p:cNvPr>
          <p:cNvPicPr>
            <a:picLocks noChangeAspect="1"/>
          </p:cNvPicPr>
          <p:nvPr/>
        </p:nvPicPr>
        <p:blipFill>
          <a:blip r:embed="rId2"/>
          <a:stretch>
            <a:fillRect/>
          </a:stretch>
        </p:blipFill>
        <p:spPr>
          <a:xfrm>
            <a:off x="1010845" y="2769660"/>
            <a:ext cx="6808185" cy="1731534"/>
          </a:xfrm>
          <a:prstGeom prst="rect">
            <a:avLst/>
          </a:prstGeom>
        </p:spPr>
      </p:pic>
      <p:sp>
        <p:nvSpPr>
          <p:cNvPr id="4" name="ZoneTexte 3">
            <a:extLst>
              <a:ext uri="{FF2B5EF4-FFF2-40B4-BE49-F238E27FC236}">
                <a16:creationId xmlns:a16="http://schemas.microsoft.com/office/drawing/2014/main" id="{CF507D97-F1E3-249A-5BE6-E11D134C9D9F}"/>
              </a:ext>
            </a:extLst>
          </p:cNvPr>
          <p:cNvSpPr txBox="1"/>
          <p:nvPr/>
        </p:nvSpPr>
        <p:spPr>
          <a:xfrm>
            <a:off x="606625" y="827646"/>
            <a:ext cx="7827492" cy="2308324"/>
          </a:xfrm>
          <a:prstGeom prst="rect">
            <a:avLst/>
          </a:prstGeom>
          <a:noFill/>
        </p:spPr>
        <p:txBody>
          <a:bodyPr wrap="square" rtlCol="0">
            <a:spAutoFit/>
          </a:bodyPr>
          <a:lstStyle/>
          <a:p>
            <a:r>
              <a:rPr lang="en-US" dirty="0">
                <a:solidFill>
                  <a:schemeClr val="bg1"/>
                </a:solidFill>
              </a:rPr>
              <a:t>We are developing a </a:t>
            </a:r>
            <a:r>
              <a:rPr lang="en-US" dirty="0">
                <a:solidFill>
                  <a:srgbClr val="FFFF00"/>
                </a:solidFill>
              </a:rPr>
              <a:t>highly granular reflective photocathode</a:t>
            </a:r>
            <a:r>
              <a:rPr lang="en-US" dirty="0">
                <a:solidFill>
                  <a:schemeClr val="bg1"/>
                </a:solidFill>
              </a:rPr>
              <a:t>. Photocathode is made of holes with conic shape.</a:t>
            </a:r>
          </a:p>
          <a:p>
            <a:pPr marL="285750" indent="-285750">
              <a:buFont typeface="Wingdings" pitchFamily="2" charset="2"/>
              <a:buChar char="Ø"/>
            </a:pPr>
            <a:r>
              <a:rPr lang="en-US" dirty="0">
                <a:solidFill>
                  <a:schemeClr val="bg1"/>
                </a:solidFill>
              </a:rPr>
              <a:t>Exploit the high spatial resolution the MCP  offers</a:t>
            </a:r>
          </a:p>
          <a:p>
            <a:pPr marL="285750" indent="-285750">
              <a:buFont typeface="Wingdings" pitchFamily="2" charset="2"/>
              <a:buChar char="Ø"/>
            </a:pPr>
            <a:r>
              <a:rPr lang="en-US" dirty="0">
                <a:solidFill>
                  <a:schemeClr val="bg1"/>
                </a:solidFill>
              </a:rPr>
              <a:t>Increase the quantum efficiency </a:t>
            </a:r>
          </a:p>
          <a:p>
            <a:r>
              <a:rPr lang="en-US" dirty="0">
                <a:solidFill>
                  <a:schemeClr val="bg1"/>
                </a:solidFill>
              </a:rPr>
              <a:t>The structure will be coated with different kinds of photocathode materials and then cast on MCP to test PICMIC as a photodetector concept.</a:t>
            </a:r>
          </a:p>
          <a:p>
            <a:endParaRPr lang="fr-FR" dirty="0"/>
          </a:p>
        </p:txBody>
      </p:sp>
      <p:pic>
        <p:nvPicPr>
          <p:cNvPr id="5" name="Image 4">
            <a:extLst>
              <a:ext uri="{FF2B5EF4-FFF2-40B4-BE49-F238E27FC236}">
                <a16:creationId xmlns:a16="http://schemas.microsoft.com/office/drawing/2014/main" id="{0DB3E8AC-3653-C331-741F-F8D207F448DC}"/>
              </a:ext>
            </a:extLst>
          </p:cNvPr>
          <p:cNvPicPr>
            <a:picLocks noChangeAspect="1"/>
          </p:cNvPicPr>
          <p:nvPr/>
        </p:nvPicPr>
        <p:blipFill>
          <a:blip r:embed="rId3"/>
          <a:stretch>
            <a:fillRect/>
          </a:stretch>
        </p:blipFill>
        <p:spPr>
          <a:xfrm>
            <a:off x="1764694" y="4674402"/>
            <a:ext cx="4845009" cy="1731534"/>
          </a:xfrm>
          <a:prstGeom prst="rect">
            <a:avLst/>
          </a:prstGeom>
        </p:spPr>
      </p:pic>
      <p:sp>
        <p:nvSpPr>
          <p:cNvPr id="6" name="Espace réservé du pied de page 5">
            <a:extLst>
              <a:ext uri="{FF2B5EF4-FFF2-40B4-BE49-F238E27FC236}">
                <a16:creationId xmlns:a16="http://schemas.microsoft.com/office/drawing/2014/main" id="{BBD75CA9-8361-C91E-7862-90E2F33A111C}"/>
              </a:ext>
            </a:extLst>
          </p:cNvPr>
          <p:cNvSpPr>
            <a:spLocks noGrp="1"/>
          </p:cNvSpPr>
          <p:nvPr>
            <p:ph type="ftr" sz="quarter" idx="11"/>
          </p:nvPr>
        </p:nvSpPr>
        <p:spPr/>
        <p:txBody>
          <a:bodyPr/>
          <a:lstStyle/>
          <a:p>
            <a:r>
              <a:rPr lang="en-US"/>
              <a:t>I. Laktineh</a:t>
            </a:r>
          </a:p>
        </p:txBody>
      </p:sp>
      <p:sp>
        <p:nvSpPr>
          <p:cNvPr id="7" name="Espace réservé du numéro de diapositive 6">
            <a:extLst>
              <a:ext uri="{FF2B5EF4-FFF2-40B4-BE49-F238E27FC236}">
                <a16:creationId xmlns:a16="http://schemas.microsoft.com/office/drawing/2014/main" id="{CB9FC9D9-32C5-2BB1-D598-DD722628113D}"/>
              </a:ext>
            </a:extLst>
          </p:cNvPr>
          <p:cNvSpPr>
            <a:spLocks noGrp="1"/>
          </p:cNvSpPr>
          <p:nvPr>
            <p:ph type="sldNum" sz="quarter" idx="12"/>
          </p:nvPr>
        </p:nvSpPr>
        <p:spPr/>
        <p:txBody>
          <a:bodyPr/>
          <a:lstStyle/>
          <a:p>
            <a:fld id="{69C4849A-3939-C14A-B332-2DCE56CB8D0A}" type="slidenum">
              <a:rPr lang="en-US" smtClean="0"/>
              <a:t>21</a:t>
            </a:fld>
            <a:endParaRPr lang="en-US"/>
          </a:p>
        </p:txBody>
      </p:sp>
      <p:sp>
        <p:nvSpPr>
          <p:cNvPr id="9" name="ZoneTexte 8">
            <a:extLst>
              <a:ext uri="{FF2B5EF4-FFF2-40B4-BE49-F238E27FC236}">
                <a16:creationId xmlns:a16="http://schemas.microsoft.com/office/drawing/2014/main" id="{FCEB88B7-0C3F-B2EC-0981-B0E1F3EC8584}"/>
              </a:ext>
            </a:extLst>
          </p:cNvPr>
          <p:cNvSpPr txBox="1"/>
          <p:nvPr/>
        </p:nvSpPr>
        <p:spPr>
          <a:xfrm>
            <a:off x="3250371" y="5648139"/>
            <a:ext cx="2539999" cy="369332"/>
          </a:xfrm>
          <a:prstGeom prst="rect">
            <a:avLst/>
          </a:prstGeom>
          <a:noFill/>
        </p:spPr>
        <p:txBody>
          <a:bodyPr wrap="square" rtlCol="0">
            <a:spAutoFit/>
          </a:bodyPr>
          <a:lstStyle/>
          <a:p>
            <a:r>
              <a:rPr lang="en-GB" dirty="0">
                <a:solidFill>
                  <a:srgbClr val="FFFF00"/>
                </a:solidFill>
              </a:rPr>
              <a:t>A few mm size</a:t>
            </a:r>
          </a:p>
        </p:txBody>
      </p:sp>
    </p:spTree>
    <p:extLst>
      <p:ext uri="{BB962C8B-B14F-4D97-AF65-F5344CB8AC3E}">
        <p14:creationId xmlns:p14="http://schemas.microsoft.com/office/powerpoint/2010/main" val="2129615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F99B156-87CC-4B84-5229-8861F00F4F3D}"/>
              </a:ext>
            </a:extLst>
          </p:cNvPr>
          <p:cNvSpPr>
            <a:spLocks noGrp="1"/>
          </p:cNvSpPr>
          <p:nvPr>
            <p:ph type="ftr" sz="quarter" idx="11"/>
          </p:nvPr>
        </p:nvSpPr>
        <p:spPr/>
        <p:txBody>
          <a:bodyPr/>
          <a:lstStyle/>
          <a:p>
            <a:r>
              <a:rPr lang="en-US"/>
              <a:t>I. Laktineh</a:t>
            </a:r>
          </a:p>
        </p:txBody>
      </p:sp>
      <p:sp>
        <p:nvSpPr>
          <p:cNvPr id="3" name="Espace réservé du numéro de diapositive 2">
            <a:extLst>
              <a:ext uri="{FF2B5EF4-FFF2-40B4-BE49-F238E27FC236}">
                <a16:creationId xmlns:a16="http://schemas.microsoft.com/office/drawing/2014/main" id="{0BDD6D17-9B14-55AB-FEB9-B1DE75FC8BDF}"/>
              </a:ext>
            </a:extLst>
          </p:cNvPr>
          <p:cNvSpPr>
            <a:spLocks noGrp="1"/>
          </p:cNvSpPr>
          <p:nvPr>
            <p:ph type="sldNum" sz="quarter" idx="12"/>
          </p:nvPr>
        </p:nvSpPr>
        <p:spPr/>
        <p:txBody>
          <a:bodyPr/>
          <a:lstStyle/>
          <a:p>
            <a:fld id="{69C4849A-3939-C14A-B332-2DCE56CB8D0A}" type="slidenum">
              <a:rPr lang="en-US" smtClean="0"/>
              <a:t>22</a:t>
            </a:fld>
            <a:endParaRPr lang="en-US"/>
          </a:p>
        </p:txBody>
      </p:sp>
      <p:pic>
        <p:nvPicPr>
          <p:cNvPr id="5" name="Image 4">
            <a:extLst>
              <a:ext uri="{FF2B5EF4-FFF2-40B4-BE49-F238E27FC236}">
                <a16:creationId xmlns:a16="http://schemas.microsoft.com/office/drawing/2014/main" id="{1CC2221D-727F-7DF5-69AB-F66E7A60CCD0}"/>
              </a:ext>
            </a:extLst>
          </p:cNvPr>
          <p:cNvPicPr>
            <a:picLocks noChangeAspect="1"/>
          </p:cNvPicPr>
          <p:nvPr/>
        </p:nvPicPr>
        <p:blipFill>
          <a:blip r:embed="rId2"/>
          <a:stretch>
            <a:fillRect/>
          </a:stretch>
        </p:blipFill>
        <p:spPr>
          <a:xfrm>
            <a:off x="4756727" y="1391425"/>
            <a:ext cx="3786638" cy="3162102"/>
          </a:xfrm>
          <a:prstGeom prst="rect">
            <a:avLst/>
          </a:prstGeom>
        </p:spPr>
      </p:pic>
      <p:pic>
        <p:nvPicPr>
          <p:cNvPr id="7" name="Image 6">
            <a:extLst>
              <a:ext uri="{FF2B5EF4-FFF2-40B4-BE49-F238E27FC236}">
                <a16:creationId xmlns:a16="http://schemas.microsoft.com/office/drawing/2014/main" id="{DA921AB5-2220-14FF-7C77-FF4BE21BB675}"/>
              </a:ext>
            </a:extLst>
          </p:cNvPr>
          <p:cNvPicPr>
            <a:picLocks noChangeAspect="1"/>
          </p:cNvPicPr>
          <p:nvPr/>
        </p:nvPicPr>
        <p:blipFill>
          <a:blip r:embed="rId3"/>
          <a:stretch>
            <a:fillRect/>
          </a:stretch>
        </p:blipFill>
        <p:spPr>
          <a:xfrm>
            <a:off x="306187" y="1391424"/>
            <a:ext cx="4182686" cy="3231837"/>
          </a:xfrm>
          <a:prstGeom prst="rect">
            <a:avLst/>
          </a:prstGeom>
        </p:spPr>
      </p:pic>
      <p:sp>
        <p:nvSpPr>
          <p:cNvPr id="8" name="ZoneTexte 7">
            <a:extLst>
              <a:ext uri="{FF2B5EF4-FFF2-40B4-BE49-F238E27FC236}">
                <a16:creationId xmlns:a16="http://schemas.microsoft.com/office/drawing/2014/main" id="{95A7A40C-B8CC-BD48-F334-5E04DD458D13}"/>
              </a:ext>
            </a:extLst>
          </p:cNvPr>
          <p:cNvSpPr txBox="1"/>
          <p:nvPr/>
        </p:nvSpPr>
        <p:spPr>
          <a:xfrm>
            <a:off x="1662547" y="1828493"/>
            <a:ext cx="2539999" cy="369332"/>
          </a:xfrm>
          <a:prstGeom prst="rect">
            <a:avLst/>
          </a:prstGeom>
          <a:noFill/>
        </p:spPr>
        <p:txBody>
          <a:bodyPr wrap="square" rtlCol="0">
            <a:spAutoFit/>
          </a:bodyPr>
          <a:lstStyle/>
          <a:p>
            <a:r>
              <a:rPr lang="en-GB" dirty="0">
                <a:solidFill>
                  <a:srgbClr val="FFFF00"/>
                </a:solidFill>
              </a:rPr>
              <a:t>1 cm radius</a:t>
            </a:r>
          </a:p>
        </p:txBody>
      </p:sp>
      <p:sp>
        <p:nvSpPr>
          <p:cNvPr id="9" name="ZoneTexte 8">
            <a:extLst>
              <a:ext uri="{FF2B5EF4-FFF2-40B4-BE49-F238E27FC236}">
                <a16:creationId xmlns:a16="http://schemas.microsoft.com/office/drawing/2014/main" id="{195AEA91-DE6F-B189-78B9-783545F06977}"/>
              </a:ext>
            </a:extLst>
          </p:cNvPr>
          <p:cNvSpPr txBox="1"/>
          <p:nvPr/>
        </p:nvSpPr>
        <p:spPr>
          <a:xfrm>
            <a:off x="2752436" y="5245260"/>
            <a:ext cx="3472873" cy="369332"/>
          </a:xfrm>
          <a:prstGeom prst="rect">
            <a:avLst/>
          </a:prstGeom>
          <a:noFill/>
        </p:spPr>
        <p:txBody>
          <a:bodyPr wrap="square" rtlCol="0">
            <a:spAutoFit/>
          </a:bodyPr>
          <a:lstStyle/>
          <a:p>
            <a:r>
              <a:rPr lang="en-GB" dirty="0">
                <a:solidFill>
                  <a:srgbClr val="FFFF00"/>
                </a:solidFill>
              </a:rPr>
              <a:t>Next step </a:t>
            </a:r>
            <a:r>
              <a:rPr lang="en-GB" dirty="0">
                <a:solidFill>
                  <a:srgbClr val="FFFF00"/>
                </a:solidFill>
                <a:sym typeface="Wingdings" pitchFamily="2" charset="2"/>
              </a:rPr>
              <a:t> a few cm radius</a:t>
            </a:r>
            <a:endParaRPr lang="en-GB" dirty="0">
              <a:solidFill>
                <a:srgbClr val="FFFF00"/>
              </a:solidFill>
            </a:endParaRPr>
          </a:p>
        </p:txBody>
      </p:sp>
      <p:sp>
        <p:nvSpPr>
          <p:cNvPr id="4" name="ZoneTexte 3">
            <a:extLst>
              <a:ext uri="{FF2B5EF4-FFF2-40B4-BE49-F238E27FC236}">
                <a16:creationId xmlns:a16="http://schemas.microsoft.com/office/drawing/2014/main" id="{00F2BC81-EC08-9DB0-C5CB-269D3CDE3595}"/>
              </a:ext>
            </a:extLst>
          </p:cNvPr>
          <p:cNvSpPr txBox="1"/>
          <p:nvPr/>
        </p:nvSpPr>
        <p:spPr>
          <a:xfrm>
            <a:off x="110836" y="5936993"/>
            <a:ext cx="8922328" cy="369332"/>
          </a:xfrm>
          <a:prstGeom prst="rect">
            <a:avLst/>
          </a:prstGeom>
          <a:noFill/>
        </p:spPr>
        <p:txBody>
          <a:bodyPr wrap="square" rtlCol="0">
            <a:spAutoFit/>
          </a:bodyPr>
          <a:lstStyle/>
          <a:p>
            <a:r>
              <a:rPr lang="en-GB" dirty="0" err="1">
                <a:solidFill>
                  <a:schemeClr val="bg1"/>
                </a:solidFill>
              </a:rPr>
              <a:t>Photonis</a:t>
            </a:r>
            <a:r>
              <a:rPr lang="en-GB" dirty="0">
                <a:solidFill>
                  <a:schemeClr val="bg1"/>
                </a:solidFill>
              </a:rPr>
              <a:t> has produced a 1cm MCPs for us to be used with this  future photocathode</a:t>
            </a:r>
          </a:p>
        </p:txBody>
      </p:sp>
    </p:spTree>
    <p:extLst>
      <p:ext uri="{BB962C8B-B14F-4D97-AF65-F5344CB8AC3E}">
        <p14:creationId xmlns:p14="http://schemas.microsoft.com/office/powerpoint/2010/main" val="1285218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1A7BA-8BAE-9253-73B8-04511993B7AA}"/>
              </a:ext>
            </a:extLst>
          </p:cNvPr>
          <p:cNvSpPr txBox="1">
            <a:spLocks/>
          </p:cNvSpPr>
          <p:nvPr/>
        </p:nvSpPr>
        <p:spPr>
          <a:xfrm>
            <a:off x="839572" y="281474"/>
            <a:ext cx="7380312" cy="637888"/>
          </a:xfrm>
          <a:prstGeom prst="rect">
            <a:avLst/>
          </a:prstGeom>
        </p:spPr>
        <p:txBody>
          <a:bodyPr/>
          <a:lstStyle>
            <a:lvl1pPr algn="ctr" defTabSz="914400" rtl="0" eaLnBrk="1" latinLnBrk="0" hangingPunct="1">
              <a:spcBef>
                <a:spcPct val="0"/>
              </a:spcBef>
              <a:buNone/>
              <a:defRPr sz="2400" b="1" kern="1200">
                <a:solidFill>
                  <a:schemeClr val="bg1"/>
                </a:solidFill>
                <a:latin typeface="Arial Narrow" panose="020B0606020202030204" pitchFamily="34" charset="0"/>
                <a:ea typeface="+mj-ea"/>
                <a:cs typeface="+mj-cs"/>
              </a:defRPr>
            </a:lvl1pPr>
          </a:lstStyle>
          <a:p>
            <a:r>
              <a:rPr lang="fr-FR" dirty="0"/>
              <a:t>NCP</a:t>
            </a:r>
          </a:p>
        </p:txBody>
      </p:sp>
      <p:sp>
        <p:nvSpPr>
          <p:cNvPr id="3" name="ZoneTexte 2">
            <a:extLst>
              <a:ext uri="{FF2B5EF4-FFF2-40B4-BE49-F238E27FC236}">
                <a16:creationId xmlns:a16="http://schemas.microsoft.com/office/drawing/2014/main" id="{B8F8AEF3-5F35-2D31-62B6-5C4EC2F58D5A}"/>
              </a:ext>
            </a:extLst>
          </p:cNvPr>
          <p:cNvSpPr txBox="1"/>
          <p:nvPr/>
        </p:nvSpPr>
        <p:spPr>
          <a:xfrm>
            <a:off x="493160" y="1037690"/>
            <a:ext cx="8486453" cy="830997"/>
          </a:xfrm>
          <a:prstGeom prst="rect">
            <a:avLst/>
          </a:prstGeom>
          <a:noFill/>
        </p:spPr>
        <p:txBody>
          <a:bodyPr wrap="square" rtlCol="0">
            <a:spAutoFit/>
          </a:bodyPr>
          <a:lstStyle/>
          <a:p>
            <a:r>
              <a:rPr lang="en-GB" sz="1600" dirty="0">
                <a:solidFill>
                  <a:schemeClr val="bg1"/>
                </a:solidFill>
              </a:rPr>
              <a:t>A new kind of MCP that we call </a:t>
            </a:r>
            <a:r>
              <a:rPr lang="en-GB" sz="1600" dirty="0" err="1">
                <a:solidFill>
                  <a:schemeClr val="bg1"/>
                </a:solidFill>
              </a:rPr>
              <a:t>NanoChanel</a:t>
            </a:r>
            <a:r>
              <a:rPr lang="en-GB" sz="1600" dirty="0">
                <a:solidFill>
                  <a:schemeClr val="bg1"/>
                </a:solidFill>
              </a:rPr>
              <a:t> Plate (NCP) is being developed.</a:t>
            </a:r>
          </a:p>
          <a:p>
            <a:r>
              <a:rPr lang="en-GB" sz="1600" dirty="0">
                <a:solidFill>
                  <a:schemeClr val="bg1"/>
                </a:solidFill>
              </a:rPr>
              <a:t>It aims at producing structures with nanoholes that could be coated with emissive and resistive materials. </a:t>
            </a:r>
          </a:p>
        </p:txBody>
      </p:sp>
      <p:pic>
        <p:nvPicPr>
          <p:cNvPr id="6" name="Image 5">
            <a:extLst>
              <a:ext uri="{FF2B5EF4-FFF2-40B4-BE49-F238E27FC236}">
                <a16:creationId xmlns:a16="http://schemas.microsoft.com/office/drawing/2014/main" id="{C84453C3-15C6-04C6-3EC4-8A065AF1CF94}"/>
              </a:ext>
            </a:extLst>
          </p:cNvPr>
          <p:cNvPicPr>
            <a:picLocks noChangeAspect="1"/>
          </p:cNvPicPr>
          <p:nvPr/>
        </p:nvPicPr>
        <p:blipFill>
          <a:blip r:embed="rId2"/>
          <a:stretch>
            <a:fillRect/>
          </a:stretch>
        </p:blipFill>
        <p:spPr>
          <a:xfrm>
            <a:off x="931131" y="2079348"/>
            <a:ext cx="2863850" cy="1615440"/>
          </a:xfrm>
          <a:prstGeom prst="rect">
            <a:avLst/>
          </a:prstGeom>
        </p:spPr>
      </p:pic>
      <p:pic>
        <p:nvPicPr>
          <p:cNvPr id="7" name="Image 6">
            <a:extLst>
              <a:ext uri="{FF2B5EF4-FFF2-40B4-BE49-F238E27FC236}">
                <a16:creationId xmlns:a16="http://schemas.microsoft.com/office/drawing/2014/main" id="{1BE05373-EE10-3E2A-811F-2F6B83950C87}"/>
              </a:ext>
            </a:extLst>
          </p:cNvPr>
          <p:cNvPicPr>
            <a:picLocks noChangeAspect="1"/>
          </p:cNvPicPr>
          <p:nvPr/>
        </p:nvPicPr>
        <p:blipFill>
          <a:blip r:embed="rId3"/>
          <a:stretch>
            <a:fillRect/>
          </a:stretch>
        </p:blipFill>
        <p:spPr>
          <a:xfrm>
            <a:off x="4837254" y="2011542"/>
            <a:ext cx="2695575" cy="1615440"/>
          </a:xfrm>
          <a:prstGeom prst="rect">
            <a:avLst/>
          </a:prstGeom>
        </p:spPr>
      </p:pic>
      <p:sp>
        <p:nvSpPr>
          <p:cNvPr id="9" name="ZoneTexte 8">
            <a:extLst>
              <a:ext uri="{FF2B5EF4-FFF2-40B4-BE49-F238E27FC236}">
                <a16:creationId xmlns:a16="http://schemas.microsoft.com/office/drawing/2014/main" id="{8E47CDB8-CF0B-DEA4-07C5-7E20AF8810A1}"/>
              </a:ext>
            </a:extLst>
          </p:cNvPr>
          <p:cNvSpPr txBox="1"/>
          <p:nvPr/>
        </p:nvSpPr>
        <p:spPr>
          <a:xfrm>
            <a:off x="592672" y="3815751"/>
            <a:ext cx="6404617" cy="1077218"/>
          </a:xfrm>
          <a:prstGeom prst="rect">
            <a:avLst/>
          </a:prstGeom>
          <a:noFill/>
        </p:spPr>
        <p:txBody>
          <a:bodyPr wrap="square" rtlCol="0">
            <a:spAutoFit/>
          </a:bodyPr>
          <a:lstStyle/>
          <a:p>
            <a:r>
              <a:rPr lang="en-GB" sz="1600" dirty="0">
                <a:solidFill>
                  <a:schemeClr val="bg1"/>
                </a:solidFill>
              </a:rPr>
              <a:t>Three technologies are followed:</a:t>
            </a:r>
          </a:p>
          <a:p>
            <a:pPr marL="285750" indent="-285750">
              <a:buFont typeface="Wingdings" pitchFamily="2" charset="2"/>
              <a:buChar char="Ø"/>
            </a:pPr>
            <a:r>
              <a:rPr lang="en-GB" sz="1600" dirty="0">
                <a:solidFill>
                  <a:schemeClr val="bg1"/>
                </a:solidFill>
              </a:rPr>
              <a:t>Anodized Aluminium Oxide AAO (with IMP</a:t>
            </a:r>
            <a:r>
              <a:rPr lang="en-GB" sz="1600" dirty="0">
                <a:solidFill>
                  <a:schemeClr val="bg1"/>
                </a:solidFill>
                <a:sym typeface="Wingdings" pitchFamily="2" charset="2"/>
              </a:rPr>
              <a:t> ANR </a:t>
            </a:r>
            <a:r>
              <a:rPr lang="en-GB" sz="1600" dirty="0" err="1">
                <a:solidFill>
                  <a:schemeClr val="bg1"/>
                </a:solidFill>
                <a:sym typeface="Wingdings" pitchFamily="2" charset="2"/>
              </a:rPr>
              <a:t>NanoPolyPad</a:t>
            </a:r>
            <a:r>
              <a:rPr lang="en-GB" sz="1600" dirty="0">
                <a:solidFill>
                  <a:schemeClr val="bg1"/>
                </a:solidFill>
              </a:rPr>
              <a:t>)</a:t>
            </a:r>
          </a:p>
          <a:p>
            <a:pPr marL="285750" indent="-285750">
              <a:buFont typeface="Wingdings" pitchFamily="2" charset="2"/>
              <a:buChar char="Ø"/>
            </a:pPr>
            <a:r>
              <a:rPr lang="en-GB" sz="1600" dirty="0">
                <a:solidFill>
                  <a:schemeClr val="bg1"/>
                </a:solidFill>
              </a:rPr>
              <a:t>Silicon electrochemical etching (with INL </a:t>
            </a:r>
            <a:r>
              <a:rPr lang="en-GB" sz="1600" dirty="0">
                <a:solidFill>
                  <a:schemeClr val="bg1"/>
                </a:solidFill>
                <a:sym typeface="Wingdings" pitchFamily="2" charset="2"/>
              </a:rPr>
              <a:t>ANR NCP</a:t>
            </a:r>
            <a:r>
              <a:rPr lang="en-GB" sz="1600" dirty="0">
                <a:solidFill>
                  <a:schemeClr val="bg1"/>
                </a:solidFill>
              </a:rPr>
              <a:t>)</a:t>
            </a:r>
          </a:p>
          <a:p>
            <a:pPr marL="285750" indent="-285750">
              <a:buFont typeface="Wingdings" pitchFamily="2" charset="2"/>
              <a:buChar char="Ø"/>
            </a:pPr>
            <a:r>
              <a:rPr lang="en-GB" sz="1600" dirty="0">
                <a:solidFill>
                  <a:schemeClr val="bg1"/>
                </a:solidFill>
              </a:rPr>
              <a:t>Femto-laser digging (with LHC</a:t>
            </a:r>
            <a:r>
              <a:rPr lang="en-GB" sz="1600" dirty="0">
                <a:solidFill>
                  <a:schemeClr val="bg1"/>
                </a:solidFill>
                <a:sym typeface="Wingdings" pitchFamily="2" charset="2"/>
              </a:rPr>
              <a:t> ANE LAMP?</a:t>
            </a:r>
            <a:r>
              <a:rPr lang="en-GB" sz="1600" dirty="0">
                <a:solidFill>
                  <a:schemeClr val="bg1"/>
                </a:solidFill>
              </a:rPr>
              <a:t>)</a:t>
            </a:r>
          </a:p>
        </p:txBody>
      </p:sp>
      <p:pic>
        <p:nvPicPr>
          <p:cNvPr id="12" name="Image 11" descr="Capture d’écran 2019-05-26 à 16.42.40.png">
            <a:extLst>
              <a:ext uri="{FF2B5EF4-FFF2-40B4-BE49-F238E27FC236}">
                <a16:creationId xmlns:a16="http://schemas.microsoft.com/office/drawing/2014/main" id="{84CDF979-84D7-D018-83DA-DC675FE638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131" y="5081738"/>
            <a:ext cx="2462998" cy="1494788"/>
          </a:xfrm>
          <a:prstGeom prst="rect">
            <a:avLst/>
          </a:prstGeom>
        </p:spPr>
      </p:pic>
      <p:pic>
        <p:nvPicPr>
          <p:cNvPr id="15" name="Image 14">
            <a:extLst>
              <a:ext uri="{FF2B5EF4-FFF2-40B4-BE49-F238E27FC236}">
                <a16:creationId xmlns:a16="http://schemas.microsoft.com/office/drawing/2014/main" id="{E23ADCFD-30AC-5572-1606-4741DCCC706B}"/>
              </a:ext>
            </a:extLst>
          </p:cNvPr>
          <p:cNvPicPr>
            <a:picLocks noChangeAspect="1"/>
          </p:cNvPicPr>
          <p:nvPr/>
        </p:nvPicPr>
        <p:blipFill>
          <a:blip r:embed="rId5"/>
          <a:stretch>
            <a:fillRect/>
          </a:stretch>
        </p:blipFill>
        <p:spPr>
          <a:xfrm>
            <a:off x="3794981" y="5038464"/>
            <a:ext cx="2245413" cy="1563691"/>
          </a:xfrm>
          <a:prstGeom prst="rect">
            <a:avLst/>
          </a:prstGeom>
        </p:spPr>
      </p:pic>
      <p:pic>
        <p:nvPicPr>
          <p:cNvPr id="17" name="Image 16">
            <a:extLst>
              <a:ext uri="{FF2B5EF4-FFF2-40B4-BE49-F238E27FC236}">
                <a16:creationId xmlns:a16="http://schemas.microsoft.com/office/drawing/2014/main" id="{4EA90F6D-1F6C-23F6-CC11-8DDDD4D1BEE9}"/>
              </a:ext>
            </a:extLst>
          </p:cNvPr>
          <p:cNvPicPr>
            <a:picLocks noChangeAspect="1"/>
          </p:cNvPicPr>
          <p:nvPr/>
        </p:nvPicPr>
        <p:blipFill>
          <a:blip r:embed="rId6"/>
          <a:stretch>
            <a:fillRect/>
          </a:stretch>
        </p:blipFill>
        <p:spPr>
          <a:xfrm>
            <a:off x="6320533" y="5125625"/>
            <a:ext cx="2245413" cy="1389368"/>
          </a:xfrm>
          <a:prstGeom prst="rect">
            <a:avLst/>
          </a:prstGeom>
        </p:spPr>
      </p:pic>
      <p:sp>
        <p:nvSpPr>
          <p:cNvPr id="18" name="Espace réservé du pied de page 17">
            <a:extLst>
              <a:ext uri="{FF2B5EF4-FFF2-40B4-BE49-F238E27FC236}">
                <a16:creationId xmlns:a16="http://schemas.microsoft.com/office/drawing/2014/main" id="{59C2E71B-724B-C33C-3F00-4B704F4F46C8}"/>
              </a:ext>
            </a:extLst>
          </p:cNvPr>
          <p:cNvSpPr>
            <a:spLocks noGrp="1"/>
          </p:cNvSpPr>
          <p:nvPr>
            <p:ph type="ftr" sz="quarter" idx="11"/>
          </p:nvPr>
        </p:nvSpPr>
        <p:spPr/>
        <p:txBody>
          <a:bodyPr/>
          <a:lstStyle/>
          <a:p>
            <a:r>
              <a:rPr lang="en-US"/>
              <a:t>I. Laktineh</a:t>
            </a:r>
          </a:p>
        </p:txBody>
      </p:sp>
      <p:sp>
        <p:nvSpPr>
          <p:cNvPr id="19" name="Espace réservé du numéro de diapositive 18">
            <a:extLst>
              <a:ext uri="{FF2B5EF4-FFF2-40B4-BE49-F238E27FC236}">
                <a16:creationId xmlns:a16="http://schemas.microsoft.com/office/drawing/2014/main" id="{83A82043-38A2-FFC1-93F4-06FBD4E514E1}"/>
              </a:ext>
            </a:extLst>
          </p:cNvPr>
          <p:cNvSpPr>
            <a:spLocks noGrp="1"/>
          </p:cNvSpPr>
          <p:nvPr>
            <p:ph type="sldNum" sz="quarter" idx="12"/>
          </p:nvPr>
        </p:nvSpPr>
        <p:spPr/>
        <p:txBody>
          <a:bodyPr/>
          <a:lstStyle/>
          <a:p>
            <a:fld id="{69C4849A-3939-C14A-B332-2DCE56CB8D0A}" type="slidenum">
              <a:rPr lang="en-US" smtClean="0"/>
              <a:t>23</a:t>
            </a:fld>
            <a:endParaRPr lang="en-US"/>
          </a:p>
        </p:txBody>
      </p:sp>
      <p:sp>
        <p:nvSpPr>
          <p:cNvPr id="20" name="ZoneTexte 19">
            <a:extLst>
              <a:ext uri="{FF2B5EF4-FFF2-40B4-BE49-F238E27FC236}">
                <a16:creationId xmlns:a16="http://schemas.microsoft.com/office/drawing/2014/main" id="{6524D6CC-5F1B-9DEE-E01E-90B225EF443A}"/>
              </a:ext>
            </a:extLst>
          </p:cNvPr>
          <p:cNvSpPr txBox="1"/>
          <p:nvPr/>
        </p:nvSpPr>
        <p:spPr>
          <a:xfrm>
            <a:off x="2290618" y="5820309"/>
            <a:ext cx="692728" cy="369332"/>
          </a:xfrm>
          <a:prstGeom prst="rect">
            <a:avLst/>
          </a:prstGeom>
          <a:noFill/>
        </p:spPr>
        <p:txBody>
          <a:bodyPr wrap="square" rtlCol="0">
            <a:spAutoFit/>
          </a:bodyPr>
          <a:lstStyle/>
          <a:p>
            <a:r>
              <a:rPr lang="en-GB" dirty="0"/>
              <a:t>AAO</a:t>
            </a:r>
          </a:p>
        </p:txBody>
      </p:sp>
      <p:sp>
        <p:nvSpPr>
          <p:cNvPr id="21" name="ZoneTexte 20">
            <a:extLst>
              <a:ext uri="{FF2B5EF4-FFF2-40B4-BE49-F238E27FC236}">
                <a16:creationId xmlns:a16="http://schemas.microsoft.com/office/drawing/2014/main" id="{644C688B-2E97-3E44-B28E-5C209A56B2D1}"/>
              </a:ext>
            </a:extLst>
          </p:cNvPr>
          <p:cNvSpPr txBox="1"/>
          <p:nvPr/>
        </p:nvSpPr>
        <p:spPr>
          <a:xfrm>
            <a:off x="4529728" y="5661996"/>
            <a:ext cx="858982" cy="369332"/>
          </a:xfrm>
          <a:prstGeom prst="rect">
            <a:avLst/>
          </a:prstGeom>
          <a:noFill/>
        </p:spPr>
        <p:txBody>
          <a:bodyPr wrap="square" rtlCol="0">
            <a:spAutoFit/>
          </a:bodyPr>
          <a:lstStyle/>
          <a:p>
            <a:r>
              <a:rPr lang="en-GB" dirty="0" err="1"/>
              <a:t>SiNCP</a:t>
            </a:r>
            <a:endParaRPr lang="en-GB" dirty="0"/>
          </a:p>
        </p:txBody>
      </p:sp>
    </p:spTree>
    <p:extLst>
      <p:ext uri="{BB962C8B-B14F-4D97-AF65-F5344CB8AC3E}">
        <p14:creationId xmlns:p14="http://schemas.microsoft.com/office/powerpoint/2010/main" val="4236241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835635B-A7DD-23CF-7B67-12A69F9C782A}"/>
              </a:ext>
            </a:extLst>
          </p:cNvPr>
          <p:cNvSpPr txBox="1">
            <a:spLocks/>
          </p:cNvSpPr>
          <p:nvPr/>
        </p:nvSpPr>
        <p:spPr>
          <a:xfrm>
            <a:off x="600635" y="561365"/>
            <a:ext cx="7380312" cy="637888"/>
          </a:xfrm>
          <a:prstGeom prst="rect">
            <a:avLst/>
          </a:prstGeom>
        </p:spPr>
        <p:txBody>
          <a:bodyPr/>
          <a:lstStyle>
            <a:lvl1pPr algn="ctr" defTabSz="914400" rtl="0" eaLnBrk="1" latinLnBrk="0" hangingPunct="1">
              <a:spcBef>
                <a:spcPct val="0"/>
              </a:spcBef>
              <a:buNone/>
              <a:defRPr sz="2400" b="1" kern="1200">
                <a:solidFill>
                  <a:schemeClr val="bg1"/>
                </a:solidFill>
                <a:latin typeface="Arial Narrow" panose="020B0606020202030204" pitchFamily="34" charset="0"/>
                <a:ea typeface="+mj-ea"/>
                <a:cs typeface="+mj-cs"/>
              </a:defRPr>
            </a:lvl1pPr>
          </a:lstStyle>
          <a:p>
            <a:r>
              <a:rPr lang="fr-FR" dirty="0"/>
              <a:t>NCP-AAO</a:t>
            </a:r>
          </a:p>
        </p:txBody>
      </p:sp>
      <p:graphicFrame>
        <p:nvGraphicFramePr>
          <p:cNvPr id="6" name="Graphique 5">
            <a:extLst>
              <a:ext uri="{FF2B5EF4-FFF2-40B4-BE49-F238E27FC236}">
                <a16:creationId xmlns:a16="http://schemas.microsoft.com/office/drawing/2014/main" id="{82FE5856-E8C6-4226-9F8D-FADFEA3D8CD5}"/>
              </a:ext>
            </a:extLst>
          </p:cNvPr>
          <p:cNvGraphicFramePr>
            <a:graphicFrameLocks/>
          </p:cNvGraphicFramePr>
          <p:nvPr>
            <p:extLst>
              <p:ext uri="{D42A27DB-BD31-4B8C-83A1-F6EECF244321}">
                <p14:modId xmlns:p14="http://schemas.microsoft.com/office/powerpoint/2010/main" val="547295195"/>
              </p:ext>
            </p:extLst>
          </p:nvPr>
        </p:nvGraphicFramePr>
        <p:xfrm>
          <a:off x="4590521" y="3591953"/>
          <a:ext cx="4096279" cy="2781138"/>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 8">
            <a:extLst>
              <a:ext uri="{FF2B5EF4-FFF2-40B4-BE49-F238E27FC236}">
                <a16:creationId xmlns:a16="http://schemas.microsoft.com/office/drawing/2014/main" id="{192E6298-8D71-5B5B-85D1-9BF23C2973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4399" y="1281650"/>
            <a:ext cx="2599920" cy="1948011"/>
          </a:xfrm>
          <a:prstGeom prst="rect">
            <a:avLst/>
          </a:prstGeom>
        </p:spPr>
      </p:pic>
      <p:grpSp>
        <p:nvGrpSpPr>
          <p:cNvPr id="16" name="Groupe 15">
            <a:extLst>
              <a:ext uri="{FF2B5EF4-FFF2-40B4-BE49-F238E27FC236}">
                <a16:creationId xmlns:a16="http://schemas.microsoft.com/office/drawing/2014/main" id="{6BFE6018-659E-9AB1-7717-0E16B557AFBB}"/>
              </a:ext>
            </a:extLst>
          </p:cNvPr>
          <p:cNvGrpSpPr/>
          <p:nvPr/>
        </p:nvGrpSpPr>
        <p:grpSpPr>
          <a:xfrm>
            <a:off x="1002903" y="4151230"/>
            <a:ext cx="3421294" cy="338554"/>
            <a:chOff x="1047965" y="3633049"/>
            <a:chExt cx="3421294" cy="338554"/>
          </a:xfrm>
        </p:grpSpPr>
        <p:sp>
          <p:nvSpPr>
            <p:cNvPr id="4" name="Rectangle 3">
              <a:extLst>
                <a:ext uri="{FF2B5EF4-FFF2-40B4-BE49-F238E27FC236}">
                  <a16:creationId xmlns:a16="http://schemas.microsoft.com/office/drawing/2014/main" id="{557FFCDA-4A3F-2797-7894-DBF82D9A8F55}"/>
                </a:ext>
              </a:extLst>
            </p:cNvPr>
            <p:cNvSpPr/>
            <p:nvPr/>
          </p:nvSpPr>
          <p:spPr>
            <a:xfrm>
              <a:off x="1047965" y="3633049"/>
              <a:ext cx="3421294" cy="29167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72AA8663-0D7E-6743-7C14-17E4E99A8403}"/>
                </a:ext>
              </a:extLst>
            </p:cNvPr>
            <p:cNvSpPr txBox="1"/>
            <p:nvPr/>
          </p:nvSpPr>
          <p:spPr>
            <a:xfrm>
              <a:off x="2034283" y="3633049"/>
              <a:ext cx="1839074" cy="338554"/>
            </a:xfrm>
            <a:prstGeom prst="rect">
              <a:avLst/>
            </a:prstGeom>
            <a:noFill/>
          </p:spPr>
          <p:txBody>
            <a:bodyPr wrap="square" rtlCol="0">
              <a:spAutoFit/>
            </a:bodyPr>
            <a:lstStyle/>
            <a:p>
              <a:r>
                <a:rPr lang="en-GB" sz="1600" dirty="0"/>
                <a:t>Conductivity</a:t>
              </a:r>
            </a:p>
          </p:txBody>
        </p:sp>
      </p:grpSp>
      <p:pic>
        <p:nvPicPr>
          <p:cNvPr id="8" name="Image 7" descr="Capture d’écran 2019-06-25 à 11.33.09.png">
            <a:extLst>
              <a:ext uri="{FF2B5EF4-FFF2-40B4-BE49-F238E27FC236}">
                <a16:creationId xmlns:a16="http://schemas.microsoft.com/office/drawing/2014/main" id="{49CF2299-5C61-CD79-A5DD-255323E7D7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803" y="1325138"/>
            <a:ext cx="2599920" cy="1861039"/>
          </a:xfrm>
          <a:prstGeom prst="rect">
            <a:avLst/>
          </a:prstGeom>
        </p:spPr>
      </p:pic>
      <p:sp>
        <p:nvSpPr>
          <p:cNvPr id="10" name="Espace réservé du pied de page 9">
            <a:extLst>
              <a:ext uri="{FF2B5EF4-FFF2-40B4-BE49-F238E27FC236}">
                <a16:creationId xmlns:a16="http://schemas.microsoft.com/office/drawing/2014/main" id="{7DFF71B2-26F5-0F30-DBFB-66A76CF6CEB5}"/>
              </a:ext>
            </a:extLst>
          </p:cNvPr>
          <p:cNvSpPr>
            <a:spLocks noGrp="1"/>
          </p:cNvSpPr>
          <p:nvPr>
            <p:ph type="ftr" sz="quarter" idx="11"/>
          </p:nvPr>
        </p:nvSpPr>
        <p:spPr/>
        <p:txBody>
          <a:bodyPr/>
          <a:lstStyle/>
          <a:p>
            <a:r>
              <a:rPr lang="en-US"/>
              <a:t>I. Laktineh</a:t>
            </a:r>
          </a:p>
        </p:txBody>
      </p:sp>
      <p:sp>
        <p:nvSpPr>
          <p:cNvPr id="11" name="Espace réservé du numéro de diapositive 10">
            <a:extLst>
              <a:ext uri="{FF2B5EF4-FFF2-40B4-BE49-F238E27FC236}">
                <a16:creationId xmlns:a16="http://schemas.microsoft.com/office/drawing/2014/main" id="{47B97D23-A52D-A30D-C54C-1270CF61C7CB}"/>
              </a:ext>
            </a:extLst>
          </p:cNvPr>
          <p:cNvSpPr>
            <a:spLocks noGrp="1"/>
          </p:cNvSpPr>
          <p:nvPr>
            <p:ph type="sldNum" sz="quarter" idx="12"/>
          </p:nvPr>
        </p:nvSpPr>
        <p:spPr/>
        <p:txBody>
          <a:bodyPr/>
          <a:lstStyle/>
          <a:p>
            <a:fld id="{69C4849A-3939-C14A-B332-2DCE56CB8D0A}" type="slidenum">
              <a:rPr lang="en-US" smtClean="0"/>
              <a:t>24</a:t>
            </a:fld>
            <a:endParaRPr lang="en-US"/>
          </a:p>
        </p:txBody>
      </p:sp>
      <p:sp>
        <p:nvSpPr>
          <p:cNvPr id="13" name="ZoneTexte 12">
            <a:extLst>
              <a:ext uri="{FF2B5EF4-FFF2-40B4-BE49-F238E27FC236}">
                <a16:creationId xmlns:a16="http://schemas.microsoft.com/office/drawing/2014/main" id="{E910E3F3-1394-0AE0-E6CE-437F7CD656C7}"/>
              </a:ext>
            </a:extLst>
          </p:cNvPr>
          <p:cNvSpPr txBox="1"/>
          <p:nvPr/>
        </p:nvSpPr>
        <p:spPr>
          <a:xfrm>
            <a:off x="7869382" y="4286217"/>
            <a:ext cx="287850" cy="246221"/>
          </a:xfrm>
          <a:prstGeom prst="rect">
            <a:avLst/>
          </a:prstGeom>
          <a:noFill/>
        </p:spPr>
        <p:txBody>
          <a:bodyPr wrap="square" rtlCol="0">
            <a:spAutoFit/>
          </a:bodyPr>
          <a:lstStyle/>
          <a:p>
            <a:r>
              <a:rPr lang="en-GB" sz="1000" dirty="0"/>
              <a:t>3</a:t>
            </a:r>
          </a:p>
        </p:txBody>
      </p:sp>
      <p:sp>
        <p:nvSpPr>
          <p:cNvPr id="14" name="ZoneTexte 13">
            <a:extLst>
              <a:ext uri="{FF2B5EF4-FFF2-40B4-BE49-F238E27FC236}">
                <a16:creationId xmlns:a16="http://schemas.microsoft.com/office/drawing/2014/main" id="{CE99827E-13E6-2FF8-F91B-8510D94FC14F}"/>
              </a:ext>
            </a:extLst>
          </p:cNvPr>
          <p:cNvSpPr txBox="1"/>
          <p:nvPr/>
        </p:nvSpPr>
        <p:spPr>
          <a:xfrm>
            <a:off x="7874005" y="4494033"/>
            <a:ext cx="287850" cy="246221"/>
          </a:xfrm>
          <a:prstGeom prst="rect">
            <a:avLst/>
          </a:prstGeom>
          <a:noFill/>
        </p:spPr>
        <p:txBody>
          <a:bodyPr wrap="square" rtlCol="0">
            <a:spAutoFit/>
          </a:bodyPr>
          <a:lstStyle/>
          <a:p>
            <a:r>
              <a:rPr lang="en-GB" sz="1000" dirty="0"/>
              <a:t>3</a:t>
            </a:r>
          </a:p>
        </p:txBody>
      </p:sp>
      <p:sp>
        <p:nvSpPr>
          <p:cNvPr id="15" name="ZoneTexte 14">
            <a:extLst>
              <a:ext uri="{FF2B5EF4-FFF2-40B4-BE49-F238E27FC236}">
                <a16:creationId xmlns:a16="http://schemas.microsoft.com/office/drawing/2014/main" id="{DF8BA088-032D-85CA-07F5-7D50A5419EAD}"/>
              </a:ext>
            </a:extLst>
          </p:cNvPr>
          <p:cNvSpPr txBox="1"/>
          <p:nvPr/>
        </p:nvSpPr>
        <p:spPr>
          <a:xfrm>
            <a:off x="7883239" y="4697232"/>
            <a:ext cx="287850" cy="246221"/>
          </a:xfrm>
          <a:prstGeom prst="rect">
            <a:avLst/>
          </a:prstGeom>
          <a:noFill/>
        </p:spPr>
        <p:txBody>
          <a:bodyPr wrap="square" rtlCol="0">
            <a:spAutoFit/>
          </a:bodyPr>
          <a:lstStyle/>
          <a:p>
            <a:r>
              <a:rPr lang="en-GB" sz="1000" dirty="0"/>
              <a:t>3</a:t>
            </a:r>
          </a:p>
        </p:txBody>
      </p:sp>
      <p:pic>
        <p:nvPicPr>
          <p:cNvPr id="17" name="Image 16">
            <a:extLst>
              <a:ext uri="{FF2B5EF4-FFF2-40B4-BE49-F238E27FC236}">
                <a16:creationId xmlns:a16="http://schemas.microsoft.com/office/drawing/2014/main" id="{1FA072BC-BB61-B76B-D666-6AB00D562A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635" y="3628338"/>
            <a:ext cx="3864843" cy="2705683"/>
          </a:xfrm>
          <a:prstGeom prst="rect">
            <a:avLst/>
          </a:prstGeom>
        </p:spPr>
      </p:pic>
      <p:pic>
        <p:nvPicPr>
          <p:cNvPr id="18" name="Image 17">
            <a:extLst>
              <a:ext uri="{FF2B5EF4-FFF2-40B4-BE49-F238E27FC236}">
                <a16:creationId xmlns:a16="http://schemas.microsoft.com/office/drawing/2014/main" id="{DB7C2546-699C-4043-8E58-051F495B78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18601" y="1281651"/>
            <a:ext cx="2599920" cy="1948011"/>
          </a:xfrm>
          <a:prstGeom prst="rect">
            <a:avLst/>
          </a:prstGeom>
        </p:spPr>
      </p:pic>
    </p:spTree>
    <p:extLst>
      <p:ext uri="{BB962C8B-B14F-4D97-AF65-F5344CB8AC3E}">
        <p14:creationId xmlns:p14="http://schemas.microsoft.com/office/powerpoint/2010/main" val="31757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17738-0CDD-2B47-8DE9-4A7F679E194F}"/>
              </a:ext>
            </a:extLst>
          </p:cNvPr>
          <p:cNvSpPr>
            <a:spLocks noGrp="1"/>
          </p:cNvSpPr>
          <p:nvPr>
            <p:ph type="title"/>
          </p:nvPr>
        </p:nvSpPr>
        <p:spPr>
          <a:xfrm>
            <a:off x="779463" y="381000"/>
            <a:ext cx="7583487" cy="565298"/>
          </a:xfrm>
        </p:spPr>
        <p:txBody>
          <a:bodyPr/>
          <a:lstStyle/>
          <a:p>
            <a:r>
              <a:rPr lang="en-US" dirty="0"/>
              <a:t>                  Summary</a:t>
            </a:r>
          </a:p>
        </p:txBody>
      </p:sp>
      <p:sp>
        <p:nvSpPr>
          <p:cNvPr id="4" name="Espace réservé du pied de page 3">
            <a:extLst>
              <a:ext uri="{FF2B5EF4-FFF2-40B4-BE49-F238E27FC236}">
                <a16:creationId xmlns:a16="http://schemas.microsoft.com/office/drawing/2014/main" id="{47C457B6-E080-810F-A538-93FA87F27EF9}"/>
              </a:ext>
            </a:extLst>
          </p:cNvPr>
          <p:cNvSpPr>
            <a:spLocks noGrp="1"/>
          </p:cNvSpPr>
          <p:nvPr>
            <p:ph type="ftr" sz="quarter" idx="11"/>
          </p:nvPr>
        </p:nvSpPr>
        <p:spPr/>
        <p:txBody>
          <a:bodyPr/>
          <a:lstStyle/>
          <a:p>
            <a:r>
              <a:rPr lang="en-US"/>
              <a:t>I. Laktineh</a:t>
            </a:r>
          </a:p>
        </p:txBody>
      </p:sp>
      <p:sp>
        <p:nvSpPr>
          <p:cNvPr id="5" name="Espace réservé du numéro de diapositive 4">
            <a:extLst>
              <a:ext uri="{FF2B5EF4-FFF2-40B4-BE49-F238E27FC236}">
                <a16:creationId xmlns:a16="http://schemas.microsoft.com/office/drawing/2014/main" id="{1E3E6EAF-043F-8EA9-B680-455C9E7D46E6}"/>
              </a:ext>
            </a:extLst>
          </p:cNvPr>
          <p:cNvSpPr>
            <a:spLocks noGrp="1"/>
          </p:cNvSpPr>
          <p:nvPr>
            <p:ph type="sldNum" sz="quarter" idx="12"/>
          </p:nvPr>
        </p:nvSpPr>
        <p:spPr/>
        <p:txBody>
          <a:bodyPr/>
          <a:lstStyle/>
          <a:p>
            <a:fld id="{69C4849A-3939-C14A-B332-2DCE56CB8D0A}" type="slidenum">
              <a:rPr lang="en-US" smtClean="0"/>
              <a:t>25</a:t>
            </a:fld>
            <a:endParaRPr lang="en-US"/>
          </a:p>
        </p:txBody>
      </p:sp>
    </p:spTree>
    <p:extLst>
      <p:ext uri="{BB962C8B-B14F-4D97-AF65-F5344CB8AC3E}">
        <p14:creationId xmlns:p14="http://schemas.microsoft.com/office/powerpoint/2010/main" val="422442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7">
            <a:extLst>
              <a:ext uri="{FF2B5EF4-FFF2-40B4-BE49-F238E27FC236}">
                <a16:creationId xmlns:a16="http://schemas.microsoft.com/office/drawing/2014/main" id="{16A17BE2-6B74-FCCA-A834-D1246277B4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3741" y="1700754"/>
            <a:ext cx="3551034" cy="3292105"/>
          </a:xfrm>
          <a:prstGeom prst="rect">
            <a:avLst/>
          </a:prstGeom>
          <a:solidFill>
            <a:schemeClr val="bg1"/>
          </a:solidFill>
          <a:ln>
            <a:noFill/>
          </a:ln>
        </p:spPr>
      </p:pic>
      <p:sp>
        <p:nvSpPr>
          <p:cNvPr id="2" name="ZoneTexte 1">
            <a:extLst>
              <a:ext uri="{FF2B5EF4-FFF2-40B4-BE49-F238E27FC236}">
                <a16:creationId xmlns:a16="http://schemas.microsoft.com/office/drawing/2014/main" id="{5F549A68-F325-0E78-3BE3-73618449AB94}"/>
              </a:ext>
            </a:extLst>
          </p:cNvPr>
          <p:cNvSpPr txBox="1"/>
          <p:nvPr/>
        </p:nvSpPr>
        <p:spPr>
          <a:xfrm>
            <a:off x="801384" y="1037690"/>
            <a:ext cx="6842589" cy="369332"/>
          </a:xfrm>
          <a:prstGeom prst="rect">
            <a:avLst/>
          </a:prstGeom>
          <a:noFill/>
        </p:spPr>
        <p:txBody>
          <a:bodyPr wrap="square" rtlCol="0">
            <a:spAutoFit/>
          </a:bodyPr>
          <a:lstStyle/>
          <a:p>
            <a:pPr algn="ctr"/>
            <a:r>
              <a:rPr lang="en-GB" b="1" dirty="0">
                <a:solidFill>
                  <a:schemeClr val="bg1"/>
                </a:solidFill>
              </a:rPr>
              <a:t>The structure of a PICMIC device</a:t>
            </a:r>
          </a:p>
        </p:txBody>
      </p:sp>
      <p:sp>
        <p:nvSpPr>
          <p:cNvPr id="4" name="Espace réservé du pied de page 3">
            <a:extLst>
              <a:ext uri="{FF2B5EF4-FFF2-40B4-BE49-F238E27FC236}">
                <a16:creationId xmlns:a16="http://schemas.microsoft.com/office/drawing/2014/main" id="{1F4CD396-FB31-0CE4-6C33-199D041772DC}"/>
              </a:ext>
            </a:extLst>
          </p:cNvPr>
          <p:cNvSpPr>
            <a:spLocks noGrp="1"/>
          </p:cNvSpPr>
          <p:nvPr>
            <p:ph type="ftr" sz="quarter" idx="11"/>
          </p:nvPr>
        </p:nvSpPr>
        <p:spPr/>
        <p:txBody>
          <a:bodyPr/>
          <a:lstStyle/>
          <a:p>
            <a:r>
              <a:rPr lang="en-US"/>
              <a:t>I. Laktineh</a:t>
            </a:r>
          </a:p>
        </p:txBody>
      </p:sp>
      <p:sp>
        <p:nvSpPr>
          <p:cNvPr id="5" name="Espace réservé du numéro de diapositive 4">
            <a:extLst>
              <a:ext uri="{FF2B5EF4-FFF2-40B4-BE49-F238E27FC236}">
                <a16:creationId xmlns:a16="http://schemas.microsoft.com/office/drawing/2014/main" id="{21A00CAF-293E-CEB0-256A-6CE7921C0005}"/>
              </a:ext>
            </a:extLst>
          </p:cNvPr>
          <p:cNvSpPr>
            <a:spLocks noGrp="1"/>
          </p:cNvSpPr>
          <p:nvPr>
            <p:ph type="sldNum" sz="quarter" idx="12"/>
          </p:nvPr>
        </p:nvSpPr>
        <p:spPr/>
        <p:txBody>
          <a:bodyPr/>
          <a:lstStyle/>
          <a:p>
            <a:fld id="{69C4849A-3939-C14A-B332-2DCE56CB8D0A}" type="slidenum">
              <a:rPr lang="en-US" smtClean="0"/>
              <a:t>26</a:t>
            </a:fld>
            <a:endParaRPr lang="en-US"/>
          </a:p>
        </p:txBody>
      </p:sp>
    </p:spTree>
    <p:extLst>
      <p:ext uri="{BB962C8B-B14F-4D97-AF65-F5344CB8AC3E}">
        <p14:creationId xmlns:p14="http://schemas.microsoft.com/office/powerpoint/2010/main" val="1853883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CustomShape 1"/>
          <p:cNvSpPr/>
          <p:nvPr/>
        </p:nvSpPr>
        <p:spPr>
          <a:xfrm>
            <a:off x="653103" y="273357"/>
            <a:ext cx="8029567" cy="114194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US" sz="3991" b="1" spc="-1">
                <a:solidFill>
                  <a:srgbClr val="333333"/>
                </a:solidFill>
                <a:latin typeface="Noto Sans Regular"/>
                <a:ea typeface="DejaVu Sans"/>
              </a:rPr>
              <a:t>Injections Studies </a:t>
            </a:r>
            <a:endParaRPr lang="en-US" sz="3991" spc="-1">
              <a:latin typeface="Arial"/>
            </a:endParaRPr>
          </a:p>
        </p:txBody>
      </p:sp>
      <p:sp>
        <p:nvSpPr>
          <p:cNvPr id="758" name="CustomShape 2"/>
          <p:cNvSpPr/>
          <p:nvPr/>
        </p:nvSpPr>
        <p:spPr>
          <a:xfrm>
            <a:off x="-246872" y="1337261"/>
            <a:ext cx="8974280" cy="81768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91867" indent="-290635">
              <a:spcAft>
                <a:spcPts val="1283"/>
              </a:spcAft>
              <a:buClr>
                <a:srgbClr val="EF2929"/>
              </a:buClr>
              <a:buSzPct val="45000"/>
              <a:buFont typeface="Wingdings" charset="2"/>
              <a:buChar char=""/>
            </a:pPr>
            <a:r>
              <a:rPr lang="en-US" sz="1451" spc="-1">
                <a:solidFill>
                  <a:schemeClr val="bg1"/>
                </a:solidFill>
                <a:latin typeface="Noto Sans Regular"/>
                <a:ea typeface="DejaVu Sans"/>
              </a:rPr>
              <a:t>PICMIC allows external signal injection trough the (PAD): </a:t>
            </a:r>
            <a:br>
              <a:rPr sz="1633">
                <a:solidFill>
                  <a:schemeClr val="bg1"/>
                </a:solidFill>
              </a:rPr>
            </a:br>
            <a:r>
              <a:rPr lang="en-US" sz="1451" spc="-1">
                <a:solidFill>
                  <a:schemeClr val="bg1"/>
                </a:solidFill>
                <a:latin typeface="Noto Sans Regular"/>
                <a:ea typeface="DejaVu Sans"/>
              </a:rPr>
              <a:t> - </a:t>
            </a:r>
            <a:r>
              <a:rPr lang="en-US" sz="1451" b="1" spc="-1">
                <a:solidFill>
                  <a:schemeClr val="bg1"/>
                </a:solidFill>
                <a:latin typeface="Noto Sans Regular"/>
                <a:ea typeface="DejaVu Sans"/>
              </a:rPr>
              <a:t>R424</a:t>
            </a:r>
            <a:r>
              <a:rPr lang="en-US" sz="1451" spc="-1">
                <a:solidFill>
                  <a:schemeClr val="bg1"/>
                </a:solidFill>
                <a:latin typeface="Noto Sans Regular"/>
                <a:ea typeface="DejaVu Sans"/>
              </a:rPr>
              <a:t>[R68,C28],</a:t>
            </a:r>
            <a:r>
              <a:rPr lang="en-US" sz="1451" b="1" spc="-1">
                <a:solidFill>
                  <a:schemeClr val="bg1"/>
                </a:solidFill>
                <a:latin typeface="Noto Sans Regular"/>
                <a:ea typeface="DejaVu Sans"/>
              </a:rPr>
              <a:t>R425</a:t>
            </a:r>
            <a:r>
              <a:rPr lang="en-US" sz="1451" spc="-1">
                <a:solidFill>
                  <a:schemeClr val="bg1"/>
                </a:solidFill>
                <a:latin typeface="Noto Sans Regular"/>
                <a:ea typeface="DejaVu Sans"/>
              </a:rPr>
              <a:t>[R103,C35] and </a:t>
            </a:r>
            <a:r>
              <a:rPr lang="en-US" sz="1451" b="1" spc="-1">
                <a:solidFill>
                  <a:schemeClr val="bg1"/>
                </a:solidFill>
                <a:latin typeface="Noto Sans Regular"/>
                <a:ea typeface="DejaVu Sans"/>
              </a:rPr>
              <a:t>R426</a:t>
            </a:r>
            <a:r>
              <a:rPr lang="en-US" sz="1451" spc="-1">
                <a:solidFill>
                  <a:schemeClr val="bg1"/>
                </a:solidFill>
                <a:latin typeface="Noto Sans Regular"/>
                <a:ea typeface="DejaVu Sans"/>
              </a:rPr>
              <a:t>[R6,C15].</a:t>
            </a:r>
            <a:br>
              <a:rPr sz="1633">
                <a:solidFill>
                  <a:schemeClr val="bg1"/>
                </a:solidFill>
              </a:rPr>
            </a:br>
            <a:r>
              <a:rPr lang="en-US" sz="1451" spc="-1">
                <a:solidFill>
                  <a:schemeClr val="bg1"/>
                </a:solidFill>
                <a:latin typeface="Noto Sans Regular"/>
                <a:ea typeface="DejaVu Sans"/>
              </a:rPr>
              <a:t> - * it also allows to excite whole columns in the channel matrix (no shown in above layouts). </a:t>
            </a:r>
            <a:endParaRPr lang="en-US" sz="1451" spc="-1">
              <a:solidFill>
                <a:schemeClr val="bg1"/>
              </a:solidFill>
              <a:latin typeface="Arial"/>
            </a:endParaRPr>
          </a:p>
        </p:txBody>
      </p:sp>
      <p:pic>
        <p:nvPicPr>
          <p:cNvPr id="759" name="Image 758"/>
          <p:cNvPicPr/>
          <p:nvPr/>
        </p:nvPicPr>
        <p:blipFill>
          <a:blip r:embed="rId2"/>
          <a:srcRect b="31340"/>
          <a:stretch/>
        </p:blipFill>
        <p:spPr>
          <a:xfrm>
            <a:off x="6079731" y="1004179"/>
            <a:ext cx="2111806" cy="638081"/>
          </a:xfrm>
          <a:prstGeom prst="rect">
            <a:avLst/>
          </a:prstGeom>
          <a:ln>
            <a:noFill/>
          </a:ln>
        </p:spPr>
      </p:pic>
      <p:pic>
        <p:nvPicPr>
          <p:cNvPr id="760" name="Image 9_3"/>
          <p:cNvPicPr/>
          <p:nvPr/>
        </p:nvPicPr>
        <p:blipFill>
          <a:blip r:embed="rId3"/>
          <a:srcRect r="34158"/>
          <a:stretch/>
        </p:blipFill>
        <p:spPr>
          <a:xfrm rot="16200000">
            <a:off x="8367548" y="927766"/>
            <a:ext cx="623060" cy="809847"/>
          </a:xfrm>
          <a:prstGeom prst="rect">
            <a:avLst/>
          </a:prstGeom>
          <a:ln>
            <a:noFill/>
          </a:ln>
        </p:spPr>
      </p:pic>
      <p:pic>
        <p:nvPicPr>
          <p:cNvPr id="761" name="Espace réservé du contenu 4_0"/>
          <p:cNvPicPr/>
          <p:nvPr/>
        </p:nvPicPr>
        <p:blipFill>
          <a:blip r:embed="rId4"/>
          <a:srcRect l="4252" t="4651" r="4962"/>
          <a:stretch/>
        </p:blipFill>
        <p:spPr>
          <a:xfrm>
            <a:off x="165085" y="2149720"/>
            <a:ext cx="4565010" cy="2278348"/>
          </a:xfrm>
          <a:prstGeom prst="rect">
            <a:avLst/>
          </a:prstGeom>
          <a:ln>
            <a:noFill/>
          </a:ln>
        </p:spPr>
      </p:pic>
      <p:grpSp>
        <p:nvGrpSpPr>
          <p:cNvPr id="762" name="Group 3"/>
          <p:cNvGrpSpPr/>
          <p:nvPr/>
        </p:nvGrpSpPr>
        <p:grpSpPr>
          <a:xfrm>
            <a:off x="5902740" y="5094559"/>
            <a:ext cx="732454" cy="189726"/>
            <a:chOff x="6507360" y="5616000"/>
            <a:chExt cx="807480" cy="209160"/>
          </a:xfrm>
        </p:grpSpPr>
        <p:sp>
          <p:nvSpPr>
            <p:cNvPr id="763" name="CustomShape 4"/>
            <p:cNvSpPr/>
            <p:nvPr/>
          </p:nvSpPr>
          <p:spPr>
            <a:xfrm>
              <a:off x="6507360" y="5616000"/>
              <a:ext cx="585720" cy="150840"/>
            </a:xfrm>
            <a:prstGeom prst="rect">
              <a:avLst/>
            </a:prstGeom>
            <a:noFill/>
            <a:ln w="6480">
              <a:noFill/>
            </a:ln>
          </p:spPr>
          <p:style>
            <a:lnRef idx="0">
              <a:scrgbClr r="0" g="0" b="0"/>
            </a:lnRef>
            <a:fillRef idx="0">
              <a:scrgbClr r="0" g="0" b="0"/>
            </a:fillRef>
            <a:effectRef idx="0">
              <a:scrgbClr r="0" g="0" b="0"/>
            </a:effectRef>
            <a:fontRef idx="minor"/>
          </p:style>
          <p:txBody>
            <a:bodyPr lIns="0" tIns="0" rIns="0" bIns="0">
              <a:noAutofit/>
            </a:bodyPr>
            <a:lstStyle/>
            <a:p>
              <a:pPr algn="just">
                <a:lnSpc>
                  <a:spcPct val="107000"/>
                </a:lnSpc>
                <a:spcAft>
                  <a:spcPts val="725"/>
                </a:spcAft>
              </a:pPr>
              <a:r>
                <a:rPr lang="fr-FR" sz="998" spc="-1" dirty="0">
                  <a:solidFill>
                    <a:schemeClr val="bg1"/>
                  </a:solidFill>
                  <a:latin typeface="DengXian"/>
                  <a:ea typeface="DengXian"/>
                </a:rPr>
                <a:t>VPULSE</a:t>
              </a:r>
              <a:endParaRPr lang="en-US" sz="998" spc="-1" dirty="0">
                <a:solidFill>
                  <a:schemeClr val="bg1"/>
                </a:solidFill>
                <a:latin typeface="Arial"/>
              </a:endParaRPr>
            </a:p>
          </p:txBody>
        </p:sp>
        <p:sp>
          <p:nvSpPr>
            <p:cNvPr id="764" name="Line 5"/>
            <p:cNvSpPr/>
            <p:nvPr/>
          </p:nvSpPr>
          <p:spPr>
            <a:xfrm>
              <a:off x="6661080" y="5817240"/>
              <a:ext cx="38016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65" name="Line 6"/>
            <p:cNvSpPr/>
            <p:nvPr/>
          </p:nvSpPr>
          <p:spPr>
            <a:xfrm>
              <a:off x="6939000" y="5816520"/>
              <a:ext cx="10224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66" name="Line 7"/>
            <p:cNvSpPr/>
            <p:nvPr/>
          </p:nvSpPr>
          <p:spPr>
            <a:xfrm>
              <a:off x="7095960" y="5825160"/>
              <a:ext cx="21888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grpSp>
      <p:grpSp>
        <p:nvGrpSpPr>
          <p:cNvPr id="767" name="Group 8"/>
          <p:cNvGrpSpPr/>
          <p:nvPr/>
        </p:nvGrpSpPr>
        <p:grpSpPr>
          <a:xfrm>
            <a:off x="5858655" y="5261100"/>
            <a:ext cx="249812" cy="440191"/>
            <a:chOff x="6458760" y="5799600"/>
            <a:chExt cx="275400" cy="485280"/>
          </a:xfrm>
        </p:grpSpPr>
        <p:sp>
          <p:nvSpPr>
            <p:cNvPr id="768" name="Line 9"/>
            <p:cNvSpPr/>
            <p:nvPr/>
          </p:nvSpPr>
          <p:spPr>
            <a:xfrm flipV="1">
              <a:off x="6645960" y="5815080"/>
              <a:ext cx="0" cy="11808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69" name="Line 10"/>
            <p:cNvSpPr/>
            <p:nvPr/>
          </p:nvSpPr>
          <p:spPr>
            <a:xfrm flipV="1">
              <a:off x="6643080" y="6109560"/>
              <a:ext cx="0" cy="11232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0" name="Line 11"/>
            <p:cNvSpPr/>
            <p:nvPr/>
          </p:nvSpPr>
          <p:spPr>
            <a:xfrm>
              <a:off x="6458760" y="5836680"/>
              <a:ext cx="7236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1" name="Line 12"/>
            <p:cNvSpPr/>
            <p:nvPr/>
          </p:nvSpPr>
          <p:spPr>
            <a:xfrm flipV="1">
              <a:off x="6492600" y="5799600"/>
              <a:ext cx="0" cy="7632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2" name="Line 13"/>
            <p:cNvSpPr/>
            <p:nvPr/>
          </p:nvSpPr>
          <p:spPr>
            <a:xfrm>
              <a:off x="6458760" y="6127920"/>
              <a:ext cx="7236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3" name="Line 14"/>
            <p:cNvSpPr/>
            <p:nvPr/>
          </p:nvSpPr>
          <p:spPr>
            <a:xfrm>
              <a:off x="6572520" y="6222960"/>
              <a:ext cx="16164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4" name="CustomShape 15"/>
            <p:cNvSpPr/>
            <p:nvPr/>
          </p:nvSpPr>
          <p:spPr>
            <a:xfrm>
              <a:off x="6565680" y="5936040"/>
              <a:ext cx="168480" cy="168480"/>
            </a:xfrm>
            <a:prstGeom prst="ellipse">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5" name="Line 16"/>
            <p:cNvSpPr/>
            <p:nvPr/>
          </p:nvSpPr>
          <p:spPr>
            <a:xfrm flipV="1">
              <a:off x="6529320" y="6226200"/>
              <a:ext cx="46080" cy="5544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6" name="Line 17"/>
            <p:cNvSpPr/>
            <p:nvPr/>
          </p:nvSpPr>
          <p:spPr>
            <a:xfrm flipV="1">
              <a:off x="6572520" y="6220080"/>
              <a:ext cx="45720" cy="5544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7" name="Line 18"/>
            <p:cNvSpPr/>
            <p:nvPr/>
          </p:nvSpPr>
          <p:spPr>
            <a:xfrm flipV="1">
              <a:off x="6615360" y="6229080"/>
              <a:ext cx="46080" cy="5580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78" name="Line 19"/>
            <p:cNvSpPr/>
            <p:nvPr/>
          </p:nvSpPr>
          <p:spPr>
            <a:xfrm flipV="1">
              <a:off x="6658200" y="6229080"/>
              <a:ext cx="46080" cy="5580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grpSp>
      <p:sp>
        <p:nvSpPr>
          <p:cNvPr id="779" name="Line 20"/>
          <p:cNvSpPr/>
          <p:nvPr/>
        </p:nvSpPr>
        <p:spPr>
          <a:xfrm flipV="1">
            <a:off x="6387015" y="5171952"/>
            <a:ext cx="0" cy="202135"/>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80" name="Line 21"/>
          <p:cNvSpPr/>
          <p:nvPr/>
        </p:nvSpPr>
        <p:spPr>
          <a:xfrm flipV="1">
            <a:off x="6428487" y="5171952"/>
            <a:ext cx="0" cy="202135"/>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81" name="CustomShape 22"/>
          <p:cNvSpPr/>
          <p:nvPr/>
        </p:nvSpPr>
        <p:spPr>
          <a:xfrm>
            <a:off x="6203167" y="5336860"/>
            <a:ext cx="430068"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dirty="0">
                <a:solidFill>
                  <a:schemeClr val="bg1"/>
                </a:solidFill>
                <a:latin typeface="Century Schoolbook"/>
                <a:ea typeface="DejaVu Sans"/>
              </a:rPr>
              <a:t>1pF</a:t>
            </a:r>
            <a:endParaRPr lang="en-US" sz="1089" spc="-1" dirty="0">
              <a:solidFill>
                <a:schemeClr val="bg1"/>
              </a:solidFill>
              <a:latin typeface="Arial"/>
            </a:endParaRPr>
          </a:p>
        </p:txBody>
      </p:sp>
      <p:sp>
        <p:nvSpPr>
          <p:cNvPr id="782" name="CustomShape 23"/>
          <p:cNvSpPr/>
          <p:nvPr/>
        </p:nvSpPr>
        <p:spPr>
          <a:xfrm>
            <a:off x="7983851" y="4795765"/>
            <a:ext cx="323184" cy="277873"/>
          </a:xfrm>
          <a:prstGeom prst="rect">
            <a:avLst/>
          </a:prstGeom>
          <a:noFill/>
          <a:ln>
            <a:noFill/>
          </a:ln>
        </p:spPr>
        <p:style>
          <a:lnRef idx="0">
            <a:scrgbClr r="0" g="0" b="0"/>
          </a:lnRef>
          <a:fillRef idx="0">
            <a:scrgbClr r="0" g="0" b="0"/>
          </a:fillRef>
          <a:effectRef idx="0">
            <a:scrgbClr r="0" g="0" b="0"/>
          </a:effectRef>
          <a:fontRef idx="minor"/>
        </p:style>
        <p:txBody>
          <a:bodyPr wrap="none" lIns="81638" tIns="40819" rIns="81638" bIns="40819">
            <a:spAutoFit/>
          </a:bodyPr>
          <a:lstStyle/>
          <a:p>
            <a:pPr>
              <a:lnSpc>
                <a:spcPct val="100000"/>
              </a:lnSpc>
            </a:pPr>
            <a:r>
              <a:rPr lang="fr-FR" sz="1270" spc="-1">
                <a:solidFill>
                  <a:srgbClr val="000000"/>
                </a:solidFill>
                <a:latin typeface="Century Schoolbook"/>
                <a:ea typeface="DejaVu Sans"/>
              </a:rPr>
              <a:t>‘1’</a:t>
            </a:r>
            <a:endParaRPr lang="en-US" sz="1270" spc="-1">
              <a:latin typeface="Arial"/>
            </a:endParaRPr>
          </a:p>
        </p:txBody>
      </p:sp>
      <p:pic>
        <p:nvPicPr>
          <p:cNvPr id="783" name="Image 48_0"/>
          <p:cNvPicPr/>
          <p:nvPr/>
        </p:nvPicPr>
        <p:blipFill>
          <a:blip r:embed="rId5"/>
          <a:stretch/>
        </p:blipFill>
        <p:spPr>
          <a:xfrm>
            <a:off x="8163454" y="4987450"/>
            <a:ext cx="402964" cy="431048"/>
          </a:xfrm>
          <a:prstGeom prst="rect">
            <a:avLst/>
          </a:prstGeom>
          <a:ln>
            <a:noFill/>
          </a:ln>
        </p:spPr>
      </p:pic>
      <p:pic>
        <p:nvPicPr>
          <p:cNvPr id="784" name="Image 53_0"/>
          <p:cNvPicPr/>
          <p:nvPr/>
        </p:nvPicPr>
        <p:blipFill>
          <a:blip r:embed="rId6"/>
          <a:stretch/>
        </p:blipFill>
        <p:spPr>
          <a:xfrm>
            <a:off x="6655440" y="4724903"/>
            <a:ext cx="540442" cy="460764"/>
          </a:xfrm>
          <a:prstGeom prst="rect">
            <a:avLst/>
          </a:prstGeom>
          <a:ln>
            <a:noFill/>
          </a:ln>
        </p:spPr>
      </p:pic>
      <p:pic>
        <p:nvPicPr>
          <p:cNvPr id="785" name="Image 56_0"/>
          <p:cNvPicPr/>
          <p:nvPr/>
        </p:nvPicPr>
        <p:blipFill>
          <a:blip r:embed="rId7"/>
          <a:stretch/>
        </p:blipFill>
        <p:spPr>
          <a:xfrm>
            <a:off x="6632908" y="5343064"/>
            <a:ext cx="141397" cy="221075"/>
          </a:xfrm>
          <a:prstGeom prst="rect">
            <a:avLst/>
          </a:prstGeom>
          <a:ln>
            <a:noFill/>
          </a:ln>
        </p:spPr>
      </p:pic>
      <p:sp>
        <p:nvSpPr>
          <p:cNvPr id="786" name="Line 24"/>
          <p:cNvSpPr/>
          <p:nvPr/>
        </p:nvSpPr>
        <p:spPr>
          <a:xfrm>
            <a:off x="6701484" y="5118397"/>
            <a:ext cx="0" cy="229892"/>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87" name="Line 25"/>
          <p:cNvSpPr/>
          <p:nvPr/>
        </p:nvSpPr>
        <p:spPr>
          <a:xfrm>
            <a:off x="6636827" y="5282979"/>
            <a:ext cx="6531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88" name="Line 26"/>
          <p:cNvSpPr/>
          <p:nvPr/>
        </p:nvSpPr>
        <p:spPr>
          <a:xfrm>
            <a:off x="7136450" y="5137011"/>
            <a:ext cx="0" cy="120497"/>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89" name="Line 27"/>
          <p:cNvSpPr/>
          <p:nvPr/>
        </p:nvSpPr>
        <p:spPr>
          <a:xfrm>
            <a:off x="7133511" y="5250324"/>
            <a:ext cx="65637"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pic>
        <p:nvPicPr>
          <p:cNvPr id="790" name="Image 66_0"/>
          <p:cNvPicPr/>
          <p:nvPr/>
        </p:nvPicPr>
        <p:blipFill>
          <a:blip r:embed="rId8"/>
          <a:stretch/>
        </p:blipFill>
        <p:spPr>
          <a:xfrm>
            <a:off x="7206332" y="4968837"/>
            <a:ext cx="848707" cy="534891"/>
          </a:xfrm>
          <a:prstGeom prst="rect">
            <a:avLst/>
          </a:prstGeom>
          <a:ln>
            <a:noFill/>
          </a:ln>
        </p:spPr>
      </p:pic>
      <p:sp>
        <p:nvSpPr>
          <p:cNvPr id="791" name="Line 28"/>
          <p:cNvSpPr/>
          <p:nvPr/>
        </p:nvSpPr>
        <p:spPr>
          <a:xfrm>
            <a:off x="8056998" y="5257508"/>
            <a:ext cx="110374"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92" name="CustomShape 29"/>
          <p:cNvSpPr/>
          <p:nvPr/>
        </p:nvSpPr>
        <p:spPr>
          <a:xfrm flipV="1">
            <a:off x="1309797" y="4896342"/>
            <a:ext cx="327" cy="94210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793" name="CustomShape 30"/>
          <p:cNvSpPr/>
          <p:nvPr/>
        </p:nvSpPr>
        <p:spPr>
          <a:xfrm flipV="1">
            <a:off x="1309797" y="5890038"/>
            <a:ext cx="327" cy="322306"/>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794" name="CustomShape 31"/>
          <p:cNvSpPr/>
          <p:nvPr/>
        </p:nvSpPr>
        <p:spPr>
          <a:xfrm>
            <a:off x="989451" y="4648164"/>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chemeClr val="bg1"/>
                </a:solidFill>
                <a:latin typeface="Century Schoolbook"/>
                <a:ea typeface="DejaVu Sans"/>
              </a:rPr>
              <a:t>iComp</a:t>
            </a:r>
            <a:endParaRPr lang="en-US" sz="1089" spc="-1">
              <a:solidFill>
                <a:schemeClr val="bg1"/>
              </a:solidFill>
              <a:latin typeface="Arial"/>
            </a:endParaRPr>
          </a:p>
        </p:txBody>
      </p:sp>
      <p:pic>
        <p:nvPicPr>
          <p:cNvPr id="795" name="Image 36_0"/>
          <p:cNvPicPr/>
          <p:nvPr/>
        </p:nvPicPr>
        <p:blipFill>
          <a:blip r:embed="rId9"/>
          <a:stretch/>
        </p:blipFill>
        <p:spPr>
          <a:xfrm flipH="1">
            <a:off x="1440091" y="5162481"/>
            <a:ext cx="561015" cy="293570"/>
          </a:xfrm>
          <a:prstGeom prst="rect">
            <a:avLst/>
          </a:prstGeom>
          <a:ln>
            <a:noFill/>
          </a:ln>
        </p:spPr>
      </p:pic>
      <p:sp>
        <p:nvSpPr>
          <p:cNvPr id="796" name="CustomShape 32"/>
          <p:cNvSpPr/>
          <p:nvPr/>
        </p:nvSpPr>
        <p:spPr>
          <a:xfrm flipV="1">
            <a:off x="1205954" y="5756804"/>
            <a:ext cx="1187667" cy="327"/>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797" name="Line 33"/>
          <p:cNvSpPr/>
          <p:nvPr/>
        </p:nvSpPr>
        <p:spPr>
          <a:xfrm>
            <a:off x="1210526" y="5614102"/>
            <a:ext cx="1133459" cy="0"/>
          </a:xfrm>
          <a:prstGeom prst="line">
            <a:avLst/>
          </a:prstGeom>
          <a:ln w="25560">
            <a:solidFill>
              <a:srgbClr val="4BACC6"/>
            </a:solidFill>
            <a:prstDash val="dashDot"/>
            <a:round/>
          </a:ln>
        </p:spPr>
        <p:style>
          <a:lnRef idx="0">
            <a:scrgbClr r="0" g="0" b="0"/>
          </a:lnRef>
          <a:fillRef idx="0">
            <a:scrgbClr r="0" g="0" b="0"/>
          </a:fillRef>
          <a:effectRef idx="0">
            <a:scrgbClr r="0" g="0" b="0"/>
          </a:effectRef>
          <a:fontRef idx="minor"/>
        </p:style>
        <p:txBody>
          <a:bodyPr/>
          <a:lstStyle/>
          <a:p>
            <a:endParaRPr lang="en-GB" sz="1633"/>
          </a:p>
        </p:txBody>
      </p:sp>
      <p:sp>
        <p:nvSpPr>
          <p:cNvPr id="798" name="CustomShape 34"/>
          <p:cNvSpPr/>
          <p:nvPr/>
        </p:nvSpPr>
        <p:spPr>
          <a:xfrm>
            <a:off x="713188" y="5473359"/>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dirty="0" err="1">
                <a:solidFill>
                  <a:schemeClr val="bg1"/>
                </a:solidFill>
                <a:latin typeface="Century Schoolbook"/>
                <a:ea typeface="DejaVu Sans"/>
              </a:rPr>
              <a:t>iRefN</a:t>
            </a:r>
            <a:endParaRPr lang="en-US" sz="1089" spc="-1" dirty="0">
              <a:solidFill>
                <a:schemeClr val="bg1"/>
              </a:solidFill>
              <a:latin typeface="Arial"/>
            </a:endParaRPr>
          </a:p>
        </p:txBody>
      </p:sp>
      <p:sp>
        <p:nvSpPr>
          <p:cNvPr id="799" name="CustomShape 35"/>
          <p:cNvSpPr/>
          <p:nvPr/>
        </p:nvSpPr>
        <p:spPr>
          <a:xfrm>
            <a:off x="713188" y="5245099"/>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C00000"/>
                </a:solidFill>
                <a:latin typeface="Century Schoolbook"/>
                <a:ea typeface="DejaVu Sans"/>
              </a:rPr>
              <a:t>ith+iin</a:t>
            </a:r>
            <a:endParaRPr lang="en-US" sz="1089" spc="-1">
              <a:latin typeface="Arial"/>
            </a:endParaRPr>
          </a:p>
        </p:txBody>
      </p:sp>
      <p:sp>
        <p:nvSpPr>
          <p:cNvPr id="800" name="Line 36"/>
          <p:cNvSpPr/>
          <p:nvPr/>
        </p:nvSpPr>
        <p:spPr>
          <a:xfrm>
            <a:off x="1229792" y="5445275"/>
            <a:ext cx="207687" cy="0"/>
          </a:xfrm>
          <a:prstGeom prst="line">
            <a:avLst/>
          </a:prstGeom>
          <a:ln w="9360">
            <a:solidFill>
              <a:srgbClr val="C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01" name="Line 37"/>
          <p:cNvSpPr/>
          <p:nvPr/>
        </p:nvSpPr>
        <p:spPr>
          <a:xfrm>
            <a:off x="2000779" y="5455071"/>
            <a:ext cx="207687" cy="0"/>
          </a:xfrm>
          <a:prstGeom prst="line">
            <a:avLst/>
          </a:prstGeom>
          <a:ln w="9360">
            <a:solidFill>
              <a:srgbClr val="C00000"/>
            </a:solidFill>
            <a:round/>
          </a:ln>
        </p:spPr>
        <p:style>
          <a:lnRef idx="0">
            <a:scrgbClr r="0" g="0" b="0"/>
          </a:lnRef>
          <a:fillRef idx="0">
            <a:scrgbClr r="0" g="0" b="0"/>
          </a:fillRef>
          <a:effectRef idx="0">
            <a:scrgbClr r="0" g="0" b="0"/>
          </a:effectRef>
          <a:fontRef idx="minor"/>
        </p:style>
        <p:txBody>
          <a:bodyPr/>
          <a:lstStyle/>
          <a:p>
            <a:endParaRPr lang="en-GB" sz="1633"/>
          </a:p>
        </p:txBody>
      </p:sp>
      <p:pic>
        <p:nvPicPr>
          <p:cNvPr id="802" name="Image 64_0"/>
          <p:cNvPicPr/>
          <p:nvPr/>
        </p:nvPicPr>
        <p:blipFill>
          <a:blip r:embed="rId9"/>
          <a:stretch/>
        </p:blipFill>
        <p:spPr>
          <a:xfrm flipH="1">
            <a:off x="1444010" y="5258488"/>
            <a:ext cx="561015" cy="197563"/>
          </a:xfrm>
          <a:prstGeom prst="rect">
            <a:avLst/>
          </a:prstGeom>
          <a:ln>
            <a:noFill/>
          </a:ln>
        </p:spPr>
      </p:pic>
      <p:pic>
        <p:nvPicPr>
          <p:cNvPr id="803" name="Image 65_0"/>
          <p:cNvPicPr/>
          <p:nvPr/>
        </p:nvPicPr>
        <p:blipFill>
          <a:blip r:embed="rId9"/>
          <a:stretch/>
        </p:blipFill>
        <p:spPr>
          <a:xfrm flipH="1">
            <a:off x="1439438" y="5080844"/>
            <a:ext cx="561015" cy="365084"/>
          </a:xfrm>
          <a:prstGeom prst="rect">
            <a:avLst/>
          </a:prstGeom>
          <a:ln>
            <a:noFill/>
          </a:ln>
        </p:spPr>
      </p:pic>
      <p:sp>
        <p:nvSpPr>
          <p:cNvPr id="804" name="CustomShape 38"/>
          <p:cNvSpPr/>
          <p:nvPr/>
        </p:nvSpPr>
        <p:spPr>
          <a:xfrm>
            <a:off x="1428662" y="6217569"/>
            <a:ext cx="979980" cy="225320"/>
          </a:xfrm>
          <a:prstGeom prst="roundRect">
            <a:avLst>
              <a:gd name="adj" fmla="val 16667"/>
            </a:avLst>
          </a:prstGeom>
          <a:solidFill>
            <a:srgbClr val="ACD4E4">
              <a:alpha val="50000"/>
            </a:srgbClr>
          </a:solidFill>
          <a:ln w="9360">
            <a:solidFill>
              <a:srgbClr val="4BACC6"/>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81638" tIns="40819" rIns="81638" bIns="40819" anchor="ctr">
            <a:noAutofit/>
          </a:bodyPr>
          <a:lstStyle/>
          <a:p>
            <a:pPr>
              <a:lnSpc>
                <a:spcPct val="100000"/>
              </a:lnSpc>
            </a:pPr>
            <a:r>
              <a:rPr lang="en-US" sz="1270" spc="-1">
                <a:solidFill>
                  <a:srgbClr val="000000"/>
                </a:solidFill>
                <a:latin typeface="Century Schoolbook"/>
                <a:ea typeface="DejaVu Sans"/>
              </a:rPr>
              <a:t>No   edges</a:t>
            </a:r>
            <a:endParaRPr lang="en-US" sz="1270" spc="-1">
              <a:latin typeface="Arial"/>
            </a:endParaRPr>
          </a:p>
        </p:txBody>
      </p:sp>
      <p:sp>
        <p:nvSpPr>
          <p:cNvPr id="805" name="CustomShape 39"/>
          <p:cNvSpPr/>
          <p:nvPr/>
        </p:nvSpPr>
        <p:spPr>
          <a:xfrm>
            <a:off x="669430" y="5843015"/>
            <a:ext cx="48754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dirty="0" err="1">
                <a:solidFill>
                  <a:schemeClr val="bg1"/>
                </a:solidFill>
                <a:latin typeface="Century Schoolbook"/>
                <a:ea typeface="DejaVu Sans"/>
              </a:rPr>
              <a:t>Vout</a:t>
            </a:r>
            <a:endParaRPr lang="en-US" sz="1089" spc="-1" dirty="0">
              <a:solidFill>
                <a:schemeClr val="bg1"/>
              </a:solidFill>
              <a:latin typeface="Arial"/>
            </a:endParaRPr>
          </a:p>
        </p:txBody>
      </p:sp>
      <p:sp>
        <p:nvSpPr>
          <p:cNvPr id="806" name="Line 40"/>
          <p:cNvSpPr/>
          <p:nvPr/>
        </p:nvSpPr>
        <p:spPr>
          <a:xfrm>
            <a:off x="1286286" y="6182627"/>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07" name="Line 41"/>
          <p:cNvSpPr/>
          <p:nvPr/>
        </p:nvSpPr>
        <p:spPr>
          <a:xfrm>
            <a:off x="1286286" y="6024903"/>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08" name="CustomShape 42"/>
          <p:cNvSpPr/>
          <p:nvPr/>
        </p:nvSpPr>
        <p:spPr>
          <a:xfrm>
            <a:off x="1182769" y="6097071"/>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0</a:t>
            </a:r>
            <a:endParaRPr lang="en-US" sz="1089" spc="-1">
              <a:latin typeface="Arial"/>
            </a:endParaRPr>
          </a:p>
        </p:txBody>
      </p:sp>
      <p:sp>
        <p:nvSpPr>
          <p:cNvPr id="809" name="CustomShape 43"/>
          <p:cNvSpPr/>
          <p:nvPr/>
        </p:nvSpPr>
        <p:spPr>
          <a:xfrm>
            <a:off x="1182769" y="5947184"/>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1</a:t>
            </a:r>
            <a:endParaRPr lang="en-US" sz="1089" spc="-1">
              <a:latin typeface="Arial"/>
            </a:endParaRPr>
          </a:p>
        </p:txBody>
      </p:sp>
      <p:sp>
        <p:nvSpPr>
          <p:cNvPr id="810" name="CustomShape 44"/>
          <p:cNvSpPr/>
          <p:nvPr/>
        </p:nvSpPr>
        <p:spPr>
          <a:xfrm flipV="1">
            <a:off x="1309797" y="6460522"/>
            <a:ext cx="327" cy="322306"/>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11" name="CustomShape 45"/>
          <p:cNvSpPr/>
          <p:nvPr/>
        </p:nvSpPr>
        <p:spPr>
          <a:xfrm>
            <a:off x="669430" y="6413500"/>
            <a:ext cx="48754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000000"/>
                </a:solidFill>
                <a:latin typeface="Century Schoolbook"/>
                <a:ea typeface="DejaVu Sans"/>
              </a:rPr>
              <a:t>Dout</a:t>
            </a:r>
            <a:endParaRPr lang="en-US" sz="1089" spc="-1">
              <a:latin typeface="Arial"/>
            </a:endParaRPr>
          </a:p>
        </p:txBody>
      </p:sp>
      <p:sp>
        <p:nvSpPr>
          <p:cNvPr id="812" name="Line 46"/>
          <p:cNvSpPr/>
          <p:nvPr/>
        </p:nvSpPr>
        <p:spPr>
          <a:xfrm>
            <a:off x="1286286" y="6753112"/>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13" name="Line 47"/>
          <p:cNvSpPr/>
          <p:nvPr/>
        </p:nvSpPr>
        <p:spPr>
          <a:xfrm>
            <a:off x="1286286" y="6595388"/>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14" name="CustomShape 48"/>
          <p:cNvSpPr/>
          <p:nvPr/>
        </p:nvSpPr>
        <p:spPr>
          <a:xfrm>
            <a:off x="1182769" y="6667556"/>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0</a:t>
            </a:r>
            <a:endParaRPr lang="en-US" sz="1089" spc="-1">
              <a:latin typeface="Arial"/>
            </a:endParaRPr>
          </a:p>
        </p:txBody>
      </p:sp>
      <p:sp>
        <p:nvSpPr>
          <p:cNvPr id="815" name="CustomShape 49"/>
          <p:cNvSpPr/>
          <p:nvPr/>
        </p:nvSpPr>
        <p:spPr>
          <a:xfrm>
            <a:off x="1182769" y="6517669"/>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1</a:t>
            </a:r>
            <a:endParaRPr lang="en-US" sz="1089" spc="-1">
              <a:latin typeface="Arial"/>
            </a:endParaRPr>
          </a:p>
        </p:txBody>
      </p:sp>
      <p:grpSp>
        <p:nvGrpSpPr>
          <p:cNvPr id="816" name="Group 50"/>
          <p:cNvGrpSpPr/>
          <p:nvPr/>
        </p:nvGrpSpPr>
        <p:grpSpPr>
          <a:xfrm>
            <a:off x="1723864" y="6217569"/>
            <a:ext cx="152173" cy="225320"/>
            <a:chOff x="1900440" y="6854040"/>
            <a:chExt cx="167760" cy="248400"/>
          </a:xfrm>
        </p:grpSpPr>
        <p:sp>
          <p:nvSpPr>
            <p:cNvPr id="817" name="CustomShape 51"/>
            <p:cNvSpPr/>
            <p:nvPr/>
          </p:nvSpPr>
          <p:spPr>
            <a:xfrm>
              <a:off x="1900440" y="6854040"/>
              <a:ext cx="167760" cy="248400"/>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18" name="CustomShape 52"/>
            <p:cNvSpPr/>
            <p:nvPr/>
          </p:nvSpPr>
          <p:spPr>
            <a:xfrm>
              <a:off x="1986840" y="6870240"/>
              <a:ext cx="360" cy="16776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grpSp>
      <p:sp>
        <p:nvSpPr>
          <p:cNvPr id="819" name="Line 53"/>
          <p:cNvSpPr/>
          <p:nvPr/>
        </p:nvSpPr>
        <p:spPr>
          <a:xfrm>
            <a:off x="1392415" y="6024903"/>
            <a:ext cx="97149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20" name="Line 54"/>
          <p:cNvSpPr/>
          <p:nvPr/>
        </p:nvSpPr>
        <p:spPr>
          <a:xfrm>
            <a:off x="1392415" y="6744295"/>
            <a:ext cx="97149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21" name="CustomShape 55"/>
          <p:cNvSpPr/>
          <p:nvPr/>
        </p:nvSpPr>
        <p:spPr>
          <a:xfrm flipV="1">
            <a:off x="3183221" y="4896342"/>
            <a:ext cx="327" cy="94210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22" name="CustomShape 56"/>
          <p:cNvSpPr/>
          <p:nvPr/>
        </p:nvSpPr>
        <p:spPr>
          <a:xfrm flipV="1">
            <a:off x="3183221" y="5890038"/>
            <a:ext cx="327" cy="322306"/>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23" name="CustomShape 57"/>
          <p:cNvSpPr/>
          <p:nvPr/>
        </p:nvSpPr>
        <p:spPr>
          <a:xfrm>
            <a:off x="2863201" y="4648164"/>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dirty="0" err="1">
                <a:solidFill>
                  <a:schemeClr val="bg1"/>
                </a:solidFill>
                <a:latin typeface="Century Schoolbook"/>
                <a:ea typeface="DejaVu Sans"/>
              </a:rPr>
              <a:t>iComp</a:t>
            </a:r>
            <a:endParaRPr lang="en-US" sz="1089" spc="-1" dirty="0">
              <a:solidFill>
                <a:schemeClr val="bg1"/>
              </a:solidFill>
              <a:latin typeface="Arial"/>
            </a:endParaRPr>
          </a:p>
        </p:txBody>
      </p:sp>
      <p:pic>
        <p:nvPicPr>
          <p:cNvPr id="824" name="Image 95_0"/>
          <p:cNvPicPr/>
          <p:nvPr/>
        </p:nvPicPr>
        <p:blipFill>
          <a:blip r:embed="rId9"/>
          <a:stretch/>
        </p:blipFill>
        <p:spPr>
          <a:xfrm flipH="1">
            <a:off x="3313515" y="5162481"/>
            <a:ext cx="561015" cy="293570"/>
          </a:xfrm>
          <a:prstGeom prst="rect">
            <a:avLst/>
          </a:prstGeom>
          <a:ln>
            <a:noFill/>
          </a:ln>
        </p:spPr>
      </p:pic>
      <p:sp>
        <p:nvSpPr>
          <p:cNvPr id="825" name="CustomShape 58"/>
          <p:cNvSpPr/>
          <p:nvPr/>
        </p:nvSpPr>
        <p:spPr>
          <a:xfrm flipV="1">
            <a:off x="3079704" y="5756804"/>
            <a:ext cx="1187667" cy="327"/>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26" name="Line 59"/>
          <p:cNvSpPr/>
          <p:nvPr/>
        </p:nvSpPr>
        <p:spPr>
          <a:xfrm>
            <a:off x="3079378" y="5342085"/>
            <a:ext cx="1133786" cy="0"/>
          </a:xfrm>
          <a:prstGeom prst="line">
            <a:avLst/>
          </a:prstGeom>
          <a:ln w="25560">
            <a:solidFill>
              <a:srgbClr val="4BACC6"/>
            </a:solidFill>
            <a:prstDash val="dashDot"/>
            <a:round/>
          </a:ln>
        </p:spPr>
        <p:style>
          <a:lnRef idx="0">
            <a:scrgbClr r="0" g="0" b="0"/>
          </a:lnRef>
          <a:fillRef idx="0">
            <a:scrgbClr r="0" g="0" b="0"/>
          </a:fillRef>
          <a:effectRef idx="0">
            <a:scrgbClr r="0" g="0" b="0"/>
          </a:effectRef>
          <a:fontRef idx="minor"/>
        </p:style>
        <p:txBody>
          <a:bodyPr/>
          <a:lstStyle/>
          <a:p>
            <a:endParaRPr lang="en-GB" sz="1633"/>
          </a:p>
        </p:txBody>
      </p:sp>
      <p:sp>
        <p:nvSpPr>
          <p:cNvPr id="827" name="CustomShape 60"/>
          <p:cNvSpPr/>
          <p:nvPr/>
        </p:nvSpPr>
        <p:spPr>
          <a:xfrm>
            <a:off x="2598368" y="5161829"/>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417B85"/>
                </a:solidFill>
                <a:latin typeface="Century Schoolbook"/>
                <a:ea typeface="DejaVu Sans"/>
              </a:rPr>
              <a:t>iRefN</a:t>
            </a:r>
            <a:endParaRPr lang="en-US" sz="1089" spc="-1">
              <a:latin typeface="Arial"/>
            </a:endParaRPr>
          </a:p>
        </p:txBody>
      </p:sp>
      <p:sp>
        <p:nvSpPr>
          <p:cNvPr id="828" name="CustomShape 61"/>
          <p:cNvSpPr/>
          <p:nvPr/>
        </p:nvSpPr>
        <p:spPr>
          <a:xfrm>
            <a:off x="2577795" y="5373761"/>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dirty="0" err="1">
                <a:solidFill>
                  <a:srgbClr val="C00000"/>
                </a:solidFill>
                <a:latin typeface="Century Schoolbook"/>
                <a:ea typeface="DejaVu Sans"/>
              </a:rPr>
              <a:t>ith+iin</a:t>
            </a:r>
            <a:endParaRPr lang="en-US" sz="1089" spc="-1" dirty="0">
              <a:latin typeface="Arial"/>
            </a:endParaRPr>
          </a:p>
        </p:txBody>
      </p:sp>
      <p:sp>
        <p:nvSpPr>
          <p:cNvPr id="829" name="Line 62"/>
          <p:cNvSpPr/>
          <p:nvPr/>
        </p:nvSpPr>
        <p:spPr>
          <a:xfrm>
            <a:off x="3103543" y="5445275"/>
            <a:ext cx="207360" cy="0"/>
          </a:xfrm>
          <a:prstGeom prst="line">
            <a:avLst/>
          </a:prstGeom>
          <a:ln w="9360">
            <a:solidFill>
              <a:srgbClr val="C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30" name="Line 63"/>
          <p:cNvSpPr/>
          <p:nvPr/>
        </p:nvSpPr>
        <p:spPr>
          <a:xfrm>
            <a:off x="3874530" y="5455071"/>
            <a:ext cx="207687" cy="0"/>
          </a:xfrm>
          <a:prstGeom prst="line">
            <a:avLst/>
          </a:prstGeom>
          <a:ln w="9360">
            <a:solidFill>
              <a:srgbClr val="C00000"/>
            </a:solidFill>
            <a:round/>
          </a:ln>
        </p:spPr>
        <p:style>
          <a:lnRef idx="0">
            <a:scrgbClr r="0" g="0" b="0"/>
          </a:lnRef>
          <a:fillRef idx="0">
            <a:scrgbClr r="0" g="0" b="0"/>
          </a:fillRef>
          <a:effectRef idx="0">
            <a:scrgbClr r="0" g="0" b="0"/>
          </a:effectRef>
          <a:fontRef idx="minor"/>
        </p:style>
        <p:txBody>
          <a:bodyPr/>
          <a:lstStyle/>
          <a:p>
            <a:endParaRPr lang="en-GB" sz="1633"/>
          </a:p>
        </p:txBody>
      </p:sp>
      <p:pic>
        <p:nvPicPr>
          <p:cNvPr id="831" name="Image 102_0"/>
          <p:cNvPicPr/>
          <p:nvPr/>
        </p:nvPicPr>
        <p:blipFill>
          <a:blip r:embed="rId9"/>
          <a:stretch/>
        </p:blipFill>
        <p:spPr>
          <a:xfrm flipH="1">
            <a:off x="3317434" y="5258488"/>
            <a:ext cx="561015" cy="197563"/>
          </a:xfrm>
          <a:prstGeom prst="rect">
            <a:avLst/>
          </a:prstGeom>
          <a:ln>
            <a:noFill/>
          </a:ln>
        </p:spPr>
      </p:pic>
      <p:pic>
        <p:nvPicPr>
          <p:cNvPr id="832" name="Image 103_0"/>
          <p:cNvPicPr/>
          <p:nvPr/>
        </p:nvPicPr>
        <p:blipFill>
          <a:blip r:embed="rId9"/>
          <a:stretch/>
        </p:blipFill>
        <p:spPr>
          <a:xfrm flipH="1">
            <a:off x="3312862" y="5080844"/>
            <a:ext cx="561015" cy="365084"/>
          </a:xfrm>
          <a:prstGeom prst="rect">
            <a:avLst/>
          </a:prstGeom>
          <a:ln>
            <a:noFill/>
          </a:ln>
        </p:spPr>
      </p:pic>
      <p:sp>
        <p:nvSpPr>
          <p:cNvPr id="833" name="CustomShape 64"/>
          <p:cNvSpPr/>
          <p:nvPr/>
        </p:nvSpPr>
        <p:spPr>
          <a:xfrm>
            <a:off x="3054560" y="6217569"/>
            <a:ext cx="979980" cy="225320"/>
          </a:xfrm>
          <a:prstGeom prst="roundRect">
            <a:avLst>
              <a:gd name="adj" fmla="val 16667"/>
            </a:avLst>
          </a:prstGeom>
          <a:solidFill>
            <a:srgbClr val="ACD4E4">
              <a:alpha val="50000"/>
            </a:srgbClr>
          </a:solidFill>
          <a:ln w="9360">
            <a:solidFill>
              <a:srgbClr val="4BACC6"/>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81638" tIns="40819" rIns="81638" bIns="40819" anchor="ctr">
            <a:noAutofit/>
          </a:bodyPr>
          <a:lstStyle/>
          <a:p>
            <a:pPr>
              <a:lnSpc>
                <a:spcPct val="100000"/>
              </a:lnSpc>
            </a:pPr>
            <a:r>
              <a:rPr lang="en-US" sz="1270" spc="-1">
                <a:solidFill>
                  <a:srgbClr val="000000"/>
                </a:solidFill>
                <a:latin typeface="Century Schoolbook"/>
                <a:ea typeface="DejaVu Sans"/>
              </a:rPr>
              <a:t>fall   edge</a:t>
            </a:r>
            <a:endParaRPr lang="en-US" sz="1270" spc="-1">
              <a:latin typeface="Arial"/>
            </a:endParaRPr>
          </a:p>
        </p:txBody>
      </p:sp>
      <p:sp>
        <p:nvSpPr>
          <p:cNvPr id="834" name="CustomShape 65"/>
          <p:cNvSpPr/>
          <p:nvPr/>
        </p:nvSpPr>
        <p:spPr>
          <a:xfrm>
            <a:off x="2542854" y="5843015"/>
            <a:ext cx="48754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chemeClr val="bg1"/>
                </a:solidFill>
                <a:latin typeface="Century Schoolbook"/>
                <a:ea typeface="DejaVu Sans"/>
              </a:rPr>
              <a:t>Vout</a:t>
            </a:r>
            <a:endParaRPr lang="en-US" sz="1089" spc="-1">
              <a:solidFill>
                <a:schemeClr val="bg1"/>
              </a:solidFill>
              <a:latin typeface="Arial"/>
            </a:endParaRPr>
          </a:p>
        </p:txBody>
      </p:sp>
      <p:sp>
        <p:nvSpPr>
          <p:cNvPr id="835" name="Line 66"/>
          <p:cNvSpPr/>
          <p:nvPr/>
        </p:nvSpPr>
        <p:spPr>
          <a:xfrm>
            <a:off x="2929491" y="6182627"/>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36" name="Line 67"/>
          <p:cNvSpPr/>
          <p:nvPr/>
        </p:nvSpPr>
        <p:spPr>
          <a:xfrm>
            <a:off x="3160036" y="6024903"/>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37" name="CustomShape 68"/>
          <p:cNvSpPr/>
          <p:nvPr/>
        </p:nvSpPr>
        <p:spPr>
          <a:xfrm>
            <a:off x="3056193" y="6097071"/>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0</a:t>
            </a:r>
            <a:endParaRPr lang="en-US" sz="1089" spc="-1">
              <a:latin typeface="Arial"/>
            </a:endParaRPr>
          </a:p>
        </p:txBody>
      </p:sp>
      <p:sp>
        <p:nvSpPr>
          <p:cNvPr id="838" name="CustomShape 69"/>
          <p:cNvSpPr/>
          <p:nvPr/>
        </p:nvSpPr>
        <p:spPr>
          <a:xfrm>
            <a:off x="3056193" y="5947184"/>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1</a:t>
            </a:r>
            <a:endParaRPr lang="en-US" sz="1089" spc="-1">
              <a:latin typeface="Arial"/>
            </a:endParaRPr>
          </a:p>
        </p:txBody>
      </p:sp>
      <p:sp>
        <p:nvSpPr>
          <p:cNvPr id="839" name="CustomShape 70"/>
          <p:cNvSpPr/>
          <p:nvPr/>
        </p:nvSpPr>
        <p:spPr>
          <a:xfrm flipV="1">
            <a:off x="3183221" y="6460522"/>
            <a:ext cx="327" cy="322306"/>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40" name="CustomShape 71"/>
          <p:cNvSpPr/>
          <p:nvPr/>
        </p:nvSpPr>
        <p:spPr>
          <a:xfrm>
            <a:off x="2542854" y="6413500"/>
            <a:ext cx="48754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000000"/>
                </a:solidFill>
                <a:latin typeface="Century Schoolbook"/>
                <a:ea typeface="DejaVu Sans"/>
              </a:rPr>
              <a:t>Dout</a:t>
            </a:r>
            <a:endParaRPr lang="en-US" sz="1089" spc="-1">
              <a:latin typeface="Arial"/>
            </a:endParaRPr>
          </a:p>
        </p:txBody>
      </p:sp>
      <p:sp>
        <p:nvSpPr>
          <p:cNvPr id="841" name="Line 72"/>
          <p:cNvSpPr/>
          <p:nvPr/>
        </p:nvSpPr>
        <p:spPr>
          <a:xfrm>
            <a:off x="3160036" y="6753112"/>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42" name="Line 73"/>
          <p:cNvSpPr/>
          <p:nvPr/>
        </p:nvSpPr>
        <p:spPr>
          <a:xfrm>
            <a:off x="3160036" y="6595388"/>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43" name="CustomShape 74"/>
          <p:cNvSpPr/>
          <p:nvPr/>
        </p:nvSpPr>
        <p:spPr>
          <a:xfrm>
            <a:off x="3056193" y="6667556"/>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0</a:t>
            </a:r>
            <a:endParaRPr lang="en-US" sz="1089" spc="-1">
              <a:latin typeface="Arial"/>
            </a:endParaRPr>
          </a:p>
        </p:txBody>
      </p:sp>
      <p:sp>
        <p:nvSpPr>
          <p:cNvPr id="844" name="CustomShape 75"/>
          <p:cNvSpPr/>
          <p:nvPr/>
        </p:nvSpPr>
        <p:spPr>
          <a:xfrm>
            <a:off x="3056193" y="6517669"/>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1</a:t>
            </a:r>
            <a:endParaRPr lang="en-US" sz="1089" spc="-1">
              <a:latin typeface="Arial"/>
            </a:endParaRPr>
          </a:p>
        </p:txBody>
      </p:sp>
      <p:grpSp>
        <p:nvGrpSpPr>
          <p:cNvPr id="845" name="Group 76"/>
          <p:cNvGrpSpPr/>
          <p:nvPr/>
        </p:nvGrpSpPr>
        <p:grpSpPr>
          <a:xfrm>
            <a:off x="3367070" y="6217569"/>
            <a:ext cx="152173" cy="225320"/>
            <a:chOff x="3711960" y="6854040"/>
            <a:chExt cx="167760" cy="248400"/>
          </a:xfrm>
        </p:grpSpPr>
        <p:sp>
          <p:nvSpPr>
            <p:cNvPr id="846" name="CustomShape 77"/>
            <p:cNvSpPr/>
            <p:nvPr/>
          </p:nvSpPr>
          <p:spPr>
            <a:xfrm>
              <a:off x="3711960" y="6854040"/>
              <a:ext cx="167760" cy="248400"/>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47" name="CustomShape 78"/>
            <p:cNvSpPr/>
            <p:nvPr/>
          </p:nvSpPr>
          <p:spPr>
            <a:xfrm>
              <a:off x="3798360" y="6870240"/>
              <a:ext cx="360" cy="16776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grpSp>
      <p:sp>
        <p:nvSpPr>
          <p:cNvPr id="848" name="CustomShape 79"/>
          <p:cNvSpPr/>
          <p:nvPr/>
        </p:nvSpPr>
        <p:spPr>
          <a:xfrm>
            <a:off x="3242654" y="6025230"/>
            <a:ext cx="384024" cy="155438"/>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49" name="CustomShape 80"/>
          <p:cNvSpPr/>
          <p:nvPr/>
        </p:nvSpPr>
        <p:spPr>
          <a:xfrm rot="10800000" flipV="1">
            <a:off x="3504874" y="6029801"/>
            <a:ext cx="360839" cy="150867"/>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grpSp>
        <p:nvGrpSpPr>
          <p:cNvPr id="850" name="Group 81"/>
          <p:cNvGrpSpPr/>
          <p:nvPr/>
        </p:nvGrpSpPr>
        <p:grpSpPr>
          <a:xfrm>
            <a:off x="3330823" y="6023924"/>
            <a:ext cx="208666" cy="155438"/>
            <a:chOff x="3672000" y="6640560"/>
            <a:chExt cx="230040" cy="171360"/>
          </a:xfrm>
        </p:grpSpPr>
        <p:sp>
          <p:nvSpPr>
            <p:cNvPr id="851" name="CustomShape 82"/>
            <p:cNvSpPr/>
            <p:nvPr/>
          </p:nvSpPr>
          <p:spPr>
            <a:xfrm>
              <a:off x="3672000" y="6640560"/>
              <a:ext cx="230040" cy="171360"/>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52" name="CustomShape 83"/>
            <p:cNvSpPr/>
            <p:nvPr/>
          </p:nvSpPr>
          <p:spPr>
            <a:xfrm>
              <a:off x="3790080" y="6651720"/>
              <a:ext cx="360" cy="11556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grpSp>
      <p:sp>
        <p:nvSpPr>
          <p:cNvPr id="853" name="CustomShape 84"/>
          <p:cNvSpPr/>
          <p:nvPr/>
        </p:nvSpPr>
        <p:spPr>
          <a:xfrm rot="10800000" flipV="1">
            <a:off x="3278248" y="6591796"/>
            <a:ext cx="360839" cy="150867"/>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54" name="Line 85"/>
          <p:cNvSpPr/>
          <p:nvPr/>
        </p:nvSpPr>
        <p:spPr>
          <a:xfrm>
            <a:off x="3628637" y="6591143"/>
            <a:ext cx="584527"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55" name="CustomShape 86"/>
          <p:cNvSpPr/>
          <p:nvPr/>
        </p:nvSpPr>
        <p:spPr>
          <a:xfrm>
            <a:off x="8540620" y="4976674"/>
            <a:ext cx="417006" cy="225320"/>
          </a:xfrm>
          <a:prstGeom prst="roundRect">
            <a:avLst>
              <a:gd name="adj" fmla="val 16667"/>
            </a:avLst>
          </a:prstGeom>
          <a:solidFill>
            <a:srgbClr val="ACD4E4">
              <a:alpha val="50000"/>
            </a:srgbClr>
          </a:solidFill>
          <a:ln w="9360">
            <a:solidFill>
              <a:srgbClr val="4BACC6"/>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0" tIns="40819" rIns="0" bIns="40819" anchor="ctr">
            <a:noAutofit/>
          </a:bodyPr>
          <a:lstStyle/>
          <a:p>
            <a:pPr>
              <a:lnSpc>
                <a:spcPct val="100000"/>
              </a:lnSpc>
            </a:pPr>
            <a:r>
              <a:rPr lang="en-US" sz="1270" spc="-1">
                <a:solidFill>
                  <a:srgbClr val="000000"/>
                </a:solidFill>
                <a:latin typeface="Century Schoolbook"/>
                <a:ea typeface="DejaVu Sans"/>
              </a:rPr>
              <a:t>Dout</a:t>
            </a:r>
            <a:endParaRPr lang="en-US" sz="1270" spc="-1">
              <a:latin typeface="Arial"/>
            </a:endParaRPr>
          </a:p>
        </p:txBody>
      </p:sp>
      <p:sp>
        <p:nvSpPr>
          <p:cNvPr id="856" name="CustomShape 87"/>
          <p:cNvSpPr/>
          <p:nvPr/>
        </p:nvSpPr>
        <p:spPr>
          <a:xfrm flipV="1">
            <a:off x="5051420" y="4896342"/>
            <a:ext cx="327" cy="94210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57" name="CustomShape 88"/>
          <p:cNvSpPr/>
          <p:nvPr/>
        </p:nvSpPr>
        <p:spPr>
          <a:xfrm flipV="1">
            <a:off x="5051420" y="5890038"/>
            <a:ext cx="327" cy="322306"/>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58" name="CustomShape 89"/>
          <p:cNvSpPr/>
          <p:nvPr/>
        </p:nvSpPr>
        <p:spPr>
          <a:xfrm>
            <a:off x="4731074" y="4648164"/>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chemeClr val="bg1"/>
                </a:solidFill>
                <a:latin typeface="Century Schoolbook"/>
                <a:ea typeface="DejaVu Sans"/>
              </a:rPr>
              <a:t>iComp</a:t>
            </a:r>
            <a:endParaRPr lang="en-US" sz="1089" spc="-1">
              <a:solidFill>
                <a:schemeClr val="bg1"/>
              </a:solidFill>
              <a:latin typeface="Arial"/>
            </a:endParaRPr>
          </a:p>
        </p:txBody>
      </p:sp>
      <p:pic>
        <p:nvPicPr>
          <p:cNvPr id="859" name="Image 135_0"/>
          <p:cNvPicPr/>
          <p:nvPr/>
        </p:nvPicPr>
        <p:blipFill>
          <a:blip r:embed="rId9"/>
          <a:stretch/>
        </p:blipFill>
        <p:spPr>
          <a:xfrm flipH="1">
            <a:off x="5181715" y="5162481"/>
            <a:ext cx="561015" cy="293570"/>
          </a:xfrm>
          <a:prstGeom prst="rect">
            <a:avLst/>
          </a:prstGeom>
          <a:ln>
            <a:noFill/>
          </a:ln>
        </p:spPr>
      </p:pic>
      <p:sp>
        <p:nvSpPr>
          <p:cNvPr id="860" name="CustomShape 90"/>
          <p:cNvSpPr/>
          <p:nvPr/>
        </p:nvSpPr>
        <p:spPr>
          <a:xfrm flipV="1">
            <a:off x="4947577" y="5756804"/>
            <a:ext cx="1187667" cy="327"/>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61" name="Line 91"/>
          <p:cNvSpPr/>
          <p:nvPr/>
        </p:nvSpPr>
        <p:spPr>
          <a:xfrm>
            <a:off x="4947577" y="5009982"/>
            <a:ext cx="1133459" cy="0"/>
          </a:xfrm>
          <a:prstGeom prst="line">
            <a:avLst/>
          </a:prstGeom>
          <a:ln w="25560">
            <a:solidFill>
              <a:srgbClr val="4BACC6"/>
            </a:solidFill>
            <a:prstDash val="dashDot"/>
            <a:round/>
          </a:ln>
        </p:spPr>
        <p:style>
          <a:lnRef idx="0">
            <a:scrgbClr r="0" g="0" b="0"/>
          </a:lnRef>
          <a:fillRef idx="0">
            <a:scrgbClr r="0" g="0" b="0"/>
          </a:fillRef>
          <a:effectRef idx="0">
            <a:scrgbClr r="0" g="0" b="0"/>
          </a:effectRef>
          <a:fontRef idx="minor"/>
        </p:style>
        <p:txBody>
          <a:bodyPr/>
          <a:lstStyle/>
          <a:p>
            <a:endParaRPr lang="en-GB" sz="1633"/>
          </a:p>
        </p:txBody>
      </p:sp>
      <p:sp>
        <p:nvSpPr>
          <p:cNvPr id="862" name="CustomShape 92"/>
          <p:cNvSpPr/>
          <p:nvPr/>
        </p:nvSpPr>
        <p:spPr>
          <a:xfrm>
            <a:off x="4383950" y="4899608"/>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417B85"/>
                </a:solidFill>
                <a:latin typeface="Century Schoolbook"/>
                <a:ea typeface="DejaVu Sans"/>
              </a:rPr>
              <a:t>iRefN</a:t>
            </a:r>
            <a:endParaRPr lang="en-US" sz="1089" spc="-1">
              <a:latin typeface="Arial"/>
            </a:endParaRPr>
          </a:p>
        </p:txBody>
      </p:sp>
      <p:sp>
        <p:nvSpPr>
          <p:cNvPr id="863" name="CustomShape 93"/>
          <p:cNvSpPr/>
          <p:nvPr/>
        </p:nvSpPr>
        <p:spPr>
          <a:xfrm>
            <a:off x="4454812" y="5245099"/>
            <a:ext cx="63808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C00000"/>
                </a:solidFill>
                <a:latin typeface="Century Schoolbook"/>
                <a:ea typeface="DejaVu Sans"/>
              </a:rPr>
              <a:t>ith+iin</a:t>
            </a:r>
            <a:endParaRPr lang="en-US" sz="1089" spc="-1">
              <a:latin typeface="Arial"/>
            </a:endParaRPr>
          </a:p>
        </p:txBody>
      </p:sp>
      <p:sp>
        <p:nvSpPr>
          <p:cNvPr id="864" name="Line 94"/>
          <p:cNvSpPr/>
          <p:nvPr/>
        </p:nvSpPr>
        <p:spPr>
          <a:xfrm>
            <a:off x="4971415" y="5445275"/>
            <a:ext cx="207687" cy="0"/>
          </a:xfrm>
          <a:prstGeom prst="line">
            <a:avLst/>
          </a:prstGeom>
          <a:ln w="9360">
            <a:solidFill>
              <a:srgbClr val="C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65" name="Line 95"/>
          <p:cNvSpPr/>
          <p:nvPr/>
        </p:nvSpPr>
        <p:spPr>
          <a:xfrm>
            <a:off x="5683624" y="5445275"/>
            <a:ext cx="207687" cy="0"/>
          </a:xfrm>
          <a:prstGeom prst="line">
            <a:avLst/>
          </a:prstGeom>
          <a:ln w="9360">
            <a:solidFill>
              <a:srgbClr val="C00000"/>
            </a:solidFill>
            <a:round/>
          </a:ln>
        </p:spPr>
        <p:style>
          <a:lnRef idx="0">
            <a:scrgbClr r="0" g="0" b="0"/>
          </a:lnRef>
          <a:fillRef idx="0">
            <a:scrgbClr r="0" g="0" b="0"/>
          </a:fillRef>
          <a:effectRef idx="0">
            <a:scrgbClr r="0" g="0" b="0"/>
          </a:effectRef>
          <a:fontRef idx="minor"/>
        </p:style>
        <p:txBody>
          <a:bodyPr/>
          <a:lstStyle/>
          <a:p>
            <a:endParaRPr lang="en-GB" sz="1633"/>
          </a:p>
        </p:txBody>
      </p:sp>
      <p:pic>
        <p:nvPicPr>
          <p:cNvPr id="866" name="Image 142_0"/>
          <p:cNvPicPr/>
          <p:nvPr/>
        </p:nvPicPr>
        <p:blipFill>
          <a:blip r:embed="rId9"/>
          <a:stretch/>
        </p:blipFill>
        <p:spPr>
          <a:xfrm flipH="1">
            <a:off x="5185633" y="5258488"/>
            <a:ext cx="561015" cy="197563"/>
          </a:xfrm>
          <a:prstGeom prst="rect">
            <a:avLst/>
          </a:prstGeom>
          <a:ln>
            <a:noFill/>
          </a:ln>
        </p:spPr>
      </p:pic>
      <p:pic>
        <p:nvPicPr>
          <p:cNvPr id="867" name="Image 143_0"/>
          <p:cNvPicPr/>
          <p:nvPr/>
        </p:nvPicPr>
        <p:blipFill>
          <a:blip r:embed="rId9"/>
          <a:stretch/>
        </p:blipFill>
        <p:spPr>
          <a:xfrm flipH="1">
            <a:off x="5181061" y="5080844"/>
            <a:ext cx="561015" cy="365084"/>
          </a:xfrm>
          <a:prstGeom prst="rect">
            <a:avLst/>
          </a:prstGeom>
          <a:ln>
            <a:noFill/>
          </a:ln>
        </p:spPr>
      </p:pic>
      <p:sp>
        <p:nvSpPr>
          <p:cNvPr id="868" name="CustomShape 96"/>
          <p:cNvSpPr/>
          <p:nvPr/>
        </p:nvSpPr>
        <p:spPr>
          <a:xfrm>
            <a:off x="5170285" y="6217569"/>
            <a:ext cx="979980" cy="225320"/>
          </a:xfrm>
          <a:prstGeom prst="roundRect">
            <a:avLst>
              <a:gd name="adj" fmla="val 16667"/>
            </a:avLst>
          </a:prstGeom>
          <a:solidFill>
            <a:srgbClr val="ACD4E4">
              <a:alpha val="50000"/>
            </a:srgbClr>
          </a:solidFill>
          <a:ln w="9360">
            <a:solidFill>
              <a:srgbClr val="4BACC6"/>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lIns="81638" tIns="40819" rIns="81638" bIns="40819" anchor="ctr">
            <a:noAutofit/>
          </a:bodyPr>
          <a:lstStyle/>
          <a:p>
            <a:pPr>
              <a:lnSpc>
                <a:spcPct val="100000"/>
              </a:lnSpc>
            </a:pPr>
            <a:r>
              <a:rPr lang="en-US" sz="1270" spc="-1" dirty="0">
                <a:solidFill>
                  <a:srgbClr val="000000"/>
                </a:solidFill>
                <a:latin typeface="Century Schoolbook"/>
                <a:ea typeface="DejaVu Sans"/>
              </a:rPr>
              <a:t>No   edges</a:t>
            </a:r>
            <a:endParaRPr lang="en-US" sz="1270" spc="-1" dirty="0">
              <a:latin typeface="Arial"/>
            </a:endParaRPr>
          </a:p>
        </p:txBody>
      </p:sp>
      <p:sp>
        <p:nvSpPr>
          <p:cNvPr id="869" name="CustomShape 97"/>
          <p:cNvSpPr/>
          <p:nvPr/>
        </p:nvSpPr>
        <p:spPr>
          <a:xfrm>
            <a:off x="4411054" y="5843015"/>
            <a:ext cx="48754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chemeClr val="bg1"/>
                </a:solidFill>
                <a:latin typeface="Century Schoolbook"/>
                <a:ea typeface="DejaVu Sans"/>
              </a:rPr>
              <a:t>Vout</a:t>
            </a:r>
            <a:endParaRPr lang="en-US" sz="1089" spc="-1">
              <a:solidFill>
                <a:schemeClr val="bg1"/>
              </a:solidFill>
              <a:latin typeface="Arial"/>
            </a:endParaRPr>
          </a:p>
        </p:txBody>
      </p:sp>
      <p:sp>
        <p:nvSpPr>
          <p:cNvPr id="870" name="Line 98"/>
          <p:cNvSpPr/>
          <p:nvPr/>
        </p:nvSpPr>
        <p:spPr>
          <a:xfrm>
            <a:off x="5027909" y="6182627"/>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71" name="Line 99"/>
          <p:cNvSpPr/>
          <p:nvPr/>
        </p:nvSpPr>
        <p:spPr>
          <a:xfrm>
            <a:off x="5027909" y="6024903"/>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72" name="CustomShape 100"/>
          <p:cNvSpPr/>
          <p:nvPr/>
        </p:nvSpPr>
        <p:spPr>
          <a:xfrm>
            <a:off x="4924392" y="6097071"/>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0</a:t>
            </a:r>
            <a:endParaRPr lang="en-US" sz="1089" spc="-1">
              <a:latin typeface="Arial"/>
            </a:endParaRPr>
          </a:p>
        </p:txBody>
      </p:sp>
      <p:sp>
        <p:nvSpPr>
          <p:cNvPr id="873" name="CustomShape 101"/>
          <p:cNvSpPr/>
          <p:nvPr/>
        </p:nvSpPr>
        <p:spPr>
          <a:xfrm>
            <a:off x="4924392" y="5947184"/>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1</a:t>
            </a:r>
            <a:endParaRPr lang="en-US" sz="1089" spc="-1">
              <a:latin typeface="Arial"/>
            </a:endParaRPr>
          </a:p>
        </p:txBody>
      </p:sp>
      <p:sp>
        <p:nvSpPr>
          <p:cNvPr id="874" name="CustomShape 102"/>
          <p:cNvSpPr/>
          <p:nvPr/>
        </p:nvSpPr>
        <p:spPr>
          <a:xfrm flipV="1">
            <a:off x="5051420" y="6460522"/>
            <a:ext cx="327" cy="322306"/>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sp>
        <p:nvSpPr>
          <p:cNvPr id="875" name="CustomShape 103"/>
          <p:cNvSpPr/>
          <p:nvPr/>
        </p:nvSpPr>
        <p:spPr>
          <a:xfrm>
            <a:off x="4411054" y="6413500"/>
            <a:ext cx="487541" cy="25004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spAutoFit/>
          </a:bodyPr>
          <a:lstStyle/>
          <a:p>
            <a:pPr>
              <a:lnSpc>
                <a:spcPct val="100000"/>
              </a:lnSpc>
            </a:pPr>
            <a:r>
              <a:rPr lang="en-US" sz="1089" spc="-1">
                <a:solidFill>
                  <a:srgbClr val="000000"/>
                </a:solidFill>
                <a:latin typeface="Century Schoolbook"/>
                <a:ea typeface="DejaVu Sans"/>
              </a:rPr>
              <a:t>Dout</a:t>
            </a:r>
            <a:endParaRPr lang="en-US" sz="1089" spc="-1">
              <a:latin typeface="Arial"/>
            </a:endParaRPr>
          </a:p>
        </p:txBody>
      </p:sp>
      <p:sp>
        <p:nvSpPr>
          <p:cNvPr id="876" name="Line 104"/>
          <p:cNvSpPr/>
          <p:nvPr/>
        </p:nvSpPr>
        <p:spPr>
          <a:xfrm>
            <a:off x="5027909" y="6753112"/>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77" name="Line 105"/>
          <p:cNvSpPr/>
          <p:nvPr/>
        </p:nvSpPr>
        <p:spPr>
          <a:xfrm>
            <a:off x="5027909" y="6595388"/>
            <a:ext cx="66943"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78" name="CustomShape 106"/>
          <p:cNvSpPr/>
          <p:nvPr/>
        </p:nvSpPr>
        <p:spPr>
          <a:xfrm>
            <a:off x="4924392" y="6667556"/>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0</a:t>
            </a:r>
            <a:endParaRPr lang="en-US" sz="1089" spc="-1">
              <a:latin typeface="Arial"/>
            </a:endParaRPr>
          </a:p>
        </p:txBody>
      </p:sp>
      <p:sp>
        <p:nvSpPr>
          <p:cNvPr id="879" name="CustomShape 107"/>
          <p:cNvSpPr/>
          <p:nvPr/>
        </p:nvSpPr>
        <p:spPr>
          <a:xfrm>
            <a:off x="4924392" y="6517669"/>
            <a:ext cx="101557" cy="16761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1089" spc="-1">
                <a:solidFill>
                  <a:srgbClr val="000000"/>
                </a:solidFill>
                <a:latin typeface="Century Schoolbook"/>
                <a:ea typeface="DejaVu Sans"/>
              </a:rPr>
              <a:t>1</a:t>
            </a:r>
            <a:endParaRPr lang="en-US" sz="1089" spc="-1">
              <a:latin typeface="Arial"/>
            </a:endParaRPr>
          </a:p>
        </p:txBody>
      </p:sp>
      <p:grpSp>
        <p:nvGrpSpPr>
          <p:cNvPr id="880" name="Group 108"/>
          <p:cNvGrpSpPr/>
          <p:nvPr/>
        </p:nvGrpSpPr>
        <p:grpSpPr>
          <a:xfrm>
            <a:off x="5465487" y="6217569"/>
            <a:ext cx="152173" cy="225320"/>
            <a:chOff x="6025320" y="6854040"/>
            <a:chExt cx="167760" cy="248400"/>
          </a:xfrm>
        </p:grpSpPr>
        <p:sp>
          <p:nvSpPr>
            <p:cNvPr id="881" name="CustomShape 109"/>
            <p:cNvSpPr/>
            <p:nvPr/>
          </p:nvSpPr>
          <p:spPr>
            <a:xfrm>
              <a:off x="6025320" y="6854040"/>
              <a:ext cx="167760" cy="248400"/>
            </a:xfrm>
            <a:prstGeom prst="bentConnector3">
              <a:avLst>
                <a:gd name="adj1" fmla="val 50000"/>
              </a:avLst>
            </a:prstGeom>
            <a:noFill/>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82" name="CustomShape 110"/>
            <p:cNvSpPr/>
            <p:nvPr/>
          </p:nvSpPr>
          <p:spPr>
            <a:xfrm>
              <a:off x="6111720" y="6870240"/>
              <a:ext cx="360" cy="16776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txBody>
            <a:bodyPr/>
            <a:lstStyle/>
            <a:p>
              <a:endParaRPr lang="en-GB" sz="1633"/>
            </a:p>
          </p:txBody>
        </p:sp>
      </p:grpSp>
      <p:sp>
        <p:nvSpPr>
          <p:cNvPr id="883" name="Line 111"/>
          <p:cNvSpPr/>
          <p:nvPr/>
        </p:nvSpPr>
        <p:spPr>
          <a:xfrm>
            <a:off x="5134038" y="6181648"/>
            <a:ext cx="97149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84" name="Line 112"/>
          <p:cNvSpPr/>
          <p:nvPr/>
        </p:nvSpPr>
        <p:spPr>
          <a:xfrm>
            <a:off x="5134038" y="6744295"/>
            <a:ext cx="971490" cy="0"/>
          </a:xfrm>
          <a:prstGeom prst="line">
            <a:avLst/>
          </a:prstGeom>
          <a:ln w="9360">
            <a:solidFill>
              <a:srgbClr val="4A7EBB"/>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885" name="Line 113"/>
          <p:cNvSpPr/>
          <p:nvPr/>
        </p:nvSpPr>
        <p:spPr>
          <a:xfrm>
            <a:off x="3413767" y="5301919"/>
            <a:ext cx="0" cy="682819"/>
          </a:xfrm>
          <a:prstGeom prst="line">
            <a:avLst/>
          </a:prstGeom>
          <a:ln w="9360">
            <a:solidFill>
              <a:srgbClr val="C1E21E"/>
            </a:solidFill>
            <a:prstDash val="sysDash"/>
            <a:round/>
          </a:ln>
        </p:spPr>
        <p:style>
          <a:lnRef idx="0">
            <a:scrgbClr r="0" g="0" b="0"/>
          </a:lnRef>
          <a:fillRef idx="0">
            <a:scrgbClr r="0" g="0" b="0"/>
          </a:fillRef>
          <a:effectRef idx="0">
            <a:scrgbClr r="0" g="0" b="0"/>
          </a:effectRef>
          <a:fontRef idx="minor"/>
        </p:style>
        <p:txBody>
          <a:bodyPr/>
          <a:lstStyle/>
          <a:p>
            <a:endParaRPr lang="en-GB" sz="1633"/>
          </a:p>
        </p:txBody>
      </p:sp>
      <p:sp>
        <p:nvSpPr>
          <p:cNvPr id="886" name="Line 114"/>
          <p:cNvSpPr/>
          <p:nvPr/>
        </p:nvSpPr>
        <p:spPr>
          <a:xfrm>
            <a:off x="3669130" y="5293102"/>
            <a:ext cx="0" cy="682819"/>
          </a:xfrm>
          <a:prstGeom prst="line">
            <a:avLst/>
          </a:prstGeom>
          <a:ln w="9360">
            <a:solidFill>
              <a:srgbClr val="C1E21E"/>
            </a:solidFill>
            <a:prstDash val="sysDash"/>
            <a:round/>
          </a:ln>
        </p:spPr>
        <p:style>
          <a:lnRef idx="0">
            <a:scrgbClr r="0" g="0" b="0"/>
          </a:lnRef>
          <a:fillRef idx="0">
            <a:scrgbClr r="0" g="0" b="0"/>
          </a:fillRef>
          <a:effectRef idx="0">
            <a:scrgbClr r="0" g="0" b="0"/>
          </a:effectRef>
          <a:fontRef idx="minor"/>
        </p:style>
        <p:txBody>
          <a:bodyPr/>
          <a:lstStyle/>
          <a:p>
            <a:endParaRPr lang="en-GB" sz="1633"/>
          </a:p>
        </p:txBody>
      </p:sp>
      <p:sp>
        <p:nvSpPr>
          <p:cNvPr id="887" name="CustomShape 115"/>
          <p:cNvSpPr/>
          <p:nvPr/>
        </p:nvSpPr>
        <p:spPr>
          <a:xfrm>
            <a:off x="4478976" y="2355448"/>
            <a:ext cx="4559961" cy="81768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91867" indent="-290635">
              <a:spcAft>
                <a:spcPts val="1283"/>
              </a:spcAft>
              <a:buClr>
                <a:srgbClr val="EF2929"/>
              </a:buClr>
              <a:buSzPct val="45000"/>
              <a:buFont typeface="Wingdings" charset="2"/>
              <a:buChar char=""/>
            </a:pPr>
            <a:r>
              <a:rPr lang="en-US" sz="1451" spc="-1" dirty="0">
                <a:solidFill>
                  <a:schemeClr val="bg1"/>
                </a:solidFill>
                <a:latin typeface="Noto Sans Regular"/>
                <a:ea typeface="DejaVu Sans"/>
              </a:rPr>
              <a:t>Voltage injection through external 1pF, then scan of the threshold of Current Comparator.</a:t>
            </a:r>
            <a:endParaRPr lang="en-US" sz="1451" spc="-1" dirty="0">
              <a:solidFill>
                <a:schemeClr val="bg1"/>
              </a:solidFill>
              <a:latin typeface="Arial"/>
            </a:endParaRPr>
          </a:p>
          <a:p>
            <a:pPr marL="391867" indent="-290635">
              <a:spcAft>
                <a:spcPts val="1283"/>
              </a:spcAft>
              <a:buClr>
                <a:srgbClr val="EF2929"/>
              </a:buClr>
              <a:buSzPct val="45000"/>
              <a:buFont typeface="Wingdings" charset="2"/>
              <a:buChar char=""/>
            </a:pPr>
            <a:r>
              <a:rPr lang="en-US" sz="1451" spc="-1" dirty="0">
                <a:solidFill>
                  <a:schemeClr val="bg1"/>
                </a:solidFill>
                <a:latin typeface="Noto Sans Regular"/>
                <a:ea typeface="DejaVu Sans"/>
              </a:rPr>
              <a:t>Below the current threshold, the falling edge sensitive does not trig.</a:t>
            </a:r>
            <a:endParaRPr lang="en-US" sz="1451" spc="-1" dirty="0">
              <a:solidFill>
                <a:schemeClr val="bg1"/>
              </a:solidFill>
              <a:latin typeface="Arial"/>
            </a:endParaRPr>
          </a:p>
          <a:p>
            <a:pPr marL="391867" indent="-290635">
              <a:spcAft>
                <a:spcPts val="1283"/>
              </a:spcAft>
              <a:buClr>
                <a:srgbClr val="EF2929"/>
              </a:buClr>
              <a:buSzPct val="45000"/>
              <a:buFont typeface="Wingdings" charset="2"/>
              <a:buChar char=""/>
            </a:pPr>
            <a:r>
              <a:rPr lang="en-US" sz="1451" spc="-1" dirty="0">
                <a:solidFill>
                  <a:schemeClr val="bg1"/>
                </a:solidFill>
                <a:latin typeface="Noto Sans Regular"/>
                <a:ea typeface="DejaVu Sans"/>
              </a:rPr>
              <a:t>The signal is recorded on falling edge, so above a certain value of </a:t>
            </a:r>
            <a:r>
              <a:rPr lang="en-US" sz="1451" spc="-1" dirty="0" err="1">
                <a:solidFill>
                  <a:schemeClr val="bg1"/>
                </a:solidFill>
                <a:latin typeface="Noto Sans Regular"/>
                <a:ea typeface="DejaVu Sans"/>
              </a:rPr>
              <a:t>iRefN</a:t>
            </a:r>
            <a:r>
              <a:rPr lang="en-US" sz="1451" spc="-1" dirty="0">
                <a:solidFill>
                  <a:schemeClr val="bg1"/>
                </a:solidFill>
                <a:latin typeface="Noto Sans Regular"/>
                <a:ea typeface="DejaVu Sans"/>
              </a:rPr>
              <a:t> added to threshold current, the comparator does not trig anymore-→ chapeau!  </a:t>
            </a:r>
            <a:endParaRPr lang="en-US" sz="1451" spc="-1" dirty="0">
              <a:solidFill>
                <a:schemeClr val="bg1"/>
              </a:solidFill>
              <a:latin typeface="Arial"/>
            </a:endParaRPr>
          </a:p>
        </p:txBody>
      </p:sp>
      <p:sp>
        <p:nvSpPr>
          <p:cNvPr id="888" name="CustomShape 116"/>
          <p:cNvSpPr/>
          <p:nvPr/>
        </p:nvSpPr>
        <p:spPr>
          <a:xfrm>
            <a:off x="7929969" y="418346"/>
            <a:ext cx="1325145" cy="562648"/>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en-US" sz="3266" b="1" spc="-1">
                <a:solidFill>
                  <a:srgbClr val="333333"/>
                </a:solidFill>
                <a:latin typeface="Noto Sans Regular"/>
                <a:ea typeface="DejaVu Sans"/>
              </a:rPr>
              <a:t>(1/2)</a:t>
            </a:r>
            <a:endParaRPr lang="en-US" sz="3266" spc="-1">
              <a:latin typeface="Arial"/>
            </a:endParaRPr>
          </a:p>
        </p:txBody>
      </p:sp>
      <p:pic>
        <p:nvPicPr>
          <p:cNvPr id="889" name="Image 888"/>
          <p:cNvPicPr/>
          <p:nvPr/>
        </p:nvPicPr>
        <p:blipFill>
          <a:blip r:embed="rId10"/>
          <a:stretch/>
        </p:blipFill>
        <p:spPr>
          <a:xfrm>
            <a:off x="2307411" y="2559216"/>
            <a:ext cx="1091661" cy="1377066"/>
          </a:xfrm>
          <a:prstGeom prst="rect">
            <a:avLst/>
          </a:prstGeom>
          <a:ln>
            <a:noFill/>
          </a:ln>
        </p:spPr>
      </p:pic>
      <p:sp>
        <p:nvSpPr>
          <p:cNvPr id="890" name="CustomShape 117"/>
          <p:cNvSpPr/>
          <p:nvPr/>
        </p:nvSpPr>
        <p:spPr>
          <a:xfrm>
            <a:off x="2058579" y="4234423"/>
            <a:ext cx="1589325" cy="321000"/>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en-US" sz="1633" spc="-1">
                <a:solidFill>
                  <a:srgbClr val="333333"/>
                </a:solidFill>
                <a:highlight>
                  <a:srgbClr val="FFFFFF"/>
                </a:highlight>
                <a:latin typeface="Noto Sans Regular"/>
                <a:ea typeface="DejaVu Sans"/>
              </a:rPr>
              <a:t>VRefN [udac]</a:t>
            </a:r>
            <a:endParaRPr lang="en-US" sz="1633" spc="-1">
              <a:latin typeface="Arial"/>
            </a:endParaRPr>
          </a:p>
        </p:txBody>
      </p:sp>
      <p:sp>
        <p:nvSpPr>
          <p:cNvPr id="891" name="CustomShape 118"/>
          <p:cNvSpPr/>
          <p:nvPr/>
        </p:nvSpPr>
        <p:spPr>
          <a:xfrm rot="16183800">
            <a:off x="-465335" y="3023898"/>
            <a:ext cx="1589325" cy="321000"/>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nSpc>
                <a:spcPct val="100000"/>
              </a:lnSpc>
            </a:pPr>
            <a:r>
              <a:rPr lang="en-US" sz="1633" spc="-1">
                <a:solidFill>
                  <a:srgbClr val="333333"/>
                </a:solidFill>
                <a:highlight>
                  <a:srgbClr val="FFFFFF"/>
                </a:highlight>
                <a:latin typeface="Noto Sans Regular"/>
                <a:ea typeface="DejaVu Sans"/>
              </a:rPr>
              <a:t>Efficiency [%]</a:t>
            </a:r>
            <a:endParaRPr lang="en-US" sz="1633" spc="-1">
              <a:latin typeface="Arial"/>
            </a:endParaRPr>
          </a:p>
        </p:txBody>
      </p:sp>
      <p:sp>
        <p:nvSpPr>
          <p:cNvPr id="892" name="CustomShape 119"/>
          <p:cNvSpPr/>
          <p:nvPr/>
        </p:nvSpPr>
        <p:spPr>
          <a:xfrm>
            <a:off x="2744337" y="6470319"/>
            <a:ext cx="3474831" cy="385983"/>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noAutofit/>
          </a:bodyPr>
          <a:lstStyle/>
          <a:p>
            <a:pPr algn="ctr">
              <a:lnSpc>
                <a:spcPct val="100000"/>
              </a:lnSpc>
            </a:pPr>
            <a:fld id="{88F86F59-226A-41CF-9F54-71273630586F}" type="slidenum">
              <a:rPr lang="en-US" sz="2177" spc="-1">
                <a:solidFill>
                  <a:srgbClr val="000000"/>
                </a:solidFill>
                <a:latin typeface="Times New Roman"/>
                <a:ea typeface="DejaVu Sans"/>
              </a:rPr>
              <a:t>27</a:t>
            </a:fld>
            <a:endParaRPr lang="en-US" sz="2177" spc="-1">
              <a:latin typeface="Arial"/>
            </a:endParaRPr>
          </a:p>
        </p:txBody>
      </p:sp>
      <p:sp>
        <p:nvSpPr>
          <p:cNvPr id="3" name="Espace réservé du pied de page 2">
            <a:extLst>
              <a:ext uri="{FF2B5EF4-FFF2-40B4-BE49-F238E27FC236}">
                <a16:creationId xmlns:a16="http://schemas.microsoft.com/office/drawing/2014/main" id="{CDCFFA84-380E-EECF-9F48-7615CD3D90C0}"/>
              </a:ext>
            </a:extLst>
          </p:cNvPr>
          <p:cNvSpPr>
            <a:spLocks noGrp="1"/>
          </p:cNvSpPr>
          <p:nvPr>
            <p:ph type="ftr" sz="quarter" idx="11"/>
          </p:nvPr>
        </p:nvSpPr>
        <p:spPr/>
        <p:txBody>
          <a:bodyPr/>
          <a:lstStyle/>
          <a:p>
            <a:r>
              <a:rPr lang="en-US"/>
              <a:t>I. Laktineh</a:t>
            </a:r>
          </a:p>
        </p:txBody>
      </p:sp>
      <p:sp>
        <p:nvSpPr>
          <p:cNvPr id="4" name="Espace réservé du numéro de diapositive 3">
            <a:extLst>
              <a:ext uri="{FF2B5EF4-FFF2-40B4-BE49-F238E27FC236}">
                <a16:creationId xmlns:a16="http://schemas.microsoft.com/office/drawing/2014/main" id="{C9D23A9C-64DD-A526-EBDC-DBFA520755FB}"/>
              </a:ext>
            </a:extLst>
          </p:cNvPr>
          <p:cNvSpPr>
            <a:spLocks noGrp="1"/>
          </p:cNvSpPr>
          <p:nvPr>
            <p:ph type="sldNum" sz="quarter" idx="12"/>
          </p:nvPr>
        </p:nvSpPr>
        <p:spPr/>
        <p:txBody>
          <a:bodyPr/>
          <a:lstStyle/>
          <a:p>
            <a:fld id="{69C4849A-3939-C14A-B332-2DCE56CB8D0A}"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7EE7A37-7703-DC44-BE57-2C72F2593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2092774"/>
            <a:ext cx="3949148" cy="3410664"/>
          </a:xfrm>
          <a:prstGeom prst="rect">
            <a:avLst/>
          </a:prstGeom>
        </p:spPr>
      </p:pic>
      <p:pic>
        <p:nvPicPr>
          <p:cNvPr id="4" name="Image 3">
            <a:extLst>
              <a:ext uri="{FF2B5EF4-FFF2-40B4-BE49-F238E27FC236}">
                <a16:creationId xmlns:a16="http://schemas.microsoft.com/office/drawing/2014/main" id="{F95BA340-655B-814F-9DCC-C5189D0A57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373201">
            <a:off x="508148" y="1983010"/>
            <a:ext cx="3436252" cy="3630193"/>
          </a:xfrm>
          <a:prstGeom prst="rect">
            <a:avLst/>
          </a:prstGeom>
        </p:spPr>
      </p:pic>
      <p:sp>
        <p:nvSpPr>
          <p:cNvPr id="5" name="ZoneTexte 4">
            <a:extLst>
              <a:ext uri="{FF2B5EF4-FFF2-40B4-BE49-F238E27FC236}">
                <a16:creationId xmlns:a16="http://schemas.microsoft.com/office/drawing/2014/main" id="{8651F45D-DFA2-3943-9ABA-0C70388A77D8}"/>
              </a:ext>
            </a:extLst>
          </p:cNvPr>
          <p:cNvSpPr txBox="1"/>
          <p:nvPr/>
        </p:nvSpPr>
        <p:spPr>
          <a:xfrm>
            <a:off x="326953" y="595745"/>
            <a:ext cx="7736391" cy="646331"/>
          </a:xfrm>
          <a:prstGeom prst="rect">
            <a:avLst/>
          </a:prstGeom>
          <a:noFill/>
        </p:spPr>
        <p:txBody>
          <a:bodyPr wrap="square" rtlCol="0">
            <a:spAutoFit/>
          </a:bodyPr>
          <a:lstStyle/>
          <a:p>
            <a:r>
              <a:rPr lang="en-GB" dirty="0">
                <a:solidFill>
                  <a:schemeClr val="bg1"/>
                </a:solidFill>
              </a:rPr>
              <a:t>The time resolution was exploited to determine the position of the sources with a triangulation- based method</a:t>
            </a:r>
          </a:p>
        </p:txBody>
      </p:sp>
      <p:sp>
        <p:nvSpPr>
          <p:cNvPr id="3" name="Espace réservé du pied de page 2">
            <a:extLst>
              <a:ext uri="{FF2B5EF4-FFF2-40B4-BE49-F238E27FC236}">
                <a16:creationId xmlns:a16="http://schemas.microsoft.com/office/drawing/2014/main" id="{1982B794-CF91-282E-046C-ED4AADBB8B35}"/>
              </a:ext>
            </a:extLst>
          </p:cNvPr>
          <p:cNvSpPr>
            <a:spLocks noGrp="1"/>
          </p:cNvSpPr>
          <p:nvPr>
            <p:ph type="ftr" sz="quarter" idx="11"/>
          </p:nvPr>
        </p:nvSpPr>
        <p:spPr/>
        <p:txBody>
          <a:bodyPr/>
          <a:lstStyle/>
          <a:p>
            <a:r>
              <a:rPr lang="en-US"/>
              <a:t>I. Laktineh</a:t>
            </a:r>
          </a:p>
        </p:txBody>
      </p:sp>
      <p:sp>
        <p:nvSpPr>
          <p:cNvPr id="6" name="Espace réservé du numéro de diapositive 5">
            <a:extLst>
              <a:ext uri="{FF2B5EF4-FFF2-40B4-BE49-F238E27FC236}">
                <a16:creationId xmlns:a16="http://schemas.microsoft.com/office/drawing/2014/main" id="{0F028993-0A49-3DFB-36BA-D5EA737B5B1D}"/>
              </a:ext>
            </a:extLst>
          </p:cNvPr>
          <p:cNvSpPr>
            <a:spLocks noGrp="1"/>
          </p:cNvSpPr>
          <p:nvPr>
            <p:ph type="sldNum" sz="quarter" idx="12"/>
          </p:nvPr>
        </p:nvSpPr>
        <p:spPr/>
        <p:txBody>
          <a:bodyPr/>
          <a:lstStyle/>
          <a:p>
            <a:fld id="{69C4849A-3939-C14A-B332-2DCE56CB8D0A}" type="slidenum">
              <a:rPr lang="en-US" smtClean="0"/>
              <a:t>28</a:t>
            </a:fld>
            <a:endParaRPr lang="en-US"/>
          </a:p>
        </p:txBody>
      </p:sp>
    </p:spTree>
    <p:extLst>
      <p:ext uri="{BB962C8B-B14F-4D97-AF65-F5344CB8AC3E}">
        <p14:creationId xmlns:p14="http://schemas.microsoft.com/office/powerpoint/2010/main" val="4237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271275-5209-946C-14C3-145F74B221F5}"/>
              </a:ext>
            </a:extLst>
          </p:cNvPr>
          <p:cNvPicPr>
            <a:picLocks noChangeAspect="1"/>
          </p:cNvPicPr>
          <p:nvPr/>
        </p:nvPicPr>
        <p:blipFill>
          <a:blip r:embed="rId2"/>
          <a:stretch>
            <a:fillRect/>
          </a:stretch>
        </p:blipFill>
        <p:spPr>
          <a:xfrm>
            <a:off x="2054553" y="1282261"/>
            <a:ext cx="4798191" cy="3638777"/>
          </a:xfrm>
          <a:prstGeom prst="rect">
            <a:avLst/>
          </a:prstGeom>
        </p:spPr>
      </p:pic>
      <p:sp>
        <p:nvSpPr>
          <p:cNvPr id="5" name="ZoneTexte 4">
            <a:extLst>
              <a:ext uri="{FF2B5EF4-FFF2-40B4-BE49-F238E27FC236}">
                <a16:creationId xmlns:a16="http://schemas.microsoft.com/office/drawing/2014/main" id="{58B8420C-FB85-D64A-4EC4-1B66B9BA5542}"/>
              </a:ext>
            </a:extLst>
          </p:cNvPr>
          <p:cNvSpPr txBox="1"/>
          <p:nvPr/>
        </p:nvSpPr>
        <p:spPr>
          <a:xfrm>
            <a:off x="2469931" y="641131"/>
            <a:ext cx="3804745" cy="369332"/>
          </a:xfrm>
          <a:prstGeom prst="rect">
            <a:avLst/>
          </a:prstGeom>
          <a:noFill/>
        </p:spPr>
        <p:txBody>
          <a:bodyPr wrap="square" rtlCol="0">
            <a:spAutoFit/>
          </a:bodyPr>
          <a:lstStyle/>
          <a:p>
            <a:r>
              <a:rPr lang="en-GB" dirty="0">
                <a:solidFill>
                  <a:schemeClr val="bg1"/>
                </a:solidFill>
              </a:rPr>
              <a:t>         Noise level distribution</a:t>
            </a:r>
          </a:p>
        </p:txBody>
      </p:sp>
      <p:sp>
        <p:nvSpPr>
          <p:cNvPr id="6" name="Espace réservé du pied de page 5">
            <a:extLst>
              <a:ext uri="{FF2B5EF4-FFF2-40B4-BE49-F238E27FC236}">
                <a16:creationId xmlns:a16="http://schemas.microsoft.com/office/drawing/2014/main" id="{575EE9B4-83FE-3EC2-5F4C-11A0B8BBB1E1}"/>
              </a:ext>
            </a:extLst>
          </p:cNvPr>
          <p:cNvSpPr>
            <a:spLocks noGrp="1"/>
          </p:cNvSpPr>
          <p:nvPr>
            <p:ph type="ftr" sz="quarter" idx="11"/>
          </p:nvPr>
        </p:nvSpPr>
        <p:spPr/>
        <p:txBody>
          <a:bodyPr/>
          <a:lstStyle/>
          <a:p>
            <a:r>
              <a:rPr lang="en-US"/>
              <a:t>I. Laktineh</a:t>
            </a:r>
          </a:p>
        </p:txBody>
      </p:sp>
      <p:sp>
        <p:nvSpPr>
          <p:cNvPr id="7" name="Espace réservé du numéro de diapositive 6">
            <a:extLst>
              <a:ext uri="{FF2B5EF4-FFF2-40B4-BE49-F238E27FC236}">
                <a16:creationId xmlns:a16="http://schemas.microsoft.com/office/drawing/2014/main" id="{13C4723A-BF0A-D071-F101-EF9615DB9452}"/>
              </a:ext>
            </a:extLst>
          </p:cNvPr>
          <p:cNvSpPr>
            <a:spLocks noGrp="1"/>
          </p:cNvSpPr>
          <p:nvPr>
            <p:ph type="sldNum" sz="quarter" idx="12"/>
          </p:nvPr>
        </p:nvSpPr>
        <p:spPr/>
        <p:txBody>
          <a:bodyPr/>
          <a:lstStyle/>
          <a:p>
            <a:fld id="{69C4849A-3939-C14A-B332-2DCE56CB8D0A}" type="slidenum">
              <a:rPr lang="en-US" smtClean="0"/>
              <a:t>29</a:t>
            </a:fld>
            <a:endParaRPr lang="en-US"/>
          </a:p>
        </p:txBody>
      </p:sp>
    </p:spTree>
    <p:extLst>
      <p:ext uri="{BB962C8B-B14F-4D97-AF65-F5344CB8AC3E}">
        <p14:creationId xmlns:p14="http://schemas.microsoft.com/office/powerpoint/2010/main" val="3824785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AA8E76E-8C10-0DBB-C5F7-13DC8A5DC647}"/>
              </a:ext>
            </a:extLst>
          </p:cNvPr>
          <p:cNvSpPr>
            <a:spLocks noGrp="1"/>
          </p:cNvSpPr>
          <p:nvPr>
            <p:ph type="ftr" sz="quarter" idx="11"/>
          </p:nvPr>
        </p:nvSpPr>
        <p:spPr/>
        <p:txBody>
          <a:bodyPr/>
          <a:lstStyle/>
          <a:p>
            <a:r>
              <a:rPr lang="en-US"/>
              <a:t>I. Laktineh</a:t>
            </a:r>
          </a:p>
        </p:txBody>
      </p:sp>
      <p:sp>
        <p:nvSpPr>
          <p:cNvPr id="4" name="Espace réservé du numéro de diapositive 3">
            <a:extLst>
              <a:ext uri="{FF2B5EF4-FFF2-40B4-BE49-F238E27FC236}">
                <a16:creationId xmlns:a16="http://schemas.microsoft.com/office/drawing/2014/main" id="{9379E639-846C-A924-84C2-5BF5A5B95E4C}"/>
              </a:ext>
            </a:extLst>
          </p:cNvPr>
          <p:cNvSpPr>
            <a:spLocks noGrp="1"/>
          </p:cNvSpPr>
          <p:nvPr>
            <p:ph type="sldNum" sz="quarter" idx="12"/>
          </p:nvPr>
        </p:nvSpPr>
        <p:spPr/>
        <p:txBody>
          <a:bodyPr/>
          <a:lstStyle/>
          <a:p>
            <a:fld id="{69C4849A-3939-C14A-B332-2DCE56CB8D0A}" type="slidenum">
              <a:rPr lang="en-US" smtClean="0"/>
              <a:t>3</a:t>
            </a:fld>
            <a:endParaRPr lang="en-US"/>
          </a:p>
        </p:txBody>
      </p:sp>
      <p:pic>
        <p:nvPicPr>
          <p:cNvPr id="5" name="Image 4">
            <a:extLst>
              <a:ext uri="{FF2B5EF4-FFF2-40B4-BE49-F238E27FC236}">
                <a16:creationId xmlns:a16="http://schemas.microsoft.com/office/drawing/2014/main" id="{661316B6-0096-6A26-9313-10744C856F15}"/>
              </a:ext>
            </a:extLst>
          </p:cNvPr>
          <p:cNvPicPr>
            <a:picLocks noChangeAspect="1"/>
          </p:cNvPicPr>
          <p:nvPr/>
        </p:nvPicPr>
        <p:blipFill>
          <a:blip r:embed="rId2"/>
          <a:stretch>
            <a:fillRect/>
          </a:stretch>
        </p:blipFill>
        <p:spPr>
          <a:xfrm>
            <a:off x="800100" y="1186210"/>
            <a:ext cx="7543800" cy="4152900"/>
          </a:xfrm>
          <a:prstGeom prst="rect">
            <a:avLst/>
          </a:prstGeom>
        </p:spPr>
      </p:pic>
    </p:spTree>
    <p:extLst>
      <p:ext uri="{BB962C8B-B14F-4D97-AF65-F5344CB8AC3E}">
        <p14:creationId xmlns:p14="http://schemas.microsoft.com/office/powerpoint/2010/main" val="716268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577314" y="1828501"/>
            <a:ext cx="6421313" cy="4276768"/>
            <a:chOff x="2363591" y="1776266"/>
            <a:chExt cx="4180141" cy="2713307"/>
          </a:xfrm>
        </p:grpSpPr>
        <p:grpSp>
          <p:nvGrpSpPr>
            <p:cNvPr id="3" name="Grouper 2"/>
            <p:cNvGrpSpPr/>
            <p:nvPr/>
          </p:nvGrpSpPr>
          <p:grpSpPr>
            <a:xfrm>
              <a:off x="2363591" y="2162148"/>
              <a:ext cx="4180141" cy="2327425"/>
              <a:chOff x="1362638" y="2249109"/>
              <a:chExt cx="4180141" cy="2327425"/>
            </a:xfrm>
          </p:grpSpPr>
          <p:grpSp>
            <p:nvGrpSpPr>
              <p:cNvPr id="9" name="Grouper 8"/>
              <p:cNvGrpSpPr/>
              <p:nvPr/>
            </p:nvGrpSpPr>
            <p:grpSpPr>
              <a:xfrm>
                <a:off x="1362638" y="3132920"/>
                <a:ext cx="4180141" cy="1443614"/>
                <a:chOff x="28157" y="1147441"/>
                <a:chExt cx="8601902" cy="4729780"/>
              </a:xfrm>
            </p:grpSpPr>
            <p:grpSp>
              <p:nvGrpSpPr>
                <p:cNvPr id="13" name="Grouper 12"/>
                <p:cNvGrpSpPr/>
                <p:nvPr/>
              </p:nvGrpSpPr>
              <p:grpSpPr>
                <a:xfrm>
                  <a:off x="28157" y="1659342"/>
                  <a:ext cx="8601902" cy="4217879"/>
                  <a:chOff x="0" y="2438206"/>
                  <a:chExt cx="8601902" cy="4217879"/>
                </a:xfrm>
              </p:grpSpPr>
              <p:grpSp>
                <p:nvGrpSpPr>
                  <p:cNvPr id="49" name="Grouper 48"/>
                  <p:cNvGrpSpPr/>
                  <p:nvPr/>
                </p:nvGrpSpPr>
                <p:grpSpPr>
                  <a:xfrm>
                    <a:off x="0" y="2520783"/>
                    <a:ext cx="5289063" cy="4135302"/>
                    <a:chOff x="1630522" y="1072395"/>
                    <a:chExt cx="5289063" cy="4135302"/>
                  </a:xfrm>
                </p:grpSpPr>
                <p:grpSp>
                  <p:nvGrpSpPr>
                    <p:cNvPr id="72" name="Grouper 71"/>
                    <p:cNvGrpSpPr/>
                    <p:nvPr/>
                  </p:nvGrpSpPr>
                  <p:grpSpPr>
                    <a:xfrm>
                      <a:off x="4981929" y="1072395"/>
                      <a:ext cx="1102693" cy="3631507"/>
                      <a:chOff x="4981929" y="1072395"/>
                      <a:chExt cx="1102693" cy="3631507"/>
                    </a:xfrm>
                  </p:grpSpPr>
                  <p:sp>
                    <p:nvSpPr>
                      <p:cNvPr id="100" name="Hexagone 99"/>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1" name="Hexagone 100"/>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2" name="Hexagone 101"/>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Hexagone 102"/>
                      <p:cNvSpPr/>
                      <p:nvPr/>
                    </p:nvSpPr>
                    <p:spPr>
                      <a:xfrm>
                        <a:off x="5023918" y="3789502"/>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3" name="Grouper 72"/>
                    <p:cNvGrpSpPr/>
                    <p:nvPr/>
                  </p:nvGrpSpPr>
                  <p:grpSpPr>
                    <a:xfrm>
                      <a:off x="3292393" y="1127096"/>
                      <a:ext cx="1088614" cy="3603593"/>
                      <a:chOff x="4968098" y="1072395"/>
                      <a:chExt cx="1088614" cy="3603593"/>
                    </a:xfrm>
                  </p:grpSpPr>
                  <p:sp>
                    <p:nvSpPr>
                      <p:cNvPr id="96" name="Hexagone 95"/>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Hexagone 96"/>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8" name="Hexagone 97"/>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Hexagone 98"/>
                      <p:cNvSpPr/>
                      <p:nvPr/>
                    </p:nvSpPr>
                    <p:spPr>
                      <a:xfrm>
                        <a:off x="4968098" y="376158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4" name="Grouper 73"/>
                    <p:cNvGrpSpPr/>
                    <p:nvPr/>
                  </p:nvGrpSpPr>
                  <p:grpSpPr>
                    <a:xfrm>
                      <a:off x="4142419" y="1543335"/>
                      <a:ext cx="1074659" cy="2736005"/>
                      <a:chOff x="4143524" y="1534103"/>
                      <a:chExt cx="1074659" cy="2736005"/>
                    </a:xfrm>
                  </p:grpSpPr>
                  <p:sp>
                    <p:nvSpPr>
                      <p:cNvPr id="93" name="Hexagone 92"/>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Hexagone 93"/>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Hexagone 94"/>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5" name="Hexagone 74"/>
                    <p:cNvSpPr/>
                    <p:nvPr/>
                  </p:nvSpPr>
                  <p:spPr>
                    <a:xfrm>
                      <a:off x="4170329" y="426538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6" name="Grouper 75"/>
                    <p:cNvGrpSpPr/>
                    <p:nvPr/>
                  </p:nvGrpSpPr>
                  <p:grpSpPr>
                    <a:xfrm>
                      <a:off x="2468926" y="1585206"/>
                      <a:ext cx="1088614" cy="3622491"/>
                      <a:chOff x="2468926" y="1585206"/>
                      <a:chExt cx="1088614" cy="3622491"/>
                    </a:xfrm>
                  </p:grpSpPr>
                  <p:grpSp>
                    <p:nvGrpSpPr>
                      <p:cNvPr id="88" name="Grouper 87"/>
                      <p:cNvGrpSpPr/>
                      <p:nvPr/>
                    </p:nvGrpSpPr>
                    <p:grpSpPr>
                      <a:xfrm>
                        <a:off x="2468926" y="1585206"/>
                        <a:ext cx="1074659" cy="2736005"/>
                        <a:chOff x="4143524" y="1534103"/>
                        <a:chExt cx="1074659" cy="2736005"/>
                      </a:xfrm>
                    </p:grpSpPr>
                    <p:sp>
                      <p:nvSpPr>
                        <p:cNvPr id="90" name="Hexagone 89"/>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1" name="Hexagone 90"/>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2" name="Hexagone 91"/>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9" name="Hexagone 88"/>
                      <p:cNvSpPr/>
                      <p:nvPr/>
                    </p:nvSpPr>
                    <p:spPr>
                      <a:xfrm>
                        <a:off x="2496836" y="4293297"/>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7" name="Grouper 76"/>
                    <p:cNvGrpSpPr/>
                    <p:nvPr/>
                  </p:nvGrpSpPr>
                  <p:grpSpPr>
                    <a:xfrm>
                      <a:off x="5830971" y="1472429"/>
                      <a:ext cx="1088614" cy="3622491"/>
                      <a:chOff x="2468926" y="1585206"/>
                      <a:chExt cx="1088614" cy="3622491"/>
                    </a:xfrm>
                  </p:grpSpPr>
                  <p:grpSp>
                    <p:nvGrpSpPr>
                      <p:cNvPr id="83" name="Grouper 82"/>
                      <p:cNvGrpSpPr/>
                      <p:nvPr/>
                    </p:nvGrpSpPr>
                    <p:grpSpPr>
                      <a:xfrm>
                        <a:off x="2468926" y="1585206"/>
                        <a:ext cx="1074659" cy="2736005"/>
                        <a:chOff x="4143524" y="1534103"/>
                        <a:chExt cx="1074659" cy="2736005"/>
                      </a:xfrm>
                    </p:grpSpPr>
                    <p:sp>
                      <p:nvSpPr>
                        <p:cNvPr id="85" name="Hexagone 84"/>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Hexagone 85"/>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Hexagone 86"/>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4" name="Hexagone 83"/>
                      <p:cNvSpPr/>
                      <p:nvPr/>
                    </p:nvSpPr>
                    <p:spPr>
                      <a:xfrm>
                        <a:off x="2496836" y="4293297"/>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8" name="Grouper 77"/>
                    <p:cNvGrpSpPr/>
                    <p:nvPr/>
                  </p:nvGrpSpPr>
                  <p:grpSpPr>
                    <a:xfrm>
                      <a:off x="1630522" y="1177983"/>
                      <a:ext cx="1074783" cy="3617550"/>
                      <a:chOff x="4981929" y="1072395"/>
                      <a:chExt cx="1074783" cy="3617550"/>
                    </a:xfrm>
                  </p:grpSpPr>
                  <p:sp>
                    <p:nvSpPr>
                      <p:cNvPr id="79" name="Hexagone 78"/>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Hexagone 79"/>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Hexagone 80"/>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Hexagone 81"/>
                      <p:cNvSpPr/>
                      <p:nvPr/>
                    </p:nvSpPr>
                    <p:spPr>
                      <a:xfrm>
                        <a:off x="4982053" y="377554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50" name="Grouper 49"/>
                  <p:cNvGrpSpPr/>
                  <p:nvPr/>
                </p:nvGrpSpPr>
                <p:grpSpPr>
                  <a:xfrm>
                    <a:off x="5001391" y="2438206"/>
                    <a:ext cx="3600511" cy="4080601"/>
                    <a:chOff x="1630522" y="1127096"/>
                    <a:chExt cx="3600511" cy="4080601"/>
                  </a:xfrm>
                </p:grpSpPr>
                <p:grpSp>
                  <p:nvGrpSpPr>
                    <p:cNvPr id="51" name="Grouper 50"/>
                    <p:cNvGrpSpPr/>
                    <p:nvPr/>
                  </p:nvGrpSpPr>
                  <p:grpSpPr>
                    <a:xfrm>
                      <a:off x="3292393" y="1127096"/>
                      <a:ext cx="1088614" cy="3603593"/>
                      <a:chOff x="4968098" y="1072395"/>
                      <a:chExt cx="1088614" cy="3603593"/>
                    </a:xfrm>
                  </p:grpSpPr>
                  <p:sp>
                    <p:nvSpPr>
                      <p:cNvPr id="68" name="Hexagone 67"/>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Hexagone 68"/>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Hexagone 69"/>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Hexagone 70"/>
                      <p:cNvSpPr/>
                      <p:nvPr/>
                    </p:nvSpPr>
                    <p:spPr>
                      <a:xfrm>
                        <a:off x="4968098" y="376158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2" name="Grouper 51"/>
                    <p:cNvGrpSpPr/>
                    <p:nvPr/>
                  </p:nvGrpSpPr>
                  <p:grpSpPr>
                    <a:xfrm>
                      <a:off x="4142419" y="1543335"/>
                      <a:ext cx="1074659" cy="2736005"/>
                      <a:chOff x="4143524" y="1534103"/>
                      <a:chExt cx="1074659" cy="2736005"/>
                    </a:xfrm>
                  </p:grpSpPr>
                  <p:sp>
                    <p:nvSpPr>
                      <p:cNvPr id="65" name="Hexagone 64"/>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Hexagone 65"/>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Hexagone 66"/>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3" name="Hexagone 52"/>
                    <p:cNvSpPr/>
                    <p:nvPr/>
                  </p:nvSpPr>
                  <p:spPr>
                    <a:xfrm>
                      <a:off x="4170329" y="426538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54" name="Grouper 53"/>
                    <p:cNvGrpSpPr/>
                    <p:nvPr/>
                  </p:nvGrpSpPr>
                  <p:grpSpPr>
                    <a:xfrm>
                      <a:off x="2468926" y="1585206"/>
                      <a:ext cx="1088614" cy="3622491"/>
                      <a:chOff x="2468926" y="1585206"/>
                      <a:chExt cx="1088614" cy="3622491"/>
                    </a:xfrm>
                  </p:grpSpPr>
                  <p:grpSp>
                    <p:nvGrpSpPr>
                      <p:cNvPr id="60" name="Grouper 59"/>
                      <p:cNvGrpSpPr/>
                      <p:nvPr/>
                    </p:nvGrpSpPr>
                    <p:grpSpPr>
                      <a:xfrm>
                        <a:off x="2468926" y="1585206"/>
                        <a:ext cx="1074659" cy="2736005"/>
                        <a:chOff x="4143524" y="1534103"/>
                        <a:chExt cx="1074659" cy="2736005"/>
                      </a:xfrm>
                    </p:grpSpPr>
                    <p:sp>
                      <p:nvSpPr>
                        <p:cNvPr id="62" name="Hexagone 61"/>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Hexagone 62"/>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Hexagone 63"/>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1" name="Hexagone 60"/>
                      <p:cNvSpPr/>
                      <p:nvPr/>
                    </p:nvSpPr>
                    <p:spPr>
                      <a:xfrm>
                        <a:off x="2496836" y="4293297"/>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5" name="Grouper 54"/>
                    <p:cNvGrpSpPr/>
                    <p:nvPr/>
                  </p:nvGrpSpPr>
                  <p:grpSpPr>
                    <a:xfrm>
                      <a:off x="1630522" y="1177983"/>
                      <a:ext cx="1074783" cy="3617550"/>
                      <a:chOff x="4981929" y="1072395"/>
                      <a:chExt cx="1074783" cy="3617550"/>
                    </a:xfrm>
                  </p:grpSpPr>
                  <p:sp>
                    <p:nvSpPr>
                      <p:cNvPr id="56" name="Hexagone 55"/>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Hexagone 56"/>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Hexagone 57"/>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Hexagone 58"/>
                      <p:cNvSpPr/>
                      <p:nvPr/>
                    </p:nvSpPr>
                    <p:spPr>
                      <a:xfrm>
                        <a:off x="4982053" y="377554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sp>
              <p:nvSpPr>
                <p:cNvPr id="14" name="Hexagone 13"/>
                <p:cNvSpPr/>
                <p:nvPr/>
              </p:nvSpPr>
              <p:spPr>
                <a:xfrm>
                  <a:off x="4228606" y="1253029"/>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Hexagone 14"/>
                <p:cNvSpPr/>
                <p:nvPr/>
              </p:nvSpPr>
              <p:spPr>
                <a:xfrm>
                  <a:off x="5867952" y="1176301"/>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Hexagone 15"/>
                <p:cNvSpPr/>
                <p:nvPr/>
              </p:nvSpPr>
              <p:spPr>
                <a:xfrm>
                  <a:off x="2540054" y="1274913"/>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Hexagone 16"/>
                <p:cNvSpPr/>
                <p:nvPr/>
              </p:nvSpPr>
              <p:spPr>
                <a:xfrm>
                  <a:off x="866561" y="1390307"/>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Hexagone 17"/>
                <p:cNvSpPr/>
                <p:nvPr/>
              </p:nvSpPr>
              <p:spPr>
                <a:xfrm>
                  <a:off x="7541445" y="1147441"/>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9" name="Connecteur en arc 18"/>
                <p:cNvCxnSpPr/>
                <p:nvPr/>
              </p:nvCxnSpPr>
              <p:spPr>
                <a:xfrm rot="5400000">
                  <a:off x="5427186" y="2828623"/>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0" name="Connecteur en arc 19"/>
                <p:cNvCxnSpPr/>
                <p:nvPr/>
              </p:nvCxnSpPr>
              <p:spPr>
                <a:xfrm rot="5400000">
                  <a:off x="6148484" y="4378174"/>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 name="Connecteur en arc 20"/>
                <p:cNvCxnSpPr/>
                <p:nvPr/>
              </p:nvCxnSpPr>
              <p:spPr>
                <a:xfrm rot="5400000">
                  <a:off x="7137897" y="2939151"/>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2" name="Connecteur en arc 21"/>
                <p:cNvCxnSpPr/>
                <p:nvPr/>
              </p:nvCxnSpPr>
              <p:spPr>
                <a:xfrm rot="5400000">
                  <a:off x="4532447" y="4430589"/>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3" name="Connecteur en arc 22"/>
                <p:cNvCxnSpPr/>
                <p:nvPr/>
              </p:nvCxnSpPr>
              <p:spPr>
                <a:xfrm rot="5400000">
                  <a:off x="3777202" y="2853124"/>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4" name="Connecteur en arc 23"/>
                <p:cNvCxnSpPr/>
                <p:nvPr/>
              </p:nvCxnSpPr>
              <p:spPr>
                <a:xfrm rot="5400000">
                  <a:off x="2868295" y="4419114"/>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5" name="Connecteur en arc 24"/>
                <p:cNvCxnSpPr/>
                <p:nvPr/>
              </p:nvCxnSpPr>
              <p:spPr>
                <a:xfrm rot="5400000">
                  <a:off x="2115576" y="2915402"/>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6" name="Connecteur en arc 25"/>
                <p:cNvCxnSpPr/>
                <p:nvPr/>
              </p:nvCxnSpPr>
              <p:spPr>
                <a:xfrm rot="5400000">
                  <a:off x="1054872" y="4515452"/>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7" name="Connecteur en arc 26"/>
                <p:cNvCxnSpPr/>
                <p:nvPr/>
              </p:nvCxnSpPr>
              <p:spPr>
                <a:xfrm rot="5400000">
                  <a:off x="231405" y="2924030"/>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8" name="Connecteur en arc 27"/>
                <p:cNvCxnSpPr/>
                <p:nvPr/>
              </p:nvCxnSpPr>
              <p:spPr>
                <a:xfrm rot="16200000" flipH="1">
                  <a:off x="5342191" y="2341612"/>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Connecteur en arc 28"/>
                <p:cNvCxnSpPr/>
                <p:nvPr/>
              </p:nvCxnSpPr>
              <p:spPr>
                <a:xfrm rot="16200000" flipH="1">
                  <a:off x="6965695" y="2369576"/>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Connecteur en arc 29"/>
                <p:cNvCxnSpPr/>
                <p:nvPr/>
              </p:nvCxnSpPr>
              <p:spPr>
                <a:xfrm rot="16200000" flipH="1">
                  <a:off x="3652856" y="2285108"/>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onnecteur en arc 30"/>
                <p:cNvCxnSpPr/>
                <p:nvPr/>
              </p:nvCxnSpPr>
              <p:spPr>
                <a:xfrm rot="16200000" flipH="1">
                  <a:off x="341948" y="25366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Connecteur en arc 31"/>
                <p:cNvCxnSpPr/>
                <p:nvPr/>
              </p:nvCxnSpPr>
              <p:spPr>
                <a:xfrm rot="16200000" flipH="1">
                  <a:off x="2096484" y="2527998"/>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Connecteur en arc 32"/>
                <p:cNvCxnSpPr/>
                <p:nvPr/>
              </p:nvCxnSpPr>
              <p:spPr>
                <a:xfrm rot="16200000" flipH="1">
                  <a:off x="6352906" y="39101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Connecteur en arc 33"/>
                <p:cNvCxnSpPr/>
                <p:nvPr/>
              </p:nvCxnSpPr>
              <p:spPr>
                <a:xfrm rot="16200000" flipH="1">
                  <a:off x="4564084" y="3887636"/>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Connecteur en arc 34"/>
                <p:cNvCxnSpPr/>
                <p:nvPr/>
              </p:nvCxnSpPr>
              <p:spPr>
                <a:xfrm rot="16200000" flipH="1">
                  <a:off x="3025008" y="40625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Connecteur en arc 35"/>
                <p:cNvCxnSpPr/>
                <p:nvPr/>
              </p:nvCxnSpPr>
              <p:spPr>
                <a:xfrm rot="16200000" flipH="1">
                  <a:off x="1468005" y="40275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Connecteur en arc 36"/>
                <p:cNvCxnSpPr/>
                <p:nvPr/>
              </p:nvCxnSpPr>
              <p:spPr>
                <a:xfrm rot="10800000">
                  <a:off x="6393042" y="1505748"/>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38" name="Connecteur en arc 37"/>
                <p:cNvCxnSpPr/>
                <p:nvPr/>
              </p:nvCxnSpPr>
              <p:spPr>
                <a:xfrm rot="10800000">
                  <a:off x="4596693" y="1549971"/>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39" name="Connecteur en arc 38"/>
                <p:cNvCxnSpPr/>
                <p:nvPr/>
              </p:nvCxnSpPr>
              <p:spPr>
                <a:xfrm rot="10800000">
                  <a:off x="3015428" y="1578472"/>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0" name="Connecteur en arc 39"/>
                <p:cNvCxnSpPr/>
                <p:nvPr/>
              </p:nvCxnSpPr>
              <p:spPr>
                <a:xfrm rot="10800000">
                  <a:off x="1312540" y="1630910"/>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1" name="Connecteur en arc 40"/>
                <p:cNvCxnSpPr/>
                <p:nvPr/>
              </p:nvCxnSpPr>
              <p:spPr>
                <a:xfrm rot="10800000">
                  <a:off x="5448137" y="2921835"/>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2" name="Connecteur en arc 41"/>
                <p:cNvCxnSpPr/>
                <p:nvPr/>
              </p:nvCxnSpPr>
              <p:spPr>
                <a:xfrm rot="10800000">
                  <a:off x="3939994" y="3009377"/>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3" name="Connecteur en arc 42"/>
                <p:cNvCxnSpPr/>
                <p:nvPr/>
              </p:nvCxnSpPr>
              <p:spPr>
                <a:xfrm rot="10800000">
                  <a:off x="1911825" y="3115504"/>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4" name="Connecteur en arc 43"/>
                <p:cNvCxnSpPr/>
                <p:nvPr/>
              </p:nvCxnSpPr>
              <p:spPr>
                <a:xfrm rot="10800000">
                  <a:off x="260130" y="3185071"/>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5" name="Connecteur en arc 44"/>
                <p:cNvCxnSpPr/>
                <p:nvPr/>
              </p:nvCxnSpPr>
              <p:spPr>
                <a:xfrm rot="10800000">
                  <a:off x="6451981" y="4214017"/>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6" name="Connecteur en arc 45"/>
                <p:cNvCxnSpPr/>
                <p:nvPr/>
              </p:nvCxnSpPr>
              <p:spPr>
                <a:xfrm rot="10800000">
                  <a:off x="4718316" y="4341986"/>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7" name="Connecteur en arc 46"/>
                <p:cNvCxnSpPr/>
                <p:nvPr/>
              </p:nvCxnSpPr>
              <p:spPr>
                <a:xfrm rot="10800000">
                  <a:off x="2908873" y="4449708"/>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48" name="Connecteur en arc 47"/>
                <p:cNvCxnSpPr/>
                <p:nvPr/>
              </p:nvCxnSpPr>
              <p:spPr>
                <a:xfrm rot="10800000">
                  <a:off x="1285001" y="4514389"/>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grpSp>
          <p:cxnSp>
            <p:nvCxnSpPr>
              <p:cNvPr id="10" name="Connecteur en arc 9"/>
              <p:cNvCxnSpPr/>
              <p:nvPr/>
            </p:nvCxnSpPr>
            <p:spPr>
              <a:xfrm rot="5400000">
                <a:off x="3938720" y="2680066"/>
                <a:ext cx="1221773" cy="359860"/>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Connecteur en arc 10"/>
              <p:cNvCxnSpPr/>
              <p:nvPr/>
            </p:nvCxnSpPr>
            <p:spPr>
              <a:xfrm rot="16200000" flipH="1">
                <a:off x="4295040" y="2670045"/>
                <a:ext cx="1162901" cy="321031"/>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2" name="Ellipse 11"/>
              <p:cNvSpPr/>
              <p:nvPr/>
            </p:nvSpPr>
            <p:spPr>
              <a:xfrm>
                <a:off x="4371440" y="3363358"/>
                <a:ext cx="697749" cy="125611"/>
              </a:xfrm>
              <a:prstGeom prst="ellipse">
                <a:avLst/>
              </a:prstGeom>
              <a:pattFill prst="divot">
                <a:fgClr>
                  <a:schemeClr val="tx1"/>
                </a:fgClr>
                <a:bgClr>
                  <a:prstClr val="white"/>
                </a:bgClr>
              </a:patt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4" name="Connecteur en arc 3"/>
            <p:cNvCxnSpPr/>
            <p:nvPr/>
          </p:nvCxnSpPr>
          <p:spPr>
            <a:xfrm rot="16200000" flipH="1">
              <a:off x="4061349" y="3394019"/>
              <a:ext cx="1162901" cy="321031"/>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 name="Connecteur en arc 4"/>
            <p:cNvCxnSpPr/>
            <p:nvPr/>
          </p:nvCxnSpPr>
          <p:spPr>
            <a:xfrm rot="5400000">
              <a:off x="3691467" y="3391959"/>
              <a:ext cx="1221773" cy="359860"/>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 name="Ellipse 5"/>
            <p:cNvSpPr/>
            <p:nvPr/>
          </p:nvSpPr>
          <p:spPr>
            <a:xfrm>
              <a:off x="4109828" y="4052243"/>
              <a:ext cx="697749" cy="231445"/>
            </a:xfrm>
            <a:prstGeom prst="ellipse">
              <a:avLst/>
            </a:prstGeom>
            <a:pattFill prst="divot">
              <a:fgClr>
                <a:schemeClr val="tx1"/>
              </a:fgClr>
              <a:bgClr>
                <a:prstClr val="white"/>
              </a:bgClr>
            </a:patt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Connecteur droit 7"/>
            <p:cNvCxnSpPr/>
            <p:nvPr/>
          </p:nvCxnSpPr>
          <p:spPr>
            <a:xfrm flipV="1">
              <a:off x="5716925" y="1776266"/>
              <a:ext cx="13565" cy="38588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flipV="1">
              <a:off x="4482283" y="2139024"/>
              <a:ext cx="1" cy="78892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sp>
        <p:nvSpPr>
          <p:cNvPr id="111" name="ZoneTexte 110"/>
          <p:cNvSpPr txBox="1"/>
          <p:nvPr/>
        </p:nvSpPr>
        <p:spPr>
          <a:xfrm>
            <a:off x="497776" y="1197451"/>
            <a:ext cx="8279906" cy="646331"/>
          </a:xfrm>
          <a:prstGeom prst="rect">
            <a:avLst/>
          </a:prstGeom>
          <a:noFill/>
        </p:spPr>
        <p:txBody>
          <a:bodyPr wrap="square" rtlCol="0">
            <a:spAutoFit/>
          </a:bodyPr>
          <a:lstStyle/>
          <a:p>
            <a:r>
              <a:rPr lang="en-US" dirty="0">
                <a:solidFill>
                  <a:srgbClr val="FFFFFF"/>
                </a:solidFill>
              </a:rPr>
              <a:t>To reach few microns resolution with a limited number of electronic channels, a new concept was developed, successfully </a:t>
            </a:r>
            <a:r>
              <a:rPr lang="en-US" b="1" dirty="0">
                <a:solidFill>
                  <a:srgbClr val="FFFFFF"/>
                </a:solidFill>
              </a:rPr>
              <a:t>tested</a:t>
            </a:r>
            <a:r>
              <a:rPr lang="en-US" dirty="0">
                <a:solidFill>
                  <a:srgbClr val="FFFFFF"/>
                </a:solidFill>
              </a:rPr>
              <a:t> and </a:t>
            </a:r>
            <a:r>
              <a:rPr lang="en-US" b="1" dirty="0">
                <a:solidFill>
                  <a:srgbClr val="FFFFFF"/>
                </a:solidFill>
              </a:rPr>
              <a:t>patented</a:t>
            </a:r>
            <a:r>
              <a:rPr lang="en-US" dirty="0">
                <a:solidFill>
                  <a:srgbClr val="FFFFFF"/>
                </a:solidFill>
              </a:rPr>
              <a:t>.</a:t>
            </a:r>
          </a:p>
        </p:txBody>
      </p:sp>
      <p:sp>
        <p:nvSpPr>
          <p:cNvPr id="104" name="ZoneTexte 103"/>
          <p:cNvSpPr txBox="1"/>
          <p:nvPr/>
        </p:nvSpPr>
        <p:spPr>
          <a:xfrm>
            <a:off x="223279" y="6106841"/>
            <a:ext cx="8554403" cy="369332"/>
          </a:xfrm>
          <a:prstGeom prst="rect">
            <a:avLst/>
          </a:prstGeom>
          <a:noFill/>
          <a:ln>
            <a:solidFill>
              <a:schemeClr val="bg1"/>
            </a:solidFill>
          </a:ln>
        </p:spPr>
        <p:txBody>
          <a:bodyPr wrap="square" rtlCol="0">
            <a:spAutoFit/>
          </a:bodyPr>
          <a:lstStyle/>
          <a:p>
            <a:r>
              <a:rPr lang="en-US" dirty="0">
                <a:solidFill>
                  <a:srgbClr val="FFFFFF"/>
                </a:solidFill>
              </a:rPr>
              <a:t>NXN </a:t>
            </a:r>
            <a:r>
              <a:rPr lang="en-US" dirty="0">
                <a:solidFill>
                  <a:srgbClr val="FFFFFF"/>
                </a:solidFill>
                <a:sym typeface="Wingdings"/>
              </a:rPr>
              <a:t> 3N : Reduction of electronic channels, power consumption and occupancy</a:t>
            </a:r>
            <a:endParaRPr lang="en-US" dirty="0">
              <a:solidFill>
                <a:srgbClr val="FFFFFF"/>
              </a:solidFill>
            </a:endParaRPr>
          </a:p>
        </p:txBody>
      </p:sp>
      <p:sp>
        <p:nvSpPr>
          <p:cNvPr id="105" name="ZoneTexte 104"/>
          <p:cNvSpPr txBox="1"/>
          <p:nvPr/>
        </p:nvSpPr>
        <p:spPr>
          <a:xfrm>
            <a:off x="655883" y="1988205"/>
            <a:ext cx="7186815" cy="1477328"/>
          </a:xfrm>
          <a:prstGeom prst="rect">
            <a:avLst/>
          </a:prstGeom>
          <a:noFill/>
        </p:spPr>
        <p:txBody>
          <a:bodyPr wrap="square" rtlCol="0">
            <a:spAutoFit/>
          </a:bodyPr>
          <a:lstStyle/>
          <a:p>
            <a:pPr marL="285750" indent="-285750">
              <a:buFont typeface="Wingdings" charset="2"/>
              <a:buChar char="q"/>
            </a:pPr>
            <a:r>
              <a:rPr lang="en-US" dirty="0">
                <a:solidFill>
                  <a:srgbClr val="FFFFFF"/>
                </a:solidFill>
              </a:rPr>
              <a:t> Connect the pixels in woven strips</a:t>
            </a:r>
          </a:p>
          <a:p>
            <a:pPr marL="285750" indent="-285750">
              <a:buFont typeface="Wingdings" charset="2"/>
              <a:buChar char="q"/>
            </a:pPr>
            <a:r>
              <a:rPr lang="en-US" dirty="0">
                <a:solidFill>
                  <a:srgbClr val="FFFFFF"/>
                </a:solidFill>
              </a:rPr>
              <a:t> Two neighboring pixels are connected to two different strips</a:t>
            </a:r>
          </a:p>
          <a:p>
            <a:pPr marL="285750" indent="-285750">
              <a:buFont typeface="Wingdings" charset="2"/>
              <a:buChar char="q"/>
            </a:pPr>
            <a:r>
              <a:rPr lang="en-US" dirty="0">
                <a:solidFill>
                  <a:srgbClr val="FFFFFF"/>
                </a:solidFill>
              </a:rPr>
              <a:t> Each strip is connected to one electronic channel </a:t>
            </a:r>
          </a:p>
          <a:p>
            <a:pPr marL="285750" indent="-285750">
              <a:buFont typeface="Wingdings" charset="2"/>
              <a:buChar char="q"/>
            </a:pPr>
            <a:r>
              <a:rPr lang="en-US" dirty="0">
                <a:solidFill>
                  <a:srgbClr val="FFFFFF"/>
                </a:solidFill>
              </a:rPr>
              <a:t> Share the charge among a few ones</a:t>
            </a:r>
          </a:p>
          <a:p>
            <a:pPr marL="285750" indent="-285750">
              <a:buFont typeface="Wingdings" charset="2"/>
              <a:buChar char="q"/>
            </a:pPr>
            <a:r>
              <a:rPr lang="en-US" dirty="0">
                <a:solidFill>
                  <a:srgbClr val="FFFFFF"/>
                </a:solidFill>
              </a:rPr>
              <a:t> Cross the fired strip to determine the position</a:t>
            </a:r>
          </a:p>
        </p:txBody>
      </p:sp>
      <p:sp>
        <p:nvSpPr>
          <p:cNvPr id="107" name="Rectangle à coins arrondis 106"/>
          <p:cNvSpPr/>
          <p:nvPr/>
        </p:nvSpPr>
        <p:spPr>
          <a:xfrm>
            <a:off x="2791102" y="298110"/>
            <a:ext cx="3561796" cy="6958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rPr>
              <a:t>Position measurement</a:t>
            </a:r>
          </a:p>
        </p:txBody>
      </p:sp>
      <p:sp>
        <p:nvSpPr>
          <p:cNvPr id="108" name="Espace réservé du numéro de diapositive 107">
            <a:extLst>
              <a:ext uri="{FF2B5EF4-FFF2-40B4-BE49-F238E27FC236}">
                <a16:creationId xmlns:a16="http://schemas.microsoft.com/office/drawing/2014/main" id="{1DC48441-F713-912C-AE61-568704CDDB90}"/>
              </a:ext>
            </a:extLst>
          </p:cNvPr>
          <p:cNvSpPr>
            <a:spLocks noGrp="1"/>
          </p:cNvSpPr>
          <p:nvPr>
            <p:ph type="sldNum" sz="quarter" idx="12"/>
          </p:nvPr>
        </p:nvSpPr>
        <p:spPr/>
        <p:txBody>
          <a:bodyPr/>
          <a:lstStyle/>
          <a:p>
            <a:fld id="{69C4849A-3939-C14A-B332-2DCE56CB8D0A}" type="slidenum">
              <a:rPr lang="en-US" smtClean="0"/>
              <a:t>30</a:t>
            </a:fld>
            <a:endParaRPr lang="en-US"/>
          </a:p>
        </p:txBody>
      </p:sp>
      <p:sp>
        <p:nvSpPr>
          <p:cNvPr id="109" name="Espace réservé du pied de page 108">
            <a:extLst>
              <a:ext uri="{FF2B5EF4-FFF2-40B4-BE49-F238E27FC236}">
                <a16:creationId xmlns:a16="http://schemas.microsoft.com/office/drawing/2014/main" id="{7B4565CF-9763-57E1-B0E0-6942952E8027}"/>
              </a:ext>
            </a:extLst>
          </p:cNvPr>
          <p:cNvSpPr>
            <a:spLocks noGrp="1"/>
          </p:cNvSpPr>
          <p:nvPr>
            <p:ph type="ftr" sz="quarter" idx="11"/>
          </p:nvPr>
        </p:nvSpPr>
        <p:spPr/>
        <p:txBody>
          <a:bodyPr/>
          <a:lstStyle/>
          <a:p>
            <a:r>
              <a:rPr lang="en-US"/>
              <a:t>I. Laktineh</a:t>
            </a:r>
          </a:p>
        </p:txBody>
      </p:sp>
    </p:spTree>
    <p:extLst>
      <p:ext uri="{BB962C8B-B14F-4D97-AF65-F5344CB8AC3E}">
        <p14:creationId xmlns:p14="http://schemas.microsoft.com/office/powerpoint/2010/main" val="2412579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307121" y="1017622"/>
            <a:ext cx="7768167" cy="1754326"/>
          </a:xfrm>
          <a:prstGeom prst="rect">
            <a:avLst/>
          </a:prstGeom>
          <a:noFill/>
        </p:spPr>
        <p:txBody>
          <a:bodyPr wrap="square" rtlCol="0">
            <a:spAutoFit/>
          </a:bodyPr>
          <a:lstStyle/>
          <a:p>
            <a:r>
              <a:rPr lang="en-US" dirty="0">
                <a:solidFill>
                  <a:srgbClr val="FFFFFF"/>
                </a:solidFill>
              </a:rPr>
              <a:t>Although no silicon sensor is used, the CMOS</a:t>
            </a:r>
          </a:p>
          <a:p>
            <a:r>
              <a:rPr lang="en-US" dirty="0">
                <a:solidFill>
                  <a:srgbClr val="FFFFFF"/>
                </a:solidFill>
              </a:rPr>
              <a:t>wafer technology was used.</a:t>
            </a:r>
          </a:p>
          <a:p>
            <a:r>
              <a:rPr lang="en-US" dirty="0">
                <a:solidFill>
                  <a:srgbClr val="FFFFFF"/>
                </a:solidFill>
              </a:rPr>
              <a:t>Pixels, the interconnections as well as the</a:t>
            </a:r>
          </a:p>
          <a:p>
            <a:r>
              <a:rPr lang="en-US" dirty="0">
                <a:solidFill>
                  <a:srgbClr val="FFFFFF"/>
                </a:solidFill>
              </a:rPr>
              <a:t>readout electronics are conceived in </a:t>
            </a:r>
          </a:p>
          <a:p>
            <a:r>
              <a:rPr lang="en-US" dirty="0">
                <a:solidFill>
                  <a:srgbClr val="FFFFFF"/>
                </a:solidFill>
              </a:rPr>
              <a:t>TJ 180 nm (6 metal layers) technology.</a:t>
            </a:r>
          </a:p>
          <a:p>
            <a:endParaRPr lang="en-US" dirty="0">
              <a:solidFill>
                <a:srgbClr val="FFFFFF"/>
              </a:solidFill>
            </a:endParaRPr>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508" y="1017622"/>
            <a:ext cx="3356839" cy="2294378"/>
          </a:xfrm>
          <a:prstGeom prst="rect">
            <a:avLst/>
          </a:prstGeom>
        </p:spPr>
      </p:pic>
      <p:sp>
        <p:nvSpPr>
          <p:cNvPr id="5" name="Rectangle à coins arrondis 4"/>
          <p:cNvSpPr/>
          <p:nvPr/>
        </p:nvSpPr>
        <p:spPr>
          <a:xfrm>
            <a:off x="2791102" y="298110"/>
            <a:ext cx="3561796" cy="6958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rPr>
              <a:t>Position Measurement</a:t>
            </a:r>
          </a:p>
        </p:txBody>
      </p:sp>
      <p:graphicFrame>
        <p:nvGraphicFramePr>
          <p:cNvPr id="8" name="Espace réservé du contenu 3">
            <a:extLst>
              <a:ext uri="{FF2B5EF4-FFF2-40B4-BE49-F238E27FC236}">
                <a16:creationId xmlns:a16="http://schemas.microsoft.com/office/drawing/2014/main" id="{F0A0CF40-7455-92C6-4627-19854AB9F5EE}"/>
              </a:ext>
            </a:extLst>
          </p:cNvPr>
          <p:cNvGraphicFramePr>
            <a:graphicFrameLocks/>
          </p:cNvGraphicFramePr>
          <p:nvPr/>
        </p:nvGraphicFramePr>
        <p:xfrm>
          <a:off x="4295303" y="3028628"/>
          <a:ext cx="4613177" cy="3488383"/>
        </p:xfrm>
        <a:graphic>
          <a:graphicData uri="http://schemas.openxmlformats.org/drawingml/2006/table">
            <a:tbl>
              <a:tblPr firstRow="1" bandRow="1">
                <a:tableStyleId>{5C22544A-7EE6-4342-B048-85BDC9FD1C3A}</a:tableStyleId>
              </a:tblPr>
              <a:tblGrid>
                <a:gridCol w="1994668">
                  <a:extLst>
                    <a:ext uri="{9D8B030D-6E8A-4147-A177-3AD203B41FA5}">
                      <a16:colId xmlns:a16="http://schemas.microsoft.com/office/drawing/2014/main" val="40777036"/>
                    </a:ext>
                  </a:extLst>
                </a:gridCol>
                <a:gridCol w="2618509">
                  <a:extLst>
                    <a:ext uri="{9D8B030D-6E8A-4147-A177-3AD203B41FA5}">
                      <a16:colId xmlns:a16="http://schemas.microsoft.com/office/drawing/2014/main" val="1713903548"/>
                    </a:ext>
                  </a:extLst>
                </a:gridCol>
              </a:tblGrid>
              <a:tr h="218147">
                <a:tc>
                  <a:txBody>
                    <a:bodyPr/>
                    <a:lstStyle/>
                    <a:p>
                      <a:r>
                        <a:rPr lang="en-US" sz="1100" noProof="0" dirty="0"/>
                        <a:t>Parameters</a:t>
                      </a:r>
                    </a:p>
                  </a:txBody>
                  <a:tcPr marL="68580" marR="68580" marT="34290" marB="34290"/>
                </a:tc>
                <a:tc>
                  <a:txBody>
                    <a:bodyPr/>
                    <a:lstStyle/>
                    <a:p>
                      <a:r>
                        <a:rPr lang="en-US" sz="1100" noProof="0" dirty="0"/>
                        <a:t>Value</a:t>
                      </a:r>
                    </a:p>
                  </a:txBody>
                  <a:tcPr marL="68580" marR="68580" marT="34290" marB="34290"/>
                </a:tc>
                <a:extLst>
                  <a:ext uri="{0D108BD9-81ED-4DB2-BD59-A6C34878D82A}">
                    <a16:rowId xmlns:a16="http://schemas.microsoft.com/office/drawing/2014/main" val="1671692683"/>
                  </a:ext>
                </a:extLst>
              </a:tr>
              <a:tr h="218147">
                <a:tc>
                  <a:txBody>
                    <a:bodyPr/>
                    <a:lstStyle/>
                    <a:p>
                      <a:r>
                        <a:rPr lang="en-US" sz="1100" noProof="0" dirty="0"/>
                        <a:t>Design Flow</a:t>
                      </a:r>
                    </a:p>
                  </a:txBody>
                  <a:tcPr marL="68580" marR="68580" marT="34290" marB="34290"/>
                </a:tc>
                <a:tc>
                  <a:txBody>
                    <a:bodyPr/>
                    <a:lstStyle/>
                    <a:p>
                      <a:r>
                        <a:rPr lang="en-US" sz="1100" noProof="0" dirty="0"/>
                        <a:t>Cadence DoT</a:t>
                      </a:r>
                      <a:r>
                        <a:rPr lang="en-US" sz="1100" baseline="0" noProof="0" dirty="0"/>
                        <a:t> flow</a:t>
                      </a:r>
                      <a:endParaRPr lang="en-US" sz="1100" noProof="0" dirty="0"/>
                    </a:p>
                  </a:txBody>
                  <a:tcPr marL="68580" marR="68580" marT="34290" marB="34290"/>
                </a:tc>
                <a:extLst>
                  <a:ext uri="{0D108BD9-81ED-4DB2-BD59-A6C34878D82A}">
                    <a16:rowId xmlns:a16="http://schemas.microsoft.com/office/drawing/2014/main" val="1219694904"/>
                  </a:ext>
                </a:extLst>
              </a:tr>
              <a:tr h="218147">
                <a:tc>
                  <a:txBody>
                    <a:bodyPr/>
                    <a:lstStyle/>
                    <a:p>
                      <a:r>
                        <a:rPr lang="en-US" sz="1100" noProof="0" dirty="0"/>
                        <a:t>Technology</a:t>
                      </a:r>
                    </a:p>
                  </a:txBody>
                  <a:tcPr marL="68580" marR="68580" marT="34290" marB="34290"/>
                </a:tc>
                <a:tc>
                  <a:txBody>
                    <a:bodyPr/>
                    <a:lstStyle/>
                    <a:p>
                      <a:r>
                        <a:rPr lang="en-US" sz="1100" noProof="0" dirty="0"/>
                        <a:t>TJ CIS 180nm  </a:t>
                      </a:r>
                    </a:p>
                  </a:txBody>
                  <a:tcPr marL="68580" marR="68580" marT="34290" marB="34290"/>
                </a:tc>
                <a:extLst>
                  <a:ext uri="{0D108BD9-81ED-4DB2-BD59-A6C34878D82A}">
                    <a16:rowId xmlns:a16="http://schemas.microsoft.com/office/drawing/2014/main" val="3265519518"/>
                  </a:ext>
                </a:extLst>
              </a:tr>
              <a:tr h="218147">
                <a:tc>
                  <a:txBody>
                    <a:bodyPr/>
                    <a:lstStyle/>
                    <a:p>
                      <a:r>
                        <a:rPr lang="en-US" sz="1100" noProof="0" dirty="0"/>
                        <a:t>Power</a:t>
                      </a:r>
                      <a:r>
                        <a:rPr lang="en-US" sz="1100" baseline="0" noProof="0" dirty="0"/>
                        <a:t> supplies</a:t>
                      </a:r>
                      <a:endParaRPr lang="en-US" sz="1100" noProof="0" dirty="0"/>
                    </a:p>
                  </a:txBody>
                  <a:tcPr marL="68580" marR="68580" marT="34290" marB="34290"/>
                </a:tc>
                <a:tc>
                  <a:txBody>
                    <a:bodyPr/>
                    <a:lstStyle/>
                    <a:p>
                      <a:r>
                        <a:rPr lang="en-US" sz="1100" noProof="0" dirty="0"/>
                        <a:t>1.8V</a:t>
                      </a:r>
                    </a:p>
                  </a:txBody>
                  <a:tcPr marL="68580" marR="68580" marT="34290" marB="34290"/>
                </a:tc>
                <a:extLst>
                  <a:ext uri="{0D108BD9-81ED-4DB2-BD59-A6C34878D82A}">
                    <a16:rowId xmlns:a16="http://schemas.microsoft.com/office/drawing/2014/main" val="244771792"/>
                  </a:ext>
                </a:extLst>
              </a:tr>
              <a:tr h="218147">
                <a:tc>
                  <a:txBody>
                    <a:bodyPr/>
                    <a:lstStyle/>
                    <a:p>
                      <a:r>
                        <a:rPr lang="en-US" sz="1100" noProof="0" dirty="0"/>
                        <a:t>Power density</a:t>
                      </a:r>
                    </a:p>
                  </a:txBody>
                  <a:tcPr marL="68580" marR="68580" marT="34290" marB="34290"/>
                </a:tc>
                <a:tc>
                  <a:txBody>
                    <a:bodyPr/>
                    <a:lstStyle/>
                    <a:p>
                      <a:r>
                        <a:rPr lang="en-US" sz="1100" noProof="0" dirty="0"/>
                        <a:t>&gt;172mW/cm² </a:t>
                      </a:r>
                    </a:p>
                  </a:txBody>
                  <a:tcPr marL="68580" marR="68580" marT="34290" marB="34290"/>
                </a:tc>
                <a:extLst>
                  <a:ext uri="{0D108BD9-81ED-4DB2-BD59-A6C34878D82A}">
                    <a16:rowId xmlns:a16="http://schemas.microsoft.com/office/drawing/2014/main" val="3111130094"/>
                  </a:ext>
                </a:extLst>
              </a:tr>
              <a:tr h="218147">
                <a:tc>
                  <a:txBody>
                    <a:bodyPr/>
                    <a:lstStyle/>
                    <a:p>
                      <a:r>
                        <a:rPr lang="en-US" sz="1100" noProof="0" dirty="0"/>
                        <a:t>Die</a:t>
                      </a:r>
                      <a:r>
                        <a:rPr lang="en-US" sz="1100" baseline="0" noProof="0" dirty="0"/>
                        <a:t> dimension </a:t>
                      </a:r>
                      <a:endParaRPr lang="en-US" sz="1100" noProof="0" dirty="0"/>
                    </a:p>
                  </a:txBody>
                  <a:tcPr marL="68580" marR="68580" marT="34290" marB="34290"/>
                </a:tc>
                <a:tc>
                  <a:txBody>
                    <a:bodyPr/>
                    <a:lstStyle/>
                    <a:p>
                      <a:r>
                        <a:rPr lang="en-US" sz="1100" noProof="0" dirty="0"/>
                        <a:t>~7.5x7.5 mm² (6.5x7.5mm²</a:t>
                      </a:r>
                      <a:r>
                        <a:rPr lang="en-US" sz="1100" baseline="0" noProof="0" dirty="0"/>
                        <a:t> active)</a:t>
                      </a:r>
                      <a:endParaRPr lang="en-US" sz="1100" noProof="0" dirty="0"/>
                    </a:p>
                  </a:txBody>
                  <a:tcPr marL="68580" marR="68580" marT="34290" marB="34290"/>
                </a:tc>
                <a:extLst>
                  <a:ext uri="{0D108BD9-81ED-4DB2-BD59-A6C34878D82A}">
                    <a16:rowId xmlns:a16="http://schemas.microsoft.com/office/drawing/2014/main" val="2729715074"/>
                  </a:ext>
                </a:extLst>
              </a:tr>
              <a:tr h="218147">
                <a:tc>
                  <a:txBody>
                    <a:bodyPr/>
                    <a:lstStyle/>
                    <a:p>
                      <a:r>
                        <a:rPr lang="en-US" sz="1100" noProof="0" dirty="0"/>
                        <a:t>Anode</a:t>
                      </a:r>
                      <a:r>
                        <a:rPr lang="en-US" sz="1100" baseline="0" noProof="0" dirty="0"/>
                        <a:t> dimension</a:t>
                      </a:r>
                      <a:endParaRPr lang="en-US" sz="1100" noProof="0" dirty="0"/>
                    </a:p>
                  </a:txBody>
                  <a:tcPr marL="68580" marR="68580" marT="34290" marB="34290"/>
                </a:tc>
                <a:tc>
                  <a:txBody>
                    <a:bodyPr/>
                    <a:lstStyle/>
                    <a:p>
                      <a:r>
                        <a:rPr lang="en-US" sz="1100" b="1" noProof="0" dirty="0">
                          <a:solidFill>
                            <a:srgbClr val="7030A0"/>
                          </a:solidFill>
                        </a:rPr>
                        <a:t>~22µ²(5µm hexagonal pitch)</a:t>
                      </a:r>
                    </a:p>
                  </a:txBody>
                  <a:tcPr marL="68580" marR="68580" marT="34290" marB="34290"/>
                </a:tc>
                <a:extLst>
                  <a:ext uri="{0D108BD9-81ED-4DB2-BD59-A6C34878D82A}">
                    <a16:rowId xmlns:a16="http://schemas.microsoft.com/office/drawing/2014/main" val="2387871792"/>
                  </a:ext>
                </a:extLst>
              </a:tr>
              <a:tr h="218147">
                <a:tc>
                  <a:txBody>
                    <a:bodyPr/>
                    <a:lstStyle/>
                    <a:p>
                      <a:r>
                        <a:rPr lang="en-US" sz="1100" noProof="0" dirty="0"/>
                        <a:t>Readout pixel dimension</a:t>
                      </a:r>
                    </a:p>
                  </a:txBody>
                  <a:tcPr marL="68580" marR="68580" marT="34290" marB="34290"/>
                </a:tc>
                <a:tc>
                  <a:txBody>
                    <a:bodyPr/>
                    <a:lstStyle/>
                    <a:p>
                      <a:r>
                        <a:rPr lang="en-US" sz="1100" b="1" noProof="0" dirty="0">
                          <a:solidFill>
                            <a:srgbClr val="7030A0"/>
                          </a:solidFill>
                        </a:rPr>
                        <a:t>50µmx140µm</a:t>
                      </a:r>
                    </a:p>
                  </a:txBody>
                  <a:tcPr marL="68580" marR="68580" marT="34290" marB="34290"/>
                </a:tc>
                <a:extLst>
                  <a:ext uri="{0D108BD9-81ED-4DB2-BD59-A6C34878D82A}">
                    <a16:rowId xmlns:a16="http://schemas.microsoft.com/office/drawing/2014/main" val="485024319"/>
                  </a:ext>
                </a:extLst>
              </a:tr>
              <a:tr h="218147">
                <a:tc>
                  <a:txBody>
                    <a:bodyPr/>
                    <a:lstStyle/>
                    <a:p>
                      <a:r>
                        <a:rPr lang="en-US" sz="1100" noProof="0" dirty="0"/>
                        <a:t>Readout matrix</a:t>
                      </a:r>
                    </a:p>
                  </a:txBody>
                  <a:tcPr marL="68580" marR="68580" marT="34290" marB="34290"/>
                </a:tc>
                <a:tc>
                  <a:txBody>
                    <a:bodyPr/>
                    <a:lstStyle/>
                    <a:p>
                      <a:r>
                        <a:rPr lang="en-US" sz="1100" b="1" noProof="0" dirty="0">
                          <a:solidFill>
                            <a:srgbClr val="7030A0"/>
                          </a:solidFill>
                        </a:rPr>
                        <a:t>128x54</a:t>
                      </a:r>
                      <a:r>
                        <a:rPr lang="en-US" sz="1100" b="1" baseline="0" noProof="0" dirty="0">
                          <a:solidFill>
                            <a:srgbClr val="7030A0"/>
                          </a:solidFill>
                        </a:rPr>
                        <a:t> cells (only 2556 active)</a:t>
                      </a:r>
                      <a:endParaRPr lang="en-US" sz="1100" b="1" noProof="0" dirty="0">
                        <a:solidFill>
                          <a:srgbClr val="7030A0"/>
                        </a:solidFill>
                      </a:endParaRPr>
                    </a:p>
                  </a:txBody>
                  <a:tcPr marL="68580" marR="68580" marT="34290" marB="34290"/>
                </a:tc>
                <a:extLst>
                  <a:ext uri="{0D108BD9-81ED-4DB2-BD59-A6C34878D82A}">
                    <a16:rowId xmlns:a16="http://schemas.microsoft.com/office/drawing/2014/main" val="3337128231"/>
                  </a:ext>
                </a:extLst>
              </a:tr>
              <a:tr h="249883">
                <a:tc>
                  <a:txBody>
                    <a:bodyPr/>
                    <a:lstStyle/>
                    <a:p>
                      <a:r>
                        <a:rPr lang="en-US" sz="1100" noProof="0" dirty="0"/>
                        <a:t>Input clock</a:t>
                      </a:r>
                    </a:p>
                  </a:txBody>
                  <a:tcPr marL="68580" marR="68580" marT="34290" marB="34290"/>
                </a:tc>
                <a:tc>
                  <a:txBody>
                    <a:bodyPr/>
                    <a:lstStyle/>
                    <a:p>
                      <a:r>
                        <a:rPr lang="en-US" sz="1100" noProof="0" dirty="0"/>
                        <a:t>40MHz</a:t>
                      </a:r>
                    </a:p>
                  </a:txBody>
                  <a:tcPr marL="68580" marR="68580" marT="34290" marB="34290"/>
                </a:tc>
                <a:extLst>
                  <a:ext uri="{0D108BD9-81ED-4DB2-BD59-A6C34878D82A}">
                    <a16:rowId xmlns:a16="http://schemas.microsoft.com/office/drawing/2014/main" val="913413726"/>
                  </a:ext>
                </a:extLst>
              </a:tr>
              <a:tr h="372961">
                <a:tc>
                  <a:txBody>
                    <a:bodyPr/>
                    <a:lstStyle/>
                    <a:p>
                      <a:r>
                        <a:rPr lang="en-US" sz="1100" noProof="0" dirty="0"/>
                        <a:t>Read-out port</a:t>
                      </a:r>
                    </a:p>
                  </a:txBody>
                  <a:tcPr marL="68580" marR="68580" marT="34290" marB="34290"/>
                </a:tc>
                <a:tc>
                  <a:txBody>
                    <a:bodyPr/>
                    <a:lstStyle/>
                    <a:p>
                      <a:r>
                        <a:rPr lang="en-US" sz="1100" noProof="0" dirty="0"/>
                        <a:t>13-bit parallel, 1</a:t>
                      </a:r>
                      <a:r>
                        <a:rPr lang="en-US" sz="1100" baseline="0" noProof="0" dirty="0"/>
                        <a:t> sync clock out, 1 marker</a:t>
                      </a:r>
                      <a:endParaRPr lang="en-US" sz="1100" noProof="0" dirty="0"/>
                    </a:p>
                  </a:txBody>
                  <a:tcPr marL="68580" marR="68580" marT="34290" marB="34290"/>
                </a:tc>
                <a:extLst>
                  <a:ext uri="{0D108BD9-81ED-4DB2-BD59-A6C34878D82A}">
                    <a16:rowId xmlns:a16="http://schemas.microsoft.com/office/drawing/2014/main" val="781853228"/>
                  </a:ext>
                </a:extLst>
              </a:tr>
              <a:tr h="218147">
                <a:tc>
                  <a:txBody>
                    <a:bodyPr/>
                    <a:lstStyle/>
                    <a:p>
                      <a:r>
                        <a:rPr lang="en-US" sz="1100" noProof="0" dirty="0"/>
                        <a:t>I/O Pad</a:t>
                      </a:r>
                    </a:p>
                  </a:txBody>
                  <a:tcPr marL="68580" marR="68580" marT="34290" marB="34290"/>
                </a:tc>
                <a:tc>
                  <a:txBody>
                    <a:bodyPr/>
                    <a:lstStyle/>
                    <a:p>
                      <a:r>
                        <a:rPr lang="en-US" sz="1100" noProof="0" dirty="0"/>
                        <a:t>CMOS</a:t>
                      </a:r>
                    </a:p>
                  </a:txBody>
                  <a:tcPr marL="68580" marR="68580" marT="34290" marB="34290"/>
                </a:tc>
                <a:extLst>
                  <a:ext uri="{0D108BD9-81ED-4DB2-BD59-A6C34878D82A}">
                    <a16:rowId xmlns:a16="http://schemas.microsoft.com/office/drawing/2014/main" val="879512479"/>
                  </a:ext>
                </a:extLst>
              </a:tr>
              <a:tr h="218147">
                <a:tc>
                  <a:txBody>
                    <a:bodyPr/>
                    <a:lstStyle/>
                    <a:p>
                      <a:r>
                        <a:rPr lang="en-US" sz="1100" noProof="0" dirty="0"/>
                        <a:t>Slow control</a:t>
                      </a:r>
                    </a:p>
                  </a:txBody>
                  <a:tcPr marL="68580" marR="68580" marT="34290" marB="34290"/>
                </a:tc>
                <a:tc>
                  <a:txBody>
                    <a:bodyPr/>
                    <a:lstStyle/>
                    <a:p>
                      <a:r>
                        <a:rPr lang="en-US" sz="1100" noProof="0" dirty="0"/>
                        <a:t>I2C</a:t>
                      </a:r>
                    </a:p>
                  </a:txBody>
                  <a:tcPr marL="68580" marR="68580" marT="34290" marB="34290"/>
                </a:tc>
                <a:extLst>
                  <a:ext uri="{0D108BD9-81ED-4DB2-BD59-A6C34878D82A}">
                    <a16:rowId xmlns:a16="http://schemas.microsoft.com/office/drawing/2014/main" val="335314934"/>
                  </a:ext>
                </a:extLst>
              </a:tr>
              <a:tr h="218147">
                <a:tc>
                  <a:txBody>
                    <a:bodyPr/>
                    <a:lstStyle/>
                    <a:p>
                      <a:r>
                        <a:rPr lang="en-US" sz="1100" noProof="0" dirty="0"/>
                        <a:t>Max data</a:t>
                      </a:r>
                      <a:r>
                        <a:rPr lang="en-US" sz="1100" baseline="0" noProof="0" dirty="0"/>
                        <a:t> rate (1Mhz hit rate)</a:t>
                      </a:r>
                      <a:endParaRPr lang="en-US" sz="1100" noProof="0" dirty="0"/>
                    </a:p>
                  </a:txBody>
                  <a:tcPr marL="68580" marR="68580" marT="34290" marB="34290"/>
                </a:tc>
                <a:tc>
                  <a:txBody>
                    <a:bodyPr/>
                    <a:lstStyle/>
                    <a:p>
                      <a:r>
                        <a:rPr lang="en-US" sz="1100" noProof="0" dirty="0"/>
                        <a:t>390Mbps</a:t>
                      </a:r>
                    </a:p>
                  </a:txBody>
                  <a:tcPr marL="68580" marR="68580" marT="34290" marB="34290"/>
                </a:tc>
                <a:extLst>
                  <a:ext uri="{0D108BD9-81ED-4DB2-BD59-A6C34878D82A}">
                    <a16:rowId xmlns:a16="http://schemas.microsoft.com/office/drawing/2014/main" val="239545819"/>
                  </a:ext>
                </a:extLst>
              </a:tr>
            </a:tbl>
          </a:graphicData>
        </a:graphic>
      </p:graphicFrame>
      <p:pic>
        <p:nvPicPr>
          <p:cNvPr id="9" name="内容占位符 8">
            <a:extLst>
              <a:ext uri="{FF2B5EF4-FFF2-40B4-BE49-F238E27FC236}">
                <a16:creationId xmlns:a16="http://schemas.microsoft.com/office/drawing/2014/main" id="{77B7D784-7518-0040-25F4-F518FFD744F6}"/>
              </a:ext>
            </a:extLst>
          </p:cNvPr>
          <p:cNvPicPr>
            <a:picLocks noChangeAspect="1"/>
          </p:cNvPicPr>
          <p:nvPr/>
        </p:nvPicPr>
        <p:blipFill>
          <a:blip r:embed="rId3"/>
          <a:stretch>
            <a:fillRect/>
          </a:stretch>
        </p:blipFill>
        <p:spPr>
          <a:xfrm>
            <a:off x="354798" y="3546000"/>
            <a:ext cx="3434546" cy="2716253"/>
          </a:xfrm>
          <a:prstGeom prst="rect">
            <a:avLst/>
          </a:prstGeom>
        </p:spPr>
      </p:pic>
      <p:sp>
        <p:nvSpPr>
          <p:cNvPr id="2" name="Espace réservé du pied de page 1">
            <a:extLst>
              <a:ext uri="{FF2B5EF4-FFF2-40B4-BE49-F238E27FC236}">
                <a16:creationId xmlns:a16="http://schemas.microsoft.com/office/drawing/2014/main" id="{56C31DDC-D30A-F24C-CC2C-B91B93121C85}"/>
              </a:ext>
            </a:extLst>
          </p:cNvPr>
          <p:cNvSpPr>
            <a:spLocks noGrp="1"/>
          </p:cNvSpPr>
          <p:nvPr>
            <p:ph type="ftr" sz="quarter" idx="11"/>
          </p:nvPr>
        </p:nvSpPr>
        <p:spPr/>
        <p:txBody>
          <a:bodyPr/>
          <a:lstStyle/>
          <a:p>
            <a:r>
              <a:rPr lang="en-US"/>
              <a:t>I. Laktineh</a:t>
            </a:r>
            <a:endParaRPr lang="en-US" dirty="0"/>
          </a:p>
        </p:txBody>
      </p:sp>
      <p:sp>
        <p:nvSpPr>
          <p:cNvPr id="6" name="Espace réservé du numéro de diapositive 5">
            <a:extLst>
              <a:ext uri="{FF2B5EF4-FFF2-40B4-BE49-F238E27FC236}">
                <a16:creationId xmlns:a16="http://schemas.microsoft.com/office/drawing/2014/main" id="{C6320DF4-0E34-9A04-536D-0AC27D6DC5C7}"/>
              </a:ext>
            </a:extLst>
          </p:cNvPr>
          <p:cNvSpPr>
            <a:spLocks noGrp="1"/>
          </p:cNvSpPr>
          <p:nvPr>
            <p:ph type="sldNum" sz="quarter" idx="12"/>
          </p:nvPr>
        </p:nvSpPr>
        <p:spPr/>
        <p:txBody>
          <a:bodyPr/>
          <a:lstStyle/>
          <a:p>
            <a:fld id="{69C4849A-3939-C14A-B332-2DCE56CB8D0A}" type="slidenum">
              <a:rPr lang="en-US" smtClean="0"/>
              <a:t>31</a:t>
            </a:fld>
            <a:endParaRPr lang="en-US"/>
          </a:p>
        </p:txBody>
      </p:sp>
    </p:spTree>
    <p:extLst>
      <p:ext uri="{BB962C8B-B14F-4D97-AF65-F5344CB8AC3E}">
        <p14:creationId xmlns:p14="http://schemas.microsoft.com/office/powerpoint/2010/main" val="2311393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ang-schem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9684" y="1832928"/>
            <a:ext cx="5821000" cy="3914788"/>
          </a:xfrm>
          <a:prstGeom prst="rect">
            <a:avLst/>
          </a:prstGeom>
        </p:spPr>
      </p:pic>
      <p:sp>
        <p:nvSpPr>
          <p:cNvPr id="3" name="ZoneTexte 2"/>
          <p:cNvSpPr txBox="1"/>
          <p:nvPr/>
        </p:nvSpPr>
        <p:spPr>
          <a:xfrm>
            <a:off x="718345" y="526645"/>
            <a:ext cx="7056862" cy="923330"/>
          </a:xfrm>
          <a:prstGeom prst="rect">
            <a:avLst/>
          </a:prstGeom>
          <a:noFill/>
        </p:spPr>
        <p:txBody>
          <a:bodyPr wrap="square" rtlCol="0">
            <a:spAutoFit/>
          </a:bodyPr>
          <a:lstStyle/>
          <a:p>
            <a:r>
              <a:rPr lang="en-US" dirty="0"/>
              <a:t>Cross-talk study is ongoing. This will determine the  nature of the discriminator to be used ( most probably current conveyer)</a:t>
            </a:r>
          </a:p>
          <a:p>
            <a:r>
              <a:rPr lang="en-US" dirty="0"/>
              <a:t> </a:t>
            </a:r>
          </a:p>
        </p:txBody>
      </p:sp>
      <p:sp>
        <p:nvSpPr>
          <p:cNvPr id="4" name="Espace réservé du pied de page 3">
            <a:extLst>
              <a:ext uri="{FF2B5EF4-FFF2-40B4-BE49-F238E27FC236}">
                <a16:creationId xmlns:a16="http://schemas.microsoft.com/office/drawing/2014/main" id="{78589836-1F64-5249-E2F5-C323E06D0201}"/>
              </a:ext>
            </a:extLst>
          </p:cNvPr>
          <p:cNvSpPr>
            <a:spLocks noGrp="1"/>
          </p:cNvSpPr>
          <p:nvPr>
            <p:ph type="ftr" sz="quarter" idx="11"/>
          </p:nvPr>
        </p:nvSpPr>
        <p:spPr/>
        <p:txBody>
          <a:bodyPr/>
          <a:lstStyle/>
          <a:p>
            <a:r>
              <a:rPr lang="en-US"/>
              <a:t>I. Laktineh</a:t>
            </a:r>
          </a:p>
        </p:txBody>
      </p:sp>
      <p:sp>
        <p:nvSpPr>
          <p:cNvPr id="5" name="Espace réservé du numéro de diapositive 4">
            <a:extLst>
              <a:ext uri="{FF2B5EF4-FFF2-40B4-BE49-F238E27FC236}">
                <a16:creationId xmlns:a16="http://schemas.microsoft.com/office/drawing/2014/main" id="{8455C6E2-6BA3-17A8-2A9A-0BE535139C8F}"/>
              </a:ext>
            </a:extLst>
          </p:cNvPr>
          <p:cNvSpPr>
            <a:spLocks noGrp="1"/>
          </p:cNvSpPr>
          <p:nvPr>
            <p:ph type="sldNum" sz="quarter" idx="12"/>
          </p:nvPr>
        </p:nvSpPr>
        <p:spPr/>
        <p:txBody>
          <a:bodyPr/>
          <a:lstStyle/>
          <a:p>
            <a:fld id="{69C4849A-3939-C14A-B332-2DCE56CB8D0A}" type="slidenum">
              <a:rPr lang="en-US" smtClean="0"/>
              <a:t>32</a:t>
            </a:fld>
            <a:endParaRPr lang="en-US"/>
          </a:p>
        </p:txBody>
      </p:sp>
    </p:spTree>
    <p:extLst>
      <p:ext uri="{BB962C8B-B14F-4D97-AF65-F5344CB8AC3E}">
        <p14:creationId xmlns:p14="http://schemas.microsoft.com/office/powerpoint/2010/main" val="2217957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CustomShape 1"/>
          <p:cNvSpPr/>
          <p:nvPr/>
        </p:nvSpPr>
        <p:spPr>
          <a:xfrm>
            <a:off x="245403" y="1143054"/>
            <a:ext cx="6106507" cy="305227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91867" indent="-290961">
              <a:spcAft>
                <a:spcPts val="1283"/>
              </a:spcAft>
              <a:buClr>
                <a:srgbClr val="EF2929"/>
              </a:buClr>
              <a:buFont typeface="StarSymbol"/>
              <a:buAutoNum type="arabicParenR"/>
            </a:pPr>
            <a:r>
              <a:rPr lang="en-US" sz="1633" spc="-1" dirty="0">
                <a:solidFill>
                  <a:schemeClr val="bg1"/>
                </a:solidFill>
                <a:latin typeface="Noto Sans Regular"/>
                <a:ea typeface="DejaVu Sans"/>
              </a:rPr>
              <a:t>Freeze a set of </a:t>
            </a:r>
            <a:r>
              <a:rPr lang="en-US" sz="1633" b="1" spc="-1" dirty="0">
                <a:solidFill>
                  <a:schemeClr val="bg1"/>
                </a:solidFill>
                <a:latin typeface="Noto Sans Regular"/>
                <a:ea typeface="DejaVu Sans"/>
              </a:rPr>
              <a:t>DAC</a:t>
            </a:r>
            <a:r>
              <a:rPr lang="en-US" sz="1633" spc="-1" dirty="0">
                <a:solidFill>
                  <a:schemeClr val="bg1"/>
                </a:solidFill>
                <a:latin typeface="Noto Sans Regular"/>
                <a:ea typeface="DejaVu Sans"/>
              </a:rPr>
              <a:t>(Global) values driven by :</a:t>
            </a:r>
            <a:br>
              <a:rPr sz="1633" dirty="0">
                <a:solidFill>
                  <a:schemeClr val="bg1"/>
                </a:solidFill>
              </a:rPr>
            </a:br>
            <a:r>
              <a:rPr lang="en-US" sz="1633" spc="-1" dirty="0">
                <a:solidFill>
                  <a:schemeClr val="bg1"/>
                </a:solidFill>
                <a:latin typeface="Noto Sans Regular"/>
                <a:ea typeface="DejaVu Sans"/>
              </a:rPr>
              <a:t> - small dispersion between s-Curves</a:t>
            </a:r>
            <a:br>
              <a:rPr sz="1633" dirty="0">
                <a:solidFill>
                  <a:schemeClr val="bg1"/>
                </a:solidFill>
              </a:rPr>
            </a:br>
            <a:r>
              <a:rPr lang="en-US" sz="1633" spc="-1" dirty="0">
                <a:solidFill>
                  <a:schemeClr val="bg1"/>
                </a:solidFill>
                <a:latin typeface="Noto Sans Regular"/>
                <a:ea typeface="DejaVu Sans"/>
              </a:rPr>
              <a:t> - bigger number of </a:t>
            </a:r>
            <a:r>
              <a:rPr lang="en-US" sz="1633" spc="-1" dirty="0" err="1">
                <a:solidFill>
                  <a:schemeClr val="bg1"/>
                </a:solidFill>
                <a:latin typeface="Noto Sans Regular"/>
                <a:ea typeface="DejaVu Sans"/>
              </a:rPr>
              <a:t>sCurves</a:t>
            </a:r>
            <a:r>
              <a:rPr lang="en-US" sz="1633" spc="-1" dirty="0">
                <a:solidFill>
                  <a:schemeClr val="bg1"/>
                </a:solidFill>
                <a:latin typeface="Noto Sans Regular"/>
                <a:ea typeface="DejaVu Sans"/>
              </a:rPr>
              <a:t> in a given </a:t>
            </a:r>
            <a:br>
              <a:rPr sz="1633" dirty="0">
                <a:solidFill>
                  <a:schemeClr val="bg1"/>
                </a:solidFill>
              </a:rPr>
            </a:br>
            <a:r>
              <a:rPr lang="en-US" sz="1633" spc="-1" dirty="0">
                <a:solidFill>
                  <a:schemeClr val="bg1"/>
                </a:solidFill>
                <a:latin typeface="Noto Sans Regular"/>
                <a:ea typeface="DejaVu Sans"/>
              </a:rPr>
              <a:t>   space of phase vs </a:t>
            </a:r>
            <a:r>
              <a:rPr lang="en-US" sz="1633" spc="-1" dirty="0" err="1">
                <a:solidFill>
                  <a:schemeClr val="bg1"/>
                </a:solidFill>
                <a:latin typeface="Noto Sans Regular"/>
                <a:ea typeface="DejaVu Sans"/>
              </a:rPr>
              <a:t>VRefN</a:t>
            </a:r>
            <a:r>
              <a:rPr lang="en-US" sz="1633" spc="-1" dirty="0">
                <a:solidFill>
                  <a:schemeClr val="bg1"/>
                </a:solidFill>
                <a:latin typeface="Noto Sans Regular"/>
                <a:ea typeface="DejaVu Sans"/>
              </a:rPr>
              <a:t>(quite sensitive) </a:t>
            </a:r>
            <a:endParaRPr lang="en-US" sz="1633" spc="-1" dirty="0">
              <a:solidFill>
                <a:schemeClr val="bg1"/>
              </a:solidFill>
              <a:latin typeface="Arial"/>
            </a:endParaRPr>
          </a:p>
          <a:p>
            <a:pPr marL="391867" indent="-290961">
              <a:spcAft>
                <a:spcPts val="1283"/>
              </a:spcAft>
              <a:buClr>
                <a:srgbClr val="EF2929"/>
              </a:buClr>
              <a:buFont typeface="StarSymbol"/>
              <a:buAutoNum type="arabicParenR"/>
            </a:pPr>
            <a:r>
              <a:rPr lang="en-US" sz="1633" spc="-1" dirty="0">
                <a:solidFill>
                  <a:schemeClr val="bg1"/>
                </a:solidFill>
                <a:latin typeface="Noto Sans Regular"/>
                <a:ea typeface="DejaVu Sans"/>
              </a:rPr>
              <a:t>Then, additional scan in </a:t>
            </a:r>
            <a:r>
              <a:rPr lang="en-US" sz="1633" b="1" spc="-1" dirty="0">
                <a:solidFill>
                  <a:schemeClr val="bg1"/>
                </a:solidFill>
                <a:latin typeface="Noto Sans Regular"/>
                <a:ea typeface="DejaVu Sans"/>
              </a:rPr>
              <a:t>local</a:t>
            </a:r>
            <a:r>
              <a:rPr lang="en-US" sz="1633" spc="-1" dirty="0">
                <a:solidFill>
                  <a:schemeClr val="bg1"/>
                </a:solidFill>
                <a:latin typeface="Noto Sans Regular"/>
                <a:ea typeface="DejaVu Sans"/>
              </a:rPr>
              <a:t> values are performed:</a:t>
            </a:r>
            <a:br>
              <a:rPr sz="1633" dirty="0">
                <a:solidFill>
                  <a:schemeClr val="bg1"/>
                </a:solidFill>
              </a:rPr>
            </a:br>
            <a:r>
              <a:rPr lang="en-US" sz="1633" spc="-1" dirty="0">
                <a:solidFill>
                  <a:schemeClr val="bg1"/>
                </a:solidFill>
                <a:latin typeface="Noto Sans Regular"/>
                <a:ea typeface="DejaVu Sans"/>
              </a:rPr>
              <a:t> - </a:t>
            </a:r>
            <a:r>
              <a:rPr lang="en-US" sz="1633" spc="-1" dirty="0" err="1">
                <a:solidFill>
                  <a:schemeClr val="bg1"/>
                </a:solidFill>
                <a:latin typeface="Noto Sans Regular"/>
                <a:ea typeface="DejaVu Sans"/>
              </a:rPr>
              <a:t>iadj</a:t>
            </a:r>
            <a:r>
              <a:rPr lang="en-US" sz="1633" spc="-1" dirty="0">
                <a:solidFill>
                  <a:schemeClr val="bg1"/>
                </a:solidFill>
                <a:latin typeface="Noto Sans Regular"/>
                <a:ea typeface="DejaVu Sans"/>
              </a:rPr>
              <a:t>&lt;3bits&gt;, </a:t>
            </a:r>
            <a:r>
              <a:rPr lang="en-US" sz="1633" spc="-1" dirty="0" err="1">
                <a:solidFill>
                  <a:schemeClr val="bg1"/>
                </a:solidFill>
                <a:latin typeface="Noto Sans Regular"/>
                <a:ea typeface="DejaVu Sans"/>
              </a:rPr>
              <a:t>sw</a:t>
            </a:r>
            <a:r>
              <a:rPr lang="en-US" sz="1633" spc="-1" dirty="0">
                <a:solidFill>
                  <a:schemeClr val="bg1"/>
                </a:solidFill>
                <a:latin typeface="Noto Sans Regular"/>
                <a:ea typeface="DejaVu Sans"/>
              </a:rPr>
              <a:t>&lt;2bits&gt;, EN_CM, EN_CC. </a:t>
            </a:r>
            <a:endParaRPr lang="en-US" sz="1633" spc="-1" dirty="0">
              <a:solidFill>
                <a:schemeClr val="bg1"/>
              </a:solidFill>
              <a:latin typeface="Arial"/>
            </a:endParaRPr>
          </a:p>
          <a:p>
            <a:pPr marL="391867" indent="-290961">
              <a:spcAft>
                <a:spcPts val="1283"/>
              </a:spcAft>
              <a:buClr>
                <a:srgbClr val="EF2929"/>
              </a:buClr>
              <a:buFont typeface="StarSymbol"/>
              <a:buAutoNum type="arabicParenR"/>
            </a:pPr>
            <a:r>
              <a:rPr lang="en-US" sz="1633" spc="-1" dirty="0">
                <a:solidFill>
                  <a:schemeClr val="bg1"/>
                </a:solidFill>
                <a:latin typeface="Noto Sans Regular"/>
                <a:ea typeface="DejaVu Sans"/>
              </a:rPr>
              <a:t>To determine value @50% inflection point. </a:t>
            </a:r>
            <a:endParaRPr lang="en-US" sz="1633" spc="-1" dirty="0">
              <a:solidFill>
                <a:schemeClr val="bg1"/>
              </a:solidFill>
              <a:latin typeface="Arial"/>
            </a:endParaRPr>
          </a:p>
          <a:p>
            <a:pPr marL="391867" indent="-290961">
              <a:spcAft>
                <a:spcPts val="1283"/>
              </a:spcAft>
              <a:buClr>
                <a:srgbClr val="EF2929"/>
              </a:buClr>
              <a:buFont typeface="StarSymbol"/>
              <a:buAutoNum type="arabicParenR"/>
            </a:pPr>
            <a:r>
              <a:rPr lang="en-US" sz="1633" spc="-1" dirty="0">
                <a:solidFill>
                  <a:schemeClr val="bg1"/>
                </a:solidFill>
                <a:latin typeface="Noto Sans Regular"/>
                <a:ea typeface="DejaVu Sans"/>
              </a:rPr>
              <a:t>To select the closest sCurves@50% in </a:t>
            </a:r>
            <a:r>
              <a:rPr lang="en-US" sz="1633" spc="-1" dirty="0" err="1">
                <a:solidFill>
                  <a:schemeClr val="bg1"/>
                </a:solidFill>
                <a:latin typeface="Noto Sans Regular"/>
                <a:ea typeface="DejaVu Sans"/>
              </a:rPr>
              <a:t>VRefN</a:t>
            </a:r>
            <a:r>
              <a:rPr lang="en-US" sz="1633" spc="-1" dirty="0">
                <a:solidFill>
                  <a:schemeClr val="bg1"/>
                </a:solidFill>
                <a:latin typeface="Noto Sans Regular"/>
                <a:ea typeface="DejaVu Sans"/>
              </a:rPr>
              <a:t>       </a:t>
            </a:r>
            <a:r>
              <a:rPr lang="en-US" sz="1633" spc="-1" dirty="0">
                <a:solidFill>
                  <a:schemeClr val="bg1"/>
                </a:solidFill>
                <a:latin typeface="Arial"/>
                <a:ea typeface="DejaVu Sans"/>
              </a:rPr>
              <a:t> </a:t>
            </a:r>
            <a:br>
              <a:rPr sz="1633" dirty="0">
                <a:solidFill>
                  <a:schemeClr val="bg1"/>
                </a:solidFill>
              </a:rPr>
            </a:br>
            <a:br>
              <a:rPr sz="1633" dirty="0">
                <a:solidFill>
                  <a:schemeClr val="bg1"/>
                </a:solidFill>
              </a:rPr>
            </a:br>
            <a:br>
              <a:rPr sz="1633" dirty="0">
                <a:solidFill>
                  <a:schemeClr val="bg1"/>
                </a:solidFill>
              </a:rPr>
            </a:br>
            <a:r>
              <a:rPr lang="en-US" sz="2177" spc="-1" dirty="0">
                <a:solidFill>
                  <a:schemeClr val="bg1"/>
                </a:solidFill>
                <a:latin typeface="Noto Sans Regular"/>
                <a:ea typeface="DejaVu Sans"/>
              </a:rPr>
              <a:t> </a:t>
            </a:r>
            <a:endParaRPr lang="en-US" sz="2177" spc="-1" dirty="0">
              <a:solidFill>
                <a:schemeClr val="bg1"/>
              </a:solidFill>
              <a:latin typeface="Arial"/>
            </a:endParaRPr>
          </a:p>
        </p:txBody>
      </p:sp>
      <p:sp>
        <p:nvSpPr>
          <p:cNvPr id="710" name="CustomShape 2"/>
          <p:cNvSpPr/>
          <p:nvPr/>
        </p:nvSpPr>
        <p:spPr>
          <a:xfrm>
            <a:off x="652776" y="171431"/>
            <a:ext cx="8029894" cy="1142276"/>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US" sz="3266" b="1" spc="-1" dirty="0">
                <a:solidFill>
                  <a:srgbClr val="333333"/>
                </a:solidFill>
                <a:latin typeface="Noto Sans Regular"/>
                <a:ea typeface="DejaVu Sans"/>
              </a:rPr>
              <a:t>Pedestal threshold calibrations</a:t>
            </a:r>
            <a:r>
              <a:rPr lang="en-US" sz="3266" spc="-1" dirty="0">
                <a:solidFill>
                  <a:srgbClr val="333333"/>
                </a:solidFill>
                <a:latin typeface="Noto Sans Regular"/>
                <a:ea typeface="DejaVu Sans"/>
              </a:rPr>
              <a:t> </a:t>
            </a:r>
            <a:endParaRPr lang="en-US" sz="3266" spc="-1" dirty="0">
              <a:latin typeface="Arial"/>
            </a:endParaRPr>
          </a:p>
        </p:txBody>
      </p:sp>
      <p:pic>
        <p:nvPicPr>
          <p:cNvPr id="711" name="Image 710"/>
          <p:cNvPicPr/>
          <p:nvPr/>
        </p:nvPicPr>
        <p:blipFill>
          <a:blip r:embed="rId2"/>
          <a:stretch/>
        </p:blipFill>
        <p:spPr>
          <a:xfrm>
            <a:off x="5689600" y="1106276"/>
            <a:ext cx="3243591" cy="2339918"/>
          </a:xfrm>
          <a:prstGeom prst="rect">
            <a:avLst/>
          </a:prstGeom>
          <a:ln/>
        </p:spPr>
        <p:style>
          <a:lnRef idx="2">
            <a:schemeClr val="accent2"/>
          </a:lnRef>
          <a:fillRef idx="1">
            <a:schemeClr val="lt1"/>
          </a:fillRef>
          <a:effectRef idx="0">
            <a:schemeClr val="accent2"/>
          </a:effectRef>
          <a:fontRef idx="minor">
            <a:schemeClr val="dk1"/>
          </a:fontRef>
        </p:style>
      </p:pic>
      <p:sp>
        <p:nvSpPr>
          <p:cNvPr id="712" name="CustomShape 3"/>
          <p:cNvSpPr/>
          <p:nvPr/>
        </p:nvSpPr>
        <p:spPr>
          <a:xfrm>
            <a:off x="7625950" y="2507294"/>
            <a:ext cx="412761" cy="329817"/>
          </a:xfrm>
          <a:prstGeom prst="rect">
            <a:avLst/>
          </a:prstGeom>
          <a:noFill/>
          <a:ln w="10080">
            <a:solidFill>
              <a:srgbClr val="0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3" name="CustomShape 4"/>
          <p:cNvSpPr/>
          <p:nvPr/>
        </p:nvSpPr>
        <p:spPr>
          <a:xfrm>
            <a:off x="7234089" y="2724777"/>
            <a:ext cx="412761" cy="329817"/>
          </a:xfrm>
          <a:prstGeom prst="rect">
            <a:avLst/>
          </a:prstGeom>
          <a:noFill/>
          <a:ln w="10080">
            <a:solidFill>
              <a:srgbClr val="0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4" name="CustomShape 5"/>
          <p:cNvSpPr/>
          <p:nvPr/>
        </p:nvSpPr>
        <p:spPr>
          <a:xfrm>
            <a:off x="6385056" y="2463536"/>
            <a:ext cx="412761" cy="329817"/>
          </a:xfrm>
          <a:prstGeom prst="rect">
            <a:avLst/>
          </a:prstGeom>
          <a:noFill/>
          <a:ln w="10080">
            <a:solidFill>
              <a:srgbClr val="0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5" name="CustomShape 6"/>
          <p:cNvSpPr/>
          <p:nvPr/>
        </p:nvSpPr>
        <p:spPr>
          <a:xfrm>
            <a:off x="7723915" y="1636382"/>
            <a:ext cx="412761" cy="329817"/>
          </a:xfrm>
          <a:prstGeom prst="rect">
            <a:avLst/>
          </a:prstGeom>
          <a:noFill/>
          <a:ln w="10080">
            <a:solidFill>
              <a:srgbClr val="0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6" name="CustomShape 7"/>
          <p:cNvSpPr/>
          <p:nvPr/>
        </p:nvSpPr>
        <p:spPr>
          <a:xfrm>
            <a:off x="7723915" y="1636382"/>
            <a:ext cx="412761" cy="329817"/>
          </a:xfrm>
          <a:prstGeom prst="rect">
            <a:avLst/>
          </a:prstGeom>
          <a:noFill/>
          <a:ln w="10080">
            <a:solidFill>
              <a:srgbClr val="00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7" name="CustomShape 8"/>
          <p:cNvSpPr/>
          <p:nvPr/>
        </p:nvSpPr>
        <p:spPr>
          <a:xfrm>
            <a:off x="7267070" y="2495538"/>
            <a:ext cx="329817" cy="219116"/>
          </a:xfrm>
          <a:prstGeom prst="ellipse">
            <a:avLst/>
          </a:prstGeom>
          <a:noFill/>
          <a:ln w="10080">
            <a:solidFill>
              <a:srgbClr val="FF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8" name="CustomShape 9"/>
          <p:cNvSpPr/>
          <p:nvPr/>
        </p:nvSpPr>
        <p:spPr>
          <a:xfrm>
            <a:off x="8050793" y="2538969"/>
            <a:ext cx="329817" cy="219116"/>
          </a:xfrm>
          <a:prstGeom prst="ellipse">
            <a:avLst/>
          </a:prstGeom>
          <a:noFill/>
          <a:ln w="10080">
            <a:solidFill>
              <a:srgbClr val="FF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19" name="CustomShape 10"/>
          <p:cNvSpPr/>
          <p:nvPr/>
        </p:nvSpPr>
        <p:spPr>
          <a:xfrm>
            <a:off x="8345016" y="2538969"/>
            <a:ext cx="329817" cy="219116"/>
          </a:xfrm>
          <a:prstGeom prst="ellipse">
            <a:avLst/>
          </a:prstGeom>
          <a:noFill/>
          <a:ln w="10080">
            <a:solidFill>
              <a:srgbClr val="FF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20" name="CustomShape 11"/>
          <p:cNvSpPr/>
          <p:nvPr/>
        </p:nvSpPr>
        <p:spPr>
          <a:xfrm>
            <a:off x="6973174" y="2234297"/>
            <a:ext cx="329817" cy="219116"/>
          </a:xfrm>
          <a:prstGeom prst="ellipse">
            <a:avLst/>
          </a:prstGeom>
          <a:noFill/>
          <a:ln w="10080">
            <a:solidFill>
              <a:srgbClr val="FF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21" name="CustomShape 12"/>
          <p:cNvSpPr/>
          <p:nvPr/>
        </p:nvSpPr>
        <p:spPr>
          <a:xfrm>
            <a:off x="6124468" y="2234297"/>
            <a:ext cx="471540" cy="219116"/>
          </a:xfrm>
          <a:prstGeom prst="ellipse">
            <a:avLst/>
          </a:prstGeom>
          <a:noFill/>
          <a:ln w="10080">
            <a:solidFill>
              <a:srgbClr val="FF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22" name="CustomShape 13"/>
          <p:cNvSpPr/>
          <p:nvPr/>
        </p:nvSpPr>
        <p:spPr>
          <a:xfrm>
            <a:off x="7137103" y="1842762"/>
            <a:ext cx="329817" cy="219116"/>
          </a:xfrm>
          <a:prstGeom prst="ellipse">
            <a:avLst/>
          </a:prstGeom>
          <a:noFill/>
          <a:ln w="10080">
            <a:solidFill>
              <a:srgbClr val="FF0000"/>
            </a:solidFill>
            <a:round/>
          </a:ln>
        </p:spPr>
        <p:style>
          <a:lnRef idx="0">
            <a:scrgbClr r="0" g="0" b="0"/>
          </a:lnRef>
          <a:fillRef idx="0">
            <a:scrgbClr r="0" g="0" b="0"/>
          </a:fillRef>
          <a:effectRef idx="0">
            <a:scrgbClr r="0" g="0" b="0"/>
          </a:effectRef>
          <a:fontRef idx="minor"/>
        </p:style>
        <p:txBody>
          <a:bodyPr/>
          <a:lstStyle/>
          <a:p>
            <a:endParaRPr lang="en-GB" sz="1633"/>
          </a:p>
        </p:txBody>
      </p:sp>
      <p:sp>
        <p:nvSpPr>
          <p:cNvPr id="728" name="Line 19"/>
          <p:cNvSpPr/>
          <p:nvPr/>
        </p:nvSpPr>
        <p:spPr>
          <a:xfrm>
            <a:off x="4396032" y="3649896"/>
            <a:ext cx="663552" cy="0"/>
          </a:xfrm>
          <a:prstGeom prst="line">
            <a:avLst/>
          </a:prstGeom>
          <a:ln>
            <a:solidFill>
              <a:srgbClr val="000000"/>
            </a:solidFill>
          </a:ln>
        </p:spPr>
        <p:style>
          <a:lnRef idx="0">
            <a:scrgbClr r="0" g="0" b="0"/>
          </a:lnRef>
          <a:fillRef idx="0">
            <a:scrgbClr r="0" g="0" b="0"/>
          </a:fillRef>
          <a:effectRef idx="0">
            <a:scrgbClr r="0" g="0" b="0"/>
          </a:effectRef>
          <a:fontRef idx="minor"/>
        </p:style>
        <p:txBody>
          <a:bodyPr/>
          <a:lstStyle/>
          <a:p>
            <a:endParaRPr lang="en-GB" sz="1633"/>
          </a:p>
        </p:txBody>
      </p:sp>
      <p:sp>
        <p:nvSpPr>
          <p:cNvPr id="734" name="CustomShape 23"/>
          <p:cNvSpPr/>
          <p:nvPr/>
        </p:nvSpPr>
        <p:spPr>
          <a:xfrm>
            <a:off x="7248784" y="5377026"/>
            <a:ext cx="665511" cy="371942"/>
          </a:xfrm>
          <a:prstGeom prst="rect">
            <a:avLst/>
          </a:prstGeom>
          <a:noFill/>
          <a:ln w="1008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GB" sz="1633"/>
          </a:p>
        </p:txBody>
      </p:sp>
      <p:pic>
        <p:nvPicPr>
          <p:cNvPr id="2" name="Image 1">
            <a:extLst>
              <a:ext uri="{FF2B5EF4-FFF2-40B4-BE49-F238E27FC236}">
                <a16:creationId xmlns:a16="http://schemas.microsoft.com/office/drawing/2014/main" id="{C38CD0A3-D8C7-5FA4-68F3-F534C2540B9C}"/>
              </a:ext>
            </a:extLst>
          </p:cNvPr>
          <p:cNvPicPr/>
          <p:nvPr/>
        </p:nvPicPr>
        <p:blipFill>
          <a:blip r:embed="rId3"/>
          <a:stretch/>
        </p:blipFill>
        <p:spPr>
          <a:xfrm>
            <a:off x="625503" y="3717558"/>
            <a:ext cx="7719513" cy="2882565"/>
          </a:xfrm>
          <a:prstGeom prst="rect">
            <a:avLst/>
          </a:prstGeom>
          <a:ln>
            <a:noFill/>
          </a:ln>
        </p:spPr>
      </p:pic>
      <p:sp>
        <p:nvSpPr>
          <p:cNvPr id="3" name="Espace réservé du pied de page 2">
            <a:extLst>
              <a:ext uri="{FF2B5EF4-FFF2-40B4-BE49-F238E27FC236}">
                <a16:creationId xmlns:a16="http://schemas.microsoft.com/office/drawing/2014/main" id="{942CC4D0-4EA7-141A-EAB2-F98D9BA31716}"/>
              </a:ext>
            </a:extLst>
          </p:cNvPr>
          <p:cNvSpPr>
            <a:spLocks noGrp="1"/>
          </p:cNvSpPr>
          <p:nvPr>
            <p:ph type="ftr" sz="quarter" idx="11"/>
          </p:nvPr>
        </p:nvSpPr>
        <p:spPr/>
        <p:txBody>
          <a:bodyPr/>
          <a:lstStyle/>
          <a:p>
            <a:r>
              <a:rPr lang="en-US"/>
              <a:t>I. Laktineh</a:t>
            </a:r>
          </a:p>
        </p:txBody>
      </p:sp>
      <p:sp>
        <p:nvSpPr>
          <p:cNvPr id="4" name="Espace réservé du numéro de diapositive 3">
            <a:extLst>
              <a:ext uri="{FF2B5EF4-FFF2-40B4-BE49-F238E27FC236}">
                <a16:creationId xmlns:a16="http://schemas.microsoft.com/office/drawing/2014/main" id="{DE10BBAA-9B67-A7C7-C94D-47A193CAE7BF}"/>
              </a:ext>
            </a:extLst>
          </p:cNvPr>
          <p:cNvSpPr>
            <a:spLocks noGrp="1"/>
          </p:cNvSpPr>
          <p:nvPr>
            <p:ph type="sldNum" sz="quarter" idx="12"/>
          </p:nvPr>
        </p:nvSpPr>
        <p:spPr/>
        <p:txBody>
          <a:bodyPr/>
          <a:lstStyle/>
          <a:p>
            <a:fld id="{69C4849A-3939-C14A-B332-2DCE56CB8D0A}" type="slidenum">
              <a:rPr lang="en-US" smtClean="0"/>
              <a:t>33</a:t>
            </a:fld>
            <a:endParaRPr lang="en-US"/>
          </a:p>
        </p:txBody>
      </p:sp>
    </p:spTree>
    <p:extLst>
      <p:ext uri="{BB962C8B-B14F-4D97-AF65-F5344CB8AC3E}">
        <p14:creationId xmlns:p14="http://schemas.microsoft.com/office/powerpoint/2010/main" val="2151734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1E8E1-A333-618A-595F-CDFC64BBB6C1}"/>
              </a:ext>
            </a:extLst>
          </p:cNvPr>
          <p:cNvSpPr>
            <a:spLocks noGrp="1"/>
          </p:cNvSpPr>
          <p:nvPr>
            <p:ph type="title"/>
          </p:nvPr>
        </p:nvSpPr>
        <p:spPr>
          <a:xfrm>
            <a:off x="780256" y="605306"/>
            <a:ext cx="7583487" cy="588261"/>
          </a:xfrm>
        </p:spPr>
        <p:txBody>
          <a:bodyPr/>
          <a:lstStyle/>
          <a:p>
            <a:pPr algn="ctr"/>
            <a:r>
              <a:rPr lang="en-US" sz="2800" dirty="0"/>
              <a:t>Towards the first PICMIC demonstrator</a:t>
            </a:r>
          </a:p>
        </p:txBody>
      </p:sp>
      <p:sp>
        <p:nvSpPr>
          <p:cNvPr id="3" name="ZoneTexte 2">
            <a:extLst>
              <a:ext uri="{FF2B5EF4-FFF2-40B4-BE49-F238E27FC236}">
                <a16:creationId xmlns:a16="http://schemas.microsoft.com/office/drawing/2014/main" id="{A972736E-A84B-C473-8D5E-76812AEDB48B}"/>
              </a:ext>
            </a:extLst>
          </p:cNvPr>
          <p:cNvSpPr txBox="1"/>
          <p:nvPr/>
        </p:nvSpPr>
        <p:spPr>
          <a:xfrm>
            <a:off x="264014" y="1322156"/>
            <a:ext cx="8615967" cy="369332"/>
          </a:xfrm>
          <a:prstGeom prst="rect">
            <a:avLst/>
          </a:prstGeom>
          <a:noFill/>
        </p:spPr>
        <p:txBody>
          <a:bodyPr wrap="square" rtlCol="0">
            <a:spAutoFit/>
          </a:bodyPr>
          <a:lstStyle/>
          <a:p>
            <a:r>
              <a:rPr lang="en-US" dirty="0">
                <a:solidFill>
                  <a:schemeClr val="bg1"/>
                </a:solidFill>
              </a:rPr>
              <a:t>With both time and position sensors tested, a DAQ board was conceived to </a:t>
            </a:r>
          </a:p>
        </p:txBody>
      </p:sp>
      <p:sp>
        <p:nvSpPr>
          <p:cNvPr id="5" name="ZoneTexte 4">
            <a:extLst>
              <a:ext uri="{FF2B5EF4-FFF2-40B4-BE49-F238E27FC236}">
                <a16:creationId xmlns:a16="http://schemas.microsoft.com/office/drawing/2014/main" id="{2D204A16-35A4-9FF7-3061-B132E0737D6D}"/>
              </a:ext>
            </a:extLst>
          </p:cNvPr>
          <p:cNvSpPr txBox="1"/>
          <p:nvPr/>
        </p:nvSpPr>
        <p:spPr>
          <a:xfrm>
            <a:off x="470076" y="1913294"/>
            <a:ext cx="8673924" cy="1477328"/>
          </a:xfrm>
          <a:prstGeom prst="rect">
            <a:avLst/>
          </a:prstGeom>
          <a:noFill/>
        </p:spPr>
        <p:txBody>
          <a:bodyPr wrap="square" rtlCol="0">
            <a:spAutoFit/>
          </a:bodyPr>
          <a:lstStyle/>
          <a:p>
            <a:endParaRPr lang="en-US" dirty="0">
              <a:solidFill>
                <a:schemeClr val="bg1"/>
              </a:solidFill>
            </a:endParaRPr>
          </a:p>
          <a:p>
            <a:pPr marL="342900" indent="-342900">
              <a:buAutoNum type="arabicParenR"/>
            </a:pPr>
            <a:r>
              <a:rPr lang="en-US" dirty="0">
                <a:solidFill>
                  <a:schemeClr val="bg1"/>
                </a:solidFill>
              </a:rPr>
              <a:t>Distribute the same clock (40 MHz) to both the timing and  position chips</a:t>
            </a:r>
          </a:p>
          <a:p>
            <a:pPr marL="342900" indent="-342900">
              <a:buAutoNum type="arabicParenR"/>
            </a:pPr>
            <a:r>
              <a:rPr lang="en-US" dirty="0">
                <a:solidFill>
                  <a:schemeClr val="bg1"/>
                </a:solidFill>
              </a:rPr>
              <a:t>Collect data from both and associate them.</a:t>
            </a:r>
          </a:p>
          <a:p>
            <a:endParaRPr lang="en-US" dirty="0">
              <a:solidFill>
                <a:schemeClr val="bg1"/>
              </a:solidFill>
            </a:endParaRPr>
          </a:p>
          <a:p>
            <a:r>
              <a:rPr lang="en-US" dirty="0">
                <a:solidFill>
                  <a:schemeClr val="bg1"/>
                </a:solidFill>
              </a:rPr>
              <a:t>The DAQ board was placed within the SAMPIC module.</a:t>
            </a:r>
          </a:p>
        </p:txBody>
      </p:sp>
      <p:pic>
        <p:nvPicPr>
          <p:cNvPr id="4" name="Image 3">
            <a:extLst>
              <a:ext uri="{FF2B5EF4-FFF2-40B4-BE49-F238E27FC236}">
                <a16:creationId xmlns:a16="http://schemas.microsoft.com/office/drawing/2014/main" id="{8A489E8D-F785-9F91-58DC-03FE72A3A83B}"/>
              </a:ext>
            </a:extLst>
          </p:cNvPr>
          <p:cNvPicPr>
            <a:picLocks noChangeAspect="1"/>
          </p:cNvPicPr>
          <p:nvPr/>
        </p:nvPicPr>
        <p:blipFill>
          <a:blip r:embed="rId2"/>
          <a:stretch/>
        </p:blipFill>
        <p:spPr bwMode="auto">
          <a:xfrm>
            <a:off x="470076" y="3467379"/>
            <a:ext cx="3935669" cy="2585074"/>
          </a:xfrm>
          <a:prstGeom prst="rect">
            <a:avLst/>
          </a:prstGeom>
        </p:spPr>
      </p:pic>
      <p:pic>
        <p:nvPicPr>
          <p:cNvPr id="6" name="Image 5">
            <a:extLst>
              <a:ext uri="{FF2B5EF4-FFF2-40B4-BE49-F238E27FC236}">
                <a16:creationId xmlns:a16="http://schemas.microsoft.com/office/drawing/2014/main" id="{6A0062B8-C277-9C5D-3BF2-FCE5185BD123}"/>
              </a:ext>
            </a:extLst>
          </p:cNvPr>
          <p:cNvPicPr>
            <a:picLocks noChangeAspect="1"/>
          </p:cNvPicPr>
          <p:nvPr/>
        </p:nvPicPr>
        <p:blipFill>
          <a:blip r:embed="rId3"/>
          <a:stretch/>
        </p:blipFill>
        <p:spPr bwMode="auto">
          <a:xfrm>
            <a:off x="4626824" y="3467379"/>
            <a:ext cx="4253157" cy="2585074"/>
          </a:xfrm>
          <a:prstGeom prst="rect">
            <a:avLst/>
          </a:prstGeom>
        </p:spPr>
      </p:pic>
      <p:sp>
        <p:nvSpPr>
          <p:cNvPr id="7" name="Espace réservé du pied de page 6">
            <a:extLst>
              <a:ext uri="{FF2B5EF4-FFF2-40B4-BE49-F238E27FC236}">
                <a16:creationId xmlns:a16="http://schemas.microsoft.com/office/drawing/2014/main" id="{24CC46ED-BD9A-F58A-DB2B-B7D6E9A6A883}"/>
              </a:ext>
            </a:extLst>
          </p:cNvPr>
          <p:cNvSpPr>
            <a:spLocks noGrp="1"/>
          </p:cNvSpPr>
          <p:nvPr>
            <p:ph type="ftr" sz="quarter" idx="11"/>
          </p:nvPr>
        </p:nvSpPr>
        <p:spPr/>
        <p:txBody>
          <a:bodyPr/>
          <a:lstStyle/>
          <a:p>
            <a:r>
              <a:rPr lang="en-US"/>
              <a:t>I. Laktineh</a:t>
            </a:r>
          </a:p>
        </p:txBody>
      </p:sp>
      <p:sp>
        <p:nvSpPr>
          <p:cNvPr id="8" name="Espace réservé du numéro de diapositive 7">
            <a:extLst>
              <a:ext uri="{FF2B5EF4-FFF2-40B4-BE49-F238E27FC236}">
                <a16:creationId xmlns:a16="http://schemas.microsoft.com/office/drawing/2014/main" id="{1C5FDAE8-6B4A-AC7E-BEDE-296F1AD7657D}"/>
              </a:ext>
            </a:extLst>
          </p:cNvPr>
          <p:cNvSpPr>
            <a:spLocks noGrp="1"/>
          </p:cNvSpPr>
          <p:nvPr>
            <p:ph type="sldNum" sz="quarter" idx="12"/>
          </p:nvPr>
        </p:nvSpPr>
        <p:spPr/>
        <p:txBody>
          <a:bodyPr/>
          <a:lstStyle/>
          <a:p>
            <a:fld id="{69C4849A-3939-C14A-B332-2DCE56CB8D0A}" type="slidenum">
              <a:rPr lang="en-US" smtClean="0"/>
              <a:t>34</a:t>
            </a:fld>
            <a:endParaRPr lang="en-US"/>
          </a:p>
        </p:txBody>
      </p:sp>
    </p:spTree>
    <p:extLst>
      <p:ext uri="{BB962C8B-B14F-4D97-AF65-F5344CB8AC3E}">
        <p14:creationId xmlns:p14="http://schemas.microsoft.com/office/powerpoint/2010/main" val="76742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B1F659-496B-0425-121B-1AA1ED0A91F8}"/>
              </a:ext>
            </a:extLst>
          </p:cNvPr>
          <p:cNvPicPr>
            <a:picLocks noChangeAspect="1"/>
          </p:cNvPicPr>
          <p:nvPr/>
        </p:nvPicPr>
        <p:blipFill>
          <a:blip r:embed="rId2"/>
          <a:stretch>
            <a:fillRect/>
          </a:stretch>
        </p:blipFill>
        <p:spPr>
          <a:xfrm>
            <a:off x="1578303" y="1849821"/>
            <a:ext cx="4978400" cy="4246180"/>
          </a:xfrm>
          <a:prstGeom prst="rect">
            <a:avLst/>
          </a:prstGeom>
        </p:spPr>
      </p:pic>
      <p:sp>
        <p:nvSpPr>
          <p:cNvPr id="5" name="ZoneTexte 4">
            <a:extLst>
              <a:ext uri="{FF2B5EF4-FFF2-40B4-BE49-F238E27FC236}">
                <a16:creationId xmlns:a16="http://schemas.microsoft.com/office/drawing/2014/main" id="{3922E4CB-7B67-0937-C96B-EE12CB5AC99C}"/>
              </a:ext>
            </a:extLst>
          </p:cNvPr>
          <p:cNvSpPr txBox="1"/>
          <p:nvPr/>
        </p:nvSpPr>
        <p:spPr>
          <a:xfrm>
            <a:off x="1129862" y="651641"/>
            <a:ext cx="6169571" cy="923330"/>
          </a:xfrm>
          <a:prstGeom prst="rect">
            <a:avLst/>
          </a:prstGeom>
          <a:noFill/>
        </p:spPr>
        <p:txBody>
          <a:bodyPr wrap="square" rtlCol="0">
            <a:spAutoFit/>
          </a:bodyPr>
          <a:lstStyle/>
          <a:p>
            <a:pPr algn="ctr"/>
            <a:r>
              <a:rPr lang="en-GB" dirty="0">
                <a:solidFill>
                  <a:schemeClr val="bg1"/>
                </a:solidFill>
              </a:rPr>
              <a:t>PICMIC will be soon tested with a </a:t>
            </a:r>
            <a:r>
              <a:rPr lang="en-GB" dirty="0" err="1">
                <a:solidFill>
                  <a:schemeClr val="bg1"/>
                </a:solidFill>
              </a:rPr>
              <a:t>channeltron</a:t>
            </a:r>
            <a:r>
              <a:rPr lang="en-GB" dirty="0">
                <a:solidFill>
                  <a:schemeClr val="bg1"/>
                </a:solidFill>
              </a:rPr>
              <a:t> producing single electron of energy up to 30 keV in a MEB to have independent time and resolution measurement </a:t>
            </a:r>
          </a:p>
        </p:txBody>
      </p:sp>
      <p:sp>
        <p:nvSpPr>
          <p:cNvPr id="6" name="Espace réservé du pied de page 5">
            <a:extLst>
              <a:ext uri="{FF2B5EF4-FFF2-40B4-BE49-F238E27FC236}">
                <a16:creationId xmlns:a16="http://schemas.microsoft.com/office/drawing/2014/main" id="{F2CF4BC7-5E29-9F45-2BDC-84A12B25E0E9}"/>
              </a:ext>
            </a:extLst>
          </p:cNvPr>
          <p:cNvSpPr>
            <a:spLocks noGrp="1"/>
          </p:cNvSpPr>
          <p:nvPr>
            <p:ph type="ftr" sz="quarter" idx="11"/>
          </p:nvPr>
        </p:nvSpPr>
        <p:spPr/>
        <p:txBody>
          <a:bodyPr/>
          <a:lstStyle/>
          <a:p>
            <a:r>
              <a:rPr lang="en-US"/>
              <a:t>I. Laktineh</a:t>
            </a:r>
          </a:p>
        </p:txBody>
      </p:sp>
      <p:sp>
        <p:nvSpPr>
          <p:cNvPr id="7" name="Espace réservé du numéro de diapositive 6">
            <a:extLst>
              <a:ext uri="{FF2B5EF4-FFF2-40B4-BE49-F238E27FC236}">
                <a16:creationId xmlns:a16="http://schemas.microsoft.com/office/drawing/2014/main" id="{0E87E401-44FB-52BA-A767-382C2DB8E55E}"/>
              </a:ext>
            </a:extLst>
          </p:cNvPr>
          <p:cNvSpPr>
            <a:spLocks noGrp="1"/>
          </p:cNvSpPr>
          <p:nvPr>
            <p:ph type="sldNum" sz="quarter" idx="12"/>
          </p:nvPr>
        </p:nvSpPr>
        <p:spPr/>
        <p:txBody>
          <a:bodyPr/>
          <a:lstStyle/>
          <a:p>
            <a:fld id="{69C4849A-3939-C14A-B332-2DCE56CB8D0A}" type="slidenum">
              <a:rPr lang="en-US" smtClean="0"/>
              <a:t>35</a:t>
            </a:fld>
            <a:endParaRPr lang="en-US"/>
          </a:p>
        </p:txBody>
      </p:sp>
    </p:spTree>
    <p:extLst>
      <p:ext uri="{BB962C8B-B14F-4D97-AF65-F5344CB8AC3E}">
        <p14:creationId xmlns:p14="http://schemas.microsoft.com/office/powerpoint/2010/main" val="138232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6D76D4-4653-6524-C4BB-333E6DBCEB0B}"/>
              </a:ext>
            </a:extLst>
          </p:cNvPr>
          <p:cNvSpPr>
            <a:spLocks noGrp="1"/>
          </p:cNvSpPr>
          <p:nvPr>
            <p:ph type="ftr" sz="quarter" idx="11"/>
          </p:nvPr>
        </p:nvSpPr>
        <p:spPr/>
        <p:txBody>
          <a:bodyPr/>
          <a:lstStyle/>
          <a:p>
            <a:r>
              <a:rPr lang="en-US"/>
              <a:t>I. Laktineh</a:t>
            </a:r>
          </a:p>
        </p:txBody>
      </p:sp>
      <p:sp>
        <p:nvSpPr>
          <p:cNvPr id="3" name="Espace réservé du numéro de diapositive 2">
            <a:extLst>
              <a:ext uri="{FF2B5EF4-FFF2-40B4-BE49-F238E27FC236}">
                <a16:creationId xmlns:a16="http://schemas.microsoft.com/office/drawing/2014/main" id="{0B0A16BC-B818-165A-07D2-C1909949B95A}"/>
              </a:ext>
            </a:extLst>
          </p:cNvPr>
          <p:cNvSpPr>
            <a:spLocks noGrp="1"/>
          </p:cNvSpPr>
          <p:nvPr>
            <p:ph type="sldNum" sz="quarter" idx="12"/>
          </p:nvPr>
        </p:nvSpPr>
        <p:spPr/>
        <p:txBody>
          <a:bodyPr/>
          <a:lstStyle/>
          <a:p>
            <a:fld id="{69C4849A-3939-C14A-B332-2DCE56CB8D0A}" type="slidenum">
              <a:rPr lang="en-US" smtClean="0"/>
              <a:t>4</a:t>
            </a:fld>
            <a:endParaRPr lang="en-US"/>
          </a:p>
        </p:txBody>
      </p:sp>
      <p:sp>
        <p:nvSpPr>
          <p:cNvPr id="7" name="AutoShape 2">
            <a:extLst>
              <a:ext uri="{FF2B5EF4-FFF2-40B4-BE49-F238E27FC236}">
                <a16:creationId xmlns:a16="http://schemas.microsoft.com/office/drawing/2014/main" id="{47CFD34E-1CD5-FC2C-030D-E165F4949837}"/>
              </a:ext>
            </a:extLst>
          </p:cNvPr>
          <p:cNvSpPr>
            <a:spLocks noChangeAspect="1" noChangeArrowheads="1"/>
          </p:cNvSpPr>
          <p:nvPr/>
        </p:nvSpPr>
        <p:spPr bwMode="auto">
          <a:xfrm>
            <a:off x="1670050" y="2590800"/>
            <a:ext cx="5803900" cy="374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a:extLst>
              <a:ext uri="{FF2B5EF4-FFF2-40B4-BE49-F238E27FC236}">
                <a16:creationId xmlns:a16="http://schemas.microsoft.com/office/drawing/2014/main" id="{039E32EE-4CE8-A43D-A3E6-34043F839B28}"/>
              </a:ext>
            </a:extLst>
          </p:cNvPr>
          <p:cNvSpPr>
            <a:spLocks noChangeAspect="1" noChangeArrowheads="1"/>
          </p:cNvSpPr>
          <p:nvPr/>
        </p:nvSpPr>
        <p:spPr bwMode="auto">
          <a:xfrm>
            <a:off x="1670050" y="784412"/>
            <a:ext cx="5546538" cy="55465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Image 9">
            <a:extLst>
              <a:ext uri="{FF2B5EF4-FFF2-40B4-BE49-F238E27FC236}">
                <a16:creationId xmlns:a16="http://schemas.microsoft.com/office/drawing/2014/main" id="{95896063-CF1B-C557-F087-0D0093234D42}"/>
              </a:ext>
            </a:extLst>
          </p:cNvPr>
          <p:cNvPicPr>
            <a:picLocks noChangeAspect="1"/>
          </p:cNvPicPr>
          <p:nvPr/>
        </p:nvPicPr>
        <p:blipFill>
          <a:blip r:embed="rId2"/>
          <a:stretch>
            <a:fillRect/>
          </a:stretch>
        </p:blipFill>
        <p:spPr>
          <a:xfrm>
            <a:off x="3615277" y="784412"/>
            <a:ext cx="1922482" cy="1312243"/>
          </a:xfrm>
          <a:prstGeom prst="rect">
            <a:avLst/>
          </a:prstGeom>
        </p:spPr>
      </p:pic>
      <p:pic>
        <p:nvPicPr>
          <p:cNvPr id="13" name="Image 12">
            <a:extLst>
              <a:ext uri="{FF2B5EF4-FFF2-40B4-BE49-F238E27FC236}">
                <a16:creationId xmlns:a16="http://schemas.microsoft.com/office/drawing/2014/main" id="{6A8410F8-DCC8-C724-7DC7-5F95CDE21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841" y="2430649"/>
            <a:ext cx="3348317" cy="3642939"/>
          </a:xfrm>
          <a:prstGeom prst="rect">
            <a:avLst/>
          </a:prstGeom>
        </p:spPr>
      </p:pic>
    </p:spTree>
    <p:extLst>
      <p:ext uri="{BB962C8B-B14F-4D97-AF65-F5344CB8AC3E}">
        <p14:creationId xmlns:p14="http://schemas.microsoft.com/office/powerpoint/2010/main" val="95533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3490DD6-30B5-0757-2CD8-464DBA887D6D}"/>
              </a:ext>
            </a:extLst>
          </p:cNvPr>
          <p:cNvSpPr>
            <a:spLocks noGrp="1"/>
          </p:cNvSpPr>
          <p:nvPr>
            <p:ph type="ftr" sz="quarter" idx="11"/>
          </p:nvPr>
        </p:nvSpPr>
        <p:spPr/>
        <p:txBody>
          <a:bodyPr/>
          <a:lstStyle/>
          <a:p>
            <a:r>
              <a:rPr lang="en-US"/>
              <a:t>I. Laktineh</a:t>
            </a:r>
          </a:p>
        </p:txBody>
      </p:sp>
      <p:sp>
        <p:nvSpPr>
          <p:cNvPr id="3" name="Espace réservé du numéro de diapositive 2">
            <a:extLst>
              <a:ext uri="{FF2B5EF4-FFF2-40B4-BE49-F238E27FC236}">
                <a16:creationId xmlns:a16="http://schemas.microsoft.com/office/drawing/2014/main" id="{5ACB64EB-D21B-902C-EBA0-055129917BC6}"/>
              </a:ext>
            </a:extLst>
          </p:cNvPr>
          <p:cNvSpPr>
            <a:spLocks noGrp="1"/>
          </p:cNvSpPr>
          <p:nvPr>
            <p:ph type="sldNum" sz="quarter" idx="12"/>
          </p:nvPr>
        </p:nvSpPr>
        <p:spPr/>
        <p:txBody>
          <a:bodyPr/>
          <a:lstStyle/>
          <a:p>
            <a:fld id="{69C4849A-3939-C14A-B332-2DCE56CB8D0A}" type="slidenum">
              <a:rPr lang="en-US" smtClean="0"/>
              <a:t>5</a:t>
            </a:fld>
            <a:endParaRPr lang="en-US"/>
          </a:p>
        </p:txBody>
      </p:sp>
      <p:sp>
        <p:nvSpPr>
          <p:cNvPr id="4" name="ZoneTexte 3">
            <a:extLst>
              <a:ext uri="{FF2B5EF4-FFF2-40B4-BE49-F238E27FC236}">
                <a16:creationId xmlns:a16="http://schemas.microsoft.com/office/drawing/2014/main" id="{3A6563CF-A271-D65A-1938-D029520FD757}"/>
              </a:ext>
            </a:extLst>
          </p:cNvPr>
          <p:cNvSpPr txBox="1"/>
          <p:nvPr/>
        </p:nvSpPr>
        <p:spPr>
          <a:xfrm>
            <a:off x="457200" y="4624643"/>
            <a:ext cx="7584141" cy="369332"/>
          </a:xfrm>
          <a:prstGeom prst="rect">
            <a:avLst/>
          </a:prstGeom>
          <a:noFill/>
        </p:spPr>
        <p:txBody>
          <a:bodyPr wrap="square" rtlCol="0">
            <a:spAutoFit/>
          </a:bodyPr>
          <a:lstStyle/>
          <a:p>
            <a:r>
              <a:rPr lang="en-GB" dirty="0">
                <a:solidFill>
                  <a:srgbClr val="FFFF00"/>
                </a:solidFill>
              </a:rPr>
              <a:t>Participation IN2P3</a:t>
            </a:r>
          </a:p>
        </p:txBody>
      </p:sp>
      <p:sp>
        <p:nvSpPr>
          <p:cNvPr id="5" name="ZoneTexte 4">
            <a:extLst>
              <a:ext uri="{FF2B5EF4-FFF2-40B4-BE49-F238E27FC236}">
                <a16:creationId xmlns:a16="http://schemas.microsoft.com/office/drawing/2014/main" id="{A5DDFF9A-BECD-E050-7B40-9C125AEAE472}"/>
              </a:ext>
            </a:extLst>
          </p:cNvPr>
          <p:cNvSpPr txBox="1"/>
          <p:nvPr/>
        </p:nvSpPr>
        <p:spPr>
          <a:xfrm>
            <a:off x="457200" y="4993975"/>
            <a:ext cx="6947647" cy="1569660"/>
          </a:xfrm>
          <a:prstGeom prst="rect">
            <a:avLst/>
          </a:prstGeom>
          <a:noFill/>
        </p:spPr>
        <p:txBody>
          <a:bodyPr wrap="square" rtlCol="0">
            <a:spAutoFit/>
          </a:bodyPr>
          <a:lstStyle/>
          <a:p>
            <a:r>
              <a:rPr lang="en-GB" sz="1600" dirty="0">
                <a:solidFill>
                  <a:schemeClr val="bg1"/>
                </a:solidFill>
              </a:rPr>
              <a:t>IP2I: WG1, </a:t>
            </a:r>
            <a:r>
              <a:rPr lang="en-GB" sz="1600" dirty="0">
                <a:solidFill>
                  <a:schemeClr val="accent5">
                    <a:lumMod val="20000"/>
                    <a:lumOff val="80000"/>
                  </a:schemeClr>
                </a:solidFill>
              </a:rPr>
              <a:t>WP2</a:t>
            </a:r>
            <a:r>
              <a:rPr lang="en-GB" sz="1600" dirty="0">
                <a:solidFill>
                  <a:schemeClr val="bg1"/>
                </a:solidFill>
              </a:rPr>
              <a:t> (task 1,2 and 3)</a:t>
            </a:r>
          </a:p>
          <a:p>
            <a:r>
              <a:rPr lang="en-GB" sz="1600" dirty="0">
                <a:solidFill>
                  <a:schemeClr val="bg1"/>
                </a:solidFill>
              </a:rPr>
              <a:t>OMEGA: WG1, </a:t>
            </a:r>
            <a:r>
              <a:rPr lang="en-GB" sz="1600" dirty="0">
                <a:solidFill>
                  <a:schemeClr val="accent5">
                    <a:lumMod val="20000"/>
                    <a:lumOff val="80000"/>
                  </a:schemeClr>
                </a:solidFill>
              </a:rPr>
              <a:t>WP2</a:t>
            </a:r>
            <a:r>
              <a:rPr lang="en-GB" sz="1600" dirty="0">
                <a:solidFill>
                  <a:schemeClr val="bg1"/>
                </a:solidFill>
              </a:rPr>
              <a:t> (task3)</a:t>
            </a:r>
          </a:p>
          <a:p>
            <a:r>
              <a:rPr lang="en-GB" sz="1600" dirty="0">
                <a:solidFill>
                  <a:schemeClr val="bg1"/>
                </a:solidFill>
              </a:rPr>
              <a:t>CPPM:WG1, WG4, </a:t>
            </a:r>
            <a:r>
              <a:rPr lang="en-GB" sz="1600" dirty="0">
                <a:solidFill>
                  <a:schemeClr val="accent5">
                    <a:lumMod val="20000"/>
                    <a:lumOff val="80000"/>
                  </a:schemeClr>
                </a:solidFill>
              </a:rPr>
              <a:t>WP4</a:t>
            </a:r>
            <a:r>
              <a:rPr lang="en-GB" sz="1600" dirty="0">
                <a:solidFill>
                  <a:schemeClr val="bg1"/>
                </a:solidFill>
              </a:rPr>
              <a:t> (task 1)</a:t>
            </a:r>
          </a:p>
          <a:p>
            <a:r>
              <a:rPr lang="en-GB" sz="1600" dirty="0">
                <a:solidFill>
                  <a:schemeClr val="bg1"/>
                </a:solidFill>
              </a:rPr>
              <a:t>LPSC: WG1, WG4 </a:t>
            </a:r>
          </a:p>
          <a:p>
            <a:r>
              <a:rPr lang="en-GB" sz="1600" dirty="0">
                <a:solidFill>
                  <a:schemeClr val="bg1"/>
                </a:solidFill>
              </a:rPr>
              <a:t>LPCA: WG5</a:t>
            </a:r>
          </a:p>
          <a:p>
            <a:endParaRPr lang="en-GB" sz="1600" dirty="0">
              <a:solidFill>
                <a:schemeClr val="bg1"/>
              </a:solidFill>
            </a:endParaRPr>
          </a:p>
        </p:txBody>
      </p:sp>
      <p:sp>
        <p:nvSpPr>
          <p:cNvPr id="6" name="ZoneTexte 5">
            <a:extLst>
              <a:ext uri="{FF2B5EF4-FFF2-40B4-BE49-F238E27FC236}">
                <a16:creationId xmlns:a16="http://schemas.microsoft.com/office/drawing/2014/main" id="{E94346C0-2FF7-8A3D-EA21-4F911FC60A00}"/>
              </a:ext>
            </a:extLst>
          </p:cNvPr>
          <p:cNvSpPr txBox="1"/>
          <p:nvPr/>
        </p:nvSpPr>
        <p:spPr>
          <a:xfrm>
            <a:off x="457200" y="980986"/>
            <a:ext cx="6768353" cy="3539430"/>
          </a:xfrm>
          <a:prstGeom prst="rect">
            <a:avLst/>
          </a:prstGeom>
          <a:noFill/>
        </p:spPr>
        <p:txBody>
          <a:bodyPr wrap="square">
            <a:spAutoFit/>
          </a:bodyPr>
          <a:lstStyle/>
          <a:p>
            <a:pPr marL="285750" indent="-285750">
              <a:buFont typeface="Wingdings" pitchFamily="2" charset="2"/>
              <a:buChar char="Ø"/>
            </a:pPr>
            <a:r>
              <a:rPr lang="fr-FR" sz="1600" dirty="0">
                <a:solidFill>
                  <a:schemeClr val="bg1"/>
                </a:solidFill>
                <a:effectLst/>
                <a:latin typeface="Helvetica" pitchFamily="2" charset="0"/>
              </a:rPr>
              <a:t>DRD4 Collaboration </a:t>
            </a:r>
            <a:r>
              <a:rPr lang="fr-FR" sz="1600" dirty="0" err="1">
                <a:solidFill>
                  <a:schemeClr val="bg1"/>
                </a:solidFill>
                <a:effectLst/>
                <a:latin typeface="Helvetica" pitchFamily="2" charset="0"/>
              </a:rPr>
              <a:t>Board</a:t>
            </a:r>
            <a:r>
              <a:rPr lang="fr-FR" sz="1600" dirty="0">
                <a:solidFill>
                  <a:schemeClr val="bg1"/>
                </a:solidFill>
                <a:effectLst/>
                <a:latin typeface="Helvetica" pitchFamily="2" charset="0"/>
              </a:rPr>
              <a:t> Chair: Guy Wilkinson (Oxford)</a:t>
            </a:r>
          </a:p>
          <a:p>
            <a:pPr marL="285750" indent="-285750">
              <a:buFont typeface="Wingdings" pitchFamily="2" charset="2"/>
              <a:buChar char="Ø"/>
            </a:pPr>
            <a:r>
              <a:rPr lang="fr-FR" sz="1600" dirty="0">
                <a:solidFill>
                  <a:schemeClr val="bg1"/>
                </a:solidFill>
                <a:effectLst/>
                <a:latin typeface="Helvetica" pitchFamily="2" charset="0"/>
              </a:rPr>
              <a:t>DRD4 </a:t>
            </a:r>
            <a:r>
              <a:rPr lang="fr-FR" sz="1600" dirty="0" err="1">
                <a:solidFill>
                  <a:schemeClr val="bg1"/>
                </a:solidFill>
                <a:effectLst/>
                <a:latin typeface="Helvetica" pitchFamily="2" charset="0"/>
              </a:rPr>
              <a:t>Spokesperson</a:t>
            </a:r>
            <a:r>
              <a:rPr lang="fr-FR" sz="1600" dirty="0">
                <a:solidFill>
                  <a:schemeClr val="bg1"/>
                </a:solidFill>
                <a:effectLst/>
                <a:latin typeface="Helvetica" pitchFamily="2" charset="0"/>
              </a:rPr>
              <a:t>: Massimiliano </a:t>
            </a:r>
            <a:r>
              <a:rPr lang="fr-FR" sz="1600" dirty="0" err="1">
                <a:solidFill>
                  <a:schemeClr val="bg1"/>
                </a:solidFill>
                <a:effectLst/>
                <a:latin typeface="Helvetica" pitchFamily="2" charset="0"/>
              </a:rPr>
              <a:t>Fiorini</a:t>
            </a:r>
            <a:r>
              <a:rPr lang="fr-FR" sz="1600" dirty="0">
                <a:solidFill>
                  <a:schemeClr val="bg1"/>
                </a:solidFill>
                <a:effectLst/>
                <a:latin typeface="Helvetica" pitchFamily="2" charset="0"/>
              </a:rPr>
              <a:t> (Ferrara)</a:t>
            </a:r>
          </a:p>
          <a:p>
            <a:endParaRPr lang="fr-FR" sz="1600" dirty="0">
              <a:solidFill>
                <a:schemeClr val="bg1"/>
              </a:solidFill>
              <a:effectLst/>
              <a:latin typeface="Helvetica" pitchFamily="2" charset="0"/>
            </a:endParaRPr>
          </a:p>
          <a:p>
            <a:pPr marL="285750" indent="-285750">
              <a:buFont typeface="Wingdings" pitchFamily="2" charset="2"/>
              <a:buChar char="Ø"/>
            </a:pPr>
            <a:r>
              <a:rPr lang="fr-FR" sz="1600" dirty="0">
                <a:solidFill>
                  <a:schemeClr val="bg1"/>
                </a:solidFill>
                <a:effectLst/>
                <a:latin typeface="Helvetica" pitchFamily="2" charset="0"/>
              </a:rPr>
              <a:t>WP1 Leader: </a:t>
            </a:r>
            <a:r>
              <a:rPr lang="fr-FR" sz="1600" dirty="0" err="1">
                <a:solidFill>
                  <a:schemeClr val="bg1"/>
                </a:solidFill>
                <a:effectLst/>
                <a:latin typeface="Helvetica" pitchFamily="2" charset="0"/>
              </a:rPr>
              <a:t>Rok</a:t>
            </a:r>
            <a:r>
              <a:rPr lang="fr-FR" sz="1600" dirty="0">
                <a:solidFill>
                  <a:schemeClr val="bg1"/>
                </a:solidFill>
                <a:effectLst/>
                <a:latin typeface="Helvetica" pitchFamily="2" charset="0"/>
              </a:rPr>
              <a:t> </a:t>
            </a:r>
            <a:r>
              <a:rPr lang="fr-FR" sz="1600" dirty="0" err="1">
                <a:solidFill>
                  <a:schemeClr val="bg1"/>
                </a:solidFill>
                <a:effectLst/>
                <a:latin typeface="Helvetica" pitchFamily="2" charset="0"/>
              </a:rPr>
              <a:t>Pestotnik</a:t>
            </a:r>
            <a:r>
              <a:rPr lang="fr-FR" sz="1600" dirty="0">
                <a:solidFill>
                  <a:schemeClr val="bg1"/>
                </a:solidFill>
                <a:effectLst/>
                <a:latin typeface="Helvetica" pitchFamily="2" charset="0"/>
              </a:rPr>
              <a:t> (Ljubljana)</a:t>
            </a:r>
          </a:p>
          <a:p>
            <a:pPr marL="285750" indent="-285750">
              <a:buFont typeface="Wingdings" pitchFamily="2" charset="2"/>
              <a:buChar char="Ø"/>
            </a:pPr>
            <a:r>
              <a:rPr lang="fr-FR" sz="1600" b="1" dirty="0">
                <a:solidFill>
                  <a:srgbClr val="FFFF00"/>
                </a:solidFill>
                <a:effectLst/>
                <a:latin typeface="Helvetica" pitchFamily="2" charset="0"/>
              </a:rPr>
              <a:t>WP2 Leader: Imad </a:t>
            </a:r>
            <a:r>
              <a:rPr lang="fr-FR" sz="1600" b="1" dirty="0" err="1">
                <a:solidFill>
                  <a:srgbClr val="FFFF00"/>
                </a:solidFill>
                <a:effectLst/>
                <a:latin typeface="Helvetica" pitchFamily="2" charset="0"/>
              </a:rPr>
              <a:t>Laktineh</a:t>
            </a:r>
            <a:r>
              <a:rPr lang="fr-FR" sz="1600" b="1" dirty="0">
                <a:solidFill>
                  <a:srgbClr val="FFFF00"/>
                </a:solidFill>
                <a:effectLst/>
                <a:latin typeface="Helvetica" pitchFamily="2" charset="0"/>
              </a:rPr>
              <a:t> (Lyon</a:t>
            </a:r>
            <a:r>
              <a:rPr lang="fr-FR" sz="1600" dirty="0">
                <a:solidFill>
                  <a:schemeClr val="bg1"/>
                </a:solidFill>
                <a:effectLst/>
                <a:latin typeface="Helvetica" pitchFamily="2" charset="0"/>
              </a:rPr>
              <a:t>)</a:t>
            </a:r>
          </a:p>
          <a:p>
            <a:pPr marL="285750" indent="-285750">
              <a:buFont typeface="Wingdings" pitchFamily="2" charset="2"/>
              <a:buChar char="Ø"/>
            </a:pPr>
            <a:r>
              <a:rPr lang="fr-FR" sz="1600" dirty="0">
                <a:solidFill>
                  <a:schemeClr val="bg1"/>
                </a:solidFill>
                <a:effectLst/>
                <a:latin typeface="Helvetica" pitchFamily="2" charset="0"/>
              </a:rPr>
              <a:t>WP3 Leader: Roberta Cardinale (Genova)</a:t>
            </a:r>
          </a:p>
          <a:p>
            <a:pPr marL="285750" indent="-285750">
              <a:buFont typeface="Wingdings" pitchFamily="2" charset="2"/>
              <a:buChar char="Ø"/>
            </a:pPr>
            <a:r>
              <a:rPr lang="fr-FR" sz="1600" dirty="0">
                <a:solidFill>
                  <a:schemeClr val="bg1"/>
                </a:solidFill>
                <a:effectLst/>
                <a:latin typeface="Helvetica" pitchFamily="2" charset="0"/>
              </a:rPr>
              <a:t>WP4 Leader: Jon </a:t>
            </a:r>
            <a:r>
              <a:rPr lang="fr-FR" sz="1600" dirty="0" err="1">
                <a:solidFill>
                  <a:schemeClr val="bg1"/>
                </a:solidFill>
                <a:effectLst/>
                <a:latin typeface="Helvetica" pitchFamily="2" charset="0"/>
              </a:rPr>
              <a:t>Lapington</a:t>
            </a:r>
            <a:r>
              <a:rPr lang="fr-FR" sz="1600" dirty="0">
                <a:solidFill>
                  <a:schemeClr val="bg1"/>
                </a:solidFill>
                <a:effectLst/>
                <a:latin typeface="Helvetica" pitchFamily="2" charset="0"/>
              </a:rPr>
              <a:t> (Leicester)</a:t>
            </a:r>
          </a:p>
          <a:p>
            <a:pPr marL="285750" indent="-285750">
              <a:buFont typeface="Wingdings" pitchFamily="2" charset="2"/>
              <a:buChar char="Ø"/>
            </a:pPr>
            <a:r>
              <a:rPr lang="fr-FR" sz="1600" dirty="0">
                <a:solidFill>
                  <a:schemeClr val="bg1"/>
                </a:solidFill>
                <a:effectLst/>
                <a:latin typeface="Helvetica" pitchFamily="2" charset="0"/>
              </a:rPr>
              <a:t>WP5 Leader: Blake </a:t>
            </a:r>
            <a:r>
              <a:rPr lang="fr-FR" sz="1600" dirty="0" err="1">
                <a:solidFill>
                  <a:schemeClr val="bg1"/>
                </a:solidFill>
                <a:effectLst/>
                <a:latin typeface="Helvetica" pitchFamily="2" charset="0"/>
              </a:rPr>
              <a:t>Leverington</a:t>
            </a:r>
            <a:r>
              <a:rPr lang="fr-FR" sz="1600" dirty="0">
                <a:solidFill>
                  <a:schemeClr val="bg1"/>
                </a:solidFill>
                <a:effectLst/>
                <a:latin typeface="Helvetica" pitchFamily="2" charset="0"/>
              </a:rPr>
              <a:t> (Heidelberg)</a:t>
            </a:r>
          </a:p>
          <a:p>
            <a:pPr marL="285750" indent="-285750">
              <a:buFont typeface="Wingdings" pitchFamily="2" charset="2"/>
              <a:buChar char="Ø"/>
            </a:pPr>
            <a:r>
              <a:rPr lang="fr-FR" sz="1600" dirty="0">
                <a:solidFill>
                  <a:schemeClr val="bg1"/>
                </a:solidFill>
                <a:latin typeface="Helvetica" pitchFamily="2" charset="0"/>
              </a:rPr>
              <a:t>WG1 leader: Fabrice </a:t>
            </a:r>
            <a:r>
              <a:rPr lang="fr-FR" sz="1600" dirty="0" err="1">
                <a:solidFill>
                  <a:schemeClr val="bg1"/>
                </a:solidFill>
                <a:latin typeface="Helvetica" pitchFamily="2" charset="0"/>
              </a:rPr>
              <a:t>Retière</a:t>
            </a:r>
            <a:r>
              <a:rPr lang="fr-FR" sz="1600" dirty="0">
                <a:solidFill>
                  <a:schemeClr val="bg1"/>
                </a:solidFill>
                <a:latin typeface="Helvetica" pitchFamily="2" charset="0"/>
              </a:rPr>
              <a:t> (</a:t>
            </a:r>
            <a:r>
              <a:rPr lang="fr-FR" sz="1600" dirty="0" err="1">
                <a:solidFill>
                  <a:schemeClr val="bg1"/>
                </a:solidFill>
                <a:latin typeface="Helvetica" pitchFamily="2" charset="0"/>
              </a:rPr>
              <a:t>Triumf</a:t>
            </a:r>
            <a:r>
              <a:rPr lang="fr-FR" sz="1600" dirty="0">
                <a:solidFill>
                  <a:schemeClr val="bg1"/>
                </a:solidFill>
                <a:latin typeface="Helvetica" pitchFamily="2" charset="0"/>
              </a:rPr>
              <a:t>)</a:t>
            </a:r>
            <a:endParaRPr lang="fr-FR" sz="1600" dirty="0">
              <a:solidFill>
                <a:schemeClr val="bg1"/>
              </a:solidFill>
              <a:effectLst/>
              <a:latin typeface="Helvetica" pitchFamily="2" charset="0"/>
            </a:endParaRPr>
          </a:p>
          <a:p>
            <a:pPr marL="285750" indent="-285750">
              <a:buFont typeface="Wingdings" pitchFamily="2" charset="2"/>
              <a:buChar char="Ø"/>
            </a:pPr>
            <a:r>
              <a:rPr lang="fr-FR" sz="1600" dirty="0">
                <a:solidFill>
                  <a:schemeClr val="bg1"/>
                </a:solidFill>
                <a:effectLst/>
                <a:latin typeface="Helvetica" pitchFamily="2" charset="0"/>
              </a:rPr>
              <a:t>WG2 </a:t>
            </a:r>
            <a:r>
              <a:rPr lang="fr-FR" sz="1600" dirty="0" err="1">
                <a:solidFill>
                  <a:schemeClr val="bg1"/>
                </a:solidFill>
                <a:effectLst/>
                <a:latin typeface="Helvetica" pitchFamily="2" charset="0"/>
              </a:rPr>
              <a:t>Convener</a:t>
            </a:r>
            <a:r>
              <a:rPr lang="fr-FR" sz="1600" dirty="0">
                <a:solidFill>
                  <a:schemeClr val="bg1"/>
                </a:solidFill>
                <a:effectLst/>
                <a:latin typeface="Helvetica" pitchFamily="2" charset="0"/>
              </a:rPr>
              <a:t>: </a:t>
            </a:r>
            <a:r>
              <a:rPr lang="fr-FR" sz="1600" dirty="0" err="1">
                <a:solidFill>
                  <a:schemeClr val="bg1"/>
                </a:solidFill>
                <a:effectLst/>
                <a:latin typeface="Helvetica" pitchFamily="2" charset="0"/>
              </a:rPr>
              <a:t>Sajan</a:t>
            </a:r>
            <a:r>
              <a:rPr lang="fr-FR" sz="1600" dirty="0">
                <a:solidFill>
                  <a:schemeClr val="bg1"/>
                </a:solidFill>
                <a:effectLst/>
                <a:latin typeface="Helvetica" pitchFamily="2" charset="0"/>
              </a:rPr>
              <a:t> </a:t>
            </a:r>
            <a:r>
              <a:rPr lang="fr-FR" sz="1600" dirty="0" err="1">
                <a:solidFill>
                  <a:schemeClr val="bg1"/>
                </a:solidFill>
                <a:effectLst/>
                <a:latin typeface="Helvetica" pitchFamily="2" charset="0"/>
              </a:rPr>
              <a:t>Easo</a:t>
            </a:r>
            <a:r>
              <a:rPr lang="fr-FR" sz="1600" dirty="0">
                <a:solidFill>
                  <a:schemeClr val="bg1"/>
                </a:solidFill>
                <a:effectLst/>
                <a:latin typeface="Helvetica" pitchFamily="2" charset="0"/>
              </a:rPr>
              <a:t> (RAL)</a:t>
            </a:r>
          </a:p>
          <a:p>
            <a:pPr marL="285750" indent="-285750">
              <a:buFont typeface="Wingdings" pitchFamily="2" charset="2"/>
              <a:buChar char="Ø"/>
            </a:pPr>
            <a:r>
              <a:rPr lang="fr-FR" sz="1600" dirty="0">
                <a:solidFill>
                  <a:schemeClr val="bg1"/>
                </a:solidFill>
                <a:effectLst/>
                <a:latin typeface="Helvetica" pitchFamily="2" charset="0"/>
              </a:rPr>
              <a:t>WG3 </a:t>
            </a:r>
            <a:r>
              <a:rPr lang="fr-FR" sz="1600" dirty="0" err="1">
                <a:solidFill>
                  <a:schemeClr val="bg1"/>
                </a:solidFill>
                <a:effectLst/>
                <a:latin typeface="Helvetica" pitchFamily="2" charset="0"/>
              </a:rPr>
              <a:t>Convener</a:t>
            </a:r>
            <a:r>
              <a:rPr lang="fr-FR" sz="1600" dirty="0">
                <a:solidFill>
                  <a:schemeClr val="bg1"/>
                </a:solidFill>
                <a:effectLst/>
                <a:latin typeface="Helvetica" pitchFamily="2" charset="0"/>
              </a:rPr>
              <a:t>: Fulvio </a:t>
            </a:r>
            <a:r>
              <a:rPr lang="fr-FR" sz="1600" dirty="0" err="1">
                <a:solidFill>
                  <a:schemeClr val="bg1"/>
                </a:solidFill>
                <a:effectLst/>
                <a:latin typeface="Helvetica" pitchFamily="2" charset="0"/>
              </a:rPr>
              <a:t>Tessarotto</a:t>
            </a:r>
            <a:r>
              <a:rPr lang="fr-FR" sz="1600" dirty="0">
                <a:solidFill>
                  <a:schemeClr val="bg1"/>
                </a:solidFill>
                <a:effectLst/>
                <a:latin typeface="Helvetica" pitchFamily="2" charset="0"/>
              </a:rPr>
              <a:t> (Trieste)</a:t>
            </a:r>
          </a:p>
          <a:p>
            <a:pPr marL="285750" indent="-285750">
              <a:buFont typeface="Wingdings" pitchFamily="2" charset="2"/>
              <a:buChar char="Ø"/>
            </a:pPr>
            <a:r>
              <a:rPr lang="fr-FR" sz="1600" dirty="0">
                <a:solidFill>
                  <a:schemeClr val="bg1"/>
                </a:solidFill>
                <a:effectLst/>
                <a:latin typeface="Helvetica" pitchFamily="2" charset="0"/>
              </a:rPr>
              <a:t>WG4 </a:t>
            </a:r>
            <a:r>
              <a:rPr lang="fr-FR" sz="1600" dirty="0" err="1">
                <a:solidFill>
                  <a:schemeClr val="bg1"/>
                </a:solidFill>
                <a:effectLst/>
                <a:latin typeface="Helvetica" pitchFamily="2" charset="0"/>
              </a:rPr>
              <a:t>Convener</a:t>
            </a:r>
            <a:r>
              <a:rPr lang="fr-FR" sz="1600" dirty="0">
                <a:solidFill>
                  <a:schemeClr val="bg1"/>
                </a:solidFill>
                <a:effectLst/>
                <a:latin typeface="Helvetica" pitchFamily="2" charset="0"/>
              </a:rPr>
              <a:t>: Maurizio Martinelli (Milano </a:t>
            </a:r>
            <a:r>
              <a:rPr lang="fr-FR" sz="1600" dirty="0" err="1">
                <a:solidFill>
                  <a:schemeClr val="bg1"/>
                </a:solidFill>
                <a:effectLst/>
                <a:latin typeface="Helvetica" pitchFamily="2" charset="0"/>
              </a:rPr>
              <a:t>Bicocca</a:t>
            </a:r>
            <a:r>
              <a:rPr lang="fr-FR" sz="1600" dirty="0">
                <a:solidFill>
                  <a:schemeClr val="bg1"/>
                </a:solidFill>
                <a:effectLst/>
                <a:latin typeface="Helvetica" pitchFamily="2" charset="0"/>
              </a:rPr>
              <a:t>)</a:t>
            </a:r>
          </a:p>
          <a:p>
            <a:pPr marL="285750" indent="-285750">
              <a:buFont typeface="Wingdings" pitchFamily="2" charset="2"/>
              <a:buChar char="Ø"/>
            </a:pPr>
            <a:r>
              <a:rPr lang="fr-FR" sz="1600" dirty="0">
                <a:solidFill>
                  <a:schemeClr val="bg1"/>
                </a:solidFill>
                <a:latin typeface="Helvetica" pitchFamily="2" charset="0"/>
              </a:rPr>
              <a:t>WG5 </a:t>
            </a:r>
            <a:r>
              <a:rPr lang="fr-FR" sz="1600" dirty="0" err="1">
                <a:solidFill>
                  <a:schemeClr val="bg1"/>
                </a:solidFill>
                <a:latin typeface="Helvetica" pitchFamily="2" charset="0"/>
              </a:rPr>
              <a:t>convener</a:t>
            </a:r>
            <a:r>
              <a:rPr lang="fr-FR" sz="1600" dirty="0">
                <a:solidFill>
                  <a:schemeClr val="bg1"/>
                </a:solidFill>
                <a:latin typeface="Helvetica" pitchFamily="2" charset="0"/>
              </a:rPr>
              <a:t>: </a:t>
            </a:r>
            <a:r>
              <a:rPr lang="fr-FR" sz="1600" dirty="0" err="1">
                <a:solidFill>
                  <a:schemeClr val="bg1"/>
                </a:solidFill>
                <a:latin typeface="Helvetica" pitchFamily="2" charset="0"/>
              </a:rPr>
              <a:t>Sune</a:t>
            </a:r>
            <a:r>
              <a:rPr lang="fr-FR" sz="1600" dirty="0">
                <a:solidFill>
                  <a:schemeClr val="bg1"/>
                </a:solidFill>
                <a:latin typeface="Helvetica" pitchFamily="2" charset="0"/>
              </a:rPr>
              <a:t> </a:t>
            </a:r>
            <a:r>
              <a:rPr lang="fr-FR" sz="1600" dirty="0" err="1">
                <a:solidFill>
                  <a:schemeClr val="bg1"/>
                </a:solidFill>
                <a:latin typeface="Helvetica" pitchFamily="2" charset="0"/>
              </a:rPr>
              <a:t>Jakobsen</a:t>
            </a:r>
            <a:r>
              <a:rPr lang="fr-FR" sz="1600" dirty="0">
                <a:solidFill>
                  <a:schemeClr val="bg1"/>
                </a:solidFill>
                <a:latin typeface="Helvetica" pitchFamily="2" charset="0"/>
              </a:rPr>
              <a:t> (CERN)</a:t>
            </a:r>
            <a:endParaRPr lang="fr-FR" sz="1600" dirty="0">
              <a:solidFill>
                <a:schemeClr val="bg1"/>
              </a:solidFill>
              <a:effectLst/>
              <a:latin typeface="Helvetica" pitchFamily="2" charset="0"/>
            </a:endParaRPr>
          </a:p>
          <a:p>
            <a:pPr marL="285750" indent="-285750">
              <a:buFont typeface="Wingdings" pitchFamily="2" charset="2"/>
              <a:buChar char="Ø"/>
            </a:pPr>
            <a:r>
              <a:rPr lang="fr-FR" sz="1600" dirty="0">
                <a:solidFill>
                  <a:schemeClr val="bg1"/>
                </a:solidFill>
                <a:effectLst/>
                <a:latin typeface="Helvetica" pitchFamily="2" charset="0"/>
              </a:rPr>
              <a:t>WG6 </a:t>
            </a:r>
            <a:r>
              <a:rPr lang="fr-FR" sz="1600" dirty="0" err="1">
                <a:solidFill>
                  <a:schemeClr val="bg1"/>
                </a:solidFill>
                <a:effectLst/>
                <a:latin typeface="Helvetica" pitchFamily="2" charset="0"/>
              </a:rPr>
              <a:t>Convener</a:t>
            </a:r>
            <a:r>
              <a:rPr lang="fr-FR" sz="1600" dirty="0">
                <a:solidFill>
                  <a:schemeClr val="bg1"/>
                </a:solidFill>
                <a:effectLst/>
                <a:latin typeface="Helvetica" pitchFamily="2" charset="0"/>
              </a:rPr>
              <a:t>: </a:t>
            </a:r>
            <a:r>
              <a:rPr lang="fr-FR" sz="1600" dirty="0" err="1">
                <a:solidFill>
                  <a:schemeClr val="bg1"/>
                </a:solidFill>
                <a:effectLst/>
                <a:latin typeface="Helvetica" pitchFamily="2" charset="0"/>
              </a:rPr>
              <a:t>Suat</a:t>
            </a:r>
            <a:r>
              <a:rPr lang="fr-FR" sz="1600" dirty="0">
                <a:solidFill>
                  <a:schemeClr val="bg1"/>
                </a:solidFill>
                <a:effectLst/>
                <a:latin typeface="Helvetica" pitchFamily="2" charset="0"/>
              </a:rPr>
              <a:t> </a:t>
            </a:r>
            <a:r>
              <a:rPr lang="fr-FR" sz="1600" dirty="0" err="1">
                <a:solidFill>
                  <a:schemeClr val="bg1"/>
                </a:solidFill>
                <a:effectLst/>
                <a:latin typeface="Helvetica" pitchFamily="2" charset="0"/>
              </a:rPr>
              <a:t>Ozkorucuklu</a:t>
            </a:r>
            <a:r>
              <a:rPr lang="fr-FR" sz="1600" dirty="0">
                <a:solidFill>
                  <a:schemeClr val="bg1"/>
                </a:solidFill>
                <a:effectLst/>
                <a:latin typeface="Helvetica" pitchFamily="2" charset="0"/>
              </a:rPr>
              <a:t> (Istanbul)</a:t>
            </a:r>
          </a:p>
        </p:txBody>
      </p:sp>
    </p:spTree>
    <p:extLst>
      <p:ext uri="{BB962C8B-B14F-4D97-AF65-F5344CB8AC3E}">
        <p14:creationId xmlns:p14="http://schemas.microsoft.com/office/powerpoint/2010/main" val="283498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C26BC1-E4DA-F002-4099-08FB57B90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82" y="1136462"/>
            <a:ext cx="8645236" cy="4628036"/>
          </a:xfrm>
          <a:prstGeom prst="rect">
            <a:avLst/>
          </a:prstGeom>
        </p:spPr>
      </p:pic>
      <p:sp>
        <p:nvSpPr>
          <p:cNvPr id="4" name="Espace réservé du numéro de diapositive 5">
            <a:extLst>
              <a:ext uri="{FF2B5EF4-FFF2-40B4-BE49-F238E27FC236}">
                <a16:creationId xmlns:a16="http://schemas.microsoft.com/office/drawing/2014/main" id="{0E09B5E3-5C6C-CF87-08AB-1BD16582446A}"/>
              </a:ext>
            </a:extLst>
          </p:cNvPr>
          <p:cNvSpPr txBox="1">
            <a:spLocks noGrp="1"/>
          </p:cNvSpPr>
          <p:nvPr/>
        </p:nvSpPr>
        <p:spPr bwMode="auto">
          <a:xfrm>
            <a:off x="6877050" y="6492875"/>
            <a:ext cx="2133600" cy="365125"/>
          </a:xfrm>
          <a:prstGeom prst="rect">
            <a:avLst/>
          </a:prstGeom>
          <a:noFill/>
          <a:ln w="9525">
            <a:noFill/>
            <a:miter lim="800000"/>
            <a:headEnd/>
            <a:tailEnd/>
          </a:ln>
        </p:spPr>
        <p:txBody>
          <a:bodyPr anchor="ctr">
            <a:prstTxWarp prst="textNoShape">
              <a:avLst/>
            </a:prstTxWarp>
          </a:bodyPr>
          <a:lstStyle/>
          <a:p>
            <a:pPr algn="r"/>
            <a:fld id="{85D002CA-96A6-4A4A-9DCA-F4754936DBB5}" type="slidenum">
              <a:rPr lang="en-GB" sz="1200" smtClean="0">
                <a:solidFill>
                  <a:srgbClr val="898989"/>
                </a:solidFill>
              </a:rPr>
              <a:pPr algn="r"/>
              <a:t>6</a:t>
            </a:fld>
            <a:endParaRPr lang="en-GB" sz="1200">
              <a:solidFill>
                <a:srgbClr val="898989"/>
              </a:solidFill>
            </a:endParaRPr>
          </a:p>
        </p:txBody>
      </p:sp>
      <p:sp>
        <p:nvSpPr>
          <p:cNvPr id="8" name="ZoneTexte 7">
            <a:extLst>
              <a:ext uri="{FF2B5EF4-FFF2-40B4-BE49-F238E27FC236}">
                <a16:creationId xmlns:a16="http://schemas.microsoft.com/office/drawing/2014/main" id="{4E1A46C2-A9A8-CF73-AF4E-B815A429C149}"/>
              </a:ext>
            </a:extLst>
          </p:cNvPr>
          <p:cNvSpPr txBox="1"/>
          <p:nvPr/>
        </p:nvSpPr>
        <p:spPr>
          <a:xfrm>
            <a:off x="2506026" y="425988"/>
            <a:ext cx="3655167" cy="707886"/>
          </a:xfrm>
          <a:prstGeom prst="rect">
            <a:avLst/>
          </a:prstGeom>
          <a:noFill/>
        </p:spPr>
        <p:txBody>
          <a:bodyPr wrap="none" rtlCol="0">
            <a:spAutoFit/>
          </a:bodyPr>
          <a:lstStyle/>
          <a:p>
            <a:pPr algn="ctr"/>
            <a:r>
              <a:rPr lang="en-GB" sz="2000" b="1" dirty="0">
                <a:solidFill>
                  <a:srgbClr val="FF0000"/>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WP4.4</a:t>
            </a:r>
          </a:p>
          <a:p>
            <a:pPr algn="ctr"/>
            <a:r>
              <a:rPr lang="en-GB" sz="2000" b="1" dirty="0">
                <a:solidFill>
                  <a:srgbClr val="FF0000"/>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Time of Flight Detectors</a:t>
            </a:r>
          </a:p>
        </p:txBody>
      </p:sp>
      <p:sp>
        <p:nvSpPr>
          <p:cNvPr id="9" name="Rectangle 8">
            <a:extLst>
              <a:ext uri="{FF2B5EF4-FFF2-40B4-BE49-F238E27FC236}">
                <a16:creationId xmlns:a16="http://schemas.microsoft.com/office/drawing/2014/main" id="{D14646EB-C845-F009-BD96-BDC6A96CC608}"/>
              </a:ext>
            </a:extLst>
          </p:cNvPr>
          <p:cNvSpPr/>
          <p:nvPr/>
        </p:nvSpPr>
        <p:spPr>
          <a:xfrm>
            <a:off x="3939611" y="1444239"/>
            <a:ext cx="1307507" cy="205099"/>
          </a:xfrm>
          <a:prstGeom prst="rect">
            <a:avLst/>
          </a:prstGeom>
          <a:solidFill>
            <a:srgbClr val="FFFF00">
              <a:alpha val="22000"/>
            </a:srgbClr>
          </a:solidFill>
          <a:ln>
            <a:noFill/>
          </a:ln>
          <a:effectLst>
            <a:outerShdw blurRad="50800" dist="50800" dir="5400000" algn="ctr" rotWithShape="0">
              <a:srgbClr val="FFFF00">
                <a:alpha val="3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F99CE78A-3CF9-E79B-F679-BA57153AD8C5}"/>
              </a:ext>
            </a:extLst>
          </p:cNvPr>
          <p:cNvSpPr txBox="1"/>
          <p:nvPr/>
        </p:nvSpPr>
        <p:spPr>
          <a:xfrm>
            <a:off x="361972" y="5894981"/>
            <a:ext cx="7943273" cy="338554"/>
          </a:xfrm>
          <a:prstGeom prst="rect">
            <a:avLst/>
          </a:prstGeom>
          <a:noFill/>
        </p:spPr>
        <p:txBody>
          <a:bodyPr wrap="square" rtlCol="0">
            <a:spAutoFit/>
          </a:bodyPr>
          <a:lstStyle/>
          <a:p>
            <a:r>
              <a:rPr lang="en-GB" sz="1600" dirty="0">
                <a:solidFill>
                  <a:srgbClr val="FFFF00"/>
                </a:solidFill>
              </a:rPr>
              <a:t>CPPM: 0.3 FTE (Ch. Morel&amp; M. Dupont) et </a:t>
            </a:r>
            <a:r>
              <a:rPr lang="en-GB" sz="1600" dirty="0" err="1">
                <a:solidFill>
                  <a:srgbClr val="FFFF00"/>
                </a:solidFill>
              </a:rPr>
              <a:t>une</a:t>
            </a:r>
            <a:r>
              <a:rPr lang="en-GB" sz="1600" dirty="0">
                <a:solidFill>
                  <a:srgbClr val="FFFF00"/>
                </a:solidFill>
              </a:rPr>
              <a:t> </a:t>
            </a:r>
            <a:r>
              <a:rPr lang="en-GB" sz="1600" dirty="0" err="1">
                <a:solidFill>
                  <a:srgbClr val="FFFF00"/>
                </a:solidFill>
              </a:rPr>
              <a:t>demande</a:t>
            </a:r>
            <a:r>
              <a:rPr lang="en-GB" sz="1600" dirty="0">
                <a:solidFill>
                  <a:srgbClr val="FFFF00"/>
                </a:solidFill>
              </a:rPr>
              <a:t> de CDD 24 </a:t>
            </a:r>
            <a:r>
              <a:rPr lang="en-GB" sz="1600" dirty="0" err="1">
                <a:solidFill>
                  <a:srgbClr val="FFFF00"/>
                </a:solidFill>
              </a:rPr>
              <a:t>mois</a:t>
            </a:r>
            <a:endParaRPr lang="en-GB" sz="1600" dirty="0">
              <a:solidFill>
                <a:srgbClr val="FFFF00"/>
              </a:solidFill>
            </a:endParaRPr>
          </a:p>
        </p:txBody>
      </p:sp>
      <p:sp>
        <p:nvSpPr>
          <p:cNvPr id="6" name="ZoneTexte 5">
            <a:extLst>
              <a:ext uri="{FF2B5EF4-FFF2-40B4-BE49-F238E27FC236}">
                <a16:creationId xmlns:a16="http://schemas.microsoft.com/office/drawing/2014/main" id="{719C4070-DE31-0CF5-1898-45DB69C93638}"/>
              </a:ext>
            </a:extLst>
          </p:cNvPr>
          <p:cNvSpPr txBox="1"/>
          <p:nvPr/>
        </p:nvSpPr>
        <p:spPr>
          <a:xfrm>
            <a:off x="361972" y="6233535"/>
            <a:ext cx="5799221" cy="338554"/>
          </a:xfrm>
          <a:prstGeom prst="rect">
            <a:avLst/>
          </a:prstGeom>
          <a:noFill/>
        </p:spPr>
        <p:txBody>
          <a:bodyPr wrap="square" rtlCol="0">
            <a:spAutoFit/>
          </a:bodyPr>
          <a:lstStyle/>
          <a:p>
            <a:r>
              <a:rPr lang="en-GB" sz="1600" dirty="0">
                <a:solidFill>
                  <a:schemeClr val="bg1"/>
                </a:solidFill>
              </a:rPr>
              <a:t>Collaboration with IP2I on the simulation</a:t>
            </a:r>
          </a:p>
        </p:txBody>
      </p:sp>
    </p:spTree>
    <p:extLst>
      <p:ext uri="{BB962C8B-B14F-4D97-AF65-F5344CB8AC3E}">
        <p14:creationId xmlns:p14="http://schemas.microsoft.com/office/powerpoint/2010/main" val="2225758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0D2DEF-ADFC-2D05-7F59-D8EF13CF663E}"/>
              </a:ext>
            </a:extLst>
          </p:cNvPr>
          <p:cNvSpPr>
            <a:spLocks noGrp="1"/>
          </p:cNvSpPr>
          <p:nvPr>
            <p:ph type="ftr" sz="quarter" idx="11"/>
          </p:nvPr>
        </p:nvSpPr>
        <p:spPr/>
        <p:txBody>
          <a:bodyPr/>
          <a:lstStyle/>
          <a:p>
            <a:r>
              <a:rPr lang="en-US"/>
              <a:t>I. Laktineh</a:t>
            </a:r>
          </a:p>
        </p:txBody>
      </p:sp>
      <p:sp>
        <p:nvSpPr>
          <p:cNvPr id="3" name="Espace réservé du numéro de diapositive 2">
            <a:extLst>
              <a:ext uri="{FF2B5EF4-FFF2-40B4-BE49-F238E27FC236}">
                <a16:creationId xmlns:a16="http://schemas.microsoft.com/office/drawing/2014/main" id="{46B0D60A-C7E2-5119-574B-1C8435E9C479}"/>
              </a:ext>
            </a:extLst>
          </p:cNvPr>
          <p:cNvSpPr>
            <a:spLocks noGrp="1"/>
          </p:cNvSpPr>
          <p:nvPr>
            <p:ph type="sldNum" sz="quarter" idx="12"/>
          </p:nvPr>
        </p:nvSpPr>
        <p:spPr/>
        <p:txBody>
          <a:bodyPr/>
          <a:lstStyle/>
          <a:p>
            <a:fld id="{69C4849A-3939-C14A-B332-2DCE56CB8D0A}" type="slidenum">
              <a:rPr lang="en-US" smtClean="0"/>
              <a:t>7</a:t>
            </a:fld>
            <a:endParaRPr lang="en-US"/>
          </a:p>
        </p:txBody>
      </p:sp>
      <p:sp>
        <p:nvSpPr>
          <p:cNvPr id="4" name="ZoneTexte 3">
            <a:extLst>
              <a:ext uri="{FF2B5EF4-FFF2-40B4-BE49-F238E27FC236}">
                <a16:creationId xmlns:a16="http://schemas.microsoft.com/office/drawing/2014/main" id="{B16F86DA-A766-CBD5-8B5B-E5A6F2780134}"/>
              </a:ext>
            </a:extLst>
          </p:cNvPr>
          <p:cNvSpPr txBox="1"/>
          <p:nvPr/>
        </p:nvSpPr>
        <p:spPr>
          <a:xfrm>
            <a:off x="2454696" y="544374"/>
            <a:ext cx="3720891" cy="707886"/>
          </a:xfrm>
          <a:prstGeom prst="rect">
            <a:avLst/>
          </a:prstGeom>
          <a:noFill/>
        </p:spPr>
        <p:txBody>
          <a:bodyPr wrap="none" rtlCol="0">
            <a:spAutoFit/>
          </a:bodyPr>
          <a:lstStyle/>
          <a:p>
            <a:pPr algn="ctr"/>
            <a:r>
              <a:rPr lang="en-GB" sz="2000" b="1" dirty="0">
                <a:solidFill>
                  <a:srgbClr val="FF0000"/>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WP4.2</a:t>
            </a:r>
          </a:p>
          <a:p>
            <a:pPr algn="ctr"/>
            <a:r>
              <a:rPr lang="en-GB" sz="2000" b="1" dirty="0">
                <a:solidFill>
                  <a:srgbClr val="FF0000"/>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Vacuum Photo-Detector </a:t>
            </a:r>
          </a:p>
        </p:txBody>
      </p:sp>
      <p:sp>
        <p:nvSpPr>
          <p:cNvPr id="5" name="Content Placeholder 2">
            <a:extLst>
              <a:ext uri="{FF2B5EF4-FFF2-40B4-BE49-F238E27FC236}">
                <a16:creationId xmlns:a16="http://schemas.microsoft.com/office/drawing/2014/main" id="{79C7DCBC-FE65-FD2F-814F-4BB2FFE2E3D0}"/>
              </a:ext>
            </a:extLst>
          </p:cNvPr>
          <p:cNvSpPr txBox="1">
            <a:spLocks/>
          </p:cNvSpPr>
          <p:nvPr/>
        </p:nvSpPr>
        <p:spPr>
          <a:xfrm>
            <a:off x="364451" y="1474114"/>
            <a:ext cx="8039960" cy="4957898"/>
          </a:xfrm>
          <a:prstGeom prst="rect">
            <a:avLst/>
          </a:prstGeom>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GB" sz="1600" b="1" dirty="0">
                <a:solidFill>
                  <a:srgbClr val="FFFF00"/>
                </a:solidFill>
              </a:rPr>
              <a:t>4.2.1: VPD: New material, new coatings, longevity and rate capability study</a:t>
            </a:r>
          </a:p>
          <a:p>
            <a:pPr marL="282575" lvl="1" indent="0">
              <a:buNone/>
            </a:pPr>
            <a:r>
              <a:rPr lang="en-GB" sz="1400" b="1" dirty="0"/>
              <a:t>D4.2.1: Production and characterisation of a new generation of MCP-PMT using innovative techniques. We will develop new MCP either with low resistivity lead glass or other materials (alumina, silicon, etc) with smaller pitch to reach better spatial and time resolution. ALD techniques will be tested to prolong the lifetime of the new MCP</a:t>
            </a:r>
          </a:p>
          <a:p>
            <a:r>
              <a:rPr lang="en-GB" sz="1600" b="1" dirty="0">
                <a:solidFill>
                  <a:srgbClr val="FFFF00"/>
                </a:solidFill>
              </a:rPr>
              <a:t>4.2.2: VPD-PMT: New photocathode materials, structure and high                                                             quantum efficiency  VPD</a:t>
            </a:r>
          </a:p>
          <a:p>
            <a:pPr marL="295275" lvl="1" indent="0">
              <a:buNone/>
            </a:pPr>
            <a:endParaRPr lang="en-GB" sz="1400" b="1" dirty="0"/>
          </a:p>
          <a:p>
            <a:pPr marL="295275" lvl="1" indent="0">
              <a:buNone/>
            </a:pPr>
            <a:r>
              <a:rPr lang="en-GB" sz="1400" dirty="0"/>
              <a:t>D4.2.2:Production and characterisation of photocathodes either transmissive or reflective made of different materials using different structures and in particular a granular one to improve on the spatial resolution</a:t>
            </a:r>
            <a:endParaRPr lang="en-GB" sz="1600" dirty="0"/>
          </a:p>
          <a:p>
            <a:r>
              <a:rPr lang="en-GB" sz="1600" b="1" dirty="0">
                <a:solidFill>
                  <a:srgbClr val="FFFF00"/>
                </a:solidFill>
              </a:rPr>
              <a:t>4.2.3: VPD time and spatial resolution performance</a:t>
            </a:r>
          </a:p>
          <a:p>
            <a:pPr marL="295275" lvl="1" indent="0">
              <a:buNone/>
            </a:pPr>
            <a:r>
              <a:rPr lang="en-GB" sz="1400" b="1" dirty="0"/>
              <a:t>D4.2.3: Production and test of read-out system demonstrators able to fully exploit simultaneously timing and spatial resolution of the MCPs (tens of microns and tens of </a:t>
            </a:r>
            <a:r>
              <a:rPr lang="en-GB" sz="1400" b="1" dirty="0" err="1"/>
              <a:t>ps</a:t>
            </a:r>
            <a:r>
              <a:rPr lang="en-GB" sz="1400" b="1" dirty="0"/>
              <a:t>). The development will use the </a:t>
            </a:r>
            <a:r>
              <a:rPr lang="en-GB" sz="1400" b="1" dirty="0">
                <a:solidFill>
                  <a:srgbClr val="FFFF00"/>
                </a:solidFill>
              </a:rPr>
              <a:t>PICMIC </a:t>
            </a:r>
            <a:r>
              <a:rPr lang="en-GB" sz="1400" b="1" dirty="0"/>
              <a:t>and </a:t>
            </a:r>
            <a:r>
              <a:rPr lang="en-GB" sz="1400" b="1" dirty="0" err="1">
                <a:solidFill>
                  <a:srgbClr val="FFFF00"/>
                </a:solidFill>
              </a:rPr>
              <a:t>Timepix</a:t>
            </a:r>
            <a:r>
              <a:rPr lang="en-GB" sz="1400" b="1" dirty="0"/>
              <a:t> concepts as baseline to advance the state of the art.</a:t>
            </a:r>
          </a:p>
          <a:p>
            <a:pPr marL="0" indent="0">
              <a:buNone/>
            </a:pPr>
            <a:endParaRPr lang="en-GB" sz="1400" b="1" dirty="0"/>
          </a:p>
          <a:p>
            <a:pPr marL="0" indent="0">
              <a:buNone/>
            </a:pPr>
            <a:endParaRPr lang="en-GB" sz="1400" dirty="0"/>
          </a:p>
          <a:p>
            <a:pPr lvl="1"/>
            <a:endParaRPr lang="en-GB" sz="1600" dirty="0">
              <a:highlight>
                <a:srgbClr val="FFFF00"/>
              </a:highlight>
            </a:endParaRPr>
          </a:p>
          <a:p>
            <a:pPr lvl="1"/>
            <a:endParaRPr lang="en-GB" sz="1600" dirty="0">
              <a:highlight>
                <a:srgbClr val="FFFF00"/>
              </a:highlight>
            </a:endParaRPr>
          </a:p>
          <a:p>
            <a:pPr lvl="1"/>
            <a:endParaRPr lang="en-GB" sz="1600" dirty="0">
              <a:highlight>
                <a:srgbClr val="FFFF00"/>
              </a:highlight>
            </a:endParaRPr>
          </a:p>
          <a:p>
            <a:pPr lvl="1"/>
            <a:endParaRPr lang="en-GB" sz="1600" dirty="0"/>
          </a:p>
          <a:p>
            <a:pPr lvl="1"/>
            <a:endParaRPr lang="en-IT" sz="1600"/>
          </a:p>
          <a:p>
            <a:pPr lvl="1"/>
            <a:endParaRPr lang="en-GB" sz="1600" dirty="0"/>
          </a:p>
          <a:p>
            <a:pPr lvl="1"/>
            <a:endParaRPr lang="en-IT" sz="1600"/>
          </a:p>
          <a:p>
            <a:endParaRPr lang="en-IT" sz="1600" dirty="0"/>
          </a:p>
        </p:txBody>
      </p:sp>
    </p:spTree>
    <p:extLst>
      <p:ext uri="{BB962C8B-B14F-4D97-AF65-F5344CB8AC3E}">
        <p14:creationId xmlns:p14="http://schemas.microsoft.com/office/powerpoint/2010/main" val="3819185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6833A7-D710-DE49-3437-B411144EBB7C}"/>
              </a:ext>
            </a:extLst>
          </p:cNvPr>
          <p:cNvSpPr>
            <a:spLocks noGrp="1"/>
          </p:cNvSpPr>
          <p:nvPr>
            <p:ph type="sldNum" sz="quarter" idx="12"/>
          </p:nvPr>
        </p:nvSpPr>
        <p:spPr/>
        <p:txBody>
          <a:bodyPr/>
          <a:lstStyle/>
          <a:p>
            <a:fld id="{B65691F7-A841-804A-980B-D5FF535CAC45}" type="slidenum">
              <a:rPr lang="en-IT" smtClean="0"/>
              <a:t>8</a:t>
            </a:fld>
            <a:endParaRPr lang="en-IT"/>
          </a:p>
        </p:txBody>
      </p:sp>
      <p:graphicFrame>
        <p:nvGraphicFramePr>
          <p:cNvPr id="3" name="Objet 2">
            <a:extLst>
              <a:ext uri="{FF2B5EF4-FFF2-40B4-BE49-F238E27FC236}">
                <a16:creationId xmlns:a16="http://schemas.microsoft.com/office/drawing/2014/main" id="{481DCAB6-75BD-56E7-8EF2-45D7113C35B4}"/>
              </a:ext>
            </a:extLst>
          </p:cNvPr>
          <p:cNvGraphicFramePr>
            <a:graphicFrameLocks noChangeAspect="1"/>
          </p:cNvGraphicFramePr>
          <p:nvPr>
            <p:extLst>
              <p:ext uri="{D42A27DB-BD31-4B8C-83A1-F6EECF244321}">
                <p14:modId xmlns:p14="http://schemas.microsoft.com/office/powerpoint/2010/main" val="1673886063"/>
              </p:ext>
            </p:extLst>
          </p:nvPr>
        </p:nvGraphicFramePr>
        <p:xfrm>
          <a:off x="431514" y="857250"/>
          <a:ext cx="8445358" cy="5001132"/>
        </p:xfrm>
        <a:graphic>
          <a:graphicData uri="http://schemas.openxmlformats.org/presentationml/2006/ole">
            <mc:AlternateContent xmlns:mc="http://schemas.openxmlformats.org/markup-compatibility/2006">
              <mc:Choice xmlns:v="urn:schemas-microsoft-com:vml" Requires="v">
                <p:oleObj name="Feuille de calcul" r:id="rId2" imgW="14871700" imgH="10375900" progId="Excel.Sheet.12">
                  <p:embed/>
                </p:oleObj>
              </mc:Choice>
              <mc:Fallback>
                <p:oleObj name="Feuille de calcul" r:id="rId2" imgW="14871700" imgH="10375900" progId="Excel.Sheet.12">
                  <p:embed/>
                  <p:pic>
                    <p:nvPicPr>
                      <p:cNvPr id="3" name="Objet 2">
                        <a:extLst>
                          <a:ext uri="{FF2B5EF4-FFF2-40B4-BE49-F238E27FC236}">
                            <a16:creationId xmlns:a16="http://schemas.microsoft.com/office/drawing/2014/main" id="{481DCAB6-75BD-56E7-8EF2-45D7113C35B4}"/>
                          </a:ext>
                        </a:extLst>
                      </p:cNvPr>
                      <p:cNvPicPr/>
                      <p:nvPr/>
                    </p:nvPicPr>
                    <p:blipFill>
                      <a:blip r:embed="rId3"/>
                      <a:stretch>
                        <a:fillRect/>
                      </a:stretch>
                    </p:blipFill>
                    <p:spPr>
                      <a:xfrm>
                        <a:off x="431514" y="857250"/>
                        <a:ext cx="8445358" cy="5001132"/>
                      </a:xfrm>
                      <a:prstGeom prst="rect">
                        <a:avLst/>
                      </a:prstGeom>
                      <a:solidFill>
                        <a:schemeClr val="bg1"/>
                      </a:solidFill>
                    </p:spPr>
                  </p:pic>
                </p:oleObj>
              </mc:Fallback>
            </mc:AlternateContent>
          </a:graphicData>
        </a:graphic>
      </p:graphicFrame>
      <p:sp>
        <p:nvSpPr>
          <p:cNvPr id="6" name="Rectangle 5">
            <a:extLst>
              <a:ext uri="{FF2B5EF4-FFF2-40B4-BE49-F238E27FC236}">
                <a16:creationId xmlns:a16="http://schemas.microsoft.com/office/drawing/2014/main" id="{B990D41B-AFDD-F55A-8B56-1FB97664B367}"/>
              </a:ext>
            </a:extLst>
          </p:cNvPr>
          <p:cNvSpPr/>
          <p:nvPr/>
        </p:nvSpPr>
        <p:spPr>
          <a:xfrm>
            <a:off x="1379963" y="2429197"/>
            <a:ext cx="7496909" cy="3469160"/>
          </a:xfrm>
          <a:prstGeom prst="rect">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bg1"/>
              </a:solidFill>
            </a:endParaRPr>
          </a:p>
        </p:txBody>
      </p:sp>
      <p:sp>
        <p:nvSpPr>
          <p:cNvPr id="4" name="Rectangle 3">
            <a:extLst>
              <a:ext uri="{FF2B5EF4-FFF2-40B4-BE49-F238E27FC236}">
                <a16:creationId xmlns:a16="http://schemas.microsoft.com/office/drawing/2014/main" id="{4C75924C-90FE-B384-DF8B-D9EFCD303A14}"/>
              </a:ext>
            </a:extLst>
          </p:cNvPr>
          <p:cNvSpPr/>
          <p:nvPr/>
        </p:nvSpPr>
        <p:spPr>
          <a:xfrm>
            <a:off x="1400561" y="1644905"/>
            <a:ext cx="7496909" cy="365125"/>
          </a:xfrm>
          <a:prstGeom prst="rect">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ZoneTexte 4">
            <a:extLst>
              <a:ext uri="{FF2B5EF4-FFF2-40B4-BE49-F238E27FC236}">
                <a16:creationId xmlns:a16="http://schemas.microsoft.com/office/drawing/2014/main" id="{F57EDF07-AE28-CC79-A3B2-E5A4BC4FA4BF}"/>
              </a:ext>
            </a:extLst>
          </p:cNvPr>
          <p:cNvSpPr txBox="1"/>
          <p:nvPr/>
        </p:nvSpPr>
        <p:spPr>
          <a:xfrm>
            <a:off x="757382" y="5946206"/>
            <a:ext cx="8096593" cy="369332"/>
          </a:xfrm>
          <a:prstGeom prst="rect">
            <a:avLst/>
          </a:prstGeom>
          <a:noFill/>
        </p:spPr>
        <p:txBody>
          <a:bodyPr wrap="square" rtlCol="0">
            <a:spAutoFit/>
          </a:bodyPr>
          <a:lstStyle/>
          <a:p>
            <a:r>
              <a:rPr lang="en-GB" dirty="0">
                <a:solidFill>
                  <a:schemeClr val="bg1"/>
                </a:solidFill>
              </a:rPr>
              <a:t>The funding of IP2I is for the most part from the </a:t>
            </a:r>
            <a:r>
              <a:rPr lang="en-GB" dirty="0" err="1">
                <a:solidFill>
                  <a:schemeClr val="bg1"/>
                </a:solidFill>
              </a:rPr>
              <a:t>PolyNanoPad</a:t>
            </a:r>
            <a:r>
              <a:rPr lang="en-GB" dirty="0">
                <a:solidFill>
                  <a:schemeClr val="bg1"/>
                </a:solidFill>
              </a:rPr>
              <a:t> &amp; NCP ANR.</a:t>
            </a:r>
          </a:p>
        </p:txBody>
      </p:sp>
      <p:sp>
        <p:nvSpPr>
          <p:cNvPr id="8" name="ZoneTexte 7">
            <a:extLst>
              <a:ext uri="{FF2B5EF4-FFF2-40B4-BE49-F238E27FC236}">
                <a16:creationId xmlns:a16="http://schemas.microsoft.com/office/drawing/2014/main" id="{C8DAEBB5-B7EE-57BD-3686-F3B636FF1D74}"/>
              </a:ext>
            </a:extLst>
          </p:cNvPr>
          <p:cNvSpPr txBox="1"/>
          <p:nvPr/>
        </p:nvSpPr>
        <p:spPr>
          <a:xfrm>
            <a:off x="1510830" y="2458636"/>
            <a:ext cx="2410691" cy="1384995"/>
          </a:xfrm>
          <a:prstGeom prst="rect">
            <a:avLst/>
          </a:prstGeom>
          <a:noFill/>
        </p:spPr>
        <p:txBody>
          <a:bodyPr wrap="square" rtlCol="0">
            <a:spAutoFit/>
          </a:bodyPr>
          <a:lstStyle/>
          <a:p>
            <a:r>
              <a:rPr lang="en-GB" sz="1200" dirty="0">
                <a:solidFill>
                  <a:schemeClr val="bg1"/>
                </a:solidFill>
              </a:rPr>
              <a:t>Physicists:</a:t>
            </a:r>
          </a:p>
          <a:p>
            <a:r>
              <a:rPr lang="en-GB" sz="1200" dirty="0" err="1">
                <a:solidFill>
                  <a:schemeClr val="bg1"/>
                </a:solidFill>
              </a:rPr>
              <a:t>I.Laktineh</a:t>
            </a:r>
            <a:endParaRPr lang="en-GB" sz="1200" dirty="0">
              <a:solidFill>
                <a:schemeClr val="bg1"/>
              </a:solidFill>
            </a:endParaRPr>
          </a:p>
          <a:p>
            <a:r>
              <a:rPr lang="en-GB" sz="1200" dirty="0" err="1">
                <a:solidFill>
                  <a:schemeClr val="bg1"/>
                </a:solidFill>
              </a:rPr>
              <a:t>P.Nedelec</a:t>
            </a:r>
            <a:endParaRPr lang="en-GB" sz="1200" dirty="0">
              <a:solidFill>
                <a:schemeClr val="bg1"/>
              </a:solidFill>
            </a:endParaRPr>
          </a:p>
          <a:p>
            <a:r>
              <a:rPr lang="en-GB" sz="1200" dirty="0">
                <a:solidFill>
                  <a:schemeClr val="bg1"/>
                </a:solidFill>
              </a:rPr>
              <a:t>L. </a:t>
            </a:r>
            <a:r>
              <a:rPr lang="en-GB" sz="1200" dirty="0" err="1">
                <a:solidFill>
                  <a:schemeClr val="bg1"/>
                </a:solidFill>
              </a:rPr>
              <a:t>Mirabito</a:t>
            </a:r>
            <a:endParaRPr lang="en-GB" sz="1200" dirty="0">
              <a:solidFill>
                <a:schemeClr val="bg1"/>
              </a:solidFill>
            </a:endParaRPr>
          </a:p>
          <a:p>
            <a:r>
              <a:rPr lang="en-GB" sz="1200" dirty="0" err="1">
                <a:solidFill>
                  <a:schemeClr val="bg1"/>
                </a:solidFill>
              </a:rPr>
              <a:t>G.Grenier</a:t>
            </a:r>
            <a:endParaRPr lang="en-GB" sz="1200" dirty="0">
              <a:solidFill>
                <a:schemeClr val="bg1"/>
              </a:solidFill>
            </a:endParaRPr>
          </a:p>
          <a:p>
            <a:r>
              <a:rPr lang="en-GB" sz="1200" dirty="0">
                <a:solidFill>
                  <a:schemeClr val="bg1"/>
                </a:solidFill>
              </a:rPr>
              <a:t>H. Abreu</a:t>
            </a:r>
          </a:p>
          <a:p>
            <a:r>
              <a:rPr lang="en-GB" sz="1200" dirty="0">
                <a:solidFill>
                  <a:schemeClr val="bg1"/>
                </a:solidFill>
              </a:rPr>
              <a:t>G. </a:t>
            </a:r>
            <a:r>
              <a:rPr lang="en-GB" sz="1200" dirty="0" err="1">
                <a:solidFill>
                  <a:schemeClr val="bg1"/>
                </a:solidFill>
              </a:rPr>
              <a:t>Garillot</a:t>
            </a:r>
            <a:endParaRPr lang="en-GB" sz="1200" dirty="0">
              <a:solidFill>
                <a:schemeClr val="bg1"/>
              </a:solidFill>
            </a:endParaRPr>
          </a:p>
        </p:txBody>
      </p:sp>
      <p:sp>
        <p:nvSpPr>
          <p:cNvPr id="9" name="ZoneTexte 8">
            <a:extLst>
              <a:ext uri="{FF2B5EF4-FFF2-40B4-BE49-F238E27FC236}">
                <a16:creationId xmlns:a16="http://schemas.microsoft.com/office/drawing/2014/main" id="{28EB3437-0B27-21E8-A66E-6D818E62EE62}"/>
              </a:ext>
            </a:extLst>
          </p:cNvPr>
          <p:cNvSpPr txBox="1"/>
          <p:nvPr/>
        </p:nvSpPr>
        <p:spPr>
          <a:xfrm>
            <a:off x="4022178" y="2437204"/>
            <a:ext cx="2253673" cy="1384995"/>
          </a:xfrm>
          <a:prstGeom prst="rect">
            <a:avLst/>
          </a:prstGeom>
          <a:noFill/>
        </p:spPr>
        <p:txBody>
          <a:bodyPr wrap="square" rtlCol="0">
            <a:spAutoFit/>
          </a:bodyPr>
          <a:lstStyle/>
          <a:p>
            <a:r>
              <a:rPr lang="en-GB" sz="1200" dirty="0" err="1">
                <a:solidFill>
                  <a:schemeClr val="bg1"/>
                </a:solidFill>
              </a:rPr>
              <a:t>Eng</a:t>
            </a:r>
            <a:r>
              <a:rPr lang="en-GB" sz="1200" dirty="0">
                <a:solidFill>
                  <a:schemeClr val="bg1"/>
                </a:solidFill>
              </a:rPr>
              <a:t>:</a:t>
            </a:r>
          </a:p>
          <a:p>
            <a:r>
              <a:rPr lang="en-GB" sz="1200" dirty="0">
                <a:solidFill>
                  <a:schemeClr val="bg1"/>
                </a:solidFill>
              </a:rPr>
              <a:t>E. </a:t>
            </a:r>
            <a:r>
              <a:rPr lang="en-GB" sz="1200" dirty="0" err="1">
                <a:solidFill>
                  <a:schemeClr val="bg1"/>
                </a:solidFill>
              </a:rPr>
              <a:t>Bechetoille</a:t>
            </a:r>
            <a:endParaRPr lang="en-GB" sz="1200" dirty="0">
              <a:solidFill>
                <a:schemeClr val="bg1"/>
              </a:solidFill>
            </a:endParaRPr>
          </a:p>
          <a:p>
            <a:r>
              <a:rPr lang="en-GB" sz="1200" dirty="0">
                <a:solidFill>
                  <a:schemeClr val="bg1"/>
                </a:solidFill>
              </a:rPr>
              <a:t>H. </a:t>
            </a:r>
            <a:r>
              <a:rPr lang="en-GB" sz="1200" dirty="0" err="1">
                <a:solidFill>
                  <a:schemeClr val="bg1"/>
                </a:solidFill>
              </a:rPr>
              <a:t>Mathez</a:t>
            </a:r>
            <a:endParaRPr lang="en-GB" sz="1200" dirty="0">
              <a:solidFill>
                <a:schemeClr val="bg1"/>
              </a:solidFill>
            </a:endParaRPr>
          </a:p>
          <a:p>
            <a:r>
              <a:rPr lang="en-GB" sz="1200" dirty="0">
                <a:solidFill>
                  <a:schemeClr val="bg1"/>
                </a:solidFill>
              </a:rPr>
              <a:t>K. Sabra</a:t>
            </a:r>
          </a:p>
          <a:p>
            <a:r>
              <a:rPr lang="en-GB" sz="1200" dirty="0" err="1">
                <a:solidFill>
                  <a:schemeClr val="bg1"/>
                </a:solidFill>
              </a:rPr>
              <a:t>X.Chen</a:t>
            </a:r>
            <a:endParaRPr lang="en-GB" sz="1200" dirty="0">
              <a:solidFill>
                <a:schemeClr val="bg1"/>
              </a:solidFill>
            </a:endParaRPr>
          </a:p>
          <a:p>
            <a:r>
              <a:rPr lang="en-GB" sz="1200" dirty="0">
                <a:solidFill>
                  <a:schemeClr val="bg1"/>
                </a:solidFill>
              </a:rPr>
              <a:t>L. </a:t>
            </a:r>
            <a:r>
              <a:rPr lang="en-GB" sz="1200" dirty="0" err="1">
                <a:solidFill>
                  <a:schemeClr val="bg1"/>
                </a:solidFill>
              </a:rPr>
              <a:t>Balleguyer</a:t>
            </a:r>
            <a:endParaRPr lang="en-GB" sz="1200" dirty="0">
              <a:solidFill>
                <a:schemeClr val="bg1"/>
              </a:solidFill>
            </a:endParaRPr>
          </a:p>
          <a:p>
            <a:r>
              <a:rPr lang="en-GB" sz="1200" dirty="0">
                <a:solidFill>
                  <a:schemeClr val="bg1"/>
                </a:solidFill>
              </a:rPr>
              <a:t>Ch. </a:t>
            </a:r>
            <a:r>
              <a:rPr lang="en-GB" sz="1200" dirty="0" err="1">
                <a:solidFill>
                  <a:schemeClr val="bg1"/>
                </a:solidFill>
              </a:rPr>
              <a:t>Combaret</a:t>
            </a:r>
            <a:endParaRPr lang="en-GB" sz="1200" dirty="0">
              <a:solidFill>
                <a:schemeClr val="bg1"/>
              </a:solidFill>
            </a:endParaRPr>
          </a:p>
        </p:txBody>
      </p:sp>
      <p:sp>
        <p:nvSpPr>
          <p:cNvPr id="11" name="ZoneTexte 10">
            <a:extLst>
              <a:ext uri="{FF2B5EF4-FFF2-40B4-BE49-F238E27FC236}">
                <a16:creationId xmlns:a16="http://schemas.microsoft.com/office/drawing/2014/main" id="{59FE8AE0-1C0D-8277-338B-F41839E7B988}"/>
              </a:ext>
            </a:extLst>
          </p:cNvPr>
          <p:cNvSpPr txBox="1"/>
          <p:nvPr/>
        </p:nvSpPr>
        <p:spPr>
          <a:xfrm>
            <a:off x="4016172" y="3994379"/>
            <a:ext cx="1542473" cy="646331"/>
          </a:xfrm>
          <a:prstGeom prst="rect">
            <a:avLst/>
          </a:prstGeom>
          <a:noFill/>
        </p:spPr>
        <p:txBody>
          <a:bodyPr wrap="square" rtlCol="0">
            <a:spAutoFit/>
          </a:bodyPr>
          <a:lstStyle/>
          <a:p>
            <a:r>
              <a:rPr lang="en-GB" sz="1200" dirty="0">
                <a:solidFill>
                  <a:schemeClr val="bg1"/>
                </a:solidFill>
              </a:rPr>
              <a:t>S. </a:t>
            </a:r>
            <a:r>
              <a:rPr lang="en-GB" sz="1200" dirty="0" err="1">
                <a:solidFill>
                  <a:schemeClr val="bg1"/>
                </a:solidFill>
              </a:rPr>
              <a:t>Conforti</a:t>
            </a:r>
            <a:endParaRPr lang="en-GB" sz="1200" dirty="0">
              <a:solidFill>
                <a:schemeClr val="bg1"/>
              </a:solidFill>
            </a:endParaRPr>
          </a:p>
          <a:p>
            <a:r>
              <a:rPr lang="en-GB" sz="1200" dirty="0">
                <a:solidFill>
                  <a:schemeClr val="bg1"/>
                </a:solidFill>
              </a:rPr>
              <a:t>N. Seguin</a:t>
            </a:r>
          </a:p>
          <a:p>
            <a:r>
              <a:rPr lang="en-GB" sz="1200" dirty="0">
                <a:solidFill>
                  <a:schemeClr val="bg1"/>
                </a:solidFill>
              </a:rPr>
              <a:t>Ch. de la Taille</a:t>
            </a:r>
          </a:p>
        </p:txBody>
      </p:sp>
      <p:sp>
        <p:nvSpPr>
          <p:cNvPr id="12" name="ZoneTexte 11">
            <a:extLst>
              <a:ext uri="{FF2B5EF4-FFF2-40B4-BE49-F238E27FC236}">
                <a16:creationId xmlns:a16="http://schemas.microsoft.com/office/drawing/2014/main" id="{7E5FA5B7-089C-0504-345C-BCEBDB81F844}"/>
              </a:ext>
            </a:extLst>
          </p:cNvPr>
          <p:cNvSpPr txBox="1"/>
          <p:nvPr/>
        </p:nvSpPr>
        <p:spPr>
          <a:xfrm>
            <a:off x="1428269" y="5526771"/>
            <a:ext cx="4571999" cy="276999"/>
          </a:xfrm>
          <a:prstGeom prst="rect">
            <a:avLst/>
          </a:prstGeom>
          <a:noFill/>
        </p:spPr>
        <p:txBody>
          <a:bodyPr wrap="square" rtlCol="0">
            <a:spAutoFit/>
          </a:bodyPr>
          <a:lstStyle/>
          <a:p>
            <a:r>
              <a:rPr lang="en-GB" sz="1200" dirty="0">
                <a:solidFill>
                  <a:schemeClr val="bg1"/>
                </a:solidFill>
              </a:rPr>
              <a:t>6 physicists/chemists +  3 </a:t>
            </a:r>
            <a:r>
              <a:rPr lang="en-GB" sz="1200" dirty="0" err="1">
                <a:solidFill>
                  <a:schemeClr val="bg1"/>
                </a:solidFill>
              </a:rPr>
              <a:t>Eng</a:t>
            </a:r>
            <a:r>
              <a:rPr lang="en-GB" sz="1200" dirty="0">
                <a:solidFill>
                  <a:schemeClr val="bg1"/>
                </a:solidFill>
              </a:rPr>
              <a:t> from labs outside IN2P3 </a:t>
            </a:r>
          </a:p>
        </p:txBody>
      </p:sp>
      <p:sp>
        <p:nvSpPr>
          <p:cNvPr id="13" name="ZoneTexte 12">
            <a:extLst>
              <a:ext uri="{FF2B5EF4-FFF2-40B4-BE49-F238E27FC236}">
                <a16:creationId xmlns:a16="http://schemas.microsoft.com/office/drawing/2014/main" id="{9393FC0E-C144-0559-07F8-2CC7E1483FD5}"/>
              </a:ext>
            </a:extLst>
          </p:cNvPr>
          <p:cNvSpPr txBox="1"/>
          <p:nvPr/>
        </p:nvSpPr>
        <p:spPr>
          <a:xfrm>
            <a:off x="1428269" y="5067361"/>
            <a:ext cx="6287462" cy="276999"/>
          </a:xfrm>
          <a:prstGeom prst="rect">
            <a:avLst/>
          </a:prstGeom>
          <a:noFill/>
        </p:spPr>
        <p:txBody>
          <a:bodyPr wrap="square" rtlCol="0">
            <a:spAutoFit/>
          </a:bodyPr>
          <a:lstStyle/>
          <a:p>
            <a:r>
              <a:rPr lang="en-GB" sz="1200" dirty="0">
                <a:solidFill>
                  <a:schemeClr val="bg1"/>
                </a:solidFill>
              </a:rPr>
              <a:t>Several engineers (IJCLAB, IPHC) are contributing through Master Project PICMIC</a:t>
            </a:r>
          </a:p>
        </p:txBody>
      </p:sp>
    </p:spTree>
    <p:extLst>
      <p:ext uri="{BB962C8B-B14F-4D97-AF65-F5344CB8AC3E}">
        <p14:creationId xmlns:p14="http://schemas.microsoft.com/office/powerpoint/2010/main" val="248275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36B0F97-3075-EF38-3DA6-337D0316E1ED}"/>
              </a:ext>
            </a:extLst>
          </p:cNvPr>
          <p:cNvSpPr>
            <a:spLocks noGrp="1"/>
          </p:cNvSpPr>
          <p:nvPr>
            <p:ph type="ftr" sz="quarter" idx="11"/>
          </p:nvPr>
        </p:nvSpPr>
        <p:spPr/>
        <p:txBody>
          <a:bodyPr/>
          <a:lstStyle/>
          <a:p>
            <a:r>
              <a:rPr lang="en-US"/>
              <a:t>I. Laktineh</a:t>
            </a:r>
          </a:p>
        </p:txBody>
      </p:sp>
      <p:sp>
        <p:nvSpPr>
          <p:cNvPr id="4" name="Espace réservé du numéro de diapositive 3">
            <a:extLst>
              <a:ext uri="{FF2B5EF4-FFF2-40B4-BE49-F238E27FC236}">
                <a16:creationId xmlns:a16="http://schemas.microsoft.com/office/drawing/2014/main" id="{DD8A6AA6-C32A-8DB1-8878-2C37974CE498}"/>
              </a:ext>
            </a:extLst>
          </p:cNvPr>
          <p:cNvSpPr>
            <a:spLocks noGrp="1"/>
          </p:cNvSpPr>
          <p:nvPr>
            <p:ph type="sldNum" sz="quarter" idx="12"/>
          </p:nvPr>
        </p:nvSpPr>
        <p:spPr/>
        <p:txBody>
          <a:bodyPr/>
          <a:lstStyle/>
          <a:p>
            <a:fld id="{69C4849A-3939-C14A-B332-2DCE56CB8D0A}" type="slidenum">
              <a:rPr lang="en-US" smtClean="0"/>
              <a:t>9</a:t>
            </a:fld>
            <a:endParaRPr lang="en-US"/>
          </a:p>
        </p:txBody>
      </p:sp>
      <p:graphicFrame>
        <p:nvGraphicFramePr>
          <p:cNvPr id="5" name="Tableau 4">
            <a:extLst>
              <a:ext uri="{FF2B5EF4-FFF2-40B4-BE49-F238E27FC236}">
                <a16:creationId xmlns:a16="http://schemas.microsoft.com/office/drawing/2014/main" id="{9F857F31-73EA-98F0-8E74-E67E77967AEF}"/>
              </a:ext>
            </a:extLst>
          </p:cNvPr>
          <p:cNvGraphicFramePr>
            <a:graphicFrameLocks noGrp="1"/>
          </p:cNvGraphicFramePr>
          <p:nvPr>
            <p:extLst>
              <p:ext uri="{D42A27DB-BD31-4B8C-83A1-F6EECF244321}">
                <p14:modId xmlns:p14="http://schemas.microsoft.com/office/powerpoint/2010/main" val="47651186"/>
              </p:ext>
            </p:extLst>
          </p:nvPr>
        </p:nvGraphicFramePr>
        <p:xfrm>
          <a:off x="309247" y="1897581"/>
          <a:ext cx="4416985" cy="3746185"/>
        </p:xfrm>
        <a:graphic>
          <a:graphicData uri="http://schemas.openxmlformats.org/drawingml/2006/table">
            <a:tbl>
              <a:tblPr firstRow="1" firstCol="1" lastRow="1" lastCol="1" bandRow="1" bandCol="1">
                <a:tableStyleId>{5C22544A-7EE6-4342-B048-85BDC9FD1C3A}</a:tableStyleId>
              </a:tblPr>
              <a:tblGrid>
                <a:gridCol w="1632994">
                  <a:extLst>
                    <a:ext uri="{9D8B030D-6E8A-4147-A177-3AD203B41FA5}">
                      <a16:colId xmlns:a16="http://schemas.microsoft.com/office/drawing/2014/main" val="1767373856"/>
                    </a:ext>
                  </a:extLst>
                </a:gridCol>
                <a:gridCol w="772155">
                  <a:extLst>
                    <a:ext uri="{9D8B030D-6E8A-4147-A177-3AD203B41FA5}">
                      <a16:colId xmlns:a16="http://schemas.microsoft.com/office/drawing/2014/main" val="783215684"/>
                    </a:ext>
                  </a:extLst>
                </a:gridCol>
                <a:gridCol w="1122780">
                  <a:extLst>
                    <a:ext uri="{9D8B030D-6E8A-4147-A177-3AD203B41FA5}">
                      <a16:colId xmlns:a16="http://schemas.microsoft.com/office/drawing/2014/main" val="1769138067"/>
                    </a:ext>
                  </a:extLst>
                </a:gridCol>
                <a:gridCol w="889056">
                  <a:extLst>
                    <a:ext uri="{9D8B030D-6E8A-4147-A177-3AD203B41FA5}">
                      <a16:colId xmlns:a16="http://schemas.microsoft.com/office/drawing/2014/main" val="3782909568"/>
                    </a:ext>
                  </a:extLst>
                </a:gridCol>
              </a:tblGrid>
              <a:tr h="528595">
                <a:tc>
                  <a:txBody>
                    <a:bodyPr/>
                    <a:lstStyle/>
                    <a:p>
                      <a:pPr algn="ctr">
                        <a:lnSpc>
                          <a:spcPts val="1500"/>
                        </a:lnSpc>
                        <a:spcBef>
                          <a:spcPts val="800"/>
                        </a:spcBef>
                        <a:spcAft>
                          <a:spcPts val="800"/>
                        </a:spcAft>
                      </a:pPr>
                      <a:r>
                        <a:rPr lang="en-US" sz="900">
                          <a:effectLst/>
                        </a:rPr>
                        <a:t> </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500"/>
                        </a:lnSpc>
                        <a:spcBef>
                          <a:spcPts val="800"/>
                        </a:spcBef>
                        <a:spcAft>
                          <a:spcPts val="800"/>
                        </a:spcAft>
                      </a:pPr>
                      <a:r>
                        <a:rPr lang="fr-FR" sz="900">
                          <a:effectLst/>
                        </a:rPr>
                        <a:t>Partner</a:t>
                      </a:r>
                      <a:endParaRPr lang="fr-FR" sz="1100">
                        <a:effectLst/>
                      </a:endParaRPr>
                    </a:p>
                    <a:p>
                      <a:pPr algn="ctr">
                        <a:lnSpc>
                          <a:spcPts val="1500"/>
                        </a:lnSpc>
                        <a:spcBef>
                          <a:spcPts val="800"/>
                        </a:spcBef>
                        <a:spcAft>
                          <a:spcPts val="800"/>
                        </a:spcAft>
                      </a:pPr>
                      <a:r>
                        <a:rPr lang="fr-FR" sz="900">
                          <a:effectLst/>
                        </a:rPr>
                        <a:t>IP2I</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500"/>
                        </a:lnSpc>
                        <a:spcBef>
                          <a:spcPts val="800"/>
                        </a:spcBef>
                        <a:spcAft>
                          <a:spcPts val="800"/>
                        </a:spcAft>
                      </a:pPr>
                      <a:r>
                        <a:rPr lang="fr-FR" sz="900">
                          <a:effectLst/>
                        </a:rPr>
                        <a:t>Partner</a:t>
                      </a:r>
                      <a:endParaRPr lang="fr-FR" sz="1100">
                        <a:effectLst/>
                      </a:endParaRPr>
                    </a:p>
                    <a:p>
                      <a:pPr algn="ctr">
                        <a:lnSpc>
                          <a:spcPts val="1500"/>
                        </a:lnSpc>
                        <a:spcBef>
                          <a:spcPts val="800"/>
                        </a:spcBef>
                        <a:spcAft>
                          <a:spcPts val="800"/>
                        </a:spcAft>
                      </a:pPr>
                      <a:r>
                        <a:rPr lang="fr-FR" sz="900">
                          <a:effectLst/>
                        </a:rPr>
                        <a:t>INL</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500"/>
                        </a:lnSpc>
                        <a:spcBef>
                          <a:spcPts val="800"/>
                        </a:spcBef>
                        <a:spcAft>
                          <a:spcPts val="800"/>
                        </a:spcAft>
                      </a:pPr>
                      <a:r>
                        <a:rPr lang="fr-FR" sz="900">
                          <a:effectLst/>
                        </a:rPr>
                        <a:t>Partner</a:t>
                      </a:r>
                      <a:endParaRPr lang="fr-FR" sz="1100">
                        <a:effectLst/>
                      </a:endParaRPr>
                    </a:p>
                    <a:p>
                      <a:pPr algn="ctr">
                        <a:lnSpc>
                          <a:spcPts val="1500"/>
                        </a:lnSpc>
                        <a:spcBef>
                          <a:spcPts val="800"/>
                        </a:spcBef>
                        <a:spcAft>
                          <a:spcPts val="800"/>
                        </a:spcAft>
                      </a:pPr>
                      <a:r>
                        <a:rPr lang="fr-FR" sz="900">
                          <a:effectLst/>
                        </a:rPr>
                        <a:t>ILM</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6073509"/>
                  </a:ext>
                </a:extLst>
              </a:tr>
              <a:tr h="426720">
                <a:tc>
                  <a:txBody>
                    <a:bodyPr/>
                    <a:lstStyle/>
                    <a:p>
                      <a:pPr algn="just">
                        <a:lnSpc>
                          <a:spcPts val="1500"/>
                        </a:lnSpc>
                        <a:spcBef>
                          <a:spcPts val="800"/>
                        </a:spcBef>
                        <a:spcAft>
                          <a:spcPts val="800"/>
                        </a:spcAft>
                      </a:pPr>
                      <a:r>
                        <a:rPr lang="en-US" sz="900">
                          <a:effectLst/>
                        </a:rPr>
                        <a:t>Staff expenses</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108 000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114 000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 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72989001"/>
                  </a:ext>
                </a:extLst>
              </a:tr>
              <a:tr h="448945">
                <a:tc>
                  <a:txBody>
                    <a:bodyPr/>
                    <a:lstStyle/>
                    <a:p>
                      <a:pPr algn="just">
                        <a:lnSpc>
                          <a:spcPts val="1500"/>
                        </a:lnSpc>
                        <a:spcBef>
                          <a:spcPts val="800"/>
                        </a:spcBef>
                        <a:spcAft>
                          <a:spcPts val="800"/>
                        </a:spcAft>
                      </a:pPr>
                      <a:r>
                        <a:rPr lang="en-US" sz="900">
                          <a:effectLst/>
                        </a:rPr>
                        <a:t>Instruments and material cost (including the scientific consumables)</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80 000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45 000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20 000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5412704"/>
                  </a:ext>
                </a:extLst>
              </a:tr>
              <a:tr h="389255">
                <a:tc>
                  <a:txBody>
                    <a:bodyPr/>
                    <a:lstStyle/>
                    <a:p>
                      <a:pPr algn="just">
                        <a:lnSpc>
                          <a:spcPts val="1500"/>
                        </a:lnSpc>
                        <a:spcBef>
                          <a:spcPts val="800"/>
                        </a:spcBef>
                        <a:spcAft>
                          <a:spcPts val="800"/>
                        </a:spcAft>
                      </a:pPr>
                      <a:r>
                        <a:rPr lang="en-US" sz="900">
                          <a:effectLst/>
                        </a:rPr>
                        <a:t>Building and ground costs</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 </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 </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 </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633982"/>
                  </a:ext>
                </a:extLst>
              </a:tr>
              <a:tr h="455295">
                <a:tc>
                  <a:txBody>
                    <a:bodyPr/>
                    <a:lstStyle/>
                    <a:p>
                      <a:pPr algn="just">
                        <a:lnSpc>
                          <a:spcPts val="1500"/>
                        </a:lnSpc>
                        <a:spcBef>
                          <a:spcPts val="800"/>
                        </a:spcBef>
                        <a:spcAft>
                          <a:spcPts val="800"/>
                        </a:spcAft>
                      </a:pPr>
                      <a:r>
                        <a:rPr lang="en-US" sz="900">
                          <a:effectLst/>
                        </a:rPr>
                        <a:t>Outsourcing/subcontracting</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107 000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15000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40 000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9888276"/>
                  </a:ext>
                </a:extLst>
              </a:tr>
              <a:tr h="450850">
                <a:tc>
                  <a:txBody>
                    <a:bodyPr/>
                    <a:lstStyle/>
                    <a:p>
                      <a:pPr algn="just">
                        <a:lnSpc>
                          <a:spcPts val="1500"/>
                        </a:lnSpc>
                        <a:spcBef>
                          <a:spcPts val="800"/>
                        </a:spcBef>
                        <a:spcAft>
                          <a:spcPts val="800"/>
                        </a:spcAft>
                      </a:pPr>
                      <a:r>
                        <a:rPr lang="en-US" sz="900">
                          <a:effectLst/>
                        </a:rPr>
                        <a:t>Travel costs</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500"/>
                        </a:lnSpc>
                        <a:spcBef>
                          <a:spcPts val="800"/>
                        </a:spcBef>
                        <a:spcAft>
                          <a:spcPts val="800"/>
                        </a:spcAft>
                      </a:pPr>
                      <a:r>
                        <a:rPr lang="en-US" sz="900">
                          <a:effectLst/>
                        </a:rPr>
                        <a:t>10 000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10 000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5 000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3148476"/>
                  </a:ext>
                </a:extLst>
              </a:tr>
              <a:tr h="261620">
                <a:tc>
                  <a:txBody>
                    <a:bodyPr/>
                    <a:lstStyle/>
                    <a:p>
                      <a:pPr algn="just">
                        <a:lnSpc>
                          <a:spcPts val="1500"/>
                        </a:lnSpc>
                        <a:spcBef>
                          <a:spcPts val="800"/>
                        </a:spcBef>
                        <a:spcAft>
                          <a:spcPts val="800"/>
                        </a:spcAft>
                      </a:pPr>
                      <a:r>
                        <a:rPr lang="en-US" sz="900">
                          <a:effectLst/>
                        </a:rPr>
                        <a:t>Administrative management and structure cost**</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40 000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23 500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8.5</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7212300"/>
                  </a:ext>
                </a:extLst>
              </a:tr>
              <a:tr h="71120">
                <a:tc>
                  <a:txBody>
                    <a:bodyPr/>
                    <a:lstStyle/>
                    <a:p>
                      <a:pPr algn="just">
                        <a:lnSpc>
                          <a:spcPts val="1500"/>
                        </a:lnSpc>
                        <a:spcBef>
                          <a:spcPts val="800"/>
                        </a:spcBef>
                        <a:spcAft>
                          <a:spcPts val="800"/>
                        </a:spcAft>
                      </a:pPr>
                      <a:r>
                        <a:rPr lang="en-US" sz="900">
                          <a:effectLst/>
                        </a:rPr>
                        <a:t>Sub-total</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345 000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207 500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500"/>
                        </a:lnSpc>
                        <a:spcBef>
                          <a:spcPts val="800"/>
                        </a:spcBef>
                        <a:spcAft>
                          <a:spcPts val="800"/>
                        </a:spcAft>
                      </a:pPr>
                      <a:r>
                        <a:rPr lang="en-US" sz="900">
                          <a:effectLst/>
                        </a:rPr>
                        <a:t>73 500</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1443000"/>
                  </a:ext>
                </a:extLst>
              </a:tr>
              <a:tr h="71120">
                <a:tc>
                  <a:txBody>
                    <a:bodyPr/>
                    <a:lstStyle/>
                    <a:p>
                      <a:pPr algn="just">
                        <a:lnSpc>
                          <a:spcPts val="1500"/>
                        </a:lnSpc>
                        <a:spcBef>
                          <a:spcPts val="800"/>
                        </a:spcBef>
                        <a:spcAft>
                          <a:spcPts val="800"/>
                        </a:spcAft>
                      </a:pPr>
                      <a:r>
                        <a:rPr lang="en-US" sz="900">
                          <a:effectLst/>
                        </a:rPr>
                        <a:t>Requested funding</a:t>
                      </a:r>
                      <a:endParaRPr lang="fr-FR"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gn="just">
                        <a:lnSpc>
                          <a:spcPct val="107000"/>
                        </a:lnSpc>
                        <a:spcBef>
                          <a:spcPts val="200"/>
                        </a:spcBef>
                      </a:pPr>
                      <a:r>
                        <a:rPr lang="en-US" sz="1100" dirty="0">
                          <a:effectLst/>
                        </a:rPr>
                        <a:t>626 000 €</a:t>
                      </a:r>
                      <a:endParaRPr lang="fr-FR" sz="1100" b="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0869329"/>
                  </a:ext>
                </a:extLst>
              </a:tr>
            </a:tbl>
          </a:graphicData>
        </a:graphic>
      </p:graphicFrame>
      <p:pic>
        <p:nvPicPr>
          <p:cNvPr id="6" name="Picture 4">
            <a:extLst>
              <a:ext uri="{FF2B5EF4-FFF2-40B4-BE49-F238E27FC236}">
                <a16:creationId xmlns:a16="http://schemas.microsoft.com/office/drawing/2014/main" id="{A63EA2FC-AD71-14AE-9D59-0BA6D7832848}"/>
              </a:ext>
            </a:extLst>
          </p:cNvPr>
          <p:cNvPicPr>
            <a:picLocks noChangeAspect="1"/>
          </p:cNvPicPr>
          <p:nvPr/>
        </p:nvPicPr>
        <p:blipFill rotWithShape="1">
          <a:blip r:embed="rId2">
            <a:extLst>
              <a:ext uri="{28A0092B-C50C-407E-A947-70E740481C1C}">
                <a14:useLocalDpi xmlns:a14="http://schemas.microsoft.com/office/drawing/2010/main" val="0"/>
              </a:ext>
            </a:extLst>
          </a:blip>
          <a:srcRect l="26594" t="31648" r="26099" b="14432"/>
          <a:stretch/>
        </p:blipFill>
        <p:spPr bwMode="auto">
          <a:xfrm>
            <a:off x="5156574" y="1897581"/>
            <a:ext cx="3678179" cy="3746185"/>
          </a:xfrm>
          <a:prstGeom prst="rect">
            <a:avLst/>
          </a:prstGeom>
          <a:noFill/>
          <a:ln>
            <a:noFill/>
          </a:ln>
          <a:effectLst/>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solidFill>
                  <a:schemeClr val="accent1"/>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ffectLst>
                  <a:outerShdw dist="35921" dir="2700000" algn="ctr" rotWithShape="0">
                    <a:schemeClr val="bg2"/>
                  </a:outerShdw>
                </a:effectLst>
              </a14:hiddenEffects>
            </a:ext>
          </a:extLst>
        </p:spPr>
      </p:pic>
      <p:sp>
        <p:nvSpPr>
          <p:cNvPr id="7" name="ZoneTexte 6">
            <a:extLst>
              <a:ext uri="{FF2B5EF4-FFF2-40B4-BE49-F238E27FC236}">
                <a16:creationId xmlns:a16="http://schemas.microsoft.com/office/drawing/2014/main" id="{ACA506CE-FD53-3101-E39B-5D6BFF2D4336}"/>
              </a:ext>
            </a:extLst>
          </p:cNvPr>
          <p:cNvSpPr txBox="1"/>
          <p:nvPr/>
        </p:nvSpPr>
        <p:spPr>
          <a:xfrm>
            <a:off x="1200727" y="997527"/>
            <a:ext cx="2103888" cy="369332"/>
          </a:xfrm>
          <a:prstGeom prst="rect">
            <a:avLst/>
          </a:prstGeom>
          <a:noFill/>
        </p:spPr>
        <p:txBody>
          <a:bodyPr wrap="square" rtlCol="0">
            <a:spAutoFit/>
          </a:bodyPr>
          <a:lstStyle/>
          <a:p>
            <a:r>
              <a:rPr lang="en-GB" b="1" dirty="0">
                <a:solidFill>
                  <a:srgbClr val="FFFF00"/>
                </a:solidFill>
              </a:rPr>
              <a:t>NCP: 2023-2027</a:t>
            </a:r>
          </a:p>
        </p:txBody>
      </p:sp>
      <p:sp>
        <p:nvSpPr>
          <p:cNvPr id="8" name="ZoneTexte 7">
            <a:extLst>
              <a:ext uri="{FF2B5EF4-FFF2-40B4-BE49-F238E27FC236}">
                <a16:creationId xmlns:a16="http://schemas.microsoft.com/office/drawing/2014/main" id="{2FF7E35F-BAF9-EA77-70BC-33FC1B4919C6}"/>
              </a:ext>
            </a:extLst>
          </p:cNvPr>
          <p:cNvSpPr txBox="1"/>
          <p:nvPr/>
        </p:nvSpPr>
        <p:spPr>
          <a:xfrm>
            <a:off x="5444835" y="1067938"/>
            <a:ext cx="3098530" cy="369332"/>
          </a:xfrm>
          <a:prstGeom prst="rect">
            <a:avLst/>
          </a:prstGeom>
          <a:noFill/>
        </p:spPr>
        <p:txBody>
          <a:bodyPr wrap="square" rtlCol="0">
            <a:spAutoFit/>
          </a:bodyPr>
          <a:lstStyle/>
          <a:p>
            <a:r>
              <a:rPr lang="en-GB" b="1" dirty="0" err="1">
                <a:solidFill>
                  <a:srgbClr val="FFFF00"/>
                </a:solidFill>
              </a:rPr>
              <a:t>NanoPolyPad</a:t>
            </a:r>
            <a:r>
              <a:rPr lang="en-GB" b="1" dirty="0">
                <a:solidFill>
                  <a:srgbClr val="FFFF00"/>
                </a:solidFill>
              </a:rPr>
              <a:t>: 2021-2024</a:t>
            </a:r>
          </a:p>
        </p:txBody>
      </p:sp>
      <p:sp>
        <p:nvSpPr>
          <p:cNvPr id="9" name="ZoneTexte 8">
            <a:extLst>
              <a:ext uri="{FF2B5EF4-FFF2-40B4-BE49-F238E27FC236}">
                <a16:creationId xmlns:a16="http://schemas.microsoft.com/office/drawing/2014/main" id="{372264DE-10A2-9348-7892-3BE8F442961A}"/>
              </a:ext>
            </a:extLst>
          </p:cNvPr>
          <p:cNvSpPr txBox="1"/>
          <p:nvPr/>
        </p:nvSpPr>
        <p:spPr>
          <a:xfrm>
            <a:off x="461818" y="5948218"/>
            <a:ext cx="5070764" cy="369332"/>
          </a:xfrm>
          <a:prstGeom prst="rect">
            <a:avLst/>
          </a:prstGeom>
          <a:noFill/>
        </p:spPr>
        <p:txBody>
          <a:bodyPr wrap="square" rtlCol="0">
            <a:spAutoFit/>
          </a:bodyPr>
          <a:lstStyle/>
          <a:p>
            <a:r>
              <a:rPr lang="en-GB" b="1" dirty="0">
                <a:solidFill>
                  <a:srgbClr val="FFFF00"/>
                </a:solidFill>
              </a:rPr>
              <a:t>Master </a:t>
            </a:r>
            <a:r>
              <a:rPr lang="en-GB" b="1" dirty="0" err="1">
                <a:solidFill>
                  <a:srgbClr val="FFFF00"/>
                </a:solidFill>
              </a:rPr>
              <a:t>projet</a:t>
            </a:r>
            <a:r>
              <a:rPr lang="en-GB" b="1" dirty="0">
                <a:solidFill>
                  <a:srgbClr val="FFFF00"/>
                </a:solidFill>
              </a:rPr>
              <a:t>: PICMIC  15-20 k euros/year</a:t>
            </a:r>
          </a:p>
        </p:txBody>
      </p:sp>
    </p:spTree>
    <p:extLst>
      <p:ext uri="{BB962C8B-B14F-4D97-AF65-F5344CB8AC3E}">
        <p14:creationId xmlns:p14="http://schemas.microsoft.com/office/powerpoint/2010/main" val="1139040542"/>
      </p:ext>
    </p:extLst>
  </p:cSld>
  <p:clrMapOvr>
    <a:masterClrMapping/>
  </p:clrMapOvr>
</p:sld>
</file>

<file path=ppt/theme/theme1.xml><?xml version="1.0" encoding="utf-8"?>
<a:theme xmlns:a="http://schemas.openxmlformats.org/drawingml/2006/main" name="Révolution">
  <a:themeElements>
    <a:clrScheme name="Ré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é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é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{002B9714-2355-0345-A04B-5208B8507993}tf10001071</Template>
  <TotalTime>61835</TotalTime>
  <Words>2040</Words>
  <Application>Microsoft Macintosh PowerPoint</Application>
  <PresentationFormat>Affichage à l'écran (4:3)</PresentationFormat>
  <Paragraphs>400</Paragraphs>
  <Slides>35</Slides>
  <Notes>0</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35</vt:i4>
      </vt:variant>
    </vt:vector>
  </HeadingPairs>
  <TitlesOfParts>
    <vt:vector size="53" baseType="lpstr">
      <vt:lpstr>DengXian</vt:lpstr>
      <vt:lpstr>Arial</vt:lpstr>
      <vt:lpstr>Arial Narrow</vt:lpstr>
      <vt:lpstr>Calibri</vt:lpstr>
      <vt:lpstr>Cambria Math</vt:lpstr>
      <vt:lpstr>Century Schoolbook</vt:lpstr>
      <vt:lpstr>Garamond</vt:lpstr>
      <vt:lpstr>Helvetica</vt:lpstr>
      <vt:lpstr>Noto Sans Regular</vt:lpstr>
      <vt:lpstr>StarSymbol</vt:lpstr>
      <vt:lpstr>Symbol</vt:lpstr>
      <vt:lpstr>Times New Roman</vt:lpstr>
      <vt:lpstr>Trebuchet MS</vt:lpstr>
      <vt:lpstr>Verdana</vt:lpstr>
      <vt:lpstr>Wingdings</vt:lpstr>
      <vt:lpstr>Wingdings 2</vt:lpstr>
      <vt:lpstr>Révolution</vt:lpstr>
      <vt:lpstr>Feuille de calcul</vt:lpstr>
      <vt:lpstr>                    DRD4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Towards the first PICMIC demonstrator</vt:lpstr>
      <vt:lpstr>Présentation PowerPoint</vt:lpstr>
      <vt:lpstr>Présentation PowerPoint</vt:lpstr>
      <vt:lpstr>Présentation PowerPoint</vt:lpstr>
      <vt:lpstr>Présentation PowerPoint</vt:lpstr>
      <vt:lpstr>                   Next step</vt:lpstr>
      <vt:lpstr>Présentation PowerPoint</vt:lpstr>
      <vt:lpstr>Présentation PowerPoint</vt:lpstr>
      <vt:lpstr>Présentation PowerPoint</vt:lpstr>
      <vt:lpstr>Présentation PowerPoint</vt:lpstr>
      <vt:lpstr>Présentation PowerPoint</vt:lpstr>
      <vt:lpstr>Présentation PowerPoint</vt:lpstr>
      <vt:lpstr>                  Summary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Towards the first PICMIC demonstrator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PICMIC status</dc:title>
  <dc:creator>admin admin</dc:creator>
  <cp:lastModifiedBy>laktineh imad</cp:lastModifiedBy>
  <cp:revision>107</cp:revision>
  <dcterms:created xsi:type="dcterms:W3CDTF">2020-08-24T09:56:25Z</dcterms:created>
  <dcterms:modified xsi:type="dcterms:W3CDTF">2025-03-04T10:22:21Z</dcterms:modified>
</cp:coreProperties>
</file>